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50"/>
  </p:notesMasterIdLst>
  <p:sldIdLst>
    <p:sldId id="256" r:id="rId4"/>
    <p:sldId id="257" r:id="rId5"/>
    <p:sldId id="258" r:id="rId6"/>
    <p:sldId id="259" r:id="rId7"/>
    <p:sldId id="260" r:id="rId8"/>
    <p:sldId id="318" r:id="rId9"/>
    <p:sldId id="261" r:id="rId10"/>
    <p:sldId id="262" r:id="rId11"/>
    <p:sldId id="263" r:id="rId12"/>
    <p:sldId id="264" r:id="rId13"/>
    <p:sldId id="311" r:id="rId14"/>
    <p:sldId id="312" r:id="rId15"/>
    <p:sldId id="313" r:id="rId16"/>
    <p:sldId id="301" r:id="rId17"/>
    <p:sldId id="315" r:id="rId18"/>
    <p:sldId id="265" r:id="rId19"/>
    <p:sldId id="266" r:id="rId20"/>
    <p:sldId id="267" r:id="rId21"/>
    <p:sldId id="268" r:id="rId22"/>
    <p:sldId id="269" r:id="rId23"/>
    <p:sldId id="270" r:id="rId24"/>
    <p:sldId id="314" r:id="rId25"/>
    <p:sldId id="271" r:id="rId26"/>
    <p:sldId id="272" r:id="rId27"/>
    <p:sldId id="308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303" r:id="rId38"/>
    <p:sldId id="283" r:id="rId39"/>
    <p:sldId id="284" r:id="rId40"/>
    <p:sldId id="285" r:id="rId41"/>
    <p:sldId id="286" r:id="rId42"/>
    <p:sldId id="287" r:id="rId43"/>
    <p:sldId id="317" r:id="rId44"/>
    <p:sldId id="288" r:id="rId45"/>
    <p:sldId id="289" r:id="rId46"/>
    <p:sldId id="309" r:id="rId47"/>
    <p:sldId id="306" r:id="rId48"/>
    <p:sldId id="307" r:id="rId49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686" y="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55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BEDD5-D3E2-40BB-875C-9824ABB9AD1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71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E1A0D-757C-4239-9E15-E164155024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7E92A5-B515-4F83-A3DE-F116526D962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1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497FD1-1987-467F-8C54-5B3F78EC505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95F258-5AF7-4AF5-9FF6-5F852C790DD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2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2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01937-CA23-4ED3-95CF-53A6463EE00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2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BE064-FAE7-4D13-B89E-9A8342D99AD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E17BF2-B12A-4B2B-9FCE-CA3DEB2B1D1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57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EA50E-DFA2-4ACF-9F4C-BE9A45A2192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4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443AD-D0A2-43D7-9902-5B58055EF94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1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84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5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5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0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21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26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1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04DCEF-594E-4167-B6C7-4524F04587A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4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5CEBB-4C54-4DBF-A914-C6CD2A695B1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1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5223E-E4B6-490E-A071-8CABE2B27FB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BB3555-2394-417B-959D-A2945552CF69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9A516B-E0F3-4C67-8906-7F7DC002EF3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A6DE-2129-49AA-AD0F-3A67724EF2D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825535-B4D9-48A5-94A7-D0B5EBAD8196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E95254-CBEC-4D61-9BE5-7917798B31B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3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59693-E3FE-4CBC-8CFA-F771DFB57AC4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1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B9650E2-9C31-4FCB-A53F-75654692B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1/30/2018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Genome-wide association studies (GWAS)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36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Raw microarray data: Genotype calls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76400"/>
            <a:ext cx="8726487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905000" y="5957888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Good calls!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324600" y="59436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Bad calls!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3-4)!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you have to genotype </a:t>
            </a:r>
            <a:r>
              <a:rPr lang="en-US" i="1" dirty="0" smtClean="0"/>
              <a:t>everything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Regions/SNPs to prioritize?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71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 (groups of 3-4)!</a:t>
            </a:r>
            <a:r>
              <a:rPr lang="en-US" sz="4000" dirty="0" smtClean="0"/>
              <a:t>:</a:t>
            </a:r>
            <a:br>
              <a:rPr lang="en-US" sz="4000" dirty="0" smtClean="0"/>
            </a:br>
            <a:r>
              <a:rPr lang="en-US" sz="4000" dirty="0" smtClean="0"/>
              <a:t>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you have to genotype </a:t>
            </a:r>
            <a:r>
              <a:rPr lang="en-US" sz="2800" i="1" dirty="0" smtClean="0"/>
              <a:t>everything</a:t>
            </a:r>
            <a:r>
              <a:rPr lang="en-US" sz="2800" dirty="0"/>
              <a:t>/</a:t>
            </a:r>
            <a:r>
              <a:rPr lang="en-US" sz="2800" i="1" dirty="0" smtClean="0"/>
              <a:t>everyone</a:t>
            </a:r>
            <a:r>
              <a:rPr lang="en-US" sz="2800" dirty="0" smtClean="0"/>
              <a:t>? [tag SNPs (population?), minor allele frequency limit, old multistage design]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Regions/SNPs to prioritize? [genes?, </a:t>
            </a:r>
            <a:r>
              <a:rPr lang="en-US" sz="2800" dirty="0" err="1" smtClean="0"/>
              <a:t>prev</a:t>
            </a:r>
            <a:r>
              <a:rPr lang="en-US" sz="2800" dirty="0" smtClean="0"/>
              <a:t> hits, functional significance?; some SNPs cost more; some SNPs work better]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[Similar to candidate genes before, but grander scale]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33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Exercise!</a:t>
            </a:r>
            <a:r>
              <a:rPr lang="en-US" sz="4000" dirty="0" smtClean="0"/>
              <a:t>: 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81" y="1503362"/>
            <a:ext cx="55179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5800" y="1905000"/>
            <a:ext cx="7467600" cy="838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971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Just this first step is done these days.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924800" y="2819400"/>
            <a:ext cx="152400" cy="228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696200" y="4992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Cost previously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467600" y="3924300"/>
            <a:ext cx="554038" cy="10681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467600" y="5334000"/>
            <a:ext cx="3048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6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u="sng" smtClean="0"/>
              <a:t>Design 2: Next generation sequencing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Genotype essentially “all” SNPs in genome</a:t>
            </a:r>
          </a:p>
          <a:p>
            <a:pPr marL="1479550" lvl="1" indent="-565150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smtClean="0"/>
              <a:t>A bunch of random reads all over the genome are assembled to produce the genome</a:t>
            </a:r>
          </a:p>
          <a:p>
            <a:pPr marL="1479550" lvl="1" indent="-565150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smtClean="0"/>
              <a:t>Some regions of the genome have more reads than others; can choose how much you want to sequence (5x coverage 1000 Genomes, 60-80x Complete Genomics, …)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More expensive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Extreme phenotypes, since can't do everyone?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More in “Next Generation Sequencing” lecture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GWAS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(0.7-5 million)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Cheaper (so more subjects tradeoff)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(but costs are falling) (many less subjects)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much more expansive IT support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Lots of interesting interpretation problems (field rapidly evolving)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49275" y="6126163"/>
            <a:ext cx="8331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/>
              <a:t>Can also do a hybrid design, more later in the lecture.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Exome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(~300K+custom); in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exons only</a:t>
            </a:r>
            <a:r>
              <a:rPr lang="en-US" altLang="en-US" sz="2000" smtClean="0">
                <a:latin typeface="Times New Roman" panose="02020603050405020304" pitchFamily="18" charset="0"/>
              </a:rPr>
              <a:t> and that could affect protein coding function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Cheapest (so many more subjects)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Exome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variants); </a:t>
            </a:r>
            <a:r>
              <a:rPr lang="en-US" altLang="en-US" sz="2000" b="1" smtClean="0"/>
              <a:t>%age of exons only</a:t>
            </a:r>
            <a:r>
              <a:rPr lang="en-US" altLang="en-US" sz="2000" smtClean="0"/>
              <a:t> (first step is a pull down that does not capture all exons)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than microarrays, less expensive than 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more expansive IT support, but not as much as whole genome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8012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Size of study matters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3475038" y="1968500"/>
            <a:ext cx="55594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250"/>
              </a:spcBef>
              <a:buClrTx/>
              <a:buFontTx/>
              <a:buNone/>
            </a:pPr>
            <a:r>
              <a:rPr lang="en-US" altLang="en-US" sz="1600"/>
              <a:t>Visscher, AJHG 2012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33375" y="1493838"/>
            <a:ext cx="35988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0675" indent="-3206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90575" indent="-3206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Large # SNPs tested – multiple comparisons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Very small effect sizes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Tag SNP, rather than actual SNP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Consortiums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65150" y="1328738"/>
            <a:ext cx="7847013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 dirty="0"/>
              <a:t> Nature reviews genetics: http://www.nature.com/nrg/series/gwas/index.html 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 dirty="0"/>
              <a:t>McCarthy et al. Genome-wide association studies for complex traits: consensus, uncertainty and challenges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 dirty="0" err="1"/>
              <a:t>Marchini</a:t>
            </a:r>
            <a:r>
              <a:rPr lang="en-US" altLang="en-US" sz="2400" dirty="0"/>
              <a:t> and Howie. Genotype imputation for genome-wide association studies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 dirty="0" err="1"/>
              <a:t>Ott</a:t>
            </a:r>
            <a:r>
              <a:rPr lang="en-US" altLang="en-US" sz="2400" dirty="0"/>
              <a:t>. Family-based designs for genome-wide association studies.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 dirty="0"/>
              <a:t>Gibson. Rare and common variants: twenty arguments.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Further reading (not required)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575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Biggest studies...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GWAS Microarray: 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US: 100K people in the Kaiser RPGEH (Hoffmann et al., Genomics, 2011a&amp;b)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UK: nearly 500K people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MVP: 1M people in process (400K soon)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Sequencing: 1000 Genomes Project, UK10K, </a:t>
            </a:r>
            <a:r>
              <a:rPr lang="en-US" altLang="en-US" dirty="0" err="1" smtClean="0"/>
              <a:t>TopMed</a:t>
            </a:r>
            <a:endParaRPr lang="en-US" altLang="en-US" dirty="0" smtClean="0"/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/>
              <a:t>Exome</a:t>
            </a:r>
            <a:r>
              <a:rPr lang="en-US" altLang="en-US" dirty="0" smtClean="0"/>
              <a:t> Sequencing: GO ESP (12,031 subjects, for </a:t>
            </a:r>
            <a:r>
              <a:rPr lang="en-US" altLang="en-US" dirty="0" err="1" smtClean="0"/>
              <a:t>exome</a:t>
            </a:r>
            <a:r>
              <a:rPr lang="en-US" altLang="en-US" dirty="0" smtClean="0"/>
              <a:t> microarray design), </a:t>
            </a:r>
            <a:r>
              <a:rPr lang="en-US" altLang="en-US" dirty="0" err="1" smtClean="0"/>
              <a:t>Geisinger</a:t>
            </a:r>
            <a:endParaRPr lang="en-US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Steps: Class 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you think about potential QC steps you might take at an individual and SNP level basis? Which one first?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tests have we talked about in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chromosomes?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(Could families be problematic? useful?)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QC Steps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“garbage rises to the top”</a:t>
            </a:r>
          </a:p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Filter SNPs and Individuals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/>
              <a:t>MAF (e.g., 1%, but very sample size dependent!)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1800"/>
              <a:t>Low call rates (means genotype probably didn't work correctly)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Test for HWE among controls &amp; within ethnic groups.  Use conservative alpha-level (10</a:t>
            </a:r>
            <a:r>
              <a:rPr lang="en-US" altLang="en-US" sz="2000" baseline="33000"/>
              <a:t>-6</a:t>
            </a:r>
            <a:r>
              <a:rPr lang="en-US" altLang="en-US" sz="2000"/>
              <a:t>, e.g., but opinions vary) (again, to remove artifacts)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for relatedness.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MZ twins, or accidentally genotyped same sample twice?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Remove first degree, or account for.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genotype gender (mislabeled samples)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Filter Mendelian inhertance (family-based, or potentially cryptics, if large enough sample)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plink sofware: pngu.mgh.harvard.edu/~purcell/plink/reference.shtml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 ← Offspring Genotype not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Possible!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(De novo mutation, but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more likely genotyping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error.)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4988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4238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Check for relatedness, e.g., HapMap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163" y="6308725"/>
            <a:ext cx="3292475" cy="766763"/>
          </a:xfrm>
        </p:spPr>
        <p:txBody>
          <a:bodyPr lIns="0" tIns="0" rIns="0" bIns="0" anchor="ctr"/>
          <a:lstStyle/>
          <a:p>
            <a:pPr indent="-333375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800" smtClean="0"/>
              <a:t>Pemberton et al., AJHG 2010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629400" y="1371600"/>
            <a:ext cx="2133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035675" y="1554163"/>
            <a:ext cx="2835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Take overall average of all SNPs of how many alleles are shared.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E.g., parent-offspring never shares zero alleles.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HapMap was supposed to be unrelateds (this was a bit of a surprise!)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28725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686800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Assess the fit with QQ-plot (saw last lecture)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smtClean="0"/>
              <a:t>Replication</a:t>
            </a:r>
            <a:r>
              <a:rPr lang="en-US" altLang="en-US" smtClean="0"/>
              <a:t> of hits in a separate cohort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9275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Quantile-quantile (QQ)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5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Most SNPs are on the line, but want a few hits off the line (true significant associations!)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2468563" y="3011488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QQ-plots 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or coefficient estimates + standard error (better)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34925" y="6477000"/>
            <a:ext cx="272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Manolio et al., Clin Invest 2008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5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22" y="0"/>
            <a:ext cx="824715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3810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01/30/2018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6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>
                <a:solidFill>
                  <a:srgbClr val="808080"/>
                </a:solidFill>
              </a:rPr>
              <a:t>Replication &amp; Meta-analysis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u="sng"/>
              <a:t>Design 1: Microarray</a:t>
            </a:r>
            <a:r>
              <a:rPr lang="en-US" altLang="en-US" sz="3600"/>
              <a:t> – Genotype a subset of markers available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2252663"/>
            <a:ext cx="8523288" cy="1851025"/>
            <a:chOff x="0" y="1419"/>
            <a:chExt cx="5369" cy="1166"/>
          </a:xfrm>
        </p:grpSpPr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7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892675" y="6461125"/>
            <a:ext cx="4257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Hirschhorn &amp; Daly, Nat Rev Genet 2005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781800" y="3733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(guilt by association)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57200" y="4110038"/>
            <a:ext cx="2752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Disease locus directly typed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572000" y="4110038"/>
            <a:ext cx="419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Marker correlated with typed disease locus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65125" y="4756150"/>
            <a:ext cx="80470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Previously we talked about using this to “tag” candidate genes (only Genotype a subset of the SNPs).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Same principal applies to tagging the whole genome.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smtClean="0"/>
              <a:t>Technology behind a GWAS Microarray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40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800600" y="6477000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Affymetrix, http://www.affymetrix.com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6200" y="6324600"/>
            <a:ext cx="5502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400"/>
              <a:t>Assay ~ 0.7 - 5M SNPs (keeps increasing)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193925" y="5783263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Sample binds to array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337050" y="4792663"/>
            <a:ext cx="18288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Labeled probes bind to sample, differentiating between the two alleles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492875" y="4937125"/>
            <a:ext cx="2103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Make it bright enough then measure intensity of 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1974</TotalTime>
  <Words>1967</Words>
  <Application>Microsoft Office PowerPoint</Application>
  <PresentationFormat>On-screen Show (4:3)</PresentationFormat>
  <Paragraphs>283</Paragraphs>
  <Slides>46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9" baseType="lpstr">
      <vt:lpstr>Microsoft YaHei</vt:lpstr>
      <vt:lpstr>ＭＳ Ｐゴシック</vt:lpstr>
      <vt:lpstr>Arial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Further reading (not required)</vt:lpstr>
      <vt:lpstr>Outline for GWAS</vt:lpstr>
      <vt:lpstr>Outline for GWAS</vt:lpstr>
      <vt:lpstr>PowerPoint Presentation</vt:lpstr>
      <vt:lpstr>PowerPoint Presentation</vt:lpstr>
      <vt:lpstr>Outline for GWAS</vt:lpstr>
      <vt:lpstr>PowerPoint Presentation</vt:lpstr>
      <vt:lpstr>Technology behind a GWAS Microarray</vt:lpstr>
      <vt:lpstr>Raw microarray data: Genotype calls</vt:lpstr>
      <vt:lpstr>Class Exercise (groups of 3-4)!: How would you design a general GWAS microarray?</vt:lpstr>
      <vt:lpstr>Class Exercise (groups of 3-4)!: How would you design a general GWAS microarray?</vt:lpstr>
      <vt:lpstr>Class Exercise!: How would you design a general GWAS microarray?</vt:lpstr>
      <vt:lpstr>Genome-wide Assocation Studies (GWAS)</vt:lpstr>
      <vt:lpstr>Genome-wide Assocation Studies (GWAS)</vt:lpstr>
      <vt:lpstr>Design 2: Next generation sequencing</vt:lpstr>
      <vt:lpstr>Design choices</vt:lpstr>
      <vt:lpstr>Design choices</vt:lpstr>
      <vt:lpstr>Size of study matters</vt:lpstr>
      <vt:lpstr>Biggest studies...</vt:lpstr>
      <vt:lpstr>Outline for GWAS</vt:lpstr>
      <vt:lpstr>QC Steps: Class exercise!</vt:lpstr>
      <vt:lpstr>PowerPoint Presentation</vt:lpstr>
      <vt:lpstr>Filter for Mendelian inheritance</vt:lpstr>
      <vt:lpstr>Filter for Mendelian inheritance</vt:lpstr>
      <vt:lpstr>Check for relatedness, e.g., HapMap</vt:lpstr>
      <vt:lpstr>PowerPoint Presentation</vt:lpstr>
      <vt:lpstr>Recap of population substructure</vt:lpstr>
      <vt:lpstr>Control for race/ethnicity/ancestry: Principal Components (PCs) as covariates in regression model</vt:lpstr>
      <vt:lpstr>PCs pick up fine population structure</vt:lpstr>
      <vt:lpstr>Adjusting for PC's</vt:lpstr>
      <vt:lpstr>After run analysis</vt:lpstr>
      <vt:lpstr>PowerPoint Presentation</vt:lpstr>
      <vt:lpstr>QQ-plots and PC adjustment recap</vt:lpstr>
      <vt:lpstr>Manhattan plot example: Kaiser GWAS of Prostate Cancer</vt:lpstr>
      <vt:lpstr>PowerPoint Presentation</vt:lpstr>
      <vt:lpstr>Replication, Replication, Replication</vt:lpstr>
      <vt:lpstr>Meta-analysis</vt:lpstr>
      <vt:lpstr>Replication &amp;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Imputation example: How rare can you go?</vt:lpstr>
      <vt:lpstr>HOXB13 G84E (continued)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31</cp:revision>
  <cp:lastPrinted>1601-01-01T00:00:00Z</cp:lastPrinted>
  <dcterms:created xsi:type="dcterms:W3CDTF">2013-02-05T07:04:45Z</dcterms:created>
  <dcterms:modified xsi:type="dcterms:W3CDTF">2018-01-30T17:16:04Z</dcterms:modified>
</cp:coreProperties>
</file>