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08" r:id="rId3"/>
    <p:sldId id="299" r:id="rId4"/>
    <p:sldId id="293" r:id="rId5"/>
    <p:sldId id="310" r:id="rId6"/>
    <p:sldId id="311" r:id="rId7"/>
    <p:sldId id="312" r:id="rId8"/>
    <p:sldId id="309" r:id="rId9"/>
    <p:sldId id="313" r:id="rId10"/>
    <p:sldId id="303" r:id="rId11"/>
    <p:sldId id="296" r:id="rId12"/>
    <p:sldId id="297" r:id="rId13"/>
    <p:sldId id="316" r:id="rId14"/>
    <p:sldId id="298" r:id="rId15"/>
    <p:sldId id="318" r:id="rId16"/>
    <p:sldId id="317" r:id="rId17"/>
    <p:sldId id="291" r:id="rId18"/>
    <p:sldId id="290" r:id="rId19"/>
    <p:sldId id="292" r:id="rId20"/>
    <p:sldId id="322" r:id="rId21"/>
    <p:sldId id="314" r:id="rId22"/>
    <p:sldId id="315" r:id="rId23"/>
    <p:sldId id="287" r:id="rId24"/>
    <p:sldId id="321" r:id="rId25"/>
    <p:sldId id="288" r:id="rId26"/>
    <p:sldId id="257" r:id="rId27"/>
    <p:sldId id="276" r:id="rId28"/>
    <p:sldId id="278" r:id="rId29"/>
    <p:sldId id="277" r:id="rId30"/>
    <p:sldId id="279" r:id="rId31"/>
    <p:sldId id="280" r:id="rId32"/>
    <p:sldId id="281" r:id="rId33"/>
    <p:sldId id="282" r:id="rId34"/>
    <p:sldId id="283" r:id="rId35"/>
    <p:sldId id="284" r:id="rId36"/>
    <p:sldId id="300" r:id="rId37"/>
    <p:sldId id="285" r:id="rId38"/>
    <p:sldId id="289" r:id="rId39"/>
    <p:sldId id="301" r:id="rId40"/>
    <p:sldId id="302" r:id="rId41"/>
    <p:sldId id="325" r:id="rId42"/>
    <p:sldId id="323" r:id="rId43"/>
    <p:sldId id="324" r:id="rId44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400" autoAdjust="0"/>
    <p:restoredTop sz="97691" autoAdjust="0"/>
  </p:normalViewPr>
  <p:slideViewPr>
    <p:cSldViewPr>
      <p:cViewPr>
        <p:scale>
          <a:sx n="90" d="100"/>
          <a:sy n="90" d="100"/>
        </p:scale>
        <p:origin x="-6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CFB6B23B-58F2-4325-82D8-2C837AFA7A42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F9B9929-E2AC-40C4-9F06-0BF65173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4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55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9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63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2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91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91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509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50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7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68413" y="400050"/>
            <a:ext cx="4654550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>
                <a:latin typeface="Arial" pitchFamily="34" charset="0"/>
                <a:cs typeface="Arial" pitchFamily="34" charset="0"/>
              </a:rPr>
              <a:t>9/1/2016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7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4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45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4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597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584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3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1918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8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22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9/1/2016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7994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27B4-63A3-4888-9C85-BEA874B581CB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tmp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dx.doi.org/10.1016/j.jbi.2008.08.010" TargetMode="External"/><Relationship Id="rId5" Type="http://schemas.openxmlformats.org/officeDocument/2006/relationships/hyperlink" Target="http://en.wikipedia.org/wiki/Digital_object_identifier" TargetMode="External"/><Relationship Id="rId4" Type="http://schemas.openxmlformats.org/officeDocument/2006/relationships/hyperlink" Target="https://it.ucsf.edu/services/redca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mailto:CTSI.Consulting@ucsf.edu" TargetMode="External"/><Relationship Id="rId4" Type="http://schemas.openxmlformats.org/officeDocument/2006/relationships/hyperlink" Target="http://accelerate.ucsf.edu/consult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redcap.ucsfopenresearch.org/index.php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8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9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2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4.jpeg"/><Relationship Id="rId4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8077200" cy="2556380"/>
          </a:xfrm>
        </p:spPr>
        <p:txBody>
          <a:bodyPr/>
          <a:lstStyle/>
          <a:p>
            <a:r>
              <a:rPr lang="en-US" dirty="0" err="1" smtClean="0">
                <a:latin typeface="Albany AMT" panose="020B0604020202020204" pitchFamily="34" charset="0"/>
                <a:cs typeface="Albany AMT" panose="020B0604020202020204" pitchFamily="34" charset="0"/>
              </a:rPr>
              <a:t>REDCap</a:t>
            </a:r>
            <a: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/>
            </a:r>
            <a:b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</a:br>
            <a: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>Demonstration</a:t>
            </a:r>
            <a:b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</a:br>
            <a: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>Lecture </a:t>
            </a:r>
            <a:endParaRPr lang="en-US" dirty="0"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620000" cy="1828800"/>
          </a:xfrm>
        </p:spPr>
        <p:txBody>
          <a:bodyPr>
            <a:noAutofit/>
          </a:bodyPr>
          <a:lstStyle/>
          <a:p>
            <a:r>
              <a:rPr lang="en-US" dirty="0" smtClean="0"/>
              <a:t>Jennifer Creasman, MSPH</a:t>
            </a:r>
          </a:p>
          <a:p>
            <a:r>
              <a:rPr lang="en-US" dirty="0"/>
              <a:t>Director, Consultation Services, Data </a:t>
            </a:r>
            <a:r>
              <a:rPr lang="en-US" dirty="0" err="1"/>
              <a:t>Managment</a:t>
            </a:r>
            <a:r>
              <a:rPr lang="en-US" dirty="0"/>
              <a:t> Unit</a:t>
            </a:r>
          </a:p>
          <a:p>
            <a:r>
              <a:rPr lang="en-US" dirty="0"/>
              <a:t>Director, Patient Recruitment </a:t>
            </a:r>
            <a:r>
              <a:rPr lang="en-US" dirty="0" err="1" smtClean="0"/>
              <a:t>ServicesEmail</a:t>
            </a:r>
            <a:r>
              <a:rPr lang="en-US" dirty="0"/>
              <a:t>:  </a:t>
            </a:r>
            <a:r>
              <a:rPr lang="en-US" dirty="0" smtClean="0"/>
              <a:t>Jennifer.creasman@ucsf.edu</a:t>
            </a:r>
            <a:endParaRPr lang="en-US" dirty="0"/>
          </a:p>
        </p:txBody>
      </p:sp>
      <p:pic>
        <p:nvPicPr>
          <p:cNvPr id="4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 descr="C:\Users\creasmanj\Downloads\redc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371600"/>
            <a:ext cx="3886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4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Tidy Dataset</a:t>
            </a:r>
            <a:endParaRPr lang="en-US" cap="none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1343561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Each </a:t>
            </a:r>
            <a:r>
              <a:rPr lang="en-US" sz="2000" dirty="0"/>
              <a:t>table should include a column </a:t>
            </a:r>
          </a:p>
          <a:p>
            <a:r>
              <a:rPr lang="en-US" sz="2000" dirty="0" smtClean="0"/>
              <a:t>that </a:t>
            </a:r>
            <a:r>
              <a:rPr lang="en-US" sz="2000" dirty="0"/>
              <a:t>allows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tables </a:t>
            </a:r>
            <a:endParaRPr lang="en-US" sz="2000" dirty="0" smtClean="0"/>
          </a:p>
          <a:p>
            <a:r>
              <a:rPr lang="en-US" sz="2000" dirty="0" smtClean="0"/>
              <a:t>to </a:t>
            </a:r>
            <a:r>
              <a:rPr lang="en-US" sz="2000" dirty="0"/>
              <a:t>be </a:t>
            </a:r>
            <a:r>
              <a:rPr lang="en-US" sz="2000" b="1" dirty="0"/>
              <a:t>linked</a:t>
            </a:r>
          </a:p>
          <a:p>
            <a:endParaRPr lang="en-US" sz="2400" b="1" dirty="0"/>
          </a:p>
        </p:txBody>
      </p:sp>
      <p:pic>
        <p:nvPicPr>
          <p:cNvPr id="1026" name="C364EC59-2A97-4218-8FC5-C88C3E098B90" descr="ur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610" y="1343561"/>
            <a:ext cx="6579190" cy="5394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557963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Code Book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3581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 to include in your code book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Description of how the data was collected.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Information about the variables included in the tidy dataset (variable label, units, response definitions, data type)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Relationships between tables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 smtClean="0"/>
              <a:t>If from a questionnaire, </a:t>
            </a:r>
          </a:p>
        </p:txBody>
      </p:sp>
      <p:pic>
        <p:nvPicPr>
          <p:cNvPr id="10" name="Picture 2" descr="http://tomfishburne.com.s3.amazonaws.com/site/wp-content/uploads/2014/01/140113.bigda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76400"/>
            <a:ext cx="345649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4" descr="CURE PregTest.pdf - Adobe Acrobat Pro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7134"/>
          <a:stretch>
            <a:fillRect/>
          </a:stretch>
        </p:blipFill>
        <p:spPr>
          <a:xfrm>
            <a:off x="4191000" y="1600200"/>
            <a:ext cx="4857219" cy="3642914"/>
          </a:xfrm>
        </p:spPr>
      </p:pic>
    </p:spTree>
    <p:extLst>
      <p:ext uri="{BB962C8B-B14F-4D97-AF65-F5344CB8AC3E}">
        <p14:creationId xmlns:p14="http://schemas.microsoft.com/office/powerpoint/2010/main" val="16901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4770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Instructions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19100" y="1371600"/>
            <a:ext cx="87249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Provide an explicit and exact recipe for new </a:t>
            </a:r>
            <a:r>
              <a:rPr lang="en-US" sz="2400" i="1" dirty="0" smtClean="0"/>
              <a:t>calculated</a:t>
            </a:r>
            <a:r>
              <a:rPr lang="en-US" sz="2400" dirty="0" smtClean="0"/>
              <a:t> variables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Instructions describing how to calculate a comprehensive score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Clear instructions on how to define calculated variables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Primary outcome: percent change at week 12 from baseline 	</a:t>
            </a:r>
          </a:p>
          <a:p>
            <a:pPr lvl="1"/>
            <a:r>
              <a:rPr lang="en-US" sz="2000" dirty="0"/>
              <a:t> </a:t>
            </a:r>
            <a:r>
              <a:rPr lang="en-US" sz="2000" dirty="0" smtClean="0"/>
              <a:t>   ([baseline].[leak] - [week_12].[leak])/ [baseline].[leak]</a:t>
            </a: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Describe how data should be summarized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(</a:t>
            </a:r>
            <a:r>
              <a:rPr lang="en-US" sz="2000" dirty="0"/>
              <a:t>i.e., take first lab chronologically before the visit)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Describe how missing values should be </a:t>
            </a:r>
            <a:r>
              <a:rPr lang="en-US" sz="2000" dirty="0" smtClean="0"/>
              <a:t>treated</a:t>
            </a:r>
          </a:p>
        </p:txBody>
      </p:sp>
      <p:pic>
        <p:nvPicPr>
          <p:cNvPr id="10" name="Picture 4" descr="https://encrypted-tbn3.gstatic.com/images?q=tbn:ANd9GcTJdrPErRPQKEHZeBy5FRpegO67hojLHs8-huicXP_Ia-iEzp1lH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884320" cy="15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9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Tidy Dataset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19100" y="2343090"/>
            <a:ext cx="8115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Review the literature – what variables are expected to be there?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1238071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Start with your primary aim. </a:t>
            </a:r>
          </a:p>
          <a:p>
            <a:r>
              <a:rPr lang="en-US" sz="2400" b="1" dirty="0" smtClean="0"/>
              <a:t>Get the data you REALLY need!  </a:t>
            </a:r>
          </a:p>
          <a:p>
            <a:r>
              <a:rPr lang="en-US" sz="2400" b="1" dirty="0" smtClean="0"/>
              <a:t>Build your story from there.</a:t>
            </a:r>
          </a:p>
        </p:txBody>
      </p:sp>
      <p:pic>
        <p:nvPicPr>
          <p:cNvPr id="8194" name="Picture 2" descr="http://www.priv.gc.ca/information/ar/images/cartoon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33724"/>
            <a:ext cx="35147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43200"/>
            <a:ext cx="3372246" cy="344014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1" y="63246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Create </a:t>
            </a:r>
            <a:r>
              <a:rPr lang="en-US" sz="2000" dirty="0"/>
              <a:t>Mock tables/Empty tables </a:t>
            </a:r>
            <a:r>
              <a:rPr lang="en-US" sz="2000" dirty="0" smtClean="0"/>
              <a:t>shells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387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From the Leek Group Guide to </a:t>
            </a:r>
            <a:r>
              <a:rPr lang="en-US" dirty="0"/>
              <a:t>Sharing (https://</a:t>
            </a:r>
            <a:r>
              <a:rPr lang="en-US" dirty="0" smtClean="0"/>
              <a:t>github.com/jtleek/datasharing)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Expect from the Analyst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Description of methods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The computer code used to run the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Output and figures</a:t>
            </a:r>
          </a:p>
        </p:txBody>
      </p:sp>
      <p:pic>
        <p:nvPicPr>
          <p:cNvPr id="5122" name="Picture 2" descr="http://www.cloudproviderusa.com/wp-content/uploads/2013/01/cloud-hoskins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352800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Careful inspection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Your statistician should check your recipe, ask questions and try to confirm that they are obtaining the same answer that you are intending to get.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Careful statisticians will perform spot checks to ensure the data are tidy. </a:t>
            </a:r>
          </a:p>
        </p:txBody>
      </p:sp>
    </p:spTree>
    <p:extLst>
      <p:ext uri="{BB962C8B-B14F-4D97-AF65-F5344CB8AC3E}">
        <p14:creationId xmlns:p14="http://schemas.microsoft.com/office/powerpoint/2010/main" val="181874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From the Leek Group Guide to </a:t>
            </a:r>
            <a:r>
              <a:rPr lang="en-US" dirty="0"/>
              <a:t>Sharing (https://</a:t>
            </a:r>
            <a:r>
              <a:rPr lang="en-US" dirty="0" smtClean="0"/>
              <a:t>github.com/jtleek/datasharing)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Provide a </a:t>
            </a:r>
            <a:r>
              <a:rPr lang="en-US" sz="2400" b="1" dirty="0" smtClean="0"/>
              <a:t>tidy</a:t>
            </a:r>
            <a:r>
              <a:rPr lang="en-US" sz="2400" dirty="0" smtClean="0"/>
              <a:t> dataset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Provide a codebook (or annotated forms)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Start with the data you need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Provide instructions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Variable definitions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Mock tables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962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takes work!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882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6561138" cy="909637"/>
          </a:xfrm>
        </p:spPr>
        <p:txBody>
          <a:bodyPr/>
          <a:lstStyle/>
          <a:p>
            <a:r>
              <a:rPr lang="en-US" sz="3600" dirty="0" smtClean="0"/>
              <a:t>R</a:t>
            </a:r>
            <a:r>
              <a:rPr lang="en-US" dirty="0" smtClean="0"/>
              <a:t>esearch </a:t>
            </a:r>
            <a:r>
              <a:rPr lang="en-US" sz="3600" dirty="0" smtClean="0"/>
              <a:t>E</a:t>
            </a:r>
            <a:r>
              <a:rPr lang="en-US" dirty="0" smtClean="0"/>
              <a:t>lectronic </a:t>
            </a:r>
            <a:r>
              <a:rPr lang="en-US" sz="3200" dirty="0" smtClean="0"/>
              <a:t>D</a:t>
            </a:r>
            <a:r>
              <a:rPr lang="en-US" dirty="0" smtClean="0"/>
              <a:t>ata </a:t>
            </a:r>
            <a:r>
              <a:rPr lang="en-US" sz="3200" dirty="0" smtClean="0"/>
              <a:t>Cap</a:t>
            </a:r>
            <a:r>
              <a:rPr lang="en-US" dirty="0" smtClean="0"/>
              <a:t>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pic>
        <p:nvPicPr>
          <p:cNvPr id="8" name="Picture 32" descr="https://projectredcap.org/resources/img/redcap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19400"/>
            <a:ext cx="6102188" cy="18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4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6561138" cy="909637"/>
          </a:xfrm>
        </p:spPr>
        <p:txBody>
          <a:bodyPr/>
          <a:lstStyle/>
          <a:p>
            <a:r>
              <a:rPr lang="en-US" sz="3600" dirty="0" smtClean="0"/>
              <a:t>R</a:t>
            </a:r>
            <a:r>
              <a:rPr lang="en-US" dirty="0" smtClean="0"/>
              <a:t>esearch </a:t>
            </a:r>
            <a:r>
              <a:rPr lang="en-US" sz="3600" dirty="0" smtClean="0"/>
              <a:t>E</a:t>
            </a:r>
            <a:r>
              <a:rPr lang="en-US" dirty="0" smtClean="0"/>
              <a:t>lectronic </a:t>
            </a:r>
            <a:r>
              <a:rPr lang="en-US" sz="3200" dirty="0" smtClean="0"/>
              <a:t>D</a:t>
            </a:r>
            <a:r>
              <a:rPr lang="en-US" dirty="0" smtClean="0"/>
              <a:t>ata </a:t>
            </a:r>
            <a:r>
              <a:rPr lang="en-US" sz="3200" dirty="0" smtClean="0"/>
              <a:t>Cap</a:t>
            </a:r>
            <a:r>
              <a:rPr lang="en-US" dirty="0" smtClean="0"/>
              <a:t>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of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777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Developed by an informatics core at Vanderbilt University in 2004 to address common problems for academic biomedical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Available free to UCSF researchers through UCSF Academic Research Systems – </a:t>
            </a:r>
            <a:r>
              <a:rPr lang="en-US" sz="2800" dirty="0" smtClean="0">
                <a:hlinkClick r:id="rId4"/>
              </a:rPr>
              <a:t>https://it.ucsf.edu/services/redcap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Reference:  Paul </a:t>
            </a:r>
            <a:r>
              <a:rPr lang="en-US" dirty="0"/>
              <a:t>A. Harris et al. (2009). "Research electronic data capture (</a:t>
            </a:r>
            <a:r>
              <a:rPr lang="en-US" dirty="0" err="1"/>
              <a:t>REDCap</a:t>
            </a:r>
            <a:r>
              <a:rPr lang="en-US" dirty="0"/>
              <a:t>) – A metadata-driven methodology and workflow process for providing translational research informatics support". </a:t>
            </a:r>
            <a:r>
              <a:rPr lang="en-US" i="1" dirty="0"/>
              <a:t>Journal of Biomedical Informatics</a:t>
            </a:r>
            <a:r>
              <a:rPr lang="en-US" dirty="0"/>
              <a:t> </a:t>
            </a:r>
            <a:r>
              <a:rPr lang="en-US" b="1" dirty="0"/>
              <a:t>42</a:t>
            </a:r>
            <a:r>
              <a:rPr lang="en-US" dirty="0"/>
              <a:t> (2): 377–381. </a:t>
            </a:r>
            <a:r>
              <a:rPr lang="en-US" dirty="0" smtClean="0">
                <a:hlinkClick r:id="rId5" tooltip="Digital object identifier"/>
              </a:rPr>
              <a:t>doi</a:t>
            </a:r>
            <a:r>
              <a:rPr lang="en-US" dirty="0" smtClean="0"/>
              <a:t>:</a:t>
            </a:r>
            <a:r>
              <a:rPr lang="en-US" dirty="0" smtClean="0">
                <a:hlinkClick r:id="rId6"/>
              </a:rPr>
              <a:t>10.1016/j.jbi.2008.08.010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6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8064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http://project-redcap.org/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381185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Hosted on a secure server, maintained with nightly backups and security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Web-based (secure connection via internet) with several levels of permissions for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Longitudinal Study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Survey capability (including automated email invitations)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Exports to common stat package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Audit trail for tracking data manipulation and export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Classroom and online training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Active user community (164,000 users)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Code book (data dictionary)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9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15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Limited ways to set up relational data, flat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Limited data management features</a:t>
            </a:r>
          </a:p>
          <a:p>
            <a:pPr lvl="1"/>
            <a:r>
              <a:rPr lang="en-US" sz="2400" dirty="0" smtClean="0"/>
              <a:t>-  Very simple data viewing, querying capabilities  	</a:t>
            </a:r>
          </a:p>
          <a:p>
            <a:pPr lvl="1"/>
            <a:r>
              <a:rPr lang="en-US" sz="2400" dirty="0" smtClean="0"/>
              <a:t>-  No data manipulation or analysis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Limited advanced programming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Rigid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620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375" y="2194184"/>
            <a:ext cx="8325548" cy="3128443"/>
          </a:xfrm>
        </p:spPr>
        <p:txBody>
          <a:bodyPr/>
          <a:lstStyle/>
          <a:p>
            <a:pPr marL="0" indent="0" fontAlgn="base"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</a:rPr>
              <a:t>Expert </a:t>
            </a:r>
            <a:r>
              <a:rPr lang="en-US" sz="2000" b="1" dirty="0">
                <a:solidFill>
                  <a:schemeClr val="bg1"/>
                </a:solidFill>
              </a:rPr>
              <a:t>advice is provided in a wide range of subject </a:t>
            </a:r>
            <a:r>
              <a:rPr lang="en-US" sz="2000" b="1" dirty="0" smtClean="0">
                <a:solidFill>
                  <a:schemeClr val="bg1"/>
                </a:solidFill>
              </a:rPr>
              <a:t>areas, </a:t>
            </a:r>
            <a:r>
              <a:rPr lang="en-US" sz="2000" b="1" dirty="0">
                <a:solidFill>
                  <a:schemeClr val="bg1"/>
                </a:solidFill>
              </a:rPr>
              <a:t>including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lvl="1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Bioinformatics </a:t>
            </a:r>
            <a:r>
              <a:rPr lang="en-US" sz="2000" dirty="0">
                <a:solidFill>
                  <a:schemeClr val="bg1"/>
                </a:solidFill>
              </a:rPr>
              <a:t>Data Analysis</a:t>
            </a:r>
          </a:p>
          <a:p>
            <a:pPr lvl="1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Biostatistics</a:t>
            </a:r>
          </a:p>
          <a:p>
            <a:pPr lvl="1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Data </a:t>
            </a:r>
            <a:r>
              <a:rPr lang="en-US" sz="2000" dirty="0">
                <a:solidFill>
                  <a:schemeClr val="bg1"/>
                </a:solidFill>
              </a:rPr>
              <a:t>Management</a:t>
            </a:r>
          </a:p>
          <a:p>
            <a:pPr lvl="1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bg1"/>
                </a:solidFill>
              </a:rPr>
              <a:t>Study Design &amp; </a:t>
            </a:r>
            <a:r>
              <a:rPr lang="en-US" sz="2000" dirty="0" smtClean="0">
                <a:solidFill>
                  <a:schemeClr val="bg1"/>
                </a:solidFill>
              </a:rPr>
              <a:t>Implementation</a:t>
            </a:r>
            <a:endParaRPr lang="en-US" sz="2000" dirty="0">
              <a:solidFill>
                <a:schemeClr val="bg1"/>
              </a:solidFill>
            </a:endParaRPr>
          </a:p>
          <a:p>
            <a:pPr lvl="1" fontAlgn="base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Recruitment Services</a:t>
            </a:r>
            <a:endParaRPr lang="en-US" sz="2000" dirty="0">
              <a:solidFill>
                <a:schemeClr val="bg1"/>
              </a:solidFill>
            </a:endParaRPr>
          </a:p>
          <a:p>
            <a:pPr marL="0" lvl="1" indent="0" fontAlgn="base">
              <a:spcBef>
                <a:spcPts val="600"/>
              </a:spcBef>
              <a:buNone/>
            </a:pPr>
            <a:r>
              <a:rPr lang="en-US" sz="2000" dirty="0">
                <a:solidFill>
                  <a:schemeClr val="bg1"/>
                </a:solidFill>
              </a:rPr>
              <a:t>All services are available on a fee-for-service basis, after the initial consultation, which is free. </a:t>
            </a:r>
            <a:endParaRPr lang="en-US" sz="2000" dirty="0" smtClean="0">
              <a:solidFill>
                <a:schemeClr val="bg1"/>
              </a:solidFill>
            </a:endParaRPr>
          </a:p>
          <a:p>
            <a:pPr fontAlgn="base">
              <a:spcBef>
                <a:spcPts val="0"/>
              </a:spcBef>
            </a:pPr>
            <a:endParaRPr lang="en-US" sz="2000" dirty="0" smtClean="0">
              <a:solidFill>
                <a:schemeClr val="bg1"/>
              </a:solidFill>
            </a:endParaRPr>
          </a:p>
          <a:p>
            <a:pPr fontAlgn="base"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810/2015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CTSI Consultation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AutoShape 2" descr="Image result for ucsf ct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4" descr="Image result for ucsf ct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:\Users\BelinskiM\AppData\Local\Microsoft\Windows\Temporary Internet Files\Content.Outlook\17POGJ5F\UCSF_CTSI_navy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89076"/>
            <a:ext cx="7662672" cy="156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png;base64,iVBORw0KGgoAAAANSUhEUgAAAQYAAAAwCAYAAADzYdQ4AAALnUlEQVR4Xu2dgdkbtw2G/3+CNhNUmaDOBFUmaDJB5QniTFBlgjoTWJmgzgRVJqgzQeQJkkzg4FUBFccjjzhJd6ezec9zj/VLPBD4CHwEQUp+fmpXQ6Ah0BBIEHhuiDQEGgINgRSBRgzNJxoCDYEeAo0YmlM0BBoCjRiaDzQEGgJ1BFrGUMeotWgIfHIINGL45Ia8GdwQqCPQiKGOUWvREPjkEGjE8MkNeTO4IVBH4GZi2O122+fn5w/W1YcPH94fDodTvevWoiHQEHhUBEYTgxDBCzHmH3J/JfemYBjEcJT7eyGJd49q/Meul47Vv9TObz+GsRCbdup/T2LPlx/7GC5lX5gYZDwggTdyb0cq+1ba45QtixgJ3K3NyeZExn9UzpcyBpD1qi+xaS8G/BMjxJ6w/67a6AWUDwGrLM3M82fV8Xf5l4Dn/k3udzJIvyl5kFGQTZBV2EUbHLNlDzMOcoQYIm3mUFn0sOXod+InBH/2asQwx2g8PVWJQUmBTMGu7+XFHiIYUlFJ4rW0+btr97U8B5m0awYEIkEfaTODqk+NGOZAOd7HIDHIYDHz/1vFkSV8NTYdFRmQwzcqAzL5oi0r4gN0S8tI0Efa3KJD9NkRxLAVmdwsJfZR+a3dOASKxCADxbLhF7lt+XD1GlVkHUSOLS1+kAHdjVOztb4GgUjQR9pc0/fYZ6LEMFZua38dAkPE4IN5cN1X61pJ5iTt/qRtP29ZQw212z+PBH2kze2a1CU0YqhjNGeLLDFoIP+qinAuYXOrUr5oJLLYpWCJEbrk2RdyVuJMKnJO4udafSMkVBthq8j+qz3z5s2bn8Y8n7Yl0Oxcx9JnOiJBH2lTw4N6ktj8F2t3jd1zEMOa/KiG+dSfl4hhLx2ft4TkeimBeLhVES1GsjTh+lFEUr8oXlr0pHCZa3eS9ylick6C1zU552WM7Xsr8VH32Mm9yTxsso81u1UW8pHFjkx6UVc5yE3WlS3Y4rDyuZ03YKlF+9ClNZwzsaX7+qWgl/exy3YBWCqa3uwaeR2LuqjOYMj42HLT64wccMTuU2qM11s/2+q/tPXtmQhe2fPqF53xHAJqLX4UGuwZG5WIAQexWfSze87QNdtckJij1B5hh+S7UiOfqbDvrfLZZfFBTGHVljle1CApqiyKs5uk/5w8AoVdmWMmSLDVzhuMWrZpkP8NmdjnZQ8Qw+WkagXcrC4a1FZQro0Pn/dw9HpXBPwkdl18IR3PgXE3sn14P4oAOHebHjEky4jOoEytnAYaAWIz0I//8/f/b3Gqfjt5f++CmTYvc/p5R5LPP5PbCqo/yOvX8tzlbIVmNci2bAmR2aKrtv2v6goRsDRCj5PpoW2Y7fyuTO88RxLAcxAD2Nm1kReXwrC8vugvr48pkSV4vtdxeOsnD4cjthvhshvlsQZn+rbLMGcpd3Tvn3wGFSGGNfmRs/OhXuaIYSsaXjV73WKZBjyBZs5Sm60hDxzIMpvS7EYQmNNBBqS+r4bSdU0/7ewGh7e+SG2TNgcNKEhh650+09ZjSrB1jvLOTQxev1JWkRtLDXhbDv6sdmeXRzyvAcoYQQ6Dy0dpe5cDTmvzo1tiZspnc8TgA2m2A0lJehoqTqoTeHLo7XYkMxxYRmUj95yiy5WTa44c2n5N7OvIWxExkBVZ9hPaWXIE2lvqJAR1L2LwOkbHOp1kIn4Uqr0lS6YQZlMGfFR2jRiuPrsQVUBnFgbGdkFGLV+SoOoFaZr6ymy9ieiWZA09gozOcNZXomdH3oqIwcgyPEYJjp3lxL2JQSeKOfyIgmiu0NxzrZofRXxxiTaPQgysRa0qPzpLEfCpftvR606xNCGG0AyiZMXAs7Th6i1THDFEMwbIz6rrnbX7yogBPNB/H3HYJDCKE02UaP14Zoqt3o9GT2rOj1geMbtflklT+VEEwyXaPAoxWGC/j87oyWxD3cCObnccIhnQUc4y5Kzymd+5GU1mif5b+fuquo5PVaO7EgN9j8In4rDJEmpqYrCM5lo/2olNVluaxY8iGC7R5lGIAWauFqhKAInzbeQzK4p1ZvehGaYGeIUYfDAj6iD3Vb8/sZaMoYZXQjhkXGRxPrOYmhhW50djMJ2zbY4YfDoWTr1vUTqaRg714WQQnJayP01FDOgisslUIAR/BgLnJJs4ymnAd3pS81TR3ZPM5NuVSQD7vkdlDBAyp0bFRkgAcvZ3zuSpiSFUwHw0P7oldqZ6NkcMfm0dWj9HldMgtUo/6fd5DXcnYiD4OJbbKYxNSQyqu9UOdtp/Dg50g0Agrd723poyBi3w2YnHUgGOLVzI8UyQcmeXeQlBhYK6NJ5DWWPUP3U8F/GjMTrO0bZ08tFSMg6XfH4vRUrr4TsRgzlWZ798amJInJsZc6s3QXP5Doa2A1dmTQLmcq2FGERPbEpPenKegeDHJoLq/KM9Zlxi25oyhsX86F7xdoucEjFYMRDZxS2mMR3rTJPdSrozMcxSY4jYrjaz3NjJbZlSjxzWQAxqi50axXwOi+39Sc8cJismhofxo4iv3btNiRh8lb+zZr9WAXEQgsMqvp3ahXzETNNbBkT70pnMthZT2XuRcz75mFbta/LvQVhu5vT2d04/3kgMhl3PvkhQRtpgg7S7qvY0Qv5NSwnV8aP3o5rP3uvzLDEkIPPnzSe2XPD35MlnB3nTzuuP/tJW4rTpmfy7E4OSHETGthi6hy5vpyepJJsKFx+T56YmhqMYSdYzaivQL+Xk2amXEqvyo5DTLNRoiBh81tA73z9G3yRwe2fm5XPf18sxwZaQWM9pp6gxiExbao2qwSQ4pPvkNmOGM7QkC5uLGDrF3ZofOKxoOjUxrMqPatgt+XmRGDTgfK2BeM1+g3HIAE3z/Tcms9mHyyhYg3dOnVXkD6a4ExGD7zNcg0lmz/SE5knsJAvJfmkrh0GShc1FDGEyTJYRkxNDMkk8vB8tGfi1vmvEwFYcKaRV1yEKZvTellvBcalie1IonotIsoZQhpKQDl8BfpHqNhExbKQvO1AV1RUs7dujuczGp8HV8wQu+7j89sMdTj4WT3Amy70qGeoyx39bdi5iGJ3pLuVHteBc8vNBYlAGTskBUtjLzRmHLEEI0AQOBb+dM656JiJxPggJEjoVSAcHoJiJfkWnm4IYFJfX8q9903CQMDVI0BWduXrLpWR2xWaCtLOtaTg4UrDfLsgWVxOZWbJJ6hT8rsLXBby38r4d22bcIYfa2OBf2Fw97i16IJODYoNEGxnPNflRDutHeK9KDBoEBN9Bbvuikul+lBc4h3cQHIFMwV/hE5TJoCKDft9xipA/5JQdDur7GPxZ+4gjlQZCni1WyjWgsN+yKRz7rehpmKArOHDvXB9FghSZnmzOtifyvO1kSPyN7KuJgU6kX3S27VRw5m/0RlfwP1+5scnohz4bfeRMgMmSB5yoo+wdJqlsdOBGDt9kfOV04LnqLtOVfrQdIONQv94mp3NoxyX37FLvhYjBGbiV1zhvenCnpD8z2l7APo4xUAYV56Iff9Q4JwL5u9LMxQNTEYPKhjBxmMjPnEFgYIFdxStDDiW7+T8++N+/ig4byRjUDkiArIcah796OyRB/TpkreNpW9XIz8kFS/wk9a1OsXPMeGpmBT4P7UdD/rDUZ6OIwZQUwDfymll7KzcDavdJXjMjMMCkpfx91aUzMn1wI58+kc3NbMJkdM4ihi7VlWd5AL3ClwYW7U8V8kG+x4NAQ0/s5yboSJF5r3qpzsySyPHYIiv3c3RZ+xRDZHB1TiTmlJD22GDtaYLOx7SttKPNLqMf9jHuh8wz6HjWU64inor51j1P24u8seO5Jj/KjclS711FDEsp2/ptCDQE5kGgEcM8OLdeGgKrQqARw6qGqynbEJgHgUYM8+DcemkIrAqBRgyrGq6mbENgHgQaMcyDc+ulIbAqBBoxrGq4mrINgXkQaMQwD86tl4bAqhD4A6ZMCLh0C8KN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 bwMode="auto">
          <a:xfrm>
            <a:off x="765175" y="1572274"/>
            <a:ext cx="3957815" cy="43088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 lIns="0" tIns="0" rIns="0" bIns="0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Consultation Services (CS)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5175" y="5562600"/>
            <a:ext cx="7503148" cy="105308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For more information on any services offered by </a:t>
            </a:r>
            <a:r>
              <a:rPr lang="en-US" sz="1800" dirty="0" smtClean="0">
                <a:solidFill>
                  <a:schemeClr val="bg1"/>
                </a:solidFill>
                <a:latin typeface="+mn-lt"/>
              </a:rPr>
              <a:t>CTSI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Consultation Services, visit </a:t>
            </a:r>
            <a:r>
              <a:rPr lang="en-US" sz="1800" u="sng" dirty="0" smtClean="0">
                <a:solidFill>
                  <a:schemeClr val="bg1"/>
                </a:solidFill>
                <a:latin typeface="+mn-lt"/>
                <a:hlinkClick r:id="rId4"/>
              </a:rPr>
              <a:t>http://accelerate.ucsf.edu/consult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+mn-lt"/>
              </a:rPr>
              <a:t>or 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contact </a:t>
            </a:r>
            <a:r>
              <a:rPr lang="en-US" sz="1800" u="sng" dirty="0" smtClean="0">
                <a:solidFill>
                  <a:schemeClr val="bg1"/>
                </a:solidFill>
                <a:latin typeface="+mn-lt"/>
                <a:hlinkClick r:id="rId5"/>
              </a:rPr>
              <a:t>CTSI.Consulting@ucsf.edu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70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use </a:t>
            </a:r>
            <a:r>
              <a:rPr lang="en-US" sz="3200" cap="none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…versus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8064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http://project-redcap.org/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381185"/>
            <a:ext cx="838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Hosted on a secure server, maintained with nightly backups and security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Web-based (secure connection via internet) with several levels of permissions for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Longitudinal Study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Survey capability (including automated email invitations)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Exports to common stat package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Code book (data dictionary)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Audit trail for tracking data manipulation and export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Classroom and online training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Active user community (164,000 users)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Data is accessible via Application Program Interface (API)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09700" y="2926140"/>
            <a:ext cx="56769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FREE</a:t>
            </a:r>
            <a:endParaRPr lang="en-US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106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</a:t>
            </a:r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7491"/>
            <a:ext cx="9144000" cy="456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2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828800"/>
            <a:ext cx="2667000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SAS Ready Datasets</a:t>
            </a:r>
            <a:endParaRPr lang="en-US" sz="2400" cap="none" dirty="0"/>
          </a:p>
        </p:txBody>
      </p:sp>
      <p:pic>
        <p:nvPicPr>
          <p:cNvPr id="7" name="Picture Placeholder 6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1" b="16251"/>
          <a:stretch>
            <a:fillRect/>
          </a:stretch>
        </p:blipFill>
        <p:spPr>
          <a:xfrm>
            <a:off x="3657600" y="1828800"/>
            <a:ext cx="5322887" cy="3992165"/>
          </a:xfrm>
        </p:spPr>
      </p:pic>
      <p:sp>
        <p:nvSpPr>
          <p:cNvPr id="8" name="TextBox 7"/>
          <p:cNvSpPr txBox="1"/>
          <p:nvPr/>
        </p:nvSpPr>
        <p:spPr>
          <a:xfrm>
            <a:off x="341376" y="1447800"/>
            <a:ext cx="331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*.csv  Raw vs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SAS files include data labels and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b="1" dirty="0" smtClean="0"/>
              <a:t>Import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Recordid</a:t>
            </a:r>
            <a:r>
              <a:rPr lang="en-US" dirty="0" smtClean="0"/>
              <a:t> must be the first variable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data must have the same format as indicated in the data forms (variable name and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REDCap</a:t>
            </a:r>
            <a:r>
              <a:rPr lang="en-US" dirty="0" smtClean="0"/>
              <a:t> will provide errors if variables names or values do not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“arm”, “visit” and group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6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Codebook</a:t>
            </a:r>
            <a:endParaRPr lang="en-US" cap="non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3" y="1238703"/>
            <a:ext cx="9338743" cy="493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Rights/Defining Groups</a:t>
            </a:r>
            <a:endParaRPr lang="en-US" sz="2400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1" name="Pictur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11300" r="613" b="34385"/>
          <a:stretch/>
        </p:blipFill>
        <p:spPr bwMode="auto">
          <a:xfrm>
            <a:off x="278219" y="2016641"/>
            <a:ext cx="8637181" cy="377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1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6561138" cy="909637"/>
          </a:xfrm>
        </p:spPr>
        <p:txBody>
          <a:bodyPr/>
          <a:lstStyle/>
          <a:p>
            <a:r>
              <a:rPr lang="en-US" dirty="0" smtClean="0"/>
              <a:t>-&gt; Login at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redcap.ucsfopenresearch.org/index.php</a:t>
            </a:r>
            <a:endParaRPr lang="en-US" dirty="0" smtClean="0"/>
          </a:p>
          <a:p>
            <a:r>
              <a:rPr lang="en-US" dirty="0" smtClean="0"/>
              <a:t>-&gt; Create New Project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Project</a:t>
            </a:r>
            <a:endParaRPr lang="en-US" cap="none" dirty="0"/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5056" r="26490" b="15320"/>
          <a:stretch/>
        </p:blipFill>
        <p:spPr>
          <a:xfrm>
            <a:off x="3505200" y="1905000"/>
            <a:ext cx="4959179" cy="46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4038600" cy="4648200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Quick Link Tabs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View Codebook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Export data into .csv, .sas7bdat, .</a:t>
            </a:r>
            <a:r>
              <a:rPr lang="en-US" sz="2400" dirty="0" err="1" smtClean="0"/>
              <a:t>dta</a:t>
            </a:r>
            <a:r>
              <a:rPr lang="en-US" sz="2400" dirty="0" smtClean="0"/>
              <a:t> or .</a:t>
            </a:r>
            <a:r>
              <a:rPr lang="en-US" sz="2400" dirty="0" err="1" smtClean="0"/>
              <a:t>sps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 a “simple” report combining variable from multiple forms.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Assign User Rights – Read, Write, 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Design your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Create a copy of your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Define Data Access Groups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Home</a:t>
            </a:r>
            <a:endParaRPr lang="en-US" cap="none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r="43673" b="-531"/>
          <a:stretch/>
        </p:blipFill>
        <p:spPr>
          <a:xfrm>
            <a:off x="4724400" y="1310568"/>
            <a:ext cx="4267200" cy="5505734"/>
          </a:xfrm>
        </p:spPr>
      </p:pic>
    </p:spTree>
    <p:extLst>
      <p:ext uri="{BB962C8B-B14F-4D97-AF65-F5344CB8AC3E}">
        <p14:creationId xmlns:p14="http://schemas.microsoft.com/office/powerpoint/2010/main" val="313175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4953000" cy="464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Quick Link Left 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My Projects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Home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Project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~Manage Survey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~Record Status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~Add/Edit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~Data Collection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~Applications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Home</a:t>
            </a:r>
            <a:endParaRPr lang="en-US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1" r="86887" b="18422"/>
          <a:stretch/>
        </p:blipFill>
        <p:spPr bwMode="auto">
          <a:xfrm>
            <a:off x="4648200" y="205043"/>
            <a:ext cx="2028985" cy="649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752600"/>
            <a:ext cx="4038600" cy="46482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Quick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New~ Main Project Settings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Design your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Assign User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Define Data Access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 Set up project bookmarks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 Test your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~ Move to projection status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</a:t>
            </a:r>
            <a:endParaRPr lang="en-US" cap="non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1171" r="37416" b="4153"/>
          <a:stretch/>
        </p:blipFill>
        <p:spPr>
          <a:xfrm>
            <a:off x="4274337" y="1371600"/>
            <a:ext cx="4717263" cy="5257800"/>
          </a:xfrm>
        </p:spPr>
      </p:pic>
    </p:spTree>
    <p:extLst>
      <p:ext uri="{BB962C8B-B14F-4D97-AF65-F5344CB8AC3E}">
        <p14:creationId xmlns:p14="http://schemas.microsoft.com/office/powerpoint/2010/main" val="202597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716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Practical Data Management Guidance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REDCap</a:t>
            </a:r>
            <a:r>
              <a:rPr lang="en-US" sz="2400" dirty="0"/>
              <a:t> </a:t>
            </a:r>
            <a:r>
              <a:rPr lang="en-US" sz="2400" dirty="0" smtClean="0"/>
              <a:t>Background/Advantages/Disadvantages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/>
              <a:t>REDCap</a:t>
            </a:r>
            <a:r>
              <a:rPr lang="en-US" sz="2400" dirty="0" smtClean="0"/>
              <a:t> Overview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Questions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79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7924800" cy="2209800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 err="1" smtClean="0"/>
              <a:t>REDCap</a:t>
            </a:r>
            <a:r>
              <a:rPr lang="en-US" sz="2900" b="1" dirty="0" smtClean="0"/>
              <a:t> has two “relational” features.  Clicking </a:t>
            </a:r>
            <a:r>
              <a:rPr lang="en-US" sz="2900" b="1" dirty="0"/>
              <a:t>[</a:t>
            </a:r>
            <a:r>
              <a:rPr lang="en-US" sz="2900" b="1" dirty="0" smtClean="0"/>
              <a:t>Enable</a:t>
            </a:r>
            <a:r>
              <a:rPr lang="en-US" sz="2900" b="1" dirty="0"/>
              <a:t>]</a:t>
            </a:r>
            <a:r>
              <a:rPr lang="en-US" sz="2900" b="1" dirty="0" smtClean="0"/>
              <a:t> for “Use longitudinal data collection with repeating forms” activates one of them.</a:t>
            </a:r>
          </a:p>
          <a:p>
            <a:endParaRPr lang="en-US" sz="2000" b="1" dirty="0" smtClean="0"/>
          </a:p>
          <a:p>
            <a:r>
              <a:rPr lang="en-US" sz="2900" b="1" dirty="0" err="1" smtClean="0"/>
              <a:t>REDCap’s</a:t>
            </a:r>
            <a:r>
              <a:rPr lang="en-US" sz="2900" b="1" dirty="0" smtClean="0"/>
              <a:t> Surveys</a:t>
            </a:r>
          </a:p>
          <a:p>
            <a:pPr marL="800100" lvl="1" indent="-342900">
              <a:buFontTx/>
              <a:buChar char="-"/>
            </a:pPr>
            <a:r>
              <a:rPr lang="en-US" sz="2100" b="1" dirty="0" smtClean="0"/>
              <a:t>Allows you to email participants the data collection form, similar to </a:t>
            </a:r>
            <a:r>
              <a:rPr lang="en-US" sz="2100" b="1" dirty="0" err="1" smtClean="0"/>
              <a:t>SurveyMonkey</a:t>
            </a:r>
            <a:r>
              <a:rPr lang="en-US" sz="2100" b="1" dirty="0" smtClean="0"/>
              <a:t>   </a:t>
            </a:r>
          </a:p>
          <a:p>
            <a:pPr marL="800100" lvl="1" indent="-342900">
              <a:buFontTx/>
              <a:buChar char="-"/>
            </a:pPr>
            <a:r>
              <a:rPr lang="en-US" sz="2100" b="1" dirty="0" smtClean="0"/>
              <a:t>Track who has viewed and completed your surveys  </a:t>
            </a:r>
          </a:p>
          <a:p>
            <a:pPr marL="800100" lvl="1" indent="-342900">
              <a:buFontTx/>
              <a:buChar char="-"/>
            </a:pPr>
            <a:r>
              <a:rPr lang="en-US" sz="2100" b="1" dirty="0" smtClean="0"/>
              <a:t>Send multiple emails. </a:t>
            </a:r>
          </a:p>
          <a:p>
            <a:endParaRPr lang="en-US" sz="2000" b="1" dirty="0" smtClean="0"/>
          </a:p>
          <a:p>
            <a:r>
              <a:rPr lang="en-US" sz="2000" dirty="0" smtClean="0"/>
              <a:t> 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 -&gt; Main project Settings</a:t>
            </a:r>
            <a:endParaRPr lang="en-US" sz="2400" cap="non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22576" r="41465" b="50808"/>
          <a:stretch/>
        </p:blipFill>
        <p:spPr>
          <a:xfrm>
            <a:off x="838200" y="4114800"/>
            <a:ext cx="7070645" cy="2286000"/>
          </a:xfrm>
        </p:spPr>
      </p:pic>
    </p:spTree>
    <p:extLst>
      <p:ext uri="{BB962C8B-B14F-4D97-AF65-F5344CB8AC3E}">
        <p14:creationId xmlns:p14="http://schemas.microsoft.com/office/powerpoint/2010/main" val="42012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7924800" cy="2514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Go to ‘Online Designer’ to create/modify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Go to ‘Data Dictionary” to download or upload your data dictionary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REDCap</a:t>
            </a:r>
            <a:r>
              <a:rPr lang="en-US" sz="2000" b="1" dirty="0" smtClean="0"/>
              <a:t> Shared Library takes a repository of </a:t>
            </a:r>
            <a:r>
              <a:rPr lang="en-US" sz="2000" b="1" dirty="0" err="1" smtClean="0"/>
              <a:t>REDCap</a:t>
            </a:r>
            <a:r>
              <a:rPr lang="en-US" sz="2000" b="1" dirty="0" smtClean="0"/>
              <a:t>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‘Define My Events’ is the longitudinal/relational feature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‘Designate Instruments for My Events’ is where you choose the forms to be completed at each “event” or, in some cases,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 -&gt; </a:t>
            </a:r>
            <a:r>
              <a:rPr lang="en-US" sz="2400" b="1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your data collection instruments </a:t>
            </a: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enable your surveys</a:t>
            </a:r>
            <a:endParaRPr lang="en-US" sz="2400" cap="none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2178" r="43437" b="25842"/>
          <a:stretch/>
        </p:blipFill>
        <p:spPr>
          <a:xfrm>
            <a:off x="1371600" y="4114800"/>
            <a:ext cx="6073427" cy="2588623"/>
          </a:xfrm>
        </p:spPr>
      </p:pic>
    </p:spTree>
    <p:extLst>
      <p:ext uri="{BB962C8B-B14F-4D97-AF65-F5344CB8AC3E}">
        <p14:creationId xmlns:p14="http://schemas.microsoft.com/office/powerpoint/2010/main" val="42844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276600" cy="4267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 well designed database starts with clearly marked annotated forms</a:t>
            </a:r>
          </a:p>
          <a:p>
            <a:endParaRPr lang="en-US" sz="8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Clearly label numeric values for each response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Print the variable name next to each question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Prefix your variable names to identify the form.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dirty="0" smtClean="0"/>
              <a:t>Include skip patterns or ‘warnings’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Form 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 -&gt; Online Designer</a:t>
            </a:r>
            <a:endParaRPr lang="en-US" sz="2400" cap="none" dirty="0"/>
          </a:p>
        </p:txBody>
      </p:sp>
      <p:pic>
        <p:nvPicPr>
          <p:cNvPr id="8" name="Picture Placeholder 4" descr="CURE PregTest.pdf - Adobe Acrobat Pro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7134"/>
          <a:stretch>
            <a:fillRect/>
          </a:stretch>
        </p:blipFill>
        <p:spPr>
          <a:xfrm>
            <a:off x="3733800" y="1752600"/>
            <a:ext cx="5085819" cy="3814364"/>
          </a:xfrm>
        </p:spPr>
      </p:pic>
    </p:spTree>
    <p:extLst>
      <p:ext uri="{BB962C8B-B14F-4D97-AF65-F5344CB8AC3E}">
        <p14:creationId xmlns:p14="http://schemas.microsoft.com/office/powerpoint/2010/main" val="29713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352800" cy="4267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HTML coding examples</a:t>
            </a:r>
          </a:p>
          <a:p>
            <a:endParaRPr lang="en-US" sz="8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&lt;FONT COLOR='#FF0000'&gt;Ineligible.  Go to appropriate form indicated in instructions.&lt;/FONT</a:t>
            </a:r>
            <a:r>
              <a:rPr lang="en-US" dirty="0" smtClean="0"/>
              <a:t>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&lt;p style="font-size: 125%;"&gt;&lt;i&gt;Thank you.  This form is complete.&lt;/i&gt;&lt;/p&gt;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 with HTML coding</a:t>
            </a:r>
            <a:endParaRPr lang="en-US" sz="2400" cap="non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30857" r="47389" b="7322"/>
          <a:stretch/>
        </p:blipFill>
        <p:spPr>
          <a:xfrm>
            <a:off x="3657600" y="1676400"/>
            <a:ext cx="5105400" cy="4426096"/>
          </a:xfrm>
        </p:spPr>
      </p:pic>
    </p:spTree>
    <p:extLst>
      <p:ext uri="{BB962C8B-B14F-4D97-AF65-F5344CB8AC3E}">
        <p14:creationId xmlns:p14="http://schemas.microsoft.com/office/powerpoint/2010/main" val="28044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057400"/>
            <a:ext cx="2667000" cy="3581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Demonstration:  Adding forms from the </a:t>
            </a:r>
            <a:r>
              <a:rPr lang="en-US" sz="2000" b="1" dirty="0" err="1" smtClean="0"/>
              <a:t>REDCap</a:t>
            </a:r>
            <a:r>
              <a:rPr lang="en-US" sz="2000" b="1" dirty="0" smtClean="0"/>
              <a:t> Shared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Concomitant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Adverse Events with Branching Logic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BRFSS 2009 Section 12: Demographics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Shared Library</a:t>
            </a:r>
            <a:endParaRPr lang="en-US" sz="2400" cap="non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6897" r="23667" b="23296"/>
          <a:stretch/>
        </p:blipFill>
        <p:spPr>
          <a:xfrm>
            <a:off x="3048000" y="1828800"/>
            <a:ext cx="5794156" cy="4495800"/>
          </a:xfrm>
        </p:spPr>
      </p:pic>
    </p:spTree>
    <p:extLst>
      <p:ext uri="{BB962C8B-B14F-4D97-AF65-F5344CB8AC3E}">
        <p14:creationId xmlns:p14="http://schemas.microsoft.com/office/powerpoint/2010/main" val="219902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‘Visits’ or ‘Events’ and Multiple Arms</a:t>
            </a:r>
            <a:endParaRPr lang="en-US" sz="2400" cap="none" dirty="0"/>
          </a:p>
        </p:txBody>
      </p:sp>
      <p:pic>
        <p:nvPicPr>
          <p:cNvPr id="9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61081" r="47790" b="25379"/>
          <a:stretch/>
        </p:blipFill>
        <p:spPr>
          <a:xfrm>
            <a:off x="914400" y="1447800"/>
            <a:ext cx="7543800" cy="144686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3352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a “Visit” arm – Baseline, Week 4 and Week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a “Floating AE” arm with up to 5 AEs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15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Floating forms</a:t>
            </a:r>
            <a:endParaRPr lang="en-US" sz="2400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1609" y="2590800"/>
            <a:ext cx="26822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 AE form</a:t>
            </a:r>
          </a:p>
          <a:p>
            <a:r>
              <a:rPr lang="en-US" sz="1400" dirty="0"/>
              <a:t>0</a:t>
            </a:r>
            <a:r>
              <a:rPr lang="en-US" sz="1400" dirty="0" smtClean="0"/>
              <a:t>, Shortness </a:t>
            </a:r>
            <a:r>
              <a:rPr lang="en-US" sz="1400" dirty="0"/>
              <a:t>of breath</a:t>
            </a:r>
          </a:p>
          <a:p>
            <a:r>
              <a:rPr lang="en-US" sz="1400" dirty="0" smtClean="0"/>
              <a:t>1, Headache/migraine</a:t>
            </a:r>
            <a:endParaRPr lang="en-US" sz="1400" dirty="0"/>
          </a:p>
          <a:p>
            <a:r>
              <a:rPr lang="en-US" sz="1400" dirty="0" smtClean="0"/>
              <a:t>2, Nervousness/agitation</a:t>
            </a:r>
            <a:endParaRPr lang="en-US" sz="1400" dirty="0"/>
          </a:p>
          <a:p>
            <a:r>
              <a:rPr lang="en-US" sz="1400" dirty="0" smtClean="0"/>
              <a:t>3, Dizziness/light-headedness</a:t>
            </a:r>
            <a:endParaRPr lang="en-US" sz="1400" dirty="0"/>
          </a:p>
          <a:p>
            <a:r>
              <a:rPr lang="en-US" sz="1400" dirty="0" smtClean="0"/>
              <a:t>4, Rash</a:t>
            </a:r>
            <a:endParaRPr lang="en-US" sz="1400" dirty="0"/>
          </a:p>
          <a:p>
            <a:r>
              <a:rPr lang="en-US" sz="1400" dirty="0" smtClean="0"/>
              <a:t>5, Increased </a:t>
            </a:r>
            <a:r>
              <a:rPr lang="en-US" sz="1400" dirty="0"/>
              <a:t>fatigue/tiredness</a:t>
            </a:r>
          </a:p>
          <a:p>
            <a:r>
              <a:rPr lang="en-US" sz="1400" dirty="0" smtClean="0"/>
              <a:t>6, Insomnia/trouble </a:t>
            </a:r>
            <a:r>
              <a:rPr lang="en-US" sz="1400" dirty="0"/>
              <a:t>sleeping</a:t>
            </a:r>
          </a:p>
          <a:p>
            <a:r>
              <a:rPr lang="en-US" sz="1400" dirty="0" smtClean="0"/>
              <a:t>7, Cold/flu</a:t>
            </a:r>
            <a:endParaRPr lang="en-US" sz="1400" dirty="0"/>
          </a:p>
          <a:p>
            <a:r>
              <a:rPr lang="en-US" sz="1400" dirty="0" smtClean="0"/>
              <a:t>8, Cough</a:t>
            </a:r>
            <a:endParaRPr lang="en-US" sz="1400" dirty="0"/>
          </a:p>
          <a:p>
            <a:r>
              <a:rPr lang="en-US" sz="1400" dirty="0" smtClean="0"/>
              <a:t>9, Other </a:t>
            </a:r>
            <a:r>
              <a:rPr lang="en-US" sz="1400" dirty="0"/>
              <a:t>(please specify):</a:t>
            </a:r>
          </a:p>
        </p:txBody>
      </p:sp>
      <p:pic>
        <p:nvPicPr>
          <p:cNvPr id="11" name="Picture Placeholder 6" descr="CURE AE Annotated.pdf - Adobe Acrobat Pro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7134"/>
          <a:stretch>
            <a:fillRect/>
          </a:stretch>
        </p:blipFill>
        <p:spPr>
          <a:xfrm>
            <a:off x="3048000" y="2133600"/>
            <a:ext cx="5627687" cy="4220765"/>
          </a:xfrm>
        </p:spPr>
      </p:pic>
    </p:spTree>
    <p:extLst>
      <p:ext uri="{BB962C8B-B14F-4D97-AF65-F5344CB8AC3E}">
        <p14:creationId xmlns:p14="http://schemas.microsoft.com/office/powerpoint/2010/main" val="6819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133600"/>
            <a:ext cx="2667000" cy="2895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Add Enrollment form from HCV study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Export/Upload your Data Dictionary</a:t>
            </a:r>
            <a:endParaRPr lang="en-US" sz="2400" cap="none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" b="528"/>
          <a:stretch>
            <a:fillRect/>
          </a:stretch>
        </p:blipFill>
        <p:spPr>
          <a:xfrm>
            <a:off x="3200400" y="1981200"/>
            <a:ext cx="5627687" cy="4220765"/>
          </a:xfrm>
        </p:spPr>
      </p:pic>
    </p:spTree>
    <p:extLst>
      <p:ext uri="{BB962C8B-B14F-4D97-AF65-F5344CB8AC3E}">
        <p14:creationId xmlns:p14="http://schemas.microsoft.com/office/powerpoint/2010/main" val="35220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828800"/>
            <a:ext cx="2743200" cy="35814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Invite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Track with a ID number (not the same as the </a:t>
            </a:r>
            <a:r>
              <a:rPr lang="en-US" sz="2000" i="0" dirty="0" err="1" smtClean="0"/>
              <a:t>Recordid</a:t>
            </a:r>
            <a:r>
              <a:rPr lang="en-US" sz="2000" i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Unique link for each participant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Track response (opened, started, completed)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Automated survey invitations (based on some criteria) send surveys</a:t>
            </a:r>
            <a:endParaRPr lang="en-US" i="0" dirty="0" smtClean="0"/>
          </a:p>
          <a:p>
            <a:endParaRPr lang="en-US" i="0" dirty="0" smtClean="0"/>
          </a:p>
          <a:p>
            <a:endParaRPr lang="en-US" i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feature:  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Participant Surveys</a:t>
            </a:r>
            <a:endParaRPr lang="en-US" sz="2400" cap="none" dirty="0"/>
          </a:p>
        </p:txBody>
      </p:sp>
      <p:pic>
        <p:nvPicPr>
          <p:cNvPr id="11" name="Picture Placeholder 10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1110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152400" y="1244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On-line Learning example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961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2743200" cy="4191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For database with multiple events you can specify the event [baseline][place].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Piping Example  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cap="none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b="8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6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/>
          </a:bodyPr>
          <a:lstStyle/>
          <a:p>
            <a:r>
              <a:rPr lang="en-US" sz="1400" dirty="0"/>
              <a:t>http://www.bu.edu/datamanagement/background/data-life-cycle/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Life Cycle</a:t>
            </a:r>
            <a:endParaRPr lang="en-US" cap="none" dirty="0"/>
          </a:p>
        </p:txBody>
      </p:sp>
      <p:pic>
        <p:nvPicPr>
          <p:cNvPr id="1026" name="Picture 2" descr="Data Life Cy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68724"/>
            <a:ext cx="4903709" cy="480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 rot="19678179">
            <a:off x="2443107" y="652455"/>
            <a:ext cx="2613136" cy="5078015"/>
          </a:xfrm>
          <a:prstGeom prst="ellipse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4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828800"/>
            <a:ext cx="2743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Participants can upload a file to survey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Uploading forms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endParaRPr lang="en-US" sz="2000" cap="none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2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62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73033"/>
            <a:ext cx="5375332" cy="356913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133600"/>
            <a:ext cx="2667000" cy="2895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Mobile App</a:t>
            </a:r>
            <a:endParaRPr lang="en-US" sz="2400" cap="none" dirty="0"/>
          </a:p>
        </p:txBody>
      </p:sp>
      <p:pic>
        <p:nvPicPr>
          <p:cNvPr id="1026" name="Picture 2" descr="Image result for redcap mobile ap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82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From the Leek Group Guide to </a:t>
            </a:r>
            <a:r>
              <a:rPr lang="en-US" dirty="0"/>
              <a:t>Sharing (https://</a:t>
            </a:r>
            <a:r>
              <a:rPr lang="en-US" dirty="0" smtClean="0"/>
              <a:t>github.com/jtleek/datasharing)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4800" y="12954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Provide a </a:t>
            </a:r>
            <a:r>
              <a:rPr lang="en-US" sz="2400" b="1" dirty="0" smtClean="0"/>
              <a:t>tidy</a:t>
            </a:r>
            <a:r>
              <a:rPr lang="en-US" sz="2400" dirty="0" smtClean="0"/>
              <a:t> dataset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Project Home -&gt; Export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Provide a codebook (or annotated forms)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Project Home -&gt; Code Book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Start with the data you need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Provide instructions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Variable definitions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Mock tables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1600200" y="3962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It takes work!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11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endParaRPr lang="en-US" sz="2000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2701131" y="3124200"/>
            <a:ext cx="3741738" cy="909637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Questions?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366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307975" y="2209800"/>
            <a:ext cx="8683625" cy="9144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Life Cycle</a:t>
            </a:r>
            <a:endParaRPr lang="en-US" cap="none" dirty="0"/>
          </a:p>
        </p:txBody>
      </p:sp>
      <p:sp>
        <p:nvSpPr>
          <p:cNvPr id="3" name="Oval 2"/>
          <p:cNvSpPr/>
          <p:nvPr/>
        </p:nvSpPr>
        <p:spPr>
          <a:xfrm>
            <a:off x="6019800" y="1524000"/>
            <a:ext cx="2438400" cy="2438400"/>
          </a:xfrm>
          <a:prstGeom prst="ellipse">
            <a:avLst/>
          </a:prstGeom>
          <a:solidFill>
            <a:srgbClr val="E13577"/>
          </a:solidFill>
          <a:ln>
            <a:solidFill>
              <a:srgbClr val="E1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Analyzing Data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200400" y="1536405"/>
            <a:ext cx="2438400" cy="2438400"/>
          </a:xfrm>
          <a:prstGeom prst="ellipse">
            <a:avLst/>
          </a:prstGeom>
          <a:solidFill>
            <a:srgbClr val="E13577"/>
          </a:solidFill>
          <a:ln>
            <a:solidFill>
              <a:srgbClr val="E1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Processing Data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81000" y="1447800"/>
            <a:ext cx="2438400" cy="2438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Creating Data</a:t>
            </a:r>
            <a:endParaRPr lang="en-US" sz="2400" u="sng" dirty="0"/>
          </a:p>
        </p:txBody>
      </p:sp>
      <p:pic>
        <p:nvPicPr>
          <p:cNvPr id="2050" name="Picture 2" descr="https://2pobaduekzw9jt9a-zippykid.netdna-ssl.com/wp-content/uploads/2015/02/wearab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2743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rv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00778"/>
            <a:ext cx="2362772" cy="156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pepidinternational.com/images/EMR-Scree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57699"/>
            <a:ext cx="30289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Image result for survey mon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Image result for survey mon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Image result for survey monk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Image result for survey monk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Image result for survey monke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6" name="Picture 18" descr="http://3ebc3aa31c3292039587a6cc.alexdesignscom.netdna-cdn.com/wp-content/uploads/2014/11/SurveyMOnkey-edited.jpg?5e19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160444"/>
            <a:ext cx="3197224" cy="1478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0" descr="Image result for qualtric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2" descr="Image result for qualtric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2" name="Picture 24" descr="https://www.ttuhsc.edu/it/images/q_logo_banner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76" y="4572000"/>
            <a:ext cx="3048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accessrepairnrecovery.com/blog/wp-content/uploads/2015/07/maxresdefault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766" y="4438206"/>
            <a:ext cx="2465917" cy="13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28" descr="Image result for sql server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78" name="Picture 30" descr="http://thomaslarock.com/wp-content/uploads/2011/12/SQL-Server-201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979" y="4148040"/>
            <a:ext cx="2139734" cy="175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projectredcap.org/resources/img/redcaplogo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4695824"/>
            <a:ext cx="25717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95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ight Arrow 18"/>
          <p:cNvSpPr/>
          <p:nvPr/>
        </p:nvSpPr>
        <p:spPr>
          <a:xfrm>
            <a:off x="307975" y="2209800"/>
            <a:ext cx="8683625" cy="9144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Life Cycle</a:t>
            </a:r>
            <a:endParaRPr lang="en-US" cap="none" dirty="0"/>
          </a:p>
        </p:txBody>
      </p:sp>
      <p:sp>
        <p:nvSpPr>
          <p:cNvPr id="3" name="Oval 2"/>
          <p:cNvSpPr/>
          <p:nvPr/>
        </p:nvSpPr>
        <p:spPr>
          <a:xfrm>
            <a:off x="6019800" y="1524000"/>
            <a:ext cx="2438400" cy="2438400"/>
          </a:xfrm>
          <a:prstGeom prst="ellipse">
            <a:avLst/>
          </a:prstGeom>
          <a:solidFill>
            <a:srgbClr val="E13577"/>
          </a:solidFill>
          <a:ln>
            <a:solidFill>
              <a:srgbClr val="E1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Analyzing Data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200400" y="1536405"/>
            <a:ext cx="2438400" cy="2438400"/>
          </a:xfrm>
          <a:prstGeom prst="ellipse">
            <a:avLst/>
          </a:prstGeom>
          <a:solidFill>
            <a:srgbClr val="E13577"/>
          </a:solidFill>
          <a:ln>
            <a:solidFill>
              <a:srgbClr val="E1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Processing Data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81000" y="1447800"/>
            <a:ext cx="2438400" cy="2438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Creating Data</a:t>
            </a:r>
            <a:endParaRPr lang="en-US" sz="2400" u="sng" dirty="0"/>
          </a:p>
        </p:txBody>
      </p:sp>
      <p:sp>
        <p:nvSpPr>
          <p:cNvPr id="11" name="AutoShape 8" descr="Image result for survey mon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Image result for survey mon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Image result for survey monk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Image result for survey monk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Image result for survey monke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Image result for qualtric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2" descr="Image result for qualtric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8" descr="Image result for sql server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i.stack.imgur.com/XW6y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4495800"/>
            <a:ext cx="4981575" cy="21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3974805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Objective:  Create an analyzable data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33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307975" y="2209800"/>
            <a:ext cx="8683625" cy="914400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bg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bg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Life Cycle</a:t>
            </a:r>
            <a:endParaRPr lang="en-US" cap="none" dirty="0"/>
          </a:p>
        </p:txBody>
      </p:sp>
      <p:sp>
        <p:nvSpPr>
          <p:cNvPr id="3" name="Oval 2"/>
          <p:cNvSpPr/>
          <p:nvPr/>
        </p:nvSpPr>
        <p:spPr>
          <a:xfrm>
            <a:off x="6019800" y="1524000"/>
            <a:ext cx="2438400" cy="2438400"/>
          </a:xfrm>
          <a:prstGeom prst="ellipse">
            <a:avLst/>
          </a:prstGeom>
          <a:solidFill>
            <a:srgbClr val="E13577"/>
          </a:solidFill>
          <a:ln>
            <a:solidFill>
              <a:srgbClr val="E1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Analyzing Data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3200400" y="1536405"/>
            <a:ext cx="2438400" cy="2438400"/>
          </a:xfrm>
          <a:prstGeom prst="ellipse">
            <a:avLst/>
          </a:prstGeom>
          <a:solidFill>
            <a:srgbClr val="E13577"/>
          </a:solidFill>
          <a:ln>
            <a:solidFill>
              <a:srgbClr val="E1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Processing Data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381000" y="1447800"/>
            <a:ext cx="2438400" cy="2438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 smtClean="0"/>
              <a:t>Creating Data</a:t>
            </a:r>
            <a:endParaRPr lang="en-US" sz="2400" u="sng" dirty="0"/>
          </a:p>
        </p:txBody>
      </p:sp>
      <p:sp>
        <p:nvSpPr>
          <p:cNvPr id="11" name="AutoShape 8" descr="Image result for survey mon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Image result for survey monk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Image result for survey monk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4" descr="Image result for survey monk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6" descr="Image result for survey monke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20" descr="Image result for qualtrics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2" descr="Image result for qualtrics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28" descr="Image result for sql server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s://www.r-project.org/R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430" y="4534614"/>
            <a:ext cx="19050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realpython.com/learn/python-first-steps/images/python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86" y="4206644"/>
            <a:ext cx="2076450" cy="1401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upload.wikimedia.org/wikipedia/commons/thumb/e/ea/SPSS_logo.svg/2000px-SPSS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16232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as.com/en_us/_jcr_content/socialShareImage.im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86" y="5478232"/>
            <a:ext cx="2337844" cy="12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89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381000" y="1447800"/>
            <a:ext cx="2438400" cy="24384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481763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741944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Data delivery check list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The raw data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 tidy data set</a:t>
            </a:r>
          </a:p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 code book describing each variable and its values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057400"/>
            <a:ext cx="7064037" cy="32076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52650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Explicit instructions on how to derive your variables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897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481763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Tidy Dataset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19100" y="1981200"/>
            <a:ext cx="4533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Each variable should be in one column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Each observation should be in a different row</a:t>
            </a:r>
            <a:endParaRPr lang="en-US" sz="2000" dirty="0"/>
          </a:p>
        </p:txBody>
      </p:sp>
      <p:pic>
        <p:nvPicPr>
          <p:cNvPr id="11" name="Picture 2" descr="http://i.stack.imgur.com/XW6y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9" y="3429000"/>
            <a:ext cx="6329361" cy="268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0" y="1997094"/>
            <a:ext cx="4533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First row contains column names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you have multiple tables, each table should include a column that allows the tables to be linked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2954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General Principles of a Tidy Dataset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508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2650</TotalTime>
  <Words>1564</Words>
  <Application>Microsoft Office PowerPoint</Application>
  <PresentationFormat>On-screen Show (4:3)</PresentationFormat>
  <Paragraphs>329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Tradeshow</vt:lpstr>
      <vt:lpstr>REDCap Demonstration Lecture </vt:lpstr>
      <vt:lpstr>PowerPoint Presentation</vt:lpstr>
      <vt:lpstr>Outline</vt:lpstr>
      <vt:lpstr>Data Life Cycle</vt:lpstr>
      <vt:lpstr>Data Life Cycle</vt:lpstr>
      <vt:lpstr>Data Life Cycle</vt:lpstr>
      <vt:lpstr>Data Life Cycle</vt:lpstr>
      <vt:lpstr>How to Deliver Data to Your Statistician</vt:lpstr>
      <vt:lpstr>How to Deliver Data to Your Statistician:  Tidy Dataset</vt:lpstr>
      <vt:lpstr>How to Deliver Data to Your Statistician:  Tidy Dataset</vt:lpstr>
      <vt:lpstr>How to Deliver Data to Your Statistician:  Code Book</vt:lpstr>
      <vt:lpstr>How to Deliver Data to Your Statistician:  Instructions</vt:lpstr>
      <vt:lpstr>How to Deliver Data to Your Statistician:  Tidy Dataset</vt:lpstr>
      <vt:lpstr>What to Expect from the Analyst</vt:lpstr>
      <vt:lpstr>How to Deliver Data to Your Statistician</vt:lpstr>
      <vt:lpstr>REDCap</vt:lpstr>
      <vt:lpstr>Background of REDCap</vt:lpstr>
      <vt:lpstr>Features of REDCap</vt:lpstr>
      <vt:lpstr>Limitations of REDCap</vt:lpstr>
      <vt:lpstr>Why use REDCap? …versus</vt:lpstr>
      <vt:lpstr>Longitudinal REDCap Project</vt:lpstr>
      <vt:lpstr>Data from REDCap</vt:lpstr>
      <vt:lpstr>SAS Ready Datasets</vt:lpstr>
      <vt:lpstr>REDCap Codebook</vt:lpstr>
      <vt:lpstr>User Rights/Defining Groups</vt:lpstr>
      <vt:lpstr>Create New Project</vt:lpstr>
      <vt:lpstr>-&gt;Project Home</vt:lpstr>
      <vt:lpstr>-&gt;Project Home</vt:lpstr>
      <vt:lpstr>-&gt;Project Setup</vt:lpstr>
      <vt:lpstr>-&gt;Project Setup -&gt; Main project Settings</vt:lpstr>
      <vt:lpstr>-&gt;Project Setup -&gt; Design your data collection instruments &amp; enable your surveys</vt:lpstr>
      <vt:lpstr>Create a Form  -&gt;Project Setup -&gt; Online Designer</vt:lpstr>
      <vt:lpstr>Customization with HTML coding</vt:lpstr>
      <vt:lpstr>REDCap Shared Library</vt:lpstr>
      <vt:lpstr>Setting up ‘Visits’ or ‘Events’ and Multiple Arms</vt:lpstr>
      <vt:lpstr>Floating forms</vt:lpstr>
      <vt:lpstr>Export/Upload your Data Dictionary</vt:lpstr>
      <vt:lpstr>Survey feature:   Managing Participant Surveys</vt:lpstr>
      <vt:lpstr>Piping Example   </vt:lpstr>
      <vt:lpstr>Uploading forms Consent</vt:lpstr>
      <vt:lpstr>REDCap Mobile App</vt:lpstr>
      <vt:lpstr>How to Deliver Data to Your Statistician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REDCap Demostration Lecture</dc:title>
  <dc:creator>CreasmanJ</dc:creator>
  <cp:lastModifiedBy>Creasman, Jennifer</cp:lastModifiedBy>
  <cp:revision>67</cp:revision>
  <cp:lastPrinted>2015-08-19T20:50:06Z</cp:lastPrinted>
  <dcterms:created xsi:type="dcterms:W3CDTF">2014-08-19T18:50:43Z</dcterms:created>
  <dcterms:modified xsi:type="dcterms:W3CDTF">2016-09-01T23:28:48Z</dcterms:modified>
</cp:coreProperties>
</file>