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3" r:id="rId2"/>
    <p:sldMasterId id="2147483741" r:id="rId3"/>
    <p:sldMasterId id="2147483773" r:id="rId4"/>
    <p:sldMasterId id="2147483831" r:id="rId5"/>
  </p:sldMasterIdLst>
  <p:notesMasterIdLst>
    <p:notesMasterId r:id="rId17"/>
  </p:notesMasterIdLst>
  <p:sldIdLst>
    <p:sldId id="275" r:id="rId6"/>
    <p:sldId id="276" r:id="rId7"/>
    <p:sldId id="277" r:id="rId8"/>
    <p:sldId id="298" r:id="rId9"/>
    <p:sldId id="301" r:id="rId10"/>
    <p:sldId id="304" r:id="rId11"/>
    <p:sldId id="999" r:id="rId12"/>
    <p:sldId id="428" r:id="rId13"/>
    <p:sldId id="310" r:id="rId14"/>
    <p:sldId id="324" r:id="rId15"/>
    <p:sldId id="13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7" clrIdx="0"/>
  <p:cmAuthor id="1" name="Chan, June Maylin" initials="CJM" lastIdx="8" clrIdx="1">
    <p:extLst>
      <p:ext uri="{19B8F6BF-5375-455C-9EA6-DF929625EA0E}">
        <p15:presenceInfo xmlns:p15="http://schemas.microsoft.com/office/powerpoint/2012/main" userId="S::june.chan@ucsf.edu::6b220169-97ed-4553-95ea-2b3c298a9f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FD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58"/>
    <p:restoredTop sz="73369" autoAdjust="0"/>
  </p:normalViewPr>
  <p:slideViewPr>
    <p:cSldViewPr snapToGrid="0" snapToObjects="1">
      <p:cViewPr varScale="1">
        <p:scale>
          <a:sx n="94" d="100"/>
          <a:sy n="94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1-01-07T19:21:15.4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23007 143 0,'9'-17'9,"-9"17"-1,-47 87 0,47-87 4,0 0-5,0 0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063F-5126-3143-BD0C-0EF9C440D0B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4E9A-3DE8-034F-B838-4E5D36AA9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1D460-8747-497C-9990-5729D59C35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63575"/>
            <a:ext cx="4427537" cy="33210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EPI 203 notes </a:t>
            </a:r>
            <a:r>
              <a:rPr lang="en-US" dirty="0" err="1"/>
              <a:t>fr</a:t>
            </a:r>
            <a:r>
              <a:rPr lang="en-US" dirty="0"/>
              <a:t> J Martin:</a:t>
            </a:r>
          </a:p>
          <a:p>
            <a:r>
              <a:rPr lang="en-US" dirty="0"/>
              <a:t>A randomized controlled</a:t>
            </a:r>
            <a:r>
              <a:rPr lang="en-US" baseline="0" dirty="0"/>
              <a:t> </a:t>
            </a:r>
            <a:r>
              <a:rPr lang="en-US" dirty="0"/>
              <a:t>trial (RCT) is the gold standard design for comparing</a:t>
            </a:r>
            <a:r>
              <a:rPr lang="en-US" baseline="0" dirty="0"/>
              <a:t> the effectiveness of different interventions to influence an outcome.  We pointed out earlier that the RCT design can be thought of as a type of cohort study where the exposure is assigned to participants, rather than just measured as it occurs in nature.  We also can turn this around.  That is, a useful insight in the understanding of observational studies is that one should strive to have them emulate an RCT.  Observational studies that aim to establish </a:t>
            </a:r>
            <a:r>
              <a:rPr lang="en-US" sz="1100" dirty="0">
                <a:latin typeface="Times New Roman" pitchFamily="18" charset="0"/>
              </a:rPr>
              <a:t>causality should be evaluated with respect to how well they emulate an experimental “target” trial (i.e., an RCT).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Hernan &amp; Robins What If, section 3.6: “In this Section and throughout the book, the term causal effect refers to a</a:t>
            </a:r>
          </a:p>
          <a:p>
            <a:r>
              <a:rPr lang="en-US" dirty="0"/>
              <a:t>contrast between average counterfactual outcomes under different treatment</a:t>
            </a:r>
          </a:p>
          <a:p>
            <a:r>
              <a:rPr lang="en-US" dirty="0"/>
              <a:t>values. Therefore, for each causal effect, we can imagine a (hypothetical) randomized</a:t>
            </a:r>
          </a:p>
          <a:p>
            <a:r>
              <a:rPr lang="en-US" dirty="0"/>
              <a:t>experiment to quantify it. We refer The target trial–or its logical to that hypothetical experiment</a:t>
            </a:r>
          </a:p>
          <a:p>
            <a:r>
              <a:rPr lang="en-US" dirty="0"/>
              <a:t>equivalents–is central to the</a:t>
            </a:r>
          </a:p>
          <a:p>
            <a:r>
              <a:rPr lang="en-US" dirty="0"/>
              <a:t>causal inference framework. When conducting the target trial</a:t>
            </a:r>
          </a:p>
          <a:p>
            <a:r>
              <a:rPr lang="en-US" dirty="0"/>
              <a:t>is not feasible, ethical, or timely, we resort to causal analyses of observational</a:t>
            </a:r>
          </a:p>
          <a:p>
            <a:r>
              <a:rPr lang="en-US" dirty="0"/>
              <a:t>data. That is, causal inference from observational data can be viewed as an</a:t>
            </a:r>
          </a:p>
          <a:p>
            <a:r>
              <a:rPr lang="en-US" dirty="0"/>
              <a:t>attempt to emulate the target trial. If the emulation is successful, there is no</a:t>
            </a:r>
          </a:p>
          <a:p>
            <a:r>
              <a:rPr lang="en-US" dirty="0"/>
              <a:t>difference between the observational estimates and the numerical results that</a:t>
            </a:r>
          </a:p>
          <a:p>
            <a:r>
              <a:rPr lang="en-US" dirty="0"/>
              <a:t>the target trial would have yielded (had it been conducted).”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4E9A-3DE8-034F-B838-4E5D36AA91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4E9A-3DE8-034F-B838-4E5D36AA91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74688"/>
            <a:ext cx="4497388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272643"/>
            <a:ext cx="5030391" cy="404737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dirty="0"/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A78F1-F62B-4667-A64F-3DD09B87E7A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663575"/>
            <a:ext cx="4427537" cy="33210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206119"/>
            <a:ext cx="5143500" cy="4057952"/>
          </a:xfrm>
          <a:noFill/>
          <a:ln/>
        </p:spPr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91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dirty="0"/>
              <a:t>Who has heard of “PICO”? Ask for volunteer to explain.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dirty="0"/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dirty="0"/>
              <a:t>Many folks at UCSF use the mnemonic</a:t>
            </a:r>
            <a:r>
              <a:rPr lang="en-US" baseline="0" dirty="0"/>
              <a:t> “PICO” which stands for Population, Intervention (or Exposure if </a:t>
            </a:r>
            <a:r>
              <a:rPr lang="en-US" baseline="0" dirty="0" err="1"/>
              <a:t>Obs</a:t>
            </a:r>
            <a:r>
              <a:rPr lang="en-US" baseline="0" dirty="0"/>
              <a:t> study), Control (or Comparison group), and Outcome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baseline="0" dirty="0"/>
              <a:t>For any study you are planning, conducting, or if you are reading an article, very good to identify PICO clearly for yourself.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baseline="0" dirty="0"/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baseline="0" dirty="0"/>
              <a:t>The list above is a little more detailed/comprehensive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baseline="0" dirty="0"/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A88D-5451-DB45-A14C-3218B5721A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dirty="0"/>
              <a:t>Many folks at UCSF use the mnemonic</a:t>
            </a:r>
            <a:r>
              <a:rPr lang="en-US" baseline="0" dirty="0"/>
              <a:t> “PICO” which stands for Population, Intervention (or Exposure if </a:t>
            </a:r>
            <a:r>
              <a:rPr lang="en-US" baseline="0" dirty="0" err="1"/>
              <a:t>Obs</a:t>
            </a:r>
            <a:r>
              <a:rPr lang="en-US" baseline="0" dirty="0"/>
              <a:t> study), Control (or Comparison group), and Outcome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baseline="0" dirty="0"/>
              <a:t>For any study you are planning, conducting, or if you are reading an article, very good to identify PICO clearly for yourself.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baseline="0" dirty="0"/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r>
              <a:rPr lang="en-US" baseline="0" dirty="0"/>
              <a:t>The list above is a little more detailed/comprehensive</a:t>
            </a:r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baseline="0" dirty="0"/>
          </a:p>
          <a:p>
            <a:pPr marL="108116" indent="-108116" defTabSz="864931" eaLnBrk="0" fontAlgn="base" hangingPunct="0">
              <a:spcBef>
                <a:spcPts val="757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A88D-5451-DB45-A14C-3218B5721A3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9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4E9A-3DE8-034F-B838-4E5D36AA91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Cohort is very commonly</a:t>
            </a:r>
            <a:r>
              <a:rPr lang="en-US" baseline="0" dirty="0"/>
              <a:t> going to be the “work horse” study design in many </a:t>
            </a:r>
            <a:r>
              <a:rPr lang="en-US" baseline="0" dirty="0" err="1"/>
              <a:t>epid</a:t>
            </a:r>
            <a:r>
              <a:rPr lang="en-US" baseline="0" dirty="0"/>
              <a:t> studies. </a:t>
            </a:r>
          </a:p>
          <a:p>
            <a:r>
              <a:rPr lang="en-US" baseline="0" dirty="0"/>
              <a:t>More likely to read papers from a cohort</a:t>
            </a:r>
          </a:p>
          <a:p>
            <a:r>
              <a:rPr lang="en-US" baseline="0" dirty="0"/>
              <a:t>Stats from </a:t>
            </a:r>
            <a:r>
              <a:rPr lang="en-US" baseline="0" dirty="0" err="1"/>
              <a:t>jan</a:t>
            </a:r>
            <a:r>
              <a:rPr lang="en-US" baseline="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17910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6639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0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24286111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26403885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335422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63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0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2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211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513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33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7491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7887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9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3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189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720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975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4406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4923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179112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9205083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197122103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2466138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65213253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9383444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9561843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1534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40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75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90018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5661958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8013588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6095845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029247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575449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301665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02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5913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8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713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73933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859610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37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976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462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22220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0215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845316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500627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0115887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11276635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13816019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06344163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6581585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8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775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68339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7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7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00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8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27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686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1380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91256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1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0739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813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61384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9986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377764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449169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97398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4247397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56006196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23866235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98364666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63520434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4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5966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930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3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468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defTabSz="914400"/>
              <a:t>1/20/21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7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3985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981018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aramond" charset="0"/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0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5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506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91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9171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375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378247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5476334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62700257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7505204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15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13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49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0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/>
              <a:t>June M. Chan, ScD</a:t>
            </a:r>
          </a:p>
          <a:p>
            <a:r>
              <a:rPr lang="en-US" dirty="0"/>
              <a:t>Professor &amp; Vice Chair, Epidemiology &amp; Biostatistics</a:t>
            </a:r>
          </a:p>
          <a:p>
            <a:r>
              <a:rPr lang="en-US" dirty="0"/>
              <a:t>Steven &amp; Christine </a:t>
            </a:r>
            <a:r>
              <a:rPr lang="en-US" dirty="0" err="1"/>
              <a:t>Burd</a:t>
            </a:r>
            <a:r>
              <a:rPr lang="en-US" dirty="0"/>
              <a:t>-</a:t>
            </a:r>
            <a:r>
              <a:rPr lang="en-US"/>
              <a:t>Safeway </a:t>
            </a:r>
            <a:r>
              <a:rPr lang="en-US" dirty="0"/>
              <a:t>Distinguished Professor &amp; Assoc. Chair, Clinical Research, Urology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br>
              <a:rPr lang="en-US" dirty="0"/>
            </a:br>
            <a:r>
              <a:rPr lang="en-US" i="1" dirty="0"/>
              <a:t>Study Design – </a:t>
            </a:r>
            <a:r>
              <a:rPr lang="en-US" dirty="0"/>
              <a:t>RCT to Cohort – and</a:t>
            </a:r>
            <a:r>
              <a:rPr lang="en-US" i="1" dirty="0"/>
              <a:t> Target Trials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3730365046"/>
      </p:ext>
    </p:extLst>
  </p:cSld>
  <p:clrMapOvr>
    <a:masterClrMapping/>
  </p:clrMapOvr>
  <p:transition advTm="1079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8842"/>
            <a:ext cx="8534400" cy="604157"/>
          </a:xfrm>
        </p:spPr>
        <p:txBody>
          <a:bodyPr/>
          <a:lstStyle/>
          <a:p>
            <a:r>
              <a:rPr lang="en-US" sz="3400" b="1" dirty="0"/>
              <a:t>Relationship </a:t>
            </a:r>
            <a:r>
              <a:rPr lang="en-US" sz="3400" b="1" dirty="0" err="1"/>
              <a:t>bt</a:t>
            </a:r>
            <a:r>
              <a:rPr lang="en-US" sz="3400" b="1" dirty="0"/>
              <a:t> </a:t>
            </a:r>
            <a:r>
              <a:rPr lang="en-US" sz="3400" b="1" dirty="0" err="1"/>
              <a:t>Obs</a:t>
            </a:r>
            <a:r>
              <a:rPr lang="en-US" sz="3400" b="1" dirty="0"/>
              <a:t> &amp; Experimental Studies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2999"/>
            <a:ext cx="8463643" cy="48609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Experimental studies can be viewed as cohort studies where the investigator assigns the exposure  </a:t>
            </a:r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r>
              <a:rPr lang="en-US" sz="2600" dirty="0"/>
              <a:t>Observational studies should be viewed (and designed) as attempting to </a:t>
            </a:r>
            <a:r>
              <a:rPr lang="en-US" sz="2600" u="sng" dirty="0"/>
              <a:t>emulate</a:t>
            </a:r>
            <a:r>
              <a:rPr lang="en-US" sz="2600" dirty="0"/>
              <a:t> a randomized controlled trial (RCT)</a:t>
            </a:r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r>
              <a:rPr lang="en-US" sz="2600" dirty="0"/>
              <a:t>When designing an observational study, ask yourself:	  What is the RCT that I am trying to emulate?	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What is the “target trial”?</a:t>
            </a:r>
          </a:p>
          <a:p>
            <a:pPr marL="295268" lvl="1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52049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48701" y="0"/>
            <a:ext cx="5308069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Recap from </a:t>
            </a:r>
            <a:r>
              <a:rPr lang="en-US" sz="2000" dirty="0" err="1">
                <a:solidFill>
                  <a:srgbClr val="C00000"/>
                </a:solidFill>
                <a:latin typeface="Garamond" charset="0"/>
              </a:rPr>
              <a:t>Epid</a:t>
            </a: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 Methods I </a:t>
            </a:r>
            <a:r>
              <a:rPr lang="mr-IN" sz="2000" dirty="0">
                <a:solidFill>
                  <a:srgbClr val="C00000"/>
                </a:solidFill>
                <a:latin typeface="Garamond" charset="0"/>
              </a:rPr>
              <a:t>–</a:t>
            </a: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 Study Design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218066-8233-41AB-BB80-D7C3380B4951}"/>
                  </a:ext>
                </a:extLst>
              </p14:cNvPr>
              <p14:cNvContentPartPr/>
              <p14:nvPr/>
            </p14:nvContentPartPr>
            <p14:xfrm>
              <a:off x="8268840" y="45360"/>
              <a:ext cx="1728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218066-8233-41AB-BB80-D7C3380B49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3000" y="-18000"/>
                <a:ext cx="4860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588688"/>
      </p:ext>
    </p:extLst>
  </p:cSld>
  <p:clrMapOvr>
    <a:masterClrMapping/>
  </p:clrMapOvr>
  <p:transition advTm="52578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F5C6-9441-3B40-812E-3F43C24D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Trial – as defined by Hernan &amp;. Robins, Ch. 3.6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D2614-C260-D548-89AF-B29AF6BE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1244532"/>
            <a:ext cx="8137665" cy="4368936"/>
          </a:xfrm>
        </p:spPr>
        <p:txBody>
          <a:bodyPr/>
          <a:lstStyle/>
          <a:p>
            <a:r>
              <a:rPr lang="en-US" dirty="0"/>
              <a:t>Causal effect = contrast between average counterfactual outcomes under different treatment values</a:t>
            </a:r>
          </a:p>
          <a:p>
            <a:r>
              <a:rPr lang="en-US" dirty="0"/>
              <a:t>Imagine (hypothetical) randomized experiment to quantify each specific causal effect </a:t>
            </a:r>
            <a:r>
              <a:rPr lang="en-US" dirty="0">
                <a:sym typeface="Wingdings" pitchFamily="2" charset="2"/>
              </a:rPr>
              <a:t> “Target Trial”  </a:t>
            </a:r>
            <a:endParaRPr lang="en-US" dirty="0"/>
          </a:p>
          <a:p>
            <a:r>
              <a:rPr lang="en-US" dirty="0"/>
              <a:t>Often, we cannot conduct such trials for various reasons and instead, we relay on </a:t>
            </a:r>
            <a:r>
              <a:rPr lang="en-US" i="1" dirty="0"/>
              <a:t>observational data</a:t>
            </a:r>
            <a:r>
              <a:rPr lang="en-US" dirty="0"/>
              <a:t>.</a:t>
            </a:r>
          </a:p>
          <a:p>
            <a:r>
              <a:rPr lang="en-US" dirty="0"/>
              <a:t>To conduct rigorous observational studies, it is helpful to think about </a:t>
            </a:r>
            <a:r>
              <a:rPr lang="en-US" i="1" dirty="0"/>
              <a:t>emulating</a:t>
            </a:r>
            <a:r>
              <a:rPr lang="en-US" dirty="0"/>
              <a:t> the target trial for our research question.</a:t>
            </a:r>
          </a:p>
          <a:p>
            <a:r>
              <a:rPr lang="en-US" dirty="0"/>
              <a:t>The more our observational study emulates this target trial, the more the estimates of numerical results should be the same as those that would have come from the target trial. </a:t>
            </a:r>
            <a:endParaRPr lang="en-US" sz="2400" i="1" dirty="0"/>
          </a:p>
          <a:p>
            <a:pPr marL="295268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accent1"/>
                </a:solidFill>
              </a:rPr>
              <a:t>To understand better a “target trial” – let’s discuss RCT’s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99995-4525-024A-A740-5F0A3E8DC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580826"/>
      </p:ext>
    </p:extLst>
  </p:cSld>
  <p:clrMapOvr>
    <a:masterClrMapping/>
  </p:clrMapOvr>
  <p:transition advTm="1459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DISCLOSURES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Individual: Research collaborations with </a:t>
            </a:r>
            <a:r>
              <a:rPr lang="en-US" dirty="0" err="1"/>
              <a:t>GenomeDx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Urology Dept: Research collaborations with Genomic Health Inc., Genome </a:t>
            </a:r>
            <a:r>
              <a:rPr lang="en-US" dirty="0" err="1"/>
              <a:t>Dx</a:t>
            </a:r>
            <a:r>
              <a:rPr lang="en-US" dirty="0"/>
              <a:t>, &amp; </a:t>
            </a:r>
            <a:r>
              <a:rPr lang="en-US" dirty="0" err="1"/>
              <a:t>Mryriad</a:t>
            </a:r>
            <a:r>
              <a:rPr lang="en-US" dirty="0"/>
              <a:t> Genetics</a:t>
            </a:r>
          </a:p>
          <a:p>
            <a:endParaRPr lang="en-US" dirty="0"/>
          </a:p>
          <a:p>
            <a:r>
              <a:rPr lang="en-US" dirty="0"/>
              <a:t>Husband: full time employee for GRAIL</a:t>
            </a:r>
          </a:p>
        </p:txBody>
      </p:sp>
    </p:spTree>
    <p:extLst>
      <p:ext uri="{BB962C8B-B14F-4D97-AF65-F5344CB8AC3E}">
        <p14:creationId xmlns:p14="http://schemas.microsoft.com/office/powerpoint/2010/main" val="26777867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Today’s Topics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9686" y="1524000"/>
            <a:ext cx="8137665" cy="4615543"/>
          </a:xfrm>
        </p:spPr>
        <p:txBody>
          <a:bodyPr/>
          <a:lstStyle/>
          <a:p>
            <a:r>
              <a:rPr lang="en-US" altLang="en-US" dirty="0"/>
              <a:t>Study Design</a:t>
            </a:r>
          </a:p>
          <a:p>
            <a:pPr lvl="1"/>
            <a:r>
              <a:rPr lang="en-US" altLang="en-US" dirty="0"/>
              <a:t>Strengths &amp; Limitations of Randomized Clinical Trials</a:t>
            </a:r>
          </a:p>
          <a:p>
            <a:pPr lvl="1"/>
            <a:r>
              <a:rPr lang="en-US" altLang="en-US" dirty="0"/>
              <a:t>Target Trial</a:t>
            </a:r>
          </a:p>
          <a:p>
            <a:pPr lvl="1"/>
            <a:r>
              <a:rPr lang="en-US" altLang="en-US" dirty="0"/>
              <a:t>Observational Studies</a:t>
            </a:r>
          </a:p>
          <a:p>
            <a:pPr lvl="2"/>
            <a:r>
              <a:rPr lang="en-US" altLang="en-US" i="1" dirty="0"/>
              <a:t>Cohort</a:t>
            </a:r>
            <a:r>
              <a:rPr lang="en-US" altLang="en-US" dirty="0"/>
              <a:t> (continued on Feb 18)</a:t>
            </a:r>
          </a:p>
          <a:p>
            <a:pPr lvl="2"/>
            <a:r>
              <a:rPr lang="en-US" altLang="en-US" dirty="0"/>
              <a:t>(Case-Control, Feb 2)</a:t>
            </a:r>
          </a:p>
          <a:p>
            <a:r>
              <a:rPr lang="en-US" altLang="en-US" dirty="0"/>
              <a:t>Supplemental Material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>
                <a:solidFill>
                  <a:srgbClr val="052049"/>
                </a:solidFill>
              </a:rPr>
              <a:pPr/>
              <a:t>3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95322"/>
      </p:ext>
    </p:extLst>
  </p:cSld>
  <p:clrMapOvr>
    <a:masterClrMapping/>
  </p:clrMapOvr>
  <p:transition advClick="0" advTm="3774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– RCT to COH</a:t>
            </a:r>
          </a:p>
        </p:txBody>
      </p:sp>
    </p:spTree>
    <p:extLst>
      <p:ext uri="{BB962C8B-B14F-4D97-AF65-F5344CB8AC3E}">
        <p14:creationId xmlns:p14="http://schemas.microsoft.com/office/powerpoint/2010/main" val="7308083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725352" y="1160458"/>
            <a:ext cx="3376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52049"/>
                </a:solidFill>
                <a:latin typeface="Garamond" charset="0"/>
              </a:rPr>
              <a:t>Unit of observation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 flipH="1">
            <a:off x="3429000" y="173989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800600" y="173989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39433" y="2120897"/>
            <a:ext cx="380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Group (e.g., geographic area)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456770" y="2044697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52049"/>
                </a:solidFill>
                <a:latin typeface="Garamond" charset="0"/>
              </a:rPr>
              <a:t>Individual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070529" y="326598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3616036" y="4195184"/>
            <a:ext cx="1469520" cy="82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148701" y="3589483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Ecologic Studies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616650" y="4865535"/>
            <a:ext cx="22333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52049"/>
                </a:solidFill>
                <a:latin typeface="Garamond" charset="0"/>
              </a:rPr>
              <a:t>Between-subject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Cohort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Cross-sectional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Case-Control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811248" y="3970482"/>
            <a:ext cx="1920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Randomized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Non-randomized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4575968" y="3667122"/>
            <a:ext cx="2129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Garamond" charset="0"/>
              </a:rPr>
              <a:t>Observational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591300" y="3097058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Garamond" charset="0"/>
              </a:rPr>
              <a:t>Experimental</a:t>
            </a:r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7886700" y="351328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 flipH="1">
            <a:off x="5486400" y="2582858"/>
            <a:ext cx="30480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6248400" y="2624764"/>
            <a:ext cx="685800" cy="506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1521" name="Text Box 21"/>
          <p:cNvSpPr txBox="1">
            <a:spLocks noChangeArrowheads="1"/>
          </p:cNvSpPr>
          <p:nvPr/>
        </p:nvSpPr>
        <p:spPr bwMode="auto">
          <a:xfrm>
            <a:off x="1719514" y="5038721"/>
            <a:ext cx="28696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52049"/>
                </a:solidFill>
                <a:latin typeface="Garamond" charset="0"/>
              </a:rPr>
              <a:t>Within-subject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Case-crossover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Case only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Self-controlled case series</a:t>
            </a:r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>
            <a:off x="5715000" y="4163858"/>
            <a:ext cx="0" cy="701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356" y="290224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52049"/>
                </a:solidFill>
                <a:latin typeface="Garamond" charset="0"/>
              </a:rPr>
              <a:t>Observational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647156" y="2853362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52049"/>
                </a:solidFill>
                <a:latin typeface="Garamond" charset="0"/>
              </a:rPr>
              <a:t>Experimental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1580356" y="2624762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342357" y="2624762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407653" y="3622027"/>
            <a:ext cx="2005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Randomized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52049"/>
                </a:solidFill>
                <a:latin typeface="Garamond" charset="0"/>
              </a:rPr>
              <a:t>Non-randomized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3371506" y="32386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77302" y="228600"/>
            <a:ext cx="85380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kern="0" dirty="0">
                <a:solidFill>
                  <a:srgbClr val="052049"/>
                </a:solidFill>
                <a:latin typeface="Garamond"/>
              </a:rPr>
              <a:t>Research Studies Based on Humans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48701" y="0"/>
            <a:ext cx="5308069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Recap from </a:t>
            </a:r>
            <a:r>
              <a:rPr lang="en-US" sz="2000" dirty="0" err="1">
                <a:solidFill>
                  <a:srgbClr val="C00000"/>
                </a:solidFill>
                <a:latin typeface="Garamond" charset="0"/>
              </a:rPr>
              <a:t>Epid</a:t>
            </a: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 Methods I </a:t>
            </a:r>
            <a:r>
              <a:rPr lang="mr-IN" sz="2000" dirty="0">
                <a:solidFill>
                  <a:srgbClr val="C00000"/>
                </a:solidFill>
                <a:latin typeface="Garamond" charset="0"/>
              </a:rPr>
              <a:t>–</a:t>
            </a:r>
            <a:r>
              <a:rPr lang="en-US" sz="2000" dirty="0">
                <a:solidFill>
                  <a:srgbClr val="C00000"/>
                </a:solidFill>
                <a:latin typeface="Garamond" charset="0"/>
              </a:rPr>
              <a:t> Study Design</a:t>
            </a:r>
          </a:p>
        </p:txBody>
      </p:sp>
      <p:sp>
        <p:nvSpPr>
          <p:cNvPr id="3" name="TextBox 2"/>
          <p:cNvSpPr txBox="1"/>
          <p:nvPr/>
        </p:nvSpPr>
        <p:spPr bwMode="auto">
          <a:xfrm flipH="1">
            <a:off x="402401" y="6382512"/>
            <a:ext cx="35655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B70E2-3929-4620-B6BA-4AC054379E69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42692" y="5200649"/>
            <a:ext cx="1372394" cy="342900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800600" y="5767391"/>
            <a:ext cx="1766886" cy="409418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048102" y="3046482"/>
            <a:ext cx="1638697" cy="507775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352F42-15CE-3E42-928D-CC006024F99E}"/>
              </a:ext>
            </a:extLst>
          </p:cNvPr>
          <p:cNvSpPr/>
          <p:nvPr/>
        </p:nvSpPr>
        <p:spPr bwMode="auto">
          <a:xfrm>
            <a:off x="1759566" y="5022379"/>
            <a:ext cx="2886785" cy="1431128"/>
          </a:xfrm>
          <a:prstGeom prst="ellipse">
            <a:avLst/>
          </a:prstGeom>
          <a:noFill/>
          <a:ln w="190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21E457D-0239-4403-9938-A93BC7EF63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288947"/>
      </p:ext>
    </p:extLst>
  </p:cSld>
  <p:clrMapOvr>
    <a:masterClrMapping/>
  </p:clrMapOvr>
  <p:transition advTm="317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30" grpId="0" animBg="1"/>
      <p:bldP spid="31" grpId="0" animBg="1"/>
      <p:bldP spid="31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71" y="1482791"/>
            <a:ext cx="8684314" cy="454653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How was the population defined? How was the sample selected?</a:t>
            </a:r>
          </a:p>
          <a:p>
            <a:pPr>
              <a:spcBef>
                <a:spcPts val="450"/>
              </a:spcBef>
            </a:pPr>
            <a:r>
              <a:rPr lang="en-US" dirty="0"/>
              <a:t>What is the time-frame (cross-sectional, longitudinal)?</a:t>
            </a:r>
          </a:p>
          <a:p>
            <a:pPr>
              <a:spcBef>
                <a:spcPts val="450"/>
              </a:spcBef>
            </a:pPr>
            <a:r>
              <a:rPr lang="en-US" dirty="0"/>
              <a:t>Did we sample using persons or person time?</a:t>
            </a:r>
          </a:p>
          <a:p>
            <a:pPr>
              <a:spcBef>
                <a:spcPts val="450"/>
              </a:spcBef>
            </a:pPr>
            <a:r>
              <a:rPr lang="en-US" dirty="0"/>
              <a:t>Was the underlying cohort ‘dynamic’ or ‘fixed’?</a:t>
            </a:r>
          </a:p>
          <a:p>
            <a:pPr>
              <a:spcBef>
                <a:spcPts val="450"/>
              </a:spcBef>
            </a:pPr>
            <a:r>
              <a:rPr lang="en-US" dirty="0"/>
              <a:t>How was exposure defined and assessed?</a:t>
            </a:r>
          </a:p>
          <a:p>
            <a:pPr>
              <a:spcBef>
                <a:spcPts val="450"/>
              </a:spcBef>
            </a:pPr>
            <a:r>
              <a:rPr lang="en-US" dirty="0"/>
              <a:t>What is the outcome &amp; are we estimating risks, rates, odds, time to event,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>
              <a:spcBef>
                <a:spcPts val="450"/>
              </a:spcBef>
            </a:pPr>
            <a:r>
              <a:rPr lang="en-US" dirty="0"/>
              <a:t>Was there non-compliance or could exposure change over time? How was this handled?</a:t>
            </a:r>
          </a:p>
          <a:p>
            <a:pPr>
              <a:spcBef>
                <a:spcPts val="450"/>
              </a:spcBef>
            </a:pPr>
            <a:r>
              <a:rPr lang="en-US" dirty="0"/>
              <a:t>Was there drop-out or loss to follow-up? Did participants die before the outcome was measured?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52049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E3B47D-BE45-41DB-876F-5EF5D1CDE8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71992"/>
      </p:ext>
    </p:extLst>
  </p:cSld>
  <p:clrMapOvr>
    <a:masterClrMapping/>
  </p:clrMapOvr>
  <p:transition advTm="983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71" y="1482791"/>
            <a:ext cx="8684314" cy="4546534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How was the population defined? How was the sample selected?</a:t>
            </a:r>
          </a:p>
          <a:p>
            <a:pPr>
              <a:spcBef>
                <a:spcPts val="450"/>
              </a:spcBef>
            </a:pPr>
            <a:r>
              <a:rPr lang="en-US" dirty="0"/>
              <a:t>What is the time-frame (cross-sectional, </a:t>
            </a:r>
            <a:r>
              <a:rPr lang="en-US" dirty="0">
                <a:highlight>
                  <a:srgbClr val="FFDEFD"/>
                </a:highlight>
              </a:rPr>
              <a:t>longitudinal</a:t>
            </a:r>
            <a:r>
              <a:rPr lang="en-US" dirty="0"/>
              <a:t>)?</a:t>
            </a:r>
          </a:p>
          <a:p>
            <a:pPr>
              <a:spcBef>
                <a:spcPts val="450"/>
              </a:spcBef>
            </a:pPr>
            <a:r>
              <a:rPr lang="en-US" dirty="0"/>
              <a:t>Did we sample using persons or </a:t>
            </a:r>
            <a:r>
              <a:rPr lang="en-US" dirty="0">
                <a:highlight>
                  <a:srgbClr val="FFDEFD"/>
                </a:highlight>
              </a:rPr>
              <a:t>person time</a:t>
            </a:r>
            <a:r>
              <a:rPr lang="en-US" dirty="0"/>
              <a:t>?</a:t>
            </a:r>
          </a:p>
          <a:p>
            <a:pPr>
              <a:spcBef>
                <a:spcPts val="450"/>
              </a:spcBef>
            </a:pPr>
            <a:r>
              <a:rPr lang="en-US" dirty="0"/>
              <a:t>Was the underlying cohort ‘</a:t>
            </a:r>
            <a:r>
              <a:rPr lang="en-US" dirty="0">
                <a:highlight>
                  <a:srgbClr val="FFDEFD"/>
                </a:highlight>
              </a:rPr>
              <a:t>dynamic</a:t>
            </a:r>
            <a:r>
              <a:rPr lang="en-US" dirty="0"/>
              <a:t>’ or ‘fixed’?</a:t>
            </a:r>
          </a:p>
          <a:p>
            <a:pPr>
              <a:spcBef>
                <a:spcPts val="450"/>
              </a:spcBef>
            </a:pPr>
            <a:r>
              <a:rPr lang="en-US" dirty="0"/>
              <a:t>How was exposure defined and assessed?</a:t>
            </a:r>
          </a:p>
          <a:p>
            <a:pPr>
              <a:spcBef>
                <a:spcPts val="450"/>
              </a:spcBef>
            </a:pPr>
            <a:r>
              <a:rPr lang="en-US" dirty="0"/>
              <a:t>What is the outcome &amp; are we estimating risks, rates, odds, </a:t>
            </a:r>
            <a:r>
              <a:rPr lang="en-US" dirty="0">
                <a:highlight>
                  <a:srgbClr val="FFDEFD"/>
                </a:highlight>
              </a:rPr>
              <a:t>time to event, </a:t>
            </a:r>
            <a:r>
              <a:rPr lang="en-US" dirty="0" err="1">
                <a:highlight>
                  <a:srgbClr val="FFDEFD"/>
                </a:highlight>
              </a:rPr>
              <a:t>etc</a:t>
            </a:r>
            <a:r>
              <a:rPr lang="en-US" dirty="0">
                <a:highlight>
                  <a:srgbClr val="FFDEFD"/>
                </a:highlight>
              </a:rPr>
              <a:t>?</a:t>
            </a:r>
          </a:p>
          <a:p>
            <a:pPr>
              <a:spcBef>
                <a:spcPts val="450"/>
              </a:spcBef>
            </a:pPr>
            <a:r>
              <a:rPr lang="en-US" dirty="0">
                <a:highlight>
                  <a:srgbClr val="FFDEFD"/>
                </a:highlight>
              </a:rPr>
              <a:t>Was there non-compliance or could exposure change over time? How was this handled?</a:t>
            </a:r>
          </a:p>
          <a:p>
            <a:pPr>
              <a:spcBef>
                <a:spcPts val="450"/>
              </a:spcBef>
            </a:pPr>
            <a:r>
              <a:rPr lang="en-US" dirty="0">
                <a:highlight>
                  <a:srgbClr val="FFDEFD"/>
                </a:highlight>
              </a:rPr>
              <a:t>Was there drop-out or loss to follow-up? Did participants die before the outcome was measured?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52049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6DF8ADA-273C-4DEE-A744-4F62EEAD4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3687"/>
      </p:ext>
    </p:extLst>
  </p:cSld>
  <p:clrMapOvr>
    <a:masterClrMapping/>
  </p:clrMapOvr>
  <p:transition advTm="120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 &amp; Cohort to Target Trial</a:t>
            </a:r>
          </a:p>
        </p:txBody>
      </p:sp>
    </p:spTree>
    <p:extLst>
      <p:ext uri="{BB962C8B-B14F-4D97-AF65-F5344CB8AC3E}">
        <p14:creationId xmlns:p14="http://schemas.microsoft.com/office/powerpoint/2010/main" val="3224275734"/>
      </p:ext>
    </p:extLst>
  </p:cSld>
  <p:clrMapOvr>
    <a:masterClrMapping/>
  </p:clrMapOvr>
  <p:transition advTm="14926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“hits” in </a:t>
            </a:r>
            <a:r>
              <a:rPr lang="en-US" dirty="0" err="1"/>
              <a:t>Pubmed</a:t>
            </a:r>
            <a:r>
              <a:rPr lang="en-US" dirty="0"/>
              <a:t> by study design keyword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“clinical trial” 1,221,633</a:t>
            </a:r>
          </a:p>
          <a:p>
            <a:pPr lvl="1"/>
            <a:r>
              <a:rPr lang="en-US" sz="2800" dirty="0"/>
              <a:t>“RCT” </a:t>
            </a:r>
            <a:r>
              <a:rPr lang="en-US" sz="2400" dirty="0"/>
              <a:t>666,645</a:t>
            </a:r>
          </a:p>
          <a:p>
            <a:pPr lvl="1"/>
            <a:endParaRPr lang="en-US" sz="2800" dirty="0"/>
          </a:p>
          <a:p>
            <a:r>
              <a:rPr lang="en-US" sz="2800" dirty="0"/>
              <a:t>“cohort” </a:t>
            </a:r>
            <a:r>
              <a:rPr lang="en-US" sz="2400" dirty="0"/>
              <a:t>2,363,600</a:t>
            </a:r>
          </a:p>
          <a:p>
            <a:endParaRPr lang="en-US" sz="2800" dirty="0"/>
          </a:p>
          <a:p>
            <a:r>
              <a:rPr lang="en-US" sz="2800" dirty="0"/>
              <a:t>“case-control” </a:t>
            </a:r>
            <a:r>
              <a:rPr lang="en-US" sz="2400" dirty="0"/>
              <a:t> 1,390,472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359585"/>
      </p:ext>
    </p:extLst>
  </p:cSld>
  <p:clrMapOvr>
    <a:masterClrMapping/>
  </p:clrMapOvr>
  <p:transition advTm="449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2.2|2.9|7.8|4|3.1|9.1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9|10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8.1|45|17|14.6|16"/>
</p:tagLst>
</file>

<file path=ppt/theme/theme1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4.xml><?xml version="1.0" encoding="utf-8"?>
<a:theme xmlns:a="http://schemas.openxmlformats.org/drawingml/2006/main" name="3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5.xml><?xml version="1.0" encoding="utf-8"?>
<a:theme xmlns:a="http://schemas.openxmlformats.org/drawingml/2006/main" name="5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1080</Words>
  <Application>Microsoft Macintosh PowerPoint</Application>
  <PresentationFormat>On-screen Show (4:3)</PresentationFormat>
  <Paragraphs>125</Paragraphs>
  <Slides>11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.AppleSystemUIFont</vt:lpstr>
      <vt:lpstr>Arial</vt:lpstr>
      <vt:lpstr>Calibri</vt:lpstr>
      <vt:lpstr>Garamond</vt:lpstr>
      <vt:lpstr>LucidaGrande</vt:lpstr>
      <vt:lpstr>Times New Roman</vt:lpstr>
      <vt:lpstr>Wingdings</vt:lpstr>
      <vt:lpstr>UCSF Contemporary</vt:lpstr>
      <vt:lpstr>1_UCSF Contemporary</vt:lpstr>
      <vt:lpstr>2_UCSF Contemporary</vt:lpstr>
      <vt:lpstr>3_UCSF Contemporary</vt:lpstr>
      <vt:lpstr>5_UCSF Contemporary</vt:lpstr>
      <vt:lpstr> Study Design – RCT to Cohort – and Target Trials</vt:lpstr>
      <vt:lpstr>DISCLOSURES</vt:lpstr>
      <vt:lpstr>Today’s Topics</vt:lpstr>
      <vt:lpstr>Study Design – RCT to COH</vt:lpstr>
      <vt:lpstr>PowerPoint Presentation</vt:lpstr>
      <vt:lpstr>Elements of Study Design</vt:lpstr>
      <vt:lpstr>Elements of Study Design</vt:lpstr>
      <vt:lpstr>RCT &amp; Cohort to Target Trial</vt:lpstr>
      <vt:lpstr>Number of “hits” in Pubmed by study design keyword</vt:lpstr>
      <vt:lpstr>Relationship bt Obs &amp; Experimental Studies</vt:lpstr>
      <vt:lpstr>Target Trial – as defined by Hernan &amp;. Robins, Ch. 3.6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358</cp:revision>
  <dcterms:created xsi:type="dcterms:W3CDTF">2019-11-22T02:54:00Z</dcterms:created>
  <dcterms:modified xsi:type="dcterms:W3CDTF">2021-01-20T21:56:12Z</dcterms:modified>
</cp:coreProperties>
</file>