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2" r:id="rId3"/>
  </p:sldMasterIdLst>
  <p:notesMasterIdLst>
    <p:notesMasterId r:id="rId67"/>
  </p:notesMasterIdLst>
  <p:handoutMasterIdLst>
    <p:handoutMasterId r:id="rId68"/>
  </p:handoutMasterIdLst>
  <p:sldIdLst>
    <p:sldId id="533" r:id="rId4"/>
    <p:sldId id="538" r:id="rId5"/>
    <p:sldId id="539" r:id="rId6"/>
    <p:sldId id="540" r:id="rId7"/>
    <p:sldId id="541" r:id="rId8"/>
    <p:sldId id="543" r:id="rId9"/>
    <p:sldId id="544" r:id="rId10"/>
    <p:sldId id="545" r:id="rId11"/>
    <p:sldId id="546" r:id="rId12"/>
    <p:sldId id="547" r:id="rId13"/>
    <p:sldId id="548" r:id="rId14"/>
    <p:sldId id="552" r:id="rId15"/>
    <p:sldId id="553" r:id="rId16"/>
    <p:sldId id="554" r:id="rId17"/>
    <p:sldId id="555" r:id="rId18"/>
    <p:sldId id="556" r:id="rId19"/>
    <p:sldId id="557" r:id="rId20"/>
    <p:sldId id="558" r:id="rId21"/>
    <p:sldId id="559" r:id="rId22"/>
    <p:sldId id="560" r:id="rId23"/>
    <p:sldId id="561" r:id="rId24"/>
    <p:sldId id="607" r:id="rId25"/>
    <p:sldId id="562" r:id="rId26"/>
    <p:sldId id="563" r:id="rId27"/>
    <p:sldId id="564" r:id="rId28"/>
    <p:sldId id="565" r:id="rId29"/>
    <p:sldId id="566" r:id="rId30"/>
    <p:sldId id="567" r:id="rId31"/>
    <p:sldId id="568" r:id="rId32"/>
    <p:sldId id="569" r:id="rId33"/>
    <p:sldId id="570" r:id="rId34"/>
    <p:sldId id="571" r:id="rId35"/>
    <p:sldId id="572" r:id="rId36"/>
    <p:sldId id="573" r:id="rId37"/>
    <p:sldId id="574" r:id="rId38"/>
    <p:sldId id="575" r:id="rId39"/>
    <p:sldId id="577" r:id="rId40"/>
    <p:sldId id="578" r:id="rId41"/>
    <p:sldId id="579" r:id="rId42"/>
    <p:sldId id="580" r:id="rId43"/>
    <p:sldId id="581" r:id="rId44"/>
    <p:sldId id="582" r:id="rId45"/>
    <p:sldId id="611" r:id="rId46"/>
    <p:sldId id="612" r:id="rId47"/>
    <p:sldId id="583" r:id="rId48"/>
    <p:sldId id="584" r:id="rId49"/>
    <p:sldId id="585" r:id="rId50"/>
    <p:sldId id="608" r:id="rId51"/>
    <p:sldId id="586" r:id="rId52"/>
    <p:sldId id="609" r:id="rId53"/>
    <p:sldId id="589" r:id="rId54"/>
    <p:sldId id="610" r:id="rId55"/>
    <p:sldId id="593" r:id="rId56"/>
    <p:sldId id="596" r:id="rId57"/>
    <p:sldId id="595" r:id="rId58"/>
    <p:sldId id="597" r:id="rId59"/>
    <p:sldId id="598" r:id="rId60"/>
    <p:sldId id="599" r:id="rId61"/>
    <p:sldId id="600" r:id="rId62"/>
    <p:sldId id="603" r:id="rId63"/>
    <p:sldId id="604" r:id="rId64"/>
    <p:sldId id="605" r:id="rId65"/>
    <p:sldId id="606" r:id="rId6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9"/>
    <a:srgbClr val="FF6600"/>
    <a:srgbClr val="F48024"/>
    <a:srgbClr val="CC99FF"/>
    <a:srgbClr val="178CCB"/>
    <a:srgbClr val="000000"/>
    <a:srgbClr val="90BD31"/>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4" autoAdjust="0"/>
    <p:restoredTop sz="86207" autoAdjust="0"/>
  </p:normalViewPr>
  <p:slideViewPr>
    <p:cSldViewPr snapToGrid="0">
      <p:cViewPr varScale="1">
        <p:scale>
          <a:sx n="90" d="100"/>
          <a:sy n="90" d="100"/>
        </p:scale>
        <p:origin x="420" y="84"/>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40" d="100"/>
        <a:sy n="140"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913" y="8863013"/>
            <a:ext cx="2663825" cy="138112"/>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a:latin typeface="Arial" pitchFamily="34" charset="0"/>
                <a:cs typeface="Arial" pitchFamily="34" charset="0"/>
              </a:defRPr>
            </a:lvl1pPr>
          </a:lstStyle>
          <a:p>
            <a:pPr>
              <a:defRPr/>
            </a:pPr>
            <a:r>
              <a:rPr lang="en-US"/>
              <a:t>[ADD PRESENTATION TITLE: INSERT TAB &gt; HEADER &amp; FOOTER &gt; NOTES AND HANDOUTS]</a:t>
            </a:r>
          </a:p>
        </p:txBody>
      </p:sp>
      <p:sp>
        <p:nvSpPr>
          <p:cNvPr id="7" name="Date Placeholder 2"/>
          <p:cNvSpPr>
            <a:spLocks noGrp="1"/>
          </p:cNvSpPr>
          <p:nvPr>
            <p:ph type="dt" idx="1"/>
          </p:nvPr>
        </p:nvSpPr>
        <p:spPr>
          <a:xfrm>
            <a:off x="1198563" y="8856663"/>
            <a:ext cx="881062" cy="146050"/>
          </a:xfrm>
          <a:prstGeom prst="rect">
            <a:avLst/>
          </a:prstGeom>
        </p:spPr>
        <p:txBody>
          <a:bodyPr vert="horz" lIns="0" tIns="0" rIns="0" bIns="0" rtlCol="0"/>
          <a:lstStyle>
            <a:lvl1pPr algn="l" eaLnBrk="1" fontAlgn="auto" hangingPunct="1">
              <a:spcBef>
                <a:spcPts val="0"/>
              </a:spcBef>
              <a:spcAft>
                <a:spcPts val="0"/>
              </a:spcAft>
              <a:defRPr sz="800">
                <a:latin typeface="Arial" pitchFamily="34" charset="0"/>
                <a:cs typeface="Arial" pitchFamily="34" charset="0"/>
              </a:defRPr>
            </a:lvl1pPr>
          </a:lstStyle>
          <a:p>
            <a:pPr>
              <a:defRPr/>
            </a:pPr>
            <a:fld id="{E81336F6-9744-484D-AE2C-95870CA6DC20}" type="datetime1">
              <a:rPr lang="en-US" smtClean="0"/>
              <a:t>9/26/2018</a:t>
            </a:fld>
            <a:endParaRPr lang="en-US" dirty="0"/>
          </a:p>
        </p:txBody>
      </p:sp>
      <p:cxnSp>
        <p:nvCxnSpPr>
          <p:cNvPr id="44" name="Straight Connector 43"/>
          <p:cNvCxnSpPr/>
          <p:nvPr/>
        </p:nvCxnSpPr>
        <p:spPr>
          <a:xfrm>
            <a:off x="455613" y="8796338"/>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325" y="8856663"/>
            <a:ext cx="554038" cy="106362"/>
          </a:xfrm>
          <a:prstGeom prst="rect">
            <a:avLst/>
          </a:prstGeom>
        </p:spPr>
        <p:txBody>
          <a:bodyPr vert="horz" wrap="square" lIns="0" tIns="0" rIns="0" bIns="0" rtlCol="0" anchor="b" anchorCtr="0"/>
          <a:lstStyle>
            <a:lvl1pPr marL="0" algn="l" defTabSz="914400" rtl="0" eaLnBrk="1" fontAlgn="auto" latinLnBrk="0" hangingPunct="1">
              <a:spcBef>
                <a:spcPts val="0"/>
              </a:spcBef>
              <a:spcAft>
                <a:spcPts val="0"/>
              </a:spcAft>
              <a:defRPr lang="en-US" sz="800" kern="1200">
                <a:solidFill>
                  <a:schemeClr val="tx1"/>
                </a:solidFill>
                <a:latin typeface="Arial" pitchFamily="34" charset="0"/>
                <a:ea typeface="+mn-ea"/>
                <a:cs typeface="Arial" pitchFamily="34" charset="0"/>
              </a:defRPr>
            </a:lvl1pPr>
          </a:lstStyle>
          <a:p>
            <a:pPr>
              <a:defRPr/>
            </a:pPr>
            <a:fld id="{D1786D7C-1D6B-4C3A-969C-11E3524D5FBA}" type="slidenum">
              <a:rPr/>
              <a:pPr>
                <a:defRPr/>
              </a:pPr>
              <a:t>‹#›</a:t>
            </a:fld>
            <a:endParaRPr dirty="0"/>
          </a:p>
        </p:txBody>
      </p:sp>
      <p:pic>
        <p:nvPicPr>
          <p:cNvPr id="143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8866188"/>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7450" y="400050"/>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441325" y="4079875"/>
            <a:ext cx="5961063" cy="4481513"/>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1" name="Header Placeholder 1"/>
          <p:cNvSpPr>
            <a:spLocks noGrp="1"/>
          </p:cNvSpPr>
          <p:nvPr>
            <p:ph type="hdr" sz="quarter"/>
          </p:nvPr>
        </p:nvSpPr>
        <p:spPr>
          <a:xfrm>
            <a:off x="2227263" y="8863013"/>
            <a:ext cx="2665412" cy="138112"/>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i="0">
                <a:latin typeface="Arial" pitchFamily="34" charset="0"/>
                <a:cs typeface="Arial" pitchFamily="34" charset="0"/>
              </a:defRPr>
            </a:lvl1pPr>
          </a:lstStyle>
          <a:p>
            <a:pPr>
              <a:defRPr/>
            </a:pPr>
            <a:r>
              <a:rPr lang="en-US"/>
              <a:t>[ADD PRESENTATION TITLE: INSERT TAB &gt; HEADER &amp; FOOTER &gt; NOTES AND HANDOUTS]</a:t>
            </a:r>
            <a:endParaRPr lang="en-US" dirty="0"/>
          </a:p>
        </p:txBody>
      </p:sp>
      <p:sp>
        <p:nvSpPr>
          <p:cNvPr id="12" name="Date Placeholder 2"/>
          <p:cNvSpPr>
            <a:spLocks noGrp="1"/>
          </p:cNvSpPr>
          <p:nvPr>
            <p:ph type="dt" idx="1"/>
          </p:nvPr>
        </p:nvSpPr>
        <p:spPr>
          <a:xfrm>
            <a:off x="1206500" y="8856663"/>
            <a:ext cx="879475" cy="146050"/>
          </a:xfrm>
          <a:prstGeom prst="rect">
            <a:avLst/>
          </a:prstGeom>
        </p:spPr>
        <p:txBody>
          <a:bodyPr vert="horz" lIns="0" tIns="0" rIns="0" bIns="0" rtlCol="0"/>
          <a:lstStyle>
            <a:lvl1pPr algn="l" eaLnBrk="1" fontAlgn="auto" hangingPunct="1">
              <a:spcBef>
                <a:spcPts val="0"/>
              </a:spcBef>
              <a:spcAft>
                <a:spcPts val="0"/>
              </a:spcAft>
              <a:defRPr sz="800" i="0">
                <a:latin typeface="Arial" pitchFamily="34" charset="0"/>
                <a:cs typeface="Arial" pitchFamily="34" charset="0"/>
              </a:defRPr>
            </a:lvl1pPr>
          </a:lstStyle>
          <a:p>
            <a:pPr>
              <a:defRPr/>
            </a:pPr>
            <a:fld id="{7570D05D-2F50-8848-9B2F-72E8EAC1F509}" type="datetime1">
              <a:rPr lang="en-US" smtClean="0"/>
              <a:t>9/26/2018</a:t>
            </a:fld>
            <a:endParaRPr lang="en-US" dirty="0"/>
          </a:p>
        </p:txBody>
      </p:sp>
      <p:sp>
        <p:nvSpPr>
          <p:cNvPr id="28" name="Slide Number Placeholder 6"/>
          <p:cNvSpPr>
            <a:spLocks noGrp="1"/>
          </p:cNvSpPr>
          <p:nvPr>
            <p:ph type="sldNum" sz="quarter" idx="5"/>
          </p:nvPr>
        </p:nvSpPr>
        <p:spPr>
          <a:xfrm>
            <a:off x="447675" y="8856663"/>
            <a:ext cx="554038" cy="106362"/>
          </a:xfrm>
          <a:prstGeom prst="rect">
            <a:avLst/>
          </a:prstGeom>
        </p:spPr>
        <p:txBody>
          <a:bodyPr vert="horz" wrap="square" lIns="0" tIns="0" rIns="0" bIns="0" rtlCol="0" anchor="b" anchorCtr="0"/>
          <a:lstStyle>
            <a:lvl1pPr marL="0" algn="l" defTabSz="914400"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89B28AD-C9E3-4D5B-9F3E-BE846E322C5C}" type="slidenum">
              <a:rPr/>
              <a:pPr>
                <a:defRPr/>
              </a:pPr>
              <a:t>‹#›</a:t>
            </a:fld>
            <a:endParaRPr dirty="0"/>
          </a:p>
        </p:txBody>
      </p:sp>
      <p:cxnSp>
        <p:nvCxnSpPr>
          <p:cNvPr id="29" name="Straight Connector 28"/>
          <p:cNvCxnSpPr/>
          <p:nvPr/>
        </p:nvCxnSpPr>
        <p:spPr>
          <a:xfrm>
            <a:off x="455613" y="8796338"/>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8866188"/>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p:notesStyle>
    <a:lvl1pPr marL="114300" indent="-114300" algn="l" rtl="0" eaLnBrk="0" fontAlgn="base" hangingPunct="0">
      <a:spcBef>
        <a:spcPts val="8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panose="020B0604020202020204" pitchFamily="34"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panose="020B0604020202020204" pitchFamily="34"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panose="020B0604020202020204" pitchFamily="34"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US" altLang="en-US" dirty="0"/>
          </a:p>
        </p:txBody>
      </p:sp>
      <p:sp>
        <p:nvSpPr>
          <p:cNvPr id="163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latin typeface="Arial" panose="020B0604020202020204" pitchFamily="34" charset="0"/>
              </a:rPr>
              <a:t>[ADD PRESENTATION TITLE: INSERT TAB &gt; HEADER &amp; FOOTER &gt; NOTES AND HANDOUTS]</a:t>
            </a:r>
          </a:p>
        </p:txBody>
      </p:sp>
      <p:sp>
        <p:nvSpPr>
          <p:cNvPr id="163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A1B588A5-8EDB-B54C-A058-6240860D61B8}" type="datetime1">
              <a:rPr lang="en-US" altLang="en-US" smtClean="0">
                <a:latin typeface="Arial" panose="020B0604020202020204" pitchFamily="34" charset="0"/>
              </a:rPr>
              <a:t>9/26/2018</a:t>
            </a:fld>
            <a:endParaRPr lang="en-US" altLang="en-US">
              <a:latin typeface="Arial" panose="020B0604020202020204" pitchFamily="34" charset="0"/>
            </a:endParaRPr>
          </a:p>
        </p:txBody>
      </p:sp>
      <p:sp>
        <p:nvSpPr>
          <p:cNvPr id="163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8D493BB-CA31-448B-9904-5927A40E1758}" type="slidenum">
              <a:rPr altLang="en-US" smtClean="0">
                <a:latin typeface="Arial" panose="020B0604020202020204" pitchFamily="34" charset="0"/>
              </a:rPr>
              <a:pPr fontAlgn="base">
                <a:spcBef>
                  <a:spcPct val="0"/>
                </a:spcBef>
                <a:spcAft>
                  <a:spcPct val="0"/>
                </a:spcAft>
              </a:pPr>
              <a:t>1</a:t>
            </a:fld>
            <a:endParaRPr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47114F23-BABB-4378-8BB9-15AF8D01742D}" type="slidenum">
              <a:rPr lang="en-US" altLang="en-US"/>
              <a:pPr/>
              <a:t>15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333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0F2FEEBE-9BF1-4B6E-B7FB-88398F18E700}" type="slidenum">
              <a:rPr lang="en-US" altLang="en-US"/>
              <a:pPr/>
              <a:t>16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08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57150" indent="0" eaLnBrk="1" hangingPunct="1">
              <a:buFont typeface="Wingdings" panose="05000000000000000000" pitchFamily="2" charset="2"/>
              <a:buNone/>
              <a:defRPr/>
            </a:pPr>
            <a:r>
              <a:rPr lang="en-US" altLang="en-US" sz="1800" b="1" dirty="0"/>
              <a:t>1. a) Domain identification</a:t>
            </a:r>
          </a:p>
          <a:p>
            <a:pPr lvl="1" eaLnBrk="1" hangingPunct="1">
              <a:defRPr/>
            </a:pPr>
            <a:r>
              <a:rPr lang="en-US" altLang="en-US" sz="1800" dirty="0"/>
              <a:t>The degree to which a measure was designed to contain a representative sample of the domain of items, questions, or areas from the universe of content.  Sometimes referred to as </a:t>
            </a:r>
            <a:r>
              <a:rPr lang="en-US" altLang="en-US" sz="1800" i="1" dirty="0"/>
              <a:t>blueprinting.</a:t>
            </a:r>
          </a:p>
          <a:p>
            <a:pPr lvl="1" eaLnBrk="1" hangingPunct="1">
              <a:defRPr/>
            </a:pPr>
            <a:r>
              <a:rPr lang="en-US" altLang="en-US" sz="1800" dirty="0"/>
              <a:t>Much of the domain specification is done through a thorough search of the extant literature as well as some form of qualitative analysis of the phenomenon of interest.</a:t>
            </a:r>
          </a:p>
          <a:p>
            <a:pPr eaLnBrk="1" hangingPunct="1">
              <a:buFont typeface="Wingdings" panose="05000000000000000000" pitchFamily="2" charset="2"/>
              <a:buNone/>
              <a:defRPr/>
            </a:pPr>
            <a:r>
              <a:rPr lang="en-US" altLang="en-US" sz="1800" b="1" dirty="0"/>
              <a:t>1. b) Item generation</a:t>
            </a:r>
          </a:p>
          <a:p>
            <a:pPr lvl="1" eaLnBrk="1" hangingPunct="1">
              <a:defRPr/>
            </a:pPr>
            <a:r>
              <a:rPr lang="en-US" altLang="en-US" sz="1800" dirty="0"/>
              <a:t>It is important to note that much of the domain specification is done through a thorough search of the </a:t>
            </a:r>
            <a:r>
              <a:rPr lang="en-US" altLang="en-US" sz="1800" u="sng" dirty="0"/>
              <a:t>extant literature as well as some form of qualitative analysis of the phenomenon of interest.</a:t>
            </a:r>
          </a:p>
          <a:p>
            <a:pPr marL="0" indent="0" eaLnBrk="1" hangingPunct="1">
              <a:buFont typeface="Wingdings" panose="05000000000000000000" pitchFamily="2" charset="2"/>
              <a:buNone/>
              <a:defRPr/>
            </a:pPr>
            <a:r>
              <a:rPr lang="en-US" altLang="en-US" sz="2000" b="1" dirty="0"/>
              <a:t>1. c) Instrument construction</a:t>
            </a:r>
          </a:p>
          <a:p>
            <a:pPr lvl="1" eaLnBrk="1" hangingPunct="1">
              <a:defRPr/>
            </a:pPr>
            <a:r>
              <a:rPr lang="en-US" altLang="en-US" sz="1800" dirty="0"/>
              <a:t>Items are refined and organized in an appropriate sequence and format</a:t>
            </a:r>
          </a:p>
          <a:p>
            <a:pPr marL="0" lvl="0" indent="0" eaLnBrk="1" hangingPunct="1">
              <a:buFont typeface="+mj-lt"/>
              <a:buNone/>
              <a:defRPr/>
            </a:pPr>
            <a:r>
              <a:rPr lang="en-US" altLang="en-US" sz="2100" dirty="0"/>
              <a:t>2.</a:t>
            </a:r>
            <a:r>
              <a:rPr lang="en-US" altLang="en-US" sz="2100" baseline="0" dirty="0"/>
              <a:t> Judgement-qualification</a:t>
            </a:r>
          </a:p>
          <a:p>
            <a:pPr marL="457200" lvl="0" indent="-457200" eaLnBrk="1" hangingPunct="1">
              <a:buFont typeface="+mj-lt"/>
              <a:buAutoNum type="alphaLcParenR"/>
              <a:defRPr/>
            </a:pPr>
            <a:r>
              <a:rPr lang="en-US" altLang="en-US" sz="2100" dirty="0"/>
              <a:t>Ask a specific number of experts to evaluate the validity of items individually and as a set. </a:t>
            </a:r>
          </a:p>
          <a:p>
            <a:pPr marL="457200" lvl="0" indent="-457200" eaLnBrk="1" hangingPunct="1">
              <a:buFont typeface="+mj-lt"/>
              <a:buAutoNum type="alphaLcParenR"/>
              <a:defRPr/>
            </a:pPr>
            <a:r>
              <a:rPr lang="en-US" altLang="en-US" sz="2000" dirty="0"/>
              <a:t>Content experts should have relevant training, experience, and qualifications.</a:t>
            </a:r>
          </a:p>
          <a:p>
            <a:pPr marL="1543050" lvl="2">
              <a:defRPr/>
            </a:pPr>
            <a:r>
              <a:rPr lang="en-US" altLang="en-US" sz="1800" dirty="0"/>
              <a:t>May include 2-20 content </a:t>
            </a:r>
            <a:r>
              <a:rPr lang="en-US" altLang="en-US" sz="1800" b="1" dirty="0"/>
              <a:t>experts</a:t>
            </a:r>
          </a:p>
        </p:txBody>
      </p:sp>
      <p:sp>
        <p:nvSpPr>
          <p:cNvPr id="4" name="Header Placeholder 3"/>
          <p:cNvSpPr>
            <a:spLocks noGrp="1"/>
          </p:cNvSpPr>
          <p:nvPr>
            <p:ph type="hdr" sz="quarter" idx="10"/>
          </p:nvPr>
        </p:nvSpPr>
        <p:spPr/>
        <p:txBody>
          <a:bodyPr/>
          <a:lstStyle/>
          <a:p>
            <a:pPr>
              <a:defRPr/>
            </a:pPr>
            <a:r>
              <a:rPr lang="en-US"/>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B8A2F208-74D0-274B-BEC1-08E242EE902C}"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18</a:t>
            </a:fld>
            <a:endParaRPr lang="en-US" dirty="0"/>
          </a:p>
        </p:txBody>
      </p:sp>
    </p:spTree>
    <p:extLst>
      <p:ext uri="{BB962C8B-B14F-4D97-AF65-F5344CB8AC3E}">
        <p14:creationId xmlns:p14="http://schemas.microsoft.com/office/powerpoint/2010/main" val="13138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B90F041F-2009-4BDA-989D-20A3F592DFFB}" type="slidenum">
              <a:rPr lang="en-US" altLang="en-US"/>
              <a:pPr/>
              <a:t>19</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83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[ADD PRESENTATION TITLE: INSERT TAB &gt; HEADER &amp; FOOTER &gt; NOTES AND HANDOUTS]</a:t>
            </a:r>
            <a:endParaRPr lang="en-US" dirty="0"/>
          </a:p>
        </p:txBody>
      </p:sp>
      <p:sp>
        <p:nvSpPr>
          <p:cNvPr id="5" name="Date Placeholder 4"/>
          <p:cNvSpPr>
            <a:spLocks noGrp="1"/>
          </p:cNvSpPr>
          <p:nvPr>
            <p:ph type="dt" idx="1"/>
          </p:nvPr>
        </p:nvSpPr>
        <p:spPr/>
        <p:txBody>
          <a:bodyPr/>
          <a:lstStyle/>
          <a:p>
            <a:pPr>
              <a:defRPr/>
            </a:pPr>
            <a:fld id="{9AE198E1-42B6-D04C-86D4-3753D3C99F4B}" type="datetime1">
              <a:rPr lang="en-US" smtClean="0"/>
              <a:t>9/26/2018</a:t>
            </a:fld>
            <a:endParaRPr lang="en-US" dirty="0"/>
          </a:p>
        </p:txBody>
      </p:sp>
      <p:sp>
        <p:nvSpPr>
          <p:cNvPr id="6" name="Slide Number Placeholder 5"/>
          <p:cNvSpPr>
            <a:spLocks noGrp="1"/>
          </p:cNvSpPr>
          <p:nvPr>
            <p:ph type="sldNum" sz="quarter" idx="5"/>
          </p:nvPr>
        </p:nvSpPr>
        <p:spPr/>
        <p:txBody>
          <a:bodyPr/>
          <a:lstStyle/>
          <a:p>
            <a:pPr>
              <a:defRPr/>
            </a:pPr>
            <a:fld id="{C89B28AD-C9E3-4D5B-9F3E-BE846E322C5C}" type="slidenum">
              <a:rPr lang="en-US" smtClean="0"/>
              <a:pPr>
                <a:defRPr/>
              </a:pPr>
              <a:t>21</a:t>
            </a:fld>
            <a:endParaRPr lang="en-US" dirty="0"/>
          </a:p>
        </p:txBody>
      </p:sp>
    </p:spTree>
    <p:extLst>
      <p:ext uri="{BB962C8B-B14F-4D97-AF65-F5344CB8AC3E}">
        <p14:creationId xmlns:p14="http://schemas.microsoft.com/office/powerpoint/2010/main" val="228590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080AF86-8E5C-EB4C-9856-0D01265A37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AB71ADE9-6000-A04D-8E68-7295349857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this example, experts are asked to:</a:t>
            </a:r>
          </a:p>
          <a:p>
            <a:pPr lvl="1"/>
            <a:r>
              <a:rPr lang="en-US" altLang="en-US"/>
              <a:t>Review 3 items (questions) in a questionnaire related to the concept of caregiver burden.</a:t>
            </a:r>
          </a:p>
          <a:p>
            <a:pPr lvl="1"/>
            <a:r>
              <a:rPr lang="en-US" altLang="en-US"/>
              <a:t>Evaluate whether these 3 items about caregiving burden fit into two main domains (dimensions) of the phenomenon: objective and subjective burden</a:t>
            </a:r>
          </a:p>
          <a:p>
            <a:pPr lvl="1"/>
            <a:r>
              <a:rPr lang="en-US" altLang="en-US"/>
              <a:t>Experts are also asked to comment on how well these items represent the two main dimensions and whether minor or major revisions of the items are warranted.</a:t>
            </a:r>
          </a:p>
          <a:p>
            <a:pPr lvl="1"/>
            <a:r>
              <a:rPr lang="en-US" altLang="en-US"/>
              <a:t>Lastly, experts are asked to comment on the clarity of the items and for suggestions to make them clearer.</a:t>
            </a:r>
          </a:p>
          <a:p>
            <a:pPr lvl="1"/>
            <a:endParaRPr lang="en-US" altLang="en-US"/>
          </a:p>
        </p:txBody>
      </p:sp>
      <p:sp>
        <p:nvSpPr>
          <p:cNvPr id="96260" name="Header Placeholder 3">
            <a:extLst>
              <a:ext uri="{FF2B5EF4-FFF2-40B4-BE49-F238E27FC236}">
                <a16:creationId xmlns:a16="http://schemas.microsoft.com/office/drawing/2014/main" id="{C58C0D22-FE59-C94A-8F8C-79C737477FFD}"/>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latin typeface="Arial" panose="020B0604020202020204" pitchFamily="34" charset="0"/>
              </a:rPr>
              <a:t>[ADD PRESENTATION TITLE: INSERT TAB &gt; HEADER &amp; FOOTER &gt; NOTES AND HANDOUTS]</a:t>
            </a:r>
          </a:p>
        </p:txBody>
      </p:sp>
      <p:sp>
        <p:nvSpPr>
          <p:cNvPr id="96261" name="Date Placeholder 4">
            <a:extLst>
              <a:ext uri="{FF2B5EF4-FFF2-40B4-BE49-F238E27FC236}">
                <a16:creationId xmlns:a16="http://schemas.microsoft.com/office/drawing/2014/main" id="{F1E21DFF-5919-7C4F-A4CD-D666A0E9233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D65E4ABA-133D-E740-A929-02F19F51B797}" type="datetime1">
              <a:rPr lang="en-US" altLang="en-US" smtClean="0">
                <a:latin typeface="Arial" panose="020B0604020202020204" pitchFamily="34" charset="0"/>
              </a:rPr>
              <a:t>9/26/2018</a:t>
            </a:fld>
            <a:endParaRPr lang="en-US" altLang="en-US">
              <a:latin typeface="Arial" panose="020B0604020202020204" pitchFamily="34" charset="0"/>
            </a:endParaRPr>
          </a:p>
        </p:txBody>
      </p:sp>
      <p:sp>
        <p:nvSpPr>
          <p:cNvPr id="96262" name="Slide Number Placeholder 5">
            <a:extLst>
              <a:ext uri="{FF2B5EF4-FFF2-40B4-BE49-F238E27FC236}">
                <a16:creationId xmlns:a16="http://schemas.microsoft.com/office/drawing/2014/main" id="{0F8E4310-39F1-B148-86BD-82041C9277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E485208F-72C6-734F-902A-A039CE4AA8CF}" type="slidenum">
              <a:rPr altLang="en-US" smtClean="0">
                <a:latin typeface="Arial" panose="020B0604020202020204" pitchFamily="34" charset="0"/>
              </a:rPr>
              <a:pPr fontAlgn="base">
                <a:spcBef>
                  <a:spcPct val="0"/>
                </a:spcBef>
                <a:spcAft>
                  <a:spcPct val="0"/>
                </a:spcAft>
              </a:pPr>
              <a:t>22</a:t>
            </a:fld>
            <a:endParaRPr altLang="en-US">
              <a:latin typeface="Arial" panose="020B0604020202020204" pitchFamily="34" charset="0"/>
            </a:endParaRPr>
          </a:p>
        </p:txBody>
      </p:sp>
    </p:spTree>
    <p:extLst>
      <p:ext uri="{BB962C8B-B14F-4D97-AF65-F5344CB8AC3E}">
        <p14:creationId xmlns:p14="http://schemas.microsoft.com/office/powerpoint/2010/main" val="1360366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a:t>In this hypothetical example, there are 3 experts and they are asked to review a 10-item scale and state whether these items are relevant to the content of concepts identified by researchers. Experts say Yes or No about content validity. Their scores are then summarize using a 4-point assessment scale in the column titled Experts in Agreement. </a:t>
            </a:r>
            <a:endParaRPr lang="en-US" dirty="0"/>
          </a:p>
        </p:txBody>
      </p:sp>
      <p:sp>
        <p:nvSpPr>
          <p:cNvPr id="4" name="Header Placeholder 3"/>
          <p:cNvSpPr>
            <a:spLocks noGrp="1"/>
          </p:cNvSpPr>
          <p:nvPr>
            <p:ph type="hdr" sz="quarter"/>
          </p:nvPr>
        </p:nvSpPr>
        <p:spPr/>
        <p:txBody>
          <a:bodyPr/>
          <a:lstStyle/>
          <a:p>
            <a:pPr>
              <a:defRPr/>
            </a:pPr>
            <a:r>
              <a:rPr lang="en-US"/>
              <a:t>[ADD PRESENTATION TITLE: INSERT TAB &gt; HEADER &amp; FOOTER &gt; NOTES AND HANDOUTS]</a:t>
            </a:r>
            <a:endParaRPr lang="en-US" dirty="0"/>
          </a:p>
        </p:txBody>
      </p:sp>
      <p:sp>
        <p:nvSpPr>
          <p:cNvPr id="5" name="Date Placeholder 4"/>
          <p:cNvSpPr>
            <a:spLocks noGrp="1"/>
          </p:cNvSpPr>
          <p:nvPr>
            <p:ph type="dt" idx="1"/>
          </p:nvPr>
        </p:nvSpPr>
        <p:spPr/>
        <p:txBody>
          <a:bodyPr/>
          <a:lstStyle/>
          <a:p>
            <a:pPr>
              <a:defRPr/>
            </a:pPr>
            <a:fld id="{255277CD-9484-924F-B3E2-383CB4D74863}" type="datetime1">
              <a:rPr lang="en-US" smtClean="0"/>
              <a:t>9/26/2018</a:t>
            </a:fld>
            <a:endParaRPr lang="en-US" dirty="0"/>
          </a:p>
        </p:txBody>
      </p:sp>
      <p:sp>
        <p:nvSpPr>
          <p:cNvPr id="6" name="Slide Number Placeholder 5"/>
          <p:cNvSpPr>
            <a:spLocks noGrp="1"/>
          </p:cNvSpPr>
          <p:nvPr>
            <p:ph type="sldNum" sz="quarter" idx="5"/>
          </p:nvPr>
        </p:nvSpPr>
        <p:spPr/>
        <p:txBody>
          <a:bodyPr/>
          <a:lstStyle/>
          <a:p>
            <a:pPr>
              <a:defRPr/>
            </a:pPr>
            <a:fld id="{C89B28AD-C9E3-4D5B-9F3E-BE846E322C5C}" type="slidenum">
              <a:rPr lang="en-US" smtClean="0"/>
              <a:pPr>
                <a:defRPr/>
              </a:pPr>
              <a:t>24</a:t>
            </a:fld>
            <a:endParaRPr lang="en-US" dirty="0"/>
          </a:p>
        </p:txBody>
      </p:sp>
    </p:spTree>
    <p:extLst>
      <p:ext uri="{BB962C8B-B14F-4D97-AF65-F5344CB8AC3E}">
        <p14:creationId xmlns:p14="http://schemas.microsoft.com/office/powerpoint/2010/main" val="346645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smtClean="0"/>
              <a:t>Expert scores are then converted into a numeric Content Validity Index. </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smtClean="0"/>
              <a:t>1) Average item-level I-CVI is 90%, meaning that on average experts agree that items are relevant and good at representing the main content concepts.</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smtClean="0"/>
              <a:t>2) Universal agreement =</a:t>
            </a:r>
            <a:r>
              <a:rPr lang="en-US" altLang="en-US" baseline="0" dirty="0" smtClean="0"/>
              <a:t> S-CVI/UA=0.70, meaning that all experts agree only on some items as being good at representing the main content concepts.</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baseline="0" dirty="0" smtClean="0"/>
              <a:t>3) Average proportion of items judged relevant across the three experts: take proportion relevant by expert: (0.80+0.90+1.0)/3=2.7/3=0.90</a:t>
            </a:r>
            <a:endParaRPr lang="en-US" alt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7570D05D-2F50-8848-9B2F-72E8EAC1F509}"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25</a:t>
            </a:fld>
            <a:endParaRPr lang="en-US" dirty="0"/>
          </a:p>
        </p:txBody>
      </p:sp>
    </p:spTree>
    <p:extLst>
      <p:ext uri="{BB962C8B-B14F-4D97-AF65-F5344CB8AC3E}">
        <p14:creationId xmlns:p14="http://schemas.microsoft.com/office/powerpoint/2010/main" val="843151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[ADD PRESENTATION TITLE: INSERT TAB &gt; HEADER &amp; FOOTER &gt; NOTES AND HANDOUTS]</a:t>
            </a:r>
            <a:endParaRPr lang="en-US" dirty="0"/>
          </a:p>
        </p:txBody>
      </p:sp>
      <p:sp>
        <p:nvSpPr>
          <p:cNvPr id="5" name="Date Placeholder 4"/>
          <p:cNvSpPr>
            <a:spLocks noGrp="1"/>
          </p:cNvSpPr>
          <p:nvPr>
            <p:ph type="dt" idx="1"/>
          </p:nvPr>
        </p:nvSpPr>
        <p:spPr/>
        <p:txBody>
          <a:bodyPr/>
          <a:lstStyle/>
          <a:p>
            <a:pPr>
              <a:defRPr/>
            </a:pPr>
            <a:fld id="{C0E9BCB5-EBCA-3A44-B770-AD0E61E86226}" type="datetime1">
              <a:rPr lang="en-US" smtClean="0"/>
              <a:t>9/26/2018</a:t>
            </a:fld>
            <a:endParaRPr lang="en-US" dirty="0"/>
          </a:p>
        </p:txBody>
      </p:sp>
      <p:sp>
        <p:nvSpPr>
          <p:cNvPr id="6" name="Slide Number Placeholder 5"/>
          <p:cNvSpPr>
            <a:spLocks noGrp="1"/>
          </p:cNvSpPr>
          <p:nvPr>
            <p:ph type="sldNum" sz="quarter" idx="5"/>
          </p:nvPr>
        </p:nvSpPr>
        <p:spPr/>
        <p:txBody>
          <a:bodyPr/>
          <a:lstStyle/>
          <a:p>
            <a:pPr>
              <a:defRPr/>
            </a:pPr>
            <a:fld id="{C89B28AD-C9E3-4D5B-9F3E-BE846E322C5C}" type="slidenum">
              <a:rPr lang="en-US" smtClean="0"/>
              <a:pPr>
                <a:defRPr/>
              </a:pPr>
              <a:t>28</a:t>
            </a:fld>
            <a:endParaRPr lang="en-US" dirty="0"/>
          </a:p>
        </p:txBody>
      </p:sp>
    </p:spTree>
    <p:extLst>
      <p:ext uri="{BB962C8B-B14F-4D97-AF65-F5344CB8AC3E}">
        <p14:creationId xmlns:p14="http://schemas.microsoft.com/office/powerpoint/2010/main" val="3199341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means</a:t>
            </a:r>
            <a:r>
              <a:rPr lang="en-US" baseline="0" dirty="0" smtClean="0"/>
              <a:t> that all four experts were sure that the items were clearly not measuring objectives</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baseline="0" dirty="0" smtClean="0"/>
              <a:t>“-0.75” means that one out of four experts </a:t>
            </a:r>
            <a:r>
              <a:rPr lang="en-US" sz="1200" dirty="0" smtClean="0"/>
              <a:t>believed that it is </a:t>
            </a:r>
            <a:r>
              <a:rPr lang="en-US" sz="1200" dirty="0" smtClean="0">
                <a:solidFill>
                  <a:srgbClr val="FF6600"/>
                </a:solidFill>
              </a:rPr>
              <a:t>unclear whether the item is a measure of specific objectives</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sz="1200" dirty="0" smtClean="0">
                <a:solidFill>
                  <a:srgbClr val="FF6600"/>
                </a:solidFill>
              </a:rPr>
              <a:t>“-0.50” means</a:t>
            </a:r>
            <a:r>
              <a:rPr lang="en-US" sz="1200" baseline="0" dirty="0" smtClean="0">
                <a:solidFill>
                  <a:srgbClr val="FF6600"/>
                </a:solidFill>
              </a:rPr>
              <a:t> that two out of four </a:t>
            </a:r>
            <a:r>
              <a:rPr lang="en-US" baseline="0" dirty="0" smtClean="0"/>
              <a:t>experts </a:t>
            </a:r>
            <a:r>
              <a:rPr lang="en-US" sz="1200" dirty="0" smtClean="0"/>
              <a:t>believed that it is </a:t>
            </a:r>
            <a:r>
              <a:rPr lang="en-US" sz="1200" dirty="0" smtClean="0">
                <a:solidFill>
                  <a:srgbClr val="FF6600"/>
                </a:solidFill>
              </a:rPr>
              <a:t>unclear whether the item is a measure of specific objectives</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endParaRPr lang="en-US" sz="1200" dirty="0" smtClean="0">
              <a:solidFill>
                <a:srgbClr val="FF6600"/>
              </a:solidFill>
            </a:endParaRPr>
          </a:p>
          <a:p>
            <a:pPr marL="0" marR="0" lvl="0" indent="0" algn="l" defTabSz="914400" rtl="0" eaLnBrk="0" fontAlgn="base" latinLnBrk="0" hangingPunct="0">
              <a:lnSpc>
                <a:spcPct val="100000"/>
              </a:lnSpc>
              <a:spcBef>
                <a:spcPts val="800"/>
              </a:spcBef>
              <a:spcAft>
                <a:spcPct val="0"/>
              </a:spcAft>
              <a:buClrTx/>
              <a:buSzTx/>
              <a:buFont typeface="Arial" panose="020B0604020202020204" pitchFamily="34" charset="0"/>
              <a:buNone/>
              <a:tabLst/>
              <a:defRPr/>
            </a:pPr>
            <a:r>
              <a:rPr lang="en-US" sz="1200" dirty="0" smtClean="0">
                <a:solidFill>
                  <a:srgbClr val="FF6600"/>
                </a:solidFill>
              </a:rPr>
              <a:t>Q:</a:t>
            </a:r>
            <a:r>
              <a:rPr lang="en-US" sz="1200" baseline="0" dirty="0" smtClean="0">
                <a:solidFill>
                  <a:srgbClr val="FF6600"/>
                </a:solidFill>
              </a:rPr>
              <a:t> Index of IOC is similar for items #3 and 5, so why do we say that item #5 falls outside the acceptable range of values using 4 content experts?</a:t>
            </a:r>
            <a:endParaRPr lang="en-US" sz="1200" dirty="0" smtClean="0">
              <a:solidFill>
                <a:srgbClr val="FF6600"/>
              </a:solidFill>
            </a:endParaRP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7570D05D-2F50-8848-9B2F-72E8EAC1F509}"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30</a:t>
            </a:fld>
            <a:endParaRPr lang="en-US" dirty="0"/>
          </a:p>
        </p:txBody>
      </p:sp>
    </p:spTree>
    <p:extLst>
      <p:ext uri="{BB962C8B-B14F-4D97-AF65-F5344CB8AC3E}">
        <p14:creationId xmlns:p14="http://schemas.microsoft.com/office/powerpoint/2010/main" val="24227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2F5FA180-A6DC-4DD7-9931-6F500A6D765B}" type="slidenum">
              <a:rPr lang="en-US" altLang="en-US"/>
              <a:pPr/>
              <a:t>2</a:t>
            </a:fld>
            <a:endParaRPr lang="en-US" altLang="en-US"/>
          </a:p>
        </p:txBody>
      </p:sp>
      <p:sp>
        <p:nvSpPr>
          <p:cNvPr id="88067" name="Rectangle 2"/>
          <p:cNvSpPr>
            <a:spLocks noGrp="1" noRot="1" noChangeAspect="1" noChangeArrowheads="1" noTextEdit="1"/>
          </p:cNvSpPr>
          <p:nvPr>
            <p:ph type="sldImg"/>
          </p:nvPr>
        </p:nvSpPr>
        <p:spPr>
          <a:xfrm>
            <a:off x="1143000" y="685800"/>
            <a:ext cx="4573588" cy="3430588"/>
          </a:xfrm>
          <a:ln/>
        </p:spPr>
      </p:sp>
      <p:sp>
        <p:nvSpPr>
          <p:cNvPr id="88068" name="Rectangle 3"/>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009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2252676F-3699-4927-8C58-8AB3B8E53C3C}" type="slidenum">
              <a:rPr lang="en-US" altLang="en-US"/>
              <a:pPr/>
              <a:t>32</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092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1A6D31F3-840D-4928-B6D3-57C4285747AB}" type="slidenum">
              <a:rPr lang="en-US" altLang="en-US"/>
              <a:pPr/>
              <a:t>33</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918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48353157-DF10-4E28-8F43-FBCDD635E972}" type="slidenum">
              <a:rPr lang="en-US" altLang="en-US"/>
              <a:pPr/>
              <a:t>35</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22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F7865492-17B1-46F6-AAC9-9FAF28B581AA}" type="slidenum">
              <a:rPr lang="en-US" altLang="en-US"/>
              <a:pPr/>
              <a:t>36</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950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7B04B270-1322-4EC9-9022-AEA5FF37C137}" type="slidenum">
              <a:rPr lang="en-US" altLang="en-US"/>
              <a:pPr/>
              <a:t>37</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91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5369F9BE-8CDB-4A08-BBB8-7E81918ADC68}" type="slidenum">
              <a:rPr lang="en-US" altLang="en-US"/>
              <a:pPr/>
              <a:t>38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037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D2F14D54-4F0B-477A-B992-6F9D475D0BD0}" type="slidenum">
              <a:rPr lang="en-US" altLang="en-US"/>
              <a:pPr/>
              <a:t>39</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448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C68C08B5-B43B-4A4F-89D5-D292918C6E2B}" type="slidenum">
              <a:rPr lang="en-US" altLang="en-US"/>
              <a:pPr/>
              <a:t>41</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963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D30CFB2F-179F-412F-96AA-5A6550552EDA}" type="slidenum">
              <a:rPr lang="en-US" altLang="en-US"/>
              <a:pPr/>
              <a:t>42</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286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F811EF9B-E306-45AF-8C14-5D5FD6A0E238}" type="slidenum">
              <a:rPr lang="en-US" altLang="en-US"/>
              <a:pPr/>
              <a:t>43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27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8909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FF45E386-3D50-4745-9828-18232F6C63A0}" type="slidenum">
              <a:rPr lang="en-US" altLang="en-US"/>
              <a:pPr/>
              <a:t>3</a:t>
            </a:fld>
            <a:endParaRPr lang="en-US" altLang="en-US"/>
          </a:p>
        </p:txBody>
      </p:sp>
    </p:spTree>
    <p:extLst>
      <p:ext uri="{BB962C8B-B14F-4D97-AF65-F5344CB8AC3E}">
        <p14:creationId xmlns:p14="http://schemas.microsoft.com/office/powerpoint/2010/main" val="1556194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7A880BB4-6FE0-49F8-AA0F-B22F461151EB}" type="slidenum">
              <a:rPr lang="en-US" altLang="en-US"/>
              <a:pPr/>
              <a:t>44</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730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647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9EA5E57D-5AFE-462D-B870-598B4BAD6A2C}" type="slidenum">
              <a:rPr lang="en-US" altLang="en-US"/>
              <a:pPr/>
              <a:t>46</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988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583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800"/>
              </a:spcBef>
            </a:pPr>
            <a:r>
              <a:rPr lang="en-US" dirty="0" smtClean="0"/>
              <a:t>0.89 on the reliability</a:t>
            </a:r>
            <a:r>
              <a:rPr lang="en-US" baseline="0" dirty="0" smtClean="0"/>
              <a:t> diagonal in the top left </a:t>
            </a:r>
            <a:r>
              <a:rPr lang="en-US" baseline="0" dirty="0" err="1" smtClean="0"/>
              <a:t>monomethod</a:t>
            </a:r>
            <a:r>
              <a:rPr lang="en-US" baseline="0" dirty="0" smtClean="0"/>
              <a:t> block: reliability of the </a:t>
            </a:r>
            <a:r>
              <a:rPr lang="en-US" altLang="en-US" sz="2000" dirty="0" smtClean="0"/>
              <a:t>Student self assessment via Paper-and-Pencil (P&amp;P) taken on two</a:t>
            </a:r>
            <a:r>
              <a:rPr lang="en-US" altLang="en-US" sz="2000" baseline="0" dirty="0" smtClean="0"/>
              <a:t> different dates</a:t>
            </a:r>
          </a:p>
          <a:p>
            <a:pPr lvl="1">
              <a:spcBef>
                <a:spcPts val="800"/>
              </a:spcBef>
            </a:pPr>
            <a:r>
              <a:rPr lang="en-US" altLang="en-US" sz="2000" baseline="0" dirty="0" smtClean="0"/>
              <a:t>0.51 from the same block: </a:t>
            </a:r>
            <a:r>
              <a:rPr lang="en-US" altLang="en-US" sz="2000" baseline="0" dirty="0" err="1" smtClean="0"/>
              <a:t>monomethod-heterotrait</a:t>
            </a:r>
            <a:r>
              <a:rPr lang="en-US" altLang="en-US" sz="2000" baseline="0" dirty="0" smtClean="0"/>
              <a:t> correlation, i.e., the correlation between scores for different traits evaluated by the same method, between SE and SD by P&amp;P. Pretty </a:t>
            </a:r>
            <a:r>
              <a:rPr lang="en-US" altLang="en-US" sz="2000" baseline="0" dirty="0" err="1" smtClean="0"/>
              <a:t>morederate</a:t>
            </a:r>
            <a:r>
              <a:rPr lang="en-US" altLang="en-US" sz="2000" baseline="0" dirty="0" smtClean="0"/>
              <a:t>! Should be even lower.</a:t>
            </a:r>
          </a:p>
          <a:p>
            <a:pPr lvl="1">
              <a:spcBef>
                <a:spcPts val="800"/>
              </a:spcBef>
            </a:pPr>
            <a:r>
              <a:rPr lang="en-US" altLang="en-US" sz="2000" baseline="0" dirty="0" smtClean="0"/>
              <a:t>0.57 from the block below: </a:t>
            </a:r>
            <a:r>
              <a:rPr lang="en-US" altLang="en-US" sz="2000" baseline="0" dirty="0" err="1" smtClean="0"/>
              <a:t>monotrait-heteromethod</a:t>
            </a:r>
            <a:r>
              <a:rPr lang="en-US" altLang="en-US" sz="2000" baseline="0" dirty="0" smtClean="0"/>
              <a:t> correlation, i.e., the correlation between scores for the same trait of self-esteem measured by two instruments, P&amp;P and Parent. Pretty moderate! Should be higher.</a:t>
            </a:r>
          </a:p>
          <a:p>
            <a:pPr lvl="1">
              <a:spcBef>
                <a:spcPts val="800"/>
              </a:spcBef>
            </a:pPr>
            <a:endParaRPr lang="en-US" altLang="en-US" sz="2000"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7570D05D-2F50-8848-9B2F-72E8EAC1F509}"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50</a:t>
            </a:fld>
            <a:endParaRPr lang="en-US" dirty="0"/>
          </a:p>
        </p:txBody>
      </p:sp>
    </p:spTree>
    <p:extLst>
      <p:ext uri="{BB962C8B-B14F-4D97-AF65-F5344CB8AC3E}">
        <p14:creationId xmlns:p14="http://schemas.microsoft.com/office/powerpoint/2010/main" val="4014856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F146825F-24B2-B540-AA2D-C6E0A6D82C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a:extLst>
              <a:ext uri="{FF2B5EF4-FFF2-40B4-BE49-F238E27FC236}">
                <a16:creationId xmlns:a16="http://schemas.microsoft.com/office/drawing/2014/main" id="{9564F58D-8314-4D43-9455-0ED4FE9B0B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266427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recent years, there have been attempts to enlarge the sphere of measurement validity from 3 C’s to a broader framework. </a:t>
            </a:r>
          </a:p>
          <a:p>
            <a:r>
              <a:rPr lang="en-US" altLang="en-US" dirty="0" smtClean="0"/>
              <a:t>An article by Goodwin proposed to evaluate 5 types of measurement validity using 24 standards</a:t>
            </a: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7570D05D-2F50-8848-9B2F-72E8EAC1F509}"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54</a:t>
            </a:fld>
            <a:endParaRPr lang="en-US" dirty="0"/>
          </a:p>
        </p:txBody>
      </p:sp>
    </p:spTree>
    <p:extLst>
      <p:ext uri="{BB962C8B-B14F-4D97-AF65-F5344CB8AC3E}">
        <p14:creationId xmlns:p14="http://schemas.microsoft.com/office/powerpoint/2010/main" val="2763513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smtClean="0"/>
              <a:t>Other researchers have advocated keeping the old system of 3 C’s and adding the 4</a:t>
            </a:r>
            <a:r>
              <a:rPr lang="en-US" altLang="en-US" baseline="30000" dirty="0" smtClean="0"/>
              <a:t>th</a:t>
            </a:r>
            <a:r>
              <a:rPr lang="en-US" altLang="en-US" dirty="0" smtClean="0"/>
              <a:t> C: consequential validity.</a:t>
            </a: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7570D05D-2F50-8848-9B2F-72E8EAC1F509}"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55</a:t>
            </a:fld>
            <a:endParaRPr lang="en-US" dirty="0"/>
          </a:p>
        </p:txBody>
      </p:sp>
    </p:spTree>
    <p:extLst>
      <p:ext uri="{BB962C8B-B14F-4D97-AF65-F5344CB8AC3E}">
        <p14:creationId xmlns:p14="http://schemas.microsoft.com/office/powerpoint/2010/main" val="2020752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en-US" dirty="0" smtClean="0"/>
              <a:t>In this example, researchers developed a questionnaire to assess the relationship between …</a:t>
            </a:r>
          </a:p>
          <a:p>
            <a:pPr>
              <a:spcBef>
                <a:spcPts val="200"/>
              </a:spcBef>
            </a:pPr>
            <a:r>
              <a:rPr lang="en-US" altLang="en-US" dirty="0" smtClean="0"/>
              <a:t>They predicted that this assessment will have some consequences, namely: …</a:t>
            </a: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7570D05D-2F50-8848-9B2F-72E8EAC1F509}"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57</a:t>
            </a:fld>
            <a:endParaRPr lang="en-US" dirty="0"/>
          </a:p>
        </p:txBody>
      </p:sp>
    </p:spTree>
    <p:extLst>
      <p:ext uri="{BB962C8B-B14F-4D97-AF65-F5344CB8AC3E}">
        <p14:creationId xmlns:p14="http://schemas.microsoft.com/office/powerpoint/2010/main" val="782032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smtClean="0"/>
              <a:t>In addition, consequential validity describes how one study has an impact on future research directions. For example, in the study of </a:t>
            </a:r>
            <a:r>
              <a:rPr lang="en-US" altLang="en-US" b="1" dirty="0" smtClean="0"/>
              <a:t>Alternate Assessments Based on Alternate Academic Achievement Standards (</a:t>
            </a:r>
            <a:r>
              <a:rPr lang="en-US" altLang="en-US" dirty="0" smtClean="0"/>
              <a:t>AA-AAS </a:t>
            </a:r>
            <a:r>
              <a:rPr lang="en-US" altLang="en-US" dirty="0" err="1" smtClean="0"/>
              <a:t>assessement</a:t>
            </a:r>
            <a:r>
              <a:rPr lang="en-US" altLang="en-US" dirty="0" smtClean="0"/>
              <a:t>), study results could have an effect on students, parents and teachers as individuals and on the schools as organizations. These effects could be explored in future studies using new research questions generated as a result of assessment of consequential validity.</a:t>
            </a: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7570D05D-2F50-8848-9B2F-72E8EAC1F509}"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59</a:t>
            </a:fld>
            <a:endParaRPr lang="en-US" dirty="0"/>
          </a:p>
        </p:txBody>
      </p:sp>
    </p:spTree>
    <p:extLst>
      <p:ext uri="{BB962C8B-B14F-4D97-AF65-F5344CB8AC3E}">
        <p14:creationId xmlns:p14="http://schemas.microsoft.com/office/powerpoint/2010/main" val="173429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4" charset="0"/>
                <a:ea typeface="Arial" charset="0"/>
                <a:cs typeface="Arial" pitchFamily="34" charset="0"/>
              </a:rPr>
              <a:t>Traditional definitions of validity (3 C’s: Content, Criterion and Construct validity) and statistical methods to assess them (Index and </a:t>
            </a:r>
            <a:r>
              <a:rPr lang="en-US" sz="1200" i="1" kern="1200" dirty="0" err="1" smtClean="0">
                <a:solidFill>
                  <a:schemeClr val="tx1"/>
                </a:solidFill>
                <a:effectLst/>
                <a:latin typeface="Arial" pitchFamily="34" charset="0"/>
                <a:ea typeface="Arial" charset="0"/>
                <a:cs typeface="Arial" pitchFamily="34" charset="0"/>
              </a:rPr>
              <a:t>Rovinelli</a:t>
            </a:r>
            <a:r>
              <a:rPr lang="en-US" sz="1200" i="1" kern="1200" dirty="0" smtClean="0">
                <a:solidFill>
                  <a:schemeClr val="tx1"/>
                </a:solidFill>
                <a:effectLst/>
                <a:latin typeface="Arial" pitchFamily="34" charset="0"/>
                <a:ea typeface="Arial" charset="0"/>
                <a:cs typeface="Arial" pitchFamily="34" charset="0"/>
              </a:rPr>
              <a:t> &amp; Hambleton Index for Content validity; correlation coefficients and multiple regression for Criterion-related validity; </a:t>
            </a:r>
            <a:r>
              <a:rPr lang="en-US" sz="1200" i="1" kern="1200" dirty="0" err="1" smtClean="0">
                <a:solidFill>
                  <a:schemeClr val="tx1"/>
                </a:solidFill>
                <a:effectLst/>
                <a:latin typeface="Arial" pitchFamily="34" charset="0"/>
                <a:ea typeface="Arial" charset="0"/>
                <a:cs typeface="Arial" pitchFamily="34" charset="0"/>
              </a:rPr>
              <a:t>Multitrait-Multhimethod</a:t>
            </a:r>
            <a:r>
              <a:rPr lang="en-US" sz="1200" i="1" kern="1200" dirty="0" smtClean="0">
                <a:solidFill>
                  <a:schemeClr val="tx1"/>
                </a:solidFill>
                <a:effectLst/>
                <a:latin typeface="Arial" pitchFamily="34" charset="0"/>
                <a:ea typeface="Arial" charset="0"/>
                <a:cs typeface="Arial" pitchFamily="34" charset="0"/>
              </a:rPr>
              <a:t> Matrix, Spearman correlation coefficient, chi-square and ANOVA (Factor Analysis) for Construct validity);</a:t>
            </a:r>
            <a:endParaRPr lang="en-US" sz="1200" kern="1200" dirty="0" smtClean="0">
              <a:solidFill>
                <a:schemeClr val="tx1"/>
              </a:solidFill>
              <a:effectLst/>
              <a:latin typeface="Arial" pitchFamily="34" charset="0"/>
              <a:ea typeface="Arial" charset="0"/>
              <a:cs typeface="Arial" pitchFamily="34" charset="0"/>
            </a:endParaRPr>
          </a:p>
          <a:p>
            <a:r>
              <a:rPr lang="en-US" sz="1200" i="1" kern="1200" dirty="0" smtClean="0">
                <a:solidFill>
                  <a:schemeClr val="tx1"/>
                </a:solidFill>
                <a:effectLst/>
                <a:latin typeface="Arial" pitchFamily="34" charset="0"/>
                <a:ea typeface="Arial" charset="0"/>
                <a:cs typeface="Arial" pitchFamily="34" charset="0"/>
              </a:rPr>
              <a:t>new theories on validity of instruments (Goodman’s 24 types of validity); Consequential validity in health research.</a:t>
            </a:r>
            <a:endParaRPr lang="en-US" sz="1200" kern="1200" dirty="0">
              <a:solidFill>
                <a:schemeClr val="tx1"/>
              </a:solidFill>
              <a:effectLst/>
              <a:latin typeface="Arial" pitchFamily="34" charset="0"/>
              <a:ea typeface="Arial" charset="0"/>
              <a:cs typeface="Arial" pitchFamily="34" charset="0"/>
            </a:endParaRPr>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7570D05D-2F50-8848-9B2F-72E8EAC1F509}" type="datetime1">
              <a:rPr lang="en-US" smtClean="0"/>
              <a:t>9/26/2018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5</a:t>
            </a:fld>
            <a:endParaRPr lang="en-US" dirty="0"/>
          </a:p>
        </p:txBody>
      </p:sp>
    </p:spTree>
    <p:extLst>
      <p:ext uri="{BB962C8B-B14F-4D97-AF65-F5344CB8AC3E}">
        <p14:creationId xmlns:p14="http://schemas.microsoft.com/office/powerpoint/2010/main" val="3915911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a:t>Epidemiologists have also recently started to try to integrate causal theories into assessment of validity. For example, this book on Frontiers of Test Validity Theory proposes to evaluate validity of  measurement methods using various types of causation, including regularity, counterfactual and process causation. The authors define regularity causation as “theory which analyzes causation in terms of nothing but regular sequence.” You are familiar with counterfactual causation and process causation refers to the situation when “some interactions are more readily defined as processes rather than as a series of events.” I encourage you to review this book to find out more about new validity theories and how this methodological work could be helpful in your own research when you are trying to establish causal links between exposures and outcomes.</a:t>
            </a:r>
          </a:p>
          <a:p>
            <a:endParaRPr lang="en-US" altLang="en-US" dirty="0">
              <a:latin typeface="Arial" panose="020B0604020202020204" pitchFamily="34" charset="0"/>
              <a:cs typeface="Arial" panose="020B0604020202020204" pitchFamily="34" charset="0"/>
            </a:endParaRPr>
          </a:p>
        </p:txBody>
      </p:sp>
      <p:sp>
        <p:nvSpPr>
          <p:cNvPr id="1157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8A43F55E-442F-4DBB-9B09-D2DD08F4E275}" type="slidenum">
              <a:rPr lang="en-US" altLang="en-US"/>
              <a:pPr/>
              <a:t>61</a:t>
            </a:fld>
            <a:endParaRPr lang="en-US" altLang="en-US"/>
          </a:p>
        </p:txBody>
      </p:sp>
    </p:spTree>
    <p:extLst>
      <p:ext uri="{BB962C8B-B14F-4D97-AF65-F5344CB8AC3E}">
        <p14:creationId xmlns:p14="http://schemas.microsoft.com/office/powerpoint/2010/main" val="406876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D7C275F7-EF62-4029-A727-83AF9C0EE380}" type="slidenum">
              <a:rPr lang="en-US" altLang="en-US"/>
              <a:pPr/>
              <a:t>8</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79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34561E7F-29FF-4E3C-9F88-9D08D5DBC892}" type="slidenum">
              <a:rPr lang="en-US" altLang="en-US"/>
              <a:pPr/>
              <a:t>9</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This distinction separates the characteristic of validity from the property of reliability</a:t>
            </a:r>
          </a:p>
          <a:p>
            <a:pPr eaLnBrk="1" hangingPunct="1"/>
            <a:r>
              <a:rPr lang="en-US" altLang="en-US" dirty="0">
                <a:latin typeface="Arial" panose="020B0604020202020204" pitchFamily="34" charset="0"/>
                <a:cs typeface="Arial" panose="020B0604020202020204" pitchFamily="34" charset="0"/>
              </a:rPr>
              <a:t>Instrument could be reliable in and of itself in different broadly defined population groups while its validity needs to be tested in each population</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80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recap of the differences between reliability and validity</a:t>
            </a:r>
          </a:p>
        </p:txBody>
      </p:sp>
      <p:sp>
        <p:nvSpPr>
          <p:cNvPr id="4" name="Header Placeholder 3"/>
          <p:cNvSpPr>
            <a:spLocks noGrp="1"/>
          </p:cNvSpPr>
          <p:nvPr>
            <p:ph type="hdr" sz="quarter"/>
          </p:nvPr>
        </p:nvSpPr>
        <p:spPr/>
        <p:txBody>
          <a:bodyPr/>
          <a:lstStyle/>
          <a:p>
            <a:pPr>
              <a:defRPr/>
            </a:pPr>
            <a:r>
              <a:rPr lang="en-US"/>
              <a:t>[ADD PRESENTATION TITLE: INSERT TAB &gt; HEADER &amp; FOOTER &gt; NOTES AND HANDOUTS]</a:t>
            </a:r>
            <a:endParaRPr lang="en-US" dirty="0"/>
          </a:p>
        </p:txBody>
      </p:sp>
      <p:sp>
        <p:nvSpPr>
          <p:cNvPr id="5" name="Date Placeholder 4"/>
          <p:cNvSpPr>
            <a:spLocks noGrp="1"/>
          </p:cNvSpPr>
          <p:nvPr>
            <p:ph type="dt" idx="1"/>
          </p:nvPr>
        </p:nvSpPr>
        <p:spPr/>
        <p:txBody>
          <a:bodyPr/>
          <a:lstStyle/>
          <a:p>
            <a:pPr>
              <a:defRPr/>
            </a:pPr>
            <a:fld id="{057CC3EF-6C22-E445-8C4C-FDFBD51832A9}" type="datetime1">
              <a:rPr lang="en-US" smtClean="0"/>
              <a:t>9/26/2018</a:t>
            </a:fld>
            <a:endParaRPr lang="en-US" dirty="0"/>
          </a:p>
        </p:txBody>
      </p:sp>
      <p:sp>
        <p:nvSpPr>
          <p:cNvPr id="6" name="Slide Number Placeholder 5"/>
          <p:cNvSpPr>
            <a:spLocks noGrp="1"/>
          </p:cNvSpPr>
          <p:nvPr>
            <p:ph type="sldNum" sz="quarter" idx="5"/>
          </p:nvPr>
        </p:nvSpPr>
        <p:spPr/>
        <p:txBody>
          <a:bodyPr/>
          <a:lstStyle/>
          <a:p>
            <a:pPr>
              <a:defRPr/>
            </a:pPr>
            <a:fld id="{C89B28AD-C9E3-4D5B-9F3E-BE846E322C5C}" type="slidenum">
              <a:rPr lang="en-US" smtClean="0"/>
              <a:pPr>
                <a:defRPr/>
              </a:pPr>
              <a:t>10</a:t>
            </a:fld>
            <a:endParaRPr lang="en-US" dirty="0"/>
          </a:p>
        </p:txBody>
      </p:sp>
    </p:spTree>
    <p:extLst>
      <p:ext uri="{BB962C8B-B14F-4D97-AF65-F5344CB8AC3E}">
        <p14:creationId xmlns:p14="http://schemas.microsoft.com/office/powerpoint/2010/main" val="214455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65E2B054-1FCC-43C0-AE8C-DFDDB55F36AE}" type="slidenum">
              <a:rPr lang="en-US" altLang="en-US"/>
              <a:pPr/>
              <a:t>11</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31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fld id="{25F87E32-FAF4-40C5-A383-2A01F46642C5}" type="slidenum">
              <a:rPr lang="en-US" altLang="en-US"/>
              <a:pPr/>
              <a:t>14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2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p:nvSpPr>
        <p:spPr bwMode="auto">
          <a:xfrm>
            <a:off x="365125" y="366713"/>
            <a:ext cx="6859588" cy="5153025"/>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90000"/>
              </a:lnSpc>
              <a:defRPr/>
            </a:pPr>
            <a:endParaRPr lang="en-US" altLang="en-US" sz="1600" b="1">
              <a:solidFill>
                <a:schemeClr val="bg1"/>
              </a:solidFill>
              <a:latin typeface="Arial" panose="020B0604020202020204" pitchFamily="34" charset="0"/>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userDrawn="1"/>
        </p:nvSpPr>
        <p:spPr bwMode="invGray">
          <a:xfrm>
            <a:off x="365125" y="366713"/>
            <a:ext cx="6859588" cy="5153025"/>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90000"/>
              </a:lnSpc>
              <a:defRPr/>
            </a:pPr>
            <a:endParaRPr lang="en-US" altLang="en-US" sz="1600" b="1">
              <a:solidFill>
                <a:schemeClr val="bg1"/>
              </a:solidFill>
              <a:latin typeface="Arial" panose="020B0604020202020204" pitchFamily="34" charset="0"/>
            </a:endParaRPr>
          </a:p>
        </p:txBody>
      </p:sp>
      <p:pic>
        <p:nvPicPr>
          <p:cNvPr id="9" name="Picture 15" descr="UCSF_sig_whit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188" y="742950"/>
            <a:ext cx="1052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34"/>
          <p:cNvSpPr>
            <a:spLocks noGrp="1"/>
          </p:cNvSpPr>
          <p:nvPr>
            <p:ph type="title"/>
          </p:nvPr>
        </p:nvSpPr>
        <p:spPr>
          <a:xfrm>
            <a:off x="648605" y="2446074"/>
            <a:ext cx="6576108" cy="618631"/>
          </a:xfrm>
        </p:spPr>
        <p:txBody>
          <a:bodyPr rtlCol="0" anchor="b"/>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654696" y="2999514"/>
            <a:ext cx="6550481" cy="507831"/>
          </a:xfrm>
        </p:spPr>
        <p:txBody>
          <a:bodyPr>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sz="quarter" idx="10"/>
          </p:nvPr>
        </p:nvSpPr>
        <p:spPr>
          <a:xfrm>
            <a:off x="746125" y="4045554"/>
            <a:ext cx="6478588" cy="365125"/>
          </a:xfrm>
        </p:spPr>
        <p:txBody>
          <a:bodyPr lIns="0" tIns="0" rIns="0" bIns="0" rtlCol="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lvl="0"/>
            <a:r>
              <a:rPr lang="en-US" dirty="0"/>
              <a:t>Click to edit Master text styles</a:t>
            </a:r>
          </a:p>
        </p:txBody>
      </p:sp>
    </p:spTree>
    <p:extLst>
      <p:ext uri="{BB962C8B-B14F-4D97-AF65-F5344CB8AC3E}">
        <p14:creationId xmlns:p14="http://schemas.microsoft.com/office/powerpoint/2010/main" val="5915180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477227"/>
            <a:ext cx="8415193" cy="628762"/>
          </a:xfrm>
        </p:spPr>
        <p:txBody>
          <a:bodyPr rtlCol="0"/>
          <a:lstStyle>
            <a:lvl1pPr>
              <a:defRPr lang="en-US" sz="4000" dirty="0"/>
            </a:lvl1pPr>
          </a:lstStyle>
          <a:p>
            <a:pPr lvl="0"/>
            <a:r>
              <a:rPr lang="en-US" dirty="0"/>
              <a:t>Click to edit Master title style</a:t>
            </a:r>
          </a:p>
        </p:txBody>
      </p:sp>
      <p:sp>
        <p:nvSpPr>
          <p:cNvPr id="3" name="Content Placeholder 2"/>
          <p:cNvSpPr>
            <a:spLocks noGrp="1"/>
          </p:cNvSpPr>
          <p:nvPr>
            <p:ph idx="1"/>
          </p:nvPr>
        </p:nvSpPr>
        <p:spPr>
          <a:xfrm>
            <a:off x="365125" y="1222218"/>
            <a:ext cx="8415193" cy="4301082"/>
          </a:xfrm>
        </p:spPr>
        <p:txBody>
          <a:bodyPr rtlCol="0">
            <a:noAutofit/>
          </a:bodyPr>
          <a:lstStyle>
            <a:lvl1pPr marL="457200" indent="-457200">
              <a:defRPr lang="en-US" dirty="0" smtClean="0">
                <a:latin typeface="Arial" panose="020B0604020202020204" pitchFamily="34" charset="0"/>
                <a:cs typeface="Arial" panose="020B0604020202020204" pitchFamily="34" charset="0"/>
              </a:defRPr>
            </a:lvl1pPr>
            <a:lvl2pPr marL="914400" indent="-457200">
              <a:defRPr lang="en-US" dirty="0" smtClean="0">
                <a:latin typeface="Arial" panose="020B0604020202020204" pitchFamily="34" charset="0"/>
                <a:cs typeface="Arial" panose="020B0604020202020204" pitchFamily="34" charset="0"/>
              </a:defRPr>
            </a:lvl2pPr>
            <a:lvl3pPr marL="1257300" indent="-342900">
              <a:defRPr lang="en-US" dirty="0" smtClean="0">
                <a:latin typeface="Arial" panose="020B0604020202020204" pitchFamily="34" charset="0"/>
                <a:cs typeface="Arial" panose="020B0604020202020204" pitchFamily="34" charset="0"/>
              </a:defRPr>
            </a:lvl3pPr>
            <a:lvl4pPr marL="1547813" indent="-228600">
              <a:defRPr lang="en-US" dirty="0" smtClean="0">
                <a:latin typeface="Arial" panose="020B0604020202020204" pitchFamily="34" charset="0"/>
                <a:cs typeface="Arial" panose="020B0604020202020204" pitchFamily="34" charset="0"/>
              </a:defRPr>
            </a:lvl4pPr>
            <a:lvl5pPr marL="1828800" indent="-280988">
              <a:defRPr lang="en-US" dirty="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63891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69888" y="345346"/>
            <a:ext cx="8355509" cy="628762"/>
          </a:xfrm>
        </p:spPr>
        <p:txBody>
          <a:bodyPr rtlCol="0"/>
          <a:lstStyle>
            <a:lvl1pPr>
              <a:defRPr lang="en-US" sz="4000" dirty="0"/>
            </a:lvl1pPr>
          </a:lstStyle>
          <a:p>
            <a:pPr lvl="0"/>
            <a:r>
              <a:rPr lang="en-US" dirty="0"/>
              <a:t>Click to edit Master title style</a:t>
            </a:r>
          </a:p>
        </p:txBody>
      </p:sp>
      <p:sp>
        <p:nvSpPr>
          <p:cNvPr id="3" name="Content Placeholder 2"/>
          <p:cNvSpPr>
            <a:spLocks noGrp="1"/>
          </p:cNvSpPr>
          <p:nvPr>
            <p:ph idx="1"/>
          </p:nvPr>
        </p:nvSpPr>
        <p:spPr>
          <a:xfrm>
            <a:off x="369888" y="1554481"/>
            <a:ext cx="8373745" cy="4461802"/>
          </a:xfrm>
        </p:spPr>
        <p:txBody>
          <a:bodyPr rtlCol="0">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p:nvPr>
        </p:nvSpPr>
        <p:spPr>
          <a:xfrm>
            <a:off x="369888" y="1069151"/>
            <a:ext cx="8087171" cy="313932"/>
          </a:xfrm>
        </p:spPr>
        <p:txBody>
          <a:bodyPr/>
          <a:lstStyle>
            <a:lvl1pPr marL="0" indent="0">
              <a:buNone/>
              <a:defRPr sz="2400" b="1">
                <a:solidFill>
                  <a:srgbClr val="00B0F0"/>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244633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390191" y="369352"/>
            <a:ext cx="8080375" cy="628762"/>
          </a:xfrm>
        </p:spPr>
        <p:txBody>
          <a:bodyPr rtlCol="0"/>
          <a:lstStyle>
            <a:lvl1pPr>
              <a:defRPr lang="en-US" sz="4000" dirty="0"/>
            </a:lvl1pPr>
          </a:lstStyle>
          <a:p>
            <a:pPr lvl="0"/>
            <a:r>
              <a:rPr lang="en-US" dirty="0"/>
              <a:t>Click to edit Master title style</a:t>
            </a:r>
          </a:p>
        </p:txBody>
      </p:sp>
      <p:sp>
        <p:nvSpPr>
          <p:cNvPr id="3" name="Text Placeholder 2"/>
          <p:cNvSpPr>
            <a:spLocks noGrp="1"/>
          </p:cNvSpPr>
          <p:nvPr>
            <p:ph type="body" idx="10"/>
          </p:nvPr>
        </p:nvSpPr>
        <p:spPr>
          <a:xfrm>
            <a:off x="390191" y="1043417"/>
            <a:ext cx="8077645" cy="383182"/>
          </a:xfrm>
        </p:spPr>
        <p:txBody>
          <a:bodyPr rtlCol="0">
            <a:noAutofit/>
          </a:bodyPr>
          <a:lstStyle>
            <a:lvl1pPr marL="168275" indent="-168275">
              <a:buNone/>
              <a:defRPr lang="en-US" b="1" dirty="0" smtClean="0">
                <a:solidFill>
                  <a:srgbClr val="00B0F0"/>
                </a:solidFill>
              </a:defRPr>
            </a:lvl1pPr>
          </a:lstStyle>
          <a:p>
            <a:pPr lvl="0"/>
            <a:r>
              <a:rPr lang="en-US" dirty="0"/>
              <a:t>Edit Master text styles</a:t>
            </a:r>
          </a:p>
        </p:txBody>
      </p:sp>
    </p:spTree>
    <p:extLst>
      <p:ext uri="{BB962C8B-B14F-4D97-AF65-F5344CB8AC3E}">
        <p14:creationId xmlns:p14="http://schemas.microsoft.com/office/powerpoint/2010/main" val="13554478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9125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613" y="2701925"/>
            <a:ext cx="21097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976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118" y="404495"/>
            <a:ext cx="8089900" cy="615950"/>
          </a:xfrm>
        </p:spPr>
        <p:txBody>
          <a:bodyPr/>
          <a:lstStyle/>
          <a:p>
            <a:r>
              <a:rPr lang="en-US"/>
              <a:t>Click to edit Master title style</a:t>
            </a:r>
          </a:p>
        </p:txBody>
      </p:sp>
      <p:sp>
        <p:nvSpPr>
          <p:cNvPr id="3" name="Content Placeholder 2"/>
          <p:cNvSpPr>
            <a:spLocks noGrp="1"/>
          </p:cNvSpPr>
          <p:nvPr>
            <p:ph idx="1"/>
          </p:nvPr>
        </p:nvSpPr>
        <p:spPr>
          <a:xfrm>
            <a:off x="432118" y="1264167"/>
            <a:ext cx="8089900" cy="1959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49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1478" y="363855"/>
            <a:ext cx="8089900" cy="615950"/>
          </a:xfrm>
        </p:spPr>
        <p:txBody>
          <a:bodyPr/>
          <a:lstStyle/>
          <a:p>
            <a:r>
              <a:rPr lang="en-US"/>
              <a:t>Click to edit Master title style</a:t>
            </a:r>
          </a:p>
        </p:txBody>
      </p:sp>
    </p:spTree>
    <p:extLst>
      <p:ext uri="{BB962C8B-B14F-4D97-AF65-F5344CB8AC3E}">
        <p14:creationId xmlns:p14="http://schemas.microsoft.com/office/powerpoint/2010/main" val="298643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0518" y="374015"/>
            <a:ext cx="8089900" cy="615950"/>
          </a:xfrm>
        </p:spPr>
        <p:txBody>
          <a:bodyPr/>
          <a:lstStyle/>
          <a:p>
            <a:r>
              <a:rPr lang="en-US" dirty="0"/>
              <a:t>Click to edit Master title style</a:t>
            </a:r>
          </a:p>
        </p:txBody>
      </p:sp>
      <p:sp>
        <p:nvSpPr>
          <p:cNvPr id="3" name="Content Placeholder 2"/>
          <p:cNvSpPr>
            <a:spLocks noGrp="1"/>
          </p:cNvSpPr>
          <p:nvPr>
            <p:ph sz="half" idx="1"/>
          </p:nvPr>
        </p:nvSpPr>
        <p:spPr>
          <a:xfrm>
            <a:off x="330518" y="136652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7233" y="136652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86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2438" y="414655"/>
            <a:ext cx="8089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Slide Title Here</a:t>
            </a:r>
          </a:p>
        </p:txBody>
      </p:sp>
      <p:sp>
        <p:nvSpPr>
          <p:cNvPr id="1027" name="Text Placeholder 2"/>
          <p:cNvSpPr>
            <a:spLocks noGrp="1"/>
          </p:cNvSpPr>
          <p:nvPr>
            <p:ph type="body" idx="1"/>
          </p:nvPr>
        </p:nvSpPr>
        <p:spPr bwMode="auto">
          <a:xfrm>
            <a:off x="452438" y="1264167"/>
            <a:ext cx="8089900" cy="195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bullet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29" name="Straight Connector 35"/>
          <p:cNvCxnSpPr>
            <a:cxnSpLocks noChangeShapeType="1"/>
          </p:cNvCxnSpPr>
          <p:nvPr/>
        </p:nvCxnSpPr>
        <p:spPr bwMode="auto">
          <a:xfrm>
            <a:off x="365125" y="6249988"/>
            <a:ext cx="8413750" cy="0"/>
          </a:xfrm>
          <a:prstGeom prst="line">
            <a:avLst/>
          </a:prstGeom>
          <a:noFill/>
          <a:ln w="3175">
            <a:solidFill>
              <a:srgbClr val="052049"/>
            </a:solidFill>
            <a:miter lim="800000"/>
            <a:headEnd/>
            <a:tailEnd/>
          </a:ln>
          <a:extLst>
            <a:ext uri="{909E8E84-426E-40DD-AFC4-6F175D3DCCD1}">
              <a14:hiddenFill xmlns:a14="http://schemas.microsoft.com/office/drawing/2010/main">
                <a:noFill/>
              </a14:hiddenFill>
            </a:ext>
          </a:extLst>
        </p:spPr>
      </p:cxnSp>
      <p:cxnSp>
        <p:nvCxnSpPr>
          <p:cNvPr id="1030" name="Straight Connector 8"/>
          <p:cNvCxnSpPr>
            <a:cxnSpLocks noChangeShapeType="1"/>
          </p:cNvCxnSpPr>
          <p:nvPr userDrawn="1"/>
        </p:nvCxnSpPr>
        <p:spPr bwMode="auto">
          <a:xfrm>
            <a:off x="365125" y="6249988"/>
            <a:ext cx="8413750" cy="0"/>
          </a:xfrm>
          <a:prstGeom prst="line">
            <a:avLst/>
          </a:prstGeom>
          <a:noFill/>
          <a:ln w="3175">
            <a:solidFill>
              <a:srgbClr val="052049"/>
            </a:solidFill>
            <a:miter lim="800000"/>
            <a:headEnd/>
            <a:tailEnd/>
          </a:ln>
          <a:extLst>
            <a:ext uri="{909E8E84-426E-40DD-AFC4-6F175D3DCCD1}">
              <a14:hiddenFill xmlns:a14="http://schemas.microsoft.com/office/drawing/2010/main">
                <a:noFill/>
              </a14:hiddenFill>
            </a:ext>
          </a:extLst>
        </p:spPr>
      </p:cxnSp>
      <p:sp>
        <p:nvSpPr>
          <p:cNvPr id="1031" name="Freeform 77"/>
          <p:cNvSpPr>
            <a:spLocks/>
          </p:cNvSpPr>
          <p:nvPr userDrawn="1"/>
        </p:nvSpPr>
        <p:spPr bwMode="auto">
          <a:xfrm>
            <a:off x="8129588" y="6394450"/>
            <a:ext cx="647700" cy="311150"/>
          </a:xfrm>
          <a:custGeom>
            <a:avLst/>
            <a:gdLst>
              <a:gd name="T0" fmla="*/ 2147483646 w 350"/>
              <a:gd name="T1" fmla="*/ 2147483646 h 168"/>
              <a:gd name="T2" fmla="*/ 2147483646 w 350"/>
              <a:gd name="T3" fmla="*/ 2147483646 h 168"/>
              <a:gd name="T4" fmla="*/ 2147483646 w 350"/>
              <a:gd name="T5" fmla="*/ 2147483646 h 168"/>
              <a:gd name="T6" fmla="*/ 2147483646 w 350"/>
              <a:gd name="T7" fmla="*/ 2147483646 h 168"/>
              <a:gd name="T8" fmla="*/ 2147483646 w 350"/>
              <a:gd name="T9" fmla="*/ 2147483646 h 168"/>
              <a:gd name="T10" fmla="*/ 2147483646 w 350"/>
              <a:gd name="T11" fmla="*/ 2147483646 h 168"/>
              <a:gd name="T12" fmla="*/ 2147483646 w 350"/>
              <a:gd name="T13" fmla="*/ 2147483646 h 168"/>
              <a:gd name="T14" fmla="*/ 2147483646 w 350"/>
              <a:gd name="T15" fmla="*/ 2147483646 h 168"/>
              <a:gd name="T16" fmla="*/ 2147483646 w 350"/>
              <a:gd name="T17" fmla="*/ 2147483646 h 168"/>
              <a:gd name="T18" fmla="*/ 2147483646 w 350"/>
              <a:gd name="T19" fmla="*/ 2147483646 h 168"/>
              <a:gd name="T20" fmla="*/ 2147483646 w 350"/>
              <a:gd name="T21" fmla="*/ 2147483646 h 168"/>
              <a:gd name="T22" fmla="*/ 2147483646 w 350"/>
              <a:gd name="T23" fmla="*/ 2147483646 h 168"/>
              <a:gd name="T24" fmla="*/ 2147483646 w 350"/>
              <a:gd name="T25" fmla="*/ 2147483646 h 168"/>
              <a:gd name="T26" fmla="*/ 2147483646 w 350"/>
              <a:gd name="T27" fmla="*/ 2147483646 h 168"/>
              <a:gd name="T28" fmla="*/ 2147483646 w 350"/>
              <a:gd name="T29" fmla="*/ 2147483646 h 168"/>
              <a:gd name="T30" fmla="*/ 2147483646 w 350"/>
              <a:gd name="T31" fmla="*/ 2147483646 h 168"/>
              <a:gd name="T32" fmla="*/ 2147483646 w 350"/>
              <a:gd name="T33" fmla="*/ 0 h 168"/>
              <a:gd name="T34" fmla="*/ 2147483646 w 350"/>
              <a:gd name="T35" fmla="*/ 2147483646 h 168"/>
              <a:gd name="T36" fmla="*/ 2147483646 w 350"/>
              <a:gd name="T37" fmla="*/ 2147483646 h 168"/>
              <a:gd name="T38" fmla="*/ 2147483646 w 350"/>
              <a:gd name="T39" fmla="*/ 2147483646 h 168"/>
              <a:gd name="T40" fmla="*/ 0 w 350"/>
              <a:gd name="T41" fmla="*/ 2147483646 h 168"/>
              <a:gd name="T42" fmla="*/ 2147483646 w 350"/>
              <a:gd name="T43" fmla="*/ 2147483646 h 168"/>
              <a:gd name="T44" fmla="*/ 2147483646 w 350"/>
              <a:gd name="T45" fmla="*/ 2147483646 h 168"/>
              <a:gd name="T46" fmla="*/ 2147483646 w 350"/>
              <a:gd name="T47" fmla="*/ 2147483646 h 168"/>
              <a:gd name="T48" fmla="*/ 2147483646 w 350"/>
              <a:gd name="T49" fmla="*/ 2147483646 h 168"/>
              <a:gd name="T50" fmla="*/ 2147483646 w 350"/>
              <a:gd name="T51" fmla="*/ 2147483646 h 168"/>
              <a:gd name="T52" fmla="*/ 2147483646 w 350"/>
              <a:gd name="T53" fmla="*/ 2147483646 h 168"/>
              <a:gd name="T54" fmla="*/ 2147483646 w 350"/>
              <a:gd name="T55" fmla="*/ 2147483646 h 168"/>
              <a:gd name="T56" fmla="*/ 2147483646 w 350"/>
              <a:gd name="T57" fmla="*/ 2147483646 h 168"/>
              <a:gd name="T58" fmla="*/ 2147483646 w 350"/>
              <a:gd name="T59" fmla="*/ 2147483646 h 168"/>
              <a:gd name="T60" fmla="*/ 2147483646 w 350"/>
              <a:gd name="T61" fmla="*/ 2147483646 h 168"/>
              <a:gd name="T62" fmla="*/ 2147483646 w 350"/>
              <a:gd name="T63" fmla="*/ 2147483646 h 168"/>
              <a:gd name="T64" fmla="*/ 2147483646 w 350"/>
              <a:gd name="T65" fmla="*/ 2147483646 h 168"/>
              <a:gd name="T66" fmla="*/ 2147483646 w 350"/>
              <a:gd name="T67" fmla="*/ 2147483646 h 168"/>
              <a:gd name="T68" fmla="*/ 2147483646 w 350"/>
              <a:gd name="T69" fmla="*/ 2147483646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5" r:id="rId7"/>
    <p:sldLayoutId id="2147484346" r:id="rId8"/>
    <p:sldLayoutId id="2147484347" r:id="rId9"/>
  </p:sldLayoutIdLst>
  <p:transition>
    <p:fade/>
  </p:transition>
  <p:hf sldNum="0" hdr="0" ftr="0" dt="0"/>
  <p:txStyles>
    <p:titleStyle>
      <a:lvl1pPr algn="l" rtl="0" eaLnBrk="0" fontAlgn="base" hangingPunct="0">
        <a:lnSpc>
          <a:spcPct val="85000"/>
        </a:lnSpc>
        <a:spcBef>
          <a:spcPct val="0"/>
        </a:spcBef>
        <a:spcAft>
          <a:spcPct val="0"/>
        </a:spcAft>
        <a:defRPr lang="en-US" sz="4000" b="1" kern="1200" dirty="0">
          <a:solidFill>
            <a:schemeClr val="tx1"/>
          </a:solidFill>
          <a:latin typeface="+mn-lt"/>
          <a:ea typeface="Arial" charset="0"/>
          <a:cs typeface="Arial" pitchFamily="34" charset="0"/>
        </a:defRPr>
      </a:lvl1pPr>
      <a:lvl2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2pPr>
      <a:lvl3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3pPr>
      <a:lvl4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4pPr>
      <a:lvl5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5pPr>
      <a:lvl6pPr marL="4572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6pPr>
      <a:lvl7pPr marL="9144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7pPr>
      <a:lvl8pPr marL="13716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8pPr>
      <a:lvl9pPr marL="18288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9pPr>
    </p:titleStyle>
    <p:bodyStyle>
      <a:lvl1pPr marL="168275" indent="-168275"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marL="457200"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742950"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028700" indent="-228600"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kern="1200" dirty="0">
          <a:solidFill>
            <a:schemeClr val="tx1"/>
          </a:solidFill>
          <a:latin typeface="Arial" panose="020B0604020202020204" pitchFamily="34" charset="0"/>
          <a:ea typeface="+mn-ea"/>
          <a:cs typeface="Arial" panose="020B0604020202020204" pitchFamily="34" charset="0"/>
        </a:defRPr>
      </a:lvl4pPr>
      <a:lvl5pPr marL="1312863"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88" y="1803579"/>
            <a:ext cx="6575425" cy="1261884"/>
          </a:xfrm>
        </p:spPr>
        <p:txBody>
          <a:bodyPr/>
          <a:lstStyle/>
          <a:p>
            <a:pPr>
              <a:defRPr/>
            </a:pPr>
            <a:r>
              <a:rPr lang="en-US" altLang="en-US" sz="4000" dirty="0"/>
              <a:t>Quantitative Approaches to Validity</a:t>
            </a:r>
            <a:endParaRPr sz="4000" dirty="0"/>
          </a:p>
        </p:txBody>
      </p:sp>
      <p:sp>
        <p:nvSpPr>
          <p:cNvPr id="15363" name="Text Placeholder 3"/>
          <p:cNvSpPr>
            <a:spLocks noGrp="1"/>
          </p:cNvSpPr>
          <p:nvPr>
            <p:ph type="body" sz="quarter" idx="10"/>
          </p:nvPr>
        </p:nvSpPr>
        <p:spPr>
          <a:xfrm>
            <a:off x="746125" y="4802188"/>
            <a:ext cx="6478588" cy="365125"/>
          </a:xfrm>
        </p:spPr>
        <p:txBody>
          <a:bodyPr/>
          <a:lstStyle/>
          <a:p>
            <a:pPr eaLnBrk="1" hangingPunct="1">
              <a:lnSpc>
                <a:spcPct val="80000"/>
              </a:lnSpc>
              <a:spcBef>
                <a:spcPct val="0"/>
              </a:spcBef>
            </a:pPr>
            <a:r>
              <a:rPr altLang="en-US"/>
              <a:t>Lydia B. Zablotska, MD, PhD</a:t>
            </a:r>
          </a:p>
          <a:p>
            <a:pPr eaLnBrk="1" hangingPunct="1">
              <a:lnSpc>
                <a:spcPct val="80000"/>
              </a:lnSpc>
              <a:spcBef>
                <a:spcPct val="0"/>
              </a:spcBef>
            </a:pPr>
            <a:r>
              <a:rPr altLang="en-US"/>
              <a:t>Professor, Department of Epidemiology and Biostatistics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2"/>
          <p:cNvSpPr txBox="1">
            <a:spLocks noGrp="1"/>
          </p:cNvSpPr>
          <p:nvPr>
            <p:ph type="title"/>
          </p:nvPr>
        </p:nvSpPr>
        <p:spPr>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12700">
              <a:lnSpc>
                <a:spcPct val="100000"/>
              </a:lnSpc>
            </a:pPr>
            <a:r>
              <a:rPr lang="en-US" altLang="en-US" dirty="0"/>
              <a:t>Reliability vs. Validity</a:t>
            </a:r>
          </a:p>
        </p:txBody>
      </p:sp>
      <p:sp>
        <p:nvSpPr>
          <p:cNvPr id="24579" name="object 3"/>
          <p:cNvSpPr>
            <a:spLocks noChangeArrowheads="1"/>
          </p:cNvSpPr>
          <p:nvPr/>
        </p:nvSpPr>
        <p:spPr bwMode="auto">
          <a:xfrm>
            <a:off x="585788" y="1340223"/>
            <a:ext cx="8229600" cy="42021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dirty="0"/>
          </a:p>
        </p:txBody>
      </p:sp>
    </p:spTree>
    <p:extLst>
      <p:ext uri="{BB962C8B-B14F-4D97-AF65-F5344CB8AC3E}">
        <p14:creationId xmlns:p14="http://schemas.microsoft.com/office/powerpoint/2010/main" val="399042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Reliability vs. Validity</a:t>
            </a:r>
          </a:p>
        </p:txBody>
      </p:sp>
      <p:sp>
        <p:nvSpPr>
          <p:cNvPr id="25603" name="Rectangle 3"/>
          <p:cNvSpPr>
            <a:spLocks noGrp="1" noChangeArrowheads="1"/>
          </p:cNvSpPr>
          <p:nvPr>
            <p:ph type="body" idx="1"/>
          </p:nvPr>
        </p:nvSpPr>
        <p:spPr>
          <a:xfrm>
            <a:off x="838200" y="1506071"/>
            <a:ext cx="8305800" cy="4894729"/>
          </a:xfrm>
        </p:spPr>
        <p:txBody>
          <a:bodyPr/>
          <a:lstStyle/>
          <a:p>
            <a:pPr eaLnBrk="1" hangingPunct="1">
              <a:buFont typeface="Wingdings" panose="05000000000000000000" pitchFamily="2" charset="2"/>
              <a:buNone/>
            </a:pPr>
            <a:r>
              <a:rPr lang="en-US" altLang="en-US" sz="2500" dirty="0"/>
              <a:t>Conversely, validity is not assessed unequivocally…instead, one validates the </a:t>
            </a:r>
            <a:r>
              <a:rPr lang="en-US" altLang="en-US" sz="2500" i="1" dirty="0">
                <a:solidFill>
                  <a:srgbClr val="FF6600"/>
                </a:solidFill>
              </a:rPr>
              <a:t>use</a:t>
            </a:r>
            <a:r>
              <a:rPr lang="en-US" altLang="en-US" sz="2500" dirty="0"/>
              <a:t> of a measure for a given situation.  Consequently, if an instrument is felt to be valid for measuring certain phenomena, it might well </a:t>
            </a:r>
            <a:r>
              <a:rPr lang="en-US" altLang="en-US" sz="2500" i="1" dirty="0">
                <a:solidFill>
                  <a:srgbClr val="FF6600"/>
                </a:solidFill>
              </a:rPr>
              <a:t>not</a:t>
            </a:r>
            <a:r>
              <a:rPr lang="en-US" altLang="en-US" sz="2500" dirty="0">
                <a:solidFill>
                  <a:srgbClr val="FF6600"/>
                </a:solidFill>
              </a:rPr>
              <a:t> </a:t>
            </a:r>
            <a:r>
              <a:rPr lang="en-US" altLang="en-US" sz="2500" dirty="0"/>
              <a:t>be valid for the measurement of related phenomena, or even the same phenomena under different circumstances.</a:t>
            </a:r>
          </a:p>
        </p:txBody>
      </p:sp>
    </p:spTree>
    <p:extLst>
      <p:ext uri="{BB962C8B-B14F-4D97-AF65-F5344CB8AC3E}">
        <p14:creationId xmlns:p14="http://schemas.microsoft.com/office/powerpoint/2010/main" val="25531046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Validation</a:t>
            </a:r>
          </a:p>
        </p:txBody>
      </p:sp>
      <p:sp>
        <p:nvSpPr>
          <p:cNvPr id="29699" name="Content Placeholder 2"/>
          <p:cNvSpPr>
            <a:spLocks noGrp="1"/>
          </p:cNvSpPr>
          <p:nvPr>
            <p:ph idx="1"/>
          </p:nvPr>
        </p:nvSpPr>
        <p:spPr>
          <a:xfrm>
            <a:off x="655638" y="1294647"/>
            <a:ext cx="6802997" cy="3492506"/>
          </a:xfrm>
        </p:spPr>
        <p:txBody>
          <a:bodyPr/>
          <a:lstStyle/>
          <a:p>
            <a:pPr eaLnBrk="1" hangingPunct="1"/>
            <a:r>
              <a:rPr lang="en-US" altLang="en-US" dirty="0"/>
              <a:t>Cronbach (1971) described validation as the process by which a test developer or test user collects evidence to support the type of inferences that are to be drawn from test score</a:t>
            </a:r>
          </a:p>
          <a:p>
            <a:pPr eaLnBrk="1" hangingPunct="1"/>
            <a:r>
              <a:rPr lang="en-US" altLang="en-US" dirty="0"/>
              <a:t>“The correlation between a test score and some outside criterion.”</a:t>
            </a:r>
          </a:p>
        </p:txBody>
      </p:sp>
      <p:pic>
        <p:nvPicPr>
          <p:cNvPr id="29702" name="Picture 6" descr="MPj040226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1524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Main steps in the evaluation of validity</a:t>
            </a:r>
          </a:p>
        </p:txBody>
      </p:sp>
      <p:sp>
        <p:nvSpPr>
          <p:cNvPr id="30723" name="Content Placeholder 2"/>
          <p:cNvSpPr>
            <a:spLocks noGrp="1"/>
          </p:cNvSpPr>
          <p:nvPr>
            <p:ph idx="1"/>
          </p:nvPr>
        </p:nvSpPr>
        <p:spPr>
          <a:xfrm>
            <a:off x="655638" y="1761565"/>
            <a:ext cx="8458200" cy="3876675"/>
          </a:xfrm>
        </p:spPr>
        <p:txBody>
          <a:bodyPr/>
          <a:lstStyle/>
          <a:p>
            <a:pPr marL="457200" indent="-457200">
              <a:buFont typeface="Arial" panose="020B0604020202020204" pitchFamily="34" charset="0"/>
              <a:buAutoNum type="arabicPeriod"/>
            </a:pPr>
            <a:r>
              <a:rPr lang="en-US" altLang="en-US" dirty="0"/>
              <a:t>Requires empirical evidence - </a:t>
            </a:r>
            <a:r>
              <a:rPr lang="en-US" altLang="en-US" sz="2000" b="0" dirty="0"/>
              <a:t>A measurement method cannot be declared valid or invalid before it has ever been used and the resulting scores have been thoroughly analyzed.</a:t>
            </a:r>
          </a:p>
          <a:p>
            <a:pPr marL="457200" indent="-457200">
              <a:buFont typeface="Arial" panose="020B0604020202020204" pitchFamily="34" charset="0"/>
              <a:buAutoNum type="arabicPeriod"/>
            </a:pPr>
            <a:r>
              <a:rPr lang="en-US" altLang="en-US" dirty="0"/>
              <a:t>An ongoing process</a:t>
            </a:r>
            <a:r>
              <a:rPr lang="en-US" altLang="en-US" sz="2000" b="0" dirty="0"/>
              <a:t> - The conclusion that a measurement method is valid depends on the results of many studies done over a period of years. Every new study using that measurement method provides additional evidence for or against its validity.</a:t>
            </a:r>
          </a:p>
          <a:p>
            <a:pPr marL="457200" indent="-457200">
              <a:buFont typeface="Arial" panose="020B0604020202020204" pitchFamily="34" charset="0"/>
              <a:buAutoNum type="arabicPeriod"/>
            </a:pPr>
            <a:r>
              <a:rPr lang="en-US" altLang="en-US" dirty="0"/>
              <a:t>Is not an all-or-none property of a measurement method</a:t>
            </a:r>
            <a:r>
              <a:rPr lang="en-US" altLang="en-US" sz="2000" b="0" dirty="0"/>
              <a:t> - It is possible for a measurement method to be judged "somewhat valid" or for one measure to be considered "more valid" than another. A measurement method might be valid for one subject population or in one context, but not in another. </a:t>
            </a:r>
          </a:p>
        </p:txBody>
      </p:sp>
    </p:spTree>
    <p:extLst>
      <p:ext uri="{BB962C8B-B14F-4D97-AF65-F5344CB8AC3E}">
        <p14:creationId xmlns:p14="http://schemas.microsoft.com/office/powerpoint/2010/main" val="407105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t>Classical validity theory: 3C’s</a:t>
            </a:r>
            <a:br>
              <a:rPr lang="en-US" altLang="en-US" dirty="0"/>
            </a:br>
            <a:r>
              <a:rPr lang="en-US" altLang="en-US" sz="2800" dirty="0">
                <a:solidFill>
                  <a:srgbClr val="FF6600"/>
                </a:solidFill>
              </a:rPr>
              <a:t>Methods of evaluation/assessment of validity</a:t>
            </a:r>
          </a:p>
        </p:txBody>
      </p:sp>
      <p:sp>
        <p:nvSpPr>
          <p:cNvPr id="31747" name="Rectangle 3"/>
          <p:cNvSpPr>
            <a:spLocks noGrp="1" noChangeArrowheads="1"/>
          </p:cNvSpPr>
          <p:nvPr>
            <p:ph idx="1"/>
          </p:nvPr>
        </p:nvSpPr>
        <p:spPr>
          <a:xfrm>
            <a:off x="365125" y="1509486"/>
            <a:ext cx="8415193" cy="4013814"/>
          </a:xfrm>
        </p:spPr>
        <p:txBody>
          <a:bodyPr/>
          <a:lstStyle/>
          <a:p>
            <a:pPr eaLnBrk="1" hangingPunct="1">
              <a:lnSpc>
                <a:spcPct val="90000"/>
              </a:lnSpc>
            </a:pPr>
            <a:r>
              <a:rPr lang="en-US" altLang="en-US" dirty="0">
                <a:solidFill>
                  <a:srgbClr val="FF6600"/>
                </a:solidFill>
              </a:rPr>
              <a:t>Content</a:t>
            </a:r>
          </a:p>
          <a:p>
            <a:pPr lvl="1" eaLnBrk="1" hangingPunct="1">
              <a:lnSpc>
                <a:spcPct val="90000"/>
              </a:lnSpc>
            </a:pPr>
            <a:r>
              <a:rPr lang="en-US" altLang="en-US" dirty="0">
                <a:solidFill>
                  <a:srgbClr val="FF6600"/>
                </a:solidFill>
              </a:rPr>
              <a:t>Face validity</a:t>
            </a:r>
          </a:p>
          <a:p>
            <a:pPr lvl="1" eaLnBrk="1" hangingPunct="1">
              <a:lnSpc>
                <a:spcPct val="90000"/>
              </a:lnSpc>
            </a:pPr>
            <a:r>
              <a:rPr lang="en-US" altLang="en-US" dirty="0">
                <a:solidFill>
                  <a:srgbClr val="FF6600"/>
                </a:solidFill>
              </a:rPr>
              <a:t>Logical/Domain/Sampling-related Validity</a:t>
            </a:r>
          </a:p>
          <a:p>
            <a:pPr eaLnBrk="1" hangingPunct="1">
              <a:lnSpc>
                <a:spcPct val="90000"/>
              </a:lnSpc>
            </a:pPr>
            <a:r>
              <a:rPr lang="en-US" altLang="en-US" dirty="0"/>
              <a:t>Criterion-related </a:t>
            </a:r>
          </a:p>
          <a:p>
            <a:pPr lvl="1" eaLnBrk="1" hangingPunct="1">
              <a:lnSpc>
                <a:spcPct val="90000"/>
              </a:lnSpc>
            </a:pPr>
            <a:r>
              <a:rPr lang="en-US" altLang="en-US" dirty="0"/>
              <a:t>Concurrent validity </a:t>
            </a:r>
          </a:p>
          <a:p>
            <a:pPr lvl="1" eaLnBrk="1" hangingPunct="1">
              <a:lnSpc>
                <a:spcPct val="90000"/>
              </a:lnSpc>
            </a:pPr>
            <a:r>
              <a:rPr lang="en-US" altLang="en-US" dirty="0"/>
              <a:t>Predictive validity </a:t>
            </a:r>
          </a:p>
          <a:p>
            <a:pPr eaLnBrk="1" hangingPunct="1">
              <a:lnSpc>
                <a:spcPct val="90000"/>
              </a:lnSpc>
            </a:pPr>
            <a:r>
              <a:rPr lang="en-US" altLang="en-US" dirty="0"/>
              <a:t>Construct</a:t>
            </a:r>
          </a:p>
          <a:p>
            <a:pPr lvl="1" eaLnBrk="1" hangingPunct="1">
              <a:lnSpc>
                <a:spcPct val="90000"/>
              </a:lnSpc>
              <a:buFont typeface="Arial" panose="020B0604020202020204" pitchFamily="34" charset="0"/>
              <a:buChar char="̶"/>
            </a:pPr>
            <a:r>
              <a:rPr lang="en-US" altLang="en-US" dirty="0"/>
              <a:t>Convergent validity </a:t>
            </a:r>
          </a:p>
          <a:p>
            <a:pPr lvl="1" eaLnBrk="1" hangingPunct="1">
              <a:lnSpc>
                <a:spcPct val="90000"/>
              </a:lnSpc>
              <a:buFont typeface="Arial" panose="020B0604020202020204" pitchFamily="34" charset="0"/>
              <a:buChar char="̶"/>
            </a:pPr>
            <a:r>
              <a:rPr lang="en-US" altLang="en-US" dirty="0"/>
              <a:t>Discriminant validity</a:t>
            </a:r>
          </a:p>
        </p:txBody>
      </p:sp>
    </p:spTree>
    <p:extLst>
      <p:ext uri="{BB962C8B-B14F-4D97-AF65-F5344CB8AC3E}">
        <p14:creationId xmlns:p14="http://schemas.microsoft.com/office/powerpoint/2010/main" val="36722344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spcBef>
                <a:spcPts val="1200"/>
              </a:spcBef>
            </a:pPr>
            <a:r>
              <a:rPr lang="en-US" altLang="en-US" dirty="0">
                <a:solidFill>
                  <a:schemeClr val="tx2"/>
                </a:solidFill>
              </a:rPr>
              <a:t>Content Validity – </a:t>
            </a:r>
            <a:br>
              <a:rPr lang="en-US" altLang="en-US" dirty="0">
                <a:solidFill>
                  <a:schemeClr val="tx2"/>
                </a:solidFill>
              </a:rPr>
            </a:br>
            <a:endParaRPr lang="en-US" altLang="en-US" sz="3600" dirty="0">
              <a:solidFill>
                <a:schemeClr val="tx2"/>
              </a:solidFill>
            </a:endParaRPr>
          </a:p>
        </p:txBody>
      </p:sp>
      <p:sp>
        <p:nvSpPr>
          <p:cNvPr id="51203" name="Rectangle 3"/>
          <p:cNvSpPr>
            <a:spLocks noGrp="1" noChangeArrowheads="1"/>
          </p:cNvSpPr>
          <p:nvPr>
            <p:ph idx="1"/>
          </p:nvPr>
        </p:nvSpPr>
        <p:spPr/>
        <p:txBody>
          <a:bodyPr/>
          <a:lstStyle/>
          <a:p>
            <a:pPr lvl="1" eaLnBrk="1" hangingPunct="1">
              <a:lnSpc>
                <a:spcPct val="90000"/>
              </a:lnSpc>
              <a:defRPr/>
            </a:pPr>
            <a:r>
              <a:rPr lang="en-US" altLang="en-US" sz="2800" dirty="0">
                <a:solidFill>
                  <a:srgbClr val="052049"/>
                </a:solidFill>
              </a:rPr>
              <a:t>Established through the assessment of the actual content of a measure</a:t>
            </a:r>
          </a:p>
          <a:p>
            <a:pPr lvl="1" eaLnBrk="1" hangingPunct="1">
              <a:lnSpc>
                <a:spcPct val="90000"/>
              </a:lnSpc>
              <a:defRPr/>
            </a:pPr>
            <a:r>
              <a:rPr lang="en-US" altLang="en-US" sz="2800" dirty="0">
                <a:solidFill>
                  <a:srgbClr val="052049"/>
                </a:solidFill>
              </a:rPr>
              <a:t>Could be evaluated through Face Validity and Logical/Domain/Sampling-related Validity</a:t>
            </a:r>
          </a:p>
        </p:txBody>
      </p:sp>
    </p:spTree>
    <p:extLst>
      <p:ext uri="{BB962C8B-B14F-4D97-AF65-F5344CB8AC3E}">
        <p14:creationId xmlns:p14="http://schemas.microsoft.com/office/powerpoint/2010/main" val="6047132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65125" y="260990"/>
            <a:ext cx="8415193" cy="628762"/>
          </a:xfrm>
        </p:spPr>
        <p:txBody>
          <a:bodyPr/>
          <a:lstStyle/>
          <a:p>
            <a:pPr eaLnBrk="1" hangingPunct="1">
              <a:spcBef>
                <a:spcPts val="1200"/>
              </a:spcBef>
            </a:pPr>
            <a:r>
              <a:rPr lang="en-US" altLang="en-US" dirty="0"/>
              <a:t>Content Validity – </a:t>
            </a:r>
            <a:br>
              <a:rPr lang="en-US" altLang="en-US" dirty="0"/>
            </a:br>
            <a:r>
              <a:rPr lang="en-US" altLang="en-US" dirty="0">
                <a:solidFill>
                  <a:srgbClr val="FF6600"/>
                </a:solidFill>
              </a:rPr>
              <a:t>Face Validity</a:t>
            </a:r>
            <a:endParaRPr lang="en-US" altLang="en-US" sz="4000" dirty="0">
              <a:solidFill>
                <a:srgbClr val="FF6600"/>
              </a:solidFill>
            </a:endParaRPr>
          </a:p>
        </p:txBody>
      </p:sp>
      <p:sp>
        <p:nvSpPr>
          <p:cNvPr id="51203" name="Rectangle 3"/>
          <p:cNvSpPr>
            <a:spLocks noGrp="1" noChangeArrowheads="1"/>
          </p:cNvSpPr>
          <p:nvPr>
            <p:ph idx="1"/>
          </p:nvPr>
        </p:nvSpPr>
        <p:spPr>
          <a:xfrm>
            <a:off x="365125" y="1509486"/>
            <a:ext cx="8415193" cy="4013814"/>
          </a:xfrm>
        </p:spPr>
        <p:txBody>
          <a:bodyPr/>
          <a:lstStyle/>
          <a:p>
            <a:pPr lvl="1" eaLnBrk="1" hangingPunct="1">
              <a:lnSpc>
                <a:spcPct val="90000"/>
              </a:lnSpc>
              <a:defRPr/>
            </a:pPr>
            <a:r>
              <a:rPr lang="en-US" altLang="en-US" dirty="0"/>
              <a:t>The degree to which a measure </a:t>
            </a:r>
            <a:r>
              <a:rPr lang="en-US" altLang="en-US" i="1" dirty="0">
                <a:solidFill>
                  <a:srgbClr val="FF6600"/>
                </a:solidFill>
              </a:rPr>
              <a:t>looks like </a:t>
            </a:r>
            <a:r>
              <a:rPr lang="en-US" altLang="en-US" dirty="0"/>
              <a:t>it’s measuring the right thing</a:t>
            </a:r>
          </a:p>
          <a:p>
            <a:pPr lvl="1" eaLnBrk="1" hangingPunct="1">
              <a:lnSpc>
                <a:spcPct val="90000"/>
              </a:lnSpc>
              <a:defRPr/>
            </a:pPr>
            <a:r>
              <a:rPr lang="en-US" altLang="en-US" dirty="0"/>
              <a:t>In </a:t>
            </a:r>
            <a:r>
              <a:rPr lang="en-US" altLang="en-US" b="1" dirty="0"/>
              <a:t>face validity</a:t>
            </a:r>
            <a:r>
              <a:rPr lang="en-US" altLang="en-US" dirty="0"/>
              <a:t>, you look at the operationalization and see whether "on its face" it seems like a good translation of the construct. </a:t>
            </a:r>
          </a:p>
          <a:p>
            <a:pPr lvl="1" eaLnBrk="1" hangingPunct="1">
              <a:lnSpc>
                <a:spcPct val="90000"/>
              </a:lnSpc>
              <a:defRPr/>
            </a:pPr>
            <a:r>
              <a:rPr lang="en-US" altLang="en-US" dirty="0"/>
              <a:t>Often </a:t>
            </a:r>
            <a:r>
              <a:rPr lang="en-US" altLang="en-US" sz="2000" dirty="0"/>
              <a:t>important</a:t>
            </a:r>
            <a:r>
              <a:rPr lang="en-US" altLang="en-US" dirty="0"/>
              <a:t>, though not essential, face validity is usually </a:t>
            </a:r>
            <a:r>
              <a:rPr lang="en-US" altLang="en-US" b="1" dirty="0">
                <a:solidFill>
                  <a:srgbClr val="FF6600"/>
                </a:solidFill>
              </a:rPr>
              <a:t>assessed by "expert" consensus</a:t>
            </a:r>
            <a:r>
              <a:rPr lang="en-US" altLang="en-US" dirty="0"/>
              <a:t>. Some very useful measures, however, have very little face validity (e.g., MMPI)</a:t>
            </a:r>
          </a:p>
          <a:p>
            <a:pPr marL="457200" lvl="1" indent="0">
              <a:spcBef>
                <a:spcPts val="0"/>
              </a:spcBef>
              <a:buFontTx/>
              <a:buNone/>
              <a:defRPr/>
            </a:pPr>
            <a:endParaRPr lang="en-US" altLang="en-US" sz="1400" dirty="0"/>
          </a:p>
          <a:p>
            <a:pPr marL="457200" lvl="1" indent="0">
              <a:spcBef>
                <a:spcPts val="0"/>
              </a:spcBef>
              <a:buFontTx/>
              <a:buNone/>
              <a:defRPr/>
            </a:pPr>
            <a:r>
              <a:rPr lang="en-US" altLang="en-US" sz="1600" b="1" u="sng" dirty="0">
                <a:solidFill>
                  <a:srgbClr val="FF6600"/>
                </a:solidFill>
              </a:rPr>
              <a:t>Example:</a:t>
            </a:r>
            <a:r>
              <a:rPr lang="en-US" altLang="en-US" sz="1600" b="1" dirty="0">
                <a:solidFill>
                  <a:srgbClr val="FF6600"/>
                </a:solidFill>
              </a:rPr>
              <a:t> </a:t>
            </a:r>
            <a:r>
              <a:rPr lang="en-US" altLang="en-US" sz="1400" dirty="0"/>
              <a:t>There have been numerous methods                                                          developed for the detection of valid profiles on the </a:t>
            </a:r>
          </a:p>
          <a:p>
            <a:pPr marL="457200" lvl="1" indent="0">
              <a:spcBef>
                <a:spcPts val="0"/>
              </a:spcBef>
              <a:buFontTx/>
              <a:buNone/>
              <a:defRPr/>
            </a:pPr>
            <a:r>
              <a:rPr lang="en-US" altLang="en-US" sz="1400" b="1" dirty="0"/>
              <a:t>Minnesota Multiphasic Personality Inventory</a:t>
            </a:r>
          </a:p>
          <a:p>
            <a:pPr marL="457200" lvl="1" indent="0">
              <a:spcBef>
                <a:spcPts val="0"/>
              </a:spcBef>
              <a:buFontTx/>
              <a:buNone/>
              <a:defRPr/>
            </a:pPr>
            <a:r>
              <a:rPr lang="en-US" altLang="en-US" sz="1400" b="1" dirty="0"/>
              <a:t>(MMPI) </a:t>
            </a:r>
            <a:r>
              <a:rPr lang="en-US" altLang="en-US" sz="1400" dirty="0"/>
              <a:t>to assess </a:t>
            </a:r>
            <a:r>
              <a:rPr lang="en-US" sz="1400" dirty="0"/>
              <a:t>malingering in chronic pain </a:t>
            </a:r>
          </a:p>
          <a:p>
            <a:pPr marL="457200" lvl="1" indent="0">
              <a:spcBef>
                <a:spcPts val="0"/>
              </a:spcBef>
              <a:buFontTx/>
              <a:buNone/>
              <a:defRPr/>
            </a:pPr>
            <a:r>
              <a:rPr lang="en-US" sz="1400" dirty="0"/>
              <a:t>patients</a:t>
            </a:r>
            <a:r>
              <a:rPr lang="en-US" altLang="en-US" sz="1400" dirty="0"/>
              <a:t>.</a:t>
            </a:r>
            <a:r>
              <a:rPr lang="en-US" altLang="en-US" sz="1400" b="1" dirty="0"/>
              <a:t> </a:t>
            </a:r>
            <a:r>
              <a:rPr lang="en-US" altLang="en-US" sz="1400" dirty="0"/>
              <a:t>Chronic pain patients in litigation produce</a:t>
            </a:r>
          </a:p>
          <a:p>
            <a:pPr marL="457200" lvl="1" indent="0">
              <a:spcBef>
                <a:spcPts val="0"/>
              </a:spcBef>
              <a:buFontTx/>
              <a:buNone/>
              <a:defRPr/>
            </a:pPr>
            <a:r>
              <a:rPr lang="en-US" altLang="en-US" sz="1400" dirty="0"/>
              <a:t>a different validity profile than do non-litigants.</a:t>
            </a:r>
          </a:p>
          <a:p>
            <a:pPr lvl="1" eaLnBrk="1" hangingPunct="1">
              <a:lnSpc>
                <a:spcPct val="90000"/>
              </a:lnSpc>
              <a:defRPr/>
            </a:pPr>
            <a:endParaRPr lang="en-US" altLang="en-US" sz="2000" dirty="0"/>
          </a:p>
          <a:p>
            <a:pPr lvl="1" eaLnBrk="1" hangingPunct="1">
              <a:lnSpc>
                <a:spcPct val="90000"/>
              </a:lnSpc>
              <a:defRPr/>
            </a:pPr>
            <a:endParaRPr lang="en-US" altLang="en-US" sz="2000" dirty="0"/>
          </a:p>
        </p:txBody>
      </p:sp>
      <p:pic>
        <p:nvPicPr>
          <p:cNvPr id="337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846" y="4671919"/>
            <a:ext cx="3028997" cy="147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22291807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Content validity –</a:t>
            </a:r>
            <a:br>
              <a:rPr lang="en-US" altLang="en-US"/>
            </a:br>
            <a:r>
              <a:rPr lang="en-US" altLang="en-US">
                <a:solidFill>
                  <a:srgbClr val="FF6600"/>
                </a:solidFill>
              </a:rPr>
              <a:t>Logical/Domain/Sampling-related Validity</a:t>
            </a:r>
          </a:p>
        </p:txBody>
      </p:sp>
      <p:sp>
        <p:nvSpPr>
          <p:cNvPr id="34819" name="Content Placeholder 2"/>
          <p:cNvSpPr>
            <a:spLocks noGrp="1"/>
          </p:cNvSpPr>
          <p:nvPr>
            <p:ph idx="1"/>
          </p:nvPr>
        </p:nvSpPr>
        <p:spPr>
          <a:xfrm>
            <a:off x="365125" y="2162628"/>
            <a:ext cx="8415193" cy="3360671"/>
          </a:xfrm>
        </p:spPr>
        <p:txBody>
          <a:bodyPr/>
          <a:lstStyle/>
          <a:p>
            <a:r>
              <a:rPr lang="en-US" altLang="en-US" dirty="0"/>
              <a:t>It addresses whether items on an instrument adequately measure a desired domain of content</a:t>
            </a:r>
          </a:p>
          <a:p>
            <a:r>
              <a:rPr lang="en-US" altLang="en-US" dirty="0"/>
              <a:t>The degree to which a measure was designed to contain a representative sample of the domain of items/questions/areas/etc., from the universe of content. </a:t>
            </a:r>
          </a:p>
        </p:txBody>
      </p:sp>
    </p:spTree>
    <p:extLst>
      <p:ext uri="{BB962C8B-B14F-4D97-AF65-F5344CB8AC3E}">
        <p14:creationId xmlns:p14="http://schemas.microsoft.com/office/powerpoint/2010/main" val="21707253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Content validity –</a:t>
            </a:r>
            <a:br>
              <a:rPr lang="en-US" altLang="en-US" dirty="0"/>
            </a:br>
            <a:r>
              <a:rPr lang="en-US" altLang="en-US" dirty="0">
                <a:solidFill>
                  <a:srgbClr val="FF6600"/>
                </a:solidFill>
              </a:rPr>
              <a:t>Steps for evaluation</a:t>
            </a:r>
          </a:p>
        </p:txBody>
      </p:sp>
      <p:sp>
        <p:nvSpPr>
          <p:cNvPr id="35843" name="Content Placeholder 2"/>
          <p:cNvSpPr>
            <a:spLocks noGrp="1"/>
          </p:cNvSpPr>
          <p:nvPr>
            <p:ph idx="1"/>
          </p:nvPr>
        </p:nvSpPr>
        <p:spPr>
          <a:xfrm>
            <a:off x="365125" y="1741714"/>
            <a:ext cx="8415193" cy="3781586"/>
          </a:xfrm>
        </p:spPr>
        <p:txBody>
          <a:bodyPr/>
          <a:lstStyle/>
          <a:p>
            <a:r>
              <a:rPr lang="en-US" altLang="en-US" dirty="0"/>
              <a:t>Content validity consists of two stage process (Lynn, 1986)</a:t>
            </a:r>
          </a:p>
          <a:p>
            <a:pPr marL="971550" lvl="1" indent="-514350">
              <a:buFontTx/>
              <a:buAutoNum type="arabicPeriod"/>
            </a:pPr>
            <a:r>
              <a:rPr lang="en-US" altLang="en-US" sz="2800" b="1" dirty="0"/>
              <a:t>Development</a:t>
            </a:r>
          </a:p>
          <a:p>
            <a:pPr marL="1771650" lvl="3" indent="-457200">
              <a:buFontTx/>
              <a:buAutoNum type="alphaLcParenR"/>
            </a:pPr>
            <a:r>
              <a:rPr lang="en-US" altLang="en-US" sz="2200" dirty="0"/>
              <a:t>Domain identification</a:t>
            </a:r>
          </a:p>
          <a:p>
            <a:pPr marL="1771650" lvl="3" indent="-457200">
              <a:buFontTx/>
              <a:buAutoNum type="alphaLcParenR"/>
            </a:pPr>
            <a:r>
              <a:rPr lang="en-US" altLang="en-US" sz="2200" dirty="0"/>
              <a:t>Item generation</a:t>
            </a:r>
          </a:p>
          <a:p>
            <a:pPr marL="1771650" lvl="3" indent="-457200">
              <a:buFontTx/>
              <a:buAutoNum type="alphaLcParenR"/>
            </a:pPr>
            <a:r>
              <a:rPr lang="en-US" altLang="en-US" sz="2200" dirty="0"/>
              <a:t>Instrument construction</a:t>
            </a:r>
          </a:p>
          <a:p>
            <a:pPr marL="971550" lvl="1" indent="-514350">
              <a:buFontTx/>
              <a:buAutoNum type="arabicPeriod"/>
            </a:pPr>
            <a:r>
              <a:rPr lang="en-US" altLang="en-US" sz="2800" b="1" dirty="0"/>
              <a:t>Judgment-qualification</a:t>
            </a:r>
          </a:p>
        </p:txBody>
      </p:sp>
    </p:spTree>
    <p:extLst>
      <p:ext uri="{BB962C8B-B14F-4D97-AF65-F5344CB8AC3E}">
        <p14:creationId xmlns:p14="http://schemas.microsoft.com/office/powerpoint/2010/main" val="19673467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8576" y="367553"/>
            <a:ext cx="7997825" cy="1143000"/>
          </a:xfrm>
        </p:spPr>
        <p:txBody>
          <a:bodyPr/>
          <a:lstStyle/>
          <a:p>
            <a:pPr eaLnBrk="1" hangingPunct="1"/>
            <a:r>
              <a:rPr lang="en-US" altLang="en-US" dirty="0"/>
              <a:t>Content validity:</a:t>
            </a:r>
            <a:br>
              <a:rPr lang="en-US" altLang="en-US" dirty="0"/>
            </a:br>
            <a:r>
              <a:rPr lang="en-US" altLang="en-US" dirty="0">
                <a:solidFill>
                  <a:srgbClr val="FF6600"/>
                </a:solidFill>
              </a:rPr>
              <a:t>Steps for evaluation</a:t>
            </a:r>
          </a:p>
        </p:txBody>
      </p:sp>
      <p:sp>
        <p:nvSpPr>
          <p:cNvPr id="44036" name="Rectangle 3"/>
          <p:cNvSpPr>
            <a:spLocks noGrp="1" noChangeArrowheads="1"/>
          </p:cNvSpPr>
          <p:nvPr>
            <p:ph type="body" idx="1"/>
          </p:nvPr>
        </p:nvSpPr>
        <p:spPr>
          <a:xfrm>
            <a:off x="587375" y="1510553"/>
            <a:ext cx="8556625" cy="3579812"/>
          </a:xfrm>
        </p:spPr>
        <p:txBody>
          <a:bodyPr/>
          <a:lstStyle/>
          <a:p>
            <a:pPr marL="57150" indent="0" eaLnBrk="1" hangingPunct="1">
              <a:buFont typeface="Wingdings" panose="05000000000000000000" pitchFamily="2" charset="2"/>
              <a:buNone/>
              <a:defRPr/>
            </a:pPr>
            <a:r>
              <a:rPr lang="en-US" altLang="en-US" sz="2000" dirty="0"/>
              <a:t>1. a) Domain identification</a:t>
            </a:r>
          </a:p>
          <a:p>
            <a:pPr lvl="1" eaLnBrk="1" hangingPunct="1">
              <a:defRPr/>
            </a:pPr>
            <a:r>
              <a:rPr lang="en-US" altLang="en-US" sz="1800" dirty="0"/>
              <a:t>The degree to which a measure was designed to contain a representative sample of the domain of items, questions, or areas from the universe of content.  Sometimes referred to as </a:t>
            </a:r>
            <a:r>
              <a:rPr lang="en-US" altLang="en-US" sz="1800" i="1" dirty="0"/>
              <a:t>blueprinting.</a:t>
            </a:r>
          </a:p>
          <a:p>
            <a:pPr lvl="1" eaLnBrk="1" hangingPunct="1">
              <a:defRPr/>
            </a:pPr>
            <a:r>
              <a:rPr lang="en-US" altLang="en-US" sz="1800" dirty="0"/>
              <a:t>Much of the domain specification is done through a thorough search of the extant literature as well as some form of qualitative analysis of the phenomenon of interest.</a:t>
            </a:r>
          </a:p>
          <a:p>
            <a:pPr eaLnBrk="1" hangingPunct="1">
              <a:buFont typeface="Wingdings" panose="05000000000000000000" pitchFamily="2" charset="2"/>
              <a:buNone/>
              <a:defRPr/>
            </a:pPr>
            <a:r>
              <a:rPr lang="en-US" altLang="en-US" sz="2000" dirty="0"/>
              <a:t>1. b) Item generation</a:t>
            </a:r>
          </a:p>
          <a:p>
            <a:pPr lvl="1" eaLnBrk="1" hangingPunct="1">
              <a:defRPr/>
            </a:pPr>
            <a:r>
              <a:rPr lang="en-US" altLang="en-US" sz="1800" dirty="0"/>
              <a:t>It is important to note that much of the domain specification is done through a thorough search of the </a:t>
            </a:r>
            <a:r>
              <a:rPr lang="en-US" altLang="en-US" sz="1800" u="sng" dirty="0"/>
              <a:t>extant literature as well as some form of qualitative analysis of the phenomenon of interest.</a:t>
            </a:r>
          </a:p>
          <a:p>
            <a:pPr marL="0" indent="0" eaLnBrk="1" hangingPunct="1">
              <a:buFont typeface="Wingdings" panose="05000000000000000000" pitchFamily="2" charset="2"/>
              <a:buNone/>
              <a:defRPr/>
            </a:pPr>
            <a:r>
              <a:rPr lang="en-US" altLang="en-US" sz="2200" dirty="0"/>
              <a:t>1. c) Instrument construction</a:t>
            </a:r>
          </a:p>
          <a:p>
            <a:pPr lvl="1" eaLnBrk="1" hangingPunct="1">
              <a:defRPr/>
            </a:pPr>
            <a:r>
              <a:rPr lang="en-US" altLang="en-US" sz="1800" dirty="0"/>
              <a:t>Items are refined and organized in an appropriate sequence and format</a:t>
            </a:r>
          </a:p>
          <a:p>
            <a:pPr marL="0" indent="0" eaLnBrk="1" hangingPunct="1">
              <a:buFont typeface="Wingdings" panose="05000000000000000000" pitchFamily="2" charset="2"/>
              <a:buNone/>
              <a:defRPr/>
            </a:pPr>
            <a:endParaRPr lang="en-US" altLang="en-US" sz="2200" dirty="0"/>
          </a:p>
          <a:p>
            <a:pPr lvl="1" eaLnBrk="1" hangingPunct="1">
              <a:defRPr/>
            </a:pPr>
            <a:endParaRPr lang="en-US" altLang="en-US" sz="2100" dirty="0"/>
          </a:p>
        </p:txBody>
      </p:sp>
    </p:spTree>
    <p:extLst>
      <p:ext uri="{BB962C8B-B14F-4D97-AF65-F5344CB8AC3E}">
        <p14:creationId xmlns:p14="http://schemas.microsoft.com/office/powerpoint/2010/main" val="40138964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2"/>
          <p:cNvSpPr>
            <a:spLocks noGrp="1" noChangeArrowheads="1"/>
          </p:cNvSpPr>
          <p:nvPr>
            <p:ph type="title"/>
          </p:nvPr>
        </p:nvSpPr>
        <p:spPr/>
        <p:txBody>
          <a:bodyPr/>
          <a:lstStyle/>
          <a:p>
            <a:pPr eaLnBrk="1" hangingPunct="1"/>
            <a:r>
              <a:rPr lang="en-US" altLang="en-US" dirty="0"/>
              <a:t>Review of last week’s material (#1)</a:t>
            </a:r>
          </a:p>
        </p:txBody>
      </p:sp>
      <p:sp>
        <p:nvSpPr>
          <p:cNvPr id="15365" name="Rectangle 7"/>
          <p:cNvSpPr>
            <a:spLocks noGrp="1" noChangeArrowheads="1"/>
          </p:cNvSpPr>
          <p:nvPr>
            <p:ph idx="1"/>
          </p:nvPr>
        </p:nvSpPr>
        <p:spPr/>
        <p:txBody>
          <a:bodyPr/>
          <a:lstStyle/>
          <a:p>
            <a:pPr marL="457200" indent="-457200" eaLnBrk="1" hangingPunct="1">
              <a:lnSpc>
                <a:spcPct val="80000"/>
              </a:lnSpc>
              <a:spcAft>
                <a:spcPct val="20000"/>
              </a:spcAft>
              <a:buSzPct val="130000"/>
              <a:buFont typeface="Wingdings" panose="05000000000000000000" pitchFamily="2" charset="2"/>
              <a:buChar char="§"/>
            </a:pPr>
            <a:r>
              <a:rPr lang="en-US" altLang="en-US" dirty="0"/>
              <a:t>Discussed how causal inference is central to the role of health research </a:t>
            </a:r>
          </a:p>
          <a:p>
            <a:pPr marL="457200" indent="-457200" eaLnBrk="1" hangingPunct="1">
              <a:lnSpc>
                <a:spcPct val="80000"/>
              </a:lnSpc>
              <a:spcAft>
                <a:spcPct val="20000"/>
              </a:spcAft>
              <a:buSzPct val="130000"/>
              <a:buFont typeface="Wingdings" panose="05000000000000000000" pitchFamily="2" charset="2"/>
              <a:buChar char="§"/>
            </a:pPr>
            <a:r>
              <a:rPr lang="en-US" altLang="en-US" dirty="0"/>
              <a:t>Defined measurement, concepts/conceptual models/conceptual frameworks and phenomena</a:t>
            </a:r>
          </a:p>
          <a:p>
            <a:pPr marL="857250" lvl="1" indent="-457200" eaLnBrk="1" hangingPunct="1">
              <a:lnSpc>
                <a:spcPct val="80000"/>
              </a:lnSpc>
              <a:spcAft>
                <a:spcPct val="20000"/>
              </a:spcAft>
              <a:buSzPct val="130000"/>
              <a:buFont typeface="Wingdings" panose="05000000000000000000" pitchFamily="2" charset="2"/>
              <a:buChar char="§"/>
            </a:pPr>
            <a:r>
              <a:rPr lang="en-US" altLang="en-US" dirty="0"/>
              <a:t>Phenomenon </a:t>
            </a:r>
            <a:r>
              <a:rPr lang="en-US" altLang="en-US" dirty="0">
                <a:solidFill>
                  <a:srgbClr val="FF6600"/>
                </a:solidFill>
                <a:sym typeface="Wingdings" panose="05000000000000000000" pitchFamily="2" charset="2"/>
              </a:rPr>
              <a:t></a:t>
            </a:r>
            <a:r>
              <a:rPr lang="en-US" altLang="en-US" dirty="0">
                <a:sym typeface="Wingdings" panose="05000000000000000000" pitchFamily="2" charset="2"/>
              </a:rPr>
              <a:t> domains </a:t>
            </a:r>
            <a:r>
              <a:rPr lang="en-US" altLang="en-US" dirty="0">
                <a:solidFill>
                  <a:srgbClr val="FF6600"/>
                </a:solidFill>
                <a:sym typeface="Wingdings" panose="05000000000000000000" pitchFamily="2" charset="2"/>
              </a:rPr>
              <a:t></a:t>
            </a:r>
            <a:r>
              <a:rPr lang="en-US" altLang="en-US" dirty="0">
                <a:sym typeface="Wingdings" panose="05000000000000000000" pitchFamily="2" charset="2"/>
              </a:rPr>
              <a:t> concepts </a:t>
            </a:r>
            <a:r>
              <a:rPr lang="en-US" altLang="en-US" sz="2800" dirty="0">
                <a:solidFill>
                  <a:srgbClr val="FF6600"/>
                </a:solidFill>
                <a:sym typeface="Wingdings" panose="05000000000000000000" pitchFamily="2" charset="2"/>
              </a:rPr>
              <a:t>}</a:t>
            </a:r>
            <a:r>
              <a:rPr lang="en-US" altLang="en-US" dirty="0">
                <a:sym typeface="Wingdings" panose="05000000000000000000" pitchFamily="2" charset="2"/>
              </a:rPr>
              <a:t> conceptual framework</a:t>
            </a:r>
            <a:endParaRPr lang="en-US" altLang="en-US" dirty="0"/>
          </a:p>
          <a:p>
            <a:pPr marL="457200" indent="-457200" eaLnBrk="1" hangingPunct="1">
              <a:lnSpc>
                <a:spcPct val="80000"/>
              </a:lnSpc>
              <a:spcAft>
                <a:spcPct val="20000"/>
              </a:spcAft>
              <a:buSzPct val="130000"/>
              <a:buFont typeface="Wingdings" panose="05000000000000000000" pitchFamily="2" charset="2"/>
              <a:buChar char="§"/>
            </a:pPr>
            <a:r>
              <a:rPr lang="en-US" altLang="en-US" dirty="0"/>
              <a:t>Reviewed statistical underpinnings of scale measurement</a:t>
            </a:r>
          </a:p>
          <a:p>
            <a:pPr marL="857250" lvl="1" indent="-457200" eaLnBrk="1" hangingPunct="1">
              <a:lnSpc>
                <a:spcPct val="80000"/>
              </a:lnSpc>
              <a:spcAft>
                <a:spcPct val="20000"/>
              </a:spcAft>
              <a:buSzPct val="130000"/>
              <a:buFont typeface="Wingdings" panose="05000000000000000000" pitchFamily="2" charset="2"/>
              <a:buChar char="§"/>
            </a:pPr>
            <a:r>
              <a:rPr lang="en-US" altLang="en-US" dirty="0"/>
              <a:t>Structure</a:t>
            </a:r>
          </a:p>
          <a:p>
            <a:pPr marL="857250" lvl="1" indent="-457200" eaLnBrk="1" hangingPunct="1">
              <a:lnSpc>
                <a:spcPct val="80000"/>
              </a:lnSpc>
              <a:spcAft>
                <a:spcPct val="20000"/>
              </a:spcAft>
              <a:buSzPct val="130000"/>
              <a:buFont typeface="Wingdings" panose="05000000000000000000" pitchFamily="2" charset="2"/>
              <a:buChar char="§"/>
            </a:pPr>
            <a:r>
              <a:rPr lang="en-US" altLang="en-US" dirty="0"/>
              <a:t>types</a:t>
            </a:r>
          </a:p>
          <a:p>
            <a:pPr marL="457200" indent="-457200" eaLnBrk="1" hangingPunct="1">
              <a:lnSpc>
                <a:spcPct val="80000"/>
              </a:lnSpc>
              <a:spcAft>
                <a:spcPct val="20000"/>
              </a:spcAft>
              <a:buSzPct val="130000"/>
              <a:buFont typeface="Wingdings" panose="05000000000000000000" pitchFamily="2" charset="2"/>
              <a:buChar char="§"/>
            </a:pPr>
            <a:endParaRPr lang="en-US" altLang="en-US" sz="1800" dirty="0"/>
          </a:p>
          <a:p>
            <a:pPr marL="457200" indent="-457200" eaLnBrk="1" hangingPunct="1">
              <a:lnSpc>
                <a:spcPct val="80000"/>
              </a:lnSpc>
              <a:spcAft>
                <a:spcPct val="20000"/>
              </a:spcAft>
              <a:buSzPct val="130000"/>
              <a:buFont typeface="Wingdings" panose="05000000000000000000" pitchFamily="2" charset="2"/>
              <a:buChar char="§"/>
            </a:pPr>
            <a:endParaRPr lang="en-US" altLang="en-US" sz="1800" b="0" dirty="0"/>
          </a:p>
        </p:txBody>
      </p:sp>
    </p:spTree>
    <p:extLst>
      <p:ext uri="{BB962C8B-B14F-4D97-AF65-F5344CB8AC3E}">
        <p14:creationId xmlns:p14="http://schemas.microsoft.com/office/powerpoint/2010/main" val="40218026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Content validity:</a:t>
            </a:r>
            <a:br>
              <a:rPr lang="en-US" altLang="en-US" dirty="0"/>
            </a:br>
            <a:r>
              <a:rPr lang="en-US" altLang="en-US" dirty="0">
                <a:solidFill>
                  <a:srgbClr val="FF6600"/>
                </a:solidFill>
              </a:rPr>
              <a:t>Steps for evaluation</a:t>
            </a:r>
            <a:endParaRPr lang="en-US" altLang="en-US" dirty="0"/>
          </a:p>
        </p:txBody>
      </p:sp>
      <p:sp>
        <p:nvSpPr>
          <p:cNvPr id="46083" name="Content Placeholder 2"/>
          <p:cNvSpPr>
            <a:spLocks noGrp="1"/>
          </p:cNvSpPr>
          <p:nvPr>
            <p:ph idx="1"/>
          </p:nvPr>
        </p:nvSpPr>
        <p:spPr>
          <a:xfrm>
            <a:off x="655638" y="1778741"/>
            <a:ext cx="8089900" cy="1959902"/>
          </a:xfrm>
        </p:spPr>
        <p:txBody>
          <a:bodyPr/>
          <a:lstStyle/>
          <a:p>
            <a:pPr marL="0" indent="0">
              <a:buFont typeface="Wingdings" panose="05000000000000000000" pitchFamily="2" charset="2"/>
              <a:buNone/>
              <a:defRPr/>
            </a:pPr>
            <a:r>
              <a:rPr lang="en-US" altLang="en-US" dirty="0"/>
              <a:t>2. Judgment-qualification</a:t>
            </a:r>
          </a:p>
          <a:p>
            <a:pPr marL="0" indent="0">
              <a:buFont typeface="Wingdings" panose="05000000000000000000" pitchFamily="2" charset="2"/>
              <a:buNone/>
              <a:defRPr/>
            </a:pPr>
            <a:endParaRPr lang="en-US" altLang="en-US" dirty="0"/>
          </a:p>
          <a:p>
            <a:pPr>
              <a:defRPr/>
            </a:pPr>
            <a:r>
              <a:rPr lang="en-US" altLang="en-US" dirty="0"/>
              <a:t>Ask a specific number of experts to evaluate the validity of items individually and as a set. </a:t>
            </a:r>
          </a:p>
          <a:p>
            <a:pPr>
              <a:defRPr/>
            </a:pPr>
            <a:r>
              <a:rPr lang="en-US" altLang="en-US" dirty="0"/>
              <a:t>Content experts should have necessity of relevant training, experience, and qualifications.</a:t>
            </a:r>
          </a:p>
          <a:p>
            <a:pPr lvl="1">
              <a:defRPr/>
            </a:pPr>
            <a:r>
              <a:rPr lang="en-US" altLang="en-US" dirty="0"/>
              <a:t>May include 2-20 content experts</a:t>
            </a:r>
          </a:p>
        </p:txBody>
      </p:sp>
    </p:spTree>
    <p:extLst>
      <p:ext uri="{BB962C8B-B14F-4D97-AF65-F5344CB8AC3E}">
        <p14:creationId xmlns:p14="http://schemas.microsoft.com/office/powerpoint/2010/main" val="1875555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00857" y="407893"/>
            <a:ext cx="8399462" cy="1151918"/>
          </a:xfrm>
        </p:spPr>
        <p:txBody>
          <a:bodyPr/>
          <a:lstStyle/>
          <a:p>
            <a:r>
              <a:rPr lang="en-US" altLang="en-US" dirty="0"/>
              <a:t>Content validity – </a:t>
            </a:r>
            <a:br>
              <a:rPr lang="en-US" altLang="en-US" dirty="0"/>
            </a:br>
            <a:r>
              <a:rPr lang="en-US" altLang="en-US" dirty="0">
                <a:solidFill>
                  <a:srgbClr val="FF6600"/>
                </a:solidFill>
              </a:rPr>
              <a:t>Structural elements in content reviews</a:t>
            </a:r>
          </a:p>
        </p:txBody>
      </p:sp>
      <p:sp>
        <p:nvSpPr>
          <p:cNvPr id="38915" name="Content Placeholder 2"/>
          <p:cNvSpPr>
            <a:spLocks noGrp="1"/>
          </p:cNvSpPr>
          <p:nvPr>
            <p:ph idx="1"/>
          </p:nvPr>
        </p:nvSpPr>
        <p:spPr>
          <a:xfrm>
            <a:off x="655638" y="1796671"/>
            <a:ext cx="8089900" cy="1959902"/>
          </a:xfrm>
        </p:spPr>
        <p:txBody>
          <a:bodyPr/>
          <a:lstStyle/>
          <a:p>
            <a:r>
              <a:rPr lang="en-US" altLang="en-US" dirty="0"/>
              <a:t>Item content</a:t>
            </a:r>
          </a:p>
          <a:p>
            <a:pPr lvl="1"/>
            <a:r>
              <a:rPr lang="en-US" altLang="en-US" dirty="0"/>
              <a:t>Judge how representative individual items are of the content domain and whether the content domain adequately measures all dimensions of the construct. </a:t>
            </a:r>
          </a:p>
          <a:p>
            <a:r>
              <a:rPr lang="en-US" altLang="en-US" dirty="0"/>
              <a:t>Item style</a:t>
            </a:r>
          </a:p>
          <a:p>
            <a:pPr lvl="1"/>
            <a:r>
              <a:rPr lang="en-US" altLang="en-US" dirty="0"/>
              <a:t>Judge the clarity of item construction and wording</a:t>
            </a:r>
          </a:p>
          <a:p>
            <a:r>
              <a:rPr lang="en-US" altLang="en-US" dirty="0"/>
              <a:t>Comprehensiveness</a:t>
            </a:r>
          </a:p>
          <a:p>
            <a:pPr lvl="1"/>
            <a:r>
              <a:rPr lang="en-US" altLang="en-US" dirty="0"/>
              <a:t>Judge whether the complete set of instrument items is sufficient to represent to total content domain</a:t>
            </a:r>
          </a:p>
        </p:txBody>
      </p:sp>
    </p:spTree>
    <p:extLst>
      <p:ext uri="{BB962C8B-B14F-4D97-AF65-F5344CB8AC3E}">
        <p14:creationId xmlns:p14="http://schemas.microsoft.com/office/powerpoint/2010/main" val="288686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CCA0BB4B-D657-DA4A-BA4D-790A43CC7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333" t="57883" r="28333" b="3999"/>
          <a:stretch>
            <a:fillRect/>
          </a:stretch>
        </p:blipFill>
        <p:spPr bwMode="auto">
          <a:xfrm>
            <a:off x="577850" y="-9525"/>
            <a:ext cx="792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2462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Content validity:</a:t>
            </a:r>
            <a:br>
              <a:rPr lang="en-US" altLang="en-US"/>
            </a:br>
            <a:r>
              <a:rPr lang="en-US" altLang="en-US" i="1">
                <a:solidFill>
                  <a:srgbClr val="FF6600"/>
                </a:solidFill>
              </a:rPr>
              <a:t>Quantitative approach</a:t>
            </a:r>
          </a:p>
        </p:txBody>
      </p:sp>
      <p:sp>
        <p:nvSpPr>
          <p:cNvPr id="50179" name="Content Placeholder 2"/>
          <p:cNvSpPr>
            <a:spLocks noGrp="1"/>
          </p:cNvSpPr>
          <p:nvPr>
            <p:ph idx="1"/>
          </p:nvPr>
        </p:nvSpPr>
        <p:spPr>
          <a:xfrm>
            <a:off x="365125" y="1901370"/>
            <a:ext cx="8415193" cy="3621929"/>
          </a:xfrm>
        </p:spPr>
        <p:txBody>
          <a:bodyPr/>
          <a:lstStyle/>
          <a:p>
            <a:pPr marL="0" indent="0">
              <a:buFont typeface="Wingdings" panose="05000000000000000000" pitchFamily="2" charset="2"/>
              <a:buNone/>
              <a:defRPr/>
            </a:pPr>
            <a:r>
              <a:rPr lang="en-US" altLang="en-US" sz="2800" u="sng" dirty="0"/>
              <a:t>Content validity index (CVI):</a:t>
            </a:r>
          </a:p>
          <a:p>
            <a:pPr>
              <a:defRPr/>
            </a:pPr>
            <a:r>
              <a:rPr lang="en-US" altLang="en-US" sz="2000" dirty="0"/>
              <a:t>A CVI value can be computed for each item on a scale (I-CVI) as well as for the overall scale (S-CVI)</a:t>
            </a:r>
          </a:p>
          <a:p>
            <a:pPr>
              <a:defRPr/>
            </a:pPr>
            <a:r>
              <a:rPr lang="en-US" altLang="en-US" sz="2000" dirty="0"/>
              <a:t>To calculate an item-level CVI (I-CVI), experts are asked to rate the relevance of each item, usually on a 4-point scale</a:t>
            </a:r>
          </a:p>
          <a:p>
            <a:pPr lvl="1">
              <a:defRPr/>
            </a:pPr>
            <a:r>
              <a:rPr lang="en-US" altLang="en-US" dirty="0"/>
              <a:t>for each item, the I-CVI is computed as the number of experts giving a rating of either 3 or 4, divided by the number of experts—that is, the proportion in agreement about relevance.</a:t>
            </a:r>
          </a:p>
        </p:txBody>
      </p:sp>
    </p:spTree>
    <p:extLst>
      <p:ext uri="{BB962C8B-B14F-4D97-AF65-F5344CB8AC3E}">
        <p14:creationId xmlns:p14="http://schemas.microsoft.com/office/powerpoint/2010/main" val="28156378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Box 4"/>
          <p:cNvSpPr txBox="1">
            <a:spLocks noChangeArrowheads="1"/>
          </p:cNvSpPr>
          <p:nvPr/>
        </p:nvSpPr>
        <p:spPr bwMode="auto">
          <a:xfrm>
            <a:off x="762000" y="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rgbClr val="FF6600"/>
                </a:solidFill>
              </a:rPr>
              <a:t>CVI, Example 1</a:t>
            </a:r>
            <a:endParaRPr lang="en-US" altLang="en-US" b="1" dirty="0">
              <a:solidFill>
                <a:srgbClr val="FF6600"/>
              </a:solidFill>
            </a:endParaRP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7838"/>
            <a:ext cx="82391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09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276850"/>
            <a:ext cx="82391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26928855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l="9444" t="16000" r="10556" b="52470"/>
          <a:stretch>
            <a:fillRect/>
          </a:stretch>
        </p:blipFill>
        <p:spPr bwMode="auto">
          <a:xfrm>
            <a:off x="212651" y="333154"/>
            <a:ext cx="84582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
          <p:cNvSpPr txBox="1">
            <a:spLocks noChangeArrowheads="1"/>
          </p:cNvSpPr>
          <p:nvPr/>
        </p:nvSpPr>
        <p:spPr bwMode="auto">
          <a:xfrm>
            <a:off x="212651" y="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rgbClr val="FF6600"/>
                </a:solidFill>
              </a:rPr>
              <a:t>CVI, Example 1</a:t>
            </a:r>
            <a:endParaRPr lang="en-US" altLang="en-US" b="1" dirty="0">
              <a:solidFill>
                <a:srgbClr val="FF6600"/>
              </a:solidFill>
            </a:endParaRPr>
          </a:p>
        </p:txBody>
      </p:sp>
    </p:spTree>
    <p:extLst>
      <p:ext uri="{BB962C8B-B14F-4D97-AF65-F5344CB8AC3E}">
        <p14:creationId xmlns:p14="http://schemas.microsoft.com/office/powerpoint/2010/main" val="34866857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9"/>
          <p:cNvSpPr>
            <a:spLocks noGrp="1"/>
          </p:cNvSpPr>
          <p:nvPr>
            <p:ph idx="1"/>
          </p:nvPr>
        </p:nvSpPr>
        <p:spPr>
          <a:xfrm>
            <a:off x="5048250" y="2286000"/>
            <a:ext cx="3723610" cy="3800475"/>
          </a:xfrm>
        </p:spPr>
        <p:txBody>
          <a:bodyPr/>
          <a:lstStyle/>
          <a:p>
            <a:r>
              <a:rPr lang="en-US" altLang="en-US" sz="2000" b="0" dirty="0"/>
              <a:t>11 judges examined the relevance and clarity of each indicator and respective definition according to the following: -1 (inappropriate definition/indicator), 0 (somewhat appropriate definition/indicator), and +1 (appropriate definition/indicator)</a:t>
            </a:r>
          </a:p>
          <a:p>
            <a:r>
              <a:rPr lang="en-US" altLang="en-US" sz="2000" b="0" dirty="0"/>
              <a:t>CVI were calculated</a:t>
            </a:r>
          </a:p>
        </p:txBody>
      </p:sp>
      <p:sp>
        <p:nvSpPr>
          <p:cNvPr id="4" name="Title 1"/>
          <p:cNvSpPr txBox="1">
            <a:spLocks/>
          </p:cNvSpPr>
          <p:nvPr/>
        </p:nvSpPr>
        <p:spPr>
          <a:xfrm>
            <a:off x="304801" y="838200"/>
            <a:ext cx="8573386" cy="1143000"/>
          </a:xfrm>
          <a:prstGeom prst="roundRect">
            <a:avLst>
              <a:gd name="adj" fmla="val 21667"/>
            </a:avLst>
          </a:prstGeom>
        </p:spPr>
        <p:txBody>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cs typeface="Arial" charset="0"/>
              </a:defRPr>
            </a:lvl2pPr>
            <a:lvl3pPr algn="l" rtl="0" eaLnBrk="0" fontAlgn="base" hangingPunct="0">
              <a:lnSpc>
                <a:spcPct val="90000"/>
              </a:lnSpc>
              <a:spcBef>
                <a:spcPct val="0"/>
              </a:spcBef>
              <a:spcAft>
                <a:spcPct val="0"/>
              </a:spcAft>
              <a:defRPr sz="3200" b="1">
                <a:solidFill>
                  <a:schemeClr val="tx2"/>
                </a:solidFill>
                <a:latin typeface="Arial" charset="0"/>
                <a:cs typeface="Arial" charset="0"/>
              </a:defRPr>
            </a:lvl3pPr>
            <a:lvl4pPr algn="l" rtl="0" eaLnBrk="0" fontAlgn="base" hangingPunct="0">
              <a:lnSpc>
                <a:spcPct val="90000"/>
              </a:lnSpc>
              <a:spcBef>
                <a:spcPct val="0"/>
              </a:spcBef>
              <a:spcAft>
                <a:spcPct val="0"/>
              </a:spcAft>
              <a:defRPr sz="3200" b="1">
                <a:solidFill>
                  <a:schemeClr val="tx2"/>
                </a:solidFill>
                <a:latin typeface="Arial" charset="0"/>
                <a:cs typeface="Arial" charset="0"/>
              </a:defRPr>
            </a:lvl4pPr>
            <a:lvl5pPr algn="l" rtl="0" eaLnBrk="0" fontAlgn="base" hangingPunct="0">
              <a:lnSpc>
                <a:spcPct val="90000"/>
              </a:lnSpc>
              <a:spcBef>
                <a:spcPct val="0"/>
              </a:spcBef>
              <a:spcAft>
                <a:spcPct val="0"/>
              </a:spcAft>
              <a:defRPr sz="3200" b="1">
                <a:solidFill>
                  <a:schemeClr val="tx2"/>
                </a:solidFill>
                <a:latin typeface="Arial" charset="0"/>
                <a:cs typeface="Arial" charset="0"/>
              </a:defRPr>
            </a:lvl5pPr>
            <a:lvl6pPr marL="457200" algn="l" rtl="0" fontAlgn="base">
              <a:lnSpc>
                <a:spcPct val="90000"/>
              </a:lnSpc>
              <a:spcBef>
                <a:spcPct val="0"/>
              </a:spcBef>
              <a:spcAft>
                <a:spcPct val="0"/>
              </a:spcAft>
              <a:defRPr sz="3200" b="1">
                <a:solidFill>
                  <a:schemeClr val="tx2"/>
                </a:solidFill>
                <a:latin typeface="Arial" charset="0"/>
                <a:cs typeface="Arial" charset="0"/>
              </a:defRPr>
            </a:lvl6pPr>
            <a:lvl7pPr marL="914400" algn="l" rtl="0" fontAlgn="base">
              <a:lnSpc>
                <a:spcPct val="90000"/>
              </a:lnSpc>
              <a:spcBef>
                <a:spcPct val="0"/>
              </a:spcBef>
              <a:spcAft>
                <a:spcPct val="0"/>
              </a:spcAft>
              <a:defRPr sz="3200" b="1">
                <a:solidFill>
                  <a:schemeClr val="tx2"/>
                </a:solidFill>
                <a:latin typeface="Arial" charset="0"/>
                <a:cs typeface="Arial" charset="0"/>
              </a:defRPr>
            </a:lvl7pPr>
            <a:lvl8pPr marL="1371600" algn="l" rtl="0" fontAlgn="base">
              <a:lnSpc>
                <a:spcPct val="90000"/>
              </a:lnSpc>
              <a:spcBef>
                <a:spcPct val="0"/>
              </a:spcBef>
              <a:spcAft>
                <a:spcPct val="0"/>
              </a:spcAft>
              <a:defRPr sz="3200" b="1">
                <a:solidFill>
                  <a:schemeClr val="tx2"/>
                </a:solidFill>
                <a:latin typeface="Arial" charset="0"/>
                <a:cs typeface="Arial" charset="0"/>
              </a:defRPr>
            </a:lvl8pPr>
            <a:lvl9pPr marL="1828800" algn="l" rtl="0" fontAlgn="base">
              <a:lnSpc>
                <a:spcPct val="90000"/>
              </a:lnSpc>
              <a:spcBef>
                <a:spcPct val="0"/>
              </a:spcBef>
              <a:spcAft>
                <a:spcPct val="0"/>
              </a:spcAft>
              <a:defRPr sz="3200" b="1">
                <a:solidFill>
                  <a:schemeClr val="tx2"/>
                </a:solidFill>
                <a:latin typeface="Arial" charset="0"/>
                <a:cs typeface="Arial" charset="0"/>
              </a:defRPr>
            </a:lvl9pPr>
          </a:lstStyle>
          <a:p>
            <a:pPr>
              <a:defRPr/>
            </a:pPr>
            <a:r>
              <a:rPr lang="en-US" altLang="en-US" kern="0" dirty="0"/>
              <a:t>Content validity:</a:t>
            </a:r>
            <a:br>
              <a:rPr lang="en-US" altLang="en-US" kern="0" dirty="0"/>
            </a:br>
            <a:r>
              <a:rPr lang="en-US" altLang="en-US" i="1" kern="0" dirty="0">
                <a:solidFill>
                  <a:srgbClr val="FF6600"/>
                </a:solidFill>
              </a:rPr>
              <a:t>Quantitative approach</a:t>
            </a:r>
          </a:p>
        </p:txBody>
      </p:sp>
      <p:pic>
        <p:nvPicPr>
          <p:cNvPr id="430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426" y="23813"/>
            <a:ext cx="4973573" cy="122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44" y="1981200"/>
            <a:ext cx="428625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43016" name="TextBox 14"/>
          <p:cNvSpPr txBox="1">
            <a:spLocks noChangeArrowheads="1"/>
          </p:cNvSpPr>
          <p:nvPr/>
        </p:nvSpPr>
        <p:spPr bwMode="auto">
          <a:xfrm>
            <a:off x="400493" y="223837"/>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rgbClr val="FF6600"/>
                </a:solidFill>
              </a:rPr>
              <a:t>CVI, Example 2</a:t>
            </a:r>
            <a:endParaRPr lang="en-US" altLang="en-US" b="1" dirty="0">
              <a:solidFill>
                <a:srgbClr val="FF6600"/>
              </a:solidFill>
            </a:endParaRPr>
          </a:p>
        </p:txBody>
      </p:sp>
    </p:spTree>
    <p:extLst>
      <p:ext uri="{BB962C8B-B14F-4D97-AF65-F5344CB8AC3E}">
        <p14:creationId xmlns:p14="http://schemas.microsoft.com/office/powerpoint/2010/main" val="3905740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9737" y="2043608"/>
            <a:ext cx="8564526" cy="3800475"/>
          </a:xfrm>
        </p:spPr>
        <p:txBody>
          <a:bodyPr/>
          <a:lstStyle/>
          <a:p>
            <a:pPr>
              <a:lnSpc>
                <a:spcPct val="100000"/>
              </a:lnSpc>
              <a:spcBef>
                <a:spcPts val="0"/>
              </a:spcBef>
              <a:spcAft>
                <a:spcPts val="600"/>
              </a:spcAft>
              <a:defRPr/>
            </a:pPr>
            <a:r>
              <a:rPr lang="en-US" sz="1800" b="0" dirty="0"/>
              <a:t>Results: All the indicators, with the exception of the indicator </a:t>
            </a:r>
            <a:r>
              <a:rPr lang="en-US" sz="1800" b="0" dirty="0" smtClean="0"/>
              <a:t>“Ability </a:t>
            </a:r>
            <a:r>
              <a:rPr lang="en-US" sz="1800" b="0" dirty="0"/>
              <a:t>to bring food to </a:t>
            </a:r>
            <a:r>
              <a:rPr lang="en-US" sz="1800" b="0" dirty="0" smtClean="0"/>
              <a:t>mouth”, </a:t>
            </a:r>
            <a:r>
              <a:rPr lang="en-US" sz="1800" b="0" dirty="0"/>
              <a:t>presented CVI&gt;0.80. </a:t>
            </a:r>
          </a:p>
          <a:p>
            <a:pPr>
              <a:lnSpc>
                <a:spcPct val="100000"/>
              </a:lnSpc>
              <a:spcBef>
                <a:spcPts val="0"/>
              </a:spcBef>
              <a:spcAft>
                <a:spcPts val="600"/>
              </a:spcAft>
              <a:defRPr/>
            </a:pPr>
            <a:r>
              <a:rPr lang="en-US" sz="1800" b="0" dirty="0"/>
              <a:t>Clinical Validation: two pairs of nurses assessed 81 patients, one pair used an instrument with definitions and the other used an instrument without definitions</a:t>
            </a:r>
          </a:p>
          <a:p>
            <a:pPr marL="169863" indent="-169863">
              <a:lnSpc>
                <a:spcPct val="100000"/>
              </a:lnSpc>
              <a:spcBef>
                <a:spcPts val="0"/>
              </a:spcBef>
              <a:spcAft>
                <a:spcPts val="0"/>
              </a:spcAft>
              <a:defRPr/>
            </a:pPr>
            <a:r>
              <a:rPr lang="en-US" sz="1800" b="0" dirty="0"/>
              <a:t>Result: greater </a:t>
            </a:r>
          </a:p>
          <a:p>
            <a:pPr marL="0" indent="0">
              <a:lnSpc>
                <a:spcPct val="100000"/>
              </a:lnSpc>
              <a:spcBef>
                <a:spcPts val="0"/>
              </a:spcBef>
              <a:spcAft>
                <a:spcPts val="0"/>
              </a:spcAft>
              <a:buFont typeface="Wingdings" panose="05000000000000000000" pitchFamily="2" charset="2"/>
              <a:buNone/>
              <a:defRPr/>
            </a:pPr>
            <a:r>
              <a:rPr lang="en-US" sz="1800" b="0" dirty="0"/>
              <a:t>uniformity and accuracy </a:t>
            </a:r>
          </a:p>
          <a:p>
            <a:pPr marL="0" indent="0">
              <a:lnSpc>
                <a:spcPct val="100000"/>
              </a:lnSpc>
              <a:spcBef>
                <a:spcPts val="0"/>
              </a:spcBef>
              <a:spcAft>
                <a:spcPts val="0"/>
              </a:spcAft>
              <a:buFont typeface="Wingdings" panose="05000000000000000000" pitchFamily="2" charset="2"/>
              <a:buNone/>
              <a:defRPr/>
            </a:pPr>
            <a:r>
              <a:rPr lang="en-US" sz="1800" b="0" dirty="0"/>
              <a:t>was achieved by the pair </a:t>
            </a:r>
          </a:p>
          <a:p>
            <a:pPr marL="0" indent="0">
              <a:lnSpc>
                <a:spcPct val="100000"/>
              </a:lnSpc>
              <a:spcBef>
                <a:spcPts val="0"/>
              </a:spcBef>
              <a:spcAft>
                <a:spcPts val="0"/>
              </a:spcAft>
              <a:buFont typeface="Wingdings" panose="05000000000000000000" pitchFamily="2" charset="2"/>
              <a:buNone/>
              <a:defRPr/>
            </a:pPr>
            <a:r>
              <a:rPr lang="en-US" sz="1800" b="0" dirty="0"/>
              <a:t>of nurses using the </a:t>
            </a:r>
          </a:p>
          <a:p>
            <a:pPr marL="0" indent="0">
              <a:lnSpc>
                <a:spcPct val="100000"/>
              </a:lnSpc>
              <a:spcBef>
                <a:spcPts val="0"/>
              </a:spcBef>
              <a:spcAft>
                <a:spcPts val="0"/>
              </a:spcAft>
              <a:buFont typeface="Wingdings" panose="05000000000000000000" pitchFamily="2" charset="2"/>
              <a:buNone/>
              <a:defRPr/>
            </a:pPr>
            <a:r>
              <a:rPr lang="en-US" sz="1800" b="0" dirty="0"/>
              <a:t>conceptual and</a:t>
            </a:r>
          </a:p>
          <a:p>
            <a:pPr marL="0" indent="0">
              <a:lnSpc>
                <a:spcPct val="100000"/>
              </a:lnSpc>
              <a:spcBef>
                <a:spcPts val="0"/>
              </a:spcBef>
              <a:spcAft>
                <a:spcPts val="0"/>
              </a:spcAft>
              <a:buFont typeface="Wingdings" panose="05000000000000000000" pitchFamily="2" charset="2"/>
              <a:buNone/>
              <a:defRPr/>
            </a:pPr>
            <a:r>
              <a:rPr lang="en-US" sz="1800" b="0" dirty="0"/>
              <a:t>operational definitions for </a:t>
            </a:r>
          </a:p>
          <a:p>
            <a:pPr marL="0" indent="0">
              <a:lnSpc>
                <a:spcPct val="100000"/>
              </a:lnSpc>
              <a:spcBef>
                <a:spcPts val="0"/>
              </a:spcBef>
              <a:spcAft>
                <a:spcPts val="0"/>
              </a:spcAft>
              <a:buFont typeface="Wingdings" panose="05000000000000000000" pitchFamily="2" charset="2"/>
              <a:buNone/>
              <a:defRPr/>
            </a:pPr>
            <a:r>
              <a:rPr lang="en-US" sz="1800" b="0" dirty="0"/>
              <a:t>the indicators of the </a:t>
            </a:r>
          </a:p>
          <a:p>
            <a:pPr marL="0" indent="0">
              <a:lnSpc>
                <a:spcPct val="100000"/>
              </a:lnSpc>
              <a:spcBef>
                <a:spcPts val="0"/>
              </a:spcBef>
              <a:spcAft>
                <a:spcPts val="0"/>
              </a:spcAft>
              <a:buFont typeface="Wingdings" panose="05000000000000000000" pitchFamily="2" charset="2"/>
              <a:buNone/>
              <a:defRPr/>
            </a:pPr>
            <a:r>
              <a:rPr lang="en-US" sz="1800" b="0" dirty="0"/>
              <a:t>nursing outcome </a:t>
            </a:r>
          </a:p>
          <a:p>
            <a:pPr marL="346075" indent="-346075">
              <a:lnSpc>
                <a:spcPct val="100000"/>
              </a:lnSpc>
              <a:spcBef>
                <a:spcPts val="0"/>
              </a:spcBef>
              <a:spcAft>
                <a:spcPts val="0"/>
              </a:spcAft>
              <a:buFont typeface="Wingdings" panose="05000000000000000000" pitchFamily="2" charset="2"/>
              <a:buNone/>
              <a:defRPr/>
            </a:pPr>
            <a:r>
              <a:rPr lang="en-US" sz="1800" b="0" dirty="0"/>
              <a:t>Swallowing Status</a:t>
            </a:r>
          </a:p>
        </p:txBody>
      </p:sp>
      <p:sp>
        <p:nvSpPr>
          <p:cNvPr id="4" name="Title 1"/>
          <p:cNvSpPr txBox="1">
            <a:spLocks/>
          </p:cNvSpPr>
          <p:nvPr/>
        </p:nvSpPr>
        <p:spPr>
          <a:xfrm>
            <a:off x="289737" y="813034"/>
            <a:ext cx="8686800" cy="1143000"/>
          </a:xfrm>
          <a:prstGeom prst="roundRect">
            <a:avLst>
              <a:gd name="adj" fmla="val 21667"/>
            </a:avLst>
          </a:prstGeom>
        </p:spPr>
        <p:txBody>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cs typeface="Arial" charset="0"/>
              </a:defRPr>
            </a:lvl2pPr>
            <a:lvl3pPr algn="l" rtl="0" eaLnBrk="0" fontAlgn="base" hangingPunct="0">
              <a:lnSpc>
                <a:spcPct val="90000"/>
              </a:lnSpc>
              <a:spcBef>
                <a:spcPct val="0"/>
              </a:spcBef>
              <a:spcAft>
                <a:spcPct val="0"/>
              </a:spcAft>
              <a:defRPr sz="3200" b="1">
                <a:solidFill>
                  <a:schemeClr val="tx2"/>
                </a:solidFill>
                <a:latin typeface="Arial" charset="0"/>
                <a:cs typeface="Arial" charset="0"/>
              </a:defRPr>
            </a:lvl3pPr>
            <a:lvl4pPr algn="l" rtl="0" eaLnBrk="0" fontAlgn="base" hangingPunct="0">
              <a:lnSpc>
                <a:spcPct val="90000"/>
              </a:lnSpc>
              <a:spcBef>
                <a:spcPct val="0"/>
              </a:spcBef>
              <a:spcAft>
                <a:spcPct val="0"/>
              </a:spcAft>
              <a:defRPr sz="3200" b="1">
                <a:solidFill>
                  <a:schemeClr val="tx2"/>
                </a:solidFill>
                <a:latin typeface="Arial" charset="0"/>
                <a:cs typeface="Arial" charset="0"/>
              </a:defRPr>
            </a:lvl4pPr>
            <a:lvl5pPr algn="l" rtl="0" eaLnBrk="0" fontAlgn="base" hangingPunct="0">
              <a:lnSpc>
                <a:spcPct val="90000"/>
              </a:lnSpc>
              <a:spcBef>
                <a:spcPct val="0"/>
              </a:spcBef>
              <a:spcAft>
                <a:spcPct val="0"/>
              </a:spcAft>
              <a:defRPr sz="3200" b="1">
                <a:solidFill>
                  <a:schemeClr val="tx2"/>
                </a:solidFill>
                <a:latin typeface="Arial" charset="0"/>
                <a:cs typeface="Arial" charset="0"/>
              </a:defRPr>
            </a:lvl5pPr>
            <a:lvl6pPr marL="457200" algn="l" rtl="0" fontAlgn="base">
              <a:lnSpc>
                <a:spcPct val="90000"/>
              </a:lnSpc>
              <a:spcBef>
                <a:spcPct val="0"/>
              </a:spcBef>
              <a:spcAft>
                <a:spcPct val="0"/>
              </a:spcAft>
              <a:defRPr sz="3200" b="1">
                <a:solidFill>
                  <a:schemeClr val="tx2"/>
                </a:solidFill>
                <a:latin typeface="Arial" charset="0"/>
                <a:cs typeface="Arial" charset="0"/>
              </a:defRPr>
            </a:lvl6pPr>
            <a:lvl7pPr marL="914400" algn="l" rtl="0" fontAlgn="base">
              <a:lnSpc>
                <a:spcPct val="90000"/>
              </a:lnSpc>
              <a:spcBef>
                <a:spcPct val="0"/>
              </a:spcBef>
              <a:spcAft>
                <a:spcPct val="0"/>
              </a:spcAft>
              <a:defRPr sz="3200" b="1">
                <a:solidFill>
                  <a:schemeClr val="tx2"/>
                </a:solidFill>
                <a:latin typeface="Arial" charset="0"/>
                <a:cs typeface="Arial" charset="0"/>
              </a:defRPr>
            </a:lvl7pPr>
            <a:lvl8pPr marL="1371600" algn="l" rtl="0" fontAlgn="base">
              <a:lnSpc>
                <a:spcPct val="90000"/>
              </a:lnSpc>
              <a:spcBef>
                <a:spcPct val="0"/>
              </a:spcBef>
              <a:spcAft>
                <a:spcPct val="0"/>
              </a:spcAft>
              <a:defRPr sz="3200" b="1">
                <a:solidFill>
                  <a:schemeClr val="tx2"/>
                </a:solidFill>
                <a:latin typeface="Arial" charset="0"/>
                <a:cs typeface="Arial" charset="0"/>
              </a:defRPr>
            </a:lvl8pPr>
            <a:lvl9pPr marL="1828800" algn="l" rtl="0" fontAlgn="base">
              <a:lnSpc>
                <a:spcPct val="90000"/>
              </a:lnSpc>
              <a:spcBef>
                <a:spcPct val="0"/>
              </a:spcBef>
              <a:spcAft>
                <a:spcPct val="0"/>
              </a:spcAft>
              <a:defRPr sz="3200" b="1">
                <a:solidFill>
                  <a:schemeClr val="tx2"/>
                </a:solidFill>
                <a:latin typeface="Arial" charset="0"/>
                <a:cs typeface="Arial" charset="0"/>
              </a:defRPr>
            </a:lvl9pPr>
          </a:lstStyle>
          <a:p>
            <a:pPr>
              <a:defRPr/>
            </a:pPr>
            <a:r>
              <a:rPr lang="en-US" altLang="en-US" kern="0" dirty="0"/>
              <a:t>Content validity:</a:t>
            </a:r>
            <a:br>
              <a:rPr lang="en-US" altLang="en-US" kern="0" dirty="0"/>
            </a:br>
            <a:r>
              <a:rPr lang="en-US" altLang="en-US" i="1" kern="0" dirty="0">
                <a:solidFill>
                  <a:srgbClr val="FF6600"/>
                </a:solidFill>
              </a:rPr>
              <a:t>Quantitative approach</a:t>
            </a:r>
          </a:p>
        </p:txBody>
      </p:sp>
      <p:pic>
        <p:nvPicPr>
          <p:cNvPr id="440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064" y="53661"/>
            <a:ext cx="5015873" cy="123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40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021" y="3258880"/>
            <a:ext cx="5496146" cy="297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44040" name="TextBox 7"/>
          <p:cNvSpPr txBox="1">
            <a:spLocks noChangeArrowheads="1"/>
          </p:cNvSpPr>
          <p:nvPr/>
        </p:nvSpPr>
        <p:spPr bwMode="auto">
          <a:xfrm>
            <a:off x="350874" y="141235"/>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rgbClr val="FF6600"/>
                </a:solidFill>
              </a:rPr>
              <a:t>CVI, Example 2</a:t>
            </a:r>
            <a:endParaRPr lang="en-US" altLang="en-US" b="1" dirty="0">
              <a:solidFill>
                <a:srgbClr val="FF6600"/>
              </a:solidFill>
            </a:endParaRPr>
          </a:p>
        </p:txBody>
      </p:sp>
    </p:spTree>
    <p:extLst>
      <p:ext uri="{BB962C8B-B14F-4D97-AF65-F5344CB8AC3E}">
        <p14:creationId xmlns:p14="http://schemas.microsoft.com/office/powerpoint/2010/main" val="96591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97050" y="217152"/>
            <a:ext cx="8089900" cy="615950"/>
          </a:xfrm>
        </p:spPr>
        <p:txBody>
          <a:bodyPr/>
          <a:lstStyle/>
          <a:p>
            <a:pPr eaLnBrk="1" hangingPunct="1"/>
            <a:r>
              <a:rPr lang="en-US" altLang="en-US" dirty="0"/>
              <a:t>Content validity:</a:t>
            </a:r>
            <a:br>
              <a:rPr lang="en-US" altLang="en-US" dirty="0"/>
            </a:br>
            <a:r>
              <a:rPr lang="en-US" altLang="en-US" i="1" dirty="0">
                <a:solidFill>
                  <a:srgbClr val="FF6600"/>
                </a:solidFill>
              </a:rPr>
              <a:t>Quantitative approach</a:t>
            </a:r>
            <a:endParaRPr lang="en-US" altLang="en-US" dirty="0"/>
          </a:p>
        </p:txBody>
      </p:sp>
      <p:sp>
        <p:nvSpPr>
          <p:cNvPr id="63491" name="Rectangle 3"/>
          <p:cNvSpPr>
            <a:spLocks noGrp="1" noChangeArrowheads="1"/>
          </p:cNvSpPr>
          <p:nvPr>
            <p:ph type="body" idx="1"/>
          </p:nvPr>
        </p:nvSpPr>
        <p:spPr>
          <a:xfrm>
            <a:off x="297050" y="1456012"/>
            <a:ext cx="8089900" cy="1959902"/>
          </a:xfrm>
        </p:spPr>
        <p:txBody>
          <a:bodyPr/>
          <a:lstStyle/>
          <a:p>
            <a:pPr marL="0" indent="0" eaLnBrk="1" hangingPunct="1">
              <a:buFont typeface="Wingdings" panose="05000000000000000000" pitchFamily="2" charset="2"/>
              <a:buNone/>
              <a:defRPr/>
            </a:pPr>
            <a:r>
              <a:rPr lang="en-US" altLang="en-US" u="sng" dirty="0"/>
              <a:t>Index of Item-Objective Congruence</a:t>
            </a:r>
            <a:r>
              <a:rPr lang="en-US" altLang="en-US" dirty="0"/>
              <a:t> </a:t>
            </a:r>
            <a:r>
              <a:rPr lang="en-US" altLang="en-US" sz="2000" dirty="0"/>
              <a:t>(developed by </a:t>
            </a:r>
            <a:r>
              <a:rPr lang="en-US" altLang="en-US" sz="2000" dirty="0" err="1"/>
              <a:t>Rovinelli</a:t>
            </a:r>
            <a:r>
              <a:rPr lang="en-US" altLang="en-US" sz="2000" dirty="0"/>
              <a:t> &amp; Hambleton (1977)</a:t>
            </a:r>
            <a:endParaRPr lang="en-US" altLang="en-US" dirty="0"/>
          </a:p>
          <a:p>
            <a:pPr eaLnBrk="1" hangingPunct="1">
              <a:buFontTx/>
              <a:buNone/>
              <a:defRPr/>
            </a:pPr>
            <a:endParaRPr lang="en-US" altLang="en-US" sz="2800" u="sng" dirty="0"/>
          </a:p>
          <a:p>
            <a:pPr eaLnBrk="1" hangingPunct="1">
              <a:buFontTx/>
              <a:buNone/>
              <a:defRPr/>
            </a:pPr>
            <a:endParaRPr lang="en-US" altLang="en-US" sz="1800" b="0" dirty="0"/>
          </a:p>
          <a:p>
            <a:pPr eaLnBrk="1" hangingPunct="1">
              <a:buFontTx/>
              <a:buNone/>
              <a:defRPr/>
            </a:pPr>
            <a:endParaRPr lang="en-US" altLang="en-US" sz="1800" b="0" dirty="0"/>
          </a:p>
          <a:p>
            <a:pPr eaLnBrk="1" hangingPunct="1">
              <a:buFontTx/>
              <a:buNone/>
              <a:defRPr/>
            </a:pPr>
            <a:endParaRPr lang="en-US" altLang="en-US" sz="1800" b="0" dirty="0"/>
          </a:p>
          <a:p>
            <a:pPr eaLnBrk="1" hangingPunct="1">
              <a:buFontTx/>
              <a:buNone/>
              <a:defRPr/>
            </a:pPr>
            <a:endParaRPr lang="en-US" altLang="en-US" sz="1800" b="0" dirty="0"/>
          </a:p>
          <a:p>
            <a:pPr eaLnBrk="1" hangingPunct="1">
              <a:spcBef>
                <a:spcPts val="600"/>
              </a:spcBef>
              <a:defRPr/>
            </a:pPr>
            <a:r>
              <a:rPr lang="en-US" altLang="en-US" sz="1800" b="0" dirty="0"/>
              <a:t>An index of –1 can be interpreted as complete agreement by all experts that the item is measuring all the wrong objectives</a:t>
            </a:r>
          </a:p>
          <a:p>
            <a:pPr eaLnBrk="1" hangingPunct="1">
              <a:spcBef>
                <a:spcPts val="600"/>
              </a:spcBef>
              <a:defRPr/>
            </a:pPr>
            <a:r>
              <a:rPr lang="en-US" altLang="en-US" sz="1800" b="0" dirty="0"/>
              <a:t>An index of +1 can be interpreted as complete agreement by all experts that the item is only measuring the correct objective</a:t>
            </a:r>
          </a:p>
          <a:p>
            <a:pPr eaLnBrk="1" hangingPunct="1">
              <a:defRPr/>
            </a:pPr>
            <a:endParaRPr lang="en-US" altLang="en-US" dirty="0"/>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164" y="2257574"/>
            <a:ext cx="3409950" cy="197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130230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505046" y="1987734"/>
            <a:ext cx="8382000" cy="3648075"/>
          </a:xfrm>
        </p:spPr>
        <p:txBody>
          <a:bodyPr/>
          <a:lstStyle/>
          <a:p>
            <a:pPr marL="533400" indent="-533400" eaLnBrk="1" hangingPunct="1">
              <a:lnSpc>
                <a:spcPct val="90000"/>
              </a:lnSpc>
              <a:buFontTx/>
              <a:buAutoNum type="arabicPeriod"/>
            </a:pPr>
            <a:r>
              <a:rPr lang="en-US" altLang="en-US" sz="2000" dirty="0"/>
              <a:t>Content experts rate items regarding how well they do (or do not) tap the established objectives</a:t>
            </a:r>
          </a:p>
          <a:p>
            <a:pPr marL="533400" indent="-533400" eaLnBrk="1" hangingPunct="1">
              <a:lnSpc>
                <a:spcPct val="90000"/>
              </a:lnSpc>
              <a:buFontTx/>
              <a:buAutoNum type="arabicPeriod"/>
            </a:pPr>
            <a:r>
              <a:rPr lang="en-US" altLang="en-US" sz="2000" dirty="0"/>
              <a:t>The ratings are:</a:t>
            </a:r>
          </a:p>
          <a:p>
            <a:pPr marL="914400" lvl="1" indent="-457200" eaLnBrk="1" hangingPunct="1">
              <a:lnSpc>
                <a:spcPct val="90000"/>
              </a:lnSpc>
            </a:pPr>
            <a:r>
              <a:rPr lang="en-US" altLang="en-US" dirty="0"/>
              <a:t>1: item clearly taps objective</a:t>
            </a:r>
          </a:p>
          <a:p>
            <a:pPr marL="914400" lvl="1" indent="-457200" eaLnBrk="1" hangingPunct="1">
              <a:lnSpc>
                <a:spcPct val="90000"/>
              </a:lnSpc>
            </a:pPr>
            <a:r>
              <a:rPr lang="en-US" altLang="en-US" dirty="0"/>
              <a:t>0: unsure/unclear</a:t>
            </a:r>
          </a:p>
          <a:p>
            <a:pPr marL="914400" lvl="1" indent="-457200" eaLnBrk="1" hangingPunct="1">
              <a:lnSpc>
                <a:spcPct val="90000"/>
              </a:lnSpc>
            </a:pPr>
            <a:r>
              <a:rPr lang="en-US" altLang="en-US" dirty="0"/>
              <a:t>-1: item clearly does not tap objective</a:t>
            </a:r>
          </a:p>
          <a:p>
            <a:pPr marL="533400" indent="-533400" eaLnBrk="1" hangingPunct="1">
              <a:lnSpc>
                <a:spcPct val="90000"/>
              </a:lnSpc>
              <a:buFontTx/>
              <a:buAutoNum type="arabicPeriod"/>
            </a:pPr>
            <a:r>
              <a:rPr lang="en-US" altLang="en-US" sz="2000" dirty="0"/>
              <a:t>Several competing objectives are provided for each item</a:t>
            </a:r>
          </a:p>
          <a:p>
            <a:pPr marL="533400" indent="-533400" eaLnBrk="1" hangingPunct="1">
              <a:lnSpc>
                <a:spcPct val="90000"/>
              </a:lnSpc>
              <a:buFontTx/>
              <a:buAutoNum type="arabicPeriod"/>
            </a:pPr>
            <a:r>
              <a:rPr lang="en-US" altLang="en-US" sz="2000" dirty="0"/>
              <a:t>A statistical formula is then applied to the ratings of each item across raters</a:t>
            </a:r>
          </a:p>
          <a:p>
            <a:pPr marL="533400" indent="-533400" eaLnBrk="1" hangingPunct="1">
              <a:lnSpc>
                <a:spcPct val="90000"/>
              </a:lnSpc>
              <a:buFontTx/>
              <a:buAutoNum type="arabicPeriod"/>
            </a:pPr>
            <a:r>
              <a:rPr lang="en-US" altLang="en-US" sz="2000" dirty="0"/>
              <a:t>The result is an index ranging from –1 to +1</a:t>
            </a:r>
          </a:p>
          <a:p>
            <a:pPr marL="533400" indent="-533400" eaLnBrk="1" hangingPunct="1">
              <a:lnSpc>
                <a:spcPct val="90000"/>
              </a:lnSpc>
            </a:pPr>
            <a:endParaRPr lang="en-US" altLang="en-US" sz="2800" dirty="0"/>
          </a:p>
        </p:txBody>
      </p:sp>
      <p:pic>
        <p:nvPicPr>
          <p:cNvPr id="460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095" y="1"/>
            <a:ext cx="3976904" cy="1424762"/>
          </a:xfrm>
          <a:prstGeom prst="rect">
            <a:avLst/>
          </a:prstGeom>
          <a:solidFill>
            <a:schemeClr val="accent1">
              <a:alpha val="0"/>
            </a:schemeClr>
          </a:solidFill>
          <a:ln>
            <a:noFill/>
          </a:ln>
          <a:extLst/>
        </p:spPr>
      </p:pic>
      <p:sp>
        <p:nvSpPr>
          <p:cNvPr id="46087" name="TextBox 6"/>
          <p:cNvSpPr txBox="1">
            <a:spLocks noChangeArrowheads="1"/>
          </p:cNvSpPr>
          <p:nvPr/>
        </p:nvSpPr>
        <p:spPr bwMode="auto">
          <a:xfrm>
            <a:off x="505046" y="23923"/>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rgbClr val="FF6600"/>
                </a:solidFill>
              </a:rPr>
              <a:t>IOC, Example 1</a:t>
            </a:r>
            <a:endParaRPr lang="en-US" altLang="en-US" b="1" dirty="0">
              <a:solidFill>
                <a:srgbClr val="FF6600"/>
              </a:solidFill>
            </a:endParaRPr>
          </a:p>
        </p:txBody>
      </p:sp>
      <p:sp>
        <p:nvSpPr>
          <p:cNvPr id="7" name="Rectangle 2"/>
          <p:cNvSpPr txBox="1">
            <a:spLocks noChangeArrowheads="1"/>
          </p:cNvSpPr>
          <p:nvPr/>
        </p:nvSpPr>
        <p:spPr bwMode="auto">
          <a:xfrm>
            <a:off x="505046" y="701195"/>
            <a:ext cx="7924800" cy="1143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85000"/>
              </a:lnSpc>
              <a:spcBef>
                <a:spcPct val="0"/>
              </a:spcBef>
              <a:spcAft>
                <a:spcPct val="0"/>
              </a:spcAft>
              <a:defRPr lang="en-US" sz="4000" b="1" kern="1200" dirty="0">
                <a:solidFill>
                  <a:schemeClr val="tx1"/>
                </a:solidFill>
                <a:latin typeface="+mn-lt"/>
                <a:ea typeface="Arial" charset="0"/>
                <a:cs typeface="Arial" pitchFamily="34" charset="0"/>
              </a:defRPr>
            </a:lvl1pPr>
            <a:lvl2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2pPr>
            <a:lvl3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3pPr>
            <a:lvl4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4pPr>
            <a:lvl5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5pPr>
            <a:lvl6pPr marL="4572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6pPr>
            <a:lvl7pPr marL="9144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7pPr>
            <a:lvl8pPr marL="13716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8pPr>
            <a:lvl9pPr marL="18288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9pPr>
          </a:lstStyle>
          <a:p>
            <a:pPr eaLnBrk="1" hangingPunct="1"/>
            <a:r>
              <a:rPr lang="en-US" altLang="en-US" smtClean="0"/>
              <a:t>Content validity:</a:t>
            </a:r>
            <a:br>
              <a:rPr lang="en-US" altLang="en-US" smtClean="0"/>
            </a:br>
            <a:r>
              <a:rPr lang="en-US" altLang="en-US" i="1" smtClean="0">
                <a:solidFill>
                  <a:srgbClr val="FF6600"/>
                </a:solidFill>
              </a:rPr>
              <a:t>Quantitative approach</a:t>
            </a:r>
            <a:endParaRPr lang="en-US" altLang="en-US"/>
          </a:p>
        </p:txBody>
      </p:sp>
    </p:spTree>
    <p:extLst>
      <p:ext uri="{BB962C8B-B14F-4D97-AF65-F5344CB8AC3E}">
        <p14:creationId xmlns:p14="http://schemas.microsoft.com/office/powerpoint/2010/main" val="148394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Review of last week’s material (#2)</a:t>
            </a:r>
          </a:p>
        </p:txBody>
      </p:sp>
      <p:sp>
        <p:nvSpPr>
          <p:cNvPr id="16387" name="Content Placeholder 2"/>
          <p:cNvSpPr>
            <a:spLocks noGrp="1"/>
          </p:cNvSpPr>
          <p:nvPr>
            <p:ph idx="1"/>
          </p:nvPr>
        </p:nvSpPr>
        <p:spPr/>
        <p:txBody>
          <a:bodyPr/>
          <a:lstStyle/>
          <a:p>
            <a:r>
              <a:rPr lang="en-US" altLang="en-US"/>
              <a:t>Introduced </a:t>
            </a:r>
            <a:r>
              <a:rPr lang="en-US" altLang="en-US">
                <a:solidFill>
                  <a:srgbClr val="FF6600"/>
                </a:solidFill>
              </a:rPr>
              <a:t>classical measurement theory </a:t>
            </a:r>
          </a:p>
          <a:p>
            <a:pPr lvl="1"/>
            <a:r>
              <a:rPr lang="en-US" altLang="en-US" sz="1800"/>
              <a:t>Classical test theory (CTT) has been widely used in health research. </a:t>
            </a:r>
          </a:p>
          <a:p>
            <a:pPr lvl="1"/>
            <a:r>
              <a:rPr lang="en-US" altLang="en-US" sz="1800"/>
              <a:t>The fundamental feature of CTT is the reliance on 5 key assumptions expressing  every observed score (X) as a function of the individual’s true score (T) and random measurement error (e).</a:t>
            </a:r>
          </a:p>
          <a:p>
            <a:pPr lvl="1"/>
            <a:r>
              <a:rPr lang="en-US" altLang="en-US" sz="1800"/>
              <a:t>CTT focuses on total test score – classical test theoretic constructs operate on the summary (sum of responses, average response) of items </a:t>
            </a:r>
            <a:r>
              <a:rPr lang="en-US" altLang="en-US" sz="1800">
                <a:sym typeface="Wingdings" panose="05000000000000000000" pitchFamily="2" charset="2"/>
              </a:rPr>
              <a:t></a:t>
            </a:r>
            <a:r>
              <a:rPr lang="en-US" altLang="en-US" sz="1800"/>
              <a:t> individual items are not considered. </a:t>
            </a:r>
          </a:p>
          <a:p>
            <a:pPr lvl="1"/>
            <a:r>
              <a:rPr lang="en-US" altLang="en-US" sz="1800"/>
              <a:t>Although E could represent many different types of error, CTT only permits the estimation of </a:t>
            </a:r>
            <a:r>
              <a:rPr lang="en-US" altLang="en-US" sz="1800">
                <a:solidFill>
                  <a:srgbClr val="FF6600"/>
                </a:solidFill>
              </a:rPr>
              <a:t>one general error term</a:t>
            </a:r>
            <a:r>
              <a:rPr lang="en-US" altLang="en-US" sz="1800"/>
              <a:t>, which incorporates all sources of error but emphasizes certain types of error over others depending on the reliability study conducted </a:t>
            </a:r>
            <a:r>
              <a:rPr lang="en-US" altLang="en-US" sz="1800">
                <a:sym typeface="Wingdings" panose="05000000000000000000" pitchFamily="2" charset="2"/>
              </a:rPr>
              <a:t> </a:t>
            </a:r>
            <a:r>
              <a:rPr lang="en-US" altLang="en-US" sz="1800" b="1" u="sng">
                <a:solidFill>
                  <a:srgbClr val="FF6600"/>
                </a:solidFill>
                <a:sym typeface="Wingdings" panose="05000000000000000000" pitchFamily="2" charset="2"/>
              </a:rPr>
              <a:t>c</a:t>
            </a:r>
            <a:r>
              <a:rPr lang="en-US" altLang="en-US" sz="1800" b="1" u="sng">
                <a:solidFill>
                  <a:srgbClr val="FF6600"/>
                </a:solidFill>
              </a:rPr>
              <a:t>annot adequately estimate individual sources of error</a:t>
            </a:r>
            <a:r>
              <a:rPr lang="en-US" altLang="en-US" sz="1800">
                <a:solidFill>
                  <a:srgbClr val="FF6600"/>
                </a:solidFill>
              </a:rPr>
              <a:t> </a:t>
            </a:r>
            <a:r>
              <a:rPr lang="en-US" altLang="en-US" sz="1800">
                <a:sym typeface="Wingdings" panose="05000000000000000000" pitchFamily="2" charset="2"/>
              </a:rPr>
              <a:t> errors in measurement and causal inference</a:t>
            </a:r>
            <a:endParaRPr lang="en-US" altLang="en-US" sz="1800" b="1" u="sng"/>
          </a:p>
          <a:p>
            <a:endParaRPr lang="en-US" altLang="en-US" sz="1800"/>
          </a:p>
        </p:txBody>
      </p:sp>
    </p:spTree>
    <p:extLst>
      <p:ext uri="{BB962C8B-B14F-4D97-AF65-F5344CB8AC3E}">
        <p14:creationId xmlns:p14="http://schemas.microsoft.com/office/powerpoint/2010/main" val="12235477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30518" y="555325"/>
            <a:ext cx="8089900" cy="615950"/>
          </a:xfrm>
        </p:spPr>
        <p:txBody>
          <a:bodyPr/>
          <a:lstStyle/>
          <a:p>
            <a:r>
              <a:rPr lang="en-US" altLang="en-US" dirty="0"/>
              <a:t>Content validity:</a:t>
            </a:r>
            <a:br>
              <a:rPr lang="en-US" altLang="en-US" dirty="0"/>
            </a:br>
            <a:r>
              <a:rPr lang="en-US" altLang="en-US" i="1" dirty="0">
                <a:solidFill>
                  <a:srgbClr val="FF6600"/>
                </a:solidFill>
              </a:rPr>
              <a:t>Quantitative approach</a:t>
            </a:r>
            <a:endParaRPr lang="en-US" altLang="en-US" dirty="0"/>
          </a:p>
        </p:txBody>
      </p:sp>
      <p:sp>
        <p:nvSpPr>
          <p:cNvPr id="47107" name="Content Placeholder 4"/>
          <p:cNvSpPr>
            <a:spLocks noGrp="1"/>
          </p:cNvSpPr>
          <p:nvPr>
            <p:ph sz="half" idx="1"/>
          </p:nvPr>
        </p:nvSpPr>
        <p:spPr>
          <a:xfrm>
            <a:off x="500285" y="1866494"/>
            <a:ext cx="3357562" cy="2895600"/>
          </a:xfrm>
        </p:spPr>
        <p:txBody>
          <a:bodyPr/>
          <a:lstStyle/>
          <a:p>
            <a:r>
              <a:rPr lang="en-US" altLang="en-US" sz="1600" dirty="0"/>
              <a:t>Five items, five objectives, and ratings provided from four content experts</a:t>
            </a:r>
          </a:p>
          <a:p>
            <a:r>
              <a:rPr lang="en-US" altLang="en-US" sz="1600" dirty="0"/>
              <a:t>The experts agree that </a:t>
            </a:r>
            <a:r>
              <a:rPr lang="en-US" altLang="en-US" sz="1600" dirty="0">
                <a:solidFill>
                  <a:srgbClr val="FF6600"/>
                </a:solidFill>
              </a:rPr>
              <a:t>Item #2 is clearly measuring Objective 1</a:t>
            </a:r>
            <a:r>
              <a:rPr lang="en-US" altLang="en-US" sz="1600" dirty="0"/>
              <a:t> and </a:t>
            </a:r>
            <a:r>
              <a:rPr lang="en-US" altLang="en-US" sz="1600" dirty="0">
                <a:solidFill>
                  <a:srgbClr val="FF6600"/>
                </a:solidFill>
              </a:rPr>
              <a:t>not measuring Objectives 3, 4 and 5</a:t>
            </a:r>
          </a:p>
          <a:p>
            <a:r>
              <a:rPr lang="en-US" altLang="en-US" sz="1600" dirty="0"/>
              <a:t>Only </a:t>
            </a:r>
            <a:r>
              <a:rPr lang="en-US" altLang="en-US" sz="1600" dirty="0">
                <a:solidFill>
                  <a:srgbClr val="FF6600"/>
                </a:solidFill>
              </a:rPr>
              <a:t>one of four </a:t>
            </a:r>
            <a:r>
              <a:rPr lang="en-US" altLang="en-US" sz="1600" dirty="0"/>
              <a:t>experts</a:t>
            </a:r>
          </a:p>
        </p:txBody>
      </p:sp>
      <p:sp>
        <p:nvSpPr>
          <p:cNvPr id="6" name="Content Placeholder 5"/>
          <p:cNvSpPr>
            <a:spLocks noGrp="1"/>
          </p:cNvSpPr>
          <p:nvPr>
            <p:ph sz="half" idx="2"/>
          </p:nvPr>
        </p:nvSpPr>
        <p:spPr>
          <a:xfrm>
            <a:off x="500285" y="4061461"/>
            <a:ext cx="8534400" cy="2133600"/>
          </a:xfrm>
        </p:spPr>
        <p:txBody>
          <a:bodyPr/>
          <a:lstStyle/>
          <a:p>
            <a:pPr marL="0" indent="0">
              <a:buFont typeface="Wingdings" panose="05000000000000000000" pitchFamily="2" charset="2"/>
              <a:buNone/>
              <a:defRPr/>
            </a:pPr>
            <a:r>
              <a:rPr lang="en-US" sz="1600" dirty="0"/>
              <a:t>      believed that it is </a:t>
            </a:r>
            <a:r>
              <a:rPr lang="en-US" sz="1600" dirty="0">
                <a:solidFill>
                  <a:srgbClr val="FF6600"/>
                </a:solidFill>
              </a:rPr>
              <a:t>unclear whether the item is a measure of Objective 2 </a:t>
            </a:r>
          </a:p>
          <a:p>
            <a:pPr>
              <a:defRPr/>
            </a:pPr>
            <a:r>
              <a:rPr lang="en-US" sz="1600" dirty="0"/>
              <a:t>There are no statistical tests for assessing significance of the measure</a:t>
            </a:r>
          </a:p>
          <a:p>
            <a:pPr>
              <a:defRPr/>
            </a:pPr>
            <a:r>
              <a:rPr lang="en-US" sz="1600" dirty="0"/>
              <a:t>One expert provided the rating of unsure for each of the 5 objectives of item #3</a:t>
            </a:r>
          </a:p>
          <a:p>
            <a:pPr>
              <a:defRPr/>
            </a:pPr>
            <a:r>
              <a:rPr lang="en-US" sz="1600" dirty="0"/>
              <a:t>Item #4 has a lower index value than the other items (either 2 of the 4 experts are unsure or 1 of the 4 experts believes the item is clearly not measuring Objective 3</a:t>
            </a:r>
          </a:p>
          <a:p>
            <a:pPr>
              <a:defRPr/>
            </a:pPr>
            <a:r>
              <a:rPr lang="en-US" sz="1600" dirty="0"/>
              <a:t>Items #1-3 would fall within the acceptable range of values using 4 content experts</a:t>
            </a:r>
          </a:p>
          <a:p>
            <a:pPr>
              <a:defRPr/>
            </a:pPr>
            <a:endParaRPr lang="en-US" sz="1600" dirty="0"/>
          </a:p>
          <a:p>
            <a:pPr>
              <a:defRPr/>
            </a:pPr>
            <a:endParaRPr lang="en-US" sz="1600" dirty="0"/>
          </a:p>
          <a:p>
            <a:pPr>
              <a:defRPr/>
            </a:pPr>
            <a:endParaRPr lang="en-US" sz="1600" dirty="0"/>
          </a:p>
          <a:p>
            <a:pPr marL="0" indent="0">
              <a:buFont typeface="Wingdings" panose="05000000000000000000" pitchFamily="2" charset="2"/>
              <a:buNone/>
              <a:defRPr/>
            </a:pPr>
            <a:endParaRPr lang="en-US" sz="1600" dirty="0"/>
          </a:p>
        </p:txBody>
      </p:sp>
      <p:pic>
        <p:nvPicPr>
          <p:cNvPr id="471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525" y="1637082"/>
            <a:ext cx="51974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71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0"/>
            <a:ext cx="28956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71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2927350"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47114" name="TextBox 9"/>
          <p:cNvSpPr txBox="1">
            <a:spLocks noChangeArrowheads="1"/>
          </p:cNvSpPr>
          <p:nvPr/>
        </p:nvSpPr>
        <p:spPr bwMode="auto">
          <a:xfrm>
            <a:off x="404946" y="46681"/>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rgbClr val="FF6600"/>
                </a:solidFill>
              </a:rPr>
              <a:t>IOC, Example 2</a:t>
            </a:r>
            <a:endParaRPr lang="en-US" altLang="en-US" b="1" dirty="0">
              <a:solidFill>
                <a:srgbClr val="FF6600"/>
              </a:solidFill>
            </a:endParaRPr>
          </a:p>
        </p:txBody>
      </p:sp>
    </p:spTree>
    <p:extLst>
      <p:ext uri="{BB962C8B-B14F-4D97-AF65-F5344CB8AC3E}">
        <p14:creationId xmlns:p14="http://schemas.microsoft.com/office/powerpoint/2010/main" val="3726954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65124" y="243311"/>
            <a:ext cx="8415193" cy="628762"/>
          </a:xfrm>
        </p:spPr>
        <p:txBody>
          <a:bodyPr/>
          <a:lstStyle/>
          <a:p>
            <a:pPr eaLnBrk="1" hangingPunct="1"/>
            <a:r>
              <a:rPr lang="en-US" altLang="en-US" dirty="0"/>
              <a:t>Content validity - </a:t>
            </a:r>
            <a:br>
              <a:rPr lang="en-US" altLang="en-US" dirty="0"/>
            </a:br>
            <a:r>
              <a:rPr lang="en-US" altLang="en-US" i="1" dirty="0">
                <a:solidFill>
                  <a:srgbClr val="FF6600"/>
                </a:solidFill>
              </a:rPr>
              <a:t>Steps for evaluation</a:t>
            </a:r>
            <a:endParaRPr lang="en-US" altLang="en-US" sz="3600" i="1" dirty="0">
              <a:solidFill>
                <a:srgbClr val="FF6600"/>
              </a:solidFill>
            </a:endParaRPr>
          </a:p>
        </p:txBody>
      </p:sp>
      <p:sp>
        <p:nvSpPr>
          <p:cNvPr id="62467" name="Content Placeholder 2"/>
          <p:cNvSpPr>
            <a:spLocks noGrp="1"/>
          </p:cNvSpPr>
          <p:nvPr>
            <p:ph idx="1"/>
          </p:nvPr>
        </p:nvSpPr>
        <p:spPr>
          <a:xfrm>
            <a:off x="365125" y="1611086"/>
            <a:ext cx="8415193" cy="3912214"/>
          </a:xfrm>
        </p:spPr>
        <p:txBody>
          <a:bodyPr/>
          <a:lstStyle/>
          <a:p>
            <a:pPr marL="0" indent="0" eaLnBrk="1" hangingPunct="1">
              <a:buFont typeface="Wingdings" panose="05000000000000000000" pitchFamily="2" charset="2"/>
              <a:buNone/>
              <a:defRPr/>
            </a:pPr>
            <a:r>
              <a:rPr lang="en-US" altLang="en-US" sz="3200" dirty="0">
                <a:solidFill>
                  <a:srgbClr val="FF6600"/>
                </a:solidFill>
              </a:rPr>
              <a:t>Summary</a:t>
            </a:r>
            <a:endParaRPr lang="en-US" altLang="en-US" sz="3200" dirty="0"/>
          </a:p>
          <a:p>
            <a:pPr marL="514350" indent="-514350" eaLnBrk="1" hangingPunct="1">
              <a:buFont typeface="Arial" charset="0"/>
              <a:buAutoNum type="arabicPeriod"/>
              <a:defRPr/>
            </a:pPr>
            <a:r>
              <a:rPr lang="en-US" altLang="en-US" dirty="0"/>
              <a:t>Define the performance  domain of interest</a:t>
            </a:r>
          </a:p>
          <a:p>
            <a:pPr marL="514350" indent="-514350" eaLnBrk="1" hangingPunct="1">
              <a:buFont typeface="Arial" charset="0"/>
              <a:buAutoNum type="arabicPeriod"/>
              <a:defRPr/>
            </a:pPr>
            <a:r>
              <a:rPr lang="en-US" altLang="en-US" dirty="0"/>
              <a:t>Select a panel of experts </a:t>
            </a:r>
          </a:p>
          <a:p>
            <a:pPr marL="514350" indent="-514350" eaLnBrk="1" hangingPunct="1">
              <a:buFont typeface="Arial" charset="0"/>
              <a:buAutoNum type="arabicPeriod"/>
              <a:defRPr/>
            </a:pPr>
            <a:r>
              <a:rPr lang="en-US" altLang="en-US" dirty="0"/>
              <a:t>Provide a structured framework for the process of matching items to the performance domain</a:t>
            </a:r>
          </a:p>
          <a:p>
            <a:pPr marL="514350" indent="-514350" eaLnBrk="1" hangingPunct="1">
              <a:buFont typeface="Arial" charset="0"/>
              <a:buAutoNum type="arabicPeriod"/>
              <a:defRPr/>
            </a:pPr>
            <a:r>
              <a:rPr lang="en-US" altLang="en-US" dirty="0"/>
              <a:t>Collect and summarize the data</a:t>
            </a:r>
          </a:p>
          <a:p>
            <a:pPr marL="514350" indent="-514350" eaLnBrk="1" hangingPunct="1">
              <a:buFont typeface="Arial" charset="0"/>
              <a:buAutoNum type="arabicPeriod"/>
              <a:defRPr/>
            </a:pPr>
            <a:r>
              <a:rPr lang="en-US" altLang="en-US" dirty="0"/>
              <a:t>Estimate numeric values for content validity measures</a:t>
            </a:r>
          </a:p>
        </p:txBody>
      </p:sp>
    </p:spTree>
    <p:extLst>
      <p:ext uri="{BB962C8B-B14F-4D97-AF65-F5344CB8AC3E}">
        <p14:creationId xmlns:p14="http://schemas.microsoft.com/office/powerpoint/2010/main" val="333888150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Types of validity</a:t>
            </a:r>
          </a:p>
        </p:txBody>
      </p:sp>
      <p:sp>
        <p:nvSpPr>
          <p:cNvPr id="49155" name="Rectangle 3"/>
          <p:cNvSpPr>
            <a:spLocks noGrp="1" noChangeArrowheads="1"/>
          </p:cNvSpPr>
          <p:nvPr>
            <p:ph type="body" idx="1"/>
          </p:nvPr>
        </p:nvSpPr>
        <p:spPr/>
        <p:txBody>
          <a:bodyPr/>
          <a:lstStyle/>
          <a:p>
            <a:pPr marL="233363" indent="-233363" eaLnBrk="1" hangingPunct="1">
              <a:lnSpc>
                <a:spcPct val="90000"/>
              </a:lnSpc>
            </a:pPr>
            <a:r>
              <a:rPr lang="en-US" altLang="en-US" dirty="0"/>
              <a:t>Content</a:t>
            </a:r>
          </a:p>
          <a:p>
            <a:pPr marL="233363" indent="-233363" eaLnBrk="1" hangingPunct="1">
              <a:lnSpc>
                <a:spcPct val="90000"/>
              </a:lnSpc>
            </a:pPr>
            <a:r>
              <a:rPr lang="en-US" altLang="en-US" dirty="0">
                <a:solidFill>
                  <a:srgbClr val="FF6600"/>
                </a:solidFill>
              </a:rPr>
              <a:t>Criterion-related </a:t>
            </a:r>
          </a:p>
          <a:p>
            <a:pPr marL="519113" lvl="2" indent="-233363" eaLnBrk="1" hangingPunct="1"/>
            <a:r>
              <a:rPr lang="en-US" altLang="en-US" dirty="0">
                <a:solidFill>
                  <a:srgbClr val="FF6600"/>
                </a:solidFill>
              </a:rPr>
              <a:t>Concurrent validity </a:t>
            </a:r>
          </a:p>
          <a:p>
            <a:pPr marL="519113" lvl="2" indent="-233363" eaLnBrk="1" hangingPunct="1"/>
            <a:r>
              <a:rPr lang="en-US" altLang="en-US" dirty="0">
                <a:solidFill>
                  <a:srgbClr val="FF6600"/>
                </a:solidFill>
              </a:rPr>
              <a:t>Predictive validity </a:t>
            </a:r>
          </a:p>
          <a:p>
            <a:pPr marL="233363" indent="-233363" eaLnBrk="1" hangingPunct="1">
              <a:lnSpc>
                <a:spcPct val="90000"/>
              </a:lnSpc>
            </a:pPr>
            <a:r>
              <a:rPr lang="en-US" altLang="en-US" dirty="0"/>
              <a:t>Construct</a:t>
            </a:r>
          </a:p>
          <a:p>
            <a:pPr lvl="1" eaLnBrk="1" hangingPunct="1">
              <a:lnSpc>
                <a:spcPct val="90000"/>
              </a:lnSpc>
            </a:pPr>
            <a:r>
              <a:rPr lang="en-US" altLang="en-US" dirty="0"/>
              <a:t>Convergent validity </a:t>
            </a:r>
          </a:p>
          <a:p>
            <a:pPr lvl="1" eaLnBrk="1" hangingPunct="1">
              <a:lnSpc>
                <a:spcPct val="90000"/>
              </a:lnSpc>
            </a:pPr>
            <a:r>
              <a:rPr lang="en-US" altLang="en-US" dirty="0"/>
              <a:t>Discriminant validity</a:t>
            </a:r>
          </a:p>
        </p:txBody>
      </p:sp>
    </p:spTree>
    <p:extLst>
      <p:ext uri="{BB962C8B-B14F-4D97-AF65-F5344CB8AC3E}">
        <p14:creationId xmlns:p14="http://schemas.microsoft.com/office/powerpoint/2010/main" val="6517216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Criterion-related validity</a:t>
            </a:r>
          </a:p>
        </p:txBody>
      </p:sp>
      <p:sp>
        <p:nvSpPr>
          <p:cNvPr id="50179"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a:p>
          <a:p>
            <a:pPr lvl="1" eaLnBrk="1" hangingPunct="1"/>
            <a:r>
              <a:rPr lang="en-US" altLang="en-US" sz="2400"/>
              <a:t>Refers to the extent that a test performance corresponds to an accurate measure of interest</a:t>
            </a:r>
          </a:p>
          <a:p>
            <a:pPr lvl="1" eaLnBrk="1" hangingPunct="1"/>
            <a:r>
              <a:rPr lang="en-US" altLang="en-US" sz="2400"/>
              <a:t>This type of validity is established by relating scores on the measure to some external criterion, and is usually expressed as a correlation coefficient of some sort, that is often referred to as the </a:t>
            </a:r>
            <a:r>
              <a:rPr lang="en-US" altLang="en-US" sz="2400" u="sng"/>
              <a:t>validity coefficient</a:t>
            </a:r>
            <a:r>
              <a:rPr lang="en-US" altLang="en-US" sz="2400"/>
              <a:t> </a:t>
            </a:r>
          </a:p>
        </p:txBody>
      </p:sp>
    </p:spTree>
    <p:extLst>
      <p:ext uri="{BB962C8B-B14F-4D97-AF65-F5344CB8AC3E}">
        <p14:creationId xmlns:p14="http://schemas.microsoft.com/office/powerpoint/2010/main" val="2919592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a:t>Criterion-related validity:</a:t>
            </a:r>
            <a:br>
              <a:rPr lang="en-US" altLang="en-US"/>
            </a:br>
            <a:r>
              <a:rPr lang="en-US" altLang="en-US" i="1">
                <a:solidFill>
                  <a:srgbClr val="FF6600"/>
                </a:solidFill>
              </a:rPr>
              <a:t>Steps for evaluation</a:t>
            </a:r>
            <a:endParaRPr lang="en-US" altLang="en-US" i="1"/>
          </a:p>
        </p:txBody>
      </p:sp>
      <p:sp>
        <p:nvSpPr>
          <p:cNvPr id="51203" name="Content Placeholder 2"/>
          <p:cNvSpPr>
            <a:spLocks noGrp="1"/>
          </p:cNvSpPr>
          <p:nvPr>
            <p:ph idx="1"/>
          </p:nvPr>
        </p:nvSpPr>
        <p:spPr>
          <a:xfrm>
            <a:off x="432117" y="1817646"/>
            <a:ext cx="8456701" cy="3724275"/>
          </a:xfrm>
        </p:spPr>
        <p:txBody>
          <a:bodyPr/>
          <a:lstStyle/>
          <a:p>
            <a:pPr marL="514350" indent="-514350" eaLnBrk="1" hangingPunct="1">
              <a:buFont typeface="Wingdings" panose="05000000000000000000" pitchFamily="2" charset="2"/>
              <a:buAutoNum type="arabicPeriod"/>
            </a:pPr>
            <a:r>
              <a:rPr lang="en-US" altLang="en-US" dirty="0"/>
              <a:t>Identify a criterion and a method for measuring it</a:t>
            </a:r>
          </a:p>
          <a:p>
            <a:pPr marL="514350" indent="-514350" eaLnBrk="1" hangingPunct="1">
              <a:buFont typeface="Wingdings" panose="05000000000000000000" pitchFamily="2" charset="2"/>
              <a:buAutoNum type="arabicPeriod"/>
            </a:pPr>
            <a:r>
              <a:rPr lang="en-US" altLang="en-US" dirty="0"/>
              <a:t>Identify an appropriate sample of examinees</a:t>
            </a:r>
          </a:p>
          <a:p>
            <a:pPr marL="514350" indent="-514350" eaLnBrk="1" hangingPunct="1">
              <a:buFont typeface="Wingdings" panose="05000000000000000000" pitchFamily="2" charset="2"/>
              <a:buAutoNum type="arabicPeriod"/>
            </a:pPr>
            <a:r>
              <a:rPr lang="en-US" altLang="en-US" dirty="0"/>
              <a:t>Administer the test</a:t>
            </a:r>
          </a:p>
          <a:p>
            <a:pPr marL="514350" indent="-514350" eaLnBrk="1" hangingPunct="1">
              <a:buFont typeface="Wingdings" panose="05000000000000000000" pitchFamily="2" charset="2"/>
              <a:buAutoNum type="arabicPeriod"/>
            </a:pPr>
            <a:r>
              <a:rPr lang="en-US" altLang="en-US" dirty="0"/>
              <a:t>Obtain data on the criterion</a:t>
            </a:r>
          </a:p>
          <a:p>
            <a:pPr marL="514350" indent="-514350" eaLnBrk="1" hangingPunct="1">
              <a:buFont typeface="Wingdings" panose="05000000000000000000" pitchFamily="2" charset="2"/>
              <a:buAutoNum type="arabicPeriod"/>
            </a:pPr>
            <a:r>
              <a:rPr lang="en-US" altLang="en-US" dirty="0"/>
              <a:t>Determine the strength of the relationship between test scores and criterion performance</a:t>
            </a:r>
          </a:p>
        </p:txBody>
      </p:sp>
    </p:spTree>
    <p:extLst>
      <p:ext uri="{BB962C8B-B14F-4D97-AF65-F5344CB8AC3E}">
        <p14:creationId xmlns:p14="http://schemas.microsoft.com/office/powerpoint/2010/main" val="741537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32118" y="404495"/>
            <a:ext cx="8089900" cy="1151918"/>
          </a:xfrm>
        </p:spPr>
        <p:txBody>
          <a:bodyPr/>
          <a:lstStyle/>
          <a:p>
            <a:pPr eaLnBrk="1" hangingPunct="1">
              <a:defRPr/>
            </a:pPr>
            <a:r>
              <a:rPr lang="en-US" altLang="en-US" dirty="0"/>
              <a:t>Criterion-related validity – </a:t>
            </a:r>
            <a:br>
              <a:rPr lang="en-US" altLang="en-US" dirty="0"/>
            </a:br>
            <a:r>
              <a:rPr lang="en-US" altLang="en-US" dirty="0">
                <a:solidFill>
                  <a:srgbClr val="FF6600"/>
                </a:solidFill>
              </a:rPr>
              <a:t>Concurrent validity</a:t>
            </a:r>
            <a:endParaRPr lang="en-US" dirty="0">
              <a:latin typeface="+mn-lt"/>
              <a:ea typeface="Segoe UI Symbol" panose="020B0502040204020203" pitchFamily="34" charset="0"/>
            </a:endParaRPr>
          </a:p>
        </p:txBody>
      </p:sp>
      <p:sp>
        <p:nvSpPr>
          <p:cNvPr id="52227" name="Rectangle 3"/>
          <p:cNvSpPr>
            <a:spLocks noGrp="1" noChangeArrowheads="1"/>
          </p:cNvSpPr>
          <p:nvPr>
            <p:ph type="body" idx="1"/>
          </p:nvPr>
        </p:nvSpPr>
        <p:spPr>
          <a:xfrm>
            <a:off x="432118" y="1556413"/>
            <a:ext cx="8401470" cy="4581485"/>
          </a:xfrm>
        </p:spPr>
        <p:txBody>
          <a:bodyPr/>
          <a:lstStyle/>
          <a:p>
            <a:pPr marL="339725" indent="-339725" eaLnBrk="1" hangingPunct="1">
              <a:lnSpc>
                <a:spcPct val="80000"/>
              </a:lnSpc>
            </a:pPr>
            <a:r>
              <a:rPr lang="en-US" altLang="en-US" b="0" dirty="0"/>
              <a:t>A correlation between a measure and a criterion when both measurements are obtained at the same point in time.</a:t>
            </a:r>
          </a:p>
          <a:p>
            <a:pPr marL="339725" indent="-339725" eaLnBrk="1" hangingPunct="1">
              <a:lnSpc>
                <a:spcPct val="80000"/>
              </a:lnSpc>
            </a:pPr>
            <a:r>
              <a:rPr lang="en-US" altLang="en-US" b="0" dirty="0"/>
              <a:t>Q: Is the test effective in predicting performance on a simultaneously administered criterion measure?</a:t>
            </a:r>
          </a:p>
          <a:p>
            <a:pPr marL="339725" indent="-339725" eaLnBrk="1" hangingPunct="1"/>
            <a:r>
              <a:rPr lang="en-US" altLang="en-US" b="0" dirty="0"/>
              <a:t>This type of validity is established by relating scores on the measure to some external criterion, and is usually expressed as a correlation coefficient of some sort, that is often referred to as the validity coefficient. </a:t>
            </a:r>
          </a:p>
          <a:p>
            <a:pPr eaLnBrk="1" hangingPunct="1">
              <a:lnSpc>
                <a:spcPct val="80000"/>
              </a:lnSpc>
            </a:pPr>
            <a:endParaRPr lang="en-US" altLang="en-US" dirty="0"/>
          </a:p>
          <a:p>
            <a:pPr lvl="1" eaLnBrk="1" hangingPunct="1">
              <a:lnSpc>
                <a:spcPct val="80000"/>
              </a:lnSpc>
            </a:pPr>
            <a:endParaRPr lang="en-US" altLang="en-US" sz="2400" dirty="0"/>
          </a:p>
        </p:txBody>
      </p:sp>
    </p:spTree>
    <p:extLst>
      <p:ext uri="{BB962C8B-B14F-4D97-AF65-F5344CB8AC3E}">
        <p14:creationId xmlns:p14="http://schemas.microsoft.com/office/powerpoint/2010/main" val="32634401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32118" y="404495"/>
            <a:ext cx="8089900" cy="1151918"/>
          </a:xfrm>
        </p:spPr>
        <p:txBody>
          <a:bodyPr/>
          <a:lstStyle/>
          <a:p>
            <a:pPr eaLnBrk="1" hangingPunct="1"/>
            <a:r>
              <a:rPr lang="en-US" altLang="en-US" dirty="0"/>
              <a:t>Criterion-related validity – </a:t>
            </a:r>
            <a:br>
              <a:rPr lang="en-US" altLang="en-US" dirty="0"/>
            </a:br>
            <a:r>
              <a:rPr lang="en-US" altLang="en-US" dirty="0">
                <a:solidFill>
                  <a:srgbClr val="FF6600"/>
                </a:solidFill>
              </a:rPr>
              <a:t>Concurrent validity</a:t>
            </a:r>
            <a:endParaRPr lang="en-US" altLang="en-US" dirty="0"/>
          </a:p>
        </p:txBody>
      </p:sp>
      <p:sp>
        <p:nvSpPr>
          <p:cNvPr id="53251" name="Rectangle 3"/>
          <p:cNvSpPr>
            <a:spLocks noGrp="1" noChangeArrowheads="1"/>
          </p:cNvSpPr>
          <p:nvPr>
            <p:ph type="body" idx="1"/>
          </p:nvPr>
        </p:nvSpPr>
        <p:spPr>
          <a:xfrm>
            <a:off x="362007" y="1763306"/>
            <a:ext cx="8654402" cy="3732213"/>
          </a:xfrm>
        </p:spPr>
        <p:txBody>
          <a:bodyPr/>
          <a:lstStyle/>
          <a:p>
            <a:pPr eaLnBrk="1" hangingPunct="1">
              <a:lnSpc>
                <a:spcPct val="80000"/>
              </a:lnSpc>
              <a:buFont typeface="Wingdings" panose="05000000000000000000" pitchFamily="2" charset="2"/>
              <a:buNone/>
            </a:pPr>
            <a:r>
              <a:rPr lang="en-US" altLang="en-US" sz="3200" dirty="0" smtClean="0"/>
              <a:t> In </a:t>
            </a:r>
            <a:r>
              <a:rPr lang="en-US" altLang="en-US" sz="3200" b="1" dirty="0"/>
              <a:t>concurrent validity</a:t>
            </a:r>
            <a:r>
              <a:rPr lang="en-US" altLang="en-US" sz="3200" dirty="0"/>
              <a:t>, we assess the operationalization's ability to </a:t>
            </a:r>
            <a:r>
              <a:rPr lang="en-US" altLang="en-US" sz="3200" b="1" dirty="0"/>
              <a:t>distinguish</a:t>
            </a:r>
            <a:r>
              <a:rPr lang="en-US" altLang="en-US" sz="3200" dirty="0"/>
              <a:t> between groups that it should theoretically be able to distinguish between. </a:t>
            </a:r>
          </a:p>
          <a:p>
            <a:pPr lvl="2" eaLnBrk="1" hangingPunct="1">
              <a:lnSpc>
                <a:spcPct val="80000"/>
              </a:lnSpc>
            </a:pPr>
            <a:r>
              <a:rPr lang="en-US" altLang="en-US" sz="3200" dirty="0" smtClean="0"/>
              <a:t> </a:t>
            </a:r>
            <a:r>
              <a:rPr lang="en-US" altLang="en-US" sz="2400" dirty="0" smtClean="0">
                <a:solidFill>
                  <a:srgbClr val="FF6600"/>
                </a:solidFill>
              </a:rPr>
              <a:t>Example</a:t>
            </a:r>
            <a:r>
              <a:rPr lang="en-US" altLang="en-US" sz="2400" dirty="0" smtClean="0"/>
              <a:t>: </a:t>
            </a:r>
            <a:r>
              <a:rPr lang="en-US" altLang="en-US" sz="2400" dirty="0"/>
              <a:t>if we come up with a way of assessing manic-depression, our measure should be able to distinguish between people who are diagnosed as manic-depression and those diagnosed paranoid schizophrenic. </a:t>
            </a:r>
          </a:p>
          <a:p>
            <a:pPr lvl="1" eaLnBrk="1" hangingPunct="1">
              <a:lnSpc>
                <a:spcPct val="80000"/>
              </a:lnSpc>
            </a:pPr>
            <a:r>
              <a:rPr lang="en-US" altLang="en-US" sz="3200" dirty="0"/>
              <a:t>It is also demonstrated where a test correlates well with a measure that has previously been validated</a:t>
            </a:r>
          </a:p>
          <a:p>
            <a:pPr lvl="1" eaLnBrk="1" hangingPunct="1">
              <a:lnSpc>
                <a:spcPct val="80000"/>
              </a:lnSpc>
            </a:pPr>
            <a:endParaRPr lang="en-US" altLang="en-US" sz="3200" dirty="0"/>
          </a:p>
          <a:p>
            <a:pPr lvl="1" eaLnBrk="1" hangingPunct="1">
              <a:lnSpc>
                <a:spcPct val="80000"/>
              </a:lnSpc>
            </a:pPr>
            <a:endParaRPr lang="en-US" altLang="en-US" sz="3200" dirty="0"/>
          </a:p>
        </p:txBody>
      </p:sp>
    </p:spTree>
    <p:extLst>
      <p:ext uri="{BB962C8B-B14F-4D97-AF65-F5344CB8AC3E}">
        <p14:creationId xmlns:p14="http://schemas.microsoft.com/office/powerpoint/2010/main" val="21774803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55638" y="434975"/>
            <a:ext cx="8089900" cy="1151918"/>
          </a:xfrm>
        </p:spPr>
        <p:txBody>
          <a:bodyPr/>
          <a:lstStyle/>
          <a:p>
            <a:pPr eaLnBrk="1" hangingPunct="1"/>
            <a:r>
              <a:rPr lang="en-US" altLang="en-US" dirty="0"/>
              <a:t>Criterion-related validity – </a:t>
            </a:r>
            <a:br>
              <a:rPr lang="en-US" altLang="en-US" dirty="0"/>
            </a:br>
            <a:r>
              <a:rPr lang="en-US" altLang="en-US" dirty="0">
                <a:solidFill>
                  <a:srgbClr val="FF6600"/>
                </a:solidFill>
              </a:rPr>
              <a:t>Predictive validity</a:t>
            </a:r>
            <a:endParaRPr lang="en-US" altLang="en-US" dirty="0"/>
          </a:p>
        </p:txBody>
      </p:sp>
      <p:sp>
        <p:nvSpPr>
          <p:cNvPr id="55299" name="Rectangle 3"/>
          <p:cNvSpPr>
            <a:spLocks noGrp="1" noChangeArrowheads="1"/>
          </p:cNvSpPr>
          <p:nvPr>
            <p:ph type="body" idx="1"/>
          </p:nvPr>
        </p:nvSpPr>
        <p:spPr>
          <a:xfrm>
            <a:off x="484094" y="1586893"/>
            <a:ext cx="7942357" cy="2893032"/>
          </a:xfrm>
        </p:spPr>
        <p:txBody>
          <a:bodyPr/>
          <a:lstStyle/>
          <a:p>
            <a:pPr lvl="1" eaLnBrk="1" hangingPunct="1">
              <a:buFont typeface="Wingdings" panose="05000000000000000000" pitchFamily="2" charset="2"/>
              <a:buNone/>
            </a:pPr>
            <a:endParaRPr lang="en-US" altLang="en-US" sz="2400" b="1" dirty="0"/>
          </a:p>
          <a:p>
            <a:pPr lvl="1" eaLnBrk="1" hangingPunct="1"/>
            <a:r>
              <a:rPr lang="en-US" altLang="en-US" sz="2400" dirty="0"/>
              <a:t>A correlation between a measure and a criterion when there is a </a:t>
            </a:r>
            <a:r>
              <a:rPr lang="en-US" altLang="en-US" sz="2400" i="1" dirty="0"/>
              <a:t>reasonable</a:t>
            </a:r>
            <a:r>
              <a:rPr lang="en-US" altLang="en-US" sz="2400" dirty="0"/>
              <a:t> period of time between measurements.</a:t>
            </a:r>
          </a:p>
          <a:p>
            <a:pPr lvl="1" eaLnBrk="1" hangingPunct="1"/>
            <a:r>
              <a:rPr lang="en-US" altLang="en-US" sz="2400" dirty="0"/>
              <a:t>Is the test effective in forecasting future behavior? </a:t>
            </a:r>
          </a:p>
        </p:txBody>
      </p:sp>
    </p:spTree>
    <p:extLst>
      <p:ext uri="{BB962C8B-B14F-4D97-AF65-F5344CB8AC3E}">
        <p14:creationId xmlns:p14="http://schemas.microsoft.com/office/powerpoint/2010/main" val="21825326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55638" y="434975"/>
            <a:ext cx="8089900" cy="1151918"/>
          </a:xfrm>
        </p:spPr>
        <p:txBody>
          <a:bodyPr/>
          <a:lstStyle/>
          <a:p>
            <a:pPr eaLnBrk="1" hangingPunct="1"/>
            <a:r>
              <a:rPr lang="en-US" altLang="en-US" dirty="0"/>
              <a:t>Criterion-related validity – </a:t>
            </a:r>
            <a:br>
              <a:rPr lang="en-US" altLang="en-US" dirty="0"/>
            </a:br>
            <a:r>
              <a:rPr lang="en-US" altLang="en-US" dirty="0">
                <a:solidFill>
                  <a:srgbClr val="FF6600"/>
                </a:solidFill>
              </a:rPr>
              <a:t>Predictive validity</a:t>
            </a:r>
            <a:endParaRPr lang="en-US" altLang="en-US" dirty="0"/>
          </a:p>
        </p:txBody>
      </p:sp>
      <p:sp>
        <p:nvSpPr>
          <p:cNvPr id="56323" name="Rectangle 3"/>
          <p:cNvSpPr>
            <a:spLocks noGrp="1" noChangeArrowheads="1"/>
          </p:cNvSpPr>
          <p:nvPr>
            <p:ph type="body" idx="1"/>
          </p:nvPr>
        </p:nvSpPr>
        <p:spPr/>
        <p:txBody>
          <a:bodyPr/>
          <a:lstStyle/>
          <a:p>
            <a:pPr lvl="1" eaLnBrk="1" hangingPunct="1">
              <a:lnSpc>
                <a:spcPct val="90000"/>
              </a:lnSpc>
              <a:buFont typeface="Wingdings" panose="05000000000000000000" pitchFamily="2" charset="2"/>
              <a:buNone/>
            </a:pPr>
            <a:endParaRPr lang="en-US" altLang="en-US" sz="2400" b="1" dirty="0"/>
          </a:p>
          <a:p>
            <a:pPr lvl="1" eaLnBrk="1" hangingPunct="1">
              <a:lnSpc>
                <a:spcPct val="90000"/>
              </a:lnSpc>
              <a:buFont typeface="Wingdings" panose="05000000000000000000" pitchFamily="2" charset="2"/>
              <a:buNone/>
            </a:pPr>
            <a:r>
              <a:rPr lang="en-US" altLang="en-US" sz="2400" dirty="0"/>
              <a:t>	In </a:t>
            </a:r>
            <a:r>
              <a:rPr lang="en-US" altLang="en-US" sz="2400" b="1" dirty="0"/>
              <a:t>predictive validity</a:t>
            </a:r>
            <a:r>
              <a:rPr lang="en-US" altLang="en-US" sz="2400" dirty="0"/>
              <a:t>, we assess the operationalization's </a:t>
            </a:r>
            <a:r>
              <a:rPr lang="en-US" altLang="en-US" sz="2400" i="1" dirty="0"/>
              <a:t>ability to </a:t>
            </a:r>
            <a:r>
              <a:rPr lang="en-US" altLang="en-US" sz="2400" b="1" dirty="0"/>
              <a:t>predict something</a:t>
            </a:r>
            <a:r>
              <a:rPr lang="en-US" altLang="en-US" sz="2400" i="1" dirty="0"/>
              <a:t> </a:t>
            </a:r>
            <a:r>
              <a:rPr lang="en-US" altLang="en-US" sz="2400" dirty="0"/>
              <a:t>it should theoretically be able to predict. </a:t>
            </a:r>
          </a:p>
          <a:p>
            <a:pPr lvl="2" eaLnBrk="1" hangingPunct="1">
              <a:lnSpc>
                <a:spcPct val="90000"/>
              </a:lnSpc>
            </a:pPr>
            <a:r>
              <a:rPr lang="en-US" altLang="en-US" sz="2400" b="1" dirty="0">
                <a:solidFill>
                  <a:srgbClr val="F48024"/>
                </a:solidFill>
              </a:rPr>
              <a:t>Example: </a:t>
            </a:r>
            <a:r>
              <a:rPr lang="en-US" altLang="en-US" sz="2400" dirty="0"/>
              <a:t>We might theorize that a measure of math ability should be able to predict how well a person will do in an science-based profession. </a:t>
            </a:r>
          </a:p>
        </p:txBody>
      </p:sp>
    </p:spTree>
    <p:extLst>
      <p:ext uri="{BB962C8B-B14F-4D97-AF65-F5344CB8AC3E}">
        <p14:creationId xmlns:p14="http://schemas.microsoft.com/office/powerpoint/2010/main" val="3953106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55638" y="434975"/>
            <a:ext cx="8089900" cy="1151918"/>
          </a:xfrm>
        </p:spPr>
        <p:txBody>
          <a:bodyPr/>
          <a:lstStyle/>
          <a:p>
            <a:pPr eaLnBrk="1" hangingPunct="1"/>
            <a:r>
              <a:rPr lang="en-US" altLang="en-US" dirty="0"/>
              <a:t>Criterion-related validity – </a:t>
            </a:r>
            <a:br>
              <a:rPr lang="en-US" altLang="en-US" dirty="0"/>
            </a:br>
            <a:r>
              <a:rPr lang="en-US" altLang="en-US" dirty="0">
                <a:solidFill>
                  <a:srgbClr val="FF6600"/>
                </a:solidFill>
              </a:rPr>
              <a:t>The Criterion Problem </a:t>
            </a:r>
            <a:r>
              <a:rPr lang="en-US" altLang="en-US" dirty="0"/>
              <a:t>	</a:t>
            </a:r>
          </a:p>
        </p:txBody>
      </p:sp>
      <p:sp>
        <p:nvSpPr>
          <p:cNvPr id="57347" name="Rectangle 3"/>
          <p:cNvSpPr>
            <a:spLocks noGrp="1" noChangeArrowheads="1"/>
          </p:cNvSpPr>
          <p:nvPr>
            <p:ph type="body" idx="1"/>
          </p:nvPr>
        </p:nvSpPr>
        <p:spPr>
          <a:xfrm>
            <a:off x="655638" y="2043951"/>
            <a:ext cx="8089900" cy="1246455"/>
          </a:xfrm>
        </p:spPr>
        <p:txBody>
          <a:bodyPr/>
          <a:lstStyle/>
          <a:p>
            <a:pPr eaLnBrk="1" hangingPunct="1"/>
            <a:r>
              <a:rPr lang="en-US" altLang="en-US" dirty="0"/>
              <a:t>The enigma</a:t>
            </a:r>
          </a:p>
          <a:p>
            <a:pPr lvl="1" eaLnBrk="1" hangingPunct="1"/>
            <a:r>
              <a:rPr lang="en-US" altLang="en-US" dirty="0"/>
              <a:t>If you have a good criterion, then why on earth are you developing a new measure!</a:t>
            </a:r>
          </a:p>
          <a:p>
            <a:pPr lvl="1" eaLnBrk="1" hangingPunct="1"/>
            <a:endParaRPr lang="en-US" altLang="en-US" dirty="0"/>
          </a:p>
          <a:p>
            <a:pPr eaLnBrk="1" hangingPunct="1"/>
            <a:r>
              <a:rPr lang="en-US" altLang="en-US" dirty="0"/>
              <a:t>The reality</a:t>
            </a:r>
          </a:p>
          <a:p>
            <a:pPr lvl="1" eaLnBrk="1" hangingPunct="1"/>
            <a:r>
              <a:rPr lang="en-US" altLang="en-US" dirty="0"/>
              <a:t>Most external criteria are inherently flawed… either they aren’t completely appropriate, or they have bad statistical properties like restriction of range</a:t>
            </a:r>
          </a:p>
        </p:txBody>
      </p:sp>
    </p:spTree>
    <p:extLst>
      <p:ext uri="{BB962C8B-B14F-4D97-AF65-F5344CB8AC3E}">
        <p14:creationId xmlns:p14="http://schemas.microsoft.com/office/powerpoint/2010/main" val="14671695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Review of last week’s material (#3)</a:t>
            </a:r>
          </a:p>
        </p:txBody>
      </p:sp>
      <p:sp>
        <p:nvSpPr>
          <p:cNvPr id="78851" name="Content Placeholder 2"/>
          <p:cNvSpPr>
            <a:spLocks noGrp="1"/>
          </p:cNvSpPr>
          <p:nvPr>
            <p:ph idx="1"/>
          </p:nvPr>
        </p:nvSpPr>
        <p:spPr/>
        <p:txBody>
          <a:bodyPr/>
          <a:lstStyle/>
          <a:p>
            <a:pPr>
              <a:defRPr/>
            </a:pPr>
            <a:r>
              <a:rPr lang="en-US" altLang="en-US" dirty="0"/>
              <a:t>Gave examples of modern measurement theories (more in lectures in weeks </a:t>
            </a:r>
            <a:r>
              <a:rPr lang="en-US" altLang="en-US" dirty="0" smtClean="0"/>
              <a:t>#6 </a:t>
            </a:r>
            <a:r>
              <a:rPr lang="en-US" altLang="en-US" dirty="0"/>
              <a:t>and </a:t>
            </a:r>
            <a:r>
              <a:rPr lang="en-US" altLang="en-US" dirty="0" smtClean="0"/>
              <a:t>8)</a:t>
            </a:r>
            <a:endParaRPr lang="en-US" altLang="en-US" dirty="0"/>
          </a:p>
          <a:p>
            <a:pPr lvl="1">
              <a:defRPr/>
            </a:pPr>
            <a:r>
              <a:rPr lang="en-US" altLang="en-US" sz="1800" dirty="0"/>
              <a:t>Modern test theory, item response test (IRT), is a probabilistic (statistical, logistic) model of how/why examinees respond to any given item(s) – and independently, about the items themselves.</a:t>
            </a:r>
          </a:p>
          <a:p>
            <a:pPr lvl="1">
              <a:defRPr/>
            </a:pPr>
            <a:r>
              <a:rPr lang="en-US" altLang="en-US" sz="1800" dirty="0"/>
              <a:t>IRT – in contrast to CTT, which focuses on test performance, focuses on item’s performance and the examinee’s ability; </a:t>
            </a:r>
            <a:r>
              <a:rPr lang="en-US" altLang="en-US" sz="1800" dirty="0" smtClean="0"/>
              <a:t>e.g</a:t>
            </a:r>
            <a:r>
              <a:rPr lang="en-US" altLang="en-US" sz="1800" dirty="0"/>
              <a:t>., examinee’s performance could be predicted based on a set of factors referred to as traits, latent traits, abilities or proficiencies </a:t>
            </a:r>
          </a:p>
          <a:p>
            <a:pPr lvl="1">
              <a:defRPr/>
            </a:pPr>
            <a:r>
              <a:rPr lang="en-US" altLang="en-US" sz="1800" dirty="0"/>
              <a:t>Generalizability theory – acknowledges the multiple sources of measurement error by deriving estimates of each source separately</a:t>
            </a:r>
          </a:p>
          <a:p>
            <a:pPr marL="457200" lvl="1" indent="0">
              <a:buFontTx/>
              <a:buNone/>
              <a:defRPr/>
            </a:pPr>
            <a:endParaRPr lang="en-US" altLang="en-US" sz="1800" dirty="0"/>
          </a:p>
        </p:txBody>
      </p:sp>
    </p:spTree>
    <p:extLst>
      <p:ext uri="{BB962C8B-B14F-4D97-AF65-F5344CB8AC3E}">
        <p14:creationId xmlns:p14="http://schemas.microsoft.com/office/powerpoint/2010/main" val="219810760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9587" y="308802"/>
            <a:ext cx="8089900" cy="1151918"/>
          </a:xfrm>
        </p:spPr>
        <p:txBody>
          <a:bodyPr/>
          <a:lstStyle/>
          <a:p>
            <a:r>
              <a:rPr lang="en-US" altLang="en-US" dirty="0"/>
              <a:t>Criterion-related validity – </a:t>
            </a:r>
            <a:br>
              <a:rPr lang="en-US" altLang="en-US" dirty="0"/>
            </a:br>
            <a:r>
              <a:rPr lang="en-US" altLang="en-US" i="1" dirty="0" smtClean="0">
                <a:solidFill>
                  <a:srgbClr val="FF6600"/>
                </a:solidFill>
              </a:rPr>
              <a:t>Quantitative </a:t>
            </a:r>
            <a:r>
              <a:rPr lang="en-US" altLang="en-US" i="1" dirty="0">
                <a:solidFill>
                  <a:srgbClr val="FF6600"/>
                </a:solidFill>
              </a:rPr>
              <a:t>approach</a:t>
            </a:r>
            <a:endParaRPr lang="en-US" altLang="en-US" i="1" dirty="0"/>
          </a:p>
        </p:txBody>
      </p:sp>
      <p:sp>
        <p:nvSpPr>
          <p:cNvPr id="58371" name="Content Placeholder 2"/>
          <p:cNvSpPr>
            <a:spLocks noGrp="1"/>
          </p:cNvSpPr>
          <p:nvPr>
            <p:ph idx="1"/>
          </p:nvPr>
        </p:nvSpPr>
        <p:spPr>
          <a:xfrm>
            <a:off x="591843" y="1556413"/>
            <a:ext cx="8089900" cy="1959902"/>
          </a:xfrm>
        </p:spPr>
        <p:txBody>
          <a:bodyPr/>
          <a:lstStyle/>
          <a:p>
            <a:pPr marL="0" indent="0">
              <a:buFont typeface="Wingdings" panose="05000000000000000000" pitchFamily="2" charset="2"/>
              <a:buNone/>
            </a:pPr>
            <a:r>
              <a:rPr lang="en-US" altLang="en-US" dirty="0" smtClean="0"/>
              <a:t>Concurrent validity</a:t>
            </a:r>
          </a:p>
          <a:p>
            <a:pPr lvl="1">
              <a:spcBef>
                <a:spcPts val="600"/>
              </a:spcBef>
            </a:pPr>
            <a:r>
              <a:rPr lang="en-US" altLang="en-US" sz="2000" dirty="0" smtClean="0"/>
              <a:t>Correlate a </a:t>
            </a:r>
            <a:r>
              <a:rPr lang="en-US" altLang="en-US" sz="2000" dirty="0" smtClean="0"/>
              <a:t>new </a:t>
            </a:r>
            <a:r>
              <a:rPr lang="en-US" altLang="en-US" sz="2000" dirty="0" smtClean="0"/>
              <a:t>instrument with an established one</a:t>
            </a:r>
          </a:p>
          <a:p>
            <a:pPr lvl="2">
              <a:spcBef>
                <a:spcPts val="600"/>
              </a:spcBef>
            </a:pPr>
            <a:r>
              <a:rPr lang="en-US" altLang="en-US" sz="1800" dirty="0" smtClean="0"/>
              <a:t>If outcomes are dichotomous</a:t>
            </a:r>
          </a:p>
          <a:p>
            <a:pPr lvl="3">
              <a:spcBef>
                <a:spcPts val="600"/>
              </a:spcBef>
            </a:pPr>
            <a:r>
              <a:rPr lang="en-US" altLang="en-US" sz="1600" dirty="0" smtClean="0"/>
              <a:t>use a two-by-two table to estimate </a:t>
            </a:r>
            <a:r>
              <a:rPr lang="en-US" altLang="en-US" sz="1600" i="1" dirty="0" smtClean="0"/>
              <a:t>sensitivity, specificity, PPV, NPV </a:t>
            </a:r>
            <a:r>
              <a:rPr lang="en-US" altLang="en-US" sz="1600" dirty="0" smtClean="0"/>
              <a:t>for new measure using the old one as a “gold standard”</a:t>
            </a:r>
          </a:p>
          <a:p>
            <a:pPr lvl="3">
              <a:spcBef>
                <a:spcPts val="600"/>
              </a:spcBef>
            </a:pPr>
            <a:r>
              <a:rPr lang="en-US" altLang="en-US" sz="1600" dirty="0" smtClean="0"/>
              <a:t>Phi (</a:t>
            </a:r>
            <a:r>
              <a:rPr lang="en-US" altLang="en-US" sz="1600" dirty="0" smtClean="0">
                <a:sym typeface="Symbol" panose="05050102010706020507" pitchFamily="18" charset="2"/>
              </a:rPr>
              <a:t></a:t>
            </a:r>
            <a:r>
              <a:rPr lang="en-US" altLang="en-US" sz="1600" dirty="0" smtClean="0"/>
              <a:t>) coefficient for overall correlation </a:t>
            </a:r>
          </a:p>
          <a:p>
            <a:pPr lvl="4">
              <a:spcBef>
                <a:spcPts val="600"/>
              </a:spcBef>
            </a:pPr>
            <a:r>
              <a:rPr lang="en-US" altLang="en-US" sz="1600" dirty="0" smtClean="0"/>
              <a:t>Related to chi-square (</a:t>
            </a:r>
            <a:r>
              <a:rPr lang="en-US" altLang="en-US" sz="1600" dirty="0" smtClean="0">
                <a:sym typeface="Symbol" panose="05050102010706020507" pitchFamily="18" charset="2"/>
              </a:rPr>
              <a:t></a:t>
            </a:r>
            <a:r>
              <a:rPr lang="en-US" altLang="en-US" sz="1600" baseline="30000" dirty="0" smtClean="0">
                <a:sym typeface="Symbol" panose="05050102010706020507" pitchFamily="18" charset="2"/>
              </a:rPr>
              <a:t>2</a:t>
            </a:r>
            <a:r>
              <a:rPr lang="en-US" altLang="en-US" sz="1600" dirty="0" smtClean="0">
                <a:sym typeface="Symbol" panose="05050102010706020507" pitchFamily="18" charset="2"/>
              </a:rPr>
              <a:t>/N)</a:t>
            </a:r>
          </a:p>
          <a:p>
            <a:pPr lvl="2">
              <a:spcBef>
                <a:spcPts val="600"/>
              </a:spcBef>
            </a:pPr>
            <a:r>
              <a:rPr lang="en-US" altLang="en-US" sz="1800" dirty="0" smtClean="0">
                <a:sym typeface="Symbol" panose="05050102010706020507" pitchFamily="18" charset="2"/>
              </a:rPr>
              <a:t>If outcomes are continuous</a:t>
            </a:r>
          </a:p>
          <a:p>
            <a:pPr lvl="3">
              <a:spcBef>
                <a:spcPts val="600"/>
              </a:spcBef>
            </a:pPr>
            <a:r>
              <a:rPr lang="en-US" altLang="en-US" sz="1600" dirty="0" smtClean="0">
                <a:sym typeface="Symbol" panose="05050102010706020507" pitchFamily="18" charset="2"/>
              </a:rPr>
              <a:t>Use Pearson’s </a:t>
            </a:r>
            <a:r>
              <a:rPr lang="en-US" altLang="en-US" sz="1600" i="1" dirty="0" smtClean="0">
                <a:sym typeface="Symbol" panose="05050102010706020507" pitchFamily="18" charset="2"/>
              </a:rPr>
              <a:t>r</a:t>
            </a:r>
          </a:p>
          <a:p>
            <a:pPr marL="0" indent="0">
              <a:buNone/>
            </a:pPr>
            <a:r>
              <a:rPr lang="en-US" altLang="en-US" dirty="0" smtClean="0">
                <a:sym typeface="Symbol" panose="05050102010706020507" pitchFamily="18" charset="2"/>
              </a:rPr>
              <a:t>Predictive validity</a:t>
            </a:r>
          </a:p>
          <a:p>
            <a:pPr lvl="1"/>
            <a:r>
              <a:rPr lang="en-US" altLang="en-US" sz="2000" dirty="0" smtClean="0">
                <a:sym typeface="Symbol" panose="05050102010706020507" pitchFamily="18" charset="2"/>
              </a:rPr>
              <a:t>Need to wait a period of time between instrument #1 and #2</a:t>
            </a:r>
          </a:p>
          <a:p>
            <a:pPr lvl="1"/>
            <a:r>
              <a:rPr lang="en-US" altLang="en-US" sz="2000" dirty="0" smtClean="0">
                <a:sym typeface="Symbol" panose="05050102010706020507" pitchFamily="18" charset="2"/>
              </a:rPr>
              <a:t>Same stat methods as for Concurrent validity</a:t>
            </a:r>
            <a:endParaRPr lang="en-US" altLang="en-US" sz="2000" dirty="0">
              <a:sym typeface="Symbol" panose="05050102010706020507" pitchFamily="18" charset="2"/>
            </a:endParaRPr>
          </a:p>
          <a:p>
            <a:pPr marL="0" indent="0">
              <a:buNone/>
            </a:pPr>
            <a:endParaRPr lang="en-US" altLang="en-US" dirty="0" smtClean="0">
              <a:sym typeface="Symbol" panose="05050102010706020507" pitchFamily="18" charset="2"/>
            </a:endParaRPr>
          </a:p>
          <a:p>
            <a:pPr lvl="2"/>
            <a:endParaRPr lang="en-US" altLang="en-US" dirty="0"/>
          </a:p>
        </p:txBody>
      </p:sp>
    </p:spTree>
    <p:extLst>
      <p:ext uri="{BB962C8B-B14F-4D97-AF65-F5344CB8AC3E}">
        <p14:creationId xmlns:p14="http://schemas.microsoft.com/office/powerpoint/2010/main" val="4166638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Types of validity</a:t>
            </a:r>
          </a:p>
        </p:txBody>
      </p:sp>
      <p:sp>
        <p:nvSpPr>
          <p:cNvPr id="59395" name="Rectangle 3"/>
          <p:cNvSpPr>
            <a:spLocks noGrp="1" noChangeArrowheads="1"/>
          </p:cNvSpPr>
          <p:nvPr>
            <p:ph type="body" idx="1"/>
          </p:nvPr>
        </p:nvSpPr>
        <p:spPr>
          <a:xfrm>
            <a:off x="838200" y="1434354"/>
            <a:ext cx="7901763" cy="4652122"/>
          </a:xfrm>
        </p:spPr>
        <p:txBody>
          <a:bodyPr/>
          <a:lstStyle/>
          <a:p>
            <a:pPr eaLnBrk="1" hangingPunct="1">
              <a:lnSpc>
                <a:spcPct val="90000"/>
              </a:lnSpc>
            </a:pPr>
            <a:r>
              <a:rPr lang="en-US" altLang="en-US" dirty="0"/>
              <a:t>Content</a:t>
            </a:r>
          </a:p>
          <a:p>
            <a:pPr eaLnBrk="1" hangingPunct="1">
              <a:lnSpc>
                <a:spcPct val="90000"/>
              </a:lnSpc>
            </a:pPr>
            <a:r>
              <a:rPr lang="en-US" altLang="en-US" dirty="0"/>
              <a:t>Criterion-related </a:t>
            </a:r>
          </a:p>
          <a:p>
            <a:pPr eaLnBrk="1" hangingPunct="1">
              <a:lnSpc>
                <a:spcPct val="90000"/>
              </a:lnSpc>
            </a:pPr>
            <a:r>
              <a:rPr lang="en-US" altLang="en-US" dirty="0">
                <a:solidFill>
                  <a:srgbClr val="FF6600"/>
                </a:solidFill>
              </a:rPr>
              <a:t>Construct</a:t>
            </a:r>
          </a:p>
          <a:p>
            <a:pPr lvl="2" eaLnBrk="1" hangingPunct="1">
              <a:lnSpc>
                <a:spcPct val="90000"/>
              </a:lnSpc>
              <a:buFont typeface="Wingdings" panose="05000000000000000000" pitchFamily="2" charset="2"/>
              <a:buChar char="§"/>
            </a:pPr>
            <a:r>
              <a:rPr lang="en-US" altLang="en-US" sz="2000" dirty="0">
                <a:solidFill>
                  <a:srgbClr val="FF6600"/>
                </a:solidFill>
              </a:rPr>
              <a:t>Convergent validity - measures that are theoretically supposed to be highly interrelated are, in practice, highly interrelated</a:t>
            </a:r>
          </a:p>
          <a:p>
            <a:pPr lvl="2" eaLnBrk="1" hangingPunct="1">
              <a:lnSpc>
                <a:spcPct val="90000"/>
              </a:lnSpc>
              <a:buFont typeface="Wingdings" panose="05000000000000000000" pitchFamily="2" charset="2"/>
              <a:buChar char="§"/>
            </a:pPr>
            <a:r>
              <a:rPr lang="en-US" altLang="en-US" sz="2000" dirty="0">
                <a:solidFill>
                  <a:srgbClr val="FF6600"/>
                </a:solidFill>
              </a:rPr>
              <a:t>Discriminant validity - measures that shouldn't be related to each other in fact were not</a:t>
            </a:r>
          </a:p>
        </p:txBody>
      </p:sp>
    </p:spTree>
    <p:extLst>
      <p:ext uri="{BB962C8B-B14F-4D97-AF65-F5344CB8AC3E}">
        <p14:creationId xmlns:p14="http://schemas.microsoft.com/office/powerpoint/2010/main" val="285433456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32118" y="404495"/>
            <a:ext cx="8089900" cy="628698"/>
          </a:xfrm>
        </p:spPr>
        <p:txBody>
          <a:bodyPr/>
          <a:lstStyle/>
          <a:p>
            <a:pPr eaLnBrk="1" hangingPunct="1"/>
            <a:r>
              <a:rPr lang="en-US" altLang="en-US" dirty="0"/>
              <a:t>Construct Validity – </a:t>
            </a:r>
          </a:p>
        </p:txBody>
      </p:sp>
      <p:sp>
        <p:nvSpPr>
          <p:cNvPr id="6041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dirty="0"/>
              <a:t>  The degree to which an instrument measures the theoretical construct or trait/characteristic it was designed to measure</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 In order to establish a measure's construct validity, the developer makes certain predictions that relate the measure to the theory that underlies it. These predictions can take a number of forms.</a:t>
            </a:r>
          </a:p>
        </p:txBody>
      </p:sp>
    </p:spTree>
    <p:extLst>
      <p:ext uri="{BB962C8B-B14F-4D97-AF65-F5344CB8AC3E}">
        <p14:creationId xmlns:p14="http://schemas.microsoft.com/office/powerpoint/2010/main" val="418076071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t>Convergent validity</a:t>
            </a:r>
          </a:p>
        </p:txBody>
      </p:sp>
      <p:sp>
        <p:nvSpPr>
          <p:cNvPr id="68611" name="Rectangle 3"/>
          <p:cNvSpPr>
            <a:spLocks noGrp="1" noChangeArrowheads="1"/>
          </p:cNvSpPr>
          <p:nvPr>
            <p:ph idx="1"/>
          </p:nvPr>
        </p:nvSpPr>
        <p:spPr/>
        <p:txBody>
          <a:bodyPr/>
          <a:lstStyle/>
          <a:p>
            <a:pPr defTabSz="457200" eaLnBrk="1" hangingPunct="1"/>
            <a:r>
              <a:rPr lang="en-US" altLang="en-US" dirty="0" smtClean="0"/>
              <a:t>To </a:t>
            </a:r>
            <a:r>
              <a:rPr lang="en-US" altLang="en-US" dirty="0"/>
              <a:t>examine the degree to which the operationalization is similar to (converges on) other </a:t>
            </a:r>
            <a:r>
              <a:rPr lang="en-US" altLang="en-US" dirty="0" err="1"/>
              <a:t>operationalizations</a:t>
            </a:r>
            <a:r>
              <a:rPr lang="en-US" altLang="en-US" dirty="0"/>
              <a:t> that it theoretically should be similar to (high correlations)</a:t>
            </a:r>
          </a:p>
          <a:p>
            <a:pPr lvl="2" eaLnBrk="1" hangingPunct="1">
              <a:lnSpc>
                <a:spcPct val="90000"/>
              </a:lnSpc>
            </a:pPr>
            <a:r>
              <a:rPr lang="en-US" altLang="en-US" sz="2400" dirty="0"/>
              <a:t>For instance, to show the convergent validity of a test of </a:t>
            </a:r>
            <a:r>
              <a:rPr lang="en-US" altLang="en-US" sz="2400" u="sng" dirty="0"/>
              <a:t>arithmetic</a:t>
            </a:r>
            <a:r>
              <a:rPr lang="en-US" altLang="en-US" sz="2400" dirty="0"/>
              <a:t> skills, we might correlate the scores on our test with scores on other tests that purport to measure </a:t>
            </a:r>
            <a:r>
              <a:rPr lang="en-US" altLang="en-US" sz="2400" u="sng" dirty="0"/>
              <a:t>basic math ability</a:t>
            </a:r>
            <a:r>
              <a:rPr lang="en-US" altLang="en-US" sz="2400" dirty="0"/>
              <a:t>, where high correlations would be evidence of convergent validity. </a:t>
            </a:r>
          </a:p>
        </p:txBody>
      </p:sp>
    </p:spTree>
    <p:extLst>
      <p:ext uri="{BB962C8B-B14F-4D97-AF65-F5344CB8AC3E}">
        <p14:creationId xmlns:p14="http://schemas.microsoft.com/office/powerpoint/2010/main" val="23011305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a:t>Discriminant Validity </a:t>
            </a:r>
          </a:p>
        </p:txBody>
      </p:sp>
      <p:sp>
        <p:nvSpPr>
          <p:cNvPr id="69635" name="Rectangle 3"/>
          <p:cNvSpPr>
            <a:spLocks noGrp="1" noChangeArrowheads="1"/>
          </p:cNvSpPr>
          <p:nvPr>
            <p:ph type="body" idx="1"/>
          </p:nvPr>
        </p:nvSpPr>
        <p:spPr>
          <a:xfrm>
            <a:off x="230372" y="1235149"/>
            <a:ext cx="7921625" cy="3579813"/>
          </a:xfrm>
        </p:spPr>
        <p:txBody>
          <a:bodyPr/>
          <a:lstStyle/>
          <a:p>
            <a:pPr lvl="1" indent="-457200" eaLnBrk="1" hangingPunct="1">
              <a:buFont typeface="Wingdings" panose="05000000000000000000" pitchFamily="2" charset="2"/>
              <a:buChar char="§"/>
            </a:pPr>
            <a:r>
              <a:rPr lang="en-US" altLang="en-US" sz="2800" dirty="0"/>
              <a:t>To examine the degree to which the operationalization is not similar to (diverges from) other </a:t>
            </a:r>
            <a:r>
              <a:rPr lang="en-US" altLang="en-US" sz="2800" dirty="0" err="1"/>
              <a:t>operationalizations</a:t>
            </a:r>
            <a:r>
              <a:rPr lang="en-US" altLang="en-US" sz="2800" dirty="0"/>
              <a:t> that it theoretically should be not be similar to (low correlations).</a:t>
            </a:r>
          </a:p>
        </p:txBody>
      </p:sp>
    </p:spTree>
    <p:extLst>
      <p:ext uri="{BB962C8B-B14F-4D97-AF65-F5344CB8AC3E}">
        <p14:creationId xmlns:p14="http://schemas.microsoft.com/office/powerpoint/2010/main" val="30177991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t>Construct validity:</a:t>
            </a:r>
            <a:br>
              <a:rPr lang="en-US" altLang="en-US"/>
            </a:br>
            <a:r>
              <a:rPr lang="en-US" altLang="en-US">
                <a:solidFill>
                  <a:srgbClr val="FF6600"/>
                </a:solidFill>
              </a:rPr>
              <a:t>Quantitative approach</a:t>
            </a:r>
          </a:p>
        </p:txBody>
      </p:sp>
      <p:sp>
        <p:nvSpPr>
          <p:cNvPr id="61443" name="Rectangle 3"/>
          <p:cNvSpPr>
            <a:spLocks noGrp="1" noChangeArrowheads="1"/>
          </p:cNvSpPr>
          <p:nvPr>
            <p:ph type="body" idx="1"/>
          </p:nvPr>
        </p:nvSpPr>
        <p:spPr>
          <a:xfrm>
            <a:off x="655638" y="1667435"/>
            <a:ext cx="8089900" cy="1587114"/>
          </a:xfrm>
        </p:spPr>
        <p:txBody>
          <a:bodyPr/>
          <a:lstStyle/>
          <a:p>
            <a:pPr eaLnBrk="1" hangingPunct="1"/>
            <a:r>
              <a:rPr lang="en-US" altLang="en-US" dirty="0"/>
              <a:t>Thorough and appropriate specification and sampling of the domain</a:t>
            </a:r>
          </a:p>
          <a:p>
            <a:pPr eaLnBrk="1" hangingPunct="1">
              <a:lnSpc>
                <a:spcPct val="90000"/>
              </a:lnSpc>
            </a:pPr>
            <a:r>
              <a:rPr lang="en-US" altLang="en-US" dirty="0" err="1"/>
              <a:t>Multitrait</a:t>
            </a:r>
            <a:r>
              <a:rPr lang="en-US" altLang="en-US" dirty="0"/>
              <a:t>-Multimethod Matrix (MTMM)(Campbell and Fiske 1959)</a:t>
            </a:r>
          </a:p>
          <a:p>
            <a:pPr eaLnBrk="1" hangingPunct="1"/>
            <a:r>
              <a:rPr lang="en-US" altLang="en-US" dirty="0"/>
              <a:t>Factor Analysis</a:t>
            </a:r>
          </a:p>
          <a:p>
            <a:pPr lvl="1" eaLnBrk="1" hangingPunct="1"/>
            <a:r>
              <a:rPr lang="en-US" altLang="en-US" dirty="0"/>
              <a:t>Allows one to examine the congruence between the empirical data and the theoretical domain </a:t>
            </a:r>
          </a:p>
          <a:p>
            <a:pPr lvl="2" eaLnBrk="1" hangingPunct="1">
              <a:buFont typeface="Wingdings" panose="05000000000000000000" pitchFamily="2" charset="2"/>
              <a:buChar char="Ø"/>
            </a:pPr>
            <a:r>
              <a:rPr lang="en-US" altLang="en-US" sz="2400" b="1" dirty="0">
                <a:solidFill>
                  <a:srgbClr val="FF6600"/>
                </a:solidFill>
              </a:rPr>
              <a:t>WEEK </a:t>
            </a:r>
            <a:r>
              <a:rPr lang="en-US" altLang="en-US" sz="2400" b="1" dirty="0" smtClean="0">
                <a:solidFill>
                  <a:srgbClr val="FF6600"/>
                </a:solidFill>
              </a:rPr>
              <a:t>#11!</a:t>
            </a:r>
            <a:endParaRPr lang="en-US" altLang="en-US" b="1" dirty="0">
              <a:solidFill>
                <a:srgbClr val="FF6600"/>
              </a:solidFill>
            </a:endParaRPr>
          </a:p>
        </p:txBody>
      </p:sp>
    </p:spTree>
    <p:extLst>
      <p:ext uri="{BB962C8B-B14F-4D97-AF65-F5344CB8AC3E}">
        <p14:creationId xmlns:p14="http://schemas.microsoft.com/office/powerpoint/2010/main" val="42483905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514668" y="1823483"/>
            <a:ext cx="7924800" cy="1906588"/>
          </a:xfrm>
        </p:spPr>
        <p:txBody>
          <a:bodyPr/>
          <a:lstStyle/>
          <a:p>
            <a:pPr marL="0" indent="0" eaLnBrk="1" hangingPunct="1">
              <a:lnSpc>
                <a:spcPct val="90000"/>
              </a:lnSpc>
              <a:buFont typeface="Wingdings" panose="05000000000000000000" pitchFamily="2" charset="2"/>
              <a:buNone/>
            </a:pPr>
            <a:r>
              <a:rPr lang="en-US" altLang="en-US" sz="2800" u="sng" dirty="0" err="1"/>
              <a:t>Multitrait</a:t>
            </a:r>
            <a:r>
              <a:rPr lang="en-US" altLang="en-US" sz="2800" u="sng" dirty="0"/>
              <a:t>-multimethod validation</a:t>
            </a:r>
          </a:p>
          <a:p>
            <a:pPr marL="0" indent="0" eaLnBrk="1" hangingPunct="1">
              <a:buNone/>
            </a:pPr>
            <a:r>
              <a:rPr lang="en-US" altLang="en-US" dirty="0"/>
              <a:t>(</a:t>
            </a:r>
            <a:r>
              <a:rPr lang="en-US" altLang="en-US" dirty="0" err="1"/>
              <a:t>Cambell</a:t>
            </a:r>
            <a:r>
              <a:rPr lang="en-US" altLang="en-US" dirty="0"/>
              <a:t> &amp; Fiske, 1959)</a:t>
            </a:r>
          </a:p>
          <a:p>
            <a:pPr marL="339725" indent="-339725" eaLnBrk="1" hangingPunct="1">
              <a:lnSpc>
                <a:spcPct val="90000"/>
              </a:lnSpc>
            </a:pPr>
            <a:r>
              <a:rPr lang="en-US" altLang="en-US" dirty="0"/>
              <a:t>In a multi-method, multi-trait validation strategy, the researcher not only uses multiple indicators per concept, but also gathers data for each indicator by multiple methods and/or from multiple sources. </a:t>
            </a:r>
          </a:p>
        </p:txBody>
      </p:sp>
      <p:sp>
        <p:nvSpPr>
          <p:cNvPr id="62469" name="Rectangle 2"/>
          <p:cNvSpPr>
            <a:spLocks noGrp="1" noChangeArrowheads="1"/>
          </p:cNvSpPr>
          <p:nvPr>
            <p:ph type="title"/>
          </p:nvPr>
        </p:nvSpPr>
        <p:spPr/>
        <p:txBody>
          <a:bodyPr/>
          <a:lstStyle/>
          <a:p>
            <a:pPr eaLnBrk="1" hangingPunct="1"/>
            <a:r>
              <a:rPr lang="en-US" altLang="en-US"/>
              <a:t>Construct validity:</a:t>
            </a:r>
            <a:br>
              <a:rPr lang="en-US" altLang="en-US"/>
            </a:br>
            <a:r>
              <a:rPr lang="en-US" altLang="en-US">
                <a:solidFill>
                  <a:srgbClr val="FF6600"/>
                </a:solidFill>
              </a:rPr>
              <a:t>Quantitative approach</a:t>
            </a:r>
          </a:p>
        </p:txBody>
      </p:sp>
    </p:spTree>
    <p:extLst>
      <p:ext uri="{BB962C8B-B14F-4D97-AF65-F5344CB8AC3E}">
        <p14:creationId xmlns:p14="http://schemas.microsoft.com/office/powerpoint/2010/main" val="2128267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32118" y="1676446"/>
            <a:ext cx="8305800" cy="4038600"/>
          </a:xfrm>
        </p:spPr>
        <p:txBody>
          <a:bodyPr/>
          <a:lstStyle/>
          <a:p>
            <a:pPr eaLnBrk="1" hangingPunct="1"/>
            <a:r>
              <a:rPr lang="en-US" altLang="en-US" sz="2400" dirty="0" smtClean="0"/>
              <a:t>Convergent </a:t>
            </a:r>
            <a:r>
              <a:rPr lang="en-US" altLang="en-US" sz="2400" dirty="0"/>
              <a:t>validity</a:t>
            </a:r>
          </a:p>
          <a:p>
            <a:pPr lvl="1" eaLnBrk="1" hangingPunct="1"/>
            <a:r>
              <a:rPr lang="en-US" altLang="en-US" sz="2000" dirty="0"/>
              <a:t>Demonstrated by </a:t>
            </a:r>
            <a:r>
              <a:rPr lang="en-US" altLang="en-US" sz="2000" b="1" i="1" dirty="0"/>
              <a:t>high</a:t>
            </a:r>
            <a:r>
              <a:rPr lang="en-US" altLang="en-US" sz="2000" dirty="0"/>
              <a:t> correlations between scores on instruments measuring the </a:t>
            </a:r>
            <a:r>
              <a:rPr lang="en-US" altLang="en-US" sz="2000" b="1" i="1" dirty="0"/>
              <a:t>same</a:t>
            </a:r>
            <a:r>
              <a:rPr lang="en-US" altLang="en-US" sz="2000" dirty="0"/>
              <a:t> trait by </a:t>
            </a:r>
            <a:r>
              <a:rPr lang="en-US" altLang="en-US" sz="2000" b="1" i="1" dirty="0"/>
              <a:t>different</a:t>
            </a:r>
            <a:r>
              <a:rPr lang="en-US" altLang="en-US" sz="2000" dirty="0"/>
              <a:t> methods</a:t>
            </a:r>
          </a:p>
          <a:p>
            <a:pPr lvl="1" eaLnBrk="1" hangingPunct="1">
              <a:buFont typeface="Wingdings" panose="05000000000000000000" pitchFamily="2" charset="2"/>
              <a:buNone/>
            </a:pPr>
            <a:r>
              <a:rPr lang="en-US" altLang="en-US" sz="2000" dirty="0"/>
              <a:t>	(</a:t>
            </a:r>
            <a:r>
              <a:rPr lang="en-US" altLang="en-US" sz="2000" i="1" dirty="0" err="1"/>
              <a:t>Monotrait</a:t>
            </a:r>
            <a:r>
              <a:rPr lang="en-US" altLang="en-US" sz="2000" i="1" dirty="0"/>
              <a:t>-Hetero method</a:t>
            </a:r>
            <a:r>
              <a:rPr lang="en-US" altLang="en-US" sz="2000" dirty="0"/>
              <a:t>)</a:t>
            </a:r>
          </a:p>
          <a:p>
            <a:pPr eaLnBrk="1" hangingPunct="1"/>
            <a:r>
              <a:rPr lang="en-US" altLang="en-US" sz="2400" dirty="0"/>
              <a:t>Divergent (or discriminant) validity</a:t>
            </a:r>
          </a:p>
          <a:p>
            <a:pPr lvl="1" eaLnBrk="1" hangingPunct="1"/>
            <a:r>
              <a:rPr lang="en-US" altLang="en-US" sz="2000" dirty="0"/>
              <a:t>Demonstrated by </a:t>
            </a:r>
            <a:r>
              <a:rPr lang="en-US" altLang="en-US" sz="2000" b="1" i="1" dirty="0"/>
              <a:t>low</a:t>
            </a:r>
            <a:r>
              <a:rPr lang="en-US" altLang="en-US" sz="2000" dirty="0"/>
              <a:t> correlations between scores on instruments measuring </a:t>
            </a:r>
            <a:r>
              <a:rPr lang="en-US" altLang="en-US" sz="2000" b="1" i="1" dirty="0"/>
              <a:t>different</a:t>
            </a:r>
            <a:r>
              <a:rPr lang="en-US" altLang="en-US" sz="2000" dirty="0"/>
              <a:t> traits by the </a:t>
            </a:r>
            <a:r>
              <a:rPr lang="en-US" altLang="en-US" sz="2000" b="1" i="1" dirty="0"/>
              <a:t>same</a:t>
            </a:r>
            <a:r>
              <a:rPr lang="en-US" altLang="en-US" sz="2000" dirty="0"/>
              <a:t> method (</a:t>
            </a:r>
            <a:r>
              <a:rPr lang="en-US" altLang="en-US" sz="2000" i="1" dirty="0" err="1"/>
              <a:t>Heterotrait</a:t>
            </a:r>
            <a:r>
              <a:rPr lang="en-US" altLang="en-US" sz="2000" i="1" dirty="0"/>
              <a:t>-Mono method</a:t>
            </a:r>
            <a:r>
              <a:rPr lang="en-US" altLang="en-US" sz="2000" dirty="0" smtClean="0"/>
              <a:t>)</a:t>
            </a:r>
          </a:p>
          <a:p>
            <a:pPr lvl="1" eaLnBrk="1" hangingPunct="1"/>
            <a:r>
              <a:rPr lang="en-US" altLang="en-US" sz="2000" dirty="0" smtClean="0"/>
              <a:t>If correlations are as high or higher than </a:t>
            </a:r>
            <a:r>
              <a:rPr lang="en-US" altLang="en-US" sz="2000" dirty="0" err="1" smtClean="0"/>
              <a:t>Monotraint</a:t>
            </a:r>
            <a:r>
              <a:rPr lang="en-US" altLang="en-US" sz="2000" dirty="0" smtClean="0"/>
              <a:t>-Hetero method correlations, then the method of measurement is more important than the concepts being measured – not good!</a:t>
            </a:r>
            <a:endParaRPr lang="en-US" altLang="en-US" sz="2000" dirty="0"/>
          </a:p>
          <a:p>
            <a:pPr eaLnBrk="1" hangingPunct="1"/>
            <a:r>
              <a:rPr lang="en-US" altLang="en-US" sz="2400" dirty="0"/>
              <a:t>Use </a:t>
            </a:r>
            <a:r>
              <a:rPr lang="en-US" altLang="en-US" sz="2400" dirty="0">
                <a:solidFill>
                  <a:srgbClr val="FF6600"/>
                </a:solidFill>
              </a:rPr>
              <a:t>reliability indices </a:t>
            </a:r>
            <a:r>
              <a:rPr lang="en-US" altLang="en-US" sz="2400" dirty="0"/>
              <a:t>to assess validity!</a:t>
            </a:r>
          </a:p>
          <a:p>
            <a:pPr lvl="1" eaLnBrk="1" hangingPunct="1">
              <a:buFont typeface="Wingdings" panose="05000000000000000000" pitchFamily="2" charset="2"/>
              <a:buNone/>
            </a:pPr>
            <a:endParaRPr lang="en-US" altLang="en-US" sz="2000" dirty="0"/>
          </a:p>
        </p:txBody>
      </p:sp>
      <p:sp>
        <p:nvSpPr>
          <p:cNvPr id="63493" name="Rectangle 2"/>
          <p:cNvSpPr>
            <a:spLocks noGrp="1" noChangeArrowheads="1"/>
          </p:cNvSpPr>
          <p:nvPr>
            <p:ph type="title"/>
          </p:nvPr>
        </p:nvSpPr>
        <p:spPr>
          <a:xfrm>
            <a:off x="432118" y="223741"/>
            <a:ext cx="8089900" cy="1452705"/>
          </a:xfrm>
        </p:spPr>
        <p:txBody>
          <a:bodyPr/>
          <a:lstStyle/>
          <a:p>
            <a:pPr eaLnBrk="1" hangingPunct="1"/>
            <a:r>
              <a:rPr lang="en-US" altLang="en-US" dirty="0"/>
              <a:t>Construct validity:</a:t>
            </a:r>
            <a:br>
              <a:rPr lang="en-US" altLang="en-US" dirty="0"/>
            </a:br>
            <a:r>
              <a:rPr lang="en-US" altLang="en-US" dirty="0">
                <a:solidFill>
                  <a:srgbClr val="FF6600"/>
                </a:solidFill>
              </a:rPr>
              <a:t>Quantitative </a:t>
            </a:r>
            <a:r>
              <a:rPr lang="en-US" altLang="en-US" dirty="0" smtClean="0">
                <a:solidFill>
                  <a:srgbClr val="FF6600"/>
                </a:solidFill>
              </a:rPr>
              <a:t>approach</a:t>
            </a:r>
            <a:br>
              <a:rPr lang="en-US" altLang="en-US" dirty="0" smtClean="0">
                <a:solidFill>
                  <a:srgbClr val="FF6600"/>
                </a:solidFill>
              </a:rPr>
            </a:br>
            <a:r>
              <a:rPr lang="en-US" altLang="en-US" sz="2400" dirty="0" err="1"/>
              <a:t>Multitrait</a:t>
            </a:r>
            <a:r>
              <a:rPr lang="en-US" altLang="en-US" sz="2400" dirty="0"/>
              <a:t>-multimethod validation (MTMM</a:t>
            </a:r>
            <a:r>
              <a:rPr lang="en-US" altLang="en-US" sz="2400" dirty="0" smtClean="0"/>
              <a:t>)</a:t>
            </a:r>
            <a:endParaRPr lang="en-US" altLang="en-US" dirty="0">
              <a:solidFill>
                <a:srgbClr val="FF6600"/>
              </a:solidFill>
            </a:endParaRPr>
          </a:p>
        </p:txBody>
      </p:sp>
    </p:spTree>
    <p:extLst>
      <p:ext uri="{BB962C8B-B14F-4D97-AF65-F5344CB8AC3E}">
        <p14:creationId xmlns:p14="http://schemas.microsoft.com/office/powerpoint/2010/main" val="6462765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4A616ECA-89C8-AD43-A114-0980934050DB}"/>
              </a:ext>
            </a:extLst>
          </p:cNvPr>
          <p:cNvSpPr>
            <a:spLocks noGrp="1"/>
          </p:cNvSpPr>
          <p:nvPr>
            <p:ph type="title"/>
          </p:nvPr>
        </p:nvSpPr>
        <p:spPr>
          <a:xfrm>
            <a:off x="365124" y="264576"/>
            <a:ext cx="8415193" cy="981807"/>
          </a:xfrm>
        </p:spPr>
        <p:txBody>
          <a:bodyPr/>
          <a:lstStyle/>
          <a:p>
            <a:r>
              <a:rPr lang="en-US" altLang="en-US" sz="2800" u="sng" dirty="0">
                <a:solidFill>
                  <a:srgbClr val="FF6600"/>
                </a:solidFill>
              </a:rPr>
              <a:t>MTMM </a:t>
            </a:r>
            <a:r>
              <a:rPr altLang="en-US" sz="2800" u="sng" dirty="0">
                <a:solidFill>
                  <a:srgbClr val="FF6600"/>
                </a:solidFill>
              </a:rPr>
              <a:t>Example</a:t>
            </a:r>
            <a:r>
              <a:rPr lang="en-US" altLang="en-US" sz="2800" u="sng" dirty="0">
                <a:solidFill>
                  <a:srgbClr val="FF6600"/>
                </a:solidFill>
              </a:rPr>
              <a:t> 1</a:t>
            </a:r>
            <a:r>
              <a:rPr altLang="en-US" sz="2800" u="sng" dirty="0">
                <a:solidFill>
                  <a:srgbClr val="FF6600"/>
                </a:solidFill>
              </a:rPr>
              <a:t>:</a:t>
            </a:r>
            <a:r>
              <a:rPr altLang="en-US" sz="2800" dirty="0">
                <a:solidFill>
                  <a:srgbClr val="FF6600"/>
                </a:solidFill>
              </a:rPr>
              <a:t> </a:t>
            </a:r>
            <a:r>
              <a:rPr altLang="en-US" dirty="0">
                <a:solidFill>
                  <a:srgbClr val="FF6600"/>
                </a:solidFill>
              </a:rPr>
              <a:t/>
            </a:r>
            <a:br>
              <a:rPr altLang="en-US" dirty="0">
                <a:solidFill>
                  <a:srgbClr val="FF6600"/>
                </a:solidFill>
              </a:rPr>
            </a:br>
            <a:r>
              <a:rPr altLang="en-US" dirty="0"/>
              <a:t>A study of sixth grade students </a:t>
            </a:r>
          </a:p>
        </p:txBody>
      </p:sp>
      <p:sp>
        <p:nvSpPr>
          <p:cNvPr id="131075" name="Content Placeholder 2">
            <a:extLst>
              <a:ext uri="{FF2B5EF4-FFF2-40B4-BE49-F238E27FC236}">
                <a16:creationId xmlns:a16="http://schemas.microsoft.com/office/drawing/2014/main" id="{9A659FA0-25D2-7C4A-B83D-3DC6AB0B70AB}"/>
              </a:ext>
            </a:extLst>
          </p:cNvPr>
          <p:cNvSpPr>
            <a:spLocks noGrp="1"/>
          </p:cNvSpPr>
          <p:nvPr>
            <p:ph idx="1"/>
          </p:nvPr>
        </p:nvSpPr>
        <p:spPr>
          <a:xfrm>
            <a:off x="365125" y="1538514"/>
            <a:ext cx="8415193" cy="3984786"/>
          </a:xfrm>
        </p:spPr>
        <p:txBody>
          <a:bodyPr/>
          <a:lstStyle/>
          <a:p>
            <a:pPr>
              <a:spcBef>
                <a:spcPts val="800"/>
              </a:spcBef>
            </a:pPr>
            <a:r>
              <a:rPr altLang="en-US" sz="2400" b="1" dirty="0"/>
              <a:t>We want to measure three traits or concepts: </a:t>
            </a:r>
          </a:p>
          <a:p>
            <a:pPr lvl="1">
              <a:spcBef>
                <a:spcPts val="800"/>
              </a:spcBef>
            </a:pPr>
            <a:r>
              <a:rPr altLang="en-US" sz="2000" dirty="0"/>
              <a:t>Self Esteem (SE)</a:t>
            </a:r>
          </a:p>
          <a:p>
            <a:pPr lvl="1">
              <a:spcBef>
                <a:spcPts val="800"/>
              </a:spcBef>
            </a:pPr>
            <a:r>
              <a:rPr altLang="en-US" sz="2000" dirty="0"/>
              <a:t>Self Disclosure (SD) </a:t>
            </a:r>
          </a:p>
          <a:p>
            <a:pPr lvl="1">
              <a:spcBef>
                <a:spcPts val="800"/>
              </a:spcBef>
            </a:pPr>
            <a:r>
              <a:rPr altLang="en-US" sz="2000" dirty="0"/>
              <a:t>Locus of Control (LC) </a:t>
            </a:r>
          </a:p>
          <a:p>
            <a:pPr>
              <a:spcBef>
                <a:spcPts val="800"/>
              </a:spcBef>
            </a:pPr>
            <a:r>
              <a:rPr altLang="en-US" sz="2400" b="1" dirty="0"/>
              <a:t>Measure each of these three different ways: </a:t>
            </a:r>
          </a:p>
          <a:p>
            <a:pPr lvl="1">
              <a:spcBef>
                <a:spcPts val="800"/>
              </a:spcBef>
            </a:pPr>
            <a:r>
              <a:rPr altLang="en-US" sz="2000" dirty="0"/>
              <a:t>Student self assessment via Paper-and-Pencil (P&amp;P) </a:t>
            </a:r>
          </a:p>
          <a:p>
            <a:pPr lvl="1">
              <a:spcBef>
                <a:spcPts val="800"/>
              </a:spcBef>
            </a:pPr>
            <a:r>
              <a:rPr altLang="en-US" sz="2000" dirty="0"/>
              <a:t>Teacher rating</a:t>
            </a:r>
          </a:p>
          <a:p>
            <a:pPr lvl="1">
              <a:spcBef>
                <a:spcPts val="800"/>
              </a:spcBef>
            </a:pPr>
            <a:r>
              <a:rPr altLang="en-US" sz="2000" dirty="0"/>
              <a:t>Parent rating</a:t>
            </a:r>
          </a:p>
          <a:p>
            <a:pPr>
              <a:spcBef>
                <a:spcPts val="800"/>
              </a:spcBef>
            </a:pPr>
            <a:r>
              <a:rPr altLang="en-US" sz="2400" b="1" dirty="0"/>
              <a:t>Measure reliability by:</a:t>
            </a:r>
          </a:p>
          <a:p>
            <a:pPr lvl="1">
              <a:spcBef>
                <a:spcPts val="800"/>
              </a:spcBef>
            </a:pPr>
            <a:r>
              <a:rPr altLang="en-US" sz="2000" dirty="0"/>
              <a:t>test-retest, internal consistency</a:t>
            </a:r>
          </a:p>
          <a:p>
            <a:pPr>
              <a:spcBef>
                <a:spcPts val="800"/>
              </a:spcBef>
            </a:pPr>
            <a:r>
              <a:rPr altLang="en-US" sz="2400" b="1" dirty="0"/>
              <a:t>Look at correlations between these reliability indices to assess validity</a:t>
            </a:r>
          </a:p>
        </p:txBody>
      </p:sp>
    </p:spTree>
    <p:extLst>
      <p:ext uri="{BB962C8B-B14F-4D97-AF65-F5344CB8AC3E}">
        <p14:creationId xmlns:p14="http://schemas.microsoft.com/office/powerpoint/2010/main" val="112682239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990600"/>
            <a:ext cx="7983538"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3" name="Title 2">
            <a:extLst>
              <a:ext uri="{FF2B5EF4-FFF2-40B4-BE49-F238E27FC236}">
                <a16:creationId xmlns:a16="http://schemas.microsoft.com/office/drawing/2014/main" id="{D957E2AE-C90F-F849-ABB9-3FA4CA657CCF}"/>
              </a:ext>
            </a:extLst>
          </p:cNvPr>
          <p:cNvSpPr>
            <a:spLocks noGrp="1"/>
          </p:cNvSpPr>
          <p:nvPr>
            <p:ph type="title"/>
          </p:nvPr>
        </p:nvSpPr>
        <p:spPr>
          <a:xfrm>
            <a:off x="652463" y="258856"/>
            <a:ext cx="8089900" cy="576263"/>
          </a:xfrm>
        </p:spPr>
        <p:txBody>
          <a:bodyPr/>
          <a:lstStyle/>
          <a:p>
            <a:r>
              <a:rPr altLang="en-US" dirty="0" err="1"/>
              <a:t>Multitrait</a:t>
            </a:r>
            <a:r>
              <a:rPr altLang="en-US" dirty="0"/>
              <a:t>-multimethod validation</a:t>
            </a:r>
          </a:p>
        </p:txBody>
      </p:sp>
    </p:spTree>
    <p:extLst>
      <p:ext uri="{BB962C8B-B14F-4D97-AF65-F5344CB8AC3E}">
        <p14:creationId xmlns:p14="http://schemas.microsoft.com/office/powerpoint/2010/main" val="332526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Learning objectives	</a:t>
            </a:r>
          </a:p>
        </p:txBody>
      </p:sp>
      <p:sp>
        <p:nvSpPr>
          <p:cNvPr id="18435" name="Content Placeholder 2"/>
          <p:cNvSpPr>
            <a:spLocks noGrp="1"/>
          </p:cNvSpPr>
          <p:nvPr>
            <p:ph idx="1"/>
          </p:nvPr>
        </p:nvSpPr>
        <p:spPr/>
        <p:txBody>
          <a:bodyPr/>
          <a:lstStyle/>
          <a:p>
            <a:r>
              <a:rPr lang="en-US" altLang="en-US" dirty="0"/>
              <a:t>Discuss </a:t>
            </a:r>
            <a:r>
              <a:rPr lang="en-US" altLang="en-US" dirty="0">
                <a:solidFill>
                  <a:srgbClr val="FF6600"/>
                </a:solidFill>
              </a:rPr>
              <a:t>traditional definitions </a:t>
            </a:r>
            <a:r>
              <a:rPr lang="en-US" altLang="en-US" dirty="0"/>
              <a:t>of validity </a:t>
            </a:r>
            <a:r>
              <a:rPr lang="en-US" altLang="en-US" dirty="0" smtClean="0"/>
              <a:t>(3 C’s: content, criterion and construct) and </a:t>
            </a:r>
            <a:r>
              <a:rPr lang="en-US" altLang="en-US" dirty="0"/>
              <a:t>introduce new theories on validity of </a:t>
            </a:r>
            <a:r>
              <a:rPr lang="en-US" altLang="en-US" dirty="0" smtClean="0"/>
              <a:t>instruments.</a:t>
            </a:r>
            <a:endParaRPr lang="en-US" altLang="en-US" dirty="0"/>
          </a:p>
          <a:p>
            <a:r>
              <a:rPr lang="en-US" altLang="en-US" dirty="0" smtClean="0"/>
              <a:t>Give examples of </a:t>
            </a:r>
            <a:r>
              <a:rPr lang="en-US" altLang="en-US" dirty="0" smtClean="0">
                <a:solidFill>
                  <a:srgbClr val="FF6600"/>
                </a:solidFill>
              </a:rPr>
              <a:t>statistical methods </a:t>
            </a:r>
            <a:r>
              <a:rPr lang="en-US" altLang="en-US" dirty="0" smtClean="0">
                <a:solidFill>
                  <a:srgbClr val="052049"/>
                </a:solidFill>
              </a:rPr>
              <a:t>for </a:t>
            </a:r>
            <a:r>
              <a:rPr lang="en-US" altLang="en-US" dirty="0" smtClean="0"/>
              <a:t>evaluation/ assessment </a:t>
            </a:r>
            <a:r>
              <a:rPr lang="en-US" altLang="en-US" dirty="0"/>
              <a:t>of </a:t>
            </a:r>
            <a:r>
              <a:rPr lang="en-US" altLang="en-US" dirty="0" smtClean="0"/>
              <a:t>measurement validity.</a:t>
            </a:r>
          </a:p>
          <a:p>
            <a:r>
              <a:rPr lang="en-US" altLang="en-US" dirty="0" smtClean="0"/>
              <a:t>Introduce </a:t>
            </a:r>
            <a:r>
              <a:rPr lang="en-US" altLang="en-US" dirty="0"/>
              <a:t>consequential validity and discuss its </a:t>
            </a:r>
            <a:r>
              <a:rPr lang="en-US" altLang="en-US" dirty="0">
                <a:solidFill>
                  <a:srgbClr val="FF6600"/>
                </a:solidFill>
              </a:rPr>
              <a:t>importance for health </a:t>
            </a:r>
            <a:r>
              <a:rPr lang="en-US" altLang="en-US" dirty="0" smtClean="0">
                <a:solidFill>
                  <a:srgbClr val="FF6600"/>
                </a:solidFill>
              </a:rPr>
              <a:t>research.</a:t>
            </a:r>
            <a:endParaRPr lang="en-US" altLang="en-US" dirty="0">
              <a:solidFill>
                <a:srgbClr val="FF6600"/>
              </a:solidFill>
            </a:endParaRPr>
          </a:p>
        </p:txBody>
      </p:sp>
    </p:spTree>
    <p:extLst>
      <p:ext uri="{BB962C8B-B14F-4D97-AF65-F5344CB8AC3E}">
        <p14:creationId xmlns:p14="http://schemas.microsoft.com/office/powerpoint/2010/main" val="322274687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a:extLst>
              <a:ext uri="{FF2B5EF4-FFF2-40B4-BE49-F238E27FC236}">
                <a16:creationId xmlns:a16="http://schemas.microsoft.com/office/drawing/2014/main" id="{BFBB976F-943A-2143-B711-8D0E2DAD1915}"/>
              </a:ext>
            </a:extLst>
          </p:cNvPr>
          <p:cNvPicPr>
            <a:picLocks noChangeAspect="1" noChangeArrowheads="1"/>
          </p:cNvPicPr>
          <p:nvPr/>
        </p:nvPicPr>
        <p:blipFill>
          <a:blip r:embed="rId3"/>
          <a:srcRect/>
          <a:stretch>
            <a:fillRect/>
          </a:stretch>
        </p:blipFill>
        <p:spPr bwMode="auto">
          <a:xfrm>
            <a:off x="838200" y="2362200"/>
            <a:ext cx="7747000" cy="3886200"/>
          </a:xfrm>
          <a:prstGeom prst="rect">
            <a:avLst/>
          </a:prstGeom>
          <a:solidFill>
            <a:schemeClr val="tx1">
              <a:lumMod val="20000"/>
              <a:lumOff val="80000"/>
              <a:alpha val="12000"/>
            </a:schemeClr>
          </a:solidFill>
          <a:ln>
            <a:noFill/>
          </a:ln>
        </p:spPr>
      </p:pic>
      <p:sp>
        <p:nvSpPr>
          <p:cNvPr id="7" name="Rectangle 6">
            <a:extLst>
              <a:ext uri="{FF2B5EF4-FFF2-40B4-BE49-F238E27FC236}">
                <a16:creationId xmlns:a16="http://schemas.microsoft.com/office/drawing/2014/main" id="{1090A808-CE19-4142-B04F-C4D7FBE3D8A3}"/>
              </a:ext>
            </a:extLst>
          </p:cNvPr>
          <p:cNvSpPr/>
          <p:nvPr/>
        </p:nvSpPr>
        <p:spPr bwMode="auto">
          <a:xfrm>
            <a:off x="2424113" y="4110038"/>
            <a:ext cx="2057400" cy="990600"/>
          </a:xfrm>
          <a:prstGeom prst="rect">
            <a:avLst/>
          </a:prstGeom>
          <a:solidFill>
            <a:schemeClr val="tx1">
              <a:lumMod val="60000"/>
              <a:lumOff val="40000"/>
              <a:alpha val="23000"/>
            </a:schemeClr>
          </a:solidFill>
          <a:ln w="12700" cap="flat" cmpd="sng" algn="ctr">
            <a:solidFill>
              <a:schemeClr val="folHlink"/>
            </a:solidFill>
            <a:prstDash val="solid"/>
            <a:round/>
            <a:headEnd type="none" w="med" len="med"/>
            <a:tailEnd type="none" w="med" len="med"/>
          </a:ln>
          <a:effectLst/>
          <a:extLst/>
        </p:spPr>
        <p:txBody>
          <a:bodyPr>
            <a:spAutoFit/>
          </a:bodyPr>
          <a:lstStyle/>
          <a:p>
            <a:pPr>
              <a:defRPr/>
            </a:pPr>
            <a:endParaRPr lang="en-US">
              <a:latin typeface="Arial" charset="0"/>
              <a:cs typeface="Arial" charset="0"/>
            </a:endParaRPr>
          </a:p>
        </p:txBody>
      </p:sp>
      <p:sp>
        <p:nvSpPr>
          <p:cNvPr id="9" name="Rectangle 8">
            <a:extLst>
              <a:ext uri="{FF2B5EF4-FFF2-40B4-BE49-F238E27FC236}">
                <a16:creationId xmlns:a16="http://schemas.microsoft.com/office/drawing/2014/main" id="{FF506FD5-0979-A04E-96C4-4CE492B1EDA9}"/>
              </a:ext>
            </a:extLst>
          </p:cNvPr>
          <p:cNvSpPr/>
          <p:nvPr/>
        </p:nvSpPr>
        <p:spPr bwMode="auto">
          <a:xfrm>
            <a:off x="2424113" y="5257800"/>
            <a:ext cx="2057400" cy="990600"/>
          </a:xfrm>
          <a:prstGeom prst="rect">
            <a:avLst/>
          </a:prstGeom>
          <a:solidFill>
            <a:schemeClr val="tx1">
              <a:lumMod val="60000"/>
              <a:lumOff val="40000"/>
              <a:alpha val="23000"/>
            </a:schemeClr>
          </a:solidFill>
          <a:ln w="12700" cap="flat" cmpd="sng" algn="ctr">
            <a:solidFill>
              <a:schemeClr val="folHlink"/>
            </a:solidFill>
            <a:prstDash val="solid"/>
            <a:round/>
            <a:headEnd type="none" w="med" len="med"/>
            <a:tailEnd type="none" w="med" len="med"/>
          </a:ln>
          <a:effectLst/>
          <a:extLst/>
        </p:spPr>
        <p:txBody>
          <a:bodyPr>
            <a:spAutoFit/>
          </a:bodyPr>
          <a:lstStyle/>
          <a:p>
            <a:pPr>
              <a:defRPr/>
            </a:pPr>
            <a:endParaRPr lang="en-US">
              <a:latin typeface="Arial" charset="0"/>
              <a:cs typeface="Arial" charset="0"/>
            </a:endParaRPr>
          </a:p>
        </p:txBody>
      </p:sp>
      <p:sp>
        <p:nvSpPr>
          <p:cNvPr id="10" name="Rectangle 9">
            <a:extLst>
              <a:ext uri="{FF2B5EF4-FFF2-40B4-BE49-F238E27FC236}">
                <a16:creationId xmlns:a16="http://schemas.microsoft.com/office/drawing/2014/main" id="{8C87C681-3D34-D446-82C7-5C51CA16AABF}"/>
              </a:ext>
            </a:extLst>
          </p:cNvPr>
          <p:cNvSpPr/>
          <p:nvPr/>
        </p:nvSpPr>
        <p:spPr bwMode="auto">
          <a:xfrm>
            <a:off x="4513263" y="5257800"/>
            <a:ext cx="2057400" cy="990600"/>
          </a:xfrm>
          <a:prstGeom prst="rect">
            <a:avLst/>
          </a:prstGeom>
          <a:solidFill>
            <a:schemeClr val="tx1">
              <a:lumMod val="60000"/>
              <a:lumOff val="40000"/>
              <a:alpha val="23000"/>
            </a:schemeClr>
          </a:solidFill>
          <a:ln w="12700" cap="flat" cmpd="sng" algn="ctr">
            <a:solidFill>
              <a:schemeClr val="folHlink"/>
            </a:solidFill>
            <a:prstDash val="solid"/>
            <a:round/>
            <a:headEnd type="none" w="med" len="med"/>
            <a:tailEnd type="none" w="med" len="med"/>
          </a:ln>
          <a:effectLst/>
          <a:extLst/>
        </p:spPr>
        <p:txBody>
          <a:bodyPr>
            <a:spAutoFit/>
          </a:bodyPr>
          <a:lstStyle/>
          <a:p>
            <a:pPr>
              <a:defRPr/>
            </a:pPr>
            <a:endParaRPr lang="en-US">
              <a:latin typeface="Arial" charset="0"/>
              <a:cs typeface="Arial" charset="0"/>
            </a:endParaRPr>
          </a:p>
        </p:txBody>
      </p:sp>
      <p:sp>
        <p:nvSpPr>
          <p:cNvPr id="133127" name="Rectangle 10">
            <a:extLst>
              <a:ext uri="{FF2B5EF4-FFF2-40B4-BE49-F238E27FC236}">
                <a16:creationId xmlns:a16="http://schemas.microsoft.com/office/drawing/2014/main" id="{4A63E7A4-2676-A54B-A264-708AA34F4029}"/>
              </a:ext>
            </a:extLst>
          </p:cNvPr>
          <p:cNvSpPr>
            <a:spLocks noChangeArrowheads="1"/>
          </p:cNvSpPr>
          <p:nvPr/>
        </p:nvSpPr>
        <p:spPr bwMode="auto">
          <a:xfrm>
            <a:off x="2455863" y="2971800"/>
            <a:ext cx="2057400" cy="990600"/>
          </a:xfrm>
          <a:prstGeom prst="rect">
            <a:avLst/>
          </a:prstGeom>
          <a:solidFill>
            <a:srgbClr val="FFFF00">
              <a:alpha val="23137"/>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28" name="Rectangle 11">
            <a:extLst>
              <a:ext uri="{FF2B5EF4-FFF2-40B4-BE49-F238E27FC236}">
                <a16:creationId xmlns:a16="http://schemas.microsoft.com/office/drawing/2014/main" id="{8DBE6D0E-E457-DD40-8630-03F9F9B2C068}"/>
              </a:ext>
            </a:extLst>
          </p:cNvPr>
          <p:cNvSpPr>
            <a:spLocks noChangeArrowheads="1"/>
          </p:cNvSpPr>
          <p:nvPr/>
        </p:nvSpPr>
        <p:spPr bwMode="auto">
          <a:xfrm>
            <a:off x="6616700" y="5257800"/>
            <a:ext cx="2057400" cy="990600"/>
          </a:xfrm>
          <a:prstGeom prst="rect">
            <a:avLst/>
          </a:prstGeom>
          <a:solidFill>
            <a:srgbClr val="FFFF00">
              <a:alpha val="23137"/>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29" name="Rectangle 12">
            <a:extLst>
              <a:ext uri="{FF2B5EF4-FFF2-40B4-BE49-F238E27FC236}">
                <a16:creationId xmlns:a16="http://schemas.microsoft.com/office/drawing/2014/main" id="{A79E96BF-2F73-F24B-B314-E2E366527D34}"/>
              </a:ext>
            </a:extLst>
          </p:cNvPr>
          <p:cNvSpPr>
            <a:spLocks noChangeArrowheads="1"/>
          </p:cNvSpPr>
          <p:nvPr/>
        </p:nvSpPr>
        <p:spPr bwMode="auto">
          <a:xfrm>
            <a:off x="4572000" y="4114800"/>
            <a:ext cx="2057400" cy="990600"/>
          </a:xfrm>
          <a:prstGeom prst="rect">
            <a:avLst/>
          </a:prstGeom>
          <a:solidFill>
            <a:srgbClr val="FFFF00">
              <a:alpha val="23137"/>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30" name="Rectangle 7">
            <a:extLst>
              <a:ext uri="{FF2B5EF4-FFF2-40B4-BE49-F238E27FC236}">
                <a16:creationId xmlns:a16="http://schemas.microsoft.com/office/drawing/2014/main" id="{818ABCD4-6568-CD4B-97DA-CFDC4E4E2B4F}"/>
              </a:ext>
            </a:extLst>
          </p:cNvPr>
          <p:cNvSpPr>
            <a:spLocks noChangeArrowheads="1"/>
          </p:cNvSpPr>
          <p:nvPr/>
        </p:nvSpPr>
        <p:spPr bwMode="auto">
          <a:xfrm rot="1620000">
            <a:off x="2114550" y="4481513"/>
            <a:ext cx="6829425" cy="346075"/>
          </a:xfrm>
          <a:prstGeom prst="rect">
            <a:avLst/>
          </a:prstGeom>
          <a:solidFill>
            <a:srgbClr val="0F36B1">
              <a:alpha val="58823"/>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5" name="Rectangle 14">
            <a:extLst>
              <a:ext uri="{FF2B5EF4-FFF2-40B4-BE49-F238E27FC236}">
                <a16:creationId xmlns:a16="http://schemas.microsoft.com/office/drawing/2014/main" id="{CD153BE6-6B0A-DE4B-A163-3478D0E58A6A}"/>
              </a:ext>
            </a:extLst>
          </p:cNvPr>
          <p:cNvSpPr/>
          <p:nvPr/>
        </p:nvSpPr>
        <p:spPr bwMode="auto">
          <a:xfrm rot="1620000">
            <a:off x="2224088" y="4995863"/>
            <a:ext cx="4381500" cy="346075"/>
          </a:xfrm>
          <a:prstGeom prst="rect">
            <a:avLst/>
          </a:prstGeom>
          <a:solidFill>
            <a:schemeClr val="accent2">
              <a:lumMod val="75000"/>
              <a:alpha val="59000"/>
            </a:schemeClr>
          </a:solidFill>
          <a:ln w="12700" cap="flat" cmpd="sng" algn="ctr">
            <a:solidFill>
              <a:schemeClr val="folHlink"/>
            </a:solidFill>
            <a:prstDash val="solid"/>
            <a:round/>
            <a:headEnd type="none" w="med" len="med"/>
            <a:tailEnd type="none" w="med" len="med"/>
          </a:ln>
          <a:effectLst/>
          <a:extLst/>
        </p:spPr>
        <p:txBody>
          <a:bodyPr>
            <a:spAutoFit/>
          </a:bodyPr>
          <a:lstStyle/>
          <a:p>
            <a:pPr>
              <a:defRPr/>
            </a:pPr>
            <a:endParaRPr lang="en-US">
              <a:latin typeface="Arial" charset="0"/>
              <a:cs typeface="Arial" charset="0"/>
            </a:endParaRPr>
          </a:p>
        </p:txBody>
      </p:sp>
      <p:sp>
        <p:nvSpPr>
          <p:cNvPr id="16" name="Rectangle 15">
            <a:extLst>
              <a:ext uri="{FF2B5EF4-FFF2-40B4-BE49-F238E27FC236}">
                <a16:creationId xmlns:a16="http://schemas.microsoft.com/office/drawing/2014/main" id="{8630269B-F2AB-CA44-A8EA-630A2D71C20D}"/>
              </a:ext>
            </a:extLst>
          </p:cNvPr>
          <p:cNvSpPr/>
          <p:nvPr/>
        </p:nvSpPr>
        <p:spPr bwMode="auto">
          <a:xfrm rot="1620000">
            <a:off x="2549525" y="5573713"/>
            <a:ext cx="1852613" cy="346075"/>
          </a:xfrm>
          <a:prstGeom prst="rect">
            <a:avLst/>
          </a:prstGeom>
          <a:solidFill>
            <a:schemeClr val="accent2">
              <a:lumMod val="75000"/>
              <a:alpha val="59000"/>
            </a:schemeClr>
          </a:solidFill>
          <a:ln w="12700" cap="flat" cmpd="sng" algn="ctr">
            <a:solidFill>
              <a:schemeClr val="folHlink"/>
            </a:solidFill>
            <a:prstDash val="solid"/>
            <a:round/>
            <a:headEnd type="none" w="med" len="med"/>
            <a:tailEnd type="none" w="med" len="med"/>
          </a:ln>
          <a:effectLst/>
          <a:extLst/>
        </p:spPr>
        <p:txBody>
          <a:bodyPr>
            <a:spAutoFit/>
          </a:bodyPr>
          <a:lstStyle/>
          <a:p>
            <a:pPr>
              <a:defRPr/>
            </a:pPr>
            <a:endParaRPr lang="en-US">
              <a:latin typeface="Arial" charset="0"/>
              <a:cs typeface="Arial" charset="0"/>
            </a:endParaRPr>
          </a:p>
        </p:txBody>
      </p:sp>
      <p:sp>
        <p:nvSpPr>
          <p:cNvPr id="133133" name="Right Triangle 17">
            <a:extLst>
              <a:ext uri="{FF2B5EF4-FFF2-40B4-BE49-F238E27FC236}">
                <a16:creationId xmlns:a16="http://schemas.microsoft.com/office/drawing/2014/main" id="{B1D55EB3-603C-C641-B28F-8BAFA13974B7}"/>
              </a:ext>
            </a:extLst>
          </p:cNvPr>
          <p:cNvSpPr>
            <a:spLocks noChangeArrowheads="1"/>
          </p:cNvSpPr>
          <p:nvPr/>
        </p:nvSpPr>
        <p:spPr bwMode="auto">
          <a:xfrm>
            <a:off x="2455863" y="3352800"/>
            <a:ext cx="1273175" cy="579438"/>
          </a:xfrm>
          <a:prstGeom prst="rtTriangle">
            <a:avLst/>
          </a:prstGeom>
          <a:solidFill>
            <a:srgbClr val="FF0000">
              <a:alpha val="5490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34" name="Right Triangle 19">
            <a:extLst>
              <a:ext uri="{FF2B5EF4-FFF2-40B4-BE49-F238E27FC236}">
                <a16:creationId xmlns:a16="http://schemas.microsoft.com/office/drawing/2014/main" id="{F69952CB-C972-4F4C-A1C3-306FB708F3B9}"/>
              </a:ext>
            </a:extLst>
          </p:cNvPr>
          <p:cNvSpPr>
            <a:spLocks noChangeArrowheads="1"/>
          </p:cNvSpPr>
          <p:nvPr/>
        </p:nvSpPr>
        <p:spPr bwMode="auto">
          <a:xfrm>
            <a:off x="4584700" y="4395788"/>
            <a:ext cx="1473200" cy="685800"/>
          </a:xfrm>
          <a:prstGeom prst="rtTriangle">
            <a:avLst/>
          </a:prstGeom>
          <a:solidFill>
            <a:srgbClr val="FF0000">
              <a:alpha val="5490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35" name="Right Triangle 20">
            <a:extLst>
              <a:ext uri="{FF2B5EF4-FFF2-40B4-BE49-F238E27FC236}">
                <a16:creationId xmlns:a16="http://schemas.microsoft.com/office/drawing/2014/main" id="{B2368DFB-652E-B042-990A-9E95A4460FAA}"/>
              </a:ext>
            </a:extLst>
          </p:cNvPr>
          <p:cNvSpPr>
            <a:spLocks noChangeArrowheads="1"/>
          </p:cNvSpPr>
          <p:nvPr/>
        </p:nvSpPr>
        <p:spPr bwMode="auto">
          <a:xfrm>
            <a:off x="6616700" y="5514975"/>
            <a:ext cx="1474788" cy="685800"/>
          </a:xfrm>
          <a:prstGeom prst="rtTriangle">
            <a:avLst/>
          </a:prstGeom>
          <a:solidFill>
            <a:srgbClr val="FF0000">
              <a:alpha val="5490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36" name="Right Triangle 21">
            <a:extLst>
              <a:ext uri="{FF2B5EF4-FFF2-40B4-BE49-F238E27FC236}">
                <a16:creationId xmlns:a16="http://schemas.microsoft.com/office/drawing/2014/main" id="{3131663A-0BC9-884F-A281-95673387330F}"/>
              </a:ext>
            </a:extLst>
          </p:cNvPr>
          <p:cNvSpPr>
            <a:spLocks noChangeArrowheads="1"/>
          </p:cNvSpPr>
          <p:nvPr/>
        </p:nvSpPr>
        <p:spPr bwMode="auto">
          <a:xfrm>
            <a:off x="2424113" y="4371975"/>
            <a:ext cx="1474787" cy="685800"/>
          </a:xfrm>
          <a:prstGeom prst="rtTriangle">
            <a:avLst/>
          </a:prstGeom>
          <a:solidFill>
            <a:srgbClr val="FF6600">
              <a:alpha val="6392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37" name="Right Triangle 22">
            <a:extLst>
              <a:ext uri="{FF2B5EF4-FFF2-40B4-BE49-F238E27FC236}">
                <a16:creationId xmlns:a16="http://schemas.microsoft.com/office/drawing/2014/main" id="{795FA19D-53BE-3A49-A1A0-272C22F8A737}"/>
              </a:ext>
            </a:extLst>
          </p:cNvPr>
          <p:cNvSpPr>
            <a:spLocks noChangeArrowheads="1"/>
          </p:cNvSpPr>
          <p:nvPr/>
        </p:nvSpPr>
        <p:spPr bwMode="auto">
          <a:xfrm>
            <a:off x="2455863" y="5510213"/>
            <a:ext cx="1474787" cy="685800"/>
          </a:xfrm>
          <a:prstGeom prst="rtTriangle">
            <a:avLst/>
          </a:prstGeom>
          <a:solidFill>
            <a:srgbClr val="FF6600">
              <a:alpha val="6392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38" name="Right Triangle 23">
            <a:extLst>
              <a:ext uri="{FF2B5EF4-FFF2-40B4-BE49-F238E27FC236}">
                <a16:creationId xmlns:a16="http://schemas.microsoft.com/office/drawing/2014/main" id="{8851DAC3-E2B1-2242-8CC5-C7EB477173A1}"/>
              </a:ext>
            </a:extLst>
          </p:cNvPr>
          <p:cNvSpPr>
            <a:spLocks noChangeArrowheads="1"/>
          </p:cNvSpPr>
          <p:nvPr/>
        </p:nvSpPr>
        <p:spPr bwMode="auto">
          <a:xfrm>
            <a:off x="4513263" y="5514975"/>
            <a:ext cx="1474787" cy="685800"/>
          </a:xfrm>
          <a:prstGeom prst="rtTriangle">
            <a:avLst/>
          </a:prstGeom>
          <a:solidFill>
            <a:srgbClr val="FF6600">
              <a:alpha val="6392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39" name="Right Triangle 24">
            <a:extLst>
              <a:ext uri="{FF2B5EF4-FFF2-40B4-BE49-F238E27FC236}">
                <a16:creationId xmlns:a16="http://schemas.microsoft.com/office/drawing/2014/main" id="{128DE674-E915-B44D-BF78-DADE1E9AB5CF}"/>
              </a:ext>
            </a:extLst>
          </p:cNvPr>
          <p:cNvSpPr>
            <a:spLocks noChangeArrowheads="1"/>
          </p:cNvSpPr>
          <p:nvPr/>
        </p:nvSpPr>
        <p:spPr bwMode="auto">
          <a:xfrm rot="10800000">
            <a:off x="2905125" y="4262438"/>
            <a:ext cx="1473200" cy="685800"/>
          </a:xfrm>
          <a:prstGeom prst="rtTriangle">
            <a:avLst/>
          </a:prstGeom>
          <a:solidFill>
            <a:srgbClr val="FF6600">
              <a:alpha val="6392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40" name="Right Triangle 25">
            <a:extLst>
              <a:ext uri="{FF2B5EF4-FFF2-40B4-BE49-F238E27FC236}">
                <a16:creationId xmlns:a16="http://schemas.microsoft.com/office/drawing/2014/main" id="{E7BA0EEA-0FFF-6A4A-807C-5A93A1B7199F}"/>
              </a:ext>
            </a:extLst>
          </p:cNvPr>
          <p:cNvSpPr>
            <a:spLocks noChangeArrowheads="1"/>
          </p:cNvSpPr>
          <p:nvPr/>
        </p:nvSpPr>
        <p:spPr bwMode="auto">
          <a:xfrm rot="10800000">
            <a:off x="5067300" y="5367338"/>
            <a:ext cx="1473200" cy="685800"/>
          </a:xfrm>
          <a:prstGeom prst="rtTriangle">
            <a:avLst/>
          </a:prstGeom>
          <a:solidFill>
            <a:srgbClr val="FF6600">
              <a:alpha val="6392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41" name="Right Triangle 26">
            <a:extLst>
              <a:ext uri="{FF2B5EF4-FFF2-40B4-BE49-F238E27FC236}">
                <a16:creationId xmlns:a16="http://schemas.microsoft.com/office/drawing/2014/main" id="{57AB47B4-F4FE-D646-BADC-8C535AF9B9F5}"/>
              </a:ext>
            </a:extLst>
          </p:cNvPr>
          <p:cNvSpPr>
            <a:spLocks noChangeArrowheads="1"/>
          </p:cNvSpPr>
          <p:nvPr/>
        </p:nvSpPr>
        <p:spPr bwMode="auto">
          <a:xfrm rot="10800000">
            <a:off x="3040063" y="5367338"/>
            <a:ext cx="1473200" cy="685800"/>
          </a:xfrm>
          <a:prstGeom prst="rtTriangle">
            <a:avLst/>
          </a:prstGeom>
          <a:solidFill>
            <a:srgbClr val="FF6600">
              <a:alpha val="63921"/>
            </a:srgbClr>
          </a:solidFill>
          <a:ln w="12700" algn="ctr">
            <a:solidFill>
              <a:schemeClr val="folHlink"/>
            </a:solidFill>
            <a:round/>
            <a:headEnd/>
            <a:tailEnd/>
          </a:ln>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1800"/>
          </a:p>
        </p:txBody>
      </p:sp>
      <p:sp>
        <p:nvSpPr>
          <p:cNvPr id="133142" name="TextBox 18">
            <a:extLst>
              <a:ext uri="{FF2B5EF4-FFF2-40B4-BE49-F238E27FC236}">
                <a16:creationId xmlns:a16="http://schemas.microsoft.com/office/drawing/2014/main" id="{B4DC9176-E950-E64B-8D19-4D8E66D320C3}"/>
              </a:ext>
            </a:extLst>
          </p:cNvPr>
          <p:cNvSpPr txBox="1">
            <a:spLocks noChangeArrowheads="1"/>
          </p:cNvSpPr>
          <p:nvPr/>
        </p:nvSpPr>
        <p:spPr bwMode="auto">
          <a:xfrm>
            <a:off x="6057900" y="3467100"/>
            <a:ext cx="1587500" cy="369888"/>
          </a:xfrm>
          <a:prstGeom prst="rect">
            <a:avLst/>
          </a:prstGeom>
          <a:solidFill>
            <a:srgbClr val="FFFF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800"/>
              <a:t>monomethod</a:t>
            </a:r>
          </a:p>
        </p:txBody>
      </p:sp>
      <p:sp>
        <p:nvSpPr>
          <p:cNvPr id="29" name="TextBox 28">
            <a:extLst>
              <a:ext uri="{FF2B5EF4-FFF2-40B4-BE49-F238E27FC236}">
                <a16:creationId xmlns:a16="http://schemas.microsoft.com/office/drawing/2014/main" id="{FBFE186B-8E73-DC48-BCD4-A3BC0C942395}"/>
              </a:ext>
            </a:extLst>
          </p:cNvPr>
          <p:cNvSpPr txBox="1"/>
          <p:nvPr/>
        </p:nvSpPr>
        <p:spPr>
          <a:xfrm>
            <a:off x="868363" y="5081588"/>
            <a:ext cx="1427162" cy="277812"/>
          </a:xfrm>
          <a:prstGeom prst="rect">
            <a:avLst/>
          </a:prstGeom>
          <a:solidFill>
            <a:schemeClr val="tx1">
              <a:lumMod val="60000"/>
              <a:lumOff val="40000"/>
              <a:alpha val="23000"/>
            </a:schemeClr>
          </a:solidFill>
        </p:spPr>
        <p:txBody>
          <a:bodyPr lIns="0" tIns="0" rIns="0" bIns="0">
            <a:spAutoFit/>
          </a:bodyPr>
          <a:lstStyle/>
          <a:p>
            <a:pPr>
              <a:defRPr/>
            </a:pPr>
            <a:r>
              <a:rPr lang="en-US" dirty="0" err="1">
                <a:latin typeface="Arial" charset="0"/>
                <a:cs typeface="Arial" charset="0"/>
              </a:rPr>
              <a:t>heteromethod</a:t>
            </a:r>
            <a:endParaRPr lang="en-US" dirty="0">
              <a:latin typeface="Arial" charset="0"/>
              <a:cs typeface="Arial" charset="0"/>
            </a:endParaRPr>
          </a:p>
        </p:txBody>
      </p:sp>
      <p:sp>
        <p:nvSpPr>
          <p:cNvPr id="133145" name="TextBox 2">
            <a:extLst>
              <a:ext uri="{FF2B5EF4-FFF2-40B4-BE49-F238E27FC236}">
                <a16:creationId xmlns:a16="http://schemas.microsoft.com/office/drawing/2014/main" id="{7E40532D-C93B-684D-97E9-8F186AD75EF8}"/>
              </a:ext>
            </a:extLst>
          </p:cNvPr>
          <p:cNvSpPr txBox="1">
            <a:spLocks noChangeArrowheads="1"/>
          </p:cNvSpPr>
          <p:nvPr/>
        </p:nvSpPr>
        <p:spPr bwMode="auto">
          <a:xfrm>
            <a:off x="309889" y="256148"/>
            <a:ext cx="88036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400"/>
              </a:spcBef>
              <a:buClr>
                <a:schemeClr val="accent1"/>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eaLnBrk="1" hangingPunct="1">
              <a:lnSpc>
                <a:spcPct val="100000"/>
              </a:lnSpc>
              <a:spcBef>
                <a:spcPct val="50000"/>
              </a:spcBef>
              <a:buClrTx/>
              <a:buFontTx/>
              <a:buNone/>
            </a:pPr>
            <a:r>
              <a:rPr lang="en-US" altLang="en-US" sz="3200" b="1" u="sng" dirty="0">
                <a:solidFill>
                  <a:srgbClr val="FF6600"/>
                </a:solidFill>
                <a:latin typeface="+mn-lt"/>
              </a:rPr>
              <a:t>MTMM Example 1:</a:t>
            </a:r>
            <a:r>
              <a:rPr lang="en-US" altLang="en-US" sz="3200" b="1" dirty="0">
                <a:solidFill>
                  <a:srgbClr val="FF6600"/>
                </a:solidFill>
                <a:latin typeface="+mn-lt"/>
              </a:rPr>
              <a:t> </a:t>
            </a:r>
            <a:r>
              <a:rPr lang="en-US" altLang="en-US" sz="1800" dirty="0">
                <a:solidFill>
                  <a:srgbClr val="FF6600"/>
                </a:solidFill>
                <a:latin typeface="+mn-lt"/>
              </a:rPr>
              <a:t/>
            </a:r>
            <a:br>
              <a:rPr lang="en-US" altLang="en-US" sz="1800" dirty="0">
                <a:solidFill>
                  <a:srgbClr val="FF6600"/>
                </a:solidFill>
                <a:latin typeface="+mn-lt"/>
              </a:rPr>
            </a:br>
            <a:r>
              <a:rPr lang="en-US" altLang="en-US" sz="2000" b="1" i="1" dirty="0" err="1" smtClean="0"/>
              <a:t>Monotrait</a:t>
            </a:r>
            <a:r>
              <a:rPr lang="en-US" altLang="en-US" sz="2000" b="1" i="1" dirty="0" smtClean="0"/>
              <a:t>-Hetero </a:t>
            </a:r>
            <a:r>
              <a:rPr lang="en-US" altLang="en-US" sz="2000" b="1" i="1" dirty="0"/>
              <a:t>method</a:t>
            </a:r>
            <a:r>
              <a:rPr lang="en-US" altLang="en-US" sz="2000" b="1" dirty="0"/>
              <a:t>: </a:t>
            </a:r>
          </a:p>
          <a:p>
            <a:pPr eaLnBrk="1" hangingPunct="1">
              <a:lnSpc>
                <a:spcPct val="100000"/>
              </a:lnSpc>
              <a:spcBef>
                <a:spcPct val="50000"/>
              </a:spcBef>
              <a:buClrTx/>
              <a:buFontTx/>
              <a:buNone/>
            </a:pPr>
            <a:r>
              <a:rPr lang="en-US" altLang="en-US" sz="2000" b="1" dirty="0"/>
              <a:t>Construct validity demonstrated by </a:t>
            </a:r>
            <a:r>
              <a:rPr lang="en-US" altLang="en-US" sz="2000" b="1" i="1" dirty="0"/>
              <a:t>high</a:t>
            </a:r>
            <a:r>
              <a:rPr lang="en-US" altLang="en-US" sz="2000" b="1" dirty="0"/>
              <a:t> correlations between scores on instruments measuring the </a:t>
            </a:r>
            <a:r>
              <a:rPr lang="en-US" altLang="en-US" sz="2000" b="1" i="1" dirty="0"/>
              <a:t>same</a:t>
            </a:r>
            <a:r>
              <a:rPr lang="en-US" altLang="en-US" sz="2000" b="1" dirty="0"/>
              <a:t> trait by </a:t>
            </a:r>
            <a:r>
              <a:rPr lang="en-US" altLang="en-US" sz="2000" b="1" i="1" dirty="0"/>
              <a:t>different</a:t>
            </a:r>
            <a:r>
              <a:rPr lang="en-US" altLang="en-US" sz="2000" b="1" dirty="0"/>
              <a:t> method</a:t>
            </a:r>
          </a:p>
        </p:txBody>
      </p:sp>
      <p:sp>
        <p:nvSpPr>
          <p:cNvPr id="2" name="TextBox 1"/>
          <p:cNvSpPr txBox="1"/>
          <p:nvPr/>
        </p:nvSpPr>
        <p:spPr bwMode="auto">
          <a:xfrm>
            <a:off x="6057900" y="73960"/>
            <a:ext cx="2902688" cy="984885"/>
          </a:xfrm>
          <a:prstGeom prst="rect">
            <a:avLst/>
          </a:prstGeom>
          <a:noFill/>
          <a:ln w="19050" algn="ctr">
            <a:noFill/>
            <a:miter lim="800000"/>
            <a:headEnd/>
            <a:tailEnd/>
          </a:ln>
        </p:spPr>
        <p:txBody>
          <a:bodyPr wrap="square" lIns="0" tIns="0" rIns="0" bIns="0" rtlCol="0">
            <a:spAutoFit/>
          </a:bodyPr>
          <a:lstStyle/>
          <a:p>
            <a:pPr marL="742950" lvl="1" indent="-285750">
              <a:spcBef>
                <a:spcPts val="0"/>
              </a:spcBef>
              <a:buFont typeface="Arial" panose="020B0604020202020204" pitchFamily="34" charset="0"/>
              <a:buChar char="•"/>
            </a:pPr>
            <a:r>
              <a:rPr lang="en-US" altLang="en-US" sz="1600" b="1" dirty="0">
                <a:latin typeface="+mj-lt"/>
              </a:rPr>
              <a:t>Self Esteem (SE)</a:t>
            </a:r>
          </a:p>
          <a:p>
            <a:pPr marL="742950" lvl="1" indent="-285750">
              <a:spcBef>
                <a:spcPts val="0"/>
              </a:spcBef>
              <a:buFont typeface="Arial" panose="020B0604020202020204" pitchFamily="34" charset="0"/>
              <a:buChar char="•"/>
            </a:pPr>
            <a:r>
              <a:rPr lang="en-US" altLang="en-US" sz="1600" b="1" dirty="0">
                <a:latin typeface="+mj-lt"/>
              </a:rPr>
              <a:t>Self Disclosure (SD) </a:t>
            </a:r>
          </a:p>
          <a:p>
            <a:pPr marL="742950" lvl="1" indent="-285750">
              <a:spcBef>
                <a:spcPts val="0"/>
              </a:spcBef>
              <a:buFont typeface="Arial" panose="020B0604020202020204" pitchFamily="34" charset="0"/>
              <a:buChar char="•"/>
            </a:pPr>
            <a:r>
              <a:rPr lang="en-US" altLang="en-US" sz="1600" b="1" dirty="0">
                <a:latin typeface="+mj-lt"/>
              </a:rPr>
              <a:t>Locus of Control (LC) </a:t>
            </a:r>
          </a:p>
          <a:p>
            <a:pPr marL="285750" indent="-285750">
              <a:spcBef>
                <a:spcPts val="0"/>
              </a:spcBef>
              <a:buFont typeface="Arial" panose="020B0604020202020204" pitchFamily="34" charset="0"/>
              <a:buChar char="•"/>
            </a:pPr>
            <a:endParaRPr lang="en-US" sz="1600" b="1" dirty="0" err="1" smtClean="0">
              <a:latin typeface="+mj-lt"/>
            </a:endParaRPr>
          </a:p>
        </p:txBody>
      </p:sp>
    </p:spTree>
    <p:extLst>
      <p:ext uri="{BB962C8B-B14F-4D97-AF65-F5344CB8AC3E}">
        <p14:creationId xmlns:p14="http://schemas.microsoft.com/office/powerpoint/2010/main" val="7046795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44549" y="290409"/>
            <a:ext cx="6096000" cy="1400383"/>
          </a:xfrm>
        </p:spPr>
        <p:txBody>
          <a:bodyPr/>
          <a:lstStyle/>
          <a:p>
            <a:r>
              <a:rPr lang="en-US" altLang="en-US" sz="3200" u="sng" dirty="0">
                <a:solidFill>
                  <a:srgbClr val="FF6600"/>
                </a:solidFill>
              </a:rPr>
              <a:t>MTMM, Example 1:</a:t>
            </a:r>
            <a:r>
              <a:rPr lang="en-US" altLang="en-US" sz="3200" dirty="0">
                <a:solidFill>
                  <a:srgbClr val="FF6600"/>
                </a:solidFill>
              </a:rPr>
              <a:t> </a:t>
            </a:r>
            <a:r>
              <a:rPr lang="en-US" altLang="en-US" sz="2800" dirty="0">
                <a:solidFill>
                  <a:srgbClr val="FF6600"/>
                </a:solidFill>
              </a:rPr>
              <a:t/>
            </a:r>
            <a:br>
              <a:rPr lang="en-US" altLang="en-US" sz="2800" dirty="0">
                <a:solidFill>
                  <a:srgbClr val="FF6600"/>
                </a:solidFill>
              </a:rPr>
            </a:br>
            <a:r>
              <a:rPr lang="en-US" altLang="en-US" sz="2800" dirty="0"/>
              <a:t>A study of 6th grade students</a:t>
            </a:r>
            <a:r>
              <a:rPr lang="en-US" altLang="en-US" sz="3200" dirty="0"/>
              <a:t> </a:t>
            </a:r>
            <a:r>
              <a:rPr lang="en-US" altLang="en-US" sz="3200" dirty="0">
                <a:latin typeface="Arial" panose="020B0604020202020204" pitchFamily="34" charset="0"/>
              </a:rPr>
              <a:t/>
            </a:r>
            <a:br>
              <a:rPr lang="en-US" altLang="en-US" sz="3200" dirty="0">
                <a:latin typeface="Arial" panose="020B0604020202020204" pitchFamily="34" charset="0"/>
              </a:rPr>
            </a:br>
            <a:r>
              <a:rPr lang="en-US" altLang="en-US" sz="3600" i="1" dirty="0">
                <a:solidFill>
                  <a:srgbClr val="FF6600"/>
                </a:solidFill>
              </a:rPr>
              <a:t>Interpretation</a:t>
            </a:r>
          </a:p>
        </p:txBody>
      </p:sp>
      <p:sp>
        <p:nvSpPr>
          <p:cNvPr id="3" name="Content Placeholder 2"/>
          <p:cNvSpPr>
            <a:spLocks noGrp="1"/>
          </p:cNvSpPr>
          <p:nvPr>
            <p:ph idx="1"/>
          </p:nvPr>
        </p:nvSpPr>
        <p:spPr>
          <a:xfrm>
            <a:off x="165847" y="1989138"/>
            <a:ext cx="8458200" cy="3800475"/>
          </a:xfrm>
        </p:spPr>
        <p:txBody>
          <a:bodyPr/>
          <a:lstStyle/>
          <a:p>
            <a:pPr>
              <a:spcBef>
                <a:spcPts val="300"/>
              </a:spcBef>
              <a:defRPr/>
            </a:pPr>
            <a:r>
              <a:rPr lang="en-US" sz="1800" dirty="0"/>
              <a:t>Coefficients in the </a:t>
            </a:r>
            <a:r>
              <a:rPr lang="en-US" sz="1800" b="1" dirty="0">
                <a:solidFill>
                  <a:srgbClr val="3A3AD0"/>
                </a:solidFill>
              </a:rPr>
              <a:t>reliability diagonal </a:t>
            </a:r>
            <a:r>
              <a:rPr lang="en-US" sz="1800" dirty="0">
                <a:solidFill>
                  <a:srgbClr val="3A3AD0"/>
                </a:solidFill>
              </a:rPr>
              <a:t/>
            </a:r>
            <a:br>
              <a:rPr lang="en-US" sz="1800" dirty="0">
                <a:solidFill>
                  <a:srgbClr val="3A3AD0"/>
                </a:solidFill>
              </a:rPr>
            </a:br>
            <a:r>
              <a:rPr lang="en-US" sz="1800" dirty="0"/>
              <a:t>should consistently be the highest in the matrix (test-retest)</a:t>
            </a:r>
          </a:p>
          <a:p>
            <a:pPr>
              <a:spcBef>
                <a:spcPts val="300"/>
              </a:spcBef>
              <a:defRPr/>
            </a:pPr>
            <a:r>
              <a:rPr lang="en-US" sz="1800" dirty="0"/>
              <a:t>Coefficients in the </a:t>
            </a:r>
            <a:r>
              <a:rPr lang="en-US" sz="1800" b="1" dirty="0">
                <a:solidFill>
                  <a:srgbClr val="67A58D"/>
                </a:solidFill>
              </a:rPr>
              <a:t>validity diagonals </a:t>
            </a:r>
            <a:r>
              <a:rPr lang="en-US" sz="1800" dirty="0"/>
              <a:t>should be significantly different from zero and high enough to warrant further investigation (</a:t>
            </a:r>
            <a:r>
              <a:rPr lang="en-US" sz="1800" dirty="0">
                <a:sym typeface="Wingdings" panose="05000000000000000000" pitchFamily="2" charset="2"/>
              </a:rPr>
              <a:t> </a:t>
            </a:r>
            <a:r>
              <a:rPr lang="en-US" sz="1800" dirty="0"/>
              <a:t>convergent validity)</a:t>
            </a:r>
          </a:p>
          <a:p>
            <a:pPr>
              <a:spcBef>
                <a:spcPts val="300"/>
              </a:spcBef>
              <a:defRPr/>
            </a:pPr>
            <a:r>
              <a:rPr lang="en-US" sz="1800" b="1" dirty="0">
                <a:solidFill>
                  <a:srgbClr val="67A58D"/>
                </a:solidFill>
              </a:rPr>
              <a:t>A validity coefficient </a:t>
            </a:r>
            <a:r>
              <a:rPr lang="en-US" sz="1800" dirty="0"/>
              <a:t>should be higher than values lying in its column and row in the same </a:t>
            </a:r>
            <a:r>
              <a:rPr lang="en-US" sz="1800" b="1" dirty="0" err="1">
                <a:solidFill>
                  <a:schemeClr val="accent4">
                    <a:lumMod val="25000"/>
                    <a:lumOff val="75000"/>
                  </a:schemeClr>
                </a:solidFill>
              </a:rPr>
              <a:t>heteromethod</a:t>
            </a:r>
            <a:r>
              <a:rPr lang="en-US" sz="1800" b="1" dirty="0">
                <a:solidFill>
                  <a:schemeClr val="accent4">
                    <a:lumMod val="25000"/>
                    <a:lumOff val="75000"/>
                  </a:schemeClr>
                </a:solidFill>
              </a:rPr>
              <a:t> block</a:t>
            </a:r>
          </a:p>
          <a:p>
            <a:pPr lvl="1">
              <a:spcBef>
                <a:spcPts val="300"/>
              </a:spcBef>
              <a:defRPr/>
            </a:pPr>
            <a:r>
              <a:rPr lang="en-US" sz="1600" dirty="0"/>
              <a:t>(SE P&amp;P)-(SE Teacher)=0.57 should be greater than (SE P&amp;P)-(SD Teacher)=0.22, (SE P&amp;P)-(LC Teacher)=0.11, (SE Teacher)-(SD P&amp;P)=0.22 and (SE Teacher)-(LC P&amp;P)=0.09</a:t>
            </a:r>
          </a:p>
          <a:p>
            <a:pPr>
              <a:spcBef>
                <a:spcPts val="300"/>
              </a:spcBef>
              <a:defRPr/>
            </a:pPr>
            <a:r>
              <a:rPr lang="en-US" sz="1800" b="1" dirty="0">
                <a:solidFill>
                  <a:srgbClr val="67A58D"/>
                </a:solidFill>
              </a:rPr>
              <a:t>A validity coefficient </a:t>
            </a:r>
            <a:r>
              <a:rPr lang="en-US" sz="1800" dirty="0"/>
              <a:t>should be higher than all coefficients in the </a:t>
            </a:r>
            <a:r>
              <a:rPr lang="en-US" sz="1800" b="1" dirty="0" err="1">
                <a:solidFill>
                  <a:srgbClr val="CC3300"/>
                </a:solidFill>
              </a:rPr>
              <a:t>heterotrait</a:t>
            </a:r>
            <a:r>
              <a:rPr lang="en-US" sz="1800" b="1" dirty="0">
                <a:solidFill>
                  <a:srgbClr val="CC3300"/>
                </a:solidFill>
              </a:rPr>
              <a:t>-monomethod triangles </a:t>
            </a:r>
            <a:r>
              <a:rPr lang="en-US" sz="1800" dirty="0"/>
              <a:t>(trait factors should be stronger than methods factors)</a:t>
            </a:r>
          </a:p>
          <a:p>
            <a:pPr lvl="1">
              <a:spcBef>
                <a:spcPts val="300"/>
              </a:spcBef>
              <a:defRPr/>
            </a:pPr>
            <a:r>
              <a:rPr lang="en-US" sz="1600" dirty="0"/>
              <a:t>However, (LC P&amp;P)-(LC Teacher)=0.46 </a:t>
            </a:r>
            <a:r>
              <a:rPr lang="en-US" sz="1600" b="1" u="sng" dirty="0"/>
              <a:t>is less </a:t>
            </a:r>
            <a:r>
              <a:rPr lang="en-US" sz="1600" dirty="0"/>
              <a:t>than (SE Teacher)-(SD Teacher)=0.68, (SE Teacher)-(LC Teacher)=0.59, and (SD Teacher)-(LC Teacher)=0.58</a:t>
            </a:r>
          </a:p>
          <a:p>
            <a:pPr>
              <a:spcBef>
                <a:spcPts val="300"/>
              </a:spcBef>
              <a:defRPr/>
            </a:pPr>
            <a:r>
              <a:rPr lang="en-US" sz="1800" dirty="0"/>
              <a:t>The same </a:t>
            </a:r>
            <a:r>
              <a:rPr lang="en-US" sz="1800" i="1" u="sng" dirty="0"/>
              <a:t>pattern </a:t>
            </a:r>
            <a:r>
              <a:rPr lang="en-US" sz="1800" dirty="0"/>
              <a:t>of trait interrelationship should be seen in all triangles</a:t>
            </a:r>
          </a:p>
          <a:p>
            <a:pPr lvl="1">
              <a:spcBef>
                <a:spcPts val="300"/>
              </a:spcBef>
              <a:defRPr/>
            </a:pPr>
            <a:r>
              <a:rPr lang="en-US" sz="1600" dirty="0"/>
              <a:t>in all triangles the SE-SD relationship is approximately twice as large as the relationships that involve LC</a:t>
            </a:r>
          </a:p>
          <a:p>
            <a:pPr marL="0" indent="0">
              <a:spcBef>
                <a:spcPts val="0"/>
              </a:spcBef>
              <a:buFont typeface="Wingdings" panose="05000000000000000000" pitchFamily="2" charset="2"/>
              <a:buNone/>
              <a:defRPr/>
            </a:pPr>
            <a:endParaRPr lang="en-US" sz="1800" dirty="0">
              <a:solidFill>
                <a:srgbClr val="FF6600"/>
              </a:solidFill>
            </a:endParaRPr>
          </a:p>
          <a:p>
            <a:pPr marL="0" indent="0" algn="ctr">
              <a:spcBef>
                <a:spcPts val="0"/>
              </a:spcBef>
              <a:buFont typeface="Wingdings" panose="05000000000000000000" pitchFamily="2" charset="2"/>
              <a:buNone/>
              <a:defRPr/>
            </a:pPr>
            <a:r>
              <a:rPr lang="en-US" sz="2000" dirty="0">
                <a:solidFill>
                  <a:srgbClr val="FF6600"/>
                </a:solidFill>
              </a:rPr>
              <a:t>Conclusion:</a:t>
            </a:r>
            <a:r>
              <a:rPr lang="en-US" sz="1800" dirty="0">
                <a:solidFill>
                  <a:srgbClr val="FF6600"/>
                </a:solidFill>
              </a:rPr>
              <a:t> fairly strong construct validity!</a:t>
            </a:r>
          </a:p>
          <a:p>
            <a:pPr>
              <a:defRPr/>
            </a:pPr>
            <a:endParaRPr lang="en-US" sz="1600" dirty="0"/>
          </a:p>
        </p:txBody>
      </p:sp>
      <p:pic>
        <p:nvPicPr>
          <p:cNvPr id="675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7938"/>
            <a:ext cx="3886200" cy="199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5" name="TextBox 4"/>
          <p:cNvSpPr txBox="1"/>
          <p:nvPr/>
        </p:nvSpPr>
        <p:spPr bwMode="auto">
          <a:xfrm>
            <a:off x="6938266" y="1989138"/>
            <a:ext cx="2205734" cy="484748"/>
          </a:xfrm>
          <a:prstGeom prst="rect">
            <a:avLst/>
          </a:prstGeom>
          <a:noFill/>
          <a:ln w="19050" algn="ctr">
            <a:noFill/>
            <a:miter lim="800000"/>
            <a:headEnd/>
            <a:tailEnd/>
          </a:ln>
        </p:spPr>
        <p:txBody>
          <a:bodyPr wrap="square" lIns="0" tIns="0" rIns="0" bIns="0" rtlCol="0">
            <a:spAutoFit/>
          </a:bodyPr>
          <a:lstStyle/>
          <a:p>
            <a:pPr marL="742950" lvl="1" indent="-285750">
              <a:spcBef>
                <a:spcPts val="0"/>
              </a:spcBef>
              <a:buFont typeface="Arial" panose="020B0604020202020204" pitchFamily="34" charset="0"/>
              <a:buChar char="•"/>
            </a:pPr>
            <a:r>
              <a:rPr lang="en-US" altLang="en-US" sz="1050" b="1" dirty="0">
                <a:latin typeface="+mj-lt"/>
              </a:rPr>
              <a:t>Self Esteem (SE)</a:t>
            </a:r>
          </a:p>
          <a:p>
            <a:pPr marL="742950" lvl="1" indent="-285750">
              <a:spcBef>
                <a:spcPts val="0"/>
              </a:spcBef>
              <a:buFont typeface="Arial" panose="020B0604020202020204" pitchFamily="34" charset="0"/>
              <a:buChar char="•"/>
            </a:pPr>
            <a:r>
              <a:rPr lang="en-US" altLang="en-US" sz="1050" b="1" dirty="0">
                <a:latin typeface="+mj-lt"/>
              </a:rPr>
              <a:t>Self Disclosure (SD) </a:t>
            </a:r>
          </a:p>
          <a:p>
            <a:pPr marL="742950" lvl="1" indent="-285750">
              <a:spcBef>
                <a:spcPts val="0"/>
              </a:spcBef>
              <a:buFont typeface="Arial" panose="020B0604020202020204" pitchFamily="34" charset="0"/>
              <a:buChar char="•"/>
            </a:pPr>
            <a:r>
              <a:rPr lang="en-US" altLang="en-US" sz="1050" b="1" dirty="0">
                <a:latin typeface="+mj-lt"/>
              </a:rPr>
              <a:t>Locus of Control (LC) </a:t>
            </a:r>
          </a:p>
        </p:txBody>
      </p:sp>
    </p:spTree>
    <p:extLst>
      <p:ext uri="{BB962C8B-B14F-4D97-AF65-F5344CB8AC3E}">
        <p14:creationId xmlns:p14="http://schemas.microsoft.com/office/powerpoint/2010/main" val="2305847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8E190E0-3B8D-C942-9C53-22D10749524B}"/>
              </a:ext>
            </a:extLst>
          </p:cNvPr>
          <p:cNvSpPr>
            <a:spLocks noGrp="1" noChangeArrowheads="1"/>
          </p:cNvSpPr>
          <p:nvPr>
            <p:ph type="title"/>
          </p:nvPr>
        </p:nvSpPr>
        <p:spPr>
          <a:xfrm>
            <a:off x="365125" y="58738"/>
            <a:ext cx="8089900" cy="1505027"/>
          </a:xfrm>
        </p:spPr>
        <p:txBody>
          <a:bodyPr/>
          <a:lstStyle/>
          <a:p>
            <a:pPr eaLnBrk="1" hangingPunct="1"/>
            <a:r>
              <a:rPr altLang="en-US" dirty="0"/>
              <a:t>Construct </a:t>
            </a:r>
            <a:br>
              <a:rPr altLang="en-US" dirty="0"/>
            </a:br>
            <a:r>
              <a:rPr altLang="en-US" dirty="0"/>
              <a:t>Validity</a:t>
            </a:r>
            <a:r>
              <a:rPr altLang="en-US" u="sng" dirty="0">
                <a:solidFill>
                  <a:srgbClr val="FF6600"/>
                </a:solidFill>
              </a:rPr>
              <a:t/>
            </a:r>
            <a:br>
              <a:rPr altLang="en-US" u="sng" dirty="0">
                <a:solidFill>
                  <a:srgbClr val="FF6600"/>
                </a:solidFill>
              </a:rPr>
            </a:br>
            <a:r>
              <a:rPr altLang="en-US" sz="2800" u="sng" dirty="0">
                <a:solidFill>
                  <a:srgbClr val="FF6600"/>
                </a:solidFill>
              </a:rPr>
              <a:t>Example</a:t>
            </a:r>
            <a:r>
              <a:rPr lang="en-US" altLang="en-US" sz="2800" u="sng" dirty="0">
                <a:solidFill>
                  <a:srgbClr val="FF6600"/>
                </a:solidFill>
              </a:rPr>
              <a:t> 2</a:t>
            </a:r>
            <a:r>
              <a:rPr altLang="en-US" sz="2800" u="sng" dirty="0">
                <a:solidFill>
                  <a:srgbClr val="FF6600"/>
                </a:solidFill>
              </a:rPr>
              <a:t>:</a:t>
            </a:r>
            <a:r>
              <a:rPr altLang="en-US" sz="2800" dirty="0"/>
              <a:t> </a:t>
            </a:r>
            <a:endParaRPr altLang="en-US" dirty="0"/>
          </a:p>
        </p:txBody>
      </p:sp>
      <p:sp>
        <p:nvSpPr>
          <p:cNvPr id="136195" name="Rectangle 3">
            <a:extLst>
              <a:ext uri="{FF2B5EF4-FFF2-40B4-BE49-F238E27FC236}">
                <a16:creationId xmlns:a16="http://schemas.microsoft.com/office/drawing/2014/main" id="{B757FF51-6B84-6044-9C1E-8B63FDD6EF27}"/>
              </a:ext>
            </a:extLst>
          </p:cNvPr>
          <p:cNvSpPr>
            <a:spLocks noGrp="1" noChangeArrowheads="1"/>
          </p:cNvSpPr>
          <p:nvPr>
            <p:ph idx="1"/>
          </p:nvPr>
        </p:nvSpPr>
        <p:spPr>
          <a:xfrm>
            <a:off x="661988" y="1563688"/>
            <a:ext cx="8324850" cy="4011612"/>
          </a:xfrm>
        </p:spPr>
        <p:txBody>
          <a:bodyPr/>
          <a:lstStyle/>
          <a:p>
            <a:pPr eaLnBrk="1" hangingPunct="1">
              <a:spcBef>
                <a:spcPts val="500"/>
              </a:spcBef>
            </a:pPr>
            <a:r>
              <a:rPr altLang="en-US" sz="1800">
                <a:solidFill>
                  <a:schemeClr val="tx2"/>
                </a:solidFill>
              </a:rPr>
              <a:t>N= 306 parents with children between 6–16 years in Turkey</a:t>
            </a:r>
          </a:p>
          <a:p>
            <a:pPr eaLnBrk="1" hangingPunct="1">
              <a:spcBef>
                <a:spcPts val="500"/>
              </a:spcBef>
            </a:pPr>
            <a:r>
              <a:rPr altLang="en-US" sz="1800">
                <a:solidFill>
                  <a:schemeClr val="tx2"/>
                </a:solidFill>
              </a:rPr>
              <a:t>Parents completed PSC-17 and Child Behavior Checklist (CBCL)</a:t>
            </a:r>
          </a:p>
          <a:p>
            <a:pPr>
              <a:spcBef>
                <a:spcPts val="500"/>
              </a:spcBef>
            </a:pPr>
            <a:r>
              <a:rPr altLang="en-US" sz="1800">
                <a:solidFill>
                  <a:schemeClr val="tx2"/>
                </a:solidFill>
              </a:rPr>
              <a:t>Content validity was ascertained by an expert panel of 8 academicians specializing in child and adolescence psychiatry</a:t>
            </a:r>
          </a:p>
          <a:p>
            <a:pPr>
              <a:spcBef>
                <a:spcPts val="500"/>
              </a:spcBef>
            </a:pPr>
            <a:r>
              <a:rPr altLang="en-US" sz="1800">
                <a:solidFill>
                  <a:schemeClr val="tx2"/>
                </a:solidFill>
              </a:rPr>
              <a:t>The </a:t>
            </a:r>
            <a:r>
              <a:rPr altLang="en-US" sz="1800" u="sng">
                <a:solidFill>
                  <a:schemeClr val="tx2"/>
                </a:solidFill>
              </a:rPr>
              <a:t>content validity index (CVI) score </a:t>
            </a:r>
            <a:r>
              <a:rPr altLang="en-US" sz="1800">
                <a:solidFill>
                  <a:schemeClr val="tx2"/>
                </a:solidFill>
              </a:rPr>
              <a:t>was computed by summing the percentage agreement scores of all items that were given by the experts a rating of ‘3’ or ‘4’. The criterion for retaining an item was at least 80% agreement among the experts at the agree or strongly agree level of relevance to the construct (CVI=98.5%)</a:t>
            </a:r>
          </a:p>
          <a:p>
            <a:pPr>
              <a:spcBef>
                <a:spcPts val="500"/>
              </a:spcBef>
            </a:pPr>
            <a:r>
              <a:rPr altLang="en-US" sz="1800">
                <a:solidFill>
                  <a:schemeClr val="tx2"/>
                </a:solidFill>
              </a:rPr>
              <a:t>The </a:t>
            </a:r>
            <a:r>
              <a:rPr altLang="en-US" sz="1800" u="sng">
                <a:solidFill>
                  <a:schemeClr val="tx2"/>
                </a:solidFill>
              </a:rPr>
              <a:t>convergent validity </a:t>
            </a:r>
            <a:r>
              <a:rPr altLang="en-US" sz="1800">
                <a:solidFill>
                  <a:schemeClr val="tx2"/>
                </a:solidFill>
              </a:rPr>
              <a:t>was assessed by the Spearman correlation between PSC-17 and CBCL scores (</a:t>
            </a:r>
            <a:r>
              <a:rPr altLang="en-US" sz="1800" i="1">
                <a:solidFill>
                  <a:schemeClr val="tx2"/>
                </a:solidFill>
              </a:rPr>
              <a:t>r</a:t>
            </a:r>
            <a:r>
              <a:rPr altLang="en-US" sz="1800">
                <a:solidFill>
                  <a:schemeClr val="tx2"/>
                </a:solidFill>
              </a:rPr>
              <a:t>=0.82 for Total scores)</a:t>
            </a:r>
          </a:p>
          <a:p>
            <a:pPr eaLnBrk="1" hangingPunct="1">
              <a:spcBef>
                <a:spcPts val="500"/>
              </a:spcBef>
            </a:pPr>
            <a:r>
              <a:rPr altLang="en-US" sz="1800">
                <a:solidFill>
                  <a:schemeClr val="tx2"/>
                </a:solidFill>
              </a:rPr>
              <a:t>The </a:t>
            </a:r>
            <a:r>
              <a:rPr altLang="en-US" sz="1800" u="sng">
                <a:solidFill>
                  <a:schemeClr val="tx2"/>
                </a:solidFill>
              </a:rPr>
              <a:t>discriminant validity </a:t>
            </a:r>
            <a:r>
              <a:rPr altLang="en-US" sz="1800">
                <a:solidFill>
                  <a:schemeClr val="tx2"/>
                </a:solidFill>
              </a:rPr>
              <a:t>of the PSC-17 was assessed by examining whether the PSC-17 could differentiate among the normal, borderline and clinical range groups using ANOVA test (</a:t>
            </a:r>
            <a:r>
              <a:rPr altLang="en-US" sz="1800" i="1">
                <a:solidFill>
                  <a:schemeClr val="tx2"/>
                </a:solidFill>
              </a:rPr>
              <a:t>p&lt;</a:t>
            </a:r>
            <a:r>
              <a:rPr altLang="en-US" sz="1800">
                <a:solidFill>
                  <a:schemeClr val="tx2"/>
                </a:solidFill>
              </a:rPr>
              <a:t>0.001 between the groups)</a:t>
            </a:r>
          </a:p>
          <a:p>
            <a:pPr eaLnBrk="1" hangingPunct="1">
              <a:spcBef>
                <a:spcPts val="500"/>
              </a:spcBef>
            </a:pPr>
            <a:r>
              <a:rPr altLang="en-US" sz="1800">
                <a:solidFill>
                  <a:schemeClr val="tx2"/>
                </a:solidFill>
              </a:rPr>
              <a:t>The </a:t>
            </a:r>
            <a:r>
              <a:rPr altLang="en-US" sz="1800" u="sng">
                <a:solidFill>
                  <a:schemeClr val="tx2"/>
                </a:solidFill>
              </a:rPr>
              <a:t>construct validity </a:t>
            </a:r>
            <a:r>
              <a:rPr altLang="en-US" sz="1800">
                <a:solidFill>
                  <a:schemeClr val="tx2"/>
                </a:solidFill>
              </a:rPr>
              <a:t>was assessed by factor analysis</a:t>
            </a:r>
          </a:p>
          <a:p>
            <a:pPr eaLnBrk="1" hangingPunct="1">
              <a:spcBef>
                <a:spcPts val="500"/>
              </a:spcBef>
            </a:pPr>
            <a:r>
              <a:rPr altLang="en-US" sz="1800">
                <a:solidFill>
                  <a:schemeClr val="tx2"/>
                </a:solidFill>
              </a:rPr>
              <a:t>CBCL was used to estimate the optimal cut-off score of PSC-17 by using a Receiver operating characteristic analysis</a:t>
            </a:r>
          </a:p>
        </p:txBody>
      </p:sp>
      <p:pic>
        <p:nvPicPr>
          <p:cNvPr id="136196" name="Picture 6">
            <a:extLst>
              <a:ext uri="{FF2B5EF4-FFF2-40B4-BE49-F238E27FC236}">
                <a16:creationId xmlns:a16="http://schemas.microsoft.com/office/drawing/2014/main" id="{75468156-C1F2-1542-8862-8153FF0AC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2075"/>
            <a:ext cx="5810250" cy="154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136197" name="Picture 7">
            <a:extLst>
              <a:ext uri="{FF2B5EF4-FFF2-40B4-BE49-F238E27FC236}">
                <a16:creationId xmlns:a16="http://schemas.microsoft.com/office/drawing/2014/main" id="{5F95A4C7-510C-BF48-B311-211602A81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100"/>
            <a:ext cx="30861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412650487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5"/>
          <p:cNvSpPr>
            <a:spLocks noGrp="1"/>
          </p:cNvSpPr>
          <p:nvPr>
            <p:ph type="title"/>
          </p:nvPr>
        </p:nvSpPr>
        <p:spPr/>
        <p:txBody>
          <a:bodyPr/>
          <a:lstStyle/>
          <a:p>
            <a:r>
              <a:rPr lang="en-US" altLang="en-US"/>
              <a:t>The Continuum of Validity</a:t>
            </a:r>
          </a:p>
        </p:txBody>
      </p:sp>
      <p:pic>
        <p:nvPicPr>
          <p:cNvPr id="716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90788"/>
            <a:ext cx="7202488"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72858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Types of validity evidence</a:t>
            </a:r>
            <a:br>
              <a:rPr lang="en-US" altLang="en-US"/>
            </a:br>
            <a:r>
              <a:rPr lang="en-US" altLang="en-US"/>
              <a:t>(Goodwin 2002)</a:t>
            </a:r>
          </a:p>
        </p:txBody>
      </p:sp>
      <p:sp>
        <p:nvSpPr>
          <p:cNvPr id="74755" name="Content Placeholder 2"/>
          <p:cNvSpPr>
            <a:spLocks noGrp="1"/>
          </p:cNvSpPr>
          <p:nvPr>
            <p:ph idx="1"/>
          </p:nvPr>
        </p:nvSpPr>
        <p:spPr>
          <a:xfrm>
            <a:off x="655638" y="1850459"/>
            <a:ext cx="8089900" cy="1959902"/>
          </a:xfrm>
        </p:spPr>
        <p:txBody>
          <a:bodyPr/>
          <a:lstStyle/>
          <a:p>
            <a:r>
              <a:rPr lang="en-US" altLang="en-US" dirty="0"/>
              <a:t>24 validity standards to evaluate 5 types of validity evidence:</a:t>
            </a:r>
          </a:p>
          <a:p>
            <a:pPr lvl="1"/>
            <a:r>
              <a:rPr lang="en-US" altLang="en-US" dirty="0"/>
              <a:t>Evidence based on test content</a:t>
            </a:r>
          </a:p>
          <a:p>
            <a:pPr lvl="1"/>
            <a:r>
              <a:rPr lang="en-US" altLang="en-US" dirty="0"/>
              <a:t>Evidence based on response process</a:t>
            </a:r>
          </a:p>
          <a:p>
            <a:pPr lvl="1"/>
            <a:r>
              <a:rPr lang="en-US" altLang="en-US" dirty="0"/>
              <a:t>Evidence based on internal structure</a:t>
            </a:r>
          </a:p>
          <a:p>
            <a:pPr lvl="1"/>
            <a:r>
              <a:rPr lang="en-US" altLang="en-US" dirty="0"/>
              <a:t>Evidence based on relations to other variables</a:t>
            </a:r>
          </a:p>
          <a:p>
            <a:pPr lvl="1"/>
            <a:r>
              <a:rPr lang="en-US" altLang="en-US" dirty="0"/>
              <a:t>Evidence based on the consequences of testing</a:t>
            </a:r>
          </a:p>
        </p:txBody>
      </p:sp>
    </p:spTree>
    <p:extLst>
      <p:ext uri="{BB962C8B-B14F-4D97-AF65-F5344CB8AC3E}">
        <p14:creationId xmlns:p14="http://schemas.microsoft.com/office/powerpoint/2010/main" val="2399071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457200"/>
            <a:ext cx="8770937" cy="588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257409129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r>
              <a:rPr lang="en-US" altLang="en-US"/>
              <a:t>What is Consequential Validity?</a:t>
            </a:r>
          </a:p>
        </p:txBody>
      </p:sp>
      <p:sp>
        <p:nvSpPr>
          <p:cNvPr id="75779" name="Rectangle 3"/>
          <p:cNvSpPr>
            <a:spLocks noGrp="1" noChangeArrowheads="1"/>
          </p:cNvSpPr>
          <p:nvPr>
            <p:ph idx="1"/>
          </p:nvPr>
        </p:nvSpPr>
        <p:spPr/>
        <p:txBody>
          <a:bodyPr/>
          <a:lstStyle/>
          <a:p>
            <a:r>
              <a:rPr lang="en-US" altLang="en-US"/>
              <a:t>Messick (1989) originally introduced consequences to the validity argument. Later, Shepard (1993, 1997) broadened the definition by arguing one must investigate both positive/negative and intended/unintended consequences of score-based inferences to properly evaluate the validity of the assessment system.</a:t>
            </a:r>
          </a:p>
        </p:txBody>
      </p:sp>
    </p:spTree>
    <p:extLst>
      <p:ext uri="{BB962C8B-B14F-4D97-AF65-F5344CB8AC3E}">
        <p14:creationId xmlns:p14="http://schemas.microsoft.com/office/powerpoint/2010/main" val="149092003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391632" y="2047874"/>
            <a:ext cx="8229600" cy="4343400"/>
          </a:xfrm>
        </p:spPr>
        <p:txBody>
          <a:bodyPr/>
          <a:lstStyle/>
          <a:p>
            <a:r>
              <a:rPr lang="en-US" altLang="en-US" sz="1800" dirty="0"/>
              <a:t>Objectives: </a:t>
            </a:r>
            <a:r>
              <a:rPr lang="en-US" altLang="en-US" sz="1800" b="0" dirty="0"/>
              <a:t>Explore the relationship between (a) </a:t>
            </a:r>
            <a:r>
              <a:rPr lang="en-US" altLang="en-US" sz="1800" b="0" dirty="0">
                <a:solidFill>
                  <a:srgbClr val="FF6600"/>
                </a:solidFill>
              </a:rPr>
              <a:t>changes in the scores</a:t>
            </a:r>
            <a:r>
              <a:rPr lang="en-US" altLang="en-US" sz="1800" b="0" dirty="0"/>
              <a:t> from the Maryland State Performance Assessment Program </a:t>
            </a:r>
            <a:r>
              <a:rPr lang="en-US" altLang="en-US" sz="1800" b="0" dirty="0">
                <a:solidFill>
                  <a:srgbClr val="FF6600"/>
                </a:solidFill>
              </a:rPr>
              <a:t>from 1993 to 1998 </a:t>
            </a:r>
            <a:r>
              <a:rPr lang="en-US" altLang="en-US" sz="1800" b="0" dirty="0"/>
              <a:t>and (b) </a:t>
            </a:r>
            <a:r>
              <a:rPr lang="en-US" altLang="en-US" sz="1800" b="0" dirty="0" smtClean="0">
                <a:solidFill>
                  <a:srgbClr val="FF6600"/>
                </a:solidFill>
              </a:rPr>
              <a:t>classroom instruction </a:t>
            </a:r>
            <a:r>
              <a:rPr lang="en-US" altLang="en-US" sz="1800" b="0" dirty="0">
                <a:solidFill>
                  <a:srgbClr val="FF6600"/>
                </a:solidFill>
              </a:rPr>
              <a:t>and assessment practices</a:t>
            </a:r>
            <a:r>
              <a:rPr lang="en-US" altLang="en-US" sz="1800" b="0" dirty="0"/>
              <a:t>, student learning and motivation, students’ and teachers’ beliefs about and attitudes toward the assessment, and a school characteristic</a:t>
            </a:r>
          </a:p>
          <a:p>
            <a:r>
              <a:rPr lang="en-US" altLang="en-US" sz="1800" dirty="0"/>
              <a:t>Intended Consequences - state assessments are intended to impact:</a:t>
            </a:r>
          </a:p>
          <a:p>
            <a:pPr lvl="1">
              <a:spcBef>
                <a:spcPct val="0"/>
              </a:spcBef>
            </a:pPr>
            <a:r>
              <a:rPr lang="en-US" altLang="en-US" sz="1800" dirty="0"/>
              <a:t>Student, teacher, and administrator motivation and effort;</a:t>
            </a:r>
          </a:p>
          <a:p>
            <a:pPr lvl="1">
              <a:spcBef>
                <a:spcPct val="0"/>
              </a:spcBef>
            </a:pPr>
            <a:r>
              <a:rPr lang="en-US" altLang="en-US" sz="1800" dirty="0"/>
              <a:t>Curriculum and instructional content and strategies;</a:t>
            </a:r>
          </a:p>
          <a:p>
            <a:pPr lvl="1">
              <a:spcBef>
                <a:spcPct val="0"/>
              </a:spcBef>
            </a:pPr>
            <a:r>
              <a:rPr lang="en-US" altLang="en-US" sz="1800" dirty="0"/>
              <a:t>Content and format of classroom assessments;</a:t>
            </a:r>
          </a:p>
          <a:p>
            <a:pPr lvl="1">
              <a:spcBef>
                <a:spcPct val="0"/>
              </a:spcBef>
            </a:pPr>
            <a:r>
              <a:rPr lang="en-US" altLang="en-US" sz="1800" dirty="0"/>
              <a:t>Professional development support;</a:t>
            </a:r>
          </a:p>
          <a:p>
            <a:pPr lvl="1">
              <a:spcBef>
                <a:spcPct val="0"/>
              </a:spcBef>
            </a:pPr>
            <a:r>
              <a:rPr lang="en-US" altLang="en-US" sz="1800" dirty="0"/>
              <a:t>Use and nature of test preparation activities; and</a:t>
            </a:r>
          </a:p>
          <a:p>
            <a:pPr lvl="1">
              <a:spcBef>
                <a:spcPct val="0"/>
              </a:spcBef>
            </a:pPr>
            <a:r>
              <a:rPr lang="en-US" altLang="en-US" sz="1800" dirty="0"/>
              <a:t>Student, teacher, administrator, and public awareness and beliefs about the assessment, criteria for judging performance, and the use of assessment results.</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275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768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25622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76807" name="AutoShape 2"/>
          <p:cNvSpPr>
            <a:spLocks noGrp="1" noChangeArrowheads="1"/>
          </p:cNvSpPr>
          <p:nvPr>
            <p:ph type="title"/>
          </p:nvPr>
        </p:nvSpPr>
        <p:spPr>
          <a:xfrm>
            <a:off x="352646" y="452437"/>
            <a:ext cx="8077200" cy="991041"/>
          </a:xfrm>
        </p:spPr>
        <p:txBody>
          <a:bodyPr/>
          <a:lstStyle/>
          <a:p>
            <a:r>
              <a:rPr lang="en-US" altLang="en-US" dirty="0"/>
              <a:t>Consequential validity, </a:t>
            </a:r>
            <a:r>
              <a:rPr lang="en-US" altLang="en-US" sz="2800" dirty="0"/>
              <a:t/>
            </a:r>
            <a:br>
              <a:rPr lang="en-US" altLang="en-US" sz="2800" dirty="0"/>
            </a:br>
            <a:r>
              <a:rPr lang="en-US" altLang="en-US" sz="2800" u="sng" dirty="0">
                <a:solidFill>
                  <a:srgbClr val="FF6600"/>
                </a:solidFill>
              </a:rPr>
              <a:t>Example:</a:t>
            </a:r>
          </a:p>
        </p:txBody>
      </p:sp>
    </p:spTree>
    <p:extLst>
      <p:ext uri="{BB962C8B-B14F-4D97-AF65-F5344CB8AC3E}">
        <p14:creationId xmlns:p14="http://schemas.microsoft.com/office/powerpoint/2010/main" val="1102875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C61220-8701-E742-AC96-0E0C988C7970}"/>
              </a:ext>
            </a:extLst>
          </p:cNvPr>
          <p:cNvSpPr>
            <a:spLocks noGrp="1"/>
          </p:cNvSpPr>
          <p:nvPr>
            <p:ph type="title"/>
          </p:nvPr>
        </p:nvSpPr>
        <p:spPr>
          <a:xfrm>
            <a:off x="365125" y="477227"/>
            <a:ext cx="8415193" cy="1044710"/>
          </a:xfrm>
        </p:spPr>
        <p:txBody>
          <a:bodyPr/>
          <a:lstStyle/>
          <a:p>
            <a:r>
              <a:rPr lang="en-US" altLang="en-US" kern="0" dirty="0"/>
              <a:t>Consequential validity</a:t>
            </a:r>
            <a:r>
              <a:rPr lang="en-US" altLang="en-US" sz="5400" kern="0" dirty="0"/>
              <a:t/>
            </a:r>
            <a:br>
              <a:rPr lang="en-US" altLang="en-US" sz="5400" kern="0" dirty="0"/>
            </a:br>
            <a:r>
              <a:rPr lang="en-US" altLang="en-US" sz="3200" u="sng" kern="0" dirty="0">
                <a:solidFill>
                  <a:srgbClr val="FF6600"/>
                </a:solidFill>
              </a:rPr>
              <a:t>Example:</a:t>
            </a:r>
            <a:endParaRPr lang="en-US" u="sng" dirty="0"/>
          </a:p>
        </p:txBody>
      </p:sp>
      <p:sp>
        <p:nvSpPr>
          <p:cNvPr id="77826" name="Rectangle 3"/>
          <p:cNvSpPr>
            <a:spLocks noGrp="1" noChangeArrowheads="1"/>
          </p:cNvSpPr>
          <p:nvPr>
            <p:ph idx="1"/>
          </p:nvPr>
        </p:nvSpPr>
        <p:spPr>
          <a:xfrm>
            <a:off x="365125" y="1816952"/>
            <a:ext cx="8415193" cy="3706347"/>
          </a:xfrm>
        </p:spPr>
        <p:txBody>
          <a:bodyPr/>
          <a:lstStyle/>
          <a:p>
            <a:r>
              <a:rPr lang="en-US" altLang="en-US" sz="2400" dirty="0"/>
              <a:t>At times, however, </a:t>
            </a:r>
            <a:r>
              <a:rPr lang="en-US" altLang="en-US" sz="2400" b="1" u="sng" dirty="0">
                <a:solidFill>
                  <a:srgbClr val="FF6600"/>
                </a:solidFill>
              </a:rPr>
              <a:t>unintended consequences </a:t>
            </a:r>
            <a:r>
              <a:rPr lang="en-US" altLang="en-US" sz="2400" dirty="0"/>
              <a:t>are possible such as:</a:t>
            </a:r>
          </a:p>
          <a:p>
            <a:pPr lvl="1"/>
            <a:r>
              <a:rPr lang="en-US" altLang="en-US" sz="2000" dirty="0"/>
              <a:t>Narrowing of curriculum and instruction to </a:t>
            </a:r>
            <a:r>
              <a:rPr lang="en-US" altLang="en-US" sz="2000" u="sng" dirty="0"/>
              <a:t>focus only on the specific learning outcomes assessed</a:t>
            </a:r>
            <a:r>
              <a:rPr lang="en-US" altLang="en-US" sz="2000" dirty="0"/>
              <a:t>;</a:t>
            </a:r>
          </a:p>
          <a:p>
            <a:pPr lvl="1"/>
            <a:r>
              <a:rPr lang="en-US" altLang="en-US" sz="2000" dirty="0"/>
              <a:t>Use of test preparation materials that are closely linked to the assessment without </a:t>
            </a:r>
            <a:r>
              <a:rPr lang="en-US" altLang="en-US" sz="2000" u="sng" dirty="0"/>
              <a:t>making changes to the curriculum </a:t>
            </a:r>
            <a:r>
              <a:rPr lang="en-US" altLang="en-US" sz="2000" dirty="0"/>
              <a:t>and instruction;</a:t>
            </a:r>
          </a:p>
          <a:p>
            <a:pPr lvl="1"/>
            <a:r>
              <a:rPr lang="en-US" altLang="en-US" sz="2000" dirty="0"/>
              <a:t>Use of unethical test preparation materials; and</a:t>
            </a:r>
          </a:p>
          <a:p>
            <a:pPr lvl="1"/>
            <a:r>
              <a:rPr lang="en-US" altLang="en-US" sz="2000" u="sng" dirty="0"/>
              <a:t>Inappropriate use of test scores </a:t>
            </a:r>
            <a:r>
              <a:rPr lang="en-US" altLang="en-US" sz="2000" dirty="0"/>
              <a:t>by administrators.</a:t>
            </a:r>
          </a:p>
          <a:p>
            <a:pPr lvl="1"/>
            <a:endParaRPr lang="en-US" altLang="en-US" sz="2000" dirty="0"/>
          </a:p>
        </p:txBody>
      </p:sp>
    </p:spTree>
    <p:extLst>
      <p:ext uri="{BB962C8B-B14F-4D97-AF65-F5344CB8AC3E}">
        <p14:creationId xmlns:p14="http://schemas.microsoft.com/office/powerpoint/2010/main" val="360684840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C9D5C-EEF7-934C-981C-65533EC94DE0}"/>
              </a:ext>
            </a:extLst>
          </p:cNvPr>
          <p:cNvSpPr>
            <a:spLocks noGrp="1"/>
          </p:cNvSpPr>
          <p:nvPr>
            <p:ph type="title"/>
          </p:nvPr>
        </p:nvSpPr>
        <p:spPr>
          <a:xfrm>
            <a:off x="365125" y="477227"/>
            <a:ext cx="8415193" cy="1044710"/>
          </a:xfrm>
        </p:spPr>
        <p:txBody>
          <a:bodyPr/>
          <a:lstStyle/>
          <a:p>
            <a:pPr>
              <a:defRPr/>
            </a:pPr>
            <a:r>
              <a:rPr lang="en-US" altLang="en-US" kern="0" dirty="0"/>
              <a:t>Consequential validity – </a:t>
            </a:r>
            <a:br>
              <a:rPr lang="en-US" altLang="en-US" kern="0" dirty="0"/>
            </a:br>
            <a:r>
              <a:rPr lang="en-US" altLang="en-US" sz="3200" kern="0" dirty="0">
                <a:solidFill>
                  <a:srgbClr val="FF6600"/>
                </a:solidFill>
              </a:rPr>
              <a:t>Impact on future research</a:t>
            </a:r>
            <a:endParaRPr lang="en-US" sz="2000" dirty="0"/>
          </a:p>
        </p:txBody>
      </p:sp>
      <p:sp>
        <p:nvSpPr>
          <p:cNvPr id="7" name="Rectangle 3">
            <a:extLst>
              <a:ext uri="{FF2B5EF4-FFF2-40B4-BE49-F238E27FC236}">
                <a16:creationId xmlns:a16="http://schemas.microsoft.com/office/drawing/2014/main" id="{62CA950A-9AA3-C74D-9541-1A3C8418366D}"/>
              </a:ext>
            </a:extLst>
          </p:cNvPr>
          <p:cNvSpPr>
            <a:spLocks noGrp="1" noChangeArrowheads="1"/>
          </p:cNvSpPr>
          <p:nvPr>
            <p:ph idx="1"/>
          </p:nvPr>
        </p:nvSpPr>
        <p:spPr>
          <a:xfrm>
            <a:off x="365125" y="1741714"/>
            <a:ext cx="8415193" cy="3781586"/>
          </a:xfrm>
        </p:spPr>
        <p:txBody>
          <a:bodyPr/>
          <a:lstStyle/>
          <a:p>
            <a:r>
              <a:rPr altLang="en-US" sz="2400" b="1" dirty="0"/>
              <a:t>Research questions on the consequential validity of alternate assessments from the perspective of:</a:t>
            </a:r>
          </a:p>
          <a:p>
            <a:pPr lvl="1"/>
            <a:r>
              <a:rPr altLang="en-US" sz="2000" dirty="0"/>
              <a:t>Students/Parents</a:t>
            </a:r>
          </a:p>
          <a:p>
            <a:pPr lvl="3">
              <a:spcBef>
                <a:spcPts val="800"/>
              </a:spcBef>
            </a:pPr>
            <a:r>
              <a:rPr altLang="en-US" dirty="0"/>
              <a:t>What benefits to students have accrued from the participation in AA-AAS?</a:t>
            </a:r>
          </a:p>
          <a:p>
            <a:pPr lvl="3">
              <a:spcBef>
                <a:spcPts val="800"/>
              </a:spcBef>
            </a:pPr>
            <a:r>
              <a:rPr altLang="en-US" dirty="0"/>
              <a:t>What is the relationship between student performance in AA-AAS and post-school life outcomes?</a:t>
            </a:r>
          </a:p>
          <a:p>
            <a:pPr lvl="1">
              <a:spcBef>
                <a:spcPts val="800"/>
              </a:spcBef>
            </a:pPr>
            <a:r>
              <a:rPr altLang="en-US" sz="2000" dirty="0"/>
              <a:t>Teachers</a:t>
            </a:r>
          </a:p>
          <a:p>
            <a:pPr lvl="3">
              <a:spcBef>
                <a:spcPts val="800"/>
              </a:spcBef>
            </a:pPr>
            <a:r>
              <a:rPr altLang="en-US" dirty="0"/>
              <a:t>What is the extent to which alternate assessments are a part of daily classroom routine?</a:t>
            </a:r>
          </a:p>
          <a:p>
            <a:pPr lvl="1">
              <a:spcBef>
                <a:spcPts val="800"/>
              </a:spcBef>
            </a:pPr>
            <a:r>
              <a:rPr altLang="en-US" sz="2000" dirty="0"/>
              <a:t>School</a:t>
            </a:r>
          </a:p>
          <a:p>
            <a:pPr lvl="3">
              <a:spcBef>
                <a:spcPts val="800"/>
              </a:spcBef>
            </a:pPr>
            <a:r>
              <a:rPr altLang="en-US" dirty="0"/>
              <a:t>Is there any relationship between student performance in the AA-AAS and student performance in the general assessment?</a:t>
            </a:r>
          </a:p>
          <a:p>
            <a:pPr lvl="3">
              <a:spcBef>
                <a:spcPts val="800"/>
              </a:spcBef>
            </a:pPr>
            <a:endParaRPr altLang="en-US" dirty="0"/>
          </a:p>
          <a:p>
            <a:pPr lvl="3">
              <a:spcBef>
                <a:spcPts val="800"/>
              </a:spcBef>
            </a:pPr>
            <a:endParaRPr altLang="en-US" dirty="0">
              <a:solidFill>
                <a:srgbClr val="CC0000"/>
              </a:solidFill>
            </a:endParaRPr>
          </a:p>
          <a:p>
            <a:pPr lvl="1"/>
            <a:endParaRPr altLang="en-US" dirty="0">
              <a:solidFill>
                <a:srgbClr val="CC0000"/>
              </a:solidFill>
            </a:endParaRPr>
          </a:p>
        </p:txBody>
      </p:sp>
    </p:spTree>
    <p:extLst>
      <p:ext uri="{BB962C8B-B14F-4D97-AF65-F5344CB8AC3E}">
        <p14:creationId xmlns:p14="http://schemas.microsoft.com/office/powerpoint/2010/main" val="35405566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Classical validity theory</a:t>
            </a:r>
          </a:p>
        </p:txBody>
      </p:sp>
      <p:sp>
        <p:nvSpPr>
          <p:cNvPr id="20483" name="Content Placeholder 2"/>
          <p:cNvSpPr>
            <a:spLocks noGrp="1"/>
          </p:cNvSpPr>
          <p:nvPr>
            <p:ph idx="1"/>
          </p:nvPr>
        </p:nvSpPr>
        <p:spPr/>
        <p:txBody>
          <a:bodyPr/>
          <a:lstStyle/>
          <a:p>
            <a:pPr>
              <a:spcAft>
                <a:spcPts val="600"/>
              </a:spcAft>
            </a:pPr>
            <a:r>
              <a:rPr lang="en-US" altLang="en-US"/>
              <a:t>Developed during World War II in the process of development of a wide array of measures, including personality screening tests for prospective fighter pilots, psychophysical measures to test reaction times, etc.</a:t>
            </a:r>
          </a:p>
          <a:p>
            <a:r>
              <a:rPr lang="en-US" altLang="en-US"/>
              <a:t>Cronbach and Meehl (1955) categorized validity into:</a:t>
            </a:r>
          </a:p>
          <a:p>
            <a:pPr lvl="1"/>
            <a:r>
              <a:rPr lang="en-US" altLang="en-US"/>
              <a:t>Content</a:t>
            </a:r>
          </a:p>
          <a:p>
            <a:pPr lvl="1"/>
            <a:r>
              <a:rPr lang="en-US" altLang="en-US"/>
              <a:t>Criterion (including concurrent and predictive)</a:t>
            </a:r>
          </a:p>
          <a:p>
            <a:pPr lvl="1"/>
            <a:r>
              <a:rPr lang="en-US" altLang="en-US"/>
              <a:t>Construct</a:t>
            </a:r>
          </a:p>
        </p:txBody>
      </p:sp>
    </p:spTree>
    <p:extLst>
      <p:ext uri="{BB962C8B-B14F-4D97-AF65-F5344CB8AC3E}">
        <p14:creationId xmlns:p14="http://schemas.microsoft.com/office/powerpoint/2010/main" val="136183209"/>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365124" y="285841"/>
            <a:ext cx="8415193" cy="628762"/>
          </a:xfrm>
        </p:spPr>
        <p:txBody>
          <a:bodyPr/>
          <a:lstStyle/>
          <a:p>
            <a:r>
              <a:rPr lang="en-US" altLang="en-US" dirty="0"/>
              <a:t>Advantages of the new validity classification over the classical theory</a:t>
            </a:r>
          </a:p>
        </p:txBody>
      </p:sp>
      <p:sp>
        <p:nvSpPr>
          <p:cNvPr id="3" name="Content Placeholder 2"/>
          <p:cNvSpPr>
            <a:spLocks noGrp="1"/>
          </p:cNvSpPr>
          <p:nvPr>
            <p:ph idx="1"/>
          </p:nvPr>
        </p:nvSpPr>
        <p:spPr>
          <a:xfrm>
            <a:off x="365125" y="1436914"/>
            <a:ext cx="8415193" cy="4086386"/>
          </a:xfrm>
        </p:spPr>
        <p:txBody>
          <a:bodyPr/>
          <a:lstStyle/>
          <a:p>
            <a:pPr>
              <a:defRPr/>
            </a:pPr>
            <a:r>
              <a:rPr lang="en-US" sz="2000" dirty="0"/>
              <a:t>Clearly defined validation activities</a:t>
            </a:r>
          </a:p>
          <a:p>
            <a:pPr>
              <a:defRPr/>
            </a:pPr>
            <a:r>
              <a:rPr lang="en-US" sz="2000" dirty="0"/>
              <a:t>New emphasis on the consequences of testing</a:t>
            </a:r>
          </a:p>
          <a:p>
            <a:pPr lvl="1">
              <a:defRPr/>
            </a:pPr>
            <a:r>
              <a:rPr lang="en-US" sz="1800" dirty="0"/>
              <a:t>social consequences of using a particular test for a particular purpose</a:t>
            </a:r>
          </a:p>
          <a:p>
            <a:pPr lvl="1" eaLnBrk="1" hangingPunct="1">
              <a:defRPr/>
            </a:pPr>
            <a:r>
              <a:rPr lang="en-US" altLang="en-US" sz="1800" dirty="0"/>
              <a:t>How are the scores really being used?</a:t>
            </a:r>
          </a:p>
          <a:p>
            <a:pPr lvl="1" eaLnBrk="1" hangingPunct="1">
              <a:defRPr/>
            </a:pPr>
            <a:r>
              <a:rPr lang="en-US" altLang="en-US" sz="1800" dirty="0"/>
              <a:t>Does this testing lead to benefits for participants?</a:t>
            </a:r>
          </a:p>
          <a:p>
            <a:pPr lvl="1" eaLnBrk="1" hangingPunct="1">
              <a:defRPr/>
            </a:pPr>
            <a:r>
              <a:rPr lang="en-US" altLang="en-US" sz="1800" dirty="0"/>
              <a:t>Are there negative spin-offs?</a:t>
            </a:r>
          </a:p>
          <a:p>
            <a:pPr lvl="1" eaLnBrk="1" hangingPunct="1">
              <a:defRPr/>
            </a:pPr>
            <a:r>
              <a:rPr lang="en-US" sz="1800" dirty="0" err="1"/>
              <a:t>Kreiter</a:t>
            </a:r>
            <a:r>
              <a:rPr lang="en-US" sz="1800" dirty="0"/>
              <a:t> et al. 2013: Testing within medical education makes a strong positive contribution to learning</a:t>
            </a:r>
            <a:endParaRPr lang="en-US" altLang="en-US" sz="1800" dirty="0"/>
          </a:p>
          <a:p>
            <a:pPr>
              <a:defRPr/>
            </a:pPr>
            <a:r>
              <a:rPr lang="en-US" sz="2000" dirty="0"/>
              <a:t>Better understanding of the meaning of ‘valid instrument’ and ‘validity of measure’</a:t>
            </a:r>
          </a:p>
          <a:p>
            <a:pPr marL="0" indent="0">
              <a:buFont typeface="Wingdings" panose="05000000000000000000" pitchFamily="2" charset="2"/>
              <a:buNone/>
              <a:defRPr/>
            </a:pPr>
            <a:r>
              <a:rPr lang="en-US" sz="2000" dirty="0"/>
              <a:t>So, what happened in practice?</a:t>
            </a:r>
          </a:p>
          <a:p>
            <a:pPr>
              <a:buFont typeface="Wingdings" panose="05000000000000000000" pitchFamily="2" charset="2"/>
              <a:buChar char="Ø"/>
              <a:defRPr/>
            </a:pPr>
            <a:r>
              <a:rPr lang="en-US" sz="2000" dirty="0">
                <a:solidFill>
                  <a:srgbClr val="FF6600"/>
                </a:solidFill>
              </a:rPr>
              <a:t>Both continue to co-exist!</a:t>
            </a:r>
          </a:p>
        </p:txBody>
      </p:sp>
    </p:spTree>
    <p:extLst>
      <p:ext uri="{BB962C8B-B14F-4D97-AF65-F5344CB8AC3E}">
        <p14:creationId xmlns:p14="http://schemas.microsoft.com/office/powerpoint/2010/main" val="68011905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New Validity Theories</a:t>
            </a:r>
          </a:p>
        </p:txBody>
      </p:sp>
      <p:pic>
        <p:nvPicPr>
          <p:cNvPr id="829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59163"/>
            <a:ext cx="393382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829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995923"/>
            <a:ext cx="6541078" cy="2930618"/>
          </a:xfrm>
          <a:noFill/>
          <a:extLst>
            <a:ext uri="{91240B29-F687-4F45-9708-019B960494DF}">
              <a14:hiddenLine xmlns:a14="http://schemas.microsoft.com/office/drawing/2010/main" w="12700" cap="flat" cmpd="sng" algn="ctr">
                <a:solidFill>
                  <a:schemeClr val="folHlink"/>
                </a:solidFill>
                <a:prstDash val="solid"/>
                <a:miter lim="800000"/>
                <a:headEnd/>
                <a:tailEnd/>
              </a14:hiddenLine>
            </a:ext>
          </a:extLst>
        </p:spPr>
      </p:pic>
      <p:pic>
        <p:nvPicPr>
          <p:cNvPr id="829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76200"/>
            <a:ext cx="2209800" cy="331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3294932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37" y="84931"/>
            <a:ext cx="4229876" cy="612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4" name="TextBox 3">
            <a:extLst>
              <a:ext uri="{FF2B5EF4-FFF2-40B4-BE49-F238E27FC236}">
                <a16:creationId xmlns:a16="http://schemas.microsoft.com/office/drawing/2014/main" id="{51FAA40B-2927-764F-AFC2-7C8D9044EDBF}"/>
              </a:ext>
            </a:extLst>
          </p:cNvPr>
          <p:cNvSpPr txBox="1">
            <a:spLocks noChangeArrowheads="1"/>
          </p:cNvSpPr>
          <p:nvPr/>
        </p:nvSpPr>
        <p:spPr bwMode="auto">
          <a:xfrm>
            <a:off x="4938713" y="6362700"/>
            <a:ext cx="3114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dirty="0">
                <a:latin typeface="Arial" panose="020B0604020202020204" pitchFamily="34" charset="0"/>
                <a:cs typeface="Arial" panose="020B0604020202020204" pitchFamily="34" charset="0"/>
              </a:rPr>
              <a:t>Markus and </a:t>
            </a:r>
            <a:r>
              <a:rPr lang="en-US" altLang="en-US" sz="1600" dirty="0" err="1">
                <a:latin typeface="Arial" panose="020B0604020202020204" pitchFamily="34" charset="0"/>
                <a:cs typeface="Arial" panose="020B0604020202020204" pitchFamily="34" charset="0"/>
              </a:rPr>
              <a:t>Borsboom</a:t>
            </a:r>
            <a:r>
              <a:rPr lang="en-US" altLang="en-US" sz="1600" dirty="0">
                <a:latin typeface="Arial" panose="020B0604020202020204" pitchFamily="34" charset="0"/>
                <a:cs typeface="Arial" panose="020B0604020202020204" pitchFamily="34" charset="0"/>
              </a:rPr>
              <a:t> 2013</a:t>
            </a:r>
          </a:p>
        </p:txBody>
      </p:sp>
      <p:pic>
        <p:nvPicPr>
          <p:cNvPr id="5" name="Picture 2">
            <a:extLst>
              <a:ext uri="{FF2B5EF4-FFF2-40B4-BE49-F238E27FC236}">
                <a16:creationId xmlns:a16="http://schemas.microsoft.com/office/drawing/2014/main" id="{1A200C46-4C23-094B-8253-5B96EC3FD7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0"/>
            <a:ext cx="4122737"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7465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a:t>Summary (and practical advice)</a:t>
            </a:r>
          </a:p>
        </p:txBody>
      </p:sp>
      <p:sp>
        <p:nvSpPr>
          <p:cNvPr id="84995" name="Content Placeholder 2"/>
          <p:cNvSpPr>
            <a:spLocks noGrp="1"/>
          </p:cNvSpPr>
          <p:nvPr>
            <p:ph idx="1"/>
          </p:nvPr>
        </p:nvSpPr>
        <p:spPr>
          <a:xfrm>
            <a:off x="655638" y="1479176"/>
            <a:ext cx="8229600" cy="3724275"/>
          </a:xfrm>
        </p:spPr>
        <p:txBody>
          <a:bodyPr/>
          <a:lstStyle/>
          <a:p>
            <a:pPr>
              <a:spcBef>
                <a:spcPct val="0"/>
              </a:spcBef>
              <a:spcAft>
                <a:spcPts val="600"/>
              </a:spcAft>
            </a:pPr>
            <a:r>
              <a:rPr lang="en-US" altLang="en-US" sz="2000" dirty="0"/>
              <a:t>Appreciate that assessment of validity is not simple and requires time and multiple steps</a:t>
            </a:r>
          </a:p>
          <a:p>
            <a:pPr>
              <a:spcBef>
                <a:spcPct val="0"/>
              </a:spcBef>
              <a:spcAft>
                <a:spcPts val="600"/>
              </a:spcAft>
            </a:pPr>
            <a:r>
              <a:rPr lang="en-US" altLang="en-US" sz="2000" dirty="0"/>
              <a:t>Understand the caveats of classical validity theory</a:t>
            </a:r>
          </a:p>
          <a:p>
            <a:pPr>
              <a:spcBef>
                <a:spcPct val="0"/>
              </a:spcBef>
              <a:spcAft>
                <a:spcPts val="600"/>
              </a:spcAft>
            </a:pPr>
            <a:r>
              <a:rPr lang="en-US" altLang="en-US" sz="2000" dirty="0"/>
              <a:t>For building your own tests, </a:t>
            </a:r>
            <a:r>
              <a:rPr lang="en-US" altLang="en-US" sz="2000" dirty="0">
                <a:solidFill>
                  <a:srgbClr val="FF6600"/>
                </a:solidFill>
              </a:rPr>
              <a:t>think content validity </a:t>
            </a:r>
          </a:p>
          <a:p>
            <a:pPr>
              <a:spcBef>
                <a:spcPct val="0"/>
              </a:spcBef>
              <a:spcAft>
                <a:spcPts val="600"/>
              </a:spcAft>
            </a:pPr>
            <a:r>
              <a:rPr lang="en-US" altLang="en-US" sz="2000" dirty="0"/>
              <a:t>For judging externally prepared tests/instruments, start with a clear definition of what’s to be covered</a:t>
            </a:r>
          </a:p>
          <a:p>
            <a:pPr>
              <a:spcBef>
                <a:spcPct val="0"/>
              </a:spcBef>
              <a:spcAft>
                <a:spcPts val="600"/>
              </a:spcAft>
            </a:pPr>
            <a:r>
              <a:rPr lang="en-US" altLang="en-US" sz="2000" dirty="0"/>
              <a:t>For criterion-related validity, take into account group variability; and think about validity of the criterion</a:t>
            </a:r>
          </a:p>
          <a:p>
            <a:pPr>
              <a:spcBef>
                <a:spcPct val="0"/>
              </a:spcBef>
              <a:spcAft>
                <a:spcPts val="600"/>
              </a:spcAft>
            </a:pPr>
            <a:r>
              <a:rPr lang="en-US" altLang="en-US" sz="2000" dirty="0"/>
              <a:t>For your own assessments, try to eliminate the influence of any factors not related to what you want to measure</a:t>
            </a:r>
          </a:p>
          <a:p>
            <a:pPr>
              <a:spcBef>
                <a:spcPct val="0"/>
              </a:spcBef>
              <a:spcAft>
                <a:spcPts val="600"/>
              </a:spcAft>
            </a:pPr>
            <a:r>
              <a:rPr lang="en-US" altLang="en-US" sz="2000" dirty="0"/>
              <a:t>To better understand the overall research questions, </a:t>
            </a:r>
            <a:r>
              <a:rPr lang="en-US" altLang="en-US" sz="2000" dirty="0">
                <a:solidFill>
                  <a:srgbClr val="FF6600"/>
                </a:solidFill>
              </a:rPr>
              <a:t>think about consequential validity while developing your instrument (questionnaire)</a:t>
            </a:r>
          </a:p>
          <a:p>
            <a:endParaRPr lang="en-US" altLang="en-US" dirty="0"/>
          </a:p>
        </p:txBody>
      </p:sp>
    </p:spTree>
    <p:extLst>
      <p:ext uri="{BB962C8B-B14F-4D97-AF65-F5344CB8AC3E}">
        <p14:creationId xmlns:p14="http://schemas.microsoft.com/office/powerpoint/2010/main" val="401086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125" y="477227"/>
            <a:ext cx="8778875" cy="628762"/>
          </a:xfrm>
        </p:spPr>
        <p:txBody>
          <a:bodyPr/>
          <a:lstStyle/>
          <a:p>
            <a:r>
              <a:rPr lang="en-US" altLang="en-US" dirty="0"/>
              <a:t>Criticism of the classical validity theory</a:t>
            </a:r>
          </a:p>
        </p:txBody>
      </p:sp>
      <p:sp>
        <p:nvSpPr>
          <p:cNvPr id="21507" name="Content Placeholder 2"/>
          <p:cNvSpPr>
            <a:spLocks noGrp="1"/>
          </p:cNvSpPr>
          <p:nvPr>
            <p:ph idx="1"/>
          </p:nvPr>
        </p:nvSpPr>
        <p:spPr/>
        <p:txBody>
          <a:bodyPr/>
          <a:lstStyle/>
          <a:p>
            <a:r>
              <a:rPr lang="en-US" altLang="en-US"/>
              <a:t>Construct validity encompasses all other types of validity</a:t>
            </a:r>
          </a:p>
          <a:p>
            <a:r>
              <a:rPr lang="en-US" altLang="en-US"/>
              <a:t>Fractional approach to validity is not helpful in practice</a:t>
            </a:r>
          </a:p>
          <a:p>
            <a:r>
              <a:rPr lang="en-US" altLang="en-US"/>
              <a:t>Validity is not a property of the data collection instrument/ test, but of the data obtained using them when used for a specific study and with a particular population</a:t>
            </a:r>
          </a:p>
          <a:p>
            <a:r>
              <a:rPr lang="en-US" altLang="en-US"/>
              <a:t>Many different types of evidence is necessary to evaluate validity of the instrument for data collection</a:t>
            </a:r>
          </a:p>
        </p:txBody>
      </p:sp>
    </p:spTree>
    <p:extLst>
      <p:ext uri="{BB962C8B-B14F-4D97-AF65-F5344CB8AC3E}">
        <p14:creationId xmlns:p14="http://schemas.microsoft.com/office/powerpoint/2010/main" val="39159537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en-US"/>
              <a:t>What do we mean when we talk about “Instrument Validity”?</a:t>
            </a:r>
          </a:p>
        </p:txBody>
      </p:sp>
      <p:sp>
        <p:nvSpPr>
          <p:cNvPr id="22531" name="Rectangle 5"/>
          <p:cNvSpPr>
            <a:spLocks noGrp="1" noChangeArrowheads="1"/>
          </p:cNvSpPr>
          <p:nvPr>
            <p:ph type="body" idx="1"/>
          </p:nvPr>
        </p:nvSpPr>
        <p:spPr>
          <a:xfrm>
            <a:off x="655638" y="1975964"/>
            <a:ext cx="8089900" cy="1959902"/>
          </a:xfrm>
        </p:spPr>
        <p:txBody>
          <a:bodyPr/>
          <a:lstStyle/>
          <a:p>
            <a:pPr eaLnBrk="1" hangingPunct="1"/>
            <a:r>
              <a:rPr lang="en-US" altLang="en-US" dirty="0"/>
              <a:t>A characteristic of an instrument that exemplifies the degree to which it measure what it purports to measure.</a:t>
            </a:r>
          </a:p>
          <a:p>
            <a:pPr lvl="1" eaLnBrk="1" hangingPunct="1"/>
            <a:r>
              <a:rPr lang="en-US" altLang="en-US" i="1" dirty="0"/>
              <a:t>Consequently…it is virtually impossible to state unequivocally that a measure is </a:t>
            </a:r>
            <a:r>
              <a:rPr lang="en-US" altLang="en-US" b="1" i="1" dirty="0"/>
              <a:t>“valid”</a:t>
            </a:r>
          </a:p>
          <a:p>
            <a:pPr lvl="1" eaLnBrk="1" hangingPunct="1"/>
            <a:r>
              <a:rPr lang="en-US" altLang="en-US" i="1" dirty="0"/>
              <a:t>Instead, one can only build a case for a satisfactory degree of validity</a:t>
            </a:r>
          </a:p>
        </p:txBody>
      </p:sp>
    </p:spTree>
    <p:extLst>
      <p:ext uri="{BB962C8B-B14F-4D97-AF65-F5344CB8AC3E}">
        <p14:creationId xmlns:p14="http://schemas.microsoft.com/office/powerpoint/2010/main" val="21728331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What do we mean when we talk about “Instrument Validity”?</a:t>
            </a:r>
          </a:p>
        </p:txBody>
      </p:sp>
      <p:sp>
        <p:nvSpPr>
          <p:cNvPr id="23555" name="Rectangle 3"/>
          <p:cNvSpPr>
            <a:spLocks noGrp="1" noChangeArrowheads="1"/>
          </p:cNvSpPr>
          <p:nvPr>
            <p:ph idx="1"/>
          </p:nvPr>
        </p:nvSpPr>
        <p:spPr>
          <a:xfrm>
            <a:off x="365125" y="1669142"/>
            <a:ext cx="8415193" cy="3854157"/>
          </a:xfrm>
        </p:spPr>
        <p:txBody>
          <a:bodyPr/>
          <a:lstStyle/>
          <a:p>
            <a:pPr eaLnBrk="1" hangingPunct="1"/>
            <a:r>
              <a:rPr lang="en-US" altLang="en-US" dirty="0"/>
              <a:t>One does not assess the validity of a measure per se... rather, one validates the use of the measure </a:t>
            </a:r>
            <a:r>
              <a:rPr lang="en-US" altLang="en-US" dirty="0">
                <a:solidFill>
                  <a:srgbClr val="FF6600"/>
                </a:solidFill>
              </a:rPr>
              <a:t>for a given situation</a:t>
            </a:r>
            <a:r>
              <a:rPr lang="en-US" altLang="en-US" dirty="0"/>
              <a:t>. </a:t>
            </a:r>
          </a:p>
          <a:p>
            <a:pPr eaLnBrk="1" hangingPunct="1"/>
            <a:r>
              <a:rPr lang="en-US" altLang="en-US" dirty="0"/>
              <a:t>This distinction separates the characteristic of validity from the property of reliability</a:t>
            </a:r>
          </a:p>
          <a:p>
            <a:pPr lvl="1" eaLnBrk="1" hangingPunct="1"/>
            <a:r>
              <a:rPr lang="en-US" altLang="en-US" dirty="0"/>
              <a:t>Instrument could be reliable in and of itself in different broadly defined population groups while its validity needs to be tested in each population</a:t>
            </a:r>
          </a:p>
        </p:txBody>
      </p:sp>
      <p:sp>
        <p:nvSpPr>
          <p:cNvPr id="23557" name="Rectangle 11"/>
          <p:cNvSpPr txBox="1">
            <a:spLocks noGrp="1" noChangeArrowheads="1"/>
          </p:cNvSpPr>
          <p:nvPr/>
        </p:nvSpPr>
        <p:spPr bwMode="auto">
          <a:xfrm>
            <a:off x="0" y="624840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F385D8A2-721C-42EE-847C-758D52A32633}" type="slidenum">
              <a:rPr lang="en-US" altLang="en-US" sz="1400" b="0">
                <a:solidFill>
                  <a:schemeClr val="tx2"/>
                </a:solidFill>
              </a:rPr>
              <a:pPr algn="r" eaLnBrk="1" hangingPunct="1">
                <a:spcBef>
                  <a:spcPct val="0"/>
                </a:spcBef>
                <a:buClrTx/>
                <a:buSzTx/>
                <a:buFontTx/>
                <a:buNone/>
              </a:pPr>
              <a:t>9</a:t>
            </a:fld>
            <a:endParaRPr lang="en-US" altLang="en-US" sz="1400" b="0">
              <a:solidFill>
                <a:schemeClr val="tx2"/>
              </a:solidFill>
            </a:endParaRPr>
          </a:p>
        </p:txBody>
      </p:sp>
    </p:spTree>
    <p:extLst>
      <p:ext uri="{BB962C8B-B14F-4D97-AF65-F5344CB8AC3E}">
        <p14:creationId xmlns:p14="http://schemas.microsoft.com/office/powerpoint/2010/main" val="1761829352"/>
      </p:ext>
    </p:extLst>
  </p:cSld>
  <p:clrMapOvr>
    <a:masterClrMapping/>
  </p:clrMapOvr>
  <p:transitio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CE2829E-47E8-43BB-8F47-2994BEDDE02B}">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http://purl.org/dc/term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UCSF PPT Template</Template>
  <TotalTime>8302</TotalTime>
  <Words>4888</Words>
  <Application>Microsoft Office PowerPoint</Application>
  <PresentationFormat>On-screen Show (4:3)</PresentationFormat>
  <Paragraphs>463</Paragraphs>
  <Slides>63</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Garamond</vt:lpstr>
      <vt:lpstr>Segoe UI Symbol</vt:lpstr>
      <vt:lpstr>Symbol</vt:lpstr>
      <vt:lpstr>Wingdings</vt:lpstr>
      <vt:lpstr>UCSF PPT Template</vt:lpstr>
      <vt:lpstr>Quantitative Approaches to Validity</vt:lpstr>
      <vt:lpstr>Review of last week’s material (#1)</vt:lpstr>
      <vt:lpstr>Review of last week’s material (#2)</vt:lpstr>
      <vt:lpstr>Review of last week’s material (#3)</vt:lpstr>
      <vt:lpstr>Learning objectives </vt:lpstr>
      <vt:lpstr>Classical validity theory</vt:lpstr>
      <vt:lpstr>Criticism of the classical validity theory</vt:lpstr>
      <vt:lpstr>What do we mean when we talk about “Instrument Validity”?</vt:lpstr>
      <vt:lpstr>What do we mean when we talk about “Instrument Validity”?</vt:lpstr>
      <vt:lpstr>Reliability vs. Validity</vt:lpstr>
      <vt:lpstr>Reliability vs. Validity</vt:lpstr>
      <vt:lpstr>Validation</vt:lpstr>
      <vt:lpstr>Main steps in the evaluation of validity</vt:lpstr>
      <vt:lpstr>Classical validity theory: 3C’s Methods of evaluation/assessment of validity</vt:lpstr>
      <vt:lpstr>Content Validity –  </vt:lpstr>
      <vt:lpstr>Content Validity –  Face Validity</vt:lpstr>
      <vt:lpstr>Content validity – Logical/Domain/Sampling-related Validity</vt:lpstr>
      <vt:lpstr>Content validity – Steps for evaluation</vt:lpstr>
      <vt:lpstr>Content validity: Steps for evaluation</vt:lpstr>
      <vt:lpstr>Content validity: Steps for evaluation</vt:lpstr>
      <vt:lpstr>Content validity –  Structural elements in content reviews</vt:lpstr>
      <vt:lpstr>PowerPoint Presentation</vt:lpstr>
      <vt:lpstr>Content validity: Quantitative approach</vt:lpstr>
      <vt:lpstr>PowerPoint Presentation</vt:lpstr>
      <vt:lpstr>PowerPoint Presentation</vt:lpstr>
      <vt:lpstr>PowerPoint Presentation</vt:lpstr>
      <vt:lpstr>PowerPoint Presentation</vt:lpstr>
      <vt:lpstr>Content validity: Quantitative approach</vt:lpstr>
      <vt:lpstr>PowerPoint Presentation</vt:lpstr>
      <vt:lpstr>Content validity: Quantitative approach</vt:lpstr>
      <vt:lpstr>Content validity -  Steps for evaluation</vt:lpstr>
      <vt:lpstr>Types of validity</vt:lpstr>
      <vt:lpstr>Criterion-related validity</vt:lpstr>
      <vt:lpstr>Criterion-related validity: Steps for evaluation</vt:lpstr>
      <vt:lpstr>Criterion-related validity –  Concurrent validity</vt:lpstr>
      <vt:lpstr>Criterion-related validity –  Concurrent validity</vt:lpstr>
      <vt:lpstr>Criterion-related validity –  Predictive validity</vt:lpstr>
      <vt:lpstr>Criterion-related validity –  Predictive validity</vt:lpstr>
      <vt:lpstr>Criterion-related validity –  The Criterion Problem  </vt:lpstr>
      <vt:lpstr>Criterion-related validity –  Quantitative approach</vt:lpstr>
      <vt:lpstr>Types of validity</vt:lpstr>
      <vt:lpstr>Construct Validity – </vt:lpstr>
      <vt:lpstr>Convergent validity</vt:lpstr>
      <vt:lpstr>Discriminant Validity </vt:lpstr>
      <vt:lpstr>Construct validity: Quantitative approach</vt:lpstr>
      <vt:lpstr>Construct validity: Quantitative approach</vt:lpstr>
      <vt:lpstr>Construct validity: Quantitative approach Multitrait-multimethod validation (MTMM)</vt:lpstr>
      <vt:lpstr>MTMM Example 1:  A study of sixth grade students </vt:lpstr>
      <vt:lpstr>Multitrait-multimethod validation</vt:lpstr>
      <vt:lpstr>PowerPoint Presentation</vt:lpstr>
      <vt:lpstr>MTMM, Example 1:  A study of 6th grade students  Interpretation</vt:lpstr>
      <vt:lpstr>Construct  Validity Example 2: </vt:lpstr>
      <vt:lpstr>The Continuum of Validity</vt:lpstr>
      <vt:lpstr>Types of validity evidence (Goodwin 2002)</vt:lpstr>
      <vt:lpstr>PowerPoint Presentation</vt:lpstr>
      <vt:lpstr>What is Consequential Validity?</vt:lpstr>
      <vt:lpstr>Consequential validity,  Example:</vt:lpstr>
      <vt:lpstr>Consequential validity Example:</vt:lpstr>
      <vt:lpstr>Consequential validity –  Impact on future research</vt:lpstr>
      <vt:lpstr>Advantages of the new validity classification over the classical theory</vt:lpstr>
      <vt:lpstr>New Validity Theories</vt:lpstr>
      <vt:lpstr>PowerPoint Presentation</vt:lpstr>
      <vt:lpstr>Summary (and practical advice)</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Zablotska, Lydia</cp:lastModifiedBy>
  <cp:revision>453</cp:revision>
  <dcterms:created xsi:type="dcterms:W3CDTF">2012-05-07T17:59:34Z</dcterms:created>
  <dcterms:modified xsi:type="dcterms:W3CDTF">2018-09-26T22:24:52Z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