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/>
    <p:restoredTop sz="94663"/>
  </p:normalViewPr>
  <p:slideViewPr>
    <p:cSldViewPr snapToGrid="0" snapToObjects="1">
      <p:cViewPr>
        <p:scale>
          <a:sx n="111" d="100"/>
          <a:sy n="111" d="100"/>
        </p:scale>
        <p:origin x="1528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3" name="Shape 17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143000" y="1122362"/>
            <a:ext cx="6858000" cy="238760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defRPr sz="2400"/>
            </a:lvl1pPr>
            <a:lvl2pPr marL="0" indent="457200" algn="ctr">
              <a:defRPr sz="2400"/>
            </a:lvl2pPr>
            <a:lvl3pPr marL="0" indent="914400" algn="ctr">
              <a:defRPr sz="2400"/>
            </a:lvl3pPr>
            <a:lvl4pPr marL="0" indent="1371600" algn="ctr">
              <a:defRPr sz="2400"/>
            </a:lvl4pPr>
            <a:lvl5pPr marL="0" indent="1828800" algn="ctr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1143000" y="1122362"/>
            <a:ext cx="6858000" cy="238760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defRPr sz="2400"/>
            </a:lvl1pPr>
            <a:lvl2pPr marL="0" indent="457200" algn="ctr">
              <a:defRPr sz="2400"/>
            </a:lvl2pPr>
            <a:lvl3pPr marL="0" indent="914400" algn="ctr">
              <a:defRPr sz="2400"/>
            </a:lvl3pPr>
            <a:lvl4pPr marL="0" indent="1371600" algn="ctr">
              <a:defRPr sz="2400"/>
            </a:lvl4pPr>
            <a:lvl5pPr marL="0" indent="1828800" algn="ctr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6425" cy="11398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6425" cy="452278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4589462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defRPr sz="2400"/>
            </a:lvl1pPr>
            <a:lvl2pPr marL="0" indent="457200">
              <a:defRPr sz="2400"/>
            </a:lvl2pPr>
            <a:lvl3pPr marL="0" indent="914400">
              <a:defRPr sz="2400"/>
            </a:lvl3pPr>
            <a:lvl4pPr marL="0" indent="1371600">
              <a:defRPr sz="2400"/>
            </a:lvl4pPr>
            <a:lvl5pPr marL="0" indent="1828800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6425" cy="11398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278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Text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1681163"/>
            <a:ext cx="3868739" cy="823913"/>
          </a:xfrm>
          <a:prstGeom prst="rect">
            <a:avLst/>
          </a:prstGeom>
        </p:spPr>
        <p:txBody>
          <a:bodyPr anchor="b"/>
          <a:lstStyle>
            <a:lvl1pPr marL="0" indent="0">
              <a:defRPr sz="2400" b="1"/>
            </a:lvl1pPr>
            <a:lvl2pPr marL="0" indent="457200">
              <a:defRPr sz="2400" b="1"/>
            </a:lvl2pPr>
            <a:lvl3pPr marL="0" indent="914400">
              <a:defRPr sz="2400" b="1"/>
            </a:lvl3pPr>
            <a:lvl4pPr marL="0" indent="1371600">
              <a:defRPr sz="2400" b="1"/>
            </a:lvl4pPr>
            <a:lvl5pPr marL="0" indent="1828800"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29150" y="1681163"/>
            <a:ext cx="38877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defRPr sz="2400" b="1"/>
            </a:pPr>
            <a:endParaRPr/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6425" cy="11398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5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/>
          <a:p>
            <a:pPr marL="0" indent="0">
              <a:defRPr sz="1600"/>
            </a:pPr>
            <a:endParaRPr/>
          </a:p>
        </p:txBody>
      </p:sp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6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6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>
            <a:lvl1pPr marL="0" indent="0">
              <a:defRPr sz="1600"/>
            </a:lvl1pPr>
            <a:lvl2pPr marL="0" indent="457200">
              <a:defRPr sz="1600"/>
            </a:lvl2pPr>
            <a:lvl3pPr marL="0" indent="914400">
              <a:defRPr sz="1600"/>
            </a:lvl3pPr>
            <a:lvl4pPr marL="0" indent="1371600">
              <a:defRPr sz="1600"/>
            </a:lvl4pPr>
            <a:lvl5pPr marL="0" indent="1828800"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887" y="4589462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defRPr sz="2400"/>
            </a:lvl1pPr>
            <a:lvl2pPr marL="0" indent="457200">
              <a:defRPr sz="2400"/>
            </a:lvl2pPr>
            <a:lvl3pPr marL="0" indent="914400">
              <a:defRPr sz="2400"/>
            </a:lvl3pPr>
            <a:lvl4pPr marL="0" indent="1371600">
              <a:defRPr sz="2400"/>
            </a:lvl4pPr>
            <a:lvl5pPr marL="0" indent="1828800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196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1681163"/>
            <a:ext cx="3868739" cy="823913"/>
          </a:xfrm>
          <a:prstGeom prst="rect">
            <a:avLst/>
          </a:prstGeom>
        </p:spPr>
        <p:txBody>
          <a:bodyPr anchor="b"/>
          <a:lstStyle>
            <a:lvl1pPr marL="0" indent="0">
              <a:defRPr sz="2400" b="1"/>
            </a:lvl1pPr>
            <a:lvl2pPr marL="0" indent="457200">
              <a:defRPr sz="2400" b="1"/>
            </a:lvl2pPr>
            <a:lvl3pPr marL="0" indent="914400">
              <a:defRPr sz="2400" b="1"/>
            </a:lvl3pPr>
            <a:lvl4pPr marL="0" indent="1371600">
              <a:defRPr sz="2400" b="1"/>
            </a:lvl4pPr>
            <a:lvl5pPr marL="0" indent="1828800"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29150" y="1681163"/>
            <a:ext cx="38877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/>
          <a:p>
            <a:pPr marL="0" indent="0"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>
            <a:lvl1pPr marL="0" indent="0">
              <a:defRPr sz="1600"/>
            </a:lvl1pPr>
            <a:lvl2pPr marL="0" indent="457200">
              <a:defRPr sz="1600"/>
            </a:lvl2pPr>
            <a:lvl3pPr marL="0" indent="914400">
              <a:defRPr sz="1600"/>
            </a:lvl3pPr>
            <a:lvl4pPr marL="0" indent="1371600">
              <a:defRPr sz="1600"/>
            </a:lvl4pPr>
            <a:lvl5pPr marL="0" indent="1828800"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3250" cy="1136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3250" cy="4519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245225"/>
            <a:ext cx="360573" cy="352822"/>
          </a:xfrm>
          <a:prstGeom prst="rect">
            <a:avLst/>
          </a:prstGeom>
          <a:ln w="12700">
            <a:miter lim="400000"/>
          </a:ln>
        </p:spPr>
        <p:txBody>
          <a:bodyPr wrap="none" lIns="46799" tIns="46799" rIns="46799" bIns="4679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342900" marR="0" indent="1143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342900" marR="0" indent="5715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342900" marR="0" indent="10287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342900" marR="0" indent="14859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genome.ucsc.edu/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csg.sph.umich.edu/abecasis/cats/gas_power_calculator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 Box 1"/>
          <p:cNvSpPr txBox="1"/>
          <p:nvPr/>
        </p:nvSpPr>
        <p:spPr>
          <a:xfrm>
            <a:off x="457200" y="705539"/>
            <a:ext cx="82296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Association Studies</a:t>
            </a:r>
          </a:p>
        </p:txBody>
      </p:sp>
      <p:grpSp>
        <p:nvGrpSpPr>
          <p:cNvPr id="178" name="Rectangle 2"/>
          <p:cNvGrpSpPr/>
          <p:nvPr/>
        </p:nvGrpSpPr>
        <p:grpSpPr>
          <a:xfrm>
            <a:off x="822325" y="1692274"/>
            <a:ext cx="7138988" cy="4251326"/>
            <a:chOff x="0" y="0"/>
            <a:chExt cx="7138987" cy="4251325"/>
          </a:xfrm>
        </p:grpSpPr>
        <p:sp>
          <p:nvSpPr>
            <p:cNvPr id="176" name="Rectangle"/>
            <p:cNvSpPr/>
            <p:nvPr/>
          </p:nvSpPr>
          <p:spPr>
            <a:xfrm>
              <a:off x="0" y="0"/>
              <a:ext cx="7138988" cy="4251325"/>
            </a:xfrm>
            <a:prstGeom prst="rect">
              <a:avLst/>
            </a:prstGeom>
            <a:blipFill rotWithShape="1">
              <a:blip r:embed="rId2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/>
              </a:pPr>
              <a:endParaRPr/>
            </a:p>
          </p:txBody>
        </p:sp>
        <p:sp>
          <p:nvSpPr>
            <p:cNvPr id="177" name="Text"/>
            <p:cNvSpPr txBox="1"/>
            <p:nvPr/>
          </p:nvSpPr>
          <p:spPr>
            <a:xfrm>
              <a:off x="0" y="0"/>
              <a:ext cx="7138988" cy="3528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6799" tIns="46799" rIns="46799" bIns="46799" numCol="1" anchor="t">
              <a:spAutoFit/>
            </a:bodyPr>
            <a:lstStyle>
              <a:lvl1pPr algn="ctr"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lvl1pPr>
            </a:lstStyle>
            <a:p>
              <a:r>
                <a:t>     </a:t>
              </a:r>
            </a:p>
          </p:txBody>
        </p:sp>
      </p:grp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 Box 1"/>
          <p:cNvSpPr txBox="1"/>
          <p:nvPr/>
        </p:nvSpPr>
        <p:spPr>
          <a:xfrm>
            <a:off x="0" y="476939"/>
            <a:ext cx="91440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rPr dirty="0"/>
              <a:t>Family-Based Association Studies</a:t>
            </a:r>
          </a:p>
        </p:txBody>
      </p:sp>
      <p:sp>
        <p:nvSpPr>
          <p:cNvPr id="215" name="Rectangle 2"/>
          <p:cNvSpPr txBox="1"/>
          <p:nvPr/>
        </p:nvSpPr>
        <p:spPr>
          <a:xfrm>
            <a:off x="1761661" y="2057400"/>
            <a:ext cx="1104241" cy="422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Siblings</a:t>
            </a:r>
          </a:p>
        </p:txBody>
      </p:sp>
      <p:sp>
        <p:nvSpPr>
          <p:cNvPr id="216" name="Rectangle 3"/>
          <p:cNvSpPr txBox="1"/>
          <p:nvPr/>
        </p:nvSpPr>
        <p:spPr>
          <a:xfrm>
            <a:off x="6654584" y="2057400"/>
            <a:ext cx="1002145" cy="422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Parents</a:t>
            </a:r>
          </a:p>
        </p:txBody>
      </p:sp>
      <p:sp>
        <p:nvSpPr>
          <p:cNvPr id="217" name="Oval 4"/>
          <p:cNvSpPr/>
          <p:nvPr/>
        </p:nvSpPr>
        <p:spPr>
          <a:xfrm>
            <a:off x="1454150" y="360680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18" name="Oval 5"/>
          <p:cNvSpPr/>
          <p:nvPr/>
        </p:nvSpPr>
        <p:spPr>
          <a:xfrm>
            <a:off x="2679700" y="254635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19" name="Rectangle 6"/>
          <p:cNvSpPr/>
          <p:nvPr/>
        </p:nvSpPr>
        <p:spPr>
          <a:xfrm>
            <a:off x="1536700" y="262255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20" name="Line 7"/>
          <p:cNvSpPr/>
          <p:nvPr/>
        </p:nvSpPr>
        <p:spPr>
          <a:xfrm>
            <a:off x="1981200" y="283845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1" name="Line 8"/>
          <p:cNvSpPr/>
          <p:nvPr/>
        </p:nvSpPr>
        <p:spPr>
          <a:xfrm>
            <a:off x="1676400" y="3371850"/>
            <a:ext cx="12954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2" name="Line 9"/>
          <p:cNvSpPr/>
          <p:nvPr/>
        </p:nvSpPr>
        <p:spPr>
          <a:xfrm>
            <a:off x="1676400" y="3371850"/>
            <a:ext cx="1589" cy="2286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3" name="Line 10"/>
          <p:cNvSpPr/>
          <p:nvPr/>
        </p:nvSpPr>
        <p:spPr>
          <a:xfrm>
            <a:off x="2971800" y="3371850"/>
            <a:ext cx="1589" cy="2286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4" name="Line 11"/>
          <p:cNvSpPr/>
          <p:nvPr/>
        </p:nvSpPr>
        <p:spPr>
          <a:xfrm flipV="1">
            <a:off x="2362200" y="2832099"/>
            <a:ext cx="1589" cy="5461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5" name="Oval 12"/>
          <p:cNvSpPr/>
          <p:nvPr/>
        </p:nvSpPr>
        <p:spPr>
          <a:xfrm>
            <a:off x="7416800" y="25146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26" name="Rectangle 13"/>
          <p:cNvSpPr/>
          <p:nvPr/>
        </p:nvSpPr>
        <p:spPr>
          <a:xfrm>
            <a:off x="6273800" y="25908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27" name="Line 14"/>
          <p:cNvSpPr/>
          <p:nvPr/>
        </p:nvSpPr>
        <p:spPr>
          <a:xfrm>
            <a:off x="6718300" y="28067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8" name="Line 15"/>
          <p:cNvSpPr/>
          <p:nvPr/>
        </p:nvSpPr>
        <p:spPr>
          <a:xfrm>
            <a:off x="6489700" y="3187700"/>
            <a:ext cx="12192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9" name="Line 16"/>
          <p:cNvSpPr/>
          <p:nvPr/>
        </p:nvSpPr>
        <p:spPr>
          <a:xfrm>
            <a:off x="7708900" y="3187699"/>
            <a:ext cx="1589" cy="152402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0" name="Line 17"/>
          <p:cNvSpPr/>
          <p:nvPr/>
        </p:nvSpPr>
        <p:spPr>
          <a:xfrm flipV="1">
            <a:off x="7099300" y="2800349"/>
            <a:ext cx="1589" cy="393702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1" name="Rectangle 18"/>
          <p:cNvSpPr/>
          <p:nvPr/>
        </p:nvSpPr>
        <p:spPr>
          <a:xfrm rot="2700000">
            <a:off x="7493000" y="34290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32" name="Line 19"/>
          <p:cNvSpPr/>
          <p:nvPr/>
        </p:nvSpPr>
        <p:spPr>
          <a:xfrm>
            <a:off x="6489700" y="3187700"/>
            <a:ext cx="1589" cy="228601"/>
          </a:xfrm>
          <a:prstGeom prst="lin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3" name="Rectangle 20"/>
          <p:cNvSpPr txBox="1"/>
          <p:nvPr/>
        </p:nvSpPr>
        <p:spPr>
          <a:xfrm>
            <a:off x="1506537" y="3660775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34" name="Rectangle 21"/>
          <p:cNvSpPr txBox="1"/>
          <p:nvPr/>
        </p:nvSpPr>
        <p:spPr>
          <a:xfrm>
            <a:off x="1506537" y="3641725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35" name="Rectangle 22"/>
          <p:cNvSpPr txBox="1"/>
          <p:nvPr/>
        </p:nvSpPr>
        <p:spPr>
          <a:xfrm>
            <a:off x="2743200" y="3600450"/>
            <a:ext cx="341944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36" name="Rectangle 23"/>
          <p:cNvSpPr txBox="1"/>
          <p:nvPr/>
        </p:nvSpPr>
        <p:spPr>
          <a:xfrm>
            <a:off x="7458075" y="2559050"/>
            <a:ext cx="341944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37" name="Rectangle 24"/>
          <p:cNvSpPr txBox="1"/>
          <p:nvPr/>
        </p:nvSpPr>
        <p:spPr>
          <a:xfrm>
            <a:off x="6278562" y="2578100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38" name="Rectangle 25"/>
          <p:cNvSpPr txBox="1"/>
          <p:nvPr/>
        </p:nvSpPr>
        <p:spPr>
          <a:xfrm>
            <a:off x="6335712" y="3467100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39" name="Oval 26"/>
          <p:cNvSpPr/>
          <p:nvPr/>
        </p:nvSpPr>
        <p:spPr>
          <a:xfrm>
            <a:off x="6261100" y="3429000"/>
            <a:ext cx="533400" cy="533400"/>
          </a:xfrm>
          <a:prstGeom prst="ellips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40" name="Rectangle 27"/>
          <p:cNvSpPr txBox="1"/>
          <p:nvPr/>
        </p:nvSpPr>
        <p:spPr>
          <a:xfrm>
            <a:off x="4333162" y="3657600"/>
            <a:ext cx="1087276" cy="422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Cousins</a:t>
            </a:r>
          </a:p>
        </p:txBody>
      </p:sp>
      <p:sp>
        <p:nvSpPr>
          <p:cNvPr id="241" name="Oval 28"/>
          <p:cNvSpPr/>
          <p:nvPr/>
        </p:nvSpPr>
        <p:spPr>
          <a:xfrm>
            <a:off x="3346450" y="556895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42" name="Oval 29"/>
          <p:cNvSpPr/>
          <p:nvPr/>
        </p:nvSpPr>
        <p:spPr>
          <a:xfrm>
            <a:off x="3962400" y="49657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43" name="Rectangle 30"/>
          <p:cNvSpPr/>
          <p:nvPr/>
        </p:nvSpPr>
        <p:spPr>
          <a:xfrm>
            <a:off x="2819400" y="50292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44" name="Line 31"/>
          <p:cNvSpPr/>
          <p:nvPr/>
        </p:nvSpPr>
        <p:spPr>
          <a:xfrm>
            <a:off x="3263900" y="52578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5" name="Line 32"/>
          <p:cNvSpPr/>
          <p:nvPr/>
        </p:nvSpPr>
        <p:spPr>
          <a:xfrm flipV="1">
            <a:off x="3644900" y="5251449"/>
            <a:ext cx="1589" cy="3175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6" name="Oval 33"/>
          <p:cNvSpPr/>
          <p:nvPr/>
        </p:nvSpPr>
        <p:spPr>
          <a:xfrm>
            <a:off x="6400800" y="49657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47" name="Rectangle 34"/>
          <p:cNvSpPr/>
          <p:nvPr/>
        </p:nvSpPr>
        <p:spPr>
          <a:xfrm>
            <a:off x="5257800" y="50419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48" name="Line 35"/>
          <p:cNvSpPr/>
          <p:nvPr/>
        </p:nvSpPr>
        <p:spPr>
          <a:xfrm>
            <a:off x="5702300" y="52578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9" name="Line 36"/>
          <p:cNvSpPr/>
          <p:nvPr/>
        </p:nvSpPr>
        <p:spPr>
          <a:xfrm flipV="1">
            <a:off x="6083300" y="5251449"/>
            <a:ext cx="1589" cy="3175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0" name="Oval 37"/>
          <p:cNvSpPr/>
          <p:nvPr/>
        </p:nvSpPr>
        <p:spPr>
          <a:xfrm>
            <a:off x="3956050" y="495935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51" name="Oval 38"/>
          <p:cNvSpPr/>
          <p:nvPr/>
        </p:nvSpPr>
        <p:spPr>
          <a:xfrm>
            <a:off x="5181600" y="40513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52" name="Rectangle 39"/>
          <p:cNvSpPr/>
          <p:nvPr/>
        </p:nvSpPr>
        <p:spPr>
          <a:xfrm>
            <a:off x="4038600" y="41275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53" name="Line 40"/>
          <p:cNvSpPr/>
          <p:nvPr/>
        </p:nvSpPr>
        <p:spPr>
          <a:xfrm>
            <a:off x="4483100" y="43434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4" name="Line 41"/>
          <p:cNvSpPr/>
          <p:nvPr/>
        </p:nvSpPr>
        <p:spPr>
          <a:xfrm>
            <a:off x="4178300" y="4724400"/>
            <a:ext cx="12954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5" name="Line 42"/>
          <p:cNvSpPr/>
          <p:nvPr/>
        </p:nvSpPr>
        <p:spPr>
          <a:xfrm>
            <a:off x="4178300" y="4724400"/>
            <a:ext cx="1589" cy="2286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6" name="Line 43"/>
          <p:cNvSpPr/>
          <p:nvPr/>
        </p:nvSpPr>
        <p:spPr>
          <a:xfrm>
            <a:off x="5473700" y="4724400"/>
            <a:ext cx="1589" cy="3048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7" name="Line 44"/>
          <p:cNvSpPr/>
          <p:nvPr/>
        </p:nvSpPr>
        <p:spPr>
          <a:xfrm flipV="1">
            <a:off x="4864100" y="4337049"/>
            <a:ext cx="1589" cy="3937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8" name="Rectangle 45"/>
          <p:cNvSpPr txBox="1"/>
          <p:nvPr/>
        </p:nvSpPr>
        <p:spPr>
          <a:xfrm>
            <a:off x="3413125" y="5600700"/>
            <a:ext cx="341944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59" name="Rectangle 46"/>
          <p:cNvSpPr txBox="1"/>
          <p:nvPr/>
        </p:nvSpPr>
        <p:spPr>
          <a:xfrm>
            <a:off x="5865812" y="5600700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lvl1pPr>
          </a:lstStyle>
          <a:p>
            <a:r>
              <a:t>G</a:t>
            </a:r>
          </a:p>
        </p:txBody>
      </p:sp>
      <p:sp>
        <p:nvSpPr>
          <p:cNvPr id="260" name="Line 47"/>
          <p:cNvSpPr/>
          <p:nvPr/>
        </p:nvSpPr>
        <p:spPr>
          <a:xfrm flipH="1">
            <a:off x="1479549" y="3581400"/>
            <a:ext cx="469901" cy="5334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1" name="Line 48"/>
          <p:cNvSpPr/>
          <p:nvPr/>
        </p:nvSpPr>
        <p:spPr>
          <a:xfrm flipH="1">
            <a:off x="3365499" y="5543550"/>
            <a:ext cx="469901" cy="5334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2" name="Line 49"/>
          <p:cNvSpPr/>
          <p:nvPr/>
        </p:nvSpPr>
        <p:spPr>
          <a:xfrm flipH="1">
            <a:off x="6299199" y="3390900"/>
            <a:ext cx="469901" cy="5334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3" name="Oval 50"/>
          <p:cNvSpPr/>
          <p:nvPr/>
        </p:nvSpPr>
        <p:spPr>
          <a:xfrm>
            <a:off x="2679700" y="358140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64" name="Oval 51"/>
          <p:cNvSpPr/>
          <p:nvPr/>
        </p:nvSpPr>
        <p:spPr>
          <a:xfrm>
            <a:off x="5803900" y="557530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265" name="Text Box 54"/>
          <p:cNvSpPr txBox="1"/>
          <p:nvPr/>
        </p:nvSpPr>
        <p:spPr>
          <a:xfrm>
            <a:off x="6615813" y="4161463"/>
            <a:ext cx="2967520" cy="37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“</a:t>
            </a:r>
            <a:r>
              <a:rPr b="1"/>
              <a:t>pseudo</a:t>
            </a:r>
            <a:r>
              <a:t>”-controls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Picture 1" descr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79" y="391721"/>
            <a:ext cx="6477122" cy="6466280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Rectangle 2"/>
          <p:cNvSpPr txBox="1">
            <a:spLocks noGrp="1"/>
          </p:cNvSpPr>
          <p:nvPr>
            <p:ph type="title"/>
          </p:nvPr>
        </p:nvSpPr>
        <p:spPr>
          <a:xfrm>
            <a:off x="456479" y="123154"/>
            <a:ext cx="8229601" cy="1143481"/>
          </a:xfrm>
          <a:prstGeom prst="rect">
            <a:avLst/>
          </a:prstGeom>
        </p:spPr>
        <p:txBody>
          <a:bodyPr lIns="42451" tIns="42451" rIns="42451" bIns="42451"/>
          <a:lstStyle>
            <a:lvl1pPr>
              <a:tabLst>
                <a:tab pos="406400" algn="l"/>
                <a:tab pos="825500" algn="l"/>
                <a:tab pos="1231900" algn="l"/>
                <a:tab pos="1651000" algn="l"/>
                <a:tab pos="2070100" algn="l"/>
                <a:tab pos="2476500" algn="l"/>
                <a:tab pos="2895600" algn="l"/>
                <a:tab pos="3314700" algn="l"/>
                <a:tab pos="3721100" algn="l"/>
                <a:tab pos="4140200" algn="l"/>
                <a:tab pos="4559300" algn="l"/>
                <a:tab pos="4965700" algn="l"/>
                <a:tab pos="5384800" algn="l"/>
                <a:tab pos="5803900" algn="l"/>
                <a:tab pos="6210300" algn="l"/>
                <a:tab pos="6629400" algn="l"/>
                <a:tab pos="7048500" algn="l"/>
                <a:tab pos="7454900" algn="l"/>
                <a:tab pos="7874000" algn="l"/>
                <a:tab pos="8293100" algn="l"/>
              </a:tabLst>
              <a:defRPr sz="4000"/>
            </a:lvl1pPr>
          </a:lstStyle>
          <a:p>
            <a:r>
              <a:rPr dirty="0"/>
              <a:t>Adjusting for Principal Components</a:t>
            </a:r>
          </a:p>
        </p:txBody>
      </p:sp>
      <p:sp>
        <p:nvSpPr>
          <p:cNvPr id="269" name="Text Box 3"/>
          <p:cNvSpPr txBox="1"/>
          <p:nvPr/>
        </p:nvSpPr>
        <p:spPr>
          <a:xfrm>
            <a:off x="6525703" y="6465084"/>
            <a:ext cx="4016161" cy="344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2451" tIns="42451" rIns="42451" bIns="42451">
            <a:spAutoFit/>
          </a:bodyPr>
          <a:lstStyle>
            <a:lvl1pPr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</a:lvl1pPr>
          </a:lstStyle>
          <a:p>
            <a:r>
              <a:t>Li et al., Science 2008</a:t>
            </a:r>
          </a:p>
        </p:txBody>
      </p:sp>
      <p:sp>
        <p:nvSpPr>
          <p:cNvPr id="270" name="Text Box 4"/>
          <p:cNvSpPr txBox="1"/>
          <p:nvPr/>
        </p:nvSpPr>
        <p:spPr>
          <a:xfrm>
            <a:off x="6148389" y="1575524"/>
            <a:ext cx="2995612" cy="205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0820" tIns="40820" rIns="40820" bIns="40820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/>
            </a:pPr>
            <a:r>
              <a:t>Maximize variance between subjects using all SNPs.</a:t>
            </a:r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/>
            </a:pPr>
            <a:r>
              <a:t>Clusters individuals from different populations.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Line 1"/>
          <p:cNvSpPr/>
          <p:nvPr/>
        </p:nvSpPr>
        <p:spPr>
          <a:xfrm>
            <a:off x="3124200" y="2466975"/>
            <a:ext cx="1589" cy="228601"/>
          </a:xfrm>
          <a:prstGeom prst="line">
            <a:avLst/>
          </a:prstGeom>
          <a:ln w="19080" cap="sq">
            <a:solidFill>
              <a:srgbClr val="80808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3" name="Line 2"/>
          <p:cNvSpPr/>
          <p:nvPr/>
        </p:nvSpPr>
        <p:spPr>
          <a:xfrm>
            <a:off x="3124200" y="2454275"/>
            <a:ext cx="1589" cy="2286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4" name="Text Box 3"/>
          <p:cNvSpPr txBox="1"/>
          <p:nvPr/>
        </p:nvSpPr>
        <p:spPr>
          <a:xfrm>
            <a:off x="628650" y="1514475"/>
            <a:ext cx="1676400" cy="766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Population-based</a:t>
            </a:r>
          </a:p>
        </p:txBody>
      </p:sp>
      <p:sp>
        <p:nvSpPr>
          <p:cNvPr id="275" name="Text Box 4"/>
          <p:cNvSpPr txBox="1"/>
          <p:nvPr/>
        </p:nvSpPr>
        <p:spPr>
          <a:xfrm>
            <a:off x="2247900" y="1514475"/>
            <a:ext cx="1752600" cy="1232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“Ethnicity” Matched</a:t>
            </a:r>
            <a:endParaRPr sz="3200"/>
          </a:p>
        </p:txBody>
      </p:sp>
      <p:sp>
        <p:nvSpPr>
          <p:cNvPr id="276" name="Text Box 5"/>
          <p:cNvSpPr txBox="1"/>
          <p:nvPr/>
        </p:nvSpPr>
        <p:spPr>
          <a:xfrm>
            <a:off x="4343400" y="1590675"/>
            <a:ext cx="1600200" cy="1232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Structured Assoc</a:t>
            </a:r>
            <a:endParaRPr sz="3200"/>
          </a:p>
        </p:txBody>
      </p:sp>
      <p:sp>
        <p:nvSpPr>
          <p:cNvPr id="277" name="Text Box 6"/>
          <p:cNvSpPr txBox="1"/>
          <p:nvPr/>
        </p:nvSpPr>
        <p:spPr>
          <a:xfrm>
            <a:off x="6096000" y="1590674"/>
            <a:ext cx="1943100" cy="423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Family-based</a:t>
            </a:r>
          </a:p>
        </p:txBody>
      </p:sp>
      <p:sp>
        <p:nvSpPr>
          <p:cNvPr id="278" name="Line 7"/>
          <p:cNvSpPr/>
          <p:nvPr/>
        </p:nvSpPr>
        <p:spPr>
          <a:xfrm>
            <a:off x="914400" y="2581275"/>
            <a:ext cx="7086601" cy="1589"/>
          </a:xfrm>
          <a:prstGeom prst="line">
            <a:avLst/>
          </a:prstGeom>
          <a:ln w="38160" cap="sq">
            <a:solidFill>
              <a:srgbClr val="333399"/>
            </a:solidFill>
            <a:miter/>
            <a:headEnd type="triangle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9" name="Text Box 8"/>
          <p:cNvSpPr txBox="1"/>
          <p:nvPr/>
        </p:nvSpPr>
        <p:spPr>
          <a:xfrm>
            <a:off x="685800" y="2962275"/>
            <a:ext cx="1981200" cy="113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Population Stratification</a:t>
            </a:r>
            <a:endParaRPr sz="3200"/>
          </a:p>
        </p:txBody>
      </p:sp>
      <p:sp>
        <p:nvSpPr>
          <p:cNvPr id="280" name="Text Box 9"/>
          <p:cNvSpPr txBox="1"/>
          <p:nvPr/>
        </p:nvSpPr>
        <p:spPr>
          <a:xfrm>
            <a:off x="6248400" y="2962275"/>
            <a:ext cx="2209800" cy="7955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r>
              <a:t>Overmatching</a:t>
            </a:r>
            <a:endParaRPr sz="3200"/>
          </a:p>
        </p:txBody>
      </p:sp>
      <p:sp>
        <p:nvSpPr>
          <p:cNvPr id="281" name="Text Box 10"/>
          <p:cNvSpPr txBox="1"/>
          <p:nvPr/>
        </p:nvSpPr>
        <p:spPr>
          <a:xfrm>
            <a:off x="0" y="267390"/>
            <a:ext cx="9144000" cy="1217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Continuum of Assoc Study Designs</a:t>
            </a:r>
            <a:br/>
            <a:endParaRPr/>
          </a:p>
        </p:txBody>
      </p:sp>
      <p:sp>
        <p:nvSpPr>
          <p:cNvPr id="282" name="Line 11"/>
          <p:cNvSpPr/>
          <p:nvPr/>
        </p:nvSpPr>
        <p:spPr>
          <a:xfrm>
            <a:off x="1447800" y="2466975"/>
            <a:ext cx="1589" cy="228601"/>
          </a:xfrm>
          <a:prstGeom prst="line">
            <a:avLst/>
          </a:prstGeom>
          <a:ln w="1908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3" name="Line 12"/>
          <p:cNvSpPr/>
          <p:nvPr/>
        </p:nvSpPr>
        <p:spPr>
          <a:xfrm>
            <a:off x="5181600" y="2466975"/>
            <a:ext cx="1589" cy="228601"/>
          </a:xfrm>
          <a:prstGeom prst="line">
            <a:avLst/>
          </a:prstGeom>
          <a:ln w="1908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4" name="Line 13"/>
          <p:cNvSpPr/>
          <p:nvPr/>
        </p:nvSpPr>
        <p:spPr>
          <a:xfrm>
            <a:off x="7162800" y="2454275"/>
            <a:ext cx="1589" cy="228601"/>
          </a:xfrm>
          <a:prstGeom prst="line">
            <a:avLst/>
          </a:prstGeom>
          <a:ln w="1908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91" name="Group 14"/>
          <p:cNvGrpSpPr/>
          <p:nvPr/>
        </p:nvGrpSpPr>
        <p:grpSpPr>
          <a:xfrm>
            <a:off x="312738" y="4257674"/>
            <a:ext cx="5176759" cy="1804514"/>
            <a:chOff x="0" y="0"/>
            <a:chExt cx="5176758" cy="1804512"/>
          </a:xfrm>
        </p:grpSpPr>
        <p:sp>
          <p:nvSpPr>
            <p:cNvPr id="285" name="Line 15"/>
            <p:cNvSpPr/>
            <p:nvPr/>
          </p:nvSpPr>
          <p:spPr>
            <a:xfrm flipH="1">
              <a:off x="977899" y="515937"/>
              <a:ext cx="996951" cy="984251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6" name="Line 16"/>
            <p:cNvSpPr/>
            <p:nvPr/>
          </p:nvSpPr>
          <p:spPr>
            <a:xfrm>
              <a:off x="2941637" y="539750"/>
              <a:ext cx="1028701" cy="938213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7" name="Text Box 17"/>
            <p:cNvSpPr txBox="1"/>
            <p:nvPr/>
          </p:nvSpPr>
          <p:spPr>
            <a:xfrm>
              <a:off x="0" y="1371600"/>
              <a:ext cx="758747" cy="432913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prstDash val="solid"/>
              <a:miter lim="8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FF0000"/>
                  </a:solidFill>
                  <a:latin typeface="+mj-lt"/>
                  <a:ea typeface="+mj-ea"/>
                  <a:cs typeface="+mj-cs"/>
                  <a:sym typeface="Times New Roman"/>
                </a:defRPr>
              </a:lvl1pPr>
            </a:lstStyle>
            <a:p>
              <a:r>
                <a:t>Gene</a:t>
              </a:r>
            </a:p>
          </p:txBody>
        </p:sp>
        <p:sp>
          <p:nvSpPr>
            <p:cNvPr id="288" name="Text Box 18"/>
            <p:cNvSpPr txBox="1"/>
            <p:nvPr/>
          </p:nvSpPr>
          <p:spPr>
            <a:xfrm>
              <a:off x="1597025" y="0"/>
              <a:ext cx="1893710" cy="432912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prstDash val="solid"/>
              <a:miter lim="8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FF0000"/>
                  </a:solidFill>
                  <a:latin typeface="+mj-lt"/>
                  <a:ea typeface="+mj-ea"/>
                  <a:cs typeface="+mj-cs"/>
                  <a:sym typeface="Times New Roman"/>
                </a:defRPr>
              </a:lvl1pPr>
            </a:lstStyle>
            <a:p>
              <a:r>
                <a:t>Subpopulation</a:t>
              </a:r>
            </a:p>
          </p:txBody>
        </p:sp>
        <p:sp>
          <p:nvSpPr>
            <p:cNvPr id="289" name="Text Box 19"/>
            <p:cNvSpPr txBox="1"/>
            <p:nvPr/>
          </p:nvSpPr>
          <p:spPr>
            <a:xfrm>
              <a:off x="4113212" y="1371600"/>
              <a:ext cx="1063547" cy="432913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prstDash val="solid"/>
              <a:miter lim="8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FF0000"/>
                  </a:solidFill>
                  <a:latin typeface="+mj-lt"/>
                  <a:ea typeface="+mj-ea"/>
                  <a:cs typeface="+mj-cs"/>
                  <a:sym typeface="Times New Roman"/>
                </a:defRPr>
              </a:lvl1pPr>
            </a:lstStyle>
            <a:p>
              <a:r>
                <a:t>Disease</a:t>
              </a:r>
            </a:p>
          </p:txBody>
        </p:sp>
        <p:sp>
          <p:nvSpPr>
            <p:cNvPr id="290" name="Line 20"/>
            <p:cNvSpPr/>
            <p:nvPr/>
          </p:nvSpPr>
          <p:spPr>
            <a:xfrm>
              <a:off x="1365250" y="1592263"/>
              <a:ext cx="2279651" cy="1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92" name="Text Box 21"/>
          <p:cNvSpPr txBox="1"/>
          <p:nvPr/>
        </p:nvSpPr>
        <p:spPr>
          <a:xfrm>
            <a:off x="5408612" y="4267200"/>
            <a:ext cx="3454835" cy="1515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799" tIns="46799" rIns="46799" bIns="46799">
            <a:spAutoFit/>
          </a:bodyPr>
          <a:lstStyle/>
          <a:p>
            <a:pPr>
              <a:spcBef>
                <a:spcPts val="1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0000"/>
                </a:solidFill>
                <a:latin typeface="Symbol"/>
                <a:ea typeface="Symbol"/>
                <a:cs typeface="Symbol"/>
                <a:sym typeface="Symbol"/>
              </a:defRPr>
            </a:pPr>
            <a:r>
              <a:t>­</a:t>
            </a:r>
            <a:r>
              <a:rPr>
                <a:latin typeface="+mj-lt"/>
                <a:ea typeface="+mj-ea"/>
                <a:cs typeface="+mj-cs"/>
                <a:sym typeface="Times New Roman"/>
              </a:rPr>
              <a:t> Sharing of genes &amp; envt.</a:t>
            </a:r>
            <a:endParaRPr sz="3200"/>
          </a:p>
          <a:p>
            <a:pPr>
              <a:spcBef>
                <a:spcPts val="1500"/>
              </a:spcBef>
              <a:buClr>
                <a:srgbClr val="FF0000"/>
              </a:buClr>
              <a:buSzPct val="100000"/>
              <a:buFont typeface="Symbol"/>
              <a:buChar char="¯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0000"/>
                </a:solidFill>
                <a:latin typeface="+mj-lt"/>
                <a:ea typeface="+mj-ea"/>
                <a:cs typeface="+mj-cs"/>
                <a:sym typeface="Times New Roman"/>
              </a:defRPr>
            </a:pPr>
            <a:r>
              <a:t> Efficiency</a:t>
            </a:r>
            <a:endParaRPr sz="3200"/>
          </a:p>
          <a:p>
            <a:pPr>
              <a:spcBef>
                <a:spcPts val="1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0000"/>
                </a:solidFill>
                <a:latin typeface="+mj-lt"/>
                <a:ea typeface="+mj-ea"/>
                <a:cs typeface="+mj-cs"/>
                <a:sym typeface="Times New Roman"/>
              </a:defRPr>
            </a:pPr>
            <a:r>
              <a:t>Also, recruitment issues</a:t>
            </a:r>
          </a:p>
        </p:txBody>
      </p:sp>
      <p:sp>
        <p:nvSpPr>
          <p:cNvPr id="293" name="Text Box 22"/>
          <p:cNvSpPr txBox="1"/>
          <p:nvPr/>
        </p:nvSpPr>
        <p:spPr>
          <a:xfrm>
            <a:off x="927100" y="3886200"/>
            <a:ext cx="7211504" cy="423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799" tIns="46799" rIns="46799" bIns="46799">
            <a:spAutoFit/>
          </a:bodyPr>
          <a:lstStyle/>
          <a:p>
            <a:pPr>
              <a:spcBef>
                <a:spcPts val="1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pPr>
            <a:r>
              <a:t>(Bias (</a:t>
            </a:r>
            <a:r>
              <a:rPr b="1"/>
              <a:t>maybe</a:t>
            </a:r>
            <a:r>
              <a:t>)……………versus…............. less efficient)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" grpId="1" animBg="1" advAuto="0"/>
      <p:bldP spid="275" grpId="8" animBg="1" advAuto="0"/>
      <p:bldP spid="276" grpId="9" animBg="1" advAuto="0"/>
      <p:bldP spid="277" grpId="4" animBg="1" advAuto="0"/>
      <p:bldP spid="279" grpId="2" animBg="1" advAuto="0"/>
      <p:bldP spid="280" grpId="5" animBg="1" advAuto="0"/>
      <p:bldP spid="291" grpId="3" animBg="1" advAuto="0"/>
      <p:bldP spid="292" grpId="6" animBg="1" advAuto="0"/>
      <p:bldP spid="293" grpId="7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r>
              <a:t>Overview</a:t>
            </a:r>
          </a:p>
        </p:txBody>
      </p:sp>
      <p:sp>
        <p:nvSpPr>
          <p:cNvPr id="296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 Box 1"/>
          <p:cNvSpPr txBox="1"/>
          <p:nvPr/>
        </p:nvSpPr>
        <p:spPr>
          <a:xfrm>
            <a:off x="457200" y="492058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r>
              <a:t>2. Association Analysis</a:t>
            </a:r>
          </a:p>
        </p:txBody>
      </p:sp>
      <p:graphicFrame>
        <p:nvGraphicFramePr>
          <p:cNvPr id="299" name="Group 2"/>
          <p:cNvGraphicFramePr/>
          <p:nvPr/>
        </p:nvGraphicFramePr>
        <p:xfrm>
          <a:off x="1219200" y="1447800"/>
          <a:ext cx="7088188" cy="366871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57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2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7275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Genotype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Cases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Controls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OR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38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CC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A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D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AF/DC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CT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B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E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BF/EC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TT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F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1</a:t>
                      </a:r>
                    </a:p>
                  </a:txBody>
                  <a:tcPr marL="90000" marR="90000" marT="90000" marB="90000" anchor="ctr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0" name="Text Box 59"/>
          <p:cNvSpPr txBox="1"/>
          <p:nvPr/>
        </p:nvSpPr>
        <p:spPr>
          <a:xfrm>
            <a:off x="350838" y="5502275"/>
            <a:ext cx="8678950" cy="794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799" tIns="46799" rIns="46799" bIns="467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Simple chi-square test comparing genotype frequencies (2 d.f.)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Called a co-dominant analysis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Rectangle 1"/>
          <p:cNvSpPr txBox="1">
            <a:spLocks noGrp="1"/>
          </p:cNvSpPr>
          <p:nvPr>
            <p:ph type="title"/>
          </p:nvPr>
        </p:nvSpPr>
        <p:spPr>
          <a:xfrm>
            <a:off x="457199" y="274638"/>
            <a:ext cx="8228015" cy="1141413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Chi squared test for Association</a:t>
            </a:r>
          </a:p>
        </p:txBody>
      </p:sp>
      <p:sp>
        <p:nvSpPr>
          <p:cNvPr id="303" name="Rectangle 2"/>
          <p:cNvSpPr txBox="1">
            <a:spLocks noGrp="1"/>
          </p:cNvSpPr>
          <p:nvPr>
            <p:ph type="body" idx="1"/>
          </p:nvPr>
        </p:nvSpPr>
        <p:spPr>
          <a:xfrm>
            <a:off x="509285" y="1450775"/>
            <a:ext cx="9144000" cy="4524375"/>
          </a:xfrm>
          <a:prstGeom prst="rect">
            <a:avLst/>
          </a:prstGeom>
        </p:spPr>
        <p:txBody>
          <a:bodyPr/>
          <a:lstStyle/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Observed:                           		Expected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Geno	Case  Control  Total   	OR	   </a:t>
            </a:r>
            <a:r>
              <a:rPr lang="en-US" dirty="0"/>
              <a:t>	</a:t>
            </a:r>
            <a:r>
              <a:rPr dirty="0"/>
              <a:t>Case         Control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CC    A        D  A+D=</a:t>
            </a:r>
            <a:r>
              <a:rPr dirty="0" err="1"/>
              <a:t>nCC</a:t>
            </a:r>
            <a:r>
              <a:rPr dirty="0"/>
              <a:t>	AF/DC   </a:t>
            </a:r>
            <a:r>
              <a:rPr lang="en-US" dirty="0"/>
              <a:t>	</a:t>
            </a:r>
            <a:r>
              <a:rPr dirty="0" err="1"/>
              <a:t>nCC</a:t>
            </a:r>
            <a:r>
              <a:rPr dirty="0"/>
              <a:t>*</a:t>
            </a:r>
            <a:r>
              <a:rPr dirty="0" err="1"/>
              <a:t>nCase</a:t>
            </a:r>
            <a:r>
              <a:rPr dirty="0"/>
              <a:t>/n  </a:t>
            </a:r>
            <a:r>
              <a:rPr dirty="0" err="1"/>
              <a:t>nCC</a:t>
            </a:r>
            <a:r>
              <a:rPr dirty="0"/>
              <a:t>*</a:t>
            </a:r>
            <a:r>
              <a:rPr dirty="0" err="1"/>
              <a:t>nCont</a:t>
            </a:r>
            <a:r>
              <a:rPr dirty="0"/>
              <a:t>/n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CT    B        E  B+E=</a:t>
            </a:r>
            <a:r>
              <a:rPr dirty="0" err="1"/>
              <a:t>nCT</a:t>
            </a:r>
            <a:r>
              <a:rPr dirty="0"/>
              <a:t>	AE/BD   	</a:t>
            </a:r>
            <a:r>
              <a:rPr dirty="0" err="1"/>
              <a:t>nCT</a:t>
            </a:r>
            <a:r>
              <a:rPr dirty="0"/>
              <a:t>*</a:t>
            </a:r>
            <a:r>
              <a:rPr dirty="0" err="1"/>
              <a:t>nCase</a:t>
            </a:r>
            <a:r>
              <a:rPr dirty="0"/>
              <a:t>/n  </a:t>
            </a:r>
            <a:r>
              <a:rPr dirty="0" err="1"/>
              <a:t>nCT</a:t>
            </a:r>
            <a:r>
              <a:rPr dirty="0"/>
              <a:t>*</a:t>
            </a:r>
            <a:r>
              <a:rPr dirty="0" err="1"/>
              <a:t>nCont</a:t>
            </a:r>
            <a:r>
              <a:rPr dirty="0"/>
              <a:t>/n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TT    C        F  C+F=</a:t>
            </a:r>
            <a:r>
              <a:rPr dirty="0" err="1"/>
              <a:t>nTT</a:t>
            </a:r>
            <a:r>
              <a:rPr dirty="0"/>
              <a:t>	1	   		</a:t>
            </a:r>
            <a:r>
              <a:rPr dirty="0" err="1"/>
              <a:t>nTT</a:t>
            </a:r>
            <a:r>
              <a:rPr dirty="0"/>
              <a:t>*</a:t>
            </a:r>
            <a:r>
              <a:rPr dirty="0" err="1"/>
              <a:t>nCase</a:t>
            </a:r>
            <a:r>
              <a:rPr dirty="0"/>
              <a:t>/n  </a:t>
            </a:r>
            <a:r>
              <a:rPr dirty="0" err="1"/>
              <a:t>nTT</a:t>
            </a:r>
            <a:r>
              <a:rPr dirty="0"/>
              <a:t>*</a:t>
            </a:r>
            <a:r>
              <a:rPr dirty="0" err="1"/>
              <a:t>nCont</a:t>
            </a:r>
            <a:r>
              <a:rPr dirty="0"/>
              <a:t>/n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Total A+B+C  D+E+F  A+B+C+D+E+F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    =</a:t>
            </a:r>
            <a:r>
              <a:rPr dirty="0" err="1"/>
              <a:t>nCase</a:t>
            </a:r>
            <a:r>
              <a:rPr dirty="0"/>
              <a:t> =</a:t>
            </a:r>
            <a:r>
              <a:rPr dirty="0" err="1"/>
              <a:t>nCont</a:t>
            </a:r>
            <a:r>
              <a:rPr dirty="0"/>
              <a:t>  =n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Sum (Observed – Expected)^2/Expected. Chi squared with 2 degrees of freedom.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Expected cell count = </a:t>
            </a:r>
            <a:r>
              <a:rPr dirty="0" err="1"/>
              <a:t>row_total</a:t>
            </a:r>
            <a:r>
              <a:rPr dirty="0"/>
              <a:t> * </a:t>
            </a:r>
            <a:r>
              <a:rPr dirty="0" err="1"/>
              <a:t>column_total</a:t>
            </a:r>
            <a:r>
              <a:rPr dirty="0"/>
              <a:t> / total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Rectangle 2"/>
          <p:cNvSpPr txBox="1">
            <a:spLocks noGrp="1"/>
          </p:cNvSpPr>
          <p:nvPr>
            <p:ph type="body" idx="1"/>
          </p:nvPr>
        </p:nvSpPr>
        <p:spPr>
          <a:xfrm>
            <a:off x="630822" y="1600200"/>
            <a:ext cx="8228015" cy="4524375"/>
          </a:xfrm>
          <a:prstGeom prst="rect">
            <a:avLst/>
          </a:prstGeom>
        </p:spPr>
        <p:txBody>
          <a:bodyPr/>
          <a:lstStyle/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Observed:                    		Expected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Geno Case  Control  Total	OR    	Case           Control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CC   20        5  25    12</a:t>
            </a:r>
            <a:r>
              <a:rPr lang="en-US" dirty="0"/>
              <a:t>		2</a:t>
            </a:r>
            <a:r>
              <a:rPr dirty="0"/>
              <a:t>5*35/65=13.5  25*30/65=11.5  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CT   10       10  20    	3</a:t>
            </a:r>
            <a:r>
              <a:rPr lang="en-US" dirty="0"/>
              <a:t>		</a:t>
            </a:r>
            <a:r>
              <a:rPr dirty="0"/>
              <a:t>20*35/65=10.8  20*30/65=9.2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TT    5       15  20		1</a:t>
            </a:r>
            <a:r>
              <a:rPr lang="en-US" dirty="0"/>
              <a:t>		</a:t>
            </a:r>
            <a:r>
              <a:rPr dirty="0"/>
              <a:t>20*35/65=10.8  20*30/65=9.2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Total  35       30  65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    =</a:t>
            </a:r>
            <a:r>
              <a:rPr dirty="0" err="1"/>
              <a:t>nCase</a:t>
            </a:r>
            <a:r>
              <a:rPr dirty="0"/>
              <a:t> =</a:t>
            </a:r>
            <a:r>
              <a:rPr dirty="0" err="1"/>
              <a:t>nCont</a:t>
            </a:r>
            <a:r>
              <a:rPr dirty="0"/>
              <a:t>  =n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Sum (Observed – Expected)^2/Expected 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  = (20-13.5)^2/13.5 + (10-10.8)^2/10.8 + (5-10.8)^2/10.8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     + (5-11.5)^2/11.5 + (10-9.2)^2/9.2 + (15-9.2)^2/9.2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  = 13.7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P-value = 0.0011 </a:t>
            </a:r>
          </a:p>
        </p:txBody>
      </p:sp>
      <p:sp>
        <p:nvSpPr>
          <p:cNvPr id="306" name="TextBox 1"/>
          <p:cNvSpPr txBox="1"/>
          <p:nvPr/>
        </p:nvSpPr>
        <p:spPr>
          <a:xfrm>
            <a:off x="2909808" y="5375438"/>
            <a:ext cx="2763998" cy="4370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r>
              <a:t>Co-dominant model</a:t>
            </a:r>
          </a:p>
        </p:txBody>
      </p:sp>
      <p:sp>
        <p:nvSpPr>
          <p:cNvPr id="307" name="Rectangle 1"/>
          <p:cNvSpPr txBox="1">
            <a:spLocks noGrp="1"/>
          </p:cNvSpPr>
          <p:nvPr>
            <p:ph type="title"/>
          </p:nvPr>
        </p:nvSpPr>
        <p:spPr>
          <a:xfrm>
            <a:off x="457199" y="274638"/>
            <a:ext cx="8228015" cy="1141413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Example: Testing for Association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Rectangle 1"/>
          <p:cNvSpPr txBox="1">
            <a:spLocks noGrp="1"/>
          </p:cNvSpPr>
          <p:nvPr>
            <p:ph type="title"/>
          </p:nvPr>
        </p:nvSpPr>
        <p:spPr>
          <a:xfrm>
            <a:off x="457199" y="274638"/>
            <a:ext cx="8228015" cy="1141413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Testing for Association</a:t>
            </a:r>
          </a:p>
        </p:txBody>
      </p:sp>
      <p:sp>
        <p:nvSpPr>
          <p:cNvPr id="310" name="Rectangle 2"/>
          <p:cNvSpPr txBox="1">
            <a:spLocks noGrp="1"/>
          </p:cNvSpPr>
          <p:nvPr>
            <p:ph type="body" idx="1"/>
          </p:nvPr>
        </p:nvSpPr>
        <p:spPr>
          <a:xfrm>
            <a:off x="501761" y="1782823"/>
            <a:ext cx="9375487" cy="4524375"/>
          </a:xfrm>
          <a:prstGeom prst="rect">
            <a:avLst/>
          </a:prstGeom>
        </p:spPr>
        <p:txBody>
          <a:bodyPr/>
          <a:lstStyle/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 b="1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2 df Genotype                   Recessive (G)           Dominant (G)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Genotype Case Control           Case Control            Case Control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CC       A    D              CC A    D         CC or CT A+B  D+E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CT       B    E        CT or TT B+C  E+F             TT C    F  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TT			    </a:t>
            </a:r>
            <a:r>
              <a:rPr lang="en-US" dirty="0"/>
              <a:t> </a:t>
            </a:r>
            <a:r>
              <a:rPr dirty="0"/>
              <a:t>C	 </a:t>
            </a:r>
            <a:r>
              <a:rPr lang="en-US" dirty="0"/>
              <a:t>  </a:t>
            </a:r>
            <a:r>
              <a:rPr dirty="0"/>
              <a:t>F				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~</a:t>
            </a:r>
            <a:r>
              <a:rPr dirty="0" err="1"/>
              <a:t>chi_sq</a:t>
            </a:r>
            <a:r>
              <a:rPr dirty="0"/>
              <a:t>(2df)                   ~</a:t>
            </a:r>
            <a:r>
              <a:rPr dirty="0" err="1"/>
              <a:t>chi_sq</a:t>
            </a:r>
            <a:r>
              <a:rPr dirty="0"/>
              <a:t>(1df)           ~</a:t>
            </a:r>
            <a:r>
              <a:rPr dirty="0" err="1"/>
              <a:t>chi_sq</a:t>
            </a:r>
            <a:r>
              <a:rPr dirty="0"/>
              <a:t>(1df)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endParaRPr dirty="0"/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Genotype Case Control           Case Control            Case Control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CC       20    5              CC 20    5         CC or CT 30 15 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CT       10    10       CT or TT 15   25               TT 5  15 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TT        5    15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rPr dirty="0"/>
              <a:t>         P=0.0011              P=0.0020                 P=0.0045       </a:t>
            </a:r>
          </a:p>
        </p:txBody>
      </p:sp>
      <p:sp>
        <p:nvSpPr>
          <p:cNvPr id="311" name="TextBox 3"/>
          <p:cNvSpPr txBox="1"/>
          <p:nvPr/>
        </p:nvSpPr>
        <p:spPr>
          <a:xfrm>
            <a:off x="1302764" y="4038600"/>
            <a:ext cx="6889811" cy="609883"/>
          </a:xfrm>
          <a:prstGeom prst="rect">
            <a:avLst/>
          </a:prstGeom>
          <a:solidFill>
            <a:schemeClr val="accent3">
              <a:lumOff val="44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600"/>
            </a:lvl1pPr>
          </a:lstStyle>
          <a:p>
            <a:r>
              <a:t>What model should we use here?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1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Rectangle 2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Genetic Model</a:t>
            </a:r>
          </a:p>
        </p:txBody>
      </p:sp>
      <p:sp>
        <p:nvSpPr>
          <p:cNvPr id="314" name="Rectangle 3"/>
          <p:cNvSpPr txBox="1">
            <a:spLocks noGrp="1"/>
          </p:cNvSpPr>
          <p:nvPr>
            <p:ph type="body" idx="1"/>
          </p:nvPr>
        </p:nvSpPr>
        <p:spPr>
          <a:xfrm>
            <a:off x="623736" y="1219200"/>
            <a:ext cx="8229601" cy="509905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 sz="2400"/>
            </a:pPr>
            <a:r>
              <a:rPr dirty="0"/>
              <a:t>If genetic model known: </a:t>
            </a:r>
          </a:p>
          <a:p>
            <a:pPr marL="285750" lvl="1" indent="171450">
              <a:lnSpc>
                <a:spcPct val="80000"/>
              </a:lnSpc>
              <a:spcBef>
                <a:spcPts val="700"/>
              </a:spcBef>
              <a:defRPr sz="2400"/>
            </a:pPr>
            <a:r>
              <a:rPr dirty="0"/>
              <a:t>Collapse genotypes into 2x2 table, 1 </a:t>
            </a:r>
            <a:r>
              <a:rPr dirty="0" err="1"/>
              <a:t>d.f.</a:t>
            </a:r>
            <a:r>
              <a:rPr dirty="0"/>
              <a:t> test </a:t>
            </a:r>
            <a:endParaRPr sz="2800" dirty="0"/>
          </a:p>
          <a:p>
            <a:pPr marL="285750" lvl="1" indent="171450">
              <a:lnSpc>
                <a:spcPct val="80000"/>
              </a:lnSpc>
              <a:spcBef>
                <a:spcPts val="700"/>
              </a:spcBef>
              <a:defRPr sz="2400"/>
            </a:pPr>
            <a:r>
              <a:rPr dirty="0"/>
              <a:t>Or trend test for log additive</a:t>
            </a:r>
            <a:endParaRPr sz="2800" dirty="0"/>
          </a:p>
          <a:p>
            <a:pPr marL="285750" lvl="1" indent="171450">
              <a:lnSpc>
                <a:spcPct val="80000"/>
              </a:lnSpc>
              <a:spcBef>
                <a:spcPts val="700"/>
              </a:spcBef>
              <a:defRPr sz="2400"/>
            </a:pPr>
            <a:r>
              <a:rPr dirty="0"/>
              <a:t>Use logistic regression: coding; covariates, odds ratios</a:t>
            </a:r>
            <a:endParaRPr sz="2800" dirty="0"/>
          </a:p>
          <a:p>
            <a:pPr>
              <a:lnSpc>
                <a:spcPct val="80000"/>
              </a:lnSpc>
              <a:defRPr sz="2400"/>
            </a:pPr>
            <a:endParaRPr sz="2800" dirty="0"/>
          </a:p>
          <a:p>
            <a:pPr marL="0" indent="0">
              <a:lnSpc>
                <a:spcPct val="80000"/>
              </a:lnSpc>
              <a:defRPr sz="2400"/>
            </a:pPr>
            <a:r>
              <a:rPr dirty="0"/>
              <a:t>If genetic model unknown? </a:t>
            </a:r>
            <a:endParaRPr i="1" dirty="0"/>
          </a:p>
          <a:p>
            <a:pPr>
              <a:lnSpc>
                <a:spcPct val="80000"/>
              </a:lnSpc>
              <a:defRPr sz="2400"/>
            </a:pPr>
            <a:r>
              <a:rPr dirty="0"/>
              <a:t>Log-additive is default. Why?</a:t>
            </a:r>
          </a:p>
          <a:p>
            <a:pPr>
              <a:lnSpc>
                <a:spcPct val="80000"/>
              </a:lnSpc>
              <a:defRPr sz="2400"/>
            </a:pPr>
            <a:endParaRPr dirty="0"/>
          </a:p>
          <a:p>
            <a:pPr>
              <a:lnSpc>
                <a:spcPct val="80000"/>
              </a:lnSpc>
              <a:defRPr sz="2400"/>
            </a:pPr>
            <a:r>
              <a:rPr dirty="0"/>
              <a:t>Could use all three models (</a:t>
            </a:r>
            <a:r>
              <a:rPr dirty="0" err="1"/>
              <a:t>dom</a:t>
            </a:r>
            <a:r>
              <a:rPr dirty="0"/>
              <a:t>, rec, log additive).</a:t>
            </a:r>
          </a:p>
          <a:p>
            <a:pPr>
              <a:lnSpc>
                <a:spcPct val="80000"/>
              </a:lnSpc>
              <a:defRPr sz="2400"/>
            </a:pPr>
            <a:r>
              <a:rPr dirty="0"/>
              <a:t>Compare fit with the co-dominant (2d.f.) model (LR test). </a:t>
            </a:r>
          </a:p>
          <a:p>
            <a:pPr>
              <a:lnSpc>
                <a:spcPct val="80000"/>
              </a:lnSpc>
              <a:defRPr sz="2400"/>
            </a:pPr>
            <a:r>
              <a:rPr dirty="0"/>
              <a:t>Can’t use LR test to compare models since not nested.</a:t>
            </a:r>
          </a:p>
          <a:p>
            <a:pPr>
              <a:lnSpc>
                <a:spcPct val="80000"/>
              </a:lnSpc>
              <a:defRPr sz="2400"/>
            </a:pPr>
            <a:r>
              <a:rPr dirty="0"/>
              <a:t>Model with best fit and smallest P is best?</a:t>
            </a:r>
          </a:p>
          <a:p>
            <a:pPr>
              <a:lnSpc>
                <a:spcPct val="80000"/>
              </a:lnSpc>
              <a:defRPr sz="2400"/>
            </a:pPr>
            <a:r>
              <a:rPr dirty="0"/>
              <a:t>Use permutation test (MAX test)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" grpId="1" build="p" bldLvl="5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r>
              <a:t>Overview</a:t>
            </a:r>
          </a:p>
        </p:txBody>
      </p:sp>
      <p:sp>
        <p:nvSpPr>
          <p:cNvPr id="317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r>
              <a:t>Overview</a:t>
            </a:r>
          </a:p>
        </p:txBody>
      </p:sp>
      <p:sp>
        <p:nvSpPr>
          <p:cNvPr id="181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ext Box 1"/>
          <p:cNvSpPr txBox="1"/>
          <p:nvPr/>
        </p:nvSpPr>
        <p:spPr>
          <a:xfrm>
            <a:off x="381000" y="362639"/>
            <a:ext cx="83058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3. Candidate Gene Studies</a:t>
            </a:r>
          </a:p>
        </p:txBody>
      </p:sp>
      <p:sp>
        <p:nvSpPr>
          <p:cNvPr id="320" name="Rectangle 2"/>
          <p:cNvSpPr txBox="1"/>
          <p:nvPr/>
        </p:nvSpPr>
        <p:spPr>
          <a:xfrm>
            <a:off x="381000" y="1254416"/>
            <a:ext cx="8610600" cy="2520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 Selection of candidates</a:t>
            </a:r>
            <a:br/>
            <a:r>
              <a:t>    Known regions?</a:t>
            </a:r>
            <a:br/>
            <a:r>
              <a:t>    Biological support?</a:t>
            </a:r>
            <a:br/>
            <a:br/>
            <a:r>
              <a:t>“I am interested in a candidate gene and have samples ready to study. What SNPs do I genotype?”</a:t>
            </a:r>
          </a:p>
        </p:txBody>
      </p:sp>
      <p:pic>
        <p:nvPicPr>
          <p:cNvPr id="321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4343400"/>
            <a:ext cx="5334000" cy="228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Text Box 1"/>
          <p:cNvSpPr txBox="1"/>
          <p:nvPr/>
        </p:nvSpPr>
        <p:spPr>
          <a:xfrm>
            <a:off x="381000" y="362639"/>
            <a:ext cx="87630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Candidate Genes: Where do I Start?</a:t>
            </a:r>
          </a:p>
        </p:txBody>
      </p:sp>
      <p:sp>
        <p:nvSpPr>
          <p:cNvPr id="324" name="Rectangle 2"/>
          <p:cNvSpPr txBox="1"/>
          <p:nvPr/>
        </p:nvSpPr>
        <p:spPr>
          <a:xfrm>
            <a:off x="381000" y="1763712"/>
            <a:ext cx="8458200" cy="5669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1. Location: </a:t>
            </a:r>
            <a:endParaRPr sz="3200"/>
          </a:p>
          <a:p>
            <a:pPr marL="1200150" lvl="1" indent="-4572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What chromosome? What position on the chr?</a:t>
            </a:r>
            <a:endParaRPr sz="2800"/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endParaRPr sz="2800"/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2. Exons/UTR:</a:t>
            </a:r>
            <a:endParaRPr sz="3200"/>
          </a:p>
          <a:p>
            <a:pPr marL="1200150" lvl="1" indent="-4572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How many exons? UTR regions?</a:t>
            </a:r>
            <a:endParaRPr sz="2800"/>
          </a:p>
          <a:p>
            <a:pPr marL="457200" indent="-4572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endParaRPr sz="2800"/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3. Size of gene? </a:t>
            </a:r>
            <a:endParaRPr sz="3200"/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endParaRPr sz="3200"/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Use UCSC genome browser: </a:t>
            </a:r>
            <a:r>
              <a:rPr u="sng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hlinkClick r:id="rId2"/>
              </a:rPr>
              <a:t>https://genome.ucsc.edu/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endParaRPr u="sng">
              <a:solidFill>
                <a:srgbClr val="CCCCFF"/>
              </a:solidFill>
              <a:uFill>
                <a:solidFill>
                  <a:srgbClr val="CCCCFF"/>
                </a:solidFill>
              </a:uFill>
              <a:hlinkClick r:id="rId2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endParaRPr u="sng">
              <a:solidFill>
                <a:srgbClr val="CCCCFF"/>
              </a:solidFill>
              <a:uFill>
                <a:solidFill>
                  <a:srgbClr val="CCCCFF"/>
                </a:solidFill>
              </a:uFill>
              <a:hlinkClick r:id="rId2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accent3">
                    <a:lumOff val="44000"/>
                  </a:schemeClr>
                </a:solidFill>
              </a:defRPr>
            </a:pPr>
            <a:endParaRPr u="sng">
              <a:solidFill>
                <a:srgbClr val="CCCCFF"/>
              </a:solidFill>
              <a:uFill>
                <a:solidFill>
                  <a:srgbClr val="CCCCFF"/>
                </a:solidFill>
              </a:uFill>
              <a:hlinkClick r:id="rId2"/>
            </a:endParaRP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Rectangle 1"/>
          <p:cNvSpPr txBox="1"/>
          <p:nvPr/>
        </p:nvSpPr>
        <p:spPr>
          <a:xfrm>
            <a:off x="533400" y="1683684"/>
            <a:ext cx="8458200" cy="5022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pPr>
            <a:r>
              <a:rPr dirty="0"/>
              <a:t>Validation</a:t>
            </a:r>
          </a:p>
          <a:p>
            <a:pPr marL="1085850" lvl="1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dirty="0"/>
              <a:t>SNP</a:t>
            </a:r>
            <a:r>
              <a:rPr lang="en-US" dirty="0"/>
              <a:t> quality</a:t>
            </a:r>
            <a:r>
              <a:rPr dirty="0"/>
              <a:t>?</a:t>
            </a:r>
            <a:endParaRPr sz="2800" dirty="0"/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endParaRPr sz="2800" dirty="0"/>
          </a:p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pPr>
            <a:r>
              <a:rPr dirty="0"/>
              <a:t>Informativity</a:t>
            </a:r>
          </a:p>
          <a:p>
            <a:pPr marL="1085850" lvl="1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lang="en-US" dirty="0"/>
              <a:t>Do they exist in </a:t>
            </a:r>
            <a:r>
              <a:rPr dirty="0"/>
              <a:t>my population? </a:t>
            </a:r>
            <a:endParaRPr sz="2800" dirty="0"/>
          </a:p>
          <a:p>
            <a:pPr marL="1085850" lvl="1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lang="en-US" dirty="0"/>
              <a:t>Minor allele frequency? </a:t>
            </a:r>
            <a:endParaRPr sz="2800" dirty="0"/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endParaRPr sz="2800" dirty="0"/>
          </a:p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pPr>
            <a:r>
              <a:rPr dirty="0"/>
              <a:t>Potentially Functional</a:t>
            </a:r>
            <a:endParaRPr sz="3200" dirty="0"/>
          </a:p>
          <a:p>
            <a:pPr marL="1085850" lvl="1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dirty="0"/>
              <a:t>Do these SNPs have a potential biological impact? </a:t>
            </a:r>
            <a:endParaRPr sz="2800" dirty="0"/>
          </a:p>
          <a:p>
            <a:pPr marL="1085850" lvl="1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dirty="0"/>
              <a:t>Missense variants?</a:t>
            </a:r>
            <a:endParaRPr sz="2800" dirty="0"/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endParaRPr sz="2800" dirty="0"/>
          </a:p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/>
            </a:pPr>
            <a:r>
              <a:rPr dirty="0"/>
              <a:t>Previously Associated</a:t>
            </a:r>
            <a:endParaRPr sz="3200" dirty="0"/>
          </a:p>
          <a:p>
            <a:pPr marL="1085850" lvl="1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dirty="0"/>
              <a:t>Have previous studies found SNPs in the candidate gene associated with the outcome?</a:t>
            </a:r>
            <a:endParaRPr sz="2800" dirty="0"/>
          </a:p>
        </p:txBody>
      </p:sp>
      <p:sp>
        <p:nvSpPr>
          <p:cNvPr id="327" name="Rectangle 2"/>
          <p:cNvSpPr txBox="1"/>
          <p:nvPr/>
        </p:nvSpPr>
        <p:spPr>
          <a:xfrm>
            <a:off x="304800" y="213491"/>
            <a:ext cx="8382000" cy="13256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 anchor="ctr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rPr dirty="0"/>
              <a:t>Selecting SNPs to Genotype: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rPr lang="en-US" dirty="0"/>
              <a:t>t</a:t>
            </a:r>
            <a:r>
              <a:rPr dirty="0"/>
              <a:t>hings to </a:t>
            </a:r>
            <a:r>
              <a:rPr lang="en-US" dirty="0"/>
              <a:t>c</a:t>
            </a:r>
            <a:r>
              <a:rPr dirty="0"/>
              <a:t>onsider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Text Box 1"/>
          <p:cNvSpPr txBox="1"/>
          <p:nvPr/>
        </p:nvSpPr>
        <p:spPr>
          <a:xfrm>
            <a:off x="76200" y="211033"/>
            <a:ext cx="88392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If Too Many SNPs: Use TagSNPs</a:t>
            </a:r>
          </a:p>
        </p:txBody>
      </p:sp>
      <p:sp>
        <p:nvSpPr>
          <p:cNvPr id="330" name="Rectangle 3"/>
          <p:cNvSpPr txBox="1"/>
          <p:nvPr/>
        </p:nvSpPr>
        <p:spPr>
          <a:xfrm>
            <a:off x="533400" y="6040351"/>
            <a:ext cx="8153400" cy="10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>
            <a:lvl1pPr>
              <a:buClr>
                <a:srgbClr val="000000"/>
              </a:buClr>
              <a:buSzPct val="100000"/>
              <a:buChar char="▪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 b="1">
                <a:latin typeface="Franklin Gothic Medium"/>
                <a:ea typeface="Franklin Gothic Medium"/>
                <a:cs typeface="Franklin Gothic Medium"/>
                <a:sym typeface="Franklin Gothic Medium"/>
              </a:defRPr>
            </a:lvl1pPr>
          </a:lstStyle>
          <a:p>
            <a:r>
              <a:t> SNPs are correlated (aka LD)</a:t>
            </a:r>
            <a:endParaRPr sz="3200"/>
          </a:p>
        </p:txBody>
      </p:sp>
      <p:sp>
        <p:nvSpPr>
          <p:cNvPr id="331" name="Rectangle 4"/>
          <p:cNvSpPr txBox="1"/>
          <p:nvPr/>
        </p:nvSpPr>
        <p:spPr>
          <a:xfrm>
            <a:off x="5334000" y="6489700"/>
            <a:ext cx="4038600" cy="36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latin typeface="Gill Sans"/>
                <a:ea typeface="Gill Sans"/>
                <a:cs typeface="Gill Sans"/>
                <a:sym typeface="Gill Sans"/>
              </a:defRPr>
            </a:pPr>
            <a:r>
              <a:t>Carlson </a:t>
            </a:r>
            <a:r>
              <a:rPr i="1"/>
              <a:t>et al. </a:t>
            </a:r>
            <a:r>
              <a:t>(2004) </a:t>
            </a:r>
            <a:r>
              <a:rPr i="1"/>
              <a:t>AJHG </a:t>
            </a:r>
            <a:r>
              <a:rPr b="1"/>
              <a:t>74</a:t>
            </a:r>
            <a:r>
              <a:t>:106</a:t>
            </a:r>
          </a:p>
        </p:txBody>
      </p:sp>
      <p:grpSp>
        <p:nvGrpSpPr>
          <p:cNvPr id="334" name="Group 5"/>
          <p:cNvGrpSpPr/>
          <p:nvPr/>
        </p:nvGrpSpPr>
        <p:grpSpPr>
          <a:xfrm>
            <a:off x="1433512" y="4800600"/>
            <a:ext cx="690468" cy="552450"/>
            <a:chOff x="-1269" y="0"/>
            <a:chExt cx="690466" cy="552450"/>
          </a:xfrm>
        </p:grpSpPr>
        <p:sp>
          <p:nvSpPr>
            <p:cNvPr id="332" name="Text Box 6"/>
            <p:cNvSpPr txBox="1"/>
            <p:nvPr/>
          </p:nvSpPr>
          <p:spPr>
            <a:xfrm>
              <a:off x="60642" y="157162"/>
              <a:ext cx="628555" cy="335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/>
            <a:p>
              <a: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0000FF"/>
                  </a:solidFill>
                  <a:latin typeface="Gill Sans"/>
                  <a:ea typeface="Gill Sans"/>
                  <a:cs typeface="Gill Sans"/>
                  <a:sym typeface="Gill Sans"/>
                </a:defRPr>
              </a:pPr>
              <a:r>
                <a:t>high</a:t>
              </a:r>
              <a:r>
                <a:rPr i="1"/>
                <a:t> r</a:t>
              </a:r>
              <a:r>
                <a:rPr baseline="30000"/>
                <a:t>2</a:t>
              </a:r>
            </a:p>
          </p:txBody>
        </p:sp>
        <p:sp>
          <p:nvSpPr>
            <p:cNvPr id="333" name="AutoShape 7"/>
            <p:cNvSpPr/>
            <p:nvPr/>
          </p:nvSpPr>
          <p:spPr>
            <a:xfrm flipH="1">
              <a:off x="-1270" y="0"/>
              <a:ext cx="1271" cy="552450"/>
            </a:xfrm>
            <a:prstGeom prst="ellipse">
              <a:avLst/>
            </a:prstGeom>
            <a:noFill/>
            <a:ln w="19080" cap="sq">
              <a:solidFill>
                <a:schemeClr val="accent3">
                  <a:lumOff val="44000"/>
                </a:schemeClr>
              </a:solidFill>
              <a:prstDash val="solid"/>
              <a:miter lim="800000"/>
              <a:headEnd type="triangle" w="med" len="med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37" name="Group 8"/>
          <p:cNvGrpSpPr/>
          <p:nvPr/>
        </p:nvGrpSpPr>
        <p:grpSpPr>
          <a:xfrm>
            <a:off x="2479675" y="4376741"/>
            <a:ext cx="912719" cy="871575"/>
            <a:chOff x="-1270" y="0"/>
            <a:chExt cx="912717" cy="871573"/>
          </a:xfrm>
        </p:grpSpPr>
        <p:sp>
          <p:nvSpPr>
            <p:cNvPr id="335" name="AutoShape 9"/>
            <p:cNvSpPr/>
            <p:nvPr/>
          </p:nvSpPr>
          <p:spPr>
            <a:xfrm rot="10800000">
              <a:off x="-1270" y="-1"/>
              <a:ext cx="1271" cy="230188"/>
            </a:xfrm>
            <a:prstGeom prst="ellipse">
              <a:avLst/>
            </a:prstGeom>
            <a:noFill/>
            <a:ln w="19080" cap="sq">
              <a:solidFill>
                <a:schemeClr val="accent3">
                  <a:lumOff val="44000"/>
                </a:schemeClr>
              </a:solidFill>
              <a:prstDash val="solid"/>
              <a:miter lim="800000"/>
              <a:headEnd type="triangle" w="med" len="med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6" name="Text Box 10"/>
            <p:cNvSpPr txBox="1"/>
            <p:nvPr/>
          </p:nvSpPr>
          <p:spPr>
            <a:xfrm>
              <a:off x="282892" y="536574"/>
              <a:ext cx="628556" cy="335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/>
            <a:p>
              <a: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latin typeface="Gill Sans"/>
                  <a:ea typeface="Gill Sans"/>
                  <a:cs typeface="Gill Sans"/>
                  <a:sym typeface="Gill Sans"/>
                </a:defRPr>
              </a:pPr>
              <a:r>
                <a:t>high</a:t>
              </a:r>
              <a:r>
                <a:rPr i="1"/>
                <a:t> r</a:t>
              </a:r>
              <a:r>
                <a:rPr baseline="30000"/>
                <a:t>2</a:t>
              </a:r>
            </a:p>
          </p:txBody>
        </p:sp>
      </p:grpSp>
      <p:grpSp>
        <p:nvGrpSpPr>
          <p:cNvPr id="340" name="Group 11"/>
          <p:cNvGrpSpPr/>
          <p:nvPr/>
        </p:nvGrpSpPr>
        <p:grpSpPr>
          <a:xfrm>
            <a:off x="3060699" y="4800600"/>
            <a:ext cx="1535019" cy="552450"/>
            <a:chOff x="-1269" y="0"/>
            <a:chExt cx="1535017" cy="552450"/>
          </a:xfrm>
        </p:grpSpPr>
        <p:sp>
          <p:nvSpPr>
            <p:cNvPr id="338" name="Text Box 12"/>
            <p:cNvSpPr txBox="1"/>
            <p:nvPr/>
          </p:nvSpPr>
          <p:spPr>
            <a:xfrm>
              <a:off x="905192" y="69849"/>
              <a:ext cx="628556" cy="3350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/>
            <a:p>
              <a: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FF0000"/>
                  </a:solidFill>
                  <a:latin typeface="Gill Sans"/>
                  <a:ea typeface="Gill Sans"/>
                  <a:cs typeface="Gill Sans"/>
                  <a:sym typeface="Gill Sans"/>
                </a:defRPr>
              </a:pPr>
              <a:r>
                <a:t>high</a:t>
              </a:r>
              <a:r>
                <a:rPr i="1"/>
                <a:t> r</a:t>
              </a:r>
              <a:r>
                <a:rPr baseline="30000"/>
                <a:t>2</a:t>
              </a:r>
            </a:p>
          </p:txBody>
        </p:sp>
        <p:sp>
          <p:nvSpPr>
            <p:cNvPr id="339" name="AutoShape 13"/>
            <p:cNvSpPr/>
            <p:nvPr/>
          </p:nvSpPr>
          <p:spPr>
            <a:xfrm flipH="1">
              <a:off x="-1270" y="0"/>
              <a:ext cx="1271" cy="552450"/>
            </a:xfrm>
            <a:prstGeom prst="ellipse">
              <a:avLst/>
            </a:prstGeom>
            <a:noFill/>
            <a:ln w="19080" cap="sq">
              <a:solidFill>
                <a:schemeClr val="accent3">
                  <a:lumOff val="44000"/>
                </a:schemeClr>
              </a:solidFill>
              <a:prstDash val="solid"/>
              <a:miter lim="800000"/>
              <a:headEnd type="triangle" w="med" len="med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409" name="Group 14"/>
          <p:cNvGrpSpPr/>
          <p:nvPr/>
        </p:nvGrpSpPr>
        <p:grpSpPr>
          <a:xfrm>
            <a:off x="879834" y="1714392"/>
            <a:ext cx="4149366" cy="2699290"/>
            <a:chOff x="0" y="0"/>
            <a:chExt cx="4149365" cy="2699289"/>
          </a:xfrm>
        </p:grpSpPr>
        <p:grpSp>
          <p:nvGrpSpPr>
            <p:cNvPr id="347" name="Group 15"/>
            <p:cNvGrpSpPr/>
            <p:nvPr/>
          </p:nvGrpSpPr>
          <p:grpSpPr>
            <a:xfrm>
              <a:off x="104415" y="1183735"/>
              <a:ext cx="450851" cy="1512380"/>
              <a:chOff x="0" y="0"/>
              <a:chExt cx="450850" cy="1512378"/>
            </a:xfrm>
          </p:grpSpPr>
          <p:grpSp>
            <p:nvGrpSpPr>
              <p:cNvPr id="343" name="AutoShape 16"/>
              <p:cNvGrpSpPr/>
              <p:nvPr/>
            </p:nvGrpSpPr>
            <p:grpSpPr>
              <a:xfrm>
                <a:off x="0" y="-1"/>
                <a:ext cx="450850" cy="794830"/>
                <a:chOff x="0" y="0"/>
                <a:chExt cx="450850" cy="794828"/>
              </a:xfrm>
            </p:grpSpPr>
            <p:sp>
              <p:nvSpPr>
                <p:cNvPr id="341" name="Rounded Rectangle"/>
                <p:cNvSpPr/>
                <p:nvPr/>
              </p:nvSpPr>
              <p:spPr>
                <a:xfrm>
                  <a:off x="0" y="35464"/>
                  <a:ext cx="450850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42" name="A…"/>
                <p:cNvSpPr txBox="1"/>
                <p:nvPr/>
              </p:nvSpPr>
              <p:spPr>
                <a:xfrm>
                  <a:off x="14169" y="0"/>
                  <a:ext cx="422512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A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A</a:t>
                  </a:r>
                </a:p>
              </p:txBody>
            </p:sp>
          </p:grpSp>
          <p:grpSp>
            <p:nvGrpSpPr>
              <p:cNvPr id="346" name="AutoShape 17"/>
              <p:cNvGrpSpPr/>
              <p:nvPr/>
            </p:nvGrpSpPr>
            <p:grpSpPr>
              <a:xfrm>
                <a:off x="0" y="717549"/>
                <a:ext cx="450850" cy="794830"/>
                <a:chOff x="0" y="0"/>
                <a:chExt cx="450850" cy="794828"/>
              </a:xfrm>
            </p:grpSpPr>
            <p:sp>
              <p:nvSpPr>
                <p:cNvPr id="344" name="Rounded Rectangle"/>
                <p:cNvSpPr/>
                <p:nvPr/>
              </p:nvSpPr>
              <p:spPr>
                <a:xfrm>
                  <a:off x="0" y="35464"/>
                  <a:ext cx="450850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45" name="T…"/>
                <p:cNvSpPr txBox="1"/>
                <p:nvPr/>
              </p:nvSpPr>
              <p:spPr>
                <a:xfrm>
                  <a:off x="22727" y="0"/>
                  <a:ext cx="405396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T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T</a:t>
                  </a:r>
                </a:p>
              </p:txBody>
            </p:sp>
          </p:grpSp>
        </p:grpSp>
        <p:grpSp>
          <p:nvGrpSpPr>
            <p:cNvPr id="360" name="Group 18"/>
            <p:cNvGrpSpPr/>
            <p:nvPr/>
          </p:nvGrpSpPr>
          <p:grpSpPr>
            <a:xfrm>
              <a:off x="1374415" y="1186910"/>
              <a:ext cx="450851" cy="1509205"/>
              <a:chOff x="0" y="0"/>
              <a:chExt cx="450850" cy="1509203"/>
            </a:xfrm>
          </p:grpSpPr>
          <p:grpSp>
            <p:nvGrpSpPr>
              <p:cNvPr id="350" name="AutoShape 19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48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49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r>
                    <a:t>G</a:t>
                  </a:r>
                </a:p>
              </p:txBody>
            </p:sp>
          </p:grpSp>
          <p:grpSp>
            <p:nvGrpSpPr>
              <p:cNvPr id="353" name="AutoShape 20"/>
              <p:cNvGrpSpPr/>
              <p:nvPr/>
            </p:nvGrpSpPr>
            <p:grpSpPr>
              <a:xfrm>
                <a:off x="0" y="377824"/>
                <a:ext cx="450850" cy="439230"/>
                <a:chOff x="0" y="0"/>
                <a:chExt cx="450850" cy="439228"/>
              </a:xfrm>
            </p:grpSpPr>
            <p:sp>
              <p:nvSpPr>
                <p:cNvPr id="351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52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r>
                    <a:t>C</a:t>
                  </a:r>
                </a:p>
              </p:txBody>
            </p:sp>
          </p:grpSp>
          <p:grpSp>
            <p:nvGrpSpPr>
              <p:cNvPr id="356" name="AutoShape 21"/>
              <p:cNvGrpSpPr/>
              <p:nvPr/>
            </p:nvGrpSpPr>
            <p:grpSpPr>
              <a:xfrm>
                <a:off x="0" y="1069974"/>
                <a:ext cx="450850" cy="439230"/>
                <a:chOff x="0" y="0"/>
                <a:chExt cx="450850" cy="439228"/>
              </a:xfrm>
            </p:grpSpPr>
            <p:sp>
              <p:nvSpPr>
                <p:cNvPr id="354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55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r>
                    <a:t>C</a:t>
                  </a:r>
                </a:p>
              </p:txBody>
            </p:sp>
          </p:grpSp>
          <p:grpSp>
            <p:nvGrpSpPr>
              <p:cNvPr id="359" name="AutoShape 22"/>
              <p:cNvGrpSpPr/>
              <p:nvPr/>
            </p:nvGrpSpPr>
            <p:grpSpPr>
              <a:xfrm>
                <a:off x="0" y="723899"/>
                <a:ext cx="450850" cy="439230"/>
                <a:chOff x="0" y="0"/>
                <a:chExt cx="450850" cy="439228"/>
              </a:xfrm>
            </p:grpSpPr>
            <p:sp>
              <p:nvSpPr>
                <p:cNvPr id="357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58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r>
                    <a:t>G</a:t>
                  </a:r>
                </a:p>
              </p:txBody>
            </p:sp>
          </p:grpSp>
        </p:grpSp>
        <p:grpSp>
          <p:nvGrpSpPr>
            <p:cNvPr id="367" name="Group 23"/>
            <p:cNvGrpSpPr/>
            <p:nvPr/>
          </p:nvGrpSpPr>
          <p:grpSpPr>
            <a:xfrm>
              <a:off x="3698515" y="1180560"/>
              <a:ext cx="450851" cy="1518730"/>
              <a:chOff x="0" y="0"/>
              <a:chExt cx="450850" cy="1518728"/>
            </a:xfrm>
          </p:grpSpPr>
          <p:grpSp>
            <p:nvGrpSpPr>
              <p:cNvPr id="363" name="AutoShape 24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61" name="Rounded Rectangle"/>
                <p:cNvSpPr/>
                <p:nvPr/>
              </p:nvSpPr>
              <p:spPr>
                <a:xfrm>
                  <a:off x="0" y="38639"/>
                  <a:ext cx="450850" cy="3619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62" name="A"/>
                <p:cNvSpPr txBox="1"/>
                <p:nvPr/>
              </p:nvSpPr>
              <p:spPr>
                <a:xfrm>
                  <a:off x="70625" y="0"/>
                  <a:ext cx="309600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r>
                    <a:t>A</a:t>
                  </a:r>
                </a:p>
              </p:txBody>
            </p:sp>
          </p:grpSp>
          <p:grpSp>
            <p:nvGrpSpPr>
              <p:cNvPr id="366" name="AutoShape 25"/>
              <p:cNvGrpSpPr/>
              <p:nvPr/>
            </p:nvGrpSpPr>
            <p:grpSpPr>
              <a:xfrm>
                <a:off x="0" y="368300"/>
                <a:ext cx="450850" cy="1150429"/>
                <a:chOff x="0" y="0"/>
                <a:chExt cx="450850" cy="1150428"/>
              </a:xfrm>
            </p:grpSpPr>
            <p:sp>
              <p:nvSpPr>
                <p:cNvPr id="364" name="Rounded Rectangle"/>
                <p:cNvSpPr/>
                <p:nvPr/>
              </p:nvSpPr>
              <p:spPr>
                <a:xfrm>
                  <a:off x="0" y="38639"/>
                  <a:ext cx="450850" cy="10731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65" name="C…"/>
                <p:cNvSpPr txBox="1"/>
                <p:nvPr/>
              </p:nvSpPr>
              <p:spPr>
                <a:xfrm>
                  <a:off x="5761" y="0"/>
                  <a:ext cx="439328" cy="11504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C</a:t>
                  </a:r>
                </a:p>
              </p:txBody>
            </p:sp>
          </p:grpSp>
        </p:grpSp>
        <p:grpSp>
          <p:nvGrpSpPr>
            <p:cNvPr id="380" name="Group 26"/>
            <p:cNvGrpSpPr/>
            <p:nvPr/>
          </p:nvGrpSpPr>
          <p:grpSpPr>
            <a:xfrm>
              <a:off x="2466615" y="1186910"/>
              <a:ext cx="450851" cy="1509205"/>
              <a:chOff x="0" y="0"/>
              <a:chExt cx="450850" cy="1509203"/>
            </a:xfrm>
          </p:grpSpPr>
          <p:grpSp>
            <p:nvGrpSpPr>
              <p:cNvPr id="370" name="AutoShape 27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68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69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r>
                    <a:t>G</a:t>
                  </a:r>
                </a:p>
              </p:txBody>
            </p:sp>
          </p:grpSp>
          <p:grpSp>
            <p:nvGrpSpPr>
              <p:cNvPr id="373" name="AutoShape 28"/>
              <p:cNvGrpSpPr/>
              <p:nvPr/>
            </p:nvGrpSpPr>
            <p:grpSpPr>
              <a:xfrm>
                <a:off x="0" y="377824"/>
                <a:ext cx="450850" cy="439230"/>
                <a:chOff x="0" y="0"/>
                <a:chExt cx="450850" cy="439228"/>
              </a:xfrm>
            </p:grpSpPr>
            <p:sp>
              <p:nvSpPr>
                <p:cNvPr id="371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72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r>
                    <a:t>C</a:t>
                  </a:r>
                </a:p>
              </p:txBody>
            </p:sp>
          </p:grpSp>
          <p:grpSp>
            <p:nvGrpSpPr>
              <p:cNvPr id="376" name="AutoShape 29"/>
              <p:cNvGrpSpPr/>
              <p:nvPr/>
            </p:nvGrpSpPr>
            <p:grpSpPr>
              <a:xfrm>
                <a:off x="0" y="1069974"/>
                <a:ext cx="450850" cy="439230"/>
                <a:chOff x="0" y="0"/>
                <a:chExt cx="450850" cy="439228"/>
              </a:xfrm>
            </p:grpSpPr>
            <p:sp>
              <p:nvSpPr>
                <p:cNvPr id="374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75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r>
                    <a:t>C</a:t>
                  </a:r>
                </a:p>
              </p:txBody>
            </p:sp>
          </p:grpSp>
          <p:grpSp>
            <p:nvGrpSpPr>
              <p:cNvPr id="379" name="AutoShape 30"/>
              <p:cNvGrpSpPr/>
              <p:nvPr/>
            </p:nvGrpSpPr>
            <p:grpSpPr>
              <a:xfrm>
                <a:off x="0" y="723899"/>
                <a:ext cx="450850" cy="439230"/>
                <a:chOff x="0" y="0"/>
                <a:chExt cx="450850" cy="439228"/>
              </a:xfrm>
            </p:grpSpPr>
            <p:sp>
              <p:nvSpPr>
                <p:cNvPr id="377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78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r>
                    <a:t>G</a:t>
                  </a:r>
                </a:p>
              </p:txBody>
            </p:sp>
          </p:grpSp>
        </p:grpSp>
        <p:grpSp>
          <p:nvGrpSpPr>
            <p:cNvPr id="387" name="Group 31"/>
            <p:cNvGrpSpPr/>
            <p:nvPr/>
          </p:nvGrpSpPr>
          <p:grpSpPr>
            <a:xfrm>
              <a:off x="1945915" y="1180560"/>
              <a:ext cx="450851" cy="1518730"/>
              <a:chOff x="0" y="0"/>
              <a:chExt cx="450850" cy="1518728"/>
            </a:xfrm>
          </p:grpSpPr>
          <p:grpSp>
            <p:nvGrpSpPr>
              <p:cNvPr id="383" name="AutoShape 32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81" name="Rounded Rectangle"/>
                <p:cNvSpPr/>
                <p:nvPr/>
              </p:nvSpPr>
              <p:spPr>
                <a:xfrm>
                  <a:off x="0" y="38639"/>
                  <a:ext cx="450850" cy="3619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82" name="T"/>
                <p:cNvSpPr txBox="1"/>
                <p:nvPr/>
              </p:nvSpPr>
              <p:spPr>
                <a:xfrm>
                  <a:off x="79183" y="0"/>
                  <a:ext cx="2924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r>
                    <a:t>T</a:t>
                  </a:r>
                </a:p>
              </p:txBody>
            </p:sp>
          </p:grpSp>
          <p:grpSp>
            <p:nvGrpSpPr>
              <p:cNvPr id="386" name="AutoShape 33"/>
              <p:cNvGrpSpPr/>
              <p:nvPr/>
            </p:nvGrpSpPr>
            <p:grpSpPr>
              <a:xfrm>
                <a:off x="0" y="368300"/>
                <a:ext cx="450850" cy="1150429"/>
                <a:chOff x="0" y="0"/>
                <a:chExt cx="450850" cy="1150428"/>
              </a:xfrm>
            </p:grpSpPr>
            <p:sp>
              <p:nvSpPr>
                <p:cNvPr id="384" name="Rounded Rectangle"/>
                <p:cNvSpPr/>
                <p:nvPr/>
              </p:nvSpPr>
              <p:spPr>
                <a:xfrm>
                  <a:off x="0" y="38639"/>
                  <a:ext cx="450850" cy="10731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85" name="C…"/>
                <p:cNvSpPr txBox="1"/>
                <p:nvPr/>
              </p:nvSpPr>
              <p:spPr>
                <a:xfrm>
                  <a:off x="5761" y="0"/>
                  <a:ext cx="439328" cy="11504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C</a:t>
                  </a:r>
                </a:p>
              </p:txBody>
            </p:sp>
          </p:grpSp>
        </p:grpSp>
        <p:grpSp>
          <p:nvGrpSpPr>
            <p:cNvPr id="394" name="Group 34"/>
            <p:cNvGrpSpPr/>
            <p:nvPr/>
          </p:nvGrpSpPr>
          <p:grpSpPr>
            <a:xfrm>
              <a:off x="876393" y="1183735"/>
              <a:ext cx="456295" cy="1512380"/>
              <a:chOff x="0" y="0"/>
              <a:chExt cx="456294" cy="1512378"/>
            </a:xfrm>
          </p:grpSpPr>
          <p:grpSp>
            <p:nvGrpSpPr>
              <p:cNvPr id="390" name="AutoShape 35"/>
              <p:cNvGrpSpPr/>
              <p:nvPr/>
            </p:nvGrpSpPr>
            <p:grpSpPr>
              <a:xfrm>
                <a:off x="-1" y="-1"/>
                <a:ext cx="456296" cy="794830"/>
                <a:chOff x="0" y="0"/>
                <a:chExt cx="456294" cy="794828"/>
              </a:xfrm>
            </p:grpSpPr>
            <p:sp>
              <p:nvSpPr>
                <p:cNvPr id="388" name="Rounded Rectangle"/>
                <p:cNvSpPr/>
                <p:nvPr/>
              </p:nvSpPr>
              <p:spPr>
                <a:xfrm>
                  <a:off x="2722" y="35464"/>
                  <a:ext cx="450851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89" name="G…"/>
                <p:cNvSpPr txBox="1"/>
                <p:nvPr/>
              </p:nvSpPr>
              <p:spPr>
                <a:xfrm>
                  <a:off x="0" y="0"/>
                  <a:ext cx="456295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G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G</a:t>
                  </a:r>
                </a:p>
              </p:txBody>
            </p:sp>
          </p:grpSp>
          <p:grpSp>
            <p:nvGrpSpPr>
              <p:cNvPr id="393" name="AutoShape 36"/>
              <p:cNvGrpSpPr/>
              <p:nvPr/>
            </p:nvGrpSpPr>
            <p:grpSpPr>
              <a:xfrm>
                <a:off x="2722" y="717549"/>
                <a:ext cx="450851" cy="794830"/>
                <a:chOff x="0" y="0"/>
                <a:chExt cx="450850" cy="794828"/>
              </a:xfrm>
            </p:grpSpPr>
            <p:sp>
              <p:nvSpPr>
                <p:cNvPr id="391" name="Rounded Rectangle"/>
                <p:cNvSpPr/>
                <p:nvPr/>
              </p:nvSpPr>
              <p:spPr>
                <a:xfrm>
                  <a:off x="0" y="35464"/>
                  <a:ext cx="450850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  <a:endParaRPr/>
                </a:p>
              </p:txBody>
            </p:sp>
            <p:sp>
              <p:nvSpPr>
                <p:cNvPr id="392" name="A…"/>
                <p:cNvSpPr txBox="1"/>
                <p:nvPr/>
              </p:nvSpPr>
              <p:spPr>
                <a:xfrm>
                  <a:off x="14169" y="0"/>
                  <a:ext cx="422512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A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A</a:t>
                  </a:r>
                </a:p>
              </p:txBody>
            </p:sp>
          </p:grpSp>
        </p:grpSp>
        <p:grpSp>
          <p:nvGrpSpPr>
            <p:cNvPr id="408" name="Group 37"/>
            <p:cNvGrpSpPr/>
            <p:nvPr/>
          </p:nvGrpSpPr>
          <p:grpSpPr>
            <a:xfrm>
              <a:off x="0" y="0"/>
              <a:ext cx="4136666" cy="787409"/>
              <a:chOff x="0" y="0"/>
              <a:chExt cx="4136665" cy="787408"/>
            </a:xfrm>
          </p:grpSpPr>
          <p:sp>
            <p:nvSpPr>
              <p:cNvPr id="395" name="Line 38"/>
              <p:cNvSpPr/>
              <p:nvPr/>
            </p:nvSpPr>
            <p:spPr>
              <a:xfrm>
                <a:off x="28215" y="628650"/>
                <a:ext cx="4108451" cy="0"/>
              </a:xfrm>
              <a:prstGeom prst="line">
                <a:avLst/>
              </a:prstGeom>
              <a:noFill/>
              <a:ln w="38160" cap="sq">
                <a:solidFill>
                  <a:schemeClr val="accent3">
                    <a:lumOff val="44000"/>
                  </a:schemeClr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6" name="Freeform 39"/>
              <p:cNvSpPr/>
              <p:nvPr/>
            </p:nvSpPr>
            <p:spPr>
              <a:xfrm>
                <a:off x="3685805" y="463541"/>
                <a:ext cx="361971" cy="323868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  <a:endParaRPr/>
              </a:p>
            </p:txBody>
          </p:sp>
          <p:sp>
            <p:nvSpPr>
              <p:cNvPr id="397" name="Freeform 40"/>
              <p:cNvSpPr/>
              <p:nvPr/>
            </p:nvSpPr>
            <p:spPr>
              <a:xfrm>
                <a:off x="24539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  <a:endParaRPr/>
              </a:p>
            </p:txBody>
          </p:sp>
          <p:sp>
            <p:nvSpPr>
              <p:cNvPr id="398" name="Freeform 41"/>
              <p:cNvSpPr/>
              <p:nvPr/>
            </p:nvSpPr>
            <p:spPr>
              <a:xfrm>
                <a:off x="19205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  <a:endParaRPr/>
              </a:p>
            </p:txBody>
          </p:sp>
          <p:sp>
            <p:nvSpPr>
              <p:cNvPr id="399" name="Freeform 42"/>
              <p:cNvSpPr/>
              <p:nvPr/>
            </p:nvSpPr>
            <p:spPr>
              <a:xfrm>
                <a:off x="8791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  <a:endParaRPr/>
              </a:p>
            </p:txBody>
          </p:sp>
          <p:sp>
            <p:nvSpPr>
              <p:cNvPr id="400" name="Freeform 43"/>
              <p:cNvSpPr/>
              <p:nvPr/>
            </p:nvSpPr>
            <p:spPr>
              <a:xfrm>
                <a:off x="13490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  <a:endParaRPr/>
              </a:p>
            </p:txBody>
          </p:sp>
          <p:sp>
            <p:nvSpPr>
              <p:cNvPr id="401" name="Freeform 44"/>
              <p:cNvSpPr/>
              <p:nvPr/>
            </p:nvSpPr>
            <p:spPr>
              <a:xfrm>
                <a:off x="790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  <a:endParaRPr/>
              </a:p>
            </p:txBody>
          </p:sp>
          <p:sp>
            <p:nvSpPr>
              <p:cNvPr id="402" name="Text Box 45"/>
              <p:cNvSpPr txBox="1"/>
              <p:nvPr/>
            </p:nvSpPr>
            <p:spPr>
              <a:xfrm>
                <a:off x="0" y="15875"/>
                <a:ext cx="512044" cy="4064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A/T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1</a:t>
                </a:r>
              </a:p>
            </p:txBody>
          </p:sp>
          <p:sp>
            <p:nvSpPr>
              <p:cNvPr id="403" name="Text Box 46"/>
              <p:cNvSpPr txBox="1"/>
              <p:nvPr/>
            </p:nvSpPr>
            <p:spPr>
              <a:xfrm>
                <a:off x="773552" y="4762"/>
                <a:ext cx="517514" cy="406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G/A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2</a:t>
                </a:r>
              </a:p>
            </p:txBody>
          </p:sp>
          <p:sp>
            <p:nvSpPr>
              <p:cNvPr id="404" name="Text Box 47"/>
              <p:cNvSpPr txBox="1"/>
              <p:nvPr/>
            </p:nvSpPr>
            <p:spPr>
              <a:xfrm>
                <a:off x="1285571" y="0"/>
                <a:ext cx="501539" cy="4064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G/C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3</a:t>
                </a:r>
              </a:p>
            </p:txBody>
          </p:sp>
          <p:sp>
            <p:nvSpPr>
              <p:cNvPr id="405" name="Text Box 48"/>
              <p:cNvSpPr txBox="1"/>
              <p:nvPr/>
            </p:nvSpPr>
            <p:spPr>
              <a:xfrm>
                <a:off x="1835199" y="7937"/>
                <a:ext cx="496070" cy="406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T/C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4</a:t>
                </a:r>
              </a:p>
            </p:txBody>
          </p:sp>
          <p:sp>
            <p:nvSpPr>
              <p:cNvPr id="406" name="Text Box 49"/>
              <p:cNvSpPr txBox="1"/>
              <p:nvPr/>
            </p:nvSpPr>
            <p:spPr>
              <a:xfrm>
                <a:off x="2369833" y="7937"/>
                <a:ext cx="501540" cy="406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G/C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5</a:t>
                </a:r>
              </a:p>
            </p:txBody>
          </p:sp>
          <p:sp>
            <p:nvSpPr>
              <p:cNvPr id="407" name="Text Box 50"/>
              <p:cNvSpPr txBox="1"/>
              <p:nvPr/>
            </p:nvSpPr>
            <p:spPr>
              <a:xfrm>
                <a:off x="3599488" y="19050"/>
                <a:ext cx="507617" cy="4064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A/C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400" b="1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6</a:t>
                </a:r>
              </a:p>
            </p:txBody>
          </p:sp>
        </p:grpSp>
      </p:grpSp>
      <p:sp>
        <p:nvSpPr>
          <p:cNvPr id="410" name="Rectangle 51"/>
          <p:cNvSpPr txBox="1"/>
          <p:nvPr/>
        </p:nvSpPr>
        <p:spPr>
          <a:xfrm>
            <a:off x="5486400" y="1687305"/>
            <a:ext cx="3429000" cy="4279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Pairwise Tagging: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Gill Sans"/>
                <a:ea typeface="Gill Sans"/>
                <a:cs typeface="Gill Sans"/>
                <a:sym typeface="Gill Sans"/>
              </a:defRPr>
            </a:pP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SNP 1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SNP 3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SNP 6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3 tags in total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Gill Sans"/>
                <a:ea typeface="Gill Sans"/>
                <a:cs typeface="Gill Sans"/>
                <a:sym typeface="Gill Sans"/>
              </a:defRPr>
            </a:pP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Test for association: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Gill Sans"/>
                <a:ea typeface="Gill Sans"/>
                <a:cs typeface="Gill Sans"/>
                <a:sym typeface="Gill Sans"/>
              </a:defRPr>
            </a:pP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SNP 1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SNP 3</a:t>
            </a:r>
            <a:endParaRPr sz="3200" dirty="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SNP 6</a:t>
            </a:r>
          </a:p>
        </p:txBody>
      </p:sp>
      <p:sp>
        <p:nvSpPr>
          <p:cNvPr id="411" name="Line 52"/>
          <p:cNvSpPr/>
          <p:nvPr/>
        </p:nvSpPr>
        <p:spPr>
          <a:xfrm flipH="1">
            <a:off x="1822449" y="4800600"/>
            <a:ext cx="195265" cy="222251"/>
          </a:xfrm>
          <a:prstGeom prst="line">
            <a:avLst/>
          </a:prstGeom>
          <a:ln w="9360" cap="sq">
            <a:solidFill>
              <a:srgbClr val="0000FF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2" name="Line 53"/>
          <p:cNvSpPr/>
          <p:nvPr/>
        </p:nvSpPr>
        <p:spPr>
          <a:xfrm flipH="1" flipV="1">
            <a:off x="1273175" y="4657724"/>
            <a:ext cx="230189" cy="371476"/>
          </a:xfrm>
          <a:prstGeom prst="line">
            <a:avLst/>
          </a:prstGeom>
          <a:ln w="9360" cap="sq">
            <a:solidFill>
              <a:srgbClr val="0000FF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3" name="Line 54"/>
          <p:cNvSpPr/>
          <p:nvPr/>
        </p:nvSpPr>
        <p:spPr>
          <a:xfrm flipH="1">
            <a:off x="3194049" y="4572000"/>
            <a:ext cx="469901" cy="450851"/>
          </a:xfrm>
          <a:prstGeom prst="line">
            <a:avLst/>
          </a:prstGeom>
          <a:ln w="9360" cap="sq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4" name="Line 55"/>
          <p:cNvSpPr/>
          <p:nvPr/>
        </p:nvSpPr>
        <p:spPr>
          <a:xfrm flipH="1" flipV="1">
            <a:off x="2463799" y="4657724"/>
            <a:ext cx="377826" cy="371476"/>
          </a:xfrm>
          <a:prstGeom prst="line">
            <a:avLst/>
          </a:prstGeom>
          <a:ln w="9360" cap="sq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5" name="Line 56"/>
          <p:cNvSpPr/>
          <p:nvPr/>
        </p:nvSpPr>
        <p:spPr>
          <a:xfrm>
            <a:off x="3108325" y="4572000"/>
            <a:ext cx="914401" cy="450851"/>
          </a:xfrm>
          <a:prstGeom prst="line">
            <a:avLst/>
          </a:prstGeom>
          <a:ln w="9360" cap="sq"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6" name="Line 57"/>
          <p:cNvSpPr/>
          <p:nvPr/>
        </p:nvSpPr>
        <p:spPr>
          <a:xfrm flipV="1">
            <a:off x="4114799" y="4657724"/>
            <a:ext cx="639764" cy="371476"/>
          </a:xfrm>
          <a:prstGeom prst="line">
            <a:avLst/>
          </a:prstGeom>
          <a:ln w="9360" cap="sq"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1" animBg="1" advAuto="0"/>
      <p:bldP spid="337" grpId="2" animBg="1" advAuto="0"/>
      <p:bldP spid="340" grpId="3" animBg="1" advAuto="0"/>
      <p:bldP spid="410" grpId="4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Text Box 1"/>
          <p:cNvSpPr txBox="1"/>
          <p:nvPr/>
        </p:nvSpPr>
        <p:spPr>
          <a:xfrm>
            <a:off x="0" y="541196"/>
            <a:ext cx="9144000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600"/>
            </a:lvl1pPr>
          </a:lstStyle>
          <a:p>
            <a:r>
              <a:t>Coverage: Measurement Error in TagSNPs</a:t>
            </a:r>
          </a:p>
        </p:txBody>
      </p:sp>
      <p:pic>
        <p:nvPicPr>
          <p:cNvPr id="419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524000"/>
            <a:ext cx="6096000" cy="4986338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Rectangle 3"/>
          <p:cNvSpPr/>
          <p:nvPr/>
        </p:nvSpPr>
        <p:spPr>
          <a:xfrm>
            <a:off x="2590800" y="5410200"/>
            <a:ext cx="4495800" cy="838200"/>
          </a:xfrm>
          <a:prstGeom prst="rect">
            <a:avLst/>
          </a:prstGeom>
          <a:solidFill>
            <a:schemeClr val="accent3">
              <a:lumOff val="44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endParaRPr/>
          </a:p>
        </p:txBody>
      </p:sp>
      <p:sp>
        <p:nvSpPr>
          <p:cNvPr id="421" name="Straight Arrow Connector 4"/>
          <p:cNvSpPr/>
          <p:nvPr/>
        </p:nvSpPr>
        <p:spPr>
          <a:xfrm flipH="1" flipV="1">
            <a:off x="3962399" y="5181599"/>
            <a:ext cx="1676401" cy="914401"/>
          </a:xfrm>
          <a:prstGeom prst="line">
            <a:avLst/>
          </a:prstGeom>
          <a:ln w="19050">
            <a:solidFill>
              <a:srgbClr val="FFC00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2" name="Straight Arrow Connector 10"/>
          <p:cNvSpPr/>
          <p:nvPr/>
        </p:nvSpPr>
        <p:spPr>
          <a:xfrm flipH="1" flipV="1">
            <a:off x="4800599" y="5181599"/>
            <a:ext cx="990601" cy="1066801"/>
          </a:xfrm>
          <a:prstGeom prst="line">
            <a:avLst/>
          </a:prstGeom>
          <a:ln w="19050">
            <a:solidFill>
              <a:srgbClr val="FFC00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3" name="Straight Arrow Connector 12"/>
          <p:cNvSpPr/>
          <p:nvPr/>
        </p:nvSpPr>
        <p:spPr>
          <a:xfrm flipV="1">
            <a:off x="5791200" y="5181599"/>
            <a:ext cx="838201" cy="1066801"/>
          </a:xfrm>
          <a:prstGeom prst="line">
            <a:avLst/>
          </a:prstGeom>
          <a:ln w="19050">
            <a:solidFill>
              <a:srgbClr val="FFC00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4" name="Straight Arrow Connector 14"/>
          <p:cNvSpPr/>
          <p:nvPr/>
        </p:nvSpPr>
        <p:spPr>
          <a:xfrm flipV="1">
            <a:off x="2362200" y="5181599"/>
            <a:ext cx="1219201" cy="381001"/>
          </a:xfrm>
          <a:prstGeom prst="line">
            <a:avLst/>
          </a:prstGeom>
          <a:ln w="19050">
            <a:solidFill>
              <a:srgbClr val="FF0000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5" name="TextBox 13"/>
          <p:cNvSpPr txBox="1"/>
          <p:nvPr/>
        </p:nvSpPr>
        <p:spPr>
          <a:xfrm>
            <a:off x="4953000" y="6248400"/>
            <a:ext cx="2819400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r>
              <a:t>Genotyped SNPs</a:t>
            </a:r>
          </a:p>
        </p:txBody>
      </p:sp>
      <p:sp>
        <p:nvSpPr>
          <p:cNvPr id="426" name="TextBox 18"/>
          <p:cNvSpPr txBox="1"/>
          <p:nvPr/>
        </p:nvSpPr>
        <p:spPr>
          <a:xfrm>
            <a:off x="457200" y="5486400"/>
            <a:ext cx="396240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T</a:t>
            </a:r>
            <a:r>
              <a:rPr dirty="0"/>
              <a:t>o compute coverage of all SNPs in the area, start with this one, and look at pairwise correlation with each of the genotyped SNPs.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Text Box 1"/>
          <p:cNvSpPr txBox="1"/>
          <p:nvPr/>
        </p:nvSpPr>
        <p:spPr>
          <a:xfrm>
            <a:off x="457200" y="541196"/>
            <a:ext cx="8229600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600"/>
            </a:lvl1pPr>
          </a:lstStyle>
          <a:p>
            <a:r>
              <a:t>Common Measures of Coverage</a:t>
            </a:r>
          </a:p>
        </p:txBody>
      </p:sp>
      <p:sp>
        <p:nvSpPr>
          <p:cNvPr id="429" name="Text Box 2"/>
          <p:cNvSpPr txBox="1"/>
          <p:nvPr/>
        </p:nvSpPr>
        <p:spPr>
          <a:xfrm>
            <a:off x="457200" y="1600200"/>
            <a:ext cx="8229600" cy="3686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 b="1" u="sng"/>
            </a:pPr>
            <a:r>
              <a:t>Threshold Measures</a:t>
            </a:r>
          </a:p>
          <a:p>
            <a:pPr marL="736600" lvl="1" indent="-279400"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–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400"/>
            </a:pPr>
            <a:r>
              <a:t>e.g., 73% of SNPs in the complete set are in LD with at least one SNP in the genotyping set at r</a:t>
            </a:r>
            <a:r>
              <a:rPr baseline="30000"/>
              <a:t>2</a:t>
            </a:r>
            <a:r>
              <a:t> &gt; 0.8</a:t>
            </a:r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 b="1" u="sng"/>
            </a:pPr>
            <a:endParaRPr/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 b="1" u="sng"/>
            </a:pPr>
            <a:r>
              <a:t>Average Measures</a:t>
            </a:r>
          </a:p>
          <a:p>
            <a:pPr marL="736600" lvl="1" indent="-279400"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–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400"/>
            </a:pPr>
            <a:r>
              <a:t>e.g., Average maximum r</a:t>
            </a:r>
            <a:r>
              <a:rPr baseline="30000"/>
              <a:t>2</a:t>
            </a:r>
            <a:r>
              <a:t> = 0.84</a:t>
            </a:r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endParaRPr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Text Box 1"/>
          <p:cNvSpPr txBox="1"/>
          <p:nvPr/>
        </p:nvSpPr>
        <p:spPr>
          <a:xfrm>
            <a:off x="457200" y="541196"/>
            <a:ext cx="8229600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600"/>
            </a:lvl1pPr>
          </a:lstStyle>
          <a:p>
            <a:r>
              <a:t>Coverage and Sample Size</a:t>
            </a:r>
          </a:p>
        </p:txBody>
      </p:sp>
      <p:sp>
        <p:nvSpPr>
          <p:cNvPr id="432" name="Text Box 2"/>
          <p:cNvSpPr txBox="1"/>
          <p:nvPr/>
        </p:nvSpPr>
        <p:spPr>
          <a:xfrm>
            <a:off x="838200" y="1673225"/>
            <a:ext cx="7848600" cy="3458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Sample size required for Direct Association, n</a:t>
            </a:r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Sample size for Indirect Association</a:t>
            </a:r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		n* =  n/ r</a:t>
            </a:r>
            <a:r>
              <a:rPr baseline="30000"/>
              <a:t>2</a:t>
            </a:r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endParaRPr baseline="30000"/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For r</a:t>
            </a:r>
            <a:r>
              <a:rPr baseline="30000"/>
              <a:t>2</a:t>
            </a:r>
            <a:r>
              <a:t> = 0.8, increase is 25%</a:t>
            </a:r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For r</a:t>
            </a:r>
            <a:r>
              <a:rPr baseline="30000"/>
              <a:t>2</a:t>
            </a:r>
            <a:r>
              <a:t> = 0.5, increase is 100%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r>
              <a:t>Overview</a:t>
            </a:r>
          </a:p>
        </p:txBody>
      </p:sp>
      <p:sp>
        <p:nvSpPr>
          <p:cNvPr id="435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4. Statistical Power</a:t>
            </a:r>
          </a:p>
        </p:txBody>
      </p:sp>
      <p:sp>
        <p:nvSpPr>
          <p:cNvPr id="43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3250" cy="4519613"/>
          </a:xfrm>
          <a:prstGeom prst="rect">
            <a:avLst/>
          </a:prstGeom>
        </p:spPr>
        <p:txBody>
          <a:bodyPr/>
          <a:lstStyle/>
          <a:p>
            <a:r>
              <a:t>Probability a test will reject a null hypothesis when alternative is true </a:t>
            </a:r>
          </a:p>
          <a:p>
            <a:r>
              <a:t>1-Prob(Type II error, false negative)</a:t>
            </a:r>
          </a:p>
          <a:p>
            <a:endParaRPr/>
          </a:p>
          <a:p>
            <a:r>
              <a:t>Type II error = false positive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Statistical Power</a:t>
            </a:r>
          </a:p>
        </p:txBody>
      </p:sp>
      <p:sp>
        <p:nvSpPr>
          <p:cNvPr id="44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3250" cy="4519613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CaTs</a:t>
            </a:r>
            <a:r>
              <a:rPr dirty="0"/>
              <a:t>: </a:t>
            </a:r>
            <a:r>
              <a:rPr u="sng" dirty="0">
                <a:solidFill>
                  <a:srgbClr val="0000FF"/>
                </a:solidFill>
                <a:uFill>
                  <a:solidFill>
                    <a:srgbClr val="CCCCFF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http://csg.sph.umich.edu/abecasis/cats/gas_power_calculator/index.html</a:t>
            </a:r>
            <a:endParaRPr lang="en-US" u="sng" dirty="0">
              <a:solidFill>
                <a:srgbClr val="0000FF"/>
              </a:solidFill>
              <a:uFill>
                <a:solidFill>
                  <a:srgbClr val="CCCCFF"/>
                </a:solidFill>
              </a:u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CCCCFF"/>
              </a:solidFill>
              <a:uFill>
                <a:solidFill>
                  <a:srgbClr val="CCCCFF"/>
                </a:solidFill>
              </a:u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dirty="0" err="1"/>
              <a:t>Quanto</a:t>
            </a:r>
            <a:endParaRPr dirty="0">
              <a:solidFill>
                <a:schemeClr val="tx1"/>
              </a:solidFill>
              <a:uFill>
                <a:solidFill>
                  <a:srgbClr val="CCCCFF"/>
                </a:solidFill>
              </a:u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 Box 1"/>
          <p:cNvSpPr txBox="1"/>
          <p:nvPr/>
        </p:nvSpPr>
        <p:spPr>
          <a:xfrm>
            <a:off x="457200" y="423758"/>
            <a:ext cx="82296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rPr dirty="0"/>
              <a:t>1. Association Studies </a:t>
            </a:r>
          </a:p>
        </p:txBody>
      </p:sp>
      <p:sp>
        <p:nvSpPr>
          <p:cNvPr id="184" name="Text Box 2"/>
          <p:cNvSpPr txBox="1"/>
          <p:nvPr/>
        </p:nvSpPr>
        <p:spPr>
          <a:xfrm>
            <a:off x="685800" y="1524000"/>
            <a:ext cx="7772400" cy="3636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3200"/>
            </a:pPr>
            <a:r>
              <a:rPr dirty="0"/>
              <a:t>Have rapidly expanded over past decade</a:t>
            </a:r>
            <a:r>
              <a:rPr lang="en-US" dirty="0"/>
              <a:t> </a:t>
            </a:r>
            <a:endParaRPr dirty="0"/>
          </a:p>
          <a:p>
            <a: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3200"/>
            </a:pPr>
            <a:r>
              <a:rPr dirty="0"/>
              <a:t>Reflects a number of good properties, including:</a:t>
            </a:r>
          </a:p>
          <a:p>
            <a:pPr marL="736600" lvl="1" indent="-279400">
              <a:spcBef>
                <a:spcPts val="700"/>
              </a:spcBef>
              <a:buClr>
                <a:srgbClr val="000000"/>
              </a:buClr>
              <a:buSzPct val="45000"/>
              <a:buChar char="●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rPr dirty="0"/>
              <a:t>Ease, since no large pedigrees</a:t>
            </a:r>
          </a:p>
          <a:p>
            <a:pPr marL="736600" lvl="1" indent="-279400">
              <a:spcBef>
                <a:spcPts val="700"/>
              </a:spcBef>
              <a:buClr>
                <a:srgbClr val="000000"/>
              </a:buClr>
              <a:buSzPct val="45000"/>
              <a:buChar char="●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rPr dirty="0"/>
              <a:t>Potential for being more powerful than older linkage-based approaches</a:t>
            </a:r>
          </a:p>
        </p:txBody>
      </p:sp>
      <p:sp>
        <p:nvSpPr>
          <p:cNvPr id="185" name="Text Box 3"/>
          <p:cNvSpPr txBox="1"/>
          <p:nvPr/>
        </p:nvSpPr>
        <p:spPr>
          <a:xfrm>
            <a:off x="5345112" y="6415087"/>
            <a:ext cx="3651387" cy="352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r>
              <a:t>Risch &amp; Merikangas, Science 1996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 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621929" cy="4519613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90000"/>
              </a:lnSpc>
              <a:buClr>
                <a:srgbClr val="000000"/>
              </a:buClr>
              <a:buSzPct val="100000"/>
              <a:buAutoNum type="arabicPeriod"/>
              <a:defRPr sz="2900"/>
            </a:pPr>
            <a:r>
              <a:rPr dirty="0"/>
              <a:t>Candidate genes</a:t>
            </a:r>
          </a:p>
          <a:p>
            <a:pPr marL="514350" indent="-514350">
              <a:lnSpc>
                <a:spcPct val="90000"/>
              </a:lnSpc>
              <a:buClr>
                <a:srgbClr val="000000"/>
              </a:buClr>
              <a:buSzPct val="100000"/>
              <a:buAutoNum type="arabicPeriod"/>
              <a:defRPr sz="2900"/>
            </a:pPr>
            <a:r>
              <a:rPr lang="en-US" dirty="0"/>
              <a:t>Genome-wide Association Studies </a:t>
            </a:r>
          </a:p>
          <a:p>
            <a:pPr marL="0" lvl="4" indent="0">
              <a:lnSpc>
                <a:spcPct val="90000"/>
              </a:lnSpc>
              <a:buClr>
                <a:srgbClr val="000000"/>
              </a:buClr>
              <a:buSzPct val="100000"/>
              <a:defRPr sz="2900"/>
            </a:pPr>
            <a:r>
              <a:rPr lang="en-US" dirty="0"/>
              <a:t>		</a:t>
            </a:r>
            <a:r>
              <a:rPr dirty="0"/>
              <a:t>All common variants</a:t>
            </a:r>
          </a:p>
          <a:p>
            <a:pPr marL="514350" indent="-514350">
              <a:lnSpc>
                <a:spcPct val="90000"/>
              </a:lnSpc>
              <a:buClr>
                <a:srgbClr val="000000"/>
              </a:buClr>
              <a:buSzPct val="100000"/>
              <a:buAutoNum type="arabicPeriod"/>
              <a:defRPr sz="2900"/>
            </a:pPr>
            <a:r>
              <a:rPr lang="en-US" dirty="0"/>
              <a:t>Sequencing</a:t>
            </a:r>
          </a:p>
          <a:p>
            <a:pPr marL="0" lvl="2" indent="0">
              <a:lnSpc>
                <a:spcPct val="90000"/>
              </a:lnSpc>
              <a:buClr>
                <a:srgbClr val="000000"/>
              </a:buClr>
              <a:buSzPct val="100000"/>
              <a:defRPr sz="2900"/>
            </a:pPr>
            <a:r>
              <a:rPr lang="en-US" dirty="0"/>
              <a:t>		</a:t>
            </a:r>
            <a:r>
              <a:rPr dirty="0"/>
              <a:t>All variants in genes/genome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CECF7484-E13F-C549-81C2-4C991E214AEA}"/>
              </a:ext>
            </a:extLst>
          </p:cNvPr>
          <p:cNvSpPr txBox="1"/>
          <p:nvPr/>
        </p:nvSpPr>
        <p:spPr>
          <a:xfrm>
            <a:off x="457200" y="423758"/>
            <a:ext cx="82296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rPr dirty="0"/>
              <a:t>1. Association Studies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 Box 1"/>
          <p:cNvSpPr txBox="1"/>
          <p:nvPr/>
        </p:nvSpPr>
        <p:spPr>
          <a:xfrm>
            <a:off x="416718" y="405502"/>
            <a:ext cx="8229601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Direct vs Indirect Association</a:t>
            </a:r>
          </a:p>
        </p:txBody>
      </p:sp>
      <p:pic>
        <p:nvPicPr>
          <p:cNvPr id="191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2663"/>
            <a:ext cx="8534400" cy="1862137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Text Box 4"/>
          <p:cNvSpPr txBox="1"/>
          <p:nvPr/>
        </p:nvSpPr>
        <p:spPr>
          <a:xfrm>
            <a:off x="6264274" y="4144962"/>
            <a:ext cx="2761470" cy="27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Hirschhorn &amp; Daly, Nat Rev Genet 2005</a:t>
            </a:r>
          </a:p>
        </p:txBody>
      </p:sp>
      <p:grpSp>
        <p:nvGrpSpPr>
          <p:cNvPr id="198" name="Group 5"/>
          <p:cNvGrpSpPr/>
          <p:nvPr/>
        </p:nvGrpSpPr>
        <p:grpSpPr>
          <a:xfrm>
            <a:off x="2286000" y="4267201"/>
            <a:ext cx="3579813" cy="1384239"/>
            <a:chOff x="0" y="0"/>
            <a:chExt cx="3579812" cy="1384238"/>
          </a:xfrm>
        </p:grpSpPr>
        <p:sp>
          <p:nvSpPr>
            <p:cNvPr id="193" name="Text Box 6"/>
            <p:cNvSpPr txBox="1"/>
            <p:nvPr/>
          </p:nvSpPr>
          <p:spPr>
            <a:xfrm>
              <a:off x="609600" y="1023938"/>
              <a:ext cx="2802173" cy="360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Candidate Gene  or  GWAS</a:t>
              </a:r>
            </a:p>
          </p:txBody>
        </p:sp>
        <p:sp>
          <p:nvSpPr>
            <p:cNvPr id="194" name="Line 7"/>
            <p:cNvSpPr/>
            <p:nvPr/>
          </p:nvSpPr>
          <p:spPr>
            <a:xfrm>
              <a:off x="0" y="17462"/>
              <a:ext cx="835025" cy="833439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5" name="Line 8"/>
            <p:cNvSpPr/>
            <p:nvPr/>
          </p:nvSpPr>
          <p:spPr>
            <a:xfrm>
              <a:off x="76200" y="17462"/>
              <a:ext cx="3119438" cy="892176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6" name="Line 9"/>
            <p:cNvSpPr/>
            <p:nvPr/>
          </p:nvSpPr>
          <p:spPr>
            <a:xfrm flipH="1">
              <a:off x="911225" y="0"/>
              <a:ext cx="2668588" cy="909639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7" name="Line 10"/>
            <p:cNvSpPr/>
            <p:nvPr/>
          </p:nvSpPr>
          <p:spPr>
            <a:xfrm flipH="1">
              <a:off x="3271837" y="0"/>
              <a:ext cx="307976" cy="909639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99" name="TextBox 1"/>
          <p:cNvSpPr txBox="1"/>
          <p:nvPr/>
        </p:nvSpPr>
        <p:spPr>
          <a:xfrm>
            <a:off x="838200" y="6019800"/>
            <a:ext cx="6934200" cy="437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2400" b="1" i="1" u="sng">
                <a:solidFill>
                  <a:srgbClr val="FF0000"/>
                </a:solidFill>
              </a:defRPr>
            </a:lvl1pPr>
          </a:lstStyle>
          <a:p>
            <a:r>
              <a:t>Key concept: Linkage Disequilibrium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 Box 1"/>
          <p:cNvSpPr txBox="1"/>
          <p:nvPr/>
        </p:nvSpPr>
        <p:spPr>
          <a:xfrm>
            <a:off x="0" y="237227"/>
            <a:ext cx="8991600" cy="1217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Association Study Design: 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Control Selection</a:t>
            </a:r>
          </a:p>
        </p:txBody>
      </p:sp>
      <p:sp>
        <p:nvSpPr>
          <p:cNvPr id="202" name="Text Box 2"/>
          <p:cNvSpPr txBox="1"/>
          <p:nvPr/>
        </p:nvSpPr>
        <p:spPr>
          <a:xfrm>
            <a:off x="304800" y="2133600"/>
            <a:ext cx="8534400" cy="19467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3200"/>
            </a:pPr>
            <a:r>
              <a:t>Controls should be:</a:t>
            </a:r>
          </a:p>
          <a:p>
            <a:pPr marL="742950" lvl="1" indent="-2857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Selected from the cases’ source population</a:t>
            </a:r>
          </a:p>
          <a:p>
            <a:pPr marL="742950" lvl="1" indent="-2857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those individuals who, if they were diseased, would become cases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ctang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t>Population Stratification</a:t>
            </a:r>
          </a:p>
        </p:txBody>
      </p:sp>
      <p:pic>
        <p:nvPicPr>
          <p:cNvPr id="205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455" y="2921492"/>
            <a:ext cx="6067925" cy="3585063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Rectangle 3"/>
          <p:cNvSpPr txBox="1"/>
          <p:nvPr/>
        </p:nvSpPr>
        <p:spPr>
          <a:xfrm>
            <a:off x="4309178" y="6477016"/>
            <a:ext cx="5001358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marL="333375" indent="-323850" algn="ctr">
              <a:spcBef>
                <a:spcPts val="800"/>
              </a:spcBef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lvl1pPr>
          </a:lstStyle>
          <a:p>
            <a:r>
              <a:t>Balding, Nature Reviews Genetics 2010</a:t>
            </a:r>
          </a:p>
        </p:txBody>
      </p:sp>
      <p:sp>
        <p:nvSpPr>
          <p:cNvPr id="207" name="Text Box 4"/>
          <p:cNvSpPr txBox="1"/>
          <p:nvPr/>
        </p:nvSpPr>
        <p:spPr>
          <a:xfrm>
            <a:off x="166537" y="1228242"/>
            <a:ext cx="8977464" cy="149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4999" tIns="44999" rIns="44999" bIns="44999">
            <a:spAutoFit/>
          </a:bodyPr>
          <a:lstStyle/>
          <a:p>
            <a:pPr marL="342900" indent="-342900">
              <a:buSzPct val="125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Two populations have different allele frequencies and background rates of disease.</a:t>
            </a:r>
            <a:endParaRPr sz="2400"/>
          </a:p>
          <a:p>
            <a:pPr marL="342900" indent="-342900">
              <a:buSzPct val="125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Can lead to biased association results.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ontent Placeholder 3"/>
          <p:cNvSpPr txBox="1">
            <a:spLocks noGrp="1"/>
          </p:cNvSpPr>
          <p:nvPr>
            <p:ph type="body" idx="1"/>
          </p:nvPr>
        </p:nvSpPr>
        <p:spPr>
          <a:xfrm>
            <a:off x="567203" y="1884017"/>
            <a:ext cx="8229601" cy="4525963"/>
          </a:xfrm>
          <a:prstGeom prst="rect">
            <a:avLst/>
          </a:prstGeom>
        </p:spPr>
        <p:txBody>
          <a:bodyPr/>
          <a:lstStyle>
            <a:lvl1pPr marL="0" indent="0" algn="ctr">
              <a:defRPr sz="4000"/>
            </a:lvl1pPr>
          </a:lstStyle>
          <a:p>
            <a:r>
              <a:t>How can we address the potential bias due to population stratification?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 Box 1"/>
          <p:cNvSpPr txBox="1"/>
          <p:nvPr/>
        </p:nvSpPr>
        <p:spPr>
          <a:xfrm>
            <a:off x="0" y="400739"/>
            <a:ext cx="91440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r>
              <a:rPr dirty="0"/>
              <a:t>Addressing Population Stratification</a:t>
            </a:r>
          </a:p>
        </p:txBody>
      </p:sp>
      <p:sp>
        <p:nvSpPr>
          <p:cNvPr id="212" name="Text Box 2"/>
          <p:cNvSpPr txBox="1"/>
          <p:nvPr/>
        </p:nvSpPr>
        <p:spPr>
          <a:xfrm>
            <a:off x="609600" y="1333500"/>
            <a:ext cx="7772400" cy="4730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dirty="0"/>
              <a:t> </a:t>
            </a:r>
            <a:r>
              <a:rPr sz="2400" dirty="0"/>
              <a:t>Match on self-reported ancestry</a:t>
            </a:r>
            <a:endParaRPr sz="3200" dirty="0"/>
          </a:p>
          <a:p>
            <a:pPr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rPr dirty="0"/>
              <a:t> Undertake family-based study</a:t>
            </a:r>
            <a:endParaRPr sz="3200" dirty="0"/>
          </a:p>
          <a:p>
            <a:pPr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rPr dirty="0"/>
              <a:t> </a:t>
            </a:r>
            <a:endParaRPr sz="3200" dirty="0"/>
          </a:p>
          <a:p>
            <a:pPr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rPr dirty="0"/>
              <a:t>Genomic control (PMID: 11315092) </a:t>
            </a:r>
            <a:endParaRPr sz="3200" dirty="0"/>
          </a:p>
          <a:p>
            <a:pPr marL="427037" lvl="1" indent="-215900">
              <a:lnSpc>
                <a:spcPct val="70000"/>
              </a:lnSpc>
              <a:spcBef>
                <a:spcPts val="4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dirty="0"/>
              <a:t>Non-central chi-square </a:t>
            </a:r>
            <a:r>
              <a:rPr dirty="0"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dirty="0"/>
              <a:t> = median of all </a:t>
            </a:r>
            <a:r>
              <a:rPr dirty="0">
                <a:latin typeface="Symbol"/>
                <a:ea typeface="Symbol"/>
                <a:cs typeface="Symbol"/>
                <a:sym typeface="Symbol"/>
              </a:rPr>
              <a:t>c</a:t>
            </a:r>
            <a:r>
              <a:rPr baseline="30000" dirty="0"/>
              <a:t>2</a:t>
            </a:r>
            <a:r>
              <a:rPr dirty="0"/>
              <a:t> tests in the sample</a:t>
            </a:r>
            <a:endParaRPr sz="2800" dirty="0"/>
          </a:p>
          <a:p>
            <a:pPr marL="427037" lvl="1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dirty="0"/>
              <a:t>Adjust all test statistics for inflation due to empirical chi-square distribution (</a:t>
            </a:r>
            <a:r>
              <a:rPr dirty="0">
                <a:latin typeface="Symbol"/>
                <a:ea typeface="Symbol"/>
                <a:cs typeface="Symbol"/>
                <a:sym typeface="Symbol"/>
              </a:rPr>
              <a:t>c</a:t>
            </a:r>
            <a:r>
              <a:rPr baseline="30000" dirty="0"/>
              <a:t>2</a:t>
            </a:r>
            <a:r>
              <a:rPr baseline="-25000" dirty="0"/>
              <a:t>new</a:t>
            </a:r>
            <a:r>
              <a:rPr dirty="0"/>
              <a:t> = </a:t>
            </a:r>
            <a:r>
              <a:rPr dirty="0">
                <a:latin typeface="Symbol"/>
                <a:ea typeface="Symbol"/>
                <a:cs typeface="Symbol"/>
                <a:sym typeface="Symbol"/>
              </a:rPr>
              <a:t>c</a:t>
            </a:r>
            <a:r>
              <a:rPr baseline="30000" dirty="0"/>
              <a:t>2</a:t>
            </a:r>
            <a:r>
              <a:rPr baseline="-25000" dirty="0"/>
              <a:t>old</a:t>
            </a:r>
            <a:r>
              <a:rPr dirty="0"/>
              <a:t>/</a:t>
            </a:r>
            <a:r>
              <a:rPr sz="1600" dirty="0"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dirty="0"/>
              <a:t>)</a:t>
            </a:r>
            <a:endParaRPr sz="2800" dirty="0"/>
          </a:p>
          <a:p>
            <a:pPr marL="427037" lvl="1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dirty="0"/>
              <a:t>Critiques: An average across the genome, and may </a:t>
            </a:r>
            <a:r>
              <a:rPr b="1" dirty="0"/>
              <a:t>over</a:t>
            </a:r>
            <a:r>
              <a:rPr dirty="0"/>
              <a:t> or under correct for individual tests</a:t>
            </a:r>
            <a:endParaRPr sz="2800" dirty="0"/>
          </a:p>
          <a:p>
            <a:pPr marL="215900" indent="-431800"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endParaRPr sz="2800" dirty="0"/>
          </a:p>
          <a:p>
            <a:pPr marL="215900" indent="-431800"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rPr dirty="0"/>
              <a:t>Ancestry Principal Components (more in GWAS lecture)</a:t>
            </a:r>
            <a:endParaRPr sz="3200" dirty="0"/>
          </a:p>
          <a:p>
            <a:pPr marL="427037" lvl="1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dirty="0" err="1"/>
              <a:t>Eigenstrat</a:t>
            </a:r>
            <a:r>
              <a:rPr dirty="0"/>
              <a:t> (PMID: 16862161)</a:t>
            </a:r>
            <a:endParaRPr sz="2800" dirty="0"/>
          </a:p>
          <a:p>
            <a:pPr marL="427037" lvl="1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dirty="0"/>
              <a:t>Adjust regression model for principal component values which serve as a proxy for ancestry</a:t>
            </a:r>
            <a:endParaRPr sz="2800" dirty="0"/>
          </a:p>
          <a:p>
            <a:pPr marL="215900" indent="-431800"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endParaRPr lang="en-US" dirty="0"/>
          </a:p>
          <a:p>
            <a:pPr marL="215900" indent="-431800"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rPr lang="en-US" dirty="0"/>
              <a:t>Mixed model (</a:t>
            </a:r>
            <a:r>
              <a:rPr lang="en-US" sz="2400" dirty="0"/>
              <a:t>more in GWAS lecture (PMID 20562875))</a:t>
            </a:r>
          </a:p>
          <a:p>
            <a:pPr marL="427037" lvl="1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Condition on rest of genome</a:t>
            </a:r>
            <a:endParaRPr lang="en-US" sz="28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1403</Words>
  <Application>Microsoft Macintosh PowerPoint</Application>
  <PresentationFormat>On-screen Show (4:3)</PresentationFormat>
  <Paragraphs>280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Courier</vt:lpstr>
      <vt:lpstr>Franklin Gothic Medium</vt:lpstr>
      <vt:lpstr>Gill Sans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Population Stratification</vt:lpstr>
      <vt:lpstr>PowerPoint Presentation</vt:lpstr>
      <vt:lpstr>PowerPoint Presentation</vt:lpstr>
      <vt:lpstr>PowerPoint Presentation</vt:lpstr>
      <vt:lpstr>Adjusting for Principal Components</vt:lpstr>
      <vt:lpstr>PowerPoint Presentation</vt:lpstr>
      <vt:lpstr>PowerPoint Presentation</vt:lpstr>
      <vt:lpstr>PowerPoint Presentation</vt:lpstr>
      <vt:lpstr>Chi squared test for Association</vt:lpstr>
      <vt:lpstr>Example: Testing for Association</vt:lpstr>
      <vt:lpstr>Testing for Association</vt:lpstr>
      <vt:lpstr>Genetic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Statistical Power</vt:lpstr>
      <vt:lpstr>Statistical Power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Witte, John</cp:lastModifiedBy>
  <cp:revision>5</cp:revision>
  <dcterms:modified xsi:type="dcterms:W3CDTF">2021-01-16T22:24:44Z</dcterms:modified>
</cp:coreProperties>
</file>