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6.xml" ContentType="application/vnd.openxmlformats-officedocument.presentationml.notesSlide+xml"/>
  <Override PartName="/ppt/ink/ink6.xml" ContentType="application/inkml+xml"/>
  <Override PartName="/ppt/ink/ink7.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41" r:id="rId3"/>
    <p:sldMasterId id="2147483773" r:id="rId4"/>
    <p:sldMasterId id="2147483831" r:id="rId5"/>
  </p:sldMasterIdLst>
  <p:notesMasterIdLst>
    <p:notesMasterId r:id="rId103"/>
  </p:notesMasterIdLst>
  <p:sldIdLst>
    <p:sldId id="275" r:id="rId6"/>
    <p:sldId id="276" r:id="rId7"/>
    <p:sldId id="277" r:id="rId8"/>
    <p:sldId id="298" r:id="rId9"/>
    <p:sldId id="301" r:id="rId10"/>
    <p:sldId id="304" r:id="rId11"/>
    <p:sldId id="999" r:id="rId12"/>
    <p:sldId id="428" r:id="rId13"/>
    <p:sldId id="310" r:id="rId14"/>
    <p:sldId id="324" r:id="rId15"/>
    <p:sldId id="1364" r:id="rId16"/>
    <p:sldId id="354" r:id="rId17"/>
    <p:sldId id="308" r:id="rId18"/>
    <p:sldId id="356" r:id="rId19"/>
    <p:sldId id="1352" r:id="rId20"/>
    <p:sldId id="1353" r:id="rId21"/>
    <p:sldId id="1003" r:id="rId22"/>
    <p:sldId id="355" r:id="rId23"/>
    <p:sldId id="357" r:id="rId24"/>
    <p:sldId id="358" r:id="rId25"/>
    <p:sldId id="359" r:id="rId26"/>
    <p:sldId id="360" r:id="rId27"/>
    <p:sldId id="363" r:id="rId28"/>
    <p:sldId id="364" r:id="rId29"/>
    <p:sldId id="365" r:id="rId30"/>
    <p:sldId id="309" r:id="rId31"/>
    <p:sldId id="991" r:id="rId32"/>
    <p:sldId id="990" r:id="rId33"/>
    <p:sldId id="1015" r:id="rId34"/>
    <p:sldId id="1019" r:id="rId35"/>
    <p:sldId id="1018" r:id="rId36"/>
    <p:sldId id="1017" r:id="rId37"/>
    <p:sldId id="256" r:id="rId38"/>
    <p:sldId id="1020" r:id="rId39"/>
    <p:sldId id="1014" r:id="rId40"/>
    <p:sldId id="333" r:id="rId41"/>
    <p:sldId id="1365" r:id="rId42"/>
    <p:sldId id="334" r:id="rId43"/>
    <p:sldId id="1355" r:id="rId44"/>
    <p:sldId id="336" r:id="rId45"/>
    <p:sldId id="1013" r:id="rId46"/>
    <p:sldId id="1366" r:id="rId47"/>
    <p:sldId id="1369" r:id="rId48"/>
    <p:sldId id="1368" r:id="rId49"/>
    <p:sldId id="1010" r:id="rId50"/>
    <p:sldId id="1370" r:id="rId51"/>
    <p:sldId id="368" r:id="rId52"/>
    <p:sldId id="1357" r:id="rId53"/>
    <p:sldId id="1359" r:id="rId54"/>
    <p:sldId id="1367" r:id="rId55"/>
    <p:sldId id="1007" r:id="rId56"/>
    <p:sldId id="1008" r:id="rId57"/>
    <p:sldId id="1023" r:id="rId58"/>
    <p:sldId id="1363" r:id="rId59"/>
    <p:sldId id="1022" r:id="rId60"/>
    <p:sldId id="1009" r:id="rId61"/>
    <p:sldId id="1025" r:id="rId62"/>
    <p:sldId id="1024" r:id="rId63"/>
    <p:sldId id="1360" r:id="rId64"/>
    <p:sldId id="1362" r:id="rId65"/>
    <p:sldId id="1354" r:id="rId66"/>
    <p:sldId id="996"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995" r:id="rId81"/>
    <p:sldId id="351" r:id="rId82"/>
    <p:sldId id="352" r:id="rId83"/>
    <p:sldId id="353" r:id="rId84"/>
    <p:sldId id="348" r:id="rId85"/>
    <p:sldId id="349" r:id="rId86"/>
    <p:sldId id="337" r:id="rId87"/>
    <p:sldId id="338" r:id="rId88"/>
    <p:sldId id="339" r:id="rId89"/>
    <p:sldId id="340" r:id="rId90"/>
    <p:sldId id="341" r:id="rId91"/>
    <p:sldId id="342" r:id="rId92"/>
    <p:sldId id="343" r:id="rId93"/>
    <p:sldId id="344" r:id="rId94"/>
    <p:sldId id="345" r:id="rId95"/>
    <p:sldId id="346" r:id="rId96"/>
    <p:sldId id="347" r:id="rId97"/>
    <p:sldId id="305" r:id="rId98"/>
    <p:sldId id="306" r:id="rId99"/>
    <p:sldId id="994" r:id="rId100"/>
    <p:sldId id="1021" r:id="rId101"/>
    <p:sldId id="1012"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7" clrIdx="0"/>
  <p:cmAuthor id="1" name="Chan, June Maylin" initials="CJM" lastIdx="8" clrIdx="1">
    <p:extLst>
      <p:ext uri="{19B8F6BF-5375-455C-9EA6-DF929625EA0E}">
        <p15:presenceInfo xmlns:p15="http://schemas.microsoft.com/office/powerpoint/2012/main" userId="S::june.chan@ucsf.edu::6b220169-97ed-4553-95ea-2b3c298a9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FD"/>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D3C28-8C6F-8DAB-15A8-DE3FBD23FA8F}" v="43" dt="2021-01-09T23:05:32.624"/>
    <p1510:client id="{456C78FA-82F4-A703-DB32-C2399DD729A5}" v="78" dt="2021-01-09T22:21:19.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58"/>
    <p:restoredTop sz="73369" autoAdjust="0"/>
  </p:normalViewPr>
  <p:slideViewPr>
    <p:cSldViewPr snapToGrid="0" snapToObjects="1">
      <p:cViewPr varScale="1">
        <p:scale>
          <a:sx n="94" d="100"/>
          <a:sy n="94" d="100"/>
        </p:scale>
        <p:origin x="2008"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heme" Target="theme/them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6/11/relationships/changesInfo" Target="changesInfos/changesInfo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June Maylin" userId="6b220169-97ed-4553-95ea-2b3c298a9f19" providerId="ADAL" clId="{634AF121-EC25-496F-BDDD-DFC07B8727C3}"/>
    <pc:docChg chg="undo custSel addSld delSld modSld">
      <pc:chgData name="Chan, June Maylin" userId="6b220169-97ed-4553-95ea-2b3c298a9f19" providerId="ADAL" clId="{634AF121-EC25-496F-BDDD-DFC07B8727C3}" dt="2021-01-10T18:31:38.985" v="9782" actId="20577"/>
      <pc:docMkLst>
        <pc:docMk/>
      </pc:docMkLst>
      <pc:sldChg chg="addSp modSp">
        <pc:chgData name="Chan, June Maylin" userId="6b220169-97ed-4553-95ea-2b3c298a9f19" providerId="ADAL" clId="{634AF121-EC25-496F-BDDD-DFC07B8727C3}" dt="2021-01-08T15:49:35.816" v="57"/>
        <pc:sldMkLst>
          <pc:docMk/>
          <pc:sldMk cId="4235723751" sldId="256"/>
        </pc:sldMkLst>
        <pc:picChg chg="add mod">
          <ac:chgData name="Chan, June Maylin" userId="6b220169-97ed-4553-95ea-2b3c298a9f19" providerId="ADAL" clId="{634AF121-EC25-496F-BDDD-DFC07B8727C3}" dt="2021-01-08T15:49:35.816" v="57"/>
          <ac:picMkLst>
            <pc:docMk/>
            <pc:sldMk cId="4235723751" sldId="256"/>
            <ac:picMk id="3" creationId="{0F19B17B-0D35-4A64-8C5A-F6C6304BB004}"/>
          </ac:picMkLst>
        </pc:picChg>
        <pc:inkChg chg="add">
          <ac:chgData name="Chan, June Maylin" userId="6b220169-97ed-4553-95ea-2b3c298a9f19" providerId="ADAL" clId="{634AF121-EC25-496F-BDDD-DFC07B8727C3}" dt="2021-01-08T15:49:35.816" v="57"/>
          <ac:inkMkLst>
            <pc:docMk/>
            <pc:sldMk cId="4235723751" sldId="256"/>
            <ac:inkMk id="2" creationId="{FDD29B81-CE3C-4427-ADB0-C177BDBF7960}"/>
          </ac:inkMkLst>
        </pc:inkChg>
      </pc:sldChg>
      <pc:sldChg chg="addSp modSp modTransition">
        <pc:chgData name="Chan, June Maylin" userId="6b220169-97ed-4553-95ea-2b3c298a9f19" providerId="ADAL" clId="{634AF121-EC25-496F-BDDD-DFC07B8727C3}" dt="2021-01-07T19:10:22.928" v="1"/>
        <pc:sldMkLst>
          <pc:docMk/>
          <pc:sldMk cId="3730365046" sldId="275"/>
        </pc:sldMkLst>
        <pc:picChg chg="add mod">
          <ac:chgData name="Chan, June Maylin" userId="6b220169-97ed-4553-95ea-2b3c298a9f19" providerId="ADAL" clId="{634AF121-EC25-496F-BDDD-DFC07B8727C3}" dt="2021-01-07T19:10:22.928" v="1"/>
          <ac:picMkLst>
            <pc:docMk/>
            <pc:sldMk cId="3730365046" sldId="275"/>
            <ac:picMk id="2" creationId="{55C47E05-D0F1-48C8-B8C5-3D4C71F84F4D}"/>
          </ac:picMkLst>
        </pc:picChg>
      </pc:sldChg>
      <pc:sldChg chg="addSp modSp">
        <pc:chgData name="Chan, June Maylin" userId="6b220169-97ed-4553-95ea-2b3c298a9f19" providerId="ADAL" clId="{634AF121-EC25-496F-BDDD-DFC07B8727C3}" dt="2021-01-07T19:11:37.216" v="2"/>
        <pc:sldMkLst>
          <pc:docMk/>
          <pc:sldMk cId="1953595322" sldId="277"/>
        </pc:sldMkLst>
        <pc:picChg chg="add mod">
          <ac:chgData name="Chan, June Maylin" userId="6b220169-97ed-4553-95ea-2b3c298a9f19" providerId="ADAL" clId="{634AF121-EC25-496F-BDDD-DFC07B8727C3}" dt="2021-01-07T19:11:37.216" v="2"/>
          <ac:picMkLst>
            <pc:docMk/>
            <pc:sldMk cId="1953595322" sldId="277"/>
            <ac:picMk id="2" creationId="{CC673E2C-2028-4C87-9C18-AC5B6C12B0B9}"/>
          </ac:picMkLst>
        </pc:picChg>
      </pc:sldChg>
      <pc:sldChg chg="addSp delSp modSp modTransition modAnim">
        <pc:chgData name="Chan, June Maylin" userId="6b220169-97ed-4553-95ea-2b3c298a9f19" providerId="ADAL" clId="{634AF121-EC25-496F-BDDD-DFC07B8727C3}" dt="2021-01-07T19:14:44.540" v="5"/>
        <pc:sldMkLst>
          <pc:docMk/>
          <pc:sldMk cId="3858288947" sldId="301"/>
        </pc:sldMkLst>
        <pc:picChg chg="add del mod">
          <ac:chgData name="Chan, June Maylin" userId="6b220169-97ed-4553-95ea-2b3c298a9f19" providerId="ADAL" clId="{634AF121-EC25-496F-BDDD-DFC07B8727C3}" dt="2021-01-07T19:14:02.940" v="4"/>
          <ac:picMkLst>
            <pc:docMk/>
            <pc:sldMk cId="3858288947" sldId="301"/>
            <ac:picMk id="8" creationId="{18B71C3C-F77B-46C0-B1E9-A4D18D991119}"/>
          </ac:picMkLst>
        </pc:picChg>
        <pc:picChg chg="add mod">
          <ac:chgData name="Chan, June Maylin" userId="6b220169-97ed-4553-95ea-2b3c298a9f19" providerId="ADAL" clId="{634AF121-EC25-496F-BDDD-DFC07B8727C3}" dt="2021-01-07T19:14:44.540" v="5"/>
          <ac:picMkLst>
            <pc:docMk/>
            <pc:sldMk cId="3858288947" sldId="301"/>
            <ac:picMk id="10" creationId="{421E457D-0239-4403-9938-A93BC7EF6385}"/>
          </ac:picMkLst>
        </pc:picChg>
        <pc:inkChg chg="add del">
          <ac:chgData name="Chan, June Maylin" userId="6b220169-97ed-4553-95ea-2b3c298a9f19" providerId="ADAL" clId="{634AF121-EC25-496F-BDDD-DFC07B8727C3}" dt="2021-01-07T19:14:02.940" v="4"/>
          <ac:inkMkLst>
            <pc:docMk/>
            <pc:sldMk cId="3858288947" sldId="301"/>
            <ac:inkMk id="7" creationId="{55F11A74-5C9E-47EA-A063-2E050F03CCDE}"/>
          </ac:inkMkLst>
        </pc:inkChg>
        <pc:inkChg chg="add">
          <ac:chgData name="Chan, June Maylin" userId="6b220169-97ed-4553-95ea-2b3c298a9f19" providerId="ADAL" clId="{634AF121-EC25-496F-BDDD-DFC07B8727C3}" dt="2021-01-07T19:14:44.540" v="5"/>
          <ac:inkMkLst>
            <pc:docMk/>
            <pc:sldMk cId="3858288947" sldId="301"/>
            <ac:inkMk id="9" creationId="{3D5F554D-CE22-4FFA-B23A-481E5E611B8F}"/>
          </ac:inkMkLst>
        </pc:inkChg>
      </pc:sldChg>
      <pc:sldChg chg="addSp modSp">
        <pc:chgData name="Chan, June Maylin" userId="6b220169-97ed-4553-95ea-2b3c298a9f19" providerId="ADAL" clId="{634AF121-EC25-496F-BDDD-DFC07B8727C3}" dt="2021-01-07T19:19:00.248" v="7"/>
        <pc:sldMkLst>
          <pc:docMk/>
          <pc:sldMk cId="193871992" sldId="304"/>
        </pc:sldMkLst>
        <pc:picChg chg="add mod">
          <ac:chgData name="Chan, June Maylin" userId="6b220169-97ed-4553-95ea-2b3c298a9f19" providerId="ADAL" clId="{634AF121-EC25-496F-BDDD-DFC07B8727C3}" dt="2021-01-07T19:19:00.248" v="7"/>
          <ac:picMkLst>
            <pc:docMk/>
            <pc:sldMk cId="193871992" sldId="304"/>
            <ac:picMk id="7" creationId="{56E3B47D-BE45-41DB-876F-5EF5D1CDE811}"/>
          </ac:picMkLst>
        </pc:picChg>
        <pc:inkChg chg="add">
          <ac:chgData name="Chan, June Maylin" userId="6b220169-97ed-4553-95ea-2b3c298a9f19" providerId="ADAL" clId="{634AF121-EC25-496F-BDDD-DFC07B8727C3}" dt="2021-01-07T19:17:09.204" v="6"/>
          <ac:inkMkLst>
            <pc:docMk/>
            <pc:sldMk cId="193871992" sldId="304"/>
            <ac:inkMk id="5" creationId="{705A2AE3-72C6-4DFD-9205-9164AB217A08}"/>
          </ac:inkMkLst>
        </pc:inkChg>
        <pc:inkChg chg="add">
          <ac:chgData name="Chan, June Maylin" userId="6b220169-97ed-4553-95ea-2b3c298a9f19" providerId="ADAL" clId="{634AF121-EC25-496F-BDDD-DFC07B8727C3}" dt="2021-01-07T19:19:00.248" v="7"/>
          <ac:inkMkLst>
            <pc:docMk/>
            <pc:sldMk cId="193871992" sldId="304"/>
            <ac:inkMk id="6" creationId="{1F04D945-6E3D-4FFE-80FC-9769DD978CBE}"/>
          </ac:inkMkLst>
        </pc:inkChg>
      </pc:sldChg>
      <pc:sldChg chg="addSp modSp">
        <pc:chgData name="Chan, June Maylin" userId="6b220169-97ed-4553-95ea-2b3c298a9f19" providerId="ADAL" clId="{634AF121-EC25-496F-BDDD-DFC07B8727C3}" dt="2021-01-07T19:23:34.866" v="10"/>
        <pc:sldMkLst>
          <pc:docMk/>
          <pc:sldMk cId="596359585" sldId="310"/>
        </pc:sldMkLst>
        <pc:picChg chg="add mod">
          <ac:chgData name="Chan, June Maylin" userId="6b220169-97ed-4553-95ea-2b3c298a9f19" providerId="ADAL" clId="{634AF121-EC25-496F-BDDD-DFC07B8727C3}" dt="2021-01-07T19:23:34.866" v="10"/>
          <ac:picMkLst>
            <pc:docMk/>
            <pc:sldMk cId="596359585" sldId="310"/>
            <ac:picMk id="6" creationId="{1A4CBE3C-ABCA-4CF2-9937-7746553A7086}"/>
          </ac:picMkLst>
        </pc:picChg>
        <pc:inkChg chg="add">
          <ac:chgData name="Chan, June Maylin" userId="6b220169-97ed-4553-95ea-2b3c298a9f19" providerId="ADAL" clId="{634AF121-EC25-496F-BDDD-DFC07B8727C3}" dt="2021-01-07T19:23:34.866" v="10"/>
          <ac:inkMkLst>
            <pc:docMk/>
            <pc:sldMk cId="596359585" sldId="310"/>
            <ac:inkMk id="5" creationId="{16AFDE0A-43F6-4B1E-8CF7-60DE9FA8E729}"/>
          </ac:inkMkLst>
        </pc:inkChg>
      </pc:sldChg>
      <pc:sldChg chg="addSp delSp modSp modTransition modAnim">
        <pc:chgData name="Chan, June Maylin" userId="6b220169-97ed-4553-95ea-2b3c298a9f19" providerId="ADAL" clId="{634AF121-EC25-496F-BDDD-DFC07B8727C3}" dt="2021-01-07T19:25:22.054" v="14"/>
        <pc:sldMkLst>
          <pc:docMk/>
          <pc:sldMk cId="2710588688" sldId="324"/>
        </pc:sldMkLst>
        <pc:picChg chg="add del mod">
          <ac:chgData name="Chan, June Maylin" userId="6b220169-97ed-4553-95ea-2b3c298a9f19" providerId="ADAL" clId="{634AF121-EC25-496F-BDDD-DFC07B8727C3}" dt="2021-01-07T19:24:22.276" v="12"/>
          <ac:picMkLst>
            <pc:docMk/>
            <pc:sldMk cId="2710588688" sldId="324"/>
            <ac:picMk id="3" creationId="{6C266342-B3B6-47E9-A95E-BF67B3E91FE8}"/>
          </ac:picMkLst>
        </pc:picChg>
        <pc:picChg chg="add mod">
          <ac:chgData name="Chan, June Maylin" userId="6b220169-97ed-4553-95ea-2b3c298a9f19" providerId="ADAL" clId="{634AF121-EC25-496F-BDDD-DFC07B8727C3}" dt="2021-01-07T19:25:22.054" v="14"/>
          <ac:picMkLst>
            <pc:docMk/>
            <pc:sldMk cId="2710588688" sldId="324"/>
            <ac:picMk id="7" creationId="{1A47F025-2563-4ACE-A539-C0CB40DBDA78}"/>
          </ac:picMkLst>
        </pc:picChg>
        <pc:inkChg chg="add">
          <ac:chgData name="Chan, June Maylin" userId="6b220169-97ed-4553-95ea-2b3c298a9f19" providerId="ADAL" clId="{634AF121-EC25-496F-BDDD-DFC07B8727C3}" dt="2021-01-07T19:24:28.296" v="13"/>
          <ac:inkMkLst>
            <pc:docMk/>
            <pc:sldMk cId="2710588688" sldId="324"/>
            <ac:inkMk id="4" creationId="{70218066-8233-41AB-BB80-D7C3380B4951}"/>
          </ac:inkMkLst>
        </pc:inkChg>
        <pc:inkChg chg="add">
          <ac:chgData name="Chan, June Maylin" userId="6b220169-97ed-4553-95ea-2b3c298a9f19" providerId="ADAL" clId="{634AF121-EC25-496F-BDDD-DFC07B8727C3}" dt="2021-01-07T19:25:22.054" v="14"/>
          <ac:inkMkLst>
            <pc:docMk/>
            <pc:sldMk cId="2710588688" sldId="324"/>
            <ac:inkMk id="6" creationId="{FD971AB9-4425-4FD6-A47E-D3B124A57F9F}"/>
          </ac:inkMkLst>
        </pc:inkChg>
      </pc:sldChg>
      <pc:sldChg chg="addSp delSp modSp modTransition modAnim modNotesTx">
        <pc:chgData name="Chan, June Maylin" userId="6b220169-97ed-4553-95ea-2b3c298a9f19" providerId="ADAL" clId="{634AF121-EC25-496F-BDDD-DFC07B8727C3}" dt="2021-01-10T18:31:38.985" v="9782" actId="20577"/>
        <pc:sldMkLst>
          <pc:docMk/>
          <pc:sldMk cId="4149525590" sldId="333"/>
        </pc:sldMkLst>
        <pc:picChg chg="add del mod">
          <ac:chgData name="Chan, June Maylin" userId="6b220169-97ed-4553-95ea-2b3c298a9f19" providerId="ADAL" clId="{634AF121-EC25-496F-BDDD-DFC07B8727C3}" dt="2021-01-08T16:12:15.880" v="77"/>
          <ac:picMkLst>
            <pc:docMk/>
            <pc:sldMk cId="4149525590" sldId="333"/>
            <ac:picMk id="6" creationId="{6C63E0E0-670F-4FC2-9D1B-118FC951897A}"/>
          </ac:picMkLst>
        </pc:picChg>
        <pc:picChg chg="add del mod">
          <ac:chgData name="Chan, June Maylin" userId="6b220169-97ed-4553-95ea-2b3c298a9f19" providerId="ADAL" clId="{634AF121-EC25-496F-BDDD-DFC07B8727C3}" dt="2021-01-08T16:12:18.140" v="78"/>
          <ac:picMkLst>
            <pc:docMk/>
            <pc:sldMk cId="4149525590" sldId="333"/>
            <ac:picMk id="7" creationId="{D83AF78B-938B-43C1-AB1A-9EB112A240C2}"/>
          </ac:picMkLst>
        </pc:picChg>
        <pc:picChg chg="add mod">
          <ac:chgData name="Chan, June Maylin" userId="6b220169-97ed-4553-95ea-2b3c298a9f19" providerId="ADAL" clId="{634AF121-EC25-496F-BDDD-DFC07B8727C3}" dt="2021-01-08T16:16:41.400" v="79"/>
          <ac:picMkLst>
            <pc:docMk/>
            <pc:sldMk cId="4149525590" sldId="333"/>
            <ac:picMk id="9" creationId="{BE473CF6-C143-40C5-9447-E999757A1991}"/>
          </ac:picMkLst>
        </pc:picChg>
        <pc:inkChg chg="add del">
          <ac:chgData name="Chan, June Maylin" userId="6b220169-97ed-4553-95ea-2b3c298a9f19" providerId="ADAL" clId="{634AF121-EC25-496F-BDDD-DFC07B8727C3}" dt="2021-01-08T16:12:15.880" v="77"/>
          <ac:inkMkLst>
            <pc:docMk/>
            <pc:sldMk cId="4149525590" sldId="333"/>
            <ac:inkMk id="2" creationId="{4F8776E5-AFF3-4A73-92E9-9F5B149FF893}"/>
          </ac:inkMkLst>
        </pc:inkChg>
        <pc:inkChg chg="add">
          <ac:chgData name="Chan, June Maylin" userId="6b220169-97ed-4553-95ea-2b3c298a9f19" providerId="ADAL" clId="{634AF121-EC25-496F-BDDD-DFC07B8727C3}" dt="2021-01-08T16:16:41.400" v="79"/>
          <ac:inkMkLst>
            <pc:docMk/>
            <pc:sldMk cId="4149525590" sldId="333"/>
            <ac:inkMk id="8" creationId="{566F52C4-801F-44EB-8D94-A5A696D0559B}"/>
          </ac:inkMkLst>
        </pc:inkChg>
      </pc:sldChg>
      <pc:sldChg chg="addSp modSp">
        <pc:chgData name="Chan, June Maylin" userId="6b220169-97ed-4553-95ea-2b3c298a9f19" providerId="ADAL" clId="{634AF121-EC25-496F-BDDD-DFC07B8727C3}" dt="2021-01-08T16:22:53.960" v="83"/>
        <pc:sldMkLst>
          <pc:docMk/>
          <pc:sldMk cId="3356035439" sldId="334"/>
        </pc:sldMkLst>
        <pc:picChg chg="add mod">
          <ac:chgData name="Chan, June Maylin" userId="6b220169-97ed-4553-95ea-2b3c298a9f19" providerId="ADAL" clId="{634AF121-EC25-496F-BDDD-DFC07B8727C3}" dt="2021-01-08T16:22:53.960" v="83"/>
          <ac:picMkLst>
            <pc:docMk/>
            <pc:sldMk cId="3356035439" sldId="334"/>
            <ac:picMk id="4" creationId="{A6C9F4D8-51E3-447D-A9D6-F0F710A56915}"/>
          </ac:picMkLst>
        </pc:picChg>
        <pc:inkChg chg="add">
          <ac:chgData name="Chan, June Maylin" userId="6b220169-97ed-4553-95ea-2b3c298a9f19" providerId="ADAL" clId="{634AF121-EC25-496F-BDDD-DFC07B8727C3}" dt="2021-01-08T16:22:53.960" v="83"/>
          <ac:inkMkLst>
            <pc:docMk/>
            <pc:sldMk cId="3356035439" sldId="334"/>
            <ac:inkMk id="3" creationId="{4FB80E64-DF01-4973-BCEA-902D95BDB8D8}"/>
          </ac:inkMkLst>
        </pc:inkChg>
      </pc:sldChg>
      <pc:sldChg chg="addSp modSp modNotesTx">
        <pc:chgData name="Chan, June Maylin" userId="6b220169-97ed-4553-95ea-2b3c298a9f19" providerId="ADAL" clId="{634AF121-EC25-496F-BDDD-DFC07B8727C3}" dt="2021-01-08T16:44:28.143" v="800" actId="20577"/>
        <pc:sldMkLst>
          <pc:docMk/>
          <pc:sldMk cId="1993982782" sldId="336"/>
        </pc:sldMkLst>
        <pc:picChg chg="add mod">
          <ac:chgData name="Chan, June Maylin" userId="6b220169-97ed-4553-95ea-2b3c298a9f19" providerId="ADAL" clId="{634AF121-EC25-496F-BDDD-DFC07B8727C3}" dt="2021-01-08T16:33:28.028" v="88"/>
          <ac:picMkLst>
            <pc:docMk/>
            <pc:sldMk cId="1993982782" sldId="336"/>
            <ac:picMk id="5" creationId="{C2771928-9CBC-4A16-8CDF-A73A5798376B}"/>
          </ac:picMkLst>
        </pc:picChg>
        <pc:inkChg chg="add">
          <ac:chgData name="Chan, June Maylin" userId="6b220169-97ed-4553-95ea-2b3c298a9f19" providerId="ADAL" clId="{634AF121-EC25-496F-BDDD-DFC07B8727C3}" dt="2021-01-08T16:33:28.028" v="88"/>
          <ac:inkMkLst>
            <pc:docMk/>
            <pc:sldMk cId="1993982782" sldId="336"/>
            <ac:inkMk id="2" creationId="{9A112AFA-D27C-45AE-A756-09D061FBA993}"/>
          </ac:inkMkLst>
        </pc:inkChg>
      </pc:sldChg>
      <pc:sldChg chg="modNotesTx">
        <pc:chgData name="Chan, June Maylin" userId="6b220169-97ed-4553-95ea-2b3c298a9f19" providerId="ADAL" clId="{634AF121-EC25-496F-BDDD-DFC07B8727C3}" dt="2021-01-10T18:23:52.977" v="9243" actId="20577"/>
        <pc:sldMkLst>
          <pc:docMk/>
          <pc:sldMk cId="4025320841" sldId="354"/>
        </pc:sldMkLst>
      </pc:sldChg>
      <pc:sldChg chg="addSp modSp">
        <pc:chgData name="Chan, June Maylin" userId="6b220169-97ed-4553-95ea-2b3c298a9f19" providerId="ADAL" clId="{634AF121-EC25-496F-BDDD-DFC07B8727C3}" dt="2021-01-08T19:34:55.095" v="6509"/>
        <pc:sldMkLst>
          <pc:docMk/>
          <pc:sldMk cId="3176475755" sldId="368"/>
        </pc:sldMkLst>
        <pc:picChg chg="add mod">
          <ac:chgData name="Chan, June Maylin" userId="6b220169-97ed-4553-95ea-2b3c298a9f19" providerId="ADAL" clId="{634AF121-EC25-496F-BDDD-DFC07B8727C3}" dt="2021-01-08T19:34:55.095" v="6509"/>
          <ac:picMkLst>
            <pc:docMk/>
            <pc:sldMk cId="3176475755" sldId="368"/>
            <ac:picMk id="6" creationId="{00F209FC-DCDB-413C-BA9A-E0875439D451}"/>
          </ac:picMkLst>
        </pc:picChg>
      </pc:sldChg>
      <pc:sldChg chg="addSp modSp">
        <pc:chgData name="Chan, June Maylin" userId="6b220169-97ed-4553-95ea-2b3c298a9f19" providerId="ADAL" clId="{634AF121-EC25-496F-BDDD-DFC07B8727C3}" dt="2021-01-07T19:22:32.773" v="9"/>
        <pc:sldMkLst>
          <pc:docMk/>
          <pc:sldMk cId="3224275734" sldId="428"/>
        </pc:sldMkLst>
        <pc:picChg chg="add mod">
          <ac:chgData name="Chan, June Maylin" userId="6b220169-97ed-4553-95ea-2b3c298a9f19" providerId="ADAL" clId="{634AF121-EC25-496F-BDDD-DFC07B8727C3}" dt="2021-01-07T19:22:32.773" v="9"/>
          <ac:picMkLst>
            <pc:docMk/>
            <pc:sldMk cId="3224275734" sldId="428"/>
            <ac:picMk id="2" creationId="{F8207EBC-6D70-42B0-80D2-E738485FA5DD}"/>
          </ac:picMkLst>
        </pc:picChg>
      </pc:sldChg>
      <pc:sldChg chg="addSp modSp mod">
        <pc:chgData name="Chan, June Maylin" userId="6b220169-97ed-4553-95ea-2b3c298a9f19" providerId="ADAL" clId="{634AF121-EC25-496F-BDDD-DFC07B8727C3}" dt="2021-01-07T19:44:48.595" v="48"/>
        <pc:sldMkLst>
          <pc:docMk/>
          <pc:sldMk cId="3504736606" sldId="990"/>
        </pc:sldMkLst>
        <pc:spChg chg="mod">
          <ac:chgData name="Chan, June Maylin" userId="6b220169-97ed-4553-95ea-2b3c298a9f19" providerId="ADAL" clId="{634AF121-EC25-496F-BDDD-DFC07B8727C3}" dt="2021-01-07T19:43:17.628" v="47" actId="20577"/>
          <ac:spMkLst>
            <pc:docMk/>
            <pc:sldMk cId="3504736606" sldId="990"/>
            <ac:spMk id="5" creationId="{6E8811DD-1C60-1342-815C-0CB5A15913C3}"/>
          </ac:spMkLst>
        </pc:spChg>
        <pc:picChg chg="add mod">
          <ac:chgData name="Chan, June Maylin" userId="6b220169-97ed-4553-95ea-2b3c298a9f19" providerId="ADAL" clId="{634AF121-EC25-496F-BDDD-DFC07B8727C3}" dt="2021-01-07T19:44:48.595" v="48"/>
          <ac:picMkLst>
            <pc:docMk/>
            <pc:sldMk cId="3504736606" sldId="990"/>
            <ac:picMk id="4" creationId="{E3CF9809-F516-457A-99B5-110CF6833B0B}"/>
          </ac:picMkLst>
        </pc:picChg>
      </pc:sldChg>
      <pc:sldChg chg="addSp modSp">
        <pc:chgData name="Chan, June Maylin" userId="6b220169-97ed-4553-95ea-2b3c298a9f19" providerId="ADAL" clId="{634AF121-EC25-496F-BDDD-DFC07B8727C3}" dt="2021-01-07T19:44:48.595" v="48"/>
        <pc:sldMkLst>
          <pc:docMk/>
          <pc:sldMk cId="493852309" sldId="991"/>
        </pc:sldMkLst>
        <pc:picChg chg="add mod">
          <ac:chgData name="Chan, June Maylin" userId="6b220169-97ed-4553-95ea-2b3c298a9f19" providerId="ADAL" clId="{634AF121-EC25-496F-BDDD-DFC07B8727C3}" dt="2021-01-07T19:44:48.595" v="48"/>
          <ac:picMkLst>
            <pc:docMk/>
            <pc:sldMk cId="493852309" sldId="991"/>
            <ac:picMk id="4" creationId="{917DC28A-D1D9-4E12-9246-985A564E53FC}"/>
          </ac:picMkLst>
        </pc:picChg>
      </pc:sldChg>
      <pc:sldChg chg="addSp delSp modSp">
        <pc:chgData name="Chan, June Maylin" userId="6b220169-97ed-4553-95ea-2b3c298a9f19" providerId="ADAL" clId="{634AF121-EC25-496F-BDDD-DFC07B8727C3}" dt="2021-01-07T19:21:44.453" v="8"/>
        <pc:sldMkLst>
          <pc:docMk/>
          <pc:sldMk cId="572353687" sldId="999"/>
        </pc:sldMkLst>
        <pc:picChg chg="add del mod">
          <ac:chgData name="Chan, June Maylin" userId="6b220169-97ed-4553-95ea-2b3c298a9f19" providerId="ADAL" clId="{634AF121-EC25-496F-BDDD-DFC07B8727C3}" dt="2021-01-07T19:21:44.453" v="8"/>
          <ac:picMkLst>
            <pc:docMk/>
            <pc:sldMk cId="572353687" sldId="999"/>
            <ac:picMk id="5" creationId="{F7983AFC-1AE8-4E71-A9A8-958E5AA50790}"/>
          </ac:picMkLst>
        </pc:picChg>
        <pc:picChg chg="add mod">
          <ac:chgData name="Chan, June Maylin" userId="6b220169-97ed-4553-95ea-2b3c298a9f19" providerId="ADAL" clId="{634AF121-EC25-496F-BDDD-DFC07B8727C3}" dt="2021-01-07T19:21:44.453" v="8"/>
          <ac:picMkLst>
            <pc:docMk/>
            <pc:sldMk cId="572353687" sldId="999"/>
            <ac:picMk id="6" creationId="{56DF8ADA-273C-4DEE-A744-4F62EEAD48EC}"/>
          </ac:picMkLst>
        </pc:picChg>
      </pc:sldChg>
      <pc:sldChg chg="addSp modSp">
        <pc:chgData name="Chan, June Maylin" userId="6b220169-97ed-4553-95ea-2b3c298a9f19" providerId="ADAL" clId="{634AF121-EC25-496F-BDDD-DFC07B8727C3}" dt="2021-01-08T19:20:57.898" v="6506"/>
        <pc:sldMkLst>
          <pc:docMk/>
          <pc:sldMk cId="1501679322" sldId="1010"/>
        </pc:sldMkLst>
        <pc:picChg chg="add mod">
          <ac:chgData name="Chan, June Maylin" userId="6b220169-97ed-4553-95ea-2b3c298a9f19" providerId="ADAL" clId="{634AF121-EC25-496F-BDDD-DFC07B8727C3}" dt="2021-01-08T19:20:57.898" v="6506"/>
          <ac:picMkLst>
            <pc:docMk/>
            <pc:sldMk cId="1501679322" sldId="1010"/>
            <ac:picMk id="11" creationId="{543A1010-C2B6-4A8E-A04B-AF398481E88F}"/>
          </ac:picMkLst>
        </pc:picChg>
        <pc:inkChg chg="add">
          <ac:chgData name="Chan, June Maylin" userId="6b220169-97ed-4553-95ea-2b3c298a9f19" providerId="ADAL" clId="{634AF121-EC25-496F-BDDD-DFC07B8727C3}" dt="2021-01-08T19:19:02.576" v="6505"/>
          <ac:inkMkLst>
            <pc:docMk/>
            <pc:sldMk cId="1501679322" sldId="1010"/>
            <ac:inkMk id="3" creationId="{FABE4D94-D2F8-4CA6-B142-8359C8611525}"/>
          </ac:inkMkLst>
        </pc:inkChg>
        <pc:inkChg chg="add">
          <ac:chgData name="Chan, June Maylin" userId="6b220169-97ed-4553-95ea-2b3c298a9f19" providerId="ADAL" clId="{634AF121-EC25-496F-BDDD-DFC07B8727C3}" dt="2021-01-08T19:19:02.576" v="6505"/>
          <ac:inkMkLst>
            <pc:docMk/>
            <pc:sldMk cId="1501679322" sldId="1010"/>
            <ac:inkMk id="6" creationId="{0B397E40-2F44-4BDF-9D72-63F696E2325A}"/>
          </ac:inkMkLst>
        </pc:inkChg>
        <pc:inkChg chg="add">
          <ac:chgData name="Chan, June Maylin" userId="6b220169-97ed-4553-95ea-2b3c298a9f19" providerId="ADAL" clId="{634AF121-EC25-496F-BDDD-DFC07B8727C3}" dt="2021-01-08T19:19:02.576" v="6505"/>
          <ac:inkMkLst>
            <pc:docMk/>
            <pc:sldMk cId="1501679322" sldId="1010"/>
            <ac:inkMk id="7" creationId="{1F1D6854-DB34-4FE0-82B9-2640C9D28DB4}"/>
          </ac:inkMkLst>
        </pc:inkChg>
        <pc:inkChg chg="add">
          <ac:chgData name="Chan, June Maylin" userId="6b220169-97ed-4553-95ea-2b3c298a9f19" providerId="ADAL" clId="{634AF121-EC25-496F-BDDD-DFC07B8727C3}" dt="2021-01-08T19:19:02.576" v="6505"/>
          <ac:inkMkLst>
            <pc:docMk/>
            <pc:sldMk cId="1501679322" sldId="1010"/>
            <ac:inkMk id="8" creationId="{13BDAB36-4AF7-46D0-BD8C-8A63E26F9675}"/>
          </ac:inkMkLst>
        </pc:inkChg>
        <pc:inkChg chg="add">
          <ac:chgData name="Chan, June Maylin" userId="6b220169-97ed-4553-95ea-2b3c298a9f19" providerId="ADAL" clId="{634AF121-EC25-496F-BDDD-DFC07B8727C3}" dt="2021-01-08T19:20:57.898" v="6506"/>
          <ac:inkMkLst>
            <pc:docMk/>
            <pc:sldMk cId="1501679322" sldId="1010"/>
            <ac:inkMk id="10" creationId="{E8E44559-259B-4938-A99F-3304577B7D68}"/>
          </ac:inkMkLst>
        </pc:inkChg>
      </pc:sldChg>
      <pc:sldChg chg="addSp modSp del modNotesTx">
        <pc:chgData name="Chan, June Maylin" userId="6b220169-97ed-4553-95ea-2b3c298a9f19" providerId="ADAL" clId="{634AF121-EC25-496F-BDDD-DFC07B8727C3}" dt="2021-01-10T18:21:23.487" v="8980" actId="2696"/>
        <pc:sldMkLst>
          <pc:docMk/>
          <pc:sldMk cId="3117203330" sldId="1011"/>
        </pc:sldMkLst>
        <pc:picChg chg="add mod">
          <ac:chgData name="Chan, June Maylin" userId="6b220169-97ed-4553-95ea-2b3c298a9f19" providerId="ADAL" clId="{634AF121-EC25-496F-BDDD-DFC07B8727C3}" dt="2021-01-08T19:25:14.972" v="6507"/>
          <ac:picMkLst>
            <pc:docMk/>
            <pc:sldMk cId="3117203330" sldId="1011"/>
            <ac:picMk id="3" creationId="{7BFBEF46-02BC-4969-AE16-BC94880B9EC1}"/>
          </ac:picMkLst>
        </pc:picChg>
        <pc:inkChg chg="add">
          <ac:chgData name="Chan, June Maylin" userId="6b220169-97ed-4553-95ea-2b3c298a9f19" providerId="ADAL" clId="{634AF121-EC25-496F-BDDD-DFC07B8727C3}" dt="2021-01-08T19:25:14.972" v="6507"/>
          <ac:inkMkLst>
            <pc:docMk/>
            <pc:sldMk cId="3117203330" sldId="1011"/>
            <ac:inkMk id="2" creationId="{0C6B79D3-E6D1-4EEF-AEB9-DD9AE5F7A11D}"/>
          </ac:inkMkLst>
        </pc:inkChg>
        <pc:inkChg chg="add">
          <ac:chgData name="Chan, June Maylin" userId="6b220169-97ed-4553-95ea-2b3c298a9f19" providerId="ADAL" clId="{634AF121-EC25-496F-BDDD-DFC07B8727C3}" dt="2021-01-08T19:32:16.025" v="6508"/>
          <ac:inkMkLst>
            <pc:docMk/>
            <pc:sldMk cId="3117203330" sldId="1011"/>
            <ac:inkMk id="6" creationId="{BF868BCE-EFEA-4F4B-8908-AB484BB16134}"/>
          </ac:inkMkLst>
        </pc:inkChg>
      </pc:sldChg>
      <pc:sldChg chg="addSp delSp modSp mod modTransition delAnim modAnim modNotesTx">
        <pc:chgData name="Chan, June Maylin" userId="6b220169-97ed-4553-95ea-2b3c298a9f19" providerId="ADAL" clId="{634AF121-EC25-496F-BDDD-DFC07B8727C3}" dt="2021-01-10T17:59:19.423" v="8912" actId="478"/>
        <pc:sldMkLst>
          <pc:docMk/>
          <pc:sldMk cId="4087039802" sldId="1013"/>
        </pc:sldMkLst>
        <pc:picChg chg="add del mod">
          <ac:chgData name="Chan, June Maylin" userId="6b220169-97ed-4553-95ea-2b3c298a9f19" providerId="ADAL" clId="{634AF121-EC25-496F-BDDD-DFC07B8727C3}" dt="2021-01-08T16:48:16.377" v="903"/>
          <ac:picMkLst>
            <pc:docMk/>
            <pc:sldMk cId="4087039802" sldId="1013"/>
            <ac:picMk id="5" creationId="{AE60C873-E419-4CF7-AD2E-CFA012A5F325}"/>
          </ac:picMkLst>
        </pc:picChg>
        <pc:picChg chg="add del mod">
          <ac:chgData name="Chan, June Maylin" userId="6b220169-97ed-4553-95ea-2b3c298a9f19" providerId="ADAL" clId="{634AF121-EC25-496F-BDDD-DFC07B8727C3}" dt="2021-01-08T16:53:36.873" v="905"/>
          <ac:picMkLst>
            <pc:docMk/>
            <pc:sldMk cId="4087039802" sldId="1013"/>
            <ac:picMk id="7" creationId="{3AE65257-A25C-48D3-810D-3661F0F15D8A}"/>
          </ac:picMkLst>
        </pc:picChg>
        <pc:picChg chg="add del mod">
          <ac:chgData name="Chan, June Maylin" userId="6b220169-97ed-4553-95ea-2b3c298a9f19" providerId="ADAL" clId="{634AF121-EC25-496F-BDDD-DFC07B8727C3}" dt="2021-01-08T16:53:45.594" v="906"/>
          <ac:picMkLst>
            <pc:docMk/>
            <pc:sldMk cId="4087039802" sldId="1013"/>
            <ac:picMk id="8" creationId="{E82D1C08-075D-48FE-A9DB-9014086128C3}"/>
          </ac:picMkLst>
        </pc:picChg>
        <pc:picChg chg="add mod">
          <ac:chgData name="Chan, June Maylin" userId="6b220169-97ed-4553-95ea-2b3c298a9f19" providerId="ADAL" clId="{634AF121-EC25-496F-BDDD-DFC07B8727C3}" dt="2021-01-10T17:23:01.327" v="7168" actId="14100"/>
          <ac:picMkLst>
            <pc:docMk/>
            <pc:sldMk cId="4087039802" sldId="1013"/>
            <ac:picMk id="10" creationId="{9128A3E1-766D-469A-8E56-F5DA6920CF0E}"/>
          </ac:picMkLst>
        </pc:picChg>
        <pc:inkChg chg="add del">
          <ac:chgData name="Chan, June Maylin" userId="6b220169-97ed-4553-95ea-2b3c298a9f19" providerId="ADAL" clId="{634AF121-EC25-496F-BDDD-DFC07B8727C3}" dt="2021-01-08T16:48:16.377" v="903"/>
          <ac:inkMkLst>
            <pc:docMk/>
            <pc:sldMk cId="4087039802" sldId="1013"/>
            <ac:inkMk id="4" creationId="{530A2132-3EE2-4C9D-B230-5E5BE0DE9736}"/>
          </ac:inkMkLst>
        </pc:inkChg>
        <pc:inkChg chg="add del">
          <ac:chgData name="Chan, June Maylin" userId="6b220169-97ed-4553-95ea-2b3c298a9f19" providerId="ADAL" clId="{634AF121-EC25-496F-BDDD-DFC07B8727C3}" dt="2021-01-08T16:53:36.873" v="905"/>
          <ac:inkMkLst>
            <pc:docMk/>
            <pc:sldMk cId="4087039802" sldId="1013"/>
            <ac:inkMk id="6" creationId="{FF706EE1-366D-45C0-80FF-DAF992E0EFDC}"/>
          </ac:inkMkLst>
        </pc:inkChg>
        <pc:inkChg chg="add del">
          <ac:chgData name="Chan, June Maylin" userId="6b220169-97ed-4553-95ea-2b3c298a9f19" providerId="ADAL" clId="{634AF121-EC25-496F-BDDD-DFC07B8727C3}" dt="2021-01-10T17:59:19.423" v="8912" actId="478"/>
          <ac:inkMkLst>
            <pc:docMk/>
            <pc:sldMk cId="4087039802" sldId="1013"/>
            <ac:inkMk id="9" creationId="{620F13C1-BB0E-4CF8-88DF-808D6D3B4BC6}"/>
          </ac:inkMkLst>
        </pc:inkChg>
      </pc:sldChg>
      <pc:sldChg chg="addSp delSp modSp modTransition modAnim">
        <pc:chgData name="Chan, June Maylin" userId="6b220169-97ed-4553-95ea-2b3c298a9f19" providerId="ADAL" clId="{634AF121-EC25-496F-BDDD-DFC07B8727C3}" dt="2021-01-08T16:09:35.609" v="75"/>
        <pc:sldMkLst>
          <pc:docMk/>
          <pc:sldMk cId="1711659908" sldId="1014"/>
        </pc:sldMkLst>
        <pc:picChg chg="add del mod">
          <ac:chgData name="Chan, June Maylin" userId="6b220169-97ed-4553-95ea-2b3c298a9f19" providerId="ADAL" clId="{634AF121-EC25-496F-BDDD-DFC07B8727C3}" dt="2021-01-08T16:09:21.053" v="74"/>
          <ac:picMkLst>
            <pc:docMk/>
            <pc:sldMk cId="1711659908" sldId="1014"/>
            <ac:picMk id="4" creationId="{67D88F41-997D-4E8B-9C10-090587A0610A}"/>
          </ac:picMkLst>
        </pc:picChg>
        <pc:picChg chg="add mod">
          <ac:chgData name="Chan, June Maylin" userId="6b220169-97ed-4553-95ea-2b3c298a9f19" providerId="ADAL" clId="{634AF121-EC25-496F-BDDD-DFC07B8727C3}" dt="2021-01-08T16:09:35.609" v="75"/>
          <ac:picMkLst>
            <pc:docMk/>
            <pc:sldMk cId="1711659908" sldId="1014"/>
            <ac:picMk id="5" creationId="{264445D9-7B05-4874-BBAD-EA78AA6A35D6}"/>
          </ac:picMkLst>
        </pc:picChg>
      </pc:sldChg>
      <pc:sldChg chg="addSp delSp modSp modTransition modAnim">
        <pc:chgData name="Chan, June Maylin" userId="6b220169-97ed-4553-95ea-2b3c298a9f19" providerId="ADAL" clId="{634AF121-EC25-496F-BDDD-DFC07B8727C3}" dt="2021-01-07T19:46:06.054" v="50"/>
        <pc:sldMkLst>
          <pc:docMk/>
          <pc:sldMk cId="658833374" sldId="1015"/>
        </pc:sldMkLst>
        <pc:picChg chg="add del mod">
          <ac:chgData name="Chan, June Maylin" userId="6b220169-97ed-4553-95ea-2b3c298a9f19" providerId="ADAL" clId="{634AF121-EC25-496F-BDDD-DFC07B8727C3}" dt="2021-01-07T19:45:12.783" v="49"/>
          <ac:picMkLst>
            <pc:docMk/>
            <pc:sldMk cId="658833374" sldId="1015"/>
            <ac:picMk id="5" creationId="{E5576179-F409-4A88-95A3-92572916FC5E}"/>
          </ac:picMkLst>
        </pc:picChg>
        <pc:picChg chg="add mod">
          <ac:chgData name="Chan, June Maylin" userId="6b220169-97ed-4553-95ea-2b3c298a9f19" providerId="ADAL" clId="{634AF121-EC25-496F-BDDD-DFC07B8727C3}" dt="2021-01-07T19:46:06.054" v="50"/>
          <ac:picMkLst>
            <pc:docMk/>
            <pc:sldMk cId="658833374" sldId="1015"/>
            <ac:picMk id="7" creationId="{7CF5801C-04DA-448F-9688-C4BA2B855666}"/>
          </ac:picMkLst>
        </pc:picChg>
        <pc:inkChg chg="add">
          <ac:chgData name="Chan, June Maylin" userId="6b220169-97ed-4553-95ea-2b3c298a9f19" providerId="ADAL" clId="{634AF121-EC25-496F-BDDD-DFC07B8727C3}" dt="2021-01-07T19:46:06.054" v="50"/>
          <ac:inkMkLst>
            <pc:docMk/>
            <pc:sldMk cId="658833374" sldId="1015"/>
            <ac:inkMk id="6" creationId="{8EF0F443-9A87-46DC-BD07-5F0F1B0E90E1}"/>
          </ac:inkMkLst>
        </pc:inkChg>
      </pc:sldChg>
      <pc:sldChg chg="addSp modSp">
        <pc:chgData name="Chan, June Maylin" userId="6b220169-97ed-4553-95ea-2b3c298a9f19" providerId="ADAL" clId="{634AF121-EC25-496F-BDDD-DFC07B8727C3}" dt="2021-01-08T15:47:24.568" v="56"/>
        <pc:sldMkLst>
          <pc:docMk/>
          <pc:sldMk cId="2313188752" sldId="1017"/>
        </pc:sldMkLst>
        <pc:picChg chg="add mod">
          <ac:chgData name="Chan, June Maylin" userId="6b220169-97ed-4553-95ea-2b3c298a9f19" providerId="ADAL" clId="{634AF121-EC25-496F-BDDD-DFC07B8727C3}" dt="2021-01-08T15:47:24.568" v="56"/>
          <ac:picMkLst>
            <pc:docMk/>
            <pc:sldMk cId="2313188752" sldId="1017"/>
            <ac:picMk id="6" creationId="{C4067859-3FB7-4A3A-B058-494F796BA78B}"/>
          </ac:picMkLst>
        </pc:picChg>
        <pc:inkChg chg="add">
          <ac:chgData name="Chan, June Maylin" userId="6b220169-97ed-4553-95ea-2b3c298a9f19" providerId="ADAL" clId="{634AF121-EC25-496F-BDDD-DFC07B8727C3}" dt="2021-01-08T15:47:24.568" v="56"/>
          <ac:inkMkLst>
            <pc:docMk/>
            <pc:sldMk cId="2313188752" sldId="1017"/>
            <ac:inkMk id="5" creationId="{39884BC6-82BA-4054-B2CF-9DED2528B574}"/>
          </ac:inkMkLst>
        </pc:inkChg>
      </pc:sldChg>
      <pc:sldChg chg="addSp delSp modSp modTransition modAnim">
        <pc:chgData name="Chan, June Maylin" userId="6b220169-97ed-4553-95ea-2b3c298a9f19" providerId="ADAL" clId="{634AF121-EC25-496F-BDDD-DFC07B8727C3}" dt="2021-01-08T15:46:12.611" v="55"/>
        <pc:sldMkLst>
          <pc:docMk/>
          <pc:sldMk cId="1053486892" sldId="1018"/>
        </pc:sldMkLst>
        <pc:picChg chg="add del mod">
          <ac:chgData name="Chan, June Maylin" userId="6b220169-97ed-4553-95ea-2b3c298a9f19" providerId="ADAL" clId="{634AF121-EC25-496F-BDDD-DFC07B8727C3}" dt="2021-01-07T19:48:32.497" v="52"/>
          <ac:picMkLst>
            <pc:docMk/>
            <pc:sldMk cId="1053486892" sldId="1018"/>
            <ac:picMk id="6" creationId="{8B0868DB-C740-4990-B9A3-6D488F7D117A}"/>
          </ac:picMkLst>
        </pc:picChg>
        <pc:picChg chg="add del mod">
          <ac:chgData name="Chan, June Maylin" userId="6b220169-97ed-4553-95ea-2b3c298a9f19" providerId="ADAL" clId="{634AF121-EC25-496F-BDDD-DFC07B8727C3}" dt="2021-01-08T15:45:34.985" v="54"/>
          <ac:picMkLst>
            <pc:docMk/>
            <pc:sldMk cId="1053486892" sldId="1018"/>
            <ac:picMk id="8" creationId="{05D37EB6-7A6B-44FC-B587-CCBE90B72B52}"/>
          </ac:picMkLst>
        </pc:picChg>
        <pc:picChg chg="add mod">
          <ac:chgData name="Chan, June Maylin" userId="6b220169-97ed-4553-95ea-2b3c298a9f19" providerId="ADAL" clId="{634AF121-EC25-496F-BDDD-DFC07B8727C3}" dt="2021-01-08T15:46:12.611" v="55"/>
          <ac:picMkLst>
            <pc:docMk/>
            <pc:sldMk cId="1053486892" sldId="1018"/>
            <ac:picMk id="10" creationId="{313E8279-2968-4B5A-BC29-9B910AA2E906}"/>
          </ac:picMkLst>
        </pc:picChg>
        <pc:inkChg chg="add">
          <ac:chgData name="Chan, June Maylin" userId="6b220169-97ed-4553-95ea-2b3c298a9f19" providerId="ADAL" clId="{634AF121-EC25-496F-BDDD-DFC07B8727C3}" dt="2021-01-08T15:46:12.611" v="55"/>
          <ac:inkMkLst>
            <pc:docMk/>
            <pc:sldMk cId="1053486892" sldId="1018"/>
            <ac:inkMk id="9" creationId="{BC977296-9EF8-4756-9683-56A7B27626D5}"/>
          </ac:inkMkLst>
        </pc:inkChg>
      </pc:sldChg>
      <pc:sldChg chg="addSp modSp">
        <pc:chgData name="Chan, June Maylin" userId="6b220169-97ed-4553-95ea-2b3c298a9f19" providerId="ADAL" clId="{634AF121-EC25-496F-BDDD-DFC07B8727C3}" dt="2021-01-07T19:47:27.454" v="51"/>
        <pc:sldMkLst>
          <pc:docMk/>
          <pc:sldMk cId="2075411680" sldId="1019"/>
        </pc:sldMkLst>
        <pc:picChg chg="add mod">
          <ac:chgData name="Chan, June Maylin" userId="6b220169-97ed-4553-95ea-2b3c298a9f19" providerId="ADAL" clId="{634AF121-EC25-496F-BDDD-DFC07B8727C3}" dt="2021-01-07T19:47:27.454" v="51"/>
          <ac:picMkLst>
            <pc:docMk/>
            <pc:sldMk cId="2075411680" sldId="1019"/>
            <ac:picMk id="5" creationId="{6FF21D63-8B0D-43A0-9C4C-9C981A9538CF}"/>
          </ac:picMkLst>
        </pc:picChg>
      </pc:sldChg>
      <pc:sldChg chg="addSp delSp modSp mod modTransition modAnim">
        <pc:chgData name="Chan, June Maylin" userId="6b220169-97ed-4553-95ea-2b3c298a9f19" providerId="ADAL" clId="{634AF121-EC25-496F-BDDD-DFC07B8727C3}" dt="2021-01-08T16:05:22.472" v="72"/>
        <pc:sldMkLst>
          <pc:docMk/>
          <pc:sldMk cId="532616378" sldId="1020"/>
        </pc:sldMkLst>
        <pc:spChg chg="mod">
          <ac:chgData name="Chan, June Maylin" userId="6b220169-97ed-4553-95ea-2b3c298a9f19" providerId="ADAL" clId="{634AF121-EC25-496F-BDDD-DFC07B8727C3}" dt="2021-01-08T15:59:44.976" v="70" actId="20577"/>
          <ac:spMkLst>
            <pc:docMk/>
            <pc:sldMk cId="532616378" sldId="1020"/>
            <ac:spMk id="4" creationId="{F585C738-0296-4F4B-B51B-9228C80D02C0}"/>
          </ac:spMkLst>
        </pc:spChg>
        <pc:picChg chg="add del mod">
          <ac:chgData name="Chan, June Maylin" userId="6b220169-97ed-4553-95ea-2b3c298a9f19" providerId="ADAL" clId="{634AF121-EC25-496F-BDDD-DFC07B8727C3}" dt="2021-01-08T15:56:07.167" v="59"/>
          <ac:picMkLst>
            <pc:docMk/>
            <pc:sldMk cId="532616378" sldId="1020"/>
            <ac:picMk id="5" creationId="{8B218F72-4491-4FAF-B21E-52C077408935}"/>
          </ac:picMkLst>
        </pc:picChg>
        <pc:picChg chg="add del mod">
          <ac:chgData name="Chan, June Maylin" userId="6b220169-97ed-4553-95ea-2b3c298a9f19" providerId="ADAL" clId="{634AF121-EC25-496F-BDDD-DFC07B8727C3}" dt="2021-01-08T15:57:38.809" v="61"/>
          <ac:picMkLst>
            <pc:docMk/>
            <pc:sldMk cId="532616378" sldId="1020"/>
            <ac:picMk id="6" creationId="{30E327A1-C6F5-4DD0-A617-6AD6CBF43C7B}"/>
          </ac:picMkLst>
        </pc:picChg>
        <pc:picChg chg="add del mod">
          <ac:chgData name="Chan, June Maylin" userId="6b220169-97ed-4553-95ea-2b3c298a9f19" providerId="ADAL" clId="{634AF121-EC25-496F-BDDD-DFC07B8727C3}" dt="2021-01-08T16:02:15.789" v="71"/>
          <ac:picMkLst>
            <pc:docMk/>
            <pc:sldMk cId="532616378" sldId="1020"/>
            <ac:picMk id="8" creationId="{D013186C-C5C7-4FC3-8870-3D256907C693}"/>
          </ac:picMkLst>
        </pc:picChg>
        <pc:picChg chg="add mod">
          <ac:chgData name="Chan, June Maylin" userId="6b220169-97ed-4553-95ea-2b3c298a9f19" providerId="ADAL" clId="{634AF121-EC25-496F-BDDD-DFC07B8727C3}" dt="2021-01-08T16:05:22.472" v="72"/>
          <ac:picMkLst>
            <pc:docMk/>
            <pc:sldMk cId="532616378" sldId="1020"/>
            <ac:picMk id="10" creationId="{161FC8AE-F1ED-479A-A086-AC9D578749D9}"/>
          </ac:picMkLst>
        </pc:picChg>
        <pc:inkChg chg="add del">
          <ac:chgData name="Chan, June Maylin" userId="6b220169-97ed-4553-95ea-2b3c298a9f19" providerId="ADAL" clId="{634AF121-EC25-496F-BDDD-DFC07B8727C3}" dt="2021-01-08T16:02:15.789" v="71"/>
          <ac:inkMkLst>
            <pc:docMk/>
            <pc:sldMk cId="532616378" sldId="1020"/>
            <ac:inkMk id="7" creationId="{57F98D45-A6AB-4CD0-ADA0-5815ADA567D1}"/>
          </ac:inkMkLst>
        </pc:inkChg>
        <pc:inkChg chg="add">
          <ac:chgData name="Chan, June Maylin" userId="6b220169-97ed-4553-95ea-2b3c298a9f19" providerId="ADAL" clId="{634AF121-EC25-496F-BDDD-DFC07B8727C3}" dt="2021-01-08T16:05:22.472" v="72"/>
          <ac:inkMkLst>
            <pc:docMk/>
            <pc:sldMk cId="532616378" sldId="1020"/>
            <ac:inkMk id="9" creationId="{63DF4A09-E202-4879-B59A-0D4DF7D2FBBC}"/>
          </ac:inkMkLst>
        </pc:inkChg>
      </pc:sldChg>
      <pc:sldChg chg="addSp delSp modSp modTransition modAnim">
        <pc:chgData name="Chan, June Maylin" userId="6b220169-97ed-4553-95ea-2b3c298a9f19" providerId="ADAL" clId="{634AF121-EC25-496F-BDDD-DFC07B8727C3}" dt="2021-01-08T16:27:39.046" v="87"/>
        <pc:sldMkLst>
          <pc:docMk/>
          <pc:sldMk cId="3861941748" sldId="1355"/>
        </pc:sldMkLst>
        <pc:picChg chg="add del mod">
          <ac:chgData name="Chan, June Maylin" userId="6b220169-97ed-4553-95ea-2b3c298a9f19" providerId="ADAL" clId="{634AF121-EC25-496F-BDDD-DFC07B8727C3}" dt="2021-01-08T16:24:52.492" v="85"/>
          <ac:picMkLst>
            <pc:docMk/>
            <pc:sldMk cId="3861941748" sldId="1355"/>
            <ac:picMk id="3" creationId="{1333FFDB-68A0-43EA-852F-1753CCAF00EB}"/>
          </ac:picMkLst>
        </pc:picChg>
        <pc:picChg chg="add del mod">
          <ac:chgData name="Chan, June Maylin" userId="6b220169-97ed-4553-95ea-2b3c298a9f19" providerId="ADAL" clId="{634AF121-EC25-496F-BDDD-DFC07B8727C3}" dt="2021-01-08T16:26:09.203" v="86"/>
          <ac:picMkLst>
            <pc:docMk/>
            <pc:sldMk cId="3861941748" sldId="1355"/>
            <ac:picMk id="4" creationId="{D678C7A3-95A7-44E5-9F1F-12DB4B8A4904}"/>
          </ac:picMkLst>
        </pc:picChg>
        <pc:picChg chg="add mod">
          <ac:chgData name="Chan, June Maylin" userId="6b220169-97ed-4553-95ea-2b3c298a9f19" providerId="ADAL" clId="{634AF121-EC25-496F-BDDD-DFC07B8727C3}" dt="2021-01-08T16:27:39.046" v="87"/>
          <ac:picMkLst>
            <pc:docMk/>
            <pc:sldMk cId="3861941748" sldId="1355"/>
            <ac:picMk id="7" creationId="{4CDA82BA-5723-4EF5-A578-9127971B8E9E}"/>
          </ac:picMkLst>
        </pc:picChg>
        <pc:inkChg chg="add del">
          <ac:chgData name="Chan, June Maylin" userId="6b220169-97ed-4553-95ea-2b3c298a9f19" providerId="ADAL" clId="{634AF121-EC25-496F-BDDD-DFC07B8727C3}" dt="2021-01-08T16:24:52.492" v="85"/>
          <ac:inkMkLst>
            <pc:docMk/>
            <pc:sldMk cId="3861941748" sldId="1355"/>
            <ac:inkMk id="2" creationId="{E1BCDF53-87CD-4D91-9722-22FA8615B460}"/>
          </ac:inkMkLst>
        </pc:inkChg>
        <pc:inkChg chg="add">
          <ac:chgData name="Chan, June Maylin" userId="6b220169-97ed-4553-95ea-2b3c298a9f19" providerId="ADAL" clId="{634AF121-EC25-496F-BDDD-DFC07B8727C3}" dt="2021-01-08T16:27:39.046" v="87"/>
          <ac:inkMkLst>
            <pc:docMk/>
            <pc:sldMk cId="3861941748" sldId="1355"/>
            <ac:inkMk id="5" creationId="{3C3B15D2-BB5B-4EFB-B99B-F5D79BA45833}"/>
          </ac:inkMkLst>
        </pc:inkChg>
      </pc:sldChg>
      <pc:sldChg chg="addSp modSp">
        <pc:chgData name="Chan, June Maylin" userId="6b220169-97ed-4553-95ea-2b3c298a9f19" providerId="ADAL" clId="{634AF121-EC25-496F-BDDD-DFC07B8727C3}" dt="2021-01-08T19:37:31.668" v="6510"/>
        <pc:sldMkLst>
          <pc:docMk/>
          <pc:sldMk cId="1175359925" sldId="1357"/>
        </pc:sldMkLst>
        <pc:picChg chg="add mod">
          <ac:chgData name="Chan, June Maylin" userId="6b220169-97ed-4553-95ea-2b3c298a9f19" providerId="ADAL" clId="{634AF121-EC25-496F-BDDD-DFC07B8727C3}" dt="2021-01-08T19:37:31.668" v="6510"/>
          <ac:picMkLst>
            <pc:docMk/>
            <pc:sldMk cId="1175359925" sldId="1357"/>
            <ac:picMk id="3" creationId="{8222B2C3-F672-45FB-BAE9-D097C83A44A6}"/>
          </ac:picMkLst>
        </pc:picChg>
        <pc:inkChg chg="add">
          <ac:chgData name="Chan, June Maylin" userId="6b220169-97ed-4553-95ea-2b3c298a9f19" providerId="ADAL" clId="{634AF121-EC25-496F-BDDD-DFC07B8727C3}" dt="2021-01-08T19:37:31.668" v="6510"/>
          <ac:inkMkLst>
            <pc:docMk/>
            <pc:sldMk cId="1175359925" sldId="1357"/>
            <ac:inkMk id="2" creationId="{13631A51-FFCB-47B3-81C1-2B09BCC4A466}"/>
          </ac:inkMkLst>
        </pc:inkChg>
      </pc:sldChg>
      <pc:sldChg chg="addSp modSp">
        <pc:chgData name="Chan, June Maylin" userId="6b220169-97ed-4553-95ea-2b3c298a9f19" providerId="ADAL" clId="{634AF121-EC25-496F-BDDD-DFC07B8727C3}" dt="2021-01-08T19:37:31.668" v="6510"/>
        <pc:sldMkLst>
          <pc:docMk/>
          <pc:sldMk cId="3055274081" sldId="1359"/>
        </pc:sldMkLst>
        <pc:picChg chg="add mod">
          <ac:chgData name="Chan, June Maylin" userId="6b220169-97ed-4553-95ea-2b3c298a9f19" providerId="ADAL" clId="{634AF121-EC25-496F-BDDD-DFC07B8727C3}" dt="2021-01-08T19:37:31.668" v="6510"/>
          <ac:picMkLst>
            <pc:docMk/>
            <pc:sldMk cId="3055274081" sldId="1359"/>
            <ac:picMk id="3" creationId="{188BCA98-E0A5-457F-AF92-4059B9928E2B}"/>
          </ac:picMkLst>
        </pc:picChg>
        <pc:inkChg chg="add">
          <ac:chgData name="Chan, June Maylin" userId="6b220169-97ed-4553-95ea-2b3c298a9f19" providerId="ADAL" clId="{634AF121-EC25-496F-BDDD-DFC07B8727C3}" dt="2021-01-08T19:37:31.668" v="6510"/>
          <ac:inkMkLst>
            <pc:docMk/>
            <pc:sldMk cId="3055274081" sldId="1359"/>
            <ac:inkMk id="2" creationId="{086B1BE8-3270-455A-9A2D-0B7C763C5B49}"/>
          </ac:inkMkLst>
        </pc:inkChg>
      </pc:sldChg>
      <pc:sldChg chg="addSp delSp modSp modTransition modAnim">
        <pc:chgData name="Chan, June Maylin" userId="6b220169-97ed-4553-95ea-2b3c298a9f19" providerId="ADAL" clId="{634AF121-EC25-496F-BDDD-DFC07B8727C3}" dt="2021-01-07T19:40:10.264" v="23"/>
        <pc:sldMkLst>
          <pc:docMk/>
          <pc:sldMk cId="2312580826" sldId="1364"/>
        </pc:sldMkLst>
        <pc:picChg chg="add del mod">
          <ac:chgData name="Chan, June Maylin" userId="6b220169-97ed-4553-95ea-2b3c298a9f19" providerId="ADAL" clId="{634AF121-EC25-496F-BDDD-DFC07B8727C3}" dt="2021-01-07T19:31:50.689" v="18"/>
          <ac:picMkLst>
            <pc:docMk/>
            <pc:sldMk cId="2312580826" sldId="1364"/>
            <ac:picMk id="6" creationId="{3F5C8649-4D1B-42A6-A297-E3D54636B204}"/>
          </ac:picMkLst>
        </pc:picChg>
        <pc:picChg chg="add del mod">
          <ac:chgData name="Chan, June Maylin" userId="6b220169-97ed-4553-95ea-2b3c298a9f19" providerId="ADAL" clId="{634AF121-EC25-496F-BDDD-DFC07B8727C3}" dt="2021-01-07T19:33:19.880" v="20"/>
          <ac:picMkLst>
            <pc:docMk/>
            <pc:sldMk cId="2312580826" sldId="1364"/>
            <ac:picMk id="8" creationId="{B6D8E21C-D0EB-43FA-A76A-F07E89679F14}"/>
          </ac:picMkLst>
        </pc:picChg>
        <pc:picChg chg="add del mod">
          <ac:chgData name="Chan, June Maylin" userId="6b220169-97ed-4553-95ea-2b3c298a9f19" providerId="ADAL" clId="{634AF121-EC25-496F-BDDD-DFC07B8727C3}" dt="2021-01-07T19:37:32.115" v="22"/>
          <ac:picMkLst>
            <pc:docMk/>
            <pc:sldMk cId="2312580826" sldId="1364"/>
            <ac:picMk id="10" creationId="{067614AD-E7EB-4364-B73A-CD3B98B57F9F}"/>
          </ac:picMkLst>
        </pc:picChg>
        <pc:picChg chg="add mod">
          <ac:chgData name="Chan, June Maylin" userId="6b220169-97ed-4553-95ea-2b3c298a9f19" providerId="ADAL" clId="{634AF121-EC25-496F-BDDD-DFC07B8727C3}" dt="2021-01-07T19:40:10.264" v="23"/>
          <ac:picMkLst>
            <pc:docMk/>
            <pc:sldMk cId="2312580826" sldId="1364"/>
            <ac:picMk id="12" creationId="{91B55BD7-A828-44C8-ABA1-5CC6CEC445AD}"/>
          </ac:picMkLst>
        </pc:picChg>
        <pc:inkChg chg="add del">
          <ac:chgData name="Chan, June Maylin" userId="6b220169-97ed-4553-95ea-2b3c298a9f19" providerId="ADAL" clId="{634AF121-EC25-496F-BDDD-DFC07B8727C3}" dt="2021-01-07T19:31:50.689" v="18"/>
          <ac:inkMkLst>
            <pc:docMk/>
            <pc:sldMk cId="2312580826" sldId="1364"/>
            <ac:inkMk id="5" creationId="{1606BF51-627C-4D2E-9AF6-C19578D1C0AA}"/>
          </ac:inkMkLst>
        </pc:inkChg>
        <pc:inkChg chg="add del">
          <ac:chgData name="Chan, June Maylin" userId="6b220169-97ed-4553-95ea-2b3c298a9f19" providerId="ADAL" clId="{634AF121-EC25-496F-BDDD-DFC07B8727C3}" dt="2021-01-07T19:33:19.880" v="20"/>
          <ac:inkMkLst>
            <pc:docMk/>
            <pc:sldMk cId="2312580826" sldId="1364"/>
            <ac:inkMk id="7" creationId="{D53BBFB8-6741-4632-9274-79B0DC7017CB}"/>
          </ac:inkMkLst>
        </pc:inkChg>
        <pc:inkChg chg="add del">
          <ac:chgData name="Chan, June Maylin" userId="6b220169-97ed-4553-95ea-2b3c298a9f19" providerId="ADAL" clId="{634AF121-EC25-496F-BDDD-DFC07B8727C3}" dt="2021-01-07T19:37:32.115" v="22"/>
          <ac:inkMkLst>
            <pc:docMk/>
            <pc:sldMk cId="2312580826" sldId="1364"/>
            <ac:inkMk id="9" creationId="{78C70BB8-A538-4516-9BF6-424A9790441D}"/>
          </ac:inkMkLst>
        </pc:inkChg>
        <pc:inkChg chg="add">
          <ac:chgData name="Chan, June Maylin" userId="6b220169-97ed-4553-95ea-2b3c298a9f19" providerId="ADAL" clId="{634AF121-EC25-496F-BDDD-DFC07B8727C3}" dt="2021-01-07T19:40:10.264" v="23"/>
          <ac:inkMkLst>
            <pc:docMk/>
            <pc:sldMk cId="2312580826" sldId="1364"/>
            <ac:inkMk id="11" creationId="{80E7716B-C2CE-472E-A59B-F6C3DB362264}"/>
          </ac:inkMkLst>
        </pc:inkChg>
      </pc:sldChg>
      <pc:sldChg chg="addSp delSp modSp add modTransition modAnim">
        <pc:chgData name="Chan, June Maylin" userId="6b220169-97ed-4553-95ea-2b3c298a9f19" providerId="ADAL" clId="{634AF121-EC25-496F-BDDD-DFC07B8727C3}" dt="2021-01-08T16:21:17.971" v="82"/>
        <pc:sldMkLst>
          <pc:docMk/>
          <pc:sldMk cId="4294133880" sldId="1365"/>
        </pc:sldMkLst>
        <pc:picChg chg="add mod">
          <ac:chgData name="Chan, June Maylin" userId="6b220169-97ed-4553-95ea-2b3c298a9f19" providerId="ADAL" clId="{634AF121-EC25-496F-BDDD-DFC07B8727C3}" dt="2021-01-08T16:21:17.971" v="82"/>
          <ac:picMkLst>
            <pc:docMk/>
            <pc:sldMk cId="4294133880" sldId="1365"/>
            <ac:picMk id="6" creationId="{AE258D0B-32FB-48E9-861D-1DA265ECF3CC}"/>
          </ac:picMkLst>
        </pc:picChg>
        <pc:picChg chg="del">
          <ac:chgData name="Chan, June Maylin" userId="6b220169-97ed-4553-95ea-2b3c298a9f19" providerId="ADAL" clId="{634AF121-EC25-496F-BDDD-DFC07B8727C3}" dt="2021-01-08T16:18:47.526" v="81"/>
          <ac:picMkLst>
            <pc:docMk/>
            <pc:sldMk cId="4294133880" sldId="1365"/>
            <ac:picMk id="9" creationId="{BE473CF6-C143-40C5-9447-E999757A1991}"/>
          </ac:picMkLst>
        </pc:picChg>
        <pc:inkChg chg="add">
          <ac:chgData name="Chan, June Maylin" userId="6b220169-97ed-4553-95ea-2b3c298a9f19" providerId="ADAL" clId="{634AF121-EC25-496F-BDDD-DFC07B8727C3}" dt="2021-01-08T16:21:17.971" v="82"/>
          <ac:inkMkLst>
            <pc:docMk/>
            <pc:sldMk cId="4294133880" sldId="1365"/>
            <ac:inkMk id="2" creationId="{0DA3FA08-C6A6-4867-BE1E-BDCF91F6E97A}"/>
          </ac:inkMkLst>
        </pc:inkChg>
        <pc:inkChg chg="del">
          <ac:chgData name="Chan, June Maylin" userId="6b220169-97ed-4553-95ea-2b3c298a9f19" providerId="ADAL" clId="{634AF121-EC25-496F-BDDD-DFC07B8727C3}" dt="2021-01-08T16:18:47.526" v="81"/>
          <ac:inkMkLst>
            <pc:docMk/>
            <pc:sldMk cId="4294133880" sldId="1365"/>
            <ac:inkMk id="8" creationId="{566F52C4-801F-44EB-8D94-A5A696D0559B}"/>
          </ac:inkMkLst>
        </pc:inkChg>
      </pc:sldChg>
      <pc:sldChg chg="addSp delSp modSp new mod modTransition modAnim">
        <pc:chgData name="Chan, June Maylin" userId="6b220169-97ed-4553-95ea-2b3c298a9f19" providerId="ADAL" clId="{634AF121-EC25-496F-BDDD-DFC07B8727C3}" dt="2021-01-08T19:16:42.059" v="6504"/>
        <pc:sldMkLst>
          <pc:docMk/>
          <pc:sldMk cId="174988758" sldId="1366"/>
        </pc:sldMkLst>
        <pc:spChg chg="mod">
          <ac:chgData name="Chan, June Maylin" userId="6b220169-97ed-4553-95ea-2b3c298a9f19" providerId="ADAL" clId="{634AF121-EC25-496F-BDDD-DFC07B8727C3}" dt="2021-01-08T19:05:18.222" v="6501" actId="20577"/>
          <ac:spMkLst>
            <pc:docMk/>
            <pc:sldMk cId="174988758" sldId="1366"/>
            <ac:spMk id="3" creationId="{9FD8EE8F-6998-48B1-882F-BF4AD2D73648}"/>
          </ac:spMkLst>
        </pc:spChg>
        <pc:spChg chg="mod">
          <ac:chgData name="Chan, June Maylin" userId="6b220169-97ed-4553-95ea-2b3c298a9f19" providerId="ADAL" clId="{634AF121-EC25-496F-BDDD-DFC07B8727C3}" dt="2021-01-08T19:04:52.531" v="6487" actId="313"/>
          <ac:spMkLst>
            <pc:docMk/>
            <pc:sldMk cId="174988758" sldId="1366"/>
            <ac:spMk id="4" creationId="{4A3296C6-B1DD-4569-88C9-8DDB59CF8DDC}"/>
          </ac:spMkLst>
        </pc:spChg>
        <pc:spChg chg="del">
          <ac:chgData name="Chan, June Maylin" userId="6b220169-97ed-4553-95ea-2b3c298a9f19" providerId="ADAL" clId="{634AF121-EC25-496F-BDDD-DFC07B8727C3}" dt="2021-01-08T19:00:54.713" v="5667" actId="478"/>
          <ac:spMkLst>
            <pc:docMk/>
            <pc:sldMk cId="174988758" sldId="1366"/>
            <ac:spMk id="5" creationId="{D0228874-9B36-44F0-B3B4-49FC8FC9D61B}"/>
          </ac:spMkLst>
        </pc:spChg>
        <pc:picChg chg="add del mod">
          <ac:chgData name="Chan, June Maylin" userId="6b220169-97ed-4553-95ea-2b3c298a9f19" providerId="ADAL" clId="{634AF121-EC25-496F-BDDD-DFC07B8727C3}" dt="2021-01-08T19:13:36.382" v="6503"/>
          <ac:picMkLst>
            <pc:docMk/>
            <pc:sldMk cId="174988758" sldId="1366"/>
            <ac:picMk id="6" creationId="{554174E9-0F68-4BF3-9CDF-EFCF972A53C9}"/>
          </ac:picMkLst>
        </pc:picChg>
        <pc:picChg chg="add mod">
          <ac:chgData name="Chan, June Maylin" userId="6b220169-97ed-4553-95ea-2b3c298a9f19" providerId="ADAL" clId="{634AF121-EC25-496F-BDDD-DFC07B8727C3}" dt="2021-01-08T19:16:42.059" v="6504"/>
          <ac:picMkLst>
            <pc:docMk/>
            <pc:sldMk cId="174988758" sldId="1366"/>
            <ac:picMk id="8" creationId="{AF91F07F-C91B-4817-AB60-796DEE3971DB}"/>
          </ac:picMkLst>
        </pc:picChg>
        <pc:inkChg chg="add">
          <ac:chgData name="Chan, June Maylin" userId="6b220169-97ed-4553-95ea-2b3c298a9f19" providerId="ADAL" clId="{634AF121-EC25-496F-BDDD-DFC07B8727C3}" dt="2021-01-08T19:16:42.059" v="6504"/>
          <ac:inkMkLst>
            <pc:docMk/>
            <pc:sldMk cId="174988758" sldId="1366"/>
            <ac:inkMk id="7" creationId="{6CE93D14-175B-4BEB-9AC8-4E74ED8595B0}"/>
          </ac:inkMkLst>
        </pc:inkChg>
      </pc:sldChg>
      <pc:sldChg chg="addSp delSp modSp new mod">
        <pc:chgData name="Chan, June Maylin" userId="6b220169-97ed-4553-95ea-2b3c298a9f19" providerId="ADAL" clId="{634AF121-EC25-496F-BDDD-DFC07B8727C3}" dt="2021-01-08T19:47:28.105" v="7167"/>
        <pc:sldMkLst>
          <pc:docMk/>
          <pc:sldMk cId="4185912567" sldId="1367"/>
        </pc:sldMkLst>
        <pc:spChg chg="mod">
          <ac:chgData name="Chan, June Maylin" userId="6b220169-97ed-4553-95ea-2b3c298a9f19" providerId="ADAL" clId="{634AF121-EC25-496F-BDDD-DFC07B8727C3}" dt="2021-01-08T19:41:25.034" v="6616" actId="20577"/>
          <ac:spMkLst>
            <pc:docMk/>
            <pc:sldMk cId="4185912567" sldId="1367"/>
            <ac:spMk id="4" creationId="{D67A4BB2-ED4C-42A9-8E11-EDFD13B0AC20}"/>
          </ac:spMkLst>
        </pc:spChg>
        <pc:spChg chg="mod">
          <ac:chgData name="Chan, June Maylin" userId="6b220169-97ed-4553-95ea-2b3c298a9f19" providerId="ADAL" clId="{634AF121-EC25-496F-BDDD-DFC07B8727C3}" dt="2021-01-08T19:44:30.939" v="7165" actId="14100"/>
          <ac:spMkLst>
            <pc:docMk/>
            <pc:sldMk cId="4185912567" sldId="1367"/>
            <ac:spMk id="5" creationId="{17FB4E86-7791-450F-BEA9-D513BB6AA820}"/>
          </ac:spMkLst>
        </pc:spChg>
        <pc:spChg chg="del">
          <ac:chgData name="Chan, June Maylin" userId="6b220169-97ed-4553-95ea-2b3c298a9f19" providerId="ADAL" clId="{634AF121-EC25-496F-BDDD-DFC07B8727C3}" dt="2021-01-08T19:44:35.006" v="7166" actId="478"/>
          <ac:spMkLst>
            <pc:docMk/>
            <pc:sldMk cId="4185912567" sldId="1367"/>
            <ac:spMk id="6" creationId="{B7E32B70-6EDC-4324-8F1F-B8743B2497E4}"/>
          </ac:spMkLst>
        </pc:spChg>
        <pc:picChg chg="add mod">
          <ac:chgData name="Chan, June Maylin" userId="6b220169-97ed-4553-95ea-2b3c298a9f19" providerId="ADAL" clId="{634AF121-EC25-496F-BDDD-DFC07B8727C3}" dt="2021-01-08T19:47:28.105" v="7167"/>
          <ac:picMkLst>
            <pc:docMk/>
            <pc:sldMk cId="4185912567" sldId="1367"/>
            <ac:picMk id="8" creationId="{8B988EC8-AD4C-45D4-A64E-1D856C326B07}"/>
          </ac:picMkLst>
        </pc:picChg>
        <pc:inkChg chg="add">
          <ac:chgData name="Chan, June Maylin" userId="6b220169-97ed-4553-95ea-2b3c298a9f19" providerId="ADAL" clId="{634AF121-EC25-496F-BDDD-DFC07B8727C3}" dt="2021-01-08T19:47:28.105" v="7167"/>
          <ac:inkMkLst>
            <pc:docMk/>
            <pc:sldMk cId="4185912567" sldId="1367"/>
            <ac:inkMk id="7" creationId="{3F6C491C-155D-476D-8448-C1FBA03125B6}"/>
          </ac:inkMkLst>
        </pc:inkChg>
      </pc:sldChg>
      <pc:sldChg chg="addSp delSp modSp mod">
        <pc:chgData name="Chan, June Maylin" userId="6b220169-97ed-4553-95ea-2b3c298a9f19" providerId="ADAL" clId="{634AF121-EC25-496F-BDDD-DFC07B8727C3}" dt="2021-01-10T18:02:11.106" v="8913" actId="14100"/>
        <pc:sldMkLst>
          <pc:docMk/>
          <pc:sldMk cId="1640542752" sldId="1368"/>
        </pc:sldMkLst>
        <pc:spChg chg="add del">
          <ac:chgData name="Chan, June Maylin" userId="6b220169-97ed-4553-95ea-2b3c298a9f19" providerId="ADAL" clId="{634AF121-EC25-496F-BDDD-DFC07B8727C3}" dt="2021-01-10T17:33:28.882" v="7695" actId="11529"/>
          <ac:spMkLst>
            <pc:docMk/>
            <pc:sldMk cId="1640542752" sldId="1368"/>
            <ac:spMk id="4" creationId="{45A40971-DD1B-432C-B0F3-0D683FB6E1B0}"/>
          </ac:spMkLst>
        </pc:spChg>
        <pc:spChg chg="mod">
          <ac:chgData name="Chan, June Maylin" userId="6b220169-97ed-4553-95ea-2b3c298a9f19" providerId="ADAL" clId="{634AF121-EC25-496F-BDDD-DFC07B8727C3}" dt="2021-01-10T18:02:11.106" v="8913" actId="14100"/>
          <ac:spMkLst>
            <pc:docMk/>
            <pc:sldMk cId="1640542752" sldId="1368"/>
            <ac:spMk id="5" creationId="{834D3E04-FD8F-4D24-B9AE-8C2B93DBA2F6}"/>
          </ac:spMkLst>
        </pc:spChg>
        <pc:picChg chg="add mod">
          <ac:chgData name="Chan, June Maylin" userId="6b220169-97ed-4553-95ea-2b3c298a9f19" providerId="ADAL" clId="{634AF121-EC25-496F-BDDD-DFC07B8727C3}" dt="2021-01-10T17:51:43.670" v="7740"/>
          <ac:picMkLst>
            <pc:docMk/>
            <pc:sldMk cId="1640542752" sldId="1368"/>
            <ac:picMk id="7" creationId="{B77B75E0-E9D9-4E4C-A8DF-5A29821E02D6}"/>
          </ac:picMkLst>
        </pc:picChg>
        <pc:inkChg chg="add">
          <ac:chgData name="Chan, June Maylin" userId="6b220169-97ed-4553-95ea-2b3c298a9f19" providerId="ADAL" clId="{634AF121-EC25-496F-BDDD-DFC07B8727C3}" dt="2021-01-10T17:51:43.670" v="7740"/>
          <ac:inkMkLst>
            <pc:docMk/>
            <pc:sldMk cId="1640542752" sldId="1368"/>
            <ac:inkMk id="6" creationId="{115B501C-7025-4E9A-B491-94E639F88252}"/>
          </ac:inkMkLst>
        </pc:inkChg>
      </pc:sldChg>
      <pc:sldChg chg="addSp modSp new mod modAnim">
        <pc:chgData name="Chan, June Maylin" userId="6b220169-97ed-4553-95ea-2b3c298a9f19" providerId="ADAL" clId="{634AF121-EC25-496F-BDDD-DFC07B8727C3}" dt="2021-01-10T17:59:12.404" v="8911"/>
        <pc:sldMkLst>
          <pc:docMk/>
          <pc:sldMk cId="2239800309" sldId="1369"/>
        </pc:sldMkLst>
        <pc:spChg chg="mod">
          <ac:chgData name="Chan, June Maylin" userId="6b220169-97ed-4553-95ea-2b3c298a9f19" providerId="ADAL" clId="{634AF121-EC25-496F-BDDD-DFC07B8727C3}" dt="2021-01-10T17:52:40.171" v="7778" actId="20577"/>
          <ac:spMkLst>
            <pc:docMk/>
            <pc:sldMk cId="2239800309" sldId="1369"/>
            <ac:spMk id="3" creationId="{1830E441-988E-4791-A1D9-0D64C4489629}"/>
          </ac:spMkLst>
        </pc:spChg>
        <pc:spChg chg="mod">
          <ac:chgData name="Chan, June Maylin" userId="6b220169-97ed-4553-95ea-2b3c298a9f19" providerId="ADAL" clId="{634AF121-EC25-496F-BDDD-DFC07B8727C3}" dt="2021-01-10T17:52:49.675" v="7800" actId="20577"/>
          <ac:spMkLst>
            <pc:docMk/>
            <pc:sldMk cId="2239800309" sldId="1369"/>
            <ac:spMk id="4" creationId="{9C06C14C-97D5-4409-875D-B39E5B79225F}"/>
          </ac:spMkLst>
        </pc:spChg>
        <pc:spChg chg="mod">
          <ac:chgData name="Chan, June Maylin" userId="6b220169-97ed-4553-95ea-2b3c298a9f19" providerId="ADAL" clId="{634AF121-EC25-496F-BDDD-DFC07B8727C3}" dt="2021-01-10T17:56:01.105" v="8648" actId="20577"/>
          <ac:spMkLst>
            <pc:docMk/>
            <pc:sldMk cId="2239800309" sldId="1369"/>
            <ac:spMk id="5" creationId="{6D8AA6E2-2DB6-4838-8F79-58B2AC5AD59A}"/>
          </ac:spMkLst>
        </pc:spChg>
        <pc:picChg chg="add">
          <ac:chgData name="Chan, June Maylin" userId="6b220169-97ed-4553-95ea-2b3c298a9f19" providerId="ADAL" clId="{634AF121-EC25-496F-BDDD-DFC07B8727C3}" dt="2021-01-10T17:59:12.404" v="8911"/>
          <ac:picMkLst>
            <pc:docMk/>
            <pc:sldMk cId="2239800309" sldId="1369"/>
            <ac:picMk id="6" creationId="{48B53CF2-DD3F-4A14-94DC-88A6E70567B1}"/>
          </ac:picMkLst>
        </pc:picChg>
      </pc:sldChg>
      <pc:sldChg chg="addSp delSp modSp modTransition modAnim">
        <pc:chgData name="Chan, June Maylin" userId="6b220169-97ed-4553-95ea-2b3c298a9f19" providerId="ADAL" clId="{634AF121-EC25-496F-BDDD-DFC07B8727C3}" dt="2021-01-10T18:20:04.129" v="8979"/>
        <pc:sldMkLst>
          <pc:docMk/>
          <pc:sldMk cId="4022468246" sldId="1370"/>
        </pc:sldMkLst>
        <pc:picChg chg="del">
          <ac:chgData name="Chan, June Maylin" userId="6b220169-97ed-4553-95ea-2b3c298a9f19" providerId="ADAL" clId="{634AF121-EC25-496F-BDDD-DFC07B8727C3}" dt="2021-01-10T18:13:36.500" v="8977"/>
          <ac:picMkLst>
            <pc:docMk/>
            <pc:sldMk cId="4022468246" sldId="1370"/>
            <ac:picMk id="3" creationId="{7BFBEF46-02BC-4969-AE16-BC94880B9EC1}"/>
          </ac:picMkLst>
        </pc:picChg>
        <pc:picChg chg="add mod">
          <ac:chgData name="Chan, June Maylin" userId="6b220169-97ed-4553-95ea-2b3c298a9f19" providerId="ADAL" clId="{634AF121-EC25-496F-BDDD-DFC07B8727C3}" dt="2021-01-10T18:20:04.129" v="8979"/>
          <ac:picMkLst>
            <pc:docMk/>
            <pc:sldMk cId="4022468246" sldId="1370"/>
            <ac:picMk id="9" creationId="{CC6DDF4E-A8E0-49C2-A7AA-B320E5F2F35A}"/>
          </ac:picMkLst>
        </pc:picChg>
        <pc:inkChg chg="del">
          <ac:chgData name="Chan, June Maylin" userId="6b220169-97ed-4553-95ea-2b3c298a9f19" providerId="ADAL" clId="{634AF121-EC25-496F-BDDD-DFC07B8727C3}" dt="2021-01-10T18:13:36.500" v="8977"/>
          <ac:inkMkLst>
            <pc:docMk/>
            <pc:sldMk cId="4022468246" sldId="1370"/>
            <ac:inkMk id="2" creationId="{0C6B79D3-E6D1-4EEF-AEB9-DD9AE5F7A11D}"/>
          </ac:inkMkLst>
        </pc:inkChg>
        <pc:inkChg chg="add">
          <ac:chgData name="Chan, June Maylin" userId="6b220169-97ed-4553-95ea-2b3c298a9f19" providerId="ADAL" clId="{634AF121-EC25-496F-BDDD-DFC07B8727C3}" dt="2021-01-10T18:14:18.569" v="8978"/>
          <ac:inkMkLst>
            <pc:docMk/>
            <pc:sldMk cId="4022468246" sldId="1370"/>
            <ac:inkMk id="7" creationId="{C95BD8FA-AA76-488F-8DCD-4AAC68AB7281}"/>
          </ac:inkMkLst>
        </pc:inkChg>
        <pc:inkChg chg="add">
          <ac:chgData name="Chan, June Maylin" userId="6b220169-97ed-4553-95ea-2b3c298a9f19" providerId="ADAL" clId="{634AF121-EC25-496F-BDDD-DFC07B8727C3}" dt="2021-01-10T18:20:04.129" v="8979"/>
          <ac:inkMkLst>
            <pc:docMk/>
            <pc:sldMk cId="4022468246" sldId="1370"/>
            <ac:inkMk id="8" creationId="{247BF70F-F665-4BDD-AD18-DD96080B1F7A}"/>
          </ac:inkMkLst>
        </pc:inkChg>
      </pc:sldChg>
    </pc:docChg>
  </pc:docChgLst>
  <pc:docChgLst>
    <pc:chgData name="Chan, June Maylin" userId="S::june.chan@ucsf.edu::6b220169-97ed-4553-95ea-2b3c298a9f19" providerId="AD" clId="Web-{E288EF6B-D11F-D044-8A3E-6250E756A2FD}"/>
    <pc:docChg chg="modSld">
      <pc:chgData name="Chan, June Maylin" userId="S::june.chan@ucsf.edu::6b220169-97ed-4553-95ea-2b3c298a9f19" providerId="AD" clId="Web-{E288EF6B-D11F-D044-8A3E-6250E756A2FD}" dt="2021-01-08T16:00:06.360" v="3"/>
      <pc:docMkLst>
        <pc:docMk/>
      </pc:docMkLst>
      <pc:sldChg chg="modSp">
        <pc:chgData name="Chan, June Maylin" userId="S::june.chan@ucsf.edu::6b220169-97ed-4553-95ea-2b3c298a9f19" providerId="AD" clId="Web-{E288EF6B-D11F-D044-8A3E-6250E756A2FD}" dt="2021-01-08T15:40:39.450" v="1" actId="14100"/>
        <pc:sldMkLst>
          <pc:docMk/>
          <pc:sldMk cId="658833374" sldId="1015"/>
        </pc:sldMkLst>
        <pc:picChg chg="mod">
          <ac:chgData name="Chan, June Maylin" userId="S::june.chan@ucsf.edu::6b220169-97ed-4553-95ea-2b3c298a9f19" providerId="AD" clId="Web-{E288EF6B-D11F-D044-8A3E-6250E756A2FD}" dt="2021-01-08T15:40:39.450" v="1" actId="14100"/>
          <ac:picMkLst>
            <pc:docMk/>
            <pc:sldMk cId="658833374" sldId="1015"/>
            <ac:picMk id="7" creationId="{7CF5801C-04DA-448F-9688-C4BA2B855666}"/>
          </ac:picMkLst>
        </pc:picChg>
      </pc:sldChg>
      <pc:sldChg chg="modNotes">
        <pc:chgData name="Chan, June Maylin" userId="S::june.chan@ucsf.edu::6b220169-97ed-4553-95ea-2b3c298a9f19" providerId="AD" clId="Web-{E288EF6B-D11F-D044-8A3E-6250E756A2FD}" dt="2021-01-08T16:00:06.360" v="3"/>
        <pc:sldMkLst>
          <pc:docMk/>
          <pc:sldMk cId="532616378" sldId="1020"/>
        </pc:sldMkLst>
      </pc:sldChg>
    </pc:docChg>
  </pc:docChgLst>
  <pc:docChgLst>
    <pc:chgData name="Chan, June Maylin" userId="S::june.chan@ucsf.edu::6b220169-97ed-4553-95ea-2b3c298a9f19" providerId="AD" clId="Web-{456C78FA-82F4-A703-DB32-C2399DD729A5}"/>
    <pc:docChg chg="addSld modSld">
      <pc:chgData name="Chan, June Maylin" userId="S::june.chan@ucsf.edu::6b220169-97ed-4553-95ea-2b3c298a9f19" providerId="AD" clId="Web-{456C78FA-82F4-A703-DB32-C2399DD729A5}" dt="2021-01-09T22:25:48.741" v="420"/>
      <pc:docMkLst>
        <pc:docMk/>
      </pc:docMkLst>
      <pc:sldChg chg="modNotes">
        <pc:chgData name="Chan, June Maylin" userId="S::june.chan@ucsf.edu::6b220169-97ed-4553-95ea-2b3c298a9f19" providerId="AD" clId="Web-{456C78FA-82F4-A703-DB32-C2399DD729A5}" dt="2021-01-09T22:15:06.163" v="26"/>
        <pc:sldMkLst>
          <pc:docMk/>
          <pc:sldMk cId="4235723751" sldId="256"/>
        </pc:sldMkLst>
      </pc:sldChg>
      <pc:sldChg chg="modNotes">
        <pc:chgData name="Chan, June Maylin" userId="S::june.chan@ucsf.edu::6b220169-97ed-4553-95ea-2b3c298a9f19" providerId="AD" clId="Web-{456C78FA-82F4-A703-DB32-C2399DD729A5}" dt="2021-01-09T22:25:48.741" v="420"/>
        <pc:sldMkLst>
          <pc:docMk/>
          <pc:sldMk cId="3117203330" sldId="1011"/>
        </pc:sldMkLst>
      </pc:sldChg>
      <pc:sldChg chg="modNotes">
        <pc:chgData name="Chan, June Maylin" userId="S::june.chan@ucsf.edu::6b220169-97ed-4553-95ea-2b3c298a9f19" providerId="AD" clId="Web-{456C78FA-82F4-A703-DB32-C2399DD729A5}" dt="2021-01-09T22:19:41.889" v="235"/>
        <pc:sldMkLst>
          <pc:docMk/>
          <pc:sldMk cId="4087039802" sldId="1013"/>
        </pc:sldMkLst>
      </pc:sldChg>
      <pc:sldChg chg="modNotes">
        <pc:chgData name="Chan, June Maylin" userId="S::june.chan@ucsf.edu::6b220169-97ed-4553-95ea-2b3c298a9f19" providerId="AD" clId="Web-{456C78FA-82F4-A703-DB32-C2399DD729A5}" dt="2021-01-09T22:19:00.011" v="162"/>
        <pc:sldMkLst>
          <pc:docMk/>
          <pc:sldMk cId="174988758" sldId="1366"/>
        </pc:sldMkLst>
      </pc:sldChg>
      <pc:sldChg chg="delSp modSp new modNotes">
        <pc:chgData name="Chan, June Maylin" userId="S::june.chan@ucsf.edu::6b220169-97ed-4553-95ea-2b3c298a9f19" providerId="AD" clId="Web-{456C78FA-82F4-A703-DB32-C2399DD729A5}" dt="2021-01-09T22:21:19.645" v="312" actId="1076"/>
        <pc:sldMkLst>
          <pc:docMk/>
          <pc:sldMk cId="1640542752" sldId="1368"/>
        </pc:sldMkLst>
        <pc:spChg chg="mod">
          <ac:chgData name="Chan, June Maylin" userId="S::june.chan@ucsf.edu::6b220169-97ed-4553-95ea-2b3c298a9f19" providerId="AD" clId="Web-{456C78FA-82F4-A703-DB32-C2399DD729A5}" dt="2021-01-09T22:21:19.645" v="312" actId="1076"/>
          <ac:spMkLst>
            <pc:docMk/>
            <pc:sldMk cId="1640542752" sldId="1368"/>
            <ac:spMk id="3" creationId="{F623E58D-2517-4E23-85A2-28B3FE9FB40A}"/>
          </ac:spMkLst>
        </pc:spChg>
        <pc:spChg chg="del">
          <ac:chgData name="Chan, June Maylin" userId="S::june.chan@ucsf.edu::6b220169-97ed-4553-95ea-2b3c298a9f19" providerId="AD" clId="Web-{456C78FA-82F4-A703-DB32-C2399DD729A5}" dt="2021-01-09T22:20:02.297" v="239"/>
          <ac:spMkLst>
            <pc:docMk/>
            <pc:sldMk cId="1640542752" sldId="1368"/>
            <ac:spMk id="4" creationId="{56096F98-67CA-4C7D-88AB-98E8E50C6F28}"/>
          </ac:spMkLst>
        </pc:spChg>
        <pc:spChg chg="mod">
          <ac:chgData name="Chan, June Maylin" userId="S::june.chan@ucsf.edu::6b220169-97ed-4553-95ea-2b3c298a9f19" providerId="AD" clId="Web-{456C78FA-82F4-A703-DB32-C2399DD729A5}" dt="2021-01-09T22:21:05.316" v="296" actId="20577"/>
          <ac:spMkLst>
            <pc:docMk/>
            <pc:sldMk cId="1640542752" sldId="1368"/>
            <ac:spMk id="5" creationId="{834D3E04-FD8F-4D24-B9AE-8C2B93DBA2F6}"/>
          </ac:spMkLst>
        </pc:spChg>
      </pc:sldChg>
    </pc:docChg>
  </pc:docChgLst>
  <pc:docChgLst>
    <pc:chgData name="Chan, June Maylin" userId="S::june.chan@ucsf.edu::6b220169-97ed-4553-95ea-2b3c298a9f19" providerId="AD" clId="Web-{0E3D3C28-8C6F-8DAB-15A8-DE3FBD23FA8F}"/>
    <pc:docChg chg="modSld">
      <pc:chgData name="Chan, June Maylin" userId="S::june.chan@ucsf.edu::6b220169-97ed-4553-95ea-2b3c298a9f19" providerId="AD" clId="Web-{0E3D3C28-8C6F-8DAB-15A8-DE3FBD23FA8F}" dt="2021-01-09T23:07:03.051" v="730"/>
      <pc:docMkLst>
        <pc:docMk/>
      </pc:docMkLst>
      <pc:sldChg chg="modNotes">
        <pc:chgData name="Chan, June Maylin" userId="S::june.chan@ucsf.edu::6b220169-97ed-4553-95ea-2b3c298a9f19" providerId="AD" clId="Web-{0E3D3C28-8C6F-8DAB-15A8-DE3FBD23FA8F}" dt="2021-01-09T22:42:19.460" v="489"/>
        <pc:sldMkLst>
          <pc:docMk/>
          <pc:sldMk cId="1993982782" sldId="336"/>
        </pc:sldMkLst>
      </pc:sldChg>
      <pc:sldChg chg="addSp modSp">
        <pc:chgData name="Chan, June Maylin" userId="S::june.chan@ucsf.edu::6b220169-97ed-4553-95ea-2b3c298a9f19" providerId="AD" clId="Web-{0E3D3C28-8C6F-8DAB-15A8-DE3FBD23FA8F}" dt="2021-01-09T22:44:39.392" v="495"/>
        <pc:sldMkLst>
          <pc:docMk/>
          <pc:sldMk cId="4033989149" sldId="355"/>
        </pc:sldMkLst>
        <pc:spChg chg="add mod">
          <ac:chgData name="Chan, June Maylin" userId="S::june.chan@ucsf.edu::6b220169-97ed-4553-95ea-2b3c298a9f19" providerId="AD" clId="Web-{0E3D3C28-8C6F-8DAB-15A8-DE3FBD23FA8F}" dt="2021-01-09T22:44:39.392" v="495"/>
          <ac:spMkLst>
            <pc:docMk/>
            <pc:sldMk cId="4033989149" sldId="355"/>
            <ac:spMk id="2" creationId="{65D183CC-A445-461F-B6D7-7B35C2F23957}"/>
          </ac:spMkLst>
        </pc:spChg>
      </pc:sldChg>
      <pc:sldChg chg="addSp modSp">
        <pc:chgData name="Chan, June Maylin" userId="S::june.chan@ucsf.edu::6b220169-97ed-4553-95ea-2b3c298a9f19" providerId="AD" clId="Web-{0E3D3C28-8C6F-8DAB-15A8-DE3FBD23FA8F}" dt="2021-01-09T22:44:09.875" v="492"/>
        <pc:sldMkLst>
          <pc:docMk/>
          <pc:sldMk cId="3921419072" sldId="356"/>
        </pc:sldMkLst>
        <pc:spChg chg="add mod">
          <ac:chgData name="Chan, June Maylin" userId="S::june.chan@ucsf.edu::6b220169-97ed-4553-95ea-2b3c298a9f19" providerId="AD" clId="Web-{0E3D3C28-8C6F-8DAB-15A8-DE3FBD23FA8F}" dt="2021-01-09T22:44:09.875" v="492"/>
          <ac:spMkLst>
            <pc:docMk/>
            <pc:sldMk cId="3921419072" sldId="356"/>
            <ac:spMk id="2" creationId="{86BAA214-CE63-4F3B-8649-E47E9AC24BAD}"/>
          </ac:spMkLst>
        </pc:spChg>
      </pc:sldChg>
      <pc:sldChg chg="addSp modSp">
        <pc:chgData name="Chan, June Maylin" userId="S::june.chan@ucsf.edu::6b220169-97ed-4553-95ea-2b3c298a9f19" providerId="AD" clId="Web-{0E3D3C28-8C6F-8DAB-15A8-DE3FBD23FA8F}" dt="2021-01-09T22:44:44.893" v="496"/>
        <pc:sldMkLst>
          <pc:docMk/>
          <pc:sldMk cId="1236245222" sldId="357"/>
        </pc:sldMkLst>
        <pc:spChg chg="add mod">
          <ac:chgData name="Chan, June Maylin" userId="S::june.chan@ucsf.edu::6b220169-97ed-4553-95ea-2b3c298a9f19" providerId="AD" clId="Web-{0E3D3C28-8C6F-8DAB-15A8-DE3FBD23FA8F}" dt="2021-01-09T22:44:44.893" v="496"/>
          <ac:spMkLst>
            <pc:docMk/>
            <pc:sldMk cId="1236245222" sldId="357"/>
            <ac:spMk id="2" creationId="{3CC590CE-4702-47C5-BCCA-B7E05343F1FA}"/>
          </ac:spMkLst>
        </pc:spChg>
      </pc:sldChg>
      <pc:sldChg chg="addSp modSp">
        <pc:chgData name="Chan, June Maylin" userId="S::june.chan@ucsf.edu::6b220169-97ed-4553-95ea-2b3c298a9f19" providerId="AD" clId="Web-{0E3D3C28-8C6F-8DAB-15A8-DE3FBD23FA8F}" dt="2021-01-09T22:44:49.659" v="497"/>
        <pc:sldMkLst>
          <pc:docMk/>
          <pc:sldMk cId="1631540332" sldId="358"/>
        </pc:sldMkLst>
        <pc:spChg chg="add mod">
          <ac:chgData name="Chan, June Maylin" userId="S::june.chan@ucsf.edu::6b220169-97ed-4553-95ea-2b3c298a9f19" providerId="AD" clId="Web-{0E3D3C28-8C6F-8DAB-15A8-DE3FBD23FA8F}" dt="2021-01-09T22:44:49.659" v="497"/>
          <ac:spMkLst>
            <pc:docMk/>
            <pc:sldMk cId="1631540332" sldId="358"/>
            <ac:spMk id="2" creationId="{E93E95EF-C0D6-42A7-B1FE-4EDA99353C19}"/>
          </ac:spMkLst>
        </pc:spChg>
      </pc:sldChg>
      <pc:sldChg chg="addSp modSp">
        <pc:chgData name="Chan, June Maylin" userId="S::june.chan@ucsf.edu::6b220169-97ed-4553-95ea-2b3c298a9f19" providerId="AD" clId="Web-{0E3D3C28-8C6F-8DAB-15A8-DE3FBD23FA8F}" dt="2021-01-09T22:44:54.753" v="498"/>
        <pc:sldMkLst>
          <pc:docMk/>
          <pc:sldMk cId="519210390" sldId="359"/>
        </pc:sldMkLst>
        <pc:spChg chg="add mod">
          <ac:chgData name="Chan, June Maylin" userId="S::june.chan@ucsf.edu::6b220169-97ed-4553-95ea-2b3c298a9f19" providerId="AD" clId="Web-{0E3D3C28-8C6F-8DAB-15A8-DE3FBD23FA8F}" dt="2021-01-09T22:44:54.753" v="498"/>
          <ac:spMkLst>
            <pc:docMk/>
            <pc:sldMk cId="519210390" sldId="359"/>
            <ac:spMk id="2" creationId="{37ADA9C3-DBC3-44E1-8E6D-E1626198847F}"/>
          </ac:spMkLst>
        </pc:spChg>
      </pc:sldChg>
      <pc:sldChg chg="addSp modSp">
        <pc:chgData name="Chan, June Maylin" userId="S::june.chan@ucsf.edu::6b220169-97ed-4553-95ea-2b3c298a9f19" providerId="AD" clId="Web-{0E3D3C28-8C6F-8DAB-15A8-DE3FBD23FA8F}" dt="2021-01-09T22:44:59.191" v="499"/>
        <pc:sldMkLst>
          <pc:docMk/>
          <pc:sldMk cId="1809502495" sldId="360"/>
        </pc:sldMkLst>
        <pc:spChg chg="add mod">
          <ac:chgData name="Chan, June Maylin" userId="S::june.chan@ucsf.edu::6b220169-97ed-4553-95ea-2b3c298a9f19" providerId="AD" clId="Web-{0E3D3C28-8C6F-8DAB-15A8-DE3FBD23FA8F}" dt="2021-01-09T22:44:59.191" v="499"/>
          <ac:spMkLst>
            <pc:docMk/>
            <pc:sldMk cId="1809502495" sldId="360"/>
            <ac:spMk id="2" creationId="{EF61436E-1141-49DD-A7C5-C16DF11F0782}"/>
          </ac:spMkLst>
        </pc:spChg>
      </pc:sldChg>
      <pc:sldChg chg="addSp modSp">
        <pc:chgData name="Chan, June Maylin" userId="S::june.chan@ucsf.edu::6b220169-97ed-4553-95ea-2b3c298a9f19" providerId="AD" clId="Web-{0E3D3C28-8C6F-8DAB-15A8-DE3FBD23FA8F}" dt="2021-01-09T22:45:04.332" v="500"/>
        <pc:sldMkLst>
          <pc:docMk/>
          <pc:sldMk cId="1208043880" sldId="363"/>
        </pc:sldMkLst>
        <pc:spChg chg="add mod">
          <ac:chgData name="Chan, June Maylin" userId="S::june.chan@ucsf.edu::6b220169-97ed-4553-95ea-2b3c298a9f19" providerId="AD" clId="Web-{0E3D3C28-8C6F-8DAB-15A8-DE3FBD23FA8F}" dt="2021-01-09T22:45:04.332" v="500"/>
          <ac:spMkLst>
            <pc:docMk/>
            <pc:sldMk cId="1208043880" sldId="363"/>
            <ac:spMk id="2" creationId="{8B5F787F-635B-43B5-99F5-A531B1A73C63}"/>
          </ac:spMkLst>
        </pc:spChg>
      </pc:sldChg>
      <pc:sldChg chg="addSp modSp">
        <pc:chgData name="Chan, June Maylin" userId="S::june.chan@ucsf.edu::6b220169-97ed-4553-95ea-2b3c298a9f19" providerId="AD" clId="Web-{0E3D3C28-8C6F-8DAB-15A8-DE3FBD23FA8F}" dt="2021-01-09T22:45:09.019" v="501"/>
        <pc:sldMkLst>
          <pc:docMk/>
          <pc:sldMk cId="1885189037" sldId="364"/>
        </pc:sldMkLst>
        <pc:spChg chg="add mod">
          <ac:chgData name="Chan, June Maylin" userId="S::june.chan@ucsf.edu::6b220169-97ed-4553-95ea-2b3c298a9f19" providerId="AD" clId="Web-{0E3D3C28-8C6F-8DAB-15A8-DE3FBD23FA8F}" dt="2021-01-09T22:45:09.019" v="501"/>
          <ac:spMkLst>
            <pc:docMk/>
            <pc:sldMk cId="1885189037" sldId="364"/>
            <ac:spMk id="2" creationId="{C3337561-79FA-471D-B815-0915FDACF74A}"/>
          </ac:spMkLst>
        </pc:spChg>
      </pc:sldChg>
      <pc:sldChg chg="addSp modSp">
        <pc:chgData name="Chan, June Maylin" userId="S::june.chan@ucsf.edu::6b220169-97ed-4553-95ea-2b3c298a9f19" providerId="AD" clId="Web-{0E3D3C28-8C6F-8DAB-15A8-DE3FBD23FA8F}" dt="2021-01-09T22:45:13.551" v="502"/>
        <pc:sldMkLst>
          <pc:docMk/>
          <pc:sldMk cId="2427655634" sldId="365"/>
        </pc:sldMkLst>
        <pc:spChg chg="add mod">
          <ac:chgData name="Chan, June Maylin" userId="S::june.chan@ucsf.edu::6b220169-97ed-4553-95ea-2b3c298a9f19" providerId="AD" clId="Web-{0E3D3C28-8C6F-8DAB-15A8-DE3FBD23FA8F}" dt="2021-01-09T22:45:13.551" v="502"/>
          <ac:spMkLst>
            <pc:docMk/>
            <pc:sldMk cId="2427655634" sldId="365"/>
            <ac:spMk id="2" creationId="{EA0014F6-7D93-4ACD-AF94-B8064AE086A9}"/>
          </ac:spMkLst>
        </pc:spChg>
      </pc:sldChg>
      <pc:sldChg chg="modNotes">
        <pc:chgData name="Chan, June Maylin" userId="S::june.chan@ucsf.edu::6b220169-97ed-4553-95ea-2b3c298a9f19" providerId="AD" clId="Web-{0E3D3C28-8C6F-8DAB-15A8-DE3FBD23FA8F}" dt="2021-01-09T22:30:16.334" v="28"/>
        <pc:sldMkLst>
          <pc:docMk/>
          <pc:sldMk cId="1501679322" sldId="1010"/>
        </pc:sldMkLst>
      </pc:sldChg>
      <pc:sldChg chg="modSp modNotes">
        <pc:chgData name="Chan, June Maylin" userId="S::june.chan@ucsf.edu::6b220169-97ed-4553-95ea-2b3c298a9f19" providerId="AD" clId="Web-{0E3D3C28-8C6F-8DAB-15A8-DE3FBD23FA8F}" dt="2021-01-09T23:07:03.051" v="730"/>
        <pc:sldMkLst>
          <pc:docMk/>
          <pc:sldMk cId="3117203330" sldId="1011"/>
        </pc:sldMkLst>
        <pc:graphicFrameChg chg="mod modGraphic">
          <ac:chgData name="Chan, June Maylin" userId="S::june.chan@ucsf.edu::6b220169-97ed-4553-95ea-2b3c298a9f19" providerId="AD" clId="Web-{0E3D3C28-8C6F-8DAB-15A8-DE3FBD23FA8F}" dt="2021-01-09T23:05:01.059" v="726"/>
          <ac:graphicFrameMkLst>
            <pc:docMk/>
            <pc:sldMk cId="3117203330" sldId="1011"/>
            <ac:graphicFrameMk id="96259" creationId="{00000000-0000-0000-0000-000000000000}"/>
          </ac:graphicFrameMkLst>
        </pc:graphicFrameChg>
      </pc:sldChg>
      <pc:sldChg chg="addSp modSp">
        <pc:chgData name="Chan, June Maylin" userId="S::june.chan@ucsf.edu::6b220169-97ed-4553-95ea-2b3c298a9f19" providerId="AD" clId="Web-{0E3D3C28-8C6F-8DAB-15A8-DE3FBD23FA8F}" dt="2021-01-09T22:44:21.673" v="493"/>
        <pc:sldMkLst>
          <pc:docMk/>
          <pc:sldMk cId="2259746971" sldId="1352"/>
        </pc:sldMkLst>
        <pc:spChg chg="add mod">
          <ac:chgData name="Chan, June Maylin" userId="S::june.chan@ucsf.edu::6b220169-97ed-4553-95ea-2b3c298a9f19" providerId="AD" clId="Web-{0E3D3C28-8C6F-8DAB-15A8-DE3FBD23FA8F}" dt="2021-01-09T22:44:21.673" v="493"/>
          <ac:spMkLst>
            <pc:docMk/>
            <pc:sldMk cId="2259746971" sldId="1352"/>
            <ac:spMk id="3" creationId="{E40BF5D9-6F97-439A-B8D5-257F3B658F46}"/>
          </ac:spMkLst>
        </pc:spChg>
      </pc:sldChg>
      <pc:sldChg chg="addSp modSp">
        <pc:chgData name="Chan, June Maylin" userId="S::june.chan@ucsf.edu::6b220169-97ed-4553-95ea-2b3c298a9f19" providerId="AD" clId="Web-{0E3D3C28-8C6F-8DAB-15A8-DE3FBD23FA8F}" dt="2021-01-09T22:44:31.689" v="494"/>
        <pc:sldMkLst>
          <pc:docMk/>
          <pc:sldMk cId="62607280" sldId="1353"/>
        </pc:sldMkLst>
        <pc:spChg chg="add mod">
          <ac:chgData name="Chan, June Maylin" userId="S::june.chan@ucsf.edu::6b220169-97ed-4553-95ea-2b3c298a9f19" providerId="AD" clId="Web-{0E3D3C28-8C6F-8DAB-15A8-DE3FBD23FA8F}" dt="2021-01-09T22:44:31.689" v="494"/>
          <ac:spMkLst>
            <pc:docMk/>
            <pc:sldMk cId="62607280" sldId="1353"/>
            <ac:spMk id="3" creationId="{962F74EC-B884-46E1-A9BE-2C4A3F267924}"/>
          </ac:spMkLst>
        </pc:spChg>
      </pc:sldChg>
      <pc:sldChg chg="modNotes">
        <pc:chgData name="Chan, June Maylin" userId="S::june.chan@ucsf.edu::6b220169-97ed-4553-95ea-2b3c298a9f19" providerId="AD" clId="Web-{0E3D3C28-8C6F-8DAB-15A8-DE3FBD23FA8F}" dt="2021-01-09T22:38:56.822" v="224"/>
        <pc:sldMkLst>
          <pc:docMk/>
          <pc:sldMk cId="1175359925" sldId="1357"/>
        </pc:sldMkLst>
      </pc:sldChg>
      <pc:sldChg chg="modNotes">
        <pc:chgData name="Chan, June Maylin" userId="S::june.chan@ucsf.edu::6b220169-97ed-4553-95ea-2b3c298a9f19" providerId="AD" clId="Web-{0E3D3C28-8C6F-8DAB-15A8-DE3FBD23FA8F}" dt="2021-01-09T22:39:24.495" v="259"/>
        <pc:sldMkLst>
          <pc:docMk/>
          <pc:sldMk cId="3055274081" sldId="1359"/>
        </pc:sldMkLst>
      </pc:sldChg>
      <pc:sldChg chg="delSp modSp modNotes">
        <pc:chgData name="Chan, June Maylin" userId="S::june.chan@ucsf.edu::6b220169-97ed-4553-95ea-2b3c298a9f19" providerId="AD" clId="Web-{0E3D3C28-8C6F-8DAB-15A8-DE3FBD23FA8F}" dt="2021-01-09T22:42:58.822" v="491"/>
        <pc:sldMkLst>
          <pc:docMk/>
          <pc:sldMk cId="4185912567" sldId="1367"/>
        </pc:sldMkLst>
        <pc:spChg chg="del mod">
          <ac:chgData name="Chan, June Maylin" userId="S::june.chan@ucsf.edu::6b220169-97ed-4553-95ea-2b3c298a9f19" providerId="AD" clId="Web-{0E3D3C28-8C6F-8DAB-15A8-DE3FBD23FA8F}" dt="2021-01-09T22:42:58.822" v="491"/>
          <ac:spMkLst>
            <pc:docMk/>
            <pc:sldMk cId="4185912567" sldId="1367"/>
            <ac:spMk id="2" creationId="{4626F076-C48D-4D63-936E-3A37BE6444B0}"/>
          </ac:spMkLst>
        </pc:spChg>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7T19:21:15.4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23007 143 0,'9'-17'9,"-9"17"-1,-47 87 0,47-87 4,0 0-5,0 0 3</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298"/>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19673 2423 0,'0'0'2,"0"0"-2,0 0 6,0 0 7,0 0-6,0 0 6,0 0-5,0 0 3</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467"/>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19506 2485 0,'0'0'0,"0"0"12,0 0-5,0 0 6,0 0-5,0 0 5,0 0-6,0 0 2,0 0 2,0 0 2</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64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19487 2518 0,'0'0'0,"0"0"12,0 0-4,0 0 4,0 0-4,0 0 2,0 0 2,0 0-4</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81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19287 2634 0,'0'0'2,"0"0"6,0 0 4,0 0-4,0 0 4,0 0-4,0 0 1,0 0 2,0 0-1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8:09.386"/>
    </inkml:context>
    <inkml:brush xml:id="br0">
      <inkml:brushProperty name="width" value="0.08819" units="cm"/>
      <inkml:brushProperty name="height" value="0.35278" units="cm"/>
      <inkml:brushProperty name="color" value="#C00000"/>
      <inkml:brushProperty name="tip" value="rectangle"/>
      <inkml:brushProperty name="rasterOp" value="maskPen"/>
    </inkml:brush>
  </inkml:definitions>
  <inkml:trace contextRef="#ctx0" brushRef="#br0">20293 1566 1173 0,'-28'9'52'2,"23"-9"11"-2,-4 4-51 0,9-4-12 1,-5 0 0-1,-4 0 0 0,-1 0 21 0,10 0 2 0,0 0 0 0,0 0 0 0,-14 4-11 0,5 4-1 0,9-8-1 0,0 0 0 0,0 0-53 0,0 0-10 0,0 0-3 0,0 0-293 0,0 0-59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10T18:13:31.649"/>
    </inkml:context>
    <inkml:brush xml:id="br0">
      <inkml:brushProperty name="width" value="0.05292" units="cm"/>
      <inkml:brushProperty name="height" value="0.05292" units="cm"/>
      <inkml:brushProperty name="color" value="#FFFF00"/>
    </inkml:brush>
  </inkml:definitions>
  <inkml:trace contextRef="#ctx0" brushRef="#br0">19613 2266 0,'0'0'9,"0"0"-1,0 0 1,0 0 3,0 0-2,0 0 0,0 0-2,0 0 4,0 0-4,0 0 2,0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9063F-5126-3143-BD0C-0EF9C440D0BB}" type="datetimeFigureOut">
              <a:rPr lang="en-US" smtClean="0"/>
              <a:t>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4E9A-3DE8-034F-B838-4E5D36AA9102}" type="slidenum">
              <a:rPr lang="en-US" smtClean="0"/>
              <a:t>‹#›</a:t>
            </a:fld>
            <a:endParaRPr lang="en-US"/>
          </a:p>
        </p:txBody>
      </p:sp>
    </p:spTree>
    <p:extLst>
      <p:ext uri="{BB962C8B-B14F-4D97-AF65-F5344CB8AC3E}">
        <p14:creationId xmlns:p14="http://schemas.microsoft.com/office/powerpoint/2010/main" val="358955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jamanetwork.com/journals/jama/fullarticle/2320315?utm_source=silverchair&amp;utm_campaign=marketing&amp;utm_content=article-decade&amp;cmp=1&amp;utm_medium=emai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7" Type="http://schemas.openxmlformats.org/officeDocument/2006/relationships/hyperlink" Target="https://handbook-5-1.cochrane.org/chapter_16/16_5_6_factorial_trials.htm"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ncbi.nlm.nih.gov/pubmed/4023472" TargetMode="Externa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ejm.org/doi/full/10.1056/NEJM198801283180431"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nejm.org/doi/10.1056/NEJM198907203210301?url_ver=Z39.88-2003&amp;rfr_id=ori:rid:crossref.org&amp;rfr_dat=cr_pub%20%200pubmed"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cbi.nlm.nih.gov/pmc/articles/PMC2921618/"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jamanetwork.com/journals/jama/fullarticle/184747" TargetMode="External"/><Relationship Id="rId4" Type="http://schemas.openxmlformats.org/officeDocument/2006/relationships/hyperlink" Target="https://www.ncbi.nlm.nih.gov/books/NBK223387/"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www.ncbi.nlm.nih.gov/pmc/articles/PMC5907498/" TargetMode="External"/><Relationship Id="rId3" Type="http://schemas.openxmlformats.org/officeDocument/2006/relationships/hyperlink" Target="https://www.ncbi.nlm.nih.gov/pmc/articles/PMC3260132/" TargetMode="External"/><Relationship Id="rId7" Type="http://schemas.openxmlformats.org/officeDocument/2006/relationships/hyperlink" Target="https://www.ncbi.nlm.nih.gov/pubmed/30824296"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ncbi.nlm.nih.gov/pubmed/25108889" TargetMode="External"/><Relationship Id="rId5" Type="http://schemas.openxmlformats.org/officeDocument/2006/relationships/hyperlink" Target="https://www.ncbi.nlm.nih.gov/pubmed/22417251" TargetMode="External"/><Relationship Id="rId4" Type="http://schemas.openxmlformats.org/officeDocument/2006/relationships/hyperlink" Target="https://www.ncbi.nlm.nih.gov/pubmed/27911486" TargetMode="External"/><Relationship Id="rId9" Type="http://schemas.openxmlformats.org/officeDocument/2006/relationships/hyperlink" Target="https://www.ncbi.nlm.nih.gov/pubmed/20598634"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journals.sagepub.com/doi/pdf/10.1177/174077451037409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s://www.sciencedirect.com/science/article/pii/S0197245698000105" TargetMode="External"/><Relationship Id="rId3" Type="http://schemas.openxmlformats.org/officeDocument/2006/relationships/hyperlink" Target="https://www.nejm.org/doi/full/10.1056/nejm199109123251102" TargetMode="External"/><Relationship Id="rId7" Type="http://schemas.openxmlformats.org/officeDocument/2006/relationships/hyperlink" Target="https://jamanetwork.com/journals/jama/fullarticle/187879"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sciencedirect.com/science/article/pii/S0197245697000780" TargetMode="External"/><Relationship Id="rId5" Type="http://schemas.openxmlformats.org/officeDocument/2006/relationships/hyperlink" Target="https://www.nejm.org/doi/10.1056/NEJMoa030808?url_ver=Z39.88-2003&amp;rfr_id=ori:rid:crossref.org&amp;rfr_dat=cr_pub%3dwww.ncbi.nlm.nih.gov" TargetMode="External"/><Relationship Id="rId4" Type="http://schemas.openxmlformats.org/officeDocument/2006/relationships/hyperlink" Target="https://www.ncbi.nlm.nih.gov/pubmed/9187066"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sciencedirect.com/science/article/pii/S0197245698000105" TargetMode="External"/><Relationship Id="rId3" Type="http://schemas.openxmlformats.org/officeDocument/2006/relationships/hyperlink" Target="https://www.nejm.org/doi/full/10.1056/nejm199109123251102" TargetMode="External"/><Relationship Id="rId7" Type="http://schemas.openxmlformats.org/officeDocument/2006/relationships/hyperlink" Target="https://jamanetwork.com/journals/jama/fullarticle/187879"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sciencedirect.com/science/article/pii/S0197245697000780" TargetMode="External"/><Relationship Id="rId5" Type="http://schemas.openxmlformats.org/officeDocument/2006/relationships/hyperlink" Target="https://www.nejm.org/doi/10.1056/NEJMoa030808?url_ver=Z39.88-2003&amp;rfr_id=ori:rid:crossref.org&amp;rfr_dat=cr_pub%3dwww.ncbi.nlm.nih.gov" TargetMode="External"/><Relationship Id="rId4" Type="http://schemas.openxmlformats.org/officeDocument/2006/relationships/hyperlink" Target="https://www.ncbi.nlm.nih.gov/pubmed/9187066"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solidFill>
                  <a:prstClr val="black"/>
                </a:solidFill>
              </a:rPr>
              <a:pPr/>
              <a:t>10</a:t>
            </a:fld>
            <a:endParaRPr lang="en-US">
              <a:solidFill>
                <a:prstClr val="black"/>
              </a:solidFill>
            </a:endParaRPr>
          </a:p>
        </p:txBody>
      </p:sp>
      <p:sp>
        <p:nvSpPr>
          <p:cNvPr id="157698" name="Rectangle 2"/>
          <p:cNvSpPr>
            <a:spLocks noGrp="1" noRot="1" noChangeAspect="1" noChangeArrowheads="1" noTextEdit="1"/>
          </p:cNvSpPr>
          <p:nvPr>
            <p:ph type="sldImg"/>
          </p:nvPr>
        </p:nvSpPr>
        <p:spPr>
          <a:xfrm>
            <a:off x="1001713" y="663575"/>
            <a:ext cx="4427537" cy="3321050"/>
          </a:xfrm>
          <a:ln/>
        </p:spPr>
      </p:sp>
      <p:sp>
        <p:nvSpPr>
          <p:cNvPr id="157699" name="Rectangle 3"/>
          <p:cNvSpPr>
            <a:spLocks noGrp="1" noChangeArrowheads="1"/>
          </p:cNvSpPr>
          <p:nvPr>
            <p:ph type="body" idx="1"/>
          </p:nvPr>
        </p:nvSpPr>
        <p:spPr>
          <a:noFill/>
          <a:ln/>
        </p:spPr>
        <p:txBody>
          <a:bodyPr/>
          <a:lstStyle/>
          <a:p>
            <a:r>
              <a:rPr lang="en-US" dirty="0"/>
              <a:t>EPI 203 notes </a:t>
            </a:r>
            <a:r>
              <a:rPr lang="en-US" dirty="0" err="1"/>
              <a:t>fr</a:t>
            </a:r>
            <a:r>
              <a:rPr lang="en-US" dirty="0"/>
              <a:t> J Martin:</a:t>
            </a:r>
          </a:p>
          <a:p>
            <a:r>
              <a:rPr lang="en-US" dirty="0"/>
              <a:t>A randomized controlled</a:t>
            </a:r>
            <a:r>
              <a:rPr lang="en-US" baseline="0" dirty="0"/>
              <a:t> </a:t>
            </a:r>
            <a:r>
              <a:rPr lang="en-US" dirty="0"/>
              <a:t>trial (RCT) is the gold standard design for comparing</a:t>
            </a:r>
            <a:r>
              <a:rPr lang="en-US" baseline="0" dirty="0"/>
              <a:t> the effectiveness of different interventions to influence an outcome.  We pointed out earlier that the RCT design can be thought of as a type of cohort study where the exposure is assigned to participants, rather than just measured as it occurs in nature.  We also can turn this around.  That is, a useful insight in the understanding of observational studies is that one should strive to have them emulate an RCT.  Observational studies that aim to establish </a:t>
            </a:r>
            <a:r>
              <a:rPr lang="en-US" sz="1100" dirty="0">
                <a:latin typeface="Times New Roman" pitchFamily="18" charset="0"/>
              </a:rPr>
              <a:t>causality should be evaluated with respect to how well they emulate an experimental “target” trial (i.e., an RCT).</a:t>
            </a:r>
            <a:endParaRPr lang="en-US" dirty="0"/>
          </a:p>
          <a:p>
            <a:endParaRPr lang="en-US" dirty="0"/>
          </a:p>
        </p:txBody>
      </p:sp>
    </p:spTree>
    <p:extLst>
      <p:ext uri="{BB962C8B-B14F-4D97-AF65-F5344CB8AC3E}">
        <p14:creationId xmlns:p14="http://schemas.microsoft.com/office/powerpoint/2010/main" val="268952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Hernan &amp; Robins What If, section 3.6: “In this Section and throughout the book, the term causal effect refers to a</a:t>
            </a:r>
          </a:p>
          <a:p>
            <a:r>
              <a:rPr lang="en-US" dirty="0"/>
              <a:t>contrast between average counterfactual outcomes under different treatment</a:t>
            </a:r>
          </a:p>
          <a:p>
            <a:r>
              <a:rPr lang="en-US" dirty="0"/>
              <a:t>values. Therefore, for each causal effect, we can imagine a (hypothetical) randomized</a:t>
            </a:r>
          </a:p>
          <a:p>
            <a:r>
              <a:rPr lang="en-US" dirty="0"/>
              <a:t>experiment to quantify it. We refer The target trial–or its logical to that hypothetical experiment</a:t>
            </a:r>
          </a:p>
          <a:p>
            <a:r>
              <a:rPr lang="en-US" dirty="0"/>
              <a:t>equivalents–is central to the</a:t>
            </a:r>
          </a:p>
          <a:p>
            <a:r>
              <a:rPr lang="en-US" dirty="0"/>
              <a:t>causal inference framework. When conducting the target trial</a:t>
            </a:r>
          </a:p>
          <a:p>
            <a:r>
              <a:rPr lang="en-US" dirty="0"/>
              <a:t>is not feasible, ethical, or timely, we resort to causal analyses of observational</a:t>
            </a:r>
          </a:p>
          <a:p>
            <a:r>
              <a:rPr lang="en-US" dirty="0"/>
              <a:t>data. That is, causal inference from observational data can be viewed as an</a:t>
            </a:r>
          </a:p>
          <a:p>
            <a:r>
              <a:rPr lang="en-US" dirty="0"/>
              <a:t>attempt to emulate the target trial. If the emulation is successful, there is no</a:t>
            </a:r>
          </a:p>
          <a:p>
            <a:r>
              <a:rPr lang="en-US" dirty="0"/>
              <a:t>difference between the observational estimates and the numerical results that</a:t>
            </a:r>
          </a:p>
          <a:p>
            <a:r>
              <a:rPr lang="en-US" dirty="0"/>
              <a:t>the target trial would have yielded (had it been conducted).”</a:t>
            </a:r>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11</a:t>
            </a:fld>
            <a:endParaRPr lang="en-US"/>
          </a:p>
        </p:txBody>
      </p:sp>
    </p:spTree>
    <p:extLst>
      <p:ext uri="{BB962C8B-B14F-4D97-AF65-F5344CB8AC3E}">
        <p14:creationId xmlns:p14="http://schemas.microsoft.com/office/powerpoint/2010/main" val="374918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set of slides is NOT RECORDED and is considered a review of some aspects of RCT design. Please review on your own, as needed. </a:t>
            </a:r>
          </a:p>
          <a:p>
            <a:endParaRPr lang="en-US" dirty="0"/>
          </a:p>
          <a:p>
            <a:r>
              <a:rPr lang="en-US" dirty="0"/>
              <a:t>We thank Dr. Deb Grady for developing and sharing these slides.</a:t>
            </a:r>
          </a:p>
        </p:txBody>
      </p:sp>
      <p:sp>
        <p:nvSpPr>
          <p:cNvPr id="4" name="Slide Number Placeholder 3"/>
          <p:cNvSpPr>
            <a:spLocks noGrp="1"/>
          </p:cNvSpPr>
          <p:nvPr>
            <p:ph type="sldNum" sz="quarter" idx="5"/>
          </p:nvPr>
        </p:nvSpPr>
        <p:spPr/>
        <p:txBody>
          <a:bodyPr/>
          <a:lstStyle/>
          <a:p>
            <a:fld id="{BFC14E9A-3DE8-034F-B838-4E5D36AA9102}" type="slidenum">
              <a:rPr lang="en-US" smtClean="0"/>
              <a:t>12</a:t>
            </a:fld>
            <a:endParaRPr lang="en-US"/>
          </a:p>
        </p:txBody>
      </p:sp>
    </p:spTree>
    <p:extLst>
      <p:ext uri="{BB962C8B-B14F-4D97-AF65-F5344CB8AC3E}">
        <p14:creationId xmlns:p14="http://schemas.microsoft.com/office/powerpoint/2010/main" val="269191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 205 focuses on clinical trial design/conduct</a:t>
            </a:r>
          </a:p>
          <a:p>
            <a:endParaRPr lang="en-US" dirty="0"/>
          </a:p>
          <a:p>
            <a:r>
              <a:rPr lang="en-US" dirty="0"/>
              <a:t>Be deliberate when you use the word “trial”;</a:t>
            </a:r>
            <a:r>
              <a:rPr lang="en-US" baseline="0" dirty="0"/>
              <a:t> this means a study with an intervention</a:t>
            </a:r>
            <a:r>
              <a:rPr lang="mr-IN" baseline="0" dirty="0"/>
              <a:t>…</a:t>
            </a:r>
            <a:r>
              <a:rPr lang="en-US" baseline="0" dirty="0"/>
              <a:t> and often “trial” refers to a ”randomized trial”</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0864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822661C-19CF-0841-986E-8A3F83CD700F}"/>
              </a:ext>
            </a:extLst>
          </p:cNvPr>
          <p:cNvSpPr>
            <a:spLocks noGrp="1" noRot="1" noChangeAspect="1" noChangeArrowheads="1" noTextEdit="1"/>
          </p:cNvSpPr>
          <p:nvPr>
            <p:ph type="sldImg"/>
          </p:nvPr>
        </p:nvSpPr>
        <p:spPr>
          <a:xfrm>
            <a:off x="1038225" y="652463"/>
            <a:ext cx="4338638" cy="3254375"/>
          </a:xfrm>
          <a:ln/>
        </p:spPr>
      </p:sp>
      <p:sp>
        <p:nvSpPr>
          <p:cNvPr id="11266" name="Rectangle 3">
            <a:extLst>
              <a:ext uri="{FF2B5EF4-FFF2-40B4-BE49-F238E27FC236}">
                <a16:creationId xmlns:a16="http://schemas.microsoft.com/office/drawing/2014/main" id="{9979C5A3-A340-3C46-9C81-4B10CA39105F}"/>
              </a:ext>
            </a:extLst>
          </p:cNvPr>
          <p:cNvSpPr>
            <a:spLocks noGrp="1" noChangeArrowheads="1"/>
          </p:cNvSpPr>
          <p:nvPr>
            <p:ph type="body" idx="1"/>
          </p:nvPr>
        </p:nvSpPr>
        <p:spPr>
          <a:xfrm>
            <a:off x="857250" y="4136571"/>
            <a:ext cx="4643438"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altLang="en-US" sz="900" dirty="0">
                <a:latin typeface="Helvetica" pitchFamily="2" charset="0"/>
                <a:ea typeface="ＭＳ Ｐゴシック" panose="020B0600070205080204" pitchFamily="34" charset="-128"/>
              </a:rPr>
              <a:t>For example, select persons with memory loss, treat with daily mathematics and memory exercises and see if this improves score on MMSE and reduces risk of developing dementia.</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Note can have an uncontrolled trial or time series design. These have no concurrent control group and can produce the wrong answer due to learning, regression to the mean, secular trends and the placebo effect. Note, for example, that it is common to have a 30-50% improvement in depression scores, pain scores, hot flash scores.</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Can have a controlled trial without randomization. This addresses problems noted above, but may make the treatment look good simply because the groups are different to begin with. For example, if you put all the older people in the control group because it</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s too hard to teach them mathematics, the rate of developing dementia may be higher in this group simply because they are older. This design is really no different from a double cohort study. Randomization fixes this - for both known (measured) and unknown (unmeasured) potential confounders - I.e., age will be balanced in both groups, as will education, etc. And potential confounders we don</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t know about.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Can have a randomized  controlled trial without placebo (blinding). This allows (as will be discussed later) for co-intervention and biases outcome ascertainment.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Also note that these three elements - treatment, randomization and blinding result in the major ethical concerns regarding randomized trials. </a:t>
            </a:r>
          </a:p>
        </p:txBody>
      </p:sp>
    </p:spTree>
    <p:extLst>
      <p:ext uri="{BB962C8B-B14F-4D97-AF65-F5344CB8AC3E}">
        <p14:creationId xmlns:p14="http://schemas.microsoft.com/office/powerpoint/2010/main" val="92873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Variable A is</a:t>
            </a:r>
            <a:r>
              <a:rPr lang="en-US" altLang="en-US" baseline="0" dirty="0"/>
              <a:t> referred to as an instrumental variable or “instrument”.  An instrument is defined to as a factor related to exposure but to nothing else.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15</a:t>
            </a:fld>
            <a:endParaRPr lang="en-US" dirty="0"/>
          </a:p>
        </p:txBody>
      </p:sp>
    </p:spTree>
    <p:extLst>
      <p:ext uri="{BB962C8B-B14F-4D97-AF65-F5344CB8AC3E}">
        <p14:creationId xmlns:p14="http://schemas.microsoft.com/office/powerpoint/2010/main" val="1637754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Variable A is</a:t>
            </a:r>
            <a:r>
              <a:rPr lang="en-US" altLang="en-US" baseline="0" dirty="0"/>
              <a:t> referred to as an instrumental variable or “instrument”.  An instrument is defined to as a factor related to exposure but to nothing else.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16</a:t>
            </a:fld>
            <a:endParaRPr lang="en-US" dirty="0"/>
          </a:p>
        </p:txBody>
      </p:sp>
    </p:spTree>
    <p:extLst>
      <p:ext uri="{BB962C8B-B14F-4D97-AF65-F5344CB8AC3E}">
        <p14:creationId xmlns:p14="http://schemas.microsoft.com/office/powerpoint/2010/main" val="146536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17</a:t>
            </a:fld>
            <a:endParaRPr lang="en-US"/>
          </a:p>
        </p:txBody>
      </p:sp>
    </p:spTree>
    <p:extLst>
      <p:ext uri="{BB962C8B-B14F-4D97-AF65-F5344CB8AC3E}">
        <p14:creationId xmlns:p14="http://schemas.microsoft.com/office/powerpoint/2010/main" val="180428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CFF0B04-0E1F-AE4A-9235-8869830F4B8B}"/>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7EC0BA8E-6FCD-3E43-B909-8748292A39C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Will talk more about why to do a trial…want to emphasize that there are some good reasons NOT to do a trial.</a:t>
            </a:r>
          </a:p>
          <a:p>
            <a:endParaRPr lang="en-US" altLang="en-US" dirty="0">
              <a:latin typeface="Helvetica" pitchFamily="2" charset="0"/>
              <a:ea typeface="ＭＳ Ｐゴシック" panose="020B0600070205080204" pitchFamily="34" charset="-128"/>
            </a:endParaRPr>
          </a:p>
          <a:p>
            <a:r>
              <a:rPr lang="en-US" dirty="0"/>
              <a:t>Randomized Clinical Trial attributes:</a:t>
            </a:r>
          </a:p>
          <a:p>
            <a:pPr lvl="1"/>
            <a:r>
              <a:rPr lang="en-US" dirty="0"/>
              <a:t>Randomization to Exposure (e.g., drug) or a Control (e.g., placebo) addresses known/unknown confounding factors</a:t>
            </a:r>
          </a:p>
          <a:p>
            <a:pPr lvl="1"/>
            <a:r>
              <a:rPr lang="en-US" dirty="0"/>
              <a:t>Intention to Treat (ITT): “once randomized, always analyzed”, maintains randomization </a:t>
            </a:r>
          </a:p>
          <a:p>
            <a:pPr lvl="1"/>
            <a:r>
              <a:rPr lang="en-US" dirty="0"/>
              <a:t>Blinding minimizes bias in assessments</a:t>
            </a:r>
            <a:endParaRPr lang="en-US" dirty="0">
              <a:latin typeface="Helvetica" pitchFamily="2" charset="0"/>
              <a:ea typeface="ＭＳ Ｐゴシック" panose="020B0600070205080204" pitchFamily="34" charset="-128"/>
            </a:endParaRPr>
          </a:p>
          <a:p>
            <a:pPr lvl="1"/>
            <a:endParaRPr lang="en-US" dirty="0">
              <a:latin typeface="Helvetica" pitchFamily="2" charset="0"/>
              <a:ea typeface="ＭＳ Ｐゴシック" panose="020B0600070205080204" pitchFamily="34" charset="-128"/>
            </a:endParaRPr>
          </a:p>
          <a:p>
            <a:pPr lvl="1"/>
            <a:r>
              <a:rPr lang="en-US" dirty="0">
                <a:latin typeface="Helvetica" pitchFamily="2" charset="0"/>
                <a:ea typeface="ＭＳ Ｐゴシック" panose="020B0600070205080204" pitchFamily="34" charset="-128"/>
              </a:rPr>
              <a:t>Co-Intervention – additional diagnostic or therapeutic tests or procedures applied to either the intervention or control group in a RCT. Such additions that are not pre-specified by the protocol could introduce confounding and threaten validity of the trial. </a:t>
            </a:r>
          </a:p>
          <a:p>
            <a:pPr lvl="1"/>
            <a:endParaRPr lang="en-US" dirty="0"/>
          </a:p>
        </p:txBody>
      </p:sp>
    </p:spTree>
    <p:extLst>
      <p:ext uri="{BB962C8B-B14F-4D97-AF65-F5344CB8AC3E}">
        <p14:creationId xmlns:p14="http://schemas.microsoft.com/office/powerpoint/2010/main" val="190069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011BCEDA-8861-1640-B64B-5BAD8278A0E2}"/>
              </a:ext>
            </a:extLst>
          </p:cNvPr>
          <p:cNvSpPr>
            <a:spLocks noGrp="1" noRot="1" noChangeAspect="1" noChangeArrowheads="1" noTextEdit="1"/>
          </p:cNvSpPr>
          <p:nvPr>
            <p:ph type="sldImg"/>
          </p:nvPr>
        </p:nvSpPr>
        <p:spPr>
          <a:ln/>
        </p:spPr>
      </p:sp>
      <p:sp>
        <p:nvSpPr>
          <p:cNvPr id="637955" name="Rectangle 3">
            <a:extLst>
              <a:ext uri="{FF2B5EF4-FFF2-40B4-BE49-F238E27FC236}">
                <a16:creationId xmlns:a16="http://schemas.microsoft.com/office/drawing/2014/main" id="{56BF76A1-DA2D-E04A-91EE-D75B8A64AA29}"/>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94086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33293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C4A13E8-24B3-2143-A578-50168844283F}"/>
              </a:ext>
            </a:extLst>
          </p:cNvPr>
          <p:cNvSpPr>
            <a:spLocks noGrp="1" noRot="1" noChangeAspect="1" noChangeArrowheads="1" noTextEdit="1"/>
          </p:cNvSpPr>
          <p:nvPr>
            <p:ph type="sldImg"/>
          </p:nvPr>
        </p:nvSpPr>
        <p:spPr>
          <a:ln/>
        </p:spPr>
      </p:sp>
      <p:sp>
        <p:nvSpPr>
          <p:cNvPr id="638979" name="Rectangle 3">
            <a:extLst>
              <a:ext uri="{FF2B5EF4-FFF2-40B4-BE49-F238E27FC236}">
                <a16:creationId xmlns:a16="http://schemas.microsoft.com/office/drawing/2014/main" id="{0293018E-8CDA-CC42-8D8D-0A098751C560}"/>
              </a:ext>
            </a:extLst>
          </p:cNvPr>
          <p:cNvSpPr>
            <a:spLocks noGrp="1" noChangeArrowheads="1"/>
          </p:cNvSpPr>
          <p:nvPr>
            <p:ph type="body" idx="1"/>
          </p:nvPr>
        </p:nvSpPr>
        <p:spPr/>
        <p:txBody>
          <a:bodyPr/>
          <a:lstStyle/>
          <a:p>
            <a:pPr>
              <a:defRPr/>
            </a:pPr>
            <a:r>
              <a:rPr lang="en-US" dirty="0">
                <a:cs typeface="+mn-cs"/>
              </a:rPr>
              <a:t>If your intervention is not blinded to the dr. or participant, self-awareness of the intervention after randomization can lead to the introduction of differences </a:t>
            </a:r>
            <a:r>
              <a:rPr lang="en-US" dirty="0" err="1">
                <a:cs typeface="+mn-cs"/>
              </a:rPr>
              <a:t>bt</a:t>
            </a:r>
            <a:r>
              <a:rPr lang="en-US" dirty="0">
                <a:cs typeface="+mn-cs"/>
              </a:rPr>
              <a:t> groups.</a:t>
            </a:r>
          </a:p>
          <a:p>
            <a:pPr>
              <a:defRPr/>
            </a:pPr>
            <a:endParaRPr lang="en-US" dirty="0">
              <a:cs typeface="+mn-cs"/>
            </a:endParaRPr>
          </a:p>
        </p:txBody>
      </p:sp>
    </p:spTree>
    <p:extLst>
      <p:ext uri="{BB962C8B-B14F-4D97-AF65-F5344CB8AC3E}">
        <p14:creationId xmlns:p14="http://schemas.microsoft.com/office/powerpoint/2010/main" val="177204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9C0BD79-9721-0A41-BEBF-C76FD2E5C8C6}"/>
              </a:ext>
            </a:extLst>
          </p:cNvPr>
          <p:cNvSpPr>
            <a:spLocks noGrp="1" noRot="1" noChangeAspect="1" noChangeArrowheads="1" noTextEdit="1"/>
          </p:cNvSpPr>
          <p:nvPr>
            <p:ph type="sldImg"/>
          </p:nvPr>
        </p:nvSpPr>
        <p:spPr>
          <a:ln/>
        </p:spPr>
      </p:sp>
      <p:sp>
        <p:nvSpPr>
          <p:cNvPr id="629763" name="Rectangle 3">
            <a:extLst>
              <a:ext uri="{FF2B5EF4-FFF2-40B4-BE49-F238E27FC236}">
                <a16:creationId xmlns:a16="http://schemas.microsoft.com/office/drawing/2014/main" id="{D36885F3-35E1-2043-8B14-74D2A80B56BA}"/>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30369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54E1980D-9052-0249-8FB3-2FDE496B49E9}"/>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8C483926-ED54-F94A-9524-4FA7795AD2E9}"/>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Best control is inactive placebo</a:t>
            </a:r>
          </a:p>
          <a:p>
            <a:pPr lvl="1"/>
            <a:r>
              <a:rPr lang="en-US" altLang="en-US" dirty="0">
                <a:latin typeface="Helvetica" pitchFamily="2" charset="0"/>
                <a:ea typeface="ＭＳ Ｐゴシック" panose="020B0600070205080204" pitchFamily="34" charset="-128"/>
              </a:rPr>
              <a:t>easy to determine benefit or harm</a:t>
            </a:r>
          </a:p>
          <a:p>
            <a:pPr lvl="1"/>
            <a:r>
              <a:rPr lang="en-US" altLang="en-US" dirty="0">
                <a:latin typeface="Helvetica" pitchFamily="2" charset="0"/>
                <a:ea typeface="ＭＳ Ｐゴシック" panose="020B0600070205080204" pitchFamily="34" charset="-128"/>
              </a:rPr>
              <a:t>Usually (not always) easy to blind</a:t>
            </a:r>
          </a:p>
          <a:p>
            <a:r>
              <a:rPr lang="en-US" altLang="en-US" dirty="0">
                <a:latin typeface="Helvetica" pitchFamily="2" charset="0"/>
                <a:ea typeface="ＭＳ Ｐゴシック" panose="020B0600070205080204" pitchFamily="34" charset="-128"/>
              </a:rPr>
              <a:t>Some trials use an active treatment of </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standard of care</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 as the comparator. Here, the goal might be to show that the new intervention is better than the standard. The design and statistical analysis here is exactly the same as if the standard of care were a placebo. </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But often, the goal is to determine if the new treatment is AS GOOD as the standard of care. Sometimes, we do just want a second line therapy, but generally don</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t really care if a new treatment is as good as the standard of care unless it has some advantages, for example better side effect profile, more convenient, or less expensive. </a:t>
            </a:r>
          </a:p>
          <a:p>
            <a:r>
              <a:rPr lang="en-US" altLang="ja-JP" dirty="0">
                <a:latin typeface="Helvetica" pitchFamily="2" charset="0"/>
                <a:ea typeface="ＭＳ Ｐゴシック" panose="020B0600070205080204" pitchFamily="34" charset="-128"/>
              </a:rPr>
              <a:t>Decision about what is considered “good enough” for non-inferiority trial is based on lit. example:  </a:t>
            </a:r>
            <a:r>
              <a:rPr lang="en-US" dirty="0">
                <a:hlinkClick r:id="rId3"/>
              </a:rPr>
              <a:t>https://jamanetwork.com/journals/jama/fullarticle/2320315?utm_source=silverchair&amp;utm_campaign=marketing&amp;utm_content=article-decade&amp;cmp=1&amp;utm_medium=email</a:t>
            </a:r>
            <a:endParaRPr lang="en-US" dirty="0"/>
          </a:p>
          <a:p>
            <a:r>
              <a:rPr lang="en-US" altLang="ja-JP" dirty="0">
                <a:latin typeface="Helvetica" pitchFamily="2" charset="0"/>
                <a:ea typeface="ＭＳ Ｐゴシック" panose="020B0600070205080204" pitchFamily="34" charset="-128"/>
              </a:rPr>
              <a:t>In this example, X was set at 24% for power calculations.</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Consider, for example, the problem of conducting a clinical trial with a new drug for prevention of osteoporotic fractures. There are already proven effective drugs for this, namely estrogens, bisphosphonates and PTH. Is it ethical and/or clinically useful to study this new drug compared to placebo? There are many such examples - HTN, depression, lipid lowering, etc.</a:t>
            </a:r>
          </a:p>
        </p:txBody>
      </p:sp>
    </p:spTree>
    <p:extLst>
      <p:ext uri="{BB962C8B-B14F-4D97-AF65-F5344CB8AC3E}">
        <p14:creationId xmlns:p14="http://schemas.microsoft.com/office/powerpoint/2010/main" val="3489078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02DA509-6A51-AC4C-BB03-D080658CAC6B}"/>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A794CE97-791C-A143-BCE4-FEA16BA9A8E1}"/>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4057691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00DDD8F6-21FA-9B49-AFD4-4F358C3FD4CD}"/>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E9017232-F643-AA4F-95C3-B7B32AC7BB96}"/>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746083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17003082-6FE9-B145-9DD1-44BEC750A6C3}"/>
              </a:ext>
            </a:extLst>
          </p:cNvPr>
          <p:cNvSpPr>
            <a:spLocks noGrp="1" noRot="1" noChangeAspect="1" noChangeArrowheads="1" noTextEdit="1"/>
          </p:cNvSpPr>
          <p:nvPr>
            <p:ph type="sldImg"/>
          </p:nvPr>
        </p:nvSpPr>
        <p:spPr>
          <a:ln/>
        </p:spPr>
      </p:sp>
      <p:sp>
        <p:nvSpPr>
          <p:cNvPr id="636931" name="Rectangle 3">
            <a:extLst>
              <a:ext uri="{FF2B5EF4-FFF2-40B4-BE49-F238E27FC236}">
                <a16:creationId xmlns:a16="http://schemas.microsoft.com/office/drawing/2014/main" id="{074DC186-8682-974E-9062-9352B043792A}"/>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51624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Equipoise </a:t>
            </a:r>
            <a:r>
              <a:rPr lang="mr-IN" dirty="0"/>
              <a:t>–</a:t>
            </a:r>
            <a:r>
              <a:rPr lang="en-US" dirty="0"/>
              <a:t> the group</a:t>
            </a:r>
            <a:r>
              <a:rPr lang="en-US" baseline="0" dirty="0"/>
              <a:t> or </a:t>
            </a:r>
            <a:r>
              <a:rPr lang="en-US" baseline="0" dirty="0" err="1"/>
              <a:t>tx</a:t>
            </a:r>
            <a:r>
              <a:rPr lang="en-US" baseline="0" dirty="0"/>
              <a:t> allocations in the trial must be equally acceptable based on current state of knowledge</a:t>
            </a:r>
          </a:p>
          <a:p>
            <a:r>
              <a:rPr lang="en-US" baseline="0" dirty="0"/>
              <a:t>There are certain questions that will NEVER be addressed in a trial</a:t>
            </a:r>
            <a:endParaRPr lang="en-US" dirty="0"/>
          </a:p>
        </p:txBody>
      </p:sp>
    </p:spTree>
    <p:extLst>
      <p:ext uri="{BB962C8B-B14F-4D97-AF65-F5344CB8AC3E}">
        <p14:creationId xmlns:p14="http://schemas.microsoft.com/office/powerpoint/2010/main" val="3625312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27</a:t>
            </a:fld>
            <a:endParaRPr lang="en-US"/>
          </a:p>
        </p:txBody>
      </p:sp>
    </p:spTree>
    <p:extLst>
      <p:ext uri="{BB962C8B-B14F-4D97-AF65-F5344CB8AC3E}">
        <p14:creationId xmlns:p14="http://schemas.microsoft.com/office/powerpoint/2010/main" val="3208154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28</a:t>
            </a:fld>
            <a:endParaRPr lang="en-US"/>
          </a:p>
        </p:txBody>
      </p:sp>
    </p:spTree>
    <p:extLst>
      <p:ext uri="{BB962C8B-B14F-4D97-AF65-F5344CB8AC3E}">
        <p14:creationId xmlns:p14="http://schemas.microsoft.com/office/powerpoint/2010/main" val="1496399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29</a:t>
            </a:fld>
            <a:endParaRPr lang="en-US"/>
          </a:p>
        </p:txBody>
      </p:sp>
    </p:spTree>
    <p:extLst>
      <p:ext uri="{BB962C8B-B14F-4D97-AF65-F5344CB8AC3E}">
        <p14:creationId xmlns:p14="http://schemas.microsoft.com/office/powerpoint/2010/main" val="82011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81100" y="674688"/>
            <a:ext cx="4497388" cy="33734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bwMode="auto">
          <a:xfrm>
            <a:off x="913805" y="4272643"/>
            <a:ext cx="5030391" cy="404737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lvl="1"/>
            <a:endParaRPr lang="en-US" altLang="en-US" dirty="0"/>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1043406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Balancing adherence with generalizability… Educated MD’s – more likely to take the mailed pill packs as prescribed and maintain follow up </a:t>
            </a:r>
            <a:r>
              <a:rPr lang="en-US" dirty="0" err="1"/>
              <a:t>bc</a:t>
            </a:r>
            <a:r>
              <a:rPr lang="en-US" dirty="0"/>
              <a:t> they valued the scientific endeavor</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30</a:t>
            </a:fld>
            <a:endParaRPr lang="en-US"/>
          </a:p>
        </p:txBody>
      </p:sp>
    </p:spTree>
    <p:extLst>
      <p:ext uri="{BB962C8B-B14F-4D97-AF65-F5344CB8AC3E}">
        <p14:creationId xmlns:p14="http://schemas.microsoft.com/office/powerpoint/2010/main" val="219946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2x2 factorial design: </a:t>
            </a:r>
            <a:r>
              <a:rPr lang="en-US" dirty="0">
                <a:hlinkClick r:id="rId6"/>
              </a:rPr>
              <a:t>https://www.ncbi.nlm.nih.gov/pubmed/4023472</a:t>
            </a:r>
            <a:endParaRPr lang="en-US" dirty="0"/>
          </a:p>
          <a:p>
            <a:endParaRPr lang="en-US" dirty="0"/>
          </a:p>
          <a:p>
            <a:r>
              <a:rPr lang="en-US" dirty="0">
                <a:hlinkClick r:id="rId7"/>
              </a:rPr>
              <a:t>https://handbook-5-1.cochrane.org/chapter_16/16_5_6_factorial_trials.htm</a:t>
            </a:r>
            <a:endParaRPr lang="en-US" dirty="0"/>
          </a:p>
          <a:p>
            <a:endParaRPr lang="en-US" dirty="0"/>
          </a:p>
          <a:p>
            <a:r>
              <a:rPr lang="en-US" dirty="0"/>
              <a:t>Null BC main results: https://</a:t>
            </a:r>
            <a:r>
              <a:rPr lang="en-US" dirty="0" err="1"/>
              <a:t>pubmed.ncbi.nlm.nih.gov</a:t>
            </a:r>
            <a:r>
              <a:rPr lang="en-US" dirty="0"/>
              <a:t>/8602179/ </a:t>
            </a:r>
          </a:p>
        </p:txBody>
      </p:sp>
      <p:sp>
        <p:nvSpPr>
          <p:cNvPr id="4" name="Slide Number Placeholder 3"/>
          <p:cNvSpPr>
            <a:spLocks noGrp="1"/>
          </p:cNvSpPr>
          <p:nvPr>
            <p:ph type="sldNum" sz="quarter" idx="5"/>
          </p:nvPr>
        </p:nvSpPr>
        <p:spPr/>
        <p:txBody>
          <a:bodyPr/>
          <a:lstStyle/>
          <a:p>
            <a:fld id="{BFC14E9A-3DE8-034F-B838-4E5D36AA9102}" type="slidenum">
              <a:rPr lang="en-US" smtClean="0"/>
              <a:t>31</a:t>
            </a:fld>
            <a:endParaRPr lang="en-US"/>
          </a:p>
        </p:txBody>
      </p:sp>
    </p:spTree>
    <p:extLst>
      <p:ext uri="{BB962C8B-B14F-4D97-AF65-F5344CB8AC3E}">
        <p14:creationId xmlns:p14="http://schemas.microsoft.com/office/powerpoint/2010/main" val="527932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32</a:t>
            </a:fld>
            <a:endParaRPr lang="en-US"/>
          </a:p>
        </p:txBody>
      </p:sp>
    </p:spTree>
    <p:extLst>
      <p:ext uri="{BB962C8B-B14F-4D97-AF65-F5344CB8AC3E}">
        <p14:creationId xmlns:p14="http://schemas.microsoft.com/office/powerpoint/2010/main" val="402905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5D6442-A8DA-9D40-84A5-3AA2513EAD51}"/>
              </a:ext>
            </a:extLst>
          </p:cNvPr>
          <p:cNvSpPr>
            <a:spLocks noGrp="1" noChangeArrowheads="1"/>
          </p:cNvSpPr>
          <p:nvPr>
            <p:ph type="sldNum"/>
          </p:nvPr>
        </p:nvSpPr>
        <p:spPr>
          <a:ln/>
        </p:spPr>
        <p:txBody>
          <a:bodyPr/>
          <a:lstStyle/>
          <a:p>
            <a:fld id="{A764700D-9C4B-1348-BC44-1DB926C99994}" type="slidenum">
              <a:rPr lang="en-US" altLang="en-US"/>
              <a:pPr/>
              <a:t>33</a:t>
            </a:fld>
            <a:endParaRPr lang="en-US" altLang="en-US"/>
          </a:p>
        </p:txBody>
      </p:sp>
      <p:sp>
        <p:nvSpPr>
          <p:cNvPr id="4097" name="Text Box 1">
            <a:extLst>
              <a:ext uri="{FF2B5EF4-FFF2-40B4-BE49-F238E27FC236}">
                <a16:creationId xmlns:a16="http://schemas.microsoft.com/office/drawing/2014/main" id="{705DD365-C897-1A46-AE51-F5882560CDAA}"/>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0F20FB1C-3281-AA4F-AFE6-69B3593DCBE8}"/>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640" anchor="ctr"/>
          <a:lstStyle/>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3"/>
              </a:rPr>
              <a:t>https://www.nejm.org/doi/full/10.1056/NEJM198801283180431</a:t>
            </a:r>
            <a:r>
              <a:rPr lang="en-US" dirty="0"/>
              <a:t> - Preliminary report</a:t>
            </a:r>
          </a:p>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4"/>
              </a:rPr>
              <a:t>https://www.nejm.org/doi/10.1056/NEJM198907203210301?url_ver=Z39.88-2003&amp;rfr_id=ori:rid:crossref.org&amp;rfr_dat=cr_pub%20%200pubmed</a:t>
            </a:r>
            <a:r>
              <a:rPr lang="en-US" dirty="0"/>
              <a:t> - Final report</a:t>
            </a:r>
            <a:endParaRPr lang="en-US" dirty="0">
              <a:cs typeface="Calibri"/>
            </a:endParaRPr>
          </a:p>
        </p:txBody>
      </p:sp>
    </p:spTree>
    <p:extLst>
      <p:ext uri="{BB962C8B-B14F-4D97-AF65-F5344CB8AC3E}">
        <p14:creationId xmlns:p14="http://schemas.microsoft.com/office/powerpoint/2010/main" val="1228374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https://www.nejm.org/doi/full/10.1056/NEJM198801283180431</a:t>
            </a:r>
          </a:p>
        </p:txBody>
      </p:sp>
      <p:sp>
        <p:nvSpPr>
          <p:cNvPr id="4" name="Slide Number Placeholder 3"/>
          <p:cNvSpPr>
            <a:spLocks noGrp="1"/>
          </p:cNvSpPr>
          <p:nvPr>
            <p:ph type="sldNum" sz="quarter" idx="5"/>
          </p:nvPr>
        </p:nvSpPr>
        <p:spPr/>
        <p:txBody>
          <a:bodyPr/>
          <a:lstStyle/>
          <a:p>
            <a:fld id="{BFC14E9A-3DE8-034F-B838-4E5D36AA9102}" type="slidenum">
              <a:rPr lang="en-US" smtClean="0"/>
              <a:t>34</a:t>
            </a:fld>
            <a:endParaRPr lang="en-US"/>
          </a:p>
        </p:txBody>
      </p:sp>
    </p:spTree>
    <p:extLst>
      <p:ext uri="{BB962C8B-B14F-4D97-AF65-F5344CB8AC3E}">
        <p14:creationId xmlns:p14="http://schemas.microsoft.com/office/powerpoint/2010/main" val="839405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35</a:t>
            </a:fld>
            <a:endParaRPr lang="en-US"/>
          </a:p>
        </p:txBody>
      </p:sp>
    </p:spTree>
    <p:extLst>
      <p:ext uri="{BB962C8B-B14F-4D97-AF65-F5344CB8AC3E}">
        <p14:creationId xmlns:p14="http://schemas.microsoft.com/office/powerpoint/2010/main" val="2998263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a:p>
            <a:r>
              <a:rPr lang="en-US" altLang="en-US" dirty="0">
                <a:ea typeface="ＭＳ Ｐゴシック" charset="-128"/>
              </a:rPr>
              <a:t>NOTE: Dr. Chan refers to “protective effect” of the observational studies on vegetables and cancer or carotenoids and cancer, quoting older articles </a:t>
            </a:r>
            <a:r>
              <a:rPr lang="en-US" altLang="en-US">
                <a:ea typeface="ＭＳ Ｐゴシック" charset="-128"/>
              </a:rPr>
              <a:t>of the 1970’s and 1980’s </a:t>
            </a:r>
            <a:r>
              <a:rPr lang="en-US" altLang="en-US" dirty="0">
                <a:ea typeface="ＭＳ Ｐゴシック" charset="-128"/>
              </a:rPr>
              <a:t>– this should be qualified as an “inverse association” or “potential protective effect” as these results were from case-control and cohort studies and cannot directly comment on true “</a:t>
            </a:r>
            <a:r>
              <a:rPr lang="en-US" altLang="en-US">
                <a:ea typeface="ＭＳ Ｐゴシック" charset="-128"/>
              </a:rPr>
              <a:t>causal effects.” </a:t>
            </a:r>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36</a:t>
            </a:fld>
            <a:endParaRPr lang="en-US" altLang="en-US" sz="1200">
              <a:solidFill>
                <a:srgbClr val="1F497D"/>
              </a:solidFill>
              <a:latin typeface="Arial" charset="0"/>
            </a:endParaRPr>
          </a:p>
        </p:txBody>
      </p:sp>
    </p:spTree>
    <p:extLst>
      <p:ext uri="{BB962C8B-B14F-4D97-AF65-F5344CB8AC3E}">
        <p14:creationId xmlns:p14="http://schemas.microsoft.com/office/powerpoint/2010/main" val="4183279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37</a:t>
            </a:fld>
            <a:endParaRPr lang="en-US" altLang="en-US" sz="1200">
              <a:solidFill>
                <a:srgbClr val="1F497D"/>
              </a:solidFill>
              <a:latin typeface="Arial" charset="0"/>
            </a:endParaRPr>
          </a:p>
        </p:txBody>
      </p:sp>
    </p:spTree>
    <p:extLst>
      <p:ext uri="{BB962C8B-B14F-4D97-AF65-F5344CB8AC3E}">
        <p14:creationId xmlns:p14="http://schemas.microsoft.com/office/powerpoint/2010/main" val="3026404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38</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dirty="0">
                <a:ea typeface="ＭＳ Ｐゴシック" charset="-128"/>
              </a:rPr>
              <a:t>http://</a:t>
            </a:r>
            <a:r>
              <a:rPr lang="en-US" altLang="en-US" dirty="0" err="1">
                <a:ea typeface="ＭＳ Ｐゴシック" charset="-128"/>
              </a:rPr>
              <a:t>www.annalsofepidemiology.org</a:t>
            </a:r>
            <a:r>
              <a:rPr lang="en-US" altLang="en-US" dirty="0">
                <a:ea typeface="ＭＳ Ｐゴシック" charset="-128"/>
              </a:rPr>
              <a:t>/article/1047-2797(94)90036-1/pdf </a:t>
            </a:r>
          </a:p>
        </p:txBody>
      </p:sp>
    </p:spTree>
    <p:extLst>
      <p:ext uri="{BB962C8B-B14F-4D97-AF65-F5344CB8AC3E}">
        <p14:creationId xmlns:p14="http://schemas.microsoft.com/office/powerpoint/2010/main" val="1047763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7A8CAF-390E-D94D-A93F-C4BC106B4F8C}"/>
              </a:ext>
            </a:extLst>
          </p:cNvPr>
          <p:cNvSpPr>
            <a:spLocks noGrp="1" noChangeArrowheads="1"/>
          </p:cNvSpPr>
          <p:nvPr>
            <p:ph type="sldNum"/>
          </p:nvPr>
        </p:nvSpPr>
        <p:spPr>
          <a:ln/>
        </p:spPr>
        <p:txBody>
          <a:bodyPr/>
          <a:lstStyle/>
          <a:p>
            <a:fld id="{8EEBADB7-F0C0-C442-B3EA-B69D418A09E4}" type="slidenum">
              <a:rPr lang="en-US" altLang="en-US"/>
              <a:pPr/>
              <a:t>39</a:t>
            </a:fld>
            <a:endParaRPr lang="en-US" altLang="en-US"/>
          </a:p>
        </p:txBody>
      </p:sp>
      <p:sp>
        <p:nvSpPr>
          <p:cNvPr id="4097" name="Text Box 1">
            <a:extLst>
              <a:ext uri="{FF2B5EF4-FFF2-40B4-BE49-F238E27FC236}">
                <a16:creationId xmlns:a16="http://schemas.microsoft.com/office/drawing/2014/main" id="{6C3A4578-D0E2-D24C-A7B2-4E6A0E1ED608}"/>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2B61BB04-9ED3-A44C-8649-CCD15B5C2B80}"/>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1. Kaplan-Meier Curves for the Cumulative Incidence of Lung Cancer among Participants Who Received Alpha-Tocopherol Supplements and Those Who Did Not (Upper Panel) and among Participants Who Received Beta Carotene Supplements and Those Who Did Not (Lower Panel). Data are shown only through 7 1/2 years of follow-up because of the small numbers of participants beyond that time.</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altLang="en-US" sz="1000" dirty="0">
                <a:ea typeface="ＭＳ Ｐゴシック" charset="-128"/>
              </a:rPr>
              <a:t>Maybe TOO late to intervene with BC or Vit E in a population that has 30 pack years of smoking history</a:t>
            </a:r>
          </a:p>
          <a:p>
            <a:pPr>
              <a:lnSpc>
                <a:spcPct val="80000"/>
              </a:lnSpc>
            </a:pPr>
            <a:r>
              <a:rPr lang="en-US" altLang="en-US" sz="1000" dirty="0">
                <a:ea typeface="ＭＳ Ｐゴシック" charset="-128"/>
              </a:rPr>
              <a:t>Or… the population was not deficient enough to observe a benefit</a:t>
            </a:r>
          </a:p>
          <a:p>
            <a:pPr>
              <a:lnSpc>
                <a:spcPct val="80000"/>
              </a:lnSpc>
            </a:pPr>
            <a:r>
              <a:rPr lang="en-US" altLang="en-US" sz="1000" dirty="0">
                <a:ea typeface="ＭＳ Ｐゴシック" charset="-128"/>
              </a:rPr>
              <a:t>For Example…</a:t>
            </a:r>
          </a:p>
          <a:p>
            <a:pPr>
              <a:lnSpc>
                <a:spcPct val="80000"/>
              </a:lnSpc>
            </a:pPr>
            <a:r>
              <a:rPr lang="en-US" altLang="en-US" sz="1000" dirty="0">
                <a:ea typeface="ＭＳ Ｐゴシック" charset="-128"/>
              </a:rPr>
              <a:t>JNCI 1993 Blot et al, </a:t>
            </a:r>
            <a:r>
              <a:rPr lang="en-US" altLang="en-US" sz="1000" dirty="0" err="1">
                <a:ea typeface="ＭＳ Ｐゴシック" charset="-128"/>
              </a:rPr>
              <a:t>Linxian</a:t>
            </a:r>
            <a:r>
              <a:rPr lang="en-US" altLang="en-US" sz="1000" dirty="0">
                <a:ea typeface="ＭＳ Ｐゴシック" charset="-128"/>
              </a:rPr>
              <a:t> China RCT combo vit E, BC, and SEL – associated with lower total mortality p=0.03, RR=0.91; </a:t>
            </a:r>
            <a:r>
              <a:rPr lang="en-US" altLang="en-US" sz="1000" dirty="0" err="1">
                <a:ea typeface="ＭＳ Ｐゴシック" charset="-128"/>
              </a:rPr>
              <a:t>esp</a:t>
            </a:r>
            <a:r>
              <a:rPr lang="en-US" altLang="en-US" sz="1000" dirty="0">
                <a:ea typeface="ＭＳ Ｐゴシック" charset="-128"/>
              </a:rPr>
              <a:t> for cancer RR =0.87 (0.75-1.00)… however baseline BC levels were 3 times LOWER than that in Finland (5.2 ug/dL vs 17 mg/dL)</a:t>
            </a:r>
          </a:p>
          <a:p>
            <a:pPr>
              <a:lnSpc>
                <a:spcPct val="80000"/>
              </a:lnSpc>
            </a:pPr>
            <a:endParaRPr lang="en-US" altLang="en-US" sz="1000" dirty="0">
              <a:ea typeface="ＭＳ Ｐゴシック" charset="-128"/>
            </a:endParaRPr>
          </a:p>
          <a:p>
            <a:pPr>
              <a:lnSpc>
                <a:spcPct val="80000"/>
              </a:lnSpc>
            </a:pPr>
            <a:r>
              <a:rPr lang="en-US" altLang="en-US" sz="1000" dirty="0">
                <a:ea typeface="ＭＳ Ｐゴシック" charset="-128"/>
              </a:rPr>
              <a:t>https://</a:t>
            </a:r>
            <a:r>
              <a:rPr lang="en-US" altLang="en-US" sz="1000" dirty="0" err="1">
                <a:ea typeface="ＭＳ Ｐゴシック" charset="-128"/>
              </a:rPr>
              <a:t>atbcstudy.cancer.gov</a:t>
            </a:r>
            <a:r>
              <a:rPr lang="en-US" altLang="en-US" sz="1000" dirty="0">
                <a:ea typeface="ＭＳ Ｐゴシック" charset="-128"/>
              </a:rPr>
              <a:t>/ </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589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min 33 (2018)</a:t>
            </a:r>
          </a:p>
        </p:txBody>
      </p:sp>
    </p:spTree>
    <p:extLst>
      <p:ext uri="{BB962C8B-B14F-4D97-AF65-F5344CB8AC3E}">
        <p14:creationId xmlns:p14="http://schemas.microsoft.com/office/powerpoint/2010/main" val="24686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40</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dirty="0">
                <a:ea typeface="ＭＳ Ｐゴシック"/>
              </a:rPr>
              <a:t>Maybe TOO late to intervene with BC or Vit E in a population that has 30 pack years of smoking history</a:t>
            </a:r>
          </a:p>
          <a:p>
            <a:pPr>
              <a:lnSpc>
                <a:spcPct val="80000"/>
              </a:lnSpc>
            </a:pPr>
            <a:r>
              <a:rPr lang="en-US" altLang="en-US" dirty="0">
                <a:ea typeface="ＭＳ Ｐゴシック" charset="-128"/>
              </a:rPr>
              <a:t>Or… the population was not deficient enough to observe a benefit</a:t>
            </a:r>
          </a:p>
          <a:p>
            <a:pPr>
              <a:lnSpc>
                <a:spcPct val="80000"/>
              </a:lnSpc>
            </a:pPr>
            <a:r>
              <a:rPr lang="en-US" altLang="en-US" dirty="0">
                <a:ea typeface="ＭＳ Ｐゴシック" charset="-128"/>
              </a:rPr>
              <a:t>For Example…</a:t>
            </a:r>
          </a:p>
          <a:p>
            <a:pPr>
              <a:lnSpc>
                <a:spcPct val="80000"/>
              </a:lnSpc>
            </a:pPr>
            <a:r>
              <a:rPr lang="en-US" altLang="en-US" dirty="0">
                <a:ea typeface="ＭＳ Ｐゴシック"/>
              </a:rPr>
              <a:t>JNCI 1993 Blot et al, </a:t>
            </a:r>
            <a:r>
              <a:rPr lang="en-US" altLang="en-US" dirty="0" err="1">
                <a:ea typeface="ＭＳ Ｐゴシック"/>
              </a:rPr>
              <a:t>Linxian</a:t>
            </a:r>
            <a:r>
              <a:rPr lang="en-US" altLang="en-US" dirty="0">
                <a:ea typeface="ＭＳ Ｐゴシック"/>
              </a:rPr>
              <a:t> China RCT combo vit E, BC, and SEL – associated with lower total mortality p=0.03, RR=0.91; </a:t>
            </a:r>
            <a:r>
              <a:rPr lang="en-US" altLang="en-US" dirty="0" err="1">
                <a:ea typeface="ＭＳ Ｐゴシック"/>
              </a:rPr>
              <a:t>esp</a:t>
            </a:r>
            <a:r>
              <a:rPr lang="en-US" altLang="en-US" dirty="0">
                <a:ea typeface="ＭＳ Ｐゴシック"/>
              </a:rPr>
              <a:t> for cancer RR =0.87 (0.75-1.00)… however baseline BC levels were 3 times LOWER than that in Finland (5.2 ug/dL vs 17 mg/dL)</a:t>
            </a:r>
            <a:endParaRPr lang="en-US" altLang="en-US" dirty="0">
              <a:ea typeface="ＭＳ Ｐゴシック"/>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a:rPr>
              <a:t>https://atbcstudy.cancer.gov/ </a:t>
            </a:r>
          </a:p>
          <a:p>
            <a:pPr>
              <a:lnSpc>
                <a:spcPct val="80000"/>
              </a:lnSpc>
            </a:pPr>
            <a:endParaRPr lang="en-US" altLang="en-US" dirty="0">
              <a:ea typeface="ＭＳ Ｐゴシック" charset="-128"/>
              <a:cs typeface="Calibri"/>
            </a:endParaRPr>
          </a:p>
          <a:p>
            <a:pPr>
              <a:lnSpc>
                <a:spcPct val="80000"/>
              </a:lnSpc>
            </a:pPr>
            <a:r>
              <a:rPr lang="en-US" altLang="en-US" dirty="0">
                <a:ea typeface="ＭＳ Ｐゴシック"/>
              </a:rPr>
              <a:t>http://www.nejm.org/doi/full/10.1056/NEJM199404143301501#t=article </a:t>
            </a:r>
            <a:endParaRPr lang="en-US" altLang="en-US" dirty="0">
              <a:ea typeface="ＭＳ Ｐゴシック" charset="-128"/>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charset="-128"/>
              </a:rPr>
              <a:t>“</a:t>
            </a:r>
            <a:r>
              <a:rPr lang="en-US" sz="1200" b="0" i="0" kern="1200" dirty="0">
                <a:solidFill>
                  <a:schemeClr val="tx1"/>
                </a:solidFill>
                <a:effectLst/>
                <a:latin typeface="+mn-lt"/>
                <a:ea typeface="+mn-ea"/>
                <a:cs typeface="+mn-cs"/>
              </a:rPr>
              <a:t>In the light of all the data available, an adverse effect of beta carotene seems unlikely; in spite of its formal statistical significance, therefore, this finding may well be due to chance.”</a:t>
            </a:r>
            <a:r>
              <a:rPr lang="en-US" altLang="en-US" dirty="0">
                <a:ea typeface="ＭＳ Ｐゴシック" charset="-128"/>
              </a:rPr>
              <a:t> </a:t>
            </a:r>
          </a:p>
          <a:p>
            <a:pPr>
              <a:lnSpc>
                <a:spcPct val="80000"/>
              </a:lnSpc>
            </a:pPr>
            <a:endParaRPr lang="en-US" altLang="en-US" dirty="0">
              <a:ea typeface="ＭＳ Ｐゴシック" charset="-128"/>
            </a:endParaRPr>
          </a:p>
          <a:p>
            <a:pPr>
              <a:lnSpc>
                <a:spcPct val="80000"/>
              </a:lnSpc>
            </a:pPr>
            <a:r>
              <a:rPr lang="en-US" altLang="en-US" dirty="0">
                <a:ea typeface="ＭＳ Ｐゴシック"/>
              </a:rPr>
              <a:t>What</a:t>
            </a:r>
            <a:r>
              <a:rPr lang="en-US" altLang="en-US" baseline="0" dirty="0">
                <a:ea typeface="ＭＳ Ｐゴシック"/>
              </a:rPr>
              <a:t> happened next? Subsequent trials indicated that </a:t>
            </a:r>
            <a:r>
              <a:rPr lang="en-US" altLang="en-US" dirty="0">
                <a:ea typeface="ＭＳ Ｐゴシック"/>
              </a:rPr>
              <a:t>supplemental BC</a:t>
            </a:r>
            <a:r>
              <a:rPr lang="en-US" altLang="en-US" baseline="0" dirty="0">
                <a:ea typeface="ＭＳ Ｐゴシック"/>
              </a:rPr>
              <a:t> likely does increase risk of </a:t>
            </a:r>
            <a:r>
              <a:rPr lang="en-US" altLang="en-US" dirty="0">
                <a:ea typeface="ＭＳ Ｐゴシック"/>
              </a:rPr>
              <a:t>Lung cancer</a:t>
            </a:r>
            <a:r>
              <a:rPr lang="en-US" altLang="en-US" baseline="0" dirty="0">
                <a:ea typeface="ＭＳ Ｐゴシック"/>
              </a:rPr>
              <a:t> in smokers or those with other high risk (asbestos); not associated in general population of non-smokers (physicians health study</a:t>
            </a:r>
            <a:r>
              <a:rPr lang="en-US" altLang="en-US" dirty="0">
                <a:ea typeface="ＭＳ Ｐゴシック"/>
              </a:rPr>
              <a:t>). (NOTE – these findings were focused on trials that examined supplemental beta-carotene, not beta-carotene received regularly via foods).</a:t>
            </a:r>
            <a:endParaRPr lang="en-US" altLang="en-US" baseline="0" dirty="0">
              <a:ea typeface="ＭＳ Ｐゴシック"/>
              <a:cs typeface="Calibri"/>
            </a:endParaRPr>
          </a:p>
          <a:p>
            <a:pPr>
              <a:lnSpc>
                <a:spcPct val="80000"/>
              </a:lnSpc>
            </a:pPr>
            <a:endParaRPr lang="en-US" altLang="en-US" baseline="0" dirty="0">
              <a:ea typeface="ＭＳ Ｐゴシック" charset="-128"/>
            </a:endParaRPr>
          </a:p>
          <a:p>
            <a:pPr>
              <a:lnSpc>
                <a:spcPct val="80000"/>
              </a:lnSpc>
            </a:pPr>
            <a:r>
              <a:rPr lang="en-US" altLang="en-US" baseline="0" dirty="0">
                <a:ea typeface="ＭＳ Ｐゴシック" charset="-128"/>
              </a:rPr>
              <a:t>The concept of consistency says that you have “one treatment” that is well-defined.   This is important to uphold the integrity of the design of a study to make causal inferences. However, one can also imagine that it puts a lot of importance on the decision of choosing exactly which intervention to test, at what dose, for what duration, and in whom. This is why typically there are “phases” of clinical trials designed specifically to determine these sorts of questions before doing the full scale trial. https://www.cancer.gov/about-cancer/treatment/clinical-trials/what-are-trials/phases </a:t>
            </a:r>
            <a:endParaRPr lang="en-US" altLang="en-US" dirty="0">
              <a:ea typeface="ＭＳ Ｐゴシック" charset="-128"/>
            </a:endParaRPr>
          </a:p>
        </p:txBody>
      </p:sp>
    </p:spTree>
    <p:extLst>
      <p:ext uri="{BB962C8B-B14F-4D97-AF65-F5344CB8AC3E}">
        <p14:creationId xmlns:p14="http://schemas.microsoft.com/office/powerpoint/2010/main" val="2667267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41</a:t>
            </a:fld>
            <a:endParaRPr lang="en-US"/>
          </a:p>
        </p:txBody>
      </p:sp>
    </p:spTree>
    <p:extLst>
      <p:ext uri="{BB962C8B-B14F-4D97-AF65-F5344CB8AC3E}">
        <p14:creationId xmlns:p14="http://schemas.microsoft.com/office/powerpoint/2010/main" val="4156950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Further articles on Principles of Cancer Screening:</a:t>
            </a:r>
          </a:p>
          <a:p>
            <a:r>
              <a:rPr lang="en-US" dirty="0">
                <a:hlinkClick r:id="rId3"/>
              </a:rPr>
              <a:t>https://www.ncbi.nlm.nih.gov/pmc/articles/PMC2921618/</a:t>
            </a:r>
            <a:endParaRPr lang="en-US"/>
          </a:p>
          <a:p>
            <a:r>
              <a:rPr lang="en-US" dirty="0">
                <a:hlinkClick r:id="rId4"/>
              </a:rPr>
              <a:t>https://www.ncbi.nlm.nih.gov/books/NBK223387/</a:t>
            </a:r>
            <a:endParaRPr lang="en-US" dirty="0">
              <a:cs typeface="Calibri"/>
              <a:hlinkClick r:id="rId4"/>
            </a:endParaRPr>
          </a:p>
          <a:p>
            <a:endParaRPr lang="en-US" dirty="0">
              <a:cs typeface="Calibri"/>
            </a:endParaRPr>
          </a:p>
          <a:p>
            <a:r>
              <a:rPr lang="en-US" dirty="0">
                <a:cs typeface="Calibri"/>
              </a:rPr>
              <a:t>Challenges around over-diagnosis and over-treatment for prostate and breast cancer (perspectives from UCSF faculty) - </a:t>
            </a:r>
            <a:r>
              <a:rPr lang="en-US" dirty="0">
                <a:hlinkClick r:id="rId5"/>
              </a:rPr>
              <a:t>https://jamanetwork.com/journals/jama/fullarticle/184747</a:t>
            </a:r>
            <a:r>
              <a:rPr lang="en-US" dirty="0"/>
              <a:t> </a:t>
            </a:r>
          </a:p>
          <a:p>
            <a:endParaRPr lang="en-US" dirty="0"/>
          </a:p>
          <a:p>
            <a:r>
              <a:rPr lang="en-US" dirty="0">
                <a:cs typeface="Calibri"/>
              </a:rPr>
              <a:t>Other DEB Courses that address screening:  Clinical </a:t>
            </a:r>
            <a:r>
              <a:rPr lang="en-US" dirty="0" err="1">
                <a:cs typeface="Calibri"/>
              </a:rPr>
              <a:t>Epid</a:t>
            </a:r>
            <a:r>
              <a:rPr lang="en-US" dirty="0">
                <a:cs typeface="Calibri"/>
              </a:rPr>
              <a:t> (epi 204), Cancer </a:t>
            </a:r>
            <a:r>
              <a:rPr lang="en-US" dirty="0" err="1">
                <a:cs typeface="Calibri"/>
              </a:rPr>
              <a:t>Epid</a:t>
            </a:r>
            <a:r>
              <a:rPr lang="en-US" dirty="0">
                <a:cs typeface="Calibri"/>
              </a:rPr>
              <a:t> (epi 252)</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42</a:t>
            </a:fld>
            <a:endParaRPr lang="en-US"/>
          </a:p>
        </p:txBody>
      </p:sp>
    </p:spTree>
    <p:extLst>
      <p:ext uri="{BB962C8B-B14F-4D97-AF65-F5344CB8AC3E}">
        <p14:creationId xmlns:p14="http://schemas.microsoft.com/office/powerpoint/2010/main" val="2098815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 prostate specific antigen, discovered in 1970’s, initially used clinically to monitor prostate cancer/response to </a:t>
            </a:r>
            <a:r>
              <a:rPr lang="en-US" dirty="0" err="1"/>
              <a:t>tx</a:t>
            </a:r>
            <a:r>
              <a:rPr lang="en-US" dirty="0"/>
              <a:t>.</a:t>
            </a:r>
          </a:p>
          <a:p>
            <a:endParaRPr lang="en-US" dirty="0"/>
          </a:p>
          <a:p>
            <a:r>
              <a:rPr lang="en-US" dirty="0"/>
              <a:t>By early 1990’s studies indicated that it may have use as a first-line screening test. Approved by FDA. Enter – the “</a:t>
            </a:r>
            <a:r>
              <a:rPr lang="en-US" dirty="0" err="1"/>
              <a:t>psa</a:t>
            </a:r>
            <a:r>
              <a:rPr lang="en-US" dirty="0"/>
              <a:t> era” in the US. Many adult men were commonly tested. Incidence of PC shot up, and it was mostly early stage disease. RCTs were started and ongoing during this time to rigorously test the question of whether PSA screening for incident prostate cancer has a benefit on mortality.</a:t>
            </a:r>
          </a:p>
          <a:p>
            <a:endParaRPr lang="en-US" dirty="0"/>
          </a:p>
          <a:p>
            <a:r>
              <a:rPr lang="en-US" dirty="0"/>
              <a:t>NOTE: For a cancer screening test -The goal is to demonstrate whether early screening actually improves mortality… not incidence.</a:t>
            </a:r>
          </a:p>
          <a:p>
            <a:endParaRPr lang="en-US" dirty="0"/>
          </a:p>
          <a:p>
            <a:r>
              <a:rPr lang="en-US" dirty="0"/>
              <a:t>Healthy person ---</a:t>
            </a:r>
            <a:r>
              <a:rPr lang="en-US" dirty="0">
                <a:sym typeface="Wingdings" panose="05000000000000000000" pitchFamily="2" charset="2"/>
              </a:rPr>
              <a:t> precursor to cancer ---- cancer ---- death</a:t>
            </a:r>
          </a:p>
          <a:p>
            <a:r>
              <a:rPr lang="en-US" dirty="0">
                <a:sym typeface="Wingdings" panose="05000000000000000000" pitchFamily="2" charset="2"/>
              </a:rPr>
              <a:t>The underlying premise of a screening test for a cancer is that you pick up the cancer earlier in its development, when the tumor is more amenable to cure (ideally in some precursor stage, which can be treated before cancer actually develops, e.g., finding colon polyps via colonoscopy before those polyps become cancerous). Some basic tenets about cancer screening are that: a) you can detect it earlier in a low-risk (ideally not too invasive way), b) there must be treatments available that are considered to do more benefit than harm, and c) earlier detection and treatment means better cure rates/lower mortality. All of these things must be true for it to be ethical to implement a cancer screening test into a healthy population. The potential for benefit must outweigh harm, and this is often challenging when you are starting with a healthy population. For more information on screening, see: https://www.ncbi.nlm.nih.gov/pmc/articles/PMC2921618 </a:t>
            </a:r>
            <a:endParaRPr lang="en-US" dirty="0"/>
          </a:p>
          <a:p>
            <a:endParaRPr lang="en-US" dirty="0">
              <a:cs typeface="Calibri"/>
            </a:endParaRPr>
          </a:p>
          <a:p>
            <a:r>
              <a:rPr lang="en-US" dirty="0">
                <a:cs typeface="Calibri"/>
              </a:rPr>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https://www.uspreventiveservicestaskforce.org/Page/Document/RecommendationStatementFinal/prostate-cancer-screening1</a:t>
            </a:r>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43</a:t>
            </a:fld>
            <a:endParaRPr lang="en-US"/>
          </a:p>
        </p:txBody>
      </p:sp>
    </p:spTree>
    <p:extLst>
      <p:ext uri="{BB962C8B-B14F-4D97-AF65-F5344CB8AC3E}">
        <p14:creationId xmlns:p14="http://schemas.microsoft.com/office/powerpoint/2010/main" val="1539558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a:t>
            </a:r>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44</a:t>
            </a:fld>
            <a:endParaRPr lang="en-US"/>
          </a:p>
        </p:txBody>
      </p:sp>
    </p:spTree>
    <p:extLst>
      <p:ext uri="{BB962C8B-B14F-4D97-AF65-F5344CB8AC3E}">
        <p14:creationId xmlns:p14="http://schemas.microsoft.com/office/powerpoint/2010/main" val="1236085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Prostate Lung Colorectal and Ovarian Cancer Screening Trial (PLCO) - US based</a:t>
            </a:r>
          </a:p>
          <a:p>
            <a:r>
              <a:rPr lang="en-US" dirty="0"/>
              <a:t>PMID:</a:t>
            </a:r>
            <a:r>
              <a:rPr lang="en-US" sz="1200" b="0" i="0" kern="1200" dirty="0">
                <a:solidFill>
                  <a:schemeClr val="tx1"/>
                </a:solidFill>
                <a:effectLst/>
                <a:latin typeface="+mn-lt"/>
                <a:ea typeface="+mn-ea"/>
                <a:cs typeface="+mn-cs"/>
              </a:rPr>
              <a:t> </a:t>
            </a:r>
            <a:r>
              <a:rPr lang="en-US" dirty="0"/>
              <a:t>22228146</a:t>
            </a:r>
            <a:r>
              <a:rPr lang="en-US" sz="1200" b="0" i="0" kern="1200" dirty="0">
                <a:solidFill>
                  <a:schemeClr val="tx1"/>
                </a:solidFill>
                <a:effectLst/>
                <a:latin typeface="+mn-lt"/>
                <a:ea typeface="+mn-ea"/>
                <a:cs typeface="+mn-cs"/>
              </a:rPr>
              <a:t> </a:t>
            </a:r>
            <a:r>
              <a:rPr lang="en-US" dirty="0"/>
              <a:t>PMCID:</a:t>
            </a:r>
            <a:r>
              <a:rPr lang="en-US" sz="1200" b="0" i="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PMC3260132</a:t>
            </a:r>
            <a:r>
              <a:rPr lang="en-US" sz="1200" b="0" i="0" kern="1200" dirty="0">
                <a:solidFill>
                  <a:schemeClr val="tx1"/>
                </a:solidFill>
                <a:effectLst/>
                <a:latin typeface="+mn-lt"/>
                <a:ea typeface="+mn-ea"/>
                <a:cs typeface="+mn-cs"/>
              </a:rPr>
              <a:t>  Andriole JNCI 2012</a:t>
            </a:r>
            <a:endParaRPr lang="en-US" dirty="0">
              <a:cs typeface="Calibri"/>
            </a:endParaRPr>
          </a:p>
          <a:p>
            <a:r>
              <a:rPr lang="en-US" sz="1200" b="0" i="0" kern="1200" dirty="0">
                <a:solidFill>
                  <a:schemeClr val="tx1"/>
                </a:solidFill>
                <a:effectLst/>
                <a:latin typeface="+mn-lt"/>
                <a:ea typeface="+mn-ea"/>
                <a:cs typeface="+mn-cs"/>
              </a:rPr>
              <a:t>Pinsky, Cancer 2017 </a:t>
            </a:r>
            <a:r>
              <a:rPr lang="en-US" dirty="0">
                <a:hlinkClick r:id="rId4"/>
              </a:rPr>
              <a:t>https://www.ncbi.nlm.nih.gov/pubmed/27911486</a:t>
            </a:r>
            <a:endParaRPr lang="en-US" dirty="0"/>
          </a:p>
          <a:p>
            <a:endParaRPr lang="en-US" sz="1200" b="0" i="0" kern="1200" dirty="0">
              <a:solidFill>
                <a:schemeClr val="tx1"/>
              </a:solidFill>
              <a:effectLst/>
              <a:latin typeface="+mn-lt"/>
              <a:ea typeface="+mn-ea"/>
              <a:cs typeface="+mn-cs"/>
            </a:endParaRPr>
          </a:p>
          <a:p>
            <a:r>
              <a:rPr lang="en-US" dirty="0"/>
              <a:t>European Randomized study of Screening for Prostate Cancer (ERSPC) - Multi-</a:t>
            </a:r>
            <a:r>
              <a:rPr lang="en-US" dirty="0" err="1"/>
              <a:t>european</a:t>
            </a:r>
            <a:r>
              <a:rPr lang="en-US" dirty="0"/>
              <a:t> trial</a:t>
            </a:r>
            <a:endParaRPr lang="en-US" dirty="0">
              <a:cs typeface="Calibri"/>
            </a:endParaRPr>
          </a:p>
          <a:p>
            <a:r>
              <a:rPr lang="en-US" sz="1200" b="0" i="0" kern="1200" dirty="0">
                <a:solidFill>
                  <a:schemeClr val="tx1"/>
                </a:solidFill>
                <a:effectLst/>
                <a:latin typeface="+mn-lt"/>
                <a:ea typeface="+mn-ea"/>
                <a:cs typeface="+mn-cs"/>
              </a:rPr>
              <a:t>Schroder, NEJM 2012: main results ERSPC: </a:t>
            </a:r>
            <a:r>
              <a:rPr lang="en-US" dirty="0">
                <a:hlinkClick r:id="rId5"/>
              </a:rPr>
              <a:t>https://www.ncbi.nlm.nih.gov/pubmed/22417251</a:t>
            </a:r>
            <a:endParaRPr lang="en-US" dirty="0"/>
          </a:p>
          <a:p>
            <a:r>
              <a:rPr lang="en-US" sz="1200" b="0" i="0" kern="1200" dirty="0">
                <a:solidFill>
                  <a:schemeClr val="tx1"/>
                </a:solidFill>
                <a:effectLst/>
                <a:latin typeface="+mn-lt"/>
                <a:ea typeface="+mn-ea"/>
                <a:cs typeface="+mn-cs"/>
              </a:rPr>
              <a:t>Schroder, </a:t>
            </a:r>
            <a:r>
              <a:rPr lang="en-US" dirty="0"/>
              <a:t>Lancet</a:t>
            </a:r>
            <a:r>
              <a:rPr lang="en-US" sz="1200" b="0" i="0" kern="1200" dirty="0">
                <a:solidFill>
                  <a:schemeClr val="tx1"/>
                </a:solidFill>
                <a:effectLst/>
                <a:latin typeface="+mn-lt"/>
                <a:ea typeface="+mn-ea"/>
                <a:cs typeface="+mn-cs"/>
              </a:rPr>
              <a:t>, 2014: </a:t>
            </a:r>
            <a:r>
              <a:rPr lang="en-US" dirty="0">
                <a:hlinkClick r:id="rId6"/>
              </a:rPr>
              <a:t>https://www.ncbi.nlm.nih.gov/pubmed/25108889</a:t>
            </a:r>
            <a:endParaRPr lang="en-US" dirty="0"/>
          </a:p>
          <a:p>
            <a:r>
              <a:rPr lang="en-US" dirty="0">
                <a:hlinkClick r:id="rId7"/>
              </a:rPr>
              <a:t>Hugossn Eur Urol 2019:  https://www.ncbi.nlm.nih.gov/pubmed/30824296</a:t>
            </a:r>
            <a:endParaRPr lang="en-US" dirty="0">
              <a:cs typeface="Calibri"/>
            </a:endParaRPr>
          </a:p>
          <a:p>
            <a:endParaRPr lang="en-US" dirty="0"/>
          </a:p>
          <a:p>
            <a:r>
              <a:rPr lang="en-US" dirty="0"/>
              <a:t>Goteborg – Swedish Trial (was 1 arm of ERSPC), reported separate results earlier than other two studies (</a:t>
            </a:r>
            <a:r>
              <a:rPr lang="en-US" dirty="0">
                <a:hlinkClick r:id="rId8"/>
              </a:rPr>
              <a:t>https://www.ncbi.nlm.nih.gov/pmc/articles/PMC5907498/</a:t>
            </a:r>
            <a:r>
              <a:rPr lang="en-US" dirty="0"/>
              <a:t>; </a:t>
            </a:r>
            <a:r>
              <a:rPr lang="en-US" dirty="0">
                <a:hlinkClick r:id="rId9"/>
              </a:rPr>
              <a:t>https://www.ncbi.nlm.nih.gov/pubmed/20598634</a:t>
            </a:r>
            <a:r>
              <a:rPr lang="en-US" dirty="0"/>
              <a:t>. Hugosson Lan </a:t>
            </a:r>
            <a:r>
              <a:rPr lang="en-US" dirty="0" err="1"/>
              <a:t>Onc</a:t>
            </a:r>
            <a:r>
              <a:rPr lang="en-US" dirty="0"/>
              <a:t> 2010)</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45</a:t>
            </a:fld>
            <a:endParaRPr lang="en-US"/>
          </a:p>
        </p:txBody>
      </p:sp>
    </p:spTree>
    <p:extLst>
      <p:ext uri="{BB962C8B-B14F-4D97-AF65-F5344CB8AC3E}">
        <p14:creationId xmlns:p14="http://schemas.microsoft.com/office/powerpoint/2010/main" val="972241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Prostate Lung Colorectal and Ovarian Cancer Screening Trial (PLCO) - US based</a:t>
            </a:r>
            <a:endParaRPr lang="en-US" dirty="0"/>
          </a:p>
          <a:p>
            <a:r>
              <a:rPr lang="en-US" dirty="0"/>
              <a:t>European Randomized study of Screening for Prostate Cancer (ERSPC) - Multi-</a:t>
            </a:r>
            <a:r>
              <a:rPr lang="en-US" dirty="0" err="1"/>
              <a:t>european</a:t>
            </a:r>
            <a:r>
              <a:rPr lang="en-US" dirty="0"/>
              <a:t> trial</a:t>
            </a:r>
            <a:endParaRPr lang="en-US" dirty="0">
              <a:cs typeface="Calibri"/>
            </a:endParaRPr>
          </a:p>
          <a:p>
            <a:r>
              <a:rPr lang="en-US" dirty="0">
                <a:cs typeface="Calibri"/>
              </a:rPr>
              <a:t>Goteborg – Swedish Trial (was 1 arm of ERSPC), reported separate results earlier than other two studies </a:t>
            </a:r>
          </a:p>
          <a:p>
            <a:endParaRPr lang="en-US" dirty="0"/>
          </a:p>
          <a:p>
            <a:r>
              <a:rPr lang="en-US" dirty="0"/>
              <a:t>As you can see, these three trials reported quite different RR on the possible benefit of screening. The RR’s shown here are for PC mortality.</a:t>
            </a:r>
            <a:endParaRPr lang="en-US" dirty="0">
              <a:cs typeface="Calibri"/>
            </a:endParaRPr>
          </a:p>
          <a:p>
            <a:endParaRPr lang="en-US" dirty="0"/>
          </a:p>
          <a:p>
            <a:r>
              <a:rPr lang="en-US" dirty="0"/>
              <a:t>What is clear is that in the US trial (PLCO) there was not evidence of any benefit. Why?</a:t>
            </a:r>
          </a:p>
          <a:p>
            <a:endParaRPr lang="en-US" dirty="0"/>
          </a:p>
          <a:p>
            <a:r>
              <a:rPr lang="en-US" dirty="0"/>
              <a:t>A couple clues are shown in the subsequent rows. First, there was less evidence of stage shift compared to the two European trials. Recall that one of the premises for cancer screening to work is that you are picking up the tumor earlier than previous methods allowed, therefore supporting earlier treatment and better outcomes, theoretically. Here, in the US, the change in the proportion of Stage 4 or late stage disease is less different in the US trial than in the other two trials. </a:t>
            </a:r>
          </a:p>
          <a:p>
            <a:endParaRPr lang="en-US" dirty="0"/>
          </a:p>
          <a:p>
            <a:r>
              <a:rPr lang="en-US" dirty="0"/>
              <a:t>Furthermore, the US population of men were also engaging in voluntary PSA screening BEFORE entering the study. 44% of men had had a PSA test in the US before entering the trial. PSA testing was not as routine throughout Europe at this same time. It was not reported in ERSPC and was stated as ‘none” in the Swedish trial.</a:t>
            </a:r>
          </a:p>
          <a:p>
            <a:endParaRPr lang="en-US" dirty="0"/>
          </a:p>
          <a:p>
            <a:r>
              <a:rPr lang="en-US" dirty="0"/>
              <a:t>The next row highlights issues of “contamination” or participants in the control group actually receiving PSA screening on their own, during the trial. "To be included in our definition of “PSA contamination,” a subject in the control group needed to have had a PSA test within the past year as part of a routine physical examination." As you can see, this was really high in the US study… it was estimated that about 50% of men in the control group received some screening during the study; considering time before the trial and time on trial - it was estimated that nearly 80% of men in the control group had ever had a PSA test. The routine usage of PSA screening was much less in Europe at the time, and consequently, while some "contamination" was reported in ERSPC, it was much less than in PLCO. </a:t>
            </a:r>
            <a:r>
              <a:rPr lang="en-US" dirty="0">
                <a:hlinkClick r:id="rId3"/>
              </a:rPr>
              <a:t>https://journals.sagepub.com/doi/pdf/10.1177/1740774510374091</a:t>
            </a:r>
            <a:r>
              <a:rPr lang="en-US" dirty="0"/>
              <a:t> </a:t>
            </a:r>
            <a:endParaRPr lang="en-US" dirty="0">
              <a:cs typeface="Calibri"/>
            </a:endParaRPr>
          </a:p>
          <a:p>
            <a:endParaRPr lang="en-US" dirty="0"/>
          </a:p>
          <a:p>
            <a:r>
              <a:rPr lang="en-US" dirty="0"/>
              <a:t>Lastly, the frequency of screening was quite different across the trials. One can see that the US trial ended up being a question of nearly annual screening vs every other year screening… rather than a contrast of getting screened every few years vs mainly NOT getting screening. These are 2 very different questions, which largely explains why the results were quite different.</a:t>
            </a:r>
          </a:p>
          <a:p>
            <a:endParaRPr lang="en-US" dirty="0"/>
          </a:p>
          <a:p>
            <a:r>
              <a:rPr lang="en-US" dirty="0"/>
              <a:t>High level takeaway – when RCT results differ on a seemingly similar research question, it is critical to delve into these details and really look at the exact research question that each trial was able to test. Aspects of how a trial is conducted, exact “dose” and timing of intervention, exact characteristics of the study population, </a:t>
            </a:r>
            <a:r>
              <a:rPr lang="en-US" dirty="0" err="1"/>
              <a:t>etc</a:t>
            </a:r>
            <a:r>
              <a:rPr lang="en-US" dirty="0"/>
              <a:t> all shape the specific research question and thus the causal effect that one can make inferences about.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512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00DE4-5931-43B4-81EC-3528F72167EE}" type="slidenum">
              <a:rPr lang="en-US" smtClean="0"/>
              <a:pPr/>
              <a:t>47</a:t>
            </a:fld>
            <a:endParaRPr lang="en-US"/>
          </a:p>
        </p:txBody>
      </p:sp>
    </p:spTree>
    <p:extLst>
      <p:ext uri="{BB962C8B-B14F-4D97-AF65-F5344CB8AC3E}">
        <p14:creationId xmlns:p14="http://schemas.microsoft.com/office/powerpoint/2010/main" val="1523866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 of the Randomization in PLCO.</a:t>
            </a:r>
          </a:p>
          <a:p>
            <a:r>
              <a:rPr lang="en-US" dirty="0"/>
              <a:t>Want to be able to study randomization to PSA screening and its effect on PC death, w/o concern about confounding factors associated with screening</a:t>
            </a:r>
          </a:p>
          <a:p>
            <a:r>
              <a:rPr lang="en-US" dirty="0">
                <a:cs typeface="Calibri"/>
              </a:rPr>
              <a:t>Randomization assignment acts as an instrumental variable, associated only with exposure assignment. </a:t>
            </a:r>
          </a:p>
          <a:p>
            <a:endParaRPr lang="en-US" dirty="0">
              <a:cs typeface="Calibri"/>
            </a:endParaRPr>
          </a:p>
          <a:p>
            <a:r>
              <a:rPr lang="en-US" dirty="0">
                <a:cs typeface="Calibri"/>
              </a:rPr>
              <a:t>Intent to Treat Principle (ITT) - pneumonic "once randomized, always analyzed" - you analyze participants in RCT's according to the group they were </a:t>
            </a:r>
            <a:r>
              <a:rPr lang="en-US" b="1" i="1" dirty="0">
                <a:cs typeface="Calibri"/>
              </a:rPr>
              <a:t>assigned </a:t>
            </a:r>
            <a:r>
              <a:rPr lang="en-US" dirty="0">
                <a:cs typeface="Calibri"/>
              </a:rPr>
              <a:t>to, not based on whether they actually received the intervention or not. This upholds the usage of randomization as an </a:t>
            </a:r>
            <a:r>
              <a:rPr lang="en-US" dirty="0" err="1">
                <a:cs typeface="Calibri"/>
              </a:rPr>
              <a:t>Instr</a:t>
            </a:r>
            <a:r>
              <a:rPr lang="en-US" dirty="0">
                <a:cs typeface="Calibri"/>
              </a:rPr>
              <a:t> Var and limits confounding.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48</a:t>
            </a:fld>
            <a:endParaRPr lang="en-US"/>
          </a:p>
        </p:txBody>
      </p:sp>
    </p:spTree>
    <p:extLst>
      <p:ext uri="{BB962C8B-B14F-4D97-AF65-F5344CB8AC3E}">
        <p14:creationId xmlns:p14="http://schemas.microsoft.com/office/powerpoint/2010/main" val="3029950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was opportunistic screening in the control arm, </a:t>
            </a:r>
            <a:r>
              <a:rPr lang="en-US" dirty="0" err="1"/>
              <a:t>bc</a:t>
            </a:r>
            <a:r>
              <a:rPr lang="en-US" dirty="0"/>
              <a:t> screening was just so common at that time and this study was unblinded, so men knew what arm they were in. This contamination of the control group can cause confounding bias</a:t>
            </a:r>
          </a:p>
        </p:txBody>
      </p:sp>
      <p:sp>
        <p:nvSpPr>
          <p:cNvPr id="4" name="Slide Number Placeholder 3"/>
          <p:cNvSpPr>
            <a:spLocks noGrp="1"/>
          </p:cNvSpPr>
          <p:nvPr>
            <p:ph type="sldNum" sz="quarter" idx="5"/>
          </p:nvPr>
        </p:nvSpPr>
        <p:spPr/>
        <p:txBody>
          <a:bodyPr/>
          <a:lstStyle/>
          <a:p>
            <a:fld id="{BFC14E9A-3DE8-034F-B838-4E5D36AA9102}" type="slidenum">
              <a:rPr lang="en-US" smtClean="0"/>
              <a:t>49</a:t>
            </a:fld>
            <a:endParaRPr lang="en-US"/>
          </a:p>
        </p:txBody>
      </p:sp>
    </p:spTree>
    <p:extLst>
      <p:ext uri="{BB962C8B-B14F-4D97-AF65-F5344CB8AC3E}">
        <p14:creationId xmlns:p14="http://schemas.microsoft.com/office/powerpoint/2010/main" val="122882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solidFill>
                  <a:prstClr val="black"/>
                </a:solidFill>
              </a:rPr>
              <a:pPr/>
              <a:t>5</a:t>
            </a:fld>
            <a:endParaRPr lang="en-US">
              <a:solidFill>
                <a:prstClr val="black"/>
              </a:solidFill>
            </a:endParaRPr>
          </a:p>
        </p:txBody>
      </p:sp>
      <p:sp>
        <p:nvSpPr>
          <p:cNvPr id="22530" name="Rectangle 2"/>
          <p:cNvSpPr>
            <a:spLocks noGrp="1" noRot="1" noChangeAspect="1" noChangeArrowheads="1" noTextEdit="1"/>
          </p:cNvSpPr>
          <p:nvPr>
            <p:ph type="sldImg"/>
          </p:nvPr>
        </p:nvSpPr>
        <p:spPr>
          <a:xfrm>
            <a:off x="1001713" y="663575"/>
            <a:ext cx="4427537" cy="3321050"/>
          </a:xfrm>
          <a:ln/>
        </p:spPr>
      </p:sp>
      <p:sp>
        <p:nvSpPr>
          <p:cNvPr id="22531" name="Rectangle 3"/>
          <p:cNvSpPr>
            <a:spLocks noGrp="1" noChangeArrowheads="1"/>
          </p:cNvSpPr>
          <p:nvPr>
            <p:ph type="body" idx="1"/>
          </p:nvPr>
        </p:nvSpPr>
        <p:spPr>
          <a:xfrm>
            <a:off x="642938" y="4206119"/>
            <a:ext cx="5143500" cy="4057952"/>
          </a:xfrm>
          <a:noFill/>
          <a:ln/>
        </p:spPr>
        <p:txBody>
          <a:bodyPr/>
          <a:lstStyle/>
          <a:p>
            <a:endParaRPr lang="en-US" sz="900" dirty="0"/>
          </a:p>
        </p:txBody>
      </p:sp>
    </p:spTree>
    <p:extLst>
      <p:ext uri="{BB962C8B-B14F-4D97-AF65-F5344CB8AC3E}">
        <p14:creationId xmlns:p14="http://schemas.microsoft.com/office/powerpoint/2010/main" val="2069133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summary – while RCT's remain a gold standard study design to estimate causal effects and make causal inferences, there are still several potential ways bias can creep into such studies. These are important to be aware of when planning such studies, or examining data across different RCT's on similar research questions, and to consider when developing the "target trial" concept for one's observational study.</a:t>
            </a:r>
          </a:p>
        </p:txBody>
      </p:sp>
      <p:sp>
        <p:nvSpPr>
          <p:cNvPr id="4" name="Slide Number Placeholder 3"/>
          <p:cNvSpPr>
            <a:spLocks noGrp="1"/>
          </p:cNvSpPr>
          <p:nvPr>
            <p:ph type="sldNum" sz="quarter" idx="5"/>
          </p:nvPr>
        </p:nvSpPr>
        <p:spPr/>
        <p:txBody>
          <a:bodyPr/>
          <a:lstStyle/>
          <a:p>
            <a:fld id="{BFC14E9A-3DE8-034F-B838-4E5D36AA9102}" type="slidenum">
              <a:rPr lang="en-US" smtClean="0"/>
              <a:t>50</a:t>
            </a:fld>
            <a:endParaRPr lang="en-US"/>
          </a:p>
        </p:txBody>
      </p:sp>
    </p:spTree>
    <p:extLst>
      <p:ext uri="{BB962C8B-B14F-4D97-AF65-F5344CB8AC3E}">
        <p14:creationId xmlns:p14="http://schemas.microsoft.com/office/powerpoint/2010/main" val="3730353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51</a:t>
            </a:fld>
            <a:endParaRPr lang="en-US"/>
          </a:p>
        </p:txBody>
      </p:sp>
    </p:spTree>
    <p:extLst>
      <p:ext uri="{BB962C8B-B14F-4D97-AF65-F5344CB8AC3E}">
        <p14:creationId xmlns:p14="http://schemas.microsoft.com/office/powerpoint/2010/main" val="127931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NHS: </a:t>
            </a:r>
            <a:r>
              <a:rPr lang="en-US" dirty="0">
                <a:hlinkClick r:id="rId3"/>
              </a:rPr>
              <a:t>https://www.nejm.org/doi/full/10.1056/nejm199109123251102</a:t>
            </a:r>
            <a:r>
              <a:rPr lang="en-US" dirty="0"/>
              <a:t> HRT and CVD, 1991</a:t>
            </a:r>
          </a:p>
          <a:p>
            <a:pPr>
              <a:defRPr/>
            </a:pPr>
            <a:r>
              <a:rPr lang="en-US" dirty="0">
                <a:hlinkClick r:id="rId4"/>
              </a:rPr>
              <a:t>https://www.ncbi.nlm.nih.gov/pubmed/9187066</a:t>
            </a:r>
            <a:r>
              <a:rPr lang="en-US" dirty="0"/>
              <a:t> HRT and mortality, 1997</a:t>
            </a:r>
          </a:p>
          <a:p>
            <a:pPr>
              <a:defRPr/>
            </a:pPr>
            <a:endParaRPr lang="en-US" dirty="0"/>
          </a:p>
          <a:p>
            <a:pPr>
              <a:defRPr/>
            </a:pPr>
            <a:r>
              <a:rPr lang="en-US" dirty="0"/>
              <a:t>WHI: </a:t>
            </a:r>
          </a:p>
          <a:p>
            <a:pPr>
              <a:defRPr/>
            </a:pPr>
            <a:r>
              <a:rPr lang="en-US" dirty="0"/>
              <a:t>37,000 women</a:t>
            </a:r>
          </a:p>
          <a:p>
            <a:pPr lvl="1">
              <a:defRPr/>
            </a:pPr>
            <a:r>
              <a:rPr lang="en-US" dirty="0"/>
              <a:t>Estrogen with (1) and without (2) progesterone</a:t>
            </a:r>
          </a:p>
          <a:p>
            <a:pPr>
              <a:defRPr/>
            </a:pPr>
            <a:r>
              <a:rPr lang="en-US" dirty="0"/>
              <a:t>Ages 50-79, with or without CHD</a:t>
            </a:r>
          </a:p>
          <a:p>
            <a:pPr>
              <a:defRPr/>
            </a:pPr>
            <a:r>
              <a:rPr lang="en-US" dirty="0"/>
              <a:t>Broad range of US women, 40 centers</a:t>
            </a:r>
          </a:p>
          <a:p>
            <a:pPr>
              <a:defRPr/>
            </a:pPr>
            <a:r>
              <a:rPr lang="en-US" dirty="0"/>
              <a:t>Planned 8.5 years</a:t>
            </a:r>
          </a:p>
          <a:p>
            <a:pPr>
              <a:defRPr/>
            </a:pPr>
            <a:r>
              <a:rPr lang="en-US" dirty="0"/>
              <a:t>CHD was one key endpoint</a:t>
            </a:r>
          </a:p>
          <a:p>
            <a:pPr>
              <a:defRPr/>
            </a:pPr>
            <a:r>
              <a:rPr lang="en-US" dirty="0"/>
              <a:t>Results: </a:t>
            </a:r>
            <a:r>
              <a:rPr lang="en-US" dirty="0">
                <a:hlinkClick r:id="rId5"/>
              </a:rPr>
              <a:t>https://www.nejm.org/doi/10.1056/NEJMoa030808?url_ver=Z39.88-2003&amp;rfr_id=ori:rid:crossref.org&amp;rfr_dat=cr_pub%3dwww.ncbi.nlm.nih.gov</a:t>
            </a:r>
            <a:endParaRPr lang="en-US" dirty="0"/>
          </a:p>
          <a:p>
            <a:pPr>
              <a:defRPr/>
            </a:pPr>
            <a:r>
              <a:rPr lang="en-US" dirty="0"/>
              <a:t>Design: </a:t>
            </a:r>
            <a:r>
              <a:rPr lang="en-US" dirty="0">
                <a:hlinkClick r:id="rId6"/>
              </a:rPr>
              <a:t>https://www.sciencedirect.com/science/article/pii/S0197245697000780</a:t>
            </a:r>
            <a:endParaRPr lang="en-US" dirty="0"/>
          </a:p>
          <a:p>
            <a:pPr>
              <a:defRPr/>
            </a:pPr>
            <a:endParaRPr lang="en-US" dirty="0"/>
          </a:p>
          <a:p>
            <a:pPr>
              <a:defRPr/>
            </a:pPr>
            <a:endParaRPr lang="en-US" dirty="0"/>
          </a:p>
          <a:p>
            <a:pPr>
              <a:defRPr/>
            </a:pPr>
            <a:r>
              <a:rPr lang="en-US" sz="1200" b="0" i="0" kern="1200" dirty="0">
                <a:solidFill>
                  <a:schemeClr val="tx1"/>
                </a:solidFill>
                <a:effectLst/>
                <a:latin typeface="+mn-lt"/>
                <a:ea typeface="+mn-ea"/>
                <a:cs typeface="+mn-cs"/>
              </a:rPr>
              <a:t>HERS centers recruited and randomized 2763 women. Participants ranged in age from 44 to 79 years, with a mean age of 66.7 (SD 6.7) years. postmenopausal women with a uterus and with CHD as evidenced by prior myocardial infarction, coronary artery bypass graft surgery, percutaneous transluminal coronary angioplasty, or other mechanical revascularization or at least 50% occlusion of a major coronary artery.</a:t>
            </a:r>
            <a:endParaRPr lang="en-US" dirty="0"/>
          </a:p>
          <a:p>
            <a:r>
              <a:rPr lang="en-US" dirty="0">
                <a:hlinkClick r:id="rId7"/>
              </a:rPr>
              <a:t>https://jamanetwork.com/journals/jama/fullarticle/187879</a:t>
            </a:r>
            <a:r>
              <a:rPr lang="en-US" dirty="0"/>
              <a:t> (results)</a:t>
            </a:r>
          </a:p>
          <a:p>
            <a:r>
              <a:rPr lang="en-US" dirty="0">
                <a:hlinkClick r:id="rId8"/>
              </a:rPr>
              <a:t>https://www.sciencedirect.com/science/article/pii/S0197245698000105</a:t>
            </a:r>
            <a:r>
              <a:rPr lang="en-US" dirty="0"/>
              <a:t> (design)</a:t>
            </a:r>
          </a:p>
        </p:txBody>
      </p:sp>
      <p:sp>
        <p:nvSpPr>
          <p:cNvPr id="4" name="Slide Number Placeholder 3"/>
          <p:cNvSpPr>
            <a:spLocks noGrp="1"/>
          </p:cNvSpPr>
          <p:nvPr>
            <p:ph type="sldNum" sz="quarter" idx="5"/>
          </p:nvPr>
        </p:nvSpPr>
        <p:spPr/>
        <p:txBody>
          <a:bodyPr/>
          <a:lstStyle/>
          <a:p>
            <a:fld id="{BFC14E9A-3DE8-034F-B838-4E5D36AA9102}" type="slidenum">
              <a:rPr lang="en-US" smtClean="0"/>
              <a:t>52</a:t>
            </a:fld>
            <a:endParaRPr lang="en-US"/>
          </a:p>
        </p:txBody>
      </p:sp>
    </p:spTree>
    <p:extLst>
      <p:ext uri="{BB962C8B-B14F-4D97-AF65-F5344CB8AC3E}">
        <p14:creationId xmlns:p14="http://schemas.microsoft.com/office/powerpoint/2010/main" val="272106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NHS: </a:t>
            </a:r>
            <a:r>
              <a:rPr lang="en-US" dirty="0">
                <a:hlinkClick r:id="rId3"/>
              </a:rPr>
              <a:t>https://www.nejm.org/doi/full/10.1056/nejm199109123251102</a:t>
            </a:r>
            <a:r>
              <a:rPr lang="en-US" dirty="0"/>
              <a:t> HRT and CVD, 1991</a:t>
            </a:r>
          </a:p>
          <a:p>
            <a:pPr>
              <a:defRPr/>
            </a:pPr>
            <a:r>
              <a:rPr lang="en-US" dirty="0">
                <a:hlinkClick r:id="rId4"/>
              </a:rPr>
              <a:t>https://www.ncbi.nlm.nih.gov/pubmed/9187066</a:t>
            </a:r>
            <a:r>
              <a:rPr lang="en-US" dirty="0"/>
              <a:t> HRT and mortality, 1997</a:t>
            </a:r>
          </a:p>
          <a:p>
            <a:pPr>
              <a:defRPr/>
            </a:pPr>
            <a:endParaRPr lang="en-US" dirty="0"/>
          </a:p>
          <a:p>
            <a:pPr>
              <a:defRPr/>
            </a:pPr>
            <a:r>
              <a:rPr lang="en-US" dirty="0"/>
              <a:t>WHI: </a:t>
            </a:r>
          </a:p>
          <a:p>
            <a:pPr>
              <a:defRPr/>
            </a:pPr>
            <a:r>
              <a:rPr lang="en-US" dirty="0"/>
              <a:t>37,000 women</a:t>
            </a:r>
          </a:p>
          <a:p>
            <a:pPr lvl="1">
              <a:defRPr/>
            </a:pPr>
            <a:r>
              <a:rPr lang="en-US" dirty="0"/>
              <a:t>Estrogen with (1) and without (2) progesterone</a:t>
            </a:r>
          </a:p>
          <a:p>
            <a:pPr>
              <a:defRPr/>
            </a:pPr>
            <a:r>
              <a:rPr lang="en-US" dirty="0"/>
              <a:t>Ages 50-79, with or without CHD</a:t>
            </a:r>
          </a:p>
          <a:p>
            <a:pPr>
              <a:defRPr/>
            </a:pPr>
            <a:r>
              <a:rPr lang="en-US" dirty="0"/>
              <a:t>Broad range of US women, 40 centers</a:t>
            </a:r>
          </a:p>
          <a:p>
            <a:pPr>
              <a:defRPr/>
            </a:pPr>
            <a:r>
              <a:rPr lang="en-US" dirty="0"/>
              <a:t>Planned 8.5 years</a:t>
            </a:r>
          </a:p>
          <a:p>
            <a:pPr>
              <a:defRPr/>
            </a:pPr>
            <a:r>
              <a:rPr lang="en-US" dirty="0"/>
              <a:t>CHD was one key endpoint</a:t>
            </a:r>
          </a:p>
          <a:p>
            <a:pPr>
              <a:defRPr/>
            </a:pPr>
            <a:r>
              <a:rPr lang="en-US" dirty="0"/>
              <a:t>Results: </a:t>
            </a:r>
            <a:r>
              <a:rPr lang="en-US" dirty="0">
                <a:hlinkClick r:id="rId5"/>
              </a:rPr>
              <a:t>https://www.nejm.org/doi/10.1056/NEJMoa030808?url_ver=Z39.88-2003&amp;rfr_id=ori:rid:crossref.org&amp;rfr_dat=cr_pub%3dwww.ncbi.nlm.nih.gov</a:t>
            </a:r>
            <a:r>
              <a:rPr lang="en-US" dirty="0"/>
              <a:t> </a:t>
            </a:r>
          </a:p>
          <a:p>
            <a:pPr>
              <a:defRPr/>
            </a:pPr>
            <a:r>
              <a:rPr lang="en-US" dirty="0"/>
              <a:t>Design: </a:t>
            </a:r>
            <a:r>
              <a:rPr lang="en-US" dirty="0">
                <a:hlinkClick r:id="rId6"/>
              </a:rPr>
              <a:t>https://www.sciencedirect.com/science/article/pii/S0197245697000780</a:t>
            </a:r>
            <a:endParaRPr lang="en-US" dirty="0"/>
          </a:p>
          <a:p>
            <a:pPr>
              <a:defRPr/>
            </a:pPr>
            <a:endParaRPr lang="en-US" dirty="0"/>
          </a:p>
          <a:p>
            <a:pPr>
              <a:defRPr/>
            </a:pPr>
            <a:endParaRPr lang="en-US" dirty="0"/>
          </a:p>
          <a:p>
            <a:pPr>
              <a:defRPr/>
            </a:pPr>
            <a:r>
              <a:rPr lang="en-US" sz="1200" b="0" i="0" kern="1200" dirty="0">
                <a:solidFill>
                  <a:schemeClr val="tx1"/>
                </a:solidFill>
                <a:effectLst/>
                <a:latin typeface="+mn-lt"/>
                <a:ea typeface="+mn-ea"/>
                <a:cs typeface="+mn-cs"/>
              </a:rPr>
              <a:t>HERS centers recruited and randomized 2763 women. Participants ranged in age from 44 to 79 years, with a mean age of 66.7 (SD 6.7) years. postmenopausal women with a uterus and with CHD as evidenced by prior myocardial infarction, coronary artery bypass graft surgery, percutaneous transluminal coronary angioplasty, or other mechanical revascularization or at least 50% occlusion of a major coronary artery.</a:t>
            </a:r>
            <a:endParaRPr lang="en-US" dirty="0"/>
          </a:p>
          <a:p>
            <a:r>
              <a:rPr lang="en-US" dirty="0">
                <a:hlinkClick r:id="rId7"/>
              </a:rPr>
              <a:t>https://jamanetwork.com/journals/jama/fullarticle/187879</a:t>
            </a:r>
            <a:r>
              <a:rPr lang="en-US" dirty="0"/>
              <a:t> (results)</a:t>
            </a:r>
          </a:p>
          <a:p>
            <a:r>
              <a:rPr lang="en-US" dirty="0">
                <a:hlinkClick r:id="rId8"/>
              </a:rPr>
              <a:t>https://www.sciencedirect.com/science/article/pii/S0197245698000105</a:t>
            </a:r>
            <a:r>
              <a:rPr lang="en-US" dirty="0"/>
              <a:t> (design)</a:t>
            </a:r>
          </a:p>
        </p:txBody>
      </p:sp>
      <p:sp>
        <p:nvSpPr>
          <p:cNvPr id="4" name="Slide Number Placeholder 3"/>
          <p:cNvSpPr>
            <a:spLocks noGrp="1"/>
          </p:cNvSpPr>
          <p:nvPr>
            <p:ph type="sldNum" sz="quarter" idx="5"/>
          </p:nvPr>
        </p:nvSpPr>
        <p:spPr/>
        <p:txBody>
          <a:bodyPr/>
          <a:lstStyle/>
          <a:p>
            <a:fld id="{BFC14E9A-3DE8-034F-B838-4E5D36AA9102}" type="slidenum">
              <a:rPr lang="en-US" smtClean="0"/>
              <a:t>53</a:t>
            </a:fld>
            <a:endParaRPr lang="en-US"/>
          </a:p>
        </p:txBody>
      </p:sp>
    </p:spTree>
    <p:extLst>
      <p:ext uri="{BB962C8B-B14F-4D97-AF65-F5344CB8AC3E}">
        <p14:creationId xmlns:p14="http://schemas.microsoft.com/office/powerpoint/2010/main" val="4191895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3.—Kaplan-Meier estimates of the cumulative incidence of primary coronary heart disease (CHD) events (left) and to its constituents: nonfatal myocardial infarction (MI) (center) and CHD death (right). The number of women observed at each year of follow-up and still free of an event are provided in parentheses, and the curves become fainter when this number drops below half of the cohort. Log rank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values are .91 for primary CHD events, .46 for nonfatal MI, and .23 for CHD death.</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54</a:t>
            </a:fld>
            <a:endParaRPr lang="en-US"/>
          </a:p>
        </p:txBody>
      </p:sp>
    </p:spTree>
    <p:extLst>
      <p:ext uri="{BB962C8B-B14F-4D97-AF65-F5344CB8AC3E}">
        <p14:creationId xmlns:p14="http://schemas.microsoft.com/office/powerpoint/2010/main" val="1620771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37DF8-0861-E841-966A-02B765D30E95}"/>
              </a:ext>
            </a:extLst>
          </p:cNvPr>
          <p:cNvSpPr>
            <a:spLocks noGrp="1" noChangeArrowheads="1"/>
          </p:cNvSpPr>
          <p:nvPr>
            <p:ph type="sldNum"/>
          </p:nvPr>
        </p:nvSpPr>
        <p:spPr>
          <a:ln/>
        </p:spPr>
        <p:txBody>
          <a:bodyPr/>
          <a:lstStyle/>
          <a:p>
            <a:fld id="{BFB2CE1A-1C65-AB46-A881-24D7532213F9}" type="slidenum">
              <a:rPr lang="en-US" altLang="en-US"/>
              <a:pPr/>
              <a:t>55</a:t>
            </a:fld>
            <a:endParaRPr lang="en-US" altLang="en-US"/>
          </a:p>
        </p:txBody>
      </p:sp>
      <p:sp>
        <p:nvSpPr>
          <p:cNvPr id="4097" name="Text Box 1">
            <a:extLst>
              <a:ext uri="{FF2B5EF4-FFF2-40B4-BE49-F238E27FC236}">
                <a16:creationId xmlns:a16="http://schemas.microsoft.com/office/drawing/2014/main" id="{6FDD6012-BEC3-3B40-A6C5-2D7B4A0E9D3D}"/>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84189855-2A02-DC4F-BD9F-B11C0522AB7E}"/>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panose="020B0604020202020204" pitchFamily="34" charset="-128"/>
                <a:ea typeface="Arial Unicode MS" panose="020B0604020202020204" pitchFamily="34" charset="-128"/>
                <a:cs typeface="Arial Unicode MS" panose="020B0604020202020204" pitchFamily="34" charset="-128"/>
              </a:rPr>
              <a:t>Figure 2. Kaplan–Meier Estimates of Cumulative Hazard Rates of CHD. CHD included nonfatal myocardial infarction and death due to CHD. The overall hazard ratio for CHD was 1.24 (nominal 95 percent confidence interval, 1.00 to 1.54; 95 percent confidence interval with adjustment for sequential monitoring, 0.97 to 1.60).</a:t>
            </a:r>
          </a:p>
        </p:txBody>
      </p:sp>
    </p:spTree>
    <p:extLst>
      <p:ext uri="{BB962C8B-B14F-4D97-AF65-F5344CB8AC3E}">
        <p14:creationId xmlns:p14="http://schemas.microsoft.com/office/powerpoint/2010/main" val="3607055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Bhupathiraju</a:t>
            </a:r>
            <a:r>
              <a:rPr lang="en-US" dirty="0"/>
              <a:t> SN et al, Am J Epidemiol. 2017;186(6):696–708</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https://www.ncbi.nlm.nih.gov/pubmed/28938710</a:t>
            </a:r>
            <a:endParaRPr lang="en-US" sz="1200" kern="1200" dirty="0">
              <a:solidFill>
                <a:schemeClr val="tx1"/>
              </a:solidFill>
              <a:effectLst/>
              <a:latin typeface="+mn-lt"/>
              <a:ea typeface="+mn-ea"/>
              <a:cs typeface="+mn-cs"/>
            </a:endParaRPr>
          </a:p>
          <a:p>
            <a:endParaRPr lang="en-US" dirty="0"/>
          </a:p>
          <a:p>
            <a:endParaRPr lang="en-US" dirty="0"/>
          </a:p>
          <a:p>
            <a:r>
              <a:rPr lang="en-US" dirty="0"/>
              <a:t>Suggestive inverse association from NHS data among women under 60, and within first 10 </a:t>
            </a:r>
            <a:r>
              <a:rPr lang="en-US" dirty="0" err="1"/>
              <a:t>yrs</a:t>
            </a:r>
            <a:r>
              <a:rPr lang="en-US" dirty="0"/>
              <a:t> of menopause (Hernan, </a:t>
            </a:r>
            <a:r>
              <a:rPr lang="en-US" dirty="0" err="1"/>
              <a:t>Epid</a:t>
            </a:r>
            <a:r>
              <a:rPr lang="en-US" dirty="0"/>
              <a:t>, 2008)</a:t>
            </a:r>
          </a:p>
          <a:p>
            <a:r>
              <a:rPr lang="en-US" dirty="0"/>
              <a:t>85% of NHS women initiated HRT </a:t>
            </a:r>
            <a:r>
              <a:rPr lang="en-US" dirty="0" err="1"/>
              <a:t>bt</a:t>
            </a:r>
            <a:r>
              <a:rPr lang="en-US" dirty="0"/>
              <a:t> 50-59, whereas in WHI, mean age at entry to RCT was 63, and 25% of women had previously used or were currently using HRT when they trial started</a:t>
            </a:r>
          </a:p>
          <a:p>
            <a:endParaRPr lang="en-US" dirty="0"/>
          </a:p>
          <a:p>
            <a:r>
              <a:rPr lang="en-US" dirty="0"/>
              <a:t>Earliest reports from NHS on benefit of CHD would be capturing that early phase of women just beginning menopause, and at the youngest ages. There may be a short term benefit of HRT in women under 59 or with few CHD risk factors; but as time goes on, HRT begins to have more of an adverse effect - which is what was captured in the RCT’s.</a:t>
            </a:r>
          </a:p>
        </p:txBody>
      </p:sp>
      <p:sp>
        <p:nvSpPr>
          <p:cNvPr id="4" name="Slide Number Placeholder 3"/>
          <p:cNvSpPr>
            <a:spLocks noGrp="1"/>
          </p:cNvSpPr>
          <p:nvPr>
            <p:ph type="sldNum" sz="quarter" idx="5"/>
          </p:nvPr>
        </p:nvSpPr>
        <p:spPr/>
        <p:txBody>
          <a:bodyPr/>
          <a:lstStyle/>
          <a:p>
            <a:fld id="{BFC14E9A-3DE8-034F-B838-4E5D36AA9102}" type="slidenum">
              <a:rPr lang="en-US" smtClean="0"/>
              <a:t>56</a:t>
            </a:fld>
            <a:endParaRPr lang="en-US"/>
          </a:p>
        </p:txBody>
      </p:sp>
    </p:spTree>
    <p:extLst>
      <p:ext uri="{BB962C8B-B14F-4D97-AF65-F5344CB8AC3E}">
        <p14:creationId xmlns:p14="http://schemas.microsoft.com/office/powerpoint/2010/main" val="2959550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57</a:t>
            </a:fld>
            <a:endParaRPr lang="en-US"/>
          </a:p>
        </p:txBody>
      </p:sp>
    </p:spTree>
    <p:extLst>
      <p:ext uri="{BB962C8B-B14F-4D97-AF65-F5344CB8AC3E}">
        <p14:creationId xmlns:p14="http://schemas.microsoft.com/office/powerpoint/2010/main" val="8918797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hlinkClick r:id="rId3"/>
              </a:rPr>
              <a:t>https://www.ncbi.nlm.nih.gov/pubmed/28938710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NHS models adjusted for: age, calendar time, smoking status (never, past, current 1–14 cigarettes/day, current 15–24 cigarettes/day, current</a:t>
            </a:r>
          </a:p>
          <a:p>
            <a:r>
              <a:rPr lang="en-US" sz="1200" kern="1200" dirty="0">
                <a:solidFill>
                  <a:schemeClr val="tx1"/>
                </a:solidFill>
                <a:effectLst/>
                <a:latin typeface="+mn-lt"/>
                <a:ea typeface="+mn-ea"/>
                <a:cs typeface="+mn-cs"/>
              </a:rPr>
              <a:t>&gt;24 cigarettes/day), alcohol intake (g/day: 0, 0.1–4.9, 5–9.9, 10–14.9, ≥15), physical activity (MET-hours/week: &lt;3, 3–8.9, 9–17.9, 18–26.9, ≥27),</a:t>
            </a:r>
          </a:p>
          <a:p>
            <a:r>
              <a:rPr lang="en-US" sz="1200" kern="1200" dirty="0">
                <a:solidFill>
                  <a:schemeClr val="tx1"/>
                </a:solidFill>
                <a:effectLst/>
                <a:latin typeface="+mn-lt"/>
                <a:ea typeface="+mn-ea"/>
                <a:cs typeface="+mn-cs"/>
              </a:rPr>
              <a:t>body mass index (weight (kg)/height (m)2; &lt;21, 21–22.9, 23–24.9, 25–26.9, 27–29.9, 30–34.9, 35–39.9, ≥40), aspirin use for at least 1 day/month</a:t>
            </a:r>
          </a:p>
          <a:p>
            <a:r>
              <a:rPr lang="en-US" sz="1200" kern="1200" dirty="0">
                <a:solidFill>
                  <a:schemeClr val="tx1"/>
                </a:solidFill>
                <a:effectLst/>
                <a:latin typeface="+mn-lt"/>
                <a:ea typeface="+mn-ea"/>
                <a:cs typeface="+mn-cs"/>
              </a:rPr>
              <a:t>(yes/no), history of high blood pressure (yes/no), history of hypercholesterolemia (yes/no), history of type 2 diabetes mellitus (yes/no; all models</a:t>
            </a:r>
          </a:p>
          <a:p>
            <a:r>
              <a:rPr lang="en-US" sz="1200" kern="1200" dirty="0">
                <a:solidFill>
                  <a:schemeClr val="tx1"/>
                </a:solidFill>
                <a:effectLst/>
                <a:latin typeface="+mn-lt"/>
                <a:ea typeface="+mn-ea"/>
                <a:cs typeface="+mn-cs"/>
              </a:rPr>
              <a:t>except diabetes as an outcome), age at menopause (continuous), parental history of early myocardial infarction (yes/no), parental history of cancer</a:t>
            </a:r>
          </a:p>
          <a:p>
            <a:r>
              <a:rPr lang="en-US" sz="1200" kern="1200" dirty="0">
                <a:solidFill>
                  <a:schemeClr val="tx1"/>
                </a:solidFill>
                <a:effectLst/>
                <a:latin typeface="+mn-lt"/>
                <a:ea typeface="+mn-ea"/>
                <a:cs typeface="+mn-cs"/>
              </a:rPr>
              <a:t>(yes/no), duration of CEE use (in months), and duration of CEE+MPA use (in months).</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58</a:t>
            </a:fld>
            <a:endParaRPr lang="en-US"/>
          </a:p>
        </p:txBody>
      </p:sp>
    </p:spTree>
    <p:extLst>
      <p:ext uri="{BB962C8B-B14F-4D97-AF65-F5344CB8AC3E}">
        <p14:creationId xmlns:p14="http://schemas.microsoft.com/office/powerpoint/2010/main" val="693013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WHI, the goal was to study random allocation to HRT and MI, assuming that this would only be associated with HRT exposure.</a:t>
            </a:r>
          </a:p>
          <a:p>
            <a:r>
              <a:rPr lang="en-US" dirty="0"/>
              <a:t>However, further studies suggested that age and time since menopause (which could be confounders) may each modify the effect of HRT on MI… (click to show interaction DAG)</a:t>
            </a:r>
          </a:p>
        </p:txBody>
      </p:sp>
      <p:sp>
        <p:nvSpPr>
          <p:cNvPr id="4" name="Slide Number Placeholder 3"/>
          <p:cNvSpPr>
            <a:spLocks noGrp="1"/>
          </p:cNvSpPr>
          <p:nvPr>
            <p:ph type="sldNum" sz="quarter" idx="5"/>
          </p:nvPr>
        </p:nvSpPr>
        <p:spPr/>
        <p:txBody>
          <a:bodyPr/>
          <a:lstStyle/>
          <a:p>
            <a:fld id="{BFC14E9A-3DE8-034F-B838-4E5D36AA9102}" type="slidenum">
              <a:rPr lang="en-US" smtClean="0"/>
              <a:t>59</a:t>
            </a:fld>
            <a:endParaRPr lang="en-US"/>
          </a:p>
        </p:txBody>
      </p:sp>
    </p:spTree>
    <p:extLst>
      <p:ext uri="{BB962C8B-B14F-4D97-AF65-F5344CB8AC3E}">
        <p14:creationId xmlns:p14="http://schemas.microsoft.com/office/powerpoint/2010/main" val="272677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r>
              <a:rPr lang="en-US" dirty="0"/>
              <a:t>Who has heard of “PICO”? Ask for volunteer to explain.</a:t>
            </a:r>
          </a:p>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r>
              <a:rPr lang="en-US" dirty="0"/>
              <a:t>Many folks at UCSF use the mnemonic</a:t>
            </a:r>
            <a:r>
              <a:rPr lang="en-US" baseline="0" dirty="0"/>
              <a:t> “PICO” which stands for Population, Intervention (or Exposure if </a:t>
            </a:r>
            <a:r>
              <a:rPr lang="en-US" baseline="0" dirty="0" err="1"/>
              <a:t>Obs</a:t>
            </a:r>
            <a:r>
              <a:rPr lang="en-US" baseline="0" dirty="0"/>
              <a:t> study), Control (or Comparison group), and Outcome</a:t>
            </a:r>
          </a:p>
          <a:p>
            <a:pPr marL="108116" indent="-108116" defTabSz="864931" eaLnBrk="0" fontAlgn="base" hangingPunct="0">
              <a:spcBef>
                <a:spcPts val="757"/>
              </a:spcBef>
              <a:spcAft>
                <a:spcPct val="0"/>
              </a:spcAft>
              <a:defRPr/>
            </a:pPr>
            <a:r>
              <a:rPr lang="en-US" baseline="0" dirty="0"/>
              <a:t>For any study you are planning, conducting, or if you are reading an article, very good to identify PICO clearly for yourself.</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r>
              <a:rPr lang="en-US" baseline="0" dirty="0"/>
              <a:t>The list above is a little more detailed/comprehensive</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588956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that it may be more accurate to examine the effect of HRT allocation, conditional on age and time since menopause. In fact, when this was done in WHI, results were more similar to the original NHS results, for the sub group of younger women who had experienced menopause more recently, when they went on HRT.</a:t>
            </a:r>
          </a:p>
        </p:txBody>
      </p:sp>
      <p:sp>
        <p:nvSpPr>
          <p:cNvPr id="4" name="Slide Number Placeholder 3"/>
          <p:cNvSpPr>
            <a:spLocks noGrp="1"/>
          </p:cNvSpPr>
          <p:nvPr>
            <p:ph type="sldNum" sz="quarter" idx="5"/>
          </p:nvPr>
        </p:nvSpPr>
        <p:spPr/>
        <p:txBody>
          <a:bodyPr/>
          <a:lstStyle/>
          <a:p>
            <a:fld id="{BFC14E9A-3DE8-034F-B838-4E5D36AA9102}" type="slidenum">
              <a:rPr lang="en-US" smtClean="0"/>
              <a:t>60</a:t>
            </a:fld>
            <a:endParaRPr lang="en-US"/>
          </a:p>
        </p:txBody>
      </p:sp>
    </p:spTree>
    <p:extLst>
      <p:ext uri="{BB962C8B-B14F-4D97-AF65-F5344CB8AC3E}">
        <p14:creationId xmlns:p14="http://schemas.microsoft.com/office/powerpoint/2010/main" val="22587960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SOC or issues of adherence can cripple the ability to address a meaningful question (</a:t>
            </a:r>
            <a:r>
              <a:rPr lang="en-US" dirty="0">
                <a:solidFill>
                  <a:schemeClr val="accent1"/>
                </a:solidFill>
              </a:rPr>
              <a:t>PLCO</a:t>
            </a:r>
            <a:r>
              <a:rPr lang="en-US" dirty="0"/>
              <a:t>)</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r>
              <a:rPr lang="en-US" dirty="0">
                <a:solidFill>
                  <a:schemeClr val="accent1"/>
                </a:solidFill>
              </a:rPr>
              <a:t>ATBC</a:t>
            </a:r>
            <a:r>
              <a:rPr lang="en-US" dirty="0"/>
              <a:t>)</a:t>
            </a:r>
          </a:p>
          <a:p>
            <a:pPr lvl="1"/>
            <a:r>
              <a:rPr lang="en-US" dirty="0"/>
              <a:t>RCT’s are better for addressing “mature” questions</a:t>
            </a:r>
          </a:p>
          <a:p>
            <a:r>
              <a:rPr lang="en-US" dirty="0"/>
              <a:t>Apparent discrepancies </a:t>
            </a:r>
            <a:r>
              <a:rPr lang="en-US" dirty="0" err="1"/>
              <a:t>bt</a:t>
            </a:r>
            <a:r>
              <a:rPr lang="en-US" dirty="0"/>
              <a:t> observational data &amp; RCT’s may sometimes be explained by nuances in the actual question each addresses (pay attn to PICO)</a:t>
            </a:r>
          </a:p>
          <a:p>
            <a:pPr lvl="1">
              <a:buClr>
                <a:schemeClr val="tx1"/>
              </a:buClr>
            </a:pPr>
            <a:r>
              <a:rPr lang="en-US" dirty="0"/>
              <a:t>consider effect modification or differences in study population (</a:t>
            </a:r>
            <a:r>
              <a:rPr lang="en-US" dirty="0">
                <a:solidFill>
                  <a:schemeClr val="accent1"/>
                </a:solidFill>
              </a:rPr>
              <a:t>WHI vs NHS</a:t>
            </a:r>
            <a:r>
              <a:rPr lang="en-US" dirty="0"/>
              <a:t>)</a:t>
            </a:r>
          </a:p>
          <a:p>
            <a:pPr>
              <a:buClr>
                <a:schemeClr val="tx1"/>
              </a:buClr>
            </a:pPr>
            <a:r>
              <a:rPr lang="en-US" dirty="0"/>
              <a:t>Sometimes RCTs have surprising results that are true (</a:t>
            </a:r>
            <a:r>
              <a:rPr lang="en-US" dirty="0">
                <a:solidFill>
                  <a:schemeClr val="accent1"/>
                </a:solidFill>
              </a:rPr>
              <a:t>WHI, ATBC</a:t>
            </a:r>
            <a:r>
              <a:rPr lang="en-US" dirty="0"/>
              <a:t>)</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61</a:t>
            </a:fld>
            <a:endParaRPr lang="en-US"/>
          </a:p>
        </p:txBody>
      </p:sp>
    </p:spTree>
    <p:extLst>
      <p:ext uri="{BB962C8B-B14F-4D97-AF65-F5344CB8AC3E}">
        <p14:creationId xmlns:p14="http://schemas.microsoft.com/office/powerpoint/2010/main" val="2982153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62</a:t>
            </a:fld>
            <a:endParaRPr lang="en-US"/>
          </a:p>
        </p:txBody>
      </p:sp>
    </p:spTree>
    <p:extLst>
      <p:ext uri="{BB962C8B-B14F-4D97-AF65-F5344CB8AC3E}">
        <p14:creationId xmlns:p14="http://schemas.microsoft.com/office/powerpoint/2010/main" val="4137231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7A409BDA-2C5D-4D8E-B4BF-D07DE19C02F4}" type="slidenum">
              <a:rPr lang="en-US" altLang="en-US" sz="1100">
                <a:solidFill>
                  <a:prstClr val="black"/>
                </a:solidFill>
              </a:rPr>
              <a:pPr/>
              <a:t>63</a:t>
            </a:fld>
            <a:endParaRPr lang="en-US" altLang="en-US" sz="11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a:latin typeface="Arial" panose="020B0604020202020204" pitchFamily="34" charset="0"/>
              </a:rPr>
              <a:t>RCT typically have…</a:t>
            </a:r>
          </a:p>
        </p:txBody>
      </p:sp>
    </p:spTree>
    <p:extLst>
      <p:ext uri="{BB962C8B-B14F-4D97-AF65-F5344CB8AC3E}">
        <p14:creationId xmlns:p14="http://schemas.microsoft.com/office/powerpoint/2010/main" val="1367854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3BAE9311-D1A3-4484-A832-7F4AB5C57208}" type="slidenum">
              <a:rPr lang="en-US" altLang="en-US" sz="1100">
                <a:solidFill>
                  <a:prstClr val="black"/>
                </a:solidFill>
              </a:rPr>
              <a:pPr/>
              <a:t>64</a:t>
            </a:fld>
            <a:endParaRPr lang="en-US" altLang="en-US" sz="11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Clear objectives, with primary and secondary endpoints….we should be able to do that in </a:t>
            </a:r>
            <a:r>
              <a:rPr lang="en-US" altLang="en-US" dirty="0" err="1">
                <a:latin typeface="Arial" panose="020B0604020202020204" pitchFamily="34" charset="0"/>
              </a:rPr>
              <a:t>Obs</a:t>
            </a:r>
            <a:r>
              <a:rPr lang="en-US" altLang="en-US" baseline="0" dirty="0">
                <a:latin typeface="Arial" panose="020B0604020202020204" pitchFamily="34" charset="0"/>
              </a:rPr>
              <a:t> studies as well as RCT’s</a:t>
            </a:r>
            <a:endParaRPr lang="en-US" altLang="en-US" dirty="0">
              <a:latin typeface="Arial" panose="020B0604020202020204" pitchFamily="34" charset="0"/>
            </a:endParaRPr>
          </a:p>
        </p:txBody>
      </p:sp>
    </p:spTree>
    <p:extLst>
      <p:ext uri="{BB962C8B-B14F-4D97-AF65-F5344CB8AC3E}">
        <p14:creationId xmlns:p14="http://schemas.microsoft.com/office/powerpoint/2010/main" val="2180314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8955CDFE-9211-4B2D-A12B-6A490D5CB400}" type="slidenum">
              <a:rPr lang="en-US" altLang="en-US" sz="1100">
                <a:solidFill>
                  <a:prstClr val="black"/>
                </a:solidFill>
              </a:rPr>
              <a:pPr/>
              <a:t>65</a:t>
            </a:fld>
            <a:endParaRPr lang="en-US" altLang="en-US" sz="11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Inclusion/exclusion criteria  should be clear</a:t>
            </a:r>
            <a:r>
              <a:rPr lang="en-US" altLang="en-US" baseline="0" dirty="0">
                <a:latin typeface="Arial" panose="020B0604020202020204" pitchFamily="34" charset="0"/>
              </a:rPr>
              <a:t> for both types of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34928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2A361F2-3815-49AF-8571-6321F07437D8}" type="slidenum">
              <a:rPr lang="en-US" altLang="en-US" sz="1100">
                <a:solidFill>
                  <a:prstClr val="black"/>
                </a:solidFill>
              </a:rPr>
              <a:pPr/>
              <a:t>66</a:t>
            </a:fld>
            <a:endParaRPr lang="en-US" altLang="en-US" sz="11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When the goal is estimating the causal effect of certain treatment on the outcome, longitudinal studies are preferred over non</a:t>
            </a:r>
            <a:r>
              <a:rPr lang="en-US" altLang="en-US" baseline="0" dirty="0">
                <a:latin typeface="Arial" panose="020B0604020202020204" pitchFamily="34" charset="0"/>
              </a:rPr>
              <a:t> </a:t>
            </a:r>
            <a:r>
              <a:rPr lang="en-US" altLang="en-US" dirty="0">
                <a:latin typeface="Arial" panose="020B0604020202020204" pitchFamily="34" charset="0"/>
              </a:rPr>
              <a:t>longitudinal (i.e., cross-sectional) ones in which the temporal order of treatment</a:t>
            </a:r>
            <a:r>
              <a:rPr lang="en-US" altLang="en-US" baseline="0" dirty="0">
                <a:latin typeface="Arial" panose="020B0604020202020204" pitchFamily="34" charset="0"/>
              </a:rPr>
              <a:t> </a:t>
            </a:r>
            <a:r>
              <a:rPr lang="en-US" altLang="en-US" dirty="0">
                <a:latin typeface="Arial" panose="020B0604020202020204" pitchFamily="34" charset="0"/>
              </a:rPr>
              <a:t>and outcome may be unclear</a:t>
            </a:r>
          </a:p>
        </p:txBody>
      </p:sp>
    </p:spTree>
    <p:extLst>
      <p:ext uri="{BB962C8B-B14F-4D97-AF65-F5344CB8AC3E}">
        <p14:creationId xmlns:p14="http://schemas.microsoft.com/office/powerpoint/2010/main" val="4164529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DC19CA6B-8455-481F-B8D2-37A7B905CECB}" type="slidenum">
              <a:rPr lang="en-US" altLang="en-US" sz="1100">
                <a:solidFill>
                  <a:prstClr val="black"/>
                </a:solidFill>
              </a:rPr>
              <a:pPr/>
              <a:t>67</a:t>
            </a:fld>
            <a:endParaRPr lang="en-US" altLang="en-US" sz="11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Longitudinal studies are usually classified as either experiments (the treatment is assigned by the investigators) or observational</a:t>
            </a:r>
          </a:p>
          <a:p>
            <a:r>
              <a:rPr lang="en-US" altLang="en-US" dirty="0">
                <a:latin typeface="Arial" panose="020B0604020202020204" pitchFamily="34" charset="0"/>
              </a:rPr>
              <a:t>studies (the investigators play no role in treatment assignment). Experiments are said to be randomized when the investigators assign the treatment at random. </a:t>
            </a:r>
          </a:p>
          <a:p>
            <a:r>
              <a:rPr lang="en-US" altLang="en-US" dirty="0">
                <a:latin typeface="Arial" panose="020B0604020202020204" pitchFamily="34" charset="0"/>
              </a:rPr>
              <a:t>They randomized the treatments… we cannot do that 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a:t>
            </a:r>
            <a:endParaRPr lang="en-US" altLang="en-US" dirty="0">
              <a:latin typeface="Arial" panose="020B0604020202020204" pitchFamily="34" charset="0"/>
            </a:endParaRPr>
          </a:p>
          <a:p>
            <a:r>
              <a:rPr lang="en-US" altLang="en-US" dirty="0">
                <a:latin typeface="Arial" panose="020B0604020202020204" pitchFamily="34" charset="0"/>
              </a:rPr>
              <a:t>This is one of the key differences</a:t>
            </a:r>
            <a:r>
              <a:rPr lang="en-US" altLang="en-US" baseline="0" dirty="0">
                <a:latin typeface="Arial" panose="020B0604020202020204" pitchFamily="34" charset="0"/>
              </a:rPr>
              <a:t> and leads to CONFOUNDING BIAS</a:t>
            </a:r>
            <a:endParaRPr lang="en-US" altLang="en-US" dirty="0">
              <a:latin typeface="Arial" panose="020B0604020202020204" pitchFamily="34" charset="0"/>
            </a:endParaRPr>
          </a:p>
          <a:p>
            <a:r>
              <a:rPr lang="en-US" altLang="en-US" dirty="0">
                <a:latin typeface="Arial" panose="020B0604020202020204" pitchFamily="34" charset="0"/>
              </a:rPr>
              <a:t>we have tried to achieve comparability (exchangeability) through</a:t>
            </a:r>
            <a:r>
              <a:rPr lang="en-US" altLang="en-US" baseline="0" dirty="0">
                <a:latin typeface="Arial" panose="020B0604020202020204" pitchFamily="34" charset="0"/>
              </a:rPr>
              <a:t> addressing confounding in the design or analysis phase</a:t>
            </a:r>
          </a:p>
          <a:p>
            <a:r>
              <a:rPr lang="en-US" altLang="en-US" dirty="0">
                <a:latin typeface="Arial" panose="020B0604020202020204" pitchFamily="34" charset="0"/>
              </a:rPr>
              <a:t>Challenge </a:t>
            </a:r>
            <a:r>
              <a:rPr lang="mr-IN" altLang="en-US" dirty="0">
                <a:latin typeface="Arial" panose="020B0604020202020204" pitchFamily="34" charset="0"/>
              </a:rPr>
              <a:t>–</a:t>
            </a:r>
            <a:r>
              <a:rPr lang="en-US" altLang="en-US" dirty="0">
                <a:latin typeface="Arial" panose="020B0604020202020204" pitchFamily="34" charset="0"/>
              </a:rPr>
              <a:t> many methods can only address confounding factors one is aware of</a:t>
            </a:r>
            <a:r>
              <a:rPr lang="mr-IN" altLang="en-US"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307419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30C6DF42-6B76-4452-9330-1D8CBC1C163B}" type="slidenum">
              <a:rPr lang="en-US" altLang="en-US" sz="1100">
                <a:solidFill>
                  <a:prstClr val="black"/>
                </a:solidFill>
              </a:rPr>
              <a:pPr/>
              <a:t>68</a:t>
            </a:fld>
            <a:endParaRPr lang="en-US" altLang="en-US" sz="11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Blinding is another key difference, although some assessments in OBS studies can be done blinded.</a:t>
            </a:r>
          </a:p>
          <a:p>
            <a:endParaRPr lang="en-US" altLang="en-US" dirty="0">
              <a:latin typeface="Arial" panose="020B0604020202020204" pitchFamily="34" charset="0"/>
            </a:endParaRPr>
          </a:p>
          <a:p>
            <a:r>
              <a:rPr lang="en-US" altLang="en-US" dirty="0">
                <a:latin typeface="Arial" panose="020B0604020202020204" pitchFamily="34" charset="0"/>
              </a:rPr>
              <a:t>we could also perhaps do blinded analysis</a:t>
            </a:r>
          </a:p>
          <a:p>
            <a:endParaRPr lang="en-US" altLang="en-US" dirty="0">
              <a:latin typeface="Arial" panose="020B0604020202020204" pitchFamily="34" charset="0"/>
            </a:endParaRPr>
          </a:p>
          <a:p>
            <a:r>
              <a:rPr lang="en-US" altLang="en-US" dirty="0">
                <a:latin typeface="Arial" panose="020B0604020202020204" pitchFamily="34" charset="0"/>
              </a:rPr>
              <a:t>Also,</a:t>
            </a:r>
            <a:r>
              <a:rPr lang="en-US" altLang="en-US" baseline="0" dirty="0">
                <a:latin typeface="Arial" panose="020B0604020202020204" pitchFamily="34" charset="0"/>
              </a:rPr>
              <a:t> many types of clinical trials are NOT blinded (e.g., exercise, diet, </a:t>
            </a:r>
            <a:r>
              <a:rPr lang="en-US" altLang="en-US" baseline="0" dirty="0" err="1">
                <a:latin typeface="Arial" panose="020B0604020202020204" pitchFamily="34" charset="0"/>
              </a:rPr>
              <a:t>etc</a:t>
            </a:r>
            <a:r>
              <a:rPr lang="en-US" altLang="en-US" baseline="0"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651074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C95C2799-DD83-40B5-8DA0-26179B5C49E4}" type="slidenum">
              <a:rPr lang="en-US" altLang="en-US" sz="1100">
                <a:solidFill>
                  <a:prstClr val="black"/>
                </a:solidFill>
              </a:rPr>
              <a:pPr/>
              <a:t>69</a:t>
            </a:fld>
            <a:endParaRPr lang="en-US" altLang="en-US" sz="11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dirty="0">
                <a:latin typeface="Arial" panose="020B0604020202020204" pitchFamily="34" charset="0"/>
              </a:rPr>
              <a:t>RCT very carefully estimate the adequate sample size</a:t>
            </a:r>
            <a:r>
              <a:rPr lang="mr-IN" altLang="en-US" i="1" dirty="0">
                <a:latin typeface="Arial" panose="020B0604020202020204" pitchFamily="34" charset="0"/>
              </a:rPr>
              <a:t>…</a:t>
            </a:r>
            <a:r>
              <a:rPr lang="en-US" altLang="en-US" i="1" dirty="0">
                <a:latin typeface="Arial" panose="020B0604020202020204" pitchFamily="34" charset="0"/>
              </a:rPr>
              <a:t> ethical ramifications if we do not properly design</a:t>
            </a:r>
            <a:r>
              <a:rPr lang="en-US" altLang="en-US" i="1" baseline="0" dirty="0">
                <a:latin typeface="Arial" panose="020B0604020202020204" pitchFamily="34" charset="0"/>
              </a:rPr>
              <a:t> RCT</a:t>
            </a:r>
            <a:endParaRPr lang="en-US" altLang="en-US" i="1"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47566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r>
              <a:rPr lang="en-US" dirty="0"/>
              <a:t>Who has heard of “PICO”? Ask for volunteer to explain.</a:t>
            </a:r>
          </a:p>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r>
              <a:rPr lang="en-US" dirty="0"/>
              <a:t>Many folks at UCSF use the mnemonic</a:t>
            </a:r>
            <a:r>
              <a:rPr lang="en-US" baseline="0" dirty="0"/>
              <a:t> “PICO” which stands for Population, Intervention (or Exposure if </a:t>
            </a:r>
            <a:r>
              <a:rPr lang="en-US" baseline="0" dirty="0" err="1"/>
              <a:t>Obs</a:t>
            </a:r>
            <a:r>
              <a:rPr lang="en-US" baseline="0" dirty="0"/>
              <a:t> study), Control (or Comparison group), and Outcome</a:t>
            </a:r>
          </a:p>
          <a:p>
            <a:pPr marL="108116" indent="-108116" defTabSz="864931" eaLnBrk="0" fontAlgn="base" hangingPunct="0">
              <a:spcBef>
                <a:spcPts val="757"/>
              </a:spcBef>
              <a:spcAft>
                <a:spcPct val="0"/>
              </a:spcAft>
              <a:defRPr/>
            </a:pPr>
            <a:r>
              <a:rPr lang="en-US" baseline="0" dirty="0"/>
              <a:t>For any study you are planning, conducting, or if you are reading an article, very good to identify PICO clearly for yourself.</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r>
              <a:rPr lang="en-US" baseline="0" dirty="0"/>
              <a:t>The list above is a little more detailed/comprehensive</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935950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7B709EE-9EF5-4B0C-A4F1-653F360EB8EA}" type="slidenum">
              <a:rPr lang="en-US" altLang="en-US" sz="1100">
                <a:solidFill>
                  <a:prstClr val="black"/>
                </a:solidFill>
              </a:rPr>
              <a:pPr/>
              <a:t>70</a:t>
            </a:fld>
            <a:endParaRPr lang="en-US" altLang="en-US" sz="11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They are often international, multicenter… we can also do that, we can even collaborate</a:t>
            </a:r>
            <a:r>
              <a:rPr lang="mr-IN" altLang="en-US" dirty="0">
                <a:latin typeface="Arial" panose="020B0604020202020204" pitchFamily="34" charset="0"/>
              </a:rPr>
              <a:t>…</a:t>
            </a:r>
            <a:r>
              <a:rPr lang="en-US" altLang="en-US" dirty="0">
                <a:latin typeface="Arial" panose="020B0604020202020204" pitchFamily="34" charset="0"/>
              </a:rPr>
              <a:t> </a:t>
            </a:r>
            <a:r>
              <a:rPr lang="en-US" altLang="en-US" dirty="0">
                <a:latin typeface="Arial" panose="020B0604020202020204" pitchFamily="34" charset="0"/>
                <a:sym typeface="Wingdings"/>
              </a:rPr>
              <a:t> </a:t>
            </a:r>
            <a:endParaRPr lang="en-US" altLang="en-US" dirty="0">
              <a:latin typeface="Arial" panose="020B0604020202020204" pitchFamily="34" charset="0"/>
            </a:endParaRPr>
          </a:p>
          <a:p>
            <a:r>
              <a:rPr lang="en-US" altLang="en-US" dirty="0">
                <a:latin typeface="Arial" panose="020B0604020202020204" pitchFamily="34" charset="0"/>
              </a:rPr>
              <a:t>Cohorts also can be pooled for even larger studies/analyses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977359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300C9F7-A61B-49C1-BE92-8CFA708FB6A5}" type="slidenum">
              <a:rPr lang="en-US" altLang="en-US" sz="1100">
                <a:solidFill>
                  <a:prstClr val="black"/>
                </a:solidFill>
              </a:rPr>
              <a:pPr/>
              <a:t>71</a:t>
            </a:fld>
            <a:endParaRPr lang="en-US" altLang="en-US" sz="11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Both types of studies have this. In </a:t>
            </a:r>
            <a:r>
              <a:rPr lang="en-US" altLang="en-US" dirty="0" err="1">
                <a:latin typeface="Arial" panose="020B0604020202020204" pitchFamily="34" charset="0"/>
              </a:rPr>
              <a:t>Coh</a:t>
            </a:r>
            <a:r>
              <a:rPr lang="en-US" altLang="en-US" dirty="0">
                <a:latin typeface="Arial" panose="020B0604020202020204" pitchFamily="34" charset="0"/>
              </a:rPr>
              <a:t> often also have flexibility over definition</a:t>
            </a:r>
            <a:r>
              <a:rPr lang="mr-IN" altLang="en-US" dirty="0">
                <a:latin typeface="Arial" panose="020B0604020202020204" pitchFamily="34"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2535899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D5AA17D-AADD-434E-8FF9-13D88342A7C3}" type="slidenum">
              <a:rPr lang="en-US" altLang="en-US" sz="1100">
                <a:solidFill>
                  <a:prstClr val="black"/>
                </a:solidFill>
              </a:rPr>
              <a:pPr/>
              <a:t>72</a:t>
            </a:fld>
            <a:endParaRPr lang="en-US" altLang="en-US" sz="11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RCT also face the problem of incomplete compliance and deal with it in the analysis by doing intention to treat (ITT) rather than per protocol. </a:t>
            </a:r>
          </a:p>
          <a:p>
            <a:r>
              <a:rPr lang="en-US" altLang="en-US" dirty="0">
                <a:latin typeface="Arial" panose="020B0604020202020204" pitchFamily="34" charset="0"/>
              </a:rPr>
              <a:t>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 </a:t>
            </a:r>
            <a:r>
              <a:rPr lang="en-US" altLang="en-US" dirty="0">
                <a:latin typeface="Arial" panose="020B0604020202020204" pitchFamily="34" charset="0"/>
              </a:rPr>
              <a:t>we sometimes evaluate exposure data from a single </a:t>
            </a:r>
            <a:r>
              <a:rPr lang="en-US" altLang="en-US" dirty="0" err="1">
                <a:latin typeface="Arial" panose="020B0604020202020204" pitchFamily="34" charset="0"/>
              </a:rPr>
              <a:t>timepoint</a:t>
            </a:r>
            <a:r>
              <a:rPr lang="en-US" altLang="en-US" baseline="0" dirty="0">
                <a:latin typeface="Arial" panose="020B0604020202020204" pitchFamily="34" charset="0"/>
              </a:rPr>
              <a:t> or from updated exposure data; keep in mind that data on time varying exposures and confounding factors can be collected in COHORTS</a:t>
            </a:r>
            <a:r>
              <a:rPr lang="mr-IN" altLang="en-US" baseline="0" dirty="0">
                <a:latin typeface="Arial" panose="020B0604020202020204" pitchFamily="34" charset="0"/>
              </a:rPr>
              <a:t>…</a:t>
            </a:r>
            <a:r>
              <a:rPr lang="en-US" altLang="en-US" baseline="0" dirty="0">
                <a:latin typeface="Arial" panose="020B0604020202020204" pitchFamily="34" charset="0"/>
              </a:rPr>
              <a:t> usage of such data sometimes needs particular attention in analysis phase (IPCW, </a:t>
            </a:r>
            <a:r>
              <a:rPr lang="en-US" altLang="en-US" baseline="0" dirty="0" err="1">
                <a:latin typeface="Arial" panose="020B0604020202020204" pitchFamily="34" charset="0"/>
              </a:rPr>
              <a:t>msm</a:t>
            </a:r>
            <a:r>
              <a:rPr lang="en-US" altLang="en-US" baseline="0" dirty="0">
                <a:latin typeface="Arial" panose="020B0604020202020204" pitchFamily="34" charset="0"/>
              </a:rPr>
              <a:t>)</a:t>
            </a:r>
            <a:endParaRPr lang="en-US" altLang="en-US" dirty="0">
              <a:latin typeface="Arial" panose="020B0604020202020204" pitchFamily="34" charset="0"/>
            </a:endParaRPr>
          </a:p>
          <a:p>
            <a:r>
              <a:rPr lang="en-US" altLang="en-US" dirty="0">
                <a:latin typeface="Arial" panose="020B0604020202020204" pitchFamily="34" charset="0"/>
              </a:rPr>
              <a:t>Patients who discontinued early, die or are lost to follow up are typically censored at the date of the last contact</a:t>
            </a:r>
            <a:r>
              <a:rPr lang="en-US" altLang="en-US" baseline="0" dirty="0">
                <a:latin typeface="Arial" panose="020B0604020202020204" pitchFamily="34" charset="0"/>
              </a:rPr>
              <a:t> in both RCT and COH studies</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757647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AD09AABC-98C7-446E-AA1C-9F6E8D7B2F88}" type="slidenum">
              <a:rPr lang="en-US" altLang="en-US" sz="1100">
                <a:solidFill>
                  <a:prstClr val="black"/>
                </a:solidFill>
              </a:rPr>
              <a:pPr/>
              <a:t>73</a:t>
            </a:fld>
            <a:endParaRPr lang="en-US" altLang="en-US" sz="11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Blind adjudication of events (outcomes) can</a:t>
            </a:r>
            <a:r>
              <a:rPr kumimoji="1" lang="en-US" altLang="en-US" b="1" baseline="0" dirty="0">
                <a:latin typeface="Arial" panose="020B0604020202020204" pitchFamily="34" charset="0"/>
              </a:rPr>
              <a:t> happen in both types of designs</a:t>
            </a:r>
            <a:endParaRPr kumimoji="1" lang="en-US" altLang="en-US" b="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02891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FCFEE03F-D8CB-4C3F-BB1D-AABD0139D76F}" type="slidenum">
              <a:rPr lang="en-US" altLang="en-US" sz="1100">
                <a:solidFill>
                  <a:prstClr val="black"/>
                </a:solidFill>
              </a:rPr>
              <a:pPr/>
              <a:t>74</a:t>
            </a:fld>
            <a:endParaRPr lang="en-US" altLang="en-US" sz="11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Usage of standardized protocols for data collection and follow-up can be common</a:t>
            </a:r>
            <a:r>
              <a:rPr kumimoji="1" lang="en-US" altLang="en-US" b="1" baseline="0" dirty="0">
                <a:latin typeface="Arial" panose="020B0604020202020204" pitchFamily="34" charset="0"/>
              </a:rPr>
              <a:t> to both Clinical Trials and </a:t>
            </a:r>
            <a:r>
              <a:rPr kumimoji="1" lang="en-US" altLang="en-US" b="1" baseline="0" dirty="0" err="1">
                <a:latin typeface="Arial" panose="020B0604020202020204" pitchFamily="34" charset="0"/>
              </a:rPr>
              <a:t>obs</a:t>
            </a:r>
            <a:r>
              <a:rPr kumimoji="1" lang="en-US" altLang="en-US" b="1" baseline="0" dirty="0">
                <a:latin typeface="Arial" panose="020B0604020202020204" pitchFamily="34" charset="0"/>
              </a:rPr>
              <a:t>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4102105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ea typeface="ＭＳ Ｐゴシック" charset="-128"/>
              </a:rPr>
              <a:t>As with randomized trials, we should not adjust for post-exposure covariates, only baseline covariates</a:t>
            </a:r>
            <a:r>
              <a:rPr lang="mr-IN" altLang="en-US" sz="1100" dirty="0">
                <a:ea typeface="ＭＳ Ｐゴシック" charset="-128"/>
              </a:rPr>
              <a:t>…</a:t>
            </a:r>
            <a:r>
              <a:rPr lang="en-US" altLang="en-US" sz="1100" dirty="0">
                <a:ea typeface="ＭＳ Ｐゴシック" charset="-128"/>
              </a:rPr>
              <a:t> except if we have time-varying exposures, then we do want data on time varying confounders</a:t>
            </a:r>
            <a:r>
              <a:rPr lang="mr-IN" altLang="en-US" sz="1100" dirty="0">
                <a:ea typeface="ＭＳ Ｐゴシック" charset="-128"/>
              </a:rPr>
              <a:t>…</a:t>
            </a:r>
            <a:endParaRPr lang="en-US" altLang="en-US" sz="1100" dirty="0">
              <a:ea typeface="ＭＳ Ｐゴシック" charset="-128"/>
            </a:endParaRPr>
          </a:p>
          <a:p>
            <a:r>
              <a:rPr lang="en-US" sz="1100" dirty="0">
                <a:ea typeface="ＭＳ Ｐゴシック" charset="-128"/>
              </a:rPr>
              <a:t>Caution: we don’t want to adjust for something in the causal path or for covariates that are influenced by the exposure </a:t>
            </a:r>
            <a:r>
              <a:rPr lang="en-US" sz="1100" dirty="0">
                <a:ea typeface="ＭＳ Ｐゴシック" charset="-128"/>
                <a:sym typeface="Wingdings"/>
              </a:rPr>
              <a:t> Marginal Structural Models &amp; Inverse </a:t>
            </a:r>
            <a:r>
              <a:rPr lang="en-US" sz="1100" dirty="0" err="1">
                <a:ea typeface="ＭＳ Ｐゴシック" charset="-128"/>
                <a:sym typeface="Wingdings"/>
              </a:rPr>
              <a:t>Prob</a:t>
            </a:r>
            <a:r>
              <a:rPr lang="en-US" sz="1100" dirty="0">
                <a:ea typeface="ＭＳ Ｐゴシック" charset="-128"/>
                <a:sym typeface="Wingdings"/>
              </a:rPr>
              <a:t> Censoring Weights (More in BIO 215)</a:t>
            </a:r>
            <a:endParaRPr lang="en-US" dirty="0"/>
          </a:p>
        </p:txBody>
      </p:sp>
    </p:spTree>
    <p:extLst>
      <p:ext uri="{BB962C8B-B14F-4D97-AF65-F5344CB8AC3E}">
        <p14:creationId xmlns:p14="http://schemas.microsoft.com/office/powerpoint/2010/main" val="12095027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76</a:t>
            </a:fld>
            <a:endParaRPr lang="en-US"/>
          </a:p>
        </p:txBody>
      </p:sp>
    </p:spTree>
    <p:extLst>
      <p:ext uri="{BB962C8B-B14F-4D97-AF65-F5344CB8AC3E}">
        <p14:creationId xmlns:p14="http://schemas.microsoft.com/office/powerpoint/2010/main" val="2874545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77</a:t>
            </a:fld>
            <a:endParaRPr lang="en-US"/>
          </a:p>
        </p:txBody>
      </p:sp>
    </p:spTree>
    <p:extLst>
      <p:ext uri="{BB962C8B-B14F-4D97-AF65-F5344CB8AC3E}">
        <p14:creationId xmlns:p14="http://schemas.microsoft.com/office/powerpoint/2010/main" val="9425085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class</a:t>
            </a:r>
          </a:p>
          <a:p>
            <a:pPr marL="228600" indent="-228600">
              <a:buAutoNum type="arabicPeriod"/>
            </a:pPr>
            <a:r>
              <a:rPr lang="en-US" dirty="0"/>
              <a:t>Divide into small groups or pairs</a:t>
            </a:r>
          </a:p>
          <a:p>
            <a:pPr marL="228600" indent="-228600">
              <a:buAutoNum type="arabicPeriod"/>
            </a:pPr>
            <a:r>
              <a:rPr lang="en-US" dirty="0"/>
              <a:t>Read the abstract</a:t>
            </a:r>
          </a:p>
          <a:p>
            <a:pPr marL="228600" indent="-228600">
              <a:buAutoNum type="arabicPeriod"/>
            </a:pPr>
            <a:r>
              <a:rPr lang="en-US" dirty="0"/>
              <a:t>Discuss in small groups – what would the “target trial” be to address the similar question? Is it feasible?  What are aspects of the cohort design that cannot emulate the target trial? (or can’t’ emulate it well) What types of threats to validity are introduced, consequently, and what are other ways to address (if possible)?</a:t>
            </a:r>
          </a:p>
          <a:p>
            <a:pPr marL="228600" indent="-228600">
              <a:buAutoNum type="arabicPeriod"/>
            </a:pPr>
            <a:endParaRPr lang="en-US" dirty="0"/>
          </a:p>
          <a:p>
            <a:pPr marL="228600" indent="-228600">
              <a:buAutoNum type="arabicPeriod"/>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Consistency - the values of treatment under comparison correspond to well-defined interventions that, in turn, correspond to the versions of treatment in the data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e.g., cohort with exercise assessed via self-reported survey will yield broad spectrum of activities. How do we group and study these into a well-defined “treatment”? If we boil it down to minutes per week, or number of sessions that are above a certain intensity – we begin to alter the specific research question and theorized “treatment” from a target trial.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Exchangeability - he conditional probability of receiving every value of treatment, though not decided by the investigators, depends only on measured covariates 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E.g., Also, whether someone voluntarily pursues exercise of a certain degree or type is influenced by a number of factors – background health, access to exercise, knowledge about exercise…are these all accounted for in the cohort study? What’s missing?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Positivity - the probability of receiving every value of treatment conditional on L greater than zero, i.e., positive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E.g., Once we start adjusting for a bunch of confounders, is there sufficient data in the study to observe each of the exposures of interest, within each stratum of the confounding factors? Data can become sparse, in which case, sometimes one is modeling an association based on whatever data are there, and it’s important to inspect the N for different strata. In the extreme case, imagine that you condition on body size, geography, age, gender, and comorbid conditions – imagine there is a stratum of obese, urban-dwelling, men, over the age of 80, with 5 or more co-morbidities… it’s possible that in your dataset for this group, there may not be someone doing more than 150 min of exercise per week, in which case, it is very hard to study the effect of this level of exercise in this sub-category.</a:t>
            </a:r>
          </a:p>
          <a:p>
            <a:pPr marL="228600" indent="-228600">
              <a:buAutoNum type="arabicPeriod"/>
            </a:pPr>
            <a:endParaRPr lang="en-US" dirty="0"/>
          </a:p>
        </p:txBody>
      </p:sp>
    </p:spTree>
    <p:extLst>
      <p:ext uri="{BB962C8B-B14F-4D97-AF65-F5344CB8AC3E}">
        <p14:creationId xmlns:p14="http://schemas.microsoft.com/office/powerpoint/2010/main" val="42207630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Pros/cons?</a:t>
            </a:r>
          </a:p>
          <a:p>
            <a:r>
              <a:rPr lang="en-US" dirty="0"/>
              <a:t>Strengths/challenges?</a:t>
            </a:r>
          </a:p>
        </p:txBody>
      </p:sp>
    </p:spTree>
    <p:extLst>
      <p:ext uri="{BB962C8B-B14F-4D97-AF65-F5344CB8AC3E}">
        <p14:creationId xmlns:p14="http://schemas.microsoft.com/office/powerpoint/2010/main" val="194663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8</a:t>
            </a:fld>
            <a:endParaRPr lang="en-US"/>
          </a:p>
        </p:txBody>
      </p:sp>
    </p:spTree>
    <p:extLst>
      <p:ext uri="{BB962C8B-B14F-4D97-AF65-F5344CB8AC3E}">
        <p14:creationId xmlns:p14="http://schemas.microsoft.com/office/powerpoint/2010/main" val="30054019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80</a:t>
            </a:fld>
            <a:endParaRPr lang="en-US"/>
          </a:p>
        </p:txBody>
      </p:sp>
    </p:spTree>
    <p:extLst>
      <p:ext uri="{BB962C8B-B14F-4D97-AF65-F5344CB8AC3E}">
        <p14:creationId xmlns:p14="http://schemas.microsoft.com/office/powerpoint/2010/main" val="30228150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67569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2330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83</a:t>
            </a:fld>
            <a:endParaRPr lang="en-US"/>
          </a:p>
        </p:txBody>
      </p:sp>
    </p:spTree>
    <p:extLst>
      <p:ext uri="{BB962C8B-B14F-4D97-AF65-F5344CB8AC3E}">
        <p14:creationId xmlns:p14="http://schemas.microsoft.com/office/powerpoint/2010/main" val="26037513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1062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85</a:t>
            </a:fld>
            <a:endParaRPr lang="en-US"/>
          </a:p>
        </p:txBody>
      </p:sp>
    </p:spTree>
    <p:extLst>
      <p:ext uri="{BB962C8B-B14F-4D97-AF65-F5344CB8AC3E}">
        <p14:creationId xmlns:p14="http://schemas.microsoft.com/office/powerpoint/2010/main" val="3494161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You</a:t>
            </a:r>
            <a:r>
              <a:rPr lang="en-US" baseline="0" dirty="0"/>
              <a:t> have been introduced to broad range of topics and methods in EPI 203.</a:t>
            </a:r>
            <a:endParaRPr lang="en-US" dirty="0"/>
          </a:p>
          <a:p>
            <a:pPr eaLnBrk="1" hangingPunct="1"/>
            <a:r>
              <a:rPr lang="en-US" dirty="0"/>
              <a:t>With those initial tools,</a:t>
            </a:r>
            <a:r>
              <a:rPr lang="en-US" baseline="0" dirty="0"/>
              <a:t> o</a:t>
            </a:r>
            <a:r>
              <a:rPr lang="en-US" dirty="0"/>
              <a:t>ne</a:t>
            </a:r>
            <a:r>
              <a:rPr lang="en-US" baseline="0" dirty="0"/>
              <a:t> of the best ways to learn </a:t>
            </a:r>
            <a:r>
              <a:rPr lang="en-US" baseline="0" dirty="0" err="1"/>
              <a:t>epid</a:t>
            </a:r>
            <a:r>
              <a:rPr lang="en-US" baseline="0" dirty="0"/>
              <a:t> is now to apply it </a:t>
            </a:r>
            <a:r>
              <a:rPr lang="mr-IN" baseline="0" dirty="0"/>
              <a:t>–</a:t>
            </a:r>
            <a:r>
              <a:rPr lang="en-US" baseline="0" dirty="0"/>
              <a:t> by reading/critiquing the peer-reviewed literature and writing your own proposals/ideas.</a:t>
            </a:r>
          </a:p>
          <a:p>
            <a:pPr eaLnBrk="1" hangingPunct="1"/>
            <a:r>
              <a:rPr lang="en-US" baseline="0" dirty="0"/>
              <a:t>Would like to spend some time providing some structure for how to read/critique and write scientific reports, which we will be part of your regular HW assignments</a:t>
            </a:r>
          </a:p>
          <a:p>
            <a:pPr eaLnBrk="1" hangingPunct="1"/>
            <a:endParaRPr lang="en-US" baseline="0" dirty="0"/>
          </a:p>
          <a:p>
            <a:pPr eaLnBrk="1" hangingPunct="1"/>
            <a:r>
              <a:rPr lang="en-US" dirty="0"/>
              <a:t>This</a:t>
            </a:r>
            <a:r>
              <a:rPr lang="en-US" baseline="0" dirty="0"/>
              <a:t> set of slides is intended to help guide you/give you some checklists/structure, as you will be presented with articles/problems sets in this class</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14777412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910285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8790759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81965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Cohort is very commonly</a:t>
            </a:r>
            <a:r>
              <a:rPr lang="en-US" baseline="0" dirty="0"/>
              <a:t> going to be the “work horse” study design in many </a:t>
            </a:r>
            <a:r>
              <a:rPr lang="en-US" baseline="0" dirty="0" err="1"/>
              <a:t>epid</a:t>
            </a:r>
            <a:r>
              <a:rPr lang="en-US" baseline="0" dirty="0"/>
              <a:t> studies. </a:t>
            </a:r>
          </a:p>
          <a:p>
            <a:r>
              <a:rPr lang="en-US" baseline="0" dirty="0"/>
              <a:t>More likely to read papers from a cohort</a:t>
            </a:r>
          </a:p>
          <a:p>
            <a:r>
              <a:rPr lang="en-US" baseline="0" dirty="0"/>
              <a:t>Stats from </a:t>
            </a:r>
            <a:r>
              <a:rPr lang="en-US" baseline="0" dirty="0" err="1"/>
              <a:t>jan</a:t>
            </a:r>
            <a:r>
              <a:rPr lang="en-US" baseline="0" dirty="0"/>
              <a:t> 2021</a:t>
            </a:r>
          </a:p>
        </p:txBody>
      </p:sp>
    </p:spTree>
    <p:extLst>
      <p:ext uri="{BB962C8B-B14F-4D97-AF65-F5344CB8AC3E}">
        <p14:creationId xmlns:p14="http://schemas.microsoft.com/office/powerpoint/2010/main" val="31791022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42735998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18761126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r>
              <a:rPr lang="es-ES_tradnl" altLang="en-US" sz="1100" dirty="0"/>
              <a:t>							</a:t>
            </a:r>
          </a:p>
          <a:p>
            <a:pPr>
              <a:lnSpc>
                <a:spcPct val="80000"/>
              </a:lnSpc>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7862871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rothman</a:t>
            </a:r>
            <a:r>
              <a:rPr lang="en-US" dirty="0"/>
              <a:t> chapter</a:t>
            </a:r>
          </a:p>
          <a:p>
            <a:r>
              <a:rPr lang="en-US" dirty="0"/>
              <a:t>challenge of </a:t>
            </a:r>
            <a:r>
              <a:rPr lang="en-US" dirty="0" err="1"/>
              <a:t>epid</a:t>
            </a:r>
            <a:r>
              <a:rPr lang="en-US" dirty="0"/>
              <a:t> – a lot of terms!  And we take terms from the regular dictionary and give it different definitions!</a:t>
            </a:r>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2125125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liked definition 3.</a:t>
            </a:r>
          </a:p>
          <a:p>
            <a:r>
              <a:rPr lang="en-US" dirty="0"/>
              <a:t>Ques – how can you have collected data prospectively, but still have dis influence it? Can have data assessed prospectively, but then maybe its scored only when you are doing your analysis, and after disease has happened… its possible for  disease to influence scoring if someone digs deeper</a:t>
            </a:r>
          </a:p>
          <a:p>
            <a:endParaRPr lang="en-US" dirty="0"/>
          </a:p>
          <a:p>
            <a:r>
              <a:rPr lang="en-US" dirty="0"/>
              <a:t>We don’t want the existence of Disease to influence the measurement of exposure </a:t>
            </a:r>
            <a:r>
              <a:rPr lang="en-US" dirty="0">
                <a:sym typeface="Wingdings" pitchFamily="2" charset="2"/>
              </a:rPr>
              <a:t> BIAS</a:t>
            </a:r>
          </a:p>
          <a:p>
            <a:endParaRPr lang="en-US" dirty="0">
              <a:sym typeface="Wingdings" pitchFamily="2" charset="2"/>
            </a:endParaRPr>
          </a:p>
          <a:p>
            <a:r>
              <a:rPr lang="en-US" dirty="0">
                <a:sym typeface="Wingdings" pitchFamily="2" charset="2"/>
              </a:rPr>
              <a:t>NOTE: there can be a really well conducted retrospective cohort study… it doesn’t ALWAYS mean a retrospective study is more biased…</a:t>
            </a:r>
          </a:p>
          <a:p>
            <a:endParaRPr lang="en-US" dirty="0">
              <a:sym typeface="Wingdings" pitchFamily="2" charset="2"/>
            </a:endParaRPr>
          </a:p>
          <a:p>
            <a:r>
              <a:rPr lang="en-US" dirty="0" err="1">
                <a:sym typeface="Wingdings" pitchFamily="2" charset="2"/>
              </a:rPr>
              <a:t>Temporarility</a:t>
            </a:r>
            <a:r>
              <a:rPr lang="en-US" dirty="0">
                <a:sym typeface="Wingdings" pitchFamily="2" charset="2"/>
              </a:rPr>
              <a:t> of E before D is very helpful…when writing, often use “exposure assessment was done prospective relative to outcome”</a:t>
            </a:r>
          </a:p>
          <a:p>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11724260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95</a:t>
            </a:fld>
            <a:endParaRPr lang="en-US"/>
          </a:p>
        </p:txBody>
      </p:sp>
    </p:spTree>
    <p:extLst>
      <p:ext uri="{BB962C8B-B14F-4D97-AF65-F5344CB8AC3E}">
        <p14:creationId xmlns:p14="http://schemas.microsoft.com/office/powerpoint/2010/main" val="39435029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2.—Participants taking protocol medications and with pill count of 80% or more, as a percentage of all women at risk for a primary coronary heart disease event.</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96</a:t>
            </a:fld>
            <a:endParaRPr lang="en-US"/>
          </a:p>
        </p:txBody>
      </p:sp>
    </p:spTree>
    <p:extLst>
      <p:ext uri="{BB962C8B-B14F-4D97-AF65-F5344CB8AC3E}">
        <p14:creationId xmlns:p14="http://schemas.microsoft.com/office/powerpoint/2010/main" val="38352736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97</a:t>
            </a:fld>
            <a:endParaRPr lang="en-US"/>
          </a:p>
        </p:txBody>
      </p:sp>
    </p:spTree>
    <p:extLst>
      <p:ext uri="{BB962C8B-B14F-4D97-AF65-F5344CB8AC3E}">
        <p14:creationId xmlns:p14="http://schemas.microsoft.com/office/powerpoint/2010/main" val="4217303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663958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1410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6843375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78247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5476334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62700257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75052045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4286111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6403885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35422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63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64605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5138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282504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688436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791929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211334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524874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94712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3552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565724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337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4914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756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7887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2497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69632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1899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208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4067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82549231"/>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9112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69205083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1971221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53457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2466138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213253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93834447"/>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9561843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4353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176622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88272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567702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7204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8017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001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66195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01358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09584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924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419974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575449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01665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02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06692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320239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4227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313795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388356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59135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62380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07928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0897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55404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16113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1365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39332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85961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903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6594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9768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4624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57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2222030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3178021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84531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500627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01158875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127663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3816019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6344163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5815859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8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55301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48959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282384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5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3626076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771775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3397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7777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2951971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60400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277874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6860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7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138008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912568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300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04518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0739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8132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13844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1609986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37776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7398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4491692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2473974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6006196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3866235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8364666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3520434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41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709430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486115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3192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96618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216567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9003930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1180893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4829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4125443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1"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24965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492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468152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33720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15534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9606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40695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687802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77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39851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810184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4531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744258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5060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91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171361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theme" Target="../theme/theme3.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8"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theme" Target="../theme/theme5.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19441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863"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501130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902499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860" r:id="rId30"/>
    <p:sldLayoutId id="2147483861" r:id="rId31"/>
    <p:sldLayoutId id="2147483862" r:id="rId32"/>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5906126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74726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81.xml"/><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86.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3.xml"/><Relationship Id="rId1" Type="http://schemas.openxmlformats.org/officeDocument/2006/relationships/tags" Target="../tags/tag5.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3.xml"/><Relationship Id="rId1" Type="http://schemas.openxmlformats.org/officeDocument/2006/relationships/tags" Target="../tags/tag6.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6.xml"/><Relationship Id="rId1" Type="http://schemas.openxmlformats.org/officeDocument/2006/relationships/tags" Target="../tags/tag7.xml"/><Relationship Id="rId5" Type="http://schemas.openxmlformats.org/officeDocument/2006/relationships/image" Target="../media/image20.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2.xml"/><Relationship Id="rId7" Type="http://schemas.openxmlformats.org/officeDocument/2006/relationships/customXml" Target="../ink/ink3.xml"/><Relationship Id="rId2" Type="http://schemas.openxmlformats.org/officeDocument/2006/relationships/notesSlide" Target="../notesSlides/notesSlide45.xml"/><Relationship Id="rId1" Type="http://schemas.openxmlformats.org/officeDocument/2006/relationships/slideLayout" Target="../slideLayouts/slideLayout81.xml"/><Relationship Id="rId6" Type="http://schemas.openxmlformats.org/officeDocument/2006/relationships/image" Target="../media/image40.png"/><Relationship Id="rId9" Type="http://schemas.openxmlformats.org/officeDocument/2006/relationships/customXml" Target="../ink/ink5.xml"/></Relationships>
</file>

<file path=ppt/slides/_rels/slide4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6.xml"/><Relationship Id="rId1" Type="http://schemas.openxmlformats.org/officeDocument/2006/relationships/slideLayout" Target="../slideLayouts/slideLayout84.xml"/><Relationship Id="rId11" Type="http://schemas.openxmlformats.org/officeDocument/2006/relationships/image" Target="../media/image35.png"/><Relationship Id="rId10" Type="http://schemas.openxmlformats.org/officeDocument/2006/relationships/customXml" Target="../ink/ink7.xml"/><Relationship Id="rId9"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notesSlide" Target="../notesSlides/notesSlide5.xml"/><Relationship Id="rId4" Type="http://schemas.openxmlformats.org/officeDocument/2006/relationships/slideLayout" Target="../slideLayouts/slideLayout8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86.xml"/><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58.xml"/><Relationship Id="rId1" Type="http://schemas.openxmlformats.org/officeDocument/2006/relationships/slideLayout" Target="../slideLayouts/slideLayout81.xml"/><Relationship Id="rId4" Type="http://schemas.openxmlformats.org/officeDocument/2006/relationships/hyperlink" Target="https://www.ncbi.nlm.nih.gov/pubmed/28938710"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5.xml"/></Relationships>
</file>

<file path=ppt/slides/_rels/slide78.xml.rels><?xml version="1.0" encoding="UTF-8" standalone="yes"?>
<Relationships xmlns="http://schemas.openxmlformats.org/package/2006/relationships"><Relationship Id="rId3" Type="http://schemas.openxmlformats.org/officeDocument/2006/relationships/hyperlink" Target="https://www.ncbi.nlm.nih.gov/pubmed/27183032" TargetMode="External"/><Relationship Id="rId2" Type="http://schemas.openxmlformats.org/officeDocument/2006/relationships/notesSlide" Target="../notesSlides/notesSlide78.xml"/><Relationship Id="rId1" Type="http://schemas.openxmlformats.org/officeDocument/2006/relationships/slideLayout" Target="../slideLayouts/slideLayout81.xml"/></Relationships>
</file>

<file path=ppt/slides/_rels/slide79.xml.rels><?xml version="1.0" encoding="UTF-8" standalone="yes"?>
<Relationships xmlns="http://schemas.openxmlformats.org/package/2006/relationships"><Relationship Id="rId3" Type="http://schemas.openxmlformats.org/officeDocument/2006/relationships/hyperlink" Target="https://www.ncbi.nlm.nih.gov/pubmed/27183032" TargetMode="External"/><Relationship Id="rId2" Type="http://schemas.openxmlformats.org/officeDocument/2006/relationships/notesSlide" Target="../notesSlides/notesSlide79.xml"/><Relationship Id="rId1" Type="http://schemas.openxmlformats.org/officeDocument/2006/relationships/slideLayout" Target="../slideLayouts/slideLayout81.xml"/><Relationship Id="rId5" Type="http://schemas.openxmlformats.org/officeDocument/2006/relationships/hyperlink" Target="https://academic.oup.com/aje/article/187/1/60/3863377" TargetMode="External"/><Relationship Id="rId4" Type="http://schemas.openxmlformats.org/officeDocument/2006/relationships/hyperlink" Target="https://academic.oup.com/aje/article/187/1/27/408158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8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80.xml"/><Relationship Id="rId1" Type="http://schemas.openxmlformats.org/officeDocument/2006/relationships/slideLayout" Target="../slideLayouts/slideLayout8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1.xml"/><Relationship Id="rId1" Type="http://schemas.openxmlformats.org/officeDocument/2006/relationships/tags" Target="../tags/tag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5.xml"/></Relationships>
</file>

<file path=ppt/slides/_rels/slide9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2.xml"/><Relationship Id="rId1" Type="http://schemas.openxmlformats.org/officeDocument/2006/relationships/slideLayout" Target="../slideLayouts/slideLayout8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96.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a:t>
            </a:r>
            <a:r>
              <a:rPr lang="en-US"/>
              <a:t>Safeway </a:t>
            </a:r>
            <a:r>
              <a:rPr lang="en-US" dirty="0"/>
              <a:t>Distinguished Professor &amp; Assoc. Chair, Clinical Research, Urology</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spTree>
    <p:extLst>
      <p:ext uri="{BB962C8B-B14F-4D97-AF65-F5344CB8AC3E}">
        <p14:creationId xmlns:p14="http://schemas.microsoft.com/office/powerpoint/2010/main" val="3730365046"/>
      </p:ext>
    </p:extLst>
  </p:cSld>
  <p:clrMapOvr>
    <a:masterClrMapping/>
  </p:clrMapOvr>
  <p:transition advTm="1079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538842"/>
            <a:ext cx="8534400" cy="604157"/>
          </a:xfrm>
        </p:spPr>
        <p:txBody>
          <a:bodyPr/>
          <a:lstStyle/>
          <a:p>
            <a:r>
              <a:rPr lang="en-US" sz="3400" b="1" dirty="0"/>
              <a:t>Relationship </a:t>
            </a:r>
            <a:r>
              <a:rPr lang="en-US" sz="3400" b="1" dirty="0" err="1"/>
              <a:t>bt</a:t>
            </a:r>
            <a:r>
              <a:rPr lang="en-US" sz="3400" b="1" dirty="0"/>
              <a:t> </a:t>
            </a:r>
            <a:r>
              <a:rPr lang="en-US" sz="3400" b="1" dirty="0" err="1"/>
              <a:t>Obs</a:t>
            </a:r>
            <a:r>
              <a:rPr lang="en-US" sz="3400" b="1" dirty="0"/>
              <a:t> &amp; Experimental Studies</a:t>
            </a:r>
          </a:p>
        </p:txBody>
      </p:sp>
      <p:sp>
        <p:nvSpPr>
          <p:cNvPr id="156674" name="Rectangle 3"/>
          <p:cNvSpPr>
            <a:spLocks noGrp="1" noChangeArrowheads="1"/>
          </p:cNvSpPr>
          <p:nvPr>
            <p:ph type="body" idx="1"/>
          </p:nvPr>
        </p:nvSpPr>
        <p:spPr>
          <a:xfrm>
            <a:off x="76200" y="1142999"/>
            <a:ext cx="8463643" cy="4860985"/>
          </a:xfrm>
        </p:spPr>
        <p:txBody>
          <a:bodyPr/>
          <a:lstStyle/>
          <a:p>
            <a:pPr>
              <a:lnSpc>
                <a:spcPct val="90000"/>
              </a:lnSpc>
            </a:pPr>
            <a:r>
              <a:rPr lang="en-US" sz="2600" dirty="0"/>
              <a:t>Experimental studies can be viewed as cohort studies where the investigator assigns the exposure  </a:t>
            </a:r>
          </a:p>
          <a:p>
            <a:pPr>
              <a:lnSpc>
                <a:spcPct val="90000"/>
              </a:lnSpc>
            </a:pPr>
            <a:endParaRPr lang="en-US" sz="500" dirty="0"/>
          </a:p>
          <a:p>
            <a:pPr>
              <a:lnSpc>
                <a:spcPct val="90000"/>
              </a:lnSpc>
            </a:pPr>
            <a:r>
              <a:rPr lang="en-US" sz="2600" dirty="0"/>
              <a:t>Observational studies should be viewed (and designed) as attempting to </a:t>
            </a:r>
            <a:r>
              <a:rPr lang="en-US" sz="2600" u="sng" dirty="0"/>
              <a:t>emulate</a:t>
            </a:r>
            <a:r>
              <a:rPr lang="en-US" sz="2600" dirty="0"/>
              <a:t> a randomized controlled trial (RCT)</a:t>
            </a:r>
          </a:p>
          <a:p>
            <a:pPr>
              <a:lnSpc>
                <a:spcPct val="90000"/>
              </a:lnSpc>
            </a:pPr>
            <a:endParaRPr lang="en-US" sz="500" dirty="0"/>
          </a:p>
          <a:p>
            <a:pPr>
              <a:lnSpc>
                <a:spcPct val="90000"/>
              </a:lnSpc>
            </a:pPr>
            <a:r>
              <a:rPr lang="en-US" sz="2600" dirty="0"/>
              <a:t>When designing an observational study, ask yourself:	  What is the RCT that I am trying to emulate?	</a:t>
            </a:r>
          </a:p>
          <a:p>
            <a:pPr lvl="1">
              <a:lnSpc>
                <a:spcPct val="90000"/>
              </a:lnSpc>
              <a:spcBef>
                <a:spcPts val="600"/>
              </a:spcBef>
            </a:pPr>
            <a:r>
              <a:rPr lang="en-US" sz="2400" dirty="0"/>
              <a:t>What is the “target trial”?</a:t>
            </a:r>
          </a:p>
          <a:p>
            <a:pPr marL="295268" lvl="1" indent="0">
              <a:lnSpc>
                <a:spcPct val="90000"/>
              </a:lnSpc>
              <a:spcBef>
                <a:spcPts val="600"/>
              </a:spcBef>
              <a:buNone/>
            </a:pPr>
            <a:endParaRPr lang="en-US" sz="500" dirty="0"/>
          </a:p>
        </p:txBody>
      </p:sp>
      <p:sp>
        <p:nvSpPr>
          <p:cNvPr id="2" name="Slide Number Placeholder 1"/>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10</a:t>
            </a:fld>
            <a:endParaRPr lang="en-US" altLang="en-US">
              <a:solidFill>
                <a:srgbClr val="052049"/>
              </a:solidFill>
            </a:endParaRPr>
          </a:p>
        </p:txBody>
      </p:sp>
      <p:sp>
        <p:nvSpPr>
          <p:cNvPr id="5" name="TextBox 4"/>
          <p:cNvSpPr txBox="1"/>
          <p:nvPr/>
        </p:nvSpPr>
        <p:spPr bwMode="auto">
          <a:xfrm>
            <a:off x="148701" y="0"/>
            <a:ext cx="5308069" cy="307777"/>
          </a:xfrm>
          <a:prstGeom prst="rect">
            <a:avLst/>
          </a:prstGeom>
          <a:noFill/>
          <a:ln w="19050" algn="ctr">
            <a:noFill/>
            <a:miter lim="800000"/>
            <a:headEnd/>
            <a:tailEnd/>
          </a:ln>
        </p:spPr>
        <p:txBody>
          <a:bodyPr wrap="square" lIns="0" tIns="0" rIns="0" bIns="0" rtlCol="0">
            <a:spAutoFit/>
          </a:bodyPr>
          <a:lstStyle/>
          <a:p>
            <a:pPr defTabSz="914400" eaLnBrk="0" fontAlgn="base" hangingPunct="0">
              <a:spcBef>
                <a:spcPct val="0"/>
              </a:spcBef>
              <a:spcAft>
                <a:spcPct val="0"/>
              </a:spcAft>
            </a:pPr>
            <a:r>
              <a:rPr lang="en-US" sz="2000" dirty="0">
                <a:solidFill>
                  <a:srgbClr val="C00000"/>
                </a:solidFill>
                <a:latin typeface="Garamond" charset="0"/>
              </a:rPr>
              <a:t>Recap from </a:t>
            </a:r>
            <a:r>
              <a:rPr lang="en-US" sz="2000" dirty="0" err="1">
                <a:solidFill>
                  <a:srgbClr val="C00000"/>
                </a:solidFill>
                <a:latin typeface="Garamond" charset="0"/>
              </a:rPr>
              <a:t>Epid</a:t>
            </a:r>
            <a:r>
              <a:rPr lang="en-US" sz="2000" dirty="0">
                <a:solidFill>
                  <a:srgbClr val="C00000"/>
                </a:solidFill>
                <a:latin typeface="Garamond" charset="0"/>
              </a:rPr>
              <a:t> Methods I </a:t>
            </a:r>
            <a:r>
              <a:rPr lang="mr-IN" sz="2000" dirty="0">
                <a:solidFill>
                  <a:srgbClr val="C00000"/>
                </a:solidFill>
                <a:latin typeface="Garamond" charset="0"/>
              </a:rPr>
              <a:t>–</a:t>
            </a:r>
            <a:r>
              <a:rPr lang="en-US" sz="2000" dirty="0">
                <a:solidFill>
                  <a:srgbClr val="C00000"/>
                </a:solidFill>
                <a:latin typeface="Garamond" charset="0"/>
              </a:rPr>
              <a:t> Study Design</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0218066-8233-41AB-BB80-D7C3380B4951}"/>
                  </a:ext>
                </a:extLst>
              </p14:cNvPr>
              <p14:cNvContentPartPr/>
              <p14:nvPr/>
            </p14:nvContentPartPr>
            <p14:xfrm>
              <a:off x="8268840" y="45360"/>
              <a:ext cx="17280" cy="31680"/>
            </p14:xfrm>
          </p:contentPart>
        </mc:Choice>
        <mc:Fallback xmlns="">
          <p:pic>
            <p:nvPicPr>
              <p:cNvPr id="4" name="Ink 3">
                <a:extLst>
                  <a:ext uri="{FF2B5EF4-FFF2-40B4-BE49-F238E27FC236}">
                    <a16:creationId xmlns:a16="http://schemas.microsoft.com/office/drawing/2014/main" id="{70218066-8233-41AB-BB80-D7C3380B4951}"/>
                  </a:ext>
                </a:extLst>
              </p:cNvPr>
              <p:cNvPicPr/>
              <p:nvPr/>
            </p:nvPicPr>
            <p:blipFill>
              <a:blip r:embed="rId6"/>
              <a:stretch>
                <a:fillRect/>
              </a:stretch>
            </p:blipFill>
            <p:spPr>
              <a:xfrm>
                <a:off x="8253000" y="-18000"/>
                <a:ext cx="48600" cy="158400"/>
              </a:xfrm>
              <a:prstGeom prst="rect">
                <a:avLst/>
              </a:prstGeom>
            </p:spPr>
          </p:pic>
        </mc:Fallback>
      </mc:AlternateContent>
    </p:spTree>
    <p:extLst>
      <p:ext uri="{BB962C8B-B14F-4D97-AF65-F5344CB8AC3E}">
        <p14:creationId xmlns:p14="http://schemas.microsoft.com/office/powerpoint/2010/main" val="2710588688"/>
      </p:ext>
    </p:extLst>
  </p:cSld>
  <p:clrMapOvr>
    <a:masterClrMapping/>
  </p:clrMapOvr>
  <p:transition advTm="52578">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F5C6-9441-3B40-812E-3F43C24D9D06}"/>
              </a:ext>
            </a:extLst>
          </p:cNvPr>
          <p:cNvSpPr>
            <a:spLocks noGrp="1"/>
          </p:cNvSpPr>
          <p:nvPr>
            <p:ph type="title"/>
          </p:nvPr>
        </p:nvSpPr>
        <p:spPr/>
        <p:txBody>
          <a:bodyPr/>
          <a:lstStyle/>
          <a:p>
            <a:r>
              <a:rPr lang="en-US" dirty="0"/>
              <a:t>Target Trial – as defined by Hernan &amp;. Robins, Ch. 3.6</a:t>
            </a:r>
          </a:p>
        </p:txBody>
      </p:sp>
      <p:sp>
        <p:nvSpPr>
          <p:cNvPr id="3" name="Content Placeholder 2">
            <a:extLst>
              <a:ext uri="{FF2B5EF4-FFF2-40B4-BE49-F238E27FC236}">
                <a16:creationId xmlns:a16="http://schemas.microsoft.com/office/drawing/2014/main" id="{E83D2614-C260-D548-89AF-B29AF6BE21B1}"/>
              </a:ext>
            </a:extLst>
          </p:cNvPr>
          <p:cNvSpPr>
            <a:spLocks noGrp="1"/>
          </p:cNvSpPr>
          <p:nvPr>
            <p:ph idx="1"/>
          </p:nvPr>
        </p:nvSpPr>
        <p:spPr>
          <a:xfrm>
            <a:off x="471542" y="1244532"/>
            <a:ext cx="8137665" cy="4368936"/>
          </a:xfrm>
        </p:spPr>
        <p:txBody>
          <a:bodyPr/>
          <a:lstStyle/>
          <a:p>
            <a:r>
              <a:rPr lang="en-US" dirty="0"/>
              <a:t>Causal effect = contrast between average counterfactual outcomes under different treatment values</a:t>
            </a:r>
          </a:p>
          <a:p>
            <a:r>
              <a:rPr lang="en-US" dirty="0"/>
              <a:t>Imagine (hypothetical) randomized experiment to quantify each specific causal effect </a:t>
            </a:r>
            <a:r>
              <a:rPr lang="en-US" dirty="0">
                <a:sym typeface="Wingdings" pitchFamily="2" charset="2"/>
              </a:rPr>
              <a:t> “Target Trial”  </a:t>
            </a:r>
            <a:endParaRPr lang="en-US" dirty="0"/>
          </a:p>
          <a:p>
            <a:r>
              <a:rPr lang="en-US" dirty="0"/>
              <a:t>Often, we cannot conduct such trials for various reasons and instead, we relay on </a:t>
            </a:r>
            <a:r>
              <a:rPr lang="en-US" i="1" dirty="0"/>
              <a:t>observational data</a:t>
            </a:r>
            <a:r>
              <a:rPr lang="en-US" dirty="0"/>
              <a:t>.</a:t>
            </a:r>
          </a:p>
          <a:p>
            <a:r>
              <a:rPr lang="en-US" dirty="0"/>
              <a:t>To conduct rigorous observational studies, it is helpful to think about </a:t>
            </a:r>
            <a:r>
              <a:rPr lang="en-US" i="1" dirty="0"/>
              <a:t>emulating</a:t>
            </a:r>
            <a:r>
              <a:rPr lang="en-US" dirty="0"/>
              <a:t> the target trial for our research question.</a:t>
            </a:r>
          </a:p>
          <a:p>
            <a:r>
              <a:rPr lang="en-US" dirty="0"/>
              <a:t>The more our observational study emulates this target trial, the more the estimates of numerical results should be the same as those that would have come from the target trial. </a:t>
            </a:r>
            <a:endParaRPr lang="en-US" sz="2400" i="1" dirty="0"/>
          </a:p>
          <a:p>
            <a:pPr marL="295268" lvl="1" indent="0">
              <a:lnSpc>
                <a:spcPct val="90000"/>
              </a:lnSpc>
              <a:spcBef>
                <a:spcPts val="600"/>
              </a:spcBef>
              <a:buNone/>
            </a:pPr>
            <a:r>
              <a:rPr lang="en-US" sz="2400" i="1" dirty="0">
                <a:solidFill>
                  <a:schemeClr val="accent1"/>
                </a:solidFill>
              </a:rPr>
              <a:t>To understand better a “target trial” – let’s discuss RCT’s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DC99995-4525-024A-A740-5F0A3E8DC61C}"/>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spTree>
    <p:custDataLst>
      <p:tags r:id="rId1"/>
    </p:custDataLst>
    <p:extLst>
      <p:ext uri="{BB962C8B-B14F-4D97-AF65-F5344CB8AC3E}">
        <p14:creationId xmlns:p14="http://schemas.microsoft.com/office/powerpoint/2010/main" val="2312580826"/>
      </p:ext>
    </p:extLst>
  </p:cSld>
  <p:clrMapOvr>
    <a:masterClrMapping/>
  </p:clrMapOvr>
  <p:transition advTm="1459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695B1-9128-6149-B3FF-AB68F7B72521}"/>
              </a:ext>
            </a:extLst>
          </p:cNvPr>
          <p:cNvSpPr>
            <a:spLocks noGrp="1"/>
          </p:cNvSpPr>
          <p:nvPr>
            <p:ph type="sldNum" sz="quarter" idx="12"/>
          </p:nvPr>
        </p:nvSpPr>
        <p:spPr/>
        <p:txBody>
          <a:bodyPr/>
          <a:lstStyle/>
          <a:p>
            <a:fld id="{7BCC8D0D-EAEC-449D-9161-023DFF90F2E2}" type="slidenum">
              <a:rPr lang="en-US" smtClean="0">
                <a:solidFill>
                  <a:srgbClr val="052049"/>
                </a:solidFill>
              </a:rPr>
              <a:pPr/>
              <a:t>12</a:t>
            </a:fld>
            <a:endParaRPr lang="en-US" dirty="0">
              <a:solidFill>
                <a:srgbClr val="052049"/>
              </a:solidFill>
            </a:endParaRPr>
          </a:p>
        </p:txBody>
      </p:sp>
      <p:sp>
        <p:nvSpPr>
          <p:cNvPr id="3" name="Title 2">
            <a:extLst>
              <a:ext uri="{FF2B5EF4-FFF2-40B4-BE49-F238E27FC236}">
                <a16:creationId xmlns:a16="http://schemas.microsoft.com/office/drawing/2014/main" id="{1F2AF91A-6781-AB47-ADA4-350EB3E3752E}"/>
              </a:ext>
            </a:extLst>
          </p:cNvPr>
          <p:cNvSpPr>
            <a:spLocks noGrp="1"/>
          </p:cNvSpPr>
          <p:nvPr>
            <p:ph type="title"/>
          </p:nvPr>
        </p:nvSpPr>
        <p:spPr/>
        <p:txBody>
          <a:bodyPr/>
          <a:lstStyle/>
          <a:p>
            <a:r>
              <a:rPr lang="en-US" dirty="0"/>
              <a:t>RCT – Brief Summary</a:t>
            </a:r>
            <a:br>
              <a:rPr lang="en-US" sz="2800" dirty="0"/>
            </a:br>
            <a:r>
              <a:rPr lang="en-US" sz="2800" dirty="0"/>
              <a:t>Acknowledgement: Deb Grady, MD MPH</a:t>
            </a:r>
          </a:p>
        </p:txBody>
      </p:sp>
    </p:spTree>
    <p:extLst>
      <p:ext uri="{BB962C8B-B14F-4D97-AF65-F5344CB8AC3E}">
        <p14:creationId xmlns:p14="http://schemas.microsoft.com/office/powerpoint/2010/main" val="40253208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25002"/>
            <a:ext cx="8173580" cy="1093555"/>
          </a:xfrm>
        </p:spPr>
        <p:txBody>
          <a:bodyPr>
            <a:noAutofit/>
          </a:bodyPr>
          <a:lstStyle/>
          <a:p>
            <a:r>
              <a:rPr lang="en-US" sz="3200" dirty="0"/>
              <a:t>Concept of clinical trials or experimental studies guide other study designs</a:t>
            </a:r>
          </a:p>
        </p:txBody>
      </p:sp>
      <p:sp>
        <p:nvSpPr>
          <p:cNvPr id="3" name="Content Placeholder 2"/>
          <p:cNvSpPr>
            <a:spLocks noGrp="1"/>
          </p:cNvSpPr>
          <p:nvPr>
            <p:ph idx="1"/>
          </p:nvPr>
        </p:nvSpPr>
        <p:spPr>
          <a:xfrm>
            <a:off x="459686" y="1868557"/>
            <a:ext cx="8448787" cy="3909393"/>
          </a:xfrm>
        </p:spPr>
        <p:txBody>
          <a:bodyPr/>
          <a:lstStyle/>
          <a:p>
            <a:r>
              <a:rPr lang="en-US" sz="3600" b="1" dirty="0">
                <a:solidFill>
                  <a:srgbClr val="C00000"/>
                </a:solidFill>
              </a:rPr>
              <a:t>⚐</a:t>
            </a:r>
            <a:r>
              <a:rPr lang="en-US" sz="2800" b="1" dirty="0">
                <a:solidFill>
                  <a:srgbClr val="C00000"/>
                </a:solidFill>
              </a:rPr>
              <a:t> </a:t>
            </a:r>
            <a:r>
              <a:rPr lang="en-US" sz="2800" dirty="0"/>
              <a:t>“Trial” </a:t>
            </a:r>
            <a:r>
              <a:rPr lang="en-US" sz="2800" dirty="0">
                <a:sym typeface="Wingdings"/>
              </a:rPr>
              <a:t> there is an intervention, distinct from “Observational” studies</a:t>
            </a:r>
            <a:endParaRPr lang="en-US" sz="2800" dirty="0"/>
          </a:p>
          <a:p>
            <a:r>
              <a:rPr lang="en-US" sz="2800" dirty="0"/>
              <a:t>Randomized experiments </a:t>
            </a:r>
            <a:r>
              <a:rPr lang="en-US" sz="2800" dirty="0">
                <a:sym typeface="Wingdings"/>
              </a:rPr>
              <a:t></a:t>
            </a:r>
            <a:r>
              <a:rPr lang="en-US" sz="2800" dirty="0"/>
              <a:t> paradigm for causal inference</a:t>
            </a:r>
          </a:p>
          <a:p>
            <a:r>
              <a:rPr lang="en-US" sz="2800" dirty="0"/>
              <a:t>Randomized trials provide helpful idealized framework in which to think about other types of study designs</a:t>
            </a:r>
          </a:p>
          <a:p>
            <a:pPr marL="0" indent="0">
              <a:buNone/>
            </a:pPr>
            <a:endParaRPr lang="en-US" sz="2800" dirty="0"/>
          </a:p>
          <a:p>
            <a:pPr lvl="1"/>
            <a:endParaRPr lang="en-US" sz="2800" dirty="0"/>
          </a:p>
          <a:p>
            <a:pPr lvl="1"/>
            <a:endParaRPr lang="en-US" sz="2800" dirty="0"/>
          </a:p>
          <a:p>
            <a:endParaRPr lang="en-US" sz="2800" dirty="0"/>
          </a:p>
        </p:txBody>
      </p:sp>
      <p:sp>
        <p:nvSpPr>
          <p:cNvPr id="5" name="Slide Number Placeholder 4"/>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13</a:t>
            </a:fld>
            <a:endParaRPr lang="en-US" altLang="en-US">
              <a:solidFill>
                <a:srgbClr val="052049"/>
              </a:solidFill>
            </a:endParaRPr>
          </a:p>
        </p:txBody>
      </p:sp>
    </p:spTree>
    <p:extLst>
      <p:ext uri="{BB962C8B-B14F-4D97-AF65-F5344CB8AC3E}">
        <p14:creationId xmlns:p14="http://schemas.microsoft.com/office/powerpoint/2010/main" val="6781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63963A8E-F09E-5C4F-B5F7-66C19FA604D3}"/>
              </a:ext>
            </a:extLst>
          </p:cNvPr>
          <p:cNvSpPr>
            <a:spLocks noGrp="1" noChangeArrowheads="1"/>
          </p:cNvSpPr>
          <p:nvPr>
            <p:ph type="title"/>
          </p:nvPr>
        </p:nvSpPr>
        <p:spPr/>
        <p:txBody>
          <a:bodyPr>
            <a:normAutofit/>
          </a:bodyPr>
          <a:lstStyle/>
          <a:p>
            <a:pPr>
              <a:defRPr/>
            </a:pPr>
            <a:r>
              <a:rPr lang="en-US" altLang="en-US" sz="3600" dirty="0">
                <a:effectLst>
                  <a:outerShdw blurRad="38100" dist="38100" dir="2700000" algn="tl">
                    <a:srgbClr val="FFFFFF"/>
                  </a:outerShdw>
                </a:effectLst>
              </a:rPr>
              <a:t>Basic Trial Design</a:t>
            </a:r>
          </a:p>
        </p:txBody>
      </p:sp>
      <p:sp>
        <p:nvSpPr>
          <p:cNvPr id="548867" name="Oval 3">
            <a:extLst>
              <a:ext uri="{FF2B5EF4-FFF2-40B4-BE49-F238E27FC236}">
                <a16:creationId xmlns:a16="http://schemas.microsoft.com/office/drawing/2014/main" id="{294E5EF0-8C04-0048-BFB6-92E81B1413FF}"/>
              </a:ext>
            </a:extLst>
          </p:cNvPr>
          <p:cNvSpPr>
            <a:spLocks noChangeArrowheads="1"/>
          </p:cNvSpPr>
          <p:nvPr/>
        </p:nvSpPr>
        <p:spPr bwMode="auto">
          <a:xfrm>
            <a:off x="609600" y="2963863"/>
            <a:ext cx="1879600" cy="1557337"/>
          </a:xfrm>
          <a:prstGeom prst="ellipse">
            <a:avLst/>
          </a:prstGeom>
          <a:solidFill>
            <a:schemeClr val="accent1"/>
          </a:solidFill>
          <a:ln w="12700">
            <a:solidFill>
              <a:schemeClr val="tx1"/>
            </a:solidFill>
            <a:round/>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endParaRPr lang="en-US" altLang="en-US">
              <a:solidFill>
                <a:srgbClr val="052049"/>
              </a:solidFill>
            </a:endParaRPr>
          </a:p>
        </p:txBody>
      </p:sp>
      <p:sp>
        <p:nvSpPr>
          <p:cNvPr id="548868" name="Rectangle 4">
            <a:extLst>
              <a:ext uri="{FF2B5EF4-FFF2-40B4-BE49-F238E27FC236}">
                <a16:creationId xmlns:a16="http://schemas.microsoft.com/office/drawing/2014/main" id="{61C4296F-C5BE-BB41-B635-211A67450FA8}"/>
              </a:ext>
            </a:extLst>
          </p:cNvPr>
          <p:cNvSpPr>
            <a:spLocks noChangeArrowheads="1"/>
          </p:cNvSpPr>
          <p:nvPr/>
        </p:nvSpPr>
        <p:spPr bwMode="auto">
          <a:xfrm>
            <a:off x="947738" y="3436938"/>
            <a:ext cx="1184275" cy="592137"/>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endParaRPr lang="en-US" altLang="en-US">
              <a:solidFill>
                <a:srgbClr val="052049"/>
              </a:solidFill>
            </a:endParaRPr>
          </a:p>
        </p:txBody>
      </p:sp>
      <p:sp>
        <p:nvSpPr>
          <p:cNvPr id="548869" name="Text Box 5">
            <a:extLst>
              <a:ext uri="{FF2B5EF4-FFF2-40B4-BE49-F238E27FC236}">
                <a16:creationId xmlns:a16="http://schemas.microsoft.com/office/drawing/2014/main" id="{133CE8FC-607E-5245-A2A0-90F5B06C93A9}"/>
              </a:ext>
            </a:extLst>
          </p:cNvPr>
          <p:cNvSpPr txBox="1">
            <a:spLocks noChangeArrowheads="1"/>
          </p:cNvSpPr>
          <p:nvPr/>
        </p:nvSpPr>
        <p:spPr bwMode="auto">
          <a:xfrm>
            <a:off x="0" y="2446338"/>
            <a:ext cx="1497013"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000" b="1">
                <a:solidFill>
                  <a:srgbClr val="052049"/>
                </a:solidFill>
              </a:rPr>
              <a:t>Population</a:t>
            </a:r>
            <a:endParaRPr lang="en-US" altLang="en-US">
              <a:solidFill>
                <a:srgbClr val="052049"/>
              </a:solidFill>
            </a:endParaRPr>
          </a:p>
        </p:txBody>
      </p:sp>
      <p:sp>
        <p:nvSpPr>
          <p:cNvPr id="548870" name="Text Box 6">
            <a:extLst>
              <a:ext uri="{FF2B5EF4-FFF2-40B4-BE49-F238E27FC236}">
                <a16:creationId xmlns:a16="http://schemas.microsoft.com/office/drawing/2014/main" id="{292EB549-AD0B-E043-87EE-09C6317D90E1}"/>
              </a:ext>
            </a:extLst>
          </p:cNvPr>
          <p:cNvSpPr txBox="1">
            <a:spLocks noChangeArrowheads="1"/>
          </p:cNvSpPr>
          <p:nvPr/>
        </p:nvSpPr>
        <p:spPr bwMode="auto">
          <a:xfrm>
            <a:off x="1003300" y="3529013"/>
            <a:ext cx="1087438"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000" b="1">
                <a:solidFill>
                  <a:srgbClr val="052049"/>
                </a:solidFill>
              </a:rPr>
              <a:t>Sample</a:t>
            </a:r>
            <a:endParaRPr lang="en-US" altLang="en-US">
              <a:solidFill>
                <a:srgbClr val="052049"/>
              </a:solidFill>
            </a:endParaRPr>
          </a:p>
        </p:txBody>
      </p:sp>
      <p:sp>
        <p:nvSpPr>
          <p:cNvPr id="548872" name="Line 8">
            <a:extLst>
              <a:ext uri="{FF2B5EF4-FFF2-40B4-BE49-F238E27FC236}">
                <a16:creationId xmlns:a16="http://schemas.microsoft.com/office/drawing/2014/main" id="{12F6CAD2-729B-0840-80D3-F14229016BC6}"/>
              </a:ext>
            </a:extLst>
          </p:cNvPr>
          <p:cNvSpPr>
            <a:spLocks noChangeShapeType="1"/>
          </p:cNvSpPr>
          <p:nvPr/>
        </p:nvSpPr>
        <p:spPr bwMode="auto">
          <a:xfrm>
            <a:off x="1404938" y="2743200"/>
            <a:ext cx="203200" cy="203200"/>
          </a:xfrm>
          <a:prstGeom prst="line">
            <a:avLst/>
          </a:prstGeom>
          <a:noFill/>
          <a:ln w="12700">
            <a:solidFill>
              <a:schemeClr val="tx1"/>
            </a:solidFill>
            <a:round/>
            <a:headEnd/>
            <a:tailEnd type="triangle" w="med" len="med"/>
          </a:ln>
          <a:effectLst>
            <a:outerShdw blurRad="63500" dist="107763"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3" name="Line 9">
            <a:extLst>
              <a:ext uri="{FF2B5EF4-FFF2-40B4-BE49-F238E27FC236}">
                <a16:creationId xmlns:a16="http://schemas.microsoft.com/office/drawing/2014/main" id="{01DA9FDC-ADEC-7F43-9221-493541BAACBA}"/>
              </a:ext>
            </a:extLst>
          </p:cNvPr>
          <p:cNvSpPr>
            <a:spLocks noChangeShapeType="1"/>
          </p:cNvSpPr>
          <p:nvPr/>
        </p:nvSpPr>
        <p:spPr bwMode="auto">
          <a:xfrm flipV="1">
            <a:off x="2489200" y="2659063"/>
            <a:ext cx="508000" cy="914400"/>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5" name="Text Box 11">
            <a:extLst>
              <a:ext uri="{FF2B5EF4-FFF2-40B4-BE49-F238E27FC236}">
                <a16:creationId xmlns:a16="http://schemas.microsoft.com/office/drawing/2014/main" id="{93C0F92D-DD5C-854E-A23E-8981BE7DF549}"/>
              </a:ext>
            </a:extLst>
          </p:cNvPr>
          <p:cNvSpPr txBox="1">
            <a:spLocks noChangeArrowheads="1"/>
          </p:cNvSpPr>
          <p:nvPr/>
        </p:nvSpPr>
        <p:spPr bwMode="auto">
          <a:xfrm>
            <a:off x="3165475" y="2493963"/>
            <a:ext cx="1998663" cy="469900"/>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400" b="1">
                <a:solidFill>
                  <a:srgbClr val="052049"/>
                </a:solidFill>
              </a:rPr>
              <a:t>Intervention</a:t>
            </a:r>
            <a:endParaRPr lang="en-US" altLang="en-US" sz="2000" b="1">
              <a:solidFill>
                <a:srgbClr val="052049"/>
              </a:solidFill>
            </a:endParaRPr>
          </a:p>
        </p:txBody>
      </p:sp>
      <p:sp>
        <p:nvSpPr>
          <p:cNvPr id="10249" name="Line 14">
            <a:extLst>
              <a:ext uri="{FF2B5EF4-FFF2-40B4-BE49-F238E27FC236}">
                <a16:creationId xmlns:a16="http://schemas.microsoft.com/office/drawing/2014/main" id="{4F23E9BD-D991-5240-A680-6DB442A5C9AA}"/>
              </a:ext>
            </a:extLst>
          </p:cNvPr>
          <p:cNvSpPr>
            <a:spLocks noChangeShapeType="1"/>
          </p:cNvSpPr>
          <p:nvPr/>
        </p:nvSpPr>
        <p:spPr bwMode="auto">
          <a:xfrm flipV="1">
            <a:off x="5164138" y="2743200"/>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548892" name="Text Box 28">
            <a:extLst>
              <a:ext uri="{FF2B5EF4-FFF2-40B4-BE49-F238E27FC236}">
                <a16:creationId xmlns:a16="http://schemas.microsoft.com/office/drawing/2014/main" id="{FEA08C98-1EDC-2448-8F3B-FDE92BF6D641}"/>
              </a:ext>
            </a:extLst>
          </p:cNvPr>
          <p:cNvSpPr txBox="1">
            <a:spLocks noChangeArrowheads="1"/>
          </p:cNvSpPr>
          <p:nvPr/>
        </p:nvSpPr>
        <p:spPr bwMode="auto">
          <a:xfrm>
            <a:off x="2538413" y="3470275"/>
            <a:ext cx="2286000"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defTabSz="914400" eaLnBrk="0" fontAlgn="base" hangingPunct="0">
              <a:spcBef>
                <a:spcPct val="50000"/>
              </a:spcBef>
              <a:spcAft>
                <a:spcPct val="0"/>
              </a:spcAft>
              <a:defRPr/>
            </a:pPr>
            <a:r>
              <a:rPr lang="en-US" sz="2000" b="1">
                <a:solidFill>
                  <a:srgbClr val="052049"/>
                </a:solidFill>
                <a:latin typeface="Helvetica" charset="0"/>
                <a:ea typeface="ＭＳ Ｐゴシック" charset="0"/>
              </a:rPr>
              <a:t>Randomization</a:t>
            </a:r>
          </a:p>
        </p:txBody>
      </p:sp>
      <p:grpSp>
        <p:nvGrpSpPr>
          <p:cNvPr id="10251" name="Group 30">
            <a:extLst>
              <a:ext uri="{FF2B5EF4-FFF2-40B4-BE49-F238E27FC236}">
                <a16:creationId xmlns:a16="http://schemas.microsoft.com/office/drawing/2014/main" id="{2885C15A-A7F7-2143-BAF6-576425FAD2F3}"/>
              </a:ext>
            </a:extLst>
          </p:cNvPr>
          <p:cNvGrpSpPr>
            <a:grpSpLocks/>
          </p:cNvGrpSpPr>
          <p:nvPr/>
        </p:nvGrpSpPr>
        <p:grpSpPr bwMode="auto">
          <a:xfrm>
            <a:off x="5942013" y="2489200"/>
            <a:ext cx="1744662" cy="457200"/>
            <a:chOff x="3711" y="1533"/>
            <a:chExt cx="1099" cy="288"/>
          </a:xfrm>
        </p:grpSpPr>
        <p:sp>
          <p:nvSpPr>
            <p:cNvPr id="10263" name="Text Box 16">
              <a:extLst>
                <a:ext uri="{FF2B5EF4-FFF2-40B4-BE49-F238E27FC236}">
                  <a16:creationId xmlns:a16="http://schemas.microsoft.com/office/drawing/2014/main" id="{500307DE-4C33-F64E-8952-81EEFBCCC5B0}"/>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defTabSz="914400" eaLnBrk="0" fontAlgn="base" hangingPunct="0">
                <a:spcBef>
                  <a:spcPct val="50000"/>
                </a:spcBef>
                <a:spcAft>
                  <a:spcPct val="0"/>
                </a:spcAft>
              </a:pPr>
              <a:endParaRPr lang="en-US" altLang="en-US" sz="2000" b="1">
                <a:solidFill>
                  <a:srgbClr val="052049"/>
                </a:solidFill>
              </a:endParaRPr>
            </a:p>
          </p:txBody>
        </p:sp>
        <p:sp>
          <p:nvSpPr>
            <p:cNvPr id="548893" name="Text Box 29">
              <a:extLst>
                <a:ext uri="{FF2B5EF4-FFF2-40B4-BE49-F238E27FC236}">
                  <a16:creationId xmlns:a16="http://schemas.microsoft.com/office/drawing/2014/main" id="{3224FE70-5AF9-DD48-A4BC-FCDF8E611139}"/>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nvGrpSpPr>
          <p:cNvPr id="548899" name="Group 35">
            <a:extLst>
              <a:ext uri="{FF2B5EF4-FFF2-40B4-BE49-F238E27FC236}">
                <a16:creationId xmlns:a16="http://schemas.microsoft.com/office/drawing/2014/main" id="{5F624C92-ED80-3147-A9A1-51BB89F17EA4}"/>
              </a:ext>
            </a:extLst>
          </p:cNvPr>
          <p:cNvGrpSpPr>
            <a:grpSpLocks/>
          </p:cNvGrpSpPr>
          <p:nvPr/>
        </p:nvGrpSpPr>
        <p:grpSpPr bwMode="auto">
          <a:xfrm>
            <a:off x="2506663" y="3659188"/>
            <a:ext cx="5180012" cy="1114425"/>
            <a:chOff x="1579" y="2305"/>
            <a:chExt cx="3263" cy="702"/>
          </a:xfrm>
        </p:grpSpPr>
        <p:sp>
          <p:nvSpPr>
            <p:cNvPr id="548877" name="Line 13">
              <a:extLst>
                <a:ext uri="{FF2B5EF4-FFF2-40B4-BE49-F238E27FC236}">
                  <a16:creationId xmlns:a16="http://schemas.microsoft.com/office/drawing/2014/main" id="{A5A45B17-E38A-3240-94B5-A1C7D130C250}"/>
                </a:ext>
              </a:extLst>
            </p:cNvPr>
            <p:cNvSpPr>
              <a:spLocks noChangeShapeType="1"/>
            </p:cNvSpPr>
            <p:nvPr/>
          </p:nvSpPr>
          <p:spPr bwMode="auto">
            <a:xfrm>
              <a:off x="1579" y="2305"/>
              <a:ext cx="341" cy="501"/>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grpSp>
          <p:nvGrpSpPr>
            <p:cNvPr id="10257" name="Group 34">
              <a:extLst>
                <a:ext uri="{FF2B5EF4-FFF2-40B4-BE49-F238E27FC236}">
                  <a16:creationId xmlns:a16="http://schemas.microsoft.com/office/drawing/2014/main" id="{A3F1B990-38C0-DF45-A45A-BBAE4B9C47A1}"/>
                </a:ext>
              </a:extLst>
            </p:cNvPr>
            <p:cNvGrpSpPr>
              <a:grpSpLocks/>
            </p:cNvGrpSpPr>
            <p:nvPr/>
          </p:nvGrpSpPr>
          <p:grpSpPr bwMode="auto">
            <a:xfrm>
              <a:off x="1994" y="2689"/>
              <a:ext cx="2848" cy="318"/>
              <a:chOff x="1994" y="2666"/>
              <a:chExt cx="2848" cy="318"/>
            </a:xfrm>
          </p:grpSpPr>
          <p:sp>
            <p:nvSpPr>
              <p:cNvPr id="10258" name="Line 22">
                <a:extLst>
                  <a:ext uri="{FF2B5EF4-FFF2-40B4-BE49-F238E27FC236}">
                    <a16:creationId xmlns:a16="http://schemas.microsoft.com/office/drawing/2014/main" id="{B3825BE6-5C9C-7D46-858C-92335C26CFEA}"/>
                  </a:ext>
                </a:extLst>
              </p:cNvPr>
              <p:cNvSpPr>
                <a:spLocks noChangeShapeType="1"/>
              </p:cNvSpPr>
              <p:nvPr/>
            </p:nvSpPr>
            <p:spPr bwMode="auto">
              <a:xfrm>
                <a:off x="3200" y="2805"/>
                <a:ext cx="501"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548889" name="Text Box 25">
                <a:extLst>
                  <a:ext uri="{FF2B5EF4-FFF2-40B4-BE49-F238E27FC236}">
                    <a16:creationId xmlns:a16="http://schemas.microsoft.com/office/drawing/2014/main" id="{F1E05DFB-17CD-1543-8643-D44977004514}"/>
                  </a:ext>
                </a:extLst>
              </p:cNvPr>
              <p:cNvSpPr txBox="1">
                <a:spLocks noChangeArrowheads="1"/>
              </p:cNvSpPr>
              <p:nvPr/>
            </p:nvSpPr>
            <p:spPr bwMode="auto">
              <a:xfrm>
                <a:off x="1994" y="2666"/>
                <a:ext cx="1141" cy="296"/>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folHlink"/>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400" b="1">
                    <a:solidFill>
                      <a:srgbClr val="052049"/>
                    </a:solidFill>
                    <a:effectLst>
                      <a:outerShdw blurRad="38100" dist="38100" dir="2700000" algn="tl">
                        <a:srgbClr val="081D58"/>
                      </a:outerShdw>
                    </a:effectLst>
                  </a:rPr>
                  <a:t>Control</a:t>
                </a:r>
                <a:endParaRPr lang="en-US" altLang="en-US" sz="2000" b="1">
                  <a:solidFill>
                    <a:srgbClr val="052049"/>
                  </a:solidFill>
                </a:endParaRPr>
              </a:p>
            </p:txBody>
          </p:sp>
          <p:grpSp>
            <p:nvGrpSpPr>
              <p:cNvPr id="10260" name="Group 31">
                <a:extLst>
                  <a:ext uri="{FF2B5EF4-FFF2-40B4-BE49-F238E27FC236}">
                    <a16:creationId xmlns:a16="http://schemas.microsoft.com/office/drawing/2014/main" id="{3B7C5D80-6417-E54B-A3BF-F8CA8388878D}"/>
                  </a:ext>
                </a:extLst>
              </p:cNvPr>
              <p:cNvGrpSpPr>
                <a:grpSpLocks/>
              </p:cNvGrpSpPr>
              <p:nvPr/>
            </p:nvGrpSpPr>
            <p:grpSpPr bwMode="auto">
              <a:xfrm>
                <a:off x="3743" y="2696"/>
                <a:ext cx="1099" cy="288"/>
                <a:chOff x="3711" y="1533"/>
                <a:chExt cx="1099" cy="288"/>
              </a:xfrm>
            </p:grpSpPr>
            <p:sp>
              <p:nvSpPr>
                <p:cNvPr id="10261" name="Text Box 32">
                  <a:extLst>
                    <a:ext uri="{FF2B5EF4-FFF2-40B4-BE49-F238E27FC236}">
                      <a16:creationId xmlns:a16="http://schemas.microsoft.com/office/drawing/2014/main" id="{0592D4CD-E000-A545-A9F4-41BF5B206876}"/>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defTabSz="914400" eaLnBrk="0" fontAlgn="base" hangingPunct="0">
                    <a:spcBef>
                      <a:spcPct val="50000"/>
                    </a:spcBef>
                    <a:spcAft>
                      <a:spcPct val="0"/>
                    </a:spcAft>
                  </a:pPr>
                  <a:endParaRPr lang="en-US" altLang="en-US" sz="2000" b="1">
                    <a:solidFill>
                      <a:srgbClr val="052049"/>
                    </a:solidFill>
                  </a:endParaRPr>
                </a:p>
              </p:txBody>
            </p:sp>
            <p:sp>
              <p:nvSpPr>
                <p:cNvPr id="548897" name="Text Box 33">
                  <a:extLst>
                    <a:ext uri="{FF2B5EF4-FFF2-40B4-BE49-F238E27FC236}">
                      <a16:creationId xmlns:a16="http://schemas.microsoft.com/office/drawing/2014/main" id="{73F5B5E3-F932-8F4E-BCFB-9556433DB054}"/>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grpSp>
      <p:grpSp>
        <p:nvGrpSpPr>
          <p:cNvPr id="548902" name="Group 38">
            <a:extLst>
              <a:ext uri="{FF2B5EF4-FFF2-40B4-BE49-F238E27FC236}">
                <a16:creationId xmlns:a16="http://schemas.microsoft.com/office/drawing/2014/main" id="{FBD82846-E0F6-6C4C-ABE7-D9F4CF770770}"/>
              </a:ext>
            </a:extLst>
          </p:cNvPr>
          <p:cNvGrpSpPr>
            <a:grpSpLocks/>
          </p:cNvGrpSpPr>
          <p:nvPr/>
        </p:nvGrpSpPr>
        <p:grpSpPr bwMode="auto">
          <a:xfrm>
            <a:off x="3141664" y="3470275"/>
            <a:ext cx="3876676" cy="1303338"/>
            <a:chOff x="1979" y="2186"/>
            <a:chExt cx="2442" cy="821"/>
          </a:xfrm>
        </p:grpSpPr>
        <p:sp>
          <p:nvSpPr>
            <p:cNvPr id="548900" name="Text Box 36">
              <a:extLst>
                <a:ext uri="{FF2B5EF4-FFF2-40B4-BE49-F238E27FC236}">
                  <a16:creationId xmlns:a16="http://schemas.microsoft.com/office/drawing/2014/main" id="{32B4D144-B832-5745-BB57-90D60A2EE399}"/>
                </a:ext>
              </a:extLst>
            </p:cNvPr>
            <p:cNvSpPr txBox="1">
              <a:spLocks noChangeArrowheads="1"/>
            </p:cNvSpPr>
            <p:nvPr/>
          </p:nvSpPr>
          <p:spPr bwMode="auto">
            <a:xfrm>
              <a:off x="2981" y="2186"/>
              <a:ext cx="1440" cy="2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000" b="1">
                  <a:solidFill>
                    <a:srgbClr val="052049"/>
                  </a:solidFill>
                  <a:effectLst>
                    <a:outerShdw blurRad="38100" dist="38100" dir="2700000" algn="tl">
                      <a:srgbClr val="081D58"/>
                    </a:outerShdw>
                  </a:effectLst>
                </a:rPr>
                <a:t>+    Blinding</a:t>
              </a:r>
              <a:endParaRPr lang="en-US" altLang="en-US" sz="2000" b="1">
                <a:solidFill>
                  <a:srgbClr val="052049"/>
                </a:solidFill>
              </a:endParaRPr>
            </a:p>
          </p:txBody>
        </p:sp>
        <p:sp>
          <p:nvSpPr>
            <p:cNvPr id="548901" name="Text Box 37">
              <a:extLst>
                <a:ext uri="{FF2B5EF4-FFF2-40B4-BE49-F238E27FC236}">
                  <a16:creationId xmlns:a16="http://schemas.microsoft.com/office/drawing/2014/main" id="{BC0CCFDF-DC93-2E47-BA4C-302BE3F1D52D}"/>
                </a:ext>
              </a:extLst>
            </p:cNvPr>
            <p:cNvSpPr txBox="1">
              <a:spLocks noChangeArrowheads="1"/>
            </p:cNvSpPr>
            <p:nvPr/>
          </p:nvSpPr>
          <p:spPr bwMode="auto">
            <a:xfrm>
              <a:off x="1979" y="2672"/>
              <a:ext cx="1156" cy="335"/>
            </a:xfrm>
            <a:prstGeom prst="rect">
              <a:avLst/>
            </a:prstGeom>
            <a:solidFill>
              <a:srgbClr val="050895"/>
            </a:solidFill>
            <a:ln w="12700">
              <a:solidFill>
                <a:srgbClr val="0000FF"/>
              </a:solidFill>
              <a:miter lim="800000"/>
              <a:headEnd/>
              <a:tailEnd/>
            </a:ln>
            <a:effectLst>
              <a:outerShdw blurRad="63500" dist="38099" dir="2700000" algn="ctr" rotWithShape="0">
                <a:schemeClr val="bg2">
                  <a:alpha val="74997"/>
                </a:schemeClr>
              </a:outerShdw>
            </a:effec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50000"/>
                </a:spcBef>
                <a:spcAft>
                  <a:spcPct val="0"/>
                </a:spcAft>
                <a:defRPr/>
              </a:pPr>
              <a:r>
                <a:rPr lang="en-US" altLang="en-US" b="1" dirty="0">
                  <a:solidFill>
                    <a:srgbClr val="FFFF00"/>
                  </a:solidFill>
                </a:rPr>
                <a:t>Placebo</a:t>
              </a:r>
              <a:endParaRPr lang="en-US" altLang="en-US" dirty="0">
                <a:solidFill>
                  <a:srgbClr val="FFFF00"/>
                </a:solidFill>
              </a:endParaRPr>
            </a:p>
          </p:txBody>
        </p:sp>
      </p:grpSp>
      <p:sp>
        <p:nvSpPr>
          <p:cNvPr id="2" name="Slide Number Placeholder 1">
            <a:extLst>
              <a:ext uri="{FF2B5EF4-FFF2-40B4-BE49-F238E27FC236}">
                <a16:creationId xmlns:a16="http://schemas.microsoft.com/office/drawing/2014/main" id="{86BAA214-CE63-4F3B-8649-E47E9AC24BAD}"/>
              </a:ext>
            </a:extLst>
          </p:cNvPr>
          <p:cNvSpPr>
            <a:spLocks noGrp="1"/>
          </p:cNvSpPr>
          <p:nvPr>
            <p:ph type="sldNum" sz="quarter" idx="12"/>
          </p:nvPr>
        </p:nvSpPr>
        <p:spPr/>
        <p:txBody>
          <a:bodyPr/>
          <a:lstStyle/>
          <a:p>
            <a:fld id="{55DB70E2-3929-4620-B6BA-4AC054379E69}" type="slidenum">
              <a:rPr lang="en-US">
                <a:solidFill>
                  <a:srgbClr val="052049"/>
                </a:solidFill>
              </a:rPr>
              <a:pPr>
                <a:defRPr/>
              </a:pPr>
              <a:t>14</a:t>
            </a:fld>
            <a:endParaRPr lang="en-US"/>
          </a:p>
        </p:txBody>
      </p:sp>
    </p:spTree>
    <p:extLst>
      <p:ext uri="{BB962C8B-B14F-4D97-AF65-F5344CB8AC3E}">
        <p14:creationId xmlns:p14="http://schemas.microsoft.com/office/powerpoint/2010/main" val="392141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8899"/>
                                        </p:tgtEl>
                                        <p:attrNameLst>
                                          <p:attrName>style.visibility</p:attrName>
                                        </p:attrNameLst>
                                      </p:cBhvr>
                                      <p:to>
                                        <p:strVal val="visible"/>
                                      </p:to>
                                    </p:set>
                                    <p:animEffect transition="in" filter="fade">
                                      <p:cBhvr>
                                        <p:cTn id="7" dur="500"/>
                                        <p:tgtEl>
                                          <p:spTgt spid="54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889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48902"/>
                                        </p:tgtEl>
                                        <p:attrNameLst>
                                          <p:attrName>style.visibility</p:attrName>
                                        </p:attrNameLst>
                                      </p:cBhvr>
                                      <p:to>
                                        <p:strVal val="visible"/>
                                      </p:to>
                                    </p:set>
                                    <p:animEffect transition="in" filter="fade">
                                      <p:cBhvr>
                                        <p:cTn id="16" dur="500"/>
                                        <p:tgtEl>
                                          <p:spTgt spid="5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14488" y="1157287"/>
            <a:ext cx="4678296" cy="3128963"/>
          </a:xfrm>
          <a:prstGeom prst="rect">
            <a:avLst/>
          </a:prstGeom>
        </p:spPr>
      </p:pic>
      <p:sp>
        <p:nvSpPr>
          <p:cNvPr id="5" name="Rectangle 4"/>
          <p:cNvSpPr/>
          <p:nvPr/>
        </p:nvSpPr>
        <p:spPr>
          <a:xfrm>
            <a:off x="885825" y="4672013"/>
            <a:ext cx="7629525" cy="784830"/>
          </a:xfrm>
          <a:prstGeom prst="rect">
            <a:avLst/>
          </a:prstGeom>
        </p:spPr>
        <p:txBody>
          <a:bodyPr wrap="square">
            <a:spAutoFit/>
          </a:bodyPr>
          <a:lstStyle/>
          <a:p>
            <a:pPr eaLnBrk="0" hangingPunct="0">
              <a:spcBef>
                <a:spcPct val="50000"/>
              </a:spcBef>
              <a:defRPr/>
            </a:pPr>
            <a:r>
              <a:rPr lang="en-US" altLang="en-US" sz="2250" b="1" dirty="0"/>
              <a:t>Variable A is referred to as an instrumental variable (IV) or “instrument”.</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1"/>
            <a:ext cx="5502166" cy="307777"/>
          </a:xfrm>
          <a:prstGeom prst="rect">
            <a:avLst/>
          </a:prstGeom>
          <a:noFill/>
          <a:ln w="19050" algn="ctr">
            <a:noFill/>
            <a:miter lim="800000"/>
            <a:headEnd/>
            <a:tailEnd/>
          </a:ln>
        </p:spPr>
        <p:txBody>
          <a:bodyPr wrap="square" lIns="0" tIns="0" rIns="0" bIns="0" rtlCol="0">
            <a:spAutoFit/>
          </a:bodyPr>
          <a:lstStyle/>
          <a:p>
            <a:r>
              <a:rPr lang="en-US" sz="2000" dirty="0"/>
              <a:t>EPI203, Confounding &amp; Interaction</a:t>
            </a:r>
          </a:p>
        </p:txBody>
      </p:sp>
      <p:sp>
        <p:nvSpPr>
          <p:cNvPr id="3" name="Slide Number Placeholder 2">
            <a:extLst>
              <a:ext uri="{FF2B5EF4-FFF2-40B4-BE49-F238E27FC236}">
                <a16:creationId xmlns:a16="http://schemas.microsoft.com/office/drawing/2014/main" id="{E40BF5D9-6F97-439A-B8D5-257F3B658F46}"/>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15</a:t>
            </a:fld>
            <a:endParaRPr lang="en-US"/>
          </a:p>
        </p:txBody>
      </p:sp>
    </p:spTree>
    <p:extLst>
      <p:ext uri="{BB962C8B-B14F-4D97-AF65-F5344CB8AC3E}">
        <p14:creationId xmlns:p14="http://schemas.microsoft.com/office/powerpoint/2010/main" val="225974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3129" y="573959"/>
            <a:ext cx="4678296" cy="3128963"/>
          </a:xfrm>
          <a:prstGeom prst="rect">
            <a:avLst/>
          </a:prstGeom>
        </p:spPr>
      </p:pic>
      <p:sp>
        <p:nvSpPr>
          <p:cNvPr id="5" name="Rectangle 4"/>
          <p:cNvSpPr/>
          <p:nvPr/>
        </p:nvSpPr>
        <p:spPr>
          <a:xfrm>
            <a:off x="252248" y="3994089"/>
            <a:ext cx="8639503" cy="2342949"/>
          </a:xfrm>
          <a:prstGeom prst="rect">
            <a:avLst/>
          </a:prstGeom>
        </p:spPr>
        <p:txBody>
          <a:bodyPr wrap="square">
            <a:spAutoFit/>
          </a:bodyPr>
          <a:lstStyle/>
          <a:p>
            <a:pPr eaLnBrk="0" hangingPunct="0">
              <a:spcBef>
                <a:spcPct val="50000"/>
              </a:spcBef>
              <a:defRPr/>
            </a:pPr>
            <a:r>
              <a:rPr lang="en-US" altLang="en-US" sz="2250" dirty="0"/>
              <a:t>Variable A is referred to as an instrumental variable (IV) or “instrument”. Here, let A be randomization in a RCT.</a:t>
            </a:r>
          </a:p>
          <a:p>
            <a:pPr eaLnBrk="0" hangingPunct="0">
              <a:spcBef>
                <a:spcPct val="50000"/>
              </a:spcBef>
              <a:defRPr/>
            </a:pPr>
            <a:r>
              <a:rPr lang="en-US" altLang="en-US" sz="2250" dirty="0"/>
              <a:t>Randomization is an Instrumental Variable, that is related to the Exposure and nothing else. In a RCT, we focus on the IV-D relationship (randomized assignment and disease outcomes) in Intent-to-Treat analyses</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1"/>
            <a:ext cx="5502166" cy="307777"/>
          </a:xfrm>
          <a:prstGeom prst="rect">
            <a:avLst/>
          </a:prstGeom>
          <a:noFill/>
          <a:ln w="19050" algn="ctr">
            <a:noFill/>
            <a:miter lim="800000"/>
            <a:headEnd/>
            <a:tailEnd/>
          </a:ln>
        </p:spPr>
        <p:txBody>
          <a:bodyPr wrap="square" lIns="0" tIns="0" rIns="0" bIns="0" rtlCol="0">
            <a:spAutoFit/>
          </a:bodyPr>
          <a:lstStyle/>
          <a:p>
            <a:r>
              <a:rPr lang="en-US" sz="2000" dirty="0"/>
              <a:t>EPI203, Confounding &amp; Interaction</a:t>
            </a:r>
          </a:p>
        </p:txBody>
      </p:sp>
      <p:sp>
        <p:nvSpPr>
          <p:cNvPr id="6" name="TextBox 5">
            <a:extLst>
              <a:ext uri="{FF2B5EF4-FFF2-40B4-BE49-F238E27FC236}">
                <a16:creationId xmlns:a16="http://schemas.microsoft.com/office/drawing/2014/main" id="{6D229058-8A0E-B943-AEBA-4AEE3A328A95}"/>
              </a:ext>
            </a:extLst>
          </p:cNvPr>
          <p:cNvSpPr txBox="1"/>
          <p:nvPr/>
        </p:nvSpPr>
        <p:spPr bwMode="auto">
          <a:xfrm>
            <a:off x="1072062" y="3121570"/>
            <a:ext cx="2459421" cy="430887"/>
          </a:xfrm>
          <a:prstGeom prst="rect">
            <a:avLst/>
          </a:prstGeom>
          <a:solidFill>
            <a:schemeClr val="bg2"/>
          </a:solidFill>
          <a:ln w="19050" algn="ctr">
            <a:noFill/>
            <a:miter lim="800000"/>
            <a:headEnd/>
            <a:tailEnd/>
          </a:ln>
        </p:spPr>
        <p:txBody>
          <a:bodyPr wrap="square" lIns="0" tIns="0" rIns="0" bIns="0" rtlCol="0">
            <a:spAutoFit/>
          </a:bodyPr>
          <a:lstStyle/>
          <a:p>
            <a:r>
              <a:rPr lang="en-US" sz="2800" dirty="0"/>
              <a:t>Randomization</a:t>
            </a:r>
          </a:p>
        </p:txBody>
      </p:sp>
      <p:sp>
        <p:nvSpPr>
          <p:cNvPr id="3" name="Slide Number Placeholder 2">
            <a:extLst>
              <a:ext uri="{FF2B5EF4-FFF2-40B4-BE49-F238E27FC236}">
                <a16:creationId xmlns:a16="http://schemas.microsoft.com/office/drawing/2014/main" id="{962F74EC-B884-46E1-A9BE-2C4A3F267924}"/>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16</a:t>
            </a:fld>
            <a:endParaRPr lang="en-US"/>
          </a:p>
        </p:txBody>
      </p:sp>
    </p:spTree>
    <p:extLst>
      <p:ext uri="{BB962C8B-B14F-4D97-AF65-F5344CB8AC3E}">
        <p14:creationId xmlns:p14="http://schemas.microsoft.com/office/powerpoint/2010/main" val="6260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6B6B9-29C5-D84D-A25A-5A6B83836CC8}"/>
              </a:ext>
            </a:extLst>
          </p:cNvPr>
          <p:cNvSpPr>
            <a:spLocks noGrp="1"/>
          </p:cNvSpPr>
          <p:nvPr>
            <p:ph type="sldNum" sz="quarter" idx="13"/>
          </p:nvPr>
        </p:nvSpPr>
        <p:spPr/>
        <p:txBody>
          <a:bodyPr/>
          <a:lstStyle/>
          <a:p>
            <a:pPr>
              <a:defRPr/>
            </a:pPr>
            <a:fld id="{55DB70E2-3929-4620-B6BA-4AC054379E69}" type="slidenum">
              <a:rPr lang="en-US" smtClean="0">
                <a:solidFill>
                  <a:srgbClr val="052049"/>
                </a:solidFill>
              </a:rPr>
              <a:pPr>
                <a:defRPr/>
              </a:pPr>
              <a:t>17</a:t>
            </a:fld>
            <a:endParaRPr lang="en-US">
              <a:solidFill>
                <a:srgbClr val="052049"/>
              </a:solidFill>
            </a:endParaRPr>
          </a:p>
        </p:txBody>
      </p:sp>
      <p:sp>
        <p:nvSpPr>
          <p:cNvPr id="4" name="Title 3">
            <a:extLst>
              <a:ext uri="{FF2B5EF4-FFF2-40B4-BE49-F238E27FC236}">
                <a16:creationId xmlns:a16="http://schemas.microsoft.com/office/drawing/2014/main" id="{EEF79204-E892-9F4A-B446-38BAE93FD370}"/>
              </a:ext>
            </a:extLst>
          </p:cNvPr>
          <p:cNvSpPr>
            <a:spLocks noGrp="1"/>
          </p:cNvSpPr>
          <p:nvPr>
            <p:ph type="title"/>
          </p:nvPr>
        </p:nvSpPr>
        <p:spPr/>
        <p:txBody>
          <a:bodyPr/>
          <a:lstStyle/>
          <a:p>
            <a:r>
              <a:rPr lang="en-US" dirty="0"/>
              <a:t>Randomized Clinical Trial attributes:</a:t>
            </a:r>
          </a:p>
        </p:txBody>
      </p:sp>
      <p:sp>
        <p:nvSpPr>
          <p:cNvPr id="5" name="Text Placeholder 4">
            <a:extLst>
              <a:ext uri="{FF2B5EF4-FFF2-40B4-BE49-F238E27FC236}">
                <a16:creationId xmlns:a16="http://schemas.microsoft.com/office/drawing/2014/main" id="{2E2D21AB-F80D-B845-95D2-5FA3335F5EB5}"/>
              </a:ext>
            </a:extLst>
          </p:cNvPr>
          <p:cNvSpPr>
            <a:spLocks noGrp="1"/>
          </p:cNvSpPr>
          <p:nvPr>
            <p:ph type="body" sz="quarter" idx="14"/>
          </p:nvPr>
        </p:nvSpPr>
        <p:spPr/>
        <p:txBody>
          <a:bodyPr>
            <a:normAutofit fontScale="92500"/>
          </a:bodyPr>
          <a:lstStyle/>
          <a:p>
            <a:pPr lvl="1">
              <a:lnSpc>
                <a:spcPct val="150000"/>
              </a:lnSpc>
            </a:pPr>
            <a:r>
              <a:rPr lang="en-US" sz="2800" dirty="0"/>
              <a:t>Randomization to Exposure (e.g., drug) or a Control (e.g., placebo) addresses known &amp; unknown confounding factors</a:t>
            </a:r>
          </a:p>
          <a:p>
            <a:pPr lvl="1">
              <a:lnSpc>
                <a:spcPct val="150000"/>
              </a:lnSpc>
            </a:pPr>
            <a:r>
              <a:rPr lang="en-US" sz="2800" dirty="0"/>
              <a:t>Intention to Treat (ITT): “once randomized, always analyzed”, maintains randomization </a:t>
            </a:r>
          </a:p>
          <a:p>
            <a:pPr lvl="1">
              <a:lnSpc>
                <a:spcPct val="150000"/>
              </a:lnSpc>
            </a:pPr>
            <a:r>
              <a:rPr lang="en-US" sz="2800" dirty="0"/>
              <a:t>Blinding minimizes bias in assessments/self-report</a:t>
            </a:r>
          </a:p>
        </p:txBody>
      </p:sp>
    </p:spTree>
    <p:extLst>
      <p:ext uri="{BB962C8B-B14F-4D97-AF65-F5344CB8AC3E}">
        <p14:creationId xmlns:p14="http://schemas.microsoft.com/office/powerpoint/2010/main" val="37140855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EE9F0D1D-3B6D-884F-926B-1A41EACE6A02}"/>
              </a:ext>
            </a:extLst>
          </p:cNvPr>
          <p:cNvSpPr>
            <a:spLocks noGrp="1" noChangeArrowheads="1"/>
          </p:cNvSpPr>
          <p:nvPr>
            <p:ph type="title"/>
          </p:nvPr>
        </p:nvSpPr>
        <p:spPr/>
        <p:txBody>
          <a:bodyPr/>
          <a:lstStyle/>
          <a:p>
            <a:r>
              <a:rPr lang="en-US" altLang="en-US" dirty="0"/>
              <a:t>RCT Rationale</a:t>
            </a:r>
          </a:p>
        </p:txBody>
      </p:sp>
      <p:sp>
        <p:nvSpPr>
          <p:cNvPr id="547843" name="Rectangle 3">
            <a:extLst>
              <a:ext uri="{FF2B5EF4-FFF2-40B4-BE49-F238E27FC236}">
                <a16:creationId xmlns:a16="http://schemas.microsoft.com/office/drawing/2014/main" id="{61868211-8349-9F46-9CA7-5E88360AD926}"/>
              </a:ext>
            </a:extLst>
          </p:cNvPr>
          <p:cNvSpPr>
            <a:spLocks noGrp="1" noChangeArrowheads="1"/>
          </p:cNvSpPr>
          <p:nvPr>
            <p:ph type="body" idx="1"/>
          </p:nvPr>
        </p:nvSpPr>
        <p:spPr>
          <a:xfrm>
            <a:off x="489500" y="1474303"/>
            <a:ext cx="8137665" cy="3909393"/>
          </a:xfrm>
        </p:spPr>
        <p:txBody>
          <a:bodyPr/>
          <a:lstStyle/>
          <a:p>
            <a:r>
              <a:rPr lang="en-US" altLang="en-US" sz="2400" dirty="0"/>
              <a:t>Why do a randomized </a:t>
            </a:r>
            <a:r>
              <a:rPr lang="en-US" altLang="en-US" sz="2400" i="1" dirty="0"/>
              <a:t>blinded</a:t>
            </a:r>
            <a:r>
              <a:rPr lang="en-US" altLang="en-US" sz="2400" dirty="0"/>
              <a:t> trial?</a:t>
            </a:r>
          </a:p>
          <a:p>
            <a:pPr lvl="1"/>
            <a:r>
              <a:rPr lang="en-US" altLang="en-US" sz="2400" dirty="0"/>
              <a:t>minimize confounding </a:t>
            </a:r>
          </a:p>
          <a:p>
            <a:pPr lvl="1"/>
            <a:r>
              <a:rPr lang="en-US" altLang="en-US" sz="2400" dirty="0"/>
              <a:t>minimize co-interventions</a:t>
            </a:r>
          </a:p>
          <a:p>
            <a:pPr lvl="1"/>
            <a:r>
              <a:rPr lang="en-US" altLang="en-US" sz="2400" dirty="0"/>
              <a:t>minimize biased outcome ascertainment</a:t>
            </a:r>
          </a:p>
          <a:p>
            <a:r>
              <a:rPr lang="en-US" altLang="en-US" sz="2400" dirty="0"/>
              <a:t>Why </a:t>
            </a:r>
            <a:r>
              <a:rPr lang="en-US" altLang="en-US" sz="2400" b="1" i="1" dirty="0"/>
              <a:t>not</a:t>
            </a:r>
            <a:r>
              <a:rPr lang="en-US" altLang="en-US" sz="2400" dirty="0"/>
              <a:t> do a randomized trial?</a:t>
            </a:r>
          </a:p>
          <a:p>
            <a:pPr lvl="1"/>
            <a:r>
              <a:rPr lang="en-US" altLang="en-US" sz="2400" dirty="0"/>
              <a:t>major ethical issues</a:t>
            </a:r>
          </a:p>
          <a:p>
            <a:pPr lvl="1"/>
            <a:r>
              <a:rPr lang="en-US" altLang="en-US" sz="2400" dirty="0"/>
              <a:t>narrow research question</a:t>
            </a:r>
          </a:p>
          <a:p>
            <a:pPr lvl="1"/>
            <a:r>
              <a:rPr lang="en-US" altLang="en-US" sz="2400" dirty="0"/>
              <a:t>expensive</a:t>
            </a:r>
          </a:p>
          <a:p>
            <a:pPr lvl="1"/>
            <a:r>
              <a:rPr lang="en-US" altLang="en-US" sz="2400" dirty="0"/>
              <a:t>long time from idea to publication</a:t>
            </a:r>
          </a:p>
          <a:p>
            <a:r>
              <a:rPr lang="en-US" altLang="en-US" sz="2400" dirty="0"/>
              <a:t>Generally reserved for mature questions</a:t>
            </a:r>
          </a:p>
        </p:txBody>
      </p:sp>
      <p:sp>
        <p:nvSpPr>
          <p:cNvPr id="2" name="Slide Number Placeholder 1">
            <a:extLst>
              <a:ext uri="{FF2B5EF4-FFF2-40B4-BE49-F238E27FC236}">
                <a16:creationId xmlns:a16="http://schemas.microsoft.com/office/drawing/2014/main" id="{65D183CC-A445-461F-B6D7-7B35C2F23957}"/>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18</a:t>
            </a:fld>
            <a:endParaRPr lang="en-US"/>
          </a:p>
        </p:txBody>
      </p:sp>
    </p:spTree>
    <p:extLst>
      <p:ext uri="{BB962C8B-B14F-4D97-AF65-F5344CB8AC3E}">
        <p14:creationId xmlns:p14="http://schemas.microsoft.com/office/powerpoint/2010/main" val="40339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7843">
                                            <p:txEl>
                                              <p:pRg st="4" end="4"/>
                                            </p:txEl>
                                          </p:spTgt>
                                        </p:tgtEl>
                                        <p:attrNameLst>
                                          <p:attrName>style.visibility</p:attrName>
                                        </p:attrNameLst>
                                      </p:cBhvr>
                                      <p:to>
                                        <p:strVal val="visible"/>
                                      </p:to>
                                    </p:set>
                                    <p:animEffect transition="in" filter="dissolve">
                                      <p:cBhvr>
                                        <p:cTn id="7" dur="500"/>
                                        <p:tgtEl>
                                          <p:spTgt spid="54784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47843">
                                            <p:txEl>
                                              <p:pRg st="5" end="5"/>
                                            </p:txEl>
                                          </p:spTgt>
                                        </p:tgtEl>
                                        <p:attrNameLst>
                                          <p:attrName>style.visibility</p:attrName>
                                        </p:attrNameLst>
                                      </p:cBhvr>
                                      <p:to>
                                        <p:strVal val="visible"/>
                                      </p:to>
                                    </p:set>
                                    <p:animEffect transition="in" filter="dissolve">
                                      <p:cBhvr>
                                        <p:cTn id="10" dur="500"/>
                                        <p:tgtEl>
                                          <p:spTgt spid="54784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47843">
                                            <p:txEl>
                                              <p:pRg st="6" end="6"/>
                                            </p:txEl>
                                          </p:spTgt>
                                        </p:tgtEl>
                                        <p:attrNameLst>
                                          <p:attrName>style.visibility</p:attrName>
                                        </p:attrNameLst>
                                      </p:cBhvr>
                                      <p:to>
                                        <p:strVal val="visible"/>
                                      </p:to>
                                    </p:set>
                                    <p:animEffect transition="in" filter="dissolve">
                                      <p:cBhvr>
                                        <p:cTn id="13" dur="500"/>
                                        <p:tgtEl>
                                          <p:spTgt spid="54784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47843">
                                            <p:txEl>
                                              <p:pRg st="7" end="7"/>
                                            </p:txEl>
                                          </p:spTgt>
                                        </p:tgtEl>
                                        <p:attrNameLst>
                                          <p:attrName>style.visibility</p:attrName>
                                        </p:attrNameLst>
                                      </p:cBhvr>
                                      <p:to>
                                        <p:strVal val="visible"/>
                                      </p:to>
                                    </p:set>
                                    <p:animEffect transition="in" filter="dissolve">
                                      <p:cBhvr>
                                        <p:cTn id="16" dur="500"/>
                                        <p:tgtEl>
                                          <p:spTgt spid="54784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47843">
                                            <p:txEl>
                                              <p:pRg st="8" end="8"/>
                                            </p:txEl>
                                          </p:spTgt>
                                        </p:tgtEl>
                                        <p:attrNameLst>
                                          <p:attrName>style.visibility</p:attrName>
                                        </p:attrNameLst>
                                      </p:cBhvr>
                                      <p:to>
                                        <p:strVal val="visible"/>
                                      </p:to>
                                    </p:set>
                                    <p:animEffect transition="in" filter="dissolve">
                                      <p:cBhvr>
                                        <p:cTn id="19" dur="500"/>
                                        <p:tgtEl>
                                          <p:spTgt spid="547843">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47843">
                                            <p:txEl>
                                              <p:pRg st="9" end="9"/>
                                            </p:txEl>
                                          </p:spTgt>
                                        </p:tgtEl>
                                        <p:attrNameLst>
                                          <p:attrName>style.visibility</p:attrName>
                                        </p:attrNameLst>
                                      </p:cBhvr>
                                      <p:to>
                                        <p:strVal val="visible"/>
                                      </p:to>
                                    </p:set>
                                    <p:animEffect transition="in" filter="dissolve">
                                      <p:cBhvr>
                                        <p:cTn id="22" dur="500"/>
                                        <p:tgtEl>
                                          <p:spTgt spid="547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060BDA67-1372-2644-BB25-6B6FAE552FEF}"/>
              </a:ext>
            </a:extLst>
          </p:cNvPr>
          <p:cNvSpPr>
            <a:spLocks noGrp="1" noChangeArrowheads="1"/>
          </p:cNvSpPr>
          <p:nvPr>
            <p:ph type="title"/>
          </p:nvPr>
        </p:nvSpPr>
        <p:spPr>
          <a:xfrm>
            <a:off x="453585" y="425002"/>
            <a:ext cx="8173580" cy="641798"/>
          </a:xfrm>
        </p:spPr>
        <p:txBody>
          <a:bodyPr>
            <a:normAutofit/>
          </a:bodyPr>
          <a:lstStyle/>
          <a:p>
            <a:pPr>
              <a:defRPr/>
            </a:pPr>
            <a:r>
              <a:rPr lang="en-US" altLang="en-US" sz="3600" dirty="0">
                <a:effectLst>
                  <a:outerShdw blurRad="38100" dist="38100" dir="2700000" algn="tl">
                    <a:srgbClr val="FFFFFF"/>
                  </a:outerShdw>
                </a:effectLst>
              </a:rPr>
              <a:t>Randomization</a:t>
            </a:r>
          </a:p>
        </p:txBody>
      </p:sp>
      <p:sp>
        <p:nvSpPr>
          <p:cNvPr id="525315" name="Rectangle 3">
            <a:extLst>
              <a:ext uri="{FF2B5EF4-FFF2-40B4-BE49-F238E27FC236}">
                <a16:creationId xmlns:a16="http://schemas.microsoft.com/office/drawing/2014/main" id="{92EC6CEC-77FC-2F41-A4CF-15AD9214D485}"/>
              </a:ext>
            </a:extLst>
          </p:cNvPr>
          <p:cNvSpPr>
            <a:spLocks noGrp="1" noChangeArrowheads="1"/>
          </p:cNvSpPr>
          <p:nvPr>
            <p:ph type="body" idx="1"/>
          </p:nvPr>
        </p:nvSpPr>
        <p:spPr>
          <a:xfrm>
            <a:off x="746125" y="1658938"/>
            <a:ext cx="7837488" cy="4132262"/>
          </a:xfrm>
        </p:spPr>
        <p:txBody>
          <a:bodyPr/>
          <a:lstStyle/>
          <a:p>
            <a:pPr>
              <a:defRPr/>
            </a:pPr>
            <a:r>
              <a:rPr lang="en-US" sz="2400" dirty="0">
                <a:cs typeface="+mn-cs"/>
              </a:rPr>
              <a:t>Participants are assigned to treatment groups by chance with a known probability</a:t>
            </a:r>
          </a:p>
          <a:p>
            <a:pPr>
              <a:defRPr/>
            </a:pPr>
            <a:r>
              <a:rPr lang="en-US" sz="2400" dirty="0">
                <a:cs typeface="+mn-cs"/>
              </a:rPr>
              <a:t>Random number </a:t>
            </a:r>
            <a:r>
              <a:rPr lang="en-US" sz="2400" dirty="0"/>
              <a:t>sequence, generated by computer</a:t>
            </a:r>
            <a:endParaRPr lang="en-US" sz="2400" dirty="0">
              <a:cs typeface="+mn-cs"/>
            </a:endParaRPr>
          </a:p>
          <a:p>
            <a:pPr>
              <a:defRPr/>
            </a:pPr>
            <a:r>
              <a:rPr lang="en-US" sz="2400" dirty="0">
                <a:cs typeface="+mn-cs"/>
              </a:rPr>
              <a:t>Tamper-proof system</a:t>
            </a:r>
          </a:p>
          <a:p>
            <a:pPr lvl="1">
              <a:defRPr/>
            </a:pPr>
            <a:r>
              <a:rPr lang="en-US" sz="2400" dirty="0"/>
              <a:t>ordered, sealed envelopes </a:t>
            </a:r>
          </a:p>
          <a:p>
            <a:pPr lvl="1">
              <a:defRPr/>
            </a:pPr>
            <a:r>
              <a:rPr lang="en-US" sz="2400" dirty="0"/>
              <a:t>centralized system (phone, computer, web)</a:t>
            </a:r>
            <a:endParaRPr lang="en-US" sz="3600" dirty="0"/>
          </a:p>
        </p:txBody>
      </p:sp>
      <p:sp>
        <p:nvSpPr>
          <p:cNvPr id="2" name="Slide Number Placeholder 1">
            <a:extLst>
              <a:ext uri="{FF2B5EF4-FFF2-40B4-BE49-F238E27FC236}">
                <a16:creationId xmlns:a16="http://schemas.microsoft.com/office/drawing/2014/main" id="{3CC590CE-4702-47C5-BCCA-B7E05343F1FA}"/>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19</a:t>
            </a:fld>
            <a:endParaRPr lang="en-US"/>
          </a:p>
        </p:txBody>
      </p:sp>
    </p:spTree>
    <p:extLst>
      <p:ext uri="{BB962C8B-B14F-4D97-AF65-F5344CB8AC3E}">
        <p14:creationId xmlns:p14="http://schemas.microsoft.com/office/powerpoint/2010/main" val="123624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DISCLOSURES</a:t>
            </a:r>
          </a:p>
        </p:txBody>
      </p:sp>
      <p:sp>
        <p:nvSpPr>
          <p:cNvPr id="10" name="Content Placeholder 9"/>
          <p:cNvSpPr>
            <a:spLocks noGrp="1"/>
          </p:cNvSpPr>
          <p:nvPr>
            <p:ph idx="1"/>
          </p:nvPr>
        </p:nvSpPr>
        <p:spPr/>
        <p:txBody>
          <a:bodyPr/>
          <a:lstStyle/>
          <a:p>
            <a:r>
              <a:rPr lang="en-US" dirty="0"/>
              <a:t>Individual: Research collaborations with </a:t>
            </a:r>
            <a:r>
              <a:rPr lang="en-US" dirty="0" err="1"/>
              <a:t>GenomeDx</a:t>
            </a:r>
            <a:r>
              <a:rPr lang="en-US" dirty="0"/>
              <a:t> </a:t>
            </a:r>
          </a:p>
          <a:p>
            <a:endParaRPr lang="en-US" dirty="0"/>
          </a:p>
          <a:p>
            <a:r>
              <a:rPr lang="en-US" dirty="0"/>
              <a:t>Urology Dept: Research collaborations with Genomic Health Inc., Genome </a:t>
            </a:r>
            <a:r>
              <a:rPr lang="en-US" dirty="0" err="1"/>
              <a:t>Dx</a:t>
            </a:r>
            <a:r>
              <a:rPr lang="en-US" dirty="0"/>
              <a:t>, &amp; </a:t>
            </a:r>
            <a:r>
              <a:rPr lang="en-US" dirty="0" err="1"/>
              <a:t>Mryriad</a:t>
            </a:r>
            <a:r>
              <a:rPr lang="en-US" dirty="0"/>
              <a:t> Genetics</a:t>
            </a:r>
          </a:p>
          <a:p>
            <a:endParaRPr lang="en-US" dirty="0"/>
          </a:p>
          <a:p>
            <a:r>
              <a:rPr lang="en-US" dirty="0"/>
              <a:t>Husband: full time employee for GRAIL</a:t>
            </a:r>
          </a:p>
        </p:txBody>
      </p:sp>
    </p:spTree>
    <p:extLst>
      <p:ext uri="{BB962C8B-B14F-4D97-AF65-F5344CB8AC3E}">
        <p14:creationId xmlns:p14="http://schemas.microsoft.com/office/powerpoint/2010/main" val="26777867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99F476E5-5AD1-A045-AA7C-A66ABB751C88}"/>
              </a:ext>
            </a:extLst>
          </p:cNvPr>
          <p:cNvSpPr>
            <a:spLocks noGrp="1" noChangeArrowheads="1"/>
          </p:cNvSpPr>
          <p:nvPr>
            <p:ph type="title"/>
          </p:nvPr>
        </p:nvSpPr>
        <p:spPr>
          <a:xfrm>
            <a:off x="453585" y="425002"/>
            <a:ext cx="8173580" cy="895798"/>
          </a:xfrm>
        </p:spPr>
        <p:txBody>
          <a:bodyPr>
            <a:normAutofit/>
          </a:bodyPr>
          <a:lstStyle/>
          <a:p>
            <a:r>
              <a:rPr lang="en-US" altLang="en-US" sz="3200" dirty="0"/>
              <a:t>Value of Randomization</a:t>
            </a:r>
          </a:p>
        </p:txBody>
      </p:sp>
      <p:sp>
        <p:nvSpPr>
          <p:cNvPr id="526339" name="Rectangle 3">
            <a:extLst>
              <a:ext uri="{FF2B5EF4-FFF2-40B4-BE49-F238E27FC236}">
                <a16:creationId xmlns:a16="http://schemas.microsoft.com/office/drawing/2014/main" id="{9F358994-69C3-D74F-946D-19A8CEC12F44}"/>
              </a:ext>
            </a:extLst>
          </p:cNvPr>
          <p:cNvSpPr>
            <a:spLocks noGrp="1" noChangeArrowheads="1"/>
          </p:cNvSpPr>
          <p:nvPr>
            <p:ph type="body" idx="1"/>
          </p:nvPr>
        </p:nvSpPr>
        <p:spPr>
          <a:xfrm>
            <a:off x="459686" y="1868557"/>
            <a:ext cx="8498047" cy="3909393"/>
          </a:xfrm>
        </p:spPr>
        <p:txBody>
          <a:bodyPr/>
          <a:lstStyle/>
          <a:p>
            <a:r>
              <a:rPr lang="en-US" altLang="en-US" sz="2400" dirty="0"/>
              <a:t>Balances baseline characteristics of the treatment groups</a:t>
            </a:r>
          </a:p>
          <a:p>
            <a:pPr lvl="1"/>
            <a:r>
              <a:rPr lang="en-US" altLang="en-US" sz="2400" dirty="0"/>
              <a:t>eliminates confounding due to measured and unmeasured factors</a:t>
            </a:r>
          </a:p>
          <a:p>
            <a:pPr lvl="1"/>
            <a:r>
              <a:rPr lang="en-US" altLang="en-US" sz="2400" dirty="0"/>
              <a:t>provides an unbiased comparison between groups</a:t>
            </a:r>
          </a:p>
          <a:p>
            <a:r>
              <a:rPr lang="en-US" altLang="en-US" sz="2400" dirty="0"/>
              <a:t>Does NOT maintain balance after randomization</a:t>
            </a:r>
          </a:p>
          <a:p>
            <a:pPr lvl="1"/>
            <a:r>
              <a:rPr lang="en-US" altLang="en-US" sz="2200" dirty="0"/>
              <a:t>What does that mean? </a:t>
            </a:r>
          </a:p>
          <a:p>
            <a:pPr lvl="1"/>
            <a:r>
              <a:rPr lang="en-US" altLang="en-US" sz="2200" dirty="0"/>
              <a:t>Consider an intervention that is not blinded….</a:t>
            </a:r>
          </a:p>
        </p:txBody>
      </p:sp>
      <p:sp>
        <p:nvSpPr>
          <p:cNvPr id="2" name="Slide Number Placeholder 1">
            <a:extLst>
              <a:ext uri="{FF2B5EF4-FFF2-40B4-BE49-F238E27FC236}">
                <a16:creationId xmlns:a16="http://schemas.microsoft.com/office/drawing/2014/main" id="{E93E95EF-C0D6-42A7-B1FE-4EDA99353C19}"/>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20</a:t>
            </a:fld>
            <a:endParaRPr lang="en-US"/>
          </a:p>
        </p:txBody>
      </p:sp>
    </p:spTree>
    <p:extLst>
      <p:ext uri="{BB962C8B-B14F-4D97-AF65-F5344CB8AC3E}">
        <p14:creationId xmlns:p14="http://schemas.microsoft.com/office/powerpoint/2010/main" val="16315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26339">
                                            <p:txEl>
                                              <p:pRg st="4" end="4"/>
                                            </p:txEl>
                                          </p:spTgt>
                                        </p:tgtEl>
                                        <p:attrNameLst>
                                          <p:attrName>style.visibility</p:attrName>
                                        </p:attrNameLst>
                                      </p:cBhvr>
                                      <p:to>
                                        <p:strVal val="visible"/>
                                      </p:to>
                                    </p:set>
                                    <p:animEffect transition="in" filter="dissolve">
                                      <p:cBhvr>
                                        <p:cTn id="11" dur="500"/>
                                        <p:tgtEl>
                                          <p:spTgt spid="52633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26339">
                                            <p:txEl>
                                              <p:pRg st="5" end="5"/>
                                            </p:txEl>
                                          </p:spTgt>
                                        </p:tgtEl>
                                        <p:attrNameLst>
                                          <p:attrName>style.visibility</p:attrName>
                                        </p:attrNameLst>
                                      </p:cBhvr>
                                      <p:to>
                                        <p:strVal val="visible"/>
                                      </p:to>
                                    </p:set>
                                    <p:animEffect transition="in" filter="dissolve">
                                      <p:cBhvr>
                                        <p:cTn id="16" dur="500"/>
                                        <p:tgtEl>
                                          <p:spTgt spid="526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A4565465-F220-3442-8937-5503E5BC917E}"/>
              </a:ext>
            </a:extLst>
          </p:cNvPr>
          <p:cNvSpPr>
            <a:spLocks noGrp="1" noChangeArrowheads="1"/>
          </p:cNvSpPr>
          <p:nvPr>
            <p:ph type="title"/>
          </p:nvPr>
        </p:nvSpPr>
        <p:spPr/>
        <p:txBody>
          <a:bodyPr>
            <a:normAutofit/>
          </a:bodyPr>
          <a:lstStyle/>
          <a:p>
            <a:r>
              <a:rPr lang="en-US" altLang="en-US" sz="3600" dirty="0"/>
              <a:t>Choice of Intervention</a:t>
            </a:r>
          </a:p>
        </p:txBody>
      </p:sp>
      <p:sp>
        <p:nvSpPr>
          <p:cNvPr id="527363" name="Rectangle 3">
            <a:extLst>
              <a:ext uri="{FF2B5EF4-FFF2-40B4-BE49-F238E27FC236}">
                <a16:creationId xmlns:a16="http://schemas.microsoft.com/office/drawing/2014/main" id="{B1BF1FD3-BA0E-5B40-AFB7-61A4BFA001CA}"/>
              </a:ext>
            </a:extLst>
          </p:cNvPr>
          <p:cNvSpPr>
            <a:spLocks noGrp="1" noChangeArrowheads="1"/>
          </p:cNvSpPr>
          <p:nvPr>
            <p:ph type="body" idx="1"/>
          </p:nvPr>
        </p:nvSpPr>
        <p:spPr/>
        <p:txBody>
          <a:bodyPr/>
          <a:lstStyle/>
          <a:p>
            <a:r>
              <a:rPr lang="en-US" altLang="en-US" sz="2800" dirty="0"/>
              <a:t>Maximize</a:t>
            </a:r>
          </a:p>
          <a:p>
            <a:pPr lvl="1"/>
            <a:r>
              <a:rPr lang="en-US" altLang="en-US" sz="2800" dirty="0"/>
              <a:t>effectiveness (highest tolerable dose)</a:t>
            </a:r>
          </a:p>
          <a:p>
            <a:pPr lvl="1"/>
            <a:r>
              <a:rPr lang="en-US" altLang="en-US" sz="2800" dirty="0"/>
              <a:t>safety (lowest effective dose)</a:t>
            </a:r>
          </a:p>
          <a:p>
            <a:pPr lvl="1"/>
            <a:r>
              <a:rPr lang="en-US" altLang="en-US" sz="2800" dirty="0"/>
              <a:t>generalizability</a:t>
            </a:r>
          </a:p>
          <a:p>
            <a:pPr lvl="1"/>
            <a:r>
              <a:rPr lang="en-US" altLang="en-US" sz="2800" dirty="0"/>
              <a:t>trial design/conduct</a:t>
            </a:r>
          </a:p>
          <a:p>
            <a:pPr lvl="2"/>
            <a:r>
              <a:rPr lang="en-US" altLang="en-US" sz="2400" dirty="0"/>
              <a:t>recruitment</a:t>
            </a:r>
          </a:p>
          <a:p>
            <a:pPr lvl="2"/>
            <a:r>
              <a:rPr lang="en-US" altLang="en-US" sz="2400" dirty="0"/>
              <a:t>compliance</a:t>
            </a:r>
          </a:p>
          <a:p>
            <a:pPr lvl="2"/>
            <a:r>
              <a:rPr lang="en-US" altLang="en-US" sz="2400" dirty="0"/>
              <a:t>blinding</a:t>
            </a:r>
          </a:p>
        </p:txBody>
      </p:sp>
      <p:sp>
        <p:nvSpPr>
          <p:cNvPr id="2" name="Slide Number Placeholder 1">
            <a:extLst>
              <a:ext uri="{FF2B5EF4-FFF2-40B4-BE49-F238E27FC236}">
                <a16:creationId xmlns:a16="http://schemas.microsoft.com/office/drawing/2014/main" id="{37ADA9C3-DBC3-44E1-8E6D-E1626198847F}"/>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21</a:t>
            </a:fld>
            <a:endParaRPr lang="en-US"/>
          </a:p>
        </p:txBody>
      </p:sp>
    </p:spTree>
    <p:extLst>
      <p:ext uri="{BB962C8B-B14F-4D97-AF65-F5344CB8AC3E}">
        <p14:creationId xmlns:p14="http://schemas.microsoft.com/office/powerpoint/2010/main" val="51921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E900770A-19CF-B946-9791-A764BC0ADB73}"/>
              </a:ext>
            </a:extLst>
          </p:cNvPr>
          <p:cNvSpPr>
            <a:spLocks noGrp="1" noChangeArrowheads="1"/>
          </p:cNvSpPr>
          <p:nvPr>
            <p:ph type="title"/>
          </p:nvPr>
        </p:nvSpPr>
        <p:spPr>
          <a:xfrm>
            <a:off x="453585" y="425002"/>
            <a:ext cx="8173580" cy="980465"/>
          </a:xfrm>
        </p:spPr>
        <p:txBody>
          <a:bodyPr>
            <a:normAutofit/>
          </a:bodyPr>
          <a:lstStyle/>
          <a:p>
            <a:r>
              <a:rPr lang="en-US" altLang="en-US" sz="4000" dirty="0"/>
              <a:t>Choice of Control</a:t>
            </a:r>
          </a:p>
        </p:txBody>
      </p:sp>
      <p:sp>
        <p:nvSpPr>
          <p:cNvPr id="542723" name="Rectangle 3">
            <a:extLst>
              <a:ext uri="{FF2B5EF4-FFF2-40B4-BE49-F238E27FC236}">
                <a16:creationId xmlns:a16="http://schemas.microsoft.com/office/drawing/2014/main" id="{EFC98B9D-918E-0642-9F65-0A1CC2F391B4}"/>
              </a:ext>
            </a:extLst>
          </p:cNvPr>
          <p:cNvSpPr>
            <a:spLocks noGrp="1" noChangeArrowheads="1"/>
          </p:cNvSpPr>
          <p:nvPr>
            <p:ph type="body" idx="1"/>
          </p:nvPr>
        </p:nvSpPr>
        <p:spPr>
          <a:xfrm>
            <a:off x="459686" y="1868557"/>
            <a:ext cx="8167479" cy="4282861"/>
          </a:xfrm>
        </p:spPr>
        <p:txBody>
          <a:bodyPr/>
          <a:lstStyle/>
          <a:p>
            <a:r>
              <a:rPr lang="en-US" altLang="en-US" sz="2800" dirty="0"/>
              <a:t>Inert placebo usually best</a:t>
            </a:r>
          </a:p>
          <a:p>
            <a:r>
              <a:rPr lang="en-US" altLang="en-US" sz="2800" dirty="0"/>
              <a:t>Active therapy or </a:t>
            </a:r>
            <a:r>
              <a:rPr lang="ja-JP" altLang="en-US" sz="2800"/>
              <a:t>“</a:t>
            </a:r>
            <a:r>
              <a:rPr lang="en-US" altLang="ja-JP" sz="2800" dirty="0"/>
              <a:t>standard of care</a:t>
            </a:r>
            <a:r>
              <a:rPr lang="ja-JP" altLang="en-US" sz="2800"/>
              <a:t>”</a:t>
            </a:r>
            <a:endParaRPr lang="en-US" altLang="ja-JP" sz="2800" dirty="0"/>
          </a:p>
          <a:p>
            <a:pPr lvl="1"/>
            <a:r>
              <a:rPr lang="en-US" altLang="en-US" sz="2800" dirty="0"/>
              <a:t>Active Comparator Trial - new therapy more effective than standard</a:t>
            </a:r>
          </a:p>
          <a:p>
            <a:pPr lvl="2"/>
            <a:r>
              <a:rPr lang="en-US" altLang="en-US" sz="2400" dirty="0"/>
              <a:t>Ho: two treatments equally effective</a:t>
            </a:r>
          </a:p>
          <a:p>
            <a:pPr lvl="2"/>
            <a:r>
              <a:rPr lang="en-US" altLang="en-US" sz="2400" dirty="0"/>
              <a:t>Ha: one treatment more effective</a:t>
            </a:r>
          </a:p>
          <a:p>
            <a:pPr lvl="1"/>
            <a:r>
              <a:rPr lang="en-US" altLang="en-US" sz="2800" dirty="0"/>
              <a:t>Equivalence Trial - new therapy equivalent</a:t>
            </a:r>
          </a:p>
          <a:p>
            <a:pPr lvl="2"/>
            <a:r>
              <a:rPr lang="en-US" altLang="en-US" sz="2400" dirty="0"/>
              <a:t>Ho: two treatments differ by at least X</a:t>
            </a:r>
          </a:p>
          <a:p>
            <a:pPr lvl="2"/>
            <a:r>
              <a:rPr lang="en-US" altLang="en-US" sz="2400" dirty="0"/>
              <a:t>Ha: two treatments differ by less than X</a:t>
            </a:r>
          </a:p>
        </p:txBody>
      </p:sp>
      <p:sp>
        <p:nvSpPr>
          <p:cNvPr id="2" name="Slide Number Placeholder 1">
            <a:extLst>
              <a:ext uri="{FF2B5EF4-FFF2-40B4-BE49-F238E27FC236}">
                <a16:creationId xmlns:a16="http://schemas.microsoft.com/office/drawing/2014/main" id="{EF61436E-1141-49DD-A7C5-C16DF11F0782}"/>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22</a:t>
            </a:fld>
            <a:endParaRPr lang="en-US"/>
          </a:p>
        </p:txBody>
      </p:sp>
    </p:spTree>
    <p:extLst>
      <p:ext uri="{BB962C8B-B14F-4D97-AF65-F5344CB8AC3E}">
        <p14:creationId xmlns:p14="http://schemas.microsoft.com/office/powerpoint/2010/main" val="180950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CC3CB29B-0AB1-7F40-9F04-D0E59AAC2ECB}"/>
              </a:ext>
            </a:extLst>
          </p:cNvPr>
          <p:cNvSpPr>
            <a:spLocks noGrp="1" noChangeArrowheads="1"/>
          </p:cNvSpPr>
          <p:nvPr>
            <p:ph type="title"/>
          </p:nvPr>
        </p:nvSpPr>
        <p:spPr>
          <a:xfrm>
            <a:off x="453585" y="425002"/>
            <a:ext cx="8173580" cy="878865"/>
          </a:xfrm>
        </p:spPr>
        <p:txBody>
          <a:bodyPr>
            <a:normAutofit/>
          </a:bodyPr>
          <a:lstStyle/>
          <a:p>
            <a:r>
              <a:rPr lang="en-US" altLang="en-US" sz="4000" dirty="0"/>
              <a:t>Adherence</a:t>
            </a:r>
          </a:p>
        </p:txBody>
      </p:sp>
      <p:sp>
        <p:nvSpPr>
          <p:cNvPr id="616451" name="Rectangle 3">
            <a:extLst>
              <a:ext uri="{FF2B5EF4-FFF2-40B4-BE49-F238E27FC236}">
                <a16:creationId xmlns:a16="http://schemas.microsoft.com/office/drawing/2014/main" id="{AF783BBF-8BB1-694C-8D31-DAE7B6ED6CD6}"/>
              </a:ext>
            </a:extLst>
          </p:cNvPr>
          <p:cNvSpPr>
            <a:spLocks noGrp="1" noChangeArrowheads="1"/>
          </p:cNvSpPr>
          <p:nvPr>
            <p:ph type="body" idx="1"/>
          </p:nvPr>
        </p:nvSpPr>
        <p:spPr/>
        <p:txBody>
          <a:bodyPr/>
          <a:lstStyle/>
          <a:p>
            <a:r>
              <a:rPr lang="en-US" altLang="en-US" sz="3200" dirty="0"/>
              <a:t>Intervention cannot work if it is not</a:t>
            </a:r>
            <a:r>
              <a:rPr lang="en-US" altLang="ja-JP" sz="3200" dirty="0"/>
              <a:t> used</a:t>
            </a:r>
          </a:p>
          <a:p>
            <a:r>
              <a:rPr lang="en-US" altLang="en-US" sz="3200" dirty="0"/>
              <a:t>Adherence measures</a:t>
            </a:r>
          </a:p>
          <a:p>
            <a:pPr lvl="1"/>
            <a:r>
              <a:rPr lang="en-US" altLang="en-US" sz="3200" dirty="0"/>
              <a:t>intervention</a:t>
            </a:r>
          </a:p>
          <a:p>
            <a:pPr lvl="2"/>
            <a:r>
              <a:rPr lang="en-US" altLang="en-US" sz="2800" dirty="0"/>
              <a:t>pill count, diaries, biologic measure, measuring device in dispenser</a:t>
            </a:r>
          </a:p>
          <a:p>
            <a:pPr lvl="1"/>
            <a:r>
              <a:rPr lang="en-US" altLang="en-US" sz="3200" dirty="0"/>
              <a:t>visits</a:t>
            </a:r>
          </a:p>
          <a:p>
            <a:pPr lvl="1"/>
            <a:r>
              <a:rPr lang="en-US" altLang="en-US" sz="3200" dirty="0"/>
              <a:t>study measurements</a:t>
            </a:r>
          </a:p>
          <a:p>
            <a:endParaRPr lang="en-US" altLang="en-US" sz="3200" dirty="0"/>
          </a:p>
          <a:p>
            <a:pPr lvl="1"/>
            <a:endParaRPr lang="en-US" altLang="en-US" sz="3200" dirty="0"/>
          </a:p>
        </p:txBody>
      </p:sp>
      <p:sp>
        <p:nvSpPr>
          <p:cNvPr id="2" name="Slide Number Placeholder 1">
            <a:extLst>
              <a:ext uri="{FF2B5EF4-FFF2-40B4-BE49-F238E27FC236}">
                <a16:creationId xmlns:a16="http://schemas.microsoft.com/office/drawing/2014/main" id="{8B5F787F-635B-43B5-99F5-A531B1A73C63}"/>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23</a:t>
            </a:fld>
            <a:endParaRPr lang="en-US"/>
          </a:p>
        </p:txBody>
      </p:sp>
    </p:spTree>
    <p:extLst>
      <p:ext uri="{BB962C8B-B14F-4D97-AF65-F5344CB8AC3E}">
        <p14:creationId xmlns:p14="http://schemas.microsoft.com/office/powerpoint/2010/main" val="120804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C9FFC278-AFA2-6F4C-A953-538A80811E37}"/>
              </a:ext>
            </a:extLst>
          </p:cNvPr>
          <p:cNvSpPr>
            <a:spLocks noGrp="1" noChangeArrowheads="1"/>
          </p:cNvSpPr>
          <p:nvPr>
            <p:ph type="title"/>
          </p:nvPr>
        </p:nvSpPr>
        <p:spPr/>
        <p:txBody>
          <a:bodyPr>
            <a:normAutofit/>
          </a:bodyPr>
          <a:lstStyle/>
          <a:p>
            <a:r>
              <a:rPr lang="en-US" altLang="en-US" sz="3200" dirty="0"/>
              <a:t>Maximizing Adherence and Follow-up</a:t>
            </a:r>
          </a:p>
        </p:txBody>
      </p:sp>
      <p:sp>
        <p:nvSpPr>
          <p:cNvPr id="624643" name="Rectangle 3">
            <a:extLst>
              <a:ext uri="{FF2B5EF4-FFF2-40B4-BE49-F238E27FC236}">
                <a16:creationId xmlns:a16="http://schemas.microsoft.com/office/drawing/2014/main" id="{5983BA12-CA90-3C43-9146-3049E4895950}"/>
              </a:ext>
            </a:extLst>
          </p:cNvPr>
          <p:cNvSpPr>
            <a:spLocks noGrp="1" noChangeArrowheads="1"/>
          </p:cNvSpPr>
          <p:nvPr>
            <p:ph type="body" idx="1"/>
          </p:nvPr>
        </p:nvSpPr>
        <p:spPr>
          <a:xfrm>
            <a:off x="459686" y="1236133"/>
            <a:ext cx="8137665" cy="4541817"/>
          </a:xfrm>
        </p:spPr>
        <p:txBody>
          <a:bodyPr/>
          <a:lstStyle/>
          <a:p>
            <a:r>
              <a:rPr lang="en-US" altLang="en-US" sz="2400" dirty="0"/>
              <a:t>Choose subjects likely to adhere</a:t>
            </a:r>
          </a:p>
          <a:p>
            <a:pPr lvl="1"/>
            <a:r>
              <a:rPr lang="en-US" altLang="en-US" sz="2400" dirty="0"/>
              <a:t>exclude if likely nonadherent</a:t>
            </a:r>
          </a:p>
          <a:p>
            <a:pPr lvl="1"/>
            <a:r>
              <a:rPr lang="en-US" altLang="en-US" sz="2400" dirty="0"/>
              <a:t>complete several visits before randomization</a:t>
            </a:r>
          </a:p>
          <a:p>
            <a:pPr lvl="1"/>
            <a:r>
              <a:rPr lang="en-US" altLang="en-US" sz="2400" dirty="0"/>
              <a:t>complete a run-in</a:t>
            </a:r>
          </a:p>
          <a:p>
            <a:r>
              <a:rPr lang="en-US" altLang="en-US" sz="2400" dirty="0"/>
              <a:t>Intervention easy and safe</a:t>
            </a:r>
          </a:p>
          <a:p>
            <a:r>
              <a:rPr lang="en-US" altLang="en-US" sz="2400" dirty="0"/>
              <a:t>Visits easy and enjoyable</a:t>
            </a:r>
          </a:p>
          <a:p>
            <a:pPr lvl="1"/>
            <a:r>
              <a:rPr lang="en-US" altLang="en-US" sz="2400" dirty="0"/>
              <a:t>frequent enough to be engaging</a:t>
            </a:r>
          </a:p>
          <a:p>
            <a:pPr lvl="1"/>
            <a:r>
              <a:rPr lang="en-US" altLang="en-US" sz="2400" dirty="0"/>
              <a:t>evening visits, travel and parking reimbursement</a:t>
            </a:r>
          </a:p>
          <a:p>
            <a:pPr lvl="1"/>
            <a:r>
              <a:rPr lang="en-US" altLang="en-US" sz="2400" dirty="0"/>
              <a:t>personal relationships with participants</a:t>
            </a:r>
          </a:p>
          <a:p>
            <a:r>
              <a:rPr lang="en-US" altLang="en-US" sz="2400" dirty="0"/>
              <a:t>Measurements easy, safe and painless</a:t>
            </a:r>
          </a:p>
          <a:p>
            <a:r>
              <a:rPr lang="en-US" altLang="en-US" sz="2400" dirty="0"/>
              <a:t>Never discontinue participants </a:t>
            </a:r>
          </a:p>
        </p:txBody>
      </p:sp>
      <p:sp>
        <p:nvSpPr>
          <p:cNvPr id="2" name="Slide Number Placeholder 1">
            <a:extLst>
              <a:ext uri="{FF2B5EF4-FFF2-40B4-BE49-F238E27FC236}">
                <a16:creationId xmlns:a16="http://schemas.microsoft.com/office/drawing/2014/main" id="{C3337561-79FA-471D-B815-0915FDACF74A}"/>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24</a:t>
            </a:fld>
            <a:endParaRPr lang="en-US"/>
          </a:p>
        </p:txBody>
      </p:sp>
    </p:spTree>
    <p:extLst>
      <p:ext uri="{BB962C8B-B14F-4D97-AF65-F5344CB8AC3E}">
        <p14:creationId xmlns:p14="http://schemas.microsoft.com/office/powerpoint/2010/main" val="18851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6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46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46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46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4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A4324B5C-8379-BA4E-A1DF-0B5F3BAB022B}"/>
              </a:ext>
            </a:extLst>
          </p:cNvPr>
          <p:cNvSpPr>
            <a:spLocks noGrp="1" noChangeArrowheads="1"/>
          </p:cNvSpPr>
          <p:nvPr>
            <p:ph type="title"/>
          </p:nvPr>
        </p:nvSpPr>
        <p:spPr/>
        <p:txBody>
          <a:bodyPr>
            <a:normAutofit/>
          </a:bodyPr>
          <a:lstStyle/>
          <a:p>
            <a:r>
              <a:rPr lang="en-US" altLang="en-US" sz="3600" dirty="0"/>
              <a:t>High Quality Randomized Trials</a:t>
            </a:r>
          </a:p>
        </p:txBody>
      </p:sp>
      <p:sp>
        <p:nvSpPr>
          <p:cNvPr id="617475" name="Rectangle 3">
            <a:extLst>
              <a:ext uri="{FF2B5EF4-FFF2-40B4-BE49-F238E27FC236}">
                <a16:creationId xmlns:a16="http://schemas.microsoft.com/office/drawing/2014/main" id="{FDC57551-B4BA-7641-8156-F5042148F0F5}"/>
              </a:ext>
            </a:extLst>
          </p:cNvPr>
          <p:cNvSpPr>
            <a:spLocks noGrp="1" noChangeArrowheads="1"/>
          </p:cNvSpPr>
          <p:nvPr>
            <p:ph type="body" idx="1"/>
          </p:nvPr>
        </p:nvSpPr>
        <p:spPr/>
        <p:txBody>
          <a:bodyPr/>
          <a:lstStyle/>
          <a:p>
            <a:r>
              <a:rPr lang="en-US" sz="2800" dirty="0"/>
              <a:t>Tamper-proof randomization</a:t>
            </a:r>
          </a:p>
          <a:p>
            <a:r>
              <a:rPr lang="en-US" sz="2800" dirty="0"/>
              <a:t>Blinding of participants, study staff, lab staff, outcome ascertainment and adjudication</a:t>
            </a:r>
          </a:p>
          <a:p>
            <a:r>
              <a:rPr lang="en-US" sz="2800" dirty="0"/>
              <a:t>Adherence to study intervention</a:t>
            </a:r>
          </a:p>
          <a:p>
            <a:r>
              <a:rPr lang="en-US" sz="2800" dirty="0"/>
              <a:t>Complete follow-up</a:t>
            </a:r>
          </a:p>
          <a:p>
            <a:r>
              <a:rPr lang="en-US" sz="2800" dirty="0"/>
              <a:t>Adequate sample size</a:t>
            </a:r>
          </a:p>
        </p:txBody>
      </p:sp>
      <p:sp>
        <p:nvSpPr>
          <p:cNvPr id="2" name="Slide Number Placeholder 1">
            <a:extLst>
              <a:ext uri="{FF2B5EF4-FFF2-40B4-BE49-F238E27FC236}">
                <a16:creationId xmlns:a16="http://schemas.microsoft.com/office/drawing/2014/main" id="{EA0014F6-7D93-4ACD-AF94-B8064AE086A9}"/>
              </a:ext>
            </a:extLst>
          </p:cNvPr>
          <p:cNvSpPr>
            <a:spLocks noGrp="1"/>
          </p:cNvSpPr>
          <p:nvPr>
            <p:ph type="sldNum" sz="quarter" idx="10"/>
          </p:nvPr>
        </p:nvSpPr>
        <p:spPr/>
        <p:txBody>
          <a:bodyPr/>
          <a:lstStyle/>
          <a:p>
            <a:fld id="{FAA74B69-70FD-A649-B131-F3438782CAA4}" type="slidenum">
              <a:rPr lang="en-US" altLang="en-US">
                <a:solidFill>
                  <a:srgbClr val="052049"/>
                </a:solidFill>
              </a:rPr>
              <a:pPr>
                <a:defRPr/>
              </a:pPr>
              <a:t>25</a:t>
            </a:fld>
            <a:endParaRPr lang="en-US"/>
          </a:p>
        </p:txBody>
      </p:sp>
    </p:spTree>
    <p:extLst>
      <p:ext uri="{BB962C8B-B14F-4D97-AF65-F5344CB8AC3E}">
        <p14:creationId xmlns:p14="http://schemas.microsoft.com/office/powerpoint/2010/main" val="2427655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Clinical Trial Limitations</a:t>
            </a:r>
          </a:p>
        </p:txBody>
      </p:sp>
      <p:sp>
        <p:nvSpPr>
          <p:cNvPr id="3" name="Content Placeholder 2"/>
          <p:cNvSpPr>
            <a:spLocks noGrp="1"/>
          </p:cNvSpPr>
          <p:nvPr>
            <p:ph idx="1"/>
          </p:nvPr>
        </p:nvSpPr>
        <p:spPr/>
        <p:txBody>
          <a:bodyPr/>
          <a:lstStyle/>
          <a:p>
            <a:r>
              <a:rPr lang="en-US" sz="2400" dirty="0"/>
              <a:t>While RCT’s are often considered ”gold standard” &amp; helpful for guiding other study designs, there are also limitations.</a:t>
            </a:r>
          </a:p>
          <a:p>
            <a:pPr lvl="1"/>
            <a:r>
              <a:rPr lang="en-US" sz="2400" dirty="0"/>
              <a:t>Time</a:t>
            </a:r>
          </a:p>
          <a:p>
            <a:pPr lvl="1"/>
            <a:r>
              <a:rPr lang="en-US" sz="2400" dirty="0"/>
              <a:t>Cost</a:t>
            </a:r>
          </a:p>
          <a:p>
            <a:pPr lvl="1"/>
            <a:r>
              <a:rPr lang="en-US" sz="2400" dirty="0"/>
              <a:t>Generalizability</a:t>
            </a:r>
          </a:p>
          <a:p>
            <a:pPr lvl="1"/>
            <a:r>
              <a:rPr lang="en-US" sz="2400" dirty="0"/>
              <a:t>Ethical Issues &amp; need for Equipoise</a:t>
            </a:r>
          </a:p>
          <a:p>
            <a:pPr lvl="1"/>
            <a:r>
              <a:rPr lang="en-US" sz="2400" dirty="0"/>
              <a:t>Issues related to Dose, Duration, &amp; Timing of Intervention</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26</a:t>
            </a:fld>
            <a:endParaRPr lang="en-US" altLang="en-US" dirty="0">
              <a:solidFill>
                <a:srgbClr val="052049"/>
              </a:solidFill>
            </a:endParaRPr>
          </a:p>
        </p:txBody>
      </p:sp>
    </p:spTree>
    <p:extLst>
      <p:ext uri="{BB962C8B-B14F-4D97-AF65-F5344CB8AC3E}">
        <p14:creationId xmlns:p14="http://schemas.microsoft.com/office/powerpoint/2010/main" val="4187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2CD26-CBAA-E14C-B4F2-64B727CEC19D}"/>
              </a:ext>
            </a:extLst>
          </p:cNvPr>
          <p:cNvSpPr>
            <a:spLocks noGrp="1"/>
          </p:cNvSpPr>
          <p:nvPr>
            <p:ph type="sldNum" sz="quarter" idx="12"/>
          </p:nvPr>
        </p:nvSpPr>
        <p:spPr/>
        <p:txBody>
          <a:bodyPr/>
          <a:lstStyle/>
          <a:p>
            <a:fld id="{7BCC8D0D-EAEC-449D-9161-023DFF90F2E2}" type="slidenum">
              <a:rPr lang="en-US" smtClean="0">
                <a:solidFill>
                  <a:srgbClr val="052049"/>
                </a:solidFill>
              </a:rPr>
              <a:pPr/>
              <a:t>27</a:t>
            </a:fld>
            <a:endParaRPr lang="en-US" dirty="0">
              <a:solidFill>
                <a:srgbClr val="052049"/>
              </a:solidFill>
            </a:endParaRPr>
          </a:p>
        </p:txBody>
      </p:sp>
      <p:sp>
        <p:nvSpPr>
          <p:cNvPr id="3" name="Title 2">
            <a:extLst>
              <a:ext uri="{FF2B5EF4-FFF2-40B4-BE49-F238E27FC236}">
                <a16:creationId xmlns:a16="http://schemas.microsoft.com/office/drawing/2014/main" id="{93887319-6006-6D40-8BE1-DE2D467F23D0}"/>
              </a:ext>
            </a:extLst>
          </p:cNvPr>
          <p:cNvSpPr>
            <a:spLocks noGrp="1"/>
          </p:cNvSpPr>
          <p:nvPr>
            <p:ph type="title"/>
          </p:nvPr>
        </p:nvSpPr>
        <p:spPr/>
        <p:txBody>
          <a:bodyPr/>
          <a:lstStyle/>
          <a:p>
            <a:r>
              <a:rPr lang="en-US" dirty="0"/>
              <a:t>RCT Examples</a:t>
            </a:r>
            <a:br>
              <a:rPr lang="en-US" dirty="0"/>
            </a:br>
            <a:r>
              <a:rPr lang="en-US" i="1" dirty="0"/>
              <a:t>Challenges &amp; Lessons Learned</a:t>
            </a:r>
          </a:p>
        </p:txBody>
      </p:sp>
    </p:spTree>
    <p:extLst>
      <p:ext uri="{BB962C8B-B14F-4D97-AF65-F5344CB8AC3E}">
        <p14:creationId xmlns:p14="http://schemas.microsoft.com/office/powerpoint/2010/main" val="493852309"/>
      </p:ext>
    </p:extLst>
  </p:cSld>
  <p:clrMapOvr>
    <a:masterClrMapping/>
  </p:clrMapOvr>
  <p:transition advTm="11555">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E04E9-1D36-C54B-A69C-8D379E944918}"/>
              </a:ext>
            </a:extLst>
          </p:cNvPr>
          <p:cNvSpPr>
            <a:spLocks noGrp="1"/>
          </p:cNvSpPr>
          <p:nvPr>
            <p:ph type="title"/>
          </p:nvPr>
        </p:nvSpPr>
        <p:spPr/>
        <p:txBody>
          <a:bodyPr/>
          <a:lstStyle/>
          <a:p>
            <a:r>
              <a:rPr lang="en-US" dirty="0"/>
              <a:t>Examples of RCT’s</a:t>
            </a:r>
          </a:p>
        </p:txBody>
      </p:sp>
      <p:sp>
        <p:nvSpPr>
          <p:cNvPr id="5" name="Content Placeholder 4">
            <a:extLst>
              <a:ext uri="{FF2B5EF4-FFF2-40B4-BE49-F238E27FC236}">
                <a16:creationId xmlns:a16="http://schemas.microsoft.com/office/drawing/2014/main" id="{6E8811DD-1C60-1342-815C-0CB5A15913C3}"/>
              </a:ext>
            </a:extLst>
          </p:cNvPr>
          <p:cNvSpPr>
            <a:spLocks noGrp="1"/>
          </p:cNvSpPr>
          <p:nvPr>
            <p:ph idx="1"/>
          </p:nvPr>
        </p:nvSpPr>
        <p:spPr/>
        <p:txBody>
          <a:bodyPr/>
          <a:lstStyle/>
          <a:p>
            <a:endParaRPr lang="en-US" dirty="0"/>
          </a:p>
          <a:p>
            <a:r>
              <a:rPr lang="en-US" dirty="0"/>
              <a:t>Aspirin (ASA) &amp; Myocardial Infarction (MI)</a:t>
            </a:r>
          </a:p>
          <a:p>
            <a:r>
              <a:rPr lang="en-US" dirty="0"/>
              <a:t>Beta-Carotene &amp; Lung Cancer</a:t>
            </a:r>
          </a:p>
          <a:p>
            <a:r>
              <a:rPr lang="en-US" dirty="0"/>
              <a:t>PSA Screening &amp; Prostate Cancer Death</a:t>
            </a:r>
          </a:p>
          <a:p>
            <a:r>
              <a:rPr lang="en-US" dirty="0"/>
              <a:t>(Hormone Replacement Therapy (HRT) &amp; heart disease – in class)</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BB1D54D-F1AE-4344-99B9-25AF47DEBD66}"/>
              </a:ext>
            </a:extLst>
          </p:cNvPr>
          <p:cNvSpPr>
            <a:spLocks noGrp="1"/>
          </p:cNvSpPr>
          <p:nvPr>
            <p:ph type="sldNum" sz="quarter" idx="10"/>
          </p:nvPr>
        </p:nvSpPr>
        <p:spPr/>
        <p:txBody>
          <a:bodyPr/>
          <a:lstStyle/>
          <a:p>
            <a:fld id="{7BCC8D0D-EAEC-449D-9161-023DFF90F2E2}" type="slidenum">
              <a:rPr lang="en-US" smtClean="0">
                <a:solidFill>
                  <a:srgbClr val="052049"/>
                </a:solidFill>
              </a:rPr>
              <a:pPr/>
              <a:t>28</a:t>
            </a:fld>
            <a:endParaRPr lang="en-US" dirty="0">
              <a:solidFill>
                <a:srgbClr val="052049"/>
              </a:solidFill>
            </a:endParaRPr>
          </a:p>
        </p:txBody>
      </p:sp>
    </p:spTree>
    <p:extLst>
      <p:ext uri="{BB962C8B-B14F-4D97-AF65-F5344CB8AC3E}">
        <p14:creationId xmlns:p14="http://schemas.microsoft.com/office/powerpoint/2010/main" val="3504736606"/>
      </p:ext>
    </p:extLst>
  </p:cSld>
  <p:clrMapOvr>
    <a:masterClrMapping/>
  </p:clrMapOvr>
  <p:transition advTm="5078">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29</a:t>
            </a:fld>
            <a:endParaRPr lang="en-US" altLang="en-US">
              <a:solidFill>
                <a:srgbClr val="052049"/>
              </a:solidFill>
            </a:endParaRPr>
          </a:p>
        </p:txBody>
      </p:sp>
    </p:spTree>
    <p:extLst>
      <p:ext uri="{BB962C8B-B14F-4D97-AF65-F5344CB8AC3E}">
        <p14:creationId xmlns:p14="http://schemas.microsoft.com/office/powerpoint/2010/main" val="658833374"/>
      </p:ext>
    </p:extLst>
  </p:cSld>
  <p:clrMapOvr>
    <a:masterClrMapping/>
  </p:clrMapOvr>
  <p:transition advTm="45843">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en-US" altLang="en-US" dirty="0"/>
              <a:t>Today’s Topics</a:t>
            </a:r>
          </a:p>
        </p:txBody>
      </p:sp>
      <p:sp>
        <p:nvSpPr>
          <p:cNvPr id="16387" name="Rectangle 7"/>
          <p:cNvSpPr>
            <a:spLocks noGrp="1" noChangeArrowheads="1"/>
          </p:cNvSpPr>
          <p:nvPr>
            <p:ph type="body" idx="1"/>
          </p:nvPr>
        </p:nvSpPr>
        <p:spPr>
          <a:xfrm>
            <a:off x="459686" y="1524000"/>
            <a:ext cx="8137665" cy="4615543"/>
          </a:xfrm>
        </p:spPr>
        <p:txBody>
          <a:bodyPr/>
          <a:lstStyle/>
          <a:p>
            <a:r>
              <a:rPr lang="en-US" altLang="en-US" dirty="0"/>
              <a:t>Study Design</a:t>
            </a:r>
          </a:p>
          <a:p>
            <a:pPr lvl="1"/>
            <a:r>
              <a:rPr lang="en-US" altLang="en-US" dirty="0"/>
              <a:t>Strengths &amp; Limitations of Randomized Clinical Trials</a:t>
            </a:r>
          </a:p>
          <a:p>
            <a:pPr lvl="1"/>
            <a:r>
              <a:rPr lang="en-US" altLang="en-US" dirty="0"/>
              <a:t>Target Trial</a:t>
            </a:r>
          </a:p>
          <a:p>
            <a:pPr lvl="1"/>
            <a:r>
              <a:rPr lang="en-US" altLang="en-US" dirty="0"/>
              <a:t>Observational Studies</a:t>
            </a:r>
          </a:p>
          <a:p>
            <a:pPr lvl="2"/>
            <a:r>
              <a:rPr lang="en-US" altLang="en-US" i="1" dirty="0"/>
              <a:t>Cohort</a:t>
            </a:r>
            <a:r>
              <a:rPr lang="en-US" altLang="en-US" dirty="0"/>
              <a:t> (continued on Feb 18)</a:t>
            </a:r>
          </a:p>
          <a:p>
            <a:pPr lvl="2"/>
            <a:r>
              <a:rPr lang="en-US" altLang="en-US" dirty="0"/>
              <a:t>(Case-Control, Feb 2)</a:t>
            </a:r>
          </a:p>
          <a:p>
            <a:r>
              <a:rPr lang="en-US" altLang="en-US" dirty="0"/>
              <a:t>Supplemental Material</a:t>
            </a:r>
          </a:p>
        </p:txBody>
      </p:sp>
      <p:sp>
        <p:nvSpPr>
          <p:cNvPr id="16388" name="Slide Number Placeholder 1"/>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61F8B00D-0AB7-F949-AFA0-FEF722960926}" type="slidenum">
              <a:rPr lang="en-US" altLang="en-US" smtClean="0">
                <a:solidFill>
                  <a:srgbClr val="052049"/>
                </a:solidFill>
              </a:rPr>
              <a:pPr/>
              <a:t>3</a:t>
            </a:fld>
            <a:endParaRPr lang="en-US" altLang="en-US">
              <a:solidFill>
                <a:srgbClr val="052049"/>
              </a:solidFill>
            </a:endParaRPr>
          </a:p>
        </p:txBody>
      </p:sp>
    </p:spTree>
    <p:extLst>
      <p:ext uri="{BB962C8B-B14F-4D97-AF65-F5344CB8AC3E}">
        <p14:creationId xmlns:p14="http://schemas.microsoft.com/office/powerpoint/2010/main" val="1953595322"/>
      </p:ext>
    </p:extLst>
  </p:cSld>
  <p:clrMapOvr>
    <a:masterClrMapping/>
  </p:clrMapOvr>
  <p:transition advClick="0" advTm="37742">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a:t>
            </a:r>
            <a:r>
              <a:rPr lang="en-US" dirty="0">
                <a:highlight>
                  <a:srgbClr val="00FFFF"/>
                </a:highlight>
              </a:rPr>
              <a:t>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30</a:t>
            </a:fld>
            <a:endParaRPr lang="en-US" altLang="en-US">
              <a:solidFill>
                <a:srgbClr val="052049"/>
              </a:solidFill>
            </a:endParaRPr>
          </a:p>
        </p:txBody>
      </p:sp>
      <p:sp>
        <p:nvSpPr>
          <p:cNvPr id="7" name="TextBox 6">
            <a:extLst>
              <a:ext uri="{FF2B5EF4-FFF2-40B4-BE49-F238E27FC236}">
                <a16:creationId xmlns:a16="http://schemas.microsoft.com/office/drawing/2014/main" id="{C74066B3-A308-394B-9B31-1777F68CA6C3}"/>
              </a:ext>
            </a:extLst>
          </p:cNvPr>
          <p:cNvSpPr txBox="1"/>
          <p:nvPr/>
        </p:nvSpPr>
        <p:spPr bwMode="auto">
          <a:xfrm>
            <a:off x="6038193" y="1036451"/>
            <a:ext cx="2588972" cy="307777"/>
          </a:xfrm>
          <a:prstGeom prst="rect">
            <a:avLst/>
          </a:prstGeom>
          <a:noFill/>
          <a:ln w="19050" algn="ctr">
            <a:noFill/>
            <a:miter lim="800000"/>
            <a:headEnd/>
            <a:tailEnd/>
          </a:ln>
        </p:spPr>
        <p:txBody>
          <a:bodyPr wrap="square" lIns="0" tIns="0" rIns="0" bIns="0" rtlCol="0">
            <a:spAutoFit/>
          </a:bodyPr>
          <a:lstStyle/>
          <a:p>
            <a:pPr algn="ctr"/>
            <a:r>
              <a:rPr lang="en-US" sz="2000" dirty="0"/>
              <a:t>Adherent group</a:t>
            </a:r>
          </a:p>
        </p:txBody>
      </p:sp>
      <p:cxnSp>
        <p:nvCxnSpPr>
          <p:cNvPr id="9" name="Straight Arrow Connector 8">
            <a:extLst>
              <a:ext uri="{FF2B5EF4-FFF2-40B4-BE49-F238E27FC236}">
                <a16:creationId xmlns:a16="http://schemas.microsoft.com/office/drawing/2014/main" id="{21ECD8D8-5BF5-DB44-973A-855FF54D5C0C}"/>
              </a:ext>
            </a:extLst>
          </p:cNvPr>
          <p:cNvCxnSpPr>
            <a:cxnSpLocks/>
            <a:stCxn id="7" idx="2"/>
          </p:cNvCxnSpPr>
          <p:nvPr/>
        </p:nvCxnSpPr>
        <p:spPr>
          <a:xfrm flipH="1">
            <a:off x="4067503" y="1344228"/>
            <a:ext cx="3265176" cy="11151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11680"/>
      </p:ext>
    </p:extLst>
  </p:cSld>
  <p:clrMapOvr>
    <a:masterClrMapping/>
  </p:clrMapOvr>
  <p:transition advTm="37153">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highlight>
                  <a:srgbClr val="00FFFF"/>
                </a:highlight>
              </a:rPr>
              <a:t>Low-dose aspirin (325 mg every other day) decreased cardiovascular mortality </a:t>
            </a:r>
          </a:p>
          <a:p>
            <a:pPr lvl="1"/>
            <a:r>
              <a:rPr lang="en-US" dirty="0">
                <a:highlight>
                  <a:srgbClr val="00FFFF"/>
                </a:highlight>
              </a:rPr>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31</a:t>
            </a:fld>
            <a:endParaRPr lang="en-US" altLang="en-US">
              <a:solidFill>
                <a:srgbClr val="052049"/>
              </a:solidFill>
            </a:endParaRPr>
          </a:p>
        </p:txBody>
      </p:sp>
      <p:sp>
        <p:nvSpPr>
          <p:cNvPr id="5" name="TextBox 4">
            <a:extLst>
              <a:ext uri="{FF2B5EF4-FFF2-40B4-BE49-F238E27FC236}">
                <a16:creationId xmlns:a16="http://schemas.microsoft.com/office/drawing/2014/main" id="{7B2725BB-7CF2-2B4A-8115-1ECB37921699}"/>
              </a:ext>
            </a:extLst>
          </p:cNvPr>
          <p:cNvSpPr txBox="1"/>
          <p:nvPr/>
        </p:nvSpPr>
        <p:spPr bwMode="auto">
          <a:xfrm>
            <a:off x="5707117" y="646386"/>
            <a:ext cx="3090042" cy="307777"/>
          </a:xfrm>
          <a:prstGeom prst="rect">
            <a:avLst/>
          </a:prstGeom>
          <a:noFill/>
          <a:ln w="19050" algn="ctr">
            <a:noFill/>
            <a:miter lim="800000"/>
            <a:headEnd/>
            <a:tailEnd/>
          </a:ln>
        </p:spPr>
        <p:txBody>
          <a:bodyPr wrap="square" lIns="0" tIns="0" rIns="0" bIns="0" rtlCol="0">
            <a:spAutoFit/>
          </a:bodyPr>
          <a:lstStyle/>
          <a:p>
            <a:pPr algn="ctr"/>
            <a:r>
              <a:rPr lang="en-US" sz="2000" dirty="0"/>
              <a:t>2x2 Factorial Design</a:t>
            </a:r>
          </a:p>
        </p:txBody>
      </p:sp>
      <p:cxnSp>
        <p:nvCxnSpPr>
          <p:cNvPr id="7" name="Straight Arrow Connector 6">
            <a:extLst>
              <a:ext uri="{FF2B5EF4-FFF2-40B4-BE49-F238E27FC236}">
                <a16:creationId xmlns:a16="http://schemas.microsoft.com/office/drawing/2014/main" id="{A5C1D5BD-32B6-2147-A1B3-6F7328A7CFFE}"/>
              </a:ext>
            </a:extLst>
          </p:cNvPr>
          <p:cNvCxnSpPr>
            <a:cxnSpLocks/>
          </p:cNvCxnSpPr>
          <p:nvPr/>
        </p:nvCxnSpPr>
        <p:spPr>
          <a:xfrm flipH="1">
            <a:off x="6306207" y="954163"/>
            <a:ext cx="804041" cy="204128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86892"/>
      </p:ext>
    </p:extLst>
  </p:cSld>
  <p:clrMapOvr>
    <a:masterClrMapping/>
  </p:clrMapOvr>
  <p:transition advTm="31961">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highlight>
                  <a:srgbClr val="FFFF00"/>
                </a:highlight>
              </a:rPr>
              <a:t>Randomized</a:t>
            </a:r>
            <a:r>
              <a:rPr lang="en-US" dirty="0"/>
              <a:t>, </a:t>
            </a:r>
            <a:r>
              <a:rPr lang="en-US" dirty="0">
                <a:highlight>
                  <a:srgbClr val="FFFF00"/>
                </a:highlight>
              </a:rPr>
              <a:t>double-blind</a:t>
            </a:r>
            <a:r>
              <a:rPr lang="en-US" dirty="0"/>
              <a:t>, </a:t>
            </a:r>
            <a:r>
              <a:rPr lang="en-US" dirty="0">
                <a:highlight>
                  <a:srgbClr val="FFFF00"/>
                </a:highlight>
              </a:rPr>
              <a:t>placebo-controlled</a:t>
            </a:r>
            <a:r>
              <a:rPr lang="en-US" dirty="0"/>
              <a:t>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a:t>
            </a:r>
            <a:r>
              <a:rPr lang="en-US" dirty="0">
                <a:highlight>
                  <a:srgbClr val="FFFF00"/>
                </a:highlight>
              </a:rPr>
              <a:t>60 months</a:t>
            </a:r>
            <a:r>
              <a:rPr lang="en-US" dirty="0"/>
              <a:t> for aspirin component</a:t>
            </a:r>
          </a:p>
          <a:p>
            <a:r>
              <a:rPr lang="en-US" dirty="0"/>
              <a:t>Jan. 1988, </a:t>
            </a:r>
            <a:r>
              <a:rPr lang="en-US" dirty="0">
                <a:highlight>
                  <a:srgbClr val="FFFF00"/>
                </a:highlight>
              </a:rPr>
              <a:t>99.7%</a:t>
            </a:r>
            <a:r>
              <a:rPr lang="en-US" dirty="0"/>
              <a:t>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32</a:t>
            </a:fld>
            <a:endParaRPr lang="en-US" altLang="en-US">
              <a:solidFill>
                <a:srgbClr val="052049"/>
              </a:solidFill>
            </a:endParaRPr>
          </a:p>
        </p:txBody>
      </p:sp>
    </p:spTree>
    <p:extLst>
      <p:ext uri="{BB962C8B-B14F-4D97-AF65-F5344CB8AC3E}">
        <p14:creationId xmlns:p14="http://schemas.microsoft.com/office/powerpoint/2010/main" val="2313188752"/>
      </p:ext>
    </p:extLst>
  </p:cSld>
  <p:clrMapOvr>
    <a:masterClrMapping/>
  </p:clrMapOvr>
  <p:transition advTm="57974">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CE85ACD2-AEE8-2E43-970A-AD5F3521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5386F598-7994-ED47-A27A-F84234CE26BF}"/>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Steering Committee of the Physicians' Health Study Research Group* . N Engl J Med 1989;321:129-135.</a:t>
            </a:r>
          </a:p>
        </p:txBody>
      </p:sp>
      <p:pic>
        <p:nvPicPr>
          <p:cNvPr id="3075" name="Picture 3">
            <a:extLst>
              <a:ext uri="{FF2B5EF4-FFF2-40B4-BE49-F238E27FC236}">
                <a16:creationId xmlns:a16="http://schemas.microsoft.com/office/drawing/2014/main" id="{BEC04220-EB5D-744B-ACC0-628DD91D0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82" y="107856"/>
            <a:ext cx="7437132" cy="5939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5723751"/>
      </p:ext>
    </p:extLst>
  </p:cSld>
  <p:clrMapOvr>
    <a:masterClrMapping/>
  </p:clrMapOvr>
  <p:transition spd="med" advTm="5405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E4C65-F4EE-9A42-B4E7-E89EFD1E494C}"/>
              </a:ext>
            </a:extLst>
          </p:cNvPr>
          <p:cNvSpPr>
            <a:spLocks noGrp="1"/>
          </p:cNvSpPr>
          <p:nvPr>
            <p:ph type="sldNum" sz="quarter" idx="13"/>
          </p:nvPr>
        </p:nvSpPr>
        <p:spPr/>
        <p:txBody>
          <a:bodyPr/>
          <a:lstStyle/>
          <a:p>
            <a:fld id="{7BCC8D0D-EAEC-449D-9161-023DFF90F2E2}" type="slidenum">
              <a:rPr lang="en-US" smtClean="0">
                <a:solidFill>
                  <a:srgbClr val="052049"/>
                </a:solidFill>
              </a:rPr>
              <a:pPr/>
              <a:t>34</a:t>
            </a:fld>
            <a:endParaRPr lang="en-US" dirty="0">
              <a:solidFill>
                <a:srgbClr val="052049"/>
              </a:solidFill>
            </a:endParaRPr>
          </a:p>
        </p:txBody>
      </p:sp>
      <p:sp>
        <p:nvSpPr>
          <p:cNvPr id="3" name="Title 2">
            <a:extLst>
              <a:ext uri="{FF2B5EF4-FFF2-40B4-BE49-F238E27FC236}">
                <a16:creationId xmlns:a16="http://schemas.microsoft.com/office/drawing/2014/main" id="{1BCE5191-93C4-B046-B093-3AF94DDDFEF0}"/>
              </a:ext>
            </a:extLst>
          </p:cNvPr>
          <p:cNvSpPr>
            <a:spLocks noGrp="1"/>
          </p:cNvSpPr>
          <p:nvPr>
            <p:ph type="title"/>
          </p:nvPr>
        </p:nvSpPr>
        <p:spPr/>
        <p:txBody>
          <a:bodyPr/>
          <a:lstStyle/>
          <a:p>
            <a:r>
              <a:rPr lang="en-US" sz="3200" dirty="0"/>
              <a:t>PHS Aspirin Component terminated early – Why?</a:t>
            </a:r>
          </a:p>
        </p:txBody>
      </p:sp>
      <p:sp>
        <p:nvSpPr>
          <p:cNvPr id="4" name="Text Placeholder 3">
            <a:extLst>
              <a:ext uri="{FF2B5EF4-FFF2-40B4-BE49-F238E27FC236}">
                <a16:creationId xmlns:a16="http://schemas.microsoft.com/office/drawing/2014/main" id="{F585C738-0296-4F4B-B51B-9228C80D02C0}"/>
              </a:ext>
            </a:extLst>
          </p:cNvPr>
          <p:cNvSpPr>
            <a:spLocks noGrp="1"/>
          </p:cNvSpPr>
          <p:nvPr>
            <p:ph type="body" sz="quarter" idx="14"/>
          </p:nvPr>
        </p:nvSpPr>
        <p:spPr/>
        <p:txBody>
          <a:bodyPr>
            <a:normAutofit/>
          </a:bodyPr>
          <a:lstStyle/>
          <a:p>
            <a:pPr marL="285750" indent="-285750">
              <a:buClr>
                <a:schemeClr val="tx1"/>
              </a:buClr>
              <a:buFont typeface="Arial" panose="020B0604020202020204" pitchFamily="34" charset="0"/>
              <a:buChar char="•"/>
            </a:pPr>
            <a:r>
              <a:rPr lang="en-US" sz="2300" dirty="0"/>
              <a:t>Highly statistically significant (P&lt;0.00001) reduction in the risk of total MI among those in the aspirin vs. placebo group</a:t>
            </a:r>
          </a:p>
          <a:p>
            <a:pPr marL="285750" indent="-285750">
              <a:buClr>
                <a:schemeClr val="tx1"/>
              </a:buClr>
              <a:buFont typeface="Arial" panose="020B0604020202020204" pitchFamily="34" charset="0"/>
              <a:buChar char="•"/>
            </a:pPr>
            <a:r>
              <a:rPr lang="en-US" sz="2300" dirty="0"/>
              <a:t>Calculations indicated that to assess effects on </a:t>
            </a:r>
            <a:r>
              <a:rPr lang="en-US" sz="2300" i="1" dirty="0"/>
              <a:t>overall</a:t>
            </a:r>
            <a:r>
              <a:rPr lang="en-US" sz="2300" dirty="0"/>
              <a:t> cardiovascular mortality would take until the year 2000 or later (it was Dec 1987)</a:t>
            </a:r>
          </a:p>
          <a:p>
            <a:pPr marL="285750" indent="-285750">
              <a:buClr>
                <a:schemeClr val="tx1"/>
              </a:buClr>
              <a:buFont typeface="Arial" panose="020B0604020202020204" pitchFamily="34" charset="0"/>
              <a:buChar char="•"/>
            </a:pPr>
            <a:r>
              <a:rPr lang="en-US" sz="2300" dirty="0"/>
              <a:t>Aspirin was subsequently being prescribed for 85% of participants who experienced nonfatal vascular events, making interpretation of mortality endpoints challenging.</a:t>
            </a:r>
          </a:p>
        </p:txBody>
      </p:sp>
    </p:spTree>
    <p:extLst>
      <p:ext uri="{BB962C8B-B14F-4D97-AF65-F5344CB8AC3E}">
        <p14:creationId xmlns:p14="http://schemas.microsoft.com/office/powerpoint/2010/main" val="532616378"/>
      </p:ext>
    </p:extLst>
  </p:cSld>
  <p:clrMapOvr>
    <a:masterClrMapping/>
  </p:clrMapOvr>
  <p:transition advTm="161553">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4137B-F83B-EB44-B478-6CA5E567E7C9}"/>
              </a:ext>
            </a:extLst>
          </p:cNvPr>
          <p:cNvSpPr>
            <a:spLocks noGrp="1"/>
          </p:cNvSpPr>
          <p:nvPr>
            <p:ph type="sldNum" sz="quarter" idx="12"/>
          </p:nvPr>
        </p:nvSpPr>
        <p:spPr/>
        <p:txBody>
          <a:bodyPr/>
          <a:lstStyle/>
          <a:p>
            <a:fld id="{7BCC8D0D-EAEC-449D-9161-023DFF90F2E2}" type="slidenum">
              <a:rPr lang="en-US" smtClean="0">
                <a:solidFill>
                  <a:srgbClr val="052049"/>
                </a:solidFill>
              </a:rPr>
              <a:pPr/>
              <a:t>35</a:t>
            </a:fld>
            <a:endParaRPr lang="en-US" dirty="0">
              <a:solidFill>
                <a:srgbClr val="052049"/>
              </a:solidFill>
            </a:endParaRPr>
          </a:p>
        </p:txBody>
      </p:sp>
      <p:sp>
        <p:nvSpPr>
          <p:cNvPr id="3" name="Title 2">
            <a:extLst>
              <a:ext uri="{FF2B5EF4-FFF2-40B4-BE49-F238E27FC236}">
                <a16:creationId xmlns:a16="http://schemas.microsoft.com/office/drawing/2014/main" id="{17617BE2-F92A-9342-B7DA-BA649323A3BA}"/>
              </a:ext>
            </a:extLst>
          </p:cNvPr>
          <p:cNvSpPr>
            <a:spLocks noGrp="1"/>
          </p:cNvSpPr>
          <p:nvPr>
            <p:ph type="title"/>
          </p:nvPr>
        </p:nvSpPr>
        <p:spPr/>
        <p:txBody>
          <a:bodyPr/>
          <a:lstStyle/>
          <a:p>
            <a:r>
              <a:rPr lang="en-US" dirty="0"/>
              <a:t>Beta-Carotene &amp; Lung Cancer</a:t>
            </a:r>
          </a:p>
        </p:txBody>
      </p:sp>
    </p:spTree>
    <p:extLst>
      <p:ext uri="{BB962C8B-B14F-4D97-AF65-F5344CB8AC3E}">
        <p14:creationId xmlns:p14="http://schemas.microsoft.com/office/powerpoint/2010/main" val="1711659908"/>
      </p:ext>
    </p:extLst>
  </p:cSld>
  <p:clrMapOvr>
    <a:masterClrMapping/>
  </p:clrMapOvr>
  <p:transition advTm="7815">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p:spTree>
    <p:custDataLst>
      <p:tags r:id="rId1"/>
    </p:custDataLst>
    <p:extLst>
      <p:ext uri="{BB962C8B-B14F-4D97-AF65-F5344CB8AC3E}">
        <p14:creationId xmlns:p14="http://schemas.microsoft.com/office/powerpoint/2010/main" val="4149525590"/>
      </p:ext>
    </p:extLst>
  </p:cSld>
  <p:clrMapOvr>
    <a:masterClrMapping/>
  </p:clrMapOvr>
  <p:transition advTm="218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ssolv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p:spTree>
    <p:custDataLst>
      <p:tags r:id="rId1"/>
    </p:custDataLst>
    <p:extLst>
      <p:ext uri="{BB962C8B-B14F-4D97-AF65-F5344CB8AC3E}">
        <p14:creationId xmlns:p14="http://schemas.microsoft.com/office/powerpoint/2010/main" val="4294133880"/>
      </p:ext>
    </p:extLst>
  </p:cSld>
  <p:clrMapOvr>
    <a:masterClrMapping/>
  </p:clrMapOvr>
  <p:transition advTm="132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ssolv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
          <p:cNvSpPr txBox="1">
            <a:spLocks noChangeArrowheads="1"/>
          </p:cNvSpPr>
          <p:nvPr/>
        </p:nvSpPr>
        <p:spPr bwMode="auto">
          <a:xfrm>
            <a:off x="925286" y="1008253"/>
            <a:ext cx="7474857" cy="36742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fontAlgn="base">
              <a:lnSpc>
                <a:spcPct val="90000"/>
              </a:lnSpc>
              <a:spcBef>
                <a:spcPct val="0"/>
              </a:spcBef>
              <a:spcAft>
                <a:spcPct val="0"/>
              </a:spcAft>
            </a:pPr>
            <a:r>
              <a:rPr lang="en-US" altLang="en-US" sz="2286" dirty="0">
                <a:solidFill>
                  <a:srgbClr val="052049"/>
                </a:solidFill>
                <a:latin typeface="Calibri" charset="0"/>
              </a:rPr>
              <a:t>P: 29,133 male smokers in Finland, 50-69 </a:t>
            </a:r>
            <a:r>
              <a:rPr lang="en-US" altLang="en-US" sz="2286" dirty="0" err="1">
                <a:solidFill>
                  <a:srgbClr val="052049"/>
                </a:solidFill>
                <a:latin typeface="Calibri" charset="0"/>
              </a:rPr>
              <a:t>yrs</a:t>
            </a:r>
            <a:r>
              <a:rPr lang="en-US" altLang="en-US" sz="2286" dirty="0">
                <a:solidFill>
                  <a:srgbClr val="052049"/>
                </a:solidFill>
                <a:latin typeface="Calibri" charset="0"/>
              </a:rPr>
              <a:t> old in 1985-88</a:t>
            </a:r>
          </a:p>
          <a:p>
            <a:pPr defTabSz="914400" fontAlgn="base">
              <a:lnSpc>
                <a:spcPct val="90000"/>
              </a:lnSpc>
              <a:spcBef>
                <a:spcPct val="0"/>
              </a:spcBef>
              <a:spcAft>
                <a:spcPct val="0"/>
              </a:spcAft>
            </a:pPr>
            <a:r>
              <a:rPr lang="en-US" altLang="en-US" sz="2286" dirty="0">
                <a:solidFill>
                  <a:srgbClr val="052049"/>
                </a:solidFill>
                <a:latin typeface="Calibri" charset="0"/>
              </a:rPr>
              <a:t>I:  50 milligrams (mg) alpha-tocopherol (a form of vitamin E)</a:t>
            </a:r>
          </a:p>
          <a:p>
            <a:pPr defTabSz="914400" fontAlgn="base">
              <a:lnSpc>
                <a:spcPct val="90000"/>
              </a:lnSpc>
              <a:spcBef>
                <a:spcPct val="0"/>
              </a:spcBef>
              <a:spcAft>
                <a:spcPct val="0"/>
              </a:spcAft>
            </a:pPr>
            <a:r>
              <a:rPr lang="en-US" altLang="en-US" sz="2286" dirty="0">
                <a:solidFill>
                  <a:srgbClr val="052049"/>
                </a:solidFill>
                <a:latin typeface="Calibri" charset="0"/>
              </a:rPr>
              <a:t>     OR 20 mg of beta-carotene (a precursor of vitamin A)</a:t>
            </a:r>
          </a:p>
          <a:p>
            <a:pPr defTabSz="914400" fontAlgn="base">
              <a:lnSpc>
                <a:spcPct val="90000"/>
              </a:lnSpc>
              <a:spcBef>
                <a:spcPct val="0"/>
              </a:spcBef>
              <a:spcAft>
                <a:spcPct val="0"/>
              </a:spcAft>
            </a:pPr>
            <a:r>
              <a:rPr lang="en-US" altLang="en-US" sz="2286" dirty="0">
                <a:solidFill>
                  <a:srgbClr val="052049"/>
                </a:solidFill>
                <a:latin typeface="Calibri" charset="0"/>
              </a:rPr>
              <a:t>     OR  BOTH</a:t>
            </a:r>
          </a:p>
          <a:p>
            <a:pPr defTabSz="914400" fontAlgn="base">
              <a:lnSpc>
                <a:spcPct val="90000"/>
              </a:lnSpc>
              <a:spcBef>
                <a:spcPct val="0"/>
              </a:spcBef>
              <a:spcAft>
                <a:spcPct val="0"/>
              </a:spcAft>
            </a:pPr>
            <a:r>
              <a:rPr lang="en-US" altLang="en-US" sz="2286" dirty="0">
                <a:solidFill>
                  <a:srgbClr val="052049"/>
                </a:solidFill>
                <a:latin typeface="Calibri" charset="0"/>
              </a:rPr>
              <a:t>C:  Placebo</a:t>
            </a:r>
          </a:p>
          <a:p>
            <a:pPr defTabSz="914400" fontAlgn="base">
              <a:lnSpc>
                <a:spcPct val="90000"/>
              </a:lnSpc>
              <a:spcBef>
                <a:spcPct val="0"/>
              </a:spcBef>
              <a:spcAft>
                <a:spcPct val="0"/>
              </a:spcAft>
            </a:pPr>
            <a:r>
              <a:rPr lang="en-US" altLang="en-US" sz="2286" dirty="0">
                <a:solidFill>
                  <a:srgbClr val="052049"/>
                </a:solidFill>
                <a:latin typeface="Calibri" charset="0"/>
              </a:rPr>
              <a:t>O:  Lung cancer (and other cancers)</a:t>
            </a:r>
          </a:p>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eaLnBrk="0" fontAlgn="base" hangingPunct="0">
              <a:spcBef>
                <a:spcPct val="50000"/>
              </a:spcBef>
              <a:spcAft>
                <a:spcPct val="0"/>
              </a:spcAft>
            </a:pPr>
            <a:r>
              <a:rPr lang="en-US" altLang="en-US" sz="1905" i="1" dirty="0" err="1">
                <a:solidFill>
                  <a:srgbClr val="052049"/>
                </a:solidFill>
                <a:latin typeface="Arial" charset="0"/>
              </a:rPr>
              <a:t>Vit</a:t>
            </a:r>
            <a:r>
              <a:rPr lang="en-US" altLang="en-US" sz="1905" i="1" dirty="0">
                <a:solidFill>
                  <a:srgbClr val="052049"/>
                </a:solidFill>
                <a:latin typeface="Arial" charset="0"/>
              </a:rPr>
              <a:t> E, Beta-Carotene Supplementation and Lung Cancer among Smokers (</a:t>
            </a:r>
            <a:r>
              <a:rPr lang="en-US" altLang="en-US" sz="1905" i="1" dirty="0" err="1">
                <a:solidFill>
                  <a:srgbClr val="052049"/>
                </a:solidFill>
                <a:latin typeface="Arial" charset="0"/>
              </a:rPr>
              <a:t>Albanes</a:t>
            </a:r>
            <a:r>
              <a:rPr lang="en-US" altLang="en-US" sz="1905" i="1" dirty="0">
                <a:solidFill>
                  <a:srgbClr val="052049"/>
                </a:solidFill>
                <a:latin typeface="Arial" charset="0"/>
              </a:rPr>
              <a:t> et al, JNCI, 1996)</a:t>
            </a:r>
          </a:p>
          <a:p>
            <a:pPr defTabSz="914400" fontAlgn="base">
              <a:lnSpc>
                <a:spcPct val="90000"/>
              </a:lnSpc>
              <a:spcBef>
                <a:spcPct val="0"/>
              </a:spcBef>
              <a:spcAft>
                <a:spcPct val="0"/>
              </a:spcAft>
            </a:pPr>
            <a:endParaRPr lang="en-US" altLang="en-US" sz="2286" dirty="0">
              <a:solidFill>
                <a:srgbClr val="052049"/>
              </a:solidFill>
              <a:latin typeface="Calibri" charset="0"/>
            </a:endParaRPr>
          </a:p>
        </p:txBody>
      </p:sp>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4372429"/>
            <a:ext cx="1270000" cy="127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709F25A8-0BBD-1F49-9B67-8784D5D39B68}"/>
              </a:ext>
            </a:extLst>
          </p:cNvPr>
          <p:cNvSpPr txBox="1"/>
          <p:nvPr/>
        </p:nvSpPr>
        <p:spPr bwMode="auto">
          <a:xfrm>
            <a:off x="567559" y="204953"/>
            <a:ext cx="7394027"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Alpha-tocopherol &amp; Beta-carotene Trial, ATBC</a:t>
            </a:r>
          </a:p>
        </p:txBody>
      </p:sp>
    </p:spTree>
    <p:extLst>
      <p:ext uri="{BB962C8B-B14F-4D97-AF65-F5344CB8AC3E}">
        <p14:creationId xmlns:p14="http://schemas.microsoft.com/office/powerpoint/2010/main" val="3356035439"/>
      </p:ext>
    </p:extLst>
  </p:cSld>
  <p:clrMapOvr>
    <a:masterClrMapping/>
  </p:clrMapOvr>
  <p:transition advTm="5387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0BAD9F74-A24F-1D41-B176-9336A85A1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7B516872-CD90-8C4C-BDCA-A6C13529D016}"/>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The Alpha-Tocopherol Beta Carotene Cancer Prevention Study Group. N Engl J Med 1994;330:1029-1035.</a:t>
            </a:r>
          </a:p>
        </p:txBody>
      </p:sp>
      <p:pic>
        <p:nvPicPr>
          <p:cNvPr id="3075" name="Picture 3">
            <a:extLst>
              <a:ext uri="{FF2B5EF4-FFF2-40B4-BE49-F238E27FC236}">
                <a16:creationId xmlns:a16="http://schemas.microsoft.com/office/drawing/2014/main" id="{2D80E418-BFAC-524D-B926-E1E09D0D2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10" y="322730"/>
            <a:ext cx="4384302" cy="5931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CF7B1A21-A0BC-6B4A-8E6D-078A3784ADE5}"/>
              </a:ext>
            </a:extLst>
          </p:cNvPr>
          <p:cNvSpPr>
            <a:spLocks noChangeArrowheads="1"/>
          </p:cNvSpPr>
          <p:nvPr/>
        </p:nvSpPr>
        <p:spPr bwMode="auto">
          <a:xfrm>
            <a:off x="5020235" y="604074"/>
            <a:ext cx="3817005" cy="339418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dirty="0">
                <a:solidFill>
                  <a:schemeClr val="tx1"/>
                </a:solidFill>
                <a:ea typeface="Arial Unicode MS" panose="020B0604020202020204" pitchFamily="34" charset="-128"/>
                <a:cs typeface="Arial Unicode MS" panose="020B0604020202020204" pitchFamily="34" charset="-128"/>
              </a:rPr>
              <a:t>Kaplan-Meier Curves for the Cumulative Incidence of Lung Cancer among Participants Who Received Alpha-Tocopherol Supplements and Those Who Did Not (Upper Panel) and among Participants Who Received Beta Carotene Supplements and Those Who Did Not (Lower Panel).</a:t>
            </a:r>
          </a:p>
        </p:txBody>
      </p:sp>
      <p:sp>
        <p:nvSpPr>
          <p:cNvPr id="6" name="Text Box 4">
            <a:extLst>
              <a:ext uri="{FF2B5EF4-FFF2-40B4-BE49-F238E27FC236}">
                <a16:creationId xmlns:a16="http://schemas.microsoft.com/office/drawing/2014/main" id="{F94883A7-3DE4-E640-A621-4B08B6387730}"/>
              </a:ext>
            </a:extLst>
          </p:cNvPr>
          <p:cNvSpPr txBox="1">
            <a:spLocks noChangeArrowheads="1"/>
          </p:cNvSpPr>
          <p:nvPr/>
        </p:nvSpPr>
        <p:spPr bwMode="auto">
          <a:xfrm>
            <a:off x="5166913" y="4332341"/>
            <a:ext cx="3385416" cy="61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076" tIns="43538" rIns="87076" bIns="43538">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50000"/>
              </a:spcBef>
              <a:spcAft>
                <a:spcPct val="0"/>
              </a:spcAft>
            </a:pPr>
            <a:r>
              <a:rPr lang="en-US" altLang="en-US" sz="1714" b="1" dirty="0">
                <a:solidFill>
                  <a:srgbClr val="FF0066"/>
                </a:solidFill>
                <a:latin typeface="Arial" charset="0"/>
              </a:rPr>
              <a:t>More Lung Cancer occurred among men on supplements</a:t>
            </a:r>
          </a:p>
        </p:txBody>
      </p:sp>
    </p:spTree>
    <p:custDataLst>
      <p:tags r:id="rId1"/>
    </p:custDataLst>
    <p:extLst>
      <p:ext uri="{BB962C8B-B14F-4D97-AF65-F5344CB8AC3E}">
        <p14:creationId xmlns:p14="http://schemas.microsoft.com/office/powerpoint/2010/main" val="3861941748"/>
      </p:ext>
    </p:extLst>
  </p:cSld>
  <p:clrMapOvr>
    <a:masterClrMapping/>
  </p:clrMapOvr>
  <p:transition spd="med" advTm="765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
        <p:nvSpPr>
          <p:cNvPr id="4" name="Title 3"/>
          <p:cNvSpPr>
            <a:spLocks noGrp="1"/>
          </p:cNvSpPr>
          <p:nvPr>
            <p:ph type="title"/>
          </p:nvPr>
        </p:nvSpPr>
        <p:spPr/>
        <p:txBody>
          <a:bodyPr/>
          <a:lstStyle/>
          <a:p>
            <a:r>
              <a:rPr lang="en-US" dirty="0"/>
              <a:t>Study Design – RCT to COH</a:t>
            </a:r>
          </a:p>
        </p:txBody>
      </p:sp>
    </p:spTree>
    <p:extLst>
      <p:ext uri="{BB962C8B-B14F-4D97-AF65-F5344CB8AC3E}">
        <p14:creationId xmlns:p14="http://schemas.microsoft.com/office/powerpoint/2010/main" val="73080836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5429709"/>
            <a:ext cx="1270000" cy="127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altLang="en-US" dirty="0">
                <a:solidFill>
                  <a:srgbClr val="063039"/>
                </a:solidFill>
                <a:latin typeface="Arial" charset="0"/>
              </a:rPr>
              <a:t>Interpretation Points to Appreciate</a:t>
            </a:r>
            <a:endParaRPr lang="en-US" dirty="0"/>
          </a:p>
        </p:txBody>
      </p:sp>
      <p:sp>
        <p:nvSpPr>
          <p:cNvPr id="4" name="Content Placeholder 3"/>
          <p:cNvSpPr>
            <a:spLocks noGrp="1"/>
          </p:cNvSpPr>
          <p:nvPr>
            <p:ph idx="1"/>
          </p:nvPr>
        </p:nvSpPr>
        <p:spPr>
          <a:xfrm>
            <a:off x="453585" y="1254192"/>
            <a:ext cx="8461815" cy="4175517"/>
          </a:xfrm>
        </p:spPr>
        <p:txBody>
          <a:bodyPr/>
          <a:lstStyle/>
          <a:p>
            <a:r>
              <a:rPr lang="en-US" altLang="en-US" sz="2000" dirty="0">
                <a:solidFill>
                  <a:srgbClr val="063039"/>
                </a:solidFill>
                <a:latin typeface="Arial" charset="0"/>
              </a:rPr>
              <a:t>Incorrect inference from </a:t>
            </a:r>
            <a:r>
              <a:rPr lang="en-US" altLang="en-US" sz="2000" dirty="0" err="1">
                <a:solidFill>
                  <a:srgbClr val="063039"/>
                </a:solidFill>
                <a:latin typeface="Arial" charset="0"/>
              </a:rPr>
              <a:t>obs</a:t>
            </a:r>
            <a:r>
              <a:rPr lang="en-US" altLang="en-US" sz="2000" dirty="0">
                <a:solidFill>
                  <a:srgbClr val="063039"/>
                </a:solidFill>
                <a:latin typeface="Arial" charset="0"/>
              </a:rPr>
              <a:t> studies on beta-carotene being “causal” - </a:t>
            </a:r>
            <a:r>
              <a:rPr lang="en-US" altLang="en-US" sz="2000" dirty="0">
                <a:solidFill>
                  <a:srgbClr val="000090"/>
                </a:solidFill>
                <a:latin typeface="Arial" charset="0"/>
              </a:rPr>
              <a:t>Was beta-carotene </a:t>
            </a:r>
            <a:r>
              <a:rPr lang="en-US" altLang="en-US" sz="2000" i="1" dirty="0">
                <a:solidFill>
                  <a:srgbClr val="000090"/>
                </a:solidFill>
                <a:latin typeface="Arial" charset="0"/>
              </a:rPr>
              <a:t>THE</a:t>
            </a:r>
            <a:r>
              <a:rPr lang="en-US" altLang="en-US" sz="2000" dirty="0">
                <a:solidFill>
                  <a:srgbClr val="000090"/>
                </a:solidFill>
                <a:latin typeface="Arial" charset="0"/>
              </a:rPr>
              <a:t> nutrient in fruits/vegetables accounting for the inverse associations in the observational studies? </a:t>
            </a:r>
          </a:p>
          <a:p>
            <a:endParaRPr lang="en-US" altLang="en-US" sz="2000" dirty="0">
              <a:solidFill>
                <a:srgbClr val="000090"/>
              </a:solidFill>
              <a:latin typeface="Arial" charset="0"/>
            </a:endParaRPr>
          </a:p>
          <a:p>
            <a:r>
              <a:rPr lang="en-US" altLang="en-US" sz="2000" dirty="0">
                <a:solidFill>
                  <a:srgbClr val="063039"/>
                </a:solidFill>
                <a:latin typeface="Arial" charset="0"/>
              </a:rPr>
              <a:t>Confounding </a:t>
            </a:r>
            <a:r>
              <a:rPr lang="en-US" altLang="en-US" sz="2000" dirty="0">
                <a:solidFill>
                  <a:srgbClr val="000090"/>
                </a:solidFill>
                <a:latin typeface="Arial" charset="0"/>
              </a:rPr>
              <a:t>– the benefit in observational studies might have been due to confounding, which, when removed in the RCTS, revealed NO benefit of BC</a:t>
            </a:r>
          </a:p>
          <a:p>
            <a:endParaRPr lang="en-US" altLang="en-US" sz="2000" dirty="0">
              <a:solidFill>
                <a:srgbClr val="000090"/>
              </a:solidFill>
              <a:latin typeface="Arial" charset="0"/>
            </a:endParaRPr>
          </a:p>
          <a:p>
            <a:r>
              <a:rPr lang="en-US" altLang="en-US" sz="2000" i="1" dirty="0">
                <a:solidFill>
                  <a:srgbClr val="000090"/>
                </a:solidFill>
                <a:latin typeface="Arial" charset="0"/>
              </a:rPr>
              <a:t>“The lack of reduction in the incidence of lung cancer among men given the supplemental beta-carotene may be explained by </a:t>
            </a:r>
            <a:r>
              <a:rPr lang="en-US" altLang="en-US" sz="2000" b="1" i="1" dirty="0">
                <a:solidFill>
                  <a:srgbClr val="000090"/>
                </a:solidFill>
                <a:latin typeface="Arial" charset="0"/>
              </a:rPr>
              <a:t>bias, </a:t>
            </a:r>
            <a:r>
              <a:rPr lang="en-US" altLang="en-US" sz="2000" i="1" dirty="0">
                <a:solidFill>
                  <a:srgbClr val="000090"/>
                </a:solidFill>
                <a:latin typeface="Arial" charset="0"/>
              </a:rPr>
              <a:t>an</a:t>
            </a:r>
            <a:r>
              <a:rPr lang="en-US" altLang="en-US" sz="2000" b="1" i="1" dirty="0">
                <a:solidFill>
                  <a:srgbClr val="000090"/>
                </a:solidFill>
                <a:latin typeface="Arial" charset="0"/>
              </a:rPr>
              <a:t> inadequate duration of supplementations, </a:t>
            </a:r>
            <a:r>
              <a:rPr lang="en-US" altLang="en-US" sz="2000" i="1" dirty="0">
                <a:solidFill>
                  <a:srgbClr val="000090"/>
                </a:solidFill>
                <a:latin typeface="Arial" charset="0"/>
              </a:rPr>
              <a:t>the use of the </a:t>
            </a:r>
            <a:r>
              <a:rPr lang="en-US" altLang="en-US" sz="2000" b="1" i="1" dirty="0">
                <a:solidFill>
                  <a:srgbClr val="000090"/>
                </a:solidFill>
                <a:latin typeface="Arial" charset="0"/>
              </a:rPr>
              <a:t>wrong dose, </a:t>
            </a:r>
            <a:r>
              <a:rPr lang="en-US" altLang="en-US" sz="2000" i="1" dirty="0">
                <a:solidFill>
                  <a:srgbClr val="000090"/>
                </a:solidFill>
                <a:latin typeface="Arial" charset="0"/>
              </a:rPr>
              <a:t>or an </a:t>
            </a:r>
            <a:r>
              <a:rPr lang="en-US" altLang="en-US" sz="2000" b="1" i="1" dirty="0">
                <a:solidFill>
                  <a:srgbClr val="000090"/>
                </a:solidFill>
                <a:latin typeface="Arial" charset="0"/>
              </a:rPr>
              <a:t>inappropriate study population</a:t>
            </a:r>
            <a:r>
              <a:rPr lang="en-US" altLang="en-US" sz="2000" dirty="0">
                <a:solidFill>
                  <a:srgbClr val="000090"/>
                </a:solidFill>
                <a:latin typeface="Arial" charset="0"/>
              </a:rPr>
              <a:t>.”</a:t>
            </a:r>
          </a:p>
          <a:p>
            <a:endParaRPr lang="en-US" dirty="0"/>
          </a:p>
        </p:txBody>
      </p:sp>
    </p:spTree>
    <p:extLst>
      <p:ext uri="{BB962C8B-B14F-4D97-AF65-F5344CB8AC3E}">
        <p14:creationId xmlns:p14="http://schemas.microsoft.com/office/powerpoint/2010/main" val="1993982782"/>
      </p:ext>
    </p:extLst>
  </p:cSld>
  <p:clrMapOvr>
    <a:masterClrMapping/>
  </p:clrMapOvr>
  <p:transition advTm="288344">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F7B89-2C98-EA43-8411-7B0A17233270}"/>
              </a:ext>
            </a:extLst>
          </p:cNvPr>
          <p:cNvSpPr>
            <a:spLocks noGrp="1"/>
          </p:cNvSpPr>
          <p:nvPr>
            <p:ph type="sldNum" sz="quarter" idx="12"/>
          </p:nvPr>
        </p:nvSpPr>
        <p:spPr/>
        <p:txBody>
          <a:bodyPr/>
          <a:lstStyle/>
          <a:p>
            <a:fld id="{7BCC8D0D-EAEC-449D-9161-023DFF90F2E2}" type="slidenum">
              <a:rPr lang="en-US" smtClean="0">
                <a:solidFill>
                  <a:srgbClr val="052049"/>
                </a:solidFill>
              </a:rPr>
              <a:pPr/>
              <a:t>41</a:t>
            </a:fld>
            <a:endParaRPr lang="en-US" dirty="0">
              <a:solidFill>
                <a:srgbClr val="052049"/>
              </a:solidFill>
            </a:endParaRPr>
          </a:p>
        </p:txBody>
      </p:sp>
      <p:sp>
        <p:nvSpPr>
          <p:cNvPr id="3" name="Title 2">
            <a:extLst>
              <a:ext uri="{FF2B5EF4-FFF2-40B4-BE49-F238E27FC236}">
                <a16:creationId xmlns:a16="http://schemas.microsoft.com/office/drawing/2014/main" id="{B5B45AF9-7847-8340-9174-A34A63CC5353}"/>
              </a:ext>
            </a:extLst>
          </p:cNvPr>
          <p:cNvSpPr>
            <a:spLocks noGrp="1"/>
          </p:cNvSpPr>
          <p:nvPr>
            <p:ph type="title"/>
          </p:nvPr>
        </p:nvSpPr>
        <p:spPr/>
        <p:txBody>
          <a:bodyPr/>
          <a:lstStyle/>
          <a:p>
            <a:r>
              <a:rPr lang="en-US" dirty="0"/>
              <a:t>PSA Screening &amp; Prostate Cancer</a:t>
            </a:r>
          </a:p>
        </p:txBody>
      </p:sp>
    </p:spTree>
    <p:extLst>
      <p:ext uri="{BB962C8B-B14F-4D97-AF65-F5344CB8AC3E}">
        <p14:creationId xmlns:p14="http://schemas.microsoft.com/office/powerpoint/2010/main" val="4087039802"/>
      </p:ext>
    </p:extLst>
  </p:cSld>
  <p:clrMapOvr>
    <a:masterClrMapping/>
  </p:clrMapOvr>
  <p:transition advTm="106678">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08031-41FB-4EA6-9C97-6D96F4C35053}"/>
              </a:ext>
            </a:extLst>
          </p:cNvPr>
          <p:cNvSpPr>
            <a:spLocks noGrp="1"/>
          </p:cNvSpPr>
          <p:nvPr>
            <p:ph type="sldNum" sz="quarter" idx="13"/>
          </p:nvPr>
        </p:nvSpPr>
        <p:spPr/>
        <p:txBody>
          <a:bodyPr/>
          <a:lstStyle/>
          <a:p>
            <a:fld id="{7BCC8D0D-EAEC-449D-9161-023DFF90F2E2}" type="slidenum">
              <a:rPr lang="en-US" smtClean="0">
                <a:solidFill>
                  <a:srgbClr val="052049"/>
                </a:solidFill>
              </a:rPr>
              <a:pPr/>
              <a:t>42</a:t>
            </a:fld>
            <a:endParaRPr lang="en-US" dirty="0">
              <a:solidFill>
                <a:srgbClr val="052049"/>
              </a:solidFill>
            </a:endParaRPr>
          </a:p>
        </p:txBody>
      </p:sp>
      <p:sp>
        <p:nvSpPr>
          <p:cNvPr id="3" name="Title 2">
            <a:extLst>
              <a:ext uri="{FF2B5EF4-FFF2-40B4-BE49-F238E27FC236}">
                <a16:creationId xmlns:a16="http://schemas.microsoft.com/office/drawing/2014/main" id="{9FD8EE8F-6998-48B1-882F-BF4AD2D73648}"/>
              </a:ext>
            </a:extLst>
          </p:cNvPr>
          <p:cNvSpPr>
            <a:spLocks noGrp="1"/>
          </p:cNvSpPr>
          <p:nvPr>
            <p:ph type="title"/>
          </p:nvPr>
        </p:nvSpPr>
        <p:spPr/>
        <p:txBody>
          <a:bodyPr/>
          <a:lstStyle/>
          <a:p>
            <a:r>
              <a:rPr lang="en-US" dirty="0"/>
              <a:t>Side note - Principles of Cancer Screening</a:t>
            </a:r>
          </a:p>
        </p:txBody>
      </p:sp>
      <p:sp>
        <p:nvSpPr>
          <p:cNvPr id="4" name="Text Placeholder 3">
            <a:extLst>
              <a:ext uri="{FF2B5EF4-FFF2-40B4-BE49-F238E27FC236}">
                <a16:creationId xmlns:a16="http://schemas.microsoft.com/office/drawing/2014/main" id="{4A3296C6-B1DD-4569-88C9-8DDB59CF8DDC}"/>
              </a:ext>
            </a:extLst>
          </p:cNvPr>
          <p:cNvSpPr>
            <a:spLocks noGrp="1"/>
          </p:cNvSpPr>
          <p:nvPr>
            <p:ph type="body" sz="quarter" idx="14"/>
          </p:nvPr>
        </p:nvSpPr>
        <p:spPr/>
        <p:txBody>
          <a:bodyPr/>
          <a:lstStyle/>
          <a:p>
            <a:r>
              <a:rPr lang="en-US" dirty="0"/>
              <a:t>Healthy person ---</a:t>
            </a:r>
            <a:r>
              <a:rPr lang="en-US" dirty="0">
                <a:sym typeface="Wingdings" panose="05000000000000000000" pitchFamily="2" charset="2"/>
              </a:rPr>
              <a:t> precursor to cancer ---- cancer ---- death</a:t>
            </a:r>
          </a:p>
          <a:p>
            <a:endParaRPr lang="en-US" dirty="0">
              <a:sym typeface="Wingdings" panose="05000000000000000000" pitchFamily="2" charset="2"/>
            </a:endParaRPr>
          </a:p>
          <a:p>
            <a:pPr marL="285750" indent="-285750">
              <a:buClr>
                <a:schemeClr val="tx1"/>
              </a:buClr>
              <a:buFont typeface="Arial" panose="020B0604020202020204" pitchFamily="34" charset="0"/>
              <a:buChar char="•"/>
            </a:pPr>
            <a:r>
              <a:rPr lang="en-US" dirty="0">
                <a:sym typeface="Wingdings" panose="05000000000000000000" pitchFamily="2" charset="2"/>
              </a:rPr>
              <a:t>Cancer screening is conducted in healthy populations.</a:t>
            </a:r>
          </a:p>
          <a:p>
            <a:pPr marL="285750" indent="-285750">
              <a:buClr>
                <a:schemeClr val="tx1"/>
              </a:buClr>
              <a:buFont typeface="Arial" panose="020B0604020202020204" pitchFamily="34" charset="0"/>
              <a:buChar char="•"/>
            </a:pPr>
            <a:r>
              <a:rPr lang="en-US" dirty="0">
                <a:sym typeface="Wingdings" panose="05000000000000000000" pitchFamily="2" charset="2"/>
              </a:rPr>
              <a:t>Need to be very careful to not have test or subsequent follow-up work that causes more harm than benefit. </a:t>
            </a:r>
          </a:p>
          <a:p>
            <a:pPr marL="285750" indent="-285750">
              <a:buClr>
                <a:schemeClr val="tx1"/>
              </a:buClr>
              <a:buFont typeface="Arial" panose="020B0604020202020204" pitchFamily="34" charset="0"/>
              <a:buChar char="•"/>
            </a:pPr>
            <a:r>
              <a:rPr lang="en-US" dirty="0">
                <a:sym typeface="Wingdings" panose="05000000000000000000" pitchFamily="2" charset="2"/>
              </a:rPr>
              <a:t>Risk benefit tradeoff is always critical to assess; in this context, you are starting with healthy people, so it doesn’t take much to tip towards ‘harm’</a:t>
            </a:r>
          </a:p>
          <a:p>
            <a:pPr marL="285750" indent="-285750">
              <a:buClr>
                <a:schemeClr val="tx1"/>
              </a:buClr>
              <a:buFont typeface="Arial" panose="020B0604020202020204" pitchFamily="34" charset="0"/>
              <a:buChar char="•"/>
            </a:pPr>
            <a:r>
              <a:rPr lang="en-US" dirty="0">
                <a:sym typeface="Wingdings" panose="05000000000000000000" pitchFamily="2" charset="2"/>
              </a:rPr>
              <a:t>General idea: want to pick up the cancer at an earlier stage and treat it earlier, in the hopes that earlier detection and treatment lowers morbidity and mortality.</a:t>
            </a:r>
          </a:p>
        </p:txBody>
      </p:sp>
    </p:spTree>
    <p:extLst>
      <p:ext uri="{BB962C8B-B14F-4D97-AF65-F5344CB8AC3E}">
        <p14:creationId xmlns:p14="http://schemas.microsoft.com/office/powerpoint/2010/main" val="174988758"/>
      </p:ext>
    </p:extLst>
  </p:cSld>
  <p:clrMapOvr>
    <a:masterClrMapping/>
  </p:clrMapOvr>
  <p:transition advTm="171754">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8AB50-37CE-4C16-BC31-2B482A3F2FF7}"/>
              </a:ext>
            </a:extLst>
          </p:cNvPr>
          <p:cNvSpPr>
            <a:spLocks noGrp="1"/>
          </p:cNvSpPr>
          <p:nvPr>
            <p:ph type="sldNum" sz="quarter" idx="13"/>
          </p:nvPr>
        </p:nvSpPr>
        <p:spPr/>
        <p:txBody>
          <a:bodyPr/>
          <a:lstStyle/>
          <a:p>
            <a:fld id="{7BCC8D0D-EAEC-449D-9161-023DFF90F2E2}" type="slidenum">
              <a:rPr lang="en-US" smtClean="0">
                <a:solidFill>
                  <a:srgbClr val="052049"/>
                </a:solidFill>
              </a:rPr>
              <a:pPr/>
              <a:t>43</a:t>
            </a:fld>
            <a:endParaRPr lang="en-US" dirty="0">
              <a:solidFill>
                <a:srgbClr val="052049"/>
              </a:solidFill>
            </a:endParaRPr>
          </a:p>
        </p:txBody>
      </p:sp>
      <p:sp>
        <p:nvSpPr>
          <p:cNvPr id="3" name="Title 2">
            <a:extLst>
              <a:ext uri="{FF2B5EF4-FFF2-40B4-BE49-F238E27FC236}">
                <a16:creationId xmlns:a16="http://schemas.microsoft.com/office/drawing/2014/main" id="{1830E441-988E-4791-A1D9-0D64C4489629}"/>
              </a:ext>
            </a:extLst>
          </p:cNvPr>
          <p:cNvSpPr>
            <a:spLocks noGrp="1"/>
          </p:cNvSpPr>
          <p:nvPr>
            <p:ph type="title"/>
          </p:nvPr>
        </p:nvSpPr>
        <p:spPr/>
        <p:txBody>
          <a:bodyPr/>
          <a:lstStyle/>
          <a:p>
            <a:r>
              <a:rPr lang="en-US" dirty="0"/>
              <a:t>PSA Screening &amp; Prostate Cancer</a:t>
            </a:r>
          </a:p>
        </p:txBody>
      </p:sp>
      <p:sp>
        <p:nvSpPr>
          <p:cNvPr id="4" name="Text Placeholder 3">
            <a:extLst>
              <a:ext uri="{FF2B5EF4-FFF2-40B4-BE49-F238E27FC236}">
                <a16:creationId xmlns:a16="http://schemas.microsoft.com/office/drawing/2014/main" id="{9C06C14C-97D5-4409-875D-B39E5B79225F}"/>
              </a:ext>
            </a:extLst>
          </p:cNvPr>
          <p:cNvSpPr>
            <a:spLocks noGrp="1"/>
          </p:cNvSpPr>
          <p:nvPr>
            <p:ph type="body" sz="quarter" idx="15"/>
          </p:nvPr>
        </p:nvSpPr>
        <p:spPr/>
        <p:txBody>
          <a:bodyPr/>
          <a:lstStyle/>
          <a:p>
            <a:r>
              <a:rPr lang="en-US" dirty="0"/>
              <a:t> A brief history</a:t>
            </a:r>
          </a:p>
        </p:txBody>
      </p:sp>
      <p:sp>
        <p:nvSpPr>
          <p:cNvPr id="5" name="Content Placeholder 4">
            <a:extLst>
              <a:ext uri="{FF2B5EF4-FFF2-40B4-BE49-F238E27FC236}">
                <a16:creationId xmlns:a16="http://schemas.microsoft.com/office/drawing/2014/main" id="{6D8AA6E2-2DB6-4838-8F79-58B2AC5AD59A}"/>
              </a:ext>
            </a:extLst>
          </p:cNvPr>
          <p:cNvSpPr>
            <a:spLocks noGrp="1"/>
          </p:cNvSpPr>
          <p:nvPr>
            <p:ph idx="1"/>
          </p:nvPr>
        </p:nvSpPr>
        <p:spPr>
          <a:xfrm>
            <a:off x="453585" y="1606139"/>
            <a:ext cx="8137665" cy="4854295"/>
          </a:xfrm>
        </p:spPr>
        <p:txBody>
          <a:bodyPr/>
          <a:lstStyle/>
          <a:p>
            <a:r>
              <a:rPr lang="en-US" dirty="0"/>
              <a:t>PSA = prostate specific antigen</a:t>
            </a:r>
          </a:p>
          <a:p>
            <a:r>
              <a:rPr lang="en-US" dirty="0"/>
              <a:t>Discovered in 1970’s, detectable in blood</a:t>
            </a:r>
          </a:p>
          <a:p>
            <a:r>
              <a:rPr lang="en-US" dirty="0"/>
              <a:t>First used in 1980’s to monitor prostate cancer after diagnosis, higher levels correspond to worsening of disease</a:t>
            </a:r>
          </a:p>
          <a:p>
            <a:r>
              <a:rPr lang="en-US" dirty="0"/>
              <a:t>Early 1990’s evidence suggested it could be used to detect prostate cancer as a first-line screening test</a:t>
            </a:r>
          </a:p>
          <a:p>
            <a:r>
              <a:rPr lang="en-US" dirty="0"/>
              <a:t>FDA approved it for prostate cancer screening in early 1990’s</a:t>
            </a:r>
          </a:p>
          <a:p>
            <a:r>
              <a:rPr lang="en-US" dirty="0"/>
              <a:t>“PSA Era” – men started routinely being screened for prostate cancer using PSA, insurance covered this simple blood test</a:t>
            </a:r>
          </a:p>
          <a:p>
            <a:r>
              <a:rPr lang="en-US" dirty="0"/>
              <a:t>RCT’s testing whether PSA screening affects prostate cancer mortality were initiated and ongoing but not completed during this time when many men were getting screened</a:t>
            </a:r>
          </a:p>
        </p:txBody>
      </p:sp>
    </p:spTree>
    <p:extLst>
      <p:ext uri="{BB962C8B-B14F-4D97-AF65-F5344CB8AC3E}">
        <p14:creationId xmlns:p14="http://schemas.microsoft.com/office/powerpoint/2010/main" val="223980030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5DA7B-045E-49F1-AFEA-9E4EEE39088F}"/>
              </a:ext>
            </a:extLst>
          </p:cNvPr>
          <p:cNvSpPr>
            <a:spLocks noGrp="1"/>
          </p:cNvSpPr>
          <p:nvPr>
            <p:ph type="sldNum" sz="quarter" idx="13"/>
          </p:nvPr>
        </p:nvSpPr>
        <p:spPr/>
        <p:txBody>
          <a:bodyPr/>
          <a:lstStyle/>
          <a:p>
            <a:fld id="{7BCC8D0D-EAEC-449D-9161-023DFF90F2E2}" type="slidenum">
              <a:rPr lang="en-US" smtClean="0">
                <a:solidFill>
                  <a:srgbClr val="052049"/>
                </a:solidFill>
              </a:rPr>
              <a:pPr/>
              <a:t>44</a:t>
            </a:fld>
            <a:endParaRPr lang="en-US" dirty="0">
              <a:solidFill>
                <a:srgbClr val="052049"/>
              </a:solidFill>
            </a:endParaRPr>
          </a:p>
        </p:txBody>
      </p:sp>
      <p:sp>
        <p:nvSpPr>
          <p:cNvPr id="3" name="Title 2">
            <a:extLst>
              <a:ext uri="{FF2B5EF4-FFF2-40B4-BE49-F238E27FC236}">
                <a16:creationId xmlns:a16="http://schemas.microsoft.com/office/drawing/2014/main" id="{F623E58D-2517-4E23-85A2-28B3FE9FB40A}"/>
              </a:ext>
            </a:extLst>
          </p:cNvPr>
          <p:cNvSpPr>
            <a:spLocks noGrp="1"/>
          </p:cNvSpPr>
          <p:nvPr>
            <p:ph type="title"/>
          </p:nvPr>
        </p:nvSpPr>
        <p:spPr>
          <a:xfrm>
            <a:off x="122906" y="425002"/>
            <a:ext cx="8619278" cy="611449"/>
          </a:xfrm>
        </p:spPr>
        <p:txBody>
          <a:bodyPr/>
          <a:lstStyle/>
          <a:p>
            <a:r>
              <a:rPr lang="en-US" dirty="0">
                <a:cs typeface="Arial"/>
              </a:rPr>
              <a:t>USPSTF &amp; PSA Screening for Prostate Cancer</a:t>
            </a:r>
            <a:endParaRPr lang="en-US" dirty="0"/>
          </a:p>
        </p:txBody>
      </p:sp>
      <p:sp>
        <p:nvSpPr>
          <p:cNvPr id="5" name="Content Placeholder 4">
            <a:extLst>
              <a:ext uri="{FF2B5EF4-FFF2-40B4-BE49-F238E27FC236}">
                <a16:creationId xmlns:a16="http://schemas.microsoft.com/office/drawing/2014/main" id="{834D3E04-FD8F-4D24-B9AE-8C2B93DBA2F6}"/>
              </a:ext>
            </a:extLst>
          </p:cNvPr>
          <p:cNvSpPr>
            <a:spLocks noGrp="1"/>
          </p:cNvSpPr>
          <p:nvPr>
            <p:ph idx="1"/>
          </p:nvPr>
        </p:nvSpPr>
        <p:spPr>
          <a:xfrm>
            <a:off x="503167" y="1851912"/>
            <a:ext cx="8190890" cy="4650487"/>
          </a:xfrm>
        </p:spPr>
        <p:txBody>
          <a:bodyPr vert="horz" lIns="91440" tIns="45720" rIns="91440" bIns="45720" rtlCol="0" anchor="t">
            <a:noAutofit/>
          </a:bodyPr>
          <a:lstStyle/>
          <a:p>
            <a:r>
              <a:rPr lang="en-US" dirty="0">
                <a:cs typeface="Arial"/>
              </a:rPr>
              <a:t>Shift in understanding around late 2000’s/2010-ish that prostate cancer = very heterogeneous</a:t>
            </a:r>
          </a:p>
          <a:p>
            <a:pPr marL="627056" lvl="1" indent="-342900">
              <a:buFont typeface="Arial" panose="020B0604020202020204" pitchFamily="34" charset="0"/>
              <a:buChar char="•"/>
            </a:pPr>
            <a:r>
              <a:rPr lang="en-US" dirty="0">
                <a:cs typeface="Arial"/>
              </a:rPr>
              <a:t>Variation in aggressive forms</a:t>
            </a:r>
          </a:p>
          <a:p>
            <a:pPr marL="627056" lvl="1" indent="-342900">
              <a:buFont typeface="Arial" panose="020B0604020202020204" pitchFamily="34" charset="0"/>
              <a:buChar char="•"/>
            </a:pPr>
            <a:r>
              <a:rPr lang="en-US" dirty="0">
                <a:cs typeface="Arial"/>
              </a:rPr>
              <a:t>“Indolent” disease (cancer that is so slow-growing it is unlikely to cause any harm during one’s lifetime)</a:t>
            </a:r>
            <a:endParaRPr lang="en-US" dirty="0"/>
          </a:p>
          <a:p>
            <a:pPr>
              <a:buFont typeface="Arial" panose="020B0604020202020204" pitchFamily="34" charset="0"/>
              <a:buChar char="•"/>
            </a:pPr>
            <a:r>
              <a:rPr lang="en-US" dirty="0">
                <a:cs typeface="Arial"/>
              </a:rPr>
              <a:t>2012 – PSA screening given a D rating</a:t>
            </a:r>
          </a:p>
          <a:p>
            <a:pPr lvl="1">
              <a:buFont typeface="Arial" panose="020B0604020202020204" pitchFamily="34" charset="0"/>
              <a:buChar char="•"/>
            </a:pPr>
            <a:r>
              <a:rPr lang="en-US" dirty="0">
                <a:cs typeface="Arial"/>
              </a:rPr>
              <a:t>Over-diagnosis &amp; Over-treatment</a:t>
            </a:r>
          </a:p>
          <a:p>
            <a:pPr>
              <a:buFont typeface="Arial" panose="020B0604020202020204" pitchFamily="34" charset="0"/>
              <a:buChar char="•"/>
            </a:pPr>
            <a:r>
              <a:rPr lang="en-US" dirty="0">
                <a:cs typeface="Arial"/>
              </a:rPr>
              <a:t>2018 – USPSTF updated recommendation:</a:t>
            </a:r>
          </a:p>
          <a:p>
            <a:pPr marL="638175" lvl="1" indent="-342900">
              <a:buFont typeface="Arial" panose="020B0604020202020204" pitchFamily="34" charset="0"/>
              <a:buChar char="•"/>
            </a:pPr>
            <a:r>
              <a:rPr lang="en-US" dirty="0">
                <a:cs typeface="Arial"/>
              </a:rPr>
              <a:t>PSA screening in men ages 55-69 – C Rating</a:t>
            </a:r>
          </a:p>
          <a:p>
            <a:pPr marL="638175" lvl="1" indent="-342900">
              <a:buClr>
                <a:srgbClr val="5C6A70"/>
              </a:buClr>
              <a:buFont typeface="Arial" panose="020B0604020202020204" pitchFamily="34" charset="0"/>
              <a:buChar char="•"/>
            </a:pPr>
            <a:r>
              <a:rPr lang="en-US" dirty="0">
                <a:cs typeface="Arial"/>
              </a:rPr>
              <a:t>PSA screening in men ages 70+ - D Rating   </a:t>
            </a:r>
          </a:p>
          <a:p>
            <a:pPr marL="638175" lvl="1" indent="-342900">
              <a:buClr>
                <a:srgbClr val="5C6A70"/>
              </a:buClr>
              <a:buFont typeface="Arial" panose="020B0604020202020204" pitchFamily="34" charset="0"/>
              <a:buChar char="•"/>
            </a:pPr>
            <a:r>
              <a:rPr lang="en-US" dirty="0">
                <a:cs typeface="Arial"/>
              </a:rPr>
              <a:t>Between 2012-2018. active surveillance </a:t>
            </a:r>
            <a:r>
              <a:rPr lang="en-US" sz="2400" b="1" dirty="0">
                <a:cs typeface="Arial"/>
              </a:rPr>
              <a:t>↑ </a:t>
            </a:r>
            <a:r>
              <a:rPr lang="en-US" dirty="0">
                <a:cs typeface="Arial"/>
              </a:rPr>
              <a:t>and over-treatment </a:t>
            </a:r>
            <a:r>
              <a:rPr lang="en-US" sz="2400" b="1" dirty="0">
                <a:cs typeface="Arial"/>
              </a:rPr>
              <a:t>↓</a:t>
            </a:r>
          </a:p>
        </p:txBody>
      </p:sp>
    </p:spTree>
    <p:extLst>
      <p:ext uri="{BB962C8B-B14F-4D97-AF65-F5344CB8AC3E}">
        <p14:creationId xmlns:p14="http://schemas.microsoft.com/office/powerpoint/2010/main" val="1640542752"/>
      </p:ext>
    </p:extLst>
  </p:cSld>
  <p:clrMapOvr>
    <a:masterClrMapping/>
  </p:clrMapOvr>
  <p:transition advTm="350557">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1"/>
            <p:extLst>
              <p:ext uri="{D42A27DB-BD31-4B8C-83A1-F6EECF244321}">
                <p14:modId xmlns:p14="http://schemas.microsoft.com/office/powerpoint/2010/main" val="1679037518"/>
              </p:ext>
            </p:extLst>
          </p:nvPr>
        </p:nvGraphicFramePr>
        <p:xfrm>
          <a:off x="228600" y="1222177"/>
          <a:ext cx="8382002" cy="4567534"/>
        </p:xfrm>
        <a:graphic>
          <a:graphicData uri="http://schemas.openxmlformats.org/drawingml/2006/table">
            <a:tbl>
              <a:tblPr/>
              <a:tblGrid>
                <a:gridCol w="2240733">
                  <a:extLst>
                    <a:ext uri="{9D8B030D-6E8A-4147-A177-3AD203B41FA5}">
                      <a16:colId xmlns:a16="http://schemas.microsoft.com/office/drawing/2014/main" val="20000"/>
                    </a:ext>
                  </a:extLst>
                </a:gridCol>
                <a:gridCol w="1827003">
                  <a:extLst>
                    <a:ext uri="{9D8B030D-6E8A-4147-A177-3AD203B41FA5}">
                      <a16:colId xmlns:a16="http://schemas.microsoft.com/office/drawing/2014/main" val="20001"/>
                    </a:ext>
                  </a:extLst>
                </a:gridCol>
                <a:gridCol w="2157133">
                  <a:extLst>
                    <a:ext uri="{9D8B030D-6E8A-4147-A177-3AD203B41FA5}">
                      <a16:colId xmlns:a16="http://schemas.microsoft.com/office/drawing/2014/main" val="20002"/>
                    </a:ext>
                  </a:extLst>
                </a:gridCol>
                <a:gridCol w="2157133">
                  <a:extLst>
                    <a:ext uri="{9D8B030D-6E8A-4147-A177-3AD203B41FA5}">
                      <a16:colId xmlns:a16="http://schemas.microsoft.com/office/drawing/2014/main" val="20003"/>
                    </a:ext>
                  </a:extLst>
                </a:gridCol>
              </a:tblGrid>
              <a:tr h="924636">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a:cs typeface="Arial"/>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US Trial - PLCO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European trial</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err="1">
                          <a:ln>
                            <a:noFill/>
                          </a:ln>
                          <a:solidFill>
                            <a:schemeClr val="tx2"/>
                          </a:solidFill>
                          <a:effectLst/>
                          <a:latin typeface="Arial"/>
                          <a:cs typeface="Arial"/>
                        </a:rPr>
                        <a:t>Göteborg</a:t>
                      </a:r>
                      <a:r>
                        <a:rPr kumimoji="0" lang="en-US" sz="2400" b="1" i="0" u="none" strike="noStrike" cap="none" normalizeH="0" baseline="0" dirty="0">
                          <a:ln>
                            <a:noFill/>
                          </a:ln>
                          <a:solidFill>
                            <a:schemeClr val="tx2"/>
                          </a:solidFill>
                          <a:effectLst/>
                          <a:latin typeface="Arial"/>
                          <a:cs typeface="Arial"/>
                        </a:rPr>
                        <a:t> trial </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N men in trial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76,000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kern="1200" dirty="0">
                          <a:solidFill>
                            <a:schemeClr val="tx1"/>
                          </a:solidFill>
                          <a:effectLst/>
                          <a:latin typeface="Arial"/>
                          <a:ea typeface="+mn-ea"/>
                          <a:cs typeface="Arial"/>
                        </a:rPr>
                        <a:t>182,160 </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20,000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Median follow-up, years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Screening frequency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Annual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Every 4 years</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Every 2 years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RR </a:t>
                      </a:r>
                      <a:r>
                        <a:rPr kumimoji="0" lang="en-US" sz="1800" b="0" i="0" u="none" strike="noStrike" cap="none" normalizeH="0" baseline="-25000" dirty="0">
                          <a:ln>
                            <a:noFill/>
                          </a:ln>
                          <a:solidFill>
                            <a:schemeClr val="tx1"/>
                          </a:solidFill>
                          <a:effectLst/>
                          <a:latin typeface="Arial"/>
                          <a:cs typeface="Arial"/>
                        </a:rPr>
                        <a:t>screen vs. no screen</a:t>
                      </a:r>
                      <a:endParaRPr kumimoji="0" lang="en-US" sz="1800" b="0" i="0" u="none" strike="noStrike" cap="none" normalizeH="0" baseline="0" dirty="0">
                        <a:ln>
                          <a:noFill/>
                        </a:ln>
                        <a:solidFill>
                          <a:schemeClr val="tx1"/>
                        </a:solidFill>
                        <a:effectLst/>
                        <a:latin typeface="Arial"/>
                        <a:cs typeface="Arial"/>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1.09 (0.87-1.36)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800" dirty="0">
                          <a:solidFill>
                            <a:prstClr val="black"/>
                          </a:solidFill>
                          <a:latin typeface="Arial" panose="020B0604020202020204" pitchFamily="34" charset="0"/>
                          <a:cs typeface="Arial" panose="020B0604020202020204" pitchFamily="34" charset="0"/>
                        </a:rPr>
                        <a:t>0.79 (0.69-0.91)</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0.44 (0.28-0.68)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02737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NNS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781 invited to screen to prevent 1 death (NNI)</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234 to prevent 1 death</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2"/>
          <p:cNvSpPr>
            <a:spLocks noGrp="1" noChangeArrowheads="1"/>
          </p:cNvSpPr>
          <p:nvPr>
            <p:ph type="title"/>
          </p:nvPr>
        </p:nvSpPr>
        <p:spPr>
          <a:xfrm>
            <a:off x="228600" y="152400"/>
            <a:ext cx="8915400" cy="762000"/>
          </a:xfrm>
        </p:spPr>
        <p:txBody>
          <a:bodyPr/>
          <a:lstStyle/>
          <a:p>
            <a:r>
              <a:rPr lang="en-US" dirty="0">
                <a:latin typeface="Arial" pitchFamily="34" charset="0"/>
                <a:cs typeface="Arial" pitchFamily="34" charset="0"/>
              </a:rPr>
              <a:t>PSA </a:t>
            </a:r>
            <a:r>
              <a:rPr lang="en-US" dirty="0">
                <a:latin typeface="Arial" pitchFamily="34" charset="0"/>
              </a:rPr>
              <a:t>S</a:t>
            </a:r>
            <a:r>
              <a:rPr lang="en-US" dirty="0">
                <a:latin typeface="Arial" pitchFamily="34" charset="0"/>
                <a:cs typeface="Arial" pitchFamily="34" charset="0"/>
              </a:rPr>
              <a:t>creening </a:t>
            </a:r>
            <a:r>
              <a:rPr lang="en-US" dirty="0">
                <a:latin typeface="Arial" pitchFamily="34" charset="0"/>
              </a:rPr>
              <a:t>T</a:t>
            </a:r>
            <a:r>
              <a:rPr lang="en-US" dirty="0">
                <a:latin typeface="Arial" pitchFamily="34" charset="0"/>
                <a:cs typeface="Arial" pitchFamily="34" charset="0"/>
              </a:rPr>
              <a:t>rials</a:t>
            </a:r>
            <a:r>
              <a:rPr lang="en-US" dirty="0">
                <a:latin typeface="Arial" pitchFamily="34" charset="0"/>
              </a:rPr>
              <a:t> &amp; Prostate Cancer M</a:t>
            </a:r>
            <a:r>
              <a:rPr lang="en-US" dirty="0">
                <a:latin typeface="Arial" pitchFamily="34" charset="0"/>
                <a:cs typeface="Arial" pitchFamily="34" charset="0"/>
              </a:rPr>
              <a:t>ortality</a:t>
            </a:r>
          </a:p>
        </p:txBody>
      </p:sp>
      <p:sp>
        <p:nvSpPr>
          <p:cNvPr id="9" name="TextBox 8"/>
          <p:cNvSpPr txBox="1"/>
          <p:nvPr/>
        </p:nvSpPr>
        <p:spPr>
          <a:xfrm>
            <a:off x="212833" y="6202640"/>
            <a:ext cx="7685691" cy="523220"/>
          </a:xfrm>
          <a:prstGeom prst="rect">
            <a:avLst/>
          </a:prstGeom>
          <a:noFill/>
        </p:spPr>
        <p:txBody>
          <a:bodyPr wrap="square" rtlCol="0">
            <a:spAutoFit/>
          </a:bodyPr>
          <a:lstStyle/>
          <a:p>
            <a:r>
              <a:rPr lang="en-US" sz="1400" dirty="0" err="1">
                <a:solidFill>
                  <a:prstClr val="black"/>
                </a:solidFill>
                <a:latin typeface="Arial"/>
                <a:cs typeface="Arial"/>
              </a:rPr>
              <a:t>Andriole</a:t>
            </a:r>
            <a:r>
              <a:rPr lang="en-US" sz="1400" dirty="0">
                <a:solidFill>
                  <a:prstClr val="black"/>
                </a:solidFill>
                <a:latin typeface="Arial"/>
                <a:cs typeface="Arial"/>
              </a:rPr>
              <a:t> et al. </a:t>
            </a:r>
            <a:r>
              <a:rPr lang="en-US" sz="1400" i="1" dirty="0">
                <a:solidFill>
                  <a:prstClr val="black"/>
                </a:solidFill>
                <a:latin typeface="Arial"/>
                <a:cs typeface="Arial"/>
              </a:rPr>
              <a:t>JNCI</a:t>
            </a:r>
            <a:r>
              <a:rPr lang="en-US" sz="1400" dirty="0">
                <a:solidFill>
                  <a:prstClr val="black"/>
                </a:solidFill>
                <a:latin typeface="Arial"/>
                <a:cs typeface="Arial"/>
              </a:rPr>
              <a:t>, 2012; </a:t>
            </a:r>
            <a:r>
              <a:rPr lang="en-US" sz="1400" dirty="0" err="1">
                <a:solidFill>
                  <a:prstClr val="black"/>
                </a:solidFill>
                <a:latin typeface="Arial"/>
                <a:cs typeface="Arial"/>
              </a:rPr>
              <a:t>Schröder</a:t>
            </a:r>
            <a:r>
              <a:rPr lang="en-US" sz="1400" dirty="0">
                <a:solidFill>
                  <a:prstClr val="black"/>
                </a:solidFill>
                <a:latin typeface="Arial"/>
                <a:cs typeface="Arial"/>
              </a:rPr>
              <a:t> et al. </a:t>
            </a:r>
            <a:r>
              <a:rPr lang="en-US" sz="1400" i="1" dirty="0">
                <a:solidFill>
                  <a:prstClr val="black"/>
                </a:solidFill>
                <a:latin typeface="Arial"/>
                <a:cs typeface="Arial"/>
              </a:rPr>
              <a:t>NEJM</a:t>
            </a:r>
            <a:r>
              <a:rPr lang="en-US" sz="1400" dirty="0">
                <a:solidFill>
                  <a:prstClr val="black"/>
                </a:solidFill>
                <a:latin typeface="Arial"/>
                <a:cs typeface="Arial"/>
              </a:rPr>
              <a:t>, 2012; </a:t>
            </a:r>
            <a:r>
              <a:rPr lang="en-US" sz="1400" dirty="0" err="1">
                <a:solidFill>
                  <a:prstClr val="black"/>
                </a:solidFill>
                <a:latin typeface="Arial"/>
                <a:cs typeface="Arial"/>
              </a:rPr>
              <a:t>Hugosson</a:t>
            </a:r>
            <a:r>
              <a:rPr lang="en-US" sz="1400" dirty="0">
                <a:solidFill>
                  <a:prstClr val="black"/>
                </a:solidFill>
                <a:latin typeface="Arial"/>
                <a:cs typeface="Arial"/>
              </a:rPr>
              <a:t> Eur </a:t>
            </a:r>
            <a:r>
              <a:rPr lang="en-US" sz="1400" dirty="0" err="1">
                <a:solidFill>
                  <a:prstClr val="black"/>
                </a:solidFill>
                <a:latin typeface="Arial"/>
                <a:cs typeface="Arial"/>
              </a:rPr>
              <a:t>Urol</a:t>
            </a:r>
            <a:r>
              <a:rPr lang="en-US" sz="1400" dirty="0">
                <a:solidFill>
                  <a:prstClr val="black"/>
                </a:solidFill>
                <a:latin typeface="Arial"/>
                <a:cs typeface="Arial"/>
              </a:rPr>
              <a:t>, 2019; </a:t>
            </a:r>
            <a:r>
              <a:rPr lang="en-US" sz="1400" dirty="0">
                <a:solidFill>
                  <a:prstClr val="black"/>
                </a:solidFill>
                <a:latin typeface="Arial" panose="020B0604020202020204" pitchFamily="34" charset="0"/>
                <a:cs typeface="Arial" panose="020B0604020202020204" pitchFamily="34" charset="0"/>
              </a:rPr>
              <a:t>Schroder, et.al, </a:t>
            </a:r>
            <a:r>
              <a:rPr lang="en-US" sz="1400" i="1" dirty="0">
                <a:solidFill>
                  <a:prstClr val="black"/>
                </a:solidFill>
                <a:latin typeface="Arial" panose="020B0604020202020204" pitchFamily="34" charset="0"/>
                <a:cs typeface="Arial" panose="020B0604020202020204" pitchFamily="34" charset="0"/>
              </a:rPr>
              <a:t>Lancet</a:t>
            </a:r>
            <a:r>
              <a:rPr lang="en-US" sz="1400" dirty="0">
                <a:solidFill>
                  <a:prstClr val="black"/>
                </a:solidFill>
                <a:latin typeface="Arial" panose="020B0604020202020204" pitchFamily="34" charset="0"/>
                <a:cs typeface="Arial" panose="020B0604020202020204" pitchFamily="34" charset="0"/>
              </a:rPr>
              <a:t> 2014</a:t>
            </a:r>
            <a:r>
              <a:rPr lang="en-US" sz="1400" dirty="0">
                <a:solidFill>
                  <a:prstClr val="black"/>
                </a:solidFill>
                <a:latin typeface="Arial"/>
                <a:cs typeface="Arial"/>
              </a:rPr>
              <a:t>l </a:t>
            </a:r>
            <a:r>
              <a:rPr lang="en-US" sz="1400" dirty="0" err="1">
                <a:solidFill>
                  <a:prstClr val="black"/>
                </a:solidFill>
                <a:latin typeface="Arial"/>
                <a:cs typeface="Arial"/>
              </a:rPr>
              <a:t>Hugosson</a:t>
            </a:r>
            <a:r>
              <a:rPr lang="en-US" sz="1400" dirty="0">
                <a:solidFill>
                  <a:prstClr val="black"/>
                </a:solidFill>
                <a:latin typeface="Arial"/>
                <a:cs typeface="Arial"/>
              </a:rPr>
              <a:t> et al. </a:t>
            </a:r>
            <a:r>
              <a:rPr lang="en-US" sz="1400" i="1" dirty="0">
                <a:solidFill>
                  <a:prstClr val="black"/>
                </a:solidFill>
                <a:latin typeface="Arial"/>
                <a:cs typeface="Arial"/>
              </a:rPr>
              <a:t>Lancet </a:t>
            </a:r>
            <a:r>
              <a:rPr lang="en-US" sz="1400" i="1" dirty="0" err="1">
                <a:solidFill>
                  <a:prstClr val="black"/>
                </a:solidFill>
                <a:latin typeface="Arial"/>
                <a:cs typeface="Arial"/>
              </a:rPr>
              <a:t>Oncol</a:t>
            </a:r>
            <a:r>
              <a:rPr lang="en-US" sz="1400" dirty="0">
                <a:solidFill>
                  <a:prstClr val="black"/>
                </a:solidFill>
                <a:latin typeface="Arial"/>
                <a:cs typeface="Arial"/>
              </a:rPr>
              <a:t>, 2010  </a:t>
            </a:r>
          </a:p>
        </p:txBody>
      </p:sp>
      <p:sp>
        <p:nvSpPr>
          <p:cNvPr id="2" name="TextBox 1">
            <a:extLst>
              <a:ext uri="{FF2B5EF4-FFF2-40B4-BE49-F238E27FC236}">
                <a16:creationId xmlns:a16="http://schemas.microsoft.com/office/drawing/2014/main" id="{C021377B-C440-5148-8437-852239A3A54B}"/>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ABE4D94-D2F8-4CA6-B142-8359C8611525}"/>
                  </a:ext>
                </a:extLst>
              </p14:cNvPr>
              <p14:cNvContentPartPr/>
              <p14:nvPr/>
            </p14:nvContentPartPr>
            <p14:xfrm>
              <a:off x="7082280" y="872280"/>
              <a:ext cx="360" cy="360"/>
            </p14:xfrm>
          </p:contentPart>
        </mc:Choice>
        <mc:Fallback xmlns="">
          <p:pic>
            <p:nvPicPr>
              <p:cNvPr id="3" name="Ink 2">
                <a:extLst>
                  <a:ext uri="{FF2B5EF4-FFF2-40B4-BE49-F238E27FC236}">
                    <a16:creationId xmlns:a16="http://schemas.microsoft.com/office/drawing/2014/main" id="{FABE4D94-D2F8-4CA6-B142-8359C8611525}"/>
                  </a:ext>
                </a:extLst>
              </p:cNvPr>
              <p:cNvPicPr/>
              <p:nvPr/>
            </p:nvPicPr>
            <p:blipFill>
              <a:blip r:embed="rId6"/>
              <a:stretch>
                <a:fillRect/>
              </a:stretch>
            </p:blipFill>
            <p:spPr>
              <a:xfrm>
                <a:off x="7066440" y="808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B397E40-2F44-4BDF-9D72-63F696E2325A}"/>
                  </a:ext>
                </a:extLst>
              </p14:cNvPr>
              <p14:cNvContentPartPr/>
              <p14:nvPr/>
            </p14:nvContentPartPr>
            <p14:xfrm>
              <a:off x="7022160" y="894600"/>
              <a:ext cx="360" cy="360"/>
            </p14:xfrm>
          </p:contentPart>
        </mc:Choice>
        <mc:Fallback xmlns="">
          <p:pic>
            <p:nvPicPr>
              <p:cNvPr id="6" name="Ink 5">
                <a:extLst>
                  <a:ext uri="{FF2B5EF4-FFF2-40B4-BE49-F238E27FC236}">
                    <a16:creationId xmlns:a16="http://schemas.microsoft.com/office/drawing/2014/main" id="{0B397E40-2F44-4BDF-9D72-63F696E2325A}"/>
                  </a:ext>
                </a:extLst>
              </p:cNvPr>
              <p:cNvPicPr/>
              <p:nvPr/>
            </p:nvPicPr>
            <p:blipFill>
              <a:blip r:embed="rId6"/>
              <a:stretch>
                <a:fillRect/>
              </a:stretch>
            </p:blipFill>
            <p:spPr>
              <a:xfrm>
                <a:off x="7006320" y="8312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F1D6854-DB34-4FE0-82B9-2640C9D28DB4}"/>
                  </a:ext>
                </a:extLst>
              </p14:cNvPr>
              <p14:cNvContentPartPr/>
              <p14:nvPr/>
            </p14:nvContentPartPr>
            <p14:xfrm>
              <a:off x="7015320" y="906480"/>
              <a:ext cx="360" cy="360"/>
            </p14:xfrm>
          </p:contentPart>
        </mc:Choice>
        <mc:Fallback xmlns="">
          <p:pic>
            <p:nvPicPr>
              <p:cNvPr id="7" name="Ink 6">
                <a:extLst>
                  <a:ext uri="{FF2B5EF4-FFF2-40B4-BE49-F238E27FC236}">
                    <a16:creationId xmlns:a16="http://schemas.microsoft.com/office/drawing/2014/main" id="{1F1D6854-DB34-4FE0-82B9-2640C9D28DB4}"/>
                  </a:ext>
                </a:extLst>
              </p:cNvPr>
              <p:cNvPicPr/>
              <p:nvPr/>
            </p:nvPicPr>
            <p:blipFill>
              <a:blip r:embed="rId6"/>
              <a:stretch>
                <a:fillRect/>
              </a:stretch>
            </p:blipFill>
            <p:spPr>
              <a:xfrm>
                <a:off x="6999480" y="8431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3BDAB36-4AF7-46D0-BD8C-8A63E26F9675}"/>
                  </a:ext>
                </a:extLst>
              </p14:cNvPr>
              <p14:cNvContentPartPr/>
              <p14:nvPr/>
            </p14:nvContentPartPr>
            <p14:xfrm>
              <a:off x="6943320" y="948240"/>
              <a:ext cx="360" cy="360"/>
            </p14:xfrm>
          </p:contentPart>
        </mc:Choice>
        <mc:Fallback xmlns="">
          <p:pic>
            <p:nvPicPr>
              <p:cNvPr id="8" name="Ink 7">
                <a:extLst>
                  <a:ext uri="{FF2B5EF4-FFF2-40B4-BE49-F238E27FC236}">
                    <a16:creationId xmlns:a16="http://schemas.microsoft.com/office/drawing/2014/main" id="{13BDAB36-4AF7-46D0-BD8C-8A63E26F9675}"/>
                  </a:ext>
                </a:extLst>
              </p:cNvPr>
              <p:cNvPicPr/>
              <p:nvPr/>
            </p:nvPicPr>
            <p:blipFill>
              <a:blip r:embed="rId6"/>
              <a:stretch>
                <a:fillRect/>
              </a:stretch>
            </p:blipFill>
            <p:spPr>
              <a:xfrm>
                <a:off x="6927480" y="884880"/>
                <a:ext cx="31680" cy="127080"/>
              </a:xfrm>
              <a:prstGeom prst="rect">
                <a:avLst/>
              </a:prstGeom>
            </p:spPr>
          </p:pic>
        </mc:Fallback>
      </mc:AlternateContent>
    </p:spTree>
    <p:extLst>
      <p:ext uri="{BB962C8B-B14F-4D97-AF65-F5344CB8AC3E}">
        <p14:creationId xmlns:p14="http://schemas.microsoft.com/office/powerpoint/2010/main" val="1501679322"/>
      </p:ext>
    </p:extLst>
  </p:cSld>
  <p:clrMapOvr>
    <a:masterClrMapping/>
  </p:clrMapOvr>
  <p:transition advTm="114094">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idx="1"/>
          </p:nvPr>
        </p:nvGraphicFramePr>
        <p:xfrm>
          <a:off x="0" y="914398"/>
          <a:ext cx="9144001" cy="5943602"/>
        </p:xfrm>
        <a:graphic>
          <a:graphicData uri="http://schemas.openxmlformats.org/drawingml/2006/table">
            <a:tbl>
              <a:tblPr bandRow="1">
                <a:tableStyleId>{3C2FFA5D-87B4-456A-9821-1D502468CF0F}</a:tableStyleId>
              </a:tblPr>
              <a:tblGrid>
                <a:gridCol w="2444436">
                  <a:extLst>
                    <a:ext uri="{9D8B030D-6E8A-4147-A177-3AD203B41FA5}">
                      <a16:colId xmlns:a16="http://schemas.microsoft.com/office/drawing/2014/main" val="20000"/>
                    </a:ext>
                  </a:extLst>
                </a:gridCol>
                <a:gridCol w="2127564">
                  <a:extLst>
                    <a:ext uri="{9D8B030D-6E8A-4147-A177-3AD203B41FA5}">
                      <a16:colId xmlns:a16="http://schemas.microsoft.com/office/drawing/2014/main" val="20001"/>
                    </a:ext>
                  </a:extLst>
                </a:gridCol>
                <a:gridCol w="2218765">
                  <a:extLst>
                    <a:ext uri="{9D8B030D-6E8A-4147-A177-3AD203B41FA5}">
                      <a16:colId xmlns:a16="http://schemas.microsoft.com/office/drawing/2014/main" val="20002"/>
                    </a:ext>
                  </a:extLst>
                </a:gridCol>
                <a:gridCol w="2353236">
                  <a:extLst>
                    <a:ext uri="{9D8B030D-6E8A-4147-A177-3AD203B41FA5}">
                      <a16:colId xmlns:a16="http://schemas.microsoft.com/office/drawing/2014/main" val="20003"/>
                    </a:ext>
                  </a:extLst>
                </a:gridCol>
              </a:tblGrid>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PLCO</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ERSPC</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Göteborg</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extLst>
                  <a:ext uri="{0D108BD9-81ED-4DB2-BD59-A6C34878D82A}">
                    <a16:rowId xmlns:a16="http://schemas.microsoft.com/office/drawing/2014/main" val="10000"/>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 men in trial</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76,000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kern="1200" dirty="0">
                          <a:effectLst/>
                        </a:rPr>
                        <a:t>182,160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20,000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1"/>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Median follow-up, yrs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14</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2"/>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 </a:t>
                      </a:r>
                      <a:r>
                        <a:rPr kumimoji="0" lang="en-US" sz="1600" u="none" strike="noStrike" cap="none" normalizeH="0" baseline="-25000" dirty="0">
                          <a:ln>
                            <a:noFill/>
                          </a:ln>
                          <a:effectLst/>
                        </a:rPr>
                        <a:t>screen vs. no screen</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1.09 (0.87-1.36)</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0.79 (0.68-0.91)</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0.44 ( 0.28-0.68)</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3"/>
                  </a:ext>
                </a:extLst>
              </a:tr>
              <a:tr h="549778">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a:t>
                      </a:r>
                      <a:r>
                        <a:rPr kumimoji="0" lang="en-US" sz="1600" u="none" strike="noStrike" cap="none" normalizeH="0" baseline="-25000" dirty="0">
                          <a:ln>
                            <a:noFill/>
                          </a:ln>
                          <a:effectLst/>
                        </a:rPr>
                        <a:t> adjusted for contamination and nonattendance</a:t>
                      </a:r>
                      <a:endParaRPr kumimoji="0" lang="en-US" sz="1600" b="0" i="0" u="none" strike="noStrike" cap="none" normalizeH="0" baseline="-2500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0.68 (0.51-0.92)</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4"/>
                  </a:ext>
                </a:extLst>
              </a:tr>
              <a:tr h="142662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High stage ratio </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Ratio</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 Stage IV</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2.3% Stage IV</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3.8%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T4</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3.1</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3.4%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1.1% T4</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5"/>
                  </a:ext>
                </a:extLst>
              </a:tr>
              <a:tr h="42262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Pre-trial screening</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600" u="none" strike="noStrike" cap="none" normalizeH="0" baseline="0" dirty="0">
                          <a:ln>
                            <a:noFill/>
                          </a:ln>
                          <a:effectLst/>
                        </a:rPr>
                        <a:t>44</a:t>
                      </a:r>
                      <a:r>
                        <a:rPr kumimoji="0" lang="en-US" sz="1600" u="none" strike="noStrike" cap="none" normalizeH="0" baseline="0" dirty="0">
                          <a:ln>
                            <a:noFill/>
                          </a:ln>
                          <a:effectLst/>
                        </a:rPr>
                        <a:t>%</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6"/>
                  </a:ext>
                </a:extLst>
              </a:tr>
              <a:tr h="81247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Contamination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~50% </a:t>
                      </a:r>
                    </a:p>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en-US" sz="1400" u="none" strike="noStrike" cap="none" normalizeH="0" baseline="0" dirty="0">
                          <a:ln>
                            <a:noFill/>
                          </a:ln>
                          <a:effectLst/>
                        </a:rPr>
                        <a:t>(only 21% of controls </a:t>
                      </a:r>
                    </a:p>
                    <a:p>
                      <a:pPr marL="0" marR="0" lvl="0" indent="0" algn="ctr" rtl="0" eaLnBrk="1" fontAlgn="base" latinLnBrk="0" hangingPunct="1">
                        <a:lnSpc>
                          <a:spcPct val="100000"/>
                        </a:lnSpc>
                        <a:spcBef>
                          <a:spcPts val="0"/>
                        </a:spcBef>
                        <a:spcAft>
                          <a:spcPct val="0"/>
                        </a:spcAft>
                        <a:buClr>
                          <a:schemeClr val="bg2"/>
                        </a:buClr>
                        <a:buSzPct val="75000"/>
                        <a:buFont typeface="Wingdings" pitchFamily="2" charset="2"/>
                        <a:buNone/>
                      </a:pPr>
                      <a:r>
                        <a:rPr kumimoji="0" lang="en-US" sz="1400" u="none" strike="noStrike" cap="none" normalizeH="0" baseline="0" dirty="0">
                          <a:ln>
                            <a:noFill/>
                          </a:ln>
                          <a:effectLst/>
                        </a:rPr>
                        <a:t>had </a:t>
                      </a:r>
                      <a:r>
                        <a:rPr lang="en-US" sz="1400" u="none" strike="noStrike" cap="none" normalizeH="0" baseline="0" dirty="0">
                          <a:ln>
                            <a:noFill/>
                          </a:ln>
                          <a:effectLst/>
                        </a:rPr>
                        <a:t>never</a:t>
                      </a:r>
                      <a:r>
                        <a:rPr kumimoji="0" lang="en-US" sz="1400" u="none" strike="noStrike" cap="none" normalizeH="0" baseline="0" dirty="0">
                          <a:ln>
                            <a:noFill/>
                          </a:ln>
                          <a:effectLst/>
                        </a:rPr>
                        <a:t> </a:t>
                      </a:r>
                      <a:r>
                        <a:rPr lang="en-US" sz="1400" u="none" strike="noStrike" cap="none" normalizeH="0" baseline="0" dirty="0">
                          <a:ln>
                            <a:noFill/>
                          </a:ln>
                          <a:effectLst/>
                        </a:rPr>
                        <a:t>had </a:t>
                      </a:r>
                      <a:r>
                        <a:rPr kumimoji="0" lang="en-US" sz="1400" u="none" strike="noStrike" cap="none" normalizeH="0" baseline="0" dirty="0">
                          <a:ln>
                            <a:noFill/>
                          </a:ln>
                          <a:effectLst/>
                        </a:rPr>
                        <a:t>PSA)</a:t>
                      </a:r>
                      <a:endParaRPr kumimoji="0" lang="en-US" sz="14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Spain 7%</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Rotterdam 31%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7"/>
                  </a:ext>
                </a:extLst>
              </a:tr>
              <a:tr h="1132743">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Screening frequency</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2.7 in 6 years</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 in 6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4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2 years</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0" y="288997"/>
            <a:ext cx="9144000" cy="567559"/>
          </a:xfrm>
          <a:noFill/>
        </p:spPr>
        <p:txBody>
          <a:bodyPr anchor="t">
            <a:noAutofit/>
          </a:bodyPr>
          <a:lstStyle/>
          <a:p>
            <a:r>
              <a:rPr lang="en-US" b="1" dirty="0">
                <a:solidFill>
                  <a:schemeClr val="accent2">
                    <a:lumMod val="50000"/>
                  </a:schemeClr>
                </a:solidFill>
                <a:latin typeface="Arial" pitchFamily="34" charset="0"/>
                <a:cs typeface="Latha" pitchFamily="2"/>
              </a:rPr>
              <a:t>PSA Screening and Stage Shift</a:t>
            </a:r>
            <a:endParaRPr lang="en-US" sz="1800" dirty="0">
              <a:solidFill>
                <a:schemeClr val="accent2">
                  <a:lumMod val="50000"/>
                </a:schemeClr>
              </a:solidFill>
              <a:latin typeface="Arial" pitchFamily="34" charset="0"/>
              <a:cs typeface="Latha" pitchFamily="2"/>
            </a:endParaRPr>
          </a:p>
        </p:txBody>
      </p:sp>
      <p:sp>
        <p:nvSpPr>
          <p:cNvPr id="4" name="TextBox 3">
            <a:extLst>
              <a:ext uri="{FF2B5EF4-FFF2-40B4-BE49-F238E27FC236}">
                <a16:creationId xmlns:a16="http://schemas.microsoft.com/office/drawing/2014/main" id="{09D46548-2D19-CC4A-BDA6-17F90CA83003}"/>
              </a:ext>
            </a:extLst>
          </p:cNvPr>
          <p:cNvSpPr txBox="1"/>
          <p:nvPr/>
        </p:nvSpPr>
        <p:spPr bwMode="auto">
          <a:xfrm>
            <a:off x="6385034" y="457200"/>
            <a:ext cx="2648607" cy="430887"/>
          </a:xfrm>
          <a:prstGeom prst="rect">
            <a:avLst/>
          </a:prstGeom>
          <a:noFill/>
          <a:ln w="19050" algn="ctr">
            <a:noFill/>
            <a:miter lim="800000"/>
            <a:headEnd/>
            <a:tailEnd/>
          </a:ln>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Slide acknowledgement: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MJ </a:t>
            </a:r>
            <a:r>
              <a:rPr kumimoji="0" lang="en-US" sz="1400" b="0" i="1" u="none" strike="noStrike" kern="1200" cap="none" spc="0" normalizeH="0" baseline="0" noProof="0" dirty="0" err="1">
                <a:ln>
                  <a:noFill/>
                </a:ln>
                <a:solidFill>
                  <a:srgbClr val="716FB3">
                    <a:lumMod val="75000"/>
                  </a:srgbClr>
                </a:solidFill>
                <a:effectLst/>
                <a:uLnTx/>
                <a:uFillTx/>
                <a:latin typeface="Arial"/>
                <a:ea typeface="+mn-ea"/>
                <a:cs typeface="+mn-cs"/>
              </a:rPr>
              <a:t>Stampfer</a:t>
            </a: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 2015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F868BCE-EFEA-4F4B-8908-AB484BB16134}"/>
                  </a:ext>
                </a:extLst>
              </p14:cNvPr>
              <p14:cNvContentPartPr/>
              <p14:nvPr/>
            </p14:nvContentPartPr>
            <p14:xfrm>
              <a:off x="7273440" y="563760"/>
              <a:ext cx="32400" cy="9360"/>
            </p14:xfrm>
          </p:contentPart>
        </mc:Choice>
        <mc:Fallback xmlns="">
          <p:pic>
            <p:nvPicPr>
              <p:cNvPr id="6" name="Ink 5">
                <a:extLst>
                  <a:ext uri="{FF2B5EF4-FFF2-40B4-BE49-F238E27FC236}">
                    <a16:creationId xmlns:a16="http://schemas.microsoft.com/office/drawing/2014/main" id="{BF868BCE-EFEA-4F4B-8908-AB484BB16134}"/>
                  </a:ext>
                </a:extLst>
              </p:cNvPr>
              <p:cNvPicPr/>
              <p:nvPr/>
            </p:nvPicPr>
            <p:blipFill>
              <a:blip r:embed="rId9"/>
              <a:stretch>
                <a:fillRect/>
              </a:stretch>
            </p:blipFill>
            <p:spPr>
              <a:xfrm>
                <a:off x="7257600" y="500400"/>
                <a:ext cx="6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95BD8FA-AA76-488F-8DCD-4AAC68AB7281}"/>
                  </a:ext>
                </a:extLst>
              </p14:cNvPr>
              <p14:cNvContentPartPr/>
              <p14:nvPr/>
            </p14:nvContentPartPr>
            <p14:xfrm>
              <a:off x="7060680" y="815760"/>
              <a:ext cx="360" cy="360"/>
            </p14:xfrm>
          </p:contentPart>
        </mc:Choice>
        <mc:Fallback xmlns="">
          <p:pic>
            <p:nvPicPr>
              <p:cNvPr id="7" name="Ink 6">
                <a:extLst>
                  <a:ext uri="{FF2B5EF4-FFF2-40B4-BE49-F238E27FC236}">
                    <a16:creationId xmlns:a16="http://schemas.microsoft.com/office/drawing/2014/main" id="{C95BD8FA-AA76-488F-8DCD-4AAC68AB7281}"/>
                  </a:ext>
                </a:extLst>
              </p:cNvPr>
              <p:cNvPicPr/>
              <p:nvPr/>
            </p:nvPicPr>
            <p:blipFill>
              <a:blip r:embed="rId11"/>
              <a:stretch>
                <a:fillRect/>
              </a:stretch>
            </p:blipFill>
            <p:spPr>
              <a:xfrm>
                <a:off x="7051320" y="806400"/>
                <a:ext cx="19080" cy="19080"/>
              </a:xfrm>
              <a:prstGeom prst="rect">
                <a:avLst/>
              </a:prstGeom>
            </p:spPr>
          </p:pic>
        </mc:Fallback>
      </mc:AlternateContent>
    </p:spTree>
    <p:extLst>
      <p:ext uri="{BB962C8B-B14F-4D97-AF65-F5344CB8AC3E}">
        <p14:creationId xmlns:p14="http://schemas.microsoft.com/office/powerpoint/2010/main" val="4022468246"/>
      </p:ext>
    </p:extLst>
  </p:cSld>
  <p:clrMapOvr>
    <a:masterClrMapping/>
  </p:clrMapOvr>
  <p:transition advTm="344398">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Contamination in PLCO</a:t>
            </a:r>
          </a:p>
        </p:txBody>
      </p:sp>
      <p:sp>
        <p:nvSpPr>
          <p:cNvPr id="3" name="Content Placeholder 2"/>
          <p:cNvSpPr>
            <a:spLocks noGrp="1"/>
          </p:cNvSpPr>
          <p:nvPr>
            <p:ph sz="quarter" idx="1"/>
          </p:nvPr>
        </p:nvSpPr>
        <p:spPr>
          <a:xfrm>
            <a:off x="459686" y="1868557"/>
            <a:ext cx="8432065" cy="3909393"/>
          </a:xfrm>
        </p:spPr>
        <p:txBody>
          <a:bodyPr>
            <a:normAutofit/>
          </a:bodyPr>
          <a:lstStyle/>
          <a:p>
            <a:r>
              <a:rPr lang="en-US" sz="2400" dirty="0">
                <a:latin typeface="Arial"/>
                <a:cs typeface="Arial"/>
              </a:rPr>
              <a:t>2,427 of 38,350 men in control arm surveyed ~ screening</a:t>
            </a:r>
          </a:p>
          <a:p>
            <a:pPr lvl="1"/>
            <a:r>
              <a:rPr lang="en-US" sz="1800" dirty="0">
                <a:latin typeface="Arial" charset="0"/>
                <a:cs typeface="Arial" charset="0"/>
              </a:rPr>
              <a:t>Only 1/3 of men with abnormal PSA/DRE underwent biopsy </a:t>
            </a:r>
          </a:p>
          <a:p>
            <a:pPr marL="365760" lvl="1" indent="0">
              <a:lnSpc>
                <a:spcPct val="80000"/>
              </a:lnSpc>
              <a:buNone/>
            </a:pPr>
            <a:endParaRPr lang="en-US" dirty="0">
              <a:latin typeface="Arial" charset="0"/>
              <a:cs typeface="Arial" charset="0"/>
            </a:endParaRPr>
          </a:p>
          <a:p>
            <a:r>
              <a:rPr lang="en-US" sz="2400" dirty="0">
                <a:latin typeface="Arial"/>
                <a:cs typeface="Arial"/>
              </a:rPr>
              <a:t>Mean number of PSAs in the control arm = </a:t>
            </a:r>
            <a:r>
              <a:rPr lang="en-US" sz="2200" dirty="0">
                <a:latin typeface="Arial"/>
                <a:cs typeface="Arial"/>
              </a:rPr>
              <a:t>2.7 in 6 years</a:t>
            </a:r>
          </a:p>
          <a:p>
            <a:pPr lvl="1"/>
            <a:r>
              <a:rPr lang="en-US" dirty="0">
                <a:latin typeface="Arial"/>
                <a:cs typeface="Arial"/>
              </a:rPr>
              <a:t>vs. 5.0 in the screening arm</a:t>
            </a:r>
          </a:p>
          <a:p>
            <a:endParaRPr lang="en-US" sz="2400" dirty="0">
              <a:latin typeface="Arial"/>
              <a:cs typeface="Arial"/>
            </a:endParaRPr>
          </a:p>
          <a:p>
            <a:r>
              <a:rPr lang="en-US" sz="2400" dirty="0">
                <a:solidFill>
                  <a:srgbClr val="000000"/>
                </a:solidFill>
                <a:latin typeface="Arial"/>
                <a:cs typeface="Arial"/>
              </a:rPr>
              <a:t>Median screening interval in ERSPC was 4.02 years</a:t>
            </a:r>
          </a:p>
        </p:txBody>
      </p:sp>
      <p:sp>
        <p:nvSpPr>
          <p:cNvPr id="4" name="TextBox 3"/>
          <p:cNvSpPr txBox="1"/>
          <p:nvPr/>
        </p:nvSpPr>
        <p:spPr>
          <a:xfrm>
            <a:off x="254876" y="6386368"/>
            <a:ext cx="2819400" cy="307777"/>
          </a:xfrm>
          <a:prstGeom prst="rect">
            <a:avLst/>
          </a:prstGeom>
          <a:noFill/>
        </p:spPr>
        <p:txBody>
          <a:bodyPr wrap="square" rtlCol="0">
            <a:spAutoFit/>
          </a:bodyPr>
          <a:lstStyle/>
          <a:p>
            <a:r>
              <a:rPr lang="en-US" sz="1400" dirty="0" err="1">
                <a:latin typeface="Arial"/>
                <a:cs typeface="Arial"/>
              </a:rPr>
              <a:t>Pinsky</a:t>
            </a:r>
            <a:r>
              <a:rPr lang="en-US" sz="1400" dirty="0">
                <a:latin typeface="Arial"/>
                <a:cs typeface="Arial"/>
              </a:rPr>
              <a:t> et al, Clinical Trials 2010</a:t>
            </a:r>
          </a:p>
        </p:txBody>
      </p:sp>
      <p:sp>
        <p:nvSpPr>
          <p:cNvPr id="5" name="TextBox 4">
            <a:extLst>
              <a:ext uri="{FF2B5EF4-FFF2-40B4-BE49-F238E27FC236}">
                <a16:creationId xmlns:a16="http://schemas.microsoft.com/office/drawing/2014/main" id="{1ACB86C4-D4AF-4845-86BE-E6F33D8B9DF1}"/>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3176475755"/>
      </p:ext>
    </p:extLst>
  </p:cSld>
  <p:clrMapOvr>
    <a:masterClrMapping/>
  </p:clrMapOvr>
  <p:transition advTm="157779">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PLCO DAG - Ideal</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48</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4288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a:off x="2060102" y="3047984"/>
            <a:ext cx="718959" cy="104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820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flipV="1">
            <a:off x="3962400" y="3041634"/>
            <a:ext cx="412377" cy="1680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359925"/>
      </p:ext>
    </p:extLst>
  </p:cSld>
  <p:clrMapOvr>
    <a:masterClrMapping/>
  </p:clrMapOvr>
  <p:transition advTm="53498">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a:xfrm>
            <a:off x="453585" y="120207"/>
            <a:ext cx="8173580" cy="611449"/>
          </a:xfrm>
        </p:spPr>
        <p:txBody>
          <a:bodyPr/>
          <a:lstStyle/>
          <a:p>
            <a:r>
              <a:rPr lang="en-US" dirty="0"/>
              <a:t>PLCO DAG – In reality, there was non-adherence</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49</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2495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060102" y="3040507"/>
            <a:ext cx="718959" cy="74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641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a:off x="3962400" y="3040507"/>
            <a:ext cx="412377" cy="11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A52BF8-2C0D-254F-A7F1-5DC4774321F1}"/>
              </a:ext>
            </a:extLst>
          </p:cNvPr>
          <p:cNvSpPr txBox="1"/>
          <p:nvPr/>
        </p:nvSpPr>
        <p:spPr bwMode="auto">
          <a:xfrm>
            <a:off x="4930589" y="4980604"/>
            <a:ext cx="3065929" cy="923330"/>
          </a:xfrm>
          <a:prstGeom prst="rect">
            <a:avLst/>
          </a:prstGeom>
          <a:noFill/>
          <a:ln w="19050" algn="ctr">
            <a:noFill/>
            <a:miter lim="800000"/>
            <a:headEnd/>
            <a:tailEnd/>
          </a:ln>
        </p:spPr>
        <p:txBody>
          <a:bodyPr wrap="square" lIns="0" tIns="0" rIns="0" bIns="0" rtlCol="0">
            <a:spAutoFit/>
          </a:bodyPr>
          <a:lstStyle/>
          <a:p>
            <a:pPr algn="ctr"/>
            <a:r>
              <a:rPr lang="en-US" sz="2000" dirty="0"/>
              <a:t>Elevated PSA detected via opportunistic screening in Control group</a:t>
            </a:r>
          </a:p>
        </p:txBody>
      </p:sp>
      <p:cxnSp>
        <p:nvCxnSpPr>
          <p:cNvPr id="11" name="Straight Arrow Connector 10">
            <a:extLst>
              <a:ext uri="{FF2B5EF4-FFF2-40B4-BE49-F238E27FC236}">
                <a16:creationId xmlns:a16="http://schemas.microsoft.com/office/drawing/2014/main" id="{5B5BCFD8-7692-C943-A49D-7BED2915B6E3}"/>
              </a:ext>
            </a:extLst>
          </p:cNvPr>
          <p:cNvCxnSpPr>
            <a:stCxn id="17" idx="0"/>
            <a:endCxn id="25" idx="2"/>
          </p:cNvCxnSpPr>
          <p:nvPr/>
        </p:nvCxnSpPr>
        <p:spPr>
          <a:xfrm flipH="1" flipV="1">
            <a:off x="4930589" y="3349410"/>
            <a:ext cx="1532965" cy="16311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1F1EC1-7010-4E40-BDE2-B796B670C0F2}"/>
              </a:ext>
            </a:extLst>
          </p:cNvPr>
          <p:cNvCxnSpPr>
            <a:stCxn id="17" idx="0"/>
            <a:endCxn id="8" idx="2"/>
          </p:cNvCxnSpPr>
          <p:nvPr/>
        </p:nvCxnSpPr>
        <p:spPr>
          <a:xfrm flipV="1">
            <a:off x="6463554" y="3059942"/>
            <a:ext cx="1713147" cy="192066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33D88-7459-1740-9D00-86D4665E9938}"/>
              </a:ext>
            </a:extLst>
          </p:cNvPr>
          <p:cNvSpPr txBox="1"/>
          <p:nvPr/>
        </p:nvSpPr>
        <p:spPr bwMode="auto">
          <a:xfrm>
            <a:off x="518169" y="4404647"/>
            <a:ext cx="4123765" cy="615553"/>
          </a:xfrm>
          <a:prstGeom prst="rect">
            <a:avLst/>
          </a:prstGeom>
          <a:noFill/>
          <a:ln w="19050" algn="ctr">
            <a:noFill/>
            <a:miter lim="800000"/>
            <a:headEnd/>
            <a:tailEnd/>
          </a:ln>
        </p:spPr>
        <p:txBody>
          <a:bodyPr wrap="square" lIns="0" tIns="0" rIns="0" bIns="0" rtlCol="0">
            <a:spAutoFit/>
          </a:bodyPr>
          <a:lstStyle/>
          <a:p>
            <a:pPr algn="ctr"/>
            <a:r>
              <a:rPr lang="en-US" sz="2000" dirty="0"/>
              <a:t>Knowledge that you are in the Control Arm </a:t>
            </a:r>
            <a:r>
              <a:rPr lang="en-US" sz="2000" dirty="0" err="1"/>
              <a:t>bc</a:t>
            </a:r>
            <a:r>
              <a:rPr lang="en-US" sz="2000" dirty="0"/>
              <a:t> non-blinded study</a:t>
            </a:r>
          </a:p>
        </p:txBody>
      </p:sp>
      <p:cxnSp>
        <p:nvCxnSpPr>
          <p:cNvPr id="12" name="Straight Arrow Connector 11">
            <a:extLst>
              <a:ext uri="{FF2B5EF4-FFF2-40B4-BE49-F238E27FC236}">
                <a16:creationId xmlns:a16="http://schemas.microsoft.com/office/drawing/2014/main" id="{D784E7D8-E0D1-2E4C-A188-C32D9EDE36C0}"/>
              </a:ext>
            </a:extLst>
          </p:cNvPr>
          <p:cNvCxnSpPr>
            <a:stCxn id="6" idx="2"/>
            <a:endCxn id="19" idx="0"/>
          </p:cNvCxnSpPr>
          <p:nvPr/>
        </p:nvCxnSpPr>
        <p:spPr>
          <a:xfrm>
            <a:off x="1109843" y="3509649"/>
            <a:ext cx="1470209" cy="89499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480FE6-4990-354F-AA37-7505D7479BAE}"/>
              </a:ext>
            </a:extLst>
          </p:cNvPr>
          <p:cNvCxnSpPr>
            <a:stCxn id="19" idx="2"/>
            <a:endCxn id="17" idx="1"/>
          </p:cNvCxnSpPr>
          <p:nvPr/>
        </p:nvCxnSpPr>
        <p:spPr>
          <a:xfrm>
            <a:off x="2580052" y="5020200"/>
            <a:ext cx="2350537" cy="4220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274081"/>
      </p:ext>
    </p:extLst>
  </p:cSld>
  <p:clrMapOvr>
    <a:masterClrMapping/>
  </p:clrMapOvr>
  <p:transition advTm="55112">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725352" y="1160458"/>
            <a:ext cx="3376245" cy="58477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3200" dirty="0">
                <a:solidFill>
                  <a:srgbClr val="052049"/>
                </a:solidFill>
                <a:latin typeface="Garamond" charset="0"/>
              </a:rPr>
              <a:t>Unit of observation</a:t>
            </a:r>
          </a:p>
        </p:txBody>
      </p:sp>
      <p:sp>
        <p:nvSpPr>
          <p:cNvPr id="21507" name="Line 4"/>
          <p:cNvSpPr>
            <a:spLocks noChangeShapeType="1"/>
          </p:cNvSpPr>
          <p:nvPr/>
        </p:nvSpPr>
        <p:spPr bwMode="auto">
          <a:xfrm flipH="1">
            <a:off x="3429000" y="1739895"/>
            <a:ext cx="533400" cy="5334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08" name="Line 5"/>
          <p:cNvSpPr>
            <a:spLocks noChangeShapeType="1"/>
          </p:cNvSpPr>
          <p:nvPr/>
        </p:nvSpPr>
        <p:spPr bwMode="auto">
          <a:xfrm>
            <a:off x="4800600" y="1739895"/>
            <a:ext cx="533400" cy="6096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09" name="Text Box 6"/>
          <p:cNvSpPr txBox="1">
            <a:spLocks noChangeArrowheads="1"/>
          </p:cNvSpPr>
          <p:nvPr/>
        </p:nvSpPr>
        <p:spPr bwMode="auto">
          <a:xfrm>
            <a:off x="439433" y="2120897"/>
            <a:ext cx="3805850" cy="46166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dirty="0">
                <a:solidFill>
                  <a:srgbClr val="052049"/>
                </a:solidFill>
                <a:latin typeface="Garamond" charset="0"/>
              </a:rPr>
              <a:t>Group (e.g., geographic area)</a:t>
            </a:r>
          </a:p>
        </p:txBody>
      </p:sp>
      <p:sp>
        <p:nvSpPr>
          <p:cNvPr id="21510" name="Text Box 7"/>
          <p:cNvSpPr txBox="1">
            <a:spLocks noChangeArrowheads="1"/>
          </p:cNvSpPr>
          <p:nvPr/>
        </p:nvSpPr>
        <p:spPr bwMode="auto">
          <a:xfrm>
            <a:off x="5456770" y="2044697"/>
            <a:ext cx="1553630" cy="46166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b="1" dirty="0">
                <a:solidFill>
                  <a:srgbClr val="052049"/>
                </a:solidFill>
                <a:latin typeface="Garamond" charset="0"/>
              </a:rPr>
              <a:t>Individual</a:t>
            </a:r>
          </a:p>
        </p:txBody>
      </p:sp>
      <p:sp>
        <p:nvSpPr>
          <p:cNvPr id="21511" name="Line 8"/>
          <p:cNvSpPr>
            <a:spLocks noChangeShapeType="1"/>
          </p:cNvSpPr>
          <p:nvPr/>
        </p:nvSpPr>
        <p:spPr bwMode="auto">
          <a:xfrm>
            <a:off x="1070529" y="3265989"/>
            <a:ext cx="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12" name="Line 9"/>
          <p:cNvSpPr>
            <a:spLocks noChangeShapeType="1"/>
          </p:cNvSpPr>
          <p:nvPr/>
        </p:nvSpPr>
        <p:spPr bwMode="auto">
          <a:xfrm flipH="1">
            <a:off x="3616036" y="4195184"/>
            <a:ext cx="1469520" cy="827194"/>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13" name="Text Box 10"/>
          <p:cNvSpPr txBox="1">
            <a:spLocks noChangeArrowheads="1"/>
          </p:cNvSpPr>
          <p:nvPr/>
        </p:nvSpPr>
        <p:spPr bwMode="auto">
          <a:xfrm>
            <a:off x="148701" y="3589483"/>
            <a:ext cx="2258952" cy="46166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dirty="0">
                <a:solidFill>
                  <a:srgbClr val="052049"/>
                </a:solidFill>
                <a:latin typeface="Garamond" charset="0"/>
              </a:rPr>
              <a:t>Ecologic Studies</a:t>
            </a:r>
          </a:p>
        </p:txBody>
      </p:sp>
      <p:sp>
        <p:nvSpPr>
          <p:cNvPr id="21514" name="Text Box 11"/>
          <p:cNvSpPr txBox="1">
            <a:spLocks noChangeArrowheads="1"/>
          </p:cNvSpPr>
          <p:nvPr/>
        </p:nvSpPr>
        <p:spPr bwMode="auto">
          <a:xfrm>
            <a:off x="4616650" y="4865535"/>
            <a:ext cx="2233305" cy="1384995"/>
          </a:xfrm>
          <a:prstGeom prst="rect">
            <a:avLst/>
          </a:prstGeom>
          <a:noFill/>
          <a:ln w="9525">
            <a:noFill/>
            <a:miter lim="800000"/>
            <a:headEnd/>
            <a:tailEnd/>
          </a:ln>
        </p:spPr>
        <p:txBody>
          <a:bodyPr wrap="none">
            <a:spAutoFit/>
          </a:bodyPr>
          <a:lstStyle/>
          <a:p>
            <a:pPr algn="ctr" defTabSz="914400" eaLnBrk="0" fontAlgn="base" hangingPunct="0">
              <a:spcBef>
                <a:spcPct val="50000"/>
              </a:spcBef>
              <a:spcAft>
                <a:spcPct val="0"/>
              </a:spcAft>
            </a:pPr>
            <a:r>
              <a:rPr lang="en-US" u="sng" dirty="0">
                <a:solidFill>
                  <a:srgbClr val="052049"/>
                </a:solidFill>
                <a:latin typeface="Garamond" charset="0"/>
              </a:rPr>
              <a:t>Between-subject</a:t>
            </a:r>
          </a:p>
          <a:p>
            <a:pPr algn="ctr" defTabSz="914400" eaLnBrk="0" fontAlgn="base" hangingPunct="0">
              <a:spcBef>
                <a:spcPct val="0"/>
              </a:spcBef>
              <a:spcAft>
                <a:spcPct val="0"/>
              </a:spcAft>
            </a:pPr>
            <a:r>
              <a:rPr lang="en-US" sz="2000" dirty="0">
                <a:solidFill>
                  <a:srgbClr val="052049"/>
                </a:solidFill>
                <a:latin typeface="Garamond" charset="0"/>
              </a:rPr>
              <a:t>Cohort </a:t>
            </a:r>
          </a:p>
          <a:p>
            <a:pPr algn="ctr" defTabSz="914400" eaLnBrk="0" fontAlgn="base" hangingPunct="0">
              <a:spcBef>
                <a:spcPct val="0"/>
              </a:spcBef>
              <a:spcAft>
                <a:spcPct val="0"/>
              </a:spcAft>
            </a:pPr>
            <a:r>
              <a:rPr lang="en-US" sz="2000" dirty="0">
                <a:solidFill>
                  <a:srgbClr val="052049"/>
                </a:solidFill>
                <a:latin typeface="Garamond" charset="0"/>
              </a:rPr>
              <a:t>Cross-sectional</a:t>
            </a:r>
          </a:p>
          <a:p>
            <a:pPr algn="ctr" defTabSz="914400" eaLnBrk="0" fontAlgn="base" hangingPunct="0">
              <a:spcBef>
                <a:spcPct val="0"/>
              </a:spcBef>
              <a:spcAft>
                <a:spcPct val="0"/>
              </a:spcAft>
            </a:pPr>
            <a:r>
              <a:rPr lang="en-US" sz="2000" dirty="0">
                <a:solidFill>
                  <a:srgbClr val="052049"/>
                </a:solidFill>
                <a:latin typeface="Garamond" charset="0"/>
              </a:rPr>
              <a:t>Case-Control</a:t>
            </a:r>
          </a:p>
        </p:txBody>
      </p:sp>
      <p:sp>
        <p:nvSpPr>
          <p:cNvPr id="21515" name="Text Box 13"/>
          <p:cNvSpPr txBox="1">
            <a:spLocks noChangeArrowheads="1"/>
          </p:cNvSpPr>
          <p:nvPr/>
        </p:nvSpPr>
        <p:spPr bwMode="auto">
          <a:xfrm>
            <a:off x="6811248" y="3970482"/>
            <a:ext cx="1920719" cy="707886"/>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2000" dirty="0">
                <a:solidFill>
                  <a:srgbClr val="052049"/>
                </a:solidFill>
                <a:latin typeface="Garamond" charset="0"/>
              </a:rPr>
              <a:t>Randomized</a:t>
            </a:r>
          </a:p>
          <a:p>
            <a:pPr algn="ctr" defTabSz="914400" eaLnBrk="0" fontAlgn="base" hangingPunct="0">
              <a:spcBef>
                <a:spcPct val="0"/>
              </a:spcBef>
              <a:spcAft>
                <a:spcPct val="0"/>
              </a:spcAft>
            </a:pPr>
            <a:r>
              <a:rPr lang="en-US" sz="2000" dirty="0">
                <a:solidFill>
                  <a:srgbClr val="052049"/>
                </a:solidFill>
                <a:latin typeface="Garamond" charset="0"/>
              </a:rPr>
              <a:t>Non-randomized</a:t>
            </a:r>
          </a:p>
        </p:txBody>
      </p:sp>
      <p:sp>
        <p:nvSpPr>
          <p:cNvPr id="21516" name="Text Box 14"/>
          <p:cNvSpPr txBox="1">
            <a:spLocks noChangeArrowheads="1"/>
          </p:cNvSpPr>
          <p:nvPr/>
        </p:nvSpPr>
        <p:spPr bwMode="auto">
          <a:xfrm>
            <a:off x="4575968" y="3667122"/>
            <a:ext cx="2129632" cy="461665"/>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pPr>
            <a:r>
              <a:rPr lang="en-US" b="1" dirty="0">
                <a:solidFill>
                  <a:srgbClr val="FF0000"/>
                </a:solidFill>
                <a:latin typeface="Garamond" charset="0"/>
              </a:rPr>
              <a:t>Observational</a:t>
            </a:r>
          </a:p>
        </p:txBody>
      </p:sp>
      <p:sp>
        <p:nvSpPr>
          <p:cNvPr id="21517" name="Text Box 15"/>
          <p:cNvSpPr txBox="1">
            <a:spLocks noChangeArrowheads="1"/>
          </p:cNvSpPr>
          <p:nvPr/>
        </p:nvSpPr>
        <p:spPr bwMode="auto">
          <a:xfrm>
            <a:off x="6591300" y="3097058"/>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b="1" dirty="0">
                <a:solidFill>
                  <a:srgbClr val="FF0000"/>
                </a:solidFill>
                <a:latin typeface="Garamond" charset="0"/>
              </a:rPr>
              <a:t>Experimental</a:t>
            </a:r>
          </a:p>
        </p:txBody>
      </p:sp>
      <p:sp>
        <p:nvSpPr>
          <p:cNvPr id="21518" name="Line 16"/>
          <p:cNvSpPr>
            <a:spLocks noChangeShapeType="1"/>
          </p:cNvSpPr>
          <p:nvPr/>
        </p:nvSpPr>
        <p:spPr bwMode="auto">
          <a:xfrm>
            <a:off x="7886700" y="3513281"/>
            <a:ext cx="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19" name="Line 17"/>
          <p:cNvSpPr>
            <a:spLocks noChangeShapeType="1"/>
          </p:cNvSpPr>
          <p:nvPr/>
        </p:nvSpPr>
        <p:spPr bwMode="auto">
          <a:xfrm flipH="1">
            <a:off x="5486400" y="2582858"/>
            <a:ext cx="304800" cy="1084262"/>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20" name="Line 18"/>
          <p:cNvSpPr>
            <a:spLocks noChangeShapeType="1"/>
          </p:cNvSpPr>
          <p:nvPr/>
        </p:nvSpPr>
        <p:spPr bwMode="auto">
          <a:xfrm>
            <a:off x="6248400" y="2624764"/>
            <a:ext cx="685800" cy="506083"/>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21" name="Text Box 21"/>
          <p:cNvSpPr txBox="1">
            <a:spLocks noChangeArrowheads="1"/>
          </p:cNvSpPr>
          <p:nvPr/>
        </p:nvSpPr>
        <p:spPr bwMode="auto">
          <a:xfrm>
            <a:off x="1719514" y="5038721"/>
            <a:ext cx="2869696" cy="1384995"/>
          </a:xfrm>
          <a:prstGeom prst="rect">
            <a:avLst/>
          </a:prstGeom>
          <a:noFill/>
          <a:ln w="9525">
            <a:noFill/>
            <a:miter lim="800000"/>
            <a:headEnd/>
            <a:tailEnd/>
          </a:ln>
        </p:spPr>
        <p:txBody>
          <a:bodyPr wrap="none">
            <a:spAutoFit/>
          </a:bodyPr>
          <a:lstStyle/>
          <a:p>
            <a:pPr algn="ctr" defTabSz="914400" eaLnBrk="0" fontAlgn="base" hangingPunct="0">
              <a:spcBef>
                <a:spcPct val="50000"/>
              </a:spcBef>
              <a:spcAft>
                <a:spcPct val="0"/>
              </a:spcAft>
            </a:pPr>
            <a:r>
              <a:rPr lang="en-US" u="sng" dirty="0">
                <a:solidFill>
                  <a:srgbClr val="052049"/>
                </a:solidFill>
                <a:latin typeface="Garamond" charset="0"/>
              </a:rPr>
              <a:t>Within-subject</a:t>
            </a:r>
          </a:p>
          <a:p>
            <a:pPr algn="ctr" defTabSz="914400" eaLnBrk="0" fontAlgn="base" hangingPunct="0">
              <a:spcBef>
                <a:spcPct val="0"/>
              </a:spcBef>
              <a:spcAft>
                <a:spcPct val="0"/>
              </a:spcAft>
            </a:pPr>
            <a:r>
              <a:rPr lang="en-US" sz="2000" dirty="0">
                <a:solidFill>
                  <a:srgbClr val="052049"/>
                </a:solidFill>
                <a:latin typeface="Garamond" charset="0"/>
              </a:rPr>
              <a:t>Case-crossover</a:t>
            </a:r>
          </a:p>
          <a:p>
            <a:pPr algn="ctr" defTabSz="914400" eaLnBrk="0" fontAlgn="base" hangingPunct="0">
              <a:spcBef>
                <a:spcPct val="0"/>
              </a:spcBef>
              <a:spcAft>
                <a:spcPct val="0"/>
              </a:spcAft>
            </a:pPr>
            <a:r>
              <a:rPr lang="en-US" sz="2000" dirty="0">
                <a:solidFill>
                  <a:srgbClr val="052049"/>
                </a:solidFill>
                <a:latin typeface="Garamond" charset="0"/>
              </a:rPr>
              <a:t>Case only</a:t>
            </a:r>
          </a:p>
          <a:p>
            <a:pPr algn="ctr" defTabSz="914400" eaLnBrk="0" fontAlgn="base" hangingPunct="0">
              <a:spcBef>
                <a:spcPct val="0"/>
              </a:spcBef>
              <a:spcAft>
                <a:spcPct val="0"/>
              </a:spcAft>
            </a:pPr>
            <a:r>
              <a:rPr lang="en-US" sz="2000" dirty="0">
                <a:solidFill>
                  <a:srgbClr val="052049"/>
                </a:solidFill>
                <a:latin typeface="Garamond" charset="0"/>
              </a:rPr>
              <a:t>Self-controlled case series</a:t>
            </a:r>
          </a:p>
        </p:txBody>
      </p:sp>
      <p:sp>
        <p:nvSpPr>
          <p:cNvPr id="21522" name="Line 22"/>
          <p:cNvSpPr>
            <a:spLocks noChangeShapeType="1"/>
          </p:cNvSpPr>
          <p:nvPr/>
        </p:nvSpPr>
        <p:spPr bwMode="auto">
          <a:xfrm>
            <a:off x="5715000" y="4163858"/>
            <a:ext cx="0" cy="701674"/>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0" name="Text Box 14"/>
          <p:cNvSpPr txBox="1">
            <a:spLocks noChangeArrowheads="1"/>
          </p:cNvSpPr>
          <p:nvPr/>
        </p:nvSpPr>
        <p:spPr bwMode="auto">
          <a:xfrm>
            <a:off x="56356" y="2902245"/>
            <a:ext cx="19812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dirty="0">
                <a:solidFill>
                  <a:srgbClr val="052049"/>
                </a:solidFill>
                <a:latin typeface="Garamond" charset="0"/>
              </a:rPr>
              <a:t>Observational</a:t>
            </a:r>
          </a:p>
        </p:txBody>
      </p:sp>
      <p:sp>
        <p:nvSpPr>
          <p:cNvPr id="21" name="Text Box 15"/>
          <p:cNvSpPr txBox="1">
            <a:spLocks noChangeArrowheads="1"/>
          </p:cNvSpPr>
          <p:nvPr/>
        </p:nvSpPr>
        <p:spPr bwMode="auto">
          <a:xfrm>
            <a:off x="2647156" y="2853362"/>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a:solidFill>
                  <a:srgbClr val="052049"/>
                </a:solidFill>
                <a:latin typeface="Garamond" charset="0"/>
              </a:rPr>
              <a:t>Experimental</a:t>
            </a:r>
          </a:p>
        </p:txBody>
      </p:sp>
      <p:sp>
        <p:nvSpPr>
          <p:cNvPr id="22" name="Line 17"/>
          <p:cNvSpPr>
            <a:spLocks noChangeShapeType="1"/>
          </p:cNvSpPr>
          <p:nvPr/>
        </p:nvSpPr>
        <p:spPr bwMode="auto">
          <a:xfrm flipH="1">
            <a:off x="1580356" y="2624762"/>
            <a:ext cx="30480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3" name="Line 18"/>
          <p:cNvSpPr>
            <a:spLocks noChangeShapeType="1"/>
          </p:cNvSpPr>
          <p:nvPr/>
        </p:nvSpPr>
        <p:spPr bwMode="auto">
          <a:xfrm>
            <a:off x="2342357" y="2624762"/>
            <a:ext cx="685800" cy="3048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4" name="Text Box 13"/>
          <p:cNvSpPr txBox="1">
            <a:spLocks noChangeArrowheads="1"/>
          </p:cNvSpPr>
          <p:nvPr/>
        </p:nvSpPr>
        <p:spPr bwMode="auto">
          <a:xfrm>
            <a:off x="2407653" y="3622027"/>
            <a:ext cx="2005822" cy="707886"/>
          </a:xfrm>
          <a:prstGeom prst="rect">
            <a:avLst/>
          </a:prstGeom>
          <a:noFill/>
          <a:ln w="9525">
            <a:noFill/>
            <a:miter lim="800000"/>
            <a:headEnd/>
            <a:tailEnd/>
          </a:ln>
        </p:spPr>
        <p:txBody>
          <a:bodyPr wrap="square">
            <a:spAutoFit/>
          </a:bodyPr>
          <a:lstStyle/>
          <a:p>
            <a:pPr algn="ctr" defTabSz="914400" eaLnBrk="0" fontAlgn="base" hangingPunct="0">
              <a:spcBef>
                <a:spcPct val="0"/>
              </a:spcBef>
              <a:spcAft>
                <a:spcPct val="0"/>
              </a:spcAft>
            </a:pPr>
            <a:r>
              <a:rPr lang="en-US" sz="2000" dirty="0">
                <a:solidFill>
                  <a:srgbClr val="052049"/>
                </a:solidFill>
                <a:latin typeface="Garamond" charset="0"/>
              </a:rPr>
              <a:t>Randomized</a:t>
            </a:r>
          </a:p>
          <a:p>
            <a:pPr algn="ctr" defTabSz="914400" eaLnBrk="0" fontAlgn="base" hangingPunct="0">
              <a:spcBef>
                <a:spcPct val="0"/>
              </a:spcBef>
              <a:spcAft>
                <a:spcPct val="0"/>
              </a:spcAft>
            </a:pPr>
            <a:r>
              <a:rPr lang="en-US" sz="2000" dirty="0">
                <a:solidFill>
                  <a:srgbClr val="052049"/>
                </a:solidFill>
                <a:latin typeface="Garamond" charset="0"/>
              </a:rPr>
              <a:t>Non-randomized</a:t>
            </a:r>
          </a:p>
        </p:txBody>
      </p:sp>
      <p:sp>
        <p:nvSpPr>
          <p:cNvPr id="25" name="Line 16"/>
          <p:cNvSpPr>
            <a:spLocks noChangeShapeType="1"/>
          </p:cNvSpPr>
          <p:nvPr/>
        </p:nvSpPr>
        <p:spPr bwMode="auto">
          <a:xfrm>
            <a:off x="3371506" y="3238643"/>
            <a:ext cx="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6" name="Rectangle 2"/>
          <p:cNvSpPr txBox="1">
            <a:spLocks noChangeArrowheads="1"/>
          </p:cNvSpPr>
          <p:nvPr/>
        </p:nvSpPr>
        <p:spPr bwMode="auto">
          <a:xfrm>
            <a:off x="377302" y="228600"/>
            <a:ext cx="8538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defTabSz="914400"/>
            <a:r>
              <a:rPr lang="en-US" kern="0" dirty="0">
                <a:solidFill>
                  <a:srgbClr val="052049"/>
                </a:solidFill>
                <a:latin typeface="Garamond"/>
              </a:rPr>
              <a:t>Research Studies Based on Humans</a:t>
            </a:r>
          </a:p>
        </p:txBody>
      </p:sp>
      <p:sp>
        <p:nvSpPr>
          <p:cNvPr id="2" name="TextBox 1"/>
          <p:cNvSpPr txBox="1"/>
          <p:nvPr/>
        </p:nvSpPr>
        <p:spPr bwMode="auto">
          <a:xfrm>
            <a:off x="148701" y="0"/>
            <a:ext cx="5308069" cy="307777"/>
          </a:xfrm>
          <a:prstGeom prst="rect">
            <a:avLst/>
          </a:prstGeom>
          <a:noFill/>
          <a:ln w="19050" algn="ctr">
            <a:noFill/>
            <a:miter lim="800000"/>
            <a:headEnd/>
            <a:tailEnd/>
          </a:ln>
        </p:spPr>
        <p:txBody>
          <a:bodyPr wrap="square" lIns="0" tIns="0" rIns="0" bIns="0" rtlCol="0">
            <a:spAutoFit/>
          </a:bodyPr>
          <a:lstStyle/>
          <a:p>
            <a:pPr defTabSz="914400" eaLnBrk="0" fontAlgn="base" hangingPunct="0">
              <a:spcBef>
                <a:spcPct val="0"/>
              </a:spcBef>
              <a:spcAft>
                <a:spcPct val="0"/>
              </a:spcAft>
            </a:pPr>
            <a:r>
              <a:rPr lang="en-US" sz="2000" dirty="0">
                <a:solidFill>
                  <a:srgbClr val="C00000"/>
                </a:solidFill>
                <a:latin typeface="Garamond" charset="0"/>
              </a:rPr>
              <a:t>Recap from </a:t>
            </a:r>
            <a:r>
              <a:rPr lang="en-US" sz="2000" dirty="0" err="1">
                <a:solidFill>
                  <a:srgbClr val="C00000"/>
                </a:solidFill>
                <a:latin typeface="Garamond" charset="0"/>
              </a:rPr>
              <a:t>Epid</a:t>
            </a:r>
            <a:r>
              <a:rPr lang="en-US" sz="2000" dirty="0">
                <a:solidFill>
                  <a:srgbClr val="C00000"/>
                </a:solidFill>
                <a:latin typeface="Garamond" charset="0"/>
              </a:rPr>
              <a:t> Methods I </a:t>
            </a:r>
            <a:r>
              <a:rPr lang="mr-IN" sz="2000" dirty="0">
                <a:solidFill>
                  <a:srgbClr val="C00000"/>
                </a:solidFill>
                <a:latin typeface="Garamond" charset="0"/>
              </a:rPr>
              <a:t>–</a:t>
            </a:r>
            <a:r>
              <a:rPr lang="en-US" sz="2000" dirty="0">
                <a:solidFill>
                  <a:srgbClr val="C00000"/>
                </a:solidFill>
                <a:latin typeface="Garamond" charset="0"/>
              </a:rPr>
              <a:t> Study Design</a:t>
            </a:r>
          </a:p>
        </p:txBody>
      </p:sp>
      <p:sp>
        <p:nvSpPr>
          <p:cNvPr id="3" name="TextBox 2"/>
          <p:cNvSpPr txBox="1"/>
          <p:nvPr/>
        </p:nvSpPr>
        <p:spPr bwMode="auto">
          <a:xfrm flipH="1">
            <a:off x="402401" y="6382512"/>
            <a:ext cx="356551" cy="307777"/>
          </a:xfrm>
          <a:prstGeom prst="rect">
            <a:avLst/>
          </a:prstGeom>
          <a:noFill/>
          <a:ln w="19050" algn="ctr">
            <a:noFill/>
            <a:miter lim="800000"/>
            <a:headEnd/>
            <a:tailEnd/>
          </a:ln>
        </p:spPr>
        <p:txBody>
          <a:bodyPr wrap="square" lIns="0" tIns="0" rIns="0" bIns="0" rtlCol="0">
            <a:spAutoFit/>
          </a:bodyPr>
          <a:lstStyle/>
          <a:p>
            <a:pPr defTabSz="914400" eaLnBrk="0" fontAlgn="base" hangingPunct="0">
              <a:spcBef>
                <a:spcPct val="0"/>
              </a:spcBef>
              <a:spcAft>
                <a:spcPct val="0"/>
              </a:spcAft>
            </a:pPr>
            <a:endParaRPr lang="en-US" sz="2000" dirty="0" err="1">
              <a:solidFill>
                <a:srgbClr val="052049"/>
              </a:solidFill>
              <a:latin typeface="Garamond" charset="0"/>
            </a:endParaRPr>
          </a:p>
        </p:txBody>
      </p:sp>
      <p:sp>
        <p:nvSpPr>
          <p:cNvPr id="5" name="Slide Number Placeholder 4"/>
          <p:cNvSpPr>
            <a:spLocks noGrp="1"/>
          </p:cNvSpPr>
          <p:nvPr>
            <p:ph type="sldNum" sz="quarter" idx="12"/>
          </p:nvPr>
        </p:nvSpPr>
        <p:spPr/>
        <p:txBody>
          <a:bodyPr/>
          <a:lstStyle/>
          <a:p>
            <a:pPr>
              <a:defRPr/>
            </a:pPr>
            <a:fld id="{55DB70E2-3929-4620-B6BA-4AC054379E69}" type="slidenum">
              <a:rPr lang="en-US" smtClean="0">
                <a:solidFill>
                  <a:srgbClr val="052049"/>
                </a:solidFill>
              </a:rPr>
              <a:pPr>
                <a:defRPr/>
              </a:pPr>
              <a:t>5</a:t>
            </a:fld>
            <a:endParaRPr lang="en-US">
              <a:solidFill>
                <a:srgbClr val="052049"/>
              </a:solidFill>
            </a:endParaRPr>
          </a:p>
        </p:txBody>
      </p:sp>
      <p:sp>
        <p:nvSpPr>
          <p:cNvPr id="4" name="Oval 3"/>
          <p:cNvSpPr/>
          <p:nvPr/>
        </p:nvSpPr>
        <p:spPr bwMode="auto">
          <a:xfrm>
            <a:off x="5042692" y="5200649"/>
            <a:ext cx="1372394" cy="342900"/>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30" name="Oval 29"/>
          <p:cNvSpPr/>
          <p:nvPr/>
        </p:nvSpPr>
        <p:spPr bwMode="auto">
          <a:xfrm>
            <a:off x="4800600" y="5767391"/>
            <a:ext cx="1766886" cy="409418"/>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31" name="Oval 30"/>
          <p:cNvSpPr/>
          <p:nvPr/>
        </p:nvSpPr>
        <p:spPr bwMode="auto">
          <a:xfrm>
            <a:off x="7048102" y="3046482"/>
            <a:ext cx="1638697" cy="507775"/>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6" name="Oval 5">
            <a:extLst>
              <a:ext uri="{FF2B5EF4-FFF2-40B4-BE49-F238E27FC236}">
                <a16:creationId xmlns:a16="http://schemas.microsoft.com/office/drawing/2014/main" id="{25352F42-15CE-3E42-928D-CC006024F99E}"/>
              </a:ext>
            </a:extLst>
          </p:cNvPr>
          <p:cNvSpPr/>
          <p:nvPr/>
        </p:nvSpPr>
        <p:spPr bwMode="auto">
          <a:xfrm>
            <a:off x="1759566" y="5022379"/>
            <a:ext cx="2886785" cy="1431128"/>
          </a:xfrm>
          <a:prstGeom prst="ellipse">
            <a:avLst/>
          </a:prstGeom>
          <a:noFill/>
          <a:ln w="19050" algn="ctr">
            <a:solidFill>
              <a:srgbClr val="00B0F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Audio 9">
            <a:hlinkClick r:id="" action="ppaction://media"/>
            <a:extLst>
              <a:ext uri="{FF2B5EF4-FFF2-40B4-BE49-F238E27FC236}">
                <a16:creationId xmlns:a16="http://schemas.microsoft.com/office/drawing/2014/main" id="{421E457D-0239-4403-9938-A93BC7EF638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88400" y="6502400"/>
            <a:ext cx="203200" cy="203200"/>
          </a:xfrm>
          <a:prstGeom prst="rect">
            <a:avLst/>
          </a:prstGeom>
        </p:spPr>
      </p:pic>
    </p:spTree>
    <p:custDataLst>
      <p:tags r:id="rId1"/>
    </p:custDataLst>
    <p:extLst>
      <p:ext uri="{BB962C8B-B14F-4D97-AF65-F5344CB8AC3E}">
        <p14:creationId xmlns:p14="http://schemas.microsoft.com/office/powerpoint/2010/main" val="3858288947"/>
      </p:ext>
    </p:extLst>
  </p:cSld>
  <p:clrMapOvr>
    <a:masterClrMapping/>
  </p:clrMapOvr>
  <p:transition advTm="317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10"/>
                </p:tgtEl>
              </p:cMediaNode>
            </p:audio>
          </p:childTnLst>
        </p:cTn>
      </p:par>
    </p:tnLst>
    <p:bldLst>
      <p:bldP spid="4" grpId="0" animBg="1"/>
      <p:bldP spid="30" grpId="0" animBg="1"/>
      <p:bldP spid="31" grpId="0" animBg="1"/>
      <p:bldP spid="31" grpId="1"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F832A0-FFD7-47E1-872C-8BBF4884F980}"/>
              </a:ext>
            </a:extLst>
          </p:cNvPr>
          <p:cNvSpPr>
            <a:spLocks noGrp="1"/>
          </p:cNvSpPr>
          <p:nvPr>
            <p:ph type="sldNum" sz="quarter" idx="13"/>
          </p:nvPr>
        </p:nvSpPr>
        <p:spPr/>
        <p:txBody>
          <a:bodyPr/>
          <a:lstStyle/>
          <a:p>
            <a:fld id="{7BCC8D0D-EAEC-449D-9161-023DFF90F2E2}" type="slidenum">
              <a:rPr lang="en-US" smtClean="0">
                <a:solidFill>
                  <a:srgbClr val="052049"/>
                </a:solidFill>
              </a:rPr>
              <a:pPr/>
              <a:t>50</a:t>
            </a:fld>
            <a:endParaRPr lang="en-US" dirty="0">
              <a:solidFill>
                <a:srgbClr val="052049"/>
              </a:solidFill>
            </a:endParaRPr>
          </a:p>
        </p:txBody>
      </p:sp>
      <p:sp>
        <p:nvSpPr>
          <p:cNvPr id="4" name="Title 3">
            <a:extLst>
              <a:ext uri="{FF2B5EF4-FFF2-40B4-BE49-F238E27FC236}">
                <a16:creationId xmlns:a16="http://schemas.microsoft.com/office/drawing/2014/main" id="{D67A4BB2-ED4C-42A9-8E11-EDFD13B0AC20}"/>
              </a:ext>
            </a:extLst>
          </p:cNvPr>
          <p:cNvSpPr>
            <a:spLocks noGrp="1"/>
          </p:cNvSpPr>
          <p:nvPr>
            <p:ph type="title"/>
          </p:nvPr>
        </p:nvSpPr>
        <p:spPr/>
        <p:txBody>
          <a:bodyPr/>
          <a:lstStyle/>
          <a:p>
            <a:r>
              <a:rPr lang="en-US" dirty="0"/>
              <a:t>Summary - Beta-Carotene &amp; PSA examples</a:t>
            </a:r>
          </a:p>
        </p:txBody>
      </p:sp>
      <p:sp>
        <p:nvSpPr>
          <p:cNvPr id="5" name="Text Placeholder 4">
            <a:extLst>
              <a:ext uri="{FF2B5EF4-FFF2-40B4-BE49-F238E27FC236}">
                <a16:creationId xmlns:a16="http://schemas.microsoft.com/office/drawing/2014/main" id="{17FB4E86-7791-450F-BEA9-D513BB6AA820}"/>
              </a:ext>
            </a:extLst>
          </p:cNvPr>
          <p:cNvSpPr>
            <a:spLocks noGrp="1"/>
          </p:cNvSpPr>
          <p:nvPr>
            <p:ph type="body" sz="quarter" idx="14"/>
          </p:nvPr>
        </p:nvSpPr>
        <p:spPr>
          <a:xfrm>
            <a:off x="363985" y="1881349"/>
            <a:ext cx="8389398" cy="3937000"/>
          </a:xfrm>
        </p:spPr>
        <p:txBody>
          <a:bodyPr>
            <a:normAutofit/>
          </a:bodyPr>
          <a:lstStyle/>
          <a:p>
            <a:pPr marL="285750" indent="-285750">
              <a:buClr>
                <a:schemeClr val="tx1">
                  <a:lumMod val="90000"/>
                  <a:lumOff val="10000"/>
                </a:schemeClr>
              </a:buClr>
              <a:buFont typeface="Arial" panose="020B0604020202020204" pitchFamily="34" charset="0"/>
              <a:buChar char="•"/>
            </a:pPr>
            <a:r>
              <a:rPr lang="en-US" sz="2400" dirty="0"/>
              <a:t>Dose, duration, and timing of intervention shape the specific causal question that a trial asks.</a:t>
            </a:r>
          </a:p>
          <a:p>
            <a:pPr marL="285750" indent="-285750">
              <a:buClr>
                <a:schemeClr val="tx1">
                  <a:lumMod val="90000"/>
                  <a:lumOff val="10000"/>
                </a:schemeClr>
              </a:buClr>
              <a:buFont typeface="Arial" panose="020B0604020202020204" pitchFamily="34" charset="0"/>
              <a:buChar char="•"/>
            </a:pPr>
            <a:r>
              <a:rPr lang="en-US" sz="2400" dirty="0"/>
              <a:t>Different study populations may experience the same intervention differently; effect modification happens/is real.</a:t>
            </a:r>
          </a:p>
          <a:p>
            <a:pPr marL="285750" indent="-285750">
              <a:buClr>
                <a:schemeClr val="tx1">
                  <a:lumMod val="90000"/>
                  <a:lumOff val="10000"/>
                </a:schemeClr>
              </a:buClr>
              <a:buFont typeface="Arial" panose="020B0604020202020204" pitchFamily="34" charset="0"/>
              <a:buChar char="•"/>
            </a:pPr>
            <a:r>
              <a:rPr lang="en-US" sz="2400" dirty="0"/>
              <a:t>In a randomized unblinded study, contamination or lack of adherence or cross-over can greatly impact results and reshape the originally intended research question.</a:t>
            </a:r>
          </a:p>
        </p:txBody>
      </p:sp>
    </p:spTree>
    <p:extLst>
      <p:ext uri="{BB962C8B-B14F-4D97-AF65-F5344CB8AC3E}">
        <p14:creationId xmlns:p14="http://schemas.microsoft.com/office/powerpoint/2010/main" val="4185912567"/>
      </p:ext>
    </p:extLst>
  </p:cSld>
  <p:clrMapOvr>
    <a:masterClrMapping/>
  </p:clrMapOvr>
  <p:transition advTm="154823">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5C1CE5-F889-7C4E-AFBE-65FA03EC208A}"/>
              </a:ext>
            </a:extLst>
          </p:cNvPr>
          <p:cNvSpPr>
            <a:spLocks noGrp="1"/>
          </p:cNvSpPr>
          <p:nvPr>
            <p:ph type="sldNum" sz="quarter" idx="12"/>
          </p:nvPr>
        </p:nvSpPr>
        <p:spPr/>
        <p:txBody>
          <a:bodyPr/>
          <a:lstStyle/>
          <a:p>
            <a:fld id="{7BCC8D0D-EAEC-449D-9161-023DFF90F2E2}" type="slidenum">
              <a:rPr lang="en-US" smtClean="0">
                <a:solidFill>
                  <a:srgbClr val="052049"/>
                </a:solidFill>
              </a:rPr>
              <a:pPr/>
              <a:t>51</a:t>
            </a:fld>
            <a:endParaRPr lang="en-US" dirty="0">
              <a:solidFill>
                <a:srgbClr val="052049"/>
              </a:solidFill>
            </a:endParaRPr>
          </a:p>
        </p:txBody>
      </p:sp>
      <p:sp>
        <p:nvSpPr>
          <p:cNvPr id="7" name="Title 6">
            <a:extLst>
              <a:ext uri="{FF2B5EF4-FFF2-40B4-BE49-F238E27FC236}">
                <a16:creationId xmlns:a16="http://schemas.microsoft.com/office/drawing/2014/main" id="{F947F9E9-652A-7148-A8A6-7232DEBD827D}"/>
              </a:ext>
            </a:extLst>
          </p:cNvPr>
          <p:cNvSpPr>
            <a:spLocks noGrp="1"/>
          </p:cNvSpPr>
          <p:nvPr>
            <p:ph type="title"/>
          </p:nvPr>
        </p:nvSpPr>
        <p:spPr/>
        <p:txBody>
          <a:bodyPr/>
          <a:lstStyle/>
          <a:p>
            <a:r>
              <a:rPr lang="en-US" dirty="0"/>
              <a:t>Cohort vs RCT</a:t>
            </a:r>
          </a:p>
        </p:txBody>
      </p:sp>
    </p:spTree>
    <p:extLst>
      <p:ext uri="{BB962C8B-B14F-4D97-AF65-F5344CB8AC3E}">
        <p14:creationId xmlns:p14="http://schemas.microsoft.com/office/powerpoint/2010/main" val="295295588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C95-9F93-774F-A6D1-56804D75B310}"/>
              </a:ext>
            </a:extLst>
          </p:cNvPr>
          <p:cNvSpPr>
            <a:spLocks noGrp="1"/>
          </p:cNvSpPr>
          <p:nvPr>
            <p:ph type="title"/>
          </p:nvPr>
        </p:nvSpPr>
        <p:spPr/>
        <p:txBody>
          <a:bodyPr/>
          <a:lstStyle/>
          <a:p>
            <a:r>
              <a:rPr lang="en-US" dirty="0"/>
              <a:t>Hormone Replacement Therapy (HRT) &amp; CHD</a:t>
            </a:r>
          </a:p>
        </p:txBody>
      </p:sp>
      <p:sp>
        <p:nvSpPr>
          <p:cNvPr id="3" name="Content Placeholder 2">
            <a:extLst>
              <a:ext uri="{FF2B5EF4-FFF2-40B4-BE49-F238E27FC236}">
                <a16:creationId xmlns:a16="http://schemas.microsoft.com/office/drawing/2014/main" id="{D283A44E-F985-0D49-9518-CFF1BBD4F74B}"/>
              </a:ext>
            </a:extLst>
          </p:cNvPr>
          <p:cNvSpPr>
            <a:spLocks noGrp="1"/>
          </p:cNvSpPr>
          <p:nvPr>
            <p:ph idx="1"/>
          </p:nvPr>
        </p:nvSpPr>
        <p:spPr>
          <a:xfrm>
            <a:off x="459686" y="1497725"/>
            <a:ext cx="8137665" cy="4280226"/>
          </a:xfrm>
        </p:spPr>
        <p:txBody>
          <a:bodyPr/>
          <a:lstStyle/>
          <a:p>
            <a:r>
              <a:rPr lang="en-US" dirty="0"/>
              <a:t>Observational cohort data through mid-1990’s suggested inverse association of HRT and CHD</a:t>
            </a:r>
          </a:p>
          <a:p>
            <a:r>
              <a:rPr lang="en-US" dirty="0"/>
              <a:t>Ex. Nurses’ Health Study Results:</a:t>
            </a:r>
          </a:p>
          <a:p>
            <a:pPr lvl="1"/>
            <a:r>
              <a:rPr lang="en-US" dirty="0"/>
              <a:t>RR: 0.72 (95% CI, 0.55 to 0.95) for CVD mortality </a:t>
            </a:r>
          </a:p>
          <a:p>
            <a:pPr lvl="2"/>
            <a:r>
              <a:rPr lang="en-US" i="1" dirty="0"/>
              <a:t>(</a:t>
            </a:r>
            <a:r>
              <a:rPr lang="en-US" i="1" dirty="0" err="1"/>
              <a:t>Stampfer</a:t>
            </a:r>
            <a:r>
              <a:rPr lang="en-US" i="1" dirty="0"/>
              <a:t> MJ et al, NEJM 1991)</a:t>
            </a:r>
          </a:p>
          <a:p>
            <a:pPr lvl="1"/>
            <a:r>
              <a:rPr lang="en-US" dirty="0"/>
              <a:t>RR: 0.63 (95% CI 0.56 to 0.70) for total mortality for current users vs. never users, but benefit decreased over time </a:t>
            </a:r>
          </a:p>
          <a:p>
            <a:pPr lvl="2"/>
            <a:r>
              <a:rPr lang="en-US" i="1" dirty="0"/>
              <a:t>(</a:t>
            </a:r>
            <a:r>
              <a:rPr lang="en-US" i="1" dirty="0" err="1"/>
              <a:t>Grodstein</a:t>
            </a:r>
            <a:r>
              <a:rPr lang="en-US" i="1" dirty="0"/>
              <a:t> F, NEJM 1997)</a:t>
            </a:r>
          </a:p>
          <a:p>
            <a:pPr lvl="1"/>
            <a:endParaRPr lang="en-US" dirty="0"/>
          </a:p>
        </p:txBody>
      </p:sp>
      <p:sp>
        <p:nvSpPr>
          <p:cNvPr id="4" name="Slide Number Placeholder 3">
            <a:extLst>
              <a:ext uri="{FF2B5EF4-FFF2-40B4-BE49-F238E27FC236}">
                <a16:creationId xmlns:a16="http://schemas.microsoft.com/office/drawing/2014/main" id="{4AB9EEED-D5FA-4045-B1A1-426EE6680657}"/>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52</a:t>
            </a:fld>
            <a:endParaRPr lang="en-US" altLang="en-US">
              <a:solidFill>
                <a:srgbClr val="052049"/>
              </a:solidFill>
            </a:endParaRPr>
          </a:p>
        </p:txBody>
      </p:sp>
    </p:spTree>
    <p:extLst>
      <p:ext uri="{BB962C8B-B14F-4D97-AF65-F5344CB8AC3E}">
        <p14:creationId xmlns:p14="http://schemas.microsoft.com/office/powerpoint/2010/main" val="15319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C95-9F93-774F-A6D1-56804D75B310}"/>
              </a:ext>
            </a:extLst>
          </p:cNvPr>
          <p:cNvSpPr>
            <a:spLocks noGrp="1"/>
          </p:cNvSpPr>
          <p:nvPr>
            <p:ph type="title"/>
          </p:nvPr>
        </p:nvSpPr>
        <p:spPr/>
        <p:txBody>
          <a:bodyPr/>
          <a:lstStyle/>
          <a:p>
            <a:r>
              <a:rPr lang="en-US" dirty="0"/>
              <a:t>Hormone Replacement Therapy (HRT) &amp; CHD</a:t>
            </a:r>
          </a:p>
        </p:txBody>
      </p:sp>
      <p:sp>
        <p:nvSpPr>
          <p:cNvPr id="3" name="Content Placeholder 2">
            <a:extLst>
              <a:ext uri="{FF2B5EF4-FFF2-40B4-BE49-F238E27FC236}">
                <a16:creationId xmlns:a16="http://schemas.microsoft.com/office/drawing/2014/main" id="{D283A44E-F985-0D49-9518-CFF1BBD4F74B}"/>
              </a:ext>
            </a:extLst>
          </p:cNvPr>
          <p:cNvSpPr>
            <a:spLocks noGrp="1"/>
          </p:cNvSpPr>
          <p:nvPr>
            <p:ph idx="1"/>
          </p:nvPr>
        </p:nvSpPr>
        <p:spPr>
          <a:xfrm>
            <a:off x="459686" y="1497725"/>
            <a:ext cx="8137665" cy="4280226"/>
          </a:xfrm>
        </p:spPr>
        <p:txBody>
          <a:bodyPr/>
          <a:lstStyle/>
          <a:p>
            <a:r>
              <a:rPr lang="en-US" dirty="0"/>
              <a:t>HERS and WHI trials examined HRT and outcome of CHD</a:t>
            </a:r>
          </a:p>
          <a:p>
            <a:pPr lvl="1"/>
            <a:r>
              <a:rPr lang="en-US" dirty="0"/>
              <a:t>Heart and Estrogen/progestin Replacement Study (HERS)</a:t>
            </a:r>
          </a:p>
          <a:p>
            <a:pPr lvl="1"/>
            <a:r>
              <a:rPr lang="en-US" dirty="0"/>
              <a:t>Women’s Health Initiative (WHI)</a:t>
            </a:r>
          </a:p>
          <a:p>
            <a:r>
              <a:rPr lang="en-US" dirty="0"/>
              <a:t>HERS, secondary prevention (started 1993, published 1998)</a:t>
            </a:r>
          </a:p>
          <a:p>
            <a:r>
              <a:rPr lang="en-US" dirty="0"/>
              <a:t>WHI, primary prevention (started 1992, published 2003)</a:t>
            </a:r>
          </a:p>
          <a:p>
            <a:r>
              <a:rPr lang="en-US" dirty="0"/>
              <a:t>Women with a uterus: </a:t>
            </a:r>
          </a:p>
          <a:p>
            <a:pPr lvl="1"/>
            <a:r>
              <a:rPr lang="en-US" dirty="0"/>
              <a:t>0.625 mg conjugated estrogens +  2.5 mg medroxyprogesterone acetate daily vs. placebo</a:t>
            </a:r>
          </a:p>
          <a:p>
            <a:pPr lvl="1"/>
            <a:endParaRPr lang="en-US" dirty="0"/>
          </a:p>
        </p:txBody>
      </p:sp>
      <p:sp>
        <p:nvSpPr>
          <p:cNvPr id="4" name="Slide Number Placeholder 3">
            <a:extLst>
              <a:ext uri="{FF2B5EF4-FFF2-40B4-BE49-F238E27FC236}">
                <a16:creationId xmlns:a16="http://schemas.microsoft.com/office/drawing/2014/main" id="{4AB9EEED-D5FA-4045-B1A1-426EE6680657}"/>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53</a:t>
            </a:fld>
            <a:endParaRPr lang="en-US" altLang="en-US">
              <a:solidFill>
                <a:srgbClr val="052049"/>
              </a:solidFill>
            </a:endParaRPr>
          </a:p>
        </p:txBody>
      </p:sp>
    </p:spTree>
    <p:extLst>
      <p:ext uri="{BB962C8B-B14F-4D97-AF65-F5344CB8AC3E}">
        <p14:creationId xmlns:p14="http://schemas.microsoft.com/office/powerpoint/2010/main" val="3347610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a:xfrm>
            <a:off x="453585" y="185162"/>
            <a:ext cx="8173580" cy="611449"/>
          </a:xfrm>
        </p:spPr>
        <p:txBody>
          <a:bodyPr/>
          <a:lstStyle/>
          <a:p>
            <a:r>
              <a:rPr lang="en-US" dirty="0"/>
              <a:t>HERS trial results</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54</a:t>
            </a:fld>
            <a:endParaRPr lang="en-US" altLang="en-US">
              <a:solidFill>
                <a:srgbClr val="052049"/>
              </a:solidFill>
            </a:endParaRPr>
          </a:p>
        </p:txBody>
      </p:sp>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5"/>
            <a:ext cx="3870708" cy="307777"/>
          </a:xfrm>
          <a:prstGeom prst="rect">
            <a:avLst/>
          </a:prstGeom>
          <a:noFill/>
          <a:ln w="19050" algn="ctr">
            <a:noFill/>
            <a:miter lim="800000"/>
            <a:headEnd/>
            <a:tailEnd/>
          </a:ln>
        </p:spPr>
        <p:txBody>
          <a:bodyPr wrap="square" lIns="0" tIns="0" rIns="0" bIns="0" rtlCol="0">
            <a:spAutoFit/>
          </a:bodyPr>
          <a:lstStyle/>
          <a:p>
            <a:r>
              <a:rPr lang="en-US" sz="2000" dirty="0" err="1"/>
              <a:t>Hulley</a:t>
            </a:r>
            <a:r>
              <a:rPr lang="en-US" sz="2000" dirty="0"/>
              <a:t> S, JAMA 1998</a:t>
            </a:r>
          </a:p>
        </p:txBody>
      </p:sp>
      <p:pic>
        <p:nvPicPr>
          <p:cNvPr id="3" name="Picture 2">
            <a:extLst>
              <a:ext uri="{FF2B5EF4-FFF2-40B4-BE49-F238E27FC236}">
                <a16:creationId xmlns:a16="http://schemas.microsoft.com/office/drawing/2014/main" id="{016C8F4B-EFE3-F346-88B1-4614256345B7}"/>
              </a:ext>
            </a:extLst>
          </p:cNvPr>
          <p:cNvPicPr>
            <a:picLocks noChangeAspect="1"/>
          </p:cNvPicPr>
          <p:nvPr/>
        </p:nvPicPr>
        <p:blipFill>
          <a:blip r:embed="rId3"/>
          <a:stretch>
            <a:fillRect/>
          </a:stretch>
        </p:blipFill>
        <p:spPr>
          <a:xfrm>
            <a:off x="249850" y="1304146"/>
            <a:ext cx="8280875" cy="2203555"/>
          </a:xfrm>
          <a:prstGeom prst="rect">
            <a:avLst/>
          </a:prstGeom>
        </p:spPr>
      </p:pic>
      <p:sp>
        <p:nvSpPr>
          <p:cNvPr id="8" name="TextBox 7">
            <a:extLst>
              <a:ext uri="{FF2B5EF4-FFF2-40B4-BE49-F238E27FC236}">
                <a16:creationId xmlns:a16="http://schemas.microsoft.com/office/drawing/2014/main" id="{3F972A7F-0122-0E47-8B88-D45DE14A4136}"/>
              </a:ext>
            </a:extLst>
          </p:cNvPr>
          <p:cNvSpPr txBox="1"/>
          <p:nvPr/>
        </p:nvSpPr>
        <p:spPr bwMode="auto">
          <a:xfrm>
            <a:off x="839592" y="3881925"/>
            <a:ext cx="7691133" cy="2246769"/>
          </a:xfrm>
          <a:prstGeom prst="rect">
            <a:avLst/>
          </a:prstGeom>
          <a:noFill/>
          <a:ln w="19050" algn="ctr">
            <a:noFill/>
            <a:miter lim="800000"/>
            <a:headEnd/>
            <a:tailEnd/>
          </a:ln>
        </p:spPr>
        <p:txBody>
          <a:bodyPr wrap="square" lIns="0" tIns="0" rIns="0" bIns="0" rtlCol="0">
            <a:spAutoFit/>
          </a:bodyPr>
          <a:lstStyle/>
          <a:p>
            <a:r>
              <a:rPr lang="en-US" sz="2000" i="1" dirty="0"/>
              <a:t>“</a:t>
            </a:r>
            <a:r>
              <a:rPr lang="en-US" i="1" dirty="0"/>
              <a:t>postmenopausal women younger than 80 years with established coronary disease who received estrogen plus progestin did not experience a reduction in overall risk of nonfatal MI and CHD death or of other cardiovascular outcomes. </a:t>
            </a:r>
          </a:p>
          <a:p>
            <a:endParaRPr lang="en-US" i="1" dirty="0"/>
          </a:p>
          <a:p>
            <a:r>
              <a:rPr lang="en-US" i="1" dirty="0"/>
              <a:t>How can this finding be reconciled with the large body of evidence from observational and pathophysiologic studies suggesting that estrogen therapy reduces risk for CHD?”</a:t>
            </a:r>
            <a:endParaRPr lang="en-US" sz="2000" i="1" dirty="0"/>
          </a:p>
        </p:txBody>
      </p:sp>
      <p:sp>
        <p:nvSpPr>
          <p:cNvPr id="9" name="TextBox 8">
            <a:extLst>
              <a:ext uri="{FF2B5EF4-FFF2-40B4-BE49-F238E27FC236}">
                <a16:creationId xmlns:a16="http://schemas.microsoft.com/office/drawing/2014/main" id="{18E3FB19-3566-8945-8E08-EFDAAFEB06EE}"/>
              </a:ext>
            </a:extLst>
          </p:cNvPr>
          <p:cNvSpPr txBox="1"/>
          <p:nvPr/>
        </p:nvSpPr>
        <p:spPr bwMode="auto">
          <a:xfrm>
            <a:off x="453585" y="974363"/>
            <a:ext cx="8390612" cy="314793"/>
          </a:xfrm>
          <a:prstGeom prst="rect">
            <a:avLst/>
          </a:prstGeom>
          <a:noFill/>
          <a:ln w="19050" algn="ctr">
            <a:noFill/>
            <a:miter lim="800000"/>
            <a:headEnd/>
            <a:tailEnd/>
          </a:ln>
        </p:spPr>
        <p:txBody>
          <a:bodyPr wrap="square" lIns="0" tIns="0" rIns="0" bIns="0" rtlCol="0">
            <a:spAutoFit/>
          </a:bodyPr>
          <a:lstStyle/>
          <a:p>
            <a:r>
              <a:rPr lang="en-US" sz="2000" dirty="0"/>
              <a:t>CHD						Nonfatal MI				CHD Death</a:t>
            </a:r>
          </a:p>
        </p:txBody>
      </p:sp>
    </p:spTree>
    <p:extLst>
      <p:ext uri="{BB962C8B-B14F-4D97-AF65-F5344CB8AC3E}">
        <p14:creationId xmlns:p14="http://schemas.microsoft.com/office/powerpoint/2010/main" val="42565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7FB9E50F-FE5B-AC4D-84F7-EE1B7AB15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9D0F1324-5E0E-4A49-9CFA-595CF8E992A9}"/>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Manson JE et al. N Engl J Med 2003;349:523-534.</a:t>
            </a:r>
          </a:p>
        </p:txBody>
      </p:sp>
      <p:pic>
        <p:nvPicPr>
          <p:cNvPr id="3075" name="Picture 3">
            <a:extLst>
              <a:ext uri="{FF2B5EF4-FFF2-40B4-BE49-F238E27FC236}">
                <a16:creationId xmlns:a16="http://schemas.microsoft.com/office/drawing/2014/main" id="{DB03E810-18EA-4341-B06A-BA44B9F6E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930" y="743419"/>
            <a:ext cx="5424140" cy="5371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650621BF-9EB2-4145-848F-052DF6501E37}"/>
              </a:ext>
            </a:extLst>
          </p:cNvPr>
          <p:cNvSpPr>
            <a:spLocks noChangeArrowheads="1"/>
          </p:cNvSpPr>
          <p:nvPr/>
        </p:nvSpPr>
        <p:spPr bwMode="auto">
          <a:xfrm>
            <a:off x="537883" y="198158"/>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b="1" dirty="0">
                <a:solidFill>
                  <a:schemeClr val="accent6">
                    <a:lumMod val="75000"/>
                  </a:schemeClr>
                </a:solidFill>
                <a:ea typeface="Arial Unicode MS" panose="020B0604020202020204" pitchFamily="34" charset="-128"/>
                <a:cs typeface="Arial Unicode MS" panose="020B0604020202020204" pitchFamily="34" charset="-128"/>
              </a:rPr>
              <a:t>Kaplan–Meier Estimates of Cumulative Hazard Rates of CHD.</a:t>
            </a:r>
          </a:p>
        </p:txBody>
      </p:sp>
    </p:spTree>
    <p:extLst>
      <p:ext uri="{BB962C8B-B14F-4D97-AF65-F5344CB8AC3E}">
        <p14:creationId xmlns:p14="http://schemas.microsoft.com/office/powerpoint/2010/main" val="1911793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A11102-5FA3-5242-92FC-15420C99DAA2}"/>
              </a:ext>
            </a:extLst>
          </p:cNvPr>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56</a:t>
            </a:fld>
            <a:endParaRPr lang="en-US" altLang="en-US">
              <a:solidFill>
                <a:srgbClr val="052049"/>
              </a:solidFill>
            </a:endParaRPr>
          </a:p>
        </p:txBody>
      </p:sp>
      <p:sp>
        <p:nvSpPr>
          <p:cNvPr id="2" name="Title 1">
            <a:extLst>
              <a:ext uri="{FF2B5EF4-FFF2-40B4-BE49-F238E27FC236}">
                <a16:creationId xmlns:a16="http://schemas.microsoft.com/office/drawing/2014/main" id="{2B801B18-1918-384A-A4EB-F792433FC0B9}"/>
              </a:ext>
            </a:extLst>
          </p:cNvPr>
          <p:cNvSpPr>
            <a:spLocks noGrp="1"/>
          </p:cNvSpPr>
          <p:nvPr>
            <p:ph type="title"/>
          </p:nvPr>
        </p:nvSpPr>
        <p:spPr/>
        <p:txBody>
          <a:bodyPr/>
          <a:lstStyle/>
          <a:p>
            <a:r>
              <a:rPr lang="en-US" dirty="0"/>
              <a:t>NHS vs WHI – HRT &amp; CVD Comparison</a:t>
            </a:r>
          </a:p>
        </p:txBody>
      </p:sp>
      <p:sp>
        <p:nvSpPr>
          <p:cNvPr id="5" name="Text Placeholder 4">
            <a:extLst>
              <a:ext uri="{FF2B5EF4-FFF2-40B4-BE49-F238E27FC236}">
                <a16:creationId xmlns:a16="http://schemas.microsoft.com/office/drawing/2014/main" id="{7CD66998-4EDC-E24B-95FB-289B58A1A94F}"/>
              </a:ext>
            </a:extLst>
          </p:cNvPr>
          <p:cNvSpPr>
            <a:spLocks noGrp="1"/>
          </p:cNvSpPr>
          <p:nvPr>
            <p:ph type="body" sz="quarter" idx="15"/>
          </p:nvPr>
        </p:nvSpPr>
        <p:spPr/>
        <p:txBody>
          <a:bodyPr/>
          <a:lstStyle/>
          <a:p>
            <a:r>
              <a:rPr lang="en-US" dirty="0"/>
              <a:t>What accounts for the apparent discrepancies?</a:t>
            </a:r>
          </a:p>
        </p:txBody>
      </p:sp>
      <p:sp>
        <p:nvSpPr>
          <p:cNvPr id="3" name="Content Placeholder 2">
            <a:extLst>
              <a:ext uri="{FF2B5EF4-FFF2-40B4-BE49-F238E27FC236}">
                <a16:creationId xmlns:a16="http://schemas.microsoft.com/office/drawing/2014/main" id="{3B49CB2F-A96F-5146-8083-7C2B49C843DA}"/>
              </a:ext>
            </a:extLst>
          </p:cNvPr>
          <p:cNvSpPr>
            <a:spLocks noGrp="1"/>
          </p:cNvSpPr>
          <p:nvPr>
            <p:ph sz="quarter" idx="18"/>
          </p:nvPr>
        </p:nvSpPr>
        <p:spPr>
          <a:xfrm>
            <a:off x="77359" y="1704543"/>
            <a:ext cx="3826840" cy="3804111"/>
          </a:xfrm>
        </p:spPr>
        <p:txBody>
          <a:bodyPr/>
          <a:lstStyle/>
          <a:p>
            <a:r>
              <a:rPr lang="en-US" dirty="0"/>
              <a:t>Confounding in Cohort?</a:t>
            </a:r>
          </a:p>
          <a:p>
            <a:r>
              <a:rPr lang="en-US" dirty="0"/>
              <a:t>Or differences in design features?</a:t>
            </a:r>
          </a:p>
          <a:p>
            <a:pPr lvl="1"/>
            <a:r>
              <a:rPr lang="en-US" dirty="0"/>
              <a:t>Study Population</a:t>
            </a:r>
          </a:p>
          <a:p>
            <a:pPr lvl="1"/>
            <a:r>
              <a:rPr lang="en-US" dirty="0"/>
              <a:t>Dose</a:t>
            </a:r>
          </a:p>
          <a:p>
            <a:pPr lvl="1"/>
            <a:r>
              <a:rPr lang="en-US" dirty="0"/>
              <a:t>Duration</a:t>
            </a:r>
          </a:p>
          <a:p>
            <a:pPr lvl="1"/>
            <a:r>
              <a:rPr lang="en-US" dirty="0"/>
              <a:t>Timing</a:t>
            </a:r>
          </a:p>
          <a:p>
            <a:endParaRPr lang="en-US" dirty="0"/>
          </a:p>
        </p:txBody>
      </p:sp>
      <p:sp>
        <p:nvSpPr>
          <p:cNvPr id="6" name="Content Placeholder 5">
            <a:extLst>
              <a:ext uri="{FF2B5EF4-FFF2-40B4-BE49-F238E27FC236}">
                <a16:creationId xmlns:a16="http://schemas.microsoft.com/office/drawing/2014/main" id="{A1B919B4-161C-C049-AD1E-0198AA588BBC}"/>
              </a:ext>
            </a:extLst>
          </p:cNvPr>
          <p:cNvSpPr>
            <a:spLocks noGrp="1"/>
          </p:cNvSpPr>
          <p:nvPr>
            <p:ph sz="quarter" idx="19"/>
          </p:nvPr>
        </p:nvSpPr>
        <p:spPr>
          <a:xfrm>
            <a:off x="3381558" y="1687290"/>
            <a:ext cx="5727936" cy="4222695"/>
          </a:xfrm>
        </p:spPr>
        <p:txBody>
          <a:bodyPr/>
          <a:lstStyle/>
          <a:p>
            <a:r>
              <a:rPr lang="en-US" dirty="0"/>
              <a:t>Probably still some residual confounding</a:t>
            </a:r>
          </a:p>
          <a:p>
            <a:r>
              <a:rPr lang="en-US" dirty="0"/>
              <a:t>Considerations:</a:t>
            </a:r>
          </a:p>
          <a:p>
            <a:pPr lvl="1"/>
            <a:r>
              <a:rPr lang="en-US" dirty="0"/>
              <a:t>WHI older</a:t>
            </a:r>
          </a:p>
          <a:p>
            <a:pPr lvl="1"/>
            <a:r>
              <a:rPr lang="en-US" dirty="0"/>
              <a:t>Early cohort data primarily on estrogen only</a:t>
            </a:r>
          </a:p>
          <a:p>
            <a:pPr lvl="1"/>
            <a:r>
              <a:rPr lang="en-US" dirty="0"/>
              <a:t>Estrogen may ↓ risk of CHD but higher doses ↑ risk of stroke</a:t>
            </a:r>
          </a:p>
          <a:p>
            <a:pPr lvl="1"/>
            <a:r>
              <a:rPr lang="en-US" dirty="0"/>
              <a:t>Timing since menopause may be important due to different biological effects of estrogen on early vs. advanced atherosclerotic lesions</a:t>
            </a:r>
          </a:p>
          <a:p>
            <a:endParaRPr lang="en-US" dirty="0"/>
          </a:p>
        </p:txBody>
      </p:sp>
    </p:spTree>
    <p:extLst>
      <p:ext uri="{BB962C8B-B14F-4D97-AF65-F5344CB8AC3E}">
        <p14:creationId xmlns:p14="http://schemas.microsoft.com/office/powerpoint/2010/main" val="3062412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A66058-8DCF-2547-90EB-2F7A2206735D}"/>
              </a:ext>
            </a:extLst>
          </p:cNvPr>
          <p:cNvSpPr>
            <a:spLocks noGrp="1"/>
          </p:cNvSpPr>
          <p:nvPr>
            <p:ph type="sldNum" sz="quarter" idx="12"/>
          </p:nvPr>
        </p:nvSpPr>
        <p:spPr/>
        <p:txBody>
          <a:bodyPr/>
          <a:lstStyle/>
          <a:p>
            <a:fld id="{7BCC8D0D-EAEC-449D-9161-023DFF90F2E2}" type="slidenum">
              <a:rPr lang="en-US" smtClean="0">
                <a:solidFill>
                  <a:srgbClr val="052049"/>
                </a:solidFill>
              </a:rPr>
              <a:pPr/>
              <a:t>57</a:t>
            </a:fld>
            <a:endParaRPr lang="en-US" dirty="0">
              <a:solidFill>
                <a:srgbClr val="052049"/>
              </a:solidFill>
            </a:endParaRPr>
          </a:p>
        </p:txBody>
      </p:sp>
      <p:sp>
        <p:nvSpPr>
          <p:cNvPr id="4" name="Text Placeholder 3">
            <a:extLst>
              <a:ext uri="{FF2B5EF4-FFF2-40B4-BE49-F238E27FC236}">
                <a16:creationId xmlns:a16="http://schemas.microsoft.com/office/drawing/2014/main" id="{2E091924-F8D4-D644-91C9-6196510B017C}"/>
              </a:ext>
            </a:extLst>
          </p:cNvPr>
          <p:cNvSpPr>
            <a:spLocks noGrp="1"/>
          </p:cNvSpPr>
          <p:nvPr>
            <p:ph type="body" sz="quarter" idx="13"/>
          </p:nvPr>
        </p:nvSpPr>
        <p:spPr/>
        <p:txBody>
          <a:bodyPr>
            <a:normAutofit fontScale="92500" lnSpcReduction="20000"/>
          </a:bodyPr>
          <a:lstStyle/>
          <a:p>
            <a:r>
              <a:rPr lang="en-US" i="1" dirty="0"/>
              <a:t> We present observational analyses from the NHS to simulate the inclusion and exclusion criteria and dose and formulation of HT used in the WHI trials. When analyses were conducted in the broader age range of 50– 79 years, results were discordant for total MI and for several other outcomes. However, </a:t>
            </a:r>
            <a:r>
              <a:rPr lang="en-US" i="1" dirty="0">
                <a:highlight>
                  <a:srgbClr val="00FFFF"/>
                </a:highlight>
              </a:rPr>
              <a:t>much of the apparent discordance in the WHI versus NHS findings disappeared when we restricted our analyses to the ages of 50–59 years at HT initiation, the age range when more than 60% of women initiated HT use in the NHS</a:t>
            </a:r>
            <a:r>
              <a:rPr lang="en-US" i="1" dirty="0"/>
              <a:t>.</a:t>
            </a:r>
          </a:p>
          <a:p>
            <a:endParaRPr lang="en-US" i="1" dirty="0"/>
          </a:p>
        </p:txBody>
      </p:sp>
      <p:sp>
        <p:nvSpPr>
          <p:cNvPr id="5" name="Text Placeholder 4">
            <a:extLst>
              <a:ext uri="{FF2B5EF4-FFF2-40B4-BE49-F238E27FC236}">
                <a16:creationId xmlns:a16="http://schemas.microsoft.com/office/drawing/2014/main" id="{A1026193-D098-5541-B75D-7B9EEC90196A}"/>
              </a:ext>
            </a:extLst>
          </p:cNvPr>
          <p:cNvSpPr>
            <a:spLocks noGrp="1"/>
          </p:cNvSpPr>
          <p:nvPr>
            <p:ph type="body" sz="quarter" idx="14"/>
          </p:nvPr>
        </p:nvSpPr>
        <p:spPr/>
        <p:txBody>
          <a:bodyPr/>
          <a:lstStyle/>
          <a:p>
            <a:r>
              <a:rPr lang="en-US" dirty="0" err="1"/>
              <a:t>Bhupathiraju</a:t>
            </a:r>
            <a:r>
              <a:rPr lang="en-US" dirty="0"/>
              <a:t>, SN et al</a:t>
            </a:r>
          </a:p>
          <a:p>
            <a:endParaRPr lang="en-US" dirty="0"/>
          </a:p>
        </p:txBody>
      </p:sp>
      <p:sp>
        <p:nvSpPr>
          <p:cNvPr id="6" name="Text Placeholder 5">
            <a:extLst>
              <a:ext uri="{FF2B5EF4-FFF2-40B4-BE49-F238E27FC236}">
                <a16:creationId xmlns:a16="http://schemas.microsoft.com/office/drawing/2014/main" id="{E25CF78C-B385-7145-924D-4222F56E80CB}"/>
              </a:ext>
            </a:extLst>
          </p:cNvPr>
          <p:cNvSpPr>
            <a:spLocks noGrp="1"/>
          </p:cNvSpPr>
          <p:nvPr>
            <p:ph type="body" sz="quarter" idx="15"/>
          </p:nvPr>
        </p:nvSpPr>
        <p:spPr/>
        <p:txBody>
          <a:bodyPr/>
          <a:lstStyle/>
          <a:p>
            <a:r>
              <a:rPr lang="en-US" dirty="0"/>
              <a:t>Am J Epidemiol. 2017;186(6):696–708</a:t>
            </a:r>
          </a:p>
          <a:p>
            <a:endParaRPr lang="en-US" dirty="0"/>
          </a:p>
        </p:txBody>
      </p:sp>
    </p:spTree>
    <p:extLst>
      <p:ext uri="{BB962C8B-B14F-4D97-AF65-F5344CB8AC3E}">
        <p14:creationId xmlns:p14="http://schemas.microsoft.com/office/powerpoint/2010/main" val="118373383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E42-45F7-8741-9D21-0DB5242DBABB}"/>
              </a:ext>
            </a:extLst>
          </p:cNvPr>
          <p:cNvSpPr>
            <a:spLocks noGrp="1"/>
          </p:cNvSpPr>
          <p:nvPr>
            <p:ph type="title"/>
          </p:nvPr>
        </p:nvSpPr>
        <p:spPr/>
        <p:txBody>
          <a:bodyPr>
            <a:normAutofit fontScale="90000"/>
          </a:bodyPr>
          <a:lstStyle/>
          <a:p>
            <a:pPr algn="ctr"/>
            <a:r>
              <a:rPr lang="en-US" dirty="0"/>
              <a:t>HRT &amp; Total MI, among women 50-79 </a:t>
            </a:r>
            <a:r>
              <a:rPr lang="en-US" dirty="0" err="1"/>
              <a:t>yrs</a:t>
            </a:r>
            <a:r>
              <a:rPr lang="en-US" dirty="0"/>
              <a:t>, </a:t>
            </a:r>
            <a:br>
              <a:rPr lang="en-US" dirty="0"/>
            </a:br>
            <a:r>
              <a:rPr lang="en-US" dirty="0"/>
              <a:t>and within 10 </a:t>
            </a:r>
            <a:r>
              <a:rPr lang="en-US" dirty="0" err="1"/>
              <a:t>yrs</a:t>
            </a:r>
            <a:r>
              <a:rPr lang="en-US" dirty="0"/>
              <a:t> menopause</a:t>
            </a:r>
          </a:p>
        </p:txBody>
      </p:sp>
      <p:sp>
        <p:nvSpPr>
          <p:cNvPr id="4" name="Slide Number Placeholder 3">
            <a:extLst>
              <a:ext uri="{FF2B5EF4-FFF2-40B4-BE49-F238E27FC236}">
                <a16:creationId xmlns:a16="http://schemas.microsoft.com/office/drawing/2014/main" id="{A34C04FD-68BF-9B4C-837E-53E3248C111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58</a:t>
            </a:fld>
            <a:endParaRPr lang="en-US" altLang="en-US">
              <a:solidFill>
                <a:srgbClr val="052049"/>
              </a:solidFill>
            </a:endParaRPr>
          </a:p>
        </p:txBody>
      </p:sp>
      <p:pic>
        <p:nvPicPr>
          <p:cNvPr id="5" name="Picture 4">
            <a:extLst>
              <a:ext uri="{FF2B5EF4-FFF2-40B4-BE49-F238E27FC236}">
                <a16:creationId xmlns:a16="http://schemas.microsoft.com/office/drawing/2014/main" id="{FD98FA65-6E1E-934C-BCF0-6267BF6A2B46}"/>
              </a:ext>
            </a:extLst>
          </p:cNvPr>
          <p:cNvPicPr>
            <a:picLocks noChangeAspect="1"/>
          </p:cNvPicPr>
          <p:nvPr/>
        </p:nvPicPr>
        <p:blipFill>
          <a:blip r:embed="rId3"/>
          <a:stretch>
            <a:fillRect/>
          </a:stretch>
        </p:blipFill>
        <p:spPr>
          <a:xfrm>
            <a:off x="1428750" y="1581150"/>
            <a:ext cx="6286500" cy="3695700"/>
          </a:xfrm>
          <a:prstGeom prst="rect">
            <a:avLst/>
          </a:prstGeom>
        </p:spPr>
      </p:pic>
      <p:sp>
        <p:nvSpPr>
          <p:cNvPr id="6" name="TextBox 5">
            <a:extLst>
              <a:ext uri="{FF2B5EF4-FFF2-40B4-BE49-F238E27FC236}">
                <a16:creationId xmlns:a16="http://schemas.microsoft.com/office/drawing/2014/main" id="{A321672B-EDF7-FA40-89F2-2C3A2F693E9F}"/>
              </a:ext>
            </a:extLst>
          </p:cNvPr>
          <p:cNvSpPr txBox="1"/>
          <p:nvPr/>
        </p:nvSpPr>
        <p:spPr bwMode="auto">
          <a:xfrm>
            <a:off x="874713" y="5644055"/>
            <a:ext cx="4438266" cy="615553"/>
          </a:xfrm>
          <a:prstGeom prst="rect">
            <a:avLst/>
          </a:prstGeom>
          <a:noFill/>
          <a:ln w="19050" algn="ctr">
            <a:noFill/>
            <a:miter lim="800000"/>
            <a:headEnd/>
            <a:tailEnd/>
          </a:ln>
        </p:spPr>
        <p:txBody>
          <a:bodyPr wrap="square" lIns="0" tIns="0" rIns="0" bIns="0" rtlCol="0">
            <a:spAutoFit/>
          </a:bodyPr>
          <a:lstStyle/>
          <a:p>
            <a:r>
              <a:rPr lang="en-US" sz="2000" dirty="0"/>
              <a:t>◼︎ (squares):  WHI</a:t>
            </a:r>
          </a:p>
          <a:p>
            <a:r>
              <a:rPr lang="en-US" sz="2000" dirty="0"/>
              <a:t>◆ (diamonds): NHS</a:t>
            </a:r>
          </a:p>
        </p:txBody>
      </p:sp>
      <p:sp>
        <p:nvSpPr>
          <p:cNvPr id="7" name="TextBox 6">
            <a:extLst>
              <a:ext uri="{FF2B5EF4-FFF2-40B4-BE49-F238E27FC236}">
                <a16:creationId xmlns:a16="http://schemas.microsoft.com/office/drawing/2014/main" id="{ED0CA474-4B97-344B-BBD3-5C4EBE1B385D}"/>
              </a:ext>
            </a:extLst>
          </p:cNvPr>
          <p:cNvSpPr txBox="1"/>
          <p:nvPr/>
        </p:nvSpPr>
        <p:spPr bwMode="auto">
          <a:xfrm>
            <a:off x="5312979" y="5821549"/>
            <a:ext cx="3487606" cy="276999"/>
          </a:xfrm>
          <a:prstGeom prst="rect">
            <a:avLst/>
          </a:prstGeom>
          <a:noFill/>
          <a:ln w="19050" algn="ctr">
            <a:noFill/>
            <a:miter lim="800000"/>
            <a:headEnd/>
            <a:tailEnd/>
          </a:ln>
        </p:spPr>
        <p:txBody>
          <a:bodyPr wrap="square" lIns="0" tIns="0" rIns="0" bIns="0" rtlCol="0">
            <a:spAutoFit/>
          </a:bodyPr>
          <a:lstStyle/>
          <a:p>
            <a:r>
              <a:rPr lang="en-US" u="sng" dirty="0">
                <a:solidFill>
                  <a:schemeClr val="accent6">
                    <a:lumMod val="75000"/>
                  </a:schemeClr>
                </a:solidFill>
                <a:hlinkClick r:id="rId4"/>
              </a:rPr>
              <a:t>Bhupathiraju SN, AJE 2017</a:t>
            </a:r>
            <a:endParaRPr lang="en-US" sz="2000" dirty="0">
              <a:solidFill>
                <a:schemeClr val="accent6">
                  <a:lumMod val="75000"/>
                </a:schemeClr>
              </a:solidFill>
            </a:endParaRPr>
          </a:p>
        </p:txBody>
      </p:sp>
    </p:spTree>
    <p:extLst>
      <p:ext uri="{BB962C8B-B14F-4D97-AF65-F5344CB8AC3E}">
        <p14:creationId xmlns:p14="http://schemas.microsoft.com/office/powerpoint/2010/main" val="97259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59</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2"/>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3" y="1653993"/>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1"/>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2" y="1807882"/>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88" y="425002"/>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79"/>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64AA875-E7A5-574B-932E-D514F024CB67}"/>
              </a:ext>
            </a:extLst>
          </p:cNvPr>
          <p:cNvGrpSpPr/>
          <p:nvPr/>
        </p:nvGrpSpPr>
        <p:grpSpPr>
          <a:xfrm>
            <a:off x="491276" y="2962013"/>
            <a:ext cx="8107660" cy="3086152"/>
            <a:chOff x="491276" y="2962013"/>
            <a:chExt cx="8107660" cy="3086152"/>
          </a:xfrm>
        </p:grpSpPr>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grpSp>
          <p:nvGrpSpPr>
            <p:cNvPr id="3" name="Group 2">
              <a:extLst>
                <a:ext uri="{FF2B5EF4-FFF2-40B4-BE49-F238E27FC236}">
                  <a16:creationId xmlns:a16="http://schemas.microsoft.com/office/drawing/2014/main" id="{7A7F449D-BCBF-3945-B209-FC8B80EAEF24}"/>
                </a:ext>
              </a:extLst>
            </p:cNvPr>
            <p:cNvGrpSpPr/>
            <p:nvPr/>
          </p:nvGrpSpPr>
          <p:grpSpPr>
            <a:xfrm>
              <a:off x="491276" y="3269790"/>
              <a:ext cx="8107660" cy="2778375"/>
              <a:chOff x="491276" y="3269790"/>
              <a:chExt cx="8107660" cy="2778375"/>
            </a:xfrm>
          </p:grpSpPr>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noFill/>
                  <a:miter lim="800000"/>
                  <a:headEnd/>
                  <a:tailEnd/>
                </a:ln>
              </p:spPr>
              <p:txBody>
                <a:bodyPr wrap="square" lIns="0" tIns="0" rIns="0" bIns="0" rtlCol="0">
                  <a:spAutoFit/>
                </a:bodyPr>
                <a:lstStyle/>
                <a:p>
                  <a:pPr algn="ctr"/>
                  <a:r>
                    <a:rPr lang="en-US" sz="2000" dirty="0"/>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noFill/>
                  <a:miter lim="800000"/>
                  <a:headEnd/>
                  <a:tailEnd/>
                </a:ln>
              </p:spPr>
              <p:txBody>
                <a:bodyPr wrap="square" lIns="0" tIns="0" rIns="0" bIns="0" rtlCol="0">
                  <a:spAutoFit/>
                </a:bodyPr>
                <a:lstStyle/>
                <a:p>
                  <a:pPr algn="ctr"/>
                  <a:r>
                    <a:rPr lang="en-US" sz="2000" dirty="0"/>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2E122DD-7828-FD42-B5B0-84E260C9392D}"/>
                  </a:ext>
                </a:extLst>
              </p:cNvPr>
              <p:cNvCxnSpPr>
                <a:cxnSpLocks/>
                <a:stCxn id="30" idx="2"/>
                <a:endCxn id="26" idx="0"/>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7C97C7A-A5CE-C140-A74E-2F15C3BE6BBD}"/>
                  </a:ext>
                </a:extLst>
              </p:cNvPr>
              <p:cNvCxnSpPr>
                <a:cxnSpLocks/>
                <a:stCxn id="31" idx="1"/>
                <a:endCxn id="26" idx="2"/>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TextBox 37">
            <a:extLst>
              <a:ext uri="{FF2B5EF4-FFF2-40B4-BE49-F238E27FC236}">
                <a16:creationId xmlns:a16="http://schemas.microsoft.com/office/drawing/2014/main" id="{CC048E31-2AF7-8949-A356-B1D6E1610C98}"/>
              </a:ext>
            </a:extLst>
          </p:cNvPr>
          <p:cNvSpPr txBox="1"/>
          <p:nvPr/>
        </p:nvSpPr>
        <p:spPr bwMode="auto">
          <a:xfrm>
            <a:off x="603427" y="2378738"/>
            <a:ext cx="4631961" cy="307777"/>
          </a:xfrm>
          <a:prstGeom prst="rect">
            <a:avLst/>
          </a:prstGeom>
          <a:noFill/>
          <a:ln w="19050" algn="ctr">
            <a:noFill/>
            <a:miter lim="800000"/>
            <a:headEnd/>
            <a:tailEnd/>
          </a:ln>
        </p:spPr>
        <p:txBody>
          <a:bodyPr wrap="square" lIns="0" tIns="0" rIns="0" bIns="0" rtlCol="0">
            <a:spAutoFit/>
          </a:bodyPr>
          <a:lstStyle/>
          <a:p>
            <a:r>
              <a:rPr lang="en-US" sz="2000" i="1" dirty="0"/>
              <a:t>What was planned</a:t>
            </a:r>
          </a:p>
        </p:txBody>
      </p:sp>
      <p:sp>
        <p:nvSpPr>
          <p:cNvPr id="39" name="TextBox 38">
            <a:extLst>
              <a:ext uri="{FF2B5EF4-FFF2-40B4-BE49-F238E27FC236}">
                <a16:creationId xmlns:a16="http://schemas.microsoft.com/office/drawing/2014/main" id="{12D3B29D-83B4-4B47-9202-6D396EFA97D0}"/>
              </a:ext>
            </a:extLst>
          </p:cNvPr>
          <p:cNvSpPr txBox="1"/>
          <p:nvPr/>
        </p:nvSpPr>
        <p:spPr bwMode="auto">
          <a:xfrm>
            <a:off x="491277" y="3171225"/>
            <a:ext cx="3824338" cy="615553"/>
          </a:xfrm>
          <a:prstGeom prst="rect">
            <a:avLst/>
          </a:prstGeom>
          <a:noFill/>
          <a:ln w="19050" algn="ctr">
            <a:noFill/>
            <a:miter lim="800000"/>
            <a:headEnd/>
            <a:tailEnd/>
          </a:ln>
        </p:spPr>
        <p:txBody>
          <a:bodyPr wrap="square" lIns="0" tIns="0" rIns="0" bIns="0" rtlCol="0">
            <a:spAutoFit/>
          </a:bodyPr>
          <a:lstStyle/>
          <a:p>
            <a:r>
              <a:rPr lang="en-US" sz="2000" i="1" dirty="0"/>
              <a:t>What was learned and not accounted for in RCT’s</a:t>
            </a:r>
          </a:p>
        </p:txBody>
      </p:sp>
    </p:spTree>
    <p:extLst>
      <p:ext uri="{BB962C8B-B14F-4D97-AF65-F5344CB8AC3E}">
        <p14:creationId xmlns:p14="http://schemas.microsoft.com/office/powerpoint/2010/main" val="20707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longitudinal)?</a:t>
            </a:r>
          </a:p>
          <a:p>
            <a:pPr>
              <a:spcBef>
                <a:spcPts val="450"/>
              </a:spcBef>
            </a:pPr>
            <a:r>
              <a:rPr lang="en-US" dirty="0"/>
              <a:t>Did we sample using persons or person time?</a:t>
            </a:r>
          </a:p>
          <a:p>
            <a:pPr>
              <a:spcBef>
                <a:spcPts val="450"/>
              </a:spcBef>
            </a:pPr>
            <a:r>
              <a:rPr lang="en-US" dirty="0"/>
              <a:t>Was the underlying cohort ‘dynamic’ or ‘fixed’?</a:t>
            </a:r>
          </a:p>
          <a:p>
            <a:pPr>
              <a:spcBef>
                <a:spcPts val="450"/>
              </a:spcBef>
            </a:pPr>
            <a:r>
              <a:rPr lang="en-US" dirty="0"/>
              <a:t>How was exposure defined and assessed?</a:t>
            </a:r>
          </a:p>
          <a:p>
            <a:pPr>
              <a:spcBef>
                <a:spcPts val="450"/>
              </a:spcBef>
            </a:pPr>
            <a:r>
              <a:rPr lang="en-US" dirty="0"/>
              <a:t>What is the outcome &amp; are we estimating risks, rates, odds, time to event, </a:t>
            </a:r>
            <a:r>
              <a:rPr lang="en-US" dirty="0" err="1"/>
              <a:t>etc</a:t>
            </a:r>
            <a:r>
              <a:rPr lang="en-US" dirty="0"/>
              <a:t>?</a:t>
            </a:r>
          </a:p>
          <a:p>
            <a:pPr>
              <a:spcBef>
                <a:spcPts val="450"/>
              </a:spcBef>
            </a:pPr>
            <a:r>
              <a:rPr lang="en-US" dirty="0"/>
              <a:t>Was there non-compliance or could exposure change over time? How was this handled?</a:t>
            </a:r>
          </a:p>
          <a:p>
            <a:pPr>
              <a:spcBef>
                <a:spcPts val="450"/>
              </a:spcBef>
            </a:pPr>
            <a:r>
              <a:rPr lang="en-US" dirty="0"/>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a:t>
            </a:fld>
            <a:endParaRPr lang="en-US" altLang="en-US">
              <a:solidFill>
                <a:srgbClr val="052049"/>
              </a:solidFill>
            </a:endParaRPr>
          </a:p>
        </p:txBody>
      </p:sp>
      <p:pic>
        <p:nvPicPr>
          <p:cNvPr id="7" name="Audio 6">
            <a:hlinkClick r:id="" action="ppaction://media"/>
            <a:extLst>
              <a:ext uri="{FF2B5EF4-FFF2-40B4-BE49-F238E27FC236}">
                <a16:creationId xmlns:a16="http://schemas.microsoft.com/office/drawing/2014/main" id="{56E3B47D-BE45-41DB-876F-5EF5D1CDE81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88400" y="6502400"/>
            <a:ext cx="203200" cy="203200"/>
          </a:xfrm>
          <a:prstGeom prst="rect">
            <a:avLst/>
          </a:prstGeom>
        </p:spPr>
      </p:pic>
    </p:spTree>
    <p:custDataLst>
      <p:tags r:id="rId1"/>
    </p:custDataLst>
    <p:extLst>
      <p:ext uri="{BB962C8B-B14F-4D97-AF65-F5344CB8AC3E}">
        <p14:creationId xmlns:p14="http://schemas.microsoft.com/office/powerpoint/2010/main" val="193871992"/>
      </p:ext>
    </p:extLst>
  </p:cSld>
  <p:clrMapOvr>
    <a:masterClrMapping/>
  </p:clrMapOvr>
  <p:transition advTm="983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60</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2"/>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3" y="1653993"/>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1"/>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2" y="1807882"/>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solidFill>
                <a:schemeClr val="tx2"/>
              </a:solidFill>
              <a:miter lim="800000"/>
              <a:headEnd/>
              <a:tailEnd/>
            </a:ln>
          </p:spPr>
          <p:txBody>
            <a:bodyPr wrap="square" lIns="0" tIns="0" rIns="0" bIns="0" rtlCol="0">
              <a:spAutoFit/>
            </a:bodyPr>
            <a:lstStyle/>
            <a:p>
              <a:pPr algn="ctr"/>
              <a:r>
                <a:rPr lang="en-US" sz="2000" dirty="0"/>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solidFill>
                <a:schemeClr val="tx2"/>
              </a:solidFill>
              <a:miter lim="800000"/>
              <a:headEnd/>
              <a:tailEnd/>
            </a:ln>
          </p:spPr>
          <p:txBody>
            <a:bodyPr wrap="square" lIns="0" tIns="0" rIns="0" bIns="0" rtlCol="0">
              <a:spAutoFit/>
            </a:bodyPr>
            <a:lstStyle/>
            <a:p>
              <a:pPr algn="ctr"/>
              <a:r>
                <a:rPr lang="en-US" sz="2000" dirty="0"/>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88" y="425002"/>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79"/>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DFC3CC-C371-FA40-9773-BE29E05FCAD0}"/>
              </a:ext>
            </a:extLst>
          </p:cNvPr>
          <p:cNvCxnSpPr>
            <a:cxnSpLocks/>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232B31-5163-F445-94C2-660D325F46E2}"/>
              </a:ext>
            </a:extLst>
          </p:cNvPr>
          <p:cNvCxnSpPr>
            <a:cxnSpLocks/>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AE27A0-30CB-7547-88C2-810513C9F0F6}"/>
              </a:ext>
            </a:extLst>
          </p:cNvPr>
          <p:cNvSpPr txBox="1"/>
          <p:nvPr/>
        </p:nvSpPr>
        <p:spPr bwMode="auto">
          <a:xfrm>
            <a:off x="603427" y="2378738"/>
            <a:ext cx="4631961" cy="307777"/>
          </a:xfrm>
          <a:prstGeom prst="rect">
            <a:avLst/>
          </a:prstGeom>
          <a:noFill/>
          <a:ln w="19050" algn="ctr">
            <a:noFill/>
            <a:miter lim="800000"/>
            <a:headEnd/>
            <a:tailEnd/>
          </a:ln>
        </p:spPr>
        <p:txBody>
          <a:bodyPr wrap="square" lIns="0" tIns="0" rIns="0" bIns="0" rtlCol="0">
            <a:spAutoFit/>
          </a:bodyPr>
          <a:lstStyle/>
          <a:p>
            <a:r>
              <a:rPr lang="en-US" sz="2000" i="1" dirty="0"/>
              <a:t>What was planned</a:t>
            </a:r>
          </a:p>
        </p:txBody>
      </p:sp>
      <p:sp>
        <p:nvSpPr>
          <p:cNvPr id="39" name="TextBox 38">
            <a:extLst>
              <a:ext uri="{FF2B5EF4-FFF2-40B4-BE49-F238E27FC236}">
                <a16:creationId xmlns:a16="http://schemas.microsoft.com/office/drawing/2014/main" id="{AD6F03A5-C69F-6746-A585-7F783DFB7A73}"/>
              </a:ext>
            </a:extLst>
          </p:cNvPr>
          <p:cNvSpPr txBox="1"/>
          <p:nvPr/>
        </p:nvSpPr>
        <p:spPr bwMode="auto">
          <a:xfrm>
            <a:off x="491277" y="3171225"/>
            <a:ext cx="3824338" cy="615553"/>
          </a:xfrm>
          <a:prstGeom prst="rect">
            <a:avLst/>
          </a:prstGeom>
          <a:noFill/>
          <a:ln w="19050" algn="ctr">
            <a:noFill/>
            <a:miter lim="800000"/>
            <a:headEnd/>
            <a:tailEnd/>
          </a:ln>
        </p:spPr>
        <p:txBody>
          <a:bodyPr wrap="square" lIns="0" tIns="0" rIns="0" bIns="0" rtlCol="0">
            <a:spAutoFit/>
          </a:bodyPr>
          <a:lstStyle/>
          <a:p>
            <a:r>
              <a:rPr lang="en-US" sz="2000" i="1" dirty="0"/>
              <a:t>What was learned and not accounted for in RCT’s</a:t>
            </a:r>
          </a:p>
        </p:txBody>
      </p:sp>
    </p:spTree>
    <p:extLst>
      <p:ext uri="{BB962C8B-B14F-4D97-AF65-F5344CB8AC3E}">
        <p14:creationId xmlns:p14="http://schemas.microsoft.com/office/powerpoint/2010/main" val="2772309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861F-A248-4F48-AF50-3528972F71F4}"/>
              </a:ext>
            </a:extLst>
          </p:cNvPr>
          <p:cNvSpPr>
            <a:spLocks noGrp="1"/>
          </p:cNvSpPr>
          <p:nvPr>
            <p:ph type="title"/>
          </p:nvPr>
        </p:nvSpPr>
        <p:spPr/>
        <p:txBody>
          <a:bodyPr>
            <a:normAutofit/>
          </a:bodyPr>
          <a:lstStyle/>
          <a:p>
            <a:r>
              <a:rPr lang="en-US" dirty="0"/>
              <a:t>Summary - RCT interpretation caveats / limitations</a:t>
            </a:r>
          </a:p>
        </p:txBody>
      </p:sp>
      <p:sp>
        <p:nvSpPr>
          <p:cNvPr id="3" name="Content Placeholder 2">
            <a:extLst>
              <a:ext uri="{FF2B5EF4-FFF2-40B4-BE49-F238E27FC236}">
                <a16:creationId xmlns:a16="http://schemas.microsoft.com/office/drawing/2014/main" id="{475C7059-2365-8B4F-B7CF-13CC20296E93}"/>
              </a:ext>
            </a:extLst>
          </p:cNvPr>
          <p:cNvSpPr>
            <a:spLocks noGrp="1"/>
          </p:cNvSpPr>
          <p:nvPr>
            <p:ph idx="1"/>
          </p:nvPr>
        </p:nvSpPr>
        <p:spPr>
          <a:xfrm>
            <a:off x="459686" y="1559859"/>
            <a:ext cx="8137665" cy="5098116"/>
          </a:xfrm>
        </p:spPr>
        <p:txBody>
          <a:bodyPr/>
          <a:lstStyle/>
          <a:p>
            <a:r>
              <a:rPr lang="en-US" dirty="0"/>
              <a:t>Changes in SOC or issues of adherence can cripple the ability to address a meaningful question </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p>
          <a:p>
            <a:pPr lvl="1"/>
            <a:r>
              <a:rPr lang="en-US" dirty="0"/>
              <a:t>RCT’s are better for addressing “mature” questions</a:t>
            </a:r>
          </a:p>
          <a:p>
            <a:r>
              <a:rPr lang="en-US" dirty="0"/>
              <a:t>Apparent discrepancies </a:t>
            </a:r>
            <a:r>
              <a:rPr lang="en-US" dirty="0" err="1"/>
              <a:t>bt</a:t>
            </a:r>
            <a:r>
              <a:rPr lang="en-US" dirty="0"/>
              <a:t> observational data &amp; RCT’s may sometimes be explained by nuances in the actual question each addresses (pay attn to PICO)</a:t>
            </a:r>
          </a:p>
          <a:p>
            <a:pPr lvl="1">
              <a:buClr>
                <a:schemeClr val="tx1"/>
              </a:buClr>
            </a:pPr>
            <a:r>
              <a:rPr lang="en-US" dirty="0"/>
              <a:t>consider effect modification or differences in study population </a:t>
            </a:r>
          </a:p>
          <a:p>
            <a:pPr>
              <a:buClr>
                <a:schemeClr val="tx1"/>
              </a:buClr>
            </a:pPr>
            <a:r>
              <a:rPr lang="en-US" dirty="0"/>
              <a:t>Sometimes RCTs have surprising results that are true</a:t>
            </a:r>
          </a:p>
          <a:p>
            <a:pPr marL="295268" lvl="1" indent="0">
              <a:buClr>
                <a:schemeClr val="tx1"/>
              </a:buCl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287A61E-5161-694F-8717-AEDE14A62079}"/>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61</a:t>
            </a:fld>
            <a:endParaRPr lang="en-US" altLang="en-US">
              <a:solidFill>
                <a:srgbClr val="052049"/>
              </a:solidFill>
            </a:endParaRPr>
          </a:p>
        </p:txBody>
      </p:sp>
    </p:spTree>
    <p:extLst>
      <p:ext uri="{BB962C8B-B14F-4D97-AF65-F5344CB8AC3E}">
        <p14:creationId xmlns:p14="http://schemas.microsoft.com/office/powerpoint/2010/main" val="34227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2"/>
          </p:nvPr>
        </p:nvSpPr>
        <p:spPr/>
        <p:txBody>
          <a:bodyPr/>
          <a:lstStyle/>
          <a:p>
            <a:fld id="{7BCC8D0D-EAEC-449D-9161-023DFF90F2E2}" type="slidenum">
              <a:rPr lang="en-US" smtClean="0">
                <a:solidFill>
                  <a:srgbClr val="052049"/>
                </a:solidFill>
              </a:rPr>
              <a:pPr/>
              <a:t>62</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Target Trial Heuristic</a:t>
            </a:r>
          </a:p>
        </p:txBody>
      </p:sp>
    </p:spTree>
    <p:extLst>
      <p:ext uri="{BB962C8B-B14F-4D97-AF65-F5344CB8AC3E}">
        <p14:creationId xmlns:p14="http://schemas.microsoft.com/office/powerpoint/2010/main" val="195566734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076" name="Group 108"/>
          <p:cNvGraphicFramePr>
            <a:graphicFrameLocks noGrp="1"/>
          </p:cNvGraphicFramePr>
          <p:nvPr>
            <p:ph idx="1"/>
          </p:nvPr>
        </p:nvGraphicFramePr>
        <p:xfrm>
          <a:off x="1146412" y="1200151"/>
          <a:ext cx="6509983" cy="4281493"/>
        </p:xfrm>
        <a:graphic>
          <a:graphicData uri="http://schemas.openxmlformats.org/drawingml/2006/table">
            <a:tbl>
              <a:tblPr/>
              <a:tblGrid>
                <a:gridCol w="4698509">
                  <a:extLst>
                    <a:ext uri="{9D8B030D-6E8A-4147-A177-3AD203B41FA5}">
                      <a16:colId xmlns:a16="http://schemas.microsoft.com/office/drawing/2014/main" val="20000"/>
                    </a:ext>
                  </a:extLst>
                </a:gridCol>
                <a:gridCol w="1811474">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8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63</a:t>
            </a:fld>
            <a:endParaRPr lang="en-US" altLang="en-US">
              <a:solidFill>
                <a:srgbClr val="052049"/>
              </a:solidFill>
            </a:endParaRPr>
          </a:p>
        </p:txBody>
      </p:sp>
    </p:spTree>
    <p:extLst>
      <p:ext uri="{BB962C8B-B14F-4D97-AF65-F5344CB8AC3E}">
        <p14:creationId xmlns:p14="http://schemas.microsoft.com/office/powerpoint/2010/main" val="4218912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20217" cy="4281493"/>
        </p:xfrm>
        <a:graphic>
          <a:graphicData uri="http://schemas.openxmlformats.org/drawingml/2006/table">
            <a:tbl>
              <a:tblPr/>
              <a:tblGrid>
                <a:gridCol w="4784279">
                  <a:extLst>
                    <a:ext uri="{9D8B030D-6E8A-4147-A177-3AD203B41FA5}">
                      <a16:colId xmlns:a16="http://schemas.microsoft.com/office/drawing/2014/main" val="20000"/>
                    </a:ext>
                  </a:extLst>
                </a:gridCol>
                <a:gridCol w="1735938">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64</a:t>
            </a:fld>
            <a:endParaRPr lang="en-US" altLang="en-US">
              <a:solidFill>
                <a:srgbClr val="052049"/>
              </a:solidFill>
            </a:endParaRPr>
          </a:p>
        </p:txBody>
      </p:sp>
    </p:spTree>
    <p:extLst>
      <p:ext uri="{BB962C8B-B14F-4D97-AF65-F5344CB8AC3E}">
        <p14:creationId xmlns:p14="http://schemas.microsoft.com/office/powerpoint/2010/main" val="1553452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30454" cy="4281493"/>
        </p:xfrm>
        <a:graphic>
          <a:graphicData uri="http://schemas.openxmlformats.org/drawingml/2006/table">
            <a:tbl>
              <a:tblPr/>
              <a:tblGrid>
                <a:gridCol w="4713284">
                  <a:extLst>
                    <a:ext uri="{9D8B030D-6E8A-4147-A177-3AD203B41FA5}">
                      <a16:colId xmlns:a16="http://schemas.microsoft.com/office/drawing/2014/main" val="20000"/>
                    </a:ext>
                  </a:extLst>
                </a:gridCol>
                <a:gridCol w="181717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65</a:t>
            </a:fld>
            <a:endParaRPr lang="en-US" altLang="en-US">
              <a:solidFill>
                <a:srgbClr val="052049"/>
              </a:solidFill>
            </a:endParaRPr>
          </a:p>
        </p:txBody>
      </p:sp>
    </p:spTree>
    <p:extLst>
      <p:ext uri="{BB962C8B-B14F-4D97-AF65-F5344CB8AC3E}">
        <p14:creationId xmlns:p14="http://schemas.microsoft.com/office/powerpoint/2010/main" val="1505847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36175" y="1200151"/>
          <a:ext cx="6509983" cy="4281493"/>
        </p:xfrm>
        <a:graphic>
          <a:graphicData uri="http://schemas.openxmlformats.org/drawingml/2006/table">
            <a:tbl>
              <a:tblPr/>
              <a:tblGrid>
                <a:gridCol w="4698509">
                  <a:extLst>
                    <a:ext uri="{9D8B030D-6E8A-4147-A177-3AD203B41FA5}">
                      <a16:colId xmlns:a16="http://schemas.microsoft.com/office/drawing/2014/main" val="20000"/>
                    </a:ext>
                  </a:extLst>
                </a:gridCol>
                <a:gridCol w="1811474">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6243273" y="3421324"/>
            <a:ext cx="2805770" cy="1061966"/>
          </a:xfrm>
          <a:prstGeom prst="wedgeRectCallout">
            <a:avLst>
              <a:gd name="adj1" fmla="val -33504"/>
              <a:gd name="adj2" fmla="val -123557"/>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1500" dirty="0">
                <a:solidFill>
                  <a:srgbClr val="FFFFFF"/>
                </a:solidFill>
                <a:latin typeface="Arial" panose="020B0604020202020204" pitchFamily="34" charset="0"/>
              </a:rPr>
              <a:t>longitudinal (versus cross-sectional) studies in which the temporal order of treatment and outcome is clear</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fld id="{413F8DDE-4CC1-4F7A-B17B-0976918310C3}" type="slidenum">
              <a:rPr lang="en-US" altLang="en-US" smtClean="0">
                <a:solidFill>
                  <a:srgbClr val="052049"/>
                </a:solidFill>
              </a:rPr>
              <a:pPr/>
              <a:t>66</a:t>
            </a:fld>
            <a:endParaRPr lang="en-US" altLang="en-US">
              <a:solidFill>
                <a:srgbClr val="052049"/>
              </a:solidFill>
            </a:endParaRPr>
          </a:p>
        </p:txBody>
      </p:sp>
    </p:spTree>
    <p:extLst>
      <p:ext uri="{BB962C8B-B14F-4D97-AF65-F5344CB8AC3E}">
        <p14:creationId xmlns:p14="http://schemas.microsoft.com/office/powerpoint/2010/main" val="3412454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11689" cy="4281493"/>
        </p:xfrm>
        <a:graphic>
          <a:graphicData uri="http://schemas.openxmlformats.org/drawingml/2006/table">
            <a:tbl>
              <a:tblPr/>
              <a:tblGrid>
                <a:gridCol w="4699741">
                  <a:extLst>
                    <a:ext uri="{9D8B030D-6E8A-4147-A177-3AD203B41FA5}">
                      <a16:colId xmlns:a16="http://schemas.microsoft.com/office/drawing/2014/main" val="20000"/>
                    </a:ext>
                  </a:extLst>
                </a:gridCol>
                <a:gridCol w="1811948">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5485851" y="3292523"/>
            <a:ext cx="2927995" cy="1543050"/>
          </a:xfrm>
          <a:prstGeom prst="wedgeRectCallout">
            <a:avLst>
              <a:gd name="adj1" fmla="val 2661"/>
              <a:gd name="adj2" fmla="val -78486"/>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en-US" altLang="en-US" sz="1800">
              <a:solidFill>
                <a:srgbClr val="052049"/>
              </a:solidFill>
            </a:endParaRPr>
          </a:p>
        </p:txBody>
      </p:sp>
      <p:sp>
        <p:nvSpPr>
          <p:cNvPr id="5" name="Text Box 46"/>
          <p:cNvSpPr txBox="1">
            <a:spLocks noChangeArrowheads="1"/>
          </p:cNvSpPr>
          <p:nvPr/>
        </p:nvSpPr>
        <p:spPr bwMode="auto">
          <a:xfrm>
            <a:off x="5485851" y="3301675"/>
            <a:ext cx="292799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en-US" sz="1600" dirty="0">
                <a:solidFill>
                  <a:srgbClr val="FFFFFF"/>
                </a:solidFill>
                <a:latin typeface="Arial"/>
              </a:rPr>
              <a:t>How to achieve comparability (or exchangeability)?</a:t>
            </a:r>
          </a:p>
          <a:p>
            <a:pPr defTabSz="914400" eaLnBrk="1" fontAlgn="base" hangingPunct="1">
              <a:spcBef>
                <a:spcPct val="50000"/>
              </a:spcBef>
              <a:spcAft>
                <a:spcPct val="0"/>
              </a:spcAft>
            </a:pPr>
            <a:r>
              <a:rPr lang="en-US" altLang="en-US" sz="1600" dirty="0">
                <a:solidFill>
                  <a:srgbClr val="FFFFFF"/>
                </a:solidFill>
                <a:latin typeface="Arial"/>
              </a:rPr>
              <a:t>Matching, stratification, restriction, modeling, etc.</a:t>
            </a:r>
          </a:p>
        </p:txBody>
      </p:sp>
      <p:sp>
        <p:nvSpPr>
          <p:cNvPr id="3" name="Slide Number Placeholder 2"/>
          <p:cNvSpPr>
            <a:spLocks noGrp="1"/>
          </p:cNvSpPr>
          <p:nvPr>
            <p:ph type="sldNum" sz="quarter" idx="12"/>
          </p:nvPr>
        </p:nvSpPr>
        <p:spPr/>
        <p:txBody>
          <a:bodyPr/>
          <a:lstStyle/>
          <a:p>
            <a:fld id="{413F8DDE-4CC1-4F7A-B17B-0976918310C3}" type="slidenum">
              <a:rPr lang="en-US" altLang="en-US" smtClean="0">
                <a:solidFill>
                  <a:srgbClr val="052049"/>
                </a:solidFill>
              </a:rPr>
              <a:pPr/>
              <a:t>67</a:t>
            </a:fld>
            <a:endParaRPr lang="en-US" altLang="en-US">
              <a:solidFill>
                <a:srgbClr val="052049"/>
              </a:solidFill>
            </a:endParaRPr>
          </a:p>
        </p:txBody>
      </p:sp>
    </p:spTree>
    <p:extLst>
      <p:ext uri="{BB962C8B-B14F-4D97-AF65-F5344CB8AC3E}">
        <p14:creationId xmlns:p14="http://schemas.microsoft.com/office/powerpoint/2010/main" val="282622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09983" cy="4281493"/>
        </p:xfrm>
        <a:graphic>
          <a:graphicData uri="http://schemas.openxmlformats.org/drawingml/2006/table">
            <a:tbl>
              <a:tblPr/>
              <a:tblGrid>
                <a:gridCol w="4698509">
                  <a:extLst>
                    <a:ext uri="{9D8B030D-6E8A-4147-A177-3AD203B41FA5}">
                      <a16:colId xmlns:a16="http://schemas.microsoft.com/office/drawing/2014/main" val="20000"/>
                    </a:ext>
                  </a:extLst>
                </a:gridCol>
                <a:gridCol w="1811474">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5257800" y="4139781"/>
            <a:ext cx="3791243" cy="1341863"/>
          </a:xfrm>
          <a:prstGeom prst="wedgeRectCallout">
            <a:avLst>
              <a:gd name="adj1" fmla="val -12675"/>
              <a:gd name="adj2" fmla="val -110879"/>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1500" dirty="0">
                <a:solidFill>
                  <a:srgbClr val="FFFFFF"/>
                </a:solidFill>
                <a:latin typeface="Arial" panose="020B0604020202020204" pitchFamily="34" charset="0"/>
              </a:rPr>
              <a:t>Not in the same way as RCT, but often assessments can be done by individuals who are “blinded” to exposure or disease status (e.g., lab measurements, or data abstracted from SOC tests, </a:t>
            </a:r>
            <a:r>
              <a:rPr lang="en-US" altLang="en-US" sz="1500" dirty="0" err="1">
                <a:solidFill>
                  <a:srgbClr val="FFFFFF"/>
                </a:solidFill>
                <a:latin typeface="Arial" panose="020B0604020202020204" pitchFamily="34" charset="0"/>
              </a:rPr>
              <a:t>etc</a:t>
            </a:r>
            <a:r>
              <a:rPr lang="en-US" altLang="en-US" sz="1500" dirty="0">
                <a:solidFill>
                  <a:srgbClr val="FFFFFF"/>
                </a:solidFill>
                <a:latin typeface="Arial" panose="020B0604020202020204" pitchFamily="34" charset="0"/>
              </a:rPr>
              <a:t>)</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fld id="{413F8DDE-4CC1-4F7A-B17B-0976918310C3}" type="slidenum">
              <a:rPr lang="en-US" altLang="en-US" smtClean="0">
                <a:solidFill>
                  <a:srgbClr val="052049"/>
                </a:solidFill>
              </a:rPr>
              <a:pPr/>
              <a:t>68</a:t>
            </a:fld>
            <a:endParaRPr lang="en-US" altLang="en-US">
              <a:solidFill>
                <a:srgbClr val="052049"/>
              </a:solidFill>
            </a:endParaRPr>
          </a:p>
        </p:txBody>
      </p:sp>
    </p:spTree>
    <p:extLst>
      <p:ext uri="{BB962C8B-B14F-4D97-AF65-F5344CB8AC3E}">
        <p14:creationId xmlns:p14="http://schemas.microsoft.com/office/powerpoint/2010/main" val="2723096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36176" y="1200151"/>
          <a:ext cx="6550926" cy="4281493"/>
        </p:xfrm>
        <a:graphic>
          <a:graphicData uri="http://schemas.openxmlformats.org/drawingml/2006/table">
            <a:tbl>
              <a:tblPr/>
              <a:tblGrid>
                <a:gridCol w="4722363">
                  <a:extLst>
                    <a:ext uri="{9D8B030D-6E8A-4147-A177-3AD203B41FA5}">
                      <a16:colId xmlns:a16="http://schemas.microsoft.com/office/drawing/2014/main" val="20000"/>
                    </a:ext>
                  </a:extLst>
                </a:gridCol>
                <a:gridCol w="1828563">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69</a:t>
            </a:fld>
            <a:endParaRPr lang="en-US" altLang="en-US">
              <a:solidFill>
                <a:srgbClr val="052049"/>
              </a:solidFill>
            </a:endParaRPr>
          </a:p>
        </p:txBody>
      </p:sp>
    </p:spTree>
    <p:extLst>
      <p:ext uri="{BB962C8B-B14F-4D97-AF65-F5344CB8AC3E}">
        <p14:creationId xmlns:p14="http://schemas.microsoft.com/office/powerpoint/2010/main" val="111108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a:t>
            </a:r>
            <a:r>
              <a:rPr lang="en-US" dirty="0">
                <a:highlight>
                  <a:srgbClr val="FFDEFD"/>
                </a:highlight>
              </a:rPr>
              <a:t>longitudinal</a:t>
            </a:r>
            <a:r>
              <a:rPr lang="en-US" dirty="0"/>
              <a:t>)?</a:t>
            </a:r>
          </a:p>
          <a:p>
            <a:pPr>
              <a:spcBef>
                <a:spcPts val="450"/>
              </a:spcBef>
            </a:pPr>
            <a:r>
              <a:rPr lang="en-US" dirty="0"/>
              <a:t>Did we sample using persons or </a:t>
            </a:r>
            <a:r>
              <a:rPr lang="en-US" dirty="0">
                <a:highlight>
                  <a:srgbClr val="FFDEFD"/>
                </a:highlight>
              </a:rPr>
              <a:t>person time</a:t>
            </a:r>
            <a:r>
              <a:rPr lang="en-US" dirty="0"/>
              <a:t>?</a:t>
            </a:r>
          </a:p>
          <a:p>
            <a:pPr>
              <a:spcBef>
                <a:spcPts val="450"/>
              </a:spcBef>
            </a:pPr>
            <a:r>
              <a:rPr lang="en-US" dirty="0"/>
              <a:t>Was the underlying cohort ‘</a:t>
            </a:r>
            <a:r>
              <a:rPr lang="en-US" dirty="0">
                <a:highlight>
                  <a:srgbClr val="FFDEFD"/>
                </a:highlight>
              </a:rPr>
              <a:t>dynamic</a:t>
            </a:r>
            <a:r>
              <a:rPr lang="en-US" dirty="0"/>
              <a:t>’ or ‘fixed’?</a:t>
            </a:r>
          </a:p>
          <a:p>
            <a:pPr>
              <a:spcBef>
                <a:spcPts val="450"/>
              </a:spcBef>
            </a:pPr>
            <a:r>
              <a:rPr lang="en-US" dirty="0"/>
              <a:t>How was exposure defined and assessed?</a:t>
            </a:r>
          </a:p>
          <a:p>
            <a:pPr>
              <a:spcBef>
                <a:spcPts val="450"/>
              </a:spcBef>
            </a:pPr>
            <a:r>
              <a:rPr lang="en-US" dirty="0"/>
              <a:t>What is the outcome &amp; are we estimating risks, rates, odds, </a:t>
            </a:r>
            <a:r>
              <a:rPr lang="en-US" dirty="0">
                <a:highlight>
                  <a:srgbClr val="FFDEFD"/>
                </a:highlight>
              </a:rPr>
              <a:t>time to event, </a:t>
            </a:r>
            <a:r>
              <a:rPr lang="en-US" dirty="0" err="1">
                <a:highlight>
                  <a:srgbClr val="FFDEFD"/>
                </a:highlight>
              </a:rPr>
              <a:t>etc</a:t>
            </a:r>
            <a:r>
              <a:rPr lang="en-US" dirty="0">
                <a:highlight>
                  <a:srgbClr val="FFDEFD"/>
                </a:highlight>
              </a:rPr>
              <a:t>?</a:t>
            </a:r>
          </a:p>
          <a:p>
            <a:pPr>
              <a:spcBef>
                <a:spcPts val="450"/>
              </a:spcBef>
            </a:pPr>
            <a:r>
              <a:rPr lang="en-US" dirty="0">
                <a:highlight>
                  <a:srgbClr val="FFDEFD"/>
                </a:highlight>
              </a:rPr>
              <a:t>Was there non-compliance or could exposure change over time? How was this handled?</a:t>
            </a:r>
          </a:p>
          <a:p>
            <a:pPr>
              <a:spcBef>
                <a:spcPts val="450"/>
              </a:spcBef>
            </a:pPr>
            <a:r>
              <a:rPr lang="en-US" dirty="0">
                <a:highlight>
                  <a:srgbClr val="FFDEFD"/>
                </a:highlight>
              </a:rPr>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pic>
        <p:nvPicPr>
          <p:cNvPr id="6" name="Audio 5">
            <a:hlinkClick r:id="" action="ppaction://media"/>
            <a:extLst>
              <a:ext uri="{FF2B5EF4-FFF2-40B4-BE49-F238E27FC236}">
                <a16:creationId xmlns:a16="http://schemas.microsoft.com/office/drawing/2014/main" id="{56DF8ADA-273C-4DEE-A744-4F62EEAD48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88400" y="6502400"/>
            <a:ext cx="203200" cy="203200"/>
          </a:xfrm>
          <a:prstGeom prst="rect">
            <a:avLst/>
          </a:prstGeom>
        </p:spPr>
      </p:pic>
    </p:spTree>
    <p:extLst>
      <p:ext uri="{BB962C8B-B14F-4D97-AF65-F5344CB8AC3E}">
        <p14:creationId xmlns:p14="http://schemas.microsoft.com/office/powerpoint/2010/main" val="572353687"/>
      </p:ext>
    </p:extLst>
  </p:cSld>
  <p:clrMapOvr>
    <a:masterClrMapping/>
  </p:clrMapOvr>
  <p:transition advTm="120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30454" cy="4281493"/>
        </p:xfrm>
        <a:graphic>
          <a:graphicData uri="http://schemas.openxmlformats.org/drawingml/2006/table">
            <a:tbl>
              <a:tblPr/>
              <a:tblGrid>
                <a:gridCol w="4713284">
                  <a:extLst>
                    <a:ext uri="{9D8B030D-6E8A-4147-A177-3AD203B41FA5}">
                      <a16:colId xmlns:a16="http://schemas.microsoft.com/office/drawing/2014/main" val="20000"/>
                    </a:ext>
                  </a:extLst>
                </a:gridCol>
                <a:gridCol w="181717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70</a:t>
            </a:fld>
            <a:endParaRPr lang="en-US" altLang="en-US">
              <a:solidFill>
                <a:srgbClr val="052049"/>
              </a:solidFill>
            </a:endParaRPr>
          </a:p>
        </p:txBody>
      </p:sp>
    </p:spTree>
    <p:extLst>
      <p:ext uri="{BB962C8B-B14F-4D97-AF65-F5344CB8AC3E}">
        <p14:creationId xmlns:p14="http://schemas.microsoft.com/office/powerpoint/2010/main" val="16360743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36176" y="1200151"/>
          <a:ext cx="6530455" cy="4281493"/>
        </p:xfrm>
        <a:graphic>
          <a:graphicData uri="http://schemas.openxmlformats.org/drawingml/2006/table">
            <a:tbl>
              <a:tblPr/>
              <a:tblGrid>
                <a:gridCol w="4713284">
                  <a:extLst>
                    <a:ext uri="{9D8B030D-6E8A-4147-A177-3AD203B41FA5}">
                      <a16:colId xmlns:a16="http://schemas.microsoft.com/office/drawing/2014/main" val="20000"/>
                    </a:ext>
                  </a:extLst>
                </a:gridCol>
                <a:gridCol w="1817171">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71</a:t>
            </a:fld>
            <a:endParaRPr lang="en-US" altLang="en-US">
              <a:solidFill>
                <a:srgbClr val="052049"/>
              </a:solidFill>
            </a:endParaRPr>
          </a:p>
        </p:txBody>
      </p:sp>
    </p:spTree>
    <p:extLst>
      <p:ext uri="{BB962C8B-B14F-4D97-AF65-F5344CB8AC3E}">
        <p14:creationId xmlns:p14="http://schemas.microsoft.com/office/powerpoint/2010/main" val="2585868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30453" cy="4293260"/>
        </p:xfrm>
        <a:graphic>
          <a:graphicData uri="http://schemas.openxmlformats.org/drawingml/2006/table">
            <a:tbl>
              <a:tblPr/>
              <a:tblGrid>
                <a:gridCol w="4795365">
                  <a:extLst>
                    <a:ext uri="{9D8B030D-6E8A-4147-A177-3AD203B41FA5}">
                      <a16:colId xmlns:a16="http://schemas.microsoft.com/office/drawing/2014/main" val="20000"/>
                    </a:ext>
                  </a:extLst>
                </a:gridCol>
                <a:gridCol w="1735088">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918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Compliance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72</a:t>
            </a:fld>
            <a:endParaRPr lang="en-US" altLang="en-US">
              <a:solidFill>
                <a:srgbClr val="052049"/>
              </a:solidFill>
            </a:endParaRPr>
          </a:p>
        </p:txBody>
      </p:sp>
    </p:spTree>
    <p:extLst>
      <p:ext uri="{BB962C8B-B14F-4D97-AF65-F5344CB8AC3E}">
        <p14:creationId xmlns:p14="http://schemas.microsoft.com/office/powerpoint/2010/main" val="2880539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40690" cy="4276984"/>
        </p:xfrm>
        <a:graphic>
          <a:graphicData uri="http://schemas.openxmlformats.org/drawingml/2006/table">
            <a:tbl>
              <a:tblPr/>
              <a:tblGrid>
                <a:gridCol w="4705896">
                  <a:extLst>
                    <a:ext uri="{9D8B030D-6E8A-4147-A177-3AD203B41FA5}">
                      <a16:colId xmlns:a16="http://schemas.microsoft.com/office/drawing/2014/main" val="20000"/>
                    </a:ext>
                  </a:extLst>
                </a:gridCol>
                <a:gridCol w="1834794">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a:ln>
                            <a:noFill/>
                          </a:ln>
                          <a:solidFill>
                            <a:schemeClr val="tx1"/>
                          </a:solidFill>
                          <a:effectLst/>
                          <a:latin typeface="+mn-lt"/>
                        </a:rPr>
                        <a:t>Clear Objective(s). Primary and secondary endpoints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Compliance</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6630538" y="4229100"/>
            <a:ext cx="2337197" cy="400050"/>
          </a:xfrm>
          <a:prstGeom prst="wedgeRectCallout">
            <a:avLst>
              <a:gd name="adj1" fmla="val -36532"/>
              <a:gd name="adj2" fmla="val 148142"/>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fontAlgn="base">
              <a:spcBef>
                <a:spcPct val="20000"/>
              </a:spcBef>
              <a:spcAft>
                <a:spcPct val="0"/>
              </a:spcAft>
            </a:pPr>
            <a:r>
              <a:rPr kumimoji="1" lang="en-US" altLang="en-US" sz="1500" dirty="0">
                <a:solidFill>
                  <a:srgbClr val="FFFFFF"/>
                </a:solidFill>
                <a:latin typeface="Arial" panose="020B0604020202020204" pitchFamily="34" charset="0"/>
              </a:rPr>
              <a:t>Medical record review</a:t>
            </a:r>
          </a:p>
        </p:txBody>
      </p:sp>
      <p:sp>
        <p:nvSpPr>
          <p:cNvPr id="3" name="Slide Number Placeholder 2"/>
          <p:cNvSpPr>
            <a:spLocks noGrp="1"/>
          </p:cNvSpPr>
          <p:nvPr>
            <p:ph type="sldNum" sz="quarter" idx="12"/>
          </p:nvPr>
        </p:nvSpPr>
        <p:spPr/>
        <p:txBody>
          <a:bodyPr/>
          <a:lstStyle/>
          <a:p>
            <a:fld id="{413F8DDE-4CC1-4F7A-B17B-0976918310C3}" type="slidenum">
              <a:rPr lang="en-US" altLang="en-US" smtClean="0">
                <a:solidFill>
                  <a:srgbClr val="052049"/>
                </a:solidFill>
              </a:rPr>
              <a:pPr/>
              <a:t>73</a:t>
            </a:fld>
            <a:endParaRPr lang="en-US" altLang="en-US">
              <a:solidFill>
                <a:srgbClr val="052049"/>
              </a:solidFill>
            </a:endParaRPr>
          </a:p>
        </p:txBody>
      </p:sp>
    </p:spTree>
    <p:extLst>
      <p:ext uri="{BB962C8B-B14F-4D97-AF65-F5344CB8AC3E}">
        <p14:creationId xmlns:p14="http://schemas.microsoft.com/office/powerpoint/2010/main" val="55127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25941" y="1200151"/>
          <a:ext cx="6540689" cy="4276984"/>
        </p:xfrm>
        <a:graphic>
          <a:graphicData uri="http://schemas.openxmlformats.org/drawingml/2006/table">
            <a:tbl>
              <a:tblPr/>
              <a:tblGrid>
                <a:gridCol w="4720671">
                  <a:extLst>
                    <a:ext uri="{9D8B030D-6E8A-4147-A177-3AD203B41FA5}">
                      <a16:colId xmlns:a16="http://schemas.microsoft.com/office/drawing/2014/main" val="20000"/>
                    </a:ext>
                  </a:extLst>
                </a:gridCol>
                <a:gridCol w="1820018">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Compliance</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Inscription of Protocols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74</a:t>
            </a:fld>
            <a:endParaRPr lang="en-US" altLang="en-US">
              <a:solidFill>
                <a:srgbClr val="052049"/>
              </a:solidFill>
            </a:endParaRPr>
          </a:p>
        </p:txBody>
      </p:sp>
    </p:spTree>
    <p:extLst>
      <p:ext uri="{BB962C8B-B14F-4D97-AF65-F5344CB8AC3E}">
        <p14:creationId xmlns:p14="http://schemas.microsoft.com/office/powerpoint/2010/main" val="27809900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75</a:t>
            </a:fld>
            <a:endParaRPr lang="en-US" altLang="en-US">
              <a:solidFill>
                <a:srgbClr val="052049"/>
              </a:solidFill>
            </a:endParaRPr>
          </a:p>
        </p:txBody>
      </p:sp>
      <p:sp>
        <p:nvSpPr>
          <p:cNvPr id="5" name="Title 4"/>
          <p:cNvSpPr>
            <a:spLocks noGrp="1"/>
          </p:cNvSpPr>
          <p:nvPr>
            <p:ph type="title"/>
          </p:nvPr>
        </p:nvSpPr>
        <p:spPr/>
        <p:txBody>
          <a:bodyPr/>
          <a:lstStyle/>
          <a:p>
            <a:r>
              <a:rPr lang="en-US" dirty="0"/>
              <a:t>RCT vs. Cohort</a:t>
            </a:r>
          </a:p>
        </p:txBody>
      </p:sp>
      <p:sp>
        <p:nvSpPr>
          <p:cNvPr id="9" name="Text Placeholder 8"/>
          <p:cNvSpPr>
            <a:spLocks noGrp="1"/>
          </p:cNvSpPr>
          <p:nvPr>
            <p:ph type="body" sz="quarter" idx="15"/>
          </p:nvPr>
        </p:nvSpPr>
        <p:spPr>
          <a:xfrm>
            <a:off x="457202" y="1156258"/>
            <a:ext cx="8169964" cy="446529"/>
          </a:xfrm>
        </p:spPr>
        <p:txBody>
          <a:bodyPr/>
          <a:lstStyle/>
          <a:p>
            <a:r>
              <a:rPr lang="en-US" sz="2400" dirty="0"/>
              <a:t>RCT features	 	COHORT equivalents</a:t>
            </a:r>
          </a:p>
        </p:txBody>
      </p:sp>
      <p:sp>
        <p:nvSpPr>
          <p:cNvPr id="7" name="Content Placeholder 6"/>
          <p:cNvSpPr>
            <a:spLocks noGrp="1"/>
          </p:cNvSpPr>
          <p:nvPr>
            <p:ph sz="quarter" idx="18"/>
          </p:nvPr>
        </p:nvSpPr>
        <p:spPr>
          <a:xfrm>
            <a:off x="456925" y="1796352"/>
            <a:ext cx="2351589" cy="3804111"/>
          </a:xfrm>
        </p:spPr>
        <p:txBody>
          <a:bodyPr/>
          <a:lstStyle/>
          <a:p>
            <a:r>
              <a:rPr lang="en-US" dirty="0"/>
              <a:t>Randomization</a:t>
            </a:r>
          </a:p>
          <a:p>
            <a:endParaRPr lang="en-US" dirty="0"/>
          </a:p>
          <a:p>
            <a:endParaRPr lang="en-US" dirty="0"/>
          </a:p>
          <a:p>
            <a:endParaRPr lang="en-US" dirty="0"/>
          </a:p>
          <a:p>
            <a:r>
              <a:rPr lang="en-US" dirty="0"/>
              <a:t>Blinding</a:t>
            </a:r>
          </a:p>
          <a:p>
            <a:endParaRPr lang="en-US" dirty="0"/>
          </a:p>
          <a:p>
            <a:endParaRPr lang="en-US" dirty="0"/>
          </a:p>
          <a:p>
            <a:endParaRPr lang="en-US" dirty="0"/>
          </a:p>
          <a:p>
            <a:r>
              <a:rPr lang="en-US" dirty="0"/>
              <a:t>ITT</a:t>
            </a:r>
          </a:p>
        </p:txBody>
      </p:sp>
      <p:sp>
        <p:nvSpPr>
          <p:cNvPr id="8" name="Content Placeholder 7"/>
          <p:cNvSpPr>
            <a:spLocks noGrp="1"/>
          </p:cNvSpPr>
          <p:nvPr>
            <p:ph sz="quarter" idx="19"/>
          </p:nvPr>
        </p:nvSpPr>
        <p:spPr>
          <a:xfrm>
            <a:off x="3004458" y="1796352"/>
            <a:ext cx="5812972" cy="3804111"/>
          </a:xfrm>
        </p:spPr>
        <p:txBody>
          <a:bodyPr/>
          <a:lstStyle/>
          <a:p>
            <a:r>
              <a:rPr lang="en-US" sz="1800" dirty="0"/>
              <a:t>Methods to address confounding in design &amp; analysis phase (restriction, matching, stratification, multivariate modeling, etc.)</a:t>
            </a:r>
          </a:p>
          <a:p>
            <a:endParaRPr lang="en-US" sz="1800" dirty="0"/>
          </a:p>
          <a:p>
            <a:endParaRPr lang="en-US" sz="1800" dirty="0"/>
          </a:p>
          <a:p>
            <a:r>
              <a:rPr lang="en-US" sz="1800" dirty="0"/>
              <a:t>Structured (&amp; sometimes blinded) assessments  (e.g., medical assessments may be part of SOC; labs can be agnostic)</a:t>
            </a:r>
          </a:p>
          <a:p>
            <a:endParaRPr lang="en-US" sz="1800" dirty="0"/>
          </a:p>
          <a:p>
            <a:endParaRPr lang="en-US" sz="1800" dirty="0"/>
          </a:p>
          <a:p>
            <a:r>
              <a:rPr lang="en-US" sz="1800" dirty="0"/>
              <a:t>Do not adjust for post-baseline covariates.</a:t>
            </a:r>
          </a:p>
          <a:p>
            <a:pPr lvl="1"/>
            <a:r>
              <a:rPr lang="en-US" sz="1600" dirty="0"/>
              <a:t>Cohorts can collect data on time-varying exposures &amp; confounders (</a:t>
            </a:r>
            <a:r>
              <a:rPr lang="en-US" sz="1600" i="1" dirty="0"/>
              <a:t>may need special attention in analysis phase</a:t>
            </a:r>
            <a:r>
              <a:rPr lang="en-US" sz="1600" dirty="0"/>
              <a:t>)</a:t>
            </a:r>
          </a:p>
        </p:txBody>
      </p:sp>
    </p:spTree>
    <p:extLst>
      <p:ext uri="{BB962C8B-B14F-4D97-AF65-F5344CB8AC3E}">
        <p14:creationId xmlns:p14="http://schemas.microsoft.com/office/powerpoint/2010/main" val="1586210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heckerboard(across)">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checkerboard(across)">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checkerboard(across)">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3"/>
          </p:nvPr>
        </p:nvSpPr>
        <p:spPr/>
        <p:txBody>
          <a:bodyPr/>
          <a:lstStyle/>
          <a:p>
            <a:fld id="{7BCC8D0D-EAEC-449D-9161-023DFF90F2E2}" type="slidenum">
              <a:rPr lang="en-US" smtClean="0">
                <a:solidFill>
                  <a:srgbClr val="052049"/>
                </a:solidFill>
              </a:rPr>
              <a:pPr/>
              <a:t>76</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Cohort &amp; Target Trial – Summary</a:t>
            </a:r>
          </a:p>
        </p:txBody>
      </p:sp>
      <p:sp>
        <p:nvSpPr>
          <p:cNvPr id="4" name="Text Placeholder 3">
            <a:extLst>
              <a:ext uri="{FF2B5EF4-FFF2-40B4-BE49-F238E27FC236}">
                <a16:creationId xmlns:a16="http://schemas.microsoft.com/office/drawing/2014/main" id="{B5ED094C-68D9-234C-9DC7-52BA792C4A36}"/>
              </a:ext>
            </a:extLst>
          </p:cNvPr>
          <p:cNvSpPr>
            <a:spLocks noGrp="1"/>
          </p:cNvSpPr>
          <p:nvPr>
            <p:ph type="body" sz="quarter" idx="14"/>
          </p:nvPr>
        </p:nvSpPr>
        <p:spPr>
          <a:xfrm>
            <a:off x="457200" y="1311215"/>
            <a:ext cx="8179904" cy="4507134"/>
          </a:xfrm>
        </p:spPr>
        <p:txBody>
          <a:bodyPr>
            <a:normAutofit/>
          </a:bodyPr>
          <a:lstStyle/>
          <a:p>
            <a:pPr marL="285750" indent="-285750">
              <a:buClr>
                <a:schemeClr val="tx1"/>
              </a:buClr>
              <a:buFont typeface="Arial" panose="020B0604020202020204" pitchFamily="34" charset="0"/>
              <a:buChar char="•"/>
            </a:pPr>
            <a:r>
              <a:rPr lang="en-US" sz="2400" dirty="0"/>
              <a:t>Concept of a target trial can help with cohort design</a:t>
            </a:r>
          </a:p>
          <a:p>
            <a:pPr marL="285750" indent="-285750">
              <a:buClr>
                <a:schemeClr val="tx1"/>
              </a:buClr>
              <a:buFont typeface="Arial" panose="020B0604020202020204" pitchFamily="34" charset="0"/>
              <a:buChar char="•"/>
            </a:pPr>
            <a:r>
              <a:rPr lang="en-US" sz="2400" dirty="0"/>
              <a:t>When cohorts don’t or can’t emulate a trial, may explain apparent discrepancies in the literature. </a:t>
            </a:r>
          </a:p>
          <a:p>
            <a:pPr marL="742939" lvl="1" indent="-285750">
              <a:buClr>
                <a:schemeClr val="tx1"/>
              </a:buClr>
              <a:buFont typeface="Arial" panose="020B0604020202020204" pitchFamily="34" charset="0"/>
              <a:buChar char="•"/>
            </a:pPr>
            <a:r>
              <a:rPr lang="en-US" sz="2200" dirty="0"/>
              <a:t>NOTE: </a:t>
            </a:r>
            <a:r>
              <a:rPr lang="en-US" sz="2200" i="1" dirty="0"/>
              <a:t>the observational study may address a different question than the trial and may still be valid.</a:t>
            </a:r>
          </a:p>
          <a:p>
            <a:pPr marL="285750" indent="-285750">
              <a:buClr>
                <a:schemeClr val="tx1"/>
              </a:buClr>
              <a:buFont typeface="Arial" panose="020B0604020202020204" pitchFamily="34" charset="0"/>
              <a:buChar char="•"/>
            </a:pPr>
            <a:r>
              <a:rPr lang="en-US" sz="2400" dirty="0"/>
              <a:t>Sometimes, RCTs will have limitations and rigorous observational evidence will give best available data</a:t>
            </a:r>
          </a:p>
          <a:p>
            <a:pPr marL="742939" lvl="1" indent="-285750">
              <a:buClr>
                <a:schemeClr val="tx1"/>
              </a:buClr>
              <a:buFont typeface="Arial" panose="020B0604020202020204" pitchFamily="34" charset="0"/>
              <a:buChar char="•"/>
            </a:pPr>
            <a:r>
              <a:rPr lang="en-US" sz="2200" dirty="0"/>
              <a:t>How do we use this to guide clinical practice &amp; public health recommendations?</a:t>
            </a:r>
          </a:p>
          <a:p>
            <a:pPr marL="974708" lvl="2" indent="-285750">
              <a:buClr>
                <a:schemeClr val="tx1"/>
              </a:buClr>
              <a:buFont typeface="Arial" panose="020B0604020202020204" pitchFamily="34" charset="0"/>
              <a:buChar char="•"/>
            </a:pPr>
            <a:r>
              <a:rPr lang="en-US" sz="2000" dirty="0"/>
              <a:t>Weigh the risks and benefits, with best available data</a:t>
            </a:r>
          </a:p>
        </p:txBody>
      </p:sp>
    </p:spTree>
    <p:extLst>
      <p:ext uri="{BB962C8B-B14F-4D97-AF65-F5344CB8AC3E}">
        <p14:creationId xmlns:p14="http://schemas.microsoft.com/office/powerpoint/2010/main" val="397751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CC8D0D-EAEC-449D-9161-023DFF90F2E2}" type="slidenum">
              <a:rPr lang="en-US" smtClean="0">
                <a:solidFill>
                  <a:srgbClr val="052049"/>
                </a:solidFill>
              </a:rPr>
              <a:pPr/>
              <a:t>77</a:t>
            </a:fld>
            <a:endParaRPr lang="en-US" dirty="0">
              <a:solidFill>
                <a:srgbClr val="052049"/>
              </a:solidFill>
            </a:endParaRPr>
          </a:p>
        </p:txBody>
      </p:sp>
      <p:sp>
        <p:nvSpPr>
          <p:cNvPr id="3" name="Title 2"/>
          <p:cNvSpPr>
            <a:spLocks noGrp="1"/>
          </p:cNvSpPr>
          <p:nvPr>
            <p:ph type="title"/>
          </p:nvPr>
        </p:nvSpPr>
        <p:spPr/>
        <p:txBody>
          <a:bodyPr/>
          <a:lstStyle/>
          <a:p>
            <a:r>
              <a:rPr lang="en-US" dirty="0"/>
              <a:t>In-Class Exercise (if time)</a:t>
            </a:r>
          </a:p>
        </p:txBody>
      </p:sp>
    </p:spTree>
    <p:extLst>
      <p:ext uri="{BB962C8B-B14F-4D97-AF65-F5344CB8AC3E}">
        <p14:creationId xmlns:p14="http://schemas.microsoft.com/office/powerpoint/2010/main" val="1036750145"/>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182110"/>
            <a:ext cx="8173580" cy="611449"/>
          </a:xfrm>
        </p:spPr>
        <p:txBody>
          <a:bodyPr>
            <a:normAutofit/>
          </a:bodyPr>
          <a:lstStyle/>
          <a:p>
            <a:r>
              <a:rPr lang="en-US" dirty="0"/>
              <a:t>In-Class Exercise </a:t>
            </a:r>
          </a:p>
        </p:txBody>
      </p:sp>
      <p:sp>
        <p:nvSpPr>
          <p:cNvPr id="3" name="Content Placeholder 2"/>
          <p:cNvSpPr>
            <a:spLocks noGrp="1"/>
          </p:cNvSpPr>
          <p:nvPr>
            <p:ph idx="1"/>
          </p:nvPr>
        </p:nvSpPr>
        <p:spPr>
          <a:xfrm>
            <a:off x="459686" y="1085847"/>
            <a:ext cx="8137665" cy="5572128"/>
          </a:xfrm>
        </p:spPr>
        <p:txBody>
          <a:bodyPr/>
          <a:lstStyle/>
          <a:p>
            <a:pPr marL="0" indent="0">
              <a:buNone/>
            </a:pPr>
            <a:r>
              <a:rPr lang="en-US" dirty="0"/>
              <a:t>Association of Leisure-Time Physical Activity With Risk of 26 Types of Cancer in 1.44 Million Adults. </a:t>
            </a:r>
            <a:r>
              <a:rPr lang="en-US" sz="1600" dirty="0">
                <a:hlinkClick r:id="rId3"/>
              </a:rPr>
              <a:t>https://www.ncbi.nlm.nih.gov/pubmed/27183032</a:t>
            </a:r>
            <a:endParaRPr lang="en-US" dirty="0"/>
          </a:p>
          <a:p>
            <a:r>
              <a:rPr lang="en-US" dirty="0"/>
              <a:t>“time per week in moderate and vigorous leisure-time physical activities</a:t>
            </a:r>
            <a:r>
              <a:rPr lang="mr-IN" dirty="0"/>
              <a:t>…</a:t>
            </a:r>
            <a:r>
              <a:rPr lang="en-US" dirty="0"/>
              <a:t>. Assessed by asking about discrete activities such as walking, running, or swimming,</a:t>
            </a:r>
            <a:r>
              <a:rPr lang="en-US" baseline="30000" dirty="0"/>
              <a:t> </a:t>
            </a:r>
            <a:r>
              <a:rPr lang="en-US" dirty="0"/>
              <a:t>or, alternately, by inquiring about overall weekly participation in moderate- to vigorous-intensity activities.</a:t>
            </a:r>
            <a:r>
              <a:rPr lang="en-US" baseline="30000" dirty="0"/>
              <a:t> </a:t>
            </a:r>
            <a:r>
              <a:rPr lang="en-US" dirty="0"/>
              <a:t>The median activity level was 8 MET-h/</a:t>
            </a:r>
            <a:r>
              <a:rPr lang="en-US" dirty="0" err="1"/>
              <a:t>wk</a:t>
            </a:r>
            <a:r>
              <a:rPr lang="en-US" dirty="0"/>
              <a:t> </a:t>
            </a:r>
            <a:r>
              <a:rPr lang="mr-IN" dirty="0"/>
              <a:t>…</a:t>
            </a:r>
            <a:r>
              <a:rPr lang="en-US" dirty="0"/>
              <a:t>. equivalent to 150 minutes of moderate-intensity activity (eg, walking) per week, and </a:t>
            </a:r>
            <a:r>
              <a:rPr lang="en-US" dirty="0">
                <a:solidFill>
                  <a:schemeClr val="accent1"/>
                </a:solidFill>
              </a:rPr>
              <a:t>comparable to the median activity level for the US population</a:t>
            </a:r>
            <a:r>
              <a:rPr lang="en-US" dirty="0"/>
              <a:t>.”</a:t>
            </a:r>
          </a:p>
          <a:p>
            <a:r>
              <a:rPr lang="en-US" dirty="0"/>
              <a:t>“high vs low levels of leisure-time physical activity were associated with lower risks of 13 of 26 cancers.”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78</a:t>
            </a:fld>
            <a:endParaRPr lang="en-US" altLang="en-US">
              <a:solidFill>
                <a:srgbClr val="052049"/>
              </a:solidFill>
            </a:endParaRPr>
          </a:p>
        </p:txBody>
      </p:sp>
    </p:spTree>
    <p:extLst>
      <p:ext uri="{BB962C8B-B14F-4D97-AF65-F5344CB8AC3E}">
        <p14:creationId xmlns:p14="http://schemas.microsoft.com/office/powerpoint/2010/main" val="20225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options for </a:t>
            </a:r>
            <a:r>
              <a:rPr lang="en-US" dirty="0" err="1"/>
              <a:t>Obs</a:t>
            </a:r>
            <a:r>
              <a:rPr lang="en-US" dirty="0"/>
              <a:t> studies to RCT exercise</a:t>
            </a:r>
            <a:r>
              <a:rPr lang="mr-IN" dirty="0"/>
              <a:t>…</a:t>
            </a:r>
            <a:endParaRPr lang="en-US" dirty="0"/>
          </a:p>
        </p:txBody>
      </p:sp>
      <p:sp>
        <p:nvSpPr>
          <p:cNvPr id="3" name="Content Placeholder 2"/>
          <p:cNvSpPr>
            <a:spLocks noGrp="1"/>
          </p:cNvSpPr>
          <p:nvPr>
            <p:ph idx="1"/>
          </p:nvPr>
        </p:nvSpPr>
        <p:spPr>
          <a:xfrm>
            <a:off x="459686" y="1328739"/>
            <a:ext cx="8137665" cy="4449212"/>
          </a:xfrm>
        </p:spPr>
        <p:txBody>
          <a:bodyPr/>
          <a:lstStyle/>
          <a:p>
            <a:pPr marL="457200" indent="-457200">
              <a:buFont typeface="+mj-lt"/>
              <a:buAutoNum type="alphaUcPeriod"/>
            </a:pPr>
            <a:r>
              <a:rPr lang="en-US" dirty="0"/>
              <a:t>Association of Leisure-Time Physical Activity With Risk of 26 Types of Cancer in 1.44 Million Adults. </a:t>
            </a:r>
            <a:r>
              <a:rPr lang="en-US" dirty="0">
                <a:hlinkClick r:id="rId3"/>
              </a:rPr>
              <a:t>https://www.ncbi.nlm.nih.gov/pubmed/27183032</a:t>
            </a:r>
            <a:endParaRPr lang="en-US" dirty="0"/>
          </a:p>
          <a:p>
            <a:pPr marL="457200" indent="-457200">
              <a:buFont typeface="+mj-lt"/>
              <a:buAutoNum type="alphaUcPeriod"/>
            </a:pPr>
            <a:endParaRPr lang="en-US" dirty="0"/>
          </a:p>
          <a:p>
            <a:pPr marL="457200" indent="-457200">
              <a:buFont typeface="+mj-lt"/>
              <a:buAutoNum type="alphaUcPeriod"/>
            </a:pPr>
            <a:r>
              <a:rPr lang="en-US" dirty="0"/>
              <a:t>The Relationship Between Occupational Standing and Sitting and Incident Heart Disease Over a 12-Year Period in Ontario, Canada </a:t>
            </a:r>
            <a:r>
              <a:rPr lang="en-US" dirty="0">
                <a:hlinkClick r:id="rId4"/>
              </a:rPr>
              <a:t>https://academic.oup.com/aje/article/187/1/27/4081581</a:t>
            </a:r>
            <a:r>
              <a:rPr lang="en-US" dirty="0"/>
              <a:t> </a:t>
            </a:r>
          </a:p>
          <a:p>
            <a:pPr marL="457200" indent="-457200">
              <a:buFont typeface="+mj-lt"/>
              <a:buAutoNum type="alphaUcPeriod"/>
            </a:pPr>
            <a:endParaRPr lang="en-US" dirty="0"/>
          </a:p>
          <a:p>
            <a:pPr marL="457200" indent="-457200">
              <a:buFont typeface="+mj-lt"/>
              <a:buAutoNum type="alphaUcPeriod"/>
            </a:pPr>
            <a:r>
              <a:rPr lang="en-US" dirty="0"/>
              <a:t>Dietary Fat Intake and Fecundability in 2 Preconception Cohort Studies </a:t>
            </a:r>
            <a:r>
              <a:rPr lang="en-US" dirty="0">
                <a:hlinkClick r:id="rId5"/>
              </a:rPr>
              <a:t>https://academic.oup.com/aje/article/187/1/60/3863377</a:t>
            </a:r>
            <a:r>
              <a:rPr lang="en-US" dirty="0"/>
              <a:t> </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79</a:t>
            </a:fld>
            <a:endParaRPr lang="en-US" altLang="en-US">
              <a:solidFill>
                <a:srgbClr val="052049"/>
              </a:solidFill>
            </a:endParaRPr>
          </a:p>
        </p:txBody>
      </p:sp>
    </p:spTree>
    <p:extLst>
      <p:ext uri="{BB962C8B-B14F-4D97-AF65-F5344CB8AC3E}">
        <p14:creationId xmlns:p14="http://schemas.microsoft.com/office/powerpoint/2010/main" val="24438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sp>
        <p:nvSpPr>
          <p:cNvPr id="4" name="Title 3"/>
          <p:cNvSpPr>
            <a:spLocks noGrp="1"/>
          </p:cNvSpPr>
          <p:nvPr>
            <p:ph type="title"/>
          </p:nvPr>
        </p:nvSpPr>
        <p:spPr/>
        <p:txBody>
          <a:bodyPr/>
          <a:lstStyle/>
          <a:p>
            <a:r>
              <a:rPr lang="en-US" dirty="0"/>
              <a:t>RCT &amp; Cohort to Target Trial</a:t>
            </a:r>
          </a:p>
        </p:txBody>
      </p:sp>
    </p:spTree>
    <p:extLst>
      <p:ext uri="{BB962C8B-B14F-4D97-AF65-F5344CB8AC3E}">
        <p14:creationId xmlns:p14="http://schemas.microsoft.com/office/powerpoint/2010/main" val="3224275734"/>
      </p:ext>
    </p:extLst>
  </p:cSld>
  <p:clrMapOvr>
    <a:masterClrMapping/>
  </p:clrMapOvr>
  <p:transition advTm="14926">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Acknowledgements: </a:t>
            </a:r>
            <a:br>
              <a:rPr lang="en-US" dirty="0"/>
            </a:br>
            <a:endParaRPr lang="en-US" dirty="0"/>
          </a:p>
        </p:txBody>
      </p:sp>
      <p:sp>
        <p:nvSpPr>
          <p:cNvPr id="5" name="Content Placeholder 4"/>
          <p:cNvSpPr>
            <a:spLocks noGrp="1"/>
          </p:cNvSpPr>
          <p:nvPr>
            <p:ph idx="1"/>
          </p:nvPr>
        </p:nvSpPr>
        <p:spPr>
          <a:xfrm>
            <a:off x="459686" y="1766956"/>
            <a:ext cx="8137665" cy="3909393"/>
          </a:xfrm>
        </p:spPr>
        <p:txBody>
          <a:bodyPr/>
          <a:lstStyle/>
          <a:p>
            <a:pPr algn="r"/>
            <a:r>
              <a:rPr lang="en-US" sz="2000" dirty="0"/>
              <a:t>Sonia Hernandez-Diaz, MD </a:t>
            </a:r>
            <a:r>
              <a:rPr lang="en-US" sz="2000" dirty="0" err="1"/>
              <a:t>DrPH</a:t>
            </a:r>
            <a:br>
              <a:rPr lang="en-US" sz="2000" dirty="0"/>
            </a:br>
            <a:r>
              <a:rPr lang="en-US" sz="2000" dirty="0"/>
              <a:t>Harvard TH Chan School of Public Health</a:t>
            </a:r>
          </a:p>
          <a:p>
            <a:endParaRPr lang="en-US" sz="2000" dirty="0"/>
          </a:p>
          <a:p>
            <a:endParaRPr lang="en-US" sz="2000" dirty="0"/>
          </a:p>
          <a:p>
            <a:r>
              <a:rPr lang="en-US" sz="2000" dirty="0"/>
              <a:t>Maria </a:t>
            </a:r>
            <a:r>
              <a:rPr lang="en-US" sz="2000" dirty="0" err="1"/>
              <a:t>Glymour</a:t>
            </a:r>
            <a:r>
              <a:rPr lang="en-US" sz="2000" dirty="0"/>
              <a:t>, PhD, UCSF</a:t>
            </a:r>
          </a:p>
          <a:p>
            <a:endParaRPr lang="en-US" sz="2000" dirty="0"/>
          </a:p>
          <a:p>
            <a:pPr algn="r"/>
            <a:r>
              <a:rPr lang="en-US" sz="2000" dirty="0"/>
              <a:t>Deborah Grady, MD, MPH, UCSF</a:t>
            </a:r>
          </a:p>
          <a:p>
            <a:endParaRPr lang="en-US" sz="2000" dirty="0"/>
          </a:p>
          <a:p>
            <a:endParaRPr lang="en-US" sz="2000" dirty="0"/>
          </a:p>
          <a:p>
            <a:pPr algn="r"/>
            <a:r>
              <a:rPr lang="en-US" sz="2000" dirty="0"/>
              <a:t>Rebecca Graff, ScD, UCSF</a:t>
            </a:r>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80</a:t>
            </a:fld>
            <a:endParaRPr lang="en-US" dirty="0">
              <a:solidFill>
                <a:srgbClr val="052049"/>
              </a:solidFill>
            </a:endParaRPr>
          </a:p>
        </p:txBody>
      </p:sp>
      <p:pic>
        <p:nvPicPr>
          <p:cNvPr id="6" name="Picture 5"/>
          <p:cNvPicPr>
            <a:picLocks noChangeAspect="1"/>
          </p:cNvPicPr>
          <p:nvPr/>
        </p:nvPicPr>
        <p:blipFill>
          <a:blip r:embed="rId3"/>
          <a:stretch>
            <a:fillRect/>
          </a:stretch>
        </p:blipFill>
        <p:spPr>
          <a:xfrm>
            <a:off x="2525438" y="730726"/>
            <a:ext cx="1148334" cy="1531112"/>
          </a:xfrm>
          <a:prstGeom prst="rect">
            <a:avLst/>
          </a:prstGeom>
        </p:spPr>
      </p:pic>
      <p:pic>
        <p:nvPicPr>
          <p:cNvPr id="7" name="Picture 6"/>
          <p:cNvPicPr>
            <a:picLocks noChangeAspect="1"/>
          </p:cNvPicPr>
          <p:nvPr/>
        </p:nvPicPr>
        <p:blipFill>
          <a:blip r:embed="rId4"/>
          <a:stretch>
            <a:fillRect/>
          </a:stretch>
        </p:blipFill>
        <p:spPr>
          <a:xfrm>
            <a:off x="874713" y="3721652"/>
            <a:ext cx="1070234" cy="1612486"/>
          </a:xfrm>
          <a:prstGeom prst="rect">
            <a:avLst/>
          </a:prstGeom>
        </p:spPr>
      </p:pic>
      <p:pic>
        <p:nvPicPr>
          <p:cNvPr id="2" name="Picture 1">
            <a:extLst>
              <a:ext uri="{FF2B5EF4-FFF2-40B4-BE49-F238E27FC236}">
                <a16:creationId xmlns:a16="http://schemas.microsoft.com/office/drawing/2014/main" id="{21211779-C6B4-814B-992D-62170F8E56A8}"/>
              </a:ext>
            </a:extLst>
          </p:cNvPr>
          <p:cNvPicPr>
            <a:picLocks noChangeAspect="1"/>
          </p:cNvPicPr>
          <p:nvPr/>
        </p:nvPicPr>
        <p:blipFill>
          <a:blip r:embed="rId5"/>
          <a:stretch>
            <a:fillRect/>
          </a:stretch>
        </p:blipFill>
        <p:spPr>
          <a:xfrm>
            <a:off x="7209404" y="2580109"/>
            <a:ext cx="952500" cy="1320800"/>
          </a:xfrm>
          <a:prstGeom prst="rect">
            <a:avLst/>
          </a:prstGeom>
        </p:spPr>
      </p:pic>
      <p:pic>
        <p:nvPicPr>
          <p:cNvPr id="9" name="Picture 8">
            <a:extLst>
              <a:ext uri="{FF2B5EF4-FFF2-40B4-BE49-F238E27FC236}">
                <a16:creationId xmlns:a16="http://schemas.microsoft.com/office/drawing/2014/main" id="{859836C1-ABF2-7C48-87D4-AB0414FED89B}"/>
              </a:ext>
            </a:extLst>
          </p:cNvPr>
          <p:cNvPicPr>
            <a:picLocks noChangeAspect="1"/>
          </p:cNvPicPr>
          <p:nvPr/>
        </p:nvPicPr>
        <p:blipFill>
          <a:blip r:embed="rId6"/>
          <a:stretch>
            <a:fillRect/>
          </a:stretch>
        </p:blipFill>
        <p:spPr>
          <a:xfrm>
            <a:off x="3673772" y="4596163"/>
            <a:ext cx="1320800" cy="1320800"/>
          </a:xfrm>
          <a:prstGeom prst="rect">
            <a:avLst/>
          </a:prstGeom>
        </p:spPr>
      </p:pic>
      <p:sp>
        <p:nvSpPr>
          <p:cNvPr id="8" name="TextBox 7">
            <a:extLst>
              <a:ext uri="{FF2B5EF4-FFF2-40B4-BE49-F238E27FC236}">
                <a16:creationId xmlns:a16="http://schemas.microsoft.com/office/drawing/2014/main" id="{3FE65245-7EFA-8A4E-8421-15E56EC09B05}"/>
              </a:ext>
            </a:extLst>
          </p:cNvPr>
          <p:cNvSpPr txBox="1"/>
          <p:nvPr/>
        </p:nvSpPr>
        <p:spPr bwMode="auto">
          <a:xfrm>
            <a:off x="453584" y="5540188"/>
            <a:ext cx="3885333" cy="615553"/>
          </a:xfrm>
          <a:prstGeom prst="rect">
            <a:avLst/>
          </a:prstGeom>
          <a:noFill/>
          <a:ln w="19050" algn="ctr">
            <a:noFill/>
            <a:miter lim="800000"/>
            <a:headEnd/>
            <a:tailEnd/>
          </a:ln>
        </p:spPr>
        <p:txBody>
          <a:bodyPr wrap="square" lIns="0" tIns="0" rIns="0" bIns="0" rtlCol="0">
            <a:spAutoFit/>
          </a:bodyPr>
          <a:lstStyle/>
          <a:p>
            <a:r>
              <a:rPr lang="en-US" sz="2000" dirty="0"/>
              <a:t>Shelley </a:t>
            </a:r>
            <a:r>
              <a:rPr lang="en-US" sz="2000" dirty="0" err="1"/>
              <a:t>Devost</a:t>
            </a:r>
            <a:endParaRPr lang="en-US" sz="2000" dirty="0"/>
          </a:p>
          <a:p>
            <a:r>
              <a:rPr lang="en-US" sz="2000" dirty="0"/>
              <a:t>Dan Kelly	Francois </a:t>
            </a:r>
            <a:r>
              <a:rPr lang="en-US" sz="2000" dirty="0" err="1"/>
              <a:t>Rerolle</a:t>
            </a:r>
            <a:endParaRPr lang="en-US" sz="2000" dirty="0"/>
          </a:p>
        </p:txBody>
      </p:sp>
    </p:spTree>
    <p:extLst>
      <p:ext uri="{BB962C8B-B14F-4D97-AF65-F5344CB8AC3E}">
        <p14:creationId xmlns:p14="http://schemas.microsoft.com/office/powerpoint/2010/main" val="4148027459"/>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or Shorthand I may commonly use</a:t>
            </a:r>
            <a:r>
              <a:rPr lang="mr-IN" dirty="0"/>
              <a:t>…</a:t>
            </a:r>
            <a:endParaRPr lang="en-US" dirty="0"/>
          </a:p>
        </p:txBody>
      </p:sp>
      <p:sp>
        <p:nvSpPr>
          <p:cNvPr id="3" name="Content Placeholder 2"/>
          <p:cNvSpPr>
            <a:spLocks noGrp="1"/>
          </p:cNvSpPr>
          <p:nvPr>
            <p:ph idx="1"/>
          </p:nvPr>
        </p:nvSpPr>
        <p:spPr>
          <a:xfrm>
            <a:off x="4873168" y="1426030"/>
            <a:ext cx="4112314" cy="4742160"/>
          </a:xfrm>
        </p:spPr>
        <p:txBody>
          <a:bodyPr/>
          <a:lstStyle/>
          <a:p>
            <a:r>
              <a:rPr lang="en-US"/>
              <a:t>N</a:t>
            </a:r>
            <a:r>
              <a:rPr lang="en-US" dirty="0"/>
              <a:t>: total in a group or population count</a:t>
            </a:r>
          </a:p>
          <a:p>
            <a:r>
              <a:rPr lang="en-US" dirty="0" err="1"/>
              <a:t>Obs</a:t>
            </a:r>
            <a:r>
              <a:rPr lang="en-US" dirty="0"/>
              <a:t>: Observational</a:t>
            </a:r>
          </a:p>
          <a:p>
            <a:r>
              <a:rPr lang="en-US" dirty="0"/>
              <a:t>PT: person-time</a:t>
            </a:r>
          </a:p>
          <a:p>
            <a:r>
              <a:rPr lang="en-US" dirty="0"/>
              <a:t>RCT: randomized controlled trial</a:t>
            </a:r>
          </a:p>
          <a:p>
            <a:r>
              <a:rPr lang="en-US" dirty="0"/>
              <a:t>SOC: Standard of Care</a:t>
            </a:r>
          </a:p>
          <a:p>
            <a:r>
              <a:rPr lang="en-US" dirty="0" err="1"/>
              <a:t>Tx</a:t>
            </a:r>
            <a:r>
              <a:rPr lang="en-US" dirty="0"/>
              <a:t>: treatment</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81</a:t>
            </a:fld>
            <a:endParaRPr lang="en-US" altLang="en-US">
              <a:solidFill>
                <a:srgbClr val="052049"/>
              </a:solidFill>
            </a:endParaRPr>
          </a:p>
        </p:txBody>
      </p:sp>
      <p:cxnSp>
        <p:nvCxnSpPr>
          <p:cNvPr id="7" name="Straight Connector 6"/>
          <p:cNvCxnSpPr/>
          <p:nvPr/>
        </p:nvCxnSpPr>
        <p:spPr>
          <a:xfrm>
            <a:off x="974732" y="3501189"/>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799" y="4660631"/>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12087" y="1426030"/>
            <a:ext cx="4112314" cy="4742160"/>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3D0"/>
              </a:buClr>
            </a:pPr>
            <a:r>
              <a:rPr dirty="0">
                <a:solidFill>
                  <a:srgbClr val="052049"/>
                </a:solidFill>
                <a:latin typeface="Arial"/>
              </a:rPr>
              <a:t>Ca: cancer</a:t>
            </a:r>
            <a:r>
              <a:rPr lang="en-US" dirty="0">
                <a:solidFill>
                  <a:srgbClr val="052049"/>
                </a:solidFill>
                <a:latin typeface="Arial"/>
              </a:rPr>
              <a:t> or case</a:t>
            </a:r>
            <a:endParaRPr dirty="0">
              <a:solidFill>
                <a:srgbClr val="052049"/>
              </a:solidFill>
              <a:latin typeface="Arial"/>
            </a:endParaRPr>
          </a:p>
          <a:p>
            <a:pPr>
              <a:buClr>
                <a:srgbClr val="0093D0"/>
              </a:buClr>
            </a:pPr>
            <a:r>
              <a:rPr dirty="0">
                <a:solidFill>
                  <a:srgbClr val="052049"/>
                </a:solidFill>
                <a:latin typeface="Arial"/>
              </a:rPr>
              <a:t>Ca-co: Case control study</a:t>
            </a:r>
          </a:p>
          <a:p>
            <a:pPr>
              <a:buClr>
                <a:srgbClr val="0093D0"/>
              </a:buClr>
            </a:pPr>
            <a:r>
              <a:rPr dirty="0" err="1">
                <a:solidFill>
                  <a:srgbClr val="052049"/>
                </a:solidFill>
                <a:latin typeface="Arial"/>
              </a:rPr>
              <a:t>Coh</a:t>
            </a:r>
            <a:r>
              <a:rPr dirty="0">
                <a:solidFill>
                  <a:srgbClr val="052049"/>
                </a:solidFill>
                <a:latin typeface="Arial"/>
              </a:rPr>
              <a:t>: Cohort study</a:t>
            </a:r>
          </a:p>
          <a:p>
            <a:pPr>
              <a:buClr>
                <a:srgbClr val="0093D0"/>
              </a:buClr>
            </a:pPr>
            <a:r>
              <a:rPr dirty="0">
                <a:solidFill>
                  <a:srgbClr val="052049"/>
                </a:solidFill>
                <a:latin typeface="Arial"/>
              </a:rPr>
              <a:t>E: exposure or exposed or number exposed</a:t>
            </a:r>
          </a:p>
          <a:p>
            <a:pPr>
              <a:buClr>
                <a:srgbClr val="0093D0"/>
              </a:buClr>
            </a:pPr>
            <a:r>
              <a:rPr dirty="0">
                <a:solidFill>
                  <a:srgbClr val="052049"/>
                </a:solidFill>
                <a:latin typeface="Arial"/>
              </a:rPr>
              <a:t>E: unexposed or number unexposed</a:t>
            </a:r>
            <a:endParaRPr lang="en-US" dirty="0">
              <a:solidFill>
                <a:srgbClr val="052049"/>
              </a:solidFill>
              <a:latin typeface="Arial"/>
            </a:endParaRPr>
          </a:p>
          <a:p>
            <a:pPr>
              <a:buClr>
                <a:srgbClr val="0093D0"/>
              </a:buClr>
            </a:pPr>
            <a:r>
              <a:rPr lang="en-US" dirty="0">
                <a:solidFill>
                  <a:srgbClr val="052049"/>
                </a:solidFill>
                <a:latin typeface="Arial"/>
              </a:rPr>
              <a:t>EM – effect modification</a:t>
            </a:r>
            <a:endParaRPr dirty="0">
              <a:solidFill>
                <a:srgbClr val="052049"/>
              </a:solidFill>
              <a:latin typeface="Arial"/>
            </a:endParaRPr>
          </a:p>
          <a:p>
            <a:pPr>
              <a:buClr>
                <a:srgbClr val="0093D0"/>
              </a:buClr>
            </a:pPr>
            <a:r>
              <a:rPr dirty="0">
                <a:solidFill>
                  <a:srgbClr val="052049"/>
                </a:solidFill>
                <a:latin typeface="Arial"/>
              </a:rPr>
              <a:t>D: number with disease</a:t>
            </a:r>
          </a:p>
          <a:p>
            <a:pPr>
              <a:buClr>
                <a:srgbClr val="0093D0"/>
              </a:buClr>
            </a:pPr>
            <a:r>
              <a:rPr dirty="0">
                <a:solidFill>
                  <a:srgbClr val="052049"/>
                </a:solidFill>
                <a:latin typeface="Arial"/>
              </a:rPr>
              <a:t>D: those without disease</a:t>
            </a:r>
          </a:p>
          <a:p>
            <a:pPr>
              <a:buClr>
                <a:srgbClr val="0093D0"/>
              </a:buClr>
            </a:pPr>
            <a:r>
              <a:rPr dirty="0" err="1">
                <a:solidFill>
                  <a:srgbClr val="052049"/>
                </a:solidFill>
                <a:latin typeface="Arial"/>
              </a:rPr>
              <a:t>Dbx</a:t>
            </a:r>
            <a:r>
              <a:rPr dirty="0">
                <a:solidFill>
                  <a:srgbClr val="052049"/>
                </a:solidFill>
                <a:latin typeface="Arial"/>
              </a:rPr>
              <a:t>: Diabetes</a:t>
            </a:r>
          </a:p>
          <a:p>
            <a:pPr>
              <a:buClr>
                <a:srgbClr val="0093D0"/>
              </a:buClr>
            </a:pPr>
            <a:r>
              <a:rPr dirty="0">
                <a:solidFill>
                  <a:srgbClr val="052049"/>
                </a:solidFill>
                <a:latin typeface="Arial"/>
              </a:rPr>
              <a:t>Dx: diagnosis</a:t>
            </a:r>
          </a:p>
          <a:p>
            <a:pPr>
              <a:buClr>
                <a:srgbClr val="0093D0"/>
              </a:buClr>
            </a:pPr>
            <a:endParaRPr dirty="0">
              <a:solidFill>
                <a:srgbClr val="052049"/>
              </a:solidFill>
              <a:latin typeface="Arial"/>
            </a:endParaRPr>
          </a:p>
        </p:txBody>
      </p:sp>
    </p:spTree>
    <p:extLst>
      <p:ext uri="{BB962C8B-B14F-4D97-AF65-F5344CB8AC3E}">
        <p14:creationId xmlns:p14="http://schemas.microsoft.com/office/powerpoint/2010/main" val="1153859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82</a:t>
            </a:fld>
            <a:endParaRPr lang="en-US" altLang="en-US">
              <a:solidFill>
                <a:srgbClr val="052049"/>
              </a:solidFill>
            </a:endParaRPr>
          </a:p>
        </p:txBody>
      </p:sp>
      <p:sp>
        <p:nvSpPr>
          <p:cNvPr id="2" name="Title 1"/>
          <p:cNvSpPr>
            <a:spLocks noGrp="1"/>
          </p:cNvSpPr>
          <p:nvPr>
            <p:ph type="title"/>
          </p:nvPr>
        </p:nvSpPr>
        <p:spPr/>
        <p:txBody>
          <a:bodyPr/>
          <a:lstStyle/>
          <a:p>
            <a:r>
              <a:rPr lang="en-US" dirty="0"/>
              <a:t>Appendix:</a:t>
            </a:r>
            <a:br>
              <a:rPr lang="en-US" dirty="0"/>
            </a:br>
            <a:r>
              <a:rPr lang="en-US" dirty="0"/>
              <a:t>Life of a Research Study</a:t>
            </a:r>
          </a:p>
        </p:txBody>
      </p:sp>
    </p:spTree>
    <p:extLst>
      <p:ext uri="{BB962C8B-B14F-4D97-AF65-F5344CB8AC3E}">
        <p14:creationId xmlns:p14="http://schemas.microsoft.com/office/powerpoint/2010/main" val="1683460380"/>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0"/>
            <a:ext cx="8173580" cy="611449"/>
          </a:xfrm>
        </p:spPr>
        <p:txBody>
          <a:bodyPr/>
          <a:lstStyle/>
          <a:p>
            <a:r>
              <a:rPr lang="en-US" dirty="0"/>
              <a:t>Scientific Process</a:t>
            </a:r>
          </a:p>
        </p:txBody>
      </p:sp>
      <p:sp>
        <p:nvSpPr>
          <p:cNvPr id="3" name="Content Placeholder 2"/>
          <p:cNvSpPr>
            <a:spLocks noGrp="1"/>
          </p:cNvSpPr>
          <p:nvPr>
            <p:ph idx="1"/>
          </p:nvPr>
        </p:nvSpPr>
        <p:spPr>
          <a:xfrm>
            <a:off x="326572" y="881738"/>
            <a:ext cx="8597351" cy="4865913"/>
          </a:xfrm>
        </p:spPr>
        <p:txBody>
          <a:bodyPr/>
          <a:lstStyle/>
          <a:p>
            <a:r>
              <a:rPr lang="en-US" sz="1800" dirty="0"/>
              <a:t>Figure out what you are really interested in or what you will at least enjoy working on for a while</a:t>
            </a:r>
          </a:p>
          <a:p>
            <a:r>
              <a:rPr lang="en-US" sz="1800" dirty="0"/>
              <a:t>Develop Research Question &amp; Hypothesis</a:t>
            </a:r>
          </a:p>
          <a:p>
            <a:r>
              <a:rPr lang="en-US" sz="1800" dirty="0"/>
              <a:t>Identify &amp; Select Team and Expertise Needed</a:t>
            </a:r>
          </a:p>
          <a:p>
            <a:r>
              <a:rPr lang="en-US" sz="1800" dirty="0"/>
              <a:t>Identify Funding Mechanisms</a:t>
            </a:r>
          </a:p>
          <a:p>
            <a:r>
              <a:rPr lang="en-US" sz="1800" dirty="0"/>
              <a:t>Design your Study &amp; Make Analysis Plan</a:t>
            </a:r>
          </a:p>
          <a:p>
            <a:r>
              <a:rPr lang="en-US" sz="1800" dirty="0"/>
              <a:t>Write Proposal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Conferences, Journals, Press,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83</a:t>
            </a:fld>
            <a:endParaRPr lang="en-US" altLang="en-US">
              <a:solidFill>
                <a:srgbClr val="052049"/>
              </a:solidFill>
            </a:endParaRPr>
          </a:p>
        </p:txBody>
      </p:sp>
    </p:spTree>
    <p:extLst>
      <p:ext uri="{BB962C8B-B14F-4D97-AF65-F5344CB8AC3E}">
        <p14:creationId xmlns:p14="http://schemas.microsoft.com/office/powerpoint/2010/main" val="39925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linds(horizontal)">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0"/>
            <a:ext cx="8173580" cy="611449"/>
          </a:xfrm>
        </p:spPr>
        <p:txBody>
          <a:bodyPr/>
          <a:lstStyle/>
          <a:p>
            <a:r>
              <a:rPr lang="en-US" dirty="0"/>
              <a:t>Scientific Process</a:t>
            </a:r>
          </a:p>
        </p:txBody>
      </p:sp>
      <p:sp>
        <p:nvSpPr>
          <p:cNvPr id="3" name="Content Placeholder 2"/>
          <p:cNvSpPr>
            <a:spLocks noGrp="1"/>
          </p:cNvSpPr>
          <p:nvPr>
            <p:ph idx="1"/>
          </p:nvPr>
        </p:nvSpPr>
        <p:spPr>
          <a:xfrm>
            <a:off x="326572" y="881739"/>
            <a:ext cx="8443355" cy="4964880"/>
          </a:xfrm>
        </p:spPr>
        <p:txBody>
          <a:bodyPr/>
          <a:lstStyle/>
          <a:p>
            <a:r>
              <a:rPr lang="en-US" sz="1800" dirty="0"/>
              <a:t>Figure out what you are really interested in or what you will at least enjoy working on for a while</a:t>
            </a:r>
          </a:p>
          <a:p>
            <a:r>
              <a:rPr lang="en-US" sz="1800" dirty="0">
                <a:solidFill>
                  <a:schemeClr val="accent3"/>
                </a:solidFill>
              </a:rPr>
              <a:t>Develop Research Question &amp; Hypothesis</a:t>
            </a:r>
          </a:p>
          <a:p>
            <a:r>
              <a:rPr lang="en-US" sz="1800" dirty="0"/>
              <a:t>Identify &amp; Select Team and Expertise Needed</a:t>
            </a:r>
          </a:p>
          <a:p>
            <a:r>
              <a:rPr lang="en-US" sz="1800" dirty="0">
                <a:solidFill>
                  <a:schemeClr val="accent3"/>
                </a:solidFill>
              </a:rPr>
              <a:t>Identify Funding Mechanisms</a:t>
            </a:r>
          </a:p>
          <a:p>
            <a:r>
              <a:rPr lang="en-US" sz="1800" dirty="0">
                <a:solidFill>
                  <a:schemeClr val="accent3"/>
                </a:solidFill>
              </a:rPr>
              <a:t>Design your Study &amp; Make Analysis Plan</a:t>
            </a:r>
          </a:p>
          <a:p>
            <a:r>
              <a:rPr lang="en-US" sz="1800" dirty="0">
                <a:solidFill>
                  <a:schemeClr val="accent3"/>
                </a:solidFill>
              </a:rPr>
              <a:t>Write Proposal</a:t>
            </a:r>
            <a:r>
              <a:rPr lang="en-US" sz="1800" dirty="0"/>
              <a:t>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a:t>
            </a:r>
            <a:r>
              <a:rPr lang="en-US" sz="1800" dirty="0">
                <a:solidFill>
                  <a:schemeClr val="accent3"/>
                </a:solidFill>
              </a:rPr>
              <a:t>Conferences, Journals, Press,</a:t>
            </a:r>
            <a:r>
              <a:rPr lang="en-US" sz="1800" dirty="0"/>
              <a:t>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84</a:t>
            </a:fld>
            <a:endParaRPr lang="en-US" altLang="en-US">
              <a:solidFill>
                <a:srgbClr val="052049"/>
              </a:solidFill>
            </a:endParaRPr>
          </a:p>
        </p:txBody>
      </p:sp>
    </p:spTree>
    <p:extLst>
      <p:ext uri="{BB962C8B-B14F-4D97-AF65-F5344CB8AC3E}">
        <p14:creationId xmlns:p14="http://schemas.microsoft.com/office/powerpoint/2010/main" val="3770410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79376-775F-CE45-A2CD-FBF6677DAD11}"/>
              </a:ext>
            </a:extLst>
          </p:cNvPr>
          <p:cNvSpPr>
            <a:spLocks noGrp="1"/>
          </p:cNvSpPr>
          <p:nvPr>
            <p:ph type="sldNum" sz="quarter" idx="12"/>
          </p:nvPr>
        </p:nvSpPr>
        <p:spPr/>
        <p:txBody>
          <a:bodyPr/>
          <a:lstStyle/>
          <a:p>
            <a:fld id="{7BCC8D0D-EAEC-449D-9161-023DFF90F2E2}" type="slidenum">
              <a:rPr lang="en-US" smtClean="0">
                <a:solidFill>
                  <a:srgbClr val="052049"/>
                </a:solidFill>
              </a:rPr>
              <a:pPr/>
              <a:t>85</a:t>
            </a:fld>
            <a:endParaRPr lang="en-US" dirty="0">
              <a:solidFill>
                <a:srgbClr val="052049"/>
              </a:solidFill>
            </a:endParaRPr>
          </a:p>
        </p:txBody>
      </p:sp>
      <p:sp>
        <p:nvSpPr>
          <p:cNvPr id="3" name="Title 2">
            <a:extLst>
              <a:ext uri="{FF2B5EF4-FFF2-40B4-BE49-F238E27FC236}">
                <a16:creationId xmlns:a16="http://schemas.microsoft.com/office/drawing/2014/main" id="{7F914964-D7BB-0448-B263-38DA25A161B6}"/>
              </a:ext>
            </a:extLst>
          </p:cNvPr>
          <p:cNvSpPr>
            <a:spLocks noGrp="1"/>
          </p:cNvSpPr>
          <p:nvPr>
            <p:ph type="title"/>
          </p:nvPr>
        </p:nvSpPr>
        <p:spPr/>
        <p:txBody>
          <a:bodyPr/>
          <a:lstStyle/>
          <a:p>
            <a:r>
              <a:rPr lang="en-US" dirty="0"/>
              <a:t>Appendix:</a:t>
            </a:r>
            <a:br>
              <a:rPr lang="en-US" dirty="0"/>
            </a:br>
            <a:r>
              <a:rPr lang="en-US" dirty="0"/>
              <a:t>Tips for Reading &amp; Critiquing Scientific Papers</a:t>
            </a:r>
          </a:p>
        </p:txBody>
      </p:sp>
    </p:spTree>
    <p:extLst>
      <p:ext uri="{BB962C8B-B14F-4D97-AF65-F5344CB8AC3E}">
        <p14:creationId xmlns:p14="http://schemas.microsoft.com/office/powerpoint/2010/main" val="503364481"/>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reviewing &amp; </a:t>
            </a:r>
            <a:r>
              <a:rPr lang="en-US" dirty="0">
                <a:solidFill>
                  <a:schemeClr val="accent3"/>
                </a:solidFill>
              </a:rPr>
              <a:t>writing</a:t>
            </a:r>
            <a:r>
              <a:rPr lang="en-US" dirty="0"/>
              <a:t> a scientific manuscript</a:t>
            </a:r>
          </a:p>
        </p:txBody>
      </p:sp>
      <p:sp>
        <p:nvSpPr>
          <p:cNvPr id="348163" name="Rectangle 3"/>
          <p:cNvSpPr>
            <a:spLocks noGrp="1" noChangeArrowheads="1"/>
          </p:cNvSpPr>
          <p:nvPr>
            <p:ph sz="half" idx="1"/>
          </p:nvPr>
        </p:nvSpPr>
        <p:spPr>
          <a:xfrm>
            <a:off x="892970" y="1946674"/>
            <a:ext cx="2601344" cy="4018359"/>
          </a:xfrm>
        </p:spPr>
        <p:txBody>
          <a:bodyPr/>
          <a:lstStyle/>
          <a:p>
            <a:r>
              <a:rPr lang="en-US" altLang="en-US" sz="1800" dirty="0"/>
              <a:t>Title</a:t>
            </a:r>
          </a:p>
          <a:p>
            <a:r>
              <a:rPr lang="en-US" altLang="en-US" sz="1800" dirty="0"/>
              <a:t>Abstract</a:t>
            </a:r>
          </a:p>
          <a:p>
            <a:r>
              <a:rPr lang="en-US" altLang="en-US" sz="1800" dirty="0"/>
              <a:t>Introduction</a:t>
            </a:r>
          </a:p>
          <a:p>
            <a:r>
              <a:rPr lang="en-US" altLang="en-US" sz="1800" dirty="0"/>
              <a:t>Methods</a:t>
            </a:r>
          </a:p>
          <a:p>
            <a:r>
              <a:rPr lang="en-US" altLang="en-US" sz="1800" dirty="0"/>
              <a:t>Results	</a:t>
            </a:r>
          </a:p>
          <a:p>
            <a:pPr lvl="1"/>
            <a:r>
              <a:rPr lang="en-US" altLang="en-US" sz="1600" dirty="0"/>
              <a:t>Tables</a:t>
            </a:r>
          </a:p>
          <a:p>
            <a:pPr lvl="1"/>
            <a:r>
              <a:rPr lang="en-US" altLang="en-US" sz="1600" dirty="0"/>
              <a:t>Figures		</a:t>
            </a:r>
          </a:p>
          <a:p>
            <a:r>
              <a:rPr lang="en-US" altLang="en-US" sz="1800" dirty="0"/>
              <a:t>Discussion</a:t>
            </a:r>
          </a:p>
          <a:p>
            <a:r>
              <a:rPr lang="en-US" altLang="en-US" sz="1800" dirty="0"/>
              <a:t>References</a:t>
            </a:r>
          </a:p>
          <a:p>
            <a:r>
              <a:rPr lang="en-US" altLang="en-US" sz="1800" dirty="0"/>
              <a:t>Acknowledgements</a:t>
            </a:r>
          </a:p>
        </p:txBody>
      </p:sp>
      <p:sp>
        <p:nvSpPr>
          <p:cNvPr id="15" name="Content Placeholder 1"/>
          <p:cNvSpPr txBox="1">
            <a:spLocks/>
          </p:cNvSpPr>
          <p:nvPr/>
        </p:nvSpPr>
        <p:spPr bwMode="auto">
          <a:xfrm>
            <a:off x="3272919" y="1946673"/>
            <a:ext cx="5587253" cy="4018359"/>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Font typeface="Gill Sans" pitchFamily="-1" charset="0"/>
              <a:buNone/>
            </a:pPr>
            <a:r>
              <a:rPr lang="en-US" altLang="en-US" sz="1800" b="1" kern="0" dirty="0">
                <a:latin typeface="Arial"/>
              </a:rPr>
              <a:t>Author overall recommendations:</a:t>
            </a:r>
          </a:p>
          <a:p>
            <a:pPr marL="400985" lvl="1" defTabSz="685800">
              <a:spcBef>
                <a:spcPts val="450"/>
              </a:spcBef>
              <a:buClr>
                <a:srgbClr val="0093D0"/>
              </a:buClr>
            </a:pPr>
            <a:r>
              <a:rPr lang="en-US" altLang="en-US" sz="1500" kern="0" dirty="0">
                <a:latin typeface="Arial"/>
              </a:rPr>
              <a:t>Ask meaningful,</a:t>
            </a:r>
            <a:r>
              <a:rPr lang="en-US" altLang="en-US" sz="1500" dirty="0">
                <a:latin typeface="Arial"/>
              </a:rPr>
              <a:t> interesting and focused questions (i.e., for which both positive or negative result would be of interest)</a:t>
            </a:r>
          </a:p>
          <a:p>
            <a:pPr marL="400985" lvl="1" defTabSz="685800">
              <a:spcBef>
                <a:spcPts val="450"/>
              </a:spcBef>
              <a:buClr>
                <a:srgbClr val="0093D0"/>
              </a:buClr>
            </a:pPr>
            <a:r>
              <a:rPr lang="en-US" altLang="en-US" sz="1500" kern="0" dirty="0">
                <a:latin typeface="Arial"/>
              </a:rPr>
              <a:t>Plan a structure for the manuscript</a:t>
            </a:r>
          </a:p>
          <a:p>
            <a:pPr marL="400985" lvl="1" defTabSz="914400">
              <a:spcBef>
                <a:spcPts val="450"/>
              </a:spcBef>
              <a:buClr>
                <a:srgbClr val="0093D0"/>
              </a:buClr>
            </a:pPr>
            <a:r>
              <a:rPr lang="en-US" altLang="en-US" sz="1500" dirty="0">
                <a:solidFill>
                  <a:srgbClr val="052049"/>
                </a:solidFill>
                <a:latin typeface="Arial"/>
              </a:rPr>
              <a:t>Writing</a:t>
            </a:r>
            <a:r>
              <a:rPr lang="es-ES_tradnl" altLang="en-US" sz="1500" dirty="0">
                <a:solidFill>
                  <a:srgbClr val="052049"/>
                </a:solidFill>
                <a:latin typeface="Arial"/>
              </a:rPr>
              <a:t> </a:t>
            </a:r>
            <a:r>
              <a:rPr lang="en-US" altLang="en-US" sz="1500" dirty="0">
                <a:solidFill>
                  <a:srgbClr val="052049"/>
                </a:solidFill>
                <a:latin typeface="Arial"/>
              </a:rPr>
              <a:t>order</a:t>
            </a:r>
            <a:r>
              <a:rPr lang="es-ES_tradnl" altLang="en-US" sz="1500" dirty="0">
                <a:solidFill>
                  <a:srgbClr val="052049"/>
                </a:solidFill>
                <a:latin typeface="Arial"/>
              </a:rPr>
              <a:t>:</a:t>
            </a:r>
            <a:r>
              <a:rPr lang="en-US" altLang="en-US" sz="1500" dirty="0">
                <a:latin typeface="Arial"/>
              </a:rPr>
              <a:t> Introduction, Methods, Tables/figures, text of Results, Conclusions, Abstract</a:t>
            </a:r>
          </a:p>
          <a:p>
            <a:pPr marL="400985" lvl="1" defTabSz="914400">
              <a:spcBef>
                <a:spcPts val="450"/>
              </a:spcBef>
              <a:buClr>
                <a:srgbClr val="0093D0"/>
              </a:buClr>
            </a:pPr>
            <a:r>
              <a:rPr lang="en-US" altLang="en-US" sz="1500" dirty="0">
                <a:latin typeface="Arial"/>
              </a:rPr>
              <a:t>Good first sentence (hook reader), good last sentence (paunch line), and good figure</a:t>
            </a:r>
          </a:p>
          <a:p>
            <a:pPr marL="400985" lvl="1" defTabSz="914400">
              <a:spcBef>
                <a:spcPts val="450"/>
              </a:spcBef>
              <a:buClr>
                <a:srgbClr val="0093D0"/>
              </a:buClr>
            </a:pPr>
            <a:r>
              <a:rPr lang="en-US" altLang="en-US" sz="1500" dirty="0">
                <a:latin typeface="Arial"/>
              </a:rPr>
              <a:t>One thought per sentence. Related thoughts in paragraphs</a:t>
            </a:r>
          </a:p>
          <a:p>
            <a:pPr marL="400985" lvl="1" defTabSz="914400">
              <a:spcBef>
                <a:spcPts val="450"/>
              </a:spcBef>
              <a:buClr>
                <a:srgbClr val="0093D0"/>
              </a:buClr>
            </a:pPr>
            <a:r>
              <a:rPr lang="en-US" altLang="en-US" sz="1500" dirty="0">
                <a:latin typeface="Arial"/>
              </a:rPr>
              <a:t>No rambling, no unnecessary words. Active voice</a:t>
            </a:r>
          </a:p>
          <a:p>
            <a:pPr marL="400985" lvl="1" defTabSz="914400">
              <a:spcBef>
                <a:spcPts val="450"/>
              </a:spcBef>
              <a:buClr>
                <a:srgbClr val="0093D0"/>
              </a:buClr>
            </a:pPr>
            <a:r>
              <a:rPr lang="en-US" altLang="en-US" sz="1500" dirty="0">
                <a:latin typeface="Arial"/>
              </a:rPr>
              <a:t>Logic: the methods should follow from the hypothesis, the results from the methods and the conclusions from the results</a:t>
            </a:r>
          </a:p>
        </p:txBody>
      </p:sp>
    </p:spTree>
    <p:extLst>
      <p:ext uri="{BB962C8B-B14F-4D97-AF65-F5344CB8AC3E}">
        <p14:creationId xmlns:p14="http://schemas.microsoft.com/office/powerpoint/2010/main" val="3124843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a:t>
            </a:r>
            <a:r>
              <a:rPr lang="en-US" dirty="0">
                <a:solidFill>
                  <a:schemeClr val="accent3"/>
                </a:solidFill>
              </a:rPr>
              <a:t>reviewing</a:t>
            </a:r>
            <a:r>
              <a:rPr lang="en-US" dirty="0"/>
              <a:t> &amp; writing a scientific manuscript</a:t>
            </a:r>
          </a:p>
        </p:txBody>
      </p:sp>
      <p:sp>
        <p:nvSpPr>
          <p:cNvPr id="14" name="Content Placeholder 1"/>
          <p:cNvSpPr>
            <a:spLocks noGrp="1"/>
          </p:cNvSpPr>
          <p:nvPr>
            <p:ph sz="half" idx="2"/>
          </p:nvPr>
        </p:nvSpPr>
        <p:spPr>
          <a:xfrm>
            <a:off x="3086100" y="1946674"/>
            <a:ext cx="5878286" cy="4176540"/>
          </a:xfrm>
        </p:spPr>
        <p:txBody>
          <a:bodyPr/>
          <a:lstStyle/>
          <a:p>
            <a:pPr marL="0" indent="0">
              <a:buNone/>
            </a:pPr>
            <a:r>
              <a:rPr lang="en-US" altLang="en-US" sz="1800" b="1" dirty="0"/>
              <a:t>Editor</a:t>
            </a:r>
            <a:r>
              <a:rPr lang="en-US" altLang="en-US" sz="1800" dirty="0"/>
              <a:t> (decision maker) and </a:t>
            </a:r>
            <a:r>
              <a:rPr lang="en-US" altLang="en-US" sz="1800" b="1" dirty="0"/>
              <a:t>Reviewers</a:t>
            </a:r>
            <a:r>
              <a:rPr lang="en-US" altLang="en-US" sz="1800" dirty="0"/>
              <a:t> look for:</a:t>
            </a:r>
          </a:p>
          <a:p>
            <a:r>
              <a:rPr lang="en-US" altLang="en-US" sz="1800" dirty="0"/>
              <a:t>Is the article novel, relevant, informative, valid and ethical ?</a:t>
            </a:r>
          </a:p>
          <a:p>
            <a:r>
              <a:rPr lang="en-US" altLang="en-US" sz="1800" dirty="0"/>
              <a:t>Would it affect practice or the way we understand a disease?</a:t>
            </a:r>
          </a:p>
          <a:p>
            <a:r>
              <a:rPr lang="en-US" altLang="en-US" sz="1800" dirty="0"/>
              <a:t>Is it the first paper, the best paper to date, or the last word on something ?</a:t>
            </a:r>
          </a:p>
          <a:p>
            <a:r>
              <a:rPr lang="en-US" altLang="en-US" sz="1800" dirty="0"/>
              <a:t>Is it well organized and well written?</a:t>
            </a:r>
          </a:p>
          <a:p>
            <a:r>
              <a:rPr lang="en-US" altLang="en-US" sz="1800" dirty="0"/>
              <a:t>Would the readers of this specific journal be interested?</a:t>
            </a:r>
          </a:p>
          <a:p>
            <a:r>
              <a:rPr lang="en-US" altLang="en-US" sz="1800" dirty="0"/>
              <a:t>Is it going to have a high impact and help my impact factor…</a:t>
            </a:r>
          </a:p>
          <a:p>
            <a:endParaRPr lang="en-US" altLang="en-US" sz="1800" dirty="0"/>
          </a:p>
          <a:p>
            <a:pPr lvl="3"/>
            <a:endParaRPr lang="en-US" altLang="en-US" sz="1050" dirty="0"/>
          </a:p>
        </p:txBody>
      </p:sp>
      <p:sp>
        <p:nvSpPr>
          <p:cNvPr id="5" name="Content Placeholder 4"/>
          <p:cNvSpPr>
            <a:spLocks noGrp="1"/>
          </p:cNvSpPr>
          <p:nvPr>
            <p:ph sz="half" idx="1"/>
          </p:nvPr>
        </p:nvSpPr>
        <p:spPr>
          <a:xfrm>
            <a:off x="453586" y="1946674"/>
            <a:ext cx="2632514" cy="4018359"/>
          </a:xfrm>
        </p:spPr>
        <p:txBody>
          <a:bodyPr/>
          <a:lstStyle/>
          <a:p>
            <a:pPr fontAlgn="auto"/>
            <a:r>
              <a:rPr lang="en-US" altLang="en-US" sz="1800" dirty="0"/>
              <a:t>Title</a:t>
            </a:r>
          </a:p>
          <a:p>
            <a:pPr fontAlgn="auto"/>
            <a:r>
              <a:rPr lang="en-US" altLang="en-US" sz="1800" dirty="0"/>
              <a:t>Abstract</a:t>
            </a:r>
          </a:p>
          <a:p>
            <a:pPr fontAlgn="auto"/>
            <a:r>
              <a:rPr lang="en-US" altLang="en-US" sz="1800" dirty="0"/>
              <a:t>Introduction</a:t>
            </a:r>
          </a:p>
          <a:p>
            <a:pPr fontAlgn="auto"/>
            <a:r>
              <a:rPr lang="en-US" altLang="en-US" sz="1800" dirty="0"/>
              <a:t>Methods</a:t>
            </a:r>
          </a:p>
          <a:p>
            <a:pPr fontAlgn="auto"/>
            <a:r>
              <a:rPr lang="en-US" altLang="en-US" sz="1800" dirty="0"/>
              <a:t>Results	</a:t>
            </a:r>
          </a:p>
          <a:p>
            <a:pPr lvl="1" fontAlgn="auto"/>
            <a:r>
              <a:rPr lang="en-US" altLang="en-US" sz="1600" dirty="0"/>
              <a:t>Tables</a:t>
            </a:r>
          </a:p>
          <a:p>
            <a:pPr lvl="1" fontAlgn="auto"/>
            <a:r>
              <a:rPr lang="en-US" altLang="en-US" sz="1600" dirty="0"/>
              <a:t>Figures		</a:t>
            </a:r>
          </a:p>
          <a:p>
            <a:pPr fontAlgn="auto"/>
            <a:r>
              <a:rPr lang="en-US" altLang="en-US" sz="1800" dirty="0"/>
              <a:t>Discussion</a:t>
            </a:r>
          </a:p>
          <a:p>
            <a:pPr fontAlgn="auto"/>
            <a:r>
              <a:rPr lang="en-US" altLang="en-US" sz="1800" dirty="0"/>
              <a:t>References</a:t>
            </a:r>
          </a:p>
          <a:p>
            <a:pPr fontAlgn="auto"/>
            <a:r>
              <a:rPr lang="en-US" altLang="en-US" sz="1800" dirty="0"/>
              <a:t>Acknowledgements</a:t>
            </a:r>
          </a:p>
          <a:p>
            <a:endParaRPr lang="en-US" dirty="0"/>
          </a:p>
        </p:txBody>
      </p:sp>
    </p:spTree>
    <p:extLst>
      <p:ext uri="{BB962C8B-B14F-4D97-AF65-F5344CB8AC3E}">
        <p14:creationId xmlns:p14="http://schemas.microsoft.com/office/powerpoint/2010/main" val="377887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62814" y="1575788"/>
            <a:ext cx="4686929" cy="3704154"/>
          </a:xfrm>
        </p:spPr>
        <p:txBody>
          <a:bodyPr/>
          <a:lstStyle/>
          <a:p>
            <a:r>
              <a:rPr lang="en-US" altLang="en-US">
                <a:solidFill>
                  <a:schemeClr val="bg1">
                    <a:lumMod val="50000"/>
                  </a:schemeClr>
                </a:solidFill>
              </a:rPr>
              <a:t>Title</a:t>
            </a:r>
          </a:p>
          <a:p>
            <a:r>
              <a:rPr lang="en-US" altLang="en-US" dirty="0">
                <a:solidFill>
                  <a:schemeClr val="bg1">
                    <a:lumMod val="50000"/>
                  </a:schemeClr>
                </a:solidFill>
              </a:rPr>
              <a:t>Abstract</a:t>
            </a:r>
          </a:p>
          <a:p>
            <a:r>
              <a:rPr lang="en-US" altLang="en-US" sz="1800" dirty="0"/>
              <a:t>Introduction</a:t>
            </a:r>
          </a:p>
          <a:p>
            <a:pPr lvl="1"/>
            <a:r>
              <a:rPr lang="en-US" altLang="en-US" sz="1800" dirty="0"/>
              <a:t>Background (justification)</a:t>
            </a:r>
          </a:p>
          <a:p>
            <a:pPr lvl="2"/>
            <a:r>
              <a:rPr lang="en-US" altLang="en-US" sz="1500" dirty="0"/>
              <a:t>Problem</a:t>
            </a:r>
          </a:p>
          <a:p>
            <a:pPr lvl="2"/>
            <a:r>
              <a:rPr lang="en-US" altLang="en-US" sz="1500" dirty="0"/>
              <a:t>Need to fill gap</a:t>
            </a:r>
          </a:p>
          <a:p>
            <a:pPr lvl="2"/>
            <a:r>
              <a:rPr lang="en-US" altLang="en-US" sz="1500" dirty="0"/>
              <a:t>Solution</a:t>
            </a:r>
          </a:p>
          <a:p>
            <a:pPr lvl="1"/>
            <a:r>
              <a:rPr lang="en-US" altLang="en-US" sz="1800" dirty="0"/>
              <a:t>Research question-hypothesis</a:t>
            </a:r>
          </a:p>
          <a:p>
            <a:pPr lvl="1"/>
            <a:r>
              <a:rPr lang="en-US" altLang="en-US" sz="1800" dirty="0"/>
              <a:t>Objectives</a:t>
            </a:r>
          </a:p>
          <a:p>
            <a:r>
              <a:rPr lang="en-US" altLang="en-US" dirty="0">
                <a:solidFill>
                  <a:schemeClr val="bg1">
                    <a:lumMod val="50000"/>
                  </a:schemeClr>
                </a:solidFill>
              </a:rPr>
              <a:t>Methods</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498042" y="1575788"/>
            <a:ext cx="4427444" cy="1569127"/>
          </a:xfrm>
        </p:spPr>
        <p:txBody>
          <a:bodyPr/>
          <a:lstStyle/>
          <a:p>
            <a:pPr marL="140637" indent="0">
              <a:buNone/>
            </a:pPr>
            <a:r>
              <a:rPr lang="en-US" altLang="en-US" b="1" dirty="0"/>
              <a:t>READER</a:t>
            </a:r>
          </a:p>
          <a:p>
            <a:r>
              <a:rPr lang="en-US" altLang="en-US" dirty="0"/>
              <a:t>What was the justification for the study?</a:t>
            </a:r>
          </a:p>
          <a:p>
            <a:r>
              <a:rPr lang="en-US" altLang="en-US" dirty="0"/>
              <a:t>Which were the main objectives?</a:t>
            </a:r>
          </a:p>
          <a:p>
            <a:r>
              <a:rPr lang="en-US" altLang="en-US" dirty="0"/>
              <a:t>Does the significance of the problem justify the study? Can this study answer the question?</a:t>
            </a:r>
          </a:p>
          <a:p>
            <a:endParaRPr lang="en-US" altLang="en-US" dirty="0"/>
          </a:p>
          <a:p>
            <a:endParaRPr lang="en-US" altLang="en-US" dirty="0"/>
          </a:p>
        </p:txBody>
      </p:sp>
      <p:sp>
        <p:nvSpPr>
          <p:cNvPr id="11" name="Title 1"/>
          <p:cNvSpPr>
            <a:spLocks noGrp="1"/>
          </p:cNvSpPr>
          <p:nvPr>
            <p:ph type="title"/>
          </p:nvPr>
        </p:nvSpPr>
        <p:spPr>
          <a:xfrm>
            <a:off x="462814" y="450285"/>
            <a:ext cx="8304609" cy="611072"/>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bwMode="auto">
          <a:xfrm>
            <a:off x="4498042" y="3478597"/>
            <a:ext cx="4430807" cy="2150715"/>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Font typeface="Gill Sans" pitchFamily="-1" charset="0"/>
              <a:buNone/>
            </a:pPr>
            <a:r>
              <a:rPr lang="en-US" altLang="en-US" sz="1500" b="1" kern="0" dirty="0">
                <a:latin typeface="Arial"/>
              </a:rPr>
              <a:t>AUTHOR recommendations</a:t>
            </a:r>
          </a:p>
          <a:p>
            <a:pPr defTabSz="685800">
              <a:spcBef>
                <a:spcPts val="450"/>
              </a:spcBef>
              <a:buClr>
                <a:srgbClr val="0093D0"/>
              </a:buClr>
            </a:pPr>
            <a:r>
              <a:rPr lang="en-US" altLang="en-US" sz="1500" kern="0" dirty="0">
                <a:latin typeface="Arial"/>
              </a:rPr>
              <a:t>Summarize key background information that makes the study significant</a:t>
            </a:r>
          </a:p>
          <a:p>
            <a:pPr defTabSz="685800">
              <a:spcBef>
                <a:spcPts val="450"/>
              </a:spcBef>
              <a:buClr>
                <a:srgbClr val="0093D0"/>
              </a:buClr>
            </a:pPr>
            <a:r>
              <a:rPr lang="en-US" altLang="en-US" sz="1500" kern="0" dirty="0">
                <a:latin typeface="Arial"/>
              </a:rPr>
              <a:t>Make clear the hypothesis you are studying and why is it relevant </a:t>
            </a:r>
          </a:p>
          <a:p>
            <a:pPr defTabSz="685800">
              <a:spcBef>
                <a:spcPts val="450"/>
              </a:spcBef>
              <a:buClr>
                <a:srgbClr val="0093D0"/>
              </a:buClr>
            </a:pPr>
            <a:r>
              <a:rPr lang="en-US" altLang="en-US" sz="1500" kern="0" dirty="0">
                <a:latin typeface="Arial"/>
              </a:rPr>
              <a:t>State your study aims</a:t>
            </a:r>
          </a:p>
          <a:p>
            <a:pPr defTabSz="685800">
              <a:spcBef>
                <a:spcPts val="450"/>
              </a:spcBef>
              <a:buClr>
                <a:srgbClr val="0093D0"/>
              </a:buClr>
            </a:pPr>
            <a:r>
              <a:rPr lang="en-US" altLang="en-US" sz="1500" kern="0" dirty="0">
                <a:latin typeface="Arial"/>
              </a:rPr>
              <a:t>No need to provide extensive literature review (&lt;40 references)</a:t>
            </a:r>
          </a:p>
          <a:p>
            <a:pPr defTabSz="685800">
              <a:buClr>
                <a:srgbClr val="0093D0"/>
              </a:buClr>
            </a:pPr>
            <a:endParaRPr lang="en-US" altLang="en-US" sz="1500" kern="0" dirty="0">
              <a:latin typeface="Arial"/>
            </a:endParaRPr>
          </a:p>
          <a:p>
            <a:pPr defTabSz="685800">
              <a:buClr>
                <a:srgbClr val="0093D0"/>
              </a:buClr>
            </a:pPr>
            <a:endParaRPr lang="en-US" altLang="en-US" sz="1500" kern="0" dirty="0">
              <a:latin typeface="Arial"/>
            </a:endParaRPr>
          </a:p>
        </p:txBody>
      </p:sp>
    </p:spTree>
    <p:extLst>
      <p:ext uri="{BB962C8B-B14F-4D97-AF65-F5344CB8AC3E}">
        <p14:creationId xmlns:p14="http://schemas.microsoft.com/office/powerpoint/2010/main" val="3039519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46485" y="1074052"/>
            <a:ext cx="4686929" cy="3704154"/>
          </a:xfrm>
        </p:spPr>
        <p:txBody>
          <a:bodyPr/>
          <a:lstStyle/>
          <a:p>
            <a:r>
              <a:rPr lang="en-US" altLang="en-US" dirty="0">
                <a:solidFill>
                  <a:schemeClr val="bg1">
                    <a:lumMod val="50000"/>
                  </a:schemeClr>
                </a:solidFill>
              </a:rPr>
              <a:t>Title</a:t>
            </a:r>
          </a:p>
          <a:p>
            <a:r>
              <a:rPr lang="en-US" altLang="en-US" dirty="0">
                <a:solidFill>
                  <a:schemeClr val="bg1">
                    <a:lumMod val="50000"/>
                  </a:schemeClr>
                </a:solidFill>
              </a:rPr>
              <a:t>Abstract</a:t>
            </a:r>
          </a:p>
          <a:p>
            <a:r>
              <a:rPr lang="en-US" altLang="en-US" dirty="0">
                <a:solidFill>
                  <a:schemeClr val="bg1">
                    <a:lumMod val="50000"/>
                  </a:schemeClr>
                </a:solidFill>
              </a:rPr>
              <a:t>Introduction</a:t>
            </a:r>
          </a:p>
          <a:p>
            <a:r>
              <a:rPr lang="en-US" altLang="en-US" sz="1800" dirty="0"/>
              <a:t>Methods</a:t>
            </a:r>
          </a:p>
          <a:p>
            <a:pPr lvl="1"/>
            <a:r>
              <a:rPr lang="en-US" altLang="en-US" sz="1500" dirty="0"/>
              <a:t>Design (cohort, case-control, </a:t>
            </a:r>
            <a:r>
              <a:rPr lang="en-US" altLang="en-US" sz="1500" dirty="0" err="1"/>
              <a:t>etc</a:t>
            </a:r>
            <a:r>
              <a:rPr lang="en-US" altLang="en-US" sz="1500" dirty="0"/>
              <a:t>)</a:t>
            </a:r>
          </a:p>
          <a:p>
            <a:pPr lvl="1"/>
            <a:r>
              <a:rPr lang="en-US" altLang="en-US" sz="1500" dirty="0"/>
              <a:t>Population (study base, exclusion/inclusion)</a:t>
            </a:r>
          </a:p>
          <a:p>
            <a:pPr lvl="1"/>
            <a:r>
              <a:rPr lang="en-US" altLang="en-US" sz="1500" dirty="0"/>
              <a:t>Disease (definition, selection, controls?)</a:t>
            </a:r>
          </a:p>
          <a:p>
            <a:pPr lvl="1"/>
            <a:r>
              <a:rPr lang="en-US" altLang="en-US" sz="1500" dirty="0"/>
              <a:t>Exposure (definition, data collection)</a:t>
            </a:r>
          </a:p>
          <a:p>
            <a:pPr lvl="1"/>
            <a:r>
              <a:rPr lang="en-US" altLang="en-US" sz="1500" dirty="0"/>
              <a:t>Analysis (measures, random error, bias reduction)</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4" y="1074052"/>
            <a:ext cx="4074459" cy="3704154"/>
          </a:xfrm>
        </p:spPr>
        <p:txBody>
          <a:bodyPr/>
          <a:lstStyle/>
          <a:p>
            <a:pPr marL="140637" indent="0">
              <a:buNone/>
            </a:pPr>
            <a:r>
              <a:rPr lang="en-US" altLang="en-US" b="1" dirty="0"/>
              <a:t>READER</a:t>
            </a:r>
          </a:p>
          <a:p>
            <a:r>
              <a:rPr lang="en-US" altLang="en-US" dirty="0"/>
              <a:t>What was the design?</a:t>
            </a:r>
          </a:p>
          <a:p>
            <a:r>
              <a:rPr lang="en-US" altLang="en-US" dirty="0"/>
              <a:t>What was the study population?</a:t>
            </a:r>
          </a:p>
          <a:p>
            <a:r>
              <a:rPr lang="en-US" altLang="en-US" dirty="0"/>
              <a:t>What was the outcome of interest? How did they select the cases?</a:t>
            </a:r>
          </a:p>
          <a:p>
            <a:r>
              <a:rPr lang="en-US" altLang="en-US" dirty="0"/>
              <a:t>How were the controls or comparison group selected?</a:t>
            </a:r>
          </a:p>
          <a:p>
            <a:r>
              <a:rPr lang="en-US" altLang="en-US" dirty="0"/>
              <a:t>What was the exposure of interest? How did they collect the information? </a:t>
            </a:r>
          </a:p>
          <a:p>
            <a:r>
              <a:rPr lang="en-US" altLang="en-US" dirty="0"/>
              <a:t>What measures of frequency or association were used in the study? </a:t>
            </a:r>
          </a:p>
          <a:p>
            <a:r>
              <a:rPr lang="en-US" altLang="en-US" dirty="0"/>
              <a:t>How did they account for the role of chance?</a:t>
            </a:r>
          </a:p>
        </p:txBody>
      </p:sp>
      <p:sp>
        <p:nvSpPr>
          <p:cNvPr id="11" name="Title 1"/>
          <p:cNvSpPr>
            <a:spLocks noGrp="1"/>
          </p:cNvSpPr>
          <p:nvPr>
            <p:ph type="title"/>
          </p:nvPr>
        </p:nvSpPr>
        <p:spPr>
          <a:xfrm>
            <a:off x="446485" y="-165751"/>
            <a:ext cx="8304609" cy="840938"/>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a:xfrm>
            <a:off x="4851025" y="4734587"/>
            <a:ext cx="4074459" cy="1674159"/>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500" b="0" kern="120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275" b="0" kern="120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050" b="0" kern="120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975" b="0" kern="120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975" b="0" kern="120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9pPr>
          </a:lstStyle>
          <a:p>
            <a:pPr marL="140637" indent="0">
              <a:buClr>
                <a:srgbClr val="0093D0"/>
              </a:buClr>
              <a:buFont typeface="Wingdings" charset="2"/>
              <a:buNone/>
            </a:pPr>
            <a:r>
              <a:rPr altLang="en-US" b="1" dirty="0">
                <a:solidFill>
                  <a:srgbClr val="052049"/>
                </a:solidFill>
                <a:latin typeface="Arial"/>
              </a:rPr>
              <a:t>AUTHOR recommendations</a:t>
            </a:r>
          </a:p>
          <a:p>
            <a:pPr>
              <a:buClr>
                <a:srgbClr val="0093D0"/>
              </a:buClr>
            </a:pPr>
            <a:r>
              <a:rPr altLang="en-US" dirty="0">
                <a:solidFill>
                  <a:srgbClr val="052049"/>
                </a:solidFill>
                <a:latin typeface="Arial"/>
              </a:rPr>
              <a:t>ALL of the above</a:t>
            </a:r>
          </a:p>
          <a:p>
            <a:pPr>
              <a:buClr>
                <a:srgbClr val="0093D0"/>
              </a:buClr>
            </a:pPr>
            <a:r>
              <a:rPr altLang="en-US" dirty="0">
                <a:solidFill>
                  <a:srgbClr val="052049"/>
                </a:solidFill>
                <a:latin typeface="Arial"/>
              </a:rPr>
              <a:t>Clear description of primary versus secondary aims </a:t>
            </a:r>
          </a:p>
          <a:p>
            <a:pPr>
              <a:buClr>
                <a:srgbClr val="0093D0"/>
              </a:buClr>
            </a:pPr>
            <a:r>
              <a:rPr altLang="en-US" dirty="0">
                <a:solidFill>
                  <a:srgbClr val="052049"/>
                </a:solidFill>
                <a:latin typeface="Arial"/>
              </a:rPr>
              <a:t>IRB approval and informed consent</a:t>
            </a:r>
          </a:p>
        </p:txBody>
      </p:sp>
    </p:spTree>
    <p:extLst>
      <p:ext uri="{BB962C8B-B14F-4D97-AF65-F5344CB8AC3E}">
        <p14:creationId xmlns:p14="http://schemas.microsoft.com/office/powerpoint/2010/main" val="344705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“hits” in </a:t>
            </a:r>
            <a:r>
              <a:rPr lang="en-US" dirty="0" err="1"/>
              <a:t>Pubmed</a:t>
            </a:r>
            <a:r>
              <a:rPr lang="en-US" dirty="0"/>
              <a:t> by study design keyword</a:t>
            </a:r>
          </a:p>
        </p:txBody>
      </p:sp>
      <p:sp>
        <p:nvSpPr>
          <p:cNvPr id="3" name="Content Placeholder 2"/>
          <p:cNvSpPr>
            <a:spLocks noGrp="1"/>
          </p:cNvSpPr>
          <p:nvPr>
            <p:ph idx="1"/>
          </p:nvPr>
        </p:nvSpPr>
        <p:spPr/>
        <p:txBody>
          <a:bodyPr/>
          <a:lstStyle/>
          <a:p>
            <a:r>
              <a:rPr lang="en-US" sz="2800" dirty="0"/>
              <a:t>“clinical trial” 1,221,633</a:t>
            </a:r>
          </a:p>
          <a:p>
            <a:pPr lvl="1"/>
            <a:r>
              <a:rPr lang="en-US" sz="2800" dirty="0"/>
              <a:t>“RCT” </a:t>
            </a:r>
            <a:r>
              <a:rPr lang="en-US" sz="2400" dirty="0"/>
              <a:t>666,645</a:t>
            </a:r>
          </a:p>
          <a:p>
            <a:pPr lvl="1"/>
            <a:endParaRPr lang="en-US" sz="2800" dirty="0"/>
          </a:p>
          <a:p>
            <a:r>
              <a:rPr lang="en-US" sz="2800" dirty="0"/>
              <a:t>“cohort” </a:t>
            </a:r>
            <a:r>
              <a:rPr lang="en-US" sz="2400" dirty="0"/>
              <a:t>2,363,600</a:t>
            </a:r>
          </a:p>
          <a:p>
            <a:endParaRPr lang="en-US" sz="2800" dirty="0"/>
          </a:p>
          <a:p>
            <a:r>
              <a:rPr lang="en-US" sz="2800" dirty="0"/>
              <a:t>“case-control” </a:t>
            </a:r>
            <a:r>
              <a:rPr lang="en-US" sz="2400" dirty="0"/>
              <a:t> 1,390,472</a:t>
            </a:r>
          </a:p>
          <a:p>
            <a:endParaRPr lang="en-US" sz="2400" dirty="0"/>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spTree>
    <p:custDataLst>
      <p:tags r:id="rId1"/>
    </p:custDataLst>
    <p:extLst>
      <p:ext uri="{BB962C8B-B14F-4D97-AF65-F5344CB8AC3E}">
        <p14:creationId xmlns:p14="http://schemas.microsoft.com/office/powerpoint/2010/main" val="596359585"/>
      </p:ext>
    </p:extLst>
  </p:cSld>
  <p:clrMapOvr>
    <a:masterClrMapping/>
  </p:clrMapOvr>
  <p:transition advTm="449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iterate type="lt">
                                    <p:tmPct val="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mph" presetSubtype="0" fill="hold" nodeType="clickEffect">
                                  <p:stCondLst>
                                    <p:cond delay="0"/>
                                  </p:stCondLst>
                                  <p:iterate type="lt">
                                    <p:tmPct val="0"/>
                                  </p:iterate>
                                  <p:childTnLst>
                                    <p:anim calcmode="discrete" valueType="str">
                                      <p:cBhvr override="childStyle">
                                        <p:cTn id="26"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7" presetID="22" presetClass="emph" presetSubtype="0" fill="hold" nodeType="withEffect">
                                  <p:stCondLst>
                                    <p:cond delay="0"/>
                                  </p:stCondLst>
                                  <p:iterate type="lt">
                                    <p:tmPct val="0"/>
                                  </p:iterate>
                                  <p:childTnLst>
                                    <p:animClr clrSpc="hsl" dir="cw">
                                      <p:cBhvr override="childStyle">
                                        <p:cTn id="28" dur="500" fill="hold"/>
                                        <p:tgtEl>
                                          <p:spTgt spid="3">
                                            <p:txEl>
                                              <p:pRg st="3" end="3"/>
                                            </p:txEl>
                                          </p:spTgt>
                                        </p:tgtEl>
                                        <p:attrNameLst>
                                          <p:attrName>style.color</p:attrName>
                                        </p:attrNameLst>
                                      </p:cBhvr>
                                      <p:by>
                                        <p:hsl h="-7200000" s="0" l="0"/>
                                      </p:by>
                                    </p:animClr>
                                    <p:animClr clrSpc="hsl" dir="cw">
                                      <p:cBhvr>
                                        <p:cTn id="29" dur="500" fill="hold"/>
                                        <p:tgtEl>
                                          <p:spTgt spid="3">
                                            <p:txEl>
                                              <p:pRg st="3" end="3"/>
                                            </p:txEl>
                                          </p:spTgt>
                                        </p:tgtEl>
                                        <p:attrNameLst>
                                          <p:attrName>fillcolor</p:attrName>
                                        </p:attrNameLst>
                                      </p:cBhvr>
                                      <p:by>
                                        <p:hsl h="-7200000" s="0" l="0"/>
                                      </p:by>
                                    </p:animClr>
                                    <p:animClr clrSpc="hsl" dir="cw">
                                      <p:cBhvr>
                                        <p:cTn id="30" dur="500" fill="hold"/>
                                        <p:tgtEl>
                                          <p:spTgt spid="3">
                                            <p:txEl>
                                              <p:pRg st="3" end="3"/>
                                            </p:txEl>
                                          </p:spTgt>
                                        </p:tgtEl>
                                        <p:attrNameLst>
                                          <p:attrName>stroke.color</p:attrName>
                                        </p:attrNameLst>
                                      </p:cBhvr>
                                      <p:by>
                                        <p:hsl h="-7200000" s="0" l="0"/>
                                      </p:by>
                                    </p:animClr>
                                    <p:set>
                                      <p:cBhvr>
                                        <p:cTn id="31"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191818"/>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 why)</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6" y="1205041"/>
            <a:ext cx="4074459" cy="3704154"/>
          </a:xfrm>
        </p:spPr>
        <p:txBody>
          <a:bodyPr/>
          <a:lstStyle/>
          <a:p>
            <a:pPr marL="140637" indent="0">
              <a:buNone/>
            </a:pPr>
            <a:r>
              <a:rPr lang="en-US" altLang="en-US" b="1" dirty="0"/>
              <a:t>READER or REVIEWER</a:t>
            </a:r>
          </a:p>
          <a:p>
            <a:pPr>
              <a:spcBef>
                <a:spcPts val="450"/>
              </a:spcBef>
            </a:pPr>
            <a:r>
              <a:rPr lang="en-US" altLang="en-US" dirty="0"/>
              <a:t>What was the main result from the study?</a:t>
            </a:r>
          </a:p>
          <a:p>
            <a:pPr>
              <a:spcBef>
                <a:spcPts val="450"/>
              </a:spcBef>
            </a:pPr>
            <a:r>
              <a:rPr lang="en-US" altLang="en-US" dirty="0"/>
              <a:t>Do you think confounding is a problem? If yes, what would be the magnitude and direction of the bias?</a:t>
            </a:r>
          </a:p>
          <a:p>
            <a:pPr>
              <a:spcBef>
                <a:spcPts val="450"/>
              </a:spcBef>
            </a:pPr>
            <a:r>
              <a:rPr lang="en-US" altLang="en-US" dirty="0"/>
              <a:t>Do you think selection bias is a problem? If yes, what would be the magnitude and direction of the bias?</a:t>
            </a:r>
          </a:p>
          <a:p>
            <a:pPr>
              <a:spcBef>
                <a:spcPts val="450"/>
              </a:spcBef>
            </a:pPr>
            <a:r>
              <a:rPr lang="en-US" altLang="en-US" dirty="0"/>
              <a:t>Do you think misclassification of exposure is a problem? If yes, what would be the magnitude and direction of the bias?</a:t>
            </a:r>
          </a:p>
          <a:p>
            <a:pPr>
              <a:spcBef>
                <a:spcPts val="450"/>
              </a:spcBef>
            </a:pPr>
            <a:r>
              <a:rPr lang="en-US" altLang="en-US" dirty="0"/>
              <a:t>What would be the main conclusion from this study?</a:t>
            </a:r>
            <a:endParaRPr lang="es-ES_tradnl" altLang="en-US" dirty="0"/>
          </a:p>
        </p:txBody>
      </p:sp>
      <p:sp>
        <p:nvSpPr>
          <p:cNvPr id="11" name="Title 1"/>
          <p:cNvSpPr>
            <a:spLocks noGrp="1"/>
          </p:cNvSpPr>
          <p:nvPr>
            <p:ph type="title"/>
          </p:nvPr>
        </p:nvSpPr>
        <p:spPr>
          <a:xfrm>
            <a:off x="264951" y="258301"/>
            <a:ext cx="8304609" cy="840938"/>
          </a:xfrm>
        </p:spPr>
        <p:txBody>
          <a:bodyPr/>
          <a:lstStyle/>
          <a:p>
            <a:r>
              <a:rPr lang="en-US" dirty="0">
                <a:solidFill>
                  <a:schemeClr val="accent3"/>
                </a:solidFill>
              </a:rPr>
              <a:t>Reading</a:t>
            </a:r>
            <a:r>
              <a:rPr lang="en-US" dirty="0"/>
              <a:t> &amp; </a:t>
            </a:r>
            <a:r>
              <a:rPr lang="en-US" dirty="0">
                <a:solidFill>
                  <a:schemeClr val="accent3"/>
                </a:solidFill>
              </a:rPr>
              <a:t>reviewing</a:t>
            </a:r>
            <a:r>
              <a:rPr lang="en-US" dirty="0"/>
              <a:t>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1788658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205670"/>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585855" y="1218892"/>
            <a:ext cx="4308763" cy="4766271"/>
          </a:xfrm>
        </p:spPr>
        <p:txBody>
          <a:bodyPr/>
          <a:lstStyle/>
          <a:p>
            <a:pPr marL="140637" indent="0">
              <a:buNone/>
            </a:pPr>
            <a:r>
              <a:rPr lang="en-US" altLang="en-US" b="1" dirty="0"/>
              <a:t>AUTHOR recommendations</a:t>
            </a:r>
          </a:p>
          <a:p>
            <a:pPr marL="383381" indent="-252413">
              <a:spcBef>
                <a:spcPts val="450"/>
              </a:spcBef>
            </a:pPr>
            <a:r>
              <a:rPr lang="en-US" altLang="en-US" dirty="0"/>
              <a:t>Main findings clear in the text, with reference to the tables and figures. But don’t repeat all the numbers in the tables in the text</a:t>
            </a:r>
          </a:p>
          <a:p>
            <a:pPr marL="383381" indent="-252413">
              <a:spcBef>
                <a:spcPts val="450"/>
              </a:spcBef>
            </a:pPr>
            <a:r>
              <a:rPr lang="en-US" altLang="en-US" dirty="0"/>
              <a:t>No claims of order (“We are the first to..”)</a:t>
            </a:r>
          </a:p>
          <a:p>
            <a:pPr marL="383381" indent="-252413">
              <a:spcBef>
                <a:spcPts val="450"/>
              </a:spcBef>
            </a:pPr>
            <a:r>
              <a:rPr lang="en-US" altLang="en-US" dirty="0"/>
              <a:t>Don’t focus on criticizing other studies</a:t>
            </a:r>
          </a:p>
          <a:p>
            <a:pPr marL="383381" lvl="1" indent="-252413">
              <a:spcBef>
                <a:spcPts val="450"/>
              </a:spcBef>
            </a:pPr>
            <a:r>
              <a:rPr lang="en-US" altLang="en-US" sz="1500" dirty="0"/>
              <a:t>Recognize but don’t be overly defensive regarding limitations. Note available evidence to suggest these are not major flaws</a:t>
            </a:r>
          </a:p>
          <a:p>
            <a:pPr marL="383381" indent="-252413">
              <a:spcBef>
                <a:spcPts val="450"/>
              </a:spcBef>
            </a:pPr>
            <a:r>
              <a:rPr lang="en-US" altLang="en-US" dirty="0"/>
              <a:t>Don’t speculate and don’t over-interpret your results</a:t>
            </a:r>
          </a:p>
          <a:p>
            <a:pPr marL="383381" lvl="1" indent="-252413">
              <a:spcBef>
                <a:spcPts val="450"/>
              </a:spcBef>
            </a:pPr>
            <a:r>
              <a:rPr lang="en-US" altLang="en-US" sz="1500" dirty="0"/>
              <a:t>Conclusions should follow logically from the results and provide clear take home message</a:t>
            </a:r>
          </a:p>
          <a:p>
            <a:pPr>
              <a:lnSpc>
                <a:spcPct val="80000"/>
              </a:lnSpc>
              <a:spcBef>
                <a:spcPct val="0"/>
              </a:spcBef>
              <a:buFont typeface="Wingdings" panose="05000000000000000000" pitchFamily="2" charset="2"/>
              <a:buNone/>
              <a:defRPr/>
            </a:pPr>
            <a:endParaRPr lang="en-US" dirty="0"/>
          </a:p>
        </p:txBody>
      </p:sp>
      <p:sp>
        <p:nvSpPr>
          <p:cNvPr id="11" name="Title 1"/>
          <p:cNvSpPr>
            <a:spLocks noGrp="1"/>
          </p:cNvSpPr>
          <p:nvPr>
            <p:ph type="title"/>
          </p:nvPr>
        </p:nvSpPr>
        <p:spPr>
          <a:xfrm>
            <a:off x="416334" y="272155"/>
            <a:ext cx="8304609" cy="840938"/>
          </a:xfrm>
        </p:spPr>
        <p:txBody>
          <a:bodyPr/>
          <a:lstStyle/>
          <a:p>
            <a:r>
              <a:rPr lang="en-US" dirty="0"/>
              <a:t>Reading &amp; reviewing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2376624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219529"/>
            <a:ext cx="4686929" cy="3704154"/>
          </a:xfrm>
        </p:spPr>
        <p:txBody>
          <a:bodyPr/>
          <a:lstStyle/>
          <a:p>
            <a:pPr marL="140637" indent="0">
              <a:buNone/>
            </a:pPr>
            <a:r>
              <a:rPr lang="en-US" altLang="en-US" b="1" dirty="0"/>
              <a:t>ARTICLE</a:t>
            </a:r>
          </a:p>
          <a:p>
            <a:r>
              <a:rPr lang="en-US" altLang="en-US" dirty="0"/>
              <a:t>Introduction</a:t>
            </a:r>
          </a:p>
          <a:p>
            <a:pPr lvl="1"/>
            <a:r>
              <a:rPr lang="en-US" altLang="en-US" sz="1350" dirty="0"/>
              <a:t>Background (justification=</a:t>
            </a:r>
            <a:r>
              <a:rPr lang="en-US" altLang="en-US" sz="1350" dirty="0" err="1"/>
              <a:t>problem+need+solution</a:t>
            </a:r>
            <a:r>
              <a:rPr lang="en-US" altLang="en-US" sz="1350" dirty="0"/>
              <a:t>)</a:t>
            </a:r>
          </a:p>
          <a:p>
            <a:pPr lvl="1"/>
            <a:r>
              <a:rPr lang="en-US" altLang="en-US" sz="1350" dirty="0"/>
              <a:t>Research question-hypothesis		</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a:t>
            </a:r>
          </a:p>
          <a:p>
            <a:pPr>
              <a:spcBef>
                <a:spcPts val="450"/>
              </a:spcBef>
            </a:pPr>
            <a:r>
              <a:rPr lang="en-US" altLang="en-US" dirty="0"/>
              <a:t>Results</a:t>
            </a:r>
          </a:p>
          <a:p>
            <a:r>
              <a:rPr lang="en-US" altLang="en-US" dirty="0"/>
              <a:t>Discussion</a:t>
            </a:r>
          </a:p>
          <a:p>
            <a:pPr lvl="1"/>
            <a:r>
              <a:rPr lang="en-US" altLang="en-US" sz="1350" dirty="0"/>
              <a:t>Comparison with literature </a:t>
            </a:r>
          </a:p>
          <a:p>
            <a:pPr lvl="1"/>
            <a:r>
              <a:rPr lang="en-US" altLang="en-US" sz="1350" dirty="0"/>
              <a:t>Biologic explanation</a:t>
            </a:r>
          </a:p>
          <a:p>
            <a:pPr lvl="1"/>
            <a:r>
              <a:rPr lang="en-US" altLang="en-US" sz="1350" dirty="0"/>
              <a:t>Limitations (internal and external validity)</a:t>
            </a:r>
          </a:p>
          <a:p>
            <a:r>
              <a:rPr lang="en-US" altLang="en-US" dirty="0"/>
              <a:t>References</a:t>
            </a:r>
          </a:p>
        </p:txBody>
      </p:sp>
      <p:sp>
        <p:nvSpPr>
          <p:cNvPr id="2" name="Content Placeholder 1"/>
          <p:cNvSpPr>
            <a:spLocks noGrp="1"/>
          </p:cNvSpPr>
          <p:nvPr>
            <p:ph sz="half" idx="2"/>
          </p:nvPr>
        </p:nvSpPr>
        <p:spPr>
          <a:xfrm>
            <a:off x="4951880" y="1192667"/>
            <a:ext cx="4074459" cy="3704154"/>
          </a:xfrm>
        </p:spPr>
        <p:txBody>
          <a:bodyPr/>
          <a:lstStyle/>
          <a:p>
            <a:pPr marL="140637" indent="0">
              <a:lnSpc>
                <a:spcPct val="80000"/>
              </a:lnSpc>
              <a:buNone/>
            </a:pPr>
            <a:r>
              <a:rPr lang="en-US" altLang="en-US" b="1" dirty="0"/>
              <a:t>PROPOSAL</a:t>
            </a:r>
          </a:p>
          <a:p>
            <a:pPr>
              <a:lnSpc>
                <a:spcPct val="80000"/>
              </a:lnSpc>
            </a:pPr>
            <a:r>
              <a:rPr lang="en-US" altLang="en-US" dirty="0"/>
              <a:t>Introduction</a:t>
            </a:r>
          </a:p>
          <a:p>
            <a:pPr lvl="1"/>
            <a:r>
              <a:rPr lang="en-US" altLang="en-US" sz="1350" dirty="0"/>
              <a:t>Background (justification, significance)</a:t>
            </a:r>
          </a:p>
          <a:p>
            <a:pPr lvl="1"/>
            <a:r>
              <a:rPr lang="en-US" altLang="en-US" sz="1350" dirty="0"/>
              <a:t>Research question-hypothesis</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 reduction [confounding control, validation studies] and quantification of impact [sensitivity analyses])</a:t>
            </a:r>
          </a:p>
          <a:p>
            <a:pPr lvl="1">
              <a:lnSpc>
                <a:spcPct val="80000"/>
              </a:lnSpc>
            </a:pPr>
            <a:r>
              <a:rPr lang="en-US" altLang="en-US" sz="1350" dirty="0"/>
              <a:t>Power</a:t>
            </a:r>
          </a:p>
          <a:p>
            <a:pPr lvl="1">
              <a:lnSpc>
                <a:spcPct val="80000"/>
              </a:lnSpc>
            </a:pPr>
            <a:r>
              <a:rPr lang="en-US" altLang="en-US" sz="1350" dirty="0"/>
              <a:t>Limitations and plans to minimize and quantify them</a:t>
            </a:r>
            <a:endParaRPr lang="en-US" altLang="en-US" dirty="0"/>
          </a:p>
          <a:p>
            <a:pPr>
              <a:spcBef>
                <a:spcPts val="450"/>
              </a:spcBef>
            </a:pPr>
            <a:r>
              <a:rPr lang="en-US" altLang="en-US" dirty="0"/>
              <a:t>References</a:t>
            </a:r>
          </a:p>
          <a:p>
            <a:pPr lvl="1">
              <a:lnSpc>
                <a:spcPct val="80000"/>
              </a:lnSpc>
            </a:pPr>
            <a:endParaRPr lang="en-US" altLang="en-US" sz="1350" dirty="0"/>
          </a:p>
        </p:txBody>
      </p:sp>
      <p:sp>
        <p:nvSpPr>
          <p:cNvPr id="11" name="Title 1"/>
          <p:cNvSpPr>
            <a:spLocks noGrp="1"/>
          </p:cNvSpPr>
          <p:nvPr>
            <p:ph type="title"/>
          </p:nvPr>
        </p:nvSpPr>
        <p:spPr>
          <a:xfrm>
            <a:off x="446485" y="157507"/>
            <a:ext cx="8304609" cy="840938"/>
          </a:xfrm>
        </p:spPr>
        <p:txBody>
          <a:bodyPr/>
          <a:lstStyle/>
          <a:p>
            <a:r>
              <a:rPr lang="en-US" dirty="0"/>
              <a:t>Developing a Proposal</a:t>
            </a:r>
          </a:p>
        </p:txBody>
      </p:sp>
      <p:cxnSp>
        <p:nvCxnSpPr>
          <p:cNvPr id="4" name="Straight Arrow Connector 3"/>
          <p:cNvCxnSpPr/>
          <p:nvPr/>
        </p:nvCxnSpPr>
        <p:spPr bwMode="auto">
          <a:xfrm flipV="1">
            <a:off x="3228109" y="1925782"/>
            <a:ext cx="2045635" cy="329518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
        <p:nvSpPr>
          <p:cNvPr id="6" name="Right Brace 5"/>
          <p:cNvSpPr/>
          <p:nvPr/>
        </p:nvSpPr>
        <p:spPr bwMode="auto">
          <a:xfrm rot="20100226">
            <a:off x="2885511" y="4981552"/>
            <a:ext cx="322730" cy="671094"/>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3" name="Right Brace 12"/>
          <p:cNvSpPr/>
          <p:nvPr/>
        </p:nvSpPr>
        <p:spPr bwMode="auto">
          <a:xfrm>
            <a:off x="4685012" y="1671097"/>
            <a:ext cx="266868" cy="108850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4" name="Right Brace 13"/>
          <p:cNvSpPr/>
          <p:nvPr/>
        </p:nvSpPr>
        <p:spPr bwMode="auto">
          <a:xfrm>
            <a:off x="4630016" y="3083748"/>
            <a:ext cx="321864" cy="136356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cxnSp>
        <p:nvCxnSpPr>
          <p:cNvPr id="15" name="Straight Arrow Connector 14"/>
          <p:cNvCxnSpPr/>
          <p:nvPr/>
        </p:nvCxnSpPr>
        <p:spPr bwMode="auto">
          <a:xfrm flipV="1">
            <a:off x="1854406" y="5840684"/>
            <a:ext cx="3285630" cy="30884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cxnSp>
        <p:nvCxnSpPr>
          <p:cNvPr id="16" name="Straight Arrow Connector 15"/>
          <p:cNvCxnSpPr/>
          <p:nvPr/>
        </p:nvCxnSpPr>
        <p:spPr bwMode="auto">
          <a:xfrm flipV="1">
            <a:off x="4005521" y="5348389"/>
            <a:ext cx="1467024" cy="4922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355656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16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16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16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6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16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16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816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8163">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8163">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8163">
                                            <p:txEl>
                                              <p:pRg st="14" end="14"/>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816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8163">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459686" y="2202873"/>
            <a:ext cx="8137665" cy="3575077"/>
          </a:xfrm>
        </p:spPr>
        <p:txBody>
          <a:bodyPr/>
          <a:lstStyle/>
          <a:p>
            <a:r>
              <a:rPr lang="en-US" sz="3200" b="1" dirty="0">
                <a:solidFill>
                  <a:srgbClr val="C00000"/>
                </a:solidFill>
              </a:rPr>
              <a:t>⚐</a:t>
            </a:r>
            <a:r>
              <a:rPr lang="en-US" sz="2100" dirty="0"/>
              <a:t> This terminology is used differently by different authors</a:t>
            </a:r>
          </a:p>
          <a:p>
            <a:pPr lvl="1"/>
            <a:r>
              <a:rPr lang="en-US" sz="1800" dirty="0"/>
              <a:t>Definition 1 (old one) </a:t>
            </a:r>
            <a:r>
              <a:rPr lang="mr-IN" sz="1800" dirty="0"/>
              <a:t>–</a:t>
            </a:r>
            <a:r>
              <a:rPr lang="en-US" sz="1800" dirty="0"/>
              <a:t> based on study design</a:t>
            </a:r>
          </a:p>
          <a:p>
            <a:pPr lvl="2"/>
            <a:r>
              <a:rPr lang="en-US" b="1" dirty="0"/>
              <a:t>Prospective</a:t>
            </a:r>
            <a:r>
              <a:rPr lang="en-US" dirty="0"/>
              <a:t> = cohort study </a:t>
            </a:r>
          </a:p>
          <a:p>
            <a:pPr lvl="2"/>
            <a:r>
              <a:rPr lang="en-US" b="1" dirty="0"/>
              <a:t>Retrospective</a:t>
            </a:r>
            <a:r>
              <a:rPr lang="en-US" dirty="0"/>
              <a:t> = case-control</a:t>
            </a:r>
          </a:p>
          <a:p>
            <a:pPr lvl="2"/>
            <a:endParaRPr lang="en-US" dirty="0"/>
          </a:p>
          <a:p>
            <a:pPr lvl="1"/>
            <a:r>
              <a:rPr lang="en-US" sz="1800" dirty="0"/>
              <a:t>Definition 2 </a:t>
            </a:r>
            <a:r>
              <a:rPr lang="mr-IN" sz="1800" dirty="0"/>
              <a:t>–</a:t>
            </a:r>
            <a:r>
              <a:rPr lang="en-US" sz="1800" dirty="0"/>
              <a:t> based on exposure assessment</a:t>
            </a:r>
          </a:p>
          <a:p>
            <a:pPr lvl="2"/>
            <a:r>
              <a:rPr lang="en-US" b="1" dirty="0"/>
              <a:t>Prospective</a:t>
            </a:r>
            <a:r>
              <a:rPr lang="en-US" dirty="0"/>
              <a:t> = exposure history is assessed prior to the outcome</a:t>
            </a:r>
          </a:p>
          <a:p>
            <a:pPr lvl="2"/>
            <a:r>
              <a:rPr lang="en-US" b="1" dirty="0"/>
              <a:t>Retrospective</a:t>
            </a:r>
            <a:r>
              <a:rPr lang="en-US" dirty="0"/>
              <a:t> = exposure history is assessed at the same time as, or after, the outcome </a:t>
            </a: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93</a:t>
            </a:fld>
            <a:endParaRPr lang="en-US" altLang="en-US">
              <a:solidFill>
                <a:srgbClr val="052049"/>
              </a:solidFill>
            </a:endParaRPr>
          </a:p>
        </p:txBody>
      </p:sp>
    </p:spTree>
    <p:extLst>
      <p:ext uri="{BB962C8B-B14F-4D97-AF65-F5344CB8AC3E}">
        <p14:creationId xmlns:p14="http://schemas.microsoft.com/office/powerpoint/2010/main" val="351836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262254" y="1428314"/>
            <a:ext cx="8364911" cy="4459431"/>
          </a:xfrm>
        </p:spPr>
        <p:txBody>
          <a:bodyPr/>
          <a:lstStyle/>
          <a:p>
            <a:pPr lvl="1"/>
            <a:r>
              <a:rPr lang="en-US" sz="1800" dirty="0"/>
              <a:t>Definition 3 </a:t>
            </a:r>
            <a:r>
              <a:rPr lang="mr-IN" sz="1800" dirty="0"/>
              <a:t>–</a:t>
            </a:r>
            <a:r>
              <a:rPr lang="en-US" sz="1800" dirty="0"/>
              <a:t> based on start of study/investigation</a:t>
            </a:r>
          </a:p>
          <a:p>
            <a:pPr lvl="2"/>
            <a:r>
              <a:rPr lang="en-US" b="1" dirty="0"/>
              <a:t>Prospective</a:t>
            </a:r>
            <a:r>
              <a:rPr lang="en-US" dirty="0"/>
              <a:t> = the outcomes occur after the implementation of the study protocol</a:t>
            </a:r>
          </a:p>
          <a:p>
            <a:pPr lvl="2"/>
            <a:r>
              <a:rPr lang="en-US" b="1" dirty="0"/>
              <a:t>Retrospective</a:t>
            </a:r>
            <a:r>
              <a:rPr lang="en-US" dirty="0"/>
              <a:t> = the outcome occurs before the implementation of the study protocol</a:t>
            </a:r>
          </a:p>
          <a:p>
            <a:pPr lvl="2"/>
            <a:endParaRPr lang="en-US" sz="1800" dirty="0"/>
          </a:p>
          <a:p>
            <a:pPr lvl="1"/>
            <a:r>
              <a:rPr lang="en-US" sz="1800" dirty="0"/>
              <a:t>Definition 4 </a:t>
            </a:r>
            <a:r>
              <a:rPr lang="mr-IN" sz="1800" dirty="0"/>
              <a:t>–</a:t>
            </a:r>
            <a:r>
              <a:rPr lang="en-US" sz="1800" dirty="0"/>
              <a:t> based on person-time accumulation relative to study start</a:t>
            </a:r>
          </a:p>
          <a:p>
            <a:pPr lvl="2"/>
            <a:r>
              <a:rPr lang="en-US" b="1" dirty="0"/>
              <a:t>Prospective</a:t>
            </a:r>
            <a:r>
              <a:rPr lang="en-US" dirty="0"/>
              <a:t> = ‘person-time’ (time on the study) is accumulated after the study begins</a:t>
            </a:r>
          </a:p>
          <a:p>
            <a:pPr lvl="2"/>
            <a:r>
              <a:rPr lang="en-US" b="1" dirty="0"/>
              <a:t>Retrospective</a:t>
            </a:r>
            <a:r>
              <a:rPr lang="en-US" dirty="0"/>
              <a:t> = person-time is accumulated before the study begins</a:t>
            </a:r>
          </a:p>
          <a:p>
            <a:pPr lvl="1">
              <a:spcBef>
                <a:spcPts val="1800"/>
              </a:spcBef>
            </a:pPr>
            <a:r>
              <a:rPr lang="en-US" sz="1800" dirty="0">
                <a:solidFill>
                  <a:schemeClr val="accent1"/>
                </a:solidFill>
              </a:rPr>
              <a:t>Definition 5 (recommended) </a:t>
            </a:r>
            <a:r>
              <a:rPr lang="mr-IN" sz="1800" dirty="0">
                <a:solidFill>
                  <a:schemeClr val="accent1"/>
                </a:solidFill>
              </a:rPr>
              <a:t>–</a:t>
            </a:r>
            <a:r>
              <a:rPr lang="en-US" sz="1800" dirty="0">
                <a:solidFill>
                  <a:schemeClr val="accent1"/>
                </a:solidFill>
              </a:rPr>
              <a:t> based on potential for influence of Disease</a:t>
            </a:r>
          </a:p>
          <a:p>
            <a:pPr lvl="2"/>
            <a:r>
              <a:rPr lang="en-US" b="1" dirty="0">
                <a:solidFill>
                  <a:schemeClr val="accent1"/>
                </a:solidFill>
              </a:rPr>
              <a:t>Prospective</a:t>
            </a:r>
            <a:r>
              <a:rPr lang="en-US" dirty="0">
                <a:solidFill>
                  <a:schemeClr val="accent1"/>
                </a:solidFill>
              </a:rPr>
              <a:t> = exposure measurement </a:t>
            </a:r>
            <a:r>
              <a:rPr lang="en-US" b="1" dirty="0">
                <a:solidFill>
                  <a:schemeClr val="accent1"/>
                </a:solidFill>
              </a:rPr>
              <a:t>cannot</a:t>
            </a:r>
            <a:r>
              <a:rPr lang="en-US" dirty="0">
                <a:solidFill>
                  <a:schemeClr val="accent1"/>
                </a:solidFill>
              </a:rPr>
              <a:t> be influenced by disease</a:t>
            </a:r>
          </a:p>
          <a:p>
            <a:pPr lvl="2"/>
            <a:r>
              <a:rPr lang="en-US" b="1" dirty="0">
                <a:solidFill>
                  <a:schemeClr val="accent1"/>
                </a:solidFill>
              </a:rPr>
              <a:t>Retrospective</a:t>
            </a:r>
            <a:r>
              <a:rPr lang="en-US" dirty="0">
                <a:solidFill>
                  <a:schemeClr val="accent1"/>
                </a:solidFill>
              </a:rPr>
              <a:t> = exposure measurement can be influenced by disease</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94</a:t>
            </a:fld>
            <a:endParaRPr lang="en-US" altLang="en-US">
              <a:solidFill>
                <a:srgbClr val="052049"/>
              </a:solidFill>
            </a:endParaRPr>
          </a:p>
        </p:txBody>
      </p:sp>
    </p:spTree>
    <p:extLst>
      <p:ext uri="{BB962C8B-B14F-4D97-AF65-F5344CB8AC3E}">
        <p14:creationId xmlns:p14="http://schemas.microsoft.com/office/powerpoint/2010/main" val="3559103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738748"/>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p:txBody>
          <a:bodyPr/>
          <a:lstStyle/>
          <a:p>
            <a:r>
              <a:rPr lang="en-US" dirty="0"/>
              <a:t>HERS trial results</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96</a:t>
            </a:fld>
            <a:endParaRPr lang="en-US" altLang="en-US">
              <a:solidFill>
                <a:srgbClr val="052049"/>
              </a:solidFill>
            </a:endParaRPr>
          </a:p>
        </p:txBody>
      </p:sp>
      <p:pic>
        <p:nvPicPr>
          <p:cNvPr id="5" name="Picture 4">
            <a:extLst>
              <a:ext uri="{FF2B5EF4-FFF2-40B4-BE49-F238E27FC236}">
                <a16:creationId xmlns:a16="http://schemas.microsoft.com/office/drawing/2014/main" id="{9DF529F5-5258-D446-AE44-54715A2E1AC7}"/>
              </a:ext>
            </a:extLst>
          </p:cNvPr>
          <p:cNvPicPr>
            <a:picLocks noChangeAspect="1"/>
          </p:cNvPicPr>
          <p:nvPr/>
        </p:nvPicPr>
        <p:blipFill>
          <a:blip r:embed="rId3"/>
          <a:stretch>
            <a:fillRect/>
          </a:stretch>
        </p:blipFill>
        <p:spPr>
          <a:xfrm>
            <a:off x="1048133" y="1602141"/>
            <a:ext cx="6487784" cy="4142201"/>
          </a:xfrm>
          <a:prstGeom prst="rect">
            <a:avLst/>
          </a:prstGeom>
        </p:spPr>
      </p:pic>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5"/>
            <a:ext cx="3870708" cy="307777"/>
          </a:xfrm>
          <a:prstGeom prst="rect">
            <a:avLst/>
          </a:prstGeom>
          <a:noFill/>
          <a:ln w="19050" algn="ctr">
            <a:noFill/>
            <a:miter lim="800000"/>
            <a:headEnd/>
            <a:tailEnd/>
          </a:ln>
        </p:spPr>
        <p:txBody>
          <a:bodyPr wrap="square" lIns="0" tIns="0" rIns="0" bIns="0" rtlCol="0">
            <a:spAutoFit/>
          </a:bodyPr>
          <a:lstStyle/>
          <a:p>
            <a:r>
              <a:rPr lang="en-US" sz="2000" dirty="0" err="1"/>
              <a:t>Hulley</a:t>
            </a:r>
            <a:r>
              <a:rPr lang="en-US" sz="2000" dirty="0"/>
              <a:t> S, JAMA 1998</a:t>
            </a:r>
          </a:p>
        </p:txBody>
      </p:sp>
    </p:spTree>
    <p:extLst>
      <p:ext uri="{BB962C8B-B14F-4D97-AF65-F5344CB8AC3E}">
        <p14:creationId xmlns:p14="http://schemas.microsoft.com/office/powerpoint/2010/main" val="20799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of PSA Screening for </a:t>
            </a:r>
            <a:r>
              <a:rPr lang="en-US" dirty="0" err="1"/>
              <a:t>CaP</a:t>
            </a:r>
            <a:r>
              <a:rPr lang="en-US" dirty="0"/>
              <a:t> research</a:t>
            </a:r>
          </a:p>
        </p:txBody>
      </p:sp>
      <p:sp>
        <p:nvSpPr>
          <p:cNvPr id="5" name="Content Placeholder 2"/>
          <p:cNvSpPr txBox="1">
            <a:spLocks/>
          </p:cNvSpPr>
          <p:nvPr/>
        </p:nvSpPr>
        <p:spPr>
          <a:xfrm>
            <a:off x="381000" y="1933740"/>
            <a:ext cx="8229600" cy="12082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Most </a:t>
            </a:r>
            <a:r>
              <a:rPr lang="en-US" sz="2400" dirty="0" err="1"/>
              <a:t>CaP</a:t>
            </a:r>
            <a:r>
              <a:rPr lang="en-US" sz="2400" dirty="0"/>
              <a:t> is harmful only if detected and (over)treated</a:t>
            </a:r>
          </a:p>
          <a:p>
            <a:pPr marL="342900" lvl="2" indent="-342900"/>
            <a:r>
              <a:rPr lang="en-US" dirty="0"/>
              <a:t>Main risk factor for indolent disease – getting screened and having a biopsy</a:t>
            </a:r>
          </a:p>
          <a:p>
            <a:r>
              <a:rPr lang="en-US" sz="2400" dirty="0">
                <a:latin typeface="Arial"/>
                <a:cs typeface="Arial"/>
              </a:rPr>
              <a:t>Differing pattern of risk factors between incident and lethal disease</a:t>
            </a:r>
          </a:p>
          <a:p>
            <a:r>
              <a:rPr lang="en-US" sz="2400" dirty="0">
                <a:latin typeface="Arial"/>
                <a:cs typeface="Arial"/>
              </a:rPr>
              <a:t>Larger fraction of cases diagnosed before PSA screening had lethal potential  - studies pre-PSA are not always comparable to those conducted in the PSA-era</a:t>
            </a:r>
          </a:p>
          <a:p>
            <a:r>
              <a:rPr lang="en-US" sz="2400" dirty="0">
                <a:latin typeface="Arial"/>
                <a:cs typeface="Arial"/>
              </a:rPr>
              <a:t>11yr lead time for PSA means studies and trials must be long enough to be meaningful</a:t>
            </a:r>
          </a:p>
          <a:p>
            <a:pPr marL="342900" lvl="2" indent="-342900"/>
            <a:endParaRPr lang="en-US" dirty="0"/>
          </a:p>
          <a:p>
            <a:endParaRPr lang="en-US" sz="2400" dirty="0"/>
          </a:p>
        </p:txBody>
      </p:sp>
      <p:sp>
        <p:nvSpPr>
          <p:cNvPr id="6" name="Content Placeholder 2"/>
          <p:cNvSpPr txBox="1">
            <a:spLocks/>
          </p:cNvSpPr>
          <p:nvPr/>
        </p:nvSpPr>
        <p:spPr>
          <a:xfrm>
            <a:off x="418498" y="4926124"/>
            <a:ext cx="9048392"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 </a:t>
            </a:r>
          </a:p>
        </p:txBody>
      </p:sp>
      <p:sp>
        <p:nvSpPr>
          <p:cNvPr id="7" name="Content Placeholder 2"/>
          <p:cNvSpPr txBox="1">
            <a:spLocks/>
          </p:cNvSpPr>
          <p:nvPr/>
        </p:nvSpPr>
        <p:spPr>
          <a:xfrm>
            <a:off x="446275" y="3795174"/>
            <a:ext cx="8229600"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TextBox 7">
            <a:extLst>
              <a:ext uri="{FF2B5EF4-FFF2-40B4-BE49-F238E27FC236}">
                <a16:creationId xmlns:a16="http://schemas.microsoft.com/office/drawing/2014/main" id="{8AB7227A-5AE7-2348-9897-10F168138BAE}"/>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875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5|3.9"/>
</p:tagLst>
</file>

<file path=ppt/tags/tag2.xml><?xml version="1.0" encoding="utf-8"?>
<p:tagLst xmlns:a="http://schemas.openxmlformats.org/drawingml/2006/main" xmlns:r="http://schemas.openxmlformats.org/officeDocument/2006/relationships" xmlns:p="http://schemas.openxmlformats.org/presentationml/2006/main">
  <p:tag name="TIMING" val="|21.3|12.2|2.9|7.8|4|3.1|9.1|16"/>
</p:tagLst>
</file>

<file path=ppt/tags/tag3.xml><?xml version="1.0" encoding="utf-8"?>
<p:tagLst xmlns:a="http://schemas.openxmlformats.org/drawingml/2006/main" xmlns:r="http://schemas.openxmlformats.org/officeDocument/2006/relationships" xmlns:p="http://schemas.openxmlformats.org/presentationml/2006/main">
  <p:tag name="TIMING" val="|1.5|6.9|10.3|2.5"/>
</p:tagLst>
</file>

<file path=ppt/tags/tag4.xml><?xml version="1.0" encoding="utf-8"?>
<p:tagLst xmlns:a="http://schemas.openxmlformats.org/drawingml/2006/main" xmlns:r="http://schemas.openxmlformats.org/officeDocument/2006/relationships" xmlns:p="http://schemas.openxmlformats.org/presentationml/2006/main">
  <p:tag name="TIMING" val="|2.8|38.1|45|17|14.6|16"/>
</p:tagLst>
</file>

<file path=ppt/tags/tag5.xml><?xml version="1.0" encoding="utf-8"?>
<p:tagLst xmlns:a="http://schemas.openxmlformats.org/drawingml/2006/main" xmlns:r="http://schemas.openxmlformats.org/officeDocument/2006/relationships" xmlns:p="http://schemas.openxmlformats.org/presentationml/2006/main">
  <p:tag name="TIMING" val="|6.8|95.1|31.9|7.3|16.4|4.5"/>
</p:tagLst>
</file>

<file path=ppt/tags/tag6.xml><?xml version="1.0" encoding="utf-8"?>
<p:tagLst xmlns:a="http://schemas.openxmlformats.org/drawingml/2006/main" xmlns:r="http://schemas.openxmlformats.org/officeDocument/2006/relationships" xmlns:p="http://schemas.openxmlformats.org/presentationml/2006/main">
  <p:tag name="TIMING" val="|1.8|0.8|0.6|0.5|0.6|0.5"/>
</p:tagLst>
</file>

<file path=ppt/tags/tag7.xml><?xml version="1.0" encoding="utf-8"?>
<p:tagLst xmlns:a="http://schemas.openxmlformats.org/drawingml/2006/main" xmlns:r="http://schemas.openxmlformats.org/officeDocument/2006/relationships" xmlns:p="http://schemas.openxmlformats.org/presentationml/2006/main">
  <p:tag name="TIMING" val="|56.5"/>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5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6942</TotalTime>
  <Words>13170</Words>
  <Application>Microsoft Macintosh PowerPoint</Application>
  <PresentationFormat>On-screen Show (4:3)</PresentationFormat>
  <Paragraphs>1412</Paragraphs>
  <Slides>97</Slides>
  <Notes>97</Notes>
  <HiddenSlides>1</HiddenSlides>
  <MMClips>3</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97</vt:i4>
      </vt:variant>
    </vt:vector>
  </HeadingPairs>
  <TitlesOfParts>
    <vt:vector size="112" baseType="lpstr">
      <vt:lpstr>Arial Unicode MS</vt:lpstr>
      <vt:lpstr>.AppleSystemUIFont</vt:lpstr>
      <vt:lpstr>Arial</vt:lpstr>
      <vt:lpstr>Calibri</vt:lpstr>
      <vt:lpstr>Garamond</vt:lpstr>
      <vt:lpstr>Gill Sans</vt:lpstr>
      <vt:lpstr>Helvetica</vt:lpstr>
      <vt:lpstr>LucidaGrande</vt:lpstr>
      <vt:lpstr>Times New Roman</vt:lpstr>
      <vt:lpstr>Wingdings</vt:lpstr>
      <vt:lpstr>UCSF Contemporary</vt:lpstr>
      <vt:lpstr>1_UCSF Contemporary</vt:lpstr>
      <vt:lpstr>2_UCSF Contemporary</vt:lpstr>
      <vt:lpstr>3_UCSF Contemporary</vt:lpstr>
      <vt:lpstr>5_UCSF Contemporary</vt:lpstr>
      <vt:lpstr> Study Design – RCT to Cohort – and Target Trials</vt:lpstr>
      <vt:lpstr>DISCLOSURES</vt:lpstr>
      <vt:lpstr>Today’s Topics</vt:lpstr>
      <vt:lpstr>Study Design – RCT to COH</vt:lpstr>
      <vt:lpstr>PowerPoint Presentation</vt:lpstr>
      <vt:lpstr>Elements of Study Design</vt:lpstr>
      <vt:lpstr>Elements of Study Design</vt:lpstr>
      <vt:lpstr>RCT &amp; Cohort to Target Trial</vt:lpstr>
      <vt:lpstr>Number of “hits” in Pubmed by study design keyword</vt:lpstr>
      <vt:lpstr>Relationship bt Obs &amp; Experimental Studies</vt:lpstr>
      <vt:lpstr>Target Trial – as defined by Hernan &amp;. Robins, Ch. 3.6</vt:lpstr>
      <vt:lpstr>RCT – Brief Summary Acknowledgement: Deb Grady, MD MPH</vt:lpstr>
      <vt:lpstr>Concept of clinical trials or experimental studies guide other study designs</vt:lpstr>
      <vt:lpstr>Basic Trial Design</vt:lpstr>
      <vt:lpstr>PowerPoint Presentation</vt:lpstr>
      <vt:lpstr>PowerPoint Presentation</vt:lpstr>
      <vt:lpstr>Randomized Clinical Trial attributes:</vt:lpstr>
      <vt:lpstr>RCT Rationale</vt:lpstr>
      <vt:lpstr>Randomization</vt:lpstr>
      <vt:lpstr>Value of Randomization</vt:lpstr>
      <vt:lpstr>Choice of Intervention</vt:lpstr>
      <vt:lpstr>Choice of Control</vt:lpstr>
      <vt:lpstr>Adherence</vt:lpstr>
      <vt:lpstr>Maximizing Adherence and Follow-up</vt:lpstr>
      <vt:lpstr>High Quality Randomized Trials</vt:lpstr>
      <vt:lpstr>Clinical Trial Limitations</vt:lpstr>
      <vt:lpstr>RCT Examples Challenges &amp; Lessons Learned</vt:lpstr>
      <vt:lpstr>Examples of RCT’s</vt:lpstr>
      <vt:lpstr>Physicians’ Health Study I</vt:lpstr>
      <vt:lpstr>Physicians’ Health Study I</vt:lpstr>
      <vt:lpstr>Physicians’ Health Study I</vt:lpstr>
      <vt:lpstr>Physicians’ Health Study I</vt:lpstr>
      <vt:lpstr>Steering Committee of the Physicians' Health Study Research Group* . N Engl J Med 1989;321:129-135.</vt:lpstr>
      <vt:lpstr>PHS Aspirin Component terminated early – Why?</vt:lpstr>
      <vt:lpstr>Beta-Carotene &amp; Lung Cancer</vt:lpstr>
      <vt:lpstr>PowerPoint Presentation</vt:lpstr>
      <vt:lpstr>PowerPoint Presentation</vt:lpstr>
      <vt:lpstr>PowerPoint Presentation</vt:lpstr>
      <vt:lpstr>The Alpha-Tocopherol Beta Carotene Cancer Prevention Study Group. N Engl J Med 1994;330:1029-1035.</vt:lpstr>
      <vt:lpstr>Interpretation Points to Appreciate</vt:lpstr>
      <vt:lpstr>PSA Screening &amp; Prostate Cancer</vt:lpstr>
      <vt:lpstr>Side note - Principles of Cancer Screening</vt:lpstr>
      <vt:lpstr>PSA Screening &amp; Prostate Cancer</vt:lpstr>
      <vt:lpstr>USPSTF &amp; PSA Screening for Prostate Cancer</vt:lpstr>
      <vt:lpstr>PSA Screening Trials &amp; Prostate Cancer Mortality</vt:lpstr>
      <vt:lpstr>PSA Screening and Stage Shift</vt:lpstr>
      <vt:lpstr>Contamination in PLCO</vt:lpstr>
      <vt:lpstr>PLCO DAG - Ideal</vt:lpstr>
      <vt:lpstr>PLCO DAG – In reality, there was non-adherence</vt:lpstr>
      <vt:lpstr>Summary - Beta-Carotene &amp; PSA examples</vt:lpstr>
      <vt:lpstr>Cohort vs RCT</vt:lpstr>
      <vt:lpstr>Hormone Replacement Therapy (HRT) &amp; CHD</vt:lpstr>
      <vt:lpstr>Hormone Replacement Therapy (HRT) &amp; CHD</vt:lpstr>
      <vt:lpstr>HERS trial results</vt:lpstr>
      <vt:lpstr>Manson JE et al. N Engl J Med 2003;349:523-534.</vt:lpstr>
      <vt:lpstr>NHS vs WHI – HRT &amp; CVD Comparison</vt:lpstr>
      <vt:lpstr>PowerPoint Presentation</vt:lpstr>
      <vt:lpstr>HRT &amp; Total MI, among women 50-79 yrs,  and within 10 yrs menopause</vt:lpstr>
      <vt:lpstr>HRT and MI</vt:lpstr>
      <vt:lpstr>HRT and MI</vt:lpstr>
      <vt:lpstr>Summary - RCT interpretation caveats / limitations</vt:lpstr>
      <vt:lpstr>Target Trial Heuristic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RCT vs. Cohort</vt:lpstr>
      <vt:lpstr>Cohort &amp; Target Trial – Summary</vt:lpstr>
      <vt:lpstr>In-Class Exercise (if time)</vt:lpstr>
      <vt:lpstr>In-Class Exercise </vt:lpstr>
      <vt:lpstr>Other options for Obs studies to RCT exercise…</vt:lpstr>
      <vt:lpstr>Acknowledgements:  </vt:lpstr>
      <vt:lpstr>Notation or Shorthand I may commonly use…</vt:lpstr>
      <vt:lpstr>Appendix: Life of a Research Study</vt:lpstr>
      <vt:lpstr>Scientific Process</vt:lpstr>
      <vt:lpstr>Scientific Process</vt:lpstr>
      <vt:lpstr>Appendix: Tips for Reading &amp; Critiquing Scientific Papers</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Developing a Proposal</vt:lpstr>
      <vt:lpstr>Terminology ⚐ - Retrospective vs. Prospective</vt:lpstr>
      <vt:lpstr>Terminology ⚐ - Retrospective vs. Prospective</vt:lpstr>
      <vt:lpstr>PowerPoint Presentation</vt:lpstr>
      <vt:lpstr>HERS trial results</vt:lpstr>
      <vt:lpstr>Implications of PSA Screening for CaP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Rebecca Graff</cp:lastModifiedBy>
  <cp:revision>357</cp:revision>
  <dcterms:created xsi:type="dcterms:W3CDTF">2019-11-22T02:54:00Z</dcterms:created>
  <dcterms:modified xsi:type="dcterms:W3CDTF">2021-01-20T22:02:17Z</dcterms:modified>
</cp:coreProperties>
</file>