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2" r:id="rId4"/>
    <p:sldMasterId id="2147483952" r:id="rId5"/>
    <p:sldMasterId id="2147483971" r:id="rId6"/>
  </p:sldMasterIdLst>
  <p:notesMasterIdLst>
    <p:notesMasterId r:id="rId19"/>
  </p:notesMasterIdLst>
  <p:handoutMasterIdLst>
    <p:handoutMasterId r:id="rId20"/>
  </p:handoutMasterIdLst>
  <p:sldIdLst>
    <p:sldId id="406" r:id="rId7"/>
    <p:sldId id="482" r:id="rId8"/>
    <p:sldId id="512" r:id="rId9"/>
    <p:sldId id="514" r:id="rId10"/>
    <p:sldId id="505" r:id="rId11"/>
    <p:sldId id="506" r:id="rId12"/>
    <p:sldId id="515" r:id="rId13"/>
    <p:sldId id="516" r:id="rId14"/>
    <p:sldId id="517" r:id="rId15"/>
    <p:sldId id="518" r:id="rId16"/>
    <p:sldId id="490" r:id="rId17"/>
    <p:sldId id="467" r:id="rId1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024"/>
    <a:srgbClr val="000000"/>
    <a:srgbClr val="90BD31"/>
    <a:srgbClr val="18A3AC"/>
    <a:srgbClr val="178CCB"/>
    <a:srgbClr val="EC1848"/>
    <a:srgbClr val="052049"/>
    <a:srgbClr val="E8E7DE"/>
    <a:srgbClr val="F5F0D3"/>
    <a:srgbClr val="F7E9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8" autoAdjust="0"/>
    <p:restoredTop sz="89011" autoAdjust="0"/>
  </p:normalViewPr>
  <p:slideViewPr>
    <p:cSldViewPr snapToGrid="0" showGuides="1">
      <p:cViewPr varScale="1">
        <p:scale>
          <a:sx n="69" d="100"/>
          <a:sy n="69" d="100"/>
        </p:scale>
        <p:origin x="-1472" y="-112"/>
      </p:cViewPr>
      <p:guideLst>
        <p:guide orient="horz" pos="1052"/>
        <p:guide orient="horz" pos="3477"/>
        <p:guide orient="horz" pos="4032"/>
        <p:guide orient="horz" pos="2183"/>
        <p:guide orient="horz" pos="287"/>
        <p:guide orient="horz" pos="1471"/>
        <p:guide orient="horz" pos="535"/>
        <p:guide orient="horz" pos="3938"/>
        <p:guide orient="horz" pos="231"/>
        <p:guide pos="230"/>
        <p:guide pos="5530"/>
        <p:guide pos="2880"/>
        <p:guide pos="776"/>
        <p:guide pos="1411"/>
        <p:guide pos="5287"/>
        <p:guide pos="474"/>
        <p:guide pos="45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1" d="100"/>
        <a:sy n="71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3450" y="-114"/>
      </p:cViewPr>
      <p:guideLst>
        <p:guide orient="horz" pos="2592"/>
        <p:guide orient="horz" pos="5542"/>
        <p:guide orient="horz" pos="5777"/>
        <p:guide pos="286"/>
        <p:guide pos="40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5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er Placeholder 1"/>
          <p:cNvSpPr>
            <a:spLocks noGrp="1"/>
          </p:cNvSpPr>
          <p:nvPr>
            <p:ph type="hdr" sz="quarter"/>
          </p:nvPr>
        </p:nvSpPr>
        <p:spPr>
          <a:xfrm>
            <a:off x="2220616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idx="1"/>
          </p:nvPr>
        </p:nvSpPr>
        <p:spPr>
          <a:xfrm>
            <a:off x="1199311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5/6/15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441507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3294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5.em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8028" y="399934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41268" y="4080297"/>
            <a:ext cx="5961120" cy="448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>
          <a:xfrm>
            <a:off x="2227340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 i="0"/>
            </a:lvl1pPr>
          </a:lstStyle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idx="1"/>
          </p:nvPr>
        </p:nvSpPr>
        <p:spPr>
          <a:xfrm>
            <a:off x="1206035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 i="0"/>
            </a:lvl1pPr>
          </a:lstStyle>
          <a:p>
            <a:pPr algn="l"/>
            <a:fld id="{9535A4AE-AB74-4BDA-B84A-019528CC2B4D}" type="datetimeFigureOut">
              <a:rPr lang="en-US" smtClean="0">
                <a:latin typeface="Arial" pitchFamily="34" charset="0"/>
                <a:cs typeface="Arial" pitchFamily="34" charset="0"/>
              </a:rPr>
              <a:pPr algn="l"/>
              <a:t>5/6/15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8231" y="8857103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55585" y="8795705"/>
            <a:ext cx="5943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406" y="8866372"/>
            <a:ext cx="599982" cy="29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7483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300" indent="-114300" algn="l" defTabSz="914400" rtl="0" eaLnBrk="1" latinLnBrk="0" hangingPunct="1">
      <a:spcBef>
        <a:spcPts val="800"/>
      </a:spcBef>
      <a:buFont typeface="Arial" pitchFamily="34" charset="0"/>
      <a:buChar char="•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85750" indent="-112713" algn="l" defTabSz="914400" rtl="0" eaLnBrk="1" latinLnBrk="0" hangingPunct="1">
      <a:spcBef>
        <a:spcPts val="200"/>
      </a:spcBef>
      <a:buFont typeface="Arial" pitchFamily="34" charset="0"/>
      <a:buChar char="•"/>
      <a:defRPr sz="1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03225" indent="-117475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69913" indent="-112713" algn="l" defTabSz="914400" rtl="0" eaLnBrk="1" latinLnBrk="0" hangingPunct="1">
      <a:spcBef>
        <a:spcPts val="200"/>
      </a:spcBef>
      <a:buFont typeface="Arial" pitchFamily="34" charset="0"/>
      <a:buChar char="•"/>
      <a:defRPr sz="105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457200" indent="114300" algn="l" defTabSz="914400" rtl="0" eaLnBrk="1" latinLnBrk="0" hangingPunct="1">
      <a:buFont typeface="Arial" pitchFamily="34" charset="0"/>
      <a:buChar char="•"/>
      <a:defRPr sz="105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Image Placeholder 2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23" name="Notes Placeholder 2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4" name="Header Placeholder 1"/>
          <p:cNvSpPr>
            <a:spLocks noGrp="1"/>
          </p:cNvSpPr>
          <p:nvPr>
            <p:ph type="hdr" sz="quarter"/>
          </p:nvPr>
        </p:nvSpPr>
        <p:spPr>
          <a:xfrm>
            <a:off x="2482852" y="8863084"/>
            <a:ext cx="2664646" cy="137851"/>
          </a:xfrm>
          <a:prstGeom prst="rect">
            <a:avLst/>
          </a:prstGeom>
        </p:spPr>
        <p:txBody>
          <a:bodyPr vert="horz" wrap="square" lIns="0" tIns="0" rIns="0" bIns="0" rtlCol="0" anchor="t" anchorCtr="0"/>
          <a:lstStyle>
            <a:lvl1pPr algn="l">
              <a:defRPr sz="800"/>
            </a:lvl1pPr>
          </a:lstStyle>
          <a:p>
            <a:pPr>
              <a:lnSpc>
                <a:spcPct val="95000"/>
              </a:lnSpc>
            </a:pPr>
            <a:r>
              <a:rPr lang="en-US" sz="600" i="1" dirty="0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</a:p>
        </p:txBody>
      </p:sp>
      <p:sp>
        <p:nvSpPr>
          <p:cNvPr id="25" name="Date Placeholder 2"/>
          <p:cNvSpPr>
            <a:spLocks noGrp="1"/>
          </p:cNvSpPr>
          <p:nvPr>
            <p:ph type="dt" idx="1"/>
          </p:nvPr>
        </p:nvSpPr>
        <p:spPr>
          <a:xfrm>
            <a:off x="1461547" y="8856576"/>
            <a:ext cx="880135" cy="146304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800"/>
            </a:lvl1pPr>
          </a:lstStyle>
          <a:p>
            <a:pPr algn="l"/>
            <a:fld id="{9535A4AE-AB74-4BDA-B84A-019528CC2B4D}" type="datetimeFigureOut">
              <a:rPr lang="en-US" sz="600" i="1" smtClean="0">
                <a:latin typeface="Arial" pitchFamily="34" charset="0"/>
                <a:cs typeface="Arial" pitchFamily="34" charset="0"/>
              </a:rPr>
              <a:pPr algn="l"/>
              <a:t>5/6/15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03743" y="8836931"/>
            <a:ext cx="554100" cy="105317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marL="0" algn="l" defTabSz="914400" rtl="0" eaLnBrk="1" latinLnBrk="0" hangingPunct="1">
              <a:defRPr lang="en-US"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11E5896-917A-4035-A860-408E1EC3CD51}" type="slidenum">
              <a:rPr lang="en-US" sz="600" i="1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5/6/15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75635B97-FD9A-4F1D-9AB5-C186DA262142}" type="datetime1">
              <a:rPr lang="en-US" smtClean="0">
                <a:latin typeface="Arial" pitchFamily="34" charset="0"/>
                <a:cs typeface="Arial" pitchFamily="34" charset="0"/>
              </a:rPr>
              <a:t>5/6/15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69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F3C0E14F-B1D2-4B02-A58E-37AF255B385B}" type="datetime1">
              <a:rPr lang="en-US" smtClean="0">
                <a:latin typeface="Arial" pitchFamily="34" charset="0"/>
                <a:cs typeface="Arial" pitchFamily="34" charset="0"/>
              </a:rPr>
              <a:t>5/6/15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2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5/6/15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5/6/15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5/6/15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4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5/6/15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5/6/15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6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5/6/15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5/6/15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40005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sz="600" i="1" smtClean="0">
                <a:latin typeface="Arial" pitchFamily="34" charset="0"/>
                <a:cs typeface="Arial" pitchFamily="34" charset="0"/>
              </a:rPr>
              <a:t>[ADD PRESENTATION TITLE: INSERT TAB &gt; HEADER &amp; FOOTER &gt; NOTES AND HANDOUTS]</a:t>
            </a:r>
            <a:endParaRPr lang="en-US" sz="6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l"/>
            <a:fld id="{A7E8D41B-AE01-416D-A608-C540C4F8D0F5}" type="datetime1">
              <a:rPr lang="en-US" sz="600" i="1" smtClean="0">
                <a:latin typeface="Arial" pitchFamily="34" charset="0"/>
                <a:cs typeface="Arial" pitchFamily="34" charset="0"/>
              </a:rPr>
              <a:t>5/6/15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5896-917A-4035-A860-408E1EC3CD51}" type="slidenum">
              <a:rPr lang="en-US" sz="600" i="1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z="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05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Relationship Id="rId3" Type="http://schemas.openxmlformats.org/officeDocument/2006/relationships/image" Target="../media/image4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Relationship Id="rId3" Type="http://schemas.openxmlformats.org/officeDocument/2006/relationships/image" Target="../media/image4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emf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4.emf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bg1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032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006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6148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96700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A6150A5-0478-4814-9F6F-313D0B0598FE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368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6F5B01-31EA-46FA-A31F-D71521F3C0AE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E4F006E-5431-4BDD-8829-6B0B1D987D3A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160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3999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13693AB-E85E-4A83-93AE-7C2C33716FFD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801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1669700-339D-4BC3-9C61-1670B9701C57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7F4196-1AA7-489C-AB25-66F2A1CDE0B2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412304-4450-4BFA-A76B-D97C72798D07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9943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hite Titl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pPr/>
              <a:t>5/6/15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tx2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30160" y="591021"/>
            <a:ext cx="0" cy="118872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 userDrawn="1"/>
        </p:nvGrpSpPr>
        <p:grpSpPr>
          <a:xfrm>
            <a:off x="2749439" y="752601"/>
            <a:ext cx="1487211" cy="868680"/>
            <a:chOff x="2749439" y="752601"/>
            <a:chExt cx="1487211" cy="86868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2749439" y="752601"/>
              <a:ext cx="1371600" cy="868680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6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 bwMode="auto">
            <a:xfrm>
              <a:off x="2785238" y="912373"/>
              <a:ext cx="1451412" cy="6093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2200" dirty="0" smtClean="0">
                  <a:solidFill>
                    <a:schemeClr val="tx2"/>
                  </a:solidFill>
                  <a:latin typeface="+mj-lt"/>
                </a:rPr>
                <a:t>Partner Logo</a:t>
              </a:r>
            </a:p>
          </p:txBody>
        </p:sp>
      </p:grpSp>
      <p:pic>
        <p:nvPicPr>
          <p:cNvPr id="13" name="Picture 12" descr="UCSF_sig_navy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16" y="739445"/>
            <a:ext cx="1388923" cy="90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29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1869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82737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958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81491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42DCCBC-AA0F-44E9-9EDE-CB9B971EF028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4" y="4349650"/>
            <a:ext cx="6477000" cy="489939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cs typeface="Arial" pitchFamily="34" charset="0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9" name="Picture 8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79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2" name="Picture 4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748376" y="742095"/>
            <a:ext cx="1044588" cy="68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pic>
        <p:nvPicPr>
          <p:cNvPr id="20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28D28A0-0B10-49E3-B98C-F13B15972263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7562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9F6946C-7957-4FE0-A225-75CA733E28BC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0022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D8ECEF0-CB47-4EA5-B6EB-9C58888664FE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4991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FD22769-B73C-414A-8867-3CE0DE637C76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78496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4166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F556D52-286A-460A-8B31-C56630A107D8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7439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C768DDD-C57D-4775-A14F-6AFABE7D7161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8671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01C2F7C-A299-487F-8450-8A4957FDF6BE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93070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1066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92001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-branding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95720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70016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7431B66-2D65-4398-A930-0D30EC9EE69D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1936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FontTx/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4876801" y="756610"/>
            <a:ext cx="1563518" cy="46166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440319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 bwMode="auto">
          <a:xfrm>
            <a:off x="6688975" y="756610"/>
            <a:ext cx="817830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1000" dirty="0" smtClean="0">
                <a:solidFill>
                  <a:schemeClr val="bg1"/>
                </a:solidFill>
                <a:latin typeface="+mj-lt"/>
              </a:rPr>
            </a:br>
            <a:r>
              <a:rPr lang="en-US" sz="10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570536" y="734837"/>
            <a:ext cx="0" cy="466344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 bwMode="auto">
          <a:xfrm>
            <a:off x="7802880" y="756610"/>
            <a:ext cx="975995" cy="30777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10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10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6" name="Picture 1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15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9952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86291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85481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221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883538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3436978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6045890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F3927-F806-4A5F-B3A7-3A5008CDE1B8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7713" y="4352099"/>
            <a:ext cx="6477000" cy="4603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8" name="Picture 7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742959"/>
            <a:ext cx="1400637" cy="910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8470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075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147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6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D169FF-1EB6-4E72-A743-2950EDD253FC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6125" y="4044820"/>
            <a:ext cx="6478588" cy="406400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13967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5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 userDrawn="1"/>
        </p:nvSpPr>
        <p:spPr bwMode="ltGray">
          <a:xfrm>
            <a:off x="365125" y="366713"/>
            <a:ext cx="6859588" cy="5153025"/>
          </a:xfrm>
          <a:prstGeom prst="rect">
            <a:avLst/>
          </a:prstGeom>
          <a:solidFill>
            <a:schemeClr val="accent3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68B2403-7DF7-4776-922B-AE99AEA16D7C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351" y="4046607"/>
            <a:ext cx="6472238" cy="434178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92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ltGray"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invGray">
          <a:xfrm>
            <a:off x="0" y="-1"/>
            <a:ext cx="9144000" cy="6858001"/>
          </a:xfrm>
          <a:prstGeom prst="rect">
            <a:avLst/>
          </a:prstGeom>
          <a:solidFill>
            <a:srgbClr val="000000">
              <a:alpha val="40000"/>
            </a:srgbClr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Rectangle 19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28D13F-054C-4170-9317-1FD7A1D57930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1">
                <a:solidFill>
                  <a:schemeClr val="bg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8131175" y="6396038"/>
            <a:ext cx="650875" cy="315912"/>
            <a:chOff x="5122" y="4029"/>
            <a:chExt cx="410" cy="19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122" y="4029"/>
              <a:ext cx="41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/>
            </p:cNvSpPr>
            <p:nvPr userDrawn="1"/>
          </p:nvSpPr>
          <p:spPr bwMode="auto">
            <a:xfrm>
              <a:off x="5122" y="4027"/>
              <a:ext cx="408" cy="199"/>
            </a:xfrm>
            <a:custGeom>
              <a:avLst/>
              <a:gdLst>
                <a:gd name="T0" fmla="*/ 200 w 200"/>
                <a:gd name="T1" fmla="*/ 30 h 96"/>
                <a:gd name="T2" fmla="*/ 154 w 200"/>
                <a:gd name="T3" fmla="*/ 74 h 96"/>
                <a:gd name="T4" fmla="*/ 137 w 200"/>
                <a:gd name="T5" fmla="*/ 57 h 96"/>
                <a:gd name="T6" fmla="*/ 117 w 200"/>
                <a:gd name="T7" fmla="*/ 52 h 96"/>
                <a:gd name="T8" fmla="*/ 114 w 200"/>
                <a:gd name="T9" fmla="*/ 49 h 96"/>
                <a:gd name="T10" fmla="*/ 114 w 200"/>
                <a:gd name="T11" fmla="*/ 47 h 96"/>
                <a:gd name="T12" fmla="*/ 116 w 200"/>
                <a:gd name="T13" fmla="*/ 42 h 96"/>
                <a:gd name="T14" fmla="*/ 116 w 200"/>
                <a:gd name="T15" fmla="*/ 42 h 96"/>
                <a:gd name="T16" fmla="*/ 117 w 200"/>
                <a:gd name="T17" fmla="*/ 41 h 96"/>
                <a:gd name="T18" fmla="*/ 134 w 200"/>
                <a:gd name="T19" fmla="*/ 41 h 96"/>
                <a:gd name="T20" fmla="*/ 152 w 200"/>
                <a:gd name="T21" fmla="*/ 49 h 96"/>
                <a:gd name="T22" fmla="*/ 127 w 200"/>
                <a:gd name="T23" fmla="*/ 28 h 96"/>
                <a:gd name="T24" fmla="*/ 102 w 200"/>
                <a:gd name="T25" fmla="*/ 42 h 96"/>
                <a:gd name="T26" fmla="*/ 102 w 200"/>
                <a:gd name="T27" fmla="*/ 44 h 96"/>
                <a:gd name="T28" fmla="*/ 70 w 200"/>
                <a:gd name="T29" fmla="*/ 34 h 96"/>
                <a:gd name="T30" fmla="*/ 102 w 200"/>
                <a:gd name="T31" fmla="*/ 23 h 96"/>
                <a:gd name="T32" fmla="*/ 87 w 200"/>
                <a:gd name="T33" fmla="*/ 0 h 96"/>
                <a:gd name="T34" fmla="*/ 55 w 200"/>
                <a:gd name="T35" fmla="*/ 2 h 96"/>
                <a:gd name="T36" fmla="*/ 41 w 200"/>
                <a:gd name="T37" fmla="*/ 42 h 96"/>
                <a:gd name="T38" fmla="*/ 14 w 200"/>
                <a:gd name="T39" fmla="*/ 42 h 96"/>
                <a:gd name="T40" fmla="*/ 0 w 200"/>
                <a:gd name="T41" fmla="*/ 2 h 96"/>
                <a:gd name="T42" fmla="*/ 28 w 200"/>
                <a:gd name="T43" fmla="*/ 68 h 96"/>
                <a:gd name="T44" fmla="*/ 55 w 200"/>
                <a:gd name="T45" fmla="*/ 37 h 96"/>
                <a:gd name="T46" fmla="*/ 107 w 200"/>
                <a:gd name="T47" fmla="*/ 61 h 96"/>
                <a:gd name="T48" fmla="*/ 122 w 200"/>
                <a:gd name="T49" fmla="*/ 67 h 96"/>
                <a:gd name="T50" fmla="*/ 138 w 200"/>
                <a:gd name="T51" fmla="*/ 71 h 96"/>
                <a:gd name="T52" fmla="*/ 135 w 200"/>
                <a:gd name="T53" fmla="*/ 84 h 96"/>
                <a:gd name="T54" fmla="*/ 116 w 200"/>
                <a:gd name="T55" fmla="*/ 81 h 96"/>
                <a:gd name="T56" fmla="*/ 100 w 200"/>
                <a:gd name="T57" fmla="*/ 74 h 96"/>
                <a:gd name="T58" fmla="*/ 128 w 200"/>
                <a:gd name="T59" fmla="*/ 96 h 96"/>
                <a:gd name="T60" fmla="*/ 154 w 200"/>
                <a:gd name="T61" fmla="*/ 77 h 96"/>
                <a:gd name="T62" fmla="*/ 168 w 200"/>
                <a:gd name="T63" fmla="*/ 95 h 96"/>
                <a:gd name="T64" fmla="*/ 196 w 200"/>
                <a:gd name="T65" fmla="*/ 68 h 96"/>
                <a:gd name="T66" fmla="*/ 168 w 200"/>
                <a:gd name="T67" fmla="*/ 57 h 96"/>
                <a:gd name="T68" fmla="*/ 200 w 200"/>
                <a:gd name="T69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96">
                  <a:moveTo>
                    <a:pt x="200" y="42"/>
                  </a:moveTo>
                  <a:cubicBezTo>
                    <a:pt x="200" y="30"/>
                    <a:pt x="200" y="30"/>
                    <a:pt x="200" y="30"/>
                  </a:cubicBezTo>
                  <a:cubicBezTo>
                    <a:pt x="154" y="30"/>
                    <a:pt x="154" y="30"/>
                    <a:pt x="154" y="30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154" y="69"/>
                    <a:pt x="152" y="65"/>
                    <a:pt x="148" y="62"/>
                  </a:cubicBezTo>
                  <a:cubicBezTo>
                    <a:pt x="146" y="60"/>
                    <a:pt x="142" y="59"/>
                    <a:pt x="137" y="57"/>
                  </a:cubicBezTo>
                  <a:cubicBezTo>
                    <a:pt x="126" y="55"/>
                    <a:pt x="126" y="55"/>
                    <a:pt x="126" y="55"/>
                  </a:cubicBezTo>
                  <a:cubicBezTo>
                    <a:pt x="121" y="54"/>
                    <a:pt x="118" y="53"/>
                    <a:pt x="117" y="52"/>
                  </a:cubicBezTo>
                  <a:cubicBezTo>
                    <a:pt x="116" y="51"/>
                    <a:pt x="115" y="51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9"/>
                    <a:pt x="114" y="49"/>
                  </a:cubicBezTo>
                  <a:cubicBezTo>
                    <a:pt x="114" y="49"/>
                    <a:pt x="114" y="48"/>
                    <a:pt x="114" y="47"/>
                  </a:cubicBezTo>
                  <a:cubicBezTo>
                    <a:pt x="114" y="45"/>
                    <a:pt x="115" y="43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6" y="42"/>
                    <a:pt x="116" y="42"/>
                  </a:cubicBezTo>
                  <a:cubicBezTo>
                    <a:pt x="116" y="42"/>
                    <a:pt x="117" y="41"/>
                    <a:pt x="117" y="41"/>
                  </a:cubicBezTo>
                  <a:cubicBezTo>
                    <a:pt x="119" y="40"/>
                    <a:pt x="122" y="39"/>
                    <a:pt x="126" y="39"/>
                  </a:cubicBezTo>
                  <a:cubicBezTo>
                    <a:pt x="129" y="39"/>
                    <a:pt x="132" y="39"/>
                    <a:pt x="134" y="41"/>
                  </a:cubicBezTo>
                  <a:cubicBezTo>
                    <a:pt x="137" y="42"/>
                    <a:pt x="139" y="45"/>
                    <a:pt x="139" y="49"/>
                  </a:cubicBezTo>
                  <a:cubicBezTo>
                    <a:pt x="152" y="49"/>
                    <a:pt x="152" y="49"/>
                    <a:pt x="152" y="49"/>
                  </a:cubicBezTo>
                  <a:cubicBezTo>
                    <a:pt x="152" y="42"/>
                    <a:pt x="149" y="37"/>
                    <a:pt x="144" y="33"/>
                  </a:cubicBezTo>
                  <a:cubicBezTo>
                    <a:pt x="139" y="29"/>
                    <a:pt x="134" y="28"/>
                    <a:pt x="127" y="28"/>
                  </a:cubicBezTo>
                  <a:cubicBezTo>
                    <a:pt x="118" y="28"/>
                    <a:pt x="112" y="30"/>
                    <a:pt x="108" y="33"/>
                  </a:cubicBezTo>
                  <a:cubicBezTo>
                    <a:pt x="105" y="36"/>
                    <a:pt x="103" y="39"/>
                    <a:pt x="102" y="42"/>
                  </a:cubicBezTo>
                  <a:cubicBezTo>
                    <a:pt x="102" y="42"/>
                    <a:pt x="102" y="42"/>
                    <a:pt x="102" y="42"/>
                  </a:cubicBezTo>
                  <a:cubicBezTo>
                    <a:pt x="102" y="42"/>
                    <a:pt x="102" y="43"/>
                    <a:pt x="102" y="44"/>
                  </a:cubicBezTo>
                  <a:cubicBezTo>
                    <a:pt x="100" y="51"/>
                    <a:pt x="95" y="56"/>
                    <a:pt x="87" y="56"/>
                  </a:cubicBezTo>
                  <a:cubicBezTo>
                    <a:pt x="74" y="56"/>
                    <a:pt x="70" y="45"/>
                    <a:pt x="70" y="34"/>
                  </a:cubicBezTo>
                  <a:cubicBezTo>
                    <a:pt x="70" y="23"/>
                    <a:pt x="74" y="12"/>
                    <a:pt x="87" y="12"/>
                  </a:cubicBezTo>
                  <a:cubicBezTo>
                    <a:pt x="94" y="12"/>
                    <a:pt x="101" y="17"/>
                    <a:pt x="102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4" y="8"/>
                    <a:pt x="102" y="0"/>
                    <a:pt x="87" y="0"/>
                  </a:cubicBezTo>
                  <a:cubicBezTo>
                    <a:pt x="68" y="0"/>
                    <a:pt x="56" y="14"/>
                    <a:pt x="55" y="32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52"/>
                    <a:pt x="38" y="56"/>
                    <a:pt x="28" y="56"/>
                  </a:cubicBezTo>
                  <a:cubicBezTo>
                    <a:pt x="16" y="56"/>
                    <a:pt x="14" y="49"/>
                    <a:pt x="14" y="4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0"/>
                    <a:pt x="10" y="68"/>
                    <a:pt x="28" y="68"/>
                  </a:cubicBezTo>
                  <a:cubicBezTo>
                    <a:pt x="45" y="68"/>
                    <a:pt x="55" y="60"/>
                    <a:pt x="55" y="42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6" y="55"/>
                    <a:pt x="68" y="68"/>
                    <a:pt x="87" y="68"/>
                  </a:cubicBezTo>
                  <a:cubicBezTo>
                    <a:pt x="95" y="68"/>
                    <a:pt x="102" y="66"/>
                    <a:pt x="107" y="61"/>
                  </a:cubicBezTo>
                  <a:cubicBezTo>
                    <a:pt x="107" y="61"/>
                    <a:pt x="108" y="62"/>
                    <a:pt x="108" y="62"/>
                  </a:cubicBezTo>
                  <a:cubicBezTo>
                    <a:pt x="111" y="64"/>
                    <a:pt x="115" y="65"/>
                    <a:pt x="122" y="67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3" y="69"/>
                    <a:pt x="136" y="70"/>
                    <a:pt x="138" y="71"/>
                  </a:cubicBezTo>
                  <a:cubicBezTo>
                    <a:pt x="140" y="73"/>
                    <a:pt x="141" y="74"/>
                    <a:pt x="141" y="76"/>
                  </a:cubicBezTo>
                  <a:cubicBezTo>
                    <a:pt x="141" y="80"/>
                    <a:pt x="139" y="83"/>
                    <a:pt x="135" y="84"/>
                  </a:cubicBezTo>
                  <a:cubicBezTo>
                    <a:pt x="133" y="85"/>
                    <a:pt x="131" y="85"/>
                    <a:pt x="127" y="85"/>
                  </a:cubicBezTo>
                  <a:cubicBezTo>
                    <a:pt x="122" y="85"/>
                    <a:pt x="118" y="84"/>
                    <a:pt x="116" y="81"/>
                  </a:cubicBezTo>
                  <a:cubicBezTo>
                    <a:pt x="115" y="79"/>
                    <a:pt x="114" y="77"/>
                    <a:pt x="113" y="74"/>
                  </a:cubicBezTo>
                  <a:cubicBezTo>
                    <a:pt x="100" y="74"/>
                    <a:pt x="100" y="74"/>
                    <a:pt x="100" y="74"/>
                  </a:cubicBezTo>
                  <a:cubicBezTo>
                    <a:pt x="100" y="81"/>
                    <a:pt x="103" y="86"/>
                    <a:pt x="108" y="90"/>
                  </a:cubicBezTo>
                  <a:cubicBezTo>
                    <a:pt x="113" y="94"/>
                    <a:pt x="119" y="96"/>
                    <a:pt x="128" y="96"/>
                  </a:cubicBezTo>
                  <a:cubicBezTo>
                    <a:pt x="136" y="96"/>
                    <a:pt x="143" y="94"/>
                    <a:pt x="147" y="90"/>
                  </a:cubicBezTo>
                  <a:cubicBezTo>
                    <a:pt x="151" y="87"/>
                    <a:pt x="154" y="82"/>
                    <a:pt x="154" y="77"/>
                  </a:cubicBezTo>
                  <a:cubicBezTo>
                    <a:pt x="154" y="95"/>
                    <a:pt x="154" y="95"/>
                    <a:pt x="154" y="95"/>
                  </a:cubicBezTo>
                  <a:cubicBezTo>
                    <a:pt x="168" y="95"/>
                    <a:pt x="168" y="95"/>
                    <a:pt x="168" y="95"/>
                  </a:cubicBezTo>
                  <a:cubicBezTo>
                    <a:pt x="168" y="68"/>
                    <a:pt x="168" y="68"/>
                    <a:pt x="168" y="68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196" y="57"/>
                    <a:pt x="196" y="57"/>
                    <a:pt x="196" y="57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42"/>
                    <a:pt x="168" y="42"/>
                    <a:pt x="168" y="42"/>
                  </a:cubicBezTo>
                  <a:lnTo>
                    <a:pt x="200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5" name="Picture 41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2249896"/>
            <a:ext cx="8089901" cy="1421928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“Lorem ipsum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0833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>
                <a:solidFill>
                  <a:schemeClr val="bg2"/>
                </a:solidFill>
              </a:defRPr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</p:spTree>
    <p:extLst>
      <p:ext uri="{BB962C8B-B14F-4D97-AF65-F5344CB8AC3E}">
        <p14:creationId xmlns:p14="http://schemas.microsoft.com/office/powerpoint/2010/main" val="40616616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6334" y="543207"/>
            <a:ext cx="8089901" cy="4081117"/>
          </a:xfrm>
        </p:spPr>
        <p:txBody>
          <a:bodyPr vert="horz" wrap="square" lIns="91440" tIns="45720" rIns="91440" bIns="45720" rtlCol="0" anchor="b" anchorCtr="0">
            <a:spAutoFit/>
          </a:bodyPr>
          <a:lstStyle>
            <a:lvl1pPr marL="280988" indent="-280988">
              <a:lnSpc>
                <a:spcPct val="90000"/>
              </a:lnSpc>
              <a:defRPr lang="en-US" sz="4800" spc="-20" baseline="0" dirty="0"/>
            </a:lvl1pPr>
          </a:lstStyle>
          <a:p>
            <a:pPr lvl="0"/>
            <a:r>
              <a:rPr lang="en-US" dirty="0" smtClean="0"/>
              <a:t>“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site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</a:t>
            </a:r>
            <a:r>
              <a:rPr lang="en-US" dirty="0" smtClean="0"/>
              <a:t> </a:t>
            </a:r>
            <a:r>
              <a:rPr lang="en-US" dirty="0" err="1" smtClean="0"/>
              <a:t>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sedo</a:t>
            </a:r>
            <a:r>
              <a:rPr lang="en-US" dirty="0" smtClean="0"/>
              <a:t>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labotre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 et </a:t>
            </a:r>
            <a:r>
              <a:rPr lang="en-US" dirty="0" err="1" smtClean="0"/>
              <a:t>venium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nostrud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5331" y="4921541"/>
            <a:ext cx="8325548" cy="721900"/>
          </a:xfrm>
        </p:spPr>
        <p:txBody>
          <a:bodyPr vert="horz" wrap="square" lIns="91440" tIns="45720" rIns="91440" bIns="45720" rtlCol="0">
            <a:noAutofit/>
          </a:bodyPr>
          <a:lstStyle>
            <a:lvl1pPr marL="0" indent="0">
              <a:spcBef>
                <a:spcPts val="300"/>
              </a:spcBef>
              <a:buNone/>
              <a:defRPr lang="en-US" sz="1600" baseline="0" dirty="0" smtClean="0"/>
            </a:lvl1pPr>
            <a:lvl2pPr marL="230187" indent="0">
              <a:buNone/>
              <a:defRPr lang="en-US" dirty="0" smtClean="0"/>
            </a:lvl2pPr>
            <a:lvl3pPr marL="515937" indent="0">
              <a:buNone/>
              <a:defRPr lang="en-US" dirty="0" smtClean="0"/>
            </a:lvl3pPr>
            <a:lvl4pPr marL="800100" indent="0">
              <a:buNone/>
              <a:defRPr lang="en-US" dirty="0" smtClean="0"/>
            </a:lvl4pPr>
            <a:lvl5pPr marL="1085850" indent="0">
              <a:buNone/>
              <a:defRPr lang="en-US" dirty="0"/>
            </a:lvl5pPr>
          </a:lstStyle>
          <a:p>
            <a:pPr lvl="0"/>
            <a:r>
              <a:rPr lang="en-US" dirty="0" smtClean="0"/>
              <a:t>Author’s Name Here</a:t>
            </a:r>
          </a:p>
          <a:p>
            <a:pPr lvl="0"/>
            <a:r>
              <a:rPr lang="en-US" dirty="0" smtClean="0"/>
              <a:t>Position Title Here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E6E1587-BC69-4B74-AFFA-2A7C92D282DA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0235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5" name="Picture 14" descr="UCSF_sig_white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489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156375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8C5C635-FA56-4672-BA77-6AA531D97063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822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Content w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3732" y="438912"/>
            <a:ext cx="8089901" cy="563231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375" y="2021792"/>
            <a:ext cx="8325548" cy="4011502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38226" y="1563684"/>
            <a:ext cx="8087171" cy="313932"/>
          </a:xfrm>
        </p:spPr>
        <p:txBody>
          <a:bodyPr anchor="t"/>
          <a:lstStyle>
            <a:lvl1pPr marL="0" indent="0">
              <a:buNone/>
              <a:defRPr sz="2100" b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E25C4B3-F886-41B6-9CDF-2EEF0C9BB989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4145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1464" y="1562634"/>
            <a:ext cx="3989387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1062" y="1013951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>
              <a:defRPr lang="en-US" dirty="0" smtClean="0"/>
            </a:lvl1pPr>
          </a:lstStyle>
          <a:p>
            <a:pPr marL="0" lvl="0" indent="0">
              <a:buNone/>
            </a:pPr>
            <a:r>
              <a:rPr lang="en-US" dirty="0" smtClean="0"/>
              <a:t>Subhead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882627" y="1556703"/>
            <a:ext cx="4013199" cy="3978016"/>
          </a:xfrm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C454B-8AA2-4785-AE0D-AE23F3ECCADE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816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 and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38912"/>
            <a:ext cx="8080375" cy="575094"/>
          </a:xfrm>
        </p:spPr>
        <p:txBody>
          <a:bodyPr vert="horz" wrap="square" lIns="91440" tIns="45720" rIns="91440" bIns="45720" rtlCol="0" anchor="t" anchorCtr="0">
            <a:spAutoFit/>
          </a:bodyPr>
          <a:lstStyle>
            <a:lvl1pPr>
              <a:defRPr lang="en-US" dirty="0"/>
            </a:lvl1pPr>
          </a:lstStyle>
          <a:p>
            <a:pPr marL="0" lvl="0"/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0321" y="1011992"/>
            <a:ext cx="8077645" cy="383182"/>
          </a:xfrm>
        </p:spPr>
        <p:txBody>
          <a:bodyPr vert="horz" wrap="square" lIns="91440" tIns="45720" rIns="91440" bIns="45720" rtlCol="0" anchor="t">
            <a:noAutofit/>
          </a:bodyPr>
          <a:lstStyle>
            <a:lvl1pPr marL="168275" indent="-168275">
              <a:buNone/>
              <a:defRPr lang="en-US" dirty="0" smtClean="0"/>
            </a:lvl1pPr>
          </a:lstStyle>
          <a:p>
            <a:pPr marL="0" lvl="0" indent="0"/>
            <a:r>
              <a:rPr lang="en-US" dirty="0" smtClean="0"/>
              <a:t>Subhead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163C71C-E15B-4273-8FC5-6D8F0B255339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81479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99020C2-B8CC-43A5-BD38-18054C1AB93F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84055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-1"/>
            <a:ext cx="9144000" cy="6251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668621-AC61-413F-988E-AE3E49B130F0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925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with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818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3630547" y="2701522"/>
            <a:ext cx="2110616" cy="137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6655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Quo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58358" y="639525"/>
            <a:ext cx="6204666" cy="1446212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ts val="600"/>
              </a:spcBef>
              <a:buFontTx/>
              <a:buNone/>
              <a:defRPr sz="2400">
                <a:solidFill>
                  <a:schemeClr val="bg2"/>
                </a:solidFill>
                <a:latin typeface="+mn-lt"/>
              </a:defRPr>
            </a:lvl1pPr>
            <a:lvl2pPr>
              <a:defRPr>
                <a:solidFill>
                  <a:schemeClr val="bg2"/>
                </a:solidFill>
                <a:latin typeface="+mn-lt"/>
              </a:defRPr>
            </a:lvl2pPr>
            <a:lvl3pPr>
              <a:defRPr>
                <a:solidFill>
                  <a:schemeClr val="bg2"/>
                </a:solidFill>
                <a:latin typeface="+mn-lt"/>
              </a:defRPr>
            </a:lvl3pPr>
            <a:lvl4pPr>
              <a:defRPr>
                <a:solidFill>
                  <a:schemeClr val="bg2"/>
                </a:solidFill>
                <a:latin typeface="+mn-lt"/>
              </a:defRPr>
            </a:lvl4pPr>
            <a:lvl5pPr>
              <a:defRPr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52475" y="2562339"/>
            <a:ext cx="37294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UCSF_sig_white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" y="3414216"/>
            <a:ext cx="1503181" cy="97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0077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with Coll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5" y="3818374"/>
            <a:ext cx="4210268" cy="30427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" y="0"/>
            <a:ext cx="9144004" cy="38688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4880" y="1611152"/>
            <a:ext cx="4389119" cy="27249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9033" y="4336064"/>
            <a:ext cx="5044967" cy="2521936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auto">
          <a:xfrm>
            <a:off x="2723103" y="1611152"/>
            <a:ext cx="3675888" cy="367588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31"/>
          <a:stretch/>
        </p:blipFill>
        <p:spPr bwMode="auto">
          <a:xfrm>
            <a:off x="4327515" y="2924450"/>
            <a:ext cx="2223280" cy="893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437184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Co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785492" y="756610"/>
            <a:ext cx="1345153" cy="41549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Helen Diller Family</a:t>
            </a:r>
          </a:p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Comprehensive 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Cancer Center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14007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 bwMode="auto">
          <a:xfrm>
            <a:off x="5297863" y="756610"/>
            <a:ext cx="765029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UCSF School</a:t>
            </a:r>
            <a:br>
              <a:rPr lang="en-US" sz="900" dirty="0" smtClean="0">
                <a:solidFill>
                  <a:schemeClr val="bg1"/>
                </a:solidFill>
                <a:latin typeface="+mj-lt"/>
              </a:rPr>
            </a:br>
            <a:r>
              <a:rPr lang="en-US" sz="900" dirty="0" smtClean="0">
                <a:solidFill>
                  <a:schemeClr val="bg1"/>
                </a:solidFill>
                <a:latin typeface="+mj-lt"/>
              </a:rPr>
              <a:t>of Medicine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6062893" y="734837"/>
            <a:ext cx="0" cy="41148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 bwMode="auto">
          <a:xfrm>
            <a:off x="6221297" y="756610"/>
            <a:ext cx="975995" cy="276999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square" lIns="0" tIns="0" rIns="0" bIns="0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  <a:latin typeface="+mj-lt"/>
              </a:rPr>
              <a:t>AIDS Research</a:t>
            </a:r>
            <a:r>
              <a:rPr lang="en-US" sz="900" baseline="0" dirty="0" smtClean="0">
                <a:solidFill>
                  <a:schemeClr val="bg1"/>
                </a:solidFill>
                <a:latin typeface="+mj-lt"/>
              </a:rPr>
              <a:t> Institute at UCSF</a:t>
            </a:r>
            <a:endParaRPr lang="en-US" sz="9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9" name="Picture 18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88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ternal Co-branding with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6" y="2999514"/>
            <a:ext cx="6550481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CA65D26-67D5-4CD2-90EC-E629659F24B3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46125" y="4045554"/>
            <a:ext cx="6478588" cy="36512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dirty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dirty="0" smtClean="0">
                <a:latin typeface="+mn-lt"/>
              </a:defRPr>
            </a:lvl2pPr>
            <a:lvl3pPr>
              <a:defRPr lang="en-US" sz="1800" dirty="0" smtClean="0">
                <a:latin typeface="+mn-lt"/>
              </a:defRPr>
            </a:lvl3pPr>
            <a:lvl4pPr>
              <a:defRPr lang="en-US" sz="1800" dirty="0" smtClean="0">
                <a:latin typeface="+mn-lt"/>
              </a:defRPr>
            </a:lvl4pPr>
            <a:lvl5pPr>
              <a:defRPr lang="en-US" sz="1800" dirty="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043299" y="591021"/>
            <a:ext cx="0" cy="9601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 userDrawn="1"/>
        </p:nvGrpSpPr>
        <p:grpSpPr>
          <a:xfrm>
            <a:off x="2298281" y="742095"/>
            <a:ext cx="1487211" cy="682055"/>
            <a:chOff x="2749439" y="752601"/>
            <a:chExt cx="1487211" cy="682055"/>
          </a:xfrm>
        </p:grpSpPr>
        <p:sp>
          <p:nvSpPr>
            <p:cNvPr id="20" name="Rectangle 19"/>
            <p:cNvSpPr/>
            <p:nvPr userDrawn="1"/>
          </p:nvSpPr>
          <p:spPr bwMode="auto">
            <a:xfrm>
              <a:off x="2749439" y="752601"/>
              <a:ext cx="1065834" cy="682055"/>
            </a:xfrm>
            <a:prstGeom prst="rect">
              <a:avLst/>
            </a:prstGeom>
            <a:noFill/>
            <a:ln w="19050" algn="ctr">
              <a:solidFill>
                <a:schemeClr val="accent2"/>
              </a:solidFill>
              <a:prstDash val="dash"/>
              <a:miter lim="800000"/>
              <a:headEnd/>
              <a:tailEnd/>
            </a:ln>
          </p:spPr>
          <p:txBody>
            <a:bodyPr wrap="none" rtlCol="0" anchor="ctr"/>
            <a:lstStyle/>
            <a:p>
              <a:pPr algn="ctr">
                <a:lnSpc>
                  <a:spcPct val="90000"/>
                </a:lnSpc>
              </a:pPr>
              <a:endParaRPr lang="en-US" sz="1200" b="1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" name="TextBox 20"/>
            <p:cNvSpPr txBox="1"/>
            <p:nvPr userDrawn="1"/>
          </p:nvSpPr>
          <p:spPr bwMode="auto">
            <a:xfrm>
              <a:off x="2785238" y="908465"/>
              <a:ext cx="1451412" cy="387798"/>
            </a:xfrm>
            <a:prstGeom prst="rect">
              <a:avLst/>
            </a:prstGeom>
            <a:noFill/>
            <a:ln w="19050" algn="ctr">
              <a:noFill/>
              <a:miter lim="800000"/>
              <a:headEnd/>
              <a:tailEnd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Partner </a:t>
              </a:r>
              <a:br>
                <a:rPr lang="en-US" sz="14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Logo</a:t>
              </a:r>
            </a:p>
          </p:txBody>
        </p:sp>
      </p:grpSp>
      <p:pic>
        <p:nvPicPr>
          <p:cNvPr id="17" name="Picture 16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569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D771E1-46BB-4A41-837B-A28DD845D1F3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5587" y="4046758"/>
            <a:ext cx="6451600" cy="32575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>
              <a:defRPr lang="en-US" sz="1800" smtClean="0">
                <a:latin typeface="+mn-lt"/>
              </a:defRPr>
            </a:lvl2pPr>
            <a:lvl3pPr>
              <a:defRPr lang="en-US" sz="1800" smtClean="0">
                <a:latin typeface="+mn-lt"/>
              </a:defRPr>
            </a:lvl3pPr>
            <a:lvl4pPr>
              <a:defRPr lang="en-US" sz="1800" smtClean="0">
                <a:latin typeface="+mn-lt"/>
              </a:defRPr>
            </a:lvl4pPr>
            <a:lvl5pPr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7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auto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0" y="742094"/>
            <a:ext cx="1041033" cy="6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invGray">
          <a:xfrm>
            <a:off x="365125" y="366713"/>
            <a:ext cx="6859588" cy="5153025"/>
          </a:xfrm>
          <a:prstGeom prst="rect">
            <a:avLst/>
          </a:prstGeom>
          <a:solidFill>
            <a:schemeClr val="accent5"/>
          </a:solidFill>
          <a:ln w="19050" algn="ctr">
            <a:noFill/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Title 34"/>
          <p:cNvSpPr>
            <a:spLocks noGrp="1"/>
          </p:cNvSpPr>
          <p:nvPr>
            <p:ph type="title" hasCustomPrompt="1"/>
          </p:nvPr>
        </p:nvSpPr>
        <p:spPr>
          <a:xfrm>
            <a:off x="648605" y="2446074"/>
            <a:ext cx="6576108" cy="6186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lnSpc>
                <a:spcPct val="95000"/>
              </a:lnSpc>
              <a:def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Title Slide Here</a:t>
            </a:r>
            <a:endParaRPr lang="en-US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4697" y="2999514"/>
            <a:ext cx="6550480" cy="507831"/>
          </a:xfrm>
        </p:spPr>
        <p:txBody>
          <a:bodyPr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None/>
              <a:defRPr sz="3800" i="1" spc="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1400"/>
              </a:spcBef>
              <a:buFont typeface="Arial" pitchFamily="34" charset="0"/>
              <a:buNone/>
            </a:pPr>
            <a:r>
              <a:rPr lang="en-US" dirty="0" smtClean="0"/>
              <a:t>Subtitle Title Here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>
          <a:xfrm>
            <a:off x="748092" y="4907753"/>
            <a:ext cx="1925338" cy="238606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12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1DD14AD-E010-464A-BC72-115CD7ABDD27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44762" y="4045137"/>
            <a:ext cx="6478043" cy="341475"/>
          </a:xfrm>
        </p:spPr>
        <p:txBody>
          <a:bodyPr vert="horz" wrap="square" lIns="0" tIns="0" rIns="0" bIns="0" rtlCol="0" anchor="t" anchorCtr="0"/>
          <a:lstStyle>
            <a:lvl1pPr marL="0" indent="0">
              <a:spcBef>
                <a:spcPts val="0"/>
              </a:spcBef>
              <a:buNone/>
              <a:defRPr lang="en-US" sz="1800" i="0" smtClean="0">
                <a:solidFill>
                  <a:schemeClr val="bg1"/>
                </a:solidFill>
                <a:cs typeface="Arial" pitchFamily="34" charset="0"/>
              </a:defRPr>
            </a:lvl1pPr>
            <a:lvl2pPr marL="230187" indent="0">
              <a:buNone/>
              <a:defRPr lang="en-US" sz="1800" smtClean="0">
                <a:latin typeface="+mn-lt"/>
              </a:defRPr>
            </a:lvl2pPr>
            <a:lvl3pPr marL="687387" indent="0">
              <a:buNone/>
              <a:defRPr lang="en-US" sz="1800" smtClean="0">
                <a:latin typeface="+mn-lt"/>
              </a:defRPr>
            </a:lvl3pPr>
            <a:lvl4pPr marL="1143000" indent="0">
              <a:buNone/>
              <a:defRPr lang="en-US" sz="1800" smtClean="0">
                <a:latin typeface="+mn-lt"/>
              </a:defRPr>
            </a:lvl4pPr>
            <a:lvl5pPr marL="1601787" indent="0">
              <a:buNone/>
              <a:defRPr lang="en-US" sz="1800">
                <a:latin typeface="+mn-lt"/>
              </a:defRPr>
            </a:lvl5pPr>
          </a:lstStyle>
          <a:p>
            <a:pPr marL="0"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3" name="Picture 12" descr="UCSF_sig_white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3" y="742959"/>
            <a:ext cx="1050990" cy="68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8396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20" Type="http://schemas.openxmlformats.org/officeDocument/2006/relationships/image" Target="../media/image4.emf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1.xml"/><Relationship Id="rId19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0.xml"/><Relationship Id="rId20" Type="http://schemas.openxmlformats.org/officeDocument/2006/relationships/image" Target="../media/image4.emf"/><Relationship Id="rId10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59.xml"/><Relationship Id="rId19" Type="http://schemas.openxmlformats.org/officeDocument/2006/relationships/theme" Target="../theme/theme3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993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6557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EB3265C-F0D4-410E-8C75-9C1664655489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rgbClr val="05204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9" name="Freeform 77"/>
          <p:cNvSpPr>
            <a:spLocks/>
          </p:cNvSpPr>
          <p:nvPr userDrawn="1"/>
        </p:nvSpPr>
        <p:spPr bwMode="auto">
          <a:xfrm>
            <a:off x="8129588" y="6394450"/>
            <a:ext cx="647700" cy="311150"/>
          </a:xfrm>
          <a:custGeom>
            <a:avLst/>
            <a:gdLst>
              <a:gd name="T0" fmla="*/ 350 w 350"/>
              <a:gd name="T1" fmla="*/ 52 h 168"/>
              <a:gd name="T2" fmla="*/ 270 w 350"/>
              <a:gd name="T3" fmla="*/ 130 h 168"/>
              <a:gd name="T4" fmla="*/ 240 w 350"/>
              <a:gd name="T5" fmla="*/ 100 h 168"/>
              <a:gd name="T6" fmla="*/ 205 w 350"/>
              <a:gd name="T7" fmla="*/ 91 h 168"/>
              <a:gd name="T8" fmla="*/ 201 w 350"/>
              <a:gd name="T9" fmla="*/ 86 h 168"/>
              <a:gd name="T10" fmla="*/ 200 w 350"/>
              <a:gd name="T11" fmla="*/ 82 h 168"/>
              <a:gd name="T12" fmla="*/ 203 w 350"/>
              <a:gd name="T13" fmla="*/ 73 h 168"/>
              <a:gd name="T14" fmla="*/ 203 w 350"/>
              <a:gd name="T15" fmla="*/ 73 h 168"/>
              <a:gd name="T16" fmla="*/ 205 w 350"/>
              <a:gd name="T17" fmla="*/ 72 h 168"/>
              <a:gd name="T18" fmla="*/ 234 w 350"/>
              <a:gd name="T19" fmla="*/ 71 h 168"/>
              <a:gd name="T20" fmla="*/ 266 w 350"/>
              <a:gd name="T21" fmla="*/ 85 h 168"/>
              <a:gd name="T22" fmla="*/ 222 w 350"/>
              <a:gd name="T23" fmla="*/ 48 h 168"/>
              <a:gd name="T24" fmla="*/ 179 w 350"/>
              <a:gd name="T25" fmla="*/ 73 h 168"/>
              <a:gd name="T26" fmla="*/ 178 w 350"/>
              <a:gd name="T27" fmla="*/ 76 h 168"/>
              <a:gd name="T28" fmla="*/ 122 w 350"/>
              <a:gd name="T29" fmla="*/ 60 h 168"/>
              <a:gd name="T30" fmla="*/ 178 w 350"/>
              <a:gd name="T31" fmla="*/ 41 h 168"/>
              <a:gd name="T32" fmla="*/ 153 w 350"/>
              <a:gd name="T33" fmla="*/ 0 h 168"/>
              <a:gd name="T34" fmla="*/ 97 w 350"/>
              <a:gd name="T35" fmla="*/ 2 h 168"/>
              <a:gd name="T36" fmla="*/ 72 w 350"/>
              <a:gd name="T37" fmla="*/ 73 h 168"/>
              <a:gd name="T38" fmla="*/ 25 w 350"/>
              <a:gd name="T39" fmla="*/ 73 h 168"/>
              <a:gd name="T40" fmla="*/ 0 w 350"/>
              <a:gd name="T41" fmla="*/ 2 h 168"/>
              <a:gd name="T42" fmla="*/ 48 w 350"/>
              <a:gd name="T43" fmla="*/ 119 h 168"/>
              <a:gd name="T44" fmla="*/ 97 w 350"/>
              <a:gd name="T45" fmla="*/ 64 h 168"/>
              <a:gd name="T46" fmla="*/ 187 w 350"/>
              <a:gd name="T47" fmla="*/ 107 h 168"/>
              <a:gd name="T48" fmla="*/ 214 w 350"/>
              <a:gd name="T49" fmla="*/ 117 h 168"/>
              <a:gd name="T50" fmla="*/ 242 w 350"/>
              <a:gd name="T51" fmla="*/ 125 h 168"/>
              <a:gd name="T52" fmla="*/ 237 w 350"/>
              <a:gd name="T53" fmla="*/ 147 h 168"/>
              <a:gd name="T54" fmla="*/ 203 w 350"/>
              <a:gd name="T55" fmla="*/ 141 h 168"/>
              <a:gd name="T56" fmla="*/ 176 w 350"/>
              <a:gd name="T57" fmla="*/ 130 h 168"/>
              <a:gd name="T58" fmla="*/ 224 w 350"/>
              <a:gd name="T59" fmla="*/ 168 h 168"/>
              <a:gd name="T60" fmla="*/ 270 w 350"/>
              <a:gd name="T61" fmla="*/ 134 h 168"/>
              <a:gd name="T62" fmla="*/ 295 w 350"/>
              <a:gd name="T63" fmla="*/ 166 h 168"/>
              <a:gd name="T64" fmla="*/ 343 w 350"/>
              <a:gd name="T65" fmla="*/ 119 h 168"/>
              <a:gd name="T66" fmla="*/ 295 w 350"/>
              <a:gd name="T67" fmla="*/ 99 h 168"/>
              <a:gd name="T68" fmla="*/ 350 w 350"/>
              <a:gd name="T69" fmla="*/ 73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50" h="168">
                <a:moveTo>
                  <a:pt x="350" y="73"/>
                </a:moveTo>
                <a:cubicBezTo>
                  <a:pt x="350" y="52"/>
                  <a:pt x="350" y="52"/>
                  <a:pt x="350" y="52"/>
                </a:cubicBezTo>
                <a:cubicBezTo>
                  <a:pt x="270" y="52"/>
                  <a:pt x="270" y="52"/>
                  <a:pt x="270" y="52"/>
                </a:cubicBezTo>
                <a:cubicBezTo>
                  <a:pt x="270" y="130"/>
                  <a:pt x="270" y="130"/>
                  <a:pt x="270" y="130"/>
                </a:cubicBezTo>
                <a:cubicBezTo>
                  <a:pt x="269" y="121"/>
                  <a:pt x="266" y="114"/>
                  <a:pt x="260" y="109"/>
                </a:cubicBezTo>
                <a:cubicBezTo>
                  <a:pt x="255" y="105"/>
                  <a:pt x="249" y="102"/>
                  <a:pt x="240" y="100"/>
                </a:cubicBezTo>
                <a:cubicBezTo>
                  <a:pt x="220" y="96"/>
                  <a:pt x="220" y="96"/>
                  <a:pt x="220" y="96"/>
                </a:cubicBezTo>
                <a:cubicBezTo>
                  <a:pt x="213" y="94"/>
                  <a:pt x="208" y="92"/>
                  <a:pt x="205" y="91"/>
                </a:cubicBezTo>
                <a:cubicBezTo>
                  <a:pt x="203" y="90"/>
                  <a:pt x="201" y="88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200" y="85"/>
                  <a:pt x="200" y="83"/>
                  <a:pt x="200" y="82"/>
                </a:cubicBezTo>
                <a:cubicBezTo>
                  <a:pt x="200" y="78"/>
                  <a:pt x="201" y="75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3" y="73"/>
                  <a:pt x="203" y="73"/>
                  <a:pt x="203" y="73"/>
                </a:cubicBezTo>
                <a:cubicBezTo>
                  <a:pt x="204" y="72"/>
                  <a:pt x="205" y="72"/>
                  <a:pt x="205" y="72"/>
                </a:cubicBezTo>
                <a:cubicBezTo>
                  <a:pt x="209" y="69"/>
                  <a:pt x="214" y="68"/>
                  <a:pt x="220" y="68"/>
                </a:cubicBezTo>
                <a:cubicBezTo>
                  <a:pt x="226" y="68"/>
                  <a:pt x="231" y="69"/>
                  <a:pt x="234" y="71"/>
                </a:cubicBezTo>
                <a:cubicBezTo>
                  <a:pt x="240" y="74"/>
                  <a:pt x="243" y="78"/>
                  <a:pt x="243" y="85"/>
                </a:cubicBezTo>
                <a:cubicBezTo>
                  <a:pt x="266" y="85"/>
                  <a:pt x="266" y="85"/>
                  <a:pt x="266" y="85"/>
                </a:cubicBezTo>
                <a:cubicBezTo>
                  <a:pt x="266" y="73"/>
                  <a:pt x="261" y="64"/>
                  <a:pt x="253" y="58"/>
                </a:cubicBezTo>
                <a:cubicBezTo>
                  <a:pt x="244" y="51"/>
                  <a:pt x="234" y="48"/>
                  <a:pt x="222" y="48"/>
                </a:cubicBezTo>
                <a:cubicBezTo>
                  <a:pt x="207" y="48"/>
                  <a:pt x="196" y="52"/>
                  <a:pt x="189" y="58"/>
                </a:cubicBezTo>
                <a:cubicBezTo>
                  <a:pt x="184" y="62"/>
                  <a:pt x="181" y="67"/>
                  <a:pt x="179" y="73"/>
                </a:cubicBezTo>
                <a:cubicBezTo>
                  <a:pt x="179" y="73"/>
                  <a:pt x="179" y="73"/>
                  <a:pt x="179" y="73"/>
                </a:cubicBezTo>
                <a:cubicBezTo>
                  <a:pt x="179" y="74"/>
                  <a:pt x="179" y="75"/>
                  <a:pt x="178" y="76"/>
                </a:cubicBezTo>
                <a:cubicBezTo>
                  <a:pt x="176" y="89"/>
                  <a:pt x="167" y="98"/>
                  <a:pt x="153" y="98"/>
                </a:cubicBezTo>
                <a:cubicBezTo>
                  <a:pt x="131" y="98"/>
                  <a:pt x="122" y="79"/>
                  <a:pt x="122" y="60"/>
                </a:cubicBezTo>
                <a:cubicBezTo>
                  <a:pt x="122" y="40"/>
                  <a:pt x="131" y="21"/>
                  <a:pt x="153" y="21"/>
                </a:cubicBezTo>
                <a:cubicBezTo>
                  <a:pt x="166" y="21"/>
                  <a:pt x="176" y="29"/>
                  <a:pt x="178" y="41"/>
                </a:cubicBezTo>
                <a:cubicBezTo>
                  <a:pt x="202" y="41"/>
                  <a:pt x="202" y="41"/>
                  <a:pt x="202" y="41"/>
                </a:cubicBezTo>
                <a:cubicBezTo>
                  <a:pt x="199" y="14"/>
                  <a:pt x="178" y="0"/>
                  <a:pt x="153" y="0"/>
                </a:cubicBezTo>
                <a:cubicBezTo>
                  <a:pt x="119" y="0"/>
                  <a:pt x="99" y="24"/>
                  <a:pt x="97" y="55"/>
                </a:cubicBezTo>
                <a:cubicBezTo>
                  <a:pt x="97" y="2"/>
                  <a:pt x="97" y="2"/>
                  <a:pt x="97" y="2"/>
                </a:cubicBezTo>
                <a:cubicBezTo>
                  <a:pt x="72" y="2"/>
                  <a:pt x="72" y="2"/>
                  <a:pt x="72" y="2"/>
                </a:cubicBezTo>
                <a:cubicBezTo>
                  <a:pt x="72" y="73"/>
                  <a:pt x="72" y="73"/>
                  <a:pt x="72" y="73"/>
                </a:cubicBezTo>
                <a:cubicBezTo>
                  <a:pt x="72" y="90"/>
                  <a:pt x="66" y="98"/>
                  <a:pt x="48" y="98"/>
                </a:cubicBezTo>
                <a:cubicBezTo>
                  <a:pt x="28" y="98"/>
                  <a:pt x="25" y="86"/>
                  <a:pt x="25" y="73"/>
                </a:cubicBezTo>
                <a:cubicBezTo>
                  <a:pt x="25" y="2"/>
                  <a:pt x="25" y="2"/>
                  <a:pt x="25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104"/>
                  <a:pt x="18" y="119"/>
                  <a:pt x="48" y="119"/>
                </a:cubicBezTo>
                <a:cubicBezTo>
                  <a:pt x="79" y="119"/>
                  <a:pt x="97" y="104"/>
                  <a:pt x="97" y="73"/>
                </a:cubicBezTo>
                <a:cubicBezTo>
                  <a:pt x="97" y="64"/>
                  <a:pt x="97" y="64"/>
                  <a:pt x="97" y="64"/>
                </a:cubicBezTo>
                <a:cubicBezTo>
                  <a:pt x="99" y="95"/>
                  <a:pt x="119" y="119"/>
                  <a:pt x="153" y="119"/>
                </a:cubicBezTo>
                <a:cubicBezTo>
                  <a:pt x="167" y="119"/>
                  <a:pt x="179" y="115"/>
                  <a:pt x="187" y="107"/>
                </a:cubicBezTo>
                <a:cubicBezTo>
                  <a:pt x="188" y="107"/>
                  <a:pt x="189" y="108"/>
                  <a:pt x="189" y="108"/>
                </a:cubicBezTo>
                <a:cubicBezTo>
                  <a:pt x="194" y="111"/>
                  <a:pt x="202" y="114"/>
                  <a:pt x="214" y="117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34" y="121"/>
                  <a:pt x="239" y="123"/>
                  <a:pt x="242" y="125"/>
                </a:cubicBezTo>
                <a:cubicBezTo>
                  <a:pt x="245" y="127"/>
                  <a:pt x="247" y="130"/>
                  <a:pt x="247" y="133"/>
                </a:cubicBezTo>
                <a:cubicBezTo>
                  <a:pt x="247" y="140"/>
                  <a:pt x="244" y="144"/>
                  <a:pt x="237" y="147"/>
                </a:cubicBezTo>
                <a:cubicBezTo>
                  <a:pt x="233" y="148"/>
                  <a:pt x="229" y="148"/>
                  <a:pt x="223" y="148"/>
                </a:cubicBezTo>
                <a:cubicBezTo>
                  <a:pt x="213" y="148"/>
                  <a:pt x="207" y="146"/>
                  <a:pt x="203" y="141"/>
                </a:cubicBezTo>
                <a:cubicBezTo>
                  <a:pt x="201" y="139"/>
                  <a:pt x="199" y="135"/>
                  <a:pt x="198" y="130"/>
                </a:cubicBezTo>
                <a:cubicBezTo>
                  <a:pt x="176" y="130"/>
                  <a:pt x="176" y="130"/>
                  <a:pt x="176" y="130"/>
                </a:cubicBezTo>
                <a:cubicBezTo>
                  <a:pt x="176" y="142"/>
                  <a:pt x="180" y="151"/>
                  <a:pt x="189" y="158"/>
                </a:cubicBezTo>
                <a:cubicBezTo>
                  <a:pt x="197" y="164"/>
                  <a:pt x="209" y="168"/>
                  <a:pt x="224" y="168"/>
                </a:cubicBezTo>
                <a:cubicBezTo>
                  <a:pt x="239" y="168"/>
                  <a:pt x="250" y="164"/>
                  <a:pt x="258" y="158"/>
                </a:cubicBezTo>
                <a:cubicBezTo>
                  <a:pt x="265" y="151"/>
                  <a:pt x="269" y="143"/>
                  <a:pt x="270" y="134"/>
                </a:cubicBezTo>
                <a:cubicBezTo>
                  <a:pt x="270" y="166"/>
                  <a:pt x="270" y="166"/>
                  <a:pt x="270" y="166"/>
                </a:cubicBezTo>
                <a:cubicBezTo>
                  <a:pt x="295" y="166"/>
                  <a:pt x="295" y="166"/>
                  <a:pt x="295" y="166"/>
                </a:cubicBezTo>
                <a:cubicBezTo>
                  <a:pt x="295" y="119"/>
                  <a:pt x="295" y="119"/>
                  <a:pt x="295" y="119"/>
                </a:cubicBezTo>
                <a:cubicBezTo>
                  <a:pt x="343" y="119"/>
                  <a:pt x="343" y="119"/>
                  <a:pt x="343" y="119"/>
                </a:cubicBezTo>
                <a:cubicBezTo>
                  <a:pt x="343" y="99"/>
                  <a:pt x="343" y="99"/>
                  <a:pt x="343" y="99"/>
                </a:cubicBezTo>
                <a:cubicBezTo>
                  <a:pt x="295" y="99"/>
                  <a:pt x="295" y="99"/>
                  <a:pt x="295" y="99"/>
                </a:cubicBezTo>
                <a:cubicBezTo>
                  <a:pt x="295" y="73"/>
                  <a:pt x="295" y="73"/>
                  <a:pt x="295" y="73"/>
                </a:cubicBezTo>
                <a:lnTo>
                  <a:pt x="350" y="7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6" r:id="rId2"/>
    <p:sldLayoutId id="2147483933" r:id="rId3"/>
    <p:sldLayoutId id="2147484012" r:id="rId4"/>
    <p:sldLayoutId id="2147483934" r:id="rId5"/>
    <p:sldLayoutId id="2147484013" r:id="rId6"/>
    <p:sldLayoutId id="2147484015" r:id="rId7"/>
    <p:sldLayoutId id="2147483935" r:id="rId8"/>
    <p:sldLayoutId id="2147483936" r:id="rId9"/>
    <p:sldLayoutId id="2147483937" r:id="rId10"/>
    <p:sldLayoutId id="2147483938" r:id="rId11"/>
    <p:sldLayoutId id="2147483939" r:id="rId12"/>
    <p:sldLayoutId id="2147483940" r:id="rId13"/>
    <p:sldLayoutId id="2147483941" r:id="rId14"/>
    <p:sldLayoutId id="2147483950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6473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AB5EC3A-29DC-4460-AB8F-0DD1BAF5274D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/>
          <p:nvPr userDrawn="1"/>
        </p:nvCxnSpPr>
        <p:spPr>
          <a:xfrm>
            <a:off x="365125" y="6250080"/>
            <a:ext cx="8413750" cy="0"/>
          </a:xfrm>
          <a:prstGeom prst="line">
            <a:avLst/>
          </a:prstGeom>
          <a:noFill/>
          <a:ln w="3175" cap="flat">
            <a:solidFill>
              <a:schemeClr val="bg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867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0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  <p:sldLayoutId id="2147483970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bg1"/>
        </a:buClr>
        <a:buFont typeface="Arial" panose="020B0604020202020204" pitchFamily="34" charset="0"/>
        <a:buChar char="•"/>
        <a:defRPr lang="en-US" sz="2100" b="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invGray">
          <a:xfrm>
            <a:off x="0" y="6250080"/>
            <a:ext cx="9144000" cy="607920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rtlCol="0" anchor="ctr"/>
          <a:lstStyle/>
          <a:p>
            <a:pPr algn="ctr">
              <a:lnSpc>
                <a:spcPct val="90000"/>
              </a:lnSpc>
            </a:pPr>
            <a:endParaRPr lang="en-US" sz="1600" b="1" dirty="0" err="1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950" y="434358"/>
            <a:ext cx="8089900" cy="5632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Slide Title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7789" y="1555416"/>
            <a:ext cx="8089901" cy="166199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bullet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6334637" y="6452360"/>
            <a:ext cx="927193" cy="155235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092B5C8-A02F-48BB-85A9-4E6693BB4284}" type="datetime1">
              <a:rPr lang="en-US" smtClean="0"/>
              <a:t>5/6/15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729161" y="6470128"/>
            <a:ext cx="4310907" cy="137980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Presentation Title and/or Sub Brand Name Here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58009" y="6453503"/>
            <a:ext cx="246061" cy="155233"/>
          </a:xfrm>
          <a:prstGeom prst="rect">
            <a:avLst/>
          </a:prstGeom>
        </p:spPr>
        <p:txBody>
          <a:bodyPr vert="horz" wrap="square" lIns="0" tIns="0" rIns="0" bIns="0" rtlCol="0" anchor="b" anchorCtr="0"/>
          <a:lstStyle>
            <a:lvl1pPr algn="l">
              <a:defRPr sz="900" i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CC8D0D-EAEC-449D-9161-023DFF90F2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1"/>
          <p:cNvPicPr>
            <a:picLocks noChangeAspect="1" noChangeArrowheads="1"/>
          </p:cNvPicPr>
          <p:nvPr userDrawn="1"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57"/>
          <a:stretch/>
        </p:blipFill>
        <p:spPr bwMode="invGray">
          <a:xfrm>
            <a:off x="8131174" y="6392864"/>
            <a:ext cx="799313" cy="335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43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3972" r:id="rId2"/>
    <p:sldLayoutId id="2147484008" r:id="rId3"/>
    <p:sldLayoutId id="2147484009" r:id="rId4"/>
    <p:sldLayoutId id="2147484010" r:id="rId5"/>
    <p:sldLayoutId id="2147484011" r:id="rId6"/>
    <p:sldLayoutId id="2147484001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  <p:sldLayoutId id="2147483989" r:id="rId18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3600" b="0" kern="1200" cap="none" spc="0" baseline="0" dirty="0" smtClean="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168275" indent="-168275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1pPr>
      <a:lvl2pPr marL="45720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2pPr>
      <a:lvl3pPr marL="742950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‒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3pPr>
      <a:lvl4pPr marL="1028700" indent="-22860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Wingdings" panose="05000000000000000000" pitchFamily="2" charset="2"/>
        <a:buChar char="§"/>
        <a:defRPr lang="en-US" sz="2100" b="0" kern="1200" dirty="0" smtClean="0">
          <a:solidFill>
            <a:schemeClr val="tx1"/>
          </a:solidFill>
          <a:latin typeface="+mj-lt"/>
          <a:ea typeface="+mn-ea"/>
          <a:cs typeface="+mn-cs"/>
        </a:defRPr>
      </a:lvl4pPr>
      <a:lvl5pPr marL="1312863" indent="-227013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Font typeface="Arial" panose="020B0604020202020204" pitchFamily="34" charset="0"/>
        <a:buChar char="•"/>
        <a:defRPr lang="en-US" sz="2100" b="0" kern="1200" dirty="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605" y="2970387"/>
            <a:ext cx="6595720" cy="1203406"/>
          </a:xfrm>
        </p:spPr>
        <p:txBody>
          <a:bodyPr/>
          <a:lstStyle/>
          <a:p>
            <a:r>
              <a:rPr lang="en-US" dirty="0" smtClean="0"/>
              <a:t>Scientific Entrepreneurship &amp; University-Industry Interface 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733343" y="6164825"/>
            <a:ext cx="3941895" cy="32614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RCR-PS 2015</a:t>
            </a:r>
          </a:p>
          <a:p>
            <a:r>
              <a:rPr lang="en-US" dirty="0" smtClean="0"/>
              <a:t>2/11/2015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47713" y="4350040"/>
            <a:ext cx="6477000" cy="944631"/>
          </a:xfrm>
        </p:spPr>
        <p:txBody>
          <a:bodyPr/>
          <a:lstStyle/>
          <a:p>
            <a:r>
              <a:rPr lang="en-US" dirty="0" smtClean="0"/>
              <a:t>Thomas Lang</a:t>
            </a:r>
            <a:endParaRPr lang="en-US" dirty="0" smtClean="0"/>
          </a:p>
          <a:p>
            <a:r>
              <a:rPr lang="en-US" dirty="0" smtClean="0"/>
              <a:t>Conflict of Interest Advisory Committee </a:t>
            </a:r>
            <a:r>
              <a:rPr lang="en-US" dirty="0" smtClean="0"/>
              <a:t>Chair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Office of Ethics &amp; </a:t>
            </a:r>
            <a:r>
              <a:rPr lang="en-US" dirty="0" smtClean="0"/>
              <a:t>Compliance</a:t>
            </a:r>
          </a:p>
          <a:p>
            <a:r>
              <a:rPr lang="en-US" dirty="0" smtClean="0"/>
              <a:t>Thomas.Lang@</a:t>
            </a:r>
            <a:r>
              <a:rPr lang="en-US" dirty="0" smtClean="0"/>
              <a:t>ucsf.edu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 smtClean="0"/>
              <a:t>Considerations as a researcher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engaging in industry related activities, be proactive about FCOI. Look at yourself from the perspective of a citizen.</a:t>
            </a:r>
          </a:p>
          <a:p>
            <a:pPr lvl="1"/>
            <a:r>
              <a:rPr lang="en-US" dirty="0"/>
              <a:t>How closely is my outside activity related to my university research?</a:t>
            </a:r>
          </a:p>
          <a:p>
            <a:pPr lvl="1"/>
            <a:r>
              <a:rPr lang="en-US" dirty="0"/>
              <a:t>Can a reasonable person conclude that the latter may affect the value of the former?</a:t>
            </a:r>
          </a:p>
          <a:p>
            <a:pPr lvl="1"/>
            <a:r>
              <a:rPr lang="en-US" dirty="0"/>
              <a:t>Must I modify my role to reduce apparent FCOI?</a:t>
            </a:r>
          </a:p>
          <a:p>
            <a:endParaRPr lang="en-US" dirty="0"/>
          </a:p>
          <a:p>
            <a:r>
              <a:rPr lang="en-US" dirty="0"/>
              <a:t>Journals may have different </a:t>
            </a:r>
            <a:r>
              <a:rPr lang="en-US" dirty="0" smtClean="0"/>
              <a:t>requirements/standards</a:t>
            </a:r>
          </a:p>
          <a:p>
            <a:r>
              <a:rPr lang="en-US" dirty="0" smtClean="0"/>
              <a:t>When in doubt, ask for guidance!</a:t>
            </a:r>
            <a:endParaRPr lang="en-US" dirty="0"/>
          </a:p>
          <a:p>
            <a:pPr marL="230187" lvl="1" indent="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8786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34" y="3860589"/>
            <a:ext cx="8089901" cy="763735"/>
          </a:xfrm>
        </p:spPr>
        <p:txBody>
          <a:bodyPr/>
          <a:lstStyle/>
          <a:p>
            <a:r>
              <a:rPr lang="en-US" dirty="0" smtClean="0"/>
              <a:t>	Thank you &amp; Questions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3342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3079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50563"/>
            <a:ext cx="8089901" cy="575094"/>
          </a:xfrm>
        </p:spPr>
        <p:txBody>
          <a:bodyPr/>
          <a:lstStyle/>
          <a:p>
            <a:r>
              <a:rPr lang="en-US" dirty="0" smtClean="0"/>
              <a:t>Collaboration </a:t>
            </a:r>
            <a:r>
              <a:rPr lang="en-US" dirty="0" err="1" smtClean="0"/>
              <a:t>vs</a:t>
            </a:r>
            <a:r>
              <a:rPr lang="en-US" dirty="0" smtClean="0"/>
              <a:t> Conflict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done externally, collaboration can have multiple mechanisms…</a:t>
            </a:r>
          </a:p>
          <a:p>
            <a:pPr lvl="1"/>
            <a:r>
              <a:rPr lang="en-US" dirty="0" smtClean="0"/>
              <a:t>Paid consultant</a:t>
            </a:r>
          </a:p>
          <a:p>
            <a:pPr lvl="1"/>
            <a:r>
              <a:rPr lang="en-US" dirty="0" smtClean="0"/>
              <a:t>Founder shares</a:t>
            </a:r>
          </a:p>
          <a:p>
            <a:pPr lvl="1"/>
            <a:r>
              <a:rPr lang="en-US" dirty="0" smtClean="0"/>
              <a:t>Time &amp; scope of work restrictions</a:t>
            </a:r>
          </a:p>
          <a:p>
            <a:pPr lvl="1"/>
            <a:r>
              <a:rPr lang="en-US" dirty="0" smtClean="0"/>
              <a:t>Conflict of Commitment</a:t>
            </a:r>
            <a:endParaRPr lang="en-US" dirty="0"/>
          </a:p>
          <a:p>
            <a:pPr lvl="1"/>
            <a:r>
              <a:rPr lang="en-US" dirty="0" smtClean="0"/>
              <a:t>Conflict of Interest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8730" y="1401452"/>
            <a:ext cx="8087171" cy="313932"/>
          </a:xfrm>
        </p:spPr>
        <p:txBody>
          <a:bodyPr/>
          <a:lstStyle/>
          <a:p>
            <a:r>
              <a:rPr lang="en-US" dirty="0" smtClean="0"/>
              <a:t>The University promotes collaboration with Industry…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38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 smtClean="0"/>
              <a:t>Types of Financial Conflicts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129" y="1313869"/>
            <a:ext cx="8325548" cy="4011502"/>
          </a:xfrm>
        </p:spPr>
        <p:txBody>
          <a:bodyPr/>
          <a:lstStyle/>
          <a:p>
            <a:r>
              <a:rPr lang="en-US" dirty="0"/>
              <a:t>Consultation</a:t>
            </a:r>
          </a:p>
          <a:p>
            <a:pPr lvl="1"/>
            <a:r>
              <a:rPr lang="en-US" dirty="0"/>
              <a:t>Investigator consults for a company in a related area, with research results potentially benefitting value of company</a:t>
            </a:r>
          </a:p>
          <a:p>
            <a:r>
              <a:rPr lang="en-US" dirty="0"/>
              <a:t>Stock holdings</a:t>
            </a:r>
          </a:p>
          <a:p>
            <a:pPr lvl="1"/>
            <a:r>
              <a:rPr lang="en-US" dirty="0"/>
              <a:t>Investigator has shares in company, whose value can be impacted by results of research</a:t>
            </a:r>
          </a:p>
          <a:p>
            <a:r>
              <a:rPr lang="en-US" dirty="0"/>
              <a:t>Ownership/leadership roles in </a:t>
            </a:r>
            <a:r>
              <a:rPr lang="en-US" dirty="0" smtClean="0"/>
              <a:t>company</a:t>
            </a:r>
          </a:p>
          <a:p>
            <a:pPr lvl="1"/>
            <a:r>
              <a:rPr lang="en-US" dirty="0" smtClean="0"/>
              <a:t>Investigator is a founder, on board of directors, or in leadership role of a company whose value could be impacted by research\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50454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 smtClean="0"/>
              <a:t>Types of Financial Conflicts of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129" y="1313869"/>
            <a:ext cx="8325548" cy="4011502"/>
          </a:xfrm>
        </p:spPr>
        <p:txBody>
          <a:bodyPr/>
          <a:lstStyle/>
          <a:p>
            <a:r>
              <a:rPr lang="en-US" dirty="0" smtClean="0"/>
              <a:t>Investigator intellectual property</a:t>
            </a:r>
          </a:p>
          <a:p>
            <a:pPr lvl="1"/>
            <a:r>
              <a:rPr lang="en-US" dirty="0" smtClean="0"/>
              <a:t>Investigator has patents whose value could be impacted by research results, or a royalty income stream that could be impacted by research results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349386" y="6496605"/>
            <a:ext cx="927193" cy="155235"/>
          </a:xfrm>
        </p:spPr>
        <p:txBody>
          <a:bodyPr/>
          <a:lstStyle/>
          <a:p>
            <a:r>
              <a:rPr lang="en-US" dirty="0" smtClean="0"/>
              <a:t>12/5/2014 PRIM&amp;R AER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A Strong Compliance Program: Understanding the Elements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4919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 smtClean="0"/>
              <a:t>Conflicts of Interest in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Evaluation and management of FCOI is essential to preserving the public perception that academic scientific research is objective</a:t>
            </a:r>
          </a:p>
          <a:p>
            <a:r>
              <a:rPr lang="en-US" dirty="0"/>
              <a:t>Demonstrates University and their investigators are acting in the public </a:t>
            </a:r>
            <a:r>
              <a:rPr lang="en-US" dirty="0" smtClean="0"/>
              <a:t>interest</a:t>
            </a:r>
          </a:p>
          <a:p>
            <a:r>
              <a:rPr lang="en-US" dirty="0" smtClean="0"/>
              <a:t>Promote and support scientific integrity 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8730" y="1401452"/>
            <a:ext cx="8087171" cy="313932"/>
          </a:xfrm>
        </p:spPr>
        <p:txBody>
          <a:bodyPr/>
          <a:lstStyle/>
          <a:p>
            <a:r>
              <a:rPr lang="en-US" dirty="0" smtClean="0"/>
              <a:t>Inherent conflict between desired goals of entrepreneurship and public service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7277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 smtClean="0"/>
              <a:t>Management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  <a:p>
            <a:pPr lvl="1"/>
            <a:r>
              <a:rPr lang="en-US" dirty="0"/>
              <a:t>Disclosure is a common strategy for research results that affect value of holdings, say stock, or consulting, in an indirect way. </a:t>
            </a:r>
          </a:p>
          <a:p>
            <a:pPr lvl="1"/>
            <a:r>
              <a:rPr lang="en-US" dirty="0"/>
              <a:t>Public should know if an investigator has private holdings in a related area, enabling them to judge for themselves the potential effect on the research. </a:t>
            </a:r>
          </a:p>
          <a:p>
            <a:r>
              <a:rPr lang="en-US" dirty="0"/>
              <a:t>Modification of PI study role</a:t>
            </a:r>
          </a:p>
          <a:p>
            <a:pPr lvl="1"/>
            <a:r>
              <a:rPr lang="en-US" dirty="0"/>
              <a:t>Where results directly affect the value of PI’s holdings (for example NIH-funded research tests efficacy of product of PI-related company), the PI may be asked to refrain from subject recruitment, data analysis etc.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08730" y="1401452"/>
            <a:ext cx="8087171" cy="313932"/>
          </a:xfrm>
        </p:spPr>
        <p:txBody>
          <a:bodyPr/>
          <a:lstStyle/>
          <a:p>
            <a:r>
              <a:rPr lang="en-US" dirty="0" smtClean="0"/>
              <a:t>Handling conflicts of interest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88022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 smtClean="0"/>
              <a:t>Management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Disallow</a:t>
            </a:r>
            <a:endParaRPr lang="en-US" dirty="0"/>
          </a:p>
          <a:p>
            <a:pPr lvl="1"/>
            <a:r>
              <a:rPr lang="en-US" dirty="0"/>
              <a:t>Research and private interest are deeply intertwined, or research-private relationship violates specific UCSF rules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 smtClean="0"/>
              <a:t>Why start a company?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endParaRPr lang="en-US" dirty="0"/>
          </a:p>
          <a:p>
            <a:pPr lvl="1"/>
            <a:r>
              <a:rPr lang="en-US" dirty="0" smtClean="0"/>
              <a:t>SBIR, STTR grants, angel investors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IP misconception</a:t>
            </a:r>
            <a:endParaRPr lang="en-US" dirty="0"/>
          </a:p>
          <a:p>
            <a:pPr lvl="1"/>
            <a:r>
              <a:rPr lang="en-US" dirty="0" smtClean="0"/>
              <a:t>University Patent Assignment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904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732" y="438912"/>
            <a:ext cx="8089901" cy="575094"/>
          </a:xfrm>
        </p:spPr>
        <p:txBody>
          <a:bodyPr/>
          <a:lstStyle/>
          <a:p>
            <a:r>
              <a:rPr lang="en-US" dirty="0" smtClean="0"/>
              <a:t>Considerations as a researcher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Relationships with industry and investigator entrepreneurship are part and parcel of disseminating knowledge and are accepted and encouraged.</a:t>
            </a:r>
          </a:p>
          <a:p>
            <a:endParaRPr lang="en-US" dirty="0"/>
          </a:p>
          <a:p>
            <a:r>
              <a:rPr lang="en-US" dirty="0"/>
              <a:t>But society’s support of your work as a scientist is predicated on the objectivity of your work, and specifically society’s perception of your objectivity.</a:t>
            </a:r>
          </a:p>
          <a:p>
            <a:pPr marL="230187" lvl="1" indent="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CC8D0D-EAEC-449D-9161-023DFF90F2E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718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CSF PPT Templat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UCSF PPT Template-Blue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UCSF PPT Template-Blue Bar">
  <a:themeElements>
    <a:clrScheme name="UCSF 1">
      <a:dk1>
        <a:srgbClr val="052049"/>
      </a:dk1>
      <a:lt1>
        <a:sysClr val="window" lastClr="FFFFFF"/>
      </a:lt1>
      <a:dk2>
        <a:srgbClr val="052049"/>
      </a:dk2>
      <a:lt2>
        <a:srgbClr val="FFFFFF"/>
      </a:lt2>
      <a:accent1>
        <a:srgbClr val="052049"/>
      </a:accent1>
      <a:accent2>
        <a:srgbClr val="178CCB"/>
      </a:accent2>
      <a:accent3>
        <a:srgbClr val="18A3AC"/>
      </a:accent3>
      <a:accent4>
        <a:srgbClr val="90BD31"/>
      </a:accent4>
      <a:accent5>
        <a:srgbClr val="EC1848"/>
      </a:accent5>
      <a:accent6>
        <a:srgbClr val="F48024"/>
      </a:accent6>
      <a:hlink>
        <a:srgbClr val="178CCB"/>
      </a:hlink>
      <a:folHlink>
        <a:srgbClr val="5F5F5F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 algn="ctr">
          <a:noFill/>
          <a:miter lim="800000"/>
          <a:headEnd/>
          <a:tailEnd/>
        </a:ln>
      </a:spPr>
      <a:bodyPr wrap="none" rtlCol="0" anchor="ctr"/>
      <a:lstStyle>
        <a:defPPr algn="ctr">
          <a:lnSpc>
            <a:spcPct val="90000"/>
          </a:lnSpc>
          <a:defRPr sz="1600" b="1" dirty="0" err="1" smtClean="0">
            <a:solidFill>
              <a:schemeClr val="bg1"/>
            </a:solidFill>
            <a:latin typeface="+mj-lt"/>
          </a:defRPr>
        </a:defPPr>
      </a:lstStyle>
    </a:spDef>
    <a:lnDef>
      <a:spPr>
        <a:ln w="2857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19050" algn="ctr">
          <a:noFill/>
          <a:miter lim="800000"/>
          <a:headEnd/>
          <a:tailEnd/>
        </a:ln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alesse Palette">
      <a:dk1>
        <a:sysClr val="windowText" lastClr="000000"/>
      </a:dk1>
      <a:lt1>
        <a:sysClr val="window" lastClr="FFFFFF"/>
      </a:lt1>
      <a:dk2>
        <a:srgbClr val="342B2A"/>
      </a:dk2>
      <a:lt2>
        <a:srgbClr val="DAD6CB"/>
      </a:lt2>
      <a:accent1>
        <a:srgbClr val="E55302"/>
      </a:accent1>
      <a:accent2>
        <a:srgbClr val="5F3032"/>
      </a:accent2>
      <a:accent3>
        <a:srgbClr val="005774"/>
      </a:accent3>
      <a:accent4>
        <a:srgbClr val="9BA03C"/>
      </a:accent4>
      <a:accent5>
        <a:srgbClr val="34AA71"/>
      </a:accent5>
      <a:accent6>
        <a:srgbClr val="F3BD48"/>
      </a:accent6>
      <a:hlink>
        <a:srgbClr val="34AA71"/>
      </a:hlink>
      <a:folHlink>
        <a:srgbClr val="8C8C8C"/>
      </a:folHlink>
    </a:clrScheme>
    <a:fontScheme name="Coalesse">
      <a:majorFont>
        <a:latin typeface="Arial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BFD5D484ED57438231C5F4848B6EC7" ma:contentTypeVersion="0" ma:contentTypeDescription="Create a new document." ma:contentTypeScope="" ma:versionID="48808eaeca51724a2208bf879789785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686649-89C0-47C3-BB59-3DECE68F34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B48DB2A-A2BB-49B9-B517-04CB45F2482A}">
  <ds:schemaRefs>
    <ds:schemaRef ds:uri="http://purl.org/dc/terms/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8A51949-CE2D-4D1D-81B7-CD96A13119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UCSF PPT Template</Template>
  <TotalTime>5753</TotalTime>
  <Words>732</Words>
  <Application>Microsoft Macintosh PowerPoint</Application>
  <PresentationFormat>On-screen Show (4:3)</PresentationFormat>
  <Paragraphs>108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UCSF PPT Template</vt:lpstr>
      <vt:lpstr>UCSF PPT Template-Blue</vt:lpstr>
      <vt:lpstr>UCSF PPT Template-Blue Bar</vt:lpstr>
      <vt:lpstr>Scientific Entrepreneurship &amp; University-Industry Interface </vt:lpstr>
      <vt:lpstr>Collaboration vs Conflict of Interest</vt:lpstr>
      <vt:lpstr>Types of Financial Conflicts of Interest</vt:lpstr>
      <vt:lpstr>Types of Financial Conflicts of Interest</vt:lpstr>
      <vt:lpstr>Conflicts of Interest in Research</vt:lpstr>
      <vt:lpstr>Management Approaches</vt:lpstr>
      <vt:lpstr>Management Approaches</vt:lpstr>
      <vt:lpstr>Why start a company?</vt:lpstr>
      <vt:lpstr>Considerations as a researcher</vt:lpstr>
      <vt:lpstr>Considerations as a researcher</vt:lpstr>
      <vt:lpstr> Thank you &amp; Questions</vt:lpstr>
      <vt:lpstr>PowerPoint Presentation</vt:lpstr>
    </vt:vector>
  </TitlesOfParts>
  <Company>UCSF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UCSF Presentation Template</dc:title>
  <dc:subject>Presentation Template</dc:subject>
  <dc:creator>Derek MacDavid</dc:creator>
  <dc:description>Derek MacDavid | derek@bigpicdesign.com</dc:description>
  <cp:lastModifiedBy>Presenter</cp:lastModifiedBy>
  <cp:revision>293</cp:revision>
  <dcterms:created xsi:type="dcterms:W3CDTF">2012-05-07T17:59:34Z</dcterms:created>
  <dcterms:modified xsi:type="dcterms:W3CDTF">2015-05-06T17:04:03Z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0x01010009BFD5D484ED57438231C5F4848B6EC7</vt:lpwstr>
  </property>
</Properties>
</file>