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3.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4.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13" r:id="rId2"/>
    <p:sldMasterId id="2147483741" r:id="rId3"/>
    <p:sldMasterId id="2147483773" r:id="rId4"/>
    <p:sldMasterId id="2147483831" r:id="rId5"/>
  </p:sldMasterIdLst>
  <p:notesMasterIdLst>
    <p:notesMasterId r:id="rId109"/>
  </p:notesMasterIdLst>
  <p:sldIdLst>
    <p:sldId id="275" r:id="rId6"/>
    <p:sldId id="276" r:id="rId7"/>
    <p:sldId id="277" r:id="rId8"/>
    <p:sldId id="988" r:id="rId9"/>
    <p:sldId id="273" r:id="rId10"/>
    <p:sldId id="274" r:id="rId11"/>
    <p:sldId id="998" r:id="rId12"/>
    <p:sldId id="752" r:id="rId13"/>
    <p:sldId id="989" r:id="rId14"/>
    <p:sldId id="281" r:id="rId15"/>
    <p:sldId id="279" r:id="rId16"/>
    <p:sldId id="987" r:id="rId17"/>
    <p:sldId id="282" r:id="rId18"/>
    <p:sldId id="280" r:id="rId19"/>
    <p:sldId id="1006" r:id="rId20"/>
    <p:sldId id="298" r:id="rId21"/>
    <p:sldId id="301" r:id="rId22"/>
    <p:sldId id="304" r:id="rId23"/>
    <p:sldId id="999" r:id="rId24"/>
    <p:sldId id="428" r:id="rId25"/>
    <p:sldId id="310" r:id="rId26"/>
    <p:sldId id="324" r:id="rId27"/>
    <p:sldId id="354" r:id="rId28"/>
    <p:sldId id="308" r:id="rId29"/>
    <p:sldId id="356" r:id="rId30"/>
    <p:sldId id="1352" r:id="rId31"/>
    <p:sldId id="1353" r:id="rId32"/>
    <p:sldId id="1003" r:id="rId33"/>
    <p:sldId id="355" r:id="rId34"/>
    <p:sldId id="357" r:id="rId35"/>
    <p:sldId id="358" r:id="rId36"/>
    <p:sldId id="359" r:id="rId37"/>
    <p:sldId id="360" r:id="rId38"/>
    <p:sldId id="363" r:id="rId39"/>
    <p:sldId id="364" r:id="rId40"/>
    <p:sldId id="365" r:id="rId41"/>
    <p:sldId id="309" r:id="rId42"/>
    <p:sldId id="991" r:id="rId43"/>
    <p:sldId id="990" r:id="rId44"/>
    <p:sldId id="1015" r:id="rId45"/>
    <p:sldId id="1019" r:id="rId46"/>
    <p:sldId id="1018" r:id="rId47"/>
    <p:sldId id="1017" r:id="rId48"/>
    <p:sldId id="256" r:id="rId49"/>
    <p:sldId id="1020" r:id="rId50"/>
    <p:sldId id="1014" r:id="rId51"/>
    <p:sldId id="333" r:id="rId52"/>
    <p:sldId id="334" r:id="rId53"/>
    <p:sldId id="1355" r:id="rId54"/>
    <p:sldId id="336" r:id="rId55"/>
    <p:sldId id="1013" r:id="rId56"/>
    <p:sldId id="1010" r:id="rId57"/>
    <p:sldId id="1011" r:id="rId58"/>
    <p:sldId id="368" r:id="rId59"/>
    <p:sldId id="1357" r:id="rId60"/>
    <p:sldId id="1359" r:id="rId61"/>
    <p:sldId id="1007" r:id="rId62"/>
    <p:sldId id="1008" r:id="rId63"/>
    <p:sldId id="1023" r:id="rId64"/>
    <p:sldId id="1363" r:id="rId65"/>
    <p:sldId id="1022" r:id="rId66"/>
    <p:sldId id="1009" r:id="rId67"/>
    <p:sldId id="1025" r:id="rId68"/>
    <p:sldId id="1024" r:id="rId69"/>
    <p:sldId id="1360" r:id="rId70"/>
    <p:sldId id="1362" r:id="rId71"/>
    <p:sldId id="1354" r:id="rId72"/>
    <p:sldId id="996" r:id="rId73"/>
    <p:sldId id="311" r:id="rId74"/>
    <p:sldId id="312" r:id="rId75"/>
    <p:sldId id="313" r:id="rId76"/>
    <p:sldId id="314" r:id="rId77"/>
    <p:sldId id="315" r:id="rId78"/>
    <p:sldId id="316" r:id="rId79"/>
    <p:sldId id="317" r:id="rId80"/>
    <p:sldId id="318" r:id="rId81"/>
    <p:sldId id="319" r:id="rId82"/>
    <p:sldId id="320" r:id="rId83"/>
    <p:sldId id="321" r:id="rId84"/>
    <p:sldId id="322" r:id="rId85"/>
    <p:sldId id="323" r:id="rId86"/>
    <p:sldId id="995" r:id="rId87"/>
    <p:sldId id="351" r:id="rId88"/>
    <p:sldId id="352" r:id="rId89"/>
    <p:sldId id="353" r:id="rId90"/>
    <p:sldId id="348" r:id="rId91"/>
    <p:sldId id="349" r:id="rId92"/>
    <p:sldId id="337" r:id="rId93"/>
    <p:sldId id="338" r:id="rId94"/>
    <p:sldId id="339" r:id="rId95"/>
    <p:sldId id="340" r:id="rId96"/>
    <p:sldId id="341" r:id="rId97"/>
    <p:sldId id="342" r:id="rId98"/>
    <p:sldId id="343" r:id="rId99"/>
    <p:sldId id="344" r:id="rId100"/>
    <p:sldId id="345" r:id="rId101"/>
    <p:sldId id="346" r:id="rId102"/>
    <p:sldId id="347" r:id="rId103"/>
    <p:sldId id="305" r:id="rId104"/>
    <p:sldId id="306" r:id="rId105"/>
    <p:sldId id="994" r:id="rId106"/>
    <p:sldId id="1021" r:id="rId107"/>
    <p:sldId id="1012" r:id="rId10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becca Graff" initials="" lastIdx="7" clrIdx="0"/>
  <p:cmAuthor id="1" name="Chan, June Maylin" initials="CJM" lastIdx="8" clrIdx="1">
    <p:extLst>
      <p:ext uri="{19B8F6BF-5375-455C-9EA6-DF929625EA0E}">
        <p15:presenceInfo xmlns:p15="http://schemas.microsoft.com/office/powerpoint/2012/main" userId="S::june.chan@ucsf.edu::6b220169-97ed-4553-95ea-2b3c298a9f1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DEFD"/>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6455"/>
    <p:restoredTop sz="71562" autoAdjust="0"/>
  </p:normalViewPr>
  <p:slideViewPr>
    <p:cSldViewPr snapToGrid="0" snapToObjects="1">
      <p:cViewPr varScale="1">
        <p:scale>
          <a:sx n="90" d="100"/>
          <a:sy n="90" d="100"/>
        </p:scale>
        <p:origin x="1416" y="184"/>
      </p:cViewPr>
      <p:guideLst>
        <p:guide orient="horz" pos="2160"/>
        <p:guide pos="2880"/>
      </p:guideLst>
    </p:cSldViewPr>
  </p:slideViewPr>
  <p:notesTextViewPr>
    <p:cViewPr>
      <p:scale>
        <a:sx n="100" d="100"/>
        <a:sy n="100" d="100"/>
      </p:scale>
      <p:origin x="0" y="0"/>
    </p:cViewPr>
  </p:notesTextViewPr>
  <p:sorterViewPr>
    <p:cViewPr>
      <p:scale>
        <a:sx n="190" d="100"/>
        <a:sy n="190" d="100"/>
      </p:scale>
      <p:origin x="0" y="0"/>
    </p:cViewPr>
  </p:sorterViewPr>
  <p:notesViewPr>
    <p:cSldViewPr snapToGrid="0" snapToObjects="1">
      <p:cViewPr varScale="1">
        <p:scale>
          <a:sx n="84" d="100"/>
          <a:sy n="84" d="100"/>
        </p:scale>
        <p:origin x="3960" y="1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viewProps" Target="viewProps.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theme" Target="theme/theme1.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notesMaster" Target="notesMasters/notesMaster1.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commentAuthors" Target="commentAuthor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F9063F-5126-3143-BD0C-0EF9C440D0BB}" type="datetimeFigureOut">
              <a:rPr lang="en-US" smtClean="0"/>
              <a:t>1/9/20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C14E9A-3DE8-034F-B838-4E5D36AA9102}" type="slidenum">
              <a:rPr lang="en-US" smtClean="0"/>
              <a:t>‹#›</a:t>
            </a:fld>
            <a:endParaRPr lang="en-US"/>
          </a:p>
        </p:txBody>
      </p:sp>
    </p:spTree>
    <p:extLst>
      <p:ext uri="{BB962C8B-B14F-4D97-AF65-F5344CB8AC3E}">
        <p14:creationId xmlns:p14="http://schemas.microsoft.com/office/powerpoint/2010/main" val="358955616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jamanetwork.com/journals/jama/fullarticle/2320315?utm_source=silverchair&amp;utm_campaign=marketing&amp;utm_content=article-decade&amp;cmp=1&amp;utm_medium=email"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uspreventiveservicestaskforce.org/Page/Document/UpdateSummaryFinal/aspirin-to-prevent-cardiovascular-disease-and-cancer" TargetMode="External"/><Relationship Id="rId2" Type="http://schemas.openxmlformats.org/officeDocument/2006/relationships/slide" Target="../slides/slide40.xml"/><Relationship Id="rId1" Type="http://schemas.openxmlformats.org/officeDocument/2006/relationships/notesMaster" Target="../notesMasters/notesMaster1.xml"/><Relationship Id="rId5" Type="http://schemas.openxmlformats.org/officeDocument/2006/relationships/hyperlink" Target="https://www.nejm.org/doi/full/10.1056/NEJM198907203210301?url_ver=Z39.88-2003&amp;rfr_id=ori%3Arid%3Acrossref.org&amp;rfr_dat=cr_pub%3Dpubmed" TargetMode="External"/><Relationship Id="rId4" Type="http://schemas.openxmlformats.org/officeDocument/2006/relationships/hyperlink" Target="https://www.ncbi.nlm.nih.gov/pubmed/2664509" TargetMode="Externa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uspreventiveservicestaskforce.org/Page/Document/UpdateSummaryFinal/aspirin-to-prevent-cardiovascular-disease-and-cancer" TargetMode="External"/><Relationship Id="rId2" Type="http://schemas.openxmlformats.org/officeDocument/2006/relationships/slide" Target="../slides/slide41.xml"/><Relationship Id="rId1" Type="http://schemas.openxmlformats.org/officeDocument/2006/relationships/notesMaster" Target="../notesMasters/notesMaster1.xml"/><Relationship Id="rId5" Type="http://schemas.openxmlformats.org/officeDocument/2006/relationships/hyperlink" Target="https://www.nejm.org/doi/full/10.1056/NEJM198907203210301?url_ver=Z39.88-2003&amp;rfr_id=ori%3Arid%3Acrossref.org&amp;rfr_dat=cr_pub%3Dpubmed" TargetMode="External"/><Relationship Id="rId4" Type="http://schemas.openxmlformats.org/officeDocument/2006/relationships/hyperlink" Target="https://www.ncbi.nlm.nih.gov/pubmed/2664509"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uspreventiveservicestaskforce.org/Page/Document/UpdateSummaryFinal/aspirin-to-prevent-cardiovascular-disease-and-cancer" TargetMode="External"/><Relationship Id="rId7" Type="http://schemas.openxmlformats.org/officeDocument/2006/relationships/hyperlink" Target="https://handbook-5-1.cochrane.org/chapter_16/16_5_6_factorial_trials.htm" TargetMode="External"/><Relationship Id="rId2" Type="http://schemas.openxmlformats.org/officeDocument/2006/relationships/slide" Target="../slides/slide42.xml"/><Relationship Id="rId1" Type="http://schemas.openxmlformats.org/officeDocument/2006/relationships/notesMaster" Target="../notesMasters/notesMaster1.xml"/><Relationship Id="rId6" Type="http://schemas.openxmlformats.org/officeDocument/2006/relationships/hyperlink" Target="https://www.ncbi.nlm.nih.gov/pubmed/4023472" TargetMode="External"/><Relationship Id="rId5" Type="http://schemas.openxmlformats.org/officeDocument/2006/relationships/hyperlink" Target="https://www.nejm.org/doi/full/10.1056/NEJM198907203210301?url_ver=Z39.88-2003&amp;rfr_id=ori%3Arid%3Acrossref.org&amp;rfr_dat=cr_pub%3Dpubmed" TargetMode="External"/><Relationship Id="rId4" Type="http://schemas.openxmlformats.org/officeDocument/2006/relationships/hyperlink" Target="https://www.ncbi.nlm.nih.gov/pubmed/2664509"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uspreventiveservicestaskforce.org/Page/Document/UpdateSummaryFinal/aspirin-to-prevent-cardiovascular-disease-and-cancer" TargetMode="External"/><Relationship Id="rId2" Type="http://schemas.openxmlformats.org/officeDocument/2006/relationships/slide" Target="../slides/slide43.xml"/><Relationship Id="rId1" Type="http://schemas.openxmlformats.org/officeDocument/2006/relationships/notesMaster" Target="../notesMasters/notesMaster1.xml"/><Relationship Id="rId5" Type="http://schemas.openxmlformats.org/officeDocument/2006/relationships/hyperlink" Target="https://www.nejm.org/doi/full/10.1056/NEJM198907203210301?url_ver=Z39.88-2003&amp;rfr_id=ori%3Arid%3Acrossref.org&amp;rfr_dat=cr_pub%3Dpubmed" TargetMode="External"/><Relationship Id="rId4" Type="http://schemas.openxmlformats.org/officeDocument/2006/relationships/hyperlink" Target="https://www.ncbi.nlm.nih.gov/pubmed/2664509"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uspreventiveservicestaskforce.org/Page/Document/UpdateSummaryFinal/prostate-cancer-screening" TargetMode="External"/><Relationship Id="rId2" Type="http://schemas.openxmlformats.org/officeDocument/2006/relationships/slide" Target="../slides/slide51.xml"/><Relationship Id="rId1" Type="http://schemas.openxmlformats.org/officeDocument/2006/relationships/notesMaster" Target="../notesMasters/notesMaster1.xml"/><Relationship Id="rId4" Type="http://schemas.openxmlformats.org/officeDocument/2006/relationships/hyperlink" Target="https://www.uspreventiveservicestaskforce.org/Page/Document/RecommendationStatementFinal/prostate-cancer-screening1" TargetMode="External"/></Relationships>
</file>

<file path=ppt/notesSlides/_rels/notesSlide52.xml.rels><?xml version="1.0" encoding="UTF-8" standalone="yes"?>
<Relationships xmlns="http://schemas.openxmlformats.org/package/2006/relationships"><Relationship Id="rId8" Type="http://schemas.openxmlformats.org/officeDocument/2006/relationships/hyperlink" Target="https://www.ncbi.nlm.nih.gov/pubmed/20598634" TargetMode="External"/><Relationship Id="rId3" Type="http://schemas.openxmlformats.org/officeDocument/2006/relationships/hyperlink" Target="https://www.ncbi.nlm.nih.gov/pmc/articles/PMC3260132/" TargetMode="External"/><Relationship Id="rId7" Type="http://schemas.openxmlformats.org/officeDocument/2006/relationships/hyperlink" Target="https://www.ncbi.nlm.nih.gov/pubmed/30824296" TargetMode="External"/><Relationship Id="rId2" Type="http://schemas.openxmlformats.org/officeDocument/2006/relationships/slide" Target="../slides/slide52.xml"/><Relationship Id="rId1" Type="http://schemas.openxmlformats.org/officeDocument/2006/relationships/notesMaster" Target="../notesMasters/notesMaster1.xml"/><Relationship Id="rId6" Type="http://schemas.openxmlformats.org/officeDocument/2006/relationships/hyperlink" Target="https://www.ncbi.nlm.nih.gov/pubmed/25108889" TargetMode="External"/><Relationship Id="rId5" Type="http://schemas.openxmlformats.org/officeDocument/2006/relationships/hyperlink" Target="https://www.ncbi.nlm.nih.gov/pubmed/22417251" TargetMode="External"/><Relationship Id="rId4" Type="http://schemas.openxmlformats.org/officeDocument/2006/relationships/hyperlink" Target="https://www.ncbi.nlm.nih.gov/pubmed/27911486" TargetMode="Externa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8" Type="http://schemas.openxmlformats.org/officeDocument/2006/relationships/hyperlink" Target="https://www.sciencedirect.com/science/article/pii/S0197245698000105" TargetMode="External"/><Relationship Id="rId3" Type="http://schemas.openxmlformats.org/officeDocument/2006/relationships/hyperlink" Target="https://www.nejm.org/doi/full/10.1056/nejm199109123251102" TargetMode="External"/><Relationship Id="rId7" Type="http://schemas.openxmlformats.org/officeDocument/2006/relationships/hyperlink" Target="https://jamanetwork.com/journals/jama/fullarticle/187879" TargetMode="External"/><Relationship Id="rId2" Type="http://schemas.openxmlformats.org/officeDocument/2006/relationships/slide" Target="../slides/slide58.xml"/><Relationship Id="rId1" Type="http://schemas.openxmlformats.org/officeDocument/2006/relationships/notesMaster" Target="../notesMasters/notesMaster1.xml"/><Relationship Id="rId6" Type="http://schemas.openxmlformats.org/officeDocument/2006/relationships/hyperlink" Target="https://www.sciencedirect.com/science/article/pii/S0197245697000780" TargetMode="External"/><Relationship Id="rId5" Type="http://schemas.openxmlformats.org/officeDocument/2006/relationships/hyperlink" Target="https://www.nejm.org/doi/10.1056/NEJMoa030808?url_ver=Z39.88-2003&amp;rfr_id=ori:rid:crossref.org&amp;rfr_dat=cr_pub%3dwww.ncbi.nlm.nih.gov" TargetMode="External"/><Relationship Id="rId4" Type="http://schemas.openxmlformats.org/officeDocument/2006/relationships/hyperlink" Target="https://www.ncbi.nlm.nih.gov/pubmed/9187066" TargetMode="External"/></Relationships>
</file>

<file path=ppt/notesSlides/_rels/notesSlide59.xml.rels><?xml version="1.0" encoding="UTF-8" standalone="yes"?>
<Relationships xmlns="http://schemas.openxmlformats.org/package/2006/relationships"><Relationship Id="rId8" Type="http://schemas.openxmlformats.org/officeDocument/2006/relationships/hyperlink" Target="https://www.sciencedirect.com/science/article/pii/S0197245698000105" TargetMode="External"/><Relationship Id="rId3" Type="http://schemas.openxmlformats.org/officeDocument/2006/relationships/hyperlink" Target="https://www.nejm.org/doi/full/10.1056/nejm199109123251102" TargetMode="External"/><Relationship Id="rId7" Type="http://schemas.openxmlformats.org/officeDocument/2006/relationships/hyperlink" Target="https://jamanetwork.com/journals/jama/fullarticle/187879" TargetMode="External"/><Relationship Id="rId2" Type="http://schemas.openxmlformats.org/officeDocument/2006/relationships/slide" Target="../slides/slide59.xml"/><Relationship Id="rId1" Type="http://schemas.openxmlformats.org/officeDocument/2006/relationships/notesMaster" Target="../notesMasters/notesMaster1.xml"/><Relationship Id="rId6" Type="http://schemas.openxmlformats.org/officeDocument/2006/relationships/hyperlink" Target="https://www.sciencedirect.com/science/article/pii/S0197245697000780" TargetMode="External"/><Relationship Id="rId5" Type="http://schemas.openxmlformats.org/officeDocument/2006/relationships/hyperlink" Target="https://www.nejm.org/doi/10.1056/NEJMoa030808?url_ver=Z39.88-2003&amp;rfr_id=ori:rid:crossref.org&amp;rfr_dat=cr_pub%3dwww.ncbi.nlm.nih.gov" TargetMode="External"/><Relationship Id="rId4" Type="http://schemas.openxmlformats.org/officeDocument/2006/relationships/hyperlink" Target="https://www.ncbi.nlm.nih.gov/pubmed/9187066"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www.ncbi.nlm.nih.gov/pubmed/28938710"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www.ncbi.nlm.nih.gov/pubmed/28938710"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41466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0961762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Never liked definition 3.</a:t>
            </a:r>
          </a:p>
          <a:p>
            <a:r>
              <a:rPr lang="en-US" dirty="0"/>
              <a:t>Ques – how can you have collected data prospectively, but still have dis influence it? Can have data assessed prospectively, but then maybe its scored only when you are doing your analysis, and after disease has happened… its possible for  disease to influence scoring if someone digs deeper</a:t>
            </a:r>
          </a:p>
          <a:p>
            <a:endParaRPr lang="en-US" dirty="0"/>
          </a:p>
          <a:p>
            <a:r>
              <a:rPr lang="en-US" dirty="0"/>
              <a:t>We don’t want the existence of Disease to influence the measurement of exposure </a:t>
            </a:r>
            <a:r>
              <a:rPr lang="en-US" dirty="0">
                <a:sym typeface="Wingdings" pitchFamily="2" charset="2"/>
              </a:rPr>
              <a:t> BIAS</a:t>
            </a:r>
          </a:p>
          <a:p>
            <a:endParaRPr lang="en-US" dirty="0">
              <a:sym typeface="Wingdings" pitchFamily="2" charset="2"/>
            </a:endParaRPr>
          </a:p>
          <a:p>
            <a:r>
              <a:rPr lang="en-US" dirty="0">
                <a:sym typeface="Wingdings" pitchFamily="2" charset="2"/>
              </a:rPr>
              <a:t>NOTE: there can be a really well conducted retrospective cohort study… it doesn’t ALWAYS mean a retrospective study is more biased…</a:t>
            </a:r>
          </a:p>
          <a:p>
            <a:endParaRPr lang="en-US" dirty="0">
              <a:sym typeface="Wingdings" pitchFamily="2" charset="2"/>
            </a:endParaRPr>
          </a:p>
          <a:p>
            <a:r>
              <a:rPr lang="en-US" dirty="0" err="1">
                <a:sym typeface="Wingdings" pitchFamily="2" charset="2"/>
              </a:rPr>
              <a:t>Temporarility</a:t>
            </a:r>
            <a:r>
              <a:rPr lang="en-US" dirty="0">
                <a:sym typeface="Wingdings" pitchFamily="2" charset="2"/>
              </a:rPr>
              <a:t> of E before D is very helpful…when writing, often use “exposure assessment was done prospective relative to outcome”</a:t>
            </a:r>
          </a:p>
          <a:p>
            <a:endParaRPr lang="en-US" dirty="0">
              <a:sym typeface="Wingdings" pitchFamily="2" charset="2"/>
            </a:endParaRPr>
          </a:p>
          <a:p>
            <a:endParaRPr lang="en-US" dirty="0"/>
          </a:p>
        </p:txBody>
      </p:sp>
      <p:sp>
        <p:nvSpPr>
          <p:cNvPr id="4" name="Slide Number Placeholder 3"/>
          <p:cNvSpPr>
            <a:spLocks noGrp="1"/>
          </p:cNvSpPr>
          <p:nvPr>
            <p:ph type="sldNum" sz="quarter" idx="10"/>
          </p:nvPr>
        </p:nvSpPr>
        <p:spPr/>
        <p:txBody>
          <a:bodyPr/>
          <a:lstStyle/>
          <a:p>
            <a:fld id="{2138A88D-5451-DB45-A14C-3218B5721A37}" type="slidenum">
              <a:rPr lang="en-US" smtClean="0">
                <a:solidFill>
                  <a:prstClr val="black"/>
                </a:solidFill>
              </a:rPr>
              <a:pPr/>
              <a:t>100</a:t>
            </a:fld>
            <a:endParaRPr lang="en-US" dirty="0">
              <a:solidFill>
                <a:prstClr val="black"/>
              </a:solidFill>
            </a:endParaRPr>
          </a:p>
        </p:txBody>
      </p:sp>
    </p:spTree>
    <p:extLst>
      <p:ext uri="{BB962C8B-B14F-4D97-AF65-F5344CB8AC3E}">
        <p14:creationId xmlns:p14="http://schemas.microsoft.com/office/powerpoint/2010/main" val="117242606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C14E9A-3DE8-034F-B838-4E5D36AA9102}" type="slidenum">
              <a:rPr lang="en-US" smtClean="0"/>
              <a:t>101</a:t>
            </a:fld>
            <a:endParaRPr lang="en-US"/>
          </a:p>
        </p:txBody>
      </p:sp>
    </p:spTree>
    <p:extLst>
      <p:ext uri="{BB962C8B-B14F-4D97-AF65-F5344CB8AC3E}">
        <p14:creationId xmlns:p14="http://schemas.microsoft.com/office/powerpoint/2010/main" val="394350290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Figure 2.—Participants taking protocol medications and with pill count of 80% or more, as a percentage of all women at risk for a primary coronary heart disease event.</a:t>
            </a:r>
            <a:endParaRPr lang="en-US" dirty="0"/>
          </a:p>
        </p:txBody>
      </p:sp>
      <p:sp>
        <p:nvSpPr>
          <p:cNvPr id="4" name="Slide Number Placeholder 3"/>
          <p:cNvSpPr>
            <a:spLocks noGrp="1"/>
          </p:cNvSpPr>
          <p:nvPr>
            <p:ph type="sldNum" sz="quarter" idx="5"/>
          </p:nvPr>
        </p:nvSpPr>
        <p:spPr/>
        <p:txBody>
          <a:bodyPr/>
          <a:lstStyle/>
          <a:p>
            <a:fld id="{BFC14E9A-3DE8-034F-B838-4E5D36AA9102}" type="slidenum">
              <a:rPr lang="en-US" smtClean="0"/>
              <a:t>102</a:t>
            </a:fld>
            <a:endParaRPr lang="en-US"/>
          </a:p>
        </p:txBody>
      </p:sp>
    </p:spTree>
    <p:extLst>
      <p:ext uri="{BB962C8B-B14F-4D97-AF65-F5344CB8AC3E}">
        <p14:creationId xmlns:p14="http://schemas.microsoft.com/office/powerpoint/2010/main" val="383527362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C14E9A-3DE8-034F-B838-4E5D36AA9102}" type="slidenum">
              <a:rPr lang="en-US" smtClean="0"/>
              <a:t>103</a:t>
            </a:fld>
            <a:endParaRPr lang="en-US"/>
          </a:p>
        </p:txBody>
      </p:sp>
    </p:spTree>
    <p:extLst>
      <p:ext uri="{BB962C8B-B14F-4D97-AF65-F5344CB8AC3E}">
        <p14:creationId xmlns:p14="http://schemas.microsoft.com/office/powerpoint/2010/main" val="4217303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TA’s, discussion sessions, format</a:t>
            </a:r>
          </a:p>
          <a:p>
            <a:r>
              <a:rPr lang="en-US" dirty="0"/>
              <a:t>Live Thursday sessions will be a mix of lecture and HW review.  We’ve shortened HW review this year to allow more “live </a:t>
            </a:r>
            <a:r>
              <a:rPr lang="en-US" dirty="0" err="1"/>
              <a:t>lec</a:t>
            </a:r>
            <a:r>
              <a:rPr lang="en-US" dirty="0"/>
              <a:t>” per f/b from last year. Please use this time to ask questions.</a:t>
            </a:r>
          </a:p>
          <a:p>
            <a:r>
              <a:rPr lang="en-US" dirty="0"/>
              <a:t>We also have added standing OH/optional mini-lab sessions on Tuesday’s, mainly with TA’s</a:t>
            </a:r>
          </a:p>
          <a:p>
            <a:endParaRPr lang="en-US" dirty="0"/>
          </a:p>
          <a:p>
            <a:r>
              <a:rPr lang="en-US" dirty="0"/>
              <a:t>The more you ask questions, participate, and engage, the more we will all learn</a:t>
            </a:r>
          </a:p>
        </p:txBody>
      </p:sp>
    </p:spTree>
    <p:extLst>
      <p:ext uri="{BB962C8B-B14F-4D97-AF65-F5344CB8AC3E}">
        <p14:creationId xmlns:p14="http://schemas.microsoft.com/office/powerpoint/2010/main" val="15808804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respectful of each other</a:t>
            </a:r>
          </a:p>
          <a:p>
            <a:r>
              <a:rPr lang="en-US" dirty="0"/>
              <a:t>Don’t be afraid to ask question</a:t>
            </a:r>
          </a:p>
          <a:p>
            <a:r>
              <a:rPr lang="en-US" baseline="0" dirty="0"/>
              <a:t>Team work is important – how are we a “team” here?...</a:t>
            </a:r>
          </a:p>
          <a:p>
            <a:endParaRPr lang="en-US" baseline="0" dirty="0"/>
          </a:p>
          <a:p>
            <a:r>
              <a:rPr lang="en-US" baseline="0" dirty="0"/>
              <a:t>this is a classroom, not a competition</a:t>
            </a:r>
          </a:p>
          <a:p>
            <a:r>
              <a:rPr lang="en-US" baseline="0" dirty="0"/>
              <a:t>For all of us, when you come to this classroom, please consider this a “safe environment”, to learn, to listen to others, and be supportive, fine to disagree, learn to do it respectfully – teamwork is important</a:t>
            </a:r>
          </a:p>
          <a:p>
            <a:endParaRPr lang="en-US" dirty="0"/>
          </a:p>
        </p:txBody>
      </p:sp>
    </p:spTree>
    <p:extLst>
      <p:ext uri="{BB962C8B-B14F-4D97-AF65-F5344CB8AC3E}">
        <p14:creationId xmlns:p14="http://schemas.microsoft.com/office/powerpoint/2010/main" val="29763559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Code of Conduct</a:t>
            </a:r>
          </a:p>
        </p:txBody>
      </p:sp>
      <p:sp>
        <p:nvSpPr>
          <p:cNvPr id="4" name="Slide Number Placeholder 3"/>
          <p:cNvSpPr>
            <a:spLocks noGrp="1"/>
          </p:cNvSpPr>
          <p:nvPr>
            <p:ph type="sldNum" sz="quarter" idx="5"/>
          </p:nvPr>
        </p:nvSpPr>
        <p:spPr/>
        <p:txBody>
          <a:bodyPr/>
          <a:lstStyle/>
          <a:p>
            <a:fld id="{BFC14E9A-3DE8-034F-B838-4E5D36AA9102}" type="slidenum">
              <a:rPr lang="en-US" smtClean="0"/>
              <a:t>13</a:t>
            </a:fld>
            <a:endParaRPr lang="en-US"/>
          </a:p>
        </p:txBody>
      </p:sp>
    </p:spTree>
    <p:extLst>
      <p:ext uri="{BB962C8B-B14F-4D97-AF65-F5344CB8AC3E}">
        <p14:creationId xmlns:p14="http://schemas.microsoft.com/office/powerpoint/2010/main" val="1060153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a:t>
            </a:r>
          </a:p>
          <a:p>
            <a:endParaRPr lang="en-US" dirty="0"/>
          </a:p>
          <a:p>
            <a:r>
              <a:rPr lang="en-US" dirty="0"/>
              <a:t>The</a:t>
            </a:r>
            <a:r>
              <a:rPr lang="en-US" baseline="0" dirty="0"/>
              <a:t> Course </a:t>
            </a:r>
            <a:r>
              <a:rPr lang="mr-IN" baseline="0" dirty="0"/>
              <a:t>–</a:t>
            </a:r>
            <a:r>
              <a:rPr lang="en-US" baseline="0" dirty="0"/>
              <a:t> There have been a lot of revisions; it is a work in progress. Welcome constructive feedback.</a:t>
            </a:r>
          </a:p>
          <a:p>
            <a:endParaRPr lang="en-US" baseline="0" dirty="0"/>
          </a:p>
          <a:p>
            <a:endParaRPr lang="en-US" baseline="0" dirty="0"/>
          </a:p>
          <a:p>
            <a:r>
              <a:rPr lang="en-US" baseline="0" dirty="0"/>
              <a:t>Life long learning</a:t>
            </a:r>
          </a:p>
          <a:p>
            <a:r>
              <a:rPr lang="en-US" baseline="0" dirty="0"/>
              <a:t>I’m a learner too… I may make mistakes… goal is to learn from these mistakes</a:t>
            </a:r>
          </a:p>
          <a:p>
            <a:r>
              <a:rPr lang="en-US" baseline="0" dirty="0"/>
              <a:t>For you, want you to feel comfortable speaking up, engage in conversation, try out your ideas, answer and ask questions – this is the place to do it in your training! </a:t>
            </a:r>
          </a:p>
          <a:p>
            <a:endParaRPr lang="en-US" dirty="0"/>
          </a:p>
        </p:txBody>
      </p:sp>
    </p:spTree>
    <p:extLst>
      <p:ext uri="{BB962C8B-B14F-4D97-AF65-F5344CB8AC3E}">
        <p14:creationId xmlns:p14="http://schemas.microsoft.com/office/powerpoint/2010/main" val="5683300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C14E9A-3DE8-034F-B838-4E5D36AA9102}" type="slidenum">
              <a:rPr lang="en-US" smtClean="0"/>
              <a:t>15</a:t>
            </a:fld>
            <a:endParaRPr lang="en-US"/>
          </a:p>
        </p:txBody>
      </p:sp>
    </p:spTree>
    <p:extLst>
      <p:ext uri="{BB962C8B-B14F-4D97-AF65-F5344CB8AC3E}">
        <p14:creationId xmlns:p14="http://schemas.microsoft.com/office/powerpoint/2010/main" val="20847058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min 33 (2018)</a:t>
            </a:r>
          </a:p>
        </p:txBody>
      </p:sp>
    </p:spTree>
    <p:extLst>
      <p:ext uri="{BB962C8B-B14F-4D97-AF65-F5344CB8AC3E}">
        <p14:creationId xmlns:p14="http://schemas.microsoft.com/office/powerpoint/2010/main" val="246865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p:spPr>
        <p:txBody>
          <a:bodyPr/>
          <a:lstStyle/>
          <a:p>
            <a:fld id="{EACA78F1-F62B-4667-A64F-3DD09B87E7A3}" type="slidenum">
              <a:rPr lang="en-US" smtClean="0">
                <a:solidFill>
                  <a:prstClr val="black"/>
                </a:solidFill>
              </a:rPr>
              <a:pPr/>
              <a:t>17</a:t>
            </a:fld>
            <a:endParaRPr lang="en-US">
              <a:solidFill>
                <a:prstClr val="black"/>
              </a:solidFill>
            </a:endParaRPr>
          </a:p>
        </p:txBody>
      </p:sp>
      <p:sp>
        <p:nvSpPr>
          <p:cNvPr id="22530" name="Rectangle 2"/>
          <p:cNvSpPr>
            <a:spLocks noGrp="1" noRot="1" noChangeAspect="1" noChangeArrowheads="1" noTextEdit="1"/>
          </p:cNvSpPr>
          <p:nvPr>
            <p:ph type="sldImg"/>
          </p:nvPr>
        </p:nvSpPr>
        <p:spPr>
          <a:xfrm>
            <a:off x="1001713" y="663575"/>
            <a:ext cx="4427537" cy="3321050"/>
          </a:xfrm>
          <a:ln/>
        </p:spPr>
      </p:sp>
      <p:sp>
        <p:nvSpPr>
          <p:cNvPr id="22531" name="Rectangle 3"/>
          <p:cNvSpPr>
            <a:spLocks noGrp="1" noChangeArrowheads="1"/>
          </p:cNvSpPr>
          <p:nvPr>
            <p:ph type="body" idx="1"/>
          </p:nvPr>
        </p:nvSpPr>
        <p:spPr>
          <a:xfrm>
            <a:off x="642938" y="4206119"/>
            <a:ext cx="5143500" cy="4057952"/>
          </a:xfrm>
          <a:noFill/>
          <a:ln/>
        </p:spPr>
        <p:txBody>
          <a:bodyPr/>
          <a:lstStyle/>
          <a:p>
            <a:endParaRPr lang="en-US" sz="900" dirty="0"/>
          </a:p>
        </p:txBody>
      </p:sp>
    </p:spTree>
    <p:extLst>
      <p:ext uri="{BB962C8B-B14F-4D97-AF65-F5344CB8AC3E}">
        <p14:creationId xmlns:p14="http://schemas.microsoft.com/office/powerpoint/2010/main" val="20691334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8116" indent="-108116" defTabSz="864931" eaLnBrk="0" fontAlgn="base" hangingPunct="0">
              <a:spcBef>
                <a:spcPts val="757"/>
              </a:spcBef>
              <a:spcAft>
                <a:spcPct val="0"/>
              </a:spcAft>
              <a:defRPr/>
            </a:pPr>
            <a:r>
              <a:rPr lang="en-US" dirty="0"/>
              <a:t>Who has heard of “PICO”? Ask for volunteer to explain.</a:t>
            </a:r>
          </a:p>
          <a:p>
            <a:pPr marL="108116" indent="-108116" defTabSz="864931" eaLnBrk="0" fontAlgn="base" hangingPunct="0">
              <a:spcBef>
                <a:spcPts val="757"/>
              </a:spcBef>
              <a:spcAft>
                <a:spcPct val="0"/>
              </a:spcAft>
              <a:defRPr/>
            </a:pPr>
            <a:endParaRPr lang="en-US" dirty="0"/>
          </a:p>
          <a:p>
            <a:pPr marL="108116" indent="-108116" defTabSz="864931" eaLnBrk="0" fontAlgn="base" hangingPunct="0">
              <a:spcBef>
                <a:spcPts val="757"/>
              </a:spcBef>
              <a:spcAft>
                <a:spcPct val="0"/>
              </a:spcAft>
              <a:defRPr/>
            </a:pPr>
            <a:r>
              <a:rPr lang="en-US" dirty="0"/>
              <a:t>Many folks at UCSF use the mnemonic</a:t>
            </a:r>
            <a:r>
              <a:rPr lang="en-US" baseline="0" dirty="0"/>
              <a:t> “PICO” which stands for Population, Intervention (or Exposure if </a:t>
            </a:r>
            <a:r>
              <a:rPr lang="en-US" baseline="0" dirty="0" err="1"/>
              <a:t>Obs</a:t>
            </a:r>
            <a:r>
              <a:rPr lang="en-US" baseline="0" dirty="0"/>
              <a:t> study), Control (or Comparison group), and Outcome</a:t>
            </a:r>
          </a:p>
          <a:p>
            <a:pPr marL="108116" indent="-108116" defTabSz="864931" eaLnBrk="0" fontAlgn="base" hangingPunct="0">
              <a:spcBef>
                <a:spcPts val="757"/>
              </a:spcBef>
              <a:spcAft>
                <a:spcPct val="0"/>
              </a:spcAft>
              <a:defRPr/>
            </a:pPr>
            <a:r>
              <a:rPr lang="en-US" baseline="0" dirty="0"/>
              <a:t>For any study you are planning, conducting, or if you are reading an article, very good to identify PICO clearly for yourself.</a:t>
            </a:r>
          </a:p>
          <a:p>
            <a:pPr marL="108116" indent="-108116" defTabSz="864931" eaLnBrk="0" fontAlgn="base" hangingPunct="0">
              <a:spcBef>
                <a:spcPts val="757"/>
              </a:spcBef>
              <a:spcAft>
                <a:spcPct val="0"/>
              </a:spcAft>
              <a:defRPr/>
            </a:pPr>
            <a:endParaRPr lang="en-US" baseline="0" dirty="0"/>
          </a:p>
          <a:p>
            <a:pPr marL="108116" indent="-108116" defTabSz="864931" eaLnBrk="0" fontAlgn="base" hangingPunct="0">
              <a:spcBef>
                <a:spcPts val="757"/>
              </a:spcBef>
              <a:spcAft>
                <a:spcPct val="0"/>
              </a:spcAft>
              <a:defRPr/>
            </a:pPr>
            <a:r>
              <a:rPr lang="en-US" baseline="0" dirty="0"/>
              <a:t>The list above is a little more detailed/comprehensive</a:t>
            </a:r>
          </a:p>
          <a:p>
            <a:pPr marL="108116" indent="-108116" defTabSz="864931" eaLnBrk="0" fontAlgn="base" hangingPunct="0">
              <a:spcBef>
                <a:spcPts val="757"/>
              </a:spcBef>
              <a:spcAft>
                <a:spcPct val="0"/>
              </a:spcAft>
              <a:defRPr/>
            </a:pPr>
            <a:endParaRPr lang="en-US" baseline="0" dirty="0"/>
          </a:p>
          <a:p>
            <a:pPr marL="108116" indent="-108116" defTabSz="864931" eaLnBrk="0" fontAlgn="base" hangingPunct="0">
              <a:spcBef>
                <a:spcPts val="757"/>
              </a:spcBef>
              <a:spcAft>
                <a:spcPct val="0"/>
              </a:spcAft>
              <a:defRPr/>
            </a:pPr>
            <a:endParaRPr lang="en-US" dirty="0"/>
          </a:p>
        </p:txBody>
      </p:sp>
      <p:sp>
        <p:nvSpPr>
          <p:cNvPr id="4" name="Slide Number Placeholder 3"/>
          <p:cNvSpPr>
            <a:spLocks noGrp="1"/>
          </p:cNvSpPr>
          <p:nvPr>
            <p:ph type="sldNum" sz="quarter" idx="10"/>
          </p:nvPr>
        </p:nvSpPr>
        <p:spPr/>
        <p:txBody>
          <a:bodyPr/>
          <a:lstStyle/>
          <a:p>
            <a:fld id="{2138A88D-5451-DB45-A14C-3218B5721A37}"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25889566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8116" indent="-108116" defTabSz="864931" eaLnBrk="0" fontAlgn="base" hangingPunct="0">
              <a:spcBef>
                <a:spcPts val="757"/>
              </a:spcBef>
              <a:spcAft>
                <a:spcPct val="0"/>
              </a:spcAft>
              <a:defRPr/>
            </a:pPr>
            <a:r>
              <a:rPr lang="en-US" dirty="0"/>
              <a:t>Who has heard of “PICO”? Ask for volunteer to explain.</a:t>
            </a:r>
          </a:p>
          <a:p>
            <a:pPr marL="108116" indent="-108116" defTabSz="864931" eaLnBrk="0" fontAlgn="base" hangingPunct="0">
              <a:spcBef>
                <a:spcPts val="757"/>
              </a:spcBef>
              <a:spcAft>
                <a:spcPct val="0"/>
              </a:spcAft>
              <a:defRPr/>
            </a:pPr>
            <a:endParaRPr lang="en-US" dirty="0"/>
          </a:p>
          <a:p>
            <a:pPr marL="108116" indent="-108116" defTabSz="864931" eaLnBrk="0" fontAlgn="base" hangingPunct="0">
              <a:spcBef>
                <a:spcPts val="757"/>
              </a:spcBef>
              <a:spcAft>
                <a:spcPct val="0"/>
              </a:spcAft>
              <a:defRPr/>
            </a:pPr>
            <a:r>
              <a:rPr lang="en-US" dirty="0"/>
              <a:t>Many folks at UCSF use the mnemonic</a:t>
            </a:r>
            <a:r>
              <a:rPr lang="en-US" baseline="0" dirty="0"/>
              <a:t> “PICO” which stands for Population, Intervention (or Exposure if </a:t>
            </a:r>
            <a:r>
              <a:rPr lang="en-US" baseline="0" dirty="0" err="1"/>
              <a:t>Obs</a:t>
            </a:r>
            <a:r>
              <a:rPr lang="en-US" baseline="0" dirty="0"/>
              <a:t> study), Control (or Comparison group), and Outcome</a:t>
            </a:r>
          </a:p>
          <a:p>
            <a:pPr marL="108116" indent="-108116" defTabSz="864931" eaLnBrk="0" fontAlgn="base" hangingPunct="0">
              <a:spcBef>
                <a:spcPts val="757"/>
              </a:spcBef>
              <a:spcAft>
                <a:spcPct val="0"/>
              </a:spcAft>
              <a:defRPr/>
            </a:pPr>
            <a:r>
              <a:rPr lang="en-US" baseline="0" dirty="0"/>
              <a:t>For any study you are planning, conducting, or if you are reading an article, very good to identify PICO clearly for yourself.</a:t>
            </a:r>
          </a:p>
          <a:p>
            <a:pPr marL="108116" indent="-108116" defTabSz="864931" eaLnBrk="0" fontAlgn="base" hangingPunct="0">
              <a:spcBef>
                <a:spcPts val="757"/>
              </a:spcBef>
              <a:spcAft>
                <a:spcPct val="0"/>
              </a:spcAft>
              <a:defRPr/>
            </a:pPr>
            <a:endParaRPr lang="en-US" baseline="0" dirty="0"/>
          </a:p>
          <a:p>
            <a:pPr marL="108116" indent="-108116" defTabSz="864931" eaLnBrk="0" fontAlgn="base" hangingPunct="0">
              <a:spcBef>
                <a:spcPts val="757"/>
              </a:spcBef>
              <a:spcAft>
                <a:spcPct val="0"/>
              </a:spcAft>
              <a:defRPr/>
            </a:pPr>
            <a:r>
              <a:rPr lang="en-US" baseline="0" dirty="0"/>
              <a:t>The list above is a little more detailed/comprehensive</a:t>
            </a:r>
          </a:p>
          <a:p>
            <a:pPr marL="108116" indent="-108116" defTabSz="864931" eaLnBrk="0" fontAlgn="base" hangingPunct="0">
              <a:spcBef>
                <a:spcPts val="757"/>
              </a:spcBef>
              <a:spcAft>
                <a:spcPct val="0"/>
              </a:spcAft>
              <a:defRPr/>
            </a:pPr>
            <a:endParaRPr lang="en-US" baseline="0" dirty="0"/>
          </a:p>
          <a:p>
            <a:pPr marL="108116" indent="-108116" defTabSz="864931" eaLnBrk="0" fontAlgn="base" hangingPunct="0">
              <a:spcBef>
                <a:spcPts val="757"/>
              </a:spcBef>
              <a:spcAft>
                <a:spcPct val="0"/>
              </a:spcAft>
              <a:defRPr/>
            </a:pPr>
            <a:endParaRPr lang="en-US" dirty="0"/>
          </a:p>
        </p:txBody>
      </p:sp>
      <p:sp>
        <p:nvSpPr>
          <p:cNvPr id="4" name="Slide Number Placeholder 3"/>
          <p:cNvSpPr>
            <a:spLocks noGrp="1"/>
          </p:cNvSpPr>
          <p:nvPr>
            <p:ph type="sldNum" sz="quarter" idx="10"/>
          </p:nvPr>
        </p:nvSpPr>
        <p:spPr/>
        <p:txBody>
          <a:bodyPr/>
          <a:lstStyle/>
          <a:p>
            <a:fld id="{2138A88D-5451-DB45-A14C-3218B5721A37}"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2093595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C14E9A-3DE8-034F-B838-4E5D36AA9102}" type="slidenum">
              <a:rPr lang="en-US" smtClean="0"/>
              <a:t>2</a:t>
            </a:fld>
            <a:endParaRPr lang="en-US"/>
          </a:p>
        </p:txBody>
      </p:sp>
    </p:spTree>
    <p:extLst>
      <p:ext uri="{BB962C8B-B14F-4D97-AF65-F5344CB8AC3E}">
        <p14:creationId xmlns:p14="http://schemas.microsoft.com/office/powerpoint/2010/main" val="3329300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C14E9A-3DE8-034F-B838-4E5D36AA9102}" type="slidenum">
              <a:rPr lang="en-US" smtClean="0"/>
              <a:t>20</a:t>
            </a:fld>
            <a:endParaRPr lang="en-US"/>
          </a:p>
        </p:txBody>
      </p:sp>
    </p:spTree>
    <p:extLst>
      <p:ext uri="{BB962C8B-B14F-4D97-AF65-F5344CB8AC3E}">
        <p14:creationId xmlns:p14="http://schemas.microsoft.com/office/powerpoint/2010/main" val="30054019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Cohort is very commonly</a:t>
            </a:r>
            <a:r>
              <a:rPr lang="en-US" baseline="0" dirty="0"/>
              <a:t> going to be the “work horse” study design in many </a:t>
            </a:r>
            <a:r>
              <a:rPr lang="en-US" baseline="0" dirty="0" err="1"/>
              <a:t>epid</a:t>
            </a:r>
            <a:r>
              <a:rPr lang="en-US" baseline="0" dirty="0"/>
              <a:t> studies. </a:t>
            </a:r>
          </a:p>
          <a:p>
            <a:r>
              <a:rPr lang="en-US" baseline="0" dirty="0"/>
              <a:t>More likely to read papers from a cohort</a:t>
            </a:r>
          </a:p>
          <a:p>
            <a:r>
              <a:rPr lang="en-US" baseline="0" dirty="0"/>
              <a:t>Stats from </a:t>
            </a:r>
            <a:r>
              <a:rPr lang="en-US" baseline="0" dirty="0" err="1"/>
              <a:t>jan</a:t>
            </a:r>
            <a:r>
              <a:rPr lang="en-US" baseline="0" dirty="0"/>
              <a:t> 2020</a:t>
            </a:r>
          </a:p>
        </p:txBody>
      </p:sp>
    </p:spTree>
    <p:extLst>
      <p:ext uri="{BB962C8B-B14F-4D97-AF65-F5344CB8AC3E}">
        <p14:creationId xmlns:p14="http://schemas.microsoft.com/office/powerpoint/2010/main" val="31791022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p:spPr>
        <p:txBody>
          <a:bodyPr/>
          <a:lstStyle/>
          <a:p>
            <a:fld id="{F7C1D460-8747-497C-9990-5729D59C3545}" type="slidenum">
              <a:rPr lang="en-US" smtClean="0">
                <a:solidFill>
                  <a:prstClr val="black"/>
                </a:solidFill>
              </a:rPr>
              <a:pPr/>
              <a:t>22</a:t>
            </a:fld>
            <a:endParaRPr lang="en-US">
              <a:solidFill>
                <a:prstClr val="black"/>
              </a:solidFill>
            </a:endParaRPr>
          </a:p>
        </p:txBody>
      </p:sp>
      <p:sp>
        <p:nvSpPr>
          <p:cNvPr id="157698" name="Rectangle 2"/>
          <p:cNvSpPr>
            <a:spLocks noGrp="1" noRot="1" noChangeAspect="1" noChangeArrowheads="1" noTextEdit="1"/>
          </p:cNvSpPr>
          <p:nvPr>
            <p:ph type="sldImg"/>
          </p:nvPr>
        </p:nvSpPr>
        <p:spPr>
          <a:xfrm>
            <a:off x="1001713" y="663575"/>
            <a:ext cx="4427537" cy="3321050"/>
          </a:xfrm>
          <a:ln/>
        </p:spPr>
      </p:sp>
      <p:sp>
        <p:nvSpPr>
          <p:cNvPr id="157699" name="Rectangle 3"/>
          <p:cNvSpPr>
            <a:spLocks noGrp="1" noChangeArrowheads="1"/>
          </p:cNvSpPr>
          <p:nvPr>
            <p:ph type="body" idx="1"/>
          </p:nvPr>
        </p:nvSpPr>
        <p:spPr>
          <a:noFill/>
          <a:ln/>
        </p:spPr>
        <p:txBody>
          <a:bodyPr/>
          <a:lstStyle/>
          <a:p>
            <a:r>
              <a:rPr lang="en-US" dirty="0"/>
              <a:t>EPI 203 notes </a:t>
            </a:r>
            <a:r>
              <a:rPr lang="en-US" dirty="0" err="1"/>
              <a:t>fr</a:t>
            </a:r>
            <a:r>
              <a:rPr lang="en-US" dirty="0"/>
              <a:t> J Martin:</a:t>
            </a:r>
          </a:p>
          <a:p>
            <a:r>
              <a:rPr lang="en-US" dirty="0"/>
              <a:t>A randomized controlled</a:t>
            </a:r>
            <a:r>
              <a:rPr lang="en-US" baseline="0" dirty="0"/>
              <a:t> </a:t>
            </a:r>
            <a:r>
              <a:rPr lang="en-US" dirty="0"/>
              <a:t>trial (RCT) is the gold standard design for comparing</a:t>
            </a:r>
            <a:r>
              <a:rPr lang="en-US" baseline="0" dirty="0"/>
              <a:t> the effectiveness of different interventions to influence an outcome.  We pointed out earlier that the RCT design can be thought of as a type of cohort study where the exposure is assigned to participants, rather than just measured as it occurs in nature.  We also can turn this around.  That is, a useful insight in the understanding of observational studies is that one should strive to have them emulate an RCT.  Observational studies that aim to establish </a:t>
            </a:r>
            <a:r>
              <a:rPr lang="en-US" sz="1100" dirty="0">
                <a:latin typeface="Times New Roman" pitchFamily="18" charset="0"/>
              </a:rPr>
              <a:t>causality should be evaluated with respect to how well they emulate an experimental “target” trial (i.e., an RCT).</a:t>
            </a:r>
            <a:endParaRPr lang="en-US" dirty="0"/>
          </a:p>
          <a:p>
            <a:endParaRPr lang="en-US" dirty="0"/>
          </a:p>
        </p:txBody>
      </p:sp>
    </p:spTree>
    <p:extLst>
      <p:ext uri="{BB962C8B-B14F-4D97-AF65-F5344CB8AC3E}">
        <p14:creationId xmlns:p14="http://schemas.microsoft.com/office/powerpoint/2010/main" val="26895208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C14E9A-3DE8-034F-B838-4E5D36AA9102}" type="slidenum">
              <a:rPr lang="en-US" smtClean="0"/>
              <a:t>23</a:t>
            </a:fld>
            <a:endParaRPr lang="en-US"/>
          </a:p>
        </p:txBody>
      </p:sp>
    </p:spTree>
    <p:extLst>
      <p:ext uri="{BB962C8B-B14F-4D97-AF65-F5344CB8AC3E}">
        <p14:creationId xmlns:p14="http://schemas.microsoft.com/office/powerpoint/2010/main" val="26919188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EPI 205 focuses on clinical trial design/conduct</a:t>
            </a:r>
          </a:p>
          <a:p>
            <a:endParaRPr lang="en-US" dirty="0"/>
          </a:p>
          <a:p>
            <a:r>
              <a:rPr lang="en-US" dirty="0"/>
              <a:t>Be deliberate when you use the word “trial”;</a:t>
            </a:r>
            <a:r>
              <a:rPr lang="en-US" baseline="0" dirty="0"/>
              <a:t> this means a study with an intervention</a:t>
            </a:r>
            <a:r>
              <a:rPr lang="mr-IN" baseline="0" dirty="0"/>
              <a:t>…</a:t>
            </a:r>
            <a:r>
              <a:rPr lang="en-US" baseline="0" dirty="0"/>
              <a:t> and often “trial” refers to a ”randomized trial”</a:t>
            </a:r>
            <a:endParaRPr lang="en-US" dirty="0"/>
          </a:p>
        </p:txBody>
      </p:sp>
      <p:sp>
        <p:nvSpPr>
          <p:cNvPr id="4" name="Slide Number Placeholder 3"/>
          <p:cNvSpPr>
            <a:spLocks noGrp="1"/>
          </p:cNvSpPr>
          <p:nvPr>
            <p:ph type="sldNum" sz="quarter" idx="10"/>
          </p:nvPr>
        </p:nvSpPr>
        <p:spPr/>
        <p:txBody>
          <a:bodyPr/>
          <a:lstStyle/>
          <a:p>
            <a:fld id="{2138A88D-5451-DB45-A14C-3218B5721A37}"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30086498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a:extLst>
              <a:ext uri="{FF2B5EF4-FFF2-40B4-BE49-F238E27FC236}">
                <a16:creationId xmlns:a16="http://schemas.microsoft.com/office/drawing/2014/main" id="{4822661C-19CF-0841-986E-8A3F83CD700F}"/>
              </a:ext>
            </a:extLst>
          </p:cNvPr>
          <p:cNvSpPr>
            <a:spLocks noGrp="1" noRot="1" noChangeAspect="1" noChangeArrowheads="1" noTextEdit="1"/>
          </p:cNvSpPr>
          <p:nvPr>
            <p:ph type="sldImg"/>
          </p:nvPr>
        </p:nvSpPr>
        <p:spPr>
          <a:xfrm>
            <a:off x="1038225" y="652463"/>
            <a:ext cx="4338638" cy="3254375"/>
          </a:xfrm>
          <a:ln/>
        </p:spPr>
      </p:sp>
      <p:sp>
        <p:nvSpPr>
          <p:cNvPr id="11266" name="Rectangle 3">
            <a:extLst>
              <a:ext uri="{FF2B5EF4-FFF2-40B4-BE49-F238E27FC236}">
                <a16:creationId xmlns:a16="http://schemas.microsoft.com/office/drawing/2014/main" id="{9979C5A3-A340-3C46-9C81-4B10CA39105F}"/>
              </a:ext>
            </a:extLst>
          </p:cNvPr>
          <p:cNvSpPr>
            <a:spLocks noGrp="1" noChangeArrowheads="1"/>
          </p:cNvSpPr>
          <p:nvPr>
            <p:ph type="body" idx="1"/>
          </p:nvPr>
        </p:nvSpPr>
        <p:spPr>
          <a:xfrm>
            <a:off x="857250" y="4136571"/>
            <a:ext cx="4643438" cy="4064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r>
              <a:rPr lang="en-US" altLang="en-US" sz="900" dirty="0">
                <a:latin typeface="Helvetica" pitchFamily="2" charset="0"/>
                <a:ea typeface="ＭＳ Ｐゴシック" panose="020B0600070205080204" pitchFamily="34" charset="-128"/>
              </a:rPr>
              <a:t>For example, select persons with memory loss, treat with daily mathematics and memory exercises and see if this improves score on MMSE and reduces risk of developing dementia.</a:t>
            </a:r>
          </a:p>
          <a:p>
            <a:endParaRPr lang="en-US" altLang="en-US" sz="900" dirty="0">
              <a:latin typeface="Helvetica" pitchFamily="2" charset="0"/>
              <a:ea typeface="ＭＳ Ｐゴシック" panose="020B0600070205080204" pitchFamily="34" charset="-128"/>
            </a:endParaRPr>
          </a:p>
          <a:p>
            <a:r>
              <a:rPr lang="en-US" altLang="en-US" sz="900" dirty="0">
                <a:latin typeface="Helvetica" pitchFamily="2" charset="0"/>
                <a:ea typeface="ＭＳ Ｐゴシック" panose="020B0600070205080204" pitchFamily="34" charset="-128"/>
              </a:rPr>
              <a:t>Note can have an uncontrolled trial or time series design. These have no concurrent control group and can produce the wrong answer due to learning, regression to the mean, secular trends and the placebo effect. Note, for example, that it is common to have a 30-50% improvement in depression scores, pain scores, hot flash scores.</a:t>
            </a:r>
          </a:p>
          <a:p>
            <a:endParaRPr lang="en-US" altLang="en-US" sz="900" dirty="0">
              <a:latin typeface="Helvetica" pitchFamily="2" charset="0"/>
              <a:ea typeface="ＭＳ Ｐゴシック" panose="020B0600070205080204" pitchFamily="34" charset="-128"/>
            </a:endParaRPr>
          </a:p>
          <a:p>
            <a:r>
              <a:rPr lang="en-US" altLang="en-US" sz="900" dirty="0">
                <a:latin typeface="Helvetica" pitchFamily="2" charset="0"/>
                <a:ea typeface="ＭＳ Ｐゴシック" panose="020B0600070205080204" pitchFamily="34" charset="-128"/>
              </a:rPr>
              <a:t>Can have a controlled trial without randomization. This addresses problems noted above, but may make the treatment look good simply because the groups are different to begin with. For example, if you put all the older people in the control group because it</a:t>
            </a:r>
            <a:r>
              <a:rPr lang="ja-JP" altLang="en-US" sz="900">
                <a:latin typeface="Arial" panose="020B0604020202020204" pitchFamily="34" charset="0"/>
                <a:ea typeface="ＭＳ Ｐゴシック" panose="020B0600070205080204" pitchFamily="34" charset="-128"/>
              </a:rPr>
              <a:t>’</a:t>
            </a:r>
            <a:r>
              <a:rPr lang="en-US" altLang="ja-JP" sz="900" dirty="0">
                <a:latin typeface="Helvetica" pitchFamily="2" charset="0"/>
                <a:ea typeface="ＭＳ Ｐゴシック" panose="020B0600070205080204" pitchFamily="34" charset="-128"/>
              </a:rPr>
              <a:t>s too hard to teach them mathematics, the rate of developing dementia may be higher in this group simply because they are older. This design is really no different from a double cohort study. Randomization fixes this - for both known (measured) and unknown (unmeasured) potential confounders - I.e., age will be balanced in both groups, as will education, etc. And potential confounders we don</a:t>
            </a:r>
            <a:r>
              <a:rPr lang="ja-JP" altLang="en-US" sz="900">
                <a:latin typeface="Arial" panose="020B0604020202020204" pitchFamily="34" charset="0"/>
                <a:ea typeface="ＭＳ Ｐゴシック" panose="020B0600070205080204" pitchFamily="34" charset="-128"/>
              </a:rPr>
              <a:t>’</a:t>
            </a:r>
            <a:r>
              <a:rPr lang="en-US" altLang="ja-JP" sz="900" dirty="0">
                <a:latin typeface="Helvetica" pitchFamily="2" charset="0"/>
                <a:ea typeface="ＭＳ Ｐゴシック" panose="020B0600070205080204" pitchFamily="34" charset="-128"/>
              </a:rPr>
              <a:t>t know about.</a:t>
            </a:r>
          </a:p>
          <a:p>
            <a:endParaRPr lang="en-US" altLang="en-US" sz="900" dirty="0">
              <a:latin typeface="Helvetica" pitchFamily="2" charset="0"/>
              <a:ea typeface="ＭＳ Ｐゴシック" panose="020B0600070205080204" pitchFamily="34" charset="-128"/>
            </a:endParaRPr>
          </a:p>
          <a:p>
            <a:r>
              <a:rPr lang="en-US" altLang="en-US" sz="900" dirty="0">
                <a:latin typeface="Helvetica" pitchFamily="2" charset="0"/>
                <a:ea typeface="ＭＳ Ｐゴシック" panose="020B0600070205080204" pitchFamily="34" charset="-128"/>
              </a:rPr>
              <a:t>Can have a randomized  controlled trial without placebo (blinding). This allows (as will be discussed later) for co-intervention and biases outcome ascertainment.</a:t>
            </a:r>
          </a:p>
          <a:p>
            <a:endParaRPr lang="en-US" altLang="en-US" sz="900" dirty="0">
              <a:latin typeface="Helvetica" pitchFamily="2" charset="0"/>
              <a:ea typeface="ＭＳ Ｐゴシック" panose="020B0600070205080204" pitchFamily="34" charset="-128"/>
            </a:endParaRPr>
          </a:p>
          <a:p>
            <a:r>
              <a:rPr lang="en-US" altLang="en-US" sz="900" dirty="0">
                <a:latin typeface="Helvetica" pitchFamily="2" charset="0"/>
                <a:ea typeface="ＭＳ Ｐゴシック" panose="020B0600070205080204" pitchFamily="34" charset="-128"/>
              </a:rPr>
              <a:t>Also note that these three elements - treatment, randomization and blinding result in the major ethical concerns regarding randomized trials. </a:t>
            </a:r>
          </a:p>
        </p:txBody>
      </p:sp>
    </p:spTree>
    <p:extLst>
      <p:ext uri="{BB962C8B-B14F-4D97-AF65-F5344CB8AC3E}">
        <p14:creationId xmlns:p14="http://schemas.microsoft.com/office/powerpoint/2010/main" val="9287368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90600" rtl="0" eaLnBrk="0" fontAlgn="base" latinLnBrk="0" hangingPunct="0">
              <a:lnSpc>
                <a:spcPct val="100000"/>
              </a:lnSpc>
              <a:spcBef>
                <a:spcPct val="30000"/>
              </a:spcBef>
              <a:spcAft>
                <a:spcPct val="0"/>
              </a:spcAft>
              <a:buClrTx/>
              <a:buSzTx/>
              <a:buFontTx/>
              <a:buNone/>
              <a:tabLst/>
              <a:defRPr/>
            </a:pPr>
            <a:r>
              <a:rPr lang="en-US" altLang="en-US" dirty="0"/>
              <a:t>Variable A is</a:t>
            </a:r>
            <a:r>
              <a:rPr lang="en-US" altLang="en-US" baseline="0" dirty="0"/>
              <a:t> referred to as an instrumental variable or “instrument”.  An instrument is defined to as a factor related to exposure but to nothing else.</a:t>
            </a:r>
            <a:endParaRPr lang="en-US" altLang="en-US" dirty="0"/>
          </a:p>
          <a:p>
            <a:endParaRPr lang="en-US" dirty="0"/>
          </a:p>
        </p:txBody>
      </p:sp>
      <p:sp>
        <p:nvSpPr>
          <p:cNvPr id="4" name="Slide Number Placeholder 3"/>
          <p:cNvSpPr>
            <a:spLocks noGrp="1"/>
          </p:cNvSpPr>
          <p:nvPr>
            <p:ph type="sldNum" sz="quarter" idx="10"/>
          </p:nvPr>
        </p:nvSpPr>
        <p:spPr/>
        <p:txBody>
          <a:bodyPr/>
          <a:lstStyle/>
          <a:p>
            <a:pPr>
              <a:defRPr/>
            </a:pPr>
            <a:fld id="{C54DFE89-0347-48D1-83BC-5ABA8AB4BDB4}" type="slidenum">
              <a:rPr lang="en-US" smtClean="0"/>
              <a:pPr>
                <a:defRPr/>
              </a:pPr>
              <a:t>26</a:t>
            </a:fld>
            <a:endParaRPr lang="en-US" dirty="0"/>
          </a:p>
        </p:txBody>
      </p:sp>
    </p:spTree>
    <p:extLst>
      <p:ext uri="{BB962C8B-B14F-4D97-AF65-F5344CB8AC3E}">
        <p14:creationId xmlns:p14="http://schemas.microsoft.com/office/powerpoint/2010/main" val="16377546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90600" rtl="0" eaLnBrk="0" fontAlgn="base" latinLnBrk="0" hangingPunct="0">
              <a:lnSpc>
                <a:spcPct val="100000"/>
              </a:lnSpc>
              <a:spcBef>
                <a:spcPct val="30000"/>
              </a:spcBef>
              <a:spcAft>
                <a:spcPct val="0"/>
              </a:spcAft>
              <a:buClrTx/>
              <a:buSzTx/>
              <a:buFontTx/>
              <a:buNone/>
              <a:tabLst/>
              <a:defRPr/>
            </a:pPr>
            <a:r>
              <a:rPr lang="en-US" altLang="en-US" dirty="0"/>
              <a:t>Variable A is</a:t>
            </a:r>
            <a:r>
              <a:rPr lang="en-US" altLang="en-US" baseline="0" dirty="0"/>
              <a:t> referred to as an instrumental variable or “instrument”.  An instrument is defined to as a factor related to exposure but to nothing else.</a:t>
            </a:r>
            <a:endParaRPr lang="en-US" altLang="en-US" dirty="0"/>
          </a:p>
          <a:p>
            <a:endParaRPr lang="en-US" dirty="0"/>
          </a:p>
        </p:txBody>
      </p:sp>
      <p:sp>
        <p:nvSpPr>
          <p:cNvPr id="4" name="Slide Number Placeholder 3"/>
          <p:cNvSpPr>
            <a:spLocks noGrp="1"/>
          </p:cNvSpPr>
          <p:nvPr>
            <p:ph type="sldNum" sz="quarter" idx="10"/>
          </p:nvPr>
        </p:nvSpPr>
        <p:spPr/>
        <p:txBody>
          <a:bodyPr/>
          <a:lstStyle/>
          <a:p>
            <a:pPr>
              <a:defRPr/>
            </a:pPr>
            <a:fld id="{C54DFE89-0347-48D1-83BC-5ABA8AB4BDB4}" type="slidenum">
              <a:rPr lang="en-US" smtClean="0"/>
              <a:pPr>
                <a:defRPr/>
              </a:pPr>
              <a:t>27</a:t>
            </a:fld>
            <a:endParaRPr lang="en-US" dirty="0"/>
          </a:p>
        </p:txBody>
      </p:sp>
    </p:spTree>
    <p:extLst>
      <p:ext uri="{BB962C8B-B14F-4D97-AF65-F5344CB8AC3E}">
        <p14:creationId xmlns:p14="http://schemas.microsoft.com/office/powerpoint/2010/main" val="14653684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C14E9A-3DE8-034F-B838-4E5D36AA9102}" type="slidenum">
              <a:rPr lang="en-US" smtClean="0"/>
              <a:t>28</a:t>
            </a:fld>
            <a:endParaRPr lang="en-US"/>
          </a:p>
        </p:txBody>
      </p:sp>
    </p:spTree>
    <p:extLst>
      <p:ext uri="{BB962C8B-B14F-4D97-AF65-F5344CB8AC3E}">
        <p14:creationId xmlns:p14="http://schemas.microsoft.com/office/powerpoint/2010/main" val="18042871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a:extLst>
              <a:ext uri="{FF2B5EF4-FFF2-40B4-BE49-F238E27FC236}">
                <a16:creationId xmlns:a16="http://schemas.microsoft.com/office/drawing/2014/main" id="{4CFF0B04-0E1F-AE4A-9235-8869830F4B8B}"/>
              </a:ext>
            </a:extLst>
          </p:cNvPr>
          <p:cNvSpPr>
            <a:spLocks noGrp="1" noRot="1" noChangeAspect="1" noChangeArrowheads="1" noTextEdit="1"/>
          </p:cNvSpPr>
          <p:nvPr>
            <p:ph type="sldImg"/>
          </p:nvPr>
        </p:nvSpPr>
        <p:spPr>
          <a:ln/>
        </p:spPr>
      </p:sp>
      <p:sp>
        <p:nvSpPr>
          <p:cNvPr id="9218" name="Rectangle 3">
            <a:extLst>
              <a:ext uri="{FF2B5EF4-FFF2-40B4-BE49-F238E27FC236}">
                <a16:creationId xmlns:a16="http://schemas.microsoft.com/office/drawing/2014/main" id="{7EC0BA8E-6FCD-3E43-B909-8748292A39C7}"/>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latin typeface="Helvetica" pitchFamily="2" charset="0"/>
                <a:ea typeface="ＭＳ Ｐゴシック" panose="020B0600070205080204" pitchFamily="34" charset="-128"/>
              </a:rPr>
              <a:t>Will talk more about why to do a trial…want to emphasize that there are some good reasons NOT to do a trial.</a:t>
            </a:r>
          </a:p>
          <a:p>
            <a:endParaRPr lang="en-US" altLang="en-US" dirty="0">
              <a:latin typeface="Helvetica" pitchFamily="2" charset="0"/>
              <a:ea typeface="ＭＳ Ｐゴシック" panose="020B0600070205080204" pitchFamily="34" charset="-128"/>
            </a:endParaRPr>
          </a:p>
          <a:p>
            <a:r>
              <a:rPr lang="en-US" dirty="0"/>
              <a:t>Randomized Clinical Trial attributes:</a:t>
            </a:r>
          </a:p>
          <a:p>
            <a:pPr lvl="1"/>
            <a:r>
              <a:rPr lang="en-US" dirty="0"/>
              <a:t>Randomization to Exposure (e.g., drug) or a Control (e.g., placebo) addresses known/unknown confounding factors</a:t>
            </a:r>
          </a:p>
          <a:p>
            <a:pPr lvl="1"/>
            <a:r>
              <a:rPr lang="en-US" dirty="0"/>
              <a:t>Intention to Treat (ITT): “once randomized, always analyzed”, maintains randomization </a:t>
            </a:r>
          </a:p>
          <a:p>
            <a:pPr lvl="1"/>
            <a:r>
              <a:rPr lang="en-US" dirty="0"/>
              <a:t>Blinding minimizes bias in assessments</a:t>
            </a:r>
            <a:endParaRPr lang="en-US" dirty="0">
              <a:latin typeface="Helvetica" pitchFamily="2" charset="0"/>
              <a:ea typeface="ＭＳ Ｐゴシック" panose="020B0600070205080204" pitchFamily="34" charset="-128"/>
            </a:endParaRPr>
          </a:p>
          <a:p>
            <a:pPr lvl="1"/>
            <a:endParaRPr lang="en-US" dirty="0">
              <a:latin typeface="Helvetica" pitchFamily="2" charset="0"/>
              <a:ea typeface="ＭＳ Ｐゴシック" panose="020B0600070205080204" pitchFamily="34" charset="-128"/>
            </a:endParaRPr>
          </a:p>
          <a:p>
            <a:pPr lvl="1"/>
            <a:r>
              <a:rPr lang="en-US" dirty="0">
                <a:latin typeface="Helvetica" pitchFamily="2" charset="0"/>
                <a:ea typeface="ＭＳ Ｐゴシック" panose="020B0600070205080204" pitchFamily="34" charset="-128"/>
              </a:rPr>
              <a:t>Co-Intervention – additional diagnostic or therapeutic tests or procedures applied to either the intervention or control group in a RCT. Such additions that are not pre-specified by the protocol could introduce confounding and threaten validity of the trial. </a:t>
            </a:r>
          </a:p>
          <a:p>
            <a:pPr lvl="1"/>
            <a:endParaRPr lang="en-US" dirty="0"/>
          </a:p>
        </p:txBody>
      </p:sp>
    </p:spTree>
    <p:extLst>
      <p:ext uri="{BB962C8B-B14F-4D97-AF65-F5344CB8AC3E}">
        <p14:creationId xmlns:p14="http://schemas.microsoft.com/office/powerpoint/2010/main" val="1900693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bwMode="auto">
          <a:xfrm>
            <a:off x="1181100" y="674688"/>
            <a:ext cx="4497388" cy="3373437"/>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7411" name="Rectangle 3"/>
          <p:cNvSpPr>
            <a:spLocks noGrp="1" noChangeArrowheads="1"/>
          </p:cNvSpPr>
          <p:nvPr>
            <p:ph type="body" idx="1"/>
          </p:nvPr>
        </p:nvSpPr>
        <p:spPr bwMode="auto">
          <a:xfrm>
            <a:off x="913805" y="4272643"/>
            <a:ext cx="5030391" cy="404737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lvl="1"/>
            <a:endParaRPr lang="en-US" altLang="en-US" dirty="0"/>
          </a:p>
          <a:p>
            <a:pPr eaLnBrk="1" hangingPunct="1"/>
            <a:endParaRPr lang="en-US" altLang="en-US" dirty="0">
              <a:latin typeface="Arial" charset="0"/>
              <a:cs typeface="Arial" charset="0"/>
            </a:endParaRPr>
          </a:p>
        </p:txBody>
      </p:sp>
    </p:spTree>
    <p:extLst>
      <p:ext uri="{BB962C8B-B14F-4D97-AF65-F5344CB8AC3E}">
        <p14:creationId xmlns:p14="http://schemas.microsoft.com/office/powerpoint/2010/main" val="10434065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a:extLst>
              <a:ext uri="{FF2B5EF4-FFF2-40B4-BE49-F238E27FC236}">
                <a16:creationId xmlns:a16="http://schemas.microsoft.com/office/drawing/2014/main" id="{011BCEDA-8861-1640-B64B-5BAD8278A0E2}"/>
              </a:ext>
            </a:extLst>
          </p:cNvPr>
          <p:cNvSpPr>
            <a:spLocks noGrp="1" noRot="1" noChangeAspect="1" noChangeArrowheads="1" noTextEdit="1"/>
          </p:cNvSpPr>
          <p:nvPr>
            <p:ph type="sldImg"/>
          </p:nvPr>
        </p:nvSpPr>
        <p:spPr>
          <a:ln/>
        </p:spPr>
      </p:sp>
      <p:sp>
        <p:nvSpPr>
          <p:cNvPr id="637955" name="Rectangle 3">
            <a:extLst>
              <a:ext uri="{FF2B5EF4-FFF2-40B4-BE49-F238E27FC236}">
                <a16:creationId xmlns:a16="http://schemas.microsoft.com/office/drawing/2014/main" id="{56BF76A1-DA2D-E04A-91EE-D75B8A64AA29}"/>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9408637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BC4A13E8-24B3-2143-A578-50168844283F}"/>
              </a:ext>
            </a:extLst>
          </p:cNvPr>
          <p:cNvSpPr>
            <a:spLocks noGrp="1" noRot="1" noChangeAspect="1" noChangeArrowheads="1" noTextEdit="1"/>
          </p:cNvSpPr>
          <p:nvPr>
            <p:ph type="sldImg"/>
          </p:nvPr>
        </p:nvSpPr>
        <p:spPr>
          <a:ln/>
        </p:spPr>
      </p:sp>
      <p:sp>
        <p:nvSpPr>
          <p:cNvPr id="638979" name="Rectangle 3">
            <a:extLst>
              <a:ext uri="{FF2B5EF4-FFF2-40B4-BE49-F238E27FC236}">
                <a16:creationId xmlns:a16="http://schemas.microsoft.com/office/drawing/2014/main" id="{0293018E-8CDA-CC42-8D8D-0A098751C560}"/>
              </a:ext>
            </a:extLst>
          </p:cNvPr>
          <p:cNvSpPr>
            <a:spLocks noGrp="1" noChangeArrowheads="1"/>
          </p:cNvSpPr>
          <p:nvPr>
            <p:ph type="body" idx="1"/>
          </p:nvPr>
        </p:nvSpPr>
        <p:spPr/>
        <p:txBody>
          <a:bodyPr/>
          <a:lstStyle/>
          <a:p>
            <a:pPr>
              <a:defRPr/>
            </a:pPr>
            <a:r>
              <a:rPr lang="en-US" dirty="0">
                <a:cs typeface="+mn-cs"/>
              </a:rPr>
              <a:t>If your intervention is not blinded to the dr. or participant, self-awareness of the intervention after randomization can lead to the introduction of differences </a:t>
            </a:r>
            <a:r>
              <a:rPr lang="en-US" dirty="0" err="1">
                <a:cs typeface="+mn-cs"/>
              </a:rPr>
              <a:t>bt</a:t>
            </a:r>
            <a:r>
              <a:rPr lang="en-US" dirty="0">
                <a:cs typeface="+mn-cs"/>
              </a:rPr>
              <a:t> groups.</a:t>
            </a:r>
          </a:p>
          <a:p>
            <a:pPr>
              <a:defRPr/>
            </a:pPr>
            <a:endParaRPr lang="en-US" dirty="0">
              <a:cs typeface="+mn-cs"/>
            </a:endParaRPr>
          </a:p>
        </p:txBody>
      </p:sp>
    </p:spTree>
    <p:extLst>
      <p:ext uri="{BB962C8B-B14F-4D97-AF65-F5344CB8AC3E}">
        <p14:creationId xmlns:p14="http://schemas.microsoft.com/office/powerpoint/2010/main" val="17720499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99C0BD79-9721-0A41-BEBF-C76FD2E5C8C6}"/>
              </a:ext>
            </a:extLst>
          </p:cNvPr>
          <p:cNvSpPr>
            <a:spLocks noGrp="1" noRot="1" noChangeAspect="1" noChangeArrowheads="1" noTextEdit="1"/>
          </p:cNvSpPr>
          <p:nvPr>
            <p:ph type="sldImg"/>
          </p:nvPr>
        </p:nvSpPr>
        <p:spPr>
          <a:ln/>
        </p:spPr>
      </p:sp>
      <p:sp>
        <p:nvSpPr>
          <p:cNvPr id="629763" name="Rectangle 3">
            <a:extLst>
              <a:ext uri="{FF2B5EF4-FFF2-40B4-BE49-F238E27FC236}">
                <a16:creationId xmlns:a16="http://schemas.microsoft.com/office/drawing/2014/main" id="{D36885F3-35E1-2043-8B14-74D2A80B56BA}"/>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13036912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54E1980D-9052-0249-8FB3-2FDE496B49E9}"/>
              </a:ext>
            </a:extLst>
          </p:cNvPr>
          <p:cNvSpPr>
            <a:spLocks noGrp="1" noRot="1" noChangeAspect="1" noChangeArrowheads="1" noTextEdit="1"/>
          </p:cNvSpPr>
          <p:nvPr>
            <p:ph type="sldImg"/>
          </p:nvPr>
        </p:nvSpPr>
        <p:spPr>
          <a:ln/>
        </p:spPr>
      </p:sp>
      <p:sp>
        <p:nvSpPr>
          <p:cNvPr id="33794" name="Rectangle 3">
            <a:extLst>
              <a:ext uri="{FF2B5EF4-FFF2-40B4-BE49-F238E27FC236}">
                <a16:creationId xmlns:a16="http://schemas.microsoft.com/office/drawing/2014/main" id="{8C483926-ED54-F94A-9524-4FA7795AD2E9}"/>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latin typeface="Helvetica" pitchFamily="2" charset="0"/>
                <a:ea typeface="ＭＳ Ｐゴシック" panose="020B0600070205080204" pitchFamily="34" charset="-128"/>
              </a:rPr>
              <a:t>Best control is inactive placebo</a:t>
            </a:r>
          </a:p>
          <a:p>
            <a:pPr lvl="1"/>
            <a:r>
              <a:rPr lang="en-US" altLang="en-US" dirty="0">
                <a:latin typeface="Helvetica" pitchFamily="2" charset="0"/>
                <a:ea typeface="ＭＳ Ｐゴシック" panose="020B0600070205080204" pitchFamily="34" charset="-128"/>
              </a:rPr>
              <a:t>easy to determine benefit or harm</a:t>
            </a:r>
          </a:p>
          <a:p>
            <a:pPr lvl="1"/>
            <a:r>
              <a:rPr lang="en-US" altLang="en-US" dirty="0">
                <a:latin typeface="Helvetica" pitchFamily="2" charset="0"/>
                <a:ea typeface="ＭＳ Ｐゴシック" panose="020B0600070205080204" pitchFamily="34" charset="-128"/>
              </a:rPr>
              <a:t>Usually (not always) easy to blind</a:t>
            </a:r>
          </a:p>
          <a:p>
            <a:r>
              <a:rPr lang="en-US" altLang="en-US" dirty="0">
                <a:latin typeface="Helvetica" pitchFamily="2" charset="0"/>
                <a:ea typeface="ＭＳ Ｐゴシック" panose="020B0600070205080204" pitchFamily="34" charset="-128"/>
              </a:rPr>
              <a:t>Some trials use an active treatment of </a:t>
            </a:r>
            <a:r>
              <a:rPr lang="ja-JP" altLang="en-US">
                <a:latin typeface="Arial" panose="020B0604020202020204" pitchFamily="34" charset="0"/>
                <a:ea typeface="ＭＳ Ｐゴシック" panose="020B0600070205080204" pitchFamily="34" charset="-128"/>
              </a:rPr>
              <a:t>“</a:t>
            </a:r>
            <a:r>
              <a:rPr lang="en-US" altLang="ja-JP" dirty="0">
                <a:latin typeface="Helvetica" pitchFamily="2" charset="0"/>
                <a:ea typeface="ＭＳ Ｐゴシック" panose="020B0600070205080204" pitchFamily="34" charset="-128"/>
              </a:rPr>
              <a:t>standard of care</a:t>
            </a:r>
            <a:r>
              <a:rPr lang="ja-JP" altLang="en-US">
                <a:latin typeface="Arial" panose="020B0604020202020204" pitchFamily="34" charset="0"/>
                <a:ea typeface="ＭＳ Ｐゴシック" panose="020B0600070205080204" pitchFamily="34" charset="-128"/>
              </a:rPr>
              <a:t>”</a:t>
            </a:r>
            <a:r>
              <a:rPr lang="en-US" altLang="ja-JP" dirty="0">
                <a:latin typeface="Helvetica" pitchFamily="2" charset="0"/>
                <a:ea typeface="ＭＳ Ｐゴシック" panose="020B0600070205080204" pitchFamily="34" charset="-128"/>
              </a:rPr>
              <a:t> as the comparator. Here, the goal might be to show that the new intervention is better than the standard. The design and statistical analysis here is exactly the same as if the standard of care were a placebo. </a:t>
            </a:r>
          </a:p>
          <a:p>
            <a:endParaRPr lang="en-US" altLang="ja-JP" dirty="0">
              <a:latin typeface="Helvetica" pitchFamily="2" charset="0"/>
              <a:ea typeface="ＭＳ Ｐゴシック" panose="020B0600070205080204" pitchFamily="34" charset="-128"/>
            </a:endParaRPr>
          </a:p>
          <a:p>
            <a:r>
              <a:rPr lang="en-US" altLang="en-US" dirty="0">
                <a:latin typeface="Helvetica" pitchFamily="2" charset="0"/>
                <a:ea typeface="ＭＳ Ｐゴシック" panose="020B0600070205080204" pitchFamily="34" charset="-128"/>
              </a:rPr>
              <a:t>But often, the goal is to determine if the new treatment is AS GOOD as the standard of care. Sometimes, we do just want a second line therapy, but generally don</a:t>
            </a:r>
            <a:r>
              <a:rPr lang="ja-JP" altLang="en-US">
                <a:latin typeface="Arial" panose="020B0604020202020204" pitchFamily="34" charset="0"/>
                <a:ea typeface="ＭＳ Ｐゴシック" panose="020B0600070205080204" pitchFamily="34" charset="-128"/>
              </a:rPr>
              <a:t>’</a:t>
            </a:r>
            <a:r>
              <a:rPr lang="en-US" altLang="ja-JP" dirty="0">
                <a:latin typeface="Helvetica" pitchFamily="2" charset="0"/>
                <a:ea typeface="ＭＳ Ｐゴシック" panose="020B0600070205080204" pitchFamily="34" charset="-128"/>
              </a:rPr>
              <a:t>t really care if a new treatment is as good as the standard of care unless it has some advantages, for example better side effect profile, more convenient, or less expensive. </a:t>
            </a:r>
          </a:p>
          <a:p>
            <a:r>
              <a:rPr lang="en-US" altLang="ja-JP" dirty="0">
                <a:latin typeface="Helvetica" pitchFamily="2" charset="0"/>
                <a:ea typeface="ＭＳ Ｐゴシック" panose="020B0600070205080204" pitchFamily="34" charset="-128"/>
              </a:rPr>
              <a:t>Decision about what is considered “good enough” for non-inferiority trial is based on lit. example:  </a:t>
            </a:r>
            <a:r>
              <a:rPr lang="en-US" dirty="0">
                <a:hlinkClick r:id="rId3"/>
              </a:rPr>
              <a:t>https://jamanetwork.com/journals/jama/fullarticle/2320315?utm_source=silverchair&amp;utm_campaign=marketing&amp;utm_content=article-decade&amp;cmp=1&amp;utm_medium=email</a:t>
            </a:r>
            <a:endParaRPr lang="en-US" dirty="0"/>
          </a:p>
          <a:p>
            <a:r>
              <a:rPr lang="en-US" altLang="ja-JP" dirty="0">
                <a:latin typeface="Helvetica" pitchFamily="2" charset="0"/>
                <a:ea typeface="ＭＳ Ｐゴシック" panose="020B0600070205080204" pitchFamily="34" charset="-128"/>
              </a:rPr>
              <a:t>In this example, X was set at 24% for power calculations.</a:t>
            </a:r>
          </a:p>
          <a:p>
            <a:endParaRPr lang="en-US" altLang="ja-JP" dirty="0">
              <a:latin typeface="Helvetica" pitchFamily="2" charset="0"/>
              <a:ea typeface="ＭＳ Ｐゴシック" panose="020B0600070205080204" pitchFamily="34" charset="-128"/>
            </a:endParaRPr>
          </a:p>
          <a:p>
            <a:r>
              <a:rPr lang="en-US" altLang="en-US" dirty="0">
                <a:latin typeface="Helvetica" pitchFamily="2" charset="0"/>
                <a:ea typeface="ＭＳ Ｐゴシック" panose="020B0600070205080204" pitchFamily="34" charset="-128"/>
              </a:rPr>
              <a:t>Consider, for example, the problem of conducting a clinical trial with a new drug for prevention of osteoporotic fractures. There are already proven effective drugs for this, namely estrogens, bisphosphonates and PTH. Is it ethical and/or clinically useful to study this new drug compared to placebo? There are many such examples - HTN, depression, lipid lowering, etc.</a:t>
            </a:r>
          </a:p>
        </p:txBody>
      </p:sp>
    </p:spTree>
    <p:extLst>
      <p:ext uri="{BB962C8B-B14F-4D97-AF65-F5344CB8AC3E}">
        <p14:creationId xmlns:p14="http://schemas.microsoft.com/office/powerpoint/2010/main" val="34890785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a:extLst>
              <a:ext uri="{FF2B5EF4-FFF2-40B4-BE49-F238E27FC236}">
                <a16:creationId xmlns:a16="http://schemas.microsoft.com/office/drawing/2014/main" id="{702DA509-6A51-AC4C-BB03-D080658CAC6B}"/>
              </a:ext>
            </a:extLst>
          </p:cNvPr>
          <p:cNvSpPr>
            <a:spLocks noGrp="1" noRot="1" noChangeAspect="1" noChangeArrowheads="1" noTextEdit="1"/>
          </p:cNvSpPr>
          <p:nvPr>
            <p:ph type="sldImg"/>
          </p:nvPr>
        </p:nvSpPr>
        <p:spPr>
          <a:ln/>
        </p:spPr>
      </p:sp>
      <p:sp>
        <p:nvSpPr>
          <p:cNvPr id="631811" name="Rectangle 3">
            <a:extLst>
              <a:ext uri="{FF2B5EF4-FFF2-40B4-BE49-F238E27FC236}">
                <a16:creationId xmlns:a16="http://schemas.microsoft.com/office/drawing/2014/main" id="{A794CE97-791C-A143-BCE4-FEA16BA9A8E1}"/>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40576917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a:extLst>
              <a:ext uri="{FF2B5EF4-FFF2-40B4-BE49-F238E27FC236}">
                <a16:creationId xmlns:a16="http://schemas.microsoft.com/office/drawing/2014/main" id="{00DDD8F6-21FA-9B49-AFD4-4F358C3FD4CD}"/>
              </a:ext>
            </a:extLst>
          </p:cNvPr>
          <p:cNvSpPr>
            <a:spLocks noGrp="1" noRot="1" noChangeAspect="1" noChangeArrowheads="1" noTextEdit="1"/>
          </p:cNvSpPr>
          <p:nvPr>
            <p:ph type="sldImg"/>
          </p:nvPr>
        </p:nvSpPr>
        <p:spPr>
          <a:ln/>
        </p:spPr>
      </p:sp>
      <p:sp>
        <p:nvSpPr>
          <p:cNvPr id="635907" name="Rectangle 3">
            <a:extLst>
              <a:ext uri="{FF2B5EF4-FFF2-40B4-BE49-F238E27FC236}">
                <a16:creationId xmlns:a16="http://schemas.microsoft.com/office/drawing/2014/main" id="{E9017232-F643-AA4F-95C3-B7B32AC7BB96}"/>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37460832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a:extLst>
              <a:ext uri="{FF2B5EF4-FFF2-40B4-BE49-F238E27FC236}">
                <a16:creationId xmlns:a16="http://schemas.microsoft.com/office/drawing/2014/main" id="{17003082-6FE9-B145-9DD1-44BEC750A6C3}"/>
              </a:ext>
            </a:extLst>
          </p:cNvPr>
          <p:cNvSpPr>
            <a:spLocks noGrp="1" noRot="1" noChangeAspect="1" noChangeArrowheads="1" noTextEdit="1"/>
          </p:cNvSpPr>
          <p:nvPr>
            <p:ph type="sldImg"/>
          </p:nvPr>
        </p:nvSpPr>
        <p:spPr>
          <a:ln/>
        </p:spPr>
      </p:sp>
      <p:sp>
        <p:nvSpPr>
          <p:cNvPr id="636931" name="Rectangle 3">
            <a:extLst>
              <a:ext uri="{FF2B5EF4-FFF2-40B4-BE49-F238E27FC236}">
                <a16:creationId xmlns:a16="http://schemas.microsoft.com/office/drawing/2014/main" id="{074DC186-8682-974E-9062-9352B043792A}"/>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25162487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Equipoise </a:t>
            </a:r>
            <a:r>
              <a:rPr lang="mr-IN" dirty="0"/>
              <a:t>–</a:t>
            </a:r>
            <a:r>
              <a:rPr lang="en-US" dirty="0"/>
              <a:t> the group</a:t>
            </a:r>
            <a:r>
              <a:rPr lang="en-US" baseline="0" dirty="0"/>
              <a:t> or </a:t>
            </a:r>
            <a:r>
              <a:rPr lang="en-US" baseline="0" dirty="0" err="1"/>
              <a:t>tx</a:t>
            </a:r>
            <a:r>
              <a:rPr lang="en-US" baseline="0" dirty="0"/>
              <a:t> allocations in the trial must be equally acceptable based on current state of knowledge</a:t>
            </a:r>
          </a:p>
          <a:p>
            <a:r>
              <a:rPr lang="en-US" baseline="0" dirty="0"/>
              <a:t>There are certain questions that will NEVER be addressed in a trial</a:t>
            </a:r>
            <a:endParaRPr lang="en-US" dirty="0"/>
          </a:p>
        </p:txBody>
      </p:sp>
    </p:spTree>
    <p:extLst>
      <p:ext uri="{BB962C8B-B14F-4D97-AF65-F5344CB8AC3E}">
        <p14:creationId xmlns:p14="http://schemas.microsoft.com/office/powerpoint/2010/main" val="36253128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C14E9A-3DE8-034F-B838-4E5D36AA9102}" type="slidenum">
              <a:rPr lang="en-US" smtClean="0"/>
              <a:t>38</a:t>
            </a:fld>
            <a:endParaRPr lang="en-US"/>
          </a:p>
        </p:txBody>
      </p:sp>
    </p:spTree>
    <p:extLst>
      <p:ext uri="{BB962C8B-B14F-4D97-AF65-F5344CB8AC3E}">
        <p14:creationId xmlns:p14="http://schemas.microsoft.com/office/powerpoint/2010/main" val="32081545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5"/>
          </p:nvPr>
        </p:nvSpPr>
        <p:spPr/>
        <p:txBody>
          <a:bodyPr/>
          <a:lstStyle/>
          <a:p>
            <a:fld id="{BFC14E9A-3DE8-034F-B838-4E5D36AA9102}" type="slidenum">
              <a:rPr lang="en-US" smtClean="0"/>
              <a:t>39</a:t>
            </a:fld>
            <a:endParaRPr lang="en-US"/>
          </a:p>
        </p:txBody>
      </p:sp>
    </p:spTree>
    <p:extLst>
      <p:ext uri="{BB962C8B-B14F-4D97-AF65-F5344CB8AC3E}">
        <p14:creationId xmlns:p14="http://schemas.microsoft.com/office/powerpoint/2010/main" val="1496399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C14E9A-3DE8-034F-B838-4E5D36AA9102}" type="slidenum">
              <a:rPr lang="en-US" smtClean="0"/>
              <a:t>4</a:t>
            </a:fld>
            <a:endParaRPr lang="en-US"/>
          </a:p>
        </p:txBody>
      </p:sp>
    </p:spTree>
    <p:extLst>
      <p:ext uri="{BB962C8B-B14F-4D97-AF65-F5344CB8AC3E}">
        <p14:creationId xmlns:p14="http://schemas.microsoft.com/office/powerpoint/2010/main" val="11762233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https://www.uspreventiveservicestaskforce.org/Page/Document/UpdateSummaryFinal/aspirin-to-prevent-cardiovascular-disease-and-cancer</a:t>
            </a:r>
            <a:endParaRPr lang="en-US" dirty="0"/>
          </a:p>
          <a:p>
            <a:r>
              <a:rPr lang="en-US" dirty="0">
                <a:hlinkClick r:id="rId4"/>
              </a:rPr>
              <a:t>https://www.ncbi.nlm.nih.gov/pubmed/2664509</a:t>
            </a:r>
            <a:endParaRPr lang="en-US" dirty="0"/>
          </a:p>
          <a:p>
            <a:r>
              <a:rPr lang="en-US" dirty="0">
                <a:hlinkClick r:id="rId5"/>
              </a:rPr>
              <a:t>https://www.nejm.org/doi/full/10.1056/NEJM198907203210301?url_ver=Z39.88-2003&amp;rfr_id=ori%3Arid%3Acrossref.org&amp;rfr_dat=cr_pub%3Dpubmed</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FC14E9A-3DE8-034F-B838-4E5D36AA9102}" type="slidenum">
              <a:rPr lang="en-US" smtClean="0"/>
              <a:t>40</a:t>
            </a:fld>
            <a:endParaRPr lang="en-US"/>
          </a:p>
        </p:txBody>
      </p:sp>
    </p:spTree>
    <p:extLst>
      <p:ext uri="{BB962C8B-B14F-4D97-AF65-F5344CB8AC3E}">
        <p14:creationId xmlns:p14="http://schemas.microsoft.com/office/powerpoint/2010/main" val="8201138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https://www.uspreventiveservicestaskforce.org/Page/Document/UpdateSummaryFinal/aspirin-to-prevent-cardiovascular-disease-and-cancer</a:t>
            </a:r>
            <a:endParaRPr lang="en-US" dirty="0"/>
          </a:p>
          <a:p>
            <a:r>
              <a:rPr lang="en-US" dirty="0">
                <a:hlinkClick r:id="rId4"/>
              </a:rPr>
              <a:t>https://www.ncbi.nlm.nih.gov/pubmed/2664509</a:t>
            </a:r>
            <a:endParaRPr lang="en-US" dirty="0"/>
          </a:p>
          <a:p>
            <a:r>
              <a:rPr lang="en-US" dirty="0">
                <a:hlinkClick r:id="rId5"/>
              </a:rPr>
              <a:t>https://www.nejm.org/doi/full/10.1056/NEJM198907203210301?url_ver=Z39.88-2003&amp;rfr_id=ori%3Arid%3Acrossref.org&amp;rfr_dat=cr_pub%3Dpubmed</a:t>
            </a:r>
            <a:endParaRPr lang="en-US" dirty="0"/>
          </a:p>
          <a:p>
            <a:endParaRPr lang="en-US" dirty="0"/>
          </a:p>
          <a:p>
            <a:r>
              <a:rPr lang="en-US" dirty="0"/>
              <a:t>Balancing adherence with generalizability… Educated MD’s – more likely to take the mailed pill packs as prescribed and maintain follow up </a:t>
            </a:r>
            <a:r>
              <a:rPr lang="en-US" dirty="0" err="1"/>
              <a:t>bc</a:t>
            </a:r>
            <a:r>
              <a:rPr lang="en-US" dirty="0"/>
              <a:t> they valued the scientific endeavor</a:t>
            </a:r>
          </a:p>
          <a:p>
            <a:endParaRPr lang="en-US" dirty="0"/>
          </a:p>
        </p:txBody>
      </p:sp>
      <p:sp>
        <p:nvSpPr>
          <p:cNvPr id="4" name="Slide Number Placeholder 3"/>
          <p:cNvSpPr>
            <a:spLocks noGrp="1"/>
          </p:cNvSpPr>
          <p:nvPr>
            <p:ph type="sldNum" sz="quarter" idx="5"/>
          </p:nvPr>
        </p:nvSpPr>
        <p:spPr/>
        <p:txBody>
          <a:bodyPr/>
          <a:lstStyle/>
          <a:p>
            <a:fld id="{BFC14E9A-3DE8-034F-B838-4E5D36AA9102}" type="slidenum">
              <a:rPr lang="en-US" smtClean="0"/>
              <a:t>41</a:t>
            </a:fld>
            <a:endParaRPr lang="en-US"/>
          </a:p>
        </p:txBody>
      </p:sp>
    </p:spTree>
    <p:extLst>
      <p:ext uri="{BB962C8B-B14F-4D97-AF65-F5344CB8AC3E}">
        <p14:creationId xmlns:p14="http://schemas.microsoft.com/office/powerpoint/2010/main" val="21994644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https://www.uspreventiveservicestaskforce.org/Page/Document/UpdateSummaryFinal/aspirin-to-prevent-cardiovascular-disease-and-cancer</a:t>
            </a:r>
            <a:endParaRPr lang="en-US" dirty="0"/>
          </a:p>
          <a:p>
            <a:r>
              <a:rPr lang="en-US" dirty="0">
                <a:hlinkClick r:id="rId4"/>
              </a:rPr>
              <a:t>https://www.ncbi.nlm.nih.gov/pubmed/2664509</a:t>
            </a:r>
            <a:endParaRPr lang="en-US" dirty="0"/>
          </a:p>
          <a:p>
            <a:r>
              <a:rPr lang="en-US" dirty="0">
                <a:hlinkClick r:id="rId5"/>
              </a:rPr>
              <a:t>https://www.nejm.org/doi/full/10.1056/NEJM198907203210301?url_ver=Z39.88-2003&amp;rfr_id=ori%3Arid%3Acrossref.org&amp;rfr_dat=cr_pub%3Dpubmed</a:t>
            </a:r>
            <a:endParaRPr lang="en-US" dirty="0"/>
          </a:p>
          <a:p>
            <a:endParaRPr lang="en-US" dirty="0"/>
          </a:p>
          <a:p>
            <a:r>
              <a:rPr lang="en-US" dirty="0"/>
              <a:t>2x2 factorial design: </a:t>
            </a:r>
            <a:r>
              <a:rPr lang="en-US" dirty="0">
                <a:hlinkClick r:id="rId6"/>
              </a:rPr>
              <a:t>https://www.ncbi.nlm.nih.gov/pubmed/4023472</a:t>
            </a:r>
            <a:endParaRPr lang="en-US" dirty="0"/>
          </a:p>
          <a:p>
            <a:endParaRPr lang="en-US" dirty="0"/>
          </a:p>
          <a:p>
            <a:r>
              <a:rPr lang="en-US" dirty="0">
                <a:hlinkClick r:id="rId7"/>
              </a:rPr>
              <a:t>https://handbook-5-1.cochrane.org/chapter_16/16_5_6_factorial_trials.htm</a:t>
            </a:r>
            <a:endParaRPr lang="en-US" dirty="0"/>
          </a:p>
        </p:txBody>
      </p:sp>
      <p:sp>
        <p:nvSpPr>
          <p:cNvPr id="4" name="Slide Number Placeholder 3"/>
          <p:cNvSpPr>
            <a:spLocks noGrp="1"/>
          </p:cNvSpPr>
          <p:nvPr>
            <p:ph type="sldNum" sz="quarter" idx="5"/>
          </p:nvPr>
        </p:nvSpPr>
        <p:spPr/>
        <p:txBody>
          <a:bodyPr/>
          <a:lstStyle/>
          <a:p>
            <a:fld id="{BFC14E9A-3DE8-034F-B838-4E5D36AA9102}" type="slidenum">
              <a:rPr lang="en-US" smtClean="0"/>
              <a:t>42</a:t>
            </a:fld>
            <a:endParaRPr lang="en-US"/>
          </a:p>
        </p:txBody>
      </p:sp>
    </p:spTree>
    <p:extLst>
      <p:ext uri="{BB962C8B-B14F-4D97-AF65-F5344CB8AC3E}">
        <p14:creationId xmlns:p14="http://schemas.microsoft.com/office/powerpoint/2010/main" val="5279321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https://www.uspreventiveservicestaskforce.org/Page/Document/UpdateSummaryFinal/aspirin-to-prevent-cardiovascular-disease-and-cancer</a:t>
            </a:r>
            <a:endParaRPr lang="en-US" dirty="0"/>
          </a:p>
          <a:p>
            <a:r>
              <a:rPr lang="en-US" dirty="0">
                <a:hlinkClick r:id="rId4"/>
              </a:rPr>
              <a:t>https://www.ncbi.nlm.nih.gov/pubmed/2664509</a:t>
            </a:r>
            <a:endParaRPr lang="en-US" dirty="0"/>
          </a:p>
          <a:p>
            <a:r>
              <a:rPr lang="en-US" dirty="0">
                <a:hlinkClick r:id="rId5"/>
              </a:rPr>
              <a:t>https://www.nejm.org/doi/full/10.1056/NEJM198907203210301?url_ver=Z39.88-2003&amp;rfr_id=ori%3Arid%3Acrossref.org&amp;rfr_dat=cr_pub%3Dpubmed</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FC14E9A-3DE8-034F-B838-4E5D36AA9102}" type="slidenum">
              <a:rPr lang="en-US" smtClean="0"/>
              <a:t>43</a:t>
            </a:fld>
            <a:endParaRPr lang="en-US"/>
          </a:p>
        </p:txBody>
      </p:sp>
    </p:spTree>
    <p:extLst>
      <p:ext uri="{BB962C8B-B14F-4D97-AF65-F5344CB8AC3E}">
        <p14:creationId xmlns:p14="http://schemas.microsoft.com/office/powerpoint/2010/main" val="40290593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85D6442-A8DA-9D40-84A5-3AA2513EAD51}"/>
              </a:ext>
            </a:extLst>
          </p:cNvPr>
          <p:cNvSpPr>
            <a:spLocks noGrp="1" noChangeArrowheads="1"/>
          </p:cNvSpPr>
          <p:nvPr>
            <p:ph type="sldNum"/>
          </p:nvPr>
        </p:nvSpPr>
        <p:spPr>
          <a:ln/>
        </p:spPr>
        <p:txBody>
          <a:bodyPr/>
          <a:lstStyle/>
          <a:p>
            <a:fld id="{A764700D-9C4B-1348-BC44-1DB926C99994}" type="slidenum">
              <a:rPr lang="en-US" altLang="en-US"/>
              <a:pPr/>
              <a:t>44</a:t>
            </a:fld>
            <a:endParaRPr lang="en-US" altLang="en-US"/>
          </a:p>
        </p:txBody>
      </p:sp>
      <p:sp>
        <p:nvSpPr>
          <p:cNvPr id="4097" name="Text Box 1">
            <a:extLst>
              <a:ext uri="{FF2B5EF4-FFF2-40B4-BE49-F238E27FC236}">
                <a16:creationId xmlns:a16="http://schemas.microsoft.com/office/drawing/2014/main" id="{705DD365-C897-1A46-AE51-F5882560CDAA}"/>
              </a:ext>
            </a:extLst>
          </p:cNvPr>
          <p:cNvSpPr txBox="1">
            <a:spLocks noGrp="1" noRot="1" noChangeAspect="1" noChangeArrowheads="1"/>
          </p:cNvSpPr>
          <p:nvPr>
            <p:ph type="sldImg"/>
          </p:nvPr>
        </p:nvSpPr>
        <p:spPr bwMode="auto">
          <a:xfrm>
            <a:off x="1196975" y="704850"/>
            <a:ext cx="4640263" cy="34813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Text Box 2">
            <a:extLst>
              <a:ext uri="{FF2B5EF4-FFF2-40B4-BE49-F238E27FC236}">
                <a16:creationId xmlns:a16="http://schemas.microsoft.com/office/drawing/2014/main" id="{0F20FB1C-3281-AA4F-AFE6-69B3593DCBE8}"/>
              </a:ext>
            </a:extLst>
          </p:cNvPr>
          <p:cNvSpPr txBox="1">
            <a:spLocks noGrp="1" noChangeArrowheads="1"/>
          </p:cNvSpPr>
          <p:nvPr>
            <p:ph type="body" idx="1"/>
          </p:nvPr>
        </p:nvSpPr>
        <p:spPr bwMode="auto">
          <a:xfrm>
            <a:off x="703263" y="4410075"/>
            <a:ext cx="5627687" cy="4178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tIns="17640" anchor="ctr"/>
          <a:lstStyle/>
          <a:p>
            <a:pPr marL="215900" indent="-214313" eaLnBrk="1">
              <a:lnSpc>
                <a:spcPct val="93000"/>
              </a:lnSpc>
              <a:spcBef>
                <a:spcPct val="0"/>
              </a:spcBef>
              <a:tabLst>
                <a:tab pos="723900" algn="l"/>
                <a:tab pos="1447800" algn="l"/>
                <a:tab pos="2171700" algn="l"/>
                <a:tab pos="2895600" algn="l"/>
                <a:tab pos="3619500" algn="l"/>
                <a:tab pos="4343400" algn="l"/>
                <a:tab pos="5067300" algn="l"/>
              </a:tabLst>
            </a:pPr>
            <a:endParaRPr lang="en-US" altLang="en-US" sz="2000" dirty="0">
              <a:latin typeface="Arial" panose="020B0604020202020204" pitchFamily="34" charset="0"/>
              <a:ea typeface="Baekmuk Batang" charset="0"/>
              <a:cs typeface="Baekmuk Batang" charset="0"/>
            </a:endParaRPr>
          </a:p>
        </p:txBody>
      </p:sp>
    </p:spTree>
    <p:extLst>
      <p:ext uri="{BB962C8B-B14F-4D97-AF65-F5344CB8AC3E}">
        <p14:creationId xmlns:p14="http://schemas.microsoft.com/office/powerpoint/2010/main" val="12283740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C14E9A-3DE8-034F-B838-4E5D36AA9102}" type="slidenum">
              <a:rPr lang="en-US" smtClean="0"/>
              <a:t>45</a:t>
            </a:fld>
            <a:endParaRPr lang="en-US"/>
          </a:p>
        </p:txBody>
      </p:sp>
    </p:spTree>
    <p:extLst>
      <p:ext uri="{BB962C8B-B14F-4D97-AF65-F5344CB8AC3E}">
        <p14:creationId xmlns:p14="http://schemas.microsoft.com/office/powerpoint/2010/main" val="8394053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C14E9A-3DE8-034F-B838-4E5D36AA9102}" type="slidenum">
              <a:rPr lang="en-US" smtClean="0"/>
              <a:t>46</a:t>
            </a:fld>
            <a:endParaRPr lang="en-US"/>
          </a:p>
        </p:txBody>
      </p:sp>
    </p:spTree>
    <p:extLst>
      <p:ext uri="{BB962C8B-B14F-4D97-AF65-F5344CB8AC3E}">
        <p14:creationId xmlns:p14="http://schemas.microsoft.com/office/powerpoint/2010/main" val="29982633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ea typeface="ＭＳ Ｐゴシック" charset="-128"/>
              </a:rPr>
              <a:t>Ask Class  - Who are Doll and </a:t>
            </a:r>
            <a:r>
              <a:rPr lang="en-US" altLang="en-US" dirty="0" err="1">
                <a:ea typeface="ＭＳ Ｐゴシック" charset="-128"/>
              </a:rPr>
              <a:t>Peto</a:t>
            </a:r>
            <a:r>
              <a:rPr lang="en-US" altLang="en-US" dirty="0">
                <a:ea typeface="ＭＳ Ｐゴシック" charset="-128"/>
              </a:rPr>
              <a:t>?  </a:t>
            </a:r>
          </a:p>
          <a:p>
            <a:r>
              <a:rPr lang="en-US" altLang="en-US" dirty="0">
                <a:ea typeface="ＭＳ Ｐゴシック" charset="-128"/>
              </a:rPr>
              <a:t>“Grandfathers of Epidemiology” who Richard Doll and Bradford Hill started the British doctors study in 1951, and published their preliminary and follow-up report in the mid-1950’s providing the earliest evidence that smoking was linked to many serious diseases, first and foremost lung cancer.</a:t>
            </a:r>
          </a:p>
          <a:p>
            <a:endParaRPr lang="en-US" altLang="en-US" dirty="0">
              <a:ea typeface="ＭＳ Ｐゴシック" charset="-128"/>
            </a:endParaRPr>
          </a:p>
          <a:p>
            <a:r>
              <a:rPr lang="en-US" altLang="en-US" dirty="0">
                <a:ea typeface="ＭＳ Ｐゴシック" charset="-128"/>
              </a:rPr>
              <a:t>30 years later, they published this thoughtful piece on Beta-Carotene and cancer.  At the time, the observation had been made that vegetables, in particular those rich in </a:t>
            </a:r>
            <a:r>
              <a:rPr lang="en-US" altLang="en-US" dirty="0" err="1">
                <a:ea typeface="ＭＳ Ｐゴシック" charset="-128"/>
              </a:rPr>
              <a:t>Vit</a:t>
            </a:r>
            <a:r>
              <a:rPr lang="en-US" altLang="en-US" dirty="0">
                <a:ea typeface="ＭＳ Ｐゴシック" charset="-128"/>
              </a:rPr>
              <a:t> A or carotene seemed to be protective in observational studies, AND some studies that measured retinol and carotene in blood also showed a protective effect, specifically for beta-carotene. At the time, there were only 3 prospective cohort studies that had been done, but these all seemed protective.  </a:t>
            </a:r>
          </a:p>
          <a:p>
            <a:endParaRPr lang="en-US" altLang="en-US" dirty="0">
              <a:ea typeface="ＭＳ Ｐゴシック" charset="-128"/>
            </a:endParaRPr>
          </a:p>
          <a:p>
            <a:r>
              <a:rPr lang="en-US" altLang="en-US" dirty="0">
                <a:ea typeface="ＭＳ Ｐゴシック" charset="-128"/>
              </a:rPr>
              <a:t>1981 Doll &amp; </a:t>
            </a:r>
            <a:r>
              <a:rPr lang="en-US" altLang="en-US" dirty="0" err="1">
                <a:ea typeface="ＭＳ Ｐゴシック" charset="-128"/>
              </a:rPr>
              <a:t>Peto</a:t>
            </a:r>
            <a:r>
              <a:rPr lang="en-US" altLang="en-US" dirty="0">
                <a:ea typeface="ＭＳ Ｐゴシック" charset="-128"/>
              </a:rPr>
              <a:t>, Nature</a:t>
            </a:r>
          </a:p>
          <a:p>
            <a:r>
              <a:rPr lang="en-US" altLang="en-US" dirty="0">
                <a:ea typeface="ＭＳ Ｐゴシック" charset="-128"/>
              </a:rPr>
              <a:t>ATBC recruited 1985 – 1988</a:t>
            </a:r>
          </a:p>
          <a:p>
            <a:endParaRPr lang="en-US" altLang="en-US" dirty="0">
              <a:ea typeface="ＭＳ Ｐゴシック" charset="-128"/>
            </a:endParaRPr>
          </a:p>
        </p:txBody>
      </p:sp>
      <p:sp>
        <p:nvSpPr>
          <p:cNvPr id="4" name="Slide Number Placeholder 3"/>
          <p:cNvSpPr>
            <a:spLocks noGrp="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08478">
              <a:defRPr sz="1100">
                <a:solidFill>
                  <a:schemeClr val="tx1"/>
                </a:solidFill>
                <a:latin typeface="Times New Roman" charset="0"/>
                <a:ea typeface="ＭＳ Ｐゴシック" charset="-128"/>
              </a:defRPr>
            </a:lvl1pPr>
            <a:lvl2pPr marL="702756" indent="-270291" defTabSz="908478">
              <a:defRPr sz="1100">
                <a:solidFill>
                  <a:schemeClr val="tx1"/>
                </a:solidFill>
                <a:latin typeface="Times New Roman" charset="0"/>
                <a:ea typeface="ＭＳ Ｐゴシック" charset="-128"/>
              </a:defRPr>
            </a:lvl2pPr>
            <a:lvl3pPr marL="1081164" indent="-216233" defTabSz="908478">
              <a:defRPr sz="1100">
                <a:solidFill>
                  <a:schemeClr val="tx1"/>
                </a:solidFill>
                <a:latin typeface="Times New Roman" charset="0"/>
                <a:ea typeface="ＭＳ Ｐゴシック" charset="-128"/>
              </a:defRPr>
            </a:lvl3pPr>
            <a:lvl4pPr marL="1513629" indent="-216233" defTabSz="908478">
              <a:defRPr sz="1100">
                <a:solidFill>
                  <a:schemeClr val="tx1"/>
                </a:solidFill>
                <a:latin typeface="Times New Roman" charset="0"/>
                <a:ea typeface="ＭＳ Ｐゴシック" charset="-128"/>
              </a:defRPr>
            </a:lvl4pPr>
            <a:lvl5pPr marL="1946095" indent="-216233" defTabSz="908478">
              <a:defRPr sz="1100">
                <a:solidFill>
                  <a:schemeClr val="tx1"/>
                </a:solidFill>
                <a:latin typeface="Times New Roman" charset="0"/>
                <a:ea typeface="ＭＳ Ｐゴシック" charset="-128"/>
              </a:defRPr>
            </a:lvl5pPr>
            <a:lvl6pPr marL="2378560" indent="-216233" defTabSz="908478" eaLnBrk="0" fontAlgn="base" hangingPunct="0">
              <a:spcBef>
                <a:spcPct val="30000"/>
              </a:spcBef>
              <a:spcAft>
                <a:spcPct val="0"/>
              </a:spcAft>
              <a:defRPr sz="1100">
                <a:solidFill>
                  <a:schemeClr val="tx1"/>
                </a:solidFill>
                <a:latin typeface="Times New Roman" charset="0"/>
                <a:ea typeface="ＭＳ Ｐゴシック" charset="-128"/>
              </a:defRPr>
            </a:lvl6pPr>
            <a:lvl7pPr marL="2811026" indent="-216233" defTabSz="908478" eaLnBrk="0" fontAlgn="base" hangingPunct="0">
              <a:spcBef>
                <a:spcPct val="30000"/>
              </a:spcBef>
              <a:spcAft>
                <a:spcPct val="0"/>
              </a:spcAft>
              <a:defRPr sz="1100">
                <a:solidFill>
                  <a:schemeClr val="tx1"/>
                </a:solidFill>
                <a:latin typeface="Times New Roman" charset="0"/>
                <a:ea typeface="ＭＳ Ｐゴシック" charset="-128"/>
              </a:defRPr>
            </a:lvl7pPr>
            <a:lvl8pPr marL="3243491" indent="-216233" defTabSz="908478" eaLnBrk="0" fontAlgn="base" hangingPunct="0">
              <a:spcBef>
                <a:spcPct val="30000"/>
              </a:spcBef>
              <a:spcAft>
                <a:spcPct val="0"/>
              </a:spcAft>
              <a:defRPr sz="1100">
                <a:solidFill>
                  <a:schemeClr val="tx1"/>
                </a:solidFill>
                <a:latin typeface="Times New Roman" charset="0"/>
                <a:ea typeface="ＭＳ Ｐゴシック" charset="-128"/>
              </a:defRPr>
            </a:lvl8pPr>
            <a:lvl9pPr marL="3675957" indent="-216233" defTabSz="908478" eaLnBrk="0" fontAlgn="base" hangingPunct="0">
              <a:spcBef>
                <a:spcPct val="30000"/>
              </a:spcBef>
              <a:spcAft>
                <a:spcPct val="0"/>
              </a:spcAft>
              <a:defRPr sz="1100">
                <a:solidFill>
                  <a:schemeClr val="tx1"/>
                </a:solidFill>
                <a:latin typeface="Times New Roman" charset="0"/>
                <a:ea typeface="ＭＳ Ｐゴシック" charset="-128"/>
              </a:defRPr>
            </a:lvl9pPr>
          </a:lstStyle>
          <a:p>
            <a:fld id="{1911E531-3881-DA4C-8938-69FD387DF62C}" type="slidenum">
              <a:rPr lang="en-US" altLang="en-US" sz="1200">
                <a:solidFill>
                  <a:srgbClr val="1F497D"/>
                </a:solidFill>
                <a:latin typeface="Arial" charset="0"/>
              </a:rPr>
              <a:pPr/>
              <a:t>47</a:t>
            </a:fld>
            <a:endParaRPr lang="en-US" altLang="en-US" sz="1200">
              <a:solidFill>
                <a:srgbClr val="1F497D"/>
              </a:solidFill>
              <a:latin typeface="Arial" charset="0"/>
            </a:endParaRPr>
          </a:p>
        </p:txBody>
      </p:sp>
    </p:spTree>
    <p:extLst>
      <p:ext uri="{BB962C8B-B14F-4D97-AF65-F5344CB8AC3E}">
        <p14:creationId xmlns:p14="http://schemas.microsoft.com/office/powerpoint/2010/main" val="41832796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08478">
              <a:defRPr sz="1100">
                <a:solidFill>
                  <a:schemeClr val="tx1"/>
                </a:solidFill>
                <a:latin typeface="Times New Roman" charset="0"/>
                <a:ea typeface="ＭＳ Ｐゴシック" charset="-128"/>
              </a:defRPr>
            </a:lvl1pPr>
            <a:lvl2pPr marL="702756" indent="-270291" defTabSz="908478">
              <a:defRPr sz="1100">
                <a:solidFill>
                  <a:schemeClr val="tx1"/>
                </a:solidFill>
                <a:latin typeface="Times New Roman" charset="0"/>
                <a:ea typeface="ＭＳ Ｐゴシック" charset="-128"/>
              </a:defRPr>
            </a:lvl2pPr>
            <a:lvl3pPr marL="1081164" indent="-216233" defTabSz="908478">
              <a:defRPr sz="1100">
                <a:solidFill>
                  <a:schemeClr val="tx1"/>
                </a:solidFill>
                <a:latin typeface="Times New Roman" charset="0"/>
                <a:ea typeface="ＭＳ Ｐゴシック" charset="-128"/>
              </a:defRPr>
            </a:lvl3pPr>
            <a:lvl4pPr marL="1513629" indent="-216233" defTabSz="908478">
              <a:defRPr sz="1100">
                <a:solidFill>
                  <a:schemeClr val="tx1"/>
                </a:solidFill>
                <a:latin typeface="Times New Roman" charset="0"/>
                <a:ea typeface="ＭＳ Ｐゴシック" charset="-128"/>
              </a:defRPr>
            </a:lvl4pPr>
            <a:lvl5pPr marL="1946095" indent="-216233" defTabSz="908478">
              <a:defRPr sz="1100">
                <a:solidFill>
                  <a:schemeClr val="tx1"/>
                </a:solidFill>
                <a:latin typeface="Times New Roman" charset="0"/>
                <a:ea typeface="ＭＳ Ｐゴシック" charset="-128"/>
              </a:defRPr>
            </a:lvl5pPr>
            <a:lvl6pPr marL="2378560" indent="-216233" defTabSz="908478" eaLnBrk="0" fontAlgn="base" hangingPunct="0">
              <a:spcBef>
                <a:spcPct val="30000"/>
              </a:spcBef>
              <a:spcAft>
                <a:spcPct val="0"/>
              </a:spcAft>
              <a:defRPr sz="1100">
                <a:solidFill>
                  <a:schemeClr val="tx1"/>
                </a:solidFill>
                <a:latin typeface="Times New Roman" charset="0"/>
                <a:ea typeface="ＭＳ Ｐゴシック" charset="-128"/>
              </a:defRPr>
            </a:lvl6pPr>
            <a:lvl7pPr marL="2811026" indent="-216233" defTabSz="908478" eaLnBrk="0" fontAlgn="base" hangingPunct="0">
              <a:spcBef>
                <a:spcPct val="30000"/>
              </a:spcBef>
              <a:spcAft>
                <a:spcPct val="0"/>
              </a:spcAft>
              <a:defRPr sz="1100">
                <a:solidFill>
                  <a:schemeClr val="tx1"/>
                </a:solidFill>
                <a:latin typeface="Times New Roman" charset="0"/>
                <a:ea typeface="ＭＳ Ｐゴシック" charset="-128"/>
              </a:defRPr>
            </a:lvl7pPr>
            <a:lvl8pPr marL="3243491" indent="-216233" defTabSz="908478" eaLnBrk="0" fontAlgn="base" hangingPunct="0">
              <a:spcBef>
                <a:spcPct val="30000"/>
              </a:spcBef>
              <a:spcAft>
                <a:spcPct val="0"/>
              </a:spcAft>
              <a:defRPr sz="1100">
                <a:solidFill>
                  <a:schemeClr val="tx1"/>
                </a:solidFill>
                <a:latin typeface="Times New Roman" charset="0"/>
                <a:ea typeface="ＭＳ Ｐゴシック" charset="-128"/>
              </a:defRPr>
            </a:lvl8pPr>
            <a:lvl9pPr marL="3675957" indent="-216233" defTabSz="908478" eaLnBrk="0" fontAlgn="base" hangingPunct="0">
              <a:spcBef>
                <a:spcPct val="30000"/>
              </a:spcBef>
              <a:spcAft>
                <a:spcPct val="0"/>
              </a:spcAft>
              <a:defRPr sz="1100">
                <a:solidFill>
                  <a:schemeClr val="tx1"/>
                </a:solidFill>
                <a:latin typeface="Times New Roman" charset="0"/>
                <a:ea typeface="ＭＳ Ｐゴシック" charset="-128"/>
              </a:defRPr>
            </a:lvl9pPr>
          </a:lstStyle>
          <a:p>
            <a:fld id="{FDF82EED-7224-8D47-886A-BAC9E8FB88C0}" type="slidenum">
              <a:rPr lang="en-US" altLang="en-US" sz="1200">
                <a:solidFill>
                  <a:srgbClr val="1F497D"/>
                </a:solidFill>
                <a:latin typeface="Arial" charset="0"/>
              </a:rPr>
              <a:pPr/>
              <a:t>48</a:t>
            </a:fld>
            <a:endParaRPr lang="en-US" altLang="en-US" sz="1200">
              <a:solidFill>
                <a:srgbClr val="1F497D"/>
              </a:solidFill>
              <a:latin typeface="Arial"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80000"/>
              </a:lnSpc>
            </a:pPr>
            <a:r>
              <a:rPr lang="en-US" altLang="en-US" dirty="0">
                <a:ea typeface="ＭＳ Ｐゴシック" charset="-128"/>
              </a:rPr>
              <a:t>http://</a:t>
            </a:r>
            <a:r>
              <a:rPr lang="en-US" altLang="en-US" dirty="0" err="1">
                <a:ea typeface="ＭＳ Ｐゴシック" charset="-128"/>
              </a:rPr>
              <a:t>www.annalsofepidemiology.org</a:t>
            </a:r>
            <a:r>
              <a:rPr lang="en-US" altLang="en-US" dirty="0">
                <a:ea typeface="ＭＳ Ｐゴシック" charset="-128"/>
              </a:rPr>
              <a:t>/article/1047-2797(94)90036-1/pdf </a:t>
            </a:r>
          </a:p>
        </p:txBody>
      </p:sp>
    </p:spTree>
    <p:extLst>
      <p:ext uri="{BB962C8B-B14F-4D97-AF65-F5344CB8AC3E}">
        <p14:creationId xmlns:p14="http://schemas.microsoft.com/office/powerpoint/2010/main" val="10477638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67A8CAF-390E-D94D-A93F-C4BC106B4F8C}"/>
              </a:ext>
            </a:extLst>
          </p:cNvPr>
          <p:cNvSpPr>
            <a:spLocks noGrp="1" noChangeArrowheads="1"/>
          </p:cNvSpPr>
          <p:nvPr>
            <p:ph type="sldNum"/>
          </p:nvPr>
        </p:nvSpPr>
        <p:spPr>
          <a:ln/>
        </p:spPr>
        <p:txBody>
          <a:bodyPr/>
          <a:lstStyle/>
          <a:p>
            <a:fld id="{8EEBADB7-F0C0-C442-B3EA-B69D418A09E4}" type="slidenum">
              <a:rPr lang="en-US" altLang="en-US"/>
              <a:pPr/>
              <a:t>49</a:t>
            </a:fld>
            <a:endParaRPr lang="en-US" altLang="en-US"/>
          </a:p>
        </p:txBody>
      </p:sp>
      <p:sp>
        <p:nvSpPr>
          <p:cNvPr id="4097" name="Text Box 1">
            <a:extLst>
              <a:ext uri="{FF2B5EF4-FFF2-40B4-BE49-F238E27FC236}">
                <a16:creationId xmlns:a16="http://schemas.microsoft.com/office/drawing/2014/main" id="{6C3A4578-D0E2-D24C-A7B2-4E6A0E1ED608}"/>
              </a:ext>
            </a:extLst>
          </p:cNvPr>
          <p:cNvSpPr txBox="1">
            <a:spLocks noGrp="1" noRot="1" noChangeAspect="1" noChangeArrowheads="1"/>
          </p:cNvSpPr>
          <p:nvPr>
            <p:ph type="sldImg"/>
          </p:nvPr>
        </p:nvSpPr>
        <p:spPr bwMode="auto">
          <a:xfrm>
            <a:off x="1196975" y="704850"/>
            <a:ext cx="4640263" cy="34813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Text Box 2">
            <a:extLst>
              <a:ext uri="{FF2B5EF4-FFF2-40B4-BE49-F238E27FC236}">
                <a16:creationId xmlns:a16="http://schemas.microsoft.com/office/drawing/2014/main" id="{2B61BB04-9ED3-A44C-8649-CCD15B5C2B80}"/>
              </a:ext>
            </a:extLst>
          </p:cNvPr>
          <p:cNvSpPr txBox="1">
            <a:spLocks noGrp="1" noChangeArrowheads="1"/>
          </p:cNvSpPr>
          <p:nvPr>
            <p:ph type="body" idx="1"/>
          </p:nvPr>
        </p:nvSpPr>
        <p:spPr bwMode="auto">
          <a:xfrm>
            <a:off x="703263" y="4410075"/>
            <a:ext cx="5627687" cy="4178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8820" rIns="0" bIns="0"/>
          <a:lstStyle/>
          <a:p>
            <a:pPr eaLnBrk="1">
              <a:lnSpc>
                <a:spcPct val="93000"/>
              </a:lnSpc>
              <a:spcBef>
                <a:spcPct val="0"/>
              </a:spcBef>
              <a:tabLst>
                <a:tab pos="723900" algn="l"/>
                <a:tab pos="1447800" algn="l"/>
                <a:tab pos="2171700" algn="l"/>
                <a:tab pos="2895600" algn="l"/>
                <a:tab pos="3619500" algn="l"/>
                <a:tab pos="4343400" algn="l"/>
                <a:tab pos="5067300" algn="l"/>
              </a:tabLst>
            </a:pPr>
            <a:r>
              <a:rPr lang="en-US" altLang="en-US" sz="1000" dirty="0">
                <a:latin typeface="Arial Unicode MS" panose="020B0604020202020204" pitchFamily="34" charset="-128"/>
                <a:ea typeface="Arial Unicode MS" panose="020B0604020202020204" pitchFamily="34" charset="-128"/>
                <a:cs typeface="Arial Unicode MS" panose="020B0604020202020204" pitchFamily="34" charset="-128"/>
              </a:rPr>
              <a:t>Figure 1. Kaplan-Meier Curves for the Cumulative Incidence of Lung Cancer among Participants Who Received Alpha-Tocopherol Supplements and Those Who Did Not (Upper Panel) and among Participants Who Received Beta Carotene Supplements and Those Who Did Not (Lower Panel). Data are shown only through 7 1/2 years of follow-up because of the small numbers of participants beyond that time.</a:t>
            </a:r>
          </a:p>
          <a:p>
            <a:pPr eaLnBrk="1">
              <a:lnSpc>
                <a:spcPct val="93000"/>
              </a:lnSpc>
              <a:spcBef>
                <a:spcPct val="0"/>
              </a:spcBef>
              <a:tabLst>
                <a:tab pos="723900" algn="l"/>
                <a:tab pos="1447800" algn="l"/>
                <a:tab pos="2171700" algn="l"/>
                <a:tab pos="2895600" algn="l"/>
                <a:tab pos="3619500" algn="l"/>
                <a:tab pos="4343400" algn="l"/>
                <a:tab pos="5067300" algn="l"/>
              </a:tabLst>
            </a:pPr>
            <a:endParaRPr lang="en-US" altLang="en-US" sz="1000" dirty="0">
              <a:latin typeface="Arial Unicode MS" panose="020B0604020202020204" pitchFamily="34" charset="-128"/>
              <a:ea typeface="Arial Unicode MS" panose="020B0604020202020204" pitchFamily="34" charset="-128"/>
              <a:cs typeface="Arial Unicode MS" panose="020B0604020202020204" pitchFamily="34" charset="-128"/>
            </a:endParaRPr>
          </a:p>
          <a:p>
            <a:pPr eaLnBrk="1">
              <a:lnSpc>
                <a:spcPct val="93000"/>
              </a:lnSpc>
              <a:spcBef>
                <a:spcPct val="0"/>
              </a:spcBef>
              <a:tabLst>
                <a:tab pos="723900" algn="l"/>
                <a:tab pos="1447800" algn="l"/>
                <a:tab pos="2171700" algn="l"/>
                <a:tab pos="2895600" algn="l"/>
                <a:tab pos="3619500" algn="l"/>
                <a:tab pos="4343400" algn="l"/>
                <a:tab pos="5067300" algn="l"/>
              </a:tabLst>
            </a:pPr>
            <a:endParaRPr lang="en-US" altLang="en-US" sz="1000" dirty="0">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80000"/>
              </a:lnSpc>
            </a:pPr>
            <a:r>
              <a:rPr lang="en-US" altLang="en-US" sz="1000" dirty="0">
                <a:ea typeface="ＭＳ Ｐゴシック" charset="-128"/>
              </a:rPr>
              <a:t>Maybe TOO late to intervene with BC or Vit E in a population that has 30 pack years of smoking history</a:t>
            </a:r>
          </a:p>
          <a:p>
            <a:pPr>
              <a:lnSpc>
                <a:spcPct val="80000"/>
              </a:lnSpc>
            </a:pPr>
            <a:r>
              <a:rPr lang="en-US" altLang="en-US" sz="1000" dirty="0">
                <a:ea typeface="ＭＳ Ｐゴシック" charset="-128"/>
              </a:rPr>
              <a:t>Or… the population was not deficient enough to observe a benefit</a:t>
            </a:r>
          </a:p>
          <a:p>
            <a:pPr>
              <a:lnSpc>
                <a:spcPct val="80000"/>
              </a:lnSpc>
            </a:pPr>
            <a:r>
              <a:rPr lang="en-US" altLang="en-US" sz="1000" dirty="0">
                <a:ea typeface="ＭＳ Ｐゴシック" charset="-128"/>
              </a:rPr>
              <a:t>For Example…</a:t>
            </a:r>
          </a:p>
          <a:p>
            <a:pPr>
              <a:lnSpc>
                <a:spcPct val="80000"/>
              </a:lnSpc>
            </a:pPr>
            <a:r>
              <a:rPr lang="en-US" altLang="en-US" sz="1000" dirty="0">
                <a:ea typeface="ＭＳ Ｐゴシック" charset="-128"/>
              </a:rPr>
              <a:t>JNCI 1993 Blot et al, </a:t>
            </a:r>
            <a:r>
              <a:rPr lang="en-US" altLang="en-US" sz="1000" dirty="0" err="1">
                <a:ea typeface="ＭＳ Ｐゴシック" charset="-128"/>
              </a:rPr>
              <a:t>Linxian</a:t>
            </a:r>
            <a:r>
              <a:rPr lang="en-US" altLang="en-US" sz="1000" dirty="0">
                <a:ea typeface="ＭＳ Ｐゴシック" charset="-128"/>
              </a:rPr>
              <a:t> China RCT combo vit E, BC, and SEL – associated with lower total mortality p=0.03, RR=0.91; </a:t>
            </a:r>
            <a:r>
              <a:rPr lang="en-US" altLang="en-US" sz="1000" dirty="0" err="1">
                <a:ea typeface="ＭＳ Ｐゴシック" charset="-128"/>
              </a:rPr>
              <a:t>esp</a:t>
            </a:r>
            <a:r>
              <a:rPr lang="en-US" altLang="en-US" sz="1000" dirty="0">
                <a:ea typeface="ＭＳ Ｐゴシック" charset="-128"/>
              </a:rPr>
              <a:t> for cancer RR =0.87 (0.75-1.00)… however baseline BC levels were 3 times LOWER than that in Finland (5.2 ug/dL vs 17 mg/dL)</a:t>
            </a:r>
          </a:p>
          <a:p>
            <a:pPr>
              <a:lnSpc>
                <a:spcPct val="80000"/>
              </a:lnSpc>
            </a:pPr>
            <a:endParaRPr lang="en-US" altLang="en-US" sz="1000" dirty="0">
              <a:ea typeface="ＭＳ Ｐゴシック" charset="-128"/>
            </a:endParaRPr>
          </a:p>
          <a:p>
            <a:pPr>
              <a:lnSpc>
                <a:spcPct val="80000"/>
              </a:lnSpc>
            </a:pPr>
            <a:r>
              <a:rPr lang="en-US" altLang="en-US" sz="1000" dirty="0">
                <a:ea typeface="ＭＳ Ｐゴシック" charset="-128"/>
              </a:rPr>
              <a:t>https://</a:t>
            </a:r>
            <a:r>
              <a:rPr lang="en-US" altLang="en-US" sz="1000" dirty="0" err="1">
                <a:ea typeface="ＭＳ Ｐゴシック" charset="-128"/>
              </a:rPr>
              <a:t>atbcstudy.cancer.gov</a:t>
            </a:r>
            <a:r>
              <a:rPr lang="en-US" altLang="en-US" sz="1000" dirty="0">
                <a:ea typeface="ＭＳ Ｐゴシック" charset="-128"/>
              </a:rPr>
              <a:t>/ </a:t>
            </a:r>
          </a:p>
          <a:p>
            <a:pPr eaLnBrk="1">
              <a:lnSpc>
                <a:spcPct val="93000"/>
              </a:lnSpc>
              <a:spcBef>
                <a:spcPct val="0"/>
              </a:spcBef>
              <a:tabLst>
                <a:tab pos="723900" algn="l"/>
                <a:tab pos="1447800" algn="l"/>
                <a:tab pos="2171700" algn="l"/>
                <a:tab pos="2895600" algn="l"/>
                <a:tab pos="3619500" algn="l"/>
                <a:tab pos="4343400" algn="l"/>
                <a:tab pos="5067300" algn="l"/>
              </a:tabLst>
            </a:pPr>
            <a:endParaRPr lang="en-US" altLang="en-US" sz="10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505891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C14E9A-3DE8-034F-B838-4E5D36AA9102}" type="slidenum">
              <a:rPr lang="en-US" smtClean="0"/>
              <a:t>5</a:t>
            </a:fld>
            <a:endParaRPr lang="en-US"/>
          </a:p>
        </p:txBody>
      </p:sp>
    </p:spTree>
    <p:extLst>
      <p:ext uri="{BB962C8B-B14F-4D97-AF65-F5344CB8AC3E}">
        <p14:creationId xmlns:p14="http://schemas.microsoft.com/office/powerpoint/2010/main" val="223935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08478">
              <a:defRPr sz="1100">
                <a:solidFill>
                  <a:schemeClr val="tx1"/>
                </a:solidFill>
                <a:latin typeface="Times New Roman" charset="0"/>
                <a:ea typeface="ＭＳ Ｐゴシック" charset="-128"/>
              </a:defRPr>
            </a:lvl1pPr>
            <a:lvl2pPr marL="702756" indent="-270291" defTabSz="908478">
              <a:defRPr sz="1100">
                <a:solidFill>
                  <a:schemeClr val="tx1"/>
                </a:solidFill>
                <a:latin typeface="Times New Roman" charset="0"/>
                <a:ea typeface="ＭＳ Ｐゴシック" charset="-128"/>
              </a:defRPr>
            </a:lvl2pPr>
            <a:lvl3pPr marL="1081164" indent="-216233" defTabSz="908478">
              <a:defRPr sz="1100">
                <a:solidFill>
                  <a:schemeClr val="tx1"/>
                </a:solidFill>
                <a:latin typeface="Times New Roman" charset="0"/>
                <a:ea typeface="ＭＳ Ｐゴシック" charset="-128"/>
              </a:defRPr>
            </a:lvl3pPr>
            <a:lvl4pPr marL="1513629" indent="-216233" defTabSz="908478">
              <a:defRPr sz="1100">
                <a:solidFill>
                  <a:schemeClr val="tx1"/>
                </a:solidFill>
                <a:latin typeface="Times New Roman" charset="0"/>
                <a:ea typeface="ＭＳ Ｐゴシック" charset="-128"/>
              </a:defRPr>
            </a:lvl4pPr>
            <a:lvl5pPr marL="1946095" indent="-216233" defTabSz="908478">
              <a:defRPr sz="1100">
                <a:solidFill>
                  <a:schemeClr val="tx1"/>
                </a:solidFill>
                <a:latin typeface="Times New Roman" charset="0"/>
                <a:ea typeface="ＭＳ Ｐゴシック" charset="-128"/>
              </a:defRPr>
            </a:lvl5pPr>
            <a:lvl6pPr marL="2378560" indent="-216233" defTabSz="908478" eaLnBrk="0" fontAlgn="base" hangingPunct="0">
              <a:spcBef>
                <a:spcPct val="30000"/>
              </a:spcBef>
              <a:spcAft>
                <a:spcPct val="0"/>
              </a:spcAft>
              <a:defRPr sz="1100">
                <a:solidFill>
                  <a:schemeClr val="tx1"/>
                </a:solidFill>
                <a:latin typeface="Times New Roman" charset="0"/>
                <a:ea typeface="ＭＳ Ｐゴシック" charset="-128"/>
              </a:defRPr>
            </a:lvl6pPr>
            <a:lvl7pPr marL="2811026" indent="-216233" defTabSz="908478" eaLnBrk="0" fontAlgn="base" hangingPunct="0">
              <a:spcBef>
                <a:spcPct val="30000"/>
              </a:spcBef>
              <a:spcAft>
                <a:spcPct val="0"/>
              </a:spcAft>
              <a:defRPr sz="1100">
                <a:solidFill>
                  <a:schemeClr val="tx1"/>
                </a:solidFill>
                <a:latin typeface="Times New Roman" charset="0"/>
                <a:ea typeface="ＭＳ Ｐゴシック" charset="-128"/>
              </a:defRPr>
            </a:lvl7pPr>
            <a:lvl8pPr marL="3243491" indent="-216233" defTabSz="908478" eaLnBrk="0" fontAlgn="base" hangingPunct="0">
              <a:spcBef>
                <a:spcPct val="30000"/>
              </a:spcBef>
              <a:spcAft>
                <a:spcPct val="0"/>
              </a:spcAft>
              <a:defRPr sz="1100">
                <a:solidFill>
                  <a:schemeClr val="tx1"/>
                </a:solidFill>
                <a:latin typeface="Times New Roman" charset="0"/>
                <a:ea typeface="ＭＳ Ｐゴシック" charset="-128"/>
              </a:defRPr>
            </a:lvl8pPr>
            <a:lvl9pPr marL="3675957" indent="-216233" defTabSz="908478" eaLnBrk="0" fontAlgn="base" hangingPunct="0">
              <a:spcBef>
                <a:spcPct val="30000"/>
              </a:spcBef>
              <a:spcAft>
                <a:spcPct val="0"/>
              </a:spcAft>
              <a:defRPr sz="1100">
                <a:solidFill>
                  <a:schemeClr val="tx1"/>
                </a:solidFill>
                <a:latin typeface="Times New Roman" charset="0"/>
                <a:ea typeface="ＭＳ Ｐゴシック" charset="-128"/>
              </a:defRPr>
            </a:lvl9pPr>
          </a:lstStyle>
          <a:p>
            <a:fld id="{FDF82EED-7224-8D47-886A-BAC9E8FB88C0}" type="slidenum">
              <a:rPr lang="en-US" altLang="en-US" sz="1200">
                <a:solidFill>
                  <a:srgbClr val="1F497D"/>
                </a:solidFill>
                <a:latin typeface="Arial" charset="0"/>
              </a:rPr>
              <a:pPr/>
              <a:t>50</a:t>
            </a:fld>
            <a:endParaRPr lang="en-US" altLang="en-US" sz="1200">
              <a:solidFill>
                <a:srgbClr val="1F497D"/>
              </a:solidFill>
              <a:latin typeface="Arial"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80000"/>
              </a:lnSpc>
            </a:pPr>
            <a:r>
              <a:rPr lang="en-US" altLang="en-US" dirty="0">
                <a:ea typeface="ＭＳ Ｐゴシック" charset="-128"/>
              </a:rPr>
              <a:t>Maybe TOO late to intervene with BC or </a:t>
            </a:r>
            <a:r>
              <a:rPr lang="en-US" altLang="en-US" dirty="0" err="1">
                <a:ea typeface="ＭＳ Ｐゴシック" charset="-128"/>
              </a:rPr>
              <a:t>Vit</a:t>
            </a:r>
            <a:r>
              <a:rPr lang="en-US" altLang="en-US" dirty="0">
                <a:ea typeface="ＭＳ Ｐゴシック" charset="-128"/>
              </a:rPr>
              <a:t> E in a population that has 30 pack years of smoking history</a:t>
            </a:r>
          </a:p>
          <a:p>
            <a:pPr>
              <a:lnSpc>
                <a:spcPct val="80000"/>
              </a:lnSpc>
            </a:pPr>
            <a:r>
              <a:rPr lang="en-US" altLang="en-US" dirty="0">
                <a:ea typeface="ＭＳ Ｐゴシック" charset="-128"/>
              </a:rPr>
              <a:t>Or… the population was not deficient enough to observe a benefit</a:t>
            </a:r>
          </a:p>
          <a:p>
            <a:pPr>
              <a:lnSpc>
                <a:spcPct val="80000"/>
              </a:lnSpc>
            </a:pPr>
            <a:r>
              <a:rPr lang="en-US" altLang="en-US" dirty="0">
                <a:ea typeface="ＭＳ Ｐゴシック" charset="-128"/>
              </a:rPr>
              <a:t>For Example…</a:t>
            </a:r>
          </a:p>
          <a:p>
            <a:pPr>
              <a:lnSpc>
                <a:spcPct val="80000"/>
              </a:lnSpc>
            </a:pPr>
            <a:r>
              <a:rPr lang="en-US" altLang="en-US" dirty="0">
                <a:ea typeface="ＭＳ Ｐゴシック" charset="-128"/>
              </a:rPr>
              <a:t>JNCI 1993 Blot et al, </a:t>
            </a:r>
            <a:r>
              <a:rPr lang="en-US" altLang="en-US" dirty="0" err="1">
                <a:ea typeface="ＭＳ Ｐゴシック" charset="-128"/>
              </a:rPr>
              <a:t>Linxian</a:t>
            </a:r>
            <a:r>
              <a:rPr lang="en-US" altLang="en-US" dirty="0">
                <a:ea typeface="ＭＳ Ｐゴシック" charset="-128"/>
              </a:rPr>
              <a:t> China RCT combo </a:t>
            </a:r>
            <a:r>
              <a:rPr lang="en-US" altLang="en-US" dirty="0" err="1">
                <a:ea typeface="ＭＳ Ｐゴシック" charset="-128"/>
              </a:rPr>
              <a:t>vit</a:t>
            </a:r>
            <a:r>
              <a:rPr lang="en-US" altLang="en-US" dirty="0">
                <a:ea typeface="ＭＳ Ｐゴシック" charset="-128"/>
              </a:rPr>
              <a:t> E, BC, and SEL – associated with lower total mortality p=0.03, RR=0.91; </a:t>
            </a:r>
            <a:r>
              <a:rPr lang="en-US" altLang="en-US" dirty="0" err="1">
                <a:ea typeface="ＭＳ Ｐゴシック" charset="-128"/>
              </a:rPr>
              <a:t>esp</a:t>
            </a:r>
            <a:r>
              <a:rPr lang="en-US" altLang="en-US" dirty="0">
                <a:ea typeface="ＭＳ Ｐゴシック" charset="-128"/>
              </a:rPr>
              <a:t> for cancer RR =0.87 (0.75-1.00)… however baseline BC levels were 3 times LOWER than that in Finland (5.2 </a:t>
            </a:r>
            <a:r>
              <a:rPr lang="en-US" altLang="en-US" dirty="0" err="1">
                <a:ea typeface="ＭＳ Ｐゴシック" charset="-128"/>
              </a:rPr>
              <a:t>ug</a:t>
            </a:r>
            <a:r>
              <a:rPr lang="en-US" altLang="en-US" dirty="0">
                <a:ea typeface="ＭＳ Ｐゴシック" charset="-128"/>
              </a:rPr>
              <a:t>/</a:t>
            </a:r>
            <a:r>
              <a:rPr lang="en-US" altLang="en-US" dirty="0" err="1">
                <a:ea typeface="ＭＳ Ｐゴシック" charset="-128"/>
              </a:rPr>
              <a:t>dL</a:t>
            </a:r>
            <a:r>
              <a:rPr lang="en-US" altLang="en-US" dirty="0">
                <a:ea typeface="ＭＳ Ｐゴシック" charset="-128"/>
              </a:rPr>
              <a:t> vs 17 mg/</a:t>
            </a:r>
            <a:r>
              <a:rPr lang="en-US" altLang="en-US" dirty="0" err="1">
                <a:ea typeface="ＭＳ Ｐゴシック" charset="-128"/>
              </a:rPr>
              <a:t>dL</a:t>
            </a:r>
            <a:r>
              <a:rPr lang="en-US" altLang="en-US" dirty="0">
                <a:ea typeface="ＭＳ Ｐゴシック" charset="-128"/>
              </a:rPr>
              <a:t>)</a:t>
            </a:r>
          </a:p>
          <a:p>
            <a:pPr>
              <a:lnSpc>
                <a:spcPct val="80000"/>
              </a:lnSpc>
            </a:pPr>
            <a:endParaRPr lang="en-US" altLang="en-US" dirty="0">
              <a:ea typeface="ＭＳ Ｐゴシック" charset="-128"/>
            </a:endParaRPr>
          </a:p>
          <a:p>
            <a:pPr>
              <a:lnSpc>
                <a:spcPct val="80000"/>
              </a:lnSpc>
            </a:pPr>
            <a:r>
              <a:rPr lang="en-US" altLang="en-US" dirty="0">
                <a:ea typeface="ＭＳ Ｐゴシック" charset="-128"/>
              </a:rPr>
              <a:t>https://</a:t>
            </a:r>
            <a:r>
              <a:rPr lang="en-US" altLang="en-US" dirty="0" err="1">
                <a:ea typeface="ＭＳ Ｐゴシック" charset="-128"/>
              </a:rPr>
              <a:t>atbcstudy.cancer.gov</a:t>
            </a:r>
            <a:r>
              <a:rPr lang="en-US" altLang="en-US" dirty="0">
                <a:ea typeface="ＭＳ Ｐゴシック" charset="-128"/>
              </a:rPr>
              <a:t>/ </a:t>
            </a:r>
          </a:p>
          <a:p>
            <a:pPr>
              <a:lnSpc>
                <a:spcPct val="80000"/>
              </a:lnSpc>
            </a:pPr>
            <a:endParaRPr lang="en-US" altLang="en-US" dirty="0">
              <a:ea typeface="ＭＳ Ｐゴシック" charset="-128"/>
            </a:endParaRPr>
          </a:p>
          <a:p>
            <a:pPr>
              <a:lnSpc>
                <a:spcPct val="80000"/>
              </a:lnSpc>
            </a:pPr>
            <a:r>
              <a:rPr lang="en-US" altLang="en-US" dirty="0">
                <a:ea typeface="ＭＳ Ｐゴシック" charset="-128"/>
              </a:rPr>
              <a:t>http://</a:t>
            </a:r>
            <a:r>
              <a:rPr lang="en-US" altLang="en-US" dirty="0" err="1">
                <a:ea typeface="ＭＳ Ｐゴシック" charset="-128"/>
              </a:rPr>
              <a:t>www.nejm.org</a:t>
            </a:r>
            <a:r>
              <a:rPr lang="en-US" altLang="en-US" dirty="0">
                <a:ea typeface="ＭＳ Ｐゴシック" charset="-128"/>
              </a:rPr>
              <a:t>/</a:t>
            </a:r>
            <a:r>
              <a:rPr lang="en-US" altLang="en-US" dirty="0" err="1">
                <a:ea typeface="ＭＳ Ｐゴシック" charset="-128"/>
              </a:rPr>
              <a:t>doi</a:t>
            </a:r>
            <a:r>
              <a:rPr lang="en-US" altLang="en-US" dirty="0">
                <a:ea typeface="ＭＳ Ｐゴシック" charset="-128"/>
              </a:rPr>
              <a:t>/full/10.1056/NEJM199404143301501#t=article </a:t>
            </a:r>
          </a:p>
          <a:p>
            <a:pPr>
              <a:lnSpc>
                <a:spcPct val="80000"/>
              </a:lnSpc>
            </a:pPr>
            <a:endParaRPr lang="en-US" altLang="en-US" dirty="0">
              <a:ea typeface="ＭＳ Ｐゴシック" charset="-128"/>
            </a:endParaRPr>
          </a:p>
          <a:p>
            <a:pPr>
              <a:lnSpc>
                <a:spcPct val="80000"/>
              </a:lnSpc>
            </a:pPr>
            <a:r>
              <a:rPr lang="en-US" altLang="en-US" dirty="0">
                <a:ea typeface="ＭＳ Ｐゴシック" charset="-128"/>
              </a:rPr>
              <a:t>“</a:t>
            </a:r>
            <a:r>
              <a:rPr lang="en-US" sz="1200" b="0" i="0" kern="1200" dirty="0">
                <a:solidFill>
                  <a:schemeClr val="tx1"/>
                </a:solidFill>
                <a:effectLst/>
                <a:latin typeface="+mn-lt"/>
                <a:ea typeface="+mn-ea"/>
                <a:cs typeface="+mn-cs"/>
              </a:rPr>
              <a:t>In the light of all the data available, an adverse effect of beta carotene seems unlikely; in spite of its formal statistical significance, therefore, this finding may well be due to chance.”</a:t>
            </a:r>
            <a:r>
              <a:rPr lang="en-US" altLang="en-US" dirty="0">
                <a:ea typeface="ＭＳ Ｐゴシック" charset="-128"/>
              </a:rPr>
              <a:t> </a:t>
            </a:r>
          </a:p>
          <a:p>
            <a:pPr>
              <a:lnSpc>
                <a:spcPct val="80000"/>
              </a:lnSpc>
            </a:pPr>
            <a:endParaRPr lang="en-US" altLang="en-US" dirty="0">
              <a:ea typeface="ＭＳ Ｐゴシック" charset="-128"/>
            </a:endParaRPr>
          </a:p>
          <a:p>
            <a:pPr>
              <a:lnSpc>
                <a:spcPct val="80000"/>
              </a:lnSpc>
            </a:pPr>
            <a:r>
              <a:rPr lang="en-US" altLang="en-US" dirty="0">
                <a:ea typeface="ＭＳ Ｐゴシック" charset="-128"/>
              </a:rPr>
              <a:t>What</a:t>
            </a:r>
            <a:r>
              <a:rPr lang="en-US" altLang="en-US" baseline="0" dirty="0">
                <a:ea typeface="ＭＳ Ｐゴシック" charset="-128"/>
              </a:rPr>
              <a:t> happened next? Subsequent trials indicated that BC likely does increase risk of LC in smokers or those with other high risk (asbestos); not associated in general population of non-smokers (physicians health study)</a:t>
            </a:r>
            <a:endParaRPr lang="en-US" altLang="en-US" dirty="0">
              <a:ea typeface="ＭＳ Ｐゴシック" charset="-128"/>
            </a:endParaRPr>
          </a:p>
        </p:txBody>
      </p:sp>
    </p:spTree>
    <p:extLst>
      <p:ext uri="{BB962C8B-B14F-4D97-AF65-F5344CB8AC3E}">
        <p14:creationId xmlns:p14="http://schemas.microsoft.com/office/powerpoint/2010/main" val="26672673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2012:  D rating for PSA Screening</a:t>
            </a:r>
          </a:p>
          <a:p>
            <a:r>
              <a:rPr lang="en-US" dirty="0">
                <a:hlinkClick r:id="rId3"/>
              </a:rPr>
              <a:t>https://www.uspreventiveservicestaskforce.org/Page/Document/UpdateSummaryFinal/prostate-cancer-screening</a:t>
            </a:r>
            <a:endParaRPr lang="en-US" dirty="0"/>
          </a:p>
          <a:p>
            <a:endParaRPr lang="en-US" dirty="0"/>
          </a:p>
          <a:p>
            <a:r>
              <a:rPr lang="en-US" dirty="0"/>
              <a:t>2018: C rating for men 55-69; D rating for men 70+</a:t>
            </a:r>
          </a:p>
          <a:p>
            <a:r>
              <a:rPr lang="en-US" dirty="0">
                <a:hlinkClick r:id="rId4"/>
              </a:rPr>
              <a:t>https://www.uspreventiveservicestaskforce.org/Page/Document/RecommendationStatementFinal/prostate-cancer-screening1</a:t>
            </a:r>
            <a:endParaRPr lang="en-US" dirty="0"/>
          </a:p>
        </p:txBody>
      </p:sp>
      <p:sp>
        <p:nvSpPr>
          <p:cNvPr id="4" name="Slide Number Placeholder 3"/>
          <p:cNvSpPr>
            <a:spLocks noGrp="1"/>
          </p:cNvSpPr>
          <p:nvPr>
            <p:ph type="sldNum" sz="quarter" idx="5"/>
          </p:nvPr>
        </p:nvSpPr>
        <p:spPr/>
        <p:txBody>
          <a:bodyPr/>
          <a:lstStyle/>
          <a:p>
            <a:fld id="{BFC14E9A-3DE8-034F-B838-4E5D36AA9102}" type="slidenum">
              <a:rPr lang="en-US" smtClean="0"/>
              <a:t>51</a:t>
            </a:fld>
            <a:endParaRPr lang="en-US"/>
          </a:p>
        </p:txBody>
      </p:sp>
    </p:spTree>
    <p:extLst>
      <p:ext uri="{BB962C8B-B14F-4D97-AF65-F5344CB8AC3E}">
        <p14:creationId xmlns:p14="http://schemas.microsoft.com/office/powerpoint/2010/main" val="41569509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PMID:</a:t>
            </a:r>
            <a:r>
              <a:rPr lang="en-US" sz="1200" b="0" i="0" kern="1200" dirty="0">
                <a:solidFill>
                  <a:schemeClr val="tx1"/>
                </a:solidFill>
                <a:effectLst/>
                <a:latin typeface="+mn-lt"/>
                <a:ea typeface="+mn-ea"/>
                <a:cs typeface="+mn-cs"/>
              </a:rPr>
              <a:t> </a:t>
            </a:r>
            <a:r>
              <a:rPr lang="en-US" dirty="0"/>
              <a:t>22228146</a:t>
            </a:r>
            <a:r>
              <a:rPr lang="en-US" sz="1200" b="0" i="0" kern="1200" dirty="0">
                <a:solidFill>
                  <a:schemeClr val="tx1"/>
                </a:solidFill>
                <a:effectLst/>
                <a:latin typeface="+mn-lt"/>
                <a:ea typeface="+mn-ea"/>
                <a:cs typeface="+mn-cs"/>
              </a:rPr>
              <a:t> </a:t>
            </a:r>
            <a:r>
              <a:rPr lang="en-US" dirty="0"/>
              <a:t>PMCID:</a:t>
            </a:r>
            <a:r>
              <a:rPr lang="en-US" sz="1200" b="0" i="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3"/>
              </a:rPr>
              <a:t>PMC3260132</a:t>
            </a:r>
            <a:r>
              <a:rPr lang="en-US" sz="1200" b="0" i="0" kern="1200" dirty="0">
                <a:solidFill>
                  <a:schemeClr val="tx1"/>
                </a:solidFill>
                <a:effectLst/>
                <a:latin typeface="+mn-lt"/>
                <a:ea typeface="+mn-ea"/>
                <a:cs typeface="+mn-cs"/>
              </a:rPr>
              <a:t>  Andriole JNCI 2012</a:t>
            </a:r>
          </a:p>
          <a:p>
            <a:r>
              <a:rPr lang="en-US" sz="1200" b="0" i="0" kern="1200" dirty="0">
                <a:solidFill>
                  <a:schemeClr val="tx1"/>
                </a:solidFill>
                <a:effectLst/>
                <a:latin typeface="+mn-lt"/>
                <a:ea typeface="+mn-ea"/>
                <a:cs typeface="+mn-cs"/>
              </a:rPr>
              <a:t>Pinsky, Cancer 2017 </a:t>
            </a:r>
            <a:r>
              <a:rPr lang="en-US" dirty="0">
                <a:hlinkClick r:id="rId4"/>
              </a:rPr>
              <a:t>https://www.ncbi.nlm.nih.gov/pubmed/27911486</a:t>
            </a:r>
            <a:endParaRPr lang="en-US" dirty="0"/>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Schroder, NEJM 2012: main results ERSPC: </a:t>
            </a:r>
            <a:r>
              <a:rPr lang="en-US" dirty="0">
                <a:hlinkClick r:id="rId5"/>
              </a:rPr>
              <a:t>https://www.ncbi.nlm.nih.gov/pubmed/22417251</a:t>
            </a:r>
            <a:endParaRPr lang="en-US" dirty="0"/>
          </a:p>
          <a:p>
            <a:r>
              <a:rPr lang="en-US" sz="1200" b="0" i="0" kern="1200" dirty="0">
                <a:solidFill>
                  <a:schemeClr val="tx1"/>
                </a:solidFill>
                <a:effectLst/>
                <a:latin typeface="+mn-lt"/>
                <a:ea typeface="+mn-ea"/>
                <a:cs typeface="+mn-cs"/>
              </a:rPr>
              <a:t>Schroder, Lancer, 2014: </a:t>
            </a:r>
            <a:r>
              <a:rPr lang="en-US" dirty="0">
                <a:hlinkClick r:id="rId6"/>
              </a:rPr>
              <a:t>https://www.ncbi.nlm.nih.gov/pubmed/25108889</a:t>
            </a:r>
            <a:endParaRPr lang="en-US" dirty="0"/>
          </a:p>
          <a:p>
            <a:endParaRPr lang="en-US" sz="1200" b="0" i="0" kern="1200" dirty="0">
              <a:solidFill>
                <a:schemeClr val="tx1"/>
              </a:solidFill>
              <a:effectLst/>
              <a:latin typeface="+mn-lt"/>
              <a:ea typeface="+mn-ea"/>
              <a:cs typeface="+mn-cs"/>
            </a:endParaRPr>
          </a:p>
          <a:p>
            <a:r>
              <a:rPr lang="en-US" dirty="0">
                <a:hlinkClick r:id="rId7"/>
              </a:rPr>
              <a:t>Hugossn Eur Urol 2019:  https://www.ncbi.nlm.nih.gov/pubmed/30824296</a:t>
            </a:r>
            <a:endParaRPr lang="en-US" dirty="0"/>
          </a:p>
          <a:p>
            <a:endParaRPr lang="en-US" sz="1200" b="0" i="0" kern="1200" dirty="0">
              <a:solidFill>
                <a:schemeClr val="tx1"/>
              </a:solidFill>
              <a:effectLst/>
              <a:latin typeface="+mn-lt"/>
              <a:ea typeface="+mn-ea"/>
              <a:cs typeface="+mn-cs"/>
            </a:endParaRPr>
          </a:p>
          <a:p>
            <a:r>
              <a:rPr lang="en-US" dirty="0">
                <a:hlinkClick r:id="rId8"/>
              </a:rPr>
              <a:t>https://www.ncbi.nlm.nih.gov/pubmed/20598634</a:t>
            </a:r>
            <a:r>
              <a:rPr lang="en-US" dirty="0"/>
              <a:t>. </a:t>
            </a:r>
            <a:r>
              <a:rPr lang="en-US" dirty="0" err="1"/>
              <a:t>Hugosson</a:t>
            </a:r>
            <a:r>
              <a:rPr lang="en-US" dirty="0"/>
              <a:t> Lan </a:t>
            </a:r>
            <a:r>
              <a:rPr lang="en-US" dirty="0" err="1"/>
              <a:t>Onc</a:t>
            </a:r>
            <a:r>
              <a:rPr lang="en-US" dirty="0"/>
              <a:t> 2010</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FC14E9A-3DE8-034F-B838-4E5D36AA9102}" type="slidenum">
              <a:rPr lang="en-US" smtClean="0"/>
              <a:t>52</a:t>
            </a:fld>
            <a:endParaRPr lang="en-US"/>
          </a:p>
        </p:txBody>
      </p:sp>
    </p:spTree>
    <p:extLst>
      <p:ext uri="{BB962C8B-B14F-4D97-AF65-F5344CB8AC3E}">
        <p14:creationId xmlns:p14="http://schemas.microsoft.com/office/powerpoint/2010/main" val="9722419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C14E9A-3DE8-034F-B838-4E5D36AA9102}" type="slidenum">
              <a:rPr lang="en-US" smtClean="0"/>
              <a:t>53</a:t>
            </a:fld>
            <a:endParaRPr lang="en-US"/>
          </a:p>
        </p:txBody>
      </p:sp>
    </p:spTree>
    <p:extLst>
      <p:ext uri="{BB962C8B-B14F-4D97-AF65-F5344CB8AC3E}">
        <p14:creationId xmlns:p14="http://schemas.microsoft.com/office/powerpoint/2010/main" val="34780876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00DE4-5931-43B4-81EC-3528F72167EE}" type="slidenum">
              <a:rPr lang="en-US" smtClean="0"/>
              <a:pPr/>
              <a:t>54</a:t>
            </a:fld>
            <a:endParaRPr lang="en-US"/>
          </a:p>
        </p:txBody>
      </p:sp>
    </p:spTree>
    <p:extLst>
      <p:ext uri="{BB962C8B-B14F-4D97-AF65-F5344CB8AC3E}">
        <p14:creationId xmlns:p14="http://schemas.microsoft.com/office/powerpoint/2010/main" val="15238661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Goal of the Randomization in PLCO.</a:t>
            </a:r>
          </a:p>
          <a:p>
            <a:r>
              <a:rPr lang="en-US" dirty="0"/>
              <a:t>Want to be able to study randomization to PSA screening and its effect on PC death, w/o concern about confounding factors associated with screening</a:t>
            </a:r>
          </a:p>
        </p:txBody>
      </p:sp>
      <p:sp>
        <p:nvSpPr>
          <p:cNvPr id="4" name="Slide Number Placeholder 3"/>
          <p:cNvSpPr>
            <a:spLocks noGrp="1"/>
          </p:cNvSpPr>
          <p:nvPr>
            <p:ph type="sldNum" sz="quarter" idx="5"/>
          </p:nvPr>
        </p:nvSpPr>
        <p:spPr/>
        <p:txBody>
          <a:bodyPr/>
          <a:lstStyle/>
          <a:p>
            <a:fld id="{BFC14E9A-3DE8-034F-B838-4E5D36AA9102}" type="slidenum">
              <a:rPr lang="en-US" smtClean="0"/>
              <a:t>55</a:t>
            </a:fld>
            <a:endParaRPr lang="en-US"/>
          </a:p>
        </p:txBody>
      </p:sp>
    </p:spTree>
    <p:extLst>
      <p:ext uri="{BB962C8B-B14F-4D97-AF65-F5344CB8AC3E}">
        <p14:creationId xmlns:p14="http://schemas.microsoft.com/office/powerpoint/2010/main" val="30299509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there was opportunistic screening in the control arm, </a:t>
            </a:r>
            <a:r>
              <a:rPr lang="en-US" dirty="0" err="1"/>
              <a:t>bc</a:t>
            </a:r>
            <a:r>
              <a:rPr lang="en-US" dirty="0"/>
              <a:t> screening was just so common at that time. This contamination of the control group can cause confounding bias</a:t>
            </a:r>
          </a:p>
        </p:txBody>
      </p:sp>
      <p:sp>
        <p:nvSpPr>
          <p:cNvPr id="4" name="Slide Number Placeholder 3"/>
          <p:cNvSpPr>
            <a:spLocks noGrp="1"/>
          </p:cNvSpPr>
          <p:nvPr>
            <p:ph type="sldNum" sz="quarter" idx="5"/>
          </p:nvPr>
        </p:nvSpPr>
        <p:spPr/>
        <p:txBody>
          <a:bodyPr/>
          <a:lstStyle/>
          <a:p>
            <a:fld id="{BFC14E9A-3DE8-034F-B838-4E5D36AA9102}" type="slidenum">
              <a:rPr lang="en-US" smtClean="0"/>
              <a:t>56</a:t>
            </a:fld>
            <a:endParaRPr lang="en-US"/>
          </a:p>
        </p:txBody>
      </p:sp>
    </p:spTree>
    <p:extLst>
      <p:ext uri="{BB962C8B-B14F-4D97-AF65-F5344CB8AC3E}">
        <p14:creationId xmlns:p14="http://schemas.microsoft.com/office/powerpoint/2010/main" val="12288255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C14E9A-3DE8-034F-B838-4E5D36AA9102}" type="slidenum">
              <a:rPr lang="en-US" smtClean="0"/>
              <a:t>57</a:t>
            </a:fld>
            <a:endParaRPr lang="en-US"/>
          </a:p>
        </p:txBody>
      </p:sp>
    </p:spTree>
    <p:extLst>
      <p:ext uri="{BB962C8B-B14F-4D97-AF65-F5344CB8AC3E}">
        <p14:creationId xmlns:p14="http://schemas.microsoft.com/office/powerpoint/2010/main" val="12793161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NHS: </a:t>
            </a:r>
            <a:r>
              <a:rPr lang="en-US" dirty="0">
                <a:hlinkClick r:id="rId3"/>
              </a:rPr>
              <a:t>https://www.nejm.org/doi/full/10.1056/nejm199109123251102</a:t>
            </a:r>
            <a:r>
              <a:rPr lang="en-US" dirty="0"/>
              <a:t> HRT and CVD, 1991</a:t>
            </a:r>
          </a:p>
          <a:p>
            <a:pPr>
              <a:defRPr/>
            </a:pPr>
            <a:r>
              <a:rPr lang="en-US" dirty="0">
                <a:hlinkClick r:id="rId4"/>
              </a:rPr>
              <a:t>https://www.ncbi.nlm.nih.gov/pubmed/9187066</a:t>
            </a:r>
            <a:r>
              <a:rPr lang="en-US" dirty="0"/>
              <a:t> HRT and mortality, 1997</a:t>
            </a:r>
          </a:p>
          <a:p>
            <a:pPr>
              <a:defRPr/>
            </a:pPr>
            <a:endParaRPr lang="en-US" dirty="0"/>
          </a:p>
          <a:p>
            <a:pPr>
              <a:defRPr/>
            </a:pPr>
            <a:r>
              <a:rPr lang="en-US" dirty="0"/>
              <a:t>WHI: </a:t>
            </a:r>
          </a:p>
          <a:p>
            <a:pPr>
              <a:defRPr/>
            </a:pPr>
            <a:r>
              <a:rPr lang="en-US" dirty="0"/>
              <a:t>37,000 women</a:t>
            </a:r>
          </a:p>
          <a:p>
            <a:pPr lvl="1">
              <a:defRPr/>
            </a:pPr>
            <a:r>
              <a:rPr lang="en-US" dirty="0"/>
              <a:t>Estrogen with (1) and without (2) progesterone</a:t>
            </a:r>
          </a:p>
          <a:p>
            <a:pPr>
              <a:defRPr/>
            </a:pPr>
            <a:r>
              <a:rPr lang="en-US" dirty="0"/>
              <a:t>Ages 50-79, with or without CHD</a:t>
            </a:r>
          </a:p>
          <a:p>
            <a:pPr>
              <a:defRPr/>
            </a:pPr>
            <a:r>
              <a:rPr lang="en-US" dirty="0"/>
              <a:t>Broad range of US women, 40 centers</a:t>
            </a:r>
          </a:p>
          <a:p>
            <a:pPr>
              <a:defRPr/>
            </a:pPr>
            <a:r>
              <a:rPr lang="en-US" dirty="0"/>
              <a:t>Planned 8.5 years</a:t>
            </a:r>
          </a:p>
          <a:p>
            <a:pPr>
              <a:defRPr/>
            </a:pPr>
            <a:r>
              <a:rPr lang="en-US" dirty="0"/>
              <a:t>CHD was one key endpoint</a:t>
            </a:r>
          </a:p>
          <a:p>
            <a:pPr>
              <a:defRPr/>
            </a:pPr>
            <a:r>
              <a:rPr lang="en-US" dirty="0"/>
              <a:t>Results: </a:t>
            </a:r>
            <a:r>
              <a:rPr lang="en-US" dirty="0">
                <a:hlinkClick r:id="rId5"/>
              </a:rPr>
              <a:t>https://www.nejm.org/doi/10.1056/NEJMoa030808?url_ver=Z39.88-2003&amp;rfr_id=ori:rid:crossref.org&amp;rfr_dat=cr_pub%3dwww.ncbi.nlm.nih.gov</a:t>
            </a:r>
            <a:endParaRPr lang="en-US" dirty="0"/>
          </a:p>
          <a:p>
            <a:pPr>
              <a:defRPr/>
            </a:pPr>
            <a:r>
              <a:rPr lang="en-US" dirty="0"/>
              <a:t>Design: </a:t>
            </a:r>
            <a:r>
              <a:rPr lang="en-US" dirty="0">
                <a:hlinkClick r:id="rId6"/>
              </a:rPr>
              <a:t>https://www.sciencedirect.com/science/article/pii/S0197245697000780</a:t>
            </a:r>
            <a:endParaRPr lang="en-US" dirty="0"/>
          </a:p>
          <a:p>
            <a:pPr>
              <a:defRPr/>
            </a:pPr>
            <a:endParaRPr lang="en-US" dirty="0"/>
          </a:p>
          <a:p>
            <a:pPr>
              <a:defRPr/>
            </a:pPr>
            <a:endParaRPr lang="en-US" dirty="0"/>
          </a:p>
          <a:p>
            <a:pPr>
              <a:defRPr/>
            </a:pPr>
            <a:r>
              <a:rPr lang="en-US" sz="1200" b="0" i="0" kern="1200" dirty="0">
                <a:solidFill>
                  <a:schemeClr val="tx1"/>
                </a:solidFill>
                <a:effectLst/>
                <a:latin typeface="+mn-lt"/>
                <a:ea typeface="+mn-ea"/>
                <a:cs typeface="+mn-cs"/>
              </a:rPr>
              <a:t>HERS centers recruited and randomized 2763 women. Participants ranged in age from 44 to 79 years, with a mean age of 66.7 (SD 6.7) years. postmenopausal women with a uterus and with CHD as evidenced by prior myocardial infarction, coronary artery bypass graft surgery, percutaneous transluminal coronary angioplasty, or other mechanical revascularization or at least 50% occlusion of a major coronary artery.</a:t>
            </a:r>
            <a:endParaRPr lang="en-US" dirty="0"/>
          </a:p>
          <a:p>
            <a:r>
              <a:rPr lang="en-US" dirty="0">
                <a:hlinkClick r:id="rId7"/>
              </a:rPr>
              <a:t>https://jamanetwork.com/journals/jama/fullarticle/187879</a:t>
            </a:r>
            <a:r>
              <a:rPr lang="en-US" dirty="0"/>
              <a:t> (results)</a:t>
            </a:r>
          </a:p>
          <a:p>
            <a:r>
              <a:rPr lang="en-US" dirty="0">
                <a:hlinkClick r:id="rId8"/>
              </a:rPr>
              <a:t>https://www.sciencedirect.com/science/article/pii/S0197245698000105</a:t>
            </a:r>
            <a:r>
              <a:rPr lang="en-US" dirty="0"/>
              <a:t> (design)</a:t>
            </a:r>
          </a:p>
        </p:txBody>
      </p:sp>
      <p:sp>
        <p:nvSpPr>
          <p:cNvPr id="4" name="Slide Number Placeholder 3"/>
          <p:cNvSpPr>
            <a:spLocks noGrp="1"/>
          </p:cNvSpPr>
          <p:nvPr>
            <p:ph type="sldNum" sz="quarter" idx="5"/>
          </p:nvPr>
        </p:nvSpPr>
        <p:spPr/>
        <p:txBody>
          <a:bodyPr/>
          <a:lstStyle/>
          <a:p>
            <a:fld id="{BFC14E9A-3DE8-034F-B838-4E5D36AA9102}" type="slidenum">
              <a:rPr lang="en-US" smtClean="0"/>
              <a:t>58</a:t>
            </a:fld>
            <a:endParaRPr lang="en-US"/>
          </a:p>
        </p:txBody>
      </p:sp>
    </p:spTree>
    <p:extLst>
      <p:ext uri="{BB962C8B-B14F-4D97-AF65-F5344CB8AC3E}">
        <p14:creationId xmlns:p14="http://schemas.microsoft.com/office/powerpoint/2010/main" val="2721061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NHS: </a:t>
            </a:r>
            <a:r>
              <a:rPr lang="en-US" dirty="0">
                <a:hlinkClick r:id="rId3"/>
              </a:rPr>
              <a:t>https://www.nejm.org/doi/full/10.1056/nejm199109123251102</a:t>
            </a:r>
            <a:r>
              <a:rPr lang="en-US" dirty="0"/>
              <a:t> HRT and CVD, 1991</a:t>
            </a:r>
          </a:p>
          <a:p>
            <a:pPr>
              <a:defRPr/>
            </a:pPr>
            <a:r>
              <a:rPr lang="en-US" dirty="0">
                <a:hlinkClick r:id="rId4"/>
              </a:rPr>
              <a:t>https://www.ncbi.nlm.nih.gov/pubmed/9187066</a:t>
            </a:r>
            <a:r>
              <a:rPr lang="en-US" dirty="0"/>
              <a:t> HRT and mortality, 1997</a:t>
            </a:r>
          </a:p>
          <a:p>
            <a:pPr>
              <a:defRPr/>
            </a:pPr>
            <a:endParaRPr lang="en-US" dirty="0"/>
          </a:p>
          <a:p>
            <a:pPr>
              <a:defRPr/>
            </a:pPr>
            <a:r>
              <a:rPr lang="en-US" dirty="0"/>
              <a:t>WHI: </a:t>
            </a:r>
          </a:p>
          <a:p>
            <a:pPr>
              <a:defRPr/>
            </a:pPr>
            <a:r>
              <a:rPr lang="en-US" dirty="0"/>
              <a:t>37,000 women</a:t>
            </a:r>
          </a:p>
          <a:p>
            <a:pPr lvl="1">
              <a:defRPr/>
            </a:pPr>
            <a:r>
              <a:rPr lang="en-US" dirty="0"/>
              <a:t>Estrogen with (1) and without (2) progesterone</a:t>
            </a:r>
          </a:p>
          <a:p>
            <a:pPr>
              <a:defRPr/>
            </a:pPr>
            <a:r>
              <a:rPr lang="en-US" dirty="0"/>
              <a:t>Ages 50-79, with or without CHD</a:t>
            </a:r>
          </a:p>
          <a:p>
            <a:pPr>
              <a:defRPr/>
            </a:pPr>
            <a:r>
              <a:rPr lang="en-US" dirty="0"/>
              <a:t>Broad range of US women, 40 centers</a:t>
            </a:r>
          </a:p>
          <a:p>
            <a:pPr>
              <a:defRPr/>
            </a:pPr>
            <a:r>
              <a:rPr lang="en-US" dirty="0"/>
              <a:t>Planned 8.5 years</a:t>
            </a:r>
          </a:p>
          <a:p>
            <a:pPr>
              <a:defRPr/>
            </a:pPr>
            <a:r>
              <a:rPr lang="en-US" dirty="0"/>
              <a:t>CHD was one key endpoint</a:t>
            </a:r>
          </a:p>
          <a:p>
            <a:pPr>
              <a:defRPr/>
            </a:pPr>
            <a:r>
              <a:rPr lang="en-US" dirty="0"/>
              <a:t>Results: </a:t>
            </a:r>
            <a:r>
              <a:rPr lang="en-US" dirty="0">
                <a:hlinkClick r:id="rId5"/>
              </a:rPr>
              <a:t>https://www.nejm.org/doi/10.1056/NEJMoa030808?url_ver=Z39.88-2003&amp;rfr_id=ori:rid:crossref.org&amp;rfr_dat=cr_pub%3dwww.ncbi.nlm.nih.gov</a:t>
            </a:r>
            <a:r>
              <a:rPr lang="en-US" dirty="0"/>
              <a:t> </a:t>
            </a:r>
          </a:p>
          <a:p>
            <a:pPr>
              <a:defRPr/>
            </a:pPr>
            <a:r>
              <a:rPr lang="en-US" dirty="0"/>
              <a:t>Design: </a:t>
            </a:r>
            <a:r>
              <a:rPr lang="en-US" dirty="0">
                <a:hlinkClick r:id="rId6"/>
              </a:rPr>
              <a:t>https://www.sciencedirect.com/science/article/pii/S0197245697000780</a:t>
            </a:r>
            <a:endParaRPr lang="en-US" dirty="0"/>
          </a:p>
          <a:p>
            <a:pPr>
              <a:defRPr/>
            </a:pPr>
            <a:endParaRPr lang="en-US" dirty="0"/>
          </a:p>
          <a:p>
            <a:pPr>
              <a:defRPr/>
            </a:pPr>
            <a:endParaRPr lang="en-US" dirty="0"/>
          </a:p>
          <a:p>
            <a:pPr>
              <a:defRPr/>
            </a:pPr>
            <a:r>
              <a:rPr lang="en-US" sz="1200" b="0" i="0" kern="1200" dirty="0">
                <a:solidFill>
                  <a:schemeClr val="tx1"/>
                </a:solidFill>
                <a:effectLst/>
                <a:latin typeface="+mn-lt"/>
                <a:ea typeface="+mn-ea"/>
                <a:cs typeface="+mn-cs"/>
              </a:rPr>
              <a:t>HERS centers recruited and randomized 2763 women. Participants ranged in age from 44 to 79 years, with a mean age of 66.7 (SD 6.7) years. postmenopausal women with a uterus and with CHD as evidenced by prior myocardial infarction, coronary artery bypass graft surgery, percutaneous transluminal coronary angioplasty, or other mechanical revascularization or at least 50% occlusion of a major coronary artery.</a:t>
            </a:r>
            <a:endParaRPr lang="en-US" dirty="0"/>
          </a:p>
          <a:p>
            <a:r>
              <a:rPr lang="en-US" dirty="0">
                <a:hlinkClick r:id="rId7"/>
              </a:rPr>
              <a:t>https://jamanetwork.com/journals/jama/fullarticle/187879</a:t>
            </a:r>
            <a:r>
              <a:rPr lang="en-US" dirty="0"/>
              <a:t> (results)</a:t>
            </a:r>
          </a:p>
          <a:p>
            <a:r>
              <a:rPr lang="en-US" dirty="0">
                <a:hlinkClick r:id="rId8"/>
              </a:rPr>
              <a:t>https://www.sciencedirect.com/science/article/pii/S0197245698000105</a:t>
            </a:r>
            <a:r>
              <a:rPr lang="en-US" dirty="0"/>
              <a:t> (design)</a:t>
            </a:r>
          </a:p>
        </p:txBody>
      </p:sp>
      <p:sp>
        <p:nvSpPr>
          <p:cNvPr id="4" name="Slide Number Placeholder 3"/>
          <p:cNvSpPr>
            <a:spLocks noGrp="1"/>
          </p:cNvSpPr>
          <p:nvPr>
            <p:ph type="sldNum" sz="quarter" idx="5"/>
          </p:nvPr>
        </p:nvSpPr>
        <p:spPr/>
        <p:txBody>
          <a:bodyPr/>
          <a:lstStyle/>
          <a:p>
            <a:fld id="{BFC14E9A-3DE8-034F-B838-4E5D36AA9102}" type="slidenum">
              <a:rPr lang="en-US" smtClean="0"/>
              <a:t>59</a:t>
            </a:fld>
            <a:endParaRPr lang="en-US"/>
          </a:p>
        </p:txBody>
      </p:sp>
    </p:spTree>
    <p:extLst>
      <p:ext uri="{BB962C8B-B14F-4D97-AF65-F5344CB8AC3E}">
        <p14:creationId xmlns:p14="http://schemas.microsoft.com/office/powerpoint/2010/main" val="4191895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C14E9A-3DE8-034F-B838-4E5D36AA9102}" type="slidenum">
              <a:rPr lang="en-US" smtClean="0"/>
              <a:t>6</a:t>
            </a:fld>
            <a:endParaRPr lang="en-US"/>
          </a:p>
        </p:txBody>
      </p:sp>
    </p:spTree>
    <p:extLst>
      <p:ext uri="{BB962C8B-B14F-4D97-AF65-F5344CB8AC3E}">
        <p14:creationId xmlns:p14="http://schemas.microsoft.com/office/powerpoint/2010/main" val="26091032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Figure 3.—Kaplan-Meier estimates of the cumulative incidence of primary coronary heart disease (CHD) events (left) and to its constituents: nonfatal myocardial infarction (MI) (center) and CHD death (right). The number of women observed at each year of follow-up and still free of an event are provided in parentheses, and the curves become fainter when this number drops below half of the cohort. Log rank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values are .91 for primary CHD events, .46 for nonfatal MI, and .23 for CHD death.</a:t>
            </a:r>
            <a:endParaRPr lang="en-US" dirty="0"/>
          </a:p>
        </p:txBody>
      </p:sp>
      <p:sp>
        <p:nvSpPr>
          <p:cNvPr id="4" name="Slide Number Placeholder 3"/>
          <p:cNvSpPr>
            <a:spLocks noGrp="1"/>
          </p:cNvSpPr>
          <p:nvPr>
            <p:ph type="sldNum" sz="quarter" idx="5"/>
          </p:nvPr>
        </p:nvSpPr>
        <p:spPr/>
        <p:txBody>
          <a:bodyPr/>
          <a:lstStyle/>
          <a:p>
            <a:fld id="{BFC14E9A-3DE8-034F-B838-4E5D36AA9102}" type="slidenum">
              <a:rPr lang="en-US" smtClean="0"/>
              <a:t>60</a:t>
            </a:fld>
            <a:endParaRPr lang="en-US"/>
          </a:p>
        </p:txBody>
      </p:sp>
    </p:spTree>
    <p:extLst>
      <p:ext uri="{BB962C8B-B14F-4D97-AF65-F5344CB8AC3E}">
        <p14:creationId xmlns:p14="http://schemas.microsoft.com/office/powerpoint/2010/main" val="16207718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D037DF8-0861-E841-966A-02B765D30E95}"/>
              </a:ext>
            </a:extLst>
          </p:cNvPr>
          <p:cNvSpPr>
            <a:spLocks noGrp="1" noChangeArrowheads="1"/>
          </p:cNvSpPr>
          <p:nvPr>
            <p:ph type="sldNum"/>
          </p:nvPr>
        </p:nvSpPr>
        <p:spPr>
          <a:ln/>
        </p:spPr>
        <p:txBody>
          <a:bodyPr/>
          <a:lstStyle/>
          <a:p>
            <a:fld id="{BFB2CE1A-1C65-AB46-A881-24D7532213F9}" type="slidenum">
              <a:rPr lang="en-US" altLang="en-US"/>
              <a:pPr/>
              <a:t>61</a:t>
            </a:fld>
            <a:endParaRPr lang="en-US" altLang="en-US"/>
          </a:p>
        </p:txBody>
      </p:sp>
      <p:sp>
        <p:nvSpPr>
          <p:cNvPr id="4097" name="Text Box 1">
            <a:extLst>
              <a:ext uri="{FF2B5EF4-FFF2-40B4-BE49-F238E27FC236}">
                <a16:creationId xmlns:a16="http://schemas.microsoft.com/office/drawing/2014/main" id="{6FDD6012-BEC3-3B40-A6C5-2D7B4A0E9D3D}"/>
              </a:ext>
            </a:extLst>
          </p:cNvPr>
          <p:cNvSpPr txBox="1">
            <a:spLocks noGrp="1" noRot="1" noChangeAspect="1" noChangeArrowheads="1"/>
          </p:cNvSpPr>
          <p:nvPr>
            <p:ph type="sldImg"/>
          </p:nvPr>
        </p:nvSpPr>
        <p:spPr bwMode="auto">
          <a:xfrm>
            <a:off x="1196975" y="704850"/>
            <a:ext cx="4640263" cy="34813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Text Box 2">
            <a:extLst>
              <a:ext uri="{FF2B5EF4-FFF2-40B4-BE49-F238E27FC236}">
                <a16:creationId xmlns:a16="http://schemas.microsoft.com/office/drawing/2014/main" id="{84189855-2A02-DC4F-BD9F-B11C0522AB7E}"/>
              </a:ext>
            </a:extLst>
          </p:cNvPr>
          <p:cNvSpPr txBox="1">
            <a:spLocks noGrp="1" noChangeArrowheads="1"/>
          </p:cNvSpPr>
          <p:nvPr>
            <p:ph type="body" idx="1"/>
          </p:nvPr>
        </p:nvSpPr>
        <p:spPr bwMode="auto">
          <a:xfrm>
            <a:off x="703263" y="4410075"/>
            <a:ext cx="5627687" cy="4178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8820" rIns="0" bIns="0"/>
          <a:lstStyle/>
          <a:p>
            <a:pPr eaLnBrk="1">
              <a:lnSpc>
                <a:spcPct val="93000"/>
              </a:lnSpc>
              <a:spcBef>
                <a:spcPct val="0"/>
              </a:spcBef>
              <a:tabLst>
                <a:tab pos="723900" algn="l"/>
                <a:tab pos="1447800" algn="l"/>
                <a:tab pos="2171700" algn="l"/>
                <a:tab pos="2895600" algn="l"/>
                <a:tab pos="3619500" algn="l"/>
                <a:tab pos="4343400" algn="l"/>
                <a:tab pos="5067300" algn="l"/>
              </a:tabLst>
            </a:pPr>
            <a:r>
              <a:rPr lang="en-US" altLang="en-US" sz="1000">
                <a:latin typeface="Arial Unicode MS" panose="020B0604020202020204" pitchFamily="34" charset="-128"/>
                <a:ea typeface="Arial Unicode MS" panose="020B0604020202020204" pitchFamily="34" charset="-128"/>
                <a:cs typeface="Arial Unicode MS" panose="020B0604020202020204" pitchFamily="34" charset="-128"/>
              </a:rPr>
              <a:t>Figure 2. Kaplan–Meier Estimates of Cumulative Hazard Rates of CHD. CHD included nonfatal myocardial infarction and death due to CHD. The overall hazard ratio for CHD was 1.24 (nominal 95 percent confidence interval, 1.00 to 1.54; 95 percent confidence interval with adjustment for sequential monitoring, 0.97 to 1.60).</a:t>
            </a:r>
          </a:p>
        </p:txBody>
      </p:sp>
    </p:spTree>
    <p:extLst>
      <p:ext uri="{BB962C8B-B14F-4D97-AF65-F5344CB8AC3E}">
        <p14:creationId xmlns:p14="http://schemas.microsoft.com/office/powerpoint/2010/main" val="36070551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Bhupathiraju</a:t>
            </a:r>
            <a:r>
              <a:rPr lang="en-US" dirty="0"/>
              <a:t> SN et al, Am J Epidemiol. 2017;186(6):696–708</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hlinkClick r:id="rId3"/>
              </a:rPr>
              <a:t>https://www.ncbi.nlm.nih.gov/pubmed/28938710</a:t>
            </a:r>
            <a:endParaRPr lang="en-US" sz="1200" kern="1200" dirty="0">
              <a:solidFill>
                <a:schemeClr val="tx1"/>
              </a:solidFill>
              <a:effectLst/>
              <a:latin typeface="+mn-lt"/>
              <a:ea typeface="+mn-ea"/>
              <a:cs typeface="+mn-cs"/>
            </a:endParaRPr>
          </a:p>
          <a:p>
            <a:endParaRPr lang="en-US" dirty="0"/>
          </a:p>
          <a:p>
            <a:endParaRPr lang="en-US" dirty="0"/>
          </a:p>
          <a:p>
            <a:r>
              <a:rPr lang="en-US" dirty="0"/>
              <a:t>Suggestive inverse association from NHS data among women under 60, and within first 10 </a:t>
            </a:r>
            <a:r>
              <a:rPr lang="en-US" dirty="0" err="1"/>
              <a:t>yrs</a:t>
            </a:r>
            <a:r>
              <a:rPr lang="en-US" dirty="0"/>
              <a:t> of menopause (Hernan, </a:t>
            </a:r>
            <a:r>
              <a:rPr lang="en-US" dirty="0" err="1"/>
              <a:t>Epid</a:t>
            </a:r>
            <a:r>
              <a:rPr lang="en-US" dirty="0"/>
              <a:t>, 2008)</a:t>
            </a:r>
          </a:p>
          <a:p>
            <a:r>
              <a:rPr lang="en-US" dirty="0"/>
              <a:t>85% of NHS women initiated HRT </a:t>
            </a:r>
            <a:r>
              <a:rPr lang="en-US" dirty="0" err="1"/>
              <a:t>bt</a:t>
            </a:r>
            <a:r>
              <a:rPr lang="en-US" dirty="0"/>
              <a:t> 50-59, whereas in WHI, mean age at entry to RCT was 63, and 25% of women had previously used or were currently using HRT when they trial started</a:t>
            </a:r>
          </a:p>
          <a:p>
            <a:endParaRPr lang="en-US" dirty="0"/>
          </a:p>
          <a:p>
            <a:r>
              <a:rPr lang="en-US" dirty="0"/>
              <a:t>Earliest reports from NHS on benefit of CHD would be capturing that early phase of women just beginning menopause, and at the youngest ages. There may be a short term benefit of HRT in women under 59 or with few CHD risk factors; but as time goes on, HRT begins to have more of an adverse effect - which is what was captured in the RCT’s.</a:t>
            </a:r>
          </a:p>
        </p:txBody>
      </p:sp>
      <p:sp>
        <p:nvSpPr>
          <p:cNvPr id="4" name="Slide Number Placeholder 3"/>
          <p:cNvSpPr>
            <a:spLocks noGrp="1"/>
          </p:cNvSpPr>
          <p:nvPr>
            <p:ph type="sldNum" sz="quarter" idx="5"/>
          </p:nvPr>
        </p:nvSpPr>
        <p:spPr/>
        <p:txBody>
          <a:bodyPr/>
          <a:lstStyle/>
          <a:p>
            <a:fld id="{BFC14E9A-3DE8-034F-B838-4E5D36AA9102}" type="slidenum">
              <a:rPr lang="en-US" smtClean="0"/>
              <a:t>62</a:t>
            </a:fld>
            <a:endParaRPr lang="en-US"/>
          </a:p>
        </p:txBody>
      </p:sp>
    </p:spTree>
    <p:extLst>
      <p:ext uri="{BB962C8B-B14F-4D97-AF65-F5344CB8AC3E}">
        <p14:creationId xmlns:p14="http://schemas.microsoft.com/office/powerpoint/2010/main" val="29595505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C14E9A-3DE8-034F-B838-4E5D36AA9102}" type="slidenum">
              <a:rPr lang="en-US" smtClean="0"/>
              <a:t>63</a:t>
            </a:fld>
            <a:endParaRPr lang="en-US"/>
          </a:p>
        </p:txBody>
      </p:sp>
    </p:spTree>
    <p:extLst>
      <p:ext uri="{BB962C8B-B14F-4D97-AF65-F5344CB8AC3E}">
        <p14:creationId xmlns:p14="http://schemas.microsoft.com/office/powerpoint/2010/main" val="89187974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dirty="0">
                <a:hlinkClick r:id="rId3"/>
              </a:rPr>
              <a:t>https://www.ncbi.nlm.nih.gov/pubmed/28938710</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NHS models adjusted for: age, calendar time, smoking status (never, past, current 1–14 cigarettes/day, current 15–24 cigarettes/day, current</a:t>
            </a:r>
          </a:p>
          <a:p>
            <a:r>
              <a:rPr lang="en-US" sz="1200" kern="1200" dirty="0">
                <a:solidFill>
                  <a:schemeClr val="tx1"/>
                </a:solidFill>
                <a:effectLst/>
                <a:latin typeface="+mn-lt"/>
                <a:ea typeface="+mn-ea"/>
                <a:cs typeface="+mn-cs"/>
              </a:rPr>
              <a:t>&gt;24 cigarettes/day), alcohol intake (g/day: 0, 0.1–4.9, 5–9.9, 10–14.9, ≥15), physical activity (MET-hours/week: &lt;3, 3–8.9, 9–17.9, 18–26.9, ≥27),</a:t>
            </a:r>
          </a:p>
          <a:p>
            <a:r>
              <a:rPr lang="en-US" sz="1200" kern="1200" dirty="0">
                <a:solidFill>
                  <a:schemeClr val="tx1"/>
                </a:solidFill>
                <a:effectLst/>
                <a:latin typeface="+mn-lt"/>
                <a:ea typeface="+mn-ea"/>
                <a:cs typeface="+mn-cs"/>
              </a:rPr>
              <a:t>body mass index (weight (kg)/height (m)2; &lt;21, 21–22.9, 23–24.9, 25–26.9, 27–29.9, 30–34.9, 35–39.9, ≥40), aspirin use for at least 1 day/month</a:t>
            </a:r>
          </a:p>
          <a:p>
            <a:r>
              <a:rPr lang="en-US" sz="1200" kern="1200" dirty="0">
                <a:solidFill>
                  <a:schemeClr val="tx1"/>
                </a:solidFill>
                <a:effectLst/>
                <a:latin typeface="+mn-lt"/>
                <a:ea typeface="+mn-ea"/>
                <a:cs typeface="+mn-cs"/>
              </a:rPr>
              <a:t>(yes/no), history of high blood pressure (yes/no), history of hypercholesterolemia (yes/no), history of type 2 diabetes mellitus (yes/no; all models</a:t>
            </a:r>
          </a:p>
          <a:p>
            <a:r>
              <a:rPr lang="en-US" sz="1200" kern="1200" dirty="0">
                <a:solidFill>
                  <a:schemeClr val="tx1"/>
                </a:solidFill>
                <a:effectLst/>
                <a:latin typeface="+mn-lt"/>
                <a:ea typeface="+mn-ea"/>
                <a:cs typeface="+mn-cs"/>
              </a:rPr>
              <a:t>except diabetes as an outcome), age at menopause (continuous), parental history of early myocardial infarction (yes/no), parental history of cancer</a:t>
            </a:r>
          </a:p>
          <a:p>
            <a:r>
              <a:rPr lang="en-US" sz="1200" kern="1200" dirty="0">
                <a:solidFill>
                  <a:schemeClr val="tx1"/>
                </a:solidFill>
                <a:effectLst/>
                <a:latin typeface="+mn-lt"/>
                <a:ea typeface="+mn-ea"/>
                <a:cs typeface="+mn-cs"/>
              </a:rPr>
              <a:t>(yes/no), duration of CEE use (in months), and duration of CEE+MPA use (in months).</a:t>
            </a:r>
          </a:p>
          <a:p>
            <a:endParaRPr lang="en-US" dirty="0"/>
          </a:p>
        </p:txBody>
      </p:sp>
      <p:sp>
        <p:nvSpPr>
          <p:cNvPr id="4" name="Slide Number Placeholder 3"/>
          <p:cNvSpPr>
            <a:spLocks noGrp="1"/>
          </p:cNvSpPr>
          <p:nvPr>
            <p:ph type="sldNum" sz="quarter" idx="5"/>
          </p:nvPr>
        </p:nvSpPr>
        <p:spPr/>
        <p:txBody>
          <a:bodyPr/>
          <a:lstStyle/>
          <a:p>
            <a:fld id="{BFC14E9A-3DE8-034F-B838-4E5D36AA9102}" type="slidenum">
              <a:rPr lang="en-US" smtClean="0"/>
              <a:t>64</a:t>
            </a:fld>
            <a:endParaRPr lang="en-US"/>
          </a:p>
        </p:txBody>
      </p:sp>
    </p:spTree>
    <p:extLst>
      <p:ext uri="{BB962C8B-B14F-4D97-AF65-F5344CB8AC3E}">
        <p14:creationId xmlns:p14="http://schemas.microsoft.com/office/powerpoint/2010/main" val="69301329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WHI, the goal was to study random allocation to HRT and MI, assuming that this would only be associated with HRT exposure.</a:t>
            </a:r>
          </a:p>
          <a:p>
            <a:r>
              <a:rPr lang="en-US" dirty="0"/>
              <a:t>However, further studies suggested that age and time since menopause (which could be confounders) may each modify the effect of HRT on MI… (click to show interaction DAG)</a:t>
            </a:r>
          </a:p>
        </p:txBody>
      </p:sp>
      <p:sp>
        <p:nvSpPr>
          <p:cNvPr id="4" name="Slide Number Placeholder 3"/>
          <p:cNvSpPr>
            <a:spLocks noGrp="1"/>
          </p:cNvSpPr>
          <p:nvPr>
            <p:ph type="sldNum" sz="quarter" idx="5"/>
          </p:nvPr>
        </p:nvSpPr>
        <p:spPr/>
        <p:txBody>
          <a:bodyPr/>
          <a:lstStyle/>
          <a:p>
            <a:fld id="{BFC14E9A-3DE8-034F-B838-4E5D36AA9102}" type="slidenum">
              <a:rPr lang="en-US" smtClean="0"/>
              <a:t>65</a:t>
            </a:fld>
            <a:endParaRPr lang="en-US"/>
          </a:p>
        </p:txBody>
      </p:sp>
    </p:spTree>
    <p:extLst>
      <p:ext uri="{BB962C8B-B14F-4D97-AF65-F5344CB8AC3E}">
        <p14:creationId xmlns:p14="http://schemas.microsoft.com/office/powerpoint/2010/main" val="27267756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means that it may be more accurate to examine the effect of HRT allocation, conditional on age and time since menopause. In fact, when this was done in WHI, results were more similar to the original NHS results, for the sub group of younger women who had experienced menopause more recently, when they went on HRT.</a:t>
            </a:r>
          </a:p>
        </p:txBody>
      </p:sp>
      <p:sp>
        <p:nvSpPr>
          <p:cNvPr id="4" name="Slide Number Placeholder 3"/>
          <p:cNvSpPr>
            <a:spLocks noGrp="1"/>
          </p:cNvSpPr>
          <p:nvPr>
            <p:ph type="sldNum" sz="quarter" idx="5"/>
          </p:nvPr>
        </p:nvSpPr>
        <p:spPr/>
        <p:txBody>
          <a:bodyPr/>
          <a:lstStyle/>
          <a:p>
            <a:fld id="{BFC14E9A-3DE8-034F-B838-4E5D36AA9102}" type="slidenum">
              <a:rPr lang="en-US" smtClean="0"/>
              <a:t>66</a:t>
            </a:fld>
            <a:endParaRPr lang="en-US"/>
          </a:p>
        </p:txBody>
      </p:sp>
    </p:spTree>
    <p:extLst>
      <p:ext uri="{BB962C8B-B14F-4D97-AF65-F5344CB8AC3E}">
        <p14:creationId xmlns:p14="http://schemas.microsoft.com/office/powerpoint/2010/main" val="225879608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Changes in SOC or issues of adherence can cripple the ability to address a meaningful question (</a:t>
            </a:r>
            <a:r>
              <a:rPr lang="en-US" dirty="0">
                <a:solidFill>
                  <a:schemeClr val="accent1"/>
                </a:solidFill>
              </a:rPr>
              <a:t>PLCO</a:t>
            </a:r>
            <a:r>
              <a:rPr lang="en-US" dirty="0"/>
              <a:t>)</a:t>
            </a:r>
          </a:p>
          <a:p>
            <a:pPr lvl="1"/>
            <a:r>
              <a:rPr lang="en-US" dirty="0"/>
              <a:t>Sample size estimates in planning phase need to anticipate some amount of lack of adherence, but can still under-estimate</a:t>
            </a:r>
          </a:p>
          <a:p>
            <a:r>
              <a:rPr lang="en-US" dirty="0"/>
              <a:t>Food can be complex, and a reductionist approach to nutrition may over-simplify the benefits (</a:t>
            </a:r>
            <a:r>
              <a:rPr lang="en-US" dirty="0">
                <a:solidFill>
                  <a:schemeClr val="accent1"/>
                </a:solidFill>
              </a:rPr>
              <a:t>ATBC</a:t>
            </a:r>
            <a:r>
              <a:rPr lang="en-US" dirty="0"/>
              <a:t>)</a:t>
            </a:r>
          </a:p>
          <a:p>
            <a:pPr lvl="1"/>
            <a:r>
              <a:rPr lang="en-US" dirty="0"/>
              <a:t>RCT’s are better for addressing “mature” questions</a:t>
            </a:r>
          </a:p>
          <a:p>
            <a:r>
              <a:rPr lang="en-US" dirty="0"/>
              <a:t>Apparent discrepancies </a:t>
            </a:r>
            <a:r>
              <a:rPr lang="en-US" dirty="0" err="1"/>
              <a:t>bt</a:t>
            </a:r>
            <a:r>
              <a:rPr lang="en-US" dirty="0"/>
              <a:t> observational data &amp; RCT’s may sometimes be explained by nuances in the actual question each addresses (pay attn to PICO)</a:t>
            </a:r>
          </a:p>
          <a:p>
            <a:pPr lvl="1">
              <a:buClr>
                <a:schemeClr val="tx1"/>
              </a:buClr>
            </a:pPr>
            <a:r>
              <a:rPr lang="en-US" dirty="0"/>
              <a:t>consider effect modification or differences in study population (</a:t>
            </a:r>
            <a:r>
              <a:rPr lang="en-US" dirty="0">
                <a:solidFill>
                  <a:schemeClr val="accent1"/>
                </a:solidFill>
              </a:rPr>
              <a:t>WHI vs NHS</a:t>
            </a:r>
            <a:r>
              <a:rPr lang="en-US" dirty="0"/>
              <a:t>)</a:t>
            </a:r>
          </a:p>
          <a:p>
            <a:pPr>
              <a:buClr>
                <a:schemeClr val="tx1"/>
              </a:buClr>
            </a:pPr>
            <a:r>
              <a:rPr lang="en-US" dirty="0"/>
              <a:t>Sometimes RCTs have surprising results that are true (</a:t>
            </a:r>
            <a:r>
              <a:rPr lang="en-US" dirty="0">
                <a:solidFill>
                  <a:schemeClr val="accent1"/>
                </a:solidFill>
              </a:rPr>
              <a:t>WHI, ATBC</a:t>
            </a:r>
            <a:r>
              <a:rPr lang="en-US" dirty="0"/>
              <a:t>)</a:t>
            </a:r>
          </a:p>
          <a:p>
            <a:endParaRPr lang="en-US" dirty="0"/>
          </a:p>
        </p:txBody>
      </p:sp>
      <p:sp>
        <p:nvSpPr>
          <p:cNvPr id="4" name="Slide Number Placeholder 3"/>
          <p:cNvSpPr>
            <a:spLocks noGrp="1"/>
          </p:cNvSpPr>
          <p:nvPr>
            <p:ph type="sldNum" sz="quarter" idx="5"/>
          </p:nvPr>
        </p:nvSpPr>
        <p:spPr/>
        <p:txBody>
          <a:bodyPr/>
          <a:lstStyle/>
          <a:p>
            <a:fld id="{BFC14E9A-3DE8-034F-B838-4E5D36AA9102}" type="slidenum">
              <a:rPr lang="en-US" smtClean="0"/>
              <a:t>67</a:t>
            </a:fld>
            <a:endParaRPr lang="en-US"/>
          </a:p>
        </p:txBody>
      </p:sp>
    </p:spTree>
    <p:extLst>
      <p:ext uri="{BB962C8B-B14F-4D97-AF65-F5344CB8AC3E}">
        <p14:creationId xmlns:p14="http://schemas.microsoft.com/office/powerpoint/2010/main" val="2982153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C14E9A-3DE8-034F-B838-4E5D36AA9102}" type="slidenum">
              <a:rPr lang="en-US" smtClean="0"/>
              <a:t>68</a:t>
            </a:fld>
            <a:endParaRPr lang="en-US"/>
          </a:p>
        </p:txBody>
      </p:sp>
    </p:spTree>
    <p:extLst>
      <p:ext uri="{BB962C8B-B14F-4D97-AF65-F5344CB8AC3E}">
        <p14:creationId xmlns:p14="http://schemas.microsoft.com/office/powerpoint/2010/main" val="413723146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12983" eaLnBrk="0" hangingPunct="0">
              <a:defRPr sz="2300">
                <a:solidFill>
                  <a:schemeClr val="tx1"/>
                </a:solidFill>
                <a:latin typeface="Times New Roman" panose="02020603050405020304" pitchFamily="18" charset="0"/>
              </a:defRPr>
            </a:lvl1pPr>
            <a:lvl2pPr marL="702756" indent="-270291" defTabSz="912983" eaLnBrk="0" hangingPunct="0">
              <a:defRPr sz="2300">
                <a:solidFill>
                  <a:schemeClr val="tx1"/>
                </a:solidFill>
                <a:latin typeface="Times New Roman" panose="02020603050405020304" pitchFamily="18" charset="0"/>
              </a:defRPr>
            </a:lvl2pPr>
            <a:lvl3pPr marL="1081164" indent="-216233" defTabSz="912983" eaLnBrk="0" hangingPunct="0">
              <a:defRPr sz="2300">
                <a:solidFill>
                  <a:schemeClr val="tx1"/>
                </a:solidFill>
                <a:latin typeface="Times New Roman" panose="02020603050405020304" pitchFamily="18" charset="0"/>
              </a:defRPr>
            </a:lvl3pPr>
            <a:lvl4pPr marL="1513629" indent="-216233" defTabSz="912983" eaLnBrk="0" hangingPunct="0">
              <a:defRPr sz="2300">
                <a:solidFill>
                  <a:schemeClr val="tx1"/>
                </a:solidFill>
                <a:latin typeface="Times New Roman" panose="02020603050405020304" pitchFamily="18" charset="0"/>
              </a:defRPr>
            </a:lvl4pPr>
            <a:lvl5pPr marL="1946095" indent="-216233" defTabSz="912983" eaLnBrk="0" hangingPunct="0">
              <a:defRPr sz="2300">
                <a:solidFill>
                  <a:schemeClr val="tx1"/>
                </a:solidFill>
                <a:latin typeface="Times New Roman" panose="02020603050405020304" pitchFamily="18" charset="0"/>
              </a:defRPr>
            </a:lvl5pPr>
            <a:lvl6pPr marL="2378560" indent="-216233" defTabSz="912983" eaLnBrk="0" fontAlgn="base" hangingPunct="0">
              <a:spcBef>
                <a:spcPct val="0"/>
              </a:spcBef>
              <a:spcAft>
                <a:spcPct val="0"/>
              </a:spcAft>
              <a:defRPr sz="2300">
                <a:solidFill>
                  <a:schemeClr val="tx1"/>
                </a:solidFill>
                <a:latin typeface="Times New Roman" panose="02020603050405020304" pitchFamily="18" charset="0"/>
              </a:defRPr>
            </a:lvl6pPr>
            <a:lvl7pPr marL="2811026" indent="-216233" defTabSz="912983" eaLnBrk="0" fontAlgn="base" hangingPunct="0">
              <a:spcBef>
                <a:spcPct val="0"/>
              </a:spcBef>
              <a:spcAft>
                <a:spcPct val="0"/>
              </a:spcAft>
              <a:defRPr sz="2300">
                <a:solidFill>
                  <a:schemeClr val="tx1"/>
                </a:solidFill>
                <a:latin typeface="Times New Roman" panose="02020603050405020304" pitchFamily="18" charset="0"/>
              </a:defRPr>
            </a:lvl7pPr>
            <a:lvl8pPr marL="3243491" indent="-216233" defTabSz="912983" eaLnBrk="0" fontAlgn="base" hangingPunct="0">
              <a:spcBef>
                <a:spcPct val="0"/>
              </a:spcBef>
              <a:spcAft>
                <a:spcPct val="0"/>
              </a:spcAft>
              <a:defRPr sz="2300">
                <a:solidFill>
                  <a:schemeClr val="tx1"/>
                </a:solidFill>
                <a:latin typeface="Times New Roman" panose="02020603050405020304" pitchFamily="18" charset="0"/>
              </a:defRPr>
            </a:lvl8pPr>
            <a:lvl9pPr marL="3675957" indent="-216233" defTabSz="912983" eaLnBrk="0" fontAlgn="base" hangingPunct="0">
              <a:spcBef>
                <a:spcPct val="0"/>
              </a:spcBef>
              <a:spcAft>
                <a:spcPct val="0"/>
              </a:spcAft>
              <a:defRPr sz="2300">
                <a:solidFill>
                  <a:schemeClr val="tx1"/>
                </a:solidFill>
                <a:latin typeface="Times New Roman" panose="02020603050405020304" pitchFamily="18" charset="0"/>
              </a:defRPr>
            </a:lvl9pPr>
          </a:lstStyle>
          <a:p>
            <a:fld id="{7A409BDA-2C5D-4D8E-B4BF-D07DE19C02F4}" type="slidenum">
              <a:rPr lang="en-US" altLang="en-US" sz="1100">
                <a:solidFill>
                  <a:prstClr val="black"/>
                </a:solidFill>
              </a:rPr>
              <a:pPr/>
              <a:t>69</a:t>
            </a:fld>
            <a:endParaRPr lang="en-US" altLang="en-US" sz="1100">
              <a:solidFill>
                <a:prstClr val="black"/>
              </a:solidFill>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lstStyle/>
          <a:p>
            <a:r>
              <a:rPr lang="en-US" altLang="en-US" i="1">
                <a:latin typeface="Arial" panose="020B0604020202020204" pitchFamily="34" charset="0"/>
              </a:rPr>
              <a:t>RCT typically have…</a:t>
            </a:r>
          </a:p>
        </p:txBody>
      </p:sp>
    </p:spTree>
    <p:extLst>
      <p:ext uri="{BB962C8B-B14F-4D97-AF65-F5344CB8AC3E}">
        <p14:creationId xmlns:p14="http://schemas.microsoft.com/office/powerpoint/2010/main" val="1367854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C14E9A-3DE8-034F-B838-4E5D36AA9102}" type="slidenum">
              <a:rPr lang="en-US" smtClean="0"/>
              <a:t>7</a:t>
            </a:fld>
            <a:endParaRPr lang="en-US"/>
          </a:p>
        </p:txBody>
      </p:sp>
    </p:spTree>
    <p:extLst>
      <p:ext uri="{BB962C8B-B14F-4D97-AF65-F5344CB8AC3E}">
        <p14:creationId xmlns:p14="http://schemas.microsoft.com/office/powerpoint/2010/main" val="287906953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12983" eaLnBrk="0" hangingPunct="0">
              <a:defRPr sz="2300">
                <a:solidFill>
                  <a:schemeClr val="tx1"/>
                </a:solidFill>
                <a:latin typeface="Times New Roman" panose="02020603050405020304" pitchFamily="18" charset="0"/>
              </a:defRPr>
            </a:lvl1pPr>
            <a:lvl2pPr marL="702756" indent="-270291" defTabSz="912983" eaLnBrk="0" hangingPunct="0">
              <a:defRPr sz="2300">
                <a:solidFill>
                  <a:schemeClr val="tx1"/>
                </a:solidFill>
                <a:latin typeface="Times New Roman" panose="02020603050405020304" pitchFamily="18" charset="0"/>
              </a:defRPr>
            </a:lvl2pPr>
            <a:lvl3pPr marL="1081164" indent="-216233" defTabSz="912983" eaLnBrk="0" hangingPunct="0">
              <a:defRPr sz="2300">
                <a:solidFill>
                  <a:schemeClr val="tx1"/>
                </a:solidFill>
                <a:latin typeface="Times New Roman" panose="02020603050405020304" pitchFamily="18" charset="0"/>
              </a:defRPr>
            </a:lvl3pPr>
            <a:lvl4pPr marL="1513629" indent="-216233" defTabSz="912983" eaLnBrk="0" hangingPunct="0">
              <a:defRPr sz="2300">
                <a:solidFill>
                  <a:schemeClr val="tx1"/>
                </a:solidFill>
                <a:latin typeface="Times New Roman" panose="02020603050405020304" pitchFamily="18" charset="0"/>
              </a:defRPr>
            </a:lvl4pPr>
            <a:lvl5pPr marL="1946095" indent="-216233" defTabSz="912983" eaLnBrk="0" hangingPunct="0">
              <a:defRPr sz="2300">
                <a:solidFill>
                  <a:schemeClr val="tx1"/>
                </a:solidFill>
                <a:latin typeface="Times New Roman" panose="02020603050405020304" pitchFamily="18" charset="0"/>
              </a:defRPr>
            </a:lvl5pPr>
            <a:lvl6pPr marL="2378560" indent="-216233" defTabSz="912983" eaLnBrk="0" fontAlgn="base" hangingPunct="0">
              <a:spcBef>
                <a:spcPct val="0"/>
              </a:spcBef>
              <a:spcAft>
                <a:spcPct val="0"/>
              </a:spcAft>
              <a:defRPr sz="2300">
                <a:solidFill>
                  <a:schemeClr val="tx1"/>
                </a:solidFill>
                <a:latin typeface="Times New Roman" panose="02020603050405020304" pitchFamily="18" charset="0"/>
              </a:defRPr>
            </a:lvl6pPr>
            <a:lvl7pPr marL="2811026" indent="-216233" defTabSz="912983" eaLnBrk="0" fontAlgn="base" hangingPunct="0">
              <a:spcBef>
                <a:spcPct val="0"/>
              </a:spcBef>
              <a:spcAft>
                <a:spcPct val="0"/>
              </a:spcAft>
              <a:defRPr sz="2300">
                <a:solidFill>
                  <a:schemeClr val="tx1"/>
                </a:solidFill>
                <a:latin typeface="Times New Roman" panose="02020603050405020304" pitchFamily="18" charset="0"/>
              </a:defRPr>
            </a:lvl7pPr>
            <a:lvl8pPr marL="3243491" indent="-216233" defTabSz="912983" eaLnBrk="0" fontAlgn="base" hangingPunct="0">
              <a:spcBef>
                <a:spcPct val="0"/>
              </a:spcBef>
              <a:spcAft>
                <a:spcPct val="0"/>
              </a:spcAft>
              <a:defRPr sz="2300">
                <a:solidFill>
                  <a:schemeClr val="tx1"/>
                </a:solidFill>
                <a:latin typeface="Times New Roman" panose="02020603050405020304" pitchFamily="18" charset="0"/>
              </a:defRPr>
            </a:lvl8pPr>
            <a:lvl9pPr marL="3675957" indent="-216233" defTabSz="912983" eaLnBrk="0" fontAlgn="base" hangingPunct="0">
              <a:spcBef>
                <a:spcPct val="0"/>
              </a:spcBef>
              <a:spcAft>
                <a:spcPct val="0"/>
              </a:spcAft>
              <a:defRPr sz="2300">
                <a:solidFill>
                  <a:schemeClr val="tx1"/>
                </a:solidFill>
                <a:latin typeface="Times New Roman" panose="02020603050405020304" pitchFamily="18" charset="0"/>
              </a:defRPr>
            </a:lvl9pPr>
          </a:lstStyle>
          <a:p>
            <a:fld id="{3BAE9311-D1A3-4484-A832-7F4AB5C57208}" type="slidenum">
              <a:rPr lang="en-US" altLang="en-US" sz="1100">
                <a:solidFill>
                  <a:prstClr val="black"/>
                </a:solidFill>
              </a:rPr>
              <a:pPr/>
              <a:t>70</a:t>
            </a:fld>
            <a:endParaRPr lang="en-US" altLang="en-US" sz="1100">
              <a:solidFill>
                <a:prstClr val="black"/>
              </a:solidFill>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lstStyle/>
          <a:p>
            <a:r>
              <a:rPr lang="en-US" altLang="en-US" dirty="0">
                <a:latin typeface="Arial" panose="020B0604020202020204" pitchFamily="34" charset="0"/>
              </a:rPr>
              <a:t>Clear objectives, with primary and secondary endpoints….we should be able to do that in </a:t>
            </a:r>
            <a:r>
              <a:rPr lang="en-US" altLang="en-US" dirty="0" err="1">
                <a:latin typeface="Arial" panose="020B0604020202020204" pitchFamily="34" charset="0"/>
              </a:rPr>
              <a:t>Obs</a:t>
            </a:r>
            <a:r>
              <a:rPr lang="en-US" altLang="en-US" baseline="0" dirty="0">
                <a:latin typeface="Arial" panose="020B0604020202020204" pitchFamily="34" charset="0"/>
              </a:rPr>
              <a:t> studies as well as RCT’s</a:t>
            </a:r>
            <a:endParaRPr lang="en-US" altLang="en-US" dirty="0">
              <a:latin typeface="Arial" panose="020B0604020202020204" pitchFamily="34" charset="0"/>
            </a:endParaRPr>
          </a:p>
        </p:txBody>
      </p:sp>
    </p:spTree>
    <p:extLst>
      <p:ext uri="{BB962C8B-B14F-4D97-AF65-F5344CB8AC3E}">
        <p14:creationId xmlns:p14="http://schemas.microsoft.com/office/powerpoint/2010/main" val="218031453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12983" eaLnBrk="0" hangingPunct="0">
              <a:defRPr sz="2300">
                <a:solidFill>
                  <a:schemeClr val="tx1"/>
                </a:solidFill>
                <a:latin typeface="Times New Roman" panose="02020603050405020304" pitchFamily="18" charset="0"/>
              </a:defRPr>
            </a:lvl1pPr>
            <a:lvl2pPr marL="702756" indent="-270291" defTabSz="912983" eaLnBrk="0" hangingPunct="0">
              <a:defRPr sz="2300">
                <a:solidFill>
                  <a:schemeClr val="tx1"/>
                </a:solidFill>
                <a:latin typeface="Times New Roman" panose="02020603050405020304" pitchFamily="18" charset="0"/>
              </a:defRPr>
            </a:lvl2pPr>
            <a:lvl3pPr marL="1081164" indent="-216233" defTabSz="912983" eaLnBrk="0" hangingPunct="0">
              <a:defRPr sz="2300">
                <a:solidFill>
                  <a:schemeClr val="tx1"/>
                </a:solidFill>
                <a:latin typeface="Times New Roman" panose="02020603050405020304" pitchFamily="18" charset="0"/>
              </a:defRPr>
            </a:lvl3pPr>
            <a:lvl4pPr marL="1513629" indent="-216233" defTabSz="912983" eaLnBrk="0" hangingPunct="0">
              <a:defRPr sz="2300">
                <a:solidFill>
                  <a:schemeClr val="tx1"/>
                </a:solidFill>
                <a:latin typeface="Times New Roman" panose="02020603050405020304" pitchFamily="18" charset="0"/>
              </a:defRPr>
            </a:lvl4pPr>
            <a:lvl5pPr marL="1946095" indent="-216233" defTabSz="912983" eaLnBrk="0" hangingPunct="0">
              <a:defRPr sz="2300">
                <a:solidFill>
                  <a:schemeClr val="tx1"/>
                </a:solidFill>
                <a:latin typeface="Times New Roman" panose="02020603050405020304" pitchFamily="18" charset="0"/>
              </a:defRPr>
            </a:lvl5pPr>
            <a:lvl6pPr marL="2378560" indent="-216233" defTabSz="912983" eaLnBrk="0" fontAlgn="base" hangingPunct="0">
              <a:spcBef>
                <a:spcPct val="0"/>
              </a:spcBef>
              <a:spcAft>
                <a:spcPct val="0"/>
              </a:spcAft>
              <a:defRPr sz="2300">
                <a:solidFill>
                  <a:schemeClr val="tx1"/>
                </a:solidFill>
                <a:latin typeface="Times New Roman" panose="02020603050405020304" pitchFamily="18" charset="0"/>
              </a:defRPr>
            </a:lvl6pPr>
            <a:lvl7pPr marL="2811026" indent="-216233" defTabSz="912983" eaLnBrk="0" fontAlgn="base" hangingPunct="0">
              <a:spcBef>
                <a:spcPct val="0"/>
              </a:spcBef>
              <a:spcAft>
                <a:spcPct val="0"/>
              </a:spcAft>
              <a:defRPr sz="2300">
                <a:solidFill>
                  <a:schemeClr val="tx1"/>
                </a:solidFill>
                <a:latin typeface="Times New Roman" panose="02020603050405020304" pitchFamily="18" charset="0"/>
              </a:defRPr>
            </a:lvl7pPr>
            <a:lvl8pPr marL="3243491" indent="-216233" defTabSz="912983" eaLnBrk="0" fontAlgn="base" hangingPunct="0">
              <a:spcBef>
                <a:spcPct val="0"/>
              </a:spcBef>
              <a:spcAft>
                <a:spcPct val="0"/>
              </a:spcAft>
              <a:defRPr sz="2300">
                <a:solidFill>
                  <a:schemeClr val="tx1"/>
                </a:solidFill>
                <a:latin typeface="Times New Roman" panose="02020603050405020304" pitchFamily="18" charset="0"/>
              </a:defRPr>
            </a:lvl8pPr>
            <a:lvl9pPr marL="3675957" indent="-216233" defTabSz="912983" eaLnBrk="0" fontAlgn="base" hangingPunct="0">
              <a:spcBef>
                <a:spcPct val="0"/>
              </a:spcBef>
              <a:spcAft>
                <a:spcPct val="0"/>
              </a:spcAft>
              <a:defRPr sz="2300">
                <a:solidFill>
                  <a:schemeClr val="tx1"/>
                </a:solidFill>
                <a:latin typeface="Times New Roman" panose="02020603050405020304" pitchFamily="18" charset="0"/>
              </a:defRPr>
            </a:lvl9pPr>
          </a:lstStyle>
          <a:p>
            <a:fld id="{8955CDFE-9211-4B2D-A12B-6A490D5CB400}" type="slidenum">
              <a:rPr lang="en-US" altLang="en-US" sz="1100">
                <a:solidFill>
                  <a:prstClr val="black"/>
                </a:solidFill>
              </a:rPr>
              <a:pPr/>
              <a:t>71</a:t>
            </a:fld>
            <a:endParaRPr lang="en-US" altLang="en-US" sz="1100">
              <a:solidFill>
                <a:prstClr val="black"/>
              </a:solidFill>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lstStyle/>
          <a:p>
            <a:r>
              <a:rPr lang="en-US" altLang="en-US" dirty="0">
                <a:latin typeface="Arial" panose="020B0604020202020204" pitchFamily="34" charset="0"/>
              </a:rPr>
              <a:t>Inclusion/exclusion criteria  should be clear</a:t>
            </a:r>
            <a:r>
              <a:rPr lang="en-US" altLang="en-US" baseline="0" dirty="0">
                <a:latin typeface="Arial" panose="020B0604020202020204" pitchFamily="34" charset="0"/>
              </a:rPr>
              <a:t> for both types of studies</a:t>
            </a:r>
            <a:endParaRPr lang="en-US" altLang="en-US" dirty="0">
              <a:latin typeface="Arial" panose="020B0604020202020204" pitchFamily="34" charset="0"/>
            </a:endParaRPr>
          </a:p>
        </p:txBody>
      </p:sp>
    </p:spTree>
    <p:extLst>
      <p:ext uri="{BB962C8B-B14F-4D97-AF65-F5344CB8AC3E}">
        <p14:creationId xmlns:p14="http://schemas.microsoft.com/office/powerpoint/2010/main" val="3492817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12983" eaLnBrk="0" hangingPunct="0">
              <a:defRPr sz="2300">
                <a:solidFill>
                  <a:schemeClr val="tx1"/>
                </a:solidFill>
                <a:latin typeface="Times New Roman" panose="02020603050405020304" pitchFamily="18" charset="0"/>
              </a:defRPr>
            </a:lvl1pPr>
            <a:lvl2pPr marL="702756" indent="-270291" defTabSz="912983" eaLnBrk="0" hangingPunct="0">
              <a:defRPr sz="2300">
                <a:solidFill>
                  <a:schemeClr val="tx1"/>
                </a:solidFill>
                <a:latin typeface="Times New Roman" panose="02020603050405020304" pitchFamily="18" charset="0"/>
              </a:defRPr>
            </a:lvl2pPr>
            <a:lvl3pPr marL="1081164" indent="-216233" defTabSz="912983" eaLnBrk="0" hangingPunct="0">
              <a:defRPr sz="2300">
                <a:solidFill>
                  <a:schemeClr val="tx1"/>
                </a:solidFill>
                <a:latin typeface="Times New Roman" panose="02020603050405020304" pitchFamily="18" charset="0"/>
              </a:defRPr>
            </a:lvl3pPr>
            <a:lvl4pPr marL="1513629" indent="-216233" defTabSz="912983" eaLnBrk="0" hangingPunct="0">
              <a:defRPr sz="2300">
                <a:solidFill>
                  <a:schemeClr val="tx1"/>
                </a:solidFill>
                <a:latin typeface="Times New Roman" panose="02020603050405020304" pitchFamily="18" charset="0"/>
              </a:defRPr>
            </a:lvl4pPr>
            <a:lvl5pPr marL="1946095" indent="-216233" defTabSz="912983" eaLnBrk="0" hangingPunct="0">
              <a:defRPr sz="2300">
                <a:solidFill>
                  <a:schemeClr val="tx1"/>
                </a:solidFill>
                <a:latin typeface="Times New Roman" panose="02020603050405020304" pitchFamily="18" charset="0"/>
              </a:defRPr>
            </a:lvl5pPr>
            <a:lvl6pPr marL="2378560" indent="-216233" defTabSz="912983" eaLnBrk="0" fontAlgn="base" hangingPunct="0">
              <a:spcBef>
                <a:spcPct val="0"/>
              </a:spcBef>
              <a:spcAft>
                <a:spcPct val="0"/>
              </a:spcAft>
              <a:defRPr sz="2300">
                <a:solidFill>
                  <a:schemeClr val="tx1"/>
                </a:solidFill>
                <a:latin typeface="Times New Roman" panose="02020603050405020304" pitchFamily="18" charset="0"/>
              </a:defRPr>
            </a:lvl6pPr>
            <a:lvl7pPr marL="2811026" indent="-216233" defTabSz="912983" eaLnBrk="0" fontAlgn="base" hangingPunct="0">
              <a:spcBef>
                <a:spcPct val="0"/>
              </a:spcBef>
              <a:spcAft>
                <a:spcPct val="0"/>
              </a:spcAft>
              <a:defRPr sz="2300">
                <a:solidFill>
                  <a:schemeClr val="tx1"/>
                </a:solidFill>
                <a:latin typeface="Times New Roman" panose="02020603050405020304" pitchFamily="18" charset="0"/>
              </a:defRPr>
            </a:lvl7pPr>
            <a:lvl8pPr marL="3243491" indent="-216233" defTabSz="912983" eaLnBrk="0" fontAlgn="base" hangingPunct="0">
              <a:spcBef>
                <a:spcPct val="0"/>
              </a:spcBef>
              <a:spcAft>
                <a:spcPct val="0"/>
              </a:spcAft>
              <a:defRPr sz="2300">
                <a:solidFill>
                  <a:schemeClr val="tx1"/>
                </a:solidFill>
                <a:latin typeface="Times New Roman" panose="02020603050405020304" pitchFamily="18" charset="0"/>
              </a:defRPr>
            </a:lvl8pPr>
            <a:lvl9pPr marL="3675957" indent="-216233" defTabSz="912983" eaLnBrk="0" fontAlgn="base" hangingPunct="0">
              <a:spcBef>
                <a:spcPct val="0"/>
              </a:spcBef>
              <a:spcAft>
                <a:spcPct val="0"/>
              </a:spcAft>
              <a:defRPr sz="2300">
                <a:solidFill>
                  <a:schemeClr val="tx1"/>
                </a:solidFill>
                <a:latin typeface="Times New Roman" panose="02020603050405020304" pitchFamily="18" charset="0"/>
              </a:defRPr>
            </a:lvl9pPr>
          </a:lstStyle>
          <a:p>
            <a:fld id="{22A361F2-3815-49AF-8571-6321F07437D8}" type="slidenum">
              <a:rPr lang="en-US" altLang="en-US" sz="1100">
                <a:solidFill>
                  <a:prstClr val="black"/>
                </a:solidFill>
              </a:rPr>
              <a:pPr/>
              <a:t>72</a:t>
            </a:fld>
            <a:endParaRPr lang="en-US" altLang="en-US" sz="1100">
              <a:solidFill>
                <a:prstClr val="black"/>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lstStyle/>
          <a:p>
            <a:r>
              <a:rPr lang="en-US" altLang="en-US" dirty="0">
                <a:latin typeface="Arial" panose="020B0604020202020204" pitchFamily="34" charset="0"/>
              </a:rPr>
              <a:t>When the goal is estimating the causal effect of certain treatment on the outcome, longitudinal studies are preferred over non</a:t>
            </a:r>
            <a:r>
              <a:rPr lang="en-US" altLang="en-US" baseline="0" dirty="0">
                <a:latin typeface="Arial" panose="020B0604020202020204" pitchFamily="34" charset="0"/>
              </a:rPr>
              <a:t> </a:t>
            </a:r>
            <a:r>
              <a:rPr lang="en-US" altLang="en-US" dirty="0">
                <a:latin typeface="Arial" panose="020B0604020202020204" pitchFamily="34" charset="0"/>
              </a:rPr>
              <a:t>longitudinal (i.e., cross-sectional) ones in which the temporal order of treatment</a:t>
            </a:r>
            <a:r>
              <a:rPr lang="en-US" altLang="en-US" baseline="0" dirty="0">
                <a:latin typeface="Arial" panose="020B0604020202020204" pitchFamily="34" charset="0"/>
              </a:rPr>
              <a:t> </a:t>
            </a:r>
            <a:r>
              <a:rPr lang="en-US" altLang="en-US" dirty="0">
                <a:latin typeface="Arial" panose="020B0604020202020204" pitchFamily="34" charset="0"/>
              </a:rPr>
              <a:t>and outcome may be unclear</a:t>
            </a:r>
          </a:p>
        </p:txBody>
      </p:sp>
    </p:spTree>
    <p:extLst>
      <p:ext uri="{BB962C8B-B14F-4D97-AF65-F5344CB8AC3E}">
        <p14:creationId xmlns:p14="http://schemas.microsoft.com/office/powerpoint/2010/main" val="416452904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12983" eaLnBrk="0" hangingPunct="0">
              <a:defRPr sz="2300">
                <a:solidFill>
                  <a:schemeClr val="tx1"/>
                </a:solidFill>
                <a:latin typeface="Times New Roman" panose="02020603050405020304" pitchFamily="18" charset="0"/>
              </a:defRPr>
            </a:lvl1pPr>
            <a:lvl2pPr marL="702756" indent="-270291" defTabSz="912983" eaLnBrk="0" hangingPunct="0">
              <a:defRPr sz="2300">
                <a:solidFill>
                  <a:schemeClr val="tx1"/>
                </a:solidFill>
                <a:latin typeface="Times New Roman" panose="02020603050405020304" pitchFamily="18" charset="0"/>
              </a:defRPr>
            </a:lvl2pPr>
            <a:lvl3pPr marL="1081164" indent="-216233" defTabSz="912983" eaLnBrk="0" hangingPunct="0">
              <a:defRPr sz="2300">
                <a:solidFill>
                  <a:schemeClr val="tx1"/>
                </a:solidFill>
                <a:latin typeface="Times New Roman" panose="02020603050405020304" pitchFamily="18" charset="0"/>
              </a:defRPr>
            </a:lvl3pPr>
            <a:lvl4pPr marL="1513629" indent="-216233" defTabSz="912983" eaLnBrk="0" hangingPunct="0">
              <a:defRPr sz="2300">
                <a:solidFill>
                  <a:schemeClr val="tx1"/>
                </a:solidFill>
                <a:latin typeface="Times New Roman" panose="02020603050405020304" pitchFamily="18" charset="0"/>
              </a:defRPr>
            </a:lvl4pPr>
            <a:lvl5pPr marL="1946095" indent="-216233" defTabSz="912983" eaLnBrk="0" hangingPunct="0">
              <a:defRPr sz="2300">
                <a:solidFill>
                  <a:schemeClr val="tx1"/>
                </a:solidFill>
                <a:latin typeface="Times New Roman" panose="02020603050405020304" pitchFamily="18" charset="0"/>
              </a:defRPr>
            </a:lvl5pPr>
            <a:lvl6pPr marL="2378560" indent="-216233" defTabSz="912983" eaLnBrk="0" fontAlgn="base" hangingPunct="0">
              <a:spcBef>
                <a:spcPct val="0"/>
              </a:spcBef>
              <a:spcAft>
                <a:spcPct val="0"/>
              </a:spcAft>
              <a:defRPr sz="2300">
                <a:solidFill>
                  <a:schemeClr val="tx1"/>
                </a:solidFill>
                <a:latin typeface="Times New Roman" panose="02020603050405020304" pitchFamily="18" charset="0"/>
              </a:defRPr>
            </a:lvl6pPr>
            <a:lvl7pPr marL="2811026" indent="-216233" defTabSz="912983" eaLnBrk="0" fontAlgn="base" hangingPunct="0">
              <a:spcBef>
                <a:spcPct val="0"/>
              </a:spcBef>
              <a:spcAft>
                <a:spcPct val="0"/>
              </a:spcAft>
              <a:defRPr sz="2300">
                <a:solidFill>
                  <a:schemeClr val="tx1"/>
                </a:solidFill>
                <a:latin typeface="Times New Roman" panose="02020603050405020304" pitchFamily="18" charset="0"/>
              </a:defRPr>
            </a:lvl7pPr>
            <a:lvl8pPr marL="3243491" indent="-216233" defTabSz="912983" eaLnBrk="0" fontAlgn="base" hangingPunct="0">
              <a:spcBef>
                <a:spcPct val="0"/>
              </a:spcBef>
              <a:spcAft>
                <a:spcPct val="0"/>
              </a:spcAft>
              <a:defRPr sz="2300">
                <a:solidFill>
                  <a:schemeClr val="tx1"/>
                </a:solidFill>
                <a:latin typeface="Times New Roman" panose="02020603050405020304" pitchFamily="18" charset="0"/>
              </a:defRPr>
            </a:lvl8pPr>
            <a:lvl9pPr marL="3675957" indent="-216233" defTabSz="912983" eaLnBrk="0" fontAlgn="base" hangingPunct="0">
              <a:spcBef>
                <a:spcPct val="0"/>
              </a:spcBef>
              <a:spcAft>
                <a:spcPct val="0"/>
              </a:spcAft>
              <a:defRPr sz="2300">
                <a:solidFill>
                  <a:schemeClr val="tx1"/>
                </a:solidFill>
                <a:latin typeface="Times New Roman" panose="02020603050405020304" pitchFamily="18" charset="0"/>
              </a:defRPr>
            </a:lvl9pPr>
          </a:lstStyle>
          <a:p>
            <a:fld id="{DC19CA6B-8455-481F-B8D2-37A7B905CECB}" type="slidenum">
              <a:rPr lang="en-US" altLang="en-US" sz="1100">
                <a:solidFill>
                  <a:prstClr val="black"/>
                </a:solidFill>
              </a:rPr>
              <a:pPr/>
              <a:t>73</a:t>
            </a:fld>
            <a:endParaRPr lang="en-US" altLang="en-US" sz="1100">
              <a:solidFill>
                <a:prstClr val="black"/>
              </a:solidFill>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lstStyle/>
          <a:p>
            <a:r>
              <a:rPr lang="en-US" altLang="en-US" dirty="0">
                <a:latin typeface="Arial" panose="020B0604020202020204" pitchFamily="34" charset="0"/>
              </a:rPr>
              <a:t>Longitudinal studies are usually classified as either experiments (the treatment is assigned by the investigators) or observational</a:t>
            </a:r>
          </a:p>
          <a:p>
            <a:r>
              <a:rPr lang="en-US" altLang="en-US" dirty="0">
                <a:latin typeface="Arial" panose="020B0604020202020204" pitchFamily="34" charset="0"/>
              </a:rPr>
              <a:t>studies (the investigators play no role in treatment assignment). Experiments are said to be randomized when the investigators assign the treatment at random. </a:t>
            </a:r>
          </a:p>
          <a:p>
            <a:r>
              <a:rPr lang="en-US" altLang="en-US" dirty="0">
                <a:latin typeface="Arial" panose="020B0604020202020204" pitchFamily="34" charset="0"/>
              </a:rPr>
              <a:t>They randomized the treatments… we cannot do that in</a:t>
            </a:r>
            <a:r>
              <a:rPr lang="en-US" altLang="en-US" baseline="0" dirty="0">
                <a:latin typeface="Arial" panose="020B0604020202020204" pitchFamily="34" charset="0"/>
              </a:rPr>
              <a:t> </a:t>
            </a:r>
            <a:r>
              <a:rPr lang="en-US" altLang="en-US" baseline="0" dirty="0" err="1">
                <a:latin typeface="Arial" panose="020B0604020202020204" pitchFamily="34" charset="0"/>
              </a:rPr>
              <a:t>obs</a:t>
            </a:r>
            <a:r>
              <a:rPr lang="en-US" altLang="en-US" baseline="0" dirty="0">
                <a:latin typeface="Arial" panose="020B0604020202020204" pitchFamily="34" charset="0"/>
              </a:rPr>
              <a:t> studies.</a:t>
            </a:r>
            <a:endParaRPr lang="en-US" altLang="en-US" dirty="0">
              <a:latin typeface="Arial" panose="020B0604020202020204" pitchFamily="34" charset="0"/>
            </a:endParaRPr>
          </a:p>
          <a:p>
            <a:r>
              <a:rPr lang="en-US" altLang="en-US" dirty="0">
                <a:latin typeface="Arial" panose="020B0604020202020204" pitchFamily="34" charset="0"/>
              </a:rPr>
              <a:t>This is one of the key differences</a:t>
            </a:r>
            <a:r>
              <a:rPr lang="en-US" altLang="en-US" baseline="0" dirty="0">
                <a:latin typeface="Arial" panose="020B0604020202020204" pitchFamily="34" charset="0"/>
              </a:rPr>
              <a:t> and leads to CONFOUNDING BIAS</a:t>
            </a:r>
            <a:endParaRPr lang="en-US" altLang="en-US" dirty="0">
              <a:latin typeface="Arial" panose="020B0604020202020204" pitchFamily="34" charset="0"/>
            </a:endParaRPr>
          </a:p>
          <a:p>
            <a:r>
              <a:rPr lang="en-US" altLang="en-US" dirty="0">
                <a:latin typeface="Arial" panose="020B0604020202020204" pitchFamily="34" charset="0"/>
              </a:rPr>
              <a:t>we have tried to achieve comparability (exchangeability) through</a:t>
            </a:r>
            <a:r>
              <a:rPr lang="en-US" altLang="en-US" baseline="0" dirty="0">
                <a:latin typeface="Arial" panose="020B0604020202020204" pitchFamily="34" charset="0"/>
              </a:rPr>
              <a:t> addressing confounding in the design or analysis phase</a:t>
            </a:r>
          </a:p>
          <a:p>
            <a:r>
              <a:rPr lang="en-US" altLang="en-US" dirty="0">
                <a:latin typeface="Arial" panose="020B0604020202020204" pitchFamily="34" charset="0"/>
              </a:rPr>
              <a:t>Challenge </a:t>
            </a:r>
            <a:r>
              <a:rPr lang="mr-IN" altLang="en-US" dirty="0">
                <a:latin typeface="Arial" panose="020B0604020202020204" pitchFamily="34" charset="0"/>
              </a:rPr>
              <a:t>–</a:t>
            </a:r>
            <a:r>
              <a:rPr lang="en-US" altLang="en-US" dirty="0">
                <a:latin typeface="Arial" panose="020B0604020202020204" pitchFamily="34" charset="0"/>
              </a:rPr>
              <a:t> many methods can only address confounding factors one is aware of</a:t>
            </a:r>
            <a:r>
              <a:rPr lang="mr-IN" altLang="en-US" dirty="0">
                <a:latin typeface="Arial" panose="020B0604020202020204" pitchFamily="34" charset="0"/>
              </a:rPr>
              <a:t>…</a:t>
            </a:r>
            <a:endParaRPr lang="en-US" altLang="en-US" dirty="0">
              <a:latin typeface="Arial" panose="020B0604020202020204" pitchFamily="34" charset="0"/>
            </a:endParaRPr>
          </a:p>
          <a:p>
            <a:endParaRPr lang="en-US" altLang="en-US" dirty="0">
              <a:latin typeface="Arial" panose="020B0604020202020204" pitchFamily="34" charset="0"/>
            </a:endParaRPr>
          </a:p>
        </p:txBody>
      </p:sp>
    </p:spTree>
    <p:extLst>
      <p:ext uri="{BB962C8B-B14F-4D97-AF65-F5344CB8AC3E}">
        <p14:creationId xmlns:p14="http://schemas.microsoft.com/office/powerpoint/2010/main" val="330741960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12983" eaLnBrk="0" hangingPunct="0">
              <a:defRPr sz="2300">
                <a:solidFill>
                  <a:schemeClr val="tx1"/>
                </a:solidFill>
                <a:latin typeface="Times New Roman" panose="02020603050405020304" pitchFamily="18" charset="0"/>
              </a:defRPr>
            </a:lvl1pPr>
            <a:lvl2pPr marL="702756" indent="-270291" defTabSz="912983" eaLnBrk="0" hangingPunct="0">
              <a:defRPr sz="2300">
                <a:solidFill>
                  <a:schemeClr val="tx1"/>
                </a:solidFill>
                <a:latin typeface="Times New Roman" panose="02020603050405020304" pitchFamily="18" charset="0"/>
              </a:defRPr>
            </a:lvl2pPr>
            <a:lvl3pPr marL="1081164" indent="-216233" defTabSz="912983" eaLnBrk="0" hangingPunct="0">
              <a:defRPr sz="2300">
                <a:solidFill>
                  <a:schemeClr val="tx1"/>
                </a:solidFill>
                <a:latin typeface="Times New Roman" panose="02020603050405020304" pitchFamily="18" charset="0"/>
              </a:defRPr>
            </a:lvl3pPr>
            <a:lvl4pPr marL="1513629" indent="-216233" defTabSz="912983" eaLnBrk="0" hangingPunct="0">
              <a:defRPr sz="2300">
                <a:solidFill>
                  <a:schemeClr val="tx1"/>
                </a:solidFill>
                <a:latin typeface="Times New Roman" panose="02020603050405020304" pitchFamily="18" charset="0"/>
              </a:defRPr>
            </a:lvl4pPr>
            <a:lvl5pPr marL="1946095" indent="-216233" defTabSz="912983" eaLnBrk="0" hangingPunct="0">
              <a:defRPr sz="2300">
                <a:solidFill>
                  <a:schemeClr val="tx1"/>
                </a:solidFill>
                <a:latin typeface="Times New Roman" panose="02020603050405020304" pitchFamily="18" charset="0"/>
              </a:defRPr>
            </a:lvl5pPr>
            <a:lvl6pPr marL="2378560" indent="-216233" defTabSz="912983" eaLnBrk="0" fontAlgn="base" hangingPunct="0">
              <a:spcBef>
                <a:spcPct val="0"/>
              </a:spcBef>
              <a:spcAft>
                <a:spcPct val="0"/>
              </a:spcAft>
              <a:defRPr sz="2300">
                <a:solidFill>
                  <a:schemeClr val="tx1"/>
                </a:solidFill>
                <a:latin typeface="Times New Roman" panose="02020603050405020304" pitchFamily="18" charset="0"/>
              </a:defRPr>
            </a:lvl6pPr>
            <a:lvl7pPr marL="2811026" indent="-216233" defTabSz="912983" eaLnBrk="0" fontAlgn="base" hangingPunct="0">
              <a:spcBef>
                <a:spcPct val="0"/>
              </a:spcBef>
              <a:spcAft>
                <a:spcPct val="0"/>
              </a:spcAft>
              <a:defRPr sz="2300">
                <a:solidFill>
                  <a:schemeClr val="tx1"/>
                </a:solidFill>
                <a:latin typeface="Times New Roman" panose="02020603050405020304" pitchFamily="18" charset="0"/>
              </a:defRPr>
            </a:lvl7pPr>
            <a:lvl8pPr marL="3243491" indent="-216233" defTabSz="912983" eaLnBrk="0" fontAlgn="base" hangingPunct="0">
              <a:spcBef>
                <a:spcPct val="0"/>
              </a:spcBef>
              <a:spcAft>
                <a:spcPct val="0"/>
              </a:spcAft>
              <a:defRPr sz="2300">
                <a:solidFill>
                  <a:schemeClr val="tx1"/>
                </a:solidFill>
                <a:latin typeface="Times New Roman" panose="02020603050405020304" pitchFamily="18" charset="0"/>
              </a:defRPr>
            </a:lvl8pPr>
            <a:lvl9pPr marL="3675957" indent="-216233" defTabSz="912983" eaLnBrk="0" fontAlgn="base" hangingPunct="0">
              <a:spcBef>
                <a:spcPct val="0"/>
              </a:spcBef>
              <a:spcAft>
                <a:spcPct val="0"/>
              </a:spcAft>
              <a:defRPr sz="2300">
                <a:solidFill>
                  <a:schemeClr val="tx1"/>
                </a:solidFill>
                <a:latin typeface="Times New Roman" panose="02020603050405020304" pitchFamily="18" charset="0"/>
              </a:defRPr>
            </a:lvl9pPr>
          </a:lstStyle>
          <a:p>
            <a:fld id="{30C6DF42-6B76-4452-9330-1D8CBC1C163B}" type="slidenum">
              <a:rPr lang="en-US" altLang="en-US" sz="1100">
                <a:solidFill>
                  <a:prstClr val="black"/>
                </a:solidFill>
              </a:rPr>
              <a:pPr/>
              <a:t>74</a:t>
            </a:fld>
            <a:endParaRPr lang="en-US" altLang="en-US" sz="1100">
              <a:solidFill>
                <a:prstClr val="black"/>
              </a:solidFill>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lstStyle/>
          <a:p>
            <a:r>
              <a:rPr lang="en-US" altLang="en-US" dirty="0">
                <a:latin typeface="Arial" panose="020B0604020202020204" pitchFamily="34" charset="0"/>
              </a:rPr>
              <a:t>Blinding is another key difference, although some assessments in OBS studies can be done blinded.</a:t>
            </a:r>
          </a:p>
          <a:p>
            <a:endParaRPr lang="en-US" altLang="en-US" dirty="0">
              <a:latin typeface="Arial" panose="020B0604020202020204" pitchFamily="34" charset="0"/>
            </a:endParaRPr>
          </a:p>
          <a:p>
            <a:r>
              <a:rPr lang="en-US" altLang="en-US" dirty="0">
                <a:latin typeface="Arial" panose="020B0604020202020204" pitchFamily="34" charset="0"/>
              </a:rPr>
              <a:t>we could also perhaps do blinded analysis</a:t>
            </a:r>
          </a:p>
          <a:p>
            <a:endParaRPr lang="en-US" altLang="en-US" dirty="0">
              <a:latin typeface="Arial" panose="020B0604020202020204" pitchFamily="34" charset="0"/>
            </a:endParaRPr>
          </a:p>
          <a:p>
            <a:r>
              <a:rPr lang="en-US" altLang="en-US" dirty="0">
                <a:latin typeface="Arial" panose="020B0604020202020204" pitchFamily="34" charset="0"/>
              </a:rPr>
              <a:t>Also,</a:t>
            </a:r>
            <a:r>
              <a:rPr lang="en-US" altLang="en-US" baseline="0" dirty="0">
                <a:latin typeface="Arial" panose="020B0604020202020204" pitchFamily="34" charset="0"/>
              </a:rPr>
              <a:t> many types of clinical trials are NOT blinded (e.g., exercise, diet, </a:t>
            </a:r>
            <a:r>
              <a:rPr lang="en-US" altLang="en-US" baseline="0" dirty="0" err="1">
                <a:latin typeface="Arial" panose="020B0604020202020204" pitchFamily="34" charset="0"/>
              </a:rPr>
              <a:t>etc</a:t>
            </a:r>
            <a:r>
              <a:rPr lang="en-US" altLang="en-US" baseline="0" dirty="0">
                <a:latin typeface="Arial" panose="020B0604020202020204" pitchFamily="34" charset="0"/>
              </a:rPr>
              <a:t>)</a:t>
            </a:r>
            <a:endParaRPr lang="en-US" altLang="en-US" dirty="0">
              <a:latin typeface="Arial" panose="020B0604020202020204" pitchFamily="34" charset="0"/>
            </a:endParaRPr>
          </a:p>
          <a:p>
            <a:endParaRPr lang="en-US" altLang="en-US" dirty="0">
              <a:latin typeface="Arial" panose="020B0604020202020204" pitchFamily="34" charset="0"/>
            </a:endParaRPr>
          </a:p>
        </p:txBody>
      </p:sp>
    </p:spTree>
    <p:extLst>
      <p:ext uri="{BB962C8B-B14F-4D97-AF65-F5344CB8AC3E}">
        <p14:creationId xmlns:p14="http://schemas.microsoft.com/office/powerpoint/2010/main" val="65107429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12983" eaLnBrk="0" hangingPunct="0">
              <a:defRPr sz="2300">
                <a:solidFill>
                  <a:schemeClr val="tx1"/>
                </a:solidFill>
                <a:latin typeface="Times New Roman" panose="02020603050405020304" pitchFamily="18" charset="0"/>
              </a:defRPr>
            </a:lvl1pPr>
            <a:lvl2pPr marL="702756" indent="-270291" defTabSz="912983" eaLnBrk="0" hangingPunct="0">
              <a:defRPr sz="2300">
                <a:solidFill>
                  <a:schemeClr val="tx1"/>
                </a:solidFill>
                <a:latin typeface="Times New Roman" panose="02020603050405020304" pitchFamily="18" charset="0"/>
              </a:defRPr>
            </a:lvl2pPr>
            <a:lvl3pPr marL="1081164" indent="-216233" defTabSz="912983" eaLnBrk="0" hangingPunct="0">
              <a:defRPr sz="2300">
                <a:solidFill>
                  <a:schemeClr val="tx1"/>
                </a:solidFill>
                <a:latin typeface="Times New Roman" panose="02020603050405020304" pitchFamily="18" charset="0"/>
              </a:defRPr>
            </a:lvl3pPr>
            <a:lvl4pPr marL="1513629" indent="-216233" defTabSz="912983" eaLnBrk="0" hangingPunct="0">
              <a:defRPr sz="2300">
                <a:solidFill>
                  <a:schemeClr val="tx1"/>
                </a:solidFill>
                <a:latin typeface="Times New Roman" panose="02020603050405020304" pitchFamily="18" charset="0"/>
              </a:defRPr>
            </a:lvl4pPr>
            <a:lvl5pPr marL="1946095" indent="-216233" defTabSz="912983" eaLnBrk="0" hangingPunct="0">
              <a:defRPr sz="2300">
                <a:solidFill>
                  <a:schemeClr val="tx1"/>
                </a:solidFill>
                <a:latin typeface="Times New Roman" panose="02020603050405020304" pitchFamily="18" charset="0"/>
              </a:defRPr>
            </a:lvl5pPr>
            <a:lvl6pPr marL="2378560" indent="-216233" defTabSz="912983" eaLnBrk="0" fontAlgn="base" hangingPunct="0">
              <a:spcBef>
                <a:spcPct val="0"/>
              </a:spcBef>
              <a:spcAft>
                <a:spcPct val="0"/>
              </a:spcAft>
              <a:defRPr sz="2300">
                <a:solidFill>
                  <a:schemeClr val="tx1"/>
                </a:solidFill>
                <a:latin typeface="Times New Roman" panose="02020603050405020304" pitchFamily="18" charset="0"/>
              </a:defRPr>
            </a:lvl6pPr>
            <a:lvl7pPr marL="2811026" indent="-216233" defTabSz="912983" eaLnBrk="0" fontAlgn="base" hangingPunct="0">
              <a:spcBef>
                <a:spcPct val="0"/>
              </a:spcBef>
              <a:spcAft>
                <a:spcPct val="0"/>
              </a:spcAft>
              <a:defRPr sz="2300">
                <a:solidFill>
                  <a:schemeClr val="tx1"/>
                </a:solidFill>
                <a:latin typeface="Times New Roman" panose="02020603050405020304" pitchFamily="18" charset="0"/>
              </a:defRPr>
            </a:lvl7pPr>
            <a:lvl8pPr marL="3243491" indent="-216233" defTabSz="912983" eaLnBrk="0" fontAlgn="base" hangingPunct="0">
              <a:spcBef>
                <a:spcPct val="0"/>
              </a:spcBef>
              <a:spcAft>
                <a:spcPct val="0"/>
              </a:spcAft>
              <a:defRPr sz="2300">
                <a:solidFill>
                  <a:schemeClr val="tx1"/>
                </a:solidFill>
                <a:latin typeface="Times New Roman" panose="02020603050405020304" pitchFamily="18" charset="0"/>
              </a:defRPr>
            </a:lvl8pPr>
            <a:lvl9pPr marL="3675957" indent="-216233" defTabSz="912983" eaLnBrk="0" fontAlgn="base" hangingPunct="0">
              <a:spcBef>
                <a:spcPct val="0"/>
              </a:spcBef>
              <a:spcAft>
                <a:spcPct val="0"/>
              </a:spcAft>
              <a:defRPr sz="2300">
                <a:solidFill>
                  <a:schemeClr val="tx1"/>
                </a:solidFill>
                <a:latin typeface="Times New Roman" panose="02020603050405020304" pitchFamily="18" charset="0"/>
              </a:defRPr>
            </a:lvl9pPr>
          </a:lstStyle>
          <a:p>
            <a:fld id="{C95C2799-DD83-40B5-8DA0-26179B5C49E4}" type="slidenum">
              <a:rPr lang="en-US" altLang="en-US" sz="1100">
                <a:solidFill>
                  <a:prstClr val="black"/>
                </a:solidFill>
              </a:rPr>
              <a:pPr/>
              <a:t>75</a:t>
            </a:fld>
            <a:endParaRPr lang="en-US" altLang="en-US" sz="1100">
              <a:solidFill>
                <a:prstClr val="black"/>
              </a:solidFill>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lstStyle/>
          <a:p>
            <a:r>
              <a:rPr lang="en-US" altLang="en-US" i="1" dirty="0">
                <a:latin typeface="Arial" panose="020B0604020202020204" pitchFamily="34" charset="0"/>
              </a:rPr>
              <a:t>RCT very carefully estimate the adequate sample size</a:t>
            </a:r>
            <a:r>
              <a:rPr lang="mr-IN" altLang="en-US" i="1" dirty="0">
                <a:latin typeface="Arial" panose="020B0604020202020204" pitchFamily="34" charset="0"/>
              </a:rPr>
              <a:t>…</a:t>
            </a:r>
            <a:r>
              <a:rPr lang="en-US" altLang="en-US" i="1" dirty="0">
                <a:latin typeface="Arial" panose="020B0604020202020204" pitchFamily="34" charset="0"/>
              </a:rPr>
              <a:t> ethical ramifications if we do not properly design</a:t>
            </a:r>
            <a:r>
              <a:rPr lang="en-US" altLang="en-US" i="1" baseline="0" dirty="0">
                <a:latin typeface="Arial" panose="020B0604020202020204" pitchFamily="34" charset="0"/>
              </a:rPr>
              <a:t> RCT</a:t>
            </a:r>
            <a:endParaRPr lang="en-US" altLang="en-US" i="1" dirty="0">
              <a:latin typeface="Arial" panose="020B0604020202020204" pitchFamily="34" charset="0"/>
            </a:endParaRPr>
          </a:p>
          <a:p>
            <a:endParaRPr lang="en-US" altLang="en-US" dirty="0">
              <a:latin typeface="Arial" panose="020B0604020202020204" pitchFamily="34" charset="0"/>
            </a:endParaRPr>
          </a:p>
        </p:txBody>
      </p:sp>
    </p:spTree>
    <p:extLst>
      <p:ext uri="{BB962C8B-B14F-4D97-AF65-F5344CB8AC3E}">
        <p14:creationId xmlns:p14="http://schemas.microsoft.com/office/powerpoint/2010/main" val="247566441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12983" eaLnBrk="0" hangingPunct="0">
              <a:defRPr sz="2300">
                <a:solidFill>
                  <a:schemeClr val="tx1"/>
                </a:solidFill>
                <a:latin typeface="Times New Roman" panose="02020603050405020304" pitchFamily="18" charset="0"/>
              </a:defRPr>
            </a:lvl1pPr>
            <a:lvl2pPr marL="702756" indent="-270291" defTabSz="912983" eaLnBrk="0" hangingPunct="0">
              <a:defRPr sz="2300">
                <a:solidFill>
                  <a:schemeClr val="tx1"/>
                </a:solidFill>
                <a:latin typeface="Times New Roman" panose="02020603050405020304" pitchFamily="18" charset="0"/>
              </a:defRPr>
            </a:lvl2pPr>
            <a:lvl3pPr marL="1081164" indent="-216233" defTabSz="912983" eaLnBrk="0" hangingPunct="0">
              <a:defRPr sz="2300">
                <a:solidFill>
                  <a:schemeClr val="tx1"/>
                </a:solidFill>
                <a:latin typeface="Times New Roman" panose="02020603050405020304" pitchFamily="18" charset="0"/>
              </a:defRPr>
            </a:lvl3pPr>
            <a:lvl4pPr marL="1513629" indent="-216233" defTabSz="912983" eaLnBrk="0" hangingPunct="0">
              <a:defRPr sz="2300">
                <a:solidFill>
                  <a:schemeClr val="tx1"/>
                </a:solidFill>
                <a:latin typeface="Times New Roman" panose="02020603050405020304" pitchFamily="18" charset="0"/>
              </a:defRPr>
            </a:lvl4pPr>
            <a:lvl5pPr marL="1946095" indent="-216233" defTabSz="912983" eaLnBrk="0" hangingPunct="0">
              <a:defRPr sz="2300">
                <a:solidFill>
                  <a:schemeClr val="tx1"/>
                </a:solidFill>
                <a:latin typeface="Times New Roman" panose="02020603050405020304" pitchFamily="18" charset="0"/>
              </a:defRPr>
            </a:lvl5pPr>
            <a:lvl6pPr marL="2378560" indent="-216233" defTabSz="912983" eaLnBrk="0" fontAlgn="base" hangingPunct="0">
              <a:spcBef>
                <a:spcPct val="0"/>
              </a:spcBef>
              <a:spcAft>
                <a:spcPct val="0"/>
              </a:spcAft>
              <a:defRPr sz="2300">
                <a:solidFill>
                  <a:schemeClr val="tx1"/>
                </a:solidFill>
                <a:latin typeface="Times New Roman" panose="02020603050405020304" pitchFamily="18" charset="0"/>
              </a:defRPr>
            </a:lvl6pPr>
            <a:lvl7pPr marL="2811026" indent="-216233" defTabSz="912983" eaLnBrk="0" fontAlgn="base" hangingPunct="0">
              <a:spcBef>
                <a:spcPct val="0"/>
              </a:spcBef>
              <a:spcAft>
                <a:spcPct val="0"/>
              </a:spcAft>
              <a:defRPr sz="2300">
                <a:solidFill>
                  <a:schemeClr val="tx1"/>
                </a:solidFill>
                <a:latin typeface="Times New Roman" panose="02020603050405020304" pitchFamily="18" charset="0"/>
              </a:defRPr>
            </a:lvl7pPr>
            <a:lvl8pPr marL="3243491" indent="-216233" defTabSz="912983" eaLnBrk="0" fontAlgn="base" hangingPunct="0">
              <a:spcBef>
                <a:spcPct val="0"/>
              </a:spcBef>
              <a:spcAft>
                <a:spcPct val="0"/>
              </a:spcAft>
              <a:defRPr sz="2300">
                <a:solidFill>
                  <a:schemeClr val="tx1"/>
                </a:solidFill>
                <a:latin typeface="Times New Roman" panose="02020603050405020304" pitchFamily="18" charset="0"/>
              </a:defRPr>
            </a:lvl8pPr>
            <a:lvl9pPr marL="3675957" indent="-216233" defTabSz="912983" eaLnBrk="0" fontAlgn="base" hangingPunct="0">
              <a:spcBef>
                <a:spcPct val="0"/>
              </a:spcBef>
              <a:spcAft>
                <a:spcPct val="0"/>
              </a:spcAft>
              <a:defRPr sz="2300">
                <a:solidFill>
                  <a:schemeClr val="tx1"/>
                </a:solidFill>
                <a:latin typeface="Times New Roman" panose="02020603050405020304" pitchFamily="18" charset="0"/>
              </a:defRPr>
            </a:lvl9pPr>
          </a:lstStyle>
          <a:p>
            <a:fld id="{27B709EE-9EF5-4B0C-A4F1-653F360EB8EA}" type="slidenum">
              <a:rPr lang="en-US" altLang="en-US" sz="1100">
                <a:solidFill>
                  <a:prstClr val="black"/>
                </a:solidFill>
              </a:rPr>
              <a:pPr/>
              <a:t>76</a:t>
            </a:fld>
            <a:endParaRPr lang="en-US" altLang="en-US" sz="1100">
              <a:solidFill>
                <a:prstClr val="black"/>
              </a:solidFill>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lstStyle/>
          <a:p>
            <a:r>
              <a:rPr lang="en-US" altLang="en-US" dirty="0">
                <a:latin typeface="Arial" panose="020B0604020202020204" pitchFamily="34" charset="0"/>
              </a:rPr>
              <a:t>They are often international, multicenter… we can also do that, we can even collaborate</a:t>
            </a:r>
            <a:r>
              <a:rPr lang="mr-IN" altLang="en-US" dirty="0">
                <a:latin typeface="Arial" panose="020B0604020202020204" pitchFamily="34" charset="0"/>
              </a:rPr>
              <a:t>…</a:t>
            </a:r>
            <a:r>
              <a:rPr lang="en-US" altLang="en-US" dirty="0">
                <a:latin typeface="Arial" panose="020B0604020202020204" pitchFamily="34" charset="0"/>
              </a:rPr>
              <a:t> </a:t>
            </a:r>
            <a:r>
              <a:rPr lang="en-US" altLang="en-US" dirty="0">
                <a:latin typeface="Arial" panose="020B0604020202020204" pitchFamily="34" charset="0"/>
                <a:sym typeface="Wingdings"/>
              </a:rPr>
              <a:t> </a:t>
            </a:r>
            <a:endParaRPr lang="en-US" altLang="en-US" dirty="0">
              <a:latin typeface="Arial" panose="020B0604020202020204" pitchFamily="34" charset="0"/>
            </a:endParaRPr>
          </a:p>
          <a:p>
            <a:r>
              <a:rPr lang="en-US" altLang="en-US" dirty="0">
                <a:latin typeface="Arial" panose="020B0604020202020204" pitchFamily="34" charset="0"/>
              </a:rPr>
              <a:t>Cohorts also can be pooled for even larger studies/analyses</a:t>
            </a:r>
          </a:p>
          <a:p>
            <a:endParaRPr lang="en-US" altLang="en-US" dirty="0">
              <a:latin typeface="Arial" panose="020B0604020202020204" pitchFamily="34" charset="0"/>
            </a:endParaRPr>
          </a:p>
        </p:txBody>
      </p:sp>
    </p:spTree>
    <p:extLst>
      <p:ext uri="{BB962C8B-B14F-4D97-AF65-F5344CB8AC3E}">
        <p14:creationId xmlns:p14="http://schemas.microsoft.com/office/powerpoint/2010/main" val="239773598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12983" eaLnBrk="0" hangingPunct="0">
              <a:defRPr sz="2300">
                <a:solidFill>
                  <a:schemeClr val="tx1"/>
                </a:solidFill>
                <a:latin typeface="Times New Roman" panose="02020603050405020304" pitchFamily="18" charset="0"/>
              </a:defRPr>
            </a:lvl1pPr>
            <a:lvl2pPr marL="702756" indent="-270291" defTabSz="912983" eaLnBrk="0" hangingPunct="0">
              <a:defRPr sz="2300">
                <a:solidFill>
                  <a:schemeClr val="tx1"/>
                </a:solidFill>
                <a:latin typeface="Times New Roman" panose="02020603050405020304" pitchFamily="18" charset="0"/>
              </a:defRPr>
            </a:lvl2pPr>
            <a:lvl3pPr marL="1081164" indent="-216233" defTabSz="912983" eaLnBrk="0" hangingPunct="0">
              <a:defRPr sz="2300">
                <a:solidFill>
                  <a:schemeClr val="tx1"/>
                </a:solidFill>
                <a:latin typeface="Times New Roman" panose="02020603050405020304" pitchFamily="18" charset="0"/>
              </a:defRPr>
            </a:lvl3pPr>
            <a:lvl4pPr marL="1513629" indent="-216233" defTabSz="912983" eaLnBrk="0" hangingPunct="0">
              <a:defRPr sz="2300">
                <a:solidFill>
                  <a:schemeClr val="tx1"/>
                </a:solidFill>
                <a:latin typeface="Times New Roman" panose="02020603050405020304" pitchFamily="18" charset="0"/>
              </a:defRPr>
            </a:lvl4pPr>
            <a:lvl5pPr marL="1946095" indent="-216233" defTabSz="912983" eaLnBrk="0" hangingPunct="0">
              <a:defRPr sz="2300">
                <a:solidFill>
                  <a:schemeClr val="tx1"/>
                </a:solidFill>
                <a:latin typeface="Times New Roman" panose="02020603050405020304" pitchFamily="18" charset="0"/>
              </a:defRPr>
            </a:lvl5pPr>
            <a:lvl6pPr marL="2378560" indent="-216233" defTabSz="912983" eaLnBrk="0" fontAlgn="base" hangingPunct="0">
              <a:spcBef>
                <a:spcPct val="0"/>
              </a:spcBef>
              <a:spcAft>
                <a:spcPct val="0"/>
              </a:spcAft>
              <a:defRPr sz="2300">
                <a:solidFill>
                  <a:schemeClr val="tx1"/>
                </a:solidFill>
                <a:latin typeface="Times New Roman" panose="02020603050405020304" pitchFamily="18" charset="0"/>
              </a:defRPr>
            </a:lvl6pPr>
            <a:lvl7pPr marL="2811026" indent="-216233" defTabSz="912983" eaLnBrk="0" fontAlgn="base" hangingPunct="0">
              <a:spcBef>
                <a:spcPct val="0"/>
              </a:spcBef>
              <a:spcAft>
                <a:spcPct val="0"/>
              </a:spcAft>
              <a:defRPr sz="2300">
                <a:solidFill>
                  <a:schemeClr val="tx1"/>
                </a:solidFill>
                <a:latin typeface="Times New Roman" panose="02020603050405020304" pitchFamily="18" charset="0"/>
              </a:defRPr>
            </a:lvl7pPr>
            <a:lvl8pPr marL="3243491" indent="-216233" defTabSz="912983" eaLnBrk="0" fontAlgn="base" hangingPunct="0">
              <a:spcBef>
                <a:spcPct val="0"/>
              </a:spcBef>
              <a:spcAft>
                <a:spcPct val="0"/>
              </a:spcAft>
              <a:defRPr sz="2300">
                <a:solidFill>
                  <a:schemeClr val="tx1"/>
                </a:solidFill>
                <a:latin typeface="Times New Roman" panose="02020603050405020304" pitchFamily="18" charset="0"/>
              </a:defRPr>
            </a:lvl8pPr>
            <a:lvl9pPr marL="3675957" indent="-216233" defTabSz="912983" eaLnBrk="0" fontAlgn="base" hangingPunct="0">
              <a:spcBef>
                <a:spcPct val="0"/>
              </a:spcBef>
              <a:spcAft>
                <a:spcPct val="0"/>
              </a:spcAft>
              <a:defRPr sz="2300">
                <a:solidFill>
                  <a:schemeClr val="tx1"/>
                </a:solidFill>
                <a:latin typeface="Times New Roman" panose="02020603050405020304" pitchFamily="18" charset="0"/>
              </a:defRPr>
            </a:lvl9pPr>
          </a:lstStyle>
          <a:p>
            <a:fld id="{2300C9F7-A61B-49C1-BE92-8CFA708FB6A5}" type="slidenum">
              <a:rPr lang="en-US" altLang="en-US" sz="1100">
                <a:solidFill>
                  <a:prstClr val="black"/>
                </a:solidFill>
              </a:rPr>
              <a:pPr/>
              <a:t>77</a:t>
            </a:fld>
            <a:endParaRPr lang="en-US" altLang="en-US" sz="1100">
              <a:solidFill>
                <a:prstClr val="black"/>
              </a:solidFill>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lstStyle/>
          <a:p>
            <a:r>
              <a:rPr lang="en-US" altLang="en-US" dirty="0">
                <a:latin typeface="Arial" panose="020B0604020202020204" pitchFamily="34" charset="0"/>
              </a:rPr>
              <a:t>Both types of studies have this. In </a:t>
            </a:r>
            <a:r>
              <a:rPr lang="en-US" altLang="en-US" dirty="0" err="1">
                <a:latin typeface="Arial" panose="020B0604020202020204" pitchFamily="34" charset="0"/>
              </a:rPr>
              <a:t>Coh</a:t>
            </a:r>
            <a:r>
              <a:rPr lang="en-US" altLang="en-US" dirty="0">
                <a:latin typeface="Arial" panose="020B0604020202020204" pitchFamily="34" charset="0"/>
              </a:rPr>
              <a:t> often also have flexibility over definition</a:t>
            </a:r>
            <a:r>
              <a:rPr lang="mr-IN" altLang="en-US" dirty="0">
                <a:latin typeface="Arial" panose="020B0604020202020204" pitchFamily="34" charset="0"/>
              </a:rPr>
              <a:t>…</a:t>
            </a:r>
            <a:endParaRPr lang="en-US" altLang="en-US" dirty="0">
              <a:latin typeface="Arial" panose="020B0604020202020204" pitchFamily="34" charset="0"/>
            </a:endParaRPr>
          </a:p>
        </p:txBody>
      </p:sp>
    </p:spTree>
    <p:extLst>
      <p:ext uri="{BB962C8B-B14F-4D97-AF65-F5344CB8AC3E}">
        <p14:creationId xmlns:p14="http://schemas.microsoft.com/office/powerpoint/2010/main" val="25358997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12983" eaLnBrk="0" hangingPunct="0">
              <a:defRPr sz="2300">
                <a:solidFill>
                  <a:schemeClr val="tx1"/>
                </a:solidFill>
                <a:latin typeface="Times New Roman" panose="02020603050405020304" pitchFamily="18" charset="0"/>
              </a:defRPr>
            </a:lvl1pPr>
            <a:lvl2pPr marL="702756" indent="-270291" defTabSz="912983" eaLnBrk="0" hangingPunct="0">
              <a:defRPr sz="2300">
                <a:solidFill>
                  <a:schemeClr val="tx1"/>
                </a:solidFill>
                <a:latin typeface="Times New Roman" panose="02020603050405020304" pitchFamily="18" charset="0"/>
              </a:defRPr>
            </a:lvl2pPr>
            <a:lvl3pPr marL="1081164" indent="-216233" defTabSz="912983" eaLnBrk="0" hangingPunct="0">
              <a:defRPr sz="2300">
                <a:solidFill>
                  <a:schemeClr val="tx1"/>
                </a:solidFill>
                <a:latin typeface="Times New Roman" panose="02020603050405020304" pitchFamily="18" charset="0"/>
              </a:defRPr>
            </a:lvl3pPr>
            <a:lvl4pPr marL="1513629" indent="-216233" defTabSz="912983" eaLnBrk="0" hangingPunct="0">
              <a:defRPr sz="2300">
                <a:solidFill>
                  <a:schemeClr val="tx1"/>
                </a:solidFill>
                <a:latin typeface="Times New Roman" panose="02020603050405020304" pitchFamily="18" charset="0"/>
              </a:defRPr>
            </a:lvl4pPr>
            <a:lvl5pPr marL="1946095" indent="-216233" defTabSz="912983" eaLnBrk="0" hangingPunct="0">
              <a:defRPr sz="2300">
                <a:solidFill>
                  <a:schemeClr val="tx1"/>
                </a:solidFill>
                <a:latin typeface="Times New Roman" panose="02020603050405020304" pitchFamily="18" charset="0"/>
              </a:defRPr>
            </a:lvl5pPr>
            <a:lvl6pPr marL="2378560" indent="-216233" defTabSz="912983" eaLnBrk="0" fontAlgn="base" hangingPunct="0">
              <a:spcBef>
                <a:spcPct val="0"/>
              </a:spcBef>
              <a:spcAft>
                <a:spcPct val="0"/>
              </a:spcAft>
              <a:defRPr sz="2300">
                <a:solidFill>
                  <a:schemeClr val="tx1"/>
                </a:solidFill>
                <a:latin typeface="Times New Roman" panose="02020603050405020304" pitchFamily="18" charset="0"/>
              </a:defRPr>
            </a:lvl6pPr>
            <a:lvl7pPr marL="2811026" indent="-216233" defTabSz="912983" eaLnBrk="0" fontAlgn="base" hangingPunct="0">
              <a:spcBef>
                <a:spcPct val="0"/>
              </a:spcBef>
              <a:spcAft>
                <a:spcPct val="0"/>
              </a:spcAft>
              <a:defRPr sz="2300">
                <a:solidFill>
                  <a:schemeClr val="tx1"/>
                </a:solidFill>
                <a:latin typeface="Times New Roman" panose="02020603050405020304" pitchFamily="18" charset="0"/>
              </a:defRPr>
            </a:lvl7pPr>
            <a:lvl8pPr marL="3243491" indent="-216233" defTabSz="912983" eaLnBrk="0" fontAlgn="base" hangingPunct="0">
              <a:spcBef>
                <a:spcPct val="0"/>
              </a:spcBef>
              <a:spcAft>
                <a:spcPct val="0"/>
              </a:spcAft>
              <a:defRPr sz="2300">
                <a:solidFill>
                  <a:schemeClr val="tx1"/>
                </a:solidFill>
                <a:latin typeface="Times New Roman" panose="02020603050405020304" pitchFamily="18" charset="0"/>
              </a:defRPr>
            </a:lvl8pPr>
            <a:lvl9pPr marL="3675957" indent="-216233" defTabSz="912983" eaLnBrk="0" fontAlgn="base" hangingPunct="0">
              <a:spcBef>
                <a:spcPct val="0"/>
              </a:spcBef>
              <a:spcAft>
                <a:spcPct val="0"/>
              </a:spcAft>
              <a:defRPr sz="2300">
                <a:solidFill>
                  <a:schemeClr val="tx1"/>
                </a:solidFill>
                <a:latin typeface="Times New Roman" panose="02020603050405020304" pitchFamily="18" charset="0"/>
              </a:defRPr>
            </a:lvl9pPr>
          </a:lstStyle>
          <a:p>
            <a:fld id="{2D5AA17D-AADD-434E-8FF9-13D88342A7C3}" type="slidenum">
              <a:rPr lang="en-US" altLang="en-US" sz="1100">
                <a:solidFill>
                  <a:prstClr val="black"/>
                </a:solidFill>
              </a:rPr>
              <a:pPr/>
              <a:t>78</a:t>
            </a:fld>
            <a:endParaRPr lang="en-US" altLang="en-US" sz="110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lstStyle/>
          <a:p>
            <a:r>
              <a:rPr lang="en-US" altLang="en-US" dirty="0">
                <a:latin typeface="Arial" panose="020B0604020202020204" pitchFamily="34" charset="0"/>
              </a:rPr>
              <a:t>RCT also face the problem of incomplete compliance and deal with it in the analysis by doing intention to treat (ITT) rather than per protocol. </a:t>
            </a:r>
          </a:p>
          <a:p>
            <a:r>
              <a:rPr lang="en-US" altLang="en-US" dirty="0">
                <a:latin typeface="Arial" panose="020B0604020202020204" pitchFamily="34" charset="0"/>
              </a:rPr>
              <a:t>In</a:t>
            </a:r>
            <a:r>
              <a:rPr lang="en-US" altLang="en-US" baseline="0" dirty="0">
                <a:latin typeface="Arial" panose="020B0604020202020204" pitchFamily="34" charset="0"/>
              </a:rPr>
              <a:t> </a:t>
            </a:r>
            <a:r>
              <a:rPr lang="en-US" altLang="en-US" baseline="0" dirty="0" err="1">
                <a:latin typeface="Arial" panose="020B0604020202020204" pitchFamily="34" charset="0"/>
              </a:rPr>
              <a:t>obs</a:t>
            </a:r>
            <a:r>
              <a:rPr lang="en-US" altLang="en-US" baseline="0" dirty="0">
                <a:latin typeface="Arial" panose="020B0604020202020204" pitchFamily="34" charset="0"/>
              </a:rPr>
              <a:t> studies, </a:t>
            </a:r>
            <a:r>
              <a:rPr lang="en-US" altLang="en-US" dirty="0">
                <a:latin typeface="Arial" panose="020B0604020202020204" pitchFamily="34" charset="0"/>
              </a:rPr>
              <a:t>we sometimes evaluate exposure data from a single </a:t>
            </a:r>
            <a:r>
              <a:rPr lang="en-US" altLang="en-US" dirty="0" err="1">
                <a:latin typeface="Arial" panose="020B0604020202020204" pitchFamily="34" charset="0"/>
              </a:rPr>
              <a:t>timepoint</a:t>
            </a:r>
            <a:r>
              <a:rPr lang="en-US" altLang="en-US" baseline="0" dirty="0">
                <a:latin typeface="Arial" panose="020B0604020202020204" pitchFamily="34" charset="0"/>
              </a:rPr>
              <a:t> or from updated exposure data; keep in mind that data on time varying exposures and confounding factors can be collected in COHORTS</a:t>
            </a:r>
            <a:r>
              <a:rPr lang="mr-IN" altLang="en-US" baseline="0" dirty="0">
                <a:latin typeface="Arial" panose="020B0604020202020204" pitchFamily="34" charset="0"/>
              </a:rPr>
              <a:t>…</a:t>
            </a:r>
            <a:r>
              <a:rPr lang="en-US" altLang="en-US" baseline="0" dirty="0">
                <a:latin typeface="Arial" panose="020B0604020202020204" pitchFamily="34" charset="0"/>
              </a:rPr>
              <a:t> usage of such data sometimes needs particular attention in analysis phase (IPCW, </a:t>
            </a:r>
            <a:r>
              <a:rPr lang="en-US" altLang="en-US" baseline="0" dirty="0" err="1">
                <a:latin typeface="Arial" panose="020B0604020202020204" pitchFamily="34" charset="0"/>
              </a:rPr>
              <a:t>msm</a:t>
            </a:r>
            <a:r>
              <a:rPr lang="en-US" altLang="en-US" baseline="0" dirty="0">
                <a:latin typeface="Arial" panose="020B0604020202020204" pitchFamily="34" charset="0"/>
              </a:rPr>
              <a:t>)</a:t>
            </a:r>
            <a:endParaRPr lang="en-US" altLang="en-US" dirty="0">
              <a:latin typeface="Arial" panose="020B0604020202020204" pitchFamily="34" charset="0"/>
            </a:endParaRPr>
          </a:p>
          <a:p>
            <a:r>
              <a:rPr lang="en-US" altLang="en-US" dirty="0">
                <a:latin typeface="Arial" panose="020B0604020202020204" pitchFamily="34" charset="0"/>
              </a:rPr>
              <a:t>Patients who discontinued early, die or are lost to follow up are typically censored at the date of the last contact</a:t>
            </a:r>
            <a:r>
              <a:rPr lang="en-US" altLang="en-US" baseline="0" dirty="0">
                <a:latin typeface="Arial" panose="020B0604020202020204" pitchFamily="34" charset="0"/>
              </a:rPr>
              <a:t> in both RCT and COH studies</a:t>
            </a:r>
            <a:endParaRPr lang="en-US" altLang="en-US" dirty="0">
              <a:latin typeface="Arial" panose="020B0604020202020204" pitchFamily="34" charset="0"/>
            </a:endParaRPr>
          </a:p>
          <a:p>
            <a:endParaRPr lang="en-US" altLang="en-US" dirty="0">
              <a:latin typeface="Arial" panose="020B0604020202020204" pitchFamily="34" charset="0"/>
            </a:endParaRPr>
          </a:p>
        </p:txBody>
      </p:sp>
    </p:spTree>
    <p:extLst>
      <p:ext uri="{BB962C8B-B14F-4D97-AF65-F5344CB8AC3E}">
        <p14:creationId xmlns:p14="http://schemas.microsoft.com/office/powerpoint/2010/main" val="275764717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12983" eaLnBrk="0" hangingPunct="0">
              <a:defRPr sz="2300">
                <a:solidFill>
                  <a:schemeClr val="tx1"/>
                </a:solidFill>
                <a:latin typeface="Times New Roman" panose="02020603050405020304" pitchFamily="18" charset="0"/>
              </a:defRPr>
            </a:lvl1pPr>
            <a:lvl2pPr marL="702756" indent="-270291" defTabSz="912983" eaLnBrk="0" hangingPunct="0">
              <a:defRPr sz="2300">
                <a:solidFill>
                  <a:schemeClr val="tx1"/>
                </a:solidFill>
                <a:latin typeface="Times New Roman" panose="02020603050405020304" pitchFamily="18" charset="0"/>
              </a:defRPr>
            </a:lvl2pPr>
            <a:lvl3pPr marL="1081164" indent="-216233" defTabSz="912983" eaLnBrk="0" hangingPunct="0">
              <a:defRPr sz="2300">
                <a:solidFill>
                  <a:schemeClr val="tx1"/>
                </a:solidFill>
                <a:latin typeface="Times New Roman" panose="02020603050405020304" pitchFamily="18" charset="0"/>
              </a:defRPr>
            </a:lvl3pPr>
            <a:lvl4pPr marL="1513629" indent="-216233" defTabSz="912983" eaLnBrk="0" hangingPunct="0">
              <a:defRPr sz="2300">
                <a:solidFill>
                  <a:schemeClr val="tx1"/>
                </a:solidFill>
                <a:latin typeface="Times New Roman" panose="02020603050405020304" pitchFamily="18" charset="0"/>
              </a:defRPr>
            </a:lvl4pPr>
            <a:lvl5pPr marL="1946095" indent="-216233" defTabSz="912983" eaLnBrk="0" hangingPunct="0">
              <a:defRPr sz="2300">
                <a:solidFill>
                  <a:schemeClr val="tx1"/>
                </a:solidFill>
                <a:latin typeface="Times New Roman" panose="02020603050405020304" pitchFamily="18" charset="0"/>
              </a:defRPr>
            </a:lvl5pPr>
            <a:lvl6pPr marL="2378560" indent="-216233" defTabSz="912983" eaLnBrk="0" fontAlgn="base" hangingPunct="0">
              <a:spcBef>
                <a:spcPct val="0"/>
              </a:spcBef>
              <a:spcAft>
                <a:spcPct val="0"/>
              </a:spcAft>
              <a:defRPr sz="2300">
                <a:solidFill>
                  <a:schemeClr val="tx1"/>
                </a:solidFill>
                <a:latin typeface="Times New Roman" panose="02020603050405020304" pitchFamily="18" charset="0"/>
              </a:defRPr>
            </a:lvl6pPr>
            <a:lvl7pPr marL="2811026" indent="-216233" defTabSz="912983" eaLnBrk="0" fontAlgn="base" hangingPunct="0">
              <a:spcBef>
                <a:spcPct val="0"/>
              </a:spcBef>
              <a:spcAft>
                <a:spcPct val="0"/>
              </a:spcAft>
              <a:defRPr sz="2300">
                <a:solidFill>
                  <a:schemeClr val="tx1"/>
                </a:solidFill>
                <a:latin typeface="Times New Roman" panose="02020603050405020304" pitchFamily="18" charset="0"/>
              </a:defRPr>
            </a:lvl7pPr>
            <a:lvl8pPr marL="3243491" indent="-216233" defTabSz="912983" eaLnBrk="0" fontAlgn="base" hangingPunct="0">
              <a:spcBef>
                <a:spcPct val="0"/>
              </a:spcBef>
              <a:spcAft>
                <a:spcPct val="0"/>
              </a:spcAft>
              <a:defRPr sz="2300">
                <a:solidFill>
                  <a:schemeClr val="tx1"/>
                </a:solidFill>
                <a:latin typeface="Times New Roman" panose="02020603050405020304" pitchFamily="18" charset="0"/>
              </a:defRPr>
            </a:lvl8pPr>
            <a:lvl9pPr marL="3675957" indent="-216233" defTabSz="912983" eaLnBrk="0" fontAlgn="base" hangingPunct="0">
              <a:spcBef>
                <a:spcPct val="0"/>
              </a:spcBef>
              <a:spcAft>
                <a:spcPct val="0"/>
              </a:spcAft>
              <a:defRPr sz="2300">
                <a:solidFill>
                  <a:schemeClr val="tx1"/>
                </a:solidFill>
                <a:latin typeface="Times New Roman" panose="02020603050405020304" pitchFamily="18" charset="0"/>
              </a:defRPr>
            </a:lvl9pPr>
          </a:lstStyle>
          <a:p>
            <a:fld id="{AD09AABC-98C7-446E-AA1C-9F6E8D7B2F88}" type="slidenum">
              <a:rPr lang="en-US" altLang="en-US" sz="1100">
                <a:solidFill>
                  <a:prstClr val="black"/>
                </a:solidFill>
              </a:rPr>
              <a:pPr/>
              <a:t>79</a:t>
            </a:fld>
            <a:endParaRPr lang="en-US" altLang="en-US" sz="1100">
              <a:solidFill>
                <a:prstClr val="black"/>
              </a:solidFill>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lstStyle/>
          <a:p>
            <a:pPr>
              <a:spcBef>
                <a:spcPct val="20000"/>
              </a:spcBef>
            </a:pPr>
            <a:r>
              <a:rPr kumimoji="1" lang="en-US" altLang="en-US" b="1" dirty="0">
                <a:latin typeface="Arial" panose="020B0604020202020204" pitchFamily="34" charset="0"/>
              </a:rPr>
              <a:t>Blind adjudication of events (outcomes) can</a:t>
            </a:r>
            <a:r>
              <a:rPr kumimoji="1" lang="en-US" altLang="en-US" b="1" baseline="0" dirty="0">
                <a:latin typeface="Arial" panose="020B0604020202020204" pitchFamily="34" charset="0"/>
              </a:rPr>
              <a:t> happen in both types of designs</a:t>
            </a:r>
            <a:endParaRPr kumimoji="1" lang="en-US" altLang="en-US" b="1" dirty="0">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p:txBody>
      </p:sp>
    </p:spTree>
    <p:extLst>
      <p:ext uri="{BB962C8B-B14F-4D97-AF65-F5344CB8AC3E}">
        <p14:creationId xmlns:p14="http://schemas.microsoft.com/office/powerpoint/2010/main" val="302891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5172190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12983" eaLnBrk="0" hangingPunct="0">
              <a:defRPr sz="2300">
                <a:solidFill>
                  <a:schemeClr val="tx1"/>
                </a:solidFill>
                <a:latin typeface="Times New Roman" panose="02020603050405020304" pitchFamily="18" charset="0"/>
              </a:defRPr>
            </a:lvl1pPr>
            <a:lvl2pPr marL="702756" indent="-270291" defTabSz="912983" eaLnBrk="0" hangingPunct="0">
              <a:defRPr sz="2300">
                <a:solidFill>
                  <a:schemeClr val="tx1"/>
                </a:solidFill>
                <a:latin typeface="Times New Roman" panose="02020603050405020304" pitchFamily="18" charset="0"/>
              </a:defRPr>
            </a:lvl2pPr>
            <a:lvl3pPr marL="1081164" indent="-216233" defTabSz="912983" eaLnBrk="0" hangingPunct="0">
              <a:defRPr sz="2300">
                <a:solidFill>
                  <a:schemeClr val="tx1"/>
                </a:solidFill>
                <a:latin typeface="Times New Roman" panose="02020603050405020304" pitchFamily="18" charset="0"/>
              </a:defRPr>
            </a:lvl3pPr>
            <a:lvl4pPr marL="1513629" indent="-216233" defTabSz="912983" eaLnBrk="0" hangingPunct="0">
              <a:defRPr sz="2300">
                <a:solidFill>
                  <a:schemeClr val="tx1"/>
                </a:solidFill>
                <a:latin typeface="Times New Roman" panose="02020603050405020304" pitchFamily="18" charset="0"/>
              </a:defRPr>
            </a:lvl4pPr>
            <a:lvl5pPr marL="1946095" indent="-216233" defTabSz="912983" eaLnBrk="0" hangingPunct="0">
              <a:defRPr sz="2300">
                <a:solidFill>
                  <a:schemeClr val="tx1"/>
                </a:solidFill>
                <a:latin typeface="Times New Roman" panose="02020603050405020304" pitchFamily="18" charset="0"/>
              </a:defRPr>
            </a:lvl5pPr>
            <a:lvl6pPr marL="2378560" indent="-216233" defTabSz="912983" eaLnBrk="0" fontAlgn="base" hangingPunct="0">
              <a:spcBef>
                <a:spcPct val="0"/>
              </a:spcBef>
              <a:spcAft>
                <a:spcPct val="0"/>
              </a:spcAft>
              <a:defRPr sz="2300">
                <a:solidFill>
                  <a:schemeClr val="tx1"/>
                </a:solidFill>
                <a:latin typeface="Times New Roman" panose="02020603050405020304" pitchFamily="18" charset="0"/>
              </a:defRPr>
            </a:lvl6pPr>
            <a:lvl7pPr marL="2811026" indent="-216233" defTabSz="912983" eaLnBrk="0" fontAlgn="base" hangingPunct="0">
              <a:spcBef>
                <a:spcPct val="0"/>
              </a:spcBef>
              <a:spcAft>
                <a:spcPct val="0"/>
              </a:spcAft>
              <a:defRPr sz="2300">
                <a:solidFill>
                  <a:schemeClr val="tx1"/>
                </a:solidFill>
                <a:latin typeface="Times New Roman" panose="02020603050405020304" pitchFamily="18" charset="0"/>
              </a:defRPr>
            </a:lvl7pPr>
            <a:lvl8pPr marL="3243491" indent="-216233" defTabSz="912983" eaLnBrk="0" fontAlgn="base" hangingPunct="0">
              <a:spcBef>
                <a:spcPct val="0"/>
              </a:spcBef>
              <a:spcAft>
                <a:spcPct val="0"/>
              </a:spcAft>
              <a:defRPr sz="2300">
                <a:solidFill>
                  <a:schemeClr val="tx1"/>
                </a:solidFill>
                <a:latin typeface="Times New Roman" panose="02020603050405020304" pitchFamily="18" charset="0"/>
              </a:defRPr>
            </a:lvl8pPr>
            <a:lvl9pPr marL="3675957" indent="-216233" defTabSz="912983" eaLnBrk="0" fontAlgn="base" hangingPunct="0">
              <a:spcBef>
                <a:spcPct val="0"/>
              </a:spcBef>
              <a:spcAft>
                <a:spcPct val="0"/>
              </a:spcAft>
              <a:defRPr sz="2300">
                <a:solidFill>
                  <a:schemeClr val="tx1"/>
                </a:solidFill>
                <a:latin typeface="Times New Roman" panose="02020603050405020304" pitchFamily="18" charset="0"/>
              </a:defRPr>
            </a:lvl9pPr>
          </a:lstStyle>
          <a:p>
            <a:fld id="{FCFEE03F-D8CB-4C3F-BB1D-AABD0139D76F}" type="slidenum">
              <a:rPr lang="en-US" altLang="en-US" sz="1100">
                <a:solidFill>
                  <a:prstClr val="black"/>
                </a:solidFill>
              </a:rPr>
              <a:pPr/>
              <a:t>80</a:t>
            </a:fld>
            <a:endParaRPr lang="en-US" altLang="en-US" sz="1100">
              <a:solidFill>
                <a:prstClr val="black"/>
              </a:solidFill>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lstStyle/>
          <a:p>
            <a:pPr>
              <a:spcBef>
                <a:spcPct val="20000"/>
              </a:spcBef>
            </a:pPr>
            <a:r>
              <a:rPr kumimoji="1" lang="en-US" altLang="en-US" b="1" dirty="0">
                <a:latin typeface="Arial" panose="020B0604020202020204" pitchFamily="34" charset="0"/>
              </a:rPr>
              <a:t>Usage of standardized protocols for data collection and follow-up can be common</a:t>
            </a:r>
            <a:r>
              <a:rPr kumimoji="1" lang="en-US" altLang="en-US" b="1" baseline="0" dirty="0">
                <a:latin typeface="Arial" panose="020B0604020202020204" pitchFamily="34" charset="0"/>
              </a:rPr>
              <a:t> to both Clinical Trials and </a:t>
            </a:r>
            <a:r>
              <a:rPr kumimoji="1" lang="en-US" altLang="en-US" b="1" baseline="0" dirty="0" err="1">
                <a:latin typeface="Arial" panose="020B0604020202020204" pitchFamily="34" charset="0"/>
              </a:rPr>
              <a:t>obs</a:t>
            </a:r>
            <a:r>
              <a:rPr kumimoji="1" lang="en-US" altLang="en-US" b="1" baseline="0" dirty="0">
                <a:latin typeface="Arial" panose="020B0604020202020204" pitchFamily="34" charset="0"/>
              </a:rPr>
              <a:t> studies</a:t>
            </a:r>
            <a:endParaRPr lang="en-US" altLang="en-US" dirty="0">
              <a:latin typeface="Arial" panose="020B0604020202020204" pitchFamily="34" charset="0"/>
            </a:endParaRPr>
          </a:p>
        </p:txBody>
      </p:sp>
    </p:spTree>
    <p:extLst>
      <p:ext uri="{BB962C8B-B14F-4D97-AF65-F5344CB8AC3E}">
        <p14:creationId xmlns:p14="http://schemas.microsoft.com/office/powerpoint/2010/main" val="410210571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100" dirty="0">
                <a:ea typeface="ＭＳ Ｐゴシック" charset="-128"/>
              </a:rPr>
              <a:t>As with randomized trials, we should not adjust for post-exposure covariates, only baseline covariates</a:t>
            </a:r>
            <a:r>
              <a:rPr lang="mr-IN" altLang="en-US" sz="1100" dirty="0">
                <a:ea typeface="ＭＳ Ｐゴシック" charset="-128"/>
              </a:rPr>
              <a:t>…</a:t>
            </a:r>
            <a:r>
              <a:rPr lang="en-US" altLang="en-US" sz="1100" dirty="0">
                <a:ea typeface="ＭＳ Ｐゴシック" charset="-128"/>
              </a:rPr>
              <a:t> except if we have time-varying exposures, then we do want data on time varying confounders</a:t>
            </a:r>
            <a:r>
              <a:rPr lang="mr-IN" altLang="en-US" sz="1100" dirty="0">
                <a:ea typeface="ＭＳ Ｐゴシック" charset="-128"/>
              </a:rPr>
              <a:t>…</a:t>
            </a:r>
            <a:endParaRPr lang="en-US" altLang="en-US" sz="1100" dirty="0">
              <a:ea typeface="ＭＳ Ｐゴシック" charset="-128"/>
            </a:endParaRPr>
          </a:p>
          <a:p>
            <a:r>
              <a:rPr lang="en-US" sz="1100" dirty="0">
                <a:ea typeface="ＭＳ Ｐゴシック" charset="-128"/>
              </a:rPr>
              <a:t>Caution: we don’t want to adjust for something in the causal path or for covariates that are influenced by the exposure </a:t>
            </a:r>
            <a:r>
              <a:rPr lang="en-US" sz="1100" dirty="0">
                <a:ea typeface="ＭＳ Ｐゴシック" charset="-128"/>
                <a:sym typeface="Wingdings"/>
              </a:rPr>
              <a:t> Marginal Structural Models &amp; Inverse </a:t>
            </a:r>
            <a:r>
              <a:rPr lang="en-US" sz="1100" dirty="0" err="1">
                <a:ea typeface="ＭＳ Ｐゴシック" charset="-128"/>
                <a:sym typeface="Wingdings"/>
              </a:rPr>
              <a:t>Prob</a:t>
            </a:r>
            <a:r>
              <a:rPr lang="en-US" sz="1100" dirty="0">
                <a:ea typeface="ＭＳ Ｐゴシック" charset="-128"/>
                <a:sym typeface="Wingdings"/>
              </a:rPr>
              <a:t> Censoring Weights (More in BIO 215)</a:t>
            </a:r>
            <a:endParaRPr lang="en-US" dirty="0"/>
          </a:p>
        </p:txBody>
      </p:sp>
    </p:spTree>
    <p:extLst>
      <p:ext uri="{BB962C8B-B14F-4D97-AF65-F5344CB8AC3E}">
        <p14:creationId xmlns:p14="http://schemas.microsoft.com/office/powerpoint/2010/main" val="120950275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C14E9A-3DE8-034F-B838-4E5D36AA9102}" type="slidenum">
              <a:rPr lang="en-US" smtClean="0"/>
              <a:t>82</a:t>
            </a:fld>
            <a:endParaRPr lang="en-US"/>
          </a:p>
        </p:txBody>
      </p:sp>
    </p:spTree>
    <p:extLst>
      <p:ext uri="{BB962C8B-B14F-4D97-AF65-F5344CB8AC3E}">
        <p14:creationId xmlns:p14="http://schemas.microsoft.com/office/powerpoint/2010/main" val="287454578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C14E9A-3DE8-034F-B838-4E5D36AA9102}" type="slidenum">
              <a:rPr lang="en-US" smtClean="0"/>
              <a:t>83</a:t>
            </a:fld>
            <a:endParaRPr lang="en-US"/>
          </a:p>
        </p:txBody>
      </p:sp>
    </p:spTree>
    <p:extLst>
      <p:ext uri="{BB962C8B-B14F-4D97-AF65-F5344CB8AC3E}">
        <p14:creationId xmlns:p14="http://schemas.microsoft.com/office/powerpoint/2010/main" val="94250857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class</a:t>
            </a:r>
          </a:p>
          <a:p>
            <a:pPr marL="228600" indent="-228600">
              <a:buAutoNum type="arabicPeriod"/>
            </a:pPr>
            <a:r>
              <a:rPr lang="en-US" dirty="0"/>
              <a:t>Divide into small groups or pairs</a:t>
            </a:r>
          </a:p>
          <a:p>
            <a:pPr marL="228600" indent="-228600">
              <a:buAutoNum type="arabicPeriod"/>
            </a:pPr>
            <a:r>
              <a:rPr lang="en-US" dirty="0"/>
              <a:t>Read the abstract</a:t>
            </a:r>
          </a:p>
          <a:p>
            <a:pPr marL="228600" indent="-228600">
              <a:buAutoNum type="arabicPeriod"/>
            </a:pPr>
            <a:r>
              <a:rPr lang="en-US" dirty="0"/>
              <a:t>Discuss in small groups – what would the “target trial” be to address the similar question? Is it feasible?  What are aspects of the cohort design that cannot emulate the target trial? (or can’t’ emulate it well) What types of threats to validity are introduced, consequently, and what are other ways to address (if possible)?</a:t>
            </a:r>
          </a:p>
          <a:p>
            <a:pPr marL="228600" indent="-228600">
              <a:buAutoNum type="arabicPeriod"/>
            </a:pPr>
            <a:endParaRPr lang="en-US" dirty="0"/>
          </a:p>
          <a:p>
            <a:pPr marL="228600" indent="-228600">
              <a:buAutoNum type="arabicPeriod"/>
            </a:pPr>
            <a:endParaRPr lang="en-US" dirty="0"/>
          </a:p>
          <a:p>
            <a:pPr marL="171450" indent="-171450">
              <a:buFont typeface="Arial" panose="020B0604020202020204" pitchFamily="34" charset="0"/>
              <a:buChar char="•"/>
            </a:pPr>
            <a:r>
              <a:rPr lang="en-US" sz="1200" kern="1200" dirty="0">
                <a:solidFill>
                  <a:schemeClr val="tx1"/>
                </a:solidFill>
                <a:effectLst/>
                <a:latin typeface="+mn-lt"/>
                <a:ea typeface="+mn-ea"/>
                <a:cs typeface="+mn-cs"/>
              </a:rPr>
              <a:t>Consistency - the values of treatment under comparison correspond to well-defined interventions that, in turn, correspond to the versions of treatment in the data</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e.g., cohort with exercise assessed via self-reported survey will yield broad spectrum of activities. How do we group and study these into a well-defined “treatment”? If we boil it down to minutes per week, or number of sessions that are above a certain intensity – we begin to alter the specific research question and theorized “treatment” from a target trial.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Exchangeability - he conditional probability of receiving every value of treatment, though not decided by the investigators, depends only on measured covariates L</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E.g., Also, whether someone voluntarily pursues exercise of a certain degree or type is influenced by a number of factors – background health, access to exercise, knowledge about exercise…are these all accounted for in the cohort study? What’s missing?</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Positivity - the probability of receiving every value of treatment conditional on L greater than zero, i.e., positive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E.g., Once we start adjusting for a bunch of confounders, is there sufficient data in the study to observe each of the exposures of interest, within each stratum of the confounding factors? Data can become sparse, in which case, sometimes one is modeling an association based on whatever data are there, and it’s important to inspect the N for different strata. In the extreme case, imagine that you condition on body size, geography, age, gender, and comorbid conditions – imagine there is a stratum of obese, urban-dwelling, men, over the age of 80, with 5 or more co-morbidities… it’s possible that in your dataset for this group, there may not be someone doing more than 150 min of exercise per week, in which case, it is very hard to study the effect of this level of exercise in this sub-category.</a:t>
            </a:r>
          </a:p>
          <a:p>
            <a:pPr marL="228600" indent="-228600">
              <a:buAutoNum type="arabicPeriod"/>
            </a:pPr>
            <a:endParaRPr lang="en-US" dirty="0"/>
          </a:p>
        </p:txBody>
      </p:sp>
    </p:spTree>
    <p:extLst>
      <p:ext uri="{BB962C8B-B14F-4D97-AF65-F5344CB8AC3E}">
        <p14:creationId xmlns:p14="http://schemas.microsoft.com/office/powerpoint/2010/main" val="422076304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Pros/cons?</a:t>
            </a:r>
          </a:p>
          <a:p>
            <a:r>
              <a:rPr lang="en-US" dirty="0"/>
              <a:t>Strengths/challenges?</a:t>
            </a:r>
          </a:p>
        </p:txBody>
      </p:sp>
    </p:spTree>
    <p:extLst>
      <p:ext uri="{BB962C8B-B14F-4D97-AF65-F5344CB8AC3E}">
        <p14:creationId xmlns:p14="http://schemas.microsoft.com/office/powerpoint/2010/main" val="194663104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C14E9A-3DE8-034F-B838-4E5D36AA9102}" type="slidenum">
              <a:rPr lang="en-US" smtClean="0"/>
              <a:t>86</a:t>
            </a:fld>
            <a:endParaRPr lang="en-US"/>
          </a:p>
        </p:txBody>
      </p:sp>
    </p:spTree>
    <p:extLst>
      <p:ext uri="{BB962C8B-B14F-4D97-AF65-F5344CB8AC3E}">
        <p14:creationId xmlns:p14="http://schemas.microsoft.com/office/powerpoint/2010/main" val="302281504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4675695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6323308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C14E9A-3DE8-034F-B838-4E5D36AA9102}" type="slidenum">
              <a:rPr lang="en-US" smtClean="0"/>
              <a:t>89</a:t>
            </a:fld>
            <a:endParaRPr lang="en-US"/>
          </a:p>
        </p:txBody>
      </p:sp>
    </p:spTree>
    <p:extLst>
      <p:ext uri="{BB962C8B-B14F-4D97-AF65-F5344CB8AC3E}">
        <p14:creationId xmlns:p14="http://schemas.microsoft.com/office/powerpoint/2010/main" val="2603751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C14E9A-3DE8-034F-B838-4E5D36AA9102}" type="slidenum">
              <a:rPr lang="en-US" smtClean="0"/>
              <a:t>9</a:t>
            </a:fld>
            <a:endParaRPr lang="en-US"/>
          </a:p>
        </p:txBody>
      </p:sp>
    </p:spTree>
    <p:extLst>
      <p:ext uri="{BB962C8B-B14F-4D97-AF65-F5344CB8AC3E}">
        <p14:creationId xmlns:p14="http://schemas.microsoft.com/office/powerpoint/2010/main" val="85577186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8510621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C14E9A-3DE8-034F-B838-4E5D36AA9102}" type="slidenum">
              <a:rPr lang="en-US" smtClean="0"/>
              <a:t>91</a:t>
            </a:fld>
            <a:endParaRPr lang="en-US"/>
          </a:p>
        </p:txBody>
      </p:sp>
    </p:spTree>
    <p:extLst>
      <p:ext uri="{BB962C8B-B14F-4D97-AF65-F5344CB8AC3E}">
        <p14:creationId xmlns:p14="http://schemas.microsoft.com/office/powerpoint/2010/main" val="34941616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You</a:t>
            </a:r>
            <a:r>
              <a:rPr lang="en-US" baseline="0" dirty="0"/>
              <a:t> have been introduced to broad range of topics and methods in EPI 203.</a:t>
            </a:r>
            <a:endParaRPr lang="en-US" dirty="0"/>
          </a:p>
          <a:p>
            <a:pPr eaLnBrk="1" hangingPunct="1"/>
            <a:r>
              <a:rPr lang="en-US" dirty="0"/>
              <a:t>With those initial tools,</a:t>
            </a:r>
            <a:r>
              <a:rPr lang="en-US" baseline="0" dirty="0"/>
              <a:t> o</a:t>
            </a:r>
            <a:r>
              <a:rPr lang="en-US" dirty="0"/>
              <a:t>ne</a:t>
            </a:r>
            <a:r>
              <a:rPr lang="en-US" baseline="0" dirty="0"/>
              <a:t> of the best ways to learn </a:t>
            </a:r>
            <a:r>
              <a:rPr lang="en-US" baseline="0" dirty="0" err="1"/>
              <a:t>epid</a:t>
            </a:r>
            <a:r>
              <a:rPr lang="en-US" baseline="0" dirty="0"/>
              <a:t> is now to apply it </a:t>
            </a:r>
            <a:r>
              <a:rPr lang="mr-IN" baseline="0" dirty="0"/>
              <a:t>–</a:t>
            </a:r>
            <a:r>
              <a:rPr lang="en-US" baseline="0" dirty="0"/>
              <a:t> by reading/critiquing the peer-reviewed literature and writing your own proposals/ideas.</a:t>
            </a:r>
          </a:p>
          <a:p>
            <a:pPr eaLnBrk="1" hangingPunct="1"/>
            <a:r>
              <a:rPr lang="en-US" baseline="0" dirty="0"/>
              <a:t>Would like to spend some time providing some structure for how to read/critique and write scientific reports, which we will be part of your regular HW assignments</a:t>
            </a:r>
          </a:p>
          <a:p>
            <a:pPr eaLnBrk="1" hangingPunct="1"/>
            <a:endParaRPr lang="en-US" baseline="0" dirty="0"/>
          </a:p>
          <a:p>
            <a:pPr eaLnBrk="1" hangingPunct="1"/>
            <a:r>
              <a:rPr lang="en-US" dirty="0"/>
              <a:t>This</a:t>
            </a:r>
            <a:r>
              <a:rPr lang="en-US" baseline="0" dirty="0"/>
              <a:t> set of slides is intended to help guide you/give you some checklists/structure, as you will be presented with articles/problems sets in this class</a:t>
            </a:r>
            <a:endParaRPr lang="en-US" dirty="0"/>
          </a:p>
        </p:txBody>
      </p:sp>
      <p:sp>
        <p:nvSpPr>
          <p:cNvPr id="4" name="Slide Number Placeholder 3"/>
          <p:cNvSpPr>
            <a:spLocks noGrp="1"/>
          </p:cNvSpPr>
          <p:nvPr>
            <p:ph type="sldNum" sz="quarter" idx="10"/>
          </p:nvPr>
        </p:nvSpPr>
        <p:spPr/>
        <p:txBody>
          <a:bodyPr/>
          <a:lstStyle/>
          <a:p>
            <a:fld id="{2138A88D-5451-DB45-A14C-3218B5721A37}" type="slidenum">
              <a:rPr lang="en-US" smtClean="0">
                <a:solidFill>
                  <a:prstClr val="black"/>
                </a:solidFill>
              </a:rPr>
              <a:pPr/>
              <a:t>92</a:t>
            </a:fld>
            <a:endParaRPr lang="en-US" dirty="0">
              <a:solidFill>
                <a:prstClr val="black"/>
              </a:solidFill>
            </a:endParaRPr>
          </a:p>
        </p:txBody>
      </p:sp>
    </p:spTree>
    <p:extLst>
      <p:ext uri="{BB962C8B-B14F-4D97-AF65-F5344CB8AC3E}">
        <p14:creationId xmlns:p14="http://schemas.microsoft.com/office/powerpoint/2010/main" val="147774123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p>
        </p:txBody>
      </p:sp>
      <p:sp>
        <p:nvSpPr>
          <p:cNvPr id="4" name="Slide Number Placeholder 3"/>
          <p:cNvSpPr>
            <a:spLocks noGrp="1"/>
          </p:cNvSpPr>
          <p:nvPr>
            <p:ph type="sldNum" sz="quarter" idx="10"/>
          </p:nvPr>
        </p:nvSpPr>
        <p:spPr/>
        <p:txBody>
          <a:bodyPr/>
          <a:lstStyle/>
          <a:p>
            <a:fld id="{2138A88D-5451-DB45-A14C-3218B5721A37}" type="slidenum">
              <a:rPr lang="en-US" smtClean="0">
                <a:solidFill>
                  <a:prstClr val="black"/>
                </a:solidFill>
              </a:rPr>
              <a:pPr/>
              <a:t>93</a:t>
            </a:fld>
            <a:endParaRPr lang="en-US" dirty="0">
              <a:solidFill>
                <a:prstClr val="black"/>
              </a:solidFill>
            </a:endParaRPr>
          </a:p>
        </p:txBody>
      </p:sp>
    </p:spTree>
    <p:extLst>
      <p:ext uri="{BB962C8B-B14F-4D97-AF65-F5344CB8AC3E}">
        <p14:creationId xmlns:p14="http://schemas.microsoft.com/office/powerpoint/2010/main" val="91028576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90000"/>
              </a:lnSpc>
            </a:pPr>
            <a:r>
              <a:rPr lang="es-ES_tradnl" altLang="en-US" sz="1100" dirty="0"/>
              <a:t>		</a:t>
            </a:r>
            <a:endParaRPr lang="en-US" dirty="0"/>
          </a:p>
        </p:txBody>
      </p:sp>
      <p:sp>
        <p:nvSpPr>
          <p:cNvPr id="4" name="Slide Number Placeholder 3"/>
          <p:cNvSpPr>
            <a:spLocks noGrp="1"/>
          </p:cNvSpPr>
          <p:nvPr>
            <p:ph type="sldNum" sz="quarter" idx="10"/>
          </p:nvPr>
        </p:nvSpPr>
        <p:spPr/>
        <p:txBody>
          <a:bodyPr/>
          <a:lstStyle/>
          <a:p>
            <a:fld id="{2138A88D-5451-DB45-A14C-3218B5721A37}" type="slidenum">
              <a:rPr lang="en-US" smtClean="0">
                <a:solidFill>
                  <a:prstClr val="black"/>
                </a:solidFill>
              </a:rPr>
              <a:pPr/>
              <a:t>94</a:t>
            </a:fld>
            <a:endParaRPr lang="en-US" dirty="0">
              <a:solidFill>
                <a:prstClr val="black"/>
              </a:solidFill>
            </a:endParaRPr>
          </a:p>
        </p:txBody>
      </p:sp>
    </p:spTree>
    <p:extLst>
      <p:ext uri="{BB962C8B-B14F-4D97-AF65-F5344CB8AC3E}">
        <p14:creationId xmlns:p14="http://schemas.microsoft.com/office/powerpoint/2010/main" val="87907592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pPr>
            <a:r>
              <a:rPr lang="es-ES_tradnl" altLang="en-US" sz="1100" dirty="0"/>
              <a:t>				</a:t>
            </a:r>
            <a:endParaRPr lang="en-US" dirty="0"/>
          </a:p>
        </p:txBody>
      </p:sp>
      <p:sp>
        <p:nvSpPr>
          <p:cNvPr id="4" name="Slide Number Placeholder 3"/>
          <p:cNvSpPr>
            <a:spLocks noGrp="1"/>
          </p:cNvSpPr>
          <p:nvPr>
            <p:ph type="sldNum" sz="quarter" idx="10"/>
          </p:nvPr>
        </p:nvSpPr>
        <p:spPr/>
        <p:txBody>
          <a:bodyPr/>
          <a:lstStyle/>
          <a:p>
            <a:fld id="{2138A88D-5451-DB45-A14C-3218B5721A37}" type="slidenum">
              <a:rPr lang="en-US" smtClean="0">
                <a:solidFill>
                  <a:prstClr val="black"/>
                </a:solidFill>
              </a:rPr>
              <a:pPr/>
              <a:t>95</a:t>
            </a:fld>
            <a:endParaRPr lang="en-US" dirty="0">
              <a:solidFill>
                <a:prstClr val="black"/>
              </a:solidFill>
            </a:endParaRPr>
          </a:p>
        </p:txBody>
      </p:sp>
    </p:spTree>
    <p:extLst>
      <p:ext uri="{BB962C8B-B14F-4D97-AF65-F5344CB8AC3E}">
        <p14:creationId xmlns:p14="http://schemas.microsoft.com/office/powerpoint/2010/main" val="81965180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spcBef>
                <a:spcPct val="0"/>
              </a:spcBef>
              <a:buFont typeface="Wingdings" panose="05000000000000000000" pitchFamily="2" charset="2"/>
              <a:buNone/>
              <a:defRPr/>
            </a:pPr>
            <a:endParaRPr lang="en-US" dirty="0"/>
          </a:p>
        </p:txBody>
      </p:sp>
      <p:sp>
        <p:nvSpPr>
          <p:cNvPr id="4" name="Slide Number Placeholder 3"/>
          <p:cNvSpPr>
            <a:spLocks noGrp="1"/>
          </p:cNvSpPr>
          <p:nvPr>
            <p:ph type="sldNum" sz="quarter" idx="10"/>
          </p:nvPr>
        </p:nvSpPr>
        <p:spPr/>
        <p:txBody>
          <a:bodyPr/>
          <a:lstStyle/>
          <a:p>
            <a:fld id="{2138A88D-5451-DB45-A14C-3218B5721A37}" type="slidenum">
              <a:rPr lang="en-US" smtClean="0">
                <a:solidFill>
                  <a:prstClr val="black"/>
                </a:solidFill>
              </a:rPr>
              <a:pPr/>
              <a:t>96</a:t>
            </a:fld>
            <a:endParaRPr lang="en-US" dirty="0">
              <a:solidFill>
                <a:prstClr val="black"/>
              </a:solidFill>
            </a:endParaRPr>
          </a:p>
        </p:txBody>
      </p:sp>
    </p:spTree>
    <p:extLst>
      <p:ext uri="{BB962C8B-B14F-4D97-AF65-F5344CB8AC3E}">
        <p14:creationId xmlns:p14="http://schemas.microsoft.com/office/powerpoint/2010/main" val="427359984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spcBef>
                <a:spcPct val="0"/>
              </a:spcBef>
              <a:buFont typeface="Wingdings" panose="05000000000000000000" pitchFamily="2" charset="2"/>
              <a:buNone/>
              <a:defRPr/>
            </a:pPr>
            <a:endParaRPr lang="en-US" dirty="0"/>
          </a:p>
        </p:txBody>
      </p:sp>
      <p:sp>
        <p:nvSpPr>
          <p:cNvPr id="4" name="Slide Number Placeholder 3"/>
          <p:cNvSpPr>
            <a:spLocks noGrp="1"/>
          </p:cNvSpPr>
          <p:nvPr>
            <p:ph type="sldNum" sz="quarter" idx="10"/>
          </p:nvPr>
        </p:nvSpPr>
        <p:spPr/>
        <p:txBody>
          <a:bodyPr/>
          <a:lstStyle/>
          <a:p>
            <a:fld id="{2138A88D-5451-DB45-A14C-3218B5721A37}" type="slidenum">
              <a:rPr lang="en-US" smtClean="0">
                <a:solidFill>
                  <a:prstClr val="black"/>
                </a:solidFill>
              </a:rPr>
              <a:pPr/>
              <a:t>97</a:t>
            </a:fld>
            <a:endParaRPr lang="en-US" dirty="0">
              <a:solidFill>
                <a:prstClr val="black"/>
              </a:solidFill>
            </a:endParaRPr>
          </a:p>
        </p:txBody>
      </p:sp>
    </p:spTree>
    <p:extLst>
      <p:ext uri="{BB962C8B-B14F-4D97-AF65-F5344CB8AC3E}">
        <p14:creationId xmlns:p14="http://schemas.microsoft.com/office/powerpoint/2010/main" val="187611260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spcBef>
                <a:spcPct val="0"/>
              </a:spcBef>
              <a:buFont typeface="Wingdings" panose="05000000000000000000" pitchFamily="2" charset="2"/>
              <a:buNone/>
              <a:defRPr/>
            </a:pPr>
            <a:r>
              <a:rPr lang="es-ES_tradnl" altLang="en-US" sz="1100" dirty="0"/>
              <a:t>							</a:t>
            </a:r>
          </a:p>
          <a:p>
            <a:pPr>
              <a:lnSpc>
                <a:spcPct val="80000"/>
              </a:lnSpc>
              <a:buFont typeface="Wingdings" panose="05000000000000000000" pitchFamily="2" charset="2"/>
              <a:buNone/>
              <a:defRPr/>
            </a:pPr>
            <a:endParaRPr lang="en-US" dirty="0"/>
          </a:p>
        </p:txBody>
      </p:sp>
      <p:sp>
        <p:nvSpPr>
          <p:cNvPr id="4" name="Slide Number Placeholder 3"/>
          <p:cNvSpPr>
            <a:spLocks noGrp="1"/>
          </p:cNvSpPr>
          <p:nvPr>
            <p:ph type="sldNum" sz="quarter" idx="10"/>
          </p:nvPr>
        </p:nvSpPr>
        <p:spPr/>
        <p:txBody>
          <a:bodyPr/>
          <a:lstStyle/>
          <a:p>
            <a:fld id="{2138A88D-5451-DB45-A14C-3218B5721A37}" type="slidenum">
              <a:rPr lang="en-US" smtClean="0">
                <a:solidFill>
                  <a:prstClr val="black"/>
                </a:solidFill>
              </a:rPr>
              <a:pPr/>
              <a:t>98</a:t>
            </a:fld>
            <a:endParaRPr lang="en-US" dirty="0">
              <a:solidFill>
                <a:prstClr val="black"/>
              </a:solidFill>
            </a:endParaRPr>
          </a:p>
        </p:txBody>
      </p:sp>
    </p:spTree>
    <p:extLst>
      <p:ext uri="{BB962C8B-B14F-4D97-AF65-F5344CB8AC3E}">
        <p14:creationId xmlns:p14="http://schemas.microsoft.com/office/powerpoint/2010/main" val="78628713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a:t>
            </a:r>
            <a:r>
              <a:rPr lang="en-US" dirty="0" err="1"/>
              <a:t>rothman</a:t>
            </a:r>
            <a:r>
              <a:rPr lang="en-US" dirty="0"/>
              <a:t> chapter</a:t>
            </a:r>
          </a:p>
          <a:p>
            <a:r>
              <a:rPr lang="en-US" dirty="0"/>
              <a:t>challenge of </a:t>
            </a:r>
            <a:r>
              <a:rPr lang="en-US" dirty="0" err="1"/>
              <a:t>epid</a:t>
            </a:r>
            <a:r>
              <a:rPr lang="en-US" dirty="0"/>
              <a:t> – a lot of terms!  And we take terms from the regular dictionary and give it different definitions!</a:t>
            </a:r>
          </a:p>
        </p:txBody>
      </p:sp>
      <p:sp>
        <p:nvSpPr>
          <p:cNvPr id="4" name="Slide Number Placeholder 3"/>
          <p:cNvSpPr>
            <a:spLocks noGrp="1"/>
          </p:cNvSpPr>
          <p:nvPr>
            <p:ph type="sldNum" sz="quarter" idx="10"/>
          </p:nvPr>
        </p:nvSpPr>
        <p:spPr/>
        <p:txBody>
          <a:bodyPr/>
          <a:lstStyle/>
          <a:p>
            <a:fld id="{2138A88D-5451-DB45-A14C-3218B5721A37}" type="slidenum">
              <a:rPr lang="en-US" smtClean="0">
                <a:solidFill>
                  <a:prstClr val="black"/>
                </a:solidFill>
              </a:rPr>
              <a:pPr/>
              <a:t>99</a:t>
            </a:fld>
            <a:endParaRPr lang="en-US" dirty="0">
              <a:solidFill>
                <a:prstClr val="black"/>
              </a:solidFill>
            </a:endParaRPr>
          </a:p>
        </p:txBody>
      </p:sp>
    </p:spTree>
    <p:extLst>
      <p:ext uri="{BB962C8B-B14F-4D97-AF65-F5344CB8AC3E}">
        <p14:creationId xmlns:p14="http://schemas.microsoft.com/office/powerpoint/2010/main" val="2125125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emf"/><Relationship Id="rId1" Type="http://schemas.openxmlformats.org/officeDocument/2006/relationships/slideMaster" Target="../slideMasters/slideMaster5.xml"/><Relationship Id="rId4" Type="http://schemas.openxmlformats.org/officeDocument/2006/relationships/image" Target="../media/image10.jpe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emf"/><Relationship Id="rId1" Type="http://schemas.openxmlformats.org/officeDocument/2006/relationships/slideMaster" Target="../slideMasters/slideMaster5.xml"/><Relationship Id="rId4" Type="http://schemas.openxmlformats.org/officeDocument/2006/relationships/image" Target="../media/image12.jpe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emf"/><Relationship Id="rId1" Type="http://schemas.openxmlformats.org/officeDocument/2006/relationships/slideMaster" Target="../slideMasters/slideMaster5.xml"/><Relationship Id="rId4" Type="http://schemas.openxmlformats.org/officeDocument/2006/relationships/image" Target="../media/image12.jpe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emf"/><Relationship Id="rId1" Type="http://schemas.openxmlformats.org/officeDocument/2006/relationships/slideMaster" Target="../slideMasters/slideMaster2.xml"/><Relationship Id="rId4" Type="http://schemas.openxmlformats.org/officeDocument/2006/relationships/image" Target="../media/image10.jpe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emf"/><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emf"/><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fld id="{7CA65D26-67D5-4CD2-90EC-E629659F24B3}" type="datetime1">
              <a:rPr lang="en-US" smtClean="0">
                <a:solidFill>
                  <a:srgbClr val="FFFFFF"/>
                </a:solidFill>
              </a:rPr>
              <a:pPr defTabSz="914400"/>
              <a:t>1/9/20</a:t>
            </a:fld>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2036639585"/>
      </p:ext>
    </p:extLst>
  </p:cSld>
  <p:clrMapOvr>
    <a:overrideClrMapping bg1="lt1" tx1="dk1" bg2="lt2" tx2="dk2" accent1="accent1" accent2="accent2" accent3="accent3" accent4="accent4" accent5="accent5" accent6="accent6" hlink="hlink" folHlink="folHlink"/>
  </p:clrMapOvr>
  <p:transition>
    <p:fade/>
  </p:transition>
  <p:hf hd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r>
              <a:rPr lang="en-US" dirty="0">
                <a:solidFill>
                  <a:srgbClr val="FFFFFF"/>
                </a:solidFill>
                <a:latin typeface="Garamond" charset="0"/>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29141046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668433759"/>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723782477"/>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1854763349"/>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2627002578"/>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2750520453"/>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1242861118"/>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4264038855"/>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93354221"/>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95066353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164605511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r>
              <a:rPr lang="en-US" dirty="0">
                <a:solidFill>
                  <a:srgbClr val="FFFFFF"/>
                </a:solidFill>
                <a:latin typeface="Garamond" charset="0"/>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79513843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ext uri="{BB962C8B-B14F-4D97-AF65-F5344CB8AC3E}">
        <p14:creationId xmlns:p14="http://schemas.microsoft.com/office/powerpoint/2010/main" val="228250491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268843637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79192961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fld id="{7CA65D26-67D5-4CD2-90EC-E629659F24B3}" type="datetime1">
              <a:rPr lang="en-US" smtClean="0">
                <a:solidFill>
                  <a:srgbClr val="FFFFFF"/>
                </a:solidFill>
              </a:rPr>
              <a:pPr defTabSz="914400"/>
              <a:t>1/9/20</a:t>
            </a:fld>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982113342"/>
      </p:ext>
    </p:extLst>
  </p:cSld>
  <p:clrMapOvr>
    <a:overrideClrMapping bg1="lt1" tx1="dk1" bg2="lt2" tx2="dk2" accent1="accent1" accent2="accent2" accent3="accent3" accent4="accent4" accent5="accent5" accent6="accent6" hlink="hlink" folHlink="folHlink"/>
  </p:clrMapOvr>
  <p:transition>
    <p:fade/>
  </p:transition>
  <p:hf hdr="0"/>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fld id="{7CA65D26-67D5-4CD2-90EC-E629659F24B3}" type="datetime1">
              <a:rPr lang="en-US" smtClean="0">
                <a:solidFill>
                  <a:srgbClr val="FFFFFF"/>
                </a:solidFill>
              </a:rPr>
              <a:pPr defTabSz="914400"/>
              <a:t>1/9/20</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235248745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fld id="{7CA65D26-67D5-4CD2-90EC-E629659F24B3}" type="datetime1">
              <a:rPr lang="en-US" smtClean="0">
                <a:solidFill>
                  <a:srgbClr val="FFFFFF"/>
                </a:solidFill>
              </a:rPr>
              <a:pPr defTabSz="914400"/>
              <a:t>1/9/20</a:t>
            </a:fld>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169471204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fld id="{7CA65D26-67D5-4CD2-90EC-E629659F24B3}" type="datetime1">
              <a:rPr lang="en-US" smtClean="0">
                <a:solidFill>
                  <a:srgbClr val="FFFFFF"/>
                </a:solidFill>
              </a:rPr>
              <a:pPr defTabSz="914400"/>
              <a:t>1/9/20</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12355282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defTabSz="914400"/>
            <a:fld id="{7CA65D26-67D5-4CD2-90EC-E629659F24B3}" type="datetime1">
              <a:rPr lang="en-US" smtClean="0">
                <a:solidFill>
                  <a:srgbClr val="FFFFFF"/>
                </a:solidFill>
              </a:rPr>
              <a:pPr defTabSz="914400"/>
              <a:t>1/9/20</a:t>
            </a:fld>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356572401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053372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37491464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93975688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4788716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4224978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316963288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94189957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81720832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4406705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482549231"/>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121791122"/>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1692050835"/>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119712210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r>
              <a:rPr lang="en-US" dirty="0">
                <a:solidFill>
                  <a:srgbClr val="052049"/>
                </a:solidFill>
                <a:latin typeface="Garamond" charset="0"/>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415345763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124661384"/>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2652132538"/>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1393834447"/>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495618436"/>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9558821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21435340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4"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ext uri="{BB962C8B-B14F-4D97-AF65-F5344CB8AC3E}">
        <p14:creationId xmlns:p14="http://schemas.microsoft.com/office/powerpoint/2010/main" val="417662210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288272392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56770208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Tree>
    <p:extLst>
      <p:ext uri="{BB962C8B-B14F-4D97-AF65-F5344CB8AC3E}">
        <p14:creationId xmlns:p14="http://schemas.microsoft.com/office/powerpoint/2010/main" val="7204093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r>
              <a:rPr lang="en-US" dirty="0">
                <a:solidFill>
                  <a:srgbClr val="052049"/>
                </a:solidFill>
                <a:latin typeface="Garamond" charset="0"/>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41801756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r>
              <a:rPr lang="en-US" dirty="0">
                <a:solidFill>
                  <a:srgbClr val="052049"/>
                </a:solidFill>
                <a:latin typeface="Garamond" charset="0"/>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39900187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r>
              <a:rPr lang="en-US" dirty="0">
                <a:solidFill>
                  <a:srgbClr val="052049"/>
                </a:solidFill>
                <a:latin typeface="Garamond" charset="0"/>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256619585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r>
              <a:rPr lang="en-US" dirty="0">
                <a:solidFill>
                  <a:srgbClr val="052049"/>
                </a:solidFill>
                <a:latin typeface="Garamond" charset="0"/>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80135881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r>
              <a:rPr lang="en-US" dirty="0">
                <a:solidFill>
                  <a:srgbClr val="052049"/>
                </a:solidFill>
                <a:latin typeface="Garamond" charset="0"/>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360958457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40292474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fld id="{7CA65D26-67D5-4CD2-90EC-E629659F24B3}" type="datetime1">
              <a:rPr lang="en-US" smtClean="0">
                <a:solidFill>
                  <a:srgbClr val="FFFFFF"/>
                </a:solidFill>
              </a:rPr>
              <a:pPr defTabSz="914400"/>
              <a:t>1/9/20</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241997497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15754494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r>
              <a:rPr lang="en-US" dirty="0">
                <a:solidFill>
                  <a:srgbClr val="052049"/>
                </a:solidFill>
                <a:latin typeface="Garamond" charset="0"/>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230166558"/>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88230295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50669289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4"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ext uri="{BB962C8B-B14F-4D97-AF65-F5344CB8AC3E}">
        <p14:creationId xmlns:p14="http://schemas.microsoft.com/office/powerpoint/2010/main" val="332023944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41422754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331379586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sldNum" sz="quarter" idx="10"/>
          </p:nvPr>
        </p:nvSpPr>
        <p:spPr>
          <a:xfrm>
            <a:off x="369888" y="6353175"/>
            <a:ext cx="504825" cy="304800"/>
          </a:xfrm>
        </p:spPr>
        <p:txBody>
          <a:bodyPr/>
          <a:lstStyle>
            <a:lvl1pPr>
              <a:defRPr>
                <a:solidFill>
                  <a:schemeClr val="tx2"/>
                </a:solidFill>
              </a:defRPr>
            </a:lvl1pPr>
          </a:lstStyle>
          <a:p>
            <a:pPr>
              <a:defRPr/>
            </a:pPr>
            <a:fld id="{FAA74B69-70FD-A649-B131-F3438782CAA4}" type="slidenum">
              <a:rPr lang="en-US" altLang="en-US">
                <a:solidFill>
                  <a:srgbClr val="052049"/>
                </a:solidFill>
              </a:rPr>
              <a:pPr>
                <a:defRPr/>
              </a:pPr>
              <a:t>‹#›</a:t>
            </a:fld>
            <a:endParaRPr lang="en-US" altLang="en-US">
              <a:solidFill>
                <a:srgbClr val="052049"/>
              </a:solidFill>
            </a:endParaRPr>
          </a:p>
        </p:txBody>
      </p:sp>
    </p:spTree>
    <p:extLst>
      <p:ext uri="{BB962C8B-B14F-4D97-AF65-F5344CB8AC3E}">
        <p14:creationId xmlns:p14="http://schemas.microsoft.com/office/powerpoint/2010/main" val="38835627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25913545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9623808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fld id="{7CA65D26-67D5-4CD2-90EC-E629659F24B3}" type="datetime1">
              <a:rPr lang="en-US" smtClean="0">
                <a:solidFill>
                  <a:srgbClr val="FFFFFF"/>
                </a:solidFill>
              </a:rPr>
              <a:pPr defTabSz="914400"/>
              <a:t>1/9/20</a:t>
            </a:fld>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380792865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366089790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95540415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defTabSz="914400"/>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161611373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4371365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7393321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85961092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25903774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39659402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5797687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79462465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fld id="{7CA65D26-67D5-4CD2-90EC-E629659F24B3}" type="datetime1">
              <a:rPr lang="en-US" smtClean="0">
                <a:solidFill>
                  <a:srgbClr val="FFFFFF"/>
                </a:solidFill>
              </a:rPr>
              <a:pPr defTabSz="914400"/>
              <a:t>1/9/20</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36657525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42222030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2317802158"/>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418453168"/>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450062725"/>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1011588752"/>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4112766359"/>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1138160192"/>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2063441635"/>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658158596"/>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428599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defTabSz="914400"/>
            <a:fld id="{7CA65D26-67D5-4CD2-90EC-E629659F24B3}" type="datetime1">
              <a:rPr lang="en-US" smtClean="0">
                <a:solidFill>
                  <a:srgbClr val="FFFFFF"/>
                </a:solidFill>
              </a:rPr>
              <a:pPr defTabSz="914400"/>
              <a:t>1/9/20</a:t>
            </a:fld>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405530179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48959045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4"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ext uri="{BB962C8B-B14F-4D97-AF65-F5344CB8AC3E}">
        <p14:creationId xmlns:p14="http://schemas.microsoft.com/office/powerpoint/2010/main" val="428238409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8953045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136260765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Tree>
    <p:extLst>
      <p:ext uri="{BB962C8B-B14F-4D97-AF65-F5344CB8AC3E}">
        <p14:creationId xmlns:p14="http://schemas.microsoft.com/office/powerpoint/2010/main" val="37717759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68339742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357777605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22951971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386040058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defTabSz="914400"/>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132778741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r>
              <a:rPr lang="en-US" dirty="0">
                <a:solidFill>
                  <a:srgbClr val="FFFFFF"/>
                </a:solidFill>
                <a:latin typeface="Garamond" charset="0"/>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98686004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822724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31380084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291256881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3093003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320451862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54073987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17813280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261384428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1216099869"/>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97377764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r>
              <a:rPr lang="en-US" dirty="0">
                <a:solidFill>
                  <a:srgbClr val="FFFFFF"/>
                </a:solidFill>
                <a:latin typeface="Garamond" charset="0"/>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9973984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2244916920"/>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1424739740"/>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1560061964"/>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4238662356"/>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1983646662"/>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1635204349"/>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854172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170943079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ext uri="{BB962C8B-B14F-4D97-AF65-F5344CB8AC3E}">
        <p14:creationId xmlns:p14="http://schemas.microsoft.com/office/powerpoint/2010/main" val="148611582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373192725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r>
              <a:rPr lang="en-US" dirty="0">
                <a:solidFill>
                  <a:srgbClr val="FFFFFF"/>
                </a:solidFill>
                <a:latin typeface="Garamond" charset="0"/>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95966185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12165671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sldNum" sz="quarter" idx="10"/>
          </p:nvPr>
        </p:nvSpPr>
        <p:spPr>
          <a:xfrm>
            <a:off x="369888" y="6353175"/>
            <a:ext cx="504825" cy="304800"/>
          </a:xfrm>
        </p:spPr>
        <p:txBody>
          <a:bodyPr/>
          <a:lstStyle>
            <a:lvl1pPr>
              <a:defRPr>
                <a:solidFill>
                  <a:schemeClr val="tx2"/>
                </a:solidFill>
              </a:defRPr>
            </a:lvl1pPr>
          </a:lstStyle>
          <a:p>
            <a:pPr>
              <a:defRPr/>
            </a:pPr>
            <a:fld id="{FAA74B69-70FD-A649-B131-F3438782CAA4}" type="slidenum">
              <a:rPr lang="en-US" altLang="en-US">
                <a:solidFill>
                  <a:srgbClr val="052049"/>
                </a:solidFill>
              </a:rPr>
              <a:pPr>
                <a:defRPr/>
              </a:pPr>
              <a:t>‹#›</a:t>
            </a:fld>
            <a:endParaRPr lang="en-US" altLang="en-US">
              <a:solidFill>
                <a:srgbClr val="052049"/>
              </a:solidFill>
            </a:endParaRPr>
          </a:p>
        </p:txBody>
      </p:sp>
    </p:spTree>
    <p:extLst>
      <p:ext uri="{BB962C8B-B14F-4D97-AF65-F5344CB8AC3E}">
        <p14:creationId xmlns:p14="http://schemas.microsoft.com/office/powerpoint/2010/main" val="19003930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defTabSz="914400" eaLnBrk="0" fontAlgn="base" hangingPunct="0">
              <a:spcBef>
                <a:spcPct val="0"/>
              </a:spcBef>
              <a:spcAft>
                <a:spcPct val="0"/>
              </a:spcAft>
              <a:defRPr/>
            </a:pPr>
            <a:endParaRPr lang="en-US">
              <a:solidFill>
                <a:srgbClr val="052049"/>
              </a:solidFill>
              <a:latin typeface="Garamond" charset="0"/>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52049"/>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5DB70E2-3929-4620-B6BA-4AC054379E69}" type="slidenum">
              <a:rPr lang="en-US">
                <a:solidFill>
                  <a:srgbClr val="052049"/>
                </a:solidFill>
              </a:rPr>
              <a:pPr>
                <a:defRPr/>
              </a:pPr>
              <a:t>‹#›</a:t>
            </a:fld>
            <a:endParaRPr lang="en-US">
              <a:solidFill>
                <a:srgbClr val="052049"/>
              </a:solidFill>
            </a:endParaRPr>
          </a:p>
        </p:txBody>
      </p:sp>
    </p:spTree>
    <p:extLst>
      <p:ext uri="{BB962C8B-B14F-4D97-AF65-F5344CB8AC3E}">
        <p14:creationId xmlns:p14="http://schemas.microsoft.com/office/powerpoint/2010/main" val="11808934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42482993"/>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43000" y="1981200"/>
            <a:ext cx="7772400" cy="4114800"/>
          </a:xfrm>
          <a:prstGeom prst="rect">
            <a:avLst/>
          </a:prstGeom>
        </p:spPr>
        <p:txBody>
          <a:bodyPr/>
          <a:lstStyle/>
          <a:p>
            <a:pPr lvl="0"/>
            <a:endParaRPr lang="en-US" noProof="0"/>
          </a:p>
        </p:txBody>
      </p:sp>
      <p:sp>
        <p:nvSpPr>
          <p:cNvPr id="4" name="Rectangle 36"/>
          <p:cNvSpPr>
            <a:spLocks noGrp="1" noChangeArrowheads="1"/>
          </p:cNvSpPr>
          <p:nvPr>
            <p:ph type="dt" sz="half" idx="10"/>
          </p:nvPr>
        </p:nvSpPr>
        <p:spPr>
          <a:xfrm>
            <a:off x="1143000" y="6248400"/>
            <a:ext cx="1905000" cy="457200"/>
          </a:xfrm>
          <a:prstGeom prst="rect">
            <a:avLst/>
          </a:prstGeom>
          <a:ln/>
        </p:spPr>
        <p:txBody>
          <a:bodyPr/>
          <a:lstStyle>
            <a:lvl1pPr>
              <a:defRPr/>
            </a:lvl1pPr>
          </a:lstStyle>
          <a:p>
            <a:pPr defTabSz="914400" eaLnBrk="0" fontAlgn="base" hangingPunct="0">
              <a:spcBef>
                <a:spcPct val="0"/>
              </a:spcBef>
              <a:spcAft>
                <a:spcPct val="0"/>
              </a:spcAft>
              <a:defRPr/>
            </a:pPr>
            <a:endParaRPr lang="en-US">
              <a:solidFill>
                <a:srgbClr val="052049"/>
              </a:solidFill>
              <a:latin typeface="Garamond" charset="0"/>
            </a:endParaRPr>
          </a:p>
        </p:txBody>
      </p:sp>
      <p:sp>
        <p:nvSpPr>
          <p:cNvPr id="5" name="Rectangle 37"/>
          <p:cNvSpPr>
            <a:spLocks noGrp="1" noChangeArrowheads="1"/>
          </p:cNvSpPr>
          <p:nvPr>
            <p:ph type="ftr" sz="quarter" idx="11"/>
          </p:nvPr>
        </p:nvSpPr>
        <p:spPr>
          <a:xfrm>
            <a:off x="3581400" y="6248400"/>
            <a:ext cx="2895600" cy="457200"/>
          </a:xfrm>
          <a:prstGeom prst="rect">
            <a:avLst/>
          </a:prstGeom>
          <a:ln/>
        </p:spPr>
        <p:txBody>
          <a:bodyPr/>
          <a:lstStyle>
            <a:lvl1pPr>
              <a:defRPr/>
            </a:lvl1pPr>
          </a:lstStyle>
          <a:p>
            <a:pPr>
              <a:defRPr/>
            </a:pPr>
            <a:endParaRPr lang="en-US">
              <a:solidFill>
                <a:srgbClr val="052049"/>
              </a:solidFill>
            </a:endParaRPr>
          </a:p>
        </p:txBody>
      </p:sp>
      <p:sp>
        <p:nvSpPr>
          <p:cNvPr id="6" name="Rectangle 38"/>
          <p:cNvSpPr>
            <a:spLocks noGrp="1" noChangeArrowheads="1"/>
          </p:cNvSpPr>
          <p:nvPr>
            <p:ph type="sldNum" sz="quarter" idx="12"/>
          </p:nvPr>
        </p:nvSpPr>
        <p:spPr>
          <a:ln/>
        </p:spPr>
        <p:txBody>
          <a:bodyPr/>
          <a:lstStyle>
            <a:lvl1pPr>
              <a:defRPr/>
            </a:lvl1pPr>
          </a:lstStyle>
          <a:p>
            <a:fld id="{413F8DDE-4CC1-4F7A-B17B-0976918310C3}" type="slidenum">
              <a:rPr lang="en-US" altLang="en-US">
                <a:solidFill>
                  <a:srgbClr val="052049"/>
                </a:solidFill>
              </a:rPr>
              <a:pPr/>
              <a:t>‹#›</a:t>
            </a:fld>
            <a:endParaRPr lang="en-US" altLang="en-US">
              <a:solidFill>
                <a:srgbClr val="052049"/>
              </a:solidFill>
            </a:endParaRPr>
          </a:p>
        </p:txBody>
      </p:sp>
    </p:spTree>
    <p:extLst>
      <p:ext uri="{BB962C8B-B14F-4D97-AF65-F5344CB8AC3E}">
        <p14:creationId xmlns:p14="http://schemas.microsoft.com/office/powerpoint/2010/main" val="41254435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2970" y="1946674"/>
            <a:ext cx="1718965" cy="4018359"/>
          </a:xfrm>
        </p:spPr>
        <p:txBody>
          <a:bodyPr/>
          <a:lstStyle>
            <a:lvl1pPr>
              <a:defRPr sz="1500"/>
            </a:lvl1pPr>
            <a:lvl2pPr>
              <a:defRPr sz="1275"/>
            </a:lvl2pPr>
            <a:lvl3pPr>
              <a:defRPr sz="1050"/>
            </a:lvl3pPr>
            <a:lvl4pPr>
              <a:defRPr sz="975"/>
            </a:lvl4pPr>
            <a:lvl5pPr>
              <a:defRPr sz="975"/>
            </a:lvl5pPr>
            <a:lvl6pPr>
              <a:defRPr sz="975"/>
            </a:lvl6pPr>
            <a:lvl7pPr>
              <a:defRPr sz="975"/>
            </a:lvl7pPr>
            <a:lvl8pPr>
              <a:defRPr sz="975"/>
            </a:lvl8pPr>
            <a:lvl9pPr>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719091" y="1946674"/>
            <a:ext cx="1718965" cy="4018359"/>
          </a:xfrm>
        </p:spPr>
        <p:txBody>
          <a:bodyPr/>
          <a:lstStyle>
            <a:lvl1pPr>
              <a:defRPr sz="1500"/>
            </a:lvl1pPr>
            <a:lvl2pPr>
              <a:defRPr sz="1275"/>
            </a:lvl2pPr>
            <a:lvl3pPr>
              <a:defRPr sz="1050"/>
            </a:lvl3pPr>
            <a:lvl4pPr>
              <a:defRPr sz="975"/>
            </a:lvl4pPr>
            <a:lvl5pPr>
              <a:defRPr sz="975"/>
            </a:lvl5pPr>
            <a:lvl6pPr>
              <a:defRPr sz="975"/>
            </a:lvl6pPr>
            <a:lvl7pPr>
              <a:defRPr sz="975"/>
            </a:lvl7pPr>
            <a:lvl8pPr>
              <a:defRPr sz="975"/>
            </a:lvl8pPr>
            <a:lvl9pPr>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0249659"/>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730D7-0113-094C-9D9B-6A4EAFFF0A35}"/>
              </a:ext>
            </a:extLst>
          </p:cNvPr>
          <p:cNvSpPr>
            <a:spLocks noGrp="1"/>
          </p:cNvSpPr>
          <p:nvPr>
            <p:ph type="title"/>
          </p:nvPr>
        </p:nvSpPr>
        <p:spPr>
          <a:xfrm>
            <a:off x="629228" y="365593"/>
            <a:ext cx="7885545" cy="1325096"/>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564921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fld id="{7CA65D26-67D5-4CD2-90EC-E629659F24B3}" type="datetime1">
              <a:rPr lang="en-US" smtClean="0">
                <a:solidFill>
                  <a:srgbClr val="FFFFFF"/>
                </a:solidFill>
              </a:rPr>
              <a:pPr defTabSz="914400"/>
              <a:t>1/9/20</a:t>
            </a:fld>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14681527"/>
      </p:ext>
    </p:extLst>
  </p:cSld>
  <p:clrMapOvr>
    <a:overrideClrMapping bg1="lt1" tx1="dk1" bg2="lt2" tx2="dk2" accent1="accent1" accent2="accent2" accent3="accent3" accent4="accent4" accent5="accent5" accent6="accent6" hlink="hlink" folHlink="folHlink"/>
  </p:clrMapOvr>
  <p:transition>
    <p:fade/>
  </p:transition>
  <p:hf hdr="0"/>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fld id="{7CA65D26-67D5-4CD2-90EC-E629659F24B3}" type="datetime1">
              <a:rPr lang="en-US" smtClean="0">
                <a:solidFill>
                  <a:srgbClr val="FFFFFF"/>
                </a:solidFill>
              </a:rPr>
              <a:pPr defTabSz="914400"/>
              <a:t>1/9/20</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353372002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fld id="{7CA65D26-67D5-4CD2-90EC-E629659F24B3}" type="datetime1">
              <a:rPr lang="en-US" smtClean="0">
                <a:solidFill>
                  <a:srgbClr val="FFFFFF"/>
                </a:solidFill>
              </a:rPr>
              <a:pPr defTabSz="914400"/>
              <a:t>1/9/20</a:t>
            </a:fld>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381553409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r>
              <a:rPr lang="en-US" dirty="0">
                <a:solidFill>
                  <a:srgbClr val="FFFFFF"/>
                </a:solidFill>
                <a:latin typeface="Garamond" charset="0"/>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6496068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fld id="{7CA65D26-67D5-4CD2-90EC-E629659F24B3}" type="datetime1">
              <a:rPr lang="en-US" smtClean="0">
                <a:solidFill>
                  <a:srgbClr val="FFFFFF"/>
                </a:solidFill>
              </a:rPr>
              <a:pPr defTabSz="914400"/>
              <a:t>1/9/20</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140695311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defTabSz="914400"/>
            <a:fld id="{7CA65D26-67D5-4CD2-90EC-E629659F24B3}" type="datetime1">
              <a:rPr lang="en-US" smtClean="0">
                <a:solidFill>
                  <a:srgbClr val="FFFFFF"/>
                </a:solidFill>
              </a:rPr>
              <a:pPr defTabSz="914400"/>
              <a:t>1/9/20</a:t>
            </a:fld>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306878028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88167709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43985135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198101849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67453159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374425804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0450609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3917864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991713616"/>
      </p:ext>
    </p:extLst>
  </p:cSld>
  <p:clrMapOvr>
    <a:overrideClrMapping bg1="lt1" tx1="dk1" bg2="lt2" tx2="dk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theme" Target="../theme/theme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slideLayout" Target="../slideLayouts/slideLayout80.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33" Type="http://schemas.openxmlformats.org/officeDocument/2006/relationships/theme" Target="../theme/theme3.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29" Type="http://schemas.openxmlformats.org/officeDocument/2006/relationships/slideLayout" Target="../slideLayouts/slideLayout83.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32" Type="http://schemas.openxmlformats.org/officeDocument/2006/relationships/slideLayout" Target="../slideLayouts/slideLayout86.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28" Type="http://schemas.openxmlformats.org/officeDocument/2006/relationships/slideLayout" Target="../slideLayouts/slideLayout82.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31" Type="http://schemas.openxmlformats.org/officeDocument/2006/relationships/slideLayout" Target="../slideLayouts/slideLayout85.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slideLayout" Target="../slideLayouts/slideLayout81.xml"/><Relationship Id="rId30" Type="http://schemas.openxmlformats.org/officeDocument/2006/relationships/slideLayout" Target="../slideLayouts/slideLayout84.xml"/><Relationship Id="rId8" Type="http://schemas.openxmlformats.org/officeDocument/2006/relationships/slideLayout" Target="../slideLayouts/slideLayout6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slideLayout" Target="../slideLayouts/slideLayout104.xml"/><Relationship Id="rId26" Type="http://schemas.openxmlformats.org/officeDocument/2006/relationships/slideLayout" Target="../slideLayouts/slideLayout112.xml"/><Relationship Id="rId3" Type="http://schemas.openxmlformats.org/officeDocument/2006/relationships/slideLayout" Target="../slideLayouts/slideLayout89.xml"/><Relationship Id="rId21" Type="http://schemas.openxmlformats.org/officeDocument/2006/relationships/slideLayout" Target="../slideLayouts/slideLayout107.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5" Type="http://schemas.openxmlformats.org/officeDocument/2006/relationships/slideLayout" Target="../slideLayouts/slideLayout111.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slideLayout" Target="../slideLayouts/slideLayout106.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24" Type="http://schemas.openxmlformats.org/officeDocument/2006/relationships/slideLayout" Target="../slideLayouts/slideLayout110.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23" Type="http://schemas.openxmlformats.org/officeDocument/2006/relationships/slideLayout" Target="../slideLayouts/slideLayout109.xml"/><Relationship Id="rId10" Type="http://schemas.openxmlformats.org/officeDocument/2006/relationships/slideLayout" Target="../slideLayouts/slideLayout96.xml"/><Relationship Id="rId19" Type="http://schemas.openxmlformats.org/officeDocument/2006/relationships/slideLayout" Target="../slideLayouts/slideLayout105.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slideLayout" Target="../slideLayouts/slideLayout108.xml"/><Relationship Id="rId27"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18" Type="http://schemas.openxmlformats.org/officeDocument/2006/relationships/slideLayout" Target="../slideLayouts/slideLayout130.xml"/><Relationship Id="rId26" Type="http://schemas.openxmlformats.org/officeDocument/2006/relationships/slideLayout" Target="../slideLayouts/slideLayout138.xml"/><Relationship Id="rId3" Type="http://schemas.openxmlformats.org/officeDocument/2006/relationships/slideLayout" Target="../slideLayouts/slideLayout115.xml"/><Relationship Id="rId21" Type="http://schemas.openxmlformats.org/officeDocument/2006/relationships/slideLayout" Target="../slideLayouts/slideLayout133.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5" Type="http://schemas.openxmlformats.org/officeDocument/2006/relationships/slideLayout" Target="../slideLayouts/slideLayout137.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20" Type="http://schemas.openxmlformats.org/officeDocument/2006/relationships/slideLayout" Target="../slideLayouts/slideLayout132.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24" Type="http://schemas.openxmlformats.org/officeDocument/2006/relationships/slideLayout" Target="../slideLayouts/slideLayout136.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23" Type="http://schemas.openxmlformats.org/officeDocument/2006/relationships/slideLayout" Target="../slideLayouts/slideLayout135.xml"/><Relationship Id="rId28" Type="http://schemas.openxmlformats.org/officeDocument/2006/relationships/theme" Target="../theme/theme5.xml"/><Relationship Id="rId10" Type="http://schemas.openxmlformats.org/officeDocument/2006/relationships/slideLayout" Target="../slideLayouts/slideLayout122.xml"/><Relationship Id="rId19" Type="http://schemas.openxmlformats.org/officeDocument/2006/relationships/slideLayout" Target="../slideLayouts/slideLayout131.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 Id="rId22" Type="http://schemas.openxmlformats.org/officeDocument/2006/relationships/slideLayout" Target="../slideLayouts/slideLayout134.xml"/><Relationship Id="rId27" Type="http://schemas.openxmlformats.org/officeDocument/2006/relationships/slideLayout" Target="../slideLayouts/slideLayout1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defTabSz="914400"/>
            <a:fld id="{7BCC8D0D-EAEC-449D-9161-023DFF90F2E2}" type="slidenum">
              <a:rPr lang="en-US" smtClean="0">
                <a:solidFill>
                  <a:srgbClr val="052049"/>
                </a:solidFill>
              </a:rPr>
              <a:pPr defTabSz="914400"/>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xmlns="">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xmlns="">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400"/>
            <a:endParaRPr lang="en-US">
              <a:solidFill>
                <a:srgbClr val="052049"/>
              </a:solidFill>
              <a:latin typeface="Arial"/>
            </a:endParaRPr>
          </a:p>
        </p:txBody>
      </p:sp>
    </p:spTree>
    <p:extLst>
      <p:ext uri="{BB962C8B-B14F-4D97-AF65-F5344CB8AC3E}">
        <p14:creationId xmlns:p14="http://schemas.microsoft.com/office/powerpoint/2010/main" val="19441517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863" r:id="rId27"/>
  </p:sldLayoutIdLst>
  <p:transition>
    <p:fade/>
  </p:transition>
  <p:hf hdr="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defTabSz="914400"/>
            <a:fld id="{7BCC8D0D-EAEC-449D-9161-023DFF90F2E2}" type="slidenum">
              <a:rPr lang="en-US" smtClean="0">
                <a:solidFill>
                  <a:srgbClr val="052049"/>
                </a:solidFill>
              </a:rPr>
              <a:pPr defTabSz="914400"/>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xmlns="">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xmlns="">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400"/>
            <a:endParaRPr lang="en-US">
              <a:solidFill>
                <a:srgbClr val="052049"/>
              </a:solidFill>
              <a:latin typeface="Arial"/>
            </a:endParaRPr>
          </a:p>
        </p:txBody>
      </p:sp>
    </p:spTree>
    <p:extLst>
      <p:ext uri="{BB962C8B-B14F-4D97-AF65-F5344CB8AC3E}">
        <p14:creationId xmlns:p14="http://schemas.microsoft.com/office/powerpoint/2010/main" val="250113026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 id="2147483739" r:id="rId26"/>
    <p:sldLayoutId id="2147483740" r:id="rId27"/>
  </p:sldLayoutIdLst>
  <p:transition>
    <p:fade/>
  </p:transition>
  <p:hf hdr="0" ftr="0" dt="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1" name="Footer Placeholder 5"/>
          <p:cNvSpPr>
            <a:spLocks noGrp="1"/>
          </p:cNvSpPr>
          <p:nvPr>
            <p:ph type="ftr" sz="quarter" idx="3"/>
          </p:nvPr>
        </p:nvSpPr>
        <p:spPr>
          <a:xfrm>
            <a:off x="548153" y="6470130"/>
            <a:ext cx="4310907"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defTabSz="914400"/>
            <a:endParaRPr lang="en-US" dirty="0">
              <a:solidFill>
                <a:srgbClr val="052049"/>
              </a:solidFill>
            </a:endParaRP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defTabSz="914400"/>
            <a:fld id="{7BCC8D0D-EAEC-449D-9161-023DFF90F2E2}" type="slidenum">
              <a:rPr lang="en-US" smtClean="0">
                <a:solidFill>
                  <a:srgbClr val="052049"/>
                </a:solidFill>
              </a:rPr>
              <a:pPr defTabSz="914400"/>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xmlns="">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xmlns="">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400"/>
            <a:endParaRPr lang="en-US">
              <a:solidFill>
                <a:srgbClr val="052049"/>
              </a:solidFill>
              <a:latin typeface="Arial"/>
            </a:endParaRPr>
          </a:p>
        </p:txBody>
      </p:sp>
    </p:spTree>
    <p:extLst>
      <p:ext uri="{BB962C8B-B14F-4D97-AF65-F5344CB8AC3E}">
        <p14:creationId xmlns:p14="http://schemas.microsoft.com/office/powerpoint/2010/main" val="902499936"/>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 id="2147483761" r:id="rId20"/>
    <p:sldLayoutId id="2147483762" r:id="rId21"/>
    <p:sldLayoutId id="2147483763" r:id="rId22"/>
    <p:sldLayoutId id="2147483764" r:id="rId23"/>
    <p:sldLayoutId id="2147483765" r:id="rId24"/>
    <p:sldLayoutId id="2147483766" r:id="rId25"/>
    <p:sldLayoutId id="2147483767" r:id="rId26"/>
    <p:sldLayoutId id="2147483768" r:id="rId27"/>
    <p:sldLayoutId id="2147483769" r:id="rId28"/>
    <p:sldLayoutId id="2147483770" r:id="rId29"/>
    <p:sldLayoutId id="2147483860" r:id="rId30"/>
    <p:sldLayoutId id="2147483861" r:id="rId31"/>
    <p:sldLayoutId id="2147483862" r:id="rId32"/>
  </p:sldLayoutIdLst>
  <p:transition>
    <p:fade/>
  </p:transition>
  <p:hf hdr="0" ftr="0" dt="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1" name="Footer Placeholder 5"/>
          <p:cNvSpPr>
            <a:spLocks noGrp="1"/>
          </p:cNvSpPr>
          <p:nvPr>
            <p:ph type="ftr" sz="quarter" idx="3"/>
          </p:nvPr>
        </p:nvSpPr>
        <p:spPr>
          <a:xfrm>
            <a:off x="548153" y="6470130"/>
            <a:ext cx="4310907"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defTabSz="914400"/>
            <a:r>
              <a:rPr lang="en-US">
                <a:solidFill>
                  <a:srgbClr val="052049"/>
                </a:solidFill>
              </a:rPr>
              <a:t>UCSF | Health</a:t>
            </a:r>
            <a:endParaRPr lang="en-US" dirty="0">
              <a:solidFill>
                <a:srgbClr val="052049"/>
              </a:solidFill>
            </a:endParaRP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defTabSz="914400"/>
            <a:fld id="{7BCC8D0D-EAEC-449D-9161-023DFF90F2E2}" type="slidenum">
              <a:rPr lang="en-US" smtClean="0">
                <a:solidFill>
                  <a:srgbClr val="052049"/>
                </a:solidFill>
              </a:rPr>
              <a:pPr defTabSz="914400"/>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xmlns="">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xmlns="">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400"/>
            <a:endParaRPr lang="en-US">
              <a:solidFill>
                <a:srgbClr val="052049"/>
              </a:solidFill>
              <a:latin typeface="Arial"/>
            </a:endParaRPr>
          </a:p>
        </p:txBody>
      </p:sp>
    </p:spTree>
    <p:extLst>
      <p:ext uri="{BB962C8B-B14F-4D97-AF65-F5344CB8AC3E}">
        <p14:creationId xmlns:p14="http://schemas.microsoft.com/office/powerpoint/2010/main" val="459061263"/>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 id="2147483791" r:id="rId18"/>
    <p:sldLayoutId id="2147483792" r:id="rId19"/>
    <p:sldLayoutId id="2147483793" r:id="rId20"/>
    <p:sldLayoutId id="2147483794" r:id="rId21"/>
    <p:sldLayoutId id="2147483795" r:id="rId22"/>
    <p:sldLayoutId id="2147483796" r:id="rId23"/>
    <p:sldLayoutId id="2147483797" r:id="rId24"/>
    <p:sldLayoutId id="2147483798" r:id="rId25"/>
    <p:sldLayoutId id="2147483799" r:id="rId26"/>
  </p:sldLayoutIdLst>
  <p:transition>
    <p:fade/>
  </p:transition>
  <p:hf hdr="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1" name="Footer Placeholder 5"/>
          <p:cNvSpPr>
            <a:spLocks noGrp="1"/>
          </p:cNvSpPr>
          <p:nvPr>
            <p:ph type="ftr" sz="quarter" idx="3"/>
          </p:nvPr>
        </p:nvSpPr>
        <p:spPr>
          <a:xfrm>
            <a:off x="548153" y="6470130"/>
            <a:ext cx="4310907"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defTabSz="914400"/>
            <a:r>
              <a:rPr lang="en-US">
                <a:solidFill>
                  <a:srgbClr val="052049"/>
                </a:solidFill>
              </a:rPr>
              <a:t>UCSF | Health</a:t>
            </a:r>
            <a:endParaRPr lang="en-US" dirty="0">
              <a:solidFill>
                <a:srgbClr val="052049"/>
              </a:solidFill>
            </a:endParaRP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defTabSz="914400"/>
            <a:fld id="{7BCC8D0D-EAEC-449D-9161-023DFF90F2E2}" type="slidenum">
              <a:rPr lang="en-US" smtClean="0">
                <a:solidFill>
                  <a:srgbClr val="052049"/>
                </a:solidFill>
              </a:rPr>
              <a:pPr defTabSz="914400"/>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xmlns="">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xmlns="">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400"/>
            <a:endParaRPr lang="en-US">
              <a:solidFill>
                <a:srgbClr val="052049"/>
              </a:solidFill>
              <a:latin typeface="Arial"/>
            </a:endParaRPr>
          </a:p>
        </p:txBody>
      </p:sp>
    </p:spTree>
    <p:extLst>
      <p:ext uri="{BB962C8B-B14F-4D97-AF65-F5344CB8AC3E}">
        <p14:creationId xmlns:p14="http://schemas.microsoft.com/office/powerpoint/2010/main" val="47472632"/>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 id="2147483846" r:id="rId15"/>
    <p:sldLayoutId id="2147483847" r:id="rId16"/>
    <p:sldLayoutId id="2147483848" r:id="rId17"/>
    <p:sldLayoutId id="2147483849" r:id="rId18"/>
    <p:sldLayoutId id="2147483850" r:id="rId19"/>
    <p:sldLayoutId id="2147483851" r:id="rId20"/>
    <p:sldLayoutId id="2147483852" r:id="rId21"/>
    <p:sldLayoutId id="2147483853" r:id="rId22"/>
    <p:sldLayoutId id="2147483854" r:id="rId23"/>
    <p:sldLayoutId id="2147483855" r:id="rId24"/>
    <p:sldLayoutId id="2147483856" r:id="rId25"/>
    <p:sldLayoutId id="2147483857" r:id="rId26"/>
    <p:sldLayoutId id="2147483858" r:id="rId27"/>
  </p:sldLayoutIdLst>
  <p:transition>
    <p:fade/>
  </p:transition>
  <p:hf hdr="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8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8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2.xml"/></Relationships>
</file>

<file path=ppt/slides/_rels/slide102.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102.xml"/><Relationship Id="rId1" Type="http://schemas.openxmlformats.org/officeDocument/2006/relationships/slideLayout" Target="../slideLayouts/slideLayout2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81.xml"/></Relationships>
</file>

<file path=ppt/slides/_rels/slide11.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1.xml"/><Relationship Id="rId1" Type="http://schemas.openxmlformats.org/officeDocument/2006/relationships/slideLayout" Target="../slideLayouts/slideLayout83.xml"/></Relationships>
</file>

<file path=ppt/slides/_rels/slide12.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2.xml"/><Relationship Id="rId1" Type="http://schemas.openxmlformats.org/officeDocument/2006/relationships/slideLayout" Target="../slideLayouts/slideLayout6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1.xml"/></Relationships>
</file>

<file path=ppt/slides/_rels/slide14.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4.xml"/><Relationship Id="rId1" Type="http://schemas.openxmlformats.org/officeDocument/2006/relationships/slideLayout" Target="../slideLayouts/slideLayout83.xml"/><Relationship Id="rId5" Type="http://schemas.openxmlformats.org/officeDocument/2006/relationships/image" Target="../media/image20.jpe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81.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8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1.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4.xml"/><Relationship Id="rId1" Type="http://schemas.openxmlformats.org/officeDocument/2006/relationships/slideLayout" Target="../slideLayouts/slideLayout86.xml"/><Relationship Id="rId4" Type="http://schemas.openxmlformats.org/officeDocument/2006/relationships/image" Target="../media/image23.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3.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7.xml"/><Relationship Id="rId1" Type="http://schemas.openxmlformats.org/officeDocument/2006/relationships/slideLayout" Target="../slideLayouts/slideLayout83.xml"/></Relationships>
</file>

<file path=ppt/slides/_rels/slide48.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48.xml"/><Relationship Id="rId1" Type="http://schemas.openxmlformats.org/officeDocument/2006/relationships/slideLayout" Target="../slideLayouts/slideLayout83.xml"/></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9.xml"/><Relationship Id="rId1" Type="http://schemas.openxmlformats.org/officeDocument/2006/relationships/slideLayout" Target="../slideLayouts/slideLayout86.xml"/><Relationship Id="rId4" Type="http://schemas.openxmlformats.org/officeDocument/2006/relationships/image" Target="../media/image26.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1.xml"/><Relationship Id="rId1" Type="http://schemas.openxmlformats.org/officeDocument/2006/relationships/vmlDrawing" Target="../drawings/vmlDrawing1.vml"/><Relationship Id="rId5" Type="http://schemas.openxmlformats.org/officeDocument/2006/relationships/image" Target="../media/image14.emf"/><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50.xml"/><Relationship Id="rId1" Type="http://schemas.openxmlformats.org/officeDocument/2006/relationships/slideLayout" Target="../slideLayouts/slideLayout8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8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8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8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8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8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8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8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9.xml"/></Relationships>
</file>

<file path=ppt/slides/_rels/slide60.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60.xml"/><Relationship Id="rId1" Type="http://schemas.openxmlformats.org/officeDocument/2006/relationships/slideLayout" Target="../slideLayouts/slideLayout81.xml"/></Relationships>
</file>

<file path=ppt/slides/_rels/slide6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1.xml"/><Relationship Id="rId1" Type="http://schemas.openxmlformats.org/officeDocument/2006/relationships/slideLayout" Target="../slideLayouts/slideLayout86.xml"/><Relationship Id="rId4" Type="http://schemas.openxmlformats.org/officeDocument/2006/relationships/image" Target="../media/image28.jpe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1.xml"/></Relationships>
</file>

<file path=ppt/slides/_rels/slide64.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64.xml"/><Relationship Id="rId1" Type="http://schemas.openxmlformats.org/officeDocument/2006/relationships/slideLayout" Target="../slideLayouts/slideLayout81.xml"/><Relationship Id="rId4" Type="http://schemas.openxmlformats.org/officeDocument/2006/relationships/hyperlink" Target="https://www.ncbi.nlm.nih.gov/pubmed/28938710" TargetMode="Externa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8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8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8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8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9.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8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8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8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8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8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8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8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8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8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8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8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9.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6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5.xml"/></Relationships>
</file>

<file path=ppt/slides/_rels/slide84.xml.rels><?xml version="1.0" encoding="UTF-8" standalone="yes"?>
<Relationships xmlns="http://schemas.openxmlformats.org/package/2006/relationships"><Relationship Id="rId3" Type="http://schemas.openxmlformats.org/officeDocument/2006/relationships/hyperlink" Target="https://www.ncbi.nlm.nih.gov/pubmed/27183032" TargetMode="External"/><Relationship Id="rId2" Type="http://schemas.openxmlformats.org/officeDocument/2006/relationships/notesSlide" Target="../notesSlides/notesSlide84.xml"/><Relationship Id="rId1" Type="http://schemas.openxmlformats.org/officeDocument/2006/relationships/slideLayout" Target="../slideLayouts/slideLayout81.xml"/></Relationships>
</file>

<file path=ppt/slides/_rels/slide85.xml.rels><?xml version="1.0" encoding="UTF-8" standalone="yes"?>
<Relationships xmlns="http://schemas.openxmlformats.org/package/2006/relationships"><Relationship Id="rId3" Type="http://schemas.openxmlformats.org/officeDocument/2006/relationships/hyperlink" Target="https://www.ncbi.nlm.nih.gov/pubmed/27183032" TargetMode="External"/><Relationship Id="rId2" Type="http://schemas.openxmlformats.org/officeDocument/2006/relationships/notesSlide" Target="../notesSlides/notesSlide85.xml"/><Relationship Id="rId1" Type="http://schemas.openxmlformats.org/officeDocument/2006/relationships/slideLayout" Target="../slideLayouts/slideLayout81.xml"/><Relationship Id="rId5" Type="http://schemas.openxmlformats.org/officeDocument/2006/relationships/hyperlink" Target="https://academic.oup.com/aje/article/187/1/60/3863377" TargetMode="External"/><Relationship Id="rId4" Type="http://schemas.openxmlformats.org/officeDocument/2006/relationships/hyperlink" Target="https://academic.oup.com/aje/article/187/1/27/4081581"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86.xml"/><Relationship Id="rId1" Type="http://schemas.openxmlformats.org/officeDocument/2006/relationships/slideLayout" Target="../slideLayouts/slideLayout81.xml"/><Relationship Id="rId6" Type="http://schemas.openxmlformats.org/officeDocument/2006/relationships/image" Target="../media/image33.tiff"/><Relationship Id="rId5" Type="http://schemas.openxmlformats.org/officeDocument/2006/relationships/image" Target="../media/image32.tiff"/><Relationship Id="rId4" Type="http://schemas.openxmlformats.org/officeDocument/2006/relationships/image" Target="../media/image31.tiff"/></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8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8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5.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8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85.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85.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85.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85.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85.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85.xml"/></Relationships>
</file>

<file path=ppt/slides/_rels/slide9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8.xml"/><Relationship Id="rId1" Type="http://schemas.openxmlformats.org/officeDocument/2006/relationships/slideLayout" Target="../slideLayouts/slideLayout85.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8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800605" y="4000500"/>
            <a:ext cx="5205535" cy="1665513"/>
          </a:xfrm>
        </p:spPr>
        <p:txBody>
          <a:bodyPr/>
          <a:lstStyle/>
          <a:p>
            <a:r>
              <a:rPr lang="en-US" dirty="0"/>
              <a:t>June M. Chan, ScD</a:t>
            </a:r>
          </a:p>
          <a:p>
            <a:r>
              <a:rPr lang="en-US" dirty="0"/>
              <a:t>Professor &amp; Vice Chair, Epidemiology &amp; Biostatistics</a:t>
            </a:r>
          </a:p>
          <a:p>
            <a:r>
              <a:rPr lang="en-US" dirty="0"/>
              <a:t>Steven &amp; Christine </a:t>
            </a:r>
            <a:r>
              <a:rPr lang="en-US" dirty="0" err="1"/>
              <a:t>Burd</a:t>
            </a:r>
            <a:r>
              <a:rPr lang="en-US" dirty="0"/>
              <a:t>-</a:t>
            </a:r>
            <a:r>
              <a:rPr lang="en-US"/>
              <a:t>Safeway </a:t>
            </a:r>
            <a:r>
              <a:rPr lang="en-US" dirty="0"/>
              <a:t>Distinguished Professor &amp; Assoc. Chair, Clinical Research, Urology</a:t>
            </a:r>
          </a:p>
          <a:p>
            <a:endParaRPr lang="en-US" dirty="0"/>
          </a:p>
        </p:txBody>
      </p:sp>
      <p:sp>
        <p:nvSpPr>
          <p:cNvPr id="3" name="Title 2"/>
          <p:cNvSpPr>
            <a:spLocks noGrp="1"/>
          </p:cNvSpPr>
          <p:nvPr>
            <p:ph type="title"/>
          </p:nvPr>
        </p:nvSpPr>
        <p:spPr>
          <a:xfrm>
            <a:off x="784276" y="1779813"/>
            <a:ext cx="5205707" cy="1244727"/>
          </a:xfrm>
        </p:spPr>
        <p:txBody>
          <a:bodyPr/>
          <a:lstStyle/>
          <a:p>
            <a:br>
              <a:rPr lang="en-US" dirty="0"/>
            </a:br>
            <a:r>
              <a:rPr lang="en-US" i="1" dirty="0"/>
              <a:t>Study Design – RCT to Cohort</a:t>
            </a:r>
            <a:endParaRPr lang="en-US" dirty="0"/>
          </a:p>
        </p:txBody>
      </p:sp>
      <p:sp>
        <p:nvSpPr>
          <p:cNvPr id="9" name="Text Placeholder 8"/>
          <p:cNvSpPr>
            <a:spLocks noGrp="1"/>
          </p:cNvSpPr>
          <p:nvPr>
            <p:ph type="body" sz="quarter" idx="15"/>
          </p:nvPr>
        </p:nvSpPr>
        <p:spPr>
          <a:xfrm>
            <a:off x="787889" y="3139395"/>
            <a:ext cx="5201923" cy="677627"/>
          </a:xfrm>
        </p:spPr>
        <p:txBody>
          <a:bodyPr/>
          <a:lstStyle/>
          <a:p>
            <a:r>
              <a:rPr lang="en-US" sz="2000" dirty="0"/>
              <a:t>Epidemiology 207 - Epidemiology Methods II</a:t>
            </a:r>
          </a:p>
        </p:txBody>
      </p:sp>
    </p:spTree>
    <p:extLst>
      <p:ext uri="{BB962C8B-B14F-4D97-AF65-F5344CB8AC3E}">
        <p14:creationId xmlns:p14="http://schemas.microsoft.com/office/powerpoint/2010/main" val="3730365046"/>
      </p:ext>
    </p:extLst>
  </p:cSld>
  <p:clrMapOvr>
    <a:masterClrMapping/>
  </p:clrMapOvr>
  <p:transition advTm="7638">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92CBCD9-2EA9-2447-AFAD-D6710ABDA28C}"/>
              </a:ext>
            </a:extLst>
          </p:cNvPr>
          <p:cNvPicPr>
            <a:picLocks noChangeAspect="1"/>
          </p:cNvPicPr>
          <p:nvPr/>
        </p:nvPicPr>
        <p:blipFill rotWithShape="1">
          <a:blip r:embed="rId3"/>
          <a:srcRect t="14062" r="20000" b="6267"/>
          <a:stretch/>
        </p:blipFill>
        <p:spPr>
          <a:xfrm>
            <a:off x="622301" y="1799969"/>
            <a:ext cx="6875780" cy="4279698"/>
          </a:xfrm>
          <a:prstGeom prst="rect">
            <a:avLst/>
          </a:prstGeom>
        </p:spPr>
      </p:pic>
      <p:sp>
        <p:nvSpPr>
          <p:cNvPr id="2" name="Title 1"/>
          <p:cNvSpPr>
            <a:spLocks noGrp="1"/>
          </p:cNvSpPr>
          <p:nvPr>
            <p:ph type="title"/>
          </p:nvPr>
        </p:nvSpPr>
        <p:spPr/>
        <p:txBody>
          <a:bodyPr/>
          <a:lstStyle/>
          <a:p>
            <a:r>
              <a:rPr lang="en-US" dirty="0"/>
              <a:t>The Course</a:t>
            </a:r>
          </a:p>
        </p:txBody>
      </p:sp>
      <p:sp>
        <p:nvSpPr>
          <p:cNvPr id="3" name="Content Placeholder 2"/>
          <p:cNvSpPr>
            <a:spLocks noGrp="1"/>
          </p:cNvSpPr>
          <p:nvPr>
            <p:ph idx="1"/>
          </p:nvPr>
        </p:nvSpPr>
        <p:spPr>
          <a:xfrm>
            <a:off x="453585" y="1375155"/>
            <a:ext cx="8137665" cy="703193"/>
          </a:xfrm>
        </p:spPr>
        <p:txBody>
          <a:bodyPr/>
          <a:lstStyle/>
          <a:p>
            <a:r>
              <a:rPr lang="en-US" dirty="0"/>
              <a:t>See Intro Video on CLE for more on logistics etc.</a:t>
            </a:r>
          </a:p>
          <a:p>
            <a:endParaRPr lang="en-US"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10</a:t>
            </a:fld>
            <a:endParaRPr lang="en-US" altLang="en-US">
              <a:solidFill>
                <a:srgbClr val="052049"/>
              </a:solidFill>
            </a:endParaRPr>
          </a:p>
        </p:txBody>
      </p:sp>
      <p:cxnSp>
        <p:nvCxnSpPr>
          <p:cNvPr id="8" name="Straight Arrow Connector 7"/>
          <p:cNvCxnSpPr>
            <a:cxnSpLocks/>
          </p:cNvCxnSpPr>
          <p:nvPr/>
        </p:nvCxnSpPr>
        <p:spPr>
          <a:xfrm flipH="1">
            <a:off x="1783080" y="1726751"/>
            <a:ext cx="888683" cy="3622489"/>
          </a:xfrm>
          <a:prstGeom prst="straightConnector1">
            <a:avLst/>
          </a:prstGeom>
          <a:ln w="76200">
            <a:solidFill>
              <a:srgbClr val="C00000"/>
            </a:solidFill>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312188118"/>
      </p:ext>
    </p:extLst>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Terminology </a:t>
            </a:r>
            <a:r>
              <a:rPr lang="en-US" b="1" dirty="0">
                <a:solidFill>
                  <a:srgbClr val="C00000"/>
                </a:solidFill>
              </a:rPr>
              <a:t>⚐</a:t>
            </a:r>
            <a:r>
              <a:rPr lang="en-US" sz="2000" dirty="0"/>
              <a:t> - </a:t>
            </a:r>
            <a:r>
              <a:rPr lang="en-US" dirty="0"/>
              <a:t>Retrospective vs. Prospective</a:t>
            </a:r>
          </a:p>
        </p:txBody>
      </p:sp>
      <p:sp>
        <p:nvSpPr>
          <p:cNvPr id="3" name="Content Placeholder 2"/>
          <p:cNvSpPr>
            <a:spLocks noGrp="1"/>
          </p:cNvSpPr>
          <p:nvPr>
            <p:ph idx="1"/>
          </p:nvPr>
        </p:nvSpPr>
        <p:spPr>
          <a:xfrm>
            <a:off x="262254" y="1428314"/>
            <a:ext cx="8364911" cy="4459431"/>
          </a:xfrm>
        </p:spPr>
        <p:txBody>
          <a:bodyPr/>
          <a:lstStyle/>
          <a:p>
            <a:pPr lvl="1"/>
            <a:r>
              <a:rPr lang="en-US" sz="1800" dirty="0"/>
              <a:t>Definition 3 </a:t>
            </a:r>
            <a:r>
              <a:rPr lang="mr-IN" sz="1800" dirty="0"/>
              <a:t>–</a:t>
            </a:r>
            <a:r>
              <a:rPr lang="en-US" sz="1800" dirty="0"/>
              <a:t> based on start of study/investigation</a:t>
            </a:r>
          </a:p>
          <a:p>
            <a:pPr lvl="2"/>
            <a:r>
              <a:rPr lang="en-US" b="1" dirty="0"/>
              <a:t>Prospective</a:t>
            </a:r>
            <a:r>
              <a:rPr lang="en-US" dirty="0"/>
              <a:t> = the outcomes occur after the implementation of the study protocol</a:t>
            </a:r>
          </a:p>
          <a:p>
            <a:pPr lvl="2"/>
            <a:r>
              <a:rPr lang="en-US" b="1" dirty="0"/>
              <a:t>Retrospective</a:t>
            </a:r>
            <a:r>
              <a:rPr lang="en-US" dirty="0"/>
              <a:t> = the outcome occurs before the implementation of the study protocol</a:t>
            </a:r>
          </a:p>
          <a:p>
            <a:pPr lvl="2"/>
            <a:endParaRPr lang="en-US" sz="1800" dirty="0"/>
          </a:p>
          <a:p>
            <a:pPr lvl="1"/>
            <a:r>
              <a:rPr lang="en-US" sz="1800" dirty="0"/>
              <a:t>Definition 4 </a:t>
            </a:r>
            <a:r>
              <a:rPr lang="mr-IN" sz="1800" dirty="0"/>
              <a:t>–</a:t>
            </a:r>
            <a:r>
              <a:rPr lang="en-US" sz="1800" dirty="0"/>
              <a:t> based on person-time accumulation relative to study start</a:t>
            </a:r>
          </a:p>
          <a:p>
            <a:pPr lvl="2"/>
            <a:r>
              <a:rPr lang="en-US" b="1" dirty="0"/>
              <a:t>Prospective</a:t>
            </a:r>
            <a:r>
              <a:rPr lang="en-US" dirty="0"/>
              <a:t> = ‘person-time’ (time on the study) is accumulated after the study begins</a:t>
            </a:r>
          </a:p>
          <a:p>
            <a:pPr lvl="2"/>
            <a:r>
              <a:rPr lang="en-US" b="1" dirty="0"/>
              <a:t>Retrospective</a:t>
            </a:r>
            <a:r>
              <a:rPr lang="en-US" dirty="0"/>
              <a:t> = person-time is accumulated before the study begins</a:t>
            </a:r>
          </a:p>
          <a:p>
            <a:pPr lvl="1">
              <a:spcBef>
                <a:spcPts val="1800"/>
              </a:spcBef>
            </a:pPr>
            <a:r>
              <a:rPr lang="en-US" sz="1800" dirty="0">
                <a:solidFill>
                  <a:schemeClr val="accent1"/>
                </a:solidFill>
              </a:rPr>
              <a:t>Definition 5 (recommended) </a:t>
            </a:r>
            <a:r>
              <a:rPr lang="mr-IN" sz="1800" dirty="0">
                <a:solidFill>
                  <a:schemeClr val="accent1"/>
                </a:solidFill>
              </a:rPr>
              <a:t>–</a:t>
            </a:r>
            <a:r>
              <a:rPr lang="en-US" sz="1800" dirty="0">
                <a:solidFill>
                  <a:schemeClr val="accent1"/>
                </a:solidFill>
              </a:rPr>
              <a:t> based on potential for influence of Disease</a:t>
            </a:r>
          </a:p>
          <a:p>
            <a:pPr lvl="2"/>
            <a:r>
              <a:rPr lang="en-US" b="1" dirty="0">
                <a:solidFill>
                  <a:schemeClr val="accent1"/>
                </a:solidFill>
              </a:rPr>
              <a:t>Prospective</a:t>
            </a:r>
            <a:r>
              <a:rPr lang="en-US" dirty="0">
                <a:solidFill>
                  <a:schemeClr val="accent1"/>
                </a:solidFill>
              </a:rPr>
              <a:t> = exposure measurement </a:t>
            </a:r>
            <a:r>
              <a:rPr lang="en-US" b="1" dirty="0">
                <a:solidFill>
                  <a:schemeClr val="accent1"/>
                </a:solidFill>
              </a:rPr>
              <a:t>cannot</a:t>
            </a:r>
            <a:r>
              <a:rPr lang="en-US" dirty="0">
                <a:solidFill>
                  <a:schemeClr val="accent1"/>
                </a:solidFill>
              </a:rPr>
              <a:t> be influenced by disease</a:t>
            </a:r>
          </a:p>
          <a:p>
            <a:pPr lvl="2"/>
            <a:r>
              <a:rPr lang="en-US" b="1" dirty="0">
                <a:solidFill>
                  <a:schemeClr val="accent1"/>
                </a:solidFill>
              </a:rPr>
              <a:t>Retrospective</a:t>
            </a:r>
            <a:r>
              <a:rPr lang="en-US" dirty="0">
                <a:solidFill>
                  <a:schemeClr val="accent1"/>
                </a:solidFill>
              </a:rPr>
              <a:t> = exposure measurement can be influenced by disease</a:t>
            </a:r>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100</a:t>
            </a:fld>
            <a:endParaRPr lang="en-US" altLang="en-US">
              <a:solidFill>
                <a:srgbClr val="052049"/>
              </a:solidFill>
            </a:endParaRPr>
          </a:p>
        </p:txBody>
      </p:sp>
    </p:spTree>
    <p:extLst>
      <p:ext uri="{BB962C8B-B14F-4D97-AF65-F5344CB8AC3E}">
        <p14:creationId xmlns:p14="http://schemas.microsoft.com/office/powerpoint/2010/main" val="35591033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1738748"/>
      </p:ext>
    </p:extLst>
  </p:cSld>
  <p:clrMapOvr>
    <a:masterClrMapping/>
  </p:clrMapOvr>
  <p:transition>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05242-FB52-004D-86A5-DB9AAEEE4221}"/>
              </a:ext>
            </a:extLst>
          </p:cNvPr>
          <p:cNvSpPr>
            <a:spLocks noGrp="1"/>
          </p:cNvSpPr>
          <p:nvPr>
            <p:ph type="title"/>
          </p:nvPr>
        </p:nvSpPr>
        <p:spPr/>
        <p:txBody>
          <a:bodyPr/>
          <a:lstStyle/>
          <a:p>
            <a:r>
              <a:rPr lang="en-US" dirty="0"/>
              <a:t>HERS trial results</a:t>
            </a:r>
          </a:p>
        </p:txBody>
      </p:sp>
      <p:sp>
        <p:nvSpPr>
          <p:cNvPr id="4" name="Slide Number Placeholder 3">
            <a:extLst>
              <a:ext uri="{FF2B5EF4-FFF2-40B4-BE49-F238E27FC236}">
                <a16:creationId xmlns:a16="http://schemas.microsoft.com/office/drawing/2014/main" id="{CA63DB2D-3E1D-3F4E-A92A-8A8167D7B846}"/>
              </a:ext>
            </a:extLst>
          </p:cNvPr>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102</a:t>
            </a:fld>
            <a:endParaRPr lang="en-US" altLang="en-US">
              <a:solidFill>
                <a:srgbClr val="052049"/>
              </a:solidFill>
            </a:endParaRPr>
          </a:p>
        </p:txBody>
      </p:sp>
      <p:pic>
        <p:nvPicPr>
          <p:cNvPr id="5" name="Picture 4">
            <a:extLst>
              <a:ext uri="{FF2B5EF4-FFF2-40B4-BE49-F238E27FC236}">
                <a16:creationId xmlns:a16="http://schemas.microsoft.com/office/drawing/2014/main" id="{9DF529F5-5258-D446-AE44-54715A2E1AC7}"/>
              </a:ext>
            </a:extLst>
          </p:cNvPr>
          <p:cNvPicPr>
            <a:picLocks noChangeAspect="1"/>
          </p:cNvPicPr>
          <p:nvPr/>
        </p:nvPicPr>
        <p:blipFill>
          <a:blip r:embed="rId3"/>
          <a:stretch>
            <a:fillRect/>
          </a:stretch>
        </p:blipFill>
        <p:spPr>
          <a:xfrm>
            <a:off x="1048133" y="1602141"/>
            <a:ext cx="6487784" cy="4142201"/>
          </a:xfrm>
          <a:prstGeom prst="rect">
            <a:avLst/>
          </a:prstGeom>
        </p:spPr>
      </p:pic>
      <p:sp>
        <p:nvSpPr>
          <p:cNvPr id="6" name="TextBox 5">
            <a:extLst>
              <a:ext uri="{FF2B5EF4-FFF2-40B4-BE49-F238E27FC236}">
                <a16:creationId xmlns:a16="http://schemas.microsoft.com/office/drawing/2014/main" id="{33B48A50-A2DC-854B-B06A-2538E22D3D22}"/>
              </a:ext>
            </a:extLst>
          </p:cNvPr>
          <p:cNvSpPr txBox="1"/>
          <p:nvPr/>
        </p:nvSpPr>
        <p:spPr bwMode="auto">
          <a:xfrm>
            <a:off x="1048133" y="6353175"/>
            <a:ext cx="3870708" cy="307777"/>
          </a:xfrm>
          <a:prstGeom prst="rect">
            <a:avLst/>
          </a:prstGeom>
          <a:noFill/>
          <a:ln w="19050" algn="ctr">
            <a:noFill/>
            <a:miter lim="800000"/>
            <a:headEnd/>
            <a:tailEnd/>
          </a:ln>
        </p:spPr>
        <p:txBody>
          <a:bodyPr wrap="square" lIns="0" tIns="0" rIns="0" bIns="0" rtlCol="0">
            <a:spAutoFit/>
          </a:bodyPr>
          <a:lstStyle/>
          <a:p>
            <a:r>
              <a:rPr lang="en-US" sz="2000" dirty="0" err="1"/>
              <a:t>Hulley</a:t>
            </a:r>
            <a:r>
              <a:rPr lang="en-US" sz="2000" dirty="0"/>
              <a:t> S, JAMA 1998</a:t>
            </a:r>
          </a:p>
        </p:txBody>
      </p:sp>
    </p:spTree>
    <p:extLst>
      <p:ext uri="{BB962C8B-B14F-4D97-AF65-F5344CB8AC3E}">
        <p14:creationId xmlns:p14="http://schemas.microsoft.com/office/powerpoint/2010/main" val="2079987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Implications of PSA Screening for </a:t>
            </a:r>
            <a:r>
              <a:rPr lang="en-US" dirty="0" err="1"/>
              <a:t>CaP</a:t>
            </a:r>
            <a:r>
              <a:rPr lang="en-US" dirty="0"/>
              <a:t> research</a:t>
            </a:r>
          </a:p>
        </p:txBody>
      </p:sp>
      <p:sp>
        <p:nvSpPr>
          <p:cNvPr id="5" name="Content Placeholder 2"/>
          <p:cNvSpPr txBox="1">
            <a:spLocks/>
          </p:cNvSpPr>
          <p:nvPr/>
        </p:nvSpPr>
        <p:spPr>
          <a:xfrm>
            <a:off x="381000" y="1933740"/>
            <a:ext cx="8229600" cy="120825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Most </a:t>
            </a:r>
            <a:r>
              <a:rPr lang="en-US" sz="2400" dirty="0" err="1"/>
              <a:t>CaP</a:t>
            </a:r>
            <a:r>
              <a:rPr lang="en-US" sz="2400" dirty="0"/>
              <a:t> is harmful only if detected and (over)treated</a:t>
            </a:r>
          </a:p>
          <a:p>
            <a:pPr marL="342900" lvl="2" indent="-342900"/>
            <a:r>
              <a:rPr lang="en-US" dirty="0"/>
              <a:t>Main risk factor for indolent disease – getting screened and having a biopsy</a:t>
            </a:r>
          </a:p>
          <a:p>
            <a:r>
              <a:rPr lang="en-US" sz="2400" dirty="0">
                <a:latin typeface="Arial"/>
                <a:cs typeface="Arial"/>
              </a:rPr>
              <a:t>Differing pattern of risk factors between incident and lethal disease</a:t>
            </a:r>
          </a:p>
          <a:p>
            <a:r>
              <a:rPr lang="en-US" sz="2400" dirty="0">
                <a:latin typeface="Arial"/>
                <a:cs typeface="Arial"/>
              </a:rPr>
              <a:t>Larger fraction of cases diagnosed before PSA screening had lethal potential  - studies pre-PSA are not always comparable to those conducted in the PSA-era</a:t>
            </a:r>
          </a:p>
          <a:p>
            <a:r>
              <a:rPr lang="en-US" sz="2400" dirty="0">
                <a:latin typeface="Arial"/>
                <a:cs typeface="Arial"/>
              </a:rPr>
              <a:t>11yr lead time for PSA means studies and trials must be long enough to be meaningful</a:t>
            </a:r>
          </a:p>
          <a:p>
            <a:pPr marL="342900" lvl="2" indent="-342900"/>
            <a:endParaRPr lang="en-US" dirty="0"/>
          </a:p>
          <a:p>
            <a:endParaRPr lang="en-US" sz="2400" dirty="0"/>
          </a:p>
        </p:txBody>
      </p:sp>
      <p:sp>
        <p:nvSpPr>
          <p:cNvPr id="6" name="Content Placeholder 2"/>
          <p:cNvSpPr txBox="1">
            <a:spLocks/>
          </p:cNvSpPr>
          <p:nvPr/>
        </p:nvSpPr>
        <p:spPr>
          <a:xfrm>
            <a:off x="418498" y="4926124"/>
            <a:ext cx="9048392" cy="519272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 </a:t>
            </a:r>
          </a:p>
        </p:txBody>
      </p:sp>
      <p:sp>
        <p:nvSpPr>
          <p:cNvPr id="7" name="Content Placeholder 2"/>
          <p:cNvSpPr txBox="1">
            <a:spLocks/>
          </p:cNvSpPr>
          <p:nvPr/>
        </p:nvSpPr>
        <p:spPr>
          <a:xfrm>
            <a:off x="446275" y="3795174"/>
            <a:ext cx="8229600" cy="519272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dirty="0"/>
          </a:p>
        </p:txBody>
      </p:sp>
      <p:sp>
        <p:nvSpPr>
          <p:cNvPr id="8" name="TextBox 7">
            <a:extLst>
              <a:ext uri="{FF2B5EF4-FFF2-40B4-BE49-F238E27FC236}">
                <a16:creationId xmlns:a16="http://schemas.microsoft.com/office/drawing/2014/main" id="{8AB7227A-5AE7-2348-9897-10F168138BAE}"/>
              </a:ext>
            </a:extLst>
          </p:cNvPr>
          <p:cNvSpPr txBox="1"/>
          <p:nvPr/>
        </p:nvSpPr>
        <p:spPr bwMode="auto">
          <a:xfrm>
            <a:off x="6243144" y="5789711"/>
            <a:ext cx="2648607" cy="430887"/>
          </a:xfrm>
          <a:prstGeom prst="rect">
            <a:avLst/>
          </a:prstGeom>
          <a:noFill/>
          <a:ln w="19050" algn="ctr">
            <a:noFill/>
            <a:miter lim="800000"/>
            <a:headEnd/>
            <a:tailEnd/>
          </a:ln>
        </p:spPr>
        <p:txBody>
          <a:bodyPr wrap="square" lIns="0" tIns="0" rIns="0" bIns="0" rtlCol="0">
            <a:spAutoFit/>
          </a:bodyPr>
          <a:lstStyle/>
          <a:p>
            <a:pPr algn="r"/>
            <a:r>
              <a:rPr lang="en-US" sz="1400" i="1" dirty="0">
                <a:solidFill>
                  <a:schemeClr val="accent6">
                    <a:lumMod val="75000"/>
                  </a:schemeClr>
                </a:solidFill>
              </a:rPr>
              <a:t>Slide acknowledgement:  </a:t>
            </a:r>
          </a:p>
          <a:p>
            <a:pPr algn="r"/>
            <a:r>
              <a:rPr lang="en-US" sz="1400" i="1" dirty="0">
                <a:solidFill>
                  <a:schemeClr val="accent6">
                    <a:lumMod val="75000"/>
                  </a:schemeClr>
                </a:solidFill>
              </a:rPr>
              <a:t>MJ </a:t>
            </a:r>
            <a:r>
              <a:rPr lang="en-US" sz="1400" i="1" dirty="0" err="1">
                <a:solidFill>
                  <a:schemeClr val="accent6">
                    <a:lumMod val="75000"/>
                  </a:schemeClr>
                </a:solidFill>
              </a:rPr>
              <a:t>Stampfer</a:t>
            </a:r>
            <a:r>
              <a:rPr lang="en-US" sz="1400" i="1" dirty="0">
                <a:solidFill>
                  <a:schemeClr val="accent6">
                    <a:lumMod val="75000"/>
                  </a:schemeClr>
                </a:solidFill>
              </a:rPr>
              <a:t>, 2015</a:t>
            </a:r>
          </a:p>
        </p:txBody>
      </p:sp>
    </p:spTree>
    <p:extLst>
      <p:ext uri="{BB962C8B-B14F-4D97-AF65-F5344CB8AC3E}">
        <p14:creationId xmlns:p14="http://schemas.microsoft.com/office/powerpoint/2010/main" val="875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10209" b="13125"/>
          <a:stretch/>
        </p:blipFill>
        <p:spPr>
          <a:xfrm>
            <a:off x="897325" y="318192"/>
            <a:ext cx="7349350" cy="5634501"/>
          </a:xfrm>
          <a:prstGeom prst="rect">
            <a:avLst/>
          </a:prstGeom>
        </p:spPr>
      </p:pic>
    </p:spTree>
    <p:extLst>
      <p:ext uri="{BB962C8B-B14F-4D97-AF65-F5344CB8AC3E}">
        <p14:creationId xmlns:p14="http://schemas.microsoft.com/office/powerpoint/2010/main" val="102687128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A6478B-D1BF-344E-AFAD-80C0EF9C2A19}"/>
              </a:ext>
            </a:extLst>
          </p:cNvPr>
          <p:cNvPicPr>
            <a:picLocks noChangeAspect="1"/>
          </p:cNvPicPr>
          <p:nvPr/>
        </p:nvPicPr>
        <p:blipFill>
          <a:blip r:embed="rId3"/>
          <a:stretch>
            <a:fillRect/>
          </a:stretch>
        </p:blipFill>
        <p:spPr>
          <a:xfrm>
            <a:off x="1211580" y="1229360"/>
            <a:ext cx="6629400" cy="4978400"/>
          </a:xfrm>
          <a:prstGeom prst="rect">
            <a:avLst/>
          </a:prstGeom>
        </p:spPr>
      </p:pic>
      <p:sp>
        <p:nvSpPr>
          <p:cNvPr id="3" name="Title 2">
            <a:extLst>
              <a:ext uri="{FF2B5EF4-FFF2-40B4-BE49-F238E27FC236}">
                <a16:creationId xmlns:a16="http://schemas.microsoft.com/office/drawing/2014/main" id="{AD549A51-895A-8E40-8EF3-6F56CFF3F093}"/>
              </a:ext>
            </a:extLst>
          </p:cNvPr>
          <p:cNvSpPr>
            <a:spLocks noGrp="1"/>
          </p:cNvSpPr>
          <p:nvPr>
            <p:ph type="title"/>
          </p:nvPr>
        </p:nvSpPr>
        <p:spPr>
          <a:xfrm>
            <a:off x="499305" y="516442"/>
            <a:ext cx="8173580" cy="611449"/>
          </a:xfrm>
        </p:spPr>
        <p:txBody>
          <a:bodyPr/>
          <a:lstStyle/>
          <a:p>
            <a:r>
              <a:rPr lang="en-US" dirty="0"/>
              <a:t>The classroom is a safe space for learning… and making mistakes… so engage!</a:t>
            </a:r>
          </a:p>
        </p:txBody>
      </p:sp>
    </p:spTree>
    <p:extLst>
      <p:ext uri="{BB962C8B-B14F-4D97-AF65-F5344CB8AC3E}">
        <p14:creationId xmlns:p14="http://schemas.microsoft.com/office/powerpoint/2010/main" val="29976205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Expectations Summary</a:t>
            </a:r>
          </a:p>
        </p:txBody>
      </p:sp>
      <p:sp>
        <p:nvSpPr>
          <p:cNvPr id="3" name="Content Placeholder 2"/>
          <p:cNvSpPr>
            <a:spLocks noGrp="1"/>
          </p:cNvSpPr>
          <p:nvPr>
            <p:ph idx="1"/>
          </p:nvPr>
        </p:nvSpPr>
        <p:spPr>
          <a:xfrm>
            <a:off x="459686" y="1440873"/>
            <a:ext cx="8137665" cy="4337077"/>
          </a:xfrm>
        </p:spPr>
        <p:txBody>
          <a:bodyPr/>
          <a:lstStyle/>
          <a:p>
            <a:r>
              <a:rPr lang="en-US" dirty="0"/>
              <a:t>Team Learning &amp; Professionalism </a:t>
            </a:r>
          </a:p>
          <a:p>
            <a:r>
              <a:rPr lang="en-US" dirty="0"/>
              <a:t>Safe Space </a:t>
            </a:r>
          </a:p>
          <a:p>
            <a:r>
              <a:rPr lang="en-US" dirty="0"/>
              <a:t>Assessments</a:t>
            </a:r>
          </a:p>
          <a:p>
            <a:pPr lvl="1"/>
            <a:r>
              <a:rPr lang="en-US" dirty="0"/>
              <a:t>7 HW assignments (70% of grade)</a:t>
            </a:r>
          </a:p>
          <a:p>
            <a:pPr lvl="2"/>
            <a:r>
              <a:rPr lang="en-US" dirty="0"/>
              <a:t>Due Thursday by 1:00 PM starting 1/16 through 3/12 </a:t>
            </a:r>
          </a:p>
          <a:p>
            <a:pPr lvl="2"/>
            <a:r>
              <a:rPr lang="en-US" dirty="0"/>
              <a:t>CLE will NOT accept late assignments</a:t>
            </a:r>
          </a:p>
          <a:p>
            <a:pPr lvl="2"/>
            <a:r>
              <a:rPr lang="en-US" dirty="0"/>
              <a:t>Drop lowest score</a:t>
            </a:r>
          </a:p>
          <a:p>
            <a:pPr lvl="1"/>
            <a:r>
              <a:rPr lang="en-US" dirty="0"/>
              <a:t>Take-home final assigned 3/12, due 3/20 (30% of grade)</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13</a:t>
            </a:fld>
            <a:endParaRPr lang="en-US" altLang="en-US">
              <a:solidFill>
                <a:srgbClr val="052049"/>
              </a:solidFill>
            </a:endParaRPr>
          </a:p>
        </p:txBody>
      </p:sp>
    </p:spTree>
    <p:extLst>
      <p:ext uri="{BB962C8B-B14F-4D97-AF65-F5344CB8AC3E}">
        <p14:creationId xmlns:p14="http://schemas.microsoft.com/office/powerpoint/2010/main" val="20986333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16BA8A-FB53-7D48-A763-C1053C03B786}"/>
              </a:ext>
            </a:extLst>
          </p:cNvPr>
          <p:cNvPicPr>
            <a:picLocks noChangeAspect="1"/>
          </p:cNvPicPr>
          <p:nvPr/>
        </p:nvPicPr>
        <p:blipFill>
          <a:blip r:embed="rId3"/>
          <a:stretch>
            <a:fillRect/>
          </a:stretch>
        </p:blipFill>
        <p:spPr>
          <a:xfrm rot="10800000">
            <a:off x="2365651" y="1775246"/>
            <a:ext cx="3556479" cy="2667359"/>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r="2196" b="6103"/>
          <a:stretch/>
        </p:blipFill>
        <p:spPr>
          <a:xfrm>
            <a:off x="512619" y="478019"/>
            <a:ext cx="3353513" cy="1937377"/>
          </a:xfrm>
          <a:prstGeom prst="rect">
            <a:avLst/>
          </a:prstGeom>
        </p:spPr>
      </p:pic>
      <p:pic>
        <p:nvPicPr>
          <p:cNvPr id="5" name="Picture 4" descr="A crane in front of a store&#10;&#10;Description automatically generated">
            <a:extLst>
              <a:ext uri="{FF2B5EF4-FFF2-40B4-BE49-F238E27FC236}">
                <a16:creationId xmlns:a16="http://schemas.microsoft.com/office/drawing/2014/main" id="{2EBEC655-3B4D-CB44-9F48-3FCCA656E377}"/>
              </a:ext>
            </a:extLst>
          </p:cNvPr>
          <p:cNvPicPr>
            <a:picLocks noChangeAspect="1"/>
          </p:cNvPicPr>
          <p:nvPr/>
        </p:nvPicPr>
        <p:blipFill>
          <a:blip r:embed="rId5"/>
          <a:stretch>
            <a:fillRect/>
          </a:stretch>
        </p:blipFill>
        <p:spPr>
          <a:xfrm rot="5400000">
            <a:off x="5446156" y="3156731"/>
            <a:ext cx="3429000" cy="2571750"/>
          </a:xfrm>
          <a:prstGeom prst="rect">
            <a:avLst/>
          </a:prstGeom>
        </p:spPr>
      </p:pic>
    </p:spTree>
    <p:extLst>
      <p:ext uri="{BB962C8B-B14F-4D97-AF65-F5344CB8AC3E}">
        <p14:creationId xmlns:p14="http://schemas.microsoft.com/office/powerpoint/2010/main" val="150845844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1B5856-5823-8045-B096-6A31672088BE}"/>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39497059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BCC8D0D-EAEC-449D-9161-023DFF90F2E2}" type="slidenum">
              <a:rPr lang="en-US" smtClean="0">
                <a:solidFill>
                  <a:srgbClr val="052049"/>
                </a:solidFill>
              </a:rPr>
              <a:pPr/>
              <a:t>16</a:t>
            </a:fld>
            <a:endParaRPr lang="en-US" dirty="0">
              <a:solidFill>
                <a:srgbClr val="052049"/>
              </a:solidFill>
            </a:endParaRPr>
          </a:p>
        </p:txBody>
      </p:sp>
      <p:sp>
        <p:nvSpPr>
          <p:cNvPr id="4" name="Title 3"/>
          <p:cNvSpPr>
            <a:spLocks noGrp="1"/>
          </p:cNvSpPr>
          <p:nvPr>
            <p:ph type="title"/>
          </p:nvPr>
        </p:nvSpPr>
        <p:spPr/>
        <p:txBody>
          <a:bodyPr/>
          <a:lstStyle/>
          <a:p>
            <a:r>
              <a:rPr lang="en-US" dirty="0"/>
              <a:t>Study Design – RCT to COH</a:t>
            </a:r>
          </a:p>
        </p:txBody>
      </p:sp>
    </p:spTree>
    <p:extLst>
      <p:ext uri="{BB962C8B-B14F-4D97-AF65-F5344CB8AC3E}">
        <p14:creationId xmlns:p14="http://schemas.microsoft.com/office/powerpoint/2010/main" val="73080836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3"/>
          <p:cNvSpPr txBox="1">
            <a:spLocks noChangeArrowheads="1"/>
          </p:cNvSpPr>
          <p:nvPr/>
        </p:nvSpPr>
        <p:spPr bwMode="auto">
          <a:xfrm>
            <a:off x="2725352" y="1160458"/>
            <a:ext cx="3376245" cy="584775"/>
          </a:xfrm>
          <a:prstGeom prst="rect">
            <a:avLst/>
          </a:prstGeom>
          <a:noFill/>
          <a:ln w="9525">
            <a:noFill/>
            <a:miter lim="800000"/>
            <a:headEnd/>
            <a:tailEnd/>
          </a:ln>
        </p:spPr>
        <p:txBody>
          <a:bodyPr wrap="none">
            <a:spAutoFit/>
          </a:bodyPr>
          <a:lstStyle/>
          <a:p>
            <a:pPr algn="ctr" defTabSz="914400" eaLnBrk="0" fontAlgn="base" hangingPunct="0">
              <a:spcBef>
                <a:spcPct val="0"/>
              </a:spcBef>
              <a:spcAft>
                <a:spcPct val="0"/>
              </a:spcAft>
            </a:pPr>
            <a:r>
              <a:rPr lang="en-US" sz="3200" dirty="0">
                <a:solidFill>
                  <a:srgbClr val="052049"/>
                </a:solidFill>
                <a:latin typeface="Garamond" charset="0"/>
              </a:rPr>
              <a:t>Unit of observation</a:t>
            </a:r>
          </a:p>
        </p:txBody>
      </p:sp>
      <p:sp>
        <p:nvSpPr>
          <p:cNvPr id="21507" name="Line 4"/>
          <p:cNvSpPr>
            <a:spLocks noChangeShapeType="1"/>
          </p:cNvSpPr>
          <p:nvPr/>
        </p:nvSpPr>
        <p:spPr bwMode="auto">
          <a:xfrm flipH="1">
            <a:off x="3429000" y="1739895"/>
            <a:ext cx="533400" cy="533400"/>
          </a:xfrm>
          <a:prstGeom prst="line">
            <a:avLst/>
          </a:prstGeom>
          <a:noFill/>
          <a:ln w="9525">
            <a:solidFill>
              <a:schemeClr val="tx1"/>
            </a:solidFill>
            <a:round/>
            <a:headEnd/>
            <a:tailEnd type="triangle" w="med" len="med"/>
          </a:ln>
        </p:spPr>
        <p:txBody>
          <a:bodyPr wrap="none" anchor="ctr"/>
          <a:lstStyle/>
          <a:p>
            <a:pPr defTabSz="914400" eaLnBrk="0" fontAlgn="base" hangingPunct="0">
              <a:spcBef>
                <a:spcPct val="0"/>
              </a:spcBef>
              <a:spcAft>
                <a:spcPct val="0"/>
              </a:spcAft>
            </a:pPr>
            <a:endParaRPr lang="en-US">
              <a:solidFill>
                <a:srgbClr val="052049"/>
              </a:solidFill>
              <a:latin typeface="Garamond" charset="0"/>
            </a:endParaRPr>
          </a:p>
        </p:txBody>
      </p:sp>
      <p:sp>
        <p:nvSpPr>
          <p:cNvPr id="21508" name="Line 5"/>
          <p:cNvSpPr>
            <a:spLocks noChangeShapeType="1"/>
          </p:cNvSpPr>
          <p:nvPr/>
        </p:nvSpPr>
        <p:spPr bwMode="auto">
          <a:xfrm>
            <a:off x="4800600" y="1739895"/>
            <a:ext cx="533400" cy="609600"/>
          </a:xfrm>
          <a:prstGeom prst="line">
            <a:avLst/>
          </a:prstGeom>
          <a:noFill/>
          <a:ln w="9525">
            <a:solidFill>
              <a:schemeClr val="tx1"/>
            </a:solidFill>
            <a:round/>
            <a:headEnd/>
            <a:tailEnd type="triangle" w="med" len="med"/>
          </a:ln>
        </p:spPr>
        <p:txBody>
          <a:bodyPr wrap="none" anchor="ctr"/>
          <a:lstStyle/>
          <a:p>
            <a:pPr defTabSz="914400" eaLnBrk="0" fontAlgn="base" hangingPunct="0">
              <a:spcBef>
                <a:spcPct val="0"/>
              </a:spcBef>
              <a:spcAft>
                <a:spcPct val="0"/>
              </a:spcAft>
            </a:pPr>
            <a:endParaRPr lang="en-US">
              <a:solidFill>
                <a:srgbClr val="052049"/>
              </a:solidFill>
              <a:latin typeface="Garamond" charset="0"/>
            </a:endParaRPr>
          </a:p>
        </p:txBody>
      </p:sp>
      <p:sp>
        <p:nvSpPr>
          <p:cNvPr id="21509" name="Text Box 6"/>
          <p:cNvSpPr txBox="1">
            <a:spLocks noChangeArrowheads="1"/>
          </p:cNvSpPr>
          <p:nvPr/>
        </p:nvSpPr>
        <p:spPr bwMode="auto">
          <a:xfrm>
            <a:off x="439433" y="2120897"/>
            <a:ext cx="3805850" cy="461665"/>
          </a:xfrm>
          <a:prstGeom prst="rect">
            <a:avLst/>
          </a:prstGeom>
          <a:noFill/>
          <a:ln w="9525">
            <a:noFill/>
            <a:miter lim="800000"/>
            <a:headEnd/>
            <a:tailEnd/>
          </a:ln>
        </p:spPr>
        <p:txBody>
          <a:bodyPr wrap="none">
            <a:spAutoFit/>
          </a:bodyPr>
          <a:lstStyle/>
          <a:p>
            <a:pPr algn="ctr" defTabSz="914400" eaLnBrk="0" fontAlgn="base" hangingPunct="0">
              <a:spcBef>
                <a:spcPct val="0"/>
              </a:spcBef>
              <a:spcAft>
                <a:spcPct val="0"/>
              </a:spcAft>
            </a:pPr>
            <a:r>
              <a:rPr lang="en-US" dirty="0">
                <a:solidFill>
                  <a:srgbClr val="052049"/>
                </a:solidFill>
                <a:latin typeface="Garamond" charset="0"/>
              </a:rPr>
              <a:t>Group (e.g., geographic area)</a:t>
            </a:r>
          </a:p>
        </p:txBody>
      </p:sp>
      <p:sp>
        <p:nvSpPr>
          <p:cNvPr id="21510" name="Text Box 7"/>
          <p:cNvSpPr txBox="1">
            <a:spLocks noChangeArrowheads="1"/>
          </p:cNvSpPr>
          <p:nvPr/>
        </p:nvSpPr>
        <p:spPr bwMode="auto">
          <a:xfrm>
            <a:off x="5456770" y="2044697"/>
            <a:ext cx="1553630" cy="461665"/>
          </a:xfrm>
          <a:prstGeom prst="rect">
            <a:avLst/>
          </a:prstGeom>
          <a:noFill/>
          <a:ln w="9525">
            <a:noFill/>
            <a:miter lim="800000"/>
            <a:headEnd/>
            <a:tailEnd/>
          </a:ln>
        </p:spPr>
        <p:txBody>
          <a:bodyPr wrap="none">
            <a:spAutoFit/>
          </a:bodyPr>
          <a:lstStyle/>
          <a:p>
            <a:pPr algn="ctr" defTabSz="914400" eaLnBrk="0" fontAlgn="base" hangingPunct="0">
              <a:spcBef>
                <a:spcPct val="0"/>
              </a:spcBef>
              <a:spcAft>
                <a:spcPct val="0"/>
              </a:spcAft>
            </a:pPr>
            <a:r>
              <a:rPr lang="en-US" b="1" dirty="0">
                <a:solidFill>
                  <a:srgbClr val="052049"/>
                </a:solidFill>
                <a:latin typeface="Garamond" charset="0"/>
              </a:rPr>
              <a:t>Individual</a:t>
            </a:r>
          </a:p>
        </p:txBody>
      </p:sp>
      <p:sp>
        <p:nvSpPr>
          <p:cNvPr id="21511" name="Line 8"/>
          <p:cNvSpPr>
            <a:spLocks noChangeShapeType="1"/>
          </p:cNvSpPr>
          <p:nvPr/>
        </p:nvSpPr>
        <p:spPr bwMode="auto">
          <a:xfrm>
            <a:off x="1070529" y="3265989"/>
            <a:ext cx="0" cy="457200"/>
          </a:xfrm>
          <a:prstGeom prst="line">
            <a:avLst/>
          </a:prstGeom>
          <a:noFill/>
          <a:ln w="9525">
            <a:solidFill>
              <a:schemeClr val="tx1"/>
            </a:solidFill>
            <a:round/>
            <a:headEnd/>
            <a:tailEnd type="triangle" w="med" len="med"/>
          </a:ln>
        </p:spPr>
        <p:txBody>
          <a:bodyPr wrap="none" anchor="ctr"/>
          <a:lstStyle/>
          <a:p>
            <a:pPr defTabSz="914400" eaLnBrk="0" fontAlgn="base" hangingPunct="0">
              <a:spcBef>
                <a:spcPct val="0"/>
              </a:spcBef>
              <a:spcAft>
                <a:spcPct val="0"/>
              </a:spcAft>
            </a:pPr>
            <a:endParaRPr lang="en-US">
              <a:solidFill>
                <a:srgbClr val="052049"/>
              </a:solidFill>
              <a:latin typeface="Garamond" charset="0"/>
            </a:endParaRPr>
          </a:p>
        </p:txBody>
      </p:sp>
      <p:sp>
        <p:nvSpPr>
          <p:cNvPr id="21512" name="Line 9"/>
          <p:cNvSpPr>
            <a:spLocks noChangeShapeType="1"/>
          </p:cNvSpPr>
          <p:nvPr/>
        </p:nvSpPr>
        <p:spPr bwMode="auto">
          <a:xfrm flipH="1">
            <a:off x="3616036" y="4195184"/>
            <a:ext cx="1469520" cy="827194"/>
          </a:xfrm>
          <a:prstGeom prst="line">
            <a:avLst/>
          </a:prstGeom>
          <a:noFill/>
          <a:ln w="9525">
            <a:solidFill>
              <a:schemeClr val="tx1"/>
            </a:solidFill>
            <a:round/>
            <a:headEnd/>
            <a:tailEnd type="triangle" w="med" len="med"/>
          </a:ln>
        </p:spPr>
        <p:txBody>
          <a:bodyPr wrap="none" anchor="ctr"/>
          <a:lstStyle/>
          <a:p>
            <a:pPr defTabSz="914400" eaLnBrk="0" fontAlgn="base" hangingPunct="0">
              <a:spcBef>
                <a:spcPct val="0"/>
              </a:spcBef>
              <a:spcAft>
                <a:spcPct val="0"/>
              </a:spcAft>
            </a:pPr>
            <a:endParaRPr lang="en-US">
              <a:solidFill>
                <a:srgbClr val="052049"/>
              </a:solidFill>
              <a:latin typeface="Garamond" charset="0"/>
            </a:endParaRPr>
          </a:p>
        </p:txBody>
      </p:sp>
      <p:sp>
        <p:nvSpPr>
          <p:cNvPr id="21513" name="Text Box 10"/>
          <p:cNvSpPr txBox="1">
            <a:spLocks noChangeArrowheads="1"/>
          </p:cNvSpPr>
          <p:nvPr/>
        </p:nvSpPr>
        <p:spPr bwMode="auto">
          <a:xfrm>
            <a:off x="148701" y="3589483"/>
            <a:ext cx="2258952" cy="461665"/>
          </a:xfrm>
          <a:prstGeom prst="rect">
            <a:avLst/>
          </a:prstGeom>
          <a:noFill/>
          <a:ln w="9525">
            <a:noFill/>
            <a:miter lim="800000"/>
            <a:headEnd/>
            <a:tailEnd/>
          </a:ln>
        </p:spPr>
        <p:txBody>
          <a:bodyPr wrap="none">
            <a:spAutoFit/>
          </a:bodyPr>
          <a:lstStyle/>
          <a:p>
            <a:pPr algn="ctr" defTabSz="914400" eaLnBrk="0" fontAlgn="base" hangingPunct="0">
              <a:spcBef>
                <a:spcPct val="0"/>
              </a:spcBef>
              <a:spcAft>
                <a:spcPct val="0"/>
              </a:spcAft>
            </a:pPr>
            <a:r>
              <a:rPr lang="en-US" dirty="0">
                <a:solidFill>
                  <a:srgbClr val="052049"/>
                </a:solidFill>
                <a:latin typeface="Garamond" charset="0"/>
              </a:rPr>
              <a:t>Ecologic Studies</a:t>
            </a:r>
          </a:p>
        </p:txBody>
      </p:sp>
      <p:sp>
        <p:nvSpPr>
          <p:cNvPr id="21514" name="Text Box 11"/>
          <p:cNvSpPr txBox="1">
            <a:spLocks noChangeArrowheads="1"/>
          </p:cNvSpPr>
          <p:nvPr/>
        </p:nvSpPr>
        <p:spPr bwMode="auto">
          <a:xfrm>
            <a:off x="4616650" y="4865535"/>
            <a:ext cx="2233305" cy="1384995"/>
          </a:xfrm>
          <a:prstGeom prst="rect">
            <a:avLst/>
          </a:prstGeom>
          <a:noFill/>
          <a:ln w="9525">
            <a:noFill/>
            <a:miter lim="800000"/>
            <a:headEnd/>
            <a:tailEnd/>
          </a:ln>
        </p:spPr>
        <p:txBody>
          <a:bodyPr wrap="none">
            <a:spAutoFit/>
          </a:bodyPr>
          <a:lstStyle/>
          <a:p>
            <a:pPr algn="ctr" defTabSz="914400" eaLnBrk="0" fontAlgn="base" hangingPunct="0">
              <a:spcBef>
                <a:spcPct val="50000"/>
              </a:spcBef>
              <a:spcAft>
                <a:spcPct val="0"/>
              </a:spcAft>
            </a:pPr>
            <a:r>
              <a:rPr lang="en-US" u="sng" dirty="0">
                <a:solidFill>
                  <a:srgbClr val="052049"/>
                </a:solidFill>
                <a:latin typeface="Garamond" charset="0"/>
              </a:rPr>
              <a:t>Between-subject</a:t>
            </a:r>
          </a:p>
          <a:p>
            <a:pPr algn="ctr" defTabSz="914400" eaLnBrk="0" fontAlgn="base" hangingPunct="0">
              <a:spcBef>
                <a:spcPct val="0"/>
              </a:spcBef>
              <a:spcAft>
                <a:spcPct val="0"/>
              </a:spcAft>
            </a:pPr>
            <a:r>
              <a:rPr lang="en-US" sz="2000" dirty="0">
                <a:solidFill>
                  <a:srgbClr val="052049"/>
                </a:solidFill>
                <a:latin typeface="Garamond" charset="0"/>
              </a:rPr>
              <a:t>Cohort </a:t>
            </a:r>
          </a:p>
          <a:p>
            <a:pPr algn="ctr" defTabSz="914400" eaLnBrk="0" fontAlgn="base" hangingPunct="0">
              <a:spcBef>
                <a:spcPct val="0"/>
              </a:spcBef>
              <a:spcAft>
                <a:spcPct val="0"/>
              </a:spcAft>
            </a:pPr>
            <a:r>
              <a:rPr lang="en-US" sz="2000" dirty="0">
                <a:solidFill>
                  <a:srgbClr val="052049"/>
                </a:solidFill>
                <a:latin typeface="Garamond" charset="0"/>
              </a:rPr>
              <a:t>Cross-sectional</a:t>
            </a:r>
          </a:p>
          <a:p>
            <a:pPr algn="ctr" defTabSz="914400" eaLnBrk="0" fontAlgn="base" hangingPunct="0">
              <a:spcBef>
                <a:spcPct val="0"/>
              </a:spcBef>
              <a:spcAft>
                <a:spcPct val="0"/>
              </a:spcAft>
            </a:pPr>
            <a:r>
              <a:rPr lang="en-US" sz="2000" dirty="0">
                <a:solidFill>
                  <a:srgbClr val="052049"/>
                </a:solidFill>
                <a:latin typeface="Garamond" charset="0"/>
              </a:rPr>
              <a:t>Case-Control</a:t>
            </a:r>
          </a:p>
        </p:txBody>
      </p:sp>
      <p:sp>
        <p:nvSpPr>
          <p:cNvPr id="21515" name="Text Box 13"/>
          <p:cNvSpPr txBox="1">
            <a:spLocks noChangeArrowheads="1"/>
          </p:cNvSpPr>
          <p:nvPr/>
        </p:nvSpPr>
        <p:spPr bwMode="auto">
          <a:xfrm>
            <a:off x="6811248" y="3970482"/>
            <a:ext cx="1920719" cy="707886"/>
          </a:xfrm>
          <a:prstGeom prst="rect">
            <a:avLst/>
          </a:prstGeom>
          <a:noFill/>
          <a:ln w="9525">
            <a:noFill/>
            <a:miter lim="800000"/>
            <a:headEnd/>
            <a:tailEnd/>
          </a:ln>
        </p:spPr>
        <p:txBody>
          <a:bodyPr wrap="none">
            <a:spAutoFit/>
          </a:bodyPr>
          <a:lstStyle/>
          <a:p>
            <a:pPr algn="ctr" defTabSz="914400" eaLnBrk="0" fontAlgn="base" hangingPunct="0">
              <a:spcBef>
                <a:spcPct val="0"/>
              </a:spcBef>
              <a:spcAft>
                <a:spcPct val="0"/>
              </a:spcAft>
            </a:pPr>
            <a:r>
              <a:rPr lang="en-US" sz="2000" dirty="0">
                <a:solidFill>
                  <a:srgbClr val="052049"/>
                </a:solidFill>
                <a:latin typeface="Garamond" charset="0"/>
              </a:rPr>
              <a:t>Randomized</a:t>
            </a:r>
          </a:p>
          <a:p>
            <a:pPr algn="ctr" defTabSz="914400" eaLnBrk="0" fontAlgn="base" hangingPunct="0">
              <a:spcBef>
                <a:spcPct val="0"/>
              </a:spcBef>
              <a:spcAft>
                <a:spcPct val="0"/>
              </a:spcAft>
            </a:pPr>
            <a:r>
              <a:rPr lang="en-US" sz="2000" dirty="0">
                <a:solidFill>
                  <a:srgbClr val="052049"/>
                </a:solidFill>
                <a:latin typeface="Garamond" charset="0"/>
              </a:rPr>
              <a:t>Non-randomized</a:t>
            </a:r>
          </a:p>
        </p:txBody>
      </p:sp>
      <p:sp>
        <p:nvSpPr>
          <p:cNvPr id="21516" name="Text Box 14"/>
          <p:cNvSpPr txBox="1">
            <a:spLocks noChangeArrowheads="1"/>
          </p:cNvSpPr>
          <p:nvPr/>
        </p:nvSpPr>
        <p:spPr bwMode="auto">
          <a:xfrm>
            <a:off x="4575968" y="3667122"/>
            <a:ext cx="2129632" cy="461665"/>
          </a:xfrm>
          <a:prstGeom prst="rect">
            <a:avLst/>
          </a:prstGeom>
          <a:noFill/>
          <a:ln w="9525">
            <a:noFill/>
            <a:miter lim="800000"/>
            <a:headEnd/>
            <a:tailEnd/>
          </a:ln>
        </p:spPr>
        <p:txBody>
          <a:bodyPr wrap="square">
            <a:spAutoFit/>
          </a:bodyPr>
          <a:lstStyle/>
          <a:p>
            <a:pPr algn="ctr" defTabSz="914400" eaLnBrk="0" fontAlgn="base" hangingPunct="0">
              <a:spcBef>
                <a:spcPct val="50000"/>
              </a:spcBef>
              <a:spcAft>
                <a:spcPct val="0"/>
              </a:spcAft>
            </a:pPr>
            <a:r>
              <a:rPr lang="en-US" b="1" dirty="0">
                <a:solidFill>
                  <a:srgbClr val="FF0000"/>
                </a:solidFill>
                <a:latin typeface="Garamond" charset="0"/>
              </a:rPr>
              <a:t>Observational</a:t>
            </a:r>
          </a:p>
        </p:txBody>
      </p:sp>
      <p:sp>
        <p:nvSpPr>
          <p:cNvPr id="21517" name="Text Box 15"/>
          <p:cNvSpPr txBox="1">
            <a:spLocks noChangeArrowheads="1"/>
          </p:cNvSpPr>
          <p:nvPr/>
        </p:nvSpPr>
        <p:spPr bwMode="auto">
          <a:xfrm>
            <a:off x="6591300" y="3097058"/>
            <a:ext cx="2438400" cy="457200"/>
          </a:xfrm>
          <a:prstGeom prst="rect">
            <a:avLst/>
          </a:prstGeom>
          <a:noFill/>
          <a:ln w="9525">
            <a:noFill/>
            <a:miter lim="800000"/>
            <a:headEnd/>
            <a:tailEnd/>
          </a:ln>
        </p:spPr>
        <p:txBody>
          <a:bodyPr>
            <a:spAutoFit/>
          </a:bodyPr>
          <a:lstStyle/>
          <a:p>
            <a:pPr algn="ctr" defTabSz="914400" eaLnBrk="0" fontAlgn="base" hangingPunct="0">
              <a:spcBef>
                <a:spcPct val="50000"/>
              </a:spcBef>
              <a:spcAft>
                <a:spcPct val="0"/>
              </a:spcAft>
            </a:pPr>
            <a:r>
              <a:rPr lang="en-US" b="1" dirty="0">
                <a:solidFill>
                  <a:srgbClr val="FF0000"/>
                </a:solidFill>
                <a:latin typeface="Garamond" charset="0"/>
              </a:rPr>
              <a:t>Experimental</a:t>
            </a:r>
          </a:p>
        </p:txBody>
      </p:sp>
      <p:sp>
        <p:nvSpPr>
          <p:cNvPr id="21518" name="Line 16"/>
          <p:cNvSpPr>
            <a:spLocks noChangeShapeType="1"/>
          </p:cNvSpPr>
          <p:nvPr/>
        </p:nvSpPr>
        <p:spPr bwMode="auto">
          <a:xfrm>
            <a:off x="7886700" y="3513281"/>
            <a:ext cx="0" cy="457200"/>
          </a:xfrm>
          <a:prstGeom prst="line">
            <a:avLst/>
          </a:prstGeom>
          <a:noFill/>
          <a:ln w="9525">
            <a:solidFill>
              <a:schemeClr val="tx1"/>
            </a:solidFill>
            <a:round/>
            <a:headEnd/>
            <a:tailEnd type="triangle" w="med" len="med"/>
          </a:ln>
        </p:spPr>
        <p:txBody>
          <a:bodyPr wrap="none" anchor="ctr"/>
          <a:lstStyle/>
          <a:p>
            <a:pPr defTabSz="914400" eaLnBrk="0" fontAlgn="base" hangingPunct="0">
              <a:spcBef>
                <a:spcPct val="0"/>
              </a:spcBef>
              <a:spcAft>
                <a:spcPct val="0"/>
              </a:spcAft>
            </a:pPr>
            <a:endParaRPr lang="en-US">
              <a:solidFill>
                <a:srgbClr val="052049"/>
              </a:solidFill>
              <a:latin typeface="Garamond" charset="0"/>
            </a:endParaRPr>
          </a:p>
        </p:txBody>
      </p:sp>
      <p:sp>
        <p:nvSpPr>
          <p:cNvPr id="21519" name="Line 17"/>
          <p:cNvSpPr>
            <a:spLocks noChangeShapeType="1"/>
          </p:cNvSpPr>
          <p:nvPr/>
        </p:nvSpPr>
        <p:spPr bwMode="auto">
          <a:xfrm flipH="1">
            <a:off x="5486400" y="2582858"/>
            <a:ext cx="304800" cy="1084262"/>
          </a:xfrm>
          <a:prstGeom prst="line">
            <a:avLst/>
          </a:prstGeom>
          <a:noFill/>
          <a:ln w="9525">
            <a:solidFill>
              <a:schemeClr val="tx1"/>
            </a:solidFill>
            <a:round/>
            <a:headEnd/>
            <a:tailEnd type="triangle" w="med" len="med"/>
          </a:ln>
        </p:spPr>
        <p:txBody>
          <a:bodyPr wrap="none" anchor="ctr"/>
          <a:lstStyle/>
          <a:p>
            <a:pPr defTabSz="914400" eaLnBrk="0" fontAlgn="base" hangingPunct="0">
              <a:spcBef>
                <a:spcPct val="0"/>
              </a:spcBef>
              <a:spcAft>
                <a:spcPct val="0"/>
              </a:spcAft>
            </a:pPr>
            <a:endParaRPr lang="en-US">
              <a:solidFill>
                <a:srgbClr val="052049"/>
              </a:solidFill>
              <a:latin typeface="Garamond" charset="0"/>
            </a:endParaRPr>
          </a:p>
        </p:txBody>
      </p:sp>
      <p:sp>
        <p:nvSpPr>
          <p:cNvPr id="21520" name="Line 18"/>
          <p:cNvSpPr>
            <a:spLocks noChangeShapeType="1"/>
          </p:cNvSpPr>
          <p:nvPr/>
        </p:nvSpPr>
        <p:spPr bwMode="auto">
          <a:xfrm>
            <a:off x="6248400" y="2624764"/>
            <a:ext cx="685800" cy="506083"/>
          </a:xfrm>
          <a:prstGeom prst="line">
            <a:avLst/>
          </a:prstGeom>
          <a:noFill/>
          <a:ln w="9525">
            <a:solidFill>
              <a:schemeClr val="tx1"/>
            </a:solidFill>
            <a:round/>
            <a:headEnd/>
            <a:tailEnd type="triangle" w="med" len="med"/>
          </a:ln>
        </p:spPr>
        <p:txBody>
          <a:bodyPr wrap="none" anchor="ctr"/>
          <a:lstStyle/>
          <a:p>
            <a:pPr defTabSz="914400" eaLnBrk="0" fontAlgn="base" hangingPunct="0">
              <a:spcBef>
                <a:spcPct val="0"/>
              </a:spcBef>
              <a:spcAft>
                <a:spcPct val="0"/>
              </a:spcAft>
            </a:pPr>
            <a:endParaRPr lang="en-US">
              <a:solidFill>
                <a:srgbClr val="052049"/>
              </a:solidFill>
              <a:latin typeface="Garamond" charset="0"/>
            </a:endParaRPr>
          </a:p>
        </p:txBody>
      </p:sp>
      <p:sp>
        <p:nvSpPr>
          <p:cNvPr id="21521" name="Text Box 21"/>
          <p:cNvSpPr txBox="1">
            <a:spLocks noChangeArrowheads="1"/>
          </p:cNvSpPr>
          <p:nvPr/>
        </p:nvSpPr>
        <p:spPr bwMode="auto">
          <a:xfrm>
            <a:off x="1719514" y="5038721"/>
            <a:ext cx="2869696" cy="1384995"/>
          </a:xfrm>
          <a:prstGeom prst="rect">
            <a:avLst/>
          </a:prstGeom>
          <a:noFill/>
          <a:ln w="9525">
            <a:noFill/>
            <a:miter lim="800000"/>
            <a:headEnd/>
            <a:tailEnd/>
          </a:ln>
        </p:spPr>
        <p:txBody>
          <a:bodyPr wrap="none">
            <a:spAutoFit/>
          </a:bodyPr>
          <a:lstStyle/>
          <a:p>
            <a:pPr algn="ctr" defTabSz="914400" eaLnBrk="0" fontAlgn="base" hangingPunct="0">
              <a:spcBef>
                <a:spcPct val="50000"/>
              </a:spcBef>
              <a:spcAft>
                <a:spcPct val="0"/>
              </a:spcAft>
            </a:pPr>
            <a:r>
              <a:rPr lang="en-US" u="sng" dirty="0">
                <a:solidFill>
                  <a:srgbClr val="052049"/>
                </a:solidFill>
                <a:latin typeface="Garamond" charset="0"/>
              </a:rPr>
              <a:t>Within-subject</a:t>
            </a:r>
          </a:p>
          <a:p>
            <a:pPr algn="ctr" defTabSz="914400" eaLnBrk="0" fontAlgn="base" hangingPunct="0">
              <a:spcBef>
                <a:spcPct val="0"/>
              </a:spcBef>
              <a:spcAft>
                <a:spcPct val="0"/>
              </a:spcAft>
            </a:pPr>
            <a:r>
              <a:rPr lang="en-US" sz="2000" dirty="0">
                <a:solidFill>
                  <a:srgbClr val="052049"/>
                </a:solidFill>
                <a:latin typeface="Garamond" charset="0"/>
              </a:rPr>
              <a:t>Case-crossover</a:t>
            </a:r>
          </a:p>
          <a:p>
            <a:pPr algn="ctr" defTabSz="914400" eaLnBrk="0" fontAlgn="base" hangingPunct="0">
              <a:spcBef>
                <a:spcPct val="0"/>
              </a:spcBef>
              <a:spcAft>
                <a:spcPct val="0"/>
              </a:spcAft>
            </a:pPr>
            <a:r>
              <a:rPr lang="en-US" sz="2000" dirty="0">
                <a:solidFill>
                  <a:srgbClr val="052049"/>
                </a:solidFill>
                <a:latin typeface="Garamond" charset="0"/>
              </a:rPr>
              <a:t>Case only</a:t>
            </a:r>
          </a:p>
          <a:p>
            <a:pPr algn="ctr" defTabSz="914400" eaLnBrk="0" fontAlgn="base" hangingPunct="0">
              <a:spcBef>
                <a:spcPct val="0"/>
              </a:spcBef>
              <a:spcAft>
                <a:spcPct val="0"/>
              </a:spcAft>
            </a:pPr>
            <a:r>
              <a:rPr lang="en-US" sz="2000" dirty="0">
                <a:solidFill>
                  <a:srgbClr val="052049"/>
                </a:solidFill>
                <a:latin typeface="Garamond" charset="0"/>
              </a:rPr>
              <a:t>Self-controlled case series</a:t>
            </a:r>
          </a:p>
        </p:txBody>
      </p:sp>
      <p:sp>
        <p:nvSpPr>
          <p:cNvPr id="21522" name="Line 22"/>
          <p:cNvSpPr>
            <a:spLocks noChangeShapeType="1"/>
          </p:cNvSpPr>
          <p:nvPr/>
        </p:nvSpPr>
        <p:spPr bwMode="auto">
          <a:xfrm>
            <a:off x="5715000" y="4163858"/>
            <a:ext cx="0" cy="701674"/>
          </a:xfrm>
          <a:prstGeom prst="line">
            <a:avLst/>
          </a:prstGeom>
          <a:noFill/>
          <a:ln w="9525">
            <a:solidFill>
              <a:schemeClr val="tx1"/>
            </a:solidFill>
            <a:round/>
            <a:headEnd/>
            <a:tailEnd type="triangle" w="med" len="med"/>
          </a:ln>
        </p:spPr>
        <p:txBody>
          <a:bodyPr wrap="none" anchor="ctr"/>
          <a:lstStyle/>
          <a:p>
            <a:pPr defTabSz="914400" eaLnBrk="0" fontAlgn="base" hangingPunct="0">
              <a:spcBef>
                <a:spcPct val="0"/>
              </a:spcBef>
              <a:spcAft>
                <a:spcPct val="0"/>
              </a:spcAft>
            </a:pPr>
            <a:endParaRPr lang="en-US">
              <a:solidFill>
                <a:srgbClr val="052049"/>
              </a:solidFill>
              <a:latin typeface="Garamond" charset="0"/>
            </a:endParaRPr>
          </a:p>
        </p:txBody>
      </p:sp>
      <p:sp>
        <p:nvSpPr>
          <p:cNvPr id="20" name="Text Box 14"/>
          <p:cNvSpPr txBox="1">
            <a:spLocks noChangeArrowheads="1"/>
          </p:cNvSpPr>
          <p:nvPr/>
        </p:nvSpPr>
        <p:spPr bwMode="auto">
          <a:xfrm>
            <a:off x="56356" y="2902245"/>
            <a:ext cx="1981200" cy="457200"/>
          </a:xfrm>
          <a:prstGeom prst="rect">
            <a:avLst/>
          </a:prstGeom>
          <a:noFill/>
          <a:ln w="9525">
            <a:noFill/>
            <a:miter lim="800000"/>
            <a:headEnd/>
            <a:tailEnd/>
          </a:ln>
        </p:spPr>
        <p:txBody>
          <a:bodyPr>
            <a:spAutoFit/>
          </a:bodyPr>
          <a:lstStyle/>
          <a:p>
            <a:pPr algn="ctr" defTabSz="914400" eaLnBrk="0" fontAlgn="base" hangingPunct="0">
              <a:spcBef>
                <a:spcPct val="50000"/>
              </a:spcBef>
              <a:spcAft>
                <a:spcPct val="0"/>
              </a:spcAft>
            </a:pPr>
            <a:r>
              <a:rPr lang="en-US" dirty="0">
                <a:solidFill>
                  <a:srgbClr val="052049"/>
                </a:solidFill>
                <a:latin typeface="Garamond" charset="0"/>
              </a:rPr>
              <a:t>Observational</a:t>
            </a:r>
          </a:p>
        </p:txBody>
      </p:sp>
      <p:sp>
        <p:nvSpPr>
          <p:cNvPr id="21" name="Text Box 15"/>
          <p:cNvSpPr txBox="1">
            <a:spLocks noChangeArrowheads="1"/>
          </p:cNvSpPr>
          <p:nvPr/>
        </p:nvSpPr>
        <p:spPr bwMode="auto">
          <a:xfrm>
            <a:off x="2647156" y="2853362"/>
            <a:ext cx="2438400" cy="457200"/>
          </a:xfrm>
          <a:prstGeom prst="rect">
            <a:avLst/>
          </a:prstGeom>
          <a:noFill/>
          <a:ln w="9525">
            <a:noFill/>
            <a:miter lim="800000"/>
            <a:headEnd/>
            <a:tailEnd/>
          </a:ln>
        </p:spPr>
        <p:txBody>
          <a:bodyPr>
            <a:spAutoFit/>
          </a:bodyPr>
          <a:lstStyle/>
          <a:p>
            <a:pPr algn="ctr" defTabSz="914400" eaLnBrk="0" fontAlgn="base" hangingPunct="0">
              <a:spcBef>
                <a:spcPct val="50000"/>
              </a:spcBef>
              <a:spcAft>
                <a:spcPct val="0"/>
              </a:spcAft>
            </a:pPr>
            <a:r>
              <a:rPr lang="en-US">
                <a:solidFill>
                  <a:srgbClr val="052049"/>
                </a:solidFill>
                <a:latin typeface="Garamond" charset="0"/>
              </a:rPr>
              <a:t>Experimental</a:t>
            </a:r>
          </a:p>
        </p:txBody>
      </p:sp>
      <p:sp>
        <p:nvSpPr>
          <p:cNvPr id="22" name="Line 17"/>
          <p:cNvSpPr>
            <a:spLocks noChangeShapeType="1"/>
          </p:cNvSpPr>
          <p:nvPr/>
        </p:nvSpPr>
        <p:spPr bwMode="auto">
          <a:xfrm flipH="1">
            <a:off x="1580356" y="2624762"/>
            <a:ext cx="304800" cy="457200"/>
          </a:xfrm>
          <a:prstGeom prst="line">
            <a:avLst/>
          </a:prstGeom>
          <a:noFill/>
          <a:ln w="9525">
            <a:solidFill>
              <a:schemeClr val="tx1"/>
            </a:solidFill>
            <a:round/>
            <a:headEnd/>
            <a:tailEnd type="triangle" w="med" len="med"/>
          </a:ln>
        </p:spPr>
        <p:txBody>
          <a:bodyPr wrap="none" anchor="ctr"/>
          <a:lstStyle/>
          <a:p>
            <a:pPr defTabSz="914400" eaLnBrk="0" fontAlgn="base" hangingPunct="0">
              <a:spcBef>
                <a:spcPct val="0"/>
              </a:spcBef>
              <a:spcAft>
                <a:spcPct val="0"/>
              </a:spcAft>
            </a:pPr>
            <a:endParaRPr lang="en-US">
              <a:solidFill>
                <a:srgbClr val="052049"/>
              </a:solidFill>
              <a:latin typeface="Garamond" charset="0"/>
            </a:endParaRPr>
          </a:p>
        </p:txBody>
      </p:sp>
      <p:sp>
        <p:nvSpPr>
          <p:cNvPr id="23" name="Line 18"/>
          <p:cNvSpPr>
            <a:spLocks noChangeShapeType="1"/>
          </p:cNvSpPr>
          <p:nvPr/>
        </p:nvSpPr>
        <p:spPr bwMode="auto">
          <a:xfrm>
            <a:off x="2342357" y="2624762"/>
            <a:ext cx="685800" cy="304800"/>
          </a:xfrm>
          <a:prstGeom prst="line">
            <a:avLst/>
          </a:prstGeom>
          <a:noFill/>
          <a:ln w="9525">
            <a:solidFill>
              <a:schemeClr val="tx1"/>
            </a:solidFill>
            <a:round/>
            <a:headEnd/>
            <a:tailEnd type="triangle" w="med" len="med"/>
          </a:ln>
        </p:spPr>
        <p:txBody>
          <a:bodyPr wrap="none" anchor="ctr"/>
          <a:lstStyle/>
          <a:p>
            <a:pPr defTabSz="914400" eaLnBrk="0" fontAlgn="base" hangingPunct="0">
              <a:spcBef>
                <a:spcPct val="0"/>
              </a:spcBef>
              <a:spcAft>
                <a:spcPct val="0"/>
              </a:spcAft>
            </a:pPr>
            <a:endParaRPr lang="en-US">
              <a:solidFill>
                <a:srgbClr val="052049"/>
              </a:solidFill>
              <a:latin typeface="Garamond" charset="0"/>
            </a:endParaRPr>
          </a:p>
        </p:txBody>
      </p:sp>
      <p:sp>
        <p:nvSpPr>
          <p:cNvPr id="24" name="Text Box 13"/>
          <p:cNvSpPr txBox="1">
            <a:spLocks noChangeArrowheads="1"/>
          </p:cNvSpPr>
          <p:nvPr/>
        </p:nvSpPr>
        <p:spPr bwMode="auto">
          <a:xfrm>
            <a:off x="2407653" y="3622027"/>
            <a:ext cx="2005822" cy="707886"/>
          </a:xfrm>
          <a:prstGeom prst="rect">
            <a:avLst/>
          </a:prstGeom>
          <a:noFill/>
          <a:ln w="9525">
            <a:noFill/>
            <a:miter lim="800000"/>
            <a:headEnd/>
            <a:tailEnd/>
          </a:ln>
        </p:spPr>
        <p:txBody>
          <a:bodyPr wrap="square">
            <a:spAutoFit/>
          </a:bodyPr>
          <a:lstStyle/>
          <a:p>
            <a:pPr algn="ctr" defTabSz="914400" eaLnBrk="0" fontAlgn="base" hangingPunct="0">
              <a:spcBef>
                <a:spcPct val="0"/>
              </a:spcBef>
              <a:spcAft>
                <a:spcPct val="0"/>
              </a:spcAft>
            </a:pPr>
            <a:r>
              <a:rPr lang="en-US" sz="2000" dirty="0">
                <a:solidFill>
                  <a:srgbClr val="052049"/>
                </a:solidFill>
                <a:latin typeface="Garamond" charset="0"/>
              </a:rPr>
              <a:t>Randomized</a:t>
            </a:r>
          </a:p>
          <a:p>
            <a:pPr algn="ctr" defTabSz="914400" eaLnBrk="0" fontAlgn="base" hangingPunct="0">
              <a:spcBef>
                <a:spcPct val="0"/>
              </a:spcBef>
              <a:spcAft>
                <a:spcPct val="0"/>
              </a:spcAft>
            </a:pPr>
            <a:r>
              <a:rPr lang="en-US" sz="2000" dirty="0">
                <a:solidFill>
                  <a:srgbClr val="052049"/>
                </a:solidFill>
                <a:latin typeface="Garamond" charset="0"/>
              </a:rPr>
              <a:t>Non-randomized</a:t>
            </a:r>
          </a:p>
        </p:txBody>
      </p:sp>
      <p:sp>
        <p:nvSpPr>
          <p:cNvPr id="25" name="Line 16"/>
          <p:cNvSpPr>
            <a:spLocks noChangeShapeType="1"/>
          </p:cNvSpPr>
          <p:nvPr/>
        </p:nvSpPr>
        <p:spPr bwMode="auto">
          <a:xfrm>
            <a:off x="3371506" y="3238643"/>
            <a:ext cx="0" cy="457200"/>
          </a:xfrm>
          <a:prstGeom prst="line">
            <a:avLst/>
          </a:prstGeom>
          <a:noFill/>
          <a:ln w="9525">
            <a:solidFill>
              <a:schemeClr val="tx1"/>
            </a:solidFill>
            <a:round/>
            <a:headEnd/>
            <a:tailEnd type="triangle" w="med" len="med"/>
          </a:ln>
        </p:spPr>
        <p:txBody>
          <a:bodyPr wrap="none" anchor="ctr"/>
          <a:lstStyle/>
          <a:p>
            <a:pPr defTabSz="914400" eaLnBrk="0" fontAlgn="base" hangingPunct="0">
              <a:spcBef>
                <a:spcPct val="0"/>
              </a:spcBef>
              <a:spcAft>
                <a:spcPct val="0"/>
              </a:spcAft>
            </a:pPr>
            <a:endParaRPr lang="en-US">
              <a:solidFill>
                <a:srgbClr val="052049"/>
              </a:solidFill>
              <a:latin typeface="Garamond" charset="0"/>
            </a:endParaRPr>
          </a:p>
        </p:txBody>
      </p:sp>
      <p:sp>
        <p:nvSpPr>
          <p:cNvPr id="26" name="Rectangle 2"/>
          <p:cNvSpPr txBox="1">
            <a:spLocks noChangeArrowheads="1"/>
          </p:cNvSpPr>
          <p:nvPr/>
        </p:nvSpPr>
        <p:spPr bwMode="auto">
          <a:xfrm>
            <a:off x="377302" y="228600"/>
            <a:ext cx="8538099"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defTabSz="914400"/>
            <a:r>
              <a:rPr lang="en-US" kern="0" dirty="0">
                <a:solidFill>
                  <a:srgbClr val="052049"/>
                </a:solidFill>
                <a:latin typeface="Garamond"/>
              </a:rPr>
              <a:t>Research Studies Based on Humans</a:t>
            </a:r>
          </a:p>
        </p:txBody>
      </p:sp>
      <p:sp>
        <p:nvSpPr>
          <p:cNvPr id="2" name="TextBox 1"/>
          <p:cNvSpPr txBox="1"/>
          <p:nvPr/>
        </p:nvSpPr>
        <p:spPr bwMode="auto">
          <a:xfrm>
            <a:off x="148701" y="0"/>
            <a:ext cx="5308069" cy="307777"/>
          </a:xfrm>
          <a:prstGeom prst="rect">
            <a:avLst/>
          </a:prstGeom>
          <a:noFill/>
          <a:ln w="19050" algn="ctr">
            <a:noFill/>
            <a:miter lim="800000"/>
            <a:headEnd/>
            <a:tailEnd/>
          </a:ln>
        </p:spPr>
        <p:txBody>
          <a:bodyPr wrap="square" lIns="0" tIns="0" rIns="0" bIns="0" rtlCol="0">
            <a:spAutoFit/>
          </a:bodyPr>
          <a:lstStyle/>
          <a:p>
            <a:pPr defTabSz="914400" eaLnBrk="0" fontAlgn="base" hangingPunct="0">
              <a:spcBef>
                <a:spcPct val="0"/>
              </a:spcBef>
              <a:spcAft>
                <a:spcPct val="0"/>
              </a:spcAft>
            </a:pPr>
            <a:r>
              <a:rPr lang="en-US" sz="2000" dirty="0">
                <a:solidFill>
                  <a:srgbClr val="C00000"/>
                </a:solidFill>
                <a:latin typeface="Garamond" charset="0"/>
              </a:rPr>
              <a:t>Recap from </a:t>
            </a:r>
            <a:r>
              <a:rPr lang="en-US" sz="2000" dirty="0" err="1">
                <a:solidFill>
                  <a:srgbClr val="C00000"/>
                </a:solidFill>
                <a:latin typeface="Garamond" charset="0"/>
              </a:rPr>
              <a:t>Epid</a:t>
            </a:r>
            <a:r>
              <a:rPr lang="en-US" sz="2000" dirty="0">
                <a:solidFill>
                  <a:srgbClr val="C00000"/>
                </a:solidFill>
                <a:latin typeface="Garamond" charset="0"/>
              </a:rPr>
              <a:t> Methods I </a:t>
            </a:r>
            <a:r>
              <a:rPr lang="mr-IN" sz="2000" dirty="0">
                <a:solidFill>
                  <a:srgbClr val="C00000"/>
                </a:solidFill>
                <a:latin typeface="Garamond" charset="0"/>
              </a:rPr>
              <a:t>–</a:t>
            </a:r>
            <a:r>
              <a:rPr lang="en-US" sz="2000" dirty="0">
                <a:solidFill>
                  <a:srgbClr val="C00000"/>
                </a:solidFill>
                <a:latin typeface="Garamond" charset="0"/>
              </a:rPr>
              <a:t> Study Design</a:t>
            </a:r>
          </a:p>
        </p:txBody>
      </p:sp>
      <p:sp>
        <p:nvSpPr>
          <p:cNvPr id="3" name="TextBox 2"/>
          <p:cNvSpPr txBox="1"/>
          <p:nvPr/>
        </p:nvSpPr>
        <p:spPr bwMode="auto">
          <a:xfrm flipH="1">
            <a:off x="402401" y="6382512"/>
            <a:ext cx="356551" cy="307777"/>
          </a:xfrm>
          <a:prstGeom prst="rect">
            <a:avLst/>
          </a:prstGeom>
          <a:noFill/>
          <a:ln w="19050" algn="ctr">
            <a:noFill/>
            <a:miter lim="800000"/>
            <a:headEnd/>
            <a:tailEnd/>
          </a:ln>
        </p:spPr>
        <p:txBody>
          <a:bodyPr wrap="square" lIns="0" tIns="0" rIns="0" bIns="0" rtlCol="0">
            <a:spAutoFit/>
          </a:bodyPr>
          <a:lstStyle/>
          <a:p>
            <a:pPr defTabSz="914400" eaLnBrk="0" fontAlgn="base" hangingPunct="0">
              <a:spcBef>
                <a:spcPct val="0"/>
              </a:spcBef>
              <a:spcAft>
                <a:spcPct val="0"/>
              </a:spcAft>
            </a:pPr>
            <a:endParaRPr lang="en-US" sz="2000" dirty="0" err="1">
              <a:solidFill>
                <a:srgbClr val="052049"/>
              </a:solidFill>
              <a:latin typeface="Garamond" charset="0"/>
            </a:endParaRPr>
          </a:p>
        </p:txBody>
      </p:sp>
      <p:sp>
        <p:nvSpPr>
          <p:cNvPr id="5" name="Slide Number Placeholder 4"/>
          <p:cNvSpPr>
            <a:spLocks noGrp="1"/>
          </p:cNvSpPr>
          <p:nvPr>
            <p:ph type="sldNum" sz="quarter" idx="12"/>
          </p:nvPr>
        </p:nvSpPr>
        <p:spPr/>
        <p:txBody>
          <a:bodyPr/>
          <a:lstStyle/>
          <a:p>
            <a:pPr>
              <a:defRPr/>
            </a:pPr>
            <a:fld id="{55DB70E2-3929-4620-B6BA-4AC054379E69}" type="slidenum">
              <a:rPr lang="en-US" smtClean="0">
                <a:solidFill>
                  <a:srgbClr val="052049"/>
                </a:solidFill>
              </a:rPr>
              <a:pPr>
                <a:defRPr/>
              </a:pPr>
              <a:t>17</a:t>
            </a:fld>
            <a:endParaRPr lang="en-US">
              <a:solidFill>
                <a:srgbClr val="052049"/>
              </a:solidFill>
            </a:endParaRPr>
          </a:p>
        </p:txBody>
      </p:sp>
      <p:sp>
        <p:nvSpPr>
          <p:cNvPr id="4" name="Oval 3"/>
          <p:cNvSpPr/>
          <p:nvPr/>
        </p:nvSpPr>
        <p:spPr bwMode="auto">
          <a:xfrm>
            <a:off x="5042692" y="5200649"/>
            <a:ext cx="1372394" cy="342900"/>
          </a:xfrm>
          <a:prstGeom prst="ellipse">
            <a:avLst/>
          </a:prstGeom>
          <a:noFill/>
          <a:ln w="19050" algn="ctr">
            <a:solidFill>
              <a:schemeClr val="accent1"/>
            </a:solidFill>
            <a:miter lim="800000"/>
            <a:headEnd/>
            <a:tailEnd/>
          </a:ln>
        </p:spPr>
        <p:txBody>
          <a:bodyPr wrap="none" rtlCol="0" anchor="ctr"/>
          <a:lstStyle/>
          <a:p>
            <a:pPr algn="ctr" defTabSz="914400" eaLnBrk="0" fontAlgn="base" hangingPunct="0">
              <a:lnSpc>
                <a:spcPct val="90000"/>
              </a:lnSpc>
              <a:spcBef>
                <a:spcPct val="0"/>
              </a:spcBef>
              <a:spcAft>
                <a:spcPct val="0"/>
              </a:spcAft>
            </a:pPr>
            <a:endParaRPr lang="en-US" sz="1600" b="1" dirty="0" err="1">
              <a:solidFill>
                <a:srgbClr val="FFFFFF"/>
              </a:solidFill>
              <a:latin typeface="Garamond"/>
            </a:endParaRPr>
          </a:p>
        </p:txBody>
      </p:sp>
      <p:sp>
        <p:nvSpPr>
          <p:cNvPr id="30" name="Oval 29"/>
          <p:cNvSpPr/>
          <p:nvPr/>
        </p:nvSpPr>
        <p:spPr bwMode="auto">
          <a:xfrm>
            <a:off x="4800600" y="5767391"/>
            <a:ext cx="1766886" cy="409418"/>
          </a:xfrm>
          <a:prstGeom prst="ellipse">
            <a:avLst/>
          </a:prstGeom>
          <a:noFill/>
          <a:ln w="19050" algn="ctr">
            <a:solidFill>
              <a:schemeClr val="accent1"/>
            </a:solidFill>
            <a:miter lim="800000"/>
            <a:headEnd/>
            <a:tailEnd/>
          </a:ln>
        </p:spPr>
        <p:txBody>
          <a:bodyPr wrap="none" rtlCol="0" anchor="ctr"/>
          <a:lstStyle/>
          <a:p>
            <a:pPr algn="ctr" defTabSz="914400" eaLnBrk="0" fontAlgn="base" hangingPunct="0">
              <a:lnSpc>
                <a:spcPct val="90000"/>
              </a:lnSpc>
              <a:spcBef>
                <a:spcPct val="0"/>
              </a:spcBef>
              <a:spcAft>
                <a:spcPct val="0"/>
              </a:spcAft>
            </a:pPr>
            <a:endParaRPr lang="en-US" sz="1600" b="1" dirty="0" err="1">
              <a:solidFill>
                <a:srgbClr val="FFFFFF"/>
              </a:solidFill>
              <a:latin typeface="Garamond"/>
            </a:endParaRPr>
          </a:p>
        </p:txBody>
      </p:sp>
      <p:sp>
        <p:nvSpPr>
          <p:cNvPr id="31" name="Oval 30"/>
          <p:cNvSpPr/>
          <p:nvPr/>
        </p:nvSpPr>
        <p:spPr bwMode="auto">
          <a:xfrm>
            <a:off x="7048102" y="3046482"/>
            <a:ext cx="1638697" cy="507775"/>
          </a:xfrm>
          <a:prstGeom prst="ellipse">
            <a:avLst/>
          </a:prstGeom>
          <a:noFill/>
          <a:ln w="19050" algn="ctr">
            <a:solidFill>
              <a:schemeClr val="accent1"/>
            </a:solidFill>
            <a:miter lim="800000"/>
            <a:headEnd/>
            <a:tailEnd/>
          </a:ln>
        </p:spPr>
        <p:txBody>
          <a:bodyPr wrap="none" rtlCol="0" anchor="ctr"/>
          <a:lstStyle/>
          <a:p>
            <a:pPr algn="ctr" defTabSz="914400" eaLnBrk="0" fontAlgn="base" hangingPunct="0">
              <a:lnSpc>
                <a:spcPct val="90000"/>
              </a:lnSpc>
              <a:spcBef>
                <a:spcPct val="0"/>
              </a:spcBef>
              <a:spcAft>
                <a:spcPct val="0"/>
              </a:spcAft>
            </a:pPr>
            <a:endParaRPr lang="en-US" sz="1600" b="1" dirty="0" err="1">
              <a:solidFill>
                <a:srgbClr val="FFFFFF"/>
              </a:solidFill>
              <a:latin typeface="Garamond"/>
            </a:endParaRPr>
          </a:p>
        </p:txBody>
      </p:sp>
      <p:sp>
        <p:nvSpPr>
          <p:cNvPr id="6" name="Oval 5">
            <a:extLst>
              <a:ext uri="{FF2B5EF4-FFF2-40B4-BE49-F238E27FC236}">
                <a16:creationId xmlns:a16="http://schemas.microsoft.com/office/drawing/2014/main" id="{25352F42-15CE-3E42-928D-CC006024F99E}"/>
              </a:ext>
            </a:extLst>
          </p:cNvPr>
          <p:cNvSpPr/>
          <p:nvPr/>
        </p:nvSpPr>
        <p:spPr bwMode="auto">
          <a:xfrm>
            <a:off x="1759566" y="5022379"/>
            <a:ext cx="2886785" cy="1431128"/>
          </a:xfrm>
          <a:prstGeom prst="ellipse">
            <a:avLst/>
          </a:prstGeom>
          <a:noFill/>
          <a:ln w="19050" algn="ctr">
            <a:solidFill>
              <a:srgbClr val="00B0F0"/>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Tree>
    <p:extLst>
      <p:ext uri="{BB962C8B-B14F-4D97-AF65-F5344CB8AC3E}">
        <p14:creationId xmlns:p14="http://schemas.microsoft.com/office/powerpoint/2010/main" val="3858288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linds(horizontal)">
                                      <p:cBhvr>
                                        <p:cTn id="7" dur="500"/>
                                        <p:tgtEl>
                                          <p:spTgt spid="3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9"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mph" presetSubtype="0" fill="hold" grpId="2" nodeType="clickEffect">
                                  <p:stCondLst>
                                    <p:cond delay="0"/>
                                  </p:stCondLst>
                                  <p:childTnLst>
                                    <p:animScale>
                                      <p:cBhvr>
                                        <p:cTn id="19" dur="2000" fill="hold"/>
                                        <p:tgtEl>
                                          <p:spTgt spid="3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0" grpId="0" animBg="1"/>
      <p:bldP spid="31" grpId="0" animBg="1"/>
      <p:bldP spid="31" grpId="2"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Elements of Study Design</a:t>
            </a:r>
          </a:p>
        </p:txBody>
      </p:sp>
      <p:sp>
        <p:nvSpPr>
          <p:cNvPr id="3" name="Content Placeholder 2"/>
          <p:cNvSpPr>
            <a:spLocks noGrp="1"/>
          </p:cNvSpPr>
          <p:nvPr>
            <p:ph idx="1"/>
          </p:nvPr>
        </p:nvSpPr>
        <p:spPr>
          <a:xfrm>
            <a:off x="245371" y="1482791"/>
            <a:ext cx="8684314" cy="4546534"/>
          </a:xfrm>
        </p:spPr>
        <p:txBody>
          <a:bodyPr/>
          <a:lstStyle/>
          <a:p>
            <a:pPr>
              <a:spcBef>
                <a:spcPts val="450"/>
              </a:spcBef>
            </a:pPr>
            <a:r>
              <a:rPr lang="en-US" dirty="0"/>
              <a:t>How was the population defined? How was the sample selected?</a:t>
            </a:r>
          </a:p>
          <a:p>
            <a:pPr>
              <a:spcBef>
                <a:spcPts val="450"/>
              </a:spcBef>
            </a:pPr>
            <a:r>
              <a:rPr lang="en-US" dirty="0"/>
              <a:t>What is the time-frame (cross-sectional, longitudinal)?</a:t>
            </a:r>
          </a:p>
          <a:p>
            <a:pPr>
              <a:spcBef>
                <a:spcPts val="450"/>
              </a:spcBef>
            </a:pPr>
            <a:r>
              <a:rPr lang="en-US" dirty="0"/>
              <a:t>Did we sample using persons or person time?</a:t>
            </a:r>
          </a:p>
          <a:p>
            <a:pPr>
              <a:spcBef>
                <a:spcPts val="450"/>
              </a:spcBef>
            </a:pPr>
            <a:r>
              <a:rPr lang="en-US" dirty="0"/>
              <a:t>Was the underlying cohort ‘dynamic’ or ‘fixed’?</a:t>
            </a:r>
          </a:p>
          <a:p>
            <a:pPr>
              <a:spcBef>
                <a:spcPts val="450"/>
              </a:spcBef>
            </a:pPr>
            <a:r>
              <a:rPr lang="en-US" dirty="0"/>
              <a:t>How was exposure defined and assessed?</a:t>
            </a:r>
          </a:p>
          <a:p>
            <a:pPr>
              <a:spcBef>
                <a:spcPts val="450"/>
              </a:spcBef>
            </a:pPr>
            <a:r>
              <a:rPr lang="en-US" dirty="0"/>
              <a:t>What is the outcome &amp; are we estimating risks, rates, odds, time to event, </a:t>
            </a:r>
            <a:r>
              <a:rPr lang="en-US" dirty="0" err="1"/>
              <a:t>etc</a:t>
            </a:r>
            <a:r>
              <a:rPr lang="en-US" dirty="0"/>
              <a:t>?</a:t>
            </a:r>
          </a:p>
          <a:p>
            <a:pPr>
              <a:spcBef>
                <a:spcPts val="450"/>
              </a:spcBef>
            </a:pPr>
            <a:r>
              <a:rPr lang="en-US" dirty="0"/>
              <a:t>Was there non-compliance or could exposure change over time? How was this handled?</a:t>
            </a:r>
          </a:p>
          <a:p>
            <a:pPr>
              <a:spcBef>
                <a:spcPts val="450"/>
              </a:spcBef>
            </a:pPr>
            <a:r>
              <a:rPr lang="en-US" dirty="0"/>
              <a:t>Was there drop-out or loss to follow-up? Did participants die before the outcome was measured?</a:t>
            </a:r>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18</a:t>
            </a:fld>
            <a:endParaRPr lang="en-US" altLang="en-US">
              <a:solidFill>
                <a:srgbClr val="052049"/>
              </a:solidFill>
            </a:endParaRPr>
          </a:p>
        </p:txBody>
      </p:sp>
    </p:spTree>
    <p:extLst>
      <p:ext uri="{BB962C8B-B14F-4D97-AF65-F5344CB8AC3E}">
        <p14:creationId xmlns:p14="http://schemas.microsoft.com/office/powerpoint/2010/main" val="1938719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Elements of Study Design</a:t>
            </a:r>
          </a:p>
        </p:txBody>
      </p:sp>
      <p:sp>
        <p:nvSpPr>
          <p:cNvPr id="3" name="Content Placeholder 2"/>
          <p:cNvSpPr>
            <a:spLocks noGrp="1"/>
          </p:cNvSpPr>
          <p:nvPr>
            <p:ph idx="1"/>
          </p:nvPr>
        </p:nvSpPr>
        <p:spPr>
          <a:xfrm>
            <a:off x="245371" y="1482791"/>
            <a:ext cx="8684314" cy="4546534"/>
          </a:xfrm>
        </p:spPr>
        <p:txBody>
          <a:bodyPr/>
          <a:lstStyle/>
          <a:p>
            <a:pPr>
              <a:spcBef>
                <a:spcPts val="450"/>
              </a:spcBef>
            </a:pPr>
            <a:r>
              <a:rPr lang="en-US" dirty="0"/>
              <a:t>How was the population defined? How was the sample selected?</a:t>
            </a:r>
          </a:p>
          <a:p>
            <a:pPr>
              <a:spcBef>
                <a:spcPts val="450"/>
              </a:spcBef>
            </a:pPr>
            <a:r>
              <a:rPr lang="en-US" dirty="0"/>
              <a:t>What is the time-frame (cross-sectional, </a:t>
            </a:r>
            <a:r>
              <a:rPr lang="en-US" dirty="0">
                <a:highlight>
                  <a:srgbClr val="FFDEFD"/>
                </a:highlight>
              </a:rPr>
              <a:t>longitudinal</a:t>
            </a:r>
            <a:r>
              <a:rPr lang="en-US" dirty="0"/>
              <a:t>)?</a:t>
            </a:r>
          </a:p>
          <a:p>
            <a:pPr>
              <a:spcBef>
                <a:spcPts val="450"/>
              </a:spcBef>
            </a:pPr>
            <a:r>
              <a:rPr lang="en-US" dirty="0"/>
              <a:t>Did we sample using persons or </a:t>
            </a:r>
            <a:r>
              <a:rPr lang="en-US" dirty="0">
                <a:highlight>
                  <a:srgbClr val="FFDEFD"/>
                </a:highlight>
              </a:rPr>
              <a:t>person time</a:t>
            </a:r>
            <a:r>
              <a:rPr lang="en-US" dirty="0"/>
              <a:t>?</a:t>
            </a:r>
          </a:p>
          <a:p>
            <a:pPr>
              <a:spcBef>
                <a:spcPts val="450"/>
              </a:spcBef>
            </a:pPr>
            <a:r>
              <a:rPr lang="en-US" dirty="0"/>
              <a:t>Was the underlying cohort ‘</a:t>
            </a:r>
            <a:r>
              <a:rPr lang="en-US" dirty="0">
                <a:highlight>
                  <a:srgbClr val="FFDEFD"/>
                </a:highlight>
              </a:rPr>
              <a:t>dynamic</a:t>
            </a:r>
            <a:r>
              <a:rPr lang="en-US" dirty="0"/>
              <a:t>’ or ‘fixed’?</a:t>
            </a:r>
          </a:p>
          <a:p>
            <a:pPr>
              <a:spcBef>
                <a:spcPts val="450"/>
              </a:spcBef>
            </a:pPr>
            <a:r>
              <a:rPr lang="en-US" dirty="0"/>
              <a:t>How was exposure defined and assessed?</a:t>
            </a:r>
          </a:p>
          <a:p>
            <a:pPr>
              <a:spcBef>
                <a:spcPts val="450"/>
              </a:spcBef>
            </a:pPr>
            <a:r>
              <a:rPr lang="en-US" dirty="0"/>
              <a:t>What is the outcome &amp; are we estimating risks, rates, odds, </a:t>
            </a:r>
            <a:r>
              <a:rPr lang="en-US" dirty="0">
                <a:highlight>
                  <a:srgbClr val="FFDEFD"/>
                </a:highlight>
              </a:rPr>
              <a:t>time to event, </a:t>
            </a:r>
            <a:r>
              <a:rPr lang="en-US" dirty="0" err="1">
                <a:highlight>
                  <a:srgbClr val="FFDEFD"/>
                </a:highlight>
              </a:rPr>
              <a:t>etc</a:t>
            </a:r>
            <a:r>
              <a:rPr lang="en-US" dirty="0">
                <a:highlight>
                  <a:srgbClr val="FFDEFD"/>
                </a:highlight>
              </a:rPr>
              <a:t>?</a:t>
            </a:r>
          </a:p>
          <a:p>
            <a:pPr>
              <a:spcBef>
                <a:spcPts val="450"/>
              </a:spcBef>
            </a:pPr>
            <a:r>
              <a:rPr lang="en-US" dirty="0">
                <a:highlight>
                  <a:srgbClr val="FFDEFD"/>
                </a:highlight>
              </a:rPr>
              <a:t>Was there non-compliance or could exposure change over time? How was this handled?</a:t>
            </a:r>
          </a:p>
          <a:p>
            <a:pPr>
              <a:spcBef>
                <a:spcPts val="450"/>
              </a:spcBef>
            </a:pPr>
            <a:r>
              <a:rPr lang="en-US" dirty="0">
                <a:highlight>
                  <a:srgbClr val="FFDEFD"/>
                </a:highlight>
              </a:rPr>
              <a:t>Was there drop-out or loss to follow-up? Did participants die before the outcome was measured?</a:t>
            </a:r>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19</a:t>
            </a:fld>
            <a:endParaRPr lang="en-US" altLang="en-US">
              <a:solidFill>
                <a:srgbClr val="052049"/>
              </a:solidFill>
            </a:endParaRPr>
          </a:p>
        </p:txBody>
      </p:sp>
    </p:spTree>
    <p:extLst>
      <p:ext uri="{BB962C8B-B14F-4D97-AF65-F5344CB8AC3E}">
        <p14:creationId xmlns:p14="http://schemas.microsoft.com/office/powerpoint/2010/main" val="57235368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lvl="0"/>
            <a:r>
              <a:rPr lang="en-US" dirty="0"/>
              <a:t>DISCLOSURES</a:t>
            </a:r>
          </a:p>
        </p:txBody>
      </p:sp>
      <p:sp>
        <p:nvSpPr>
          <p:cNvPr id="10" name="Content Placeholder 9"/>
          <p:cNvSpPr>
            <a:spLocks noGrp="1"/>
          </p:cNvSpPr>
          <p:nvPr>
            <p:ph idx="1"/>
          </p:nvPr>
        </p:nvSpPr>
        <p:spPr/>
        <p:txBody>
          <a:bodyPr/>
          <a:lstStyle/>
          <a:p>
            <a:r>
              <a:rPr lang="en-US" dirty="0"/>
              <a:t>Individual: Research collaborations with </a:t>
            </a:r>
            <a:r>
              <a:rPr lang="en-US" dirty="0" err="1"/>
              <a:t>GenomeDx</a:t>
            </a:r>
            <a:r>
              <a:rPr lang="en-US" dirty="0"/>
              <a:t> </a:t>
            </a:r>
          </a:p>
          <a:p>
            <a:endParaRPr lang="en-US" dirty="0"/>
          </a:p>
          <a:p>
            <a:r>
              <a:rPr lang="en-US" dirty="0"/>
              <a:t>Urology Dept: Research collaborations with Genomic Health Inc., Genome </a:t>
            </a:r>
            <a:r>
              <a:rPr lang="en-US" dirty="0" err="1"/>
              <a:t>Dx</a:t>
            </a:r>
            <a:r>
              <a:rPr lang="en-US" dirty="0"/>
              <a:t>, &amp; </a:t>
            </a:r>
            <a:r>
              <a:rPr lang="en-US" dirty="0" err="1"/>
              <a:t>Mryriad</a:t>
            </a:r>
            <a:r>
              <a:rPr lang="en-US" dirty="0"/>
              <a:t> Genetics</a:t>
            </a:r>
          </a:p>
          <a:p>
            <a:endParaRPr lang="en-US" dirty="0"/>
          </a:p>
          <a:p>
            <a:r>
              <a:rPr lang="en-US" dirty="0"/>
              <a:t>Husband: full time employee for GRAIL</a:t>
            </a:r>
          </a:p>
        </p:txBody>
      </p:sp>
    </p:spTree>
    <p:extLst>
      <p:ext uri="{BB962C8B-B14F-4D97-AF65-F5344CB8AC3E}">
        <p14:creationId xmlns:p14="http://schemas.microsoft.com/office/powerpoint/2010/main" val="2677786724"/>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BCC8D0D-EAEC-449D-9161-023DFF90F2E2}" type="slidenum">
              <a:rPr lang="en-US" smtClean="0">
                <a:solidFill>
                  <a:srgbClr val="052049"/>
                </a:solidFill>
              </a:rPr>
              <a:pPr/>
              <a:t>20</a:t>
            </a:fld>
            <a:endParaRPr lang="en-US" dirty="0">
              <a:solidFill>
                <a:srgbClr val="052049"/>
              </a:solidFill>
            </a:endParaRPr>
          </a:p>
        </p:txBody>
      </p:sp>
      <p:sp>
        <p:nvSpPr>
          <p:cNvPr id="4" name="Title 3"/>
          <p:cNvSpPr>
            <a:spLocks noGrp="1"/>
          </p:cNvSpPr>
          <p:nvPr>
            <p:ph type="title"/>
          </p:nvPr>
        </p:nvSpPr>
        <p:spPr/>
        <p:txBody>
          <a:bodyPr/>
          <a:lstStyle/>
          <a:p>
            <a:r>
              <a:rPr lang="en-US" dirty="0"/>
              <a:t>RCT &amp; Cohort to Target Trial</a:t>
            </a:r>
          </a:p>
        </p:txBody>
      </p:sp>
    </p:spTree>
    <p:extLst>
      <p:ext uri="{BB962C8B-B14F-4D97-AF65-F5344CB8AC3E}">
        <p14:creationId xmlns:p14="http://schemas.microsoft.com/office/powerpoint/2010/main" val="322427573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Number of “hits” in </a:t>
            </a:r>
            <a:r>
              <a:rPr lang="en-US" dirty="0" err="1"/>
              <a:t>Pubmed</a:t>
            </a:r>
            <a:r>
              <a:rPr lang="en-US" dirty="0"/>
              <a:t> by study design keyword</a:t>
            </a:r>
          </a:p>
        </p:txBody>
      </p:sp>
      <p:sp>
        <p:nvSpPr>
          <p:cNvPr id="3" name="Content Placeholder 2"/>
          <p:cNvSpPr>
            <a:spLocks noGrp="1"/>
          </p:cNvSpPr>
          <p:nvPr>
            <p:ph idx="1"/>
          </p:nvPr>
        </p:nvSpPr>
        <p:spPr/>
        <p:txBody>
          <a:bodyPr/>
          <a:lstStyle/>
          <a:p>
            <a:r>
              <a:rPr lang="en-US" sz="2800" dirty="0"/>
              <a:t>“clinical trial” 1,162,720</a:t>
            </a:r>
          </a:p>
          <a:p>
            <a:pPr lvl="1"/>
            <a:r>
              <a:rPr lang="en-US" sz="2800" dirty="0"/>
              <a:t>“RCT” </a:t>
            </a:r>
            <a:r>
              <a:rPr lang="en-US" sz="2400" dirty="0"/>
              <a:t>631,192</a:t>
            </a:r>
          </a:p>
          <a:p>
            <a:pPr lvl="1"/>
            <a:endParaRPr lang="en-US" sz="2800" dirty="0"/>
          </a:p>
          <a:p>
            <a:r>
              <a:rPr lang="en-US" sz="2800" dirty="0"/>
              <a:t>“cohort” </a:t>
            </a:r>
            <a:r>
              <a:rPr lang="en-US" sz="2400" dirty="0"/>
              <a:t>2,154,526</a:t>
            </a:r>
          </a:p>
          <a:p>
            <a:endParaRPr lang="en-US" sz="2800" dirty="0"/>
          </a:p>
          <a:p>
            <a:r>
              <a:rPr lang="en-US" sz="2800" dirty="0"/>
              <a:t>“case-control” </a:t>
            </a:r>
            <a:r>
              <a:rPr lang="en-US" sz="2400" dirty="0"/>
              <a:t> 1,284,138</a:t>
            </a:r>
          </a:p>
          <a:p>
            <a:endParaRPr lang="en-US" sz="2400" dirty="0"/>
          </a:p>
          <a:p>
            <a:pPr marL="0" indent="0">
              <a:buNone/>
            </a:pPr>
            <a:endParaRPr lang="en-US" sz="2800"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21</a:t>
            </a:fld>
            <a:endParaRPr lang="en-US" altLang="en-US">
              <a:solidFill>
                <a:srgbClr val="052049"/>
              </a:solidFill>
            </a:endParaRPr>
          </a:p>
        </p:txBody>
      </p:sp>
    </p:spTree>
    <p:extLst>
      <p:ext uri="{BB962C8B-B14F-4D97-AF65-F5344CB8AC3E}">
        <p14:creationId xmlns:p14="http://schemas.microsoft.com/office/powerpoint/2010/main" val="596359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iterate type="lt">
                                    <p:tmPct val="0"/>
                                  </p:iterate>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heckerboard(across)">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heckerboard(across)">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mph" presetSubtype="0" fill="hold" nodeType="clickEffect">
                                  <p:stCondLst>
                                    <p:cond delay="0"/>
                                  </p:stCondLst>
                                  <p:iterate type="lt">
                                    <p:tmPct val="0"/>
                                  </p:iterate>
                                  <p:childTnLst>
                                    <p:anim calcmode="discrete" valueType="str">
                                      <p:cBhvr override="childStyle">
                                        <p:cTn id="26" dur="2000" fill="hold"/>
                                        <p:tgtEl>
                                          <p:spTgt spid="3">
                                            <p:txEl>
                                              <p:pRg st="3" end="3"/>
                                            </p:txEl>
                                          </p:spTgt>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par>
                                <p:cTn id="27" presetID="22" presetClass="emph" presetSubtype="0" fill="hold" nodeType="withEffect">
                                  <p:stCondLst>
                                    <p:cond delay="0"/>
                                  </p:stCondLst>
                                  <p:iterate type="lt">
                                    <p:tmPct val="0"/>
                                  </p:iterate>
                                  <p:childTnLst>
                                    <p:animClr clrSpc="hsl" dir="cw">
                                      <p:cBhvr override="childStyle">
                                        <p:cTn id="28" dur="500" fill="hold"/>
                                        <p:tgtEl>
                                          <p:spTgt spid="3">
                                            <p:txEl>
                                              <p:pRg st="3" end="3"/>
                                            </p:txEl>
                                          </p:spTgt>
                                        </p:tgtEl>
                                        <p:attrNameLst>
                                          <p:attrName>style.color</p:attrName>
                                        </p:attrNameLst>
                                      </p:cBhvr>
                                      <p:by>
                                        <p:hsl h="-7200000" s="0" l="0"/>
                                      </p:by>
                                    </p:animClr>
                                    <p:animClr clrSpc="hsl" dir="cw">
                                      <p:cBhvr>
                                        <p:cTn id="29" dur="500" fill="hold"/>
                                        <p:tgtEl>
                                          <p:spTgt spid="3">
                                            <p:txEl>
                                              <p:pRg st="3" end="3"/>
                                            </p:txEl>
                                          </p:spTgt>
                                        </p:tgtEl>
                                        <p:attrNameLst>
                                          <p:attrName>fillcolor</p:attrName>
                                        </p:attrNameLst>
                                      </p:cBhvr>
                                      <p:by>
                                        <p:hsl h="-7200000" s="0" l="0"/>
                                      </p:by>
                                    </p:animClr>
                                    <p:animClr clrSpc="hsl" dir="cw">
                                      <p:cBhvr>
                                        <p:cTn id="30" dur="500" fill="hold"/>
                                        <p:tgtEl>
                                          <p:spTgt spid="3">
                                            <p:txEl>
                                              <p:pRg st="3" end="3"/>
                                            </p:txEl>
                                          </p:spTgt>
                                        </p:tgtEl>
                                        <p:attrNameLst>
                                          <p:attrName>stroke.color</p:attrName>
                                        </p:attrNameLst>
                                      </p:cBhvr>
                                      <p:by>
                                        <p:hsl h="-7200000" s="0" l="0"/>
                                      </p:by>
                                    </p:animClr>
                                    <p:set>
                                      <p:cBhvr>
                                        <p:cTn id="31" dur="500" fill="hold"/>
                                        <p:tgtEl>
                                          <p:spTgt spid="3">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ChangeArrowheads="1"/>
          </p:cNvSpPr>
          <p:nvPr>
            <p:ph type="title"/>
          </p:nvPr>
        </p:nvSpPr>
        <p:spPr>
          <a:xfrm>
            <a:off x="304800" y="538842"/>
            <a:ext cx="8534400" cy="604157"/>
          </a:xfrm>
        </p:spPr>
        <p:txBody>
          <a:bodyPr/>
          <a:lstStyle/>
          <a:p>
            <a:r>
              <a:rPr lang="en-US" sz="3400" b="1" dirty="0"/>
              <a:t>Relationship </a:t>
            </a:r>
            <a:r>
              <a:rPr lang="en-US" sz="3400" b="1" dirty="0" err="1"/>
              <a:t>bt</a:t>
            </a:r>
            <a:r>
              <a:rPr lang="en-US" sz="3400" b="1" dirty="0"/>
              <a:t> </a:t>
            </a:r>
            <a:r>
              <a:rPr lang="en-US" sz="3400" b="1" dirty="0" err="1"/>
              <a:t>Obs</a:t>
            </a:r>
            <a:r>
              <a:rPr lang="en-US" sz="3400" b="1" dirty="0"/>
              <a:t> &amp; Experimental Studies</a:t>
            </a:r>
          </a:p>
        </p:txBody>
      </p:sp>
      <p:sp>
        <p:nvSpPr>
          <p:cNvPr id="156674" name="Rectangle 3"/>
          <p:cNvSpPr>
            <a:spLocks noGrp="1" noChangeArrowheads="1"/>
          </p:cNvSpPr>
          <p:nvPr>
            <p:ph type="body" idx="1"/>
          </p:nvPr>
        </p:nvSpPr>
        <p:spPr>
          <a:xfrm>
            <a:off x="76200" y="1142999"/>
            <a:ext cx="8463643" cy="4860985"/>
          </a:xfrm>
        </p:spPr>
        <p:txBody>
          <a:bodyPr/>
          <a:lstStyle/>
          <a:p>
            <a:pPr>
              <a:lnSpc>
                <a:spcPct val="90000"/>
              </a:lnSpc>
            </a:pPr>
            <a:r>
              <a:rPr lang="en-US" sz="2600" dirty="0"/>
              <a:t>Experimental studies can be viewed as cohort studies where the investigator assigns the exposure  </a:t>
            </a:r>
          </a:p>
          <a:p>
            <a:pPr>
              <a:lnSpc>
                <a:spcPct val="90000"/>
              </a:lnSpc>
            </a:pPr>
            <a:endParaRPr lang="en-US" sz="500" dirty="0"/>
          </a:p>
          <a:p>
            <a:pPr>
              <a:lnSpc>
                <a:spcPct val="90000"/>
              </a:lnSpc>
            </a:pPr>
            <a:r>
              <a:rPr lang="en-US" sz="2600" dirty="0"/>
              <a:t>Observational studies should be viewed (and designed) as attempting to </a:t>
            </a:r>
            <a:r>
              <a:rPr lang="en-US" sz="2600" u="sng" dirty="0"/>
              <a:t>emulate</a:t>
            </a:r>
            <a:r>
              <a:rPr lang="en-US" sz="2600" dirty="0"/>
              <a:t> a randomized controlled trial (RCT)</a:t>
            </a:r>
          </a:p>
          <a:p>
            <a:pPr>
              <a:lnSpc>
                <a:spcPct val="90000"/>
              </a:lnSpc>
            </a:pPr>
            <a:endParaRPr lang="en-US" sz="500" dirty="0"/>
          </a:p>
          <a:p>
            <a:pPr>
              <a:lnSpc>
                <a:spcPct val="90000"/>
              </a:lnSpc>
            </a:pPr>
            <a:r>
              <a:rPr lang="en-US" sz="2600" dirty="0"/>
              <a:t>When designing an observational study, ask yourself:	  What is the RCT that I am trying to emulate?	</a:t>
            </a:r>
          </a:p>
          <a:p>
            <a:pPr lvl="1">
              <a:lnSpc>
                <a:spcPct val="90000"/>
              </a:lnSpc>
              <a:spcBef>
                <a:spcPts val="600"/>
              </a:spcBef>
            </a:pPr>
            <a:r>
              <a:rPr lang="en-US" sz="2400" dirty="0"/>
              <a:t>What is the “target trial”?</a:t>
            </a:r>
          </a:p>
          <a:p>
            <a:pPr marL="295268" lvl="1" indent="0">
              <a:lnSpc>
                <a:spcPct val="90000"/>
              </a:lnSpc>
              <a:spcBef>
                <a:spcPts val="600"/>
              </a:spcBef>
              <a:buNone/>
            </a:pPr>
            <a:endParaRPr lang="en-US" sz="2400" i="1" dirty="0"/>
          </a:p>
          <a:p>
            <a:pPr marL="295268" lvl="1" indent="0">
              <a:lnSpc>
                <a:spcPct val="90000"/>
              </a:lnSpc>
              <a:spcBef>
                <a:spcPts val="600"/>
              </a:spcBef>
              <a:buNone/>
            </a:pPr>
            <a:r>
              <a:rPr lang="en-US" sz="2400" i="1" dirty="0">
                <a:solidFill>
                  <a:schemeClr val="accent1"/>
                </a:solidFill>
              </a:rPr>
              <a:t>To understand better a “target trial” – let’s discuss RCT’s</a:t>
            </a:r>
          </a:p>
          <a:p>
            <a:pPr lvl="1">
              <a:lnSpc>
                <a:spcPct val="90000"/>
              </a:lnSpc>
              <a:spcBef>
                <a:spcPts val="600"/>
              </a:spcBef>
            </a:pPr>
            <a:endParaRPr lang="en-US" sz="500" dirty="0"/>
          </a:p>
        </p:txBody>
      </p:sp>
      <p:sp>
        <p:nvSpPr>
          <p:cNvPr id="2" name="Slide Number Placeholder 1"/>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22</a:t>
            </a:fld>
            <a:endParaRPr lang="en-US" altLang="en-US">
              <a:solidFill>
                <a:srgbClr val="052049"/>
              </a:solidFill>
            </a:endParaRPr>
          </a:p>
        </p:txBody>
      </p:sp>
      <p:sp>
        <p:nvSpPr>
          <p:cNvPr id="5" name="TextBox 4"/>
          <p:cNvSpPr txBox="1"/>
          <p:nvPr/>
        </p:nvSpPr>
        <p:spPr bwMode="auto">
          <a:xfrm>
            <a:off x="148701" y="0"/>
            <a:ext cx="5308069" cy="307777"/>
          </a:xfrm>
          <a:prstGeom prst="rect">
            <a:avLst/>
          </a:prstGeom>
          <a:noFill/>
          <a:ln w="19050" algn="ctr">
            <a:noFill/>
            <a:miter lim="800000"/>
            <a:headEnd/>
            <a:tailEnd/>
          </a:ln>
        </p:spPr>
        <p:txBody>
          <a:bodyPr wrap="square" lIns="0" tIns="0" rIns="0" bIns="0" rtlCol="0">
            <a:spAutoFit/>
          </a:bodyPr>
          <a:lstStyle/>
          <a:p>
            <a:pPr defTabSz="914400" eaLnBrk="0" fontAlgn="base" hangingPunct="0">
              <a:spcBef>
                <a:spcPct val="0"/>
              </a:spcBef>
              <a:spcAft>
                <a:spcPct val="0"/>
              </a:spcAft>
            </a:pPr>
            <a:r>
              <a:rPr lang="en-US" sz="2000" dirty="0">
                <a:solidFill>
                  <a:srgbClr val="C00000"/>
                </a:solidFill>
                <a:latin typeface="Garamond" charset="0"/>
              </a:rPr>
              <a:t>Recap from </a:t>
            </a:r>
            <a:r>
              <a:rPr lang="en-US" sz="2000" dirty="0" err="1">
                <a:solidFill>
                  <a:srgbClr val="C00000"/>
                </a:solidFill>
                <a:latin typeface="Garamond" charset="0"/>
              </a:rPr>
              <a:t>Epid</a:t>
            </a:r>
            <a:r>
              <a:rPr lang="en-US" sz="2000" dirty="0">
                <a:solidFill>
                  <a:srgbClr val="C00000"/>
                </a:solidFill>
                <a:latin typeface="Garamond" charset="0"/>
              </a:rPr>
              <a:t> Methods I </a:t>
            </a:r>
            <a:r>
              <a:rPr lang="mr-IN" sz="2000" dirty="0">
                <a:solidFill>
                  <a:srgbClr val="C00000"/>
                </a:solidFill>
                <a:latin typeface="Garamond" charset="0"/>
              </a:rPr>
              <a:t>–</a:t>
            </a:r>
            <a:r>
              <a:rPr lang="en-US" sz="2000" dirty="0">
                <a:solidFill>
                  <a:srgbClr val="C00000"/>
                </a:solidFill>
                <a:latin typeface="Garamond" charset="0"/>
              </a:rPr>
              <a:t> Study Design</a:t>
            </a:r>
          </a:p>
        </p:txBody>
      </p:sp>
    </p:spTree>
    <p:extLst>
      <p:ext uri="{BB962C8B-B14F-4D97-AF65-F5344CB8AC3E}">
        <p14:creationId xmlns:p14="http://schemas.microsoft.com/office/powerpoint/2010/main" val="2710588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6674">
                                            <p:txEl>
                                              <p:pRg st="7" end="7"/>
                                            </p:txEl>
                                          </p:spTgt>
                                        </p:tgtEl>
                                        <p:attrNameLst>
                                          <p:attrName>style.visibility</p:attrName>
                                        </p:attrNameLst>
                                      </p:cBhvr>
                                      <p:to>
                                        <p:strVal val="visible"/>
                                      </p:to>
                                    </p:set>
                                    <p:animEffect transition="in" filter="dissolve">
                                      <p:cBhvr>
                                        <p:cTn id="7" dur="500"/>
                                        <p:tgtEl>
                                          <p:spTgt spid="15667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5695B1-9128-6149-B3FF-AB68F7B72521}"/>
              </a:ext>
            </a:extLst>
          </p:cNvPr>
          <p:cNvSpPr>
            <a:spLocks noGrp="1"/>
          </p:cNvSpPr>
          <p:nvPr>
            <p:ph type="sldNum" sz="quarter" idx="12"/>
          </p:nvPr>
        </p:nvSpPr>
        <p:spPr/>
        <p:txBody>
          <a:bodyPr/>
          <a:lstStyle/>
          <a:p>
            <a:fld id="{7BCC8D0D-EAEC-449D-9161-023DFF90F2E2}" type="slidenum">
              <a:rPr lang="en-US" smtClean="0">
                <a:solidFill>
                  <a:srgbClr val="052049"/>
                </a:solidFill>
              </a:rPr>
              <a:pPr/>
              <a:t>23</a:t>
            </a:fld>
            <a:endParaRPr lang="en-US" dirty="0">
              <a:solidFill>
                <a:srgbClr val="052049"/>
              </a:solidFill>
            </a:endParaRPr>
          </a:p>
        </p:txBody>
      </p:sp>
      <p:sp>
        <p:nvSpPr>
          <p:cNvPr id="3" name="Title 2">
            <a:extLst>
              <a:ext uri="{FF2B5EF4-FFF2-40B4-BE49-F238E27FC236}">
                <a16:creationId xmlns:a16="http://schemas.microsoft.com/office/drawing/2014/main" id="{1F2AF91A-6781-AB47-ADA4-350EB3E3752E}"/>
              </a:ext>
            </a:extLst>
          </p:cNvPr>
          <p:cNvSpPr>
            <a:spLocks noGrp="1"/>
          </p:cNvSpPr>
          <p:nvPr>
            <p:ph type="title"/>
          </p:nvPr>
        </p:nvSpPr>
        <p:spPr/>
        <p:txBody>
          <a:bodyPr/>
          <a:lstStyle/>
          <a:p>
            <a:r>
              <a:rPr lang="en-US" dirty="0"/>
              <a:t>RCT – Brief Summary</a:t>
            </a:r>
            <a:br>
              <a:rPr lang="en-US" sz="2800" dirty="0"/>
            </a:br>
            <a:r>
              <a:rPr lang="en-US" sz="2800" dirty="0"/>
              <a:t>Acknowledgement: Deb Grady, MD MPH</a:t>
            </a:r>
          </a:p>
        </p:txBody>
      </p:sp>
    </p:spTree>
    <p:extLst>
      <p:ext uri="{BB962C8B-B14F-4D97-AF65-F5344CB8AC3E}">
        <p14:creationId xmlns:p14="http://schemas.microsoft.com/office/powerpoint/2010/main" val="4025320841"/>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425002"/>
            <a:ext cx="8173580" cy="1093555"/>
          </a:xfrm>
        </p:spPr>
        <p:txBody>
          <a:bodyPr>
            <a:noAutofit/>
          </a:bodyPr>
          <a:lstStyle/>
          <a:p>
            <a:r>
              <a:rPr lang="en-US" sz="3200" dirty="0"/>
              <a:t>Concept of clinical trials or experimental studies guide other study designs</a:t>
            </a:r>
          </a:p>
        </p:txBody>
      </p:sp>
      <p:sp>
        <p:nvSpPr>
          <p:cNvPr id="3" name="Content Placeholder 2"/>
          <p:cNvSpPr>
            <a:spLocks noGrp="1"/>
          </p:cNvSpPr>
          <p:nvPr>
            <p:ph idx="1"/>
          </p:nvPr>
        </p:nvSpPr>
        <p:spPr>
          <a:xfrm>
            <a:off x="459686" y="1868557"/>
            <a:ext cx="8448787" cy="3909393"/>
          </a:xfrm>
        </p:spPr>
        <p:txBody>
          <a:bodyPr/>
          <a:lstStyle/>
          <a:p>
            <a:r>
              <a:rPr lang="en-US" sz="3600" b="1" dirty="0">
                <a:solidFill>
                  <a:srgbClr val="C00000"/>
                </a:solidFill>
              </a:rPr>
              <a:t>⚐</a:t>
            </a:r>
            <a:r>
              <a:rPr lang="en-US" sz="2800" b="1" dirty="0">
                <a:solidFill>
                  <a:srgbClr val="C00000"/>
                </a:solidFill>
              </a:rPr>
              <a:t> </a:t>
            </a:r>
            <a:r>
              <a:rPr lang="en-US" sz="2800" dirty="0"/>
              <a:t>“Trial” </a:t>
            </a:r>
            <a:r>
              <a:rPr lang="en-US" sz="2800" dirty="0">
                <a:sym typeface="Wingdings"/>
              </a:rPr>
              <a:t> there is an intervention, distinct from “Observational” studies</a:t>
            </a:r>
            <a:endParaRPr lang="en-US" sz="2800" dirty="0"/>
          </a:p>
          <a:p>
            <a:r>
              <a:rPr lang="en-US" sz="2800" dirty="0"/>
              <a:t>Randomized experiments </a:t>
            </a:r>
            <a:r>
              <a:rPr lang="en-US" sz="2800" dirty="0">
                <a:sym typeface="Wingdings"/>
              </a:rPr>
              <a:t></a:t>
            </a:r>
            <a:r>
              <a:rPr lang="en-US" sz="2800" dirty="0"/>
              <a:t> paradigm for causal inference</a:t>
            </a:r>
          </a:p>
          <a:p>
            <a:r>
              <a:rPr lang="en-US" sz="2800" dirty="0"/>
              <a:t>Randomized trials provide helpful idealized framework in which to think about other types of study designs</a:t>
            </a:r>
          </a:p>
          <a:p>
            <a:pPr marL="0" indent="0">
              <a:buNone/>
            </a:pPr>
            <a:endParaRPr lang="en-US" sz="2800" dirty="0"/>
          </a:p>
          <a:p>
            <a:pPr lvl="1"/>
            <a:endParaRPr lang="en-US" sz="2800" dirty="0"/>
          </a:p>
          <a:p>
            <a:pPr lvl="1"/>
            <a:endParaRPr lang="en-US" sz="2800" dirty="0"/>
          </a:p>
          <a:p>
            <a:endParaRPr lang="en-US" sz="2800" dirty="0"/>
          </a:p>
        </p:txBody>
      </p:sp>
      <p:sp>
        <p:nvSpPr>
          <p:cNvPr id="5" name="Slide Number Placeholder 4"/>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24</a:t>
            </a:fld>
            <a:endParaRPr lang="en-US" altLang="en-US">
              <a:solidFill>
                <a:srgbClr val="052049"/>
              </a:solidFill>
            </a:endParaRPr>
          </a:p>
        </p:txBody>
      </p:sp>
    </p:spTree>
    <p:extLst>
      <p:ext uri="{BB962C8B-B14F-4D97-AF65-F5344CB8AC3E}">
        <p14:creationId xmlns:p14="http://schemas.microsoft.com/office/powerpoint/2010/main" val="678136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2">
            <a:extLst>
              <a:ext uri="{FF2B5EF4-FFF2-40B4-BE49-F238E27FC236}">
                <a16:creationId xmlns:a16="http://schemas.microsoft.com/office/drawing/2014/main" id="{63963A8E-F09E-5C4F-B5F7-66C19FA604D3}"/>
              </a:ext>
            </a:extLst>
          </p:cNvPr>
          <p:cNvSpPr>
            <a:spLocks noGrp="1" noChangeArrowheads="1"/>
          </p:cNvSpPr>
          <p:nvPr>
            <p:ph type="title"/>
          </p:nvPr>
        </p:nvSpPr>
        <p:spPr/>
        <p:txBody>
          <a:bodyPr>
            <a:normAutofit/>
          </a:bodyPr>
          <a:lstStyle/>
          <a:p>
            <a:pPr>
              <a:defRPr/>
            </a:pPr>
            <a:r>
              <a:rPr lang="en-US" altLang="en-US" sz="3600" dirty="0">
                <a:effectLst>
                  <a:outerShdw blurRad="38100" dist="38100" dir="2700000" algn="tl">
                    <a:srgbClr val="FFFFFF"/>
                  </a:outerShdw>
                </a:effectLst>
              </a:rPr>
              <a:t>Basic Trial Design</a:t>
            </a:r>
          </a:p>
        </p:txBody>
      </p:sp>
      <p:sp>
        <p:nvSpPr>
          <p:cNvPr id="548867" name="Oval 3">
            <a:extLst>
              <a:ext uri="{FF2B5EF4-FFF2-40B4-BE49-F238E27FC236}">
                <a16:creationId xmlns:a16="http://schemas.microsoft.com/office/drawing/2014/main" id="{294E5EF0-8C04-0048-BFB6-92E81B1413FF}"/>
              </a:ext>
            </a:extLst>
          </p:cNvPr>
          <p:cNvSpPr>
            <a:spLocks noChangeArrowheads="1"/>
          </p:cNvSpPr>
          <p:nvPr/>
        </p:nvSpPr>
        <p:spPr bwMode="auto">
          <a:xfrm>
            <a:off x="609600" y="2963863"/>
            <a:ext cx="1879600" cy="1557337"/>
          </a:xfrm>
          <a:prstGeom prst="ellipse">
            <a:avLst/>
          </a:prstGeom>
          <a:solidFill>
            <a:schemeClr val="accent1"/>
          </a:solidFill>
          <a:ln w="12700">
            <a:solidFill>
              <a:schemeClr val="tx1"/>
            </a:solidFill>
            <a:round/>
            <a:headEnd/>
            <a:tailEnd/>
          </a:ln>
          <a:effectLst>
            <a:outerShdw blurRad="63500" dist="107763" dir="2700000" algn="ctr" rotWithShape="0">
              <a:schemeClr val="bg2">
                <a:alpha val="74997"/>
              </a:schemeClr>
            </a:outerShdw>
          </a:effectLst>
        </p:spPr>
        <p:txBody>
          <a:bodyPr wrap="none" anchor="ctr"/>
          <a:lstStyle>
            <a:lvl1pPr>
              <a:defRPr sz="2800">
                <a:solidFill>
                  <a:schemeClr val="tx1"/>
                </a:solidFill>
                <a:latin typeface="Helvetica" charset="0"/>
                <a:ea typeface="ＭＳ Ｐゴシック" charset="-128"/>
              </a:defRPr>
            </a:lvl1pPr>
            <a:lvl2pPr marL="742950" indent="-285750">
              <a:defRPr sz="2800">
                <a:solidFill>
                  <a:schemeClr val="tx1"/>
                </a:solidFill>
                <a:latin typeface="Helvetica" charset="0"/>
                <a:ea typeface="ＭＳ Ｐゴシック" charset="-128"/>
              </a:defRPr>
            </a:lvl2pPr>
            <a:lvl3pPr marL="1143000" indent="-228600">
              <a:defRPr sz="2800">
                <a:solidFill>
                  <a:schemeClr val="tx1"/>
                </a:solidFill>
                <a:latin typeface="Helvetica" charset="0"/>
                <a:ea typeface="ＭＳ Ｐゴシック" charset="-128"/>
              </a:defRPr>
            </a:lvl3pPr>
            <a:lvl4pPr marL="1600200" indent="-228600">
              <a:defRPr sz="2800">
                <a:solidFill>
                  <a:schemeClr val="tx1"/>
                </a:solidFill>
                <a:latin typeface="Helvetica" charset="0"/>
                <a:ea typeface="ＭＳ Ｐゴシック" charset="-128"/>
              </a:defRPr>
            </a:lvl4pPr>
            <a:lvl5pPr marL="2057400" indent="-228600">
              <a:defRPr sz="2800">
                <a:solidFill>
                  <a:schemeClr val="tx1"/>
                </a:solidFill>
                <a:latin typeface="Helvetica" charset="0"/>
                <a:ea typeface="ＭＳ Ｐゴシック" charset="-128"/>
              </a:defRPr>
            </a:lvl5pPr>
            <a:lvl6pPr marL="2514600" indent="-228600" algn="ctr" eaLnBrk="0" fontAlgn="base" hangingPunct="0">
              <a:spcBef>
                <a:spcPct val="0"/>
              </a:spcBef>
              <a:spcAft>
                <a:spcPct val="0"/>
              </a:spcAft>
              <a:defRPr sz="2800">
                <a:solidFill>
                  <a:schemeClr val="tx1"/>
                </a:solidFill>
                <a:latin typeface="Helvetica" charset="0"/>
                <a:ea typeface="ＭＳ Ｐゴシック" charset="-128"/>
              </a:defRPr>
            </a:lvl6pPr>
            <a:lvl7pPr marL="2971800" indent="-228600" algn="ctr" eaLnBrk="0" fontAlgn="base" hangingPunct="0">
              <a:spcBef>
                <a:spcPct val="0"/>
              </a:spcBef>
              <a:spcAft>
                <a:spcPct val="0"/>
              </a:spcAft>
              <a:defRPr sz="2800">
                <a:solidFill>
                  <a:schemeClr val="tx1"/>
                </a:solidFill>
                <a:latin typeface="Helvetica" charset="0"/>
                <a:ea typeface="ＭＳ Ｐゴシック" charset="-128"/>
              </a:defRPr>
            </a:lvl7pPr>
            <a:lvl8pPr marL="3429000" indent="-228600" algn="ctr" eaLnBrk="0" fontAlgn="base" hangingPunct="0">
              <a:spcBef>
                <a:spcPct val="0"/>
              </a:spcBef>
              <a:spcAft>
                <a:spcPct val="0"/>
              </a:spcAft>
              <a:defRPr sz="2800">
                <a:solidFill>
                  <a:schemeClr val="tx1"/>
                </a:solidFill>
                <a:latin typeface="Helvetica" charset="0"/>
                <a:ea typeface="ＭＳ Ｐゴシック" charset="-128"/>
              </a:defRPr>
            </a:lvl8pPr>
            <a:lvl9pPr marL="3886200" indent="-228600" algn="ctr" eaLnBrk="0" fontAlgn="base" hangingPunct="0">
              <a:spcBef>
                <a:spcPct val="0"/>
              </a:spcBef>
              <a:spcAft>
                <a:spcPct val="0"/>
              </a:spcAft>
              <a:defRPr sz="2800">
                <a:solidFill>
                  <a:schemeClr val="tx1"/>
                </a:solidFill>
                <a:latin typeface="Helvetica" charset="0"/>
                <a:ea typeface="ＭＳ Ｐゴシック" charset="-128"/>
              </a:defRPr>
            </a:lvl9pPr>
          </a:lstStyle>
          <a:p>
            <a:pPr algn="ctr" defTabSz="914400" eaLnBrk="0" fontAlgn="base" hangingPunct="0">
              <a:spcBef>
                <a:spcPct val="0"/>
              </a:spcBef>
              <a:spcAft>
                <a:spcPct val="0"/>
              </a:spcAft>
              <a:defRPr/>
            </a:pPr>
            <a:endParaRPr lang="en-US" altLang="en-US">
              <a:solidFill>
                <a:srgbClr val="052049"/>
              </a:solidFill>
            </a:endParaRPr>
          </a:p>
        </p:txBody>
      </p:sp>
      <p:sp>
        <p:nvSpPr>
          <p:cNvPr id="548868" name="Rectangle 4">
            <a:extLst>
              <a:ext uri="{FF2B5EF4-FFF2-40B4-BE49-F238E27FC236}">
                <a16:creationId xmlns:a16="http://schemas.microsoft.com/office/drawing/2014/main" id="{61C4296F-C5BE-BB41-B635-211A67450FA8}"/>
              </a:ext>
            </a:extLst>
          </p:cNvPr>
          <p:cNvSpPr>
            <a:spLocks noChangeArrowheads="1"/>
          </p:cNvSpPr>
          <p:nvPr/>
        </p:nvSpPr>
        <p:spPr bwMode="auto">
          <a:xfrm>
            <a:off x="947738" y="3436938"/>
            <a:ext cx="1184275" cy="592137"/>
          </a:xfrm>
          <a:prstGeom prst="rect">
            <a:avLst/>
          </a:prstGeom>
          <a:solidFill>
            <a:schemeClr val="bg1"/>
          </a:solidFill>
          <a:ln w="12700">
            <a:solidFill>
              <a:schemeClr val="tx1"/>
            </a:solidFill>
            <a:miter lim="800000"/>
            <a:headEnd/>
            <a:tailEnd/>
          </a:ln>
          <a:effectLst>
            <a:outerShdw blurRad="63500" dist="107763" dir="2700000" algn="ctr" rotWithShape="0">
              <a:schemeClr val="bg2">
                <a:alpha val="74997"/>
              </a:schemeClr>
            </a:outerShdw>
          </a:effectLst>
        </p:spPr>
        <p:txBody>
          <a:bodyPr wrap="none" anchor="ctr"/>
          <a:lstStyle>
            <a:lvl1pPr>
              <a:defRPr sz="2800">
                <a:solidFill>
                  <a:schemeClr val="tx1"/>
                </a:solidFill>
                <a:latin typeface="Helvetica" charset="0"/>
                <a:ea typeface="ＭＳ Ｐゴシック" charset="-128"/>
              </a:defRPr>
            </a:lvl1pPr>
            <a:lvl2pPr marL="742950" indent="-285750">
              <a:defRPr sz="2800">
                <a:solidFill>
                  <a:schemeClr val="tx1"/>
                </a:solidFill>
                <a:latin typeface="Helvetica" charset="0"/>
                <a:ea typeface="ＭＳ Ｐゴシック" charset="-128"/>
              </a:defRPr>
            </a:lvl2pPr>
            <a:lvl3pPr marL="1143000" indent="-228600">
              <a:defRPr sz="2800">
                <a:solidFill>
                  <a:schemeClr val="tx1"/>
                </a:solidFill>
                <a:latin typeface="Helvetica" charset="0"/>
                <a:ea typeface="ＭＳ Ｐゴシック" charset="-128"/>
              </a:defRPr>
            </a:lvl3pPr>
            <a:lvl4pPr marL="1600200" indent="-228600">
              <a:defRPr sz="2800">
                <a:solidFill>
                  <a:schemeClr val="tx1"/>
                </a:solidFill>
                <a:latin typeface="Helvetica" charset="0"/>
                <a:ea typeface="ＭＳ Ｐゴシック" charset="-128"/>
              </a:defRPr>
            </a:lvl4pPr>
            <a:lvl5pPr marL="2057400" indent="-228600">
              <a:defRPr sz="2800">
                <a:solidFill>
                  <a:schemeClr val="tx1"/>
                </a:solidFill>
                <a:latin typeface="Helvetica" charset="0"/>
                <a:ea typeface="ＭＳ Ｐゴシック" charset="-128"/>
              </a:defRPr>
            </a:lvl5pPr>
            <a:lvl6pPr marL="2514600" indent="-228600" algn="ctr" eaLnBrk="0" fontAlgn="base" hangingPunct="0">
              <a:spcBef>
                <a:spcPct val="0"/>
              </a:spcBef>
              <a:spcAft>
                <a:spcPct val="0"/>
              </a:spcAft>
              <a:defRPr sz="2800">
                <a:solidFill>
                  <a:schemeClr val="tx1"/>
                </a:solidFill>
                <a:latin typeface="Helvetica" charset="0"/>
                <a:ea typeface="ＭＳ Ｐゴシック" charset="-128"/>
              </a:defRPr>
            </a:lvl6pPr>
            <a:lvl7pPr marL="2971800" indent="-228600" algn="ctr" eaLnBrk="0" fontAlgn="base" hangingPunct="0">
              <a:spcBef>
                <a:spcPct val="0"/>
              </a:spcBef>
              <a:spcAft>
                <a:spcPct val="0"/>
              </a:spcAft>
              <a:defRPr sz="2800">
                <a:solidFill>
                  <a:schemeClr val="tx1"/>
                </a:solidFill>
                <a:latin typeface="Helvetica" charset="0"/>
                <a:ea typeface="ＭＳ Ｐゴシック" charset="-128"/>
              </a:defRPr>
            </a:lvl7pPr>
            <a:lvl8pPr marL="3429000" indent="-228600" algn="ctr" eaLnBrk="0" fontAlgn="base" hangingPunct="0">
              <a:spcBef>
                <a:spcPct val="0"/>
              </a:spcBef>
              <a:spcAft>
                <a:spcPct val="0"/>
              </a:spcAft>
              <a:defRPr sz="2800">
                <a:solidFill>
                  <a:schemeClr val="tx1"/>
                </a:solidFill>
                <a:latin typeface="Helvetica" charset="0"/>
                <a:ea typeface="ＭＳ Ｐゴシック" charset="-128"/>
              </a:defRPr>
            </a:lvl8pPr>
            <a:lvl9pPr marL="3886200" indent="-228600" algn="ctr" eaLnBrk="0" fontAlgn="base" hangingPunct="0">
              <a:spcBef>
                <a:spcPct val="0"/>
              </a:spcBef>
              <a:spcAft>
                <a:spcPct val="0"/>
              </a:spcAft>
              <a:defRPr sz="2800">
                <a:solidFill>
                  <a:schemeClr val="tx1"/>
                </a:solidFill>
                <a:latin typeface="Helvetica" charset="0"/>
                <a:ea typeface="ＭＳ Ｐゴシック" charset="-128"/>
              </a:defRPr>
            </a:lvl9pPr>
          </a:lstStyle>
          <a:p>
            <a:pPr algn="ctr" defTabSz="914400" eaLnBrk="0" fontAlgn="base" hangingPunct="0">
              <a:spcBef>
                <a:spcPct val="0"/>
              </a:spcBef>
              <a:spcAft>
                <a:spcPct val="0"/>
              </a:spcAft>
              <a:defRPr/>
            </a:pPr>
            <a:endParaRPr lang="en-US" altLang="en-US">
              <a:solidFill>
                <a:srgbClr val="052049"/>
              </a:solidFill>
            </a:endParaRPr>
          </a:p>
        </p:txBody>
      </p:sp>
      <p:sp>
        <p:nvSpPr>
          <p:cNvPr id="548869" name="Text Box 5">
            <a:extLst>
              <a:ext uri="{FF2B5EF4-FFF2-40B4-BE49-F238E27FC236}">
                <a16:creationId xmlns:a16="http://schemas.microsoft.com/office/drawing/2014/main" id="{133CE8FC-607E-5245-A2A0-90F5B06C93A9}"/>
              </a:ext>
            </a:extLst>
          </p:cNvPr>
          <p:cNvSpPr txBox="1">
            <a:spLocks noChangeArrowheads="1"/>
          </p:cNvSpPr>
          <p:nvPr/>
        </p:nvSpPr>
        <p:spPr bwMode="auto">
          <a:xfrm>
            <a:off x="0" y="2446338"/>
            <a:ext cx="1497013" cy="3968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spAutoFit/>
          </a:bodyPr>
          <a:lstStyle>
            <a:lvl1pPr>
              <a:defRPr sz="2800">
                <a:solidFill>
                  <a:schemeClr val="tx1"/>
                </a:solidFill>
                <a:latin typeface="Helvetica" charset="0"/>
                <a:ea typeface="ＭＳ Ｐゴシック" charset="-128"/>
              </a:defRPr>
            </a:lvl1pPr>
            <a:lvl2pPr marL="742950" indent="-285750">
              <a:defRPr sz="2800">
                <a:solidFill>
                  <a:schemeClr val="tx1"/>
                </a:solidFill>
                <a:latin typeface="Helvetica" charset="0"/>
                <a:ea typeface="ＭＳ Ｐゴシック" charset="-128"/>
              </a:defRPr>
            </a:lvl2pPr>
            <a:lvl3pPr marL="1143000" indent="-228600">
              <a:defRPr sz="2800">
                <a:solidFill>
                  <a:schemeClr val="tx1"/>
                </a:solidFill>
                <a:latin typeface="Helvetica" charset="0"/>
                <a:ea typeface="ＭＳ Ｐゴシック" charset="-128"/>
              </a:defRPr>
            </a:lvl3pPr>
            <a:lvl4pPr marL="1600200" indent="-228600">
              <a:defRPr sz="2800">
                <a:solidFill>
                  <a:schemeClr val="tx1"/>
                </a:solidFill>
                <a:latin typeface="Helvetica" charset="0"/>
                <a:ea typeface="ＭＳ Ｐゴシック" charset="-128"/>
              </a:defRPr>
            </a:lvl4pPr>
            <a:lvl5pPr marL="2057400" indent="-228600">
              <a:defRPr sz="2800">
                <a:solidFill>
                  <a:schemeClr val="tx1"/>
                </a:solidFill>
                <a:latin typeface="Helvetica" charset="0"/>
                <a:ea typeface="ＭＳ Ｐゴシック" charset="-128"/>
              </a:defRPr>
            </a:lvl5pPr>
            <a:lvl6pPr marL="2514600" indent="-228600" algn="ctr" eaLnBrk="0" fontAlgn="base" hangingPunct="0">
              <a:spcBef>
                <a:spcPct val="0"/>
              </a:spcBef>
              <a:spcAft>
                <a:spcPct val="0"/>
              </a:spcAft>
              <a:defRPr sz="2800">
                <a:solidFill>
                  <a:schemeClr val="tx1"/>
                </a:solidFill>
                <a:latin typeface="Helvetica" charset="0"/>
                <a:ea typeface="ＭＳ Ｐゴシック" charset="-128"/>
              </a:defRPr>
            </a:lvl6pPr>
            <a:lvl7pPr marL="2971800" indent="-228600" algn="ctr" eaLnBrk="0" fontAlgn="base" hangingPunct="0">
              <a:spcBef>
                <a:spcPct val="0"/>
              </a:spcBef>
              <a:spcAft>
                <a:spcPct val="0"/>
              </a:spcAft>
              <a:defRPr sz="2800">
                <a:solidFill>
                  <a:schemeClr val="tx1"/>
                </a:solidFill>
                <a:latin typeface="Helvetica" charset="0"/>
                <a:ea typeface="ＭＳ Ｐゴシック" charset="-128"/>
              </a:defRPr>
            </a:lvl7pPr>
            <a:lvl8pPr marL="3429000" indent="-228600" algn="ctr" eaLnBrk="0" fontAlgn="base" hangingPunct="0">
              <a:spcBef>
                <a:spcPct val="0"/>
              </a:spcBef>
              <a:spcAft>
                <a:spcPct val="0"/>
              </a:spcAft>
              <a:defRPr sz="2800">
                <a:solidFill>
                  <a:schemeClr val="tx1"/>
                </a:solidFill>
                <a:latin typeface="Helvetica" charset="0"/>
                <a:ea typeface="ＭＳ Ｐゴシック" charset="-128"/>
              </a:defRPr>
            </a:lvl8pPr>
            <a:lvl9pPr marL="3886200" indent="-228600" algn="ctr" eaLnBrk="0" fontAlgn="base" hangingPunct="0">
              <a:spcBef>
                <a:spcPct val="0"/>
              </a:spcBef>
              <a:spcAft>
                <a:spcPct val="0"/>
              </a:spcAft>
              <a:defRPr sz="2800">
                <a:solidFill>
                  <a:schemeClr val="tx1"/>
                </a:solidFill>
                <a:latin typeface="Helvetica" charset="0"/>
                <a:ea typeface="ＭＳ Ｐゴシック" charset="-128"/>
              </a:defRPr>
            </a:lvl9pPr>
          </a:lstStyle>
          <a:p>
            <a:pPr algn="ctr" defTabSz="914400" eaLnBrk="0" fontAlgn="base" hangingPunct="0">
              <a:spcBef>
                <a:spcPct val="0"/>
              </a:spcBef>
              <a:spcAft>
                <a:spcPct val="0"/>
              </a:spcAft>
              <a:defRPr/>
            </a:pPr>
            <a:r>
              <a:rPr lang="en-US" altLang="en-US" sz="2000" b="1">
                <a:solidFill>
                  <a:srgbClr val="052049"/>
                </a:solidFill>
              </a:rPr>
              <a:t>Population</a:t>
            </a:r>
            <a:endParaRPr lang="en-US" altLang="en-US">
              <a:solidFill>
                <a:srgbClr val="052049"/>
              </a:solidFill>
            </a:endParaRPr>
          </a:p>
        </p:txBody>
      </p:sp>
      <p:sp>
        <p:nvSpPr>
          <p:cNvPr id="548870" name="Text Box 6">
            <a:extLst>
              <a:ext uri="{FF2B5EF4-FFF2-40B4-BE49-F238E27FC236}">
                <a16:creationId xmlns:a16="http://schemas.microsoft.com/office/drawing/2014/main" id="{292EB549-AD0B-E043-87EE-09C6317D90E1}"/>
              </a:ext>
            </a:extLst>
          </p:cNvPr>
          <p:cNvSpPr txBox="1">
            <a:spLocks noChangeArrowheads="1"/>
          </p:cNvSpPr>
          <p:nvPr/>
        </p:nvSpPr>
        <p:spPr bwMode="auto">
          <a:xfrm>
            <a:off x="1003300" y="3529013"/>
            <a:ext cx="1087438" cy="3968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spAutoFit/>
          </a:bodyPr>
          <a:lstStyle>
            <a:lvl1pPr>
              <a:defRPr sz="2800">
                <a:solidFill>
                  <a:schemeClr val="tx1"/>
                </a:solidFill>
                <a:latin typeface="Helvetica" charset="0"/>
                <a:ea typeface="ＭＳ Ｐゴシック" charset="-128"/>
              </a:defRPr>
            </a:lvl1pPr>
            <a:lvl2pPr marL="742950" indent="-285750">
              <a:defRPr sz="2800">
                <a:solidFill>
                  <a:schemeClr val="tx1"/>
                </a:solidFill>
                <a:latin typeface="Helvetica" charset="0"/>
                <a:ea typeface="ＭＳ Ｐゴシック" charset="-128"/>
              </a:defRPr>
            </a:lvl2pPr>
            <a:lvl3pPr marL="1143000" indent="-228600">
              <a:defRPr sz="2800">
                <a:solidFill>
                  <a:schemeClr val="tx1"/>
                </a:solidFill>
                <a:latin typeface="Helvetica" charset="0"/>
                <a:ea typeface="ＭＳ Ｐゴシック" charset="-128"/>
              </a:defRPr>
            </a:lvl3pPr>
            <a:lvl4pPr marL="1600200" indent="-228600">
              <a:defRPr sz="2800">
                <a:solidFill>
                  <a:schemeClr val="tx1"/>
                </a:solidFill>
                <a:latin typeface="Helvetica" charset="0"/>
                <a:ea typeface="ＭＳ Ｐゴシック" charset="-128"/>
              </a:defRPr>
            </a:lvl4pPr>
            <a:lvl5pPr marL="2057400" indent="-228600">
              <a:defRPr sz="2800">
                <a:solidFill>
                  <a:schemeClr val="tx1"/>
                </a:solidFill>
                <a:latin typeface="Helvetica" charset="0"/>
                <a:ea typeface="ＭＳ Ｐゴシック" charset="-128"/>
              </a:defRPr>
            </a:lvl5pPr>
            <a:lvl6pPr marL="2514600" indent="-228600" algn="ctr" eaLnBrk="0" fontAlgn="base" hangingPunct="0">
              <a:spcBef>
                <a:spcPct val="0"/>
              </a:spcBef>
              <a:spcAft>
                <a:spcPct val="0"/>
              </a:spcAft>
              <a:defRPr sz="2800">
                <a:solidFill>
                  <a:schemeClr val="tx1"/>
                </a:solidFill>
                <a:latin typeface="Helvetica" charset="0"/>
                <a:ea typeface="ＭＳ Ｐゴシック" charset="-128"/>
              </a:defRPr>
            </a:lvl6pPr>
            <a:lvl7pPr marL="2971800" indent="-228600" algn="ctr" eaLnBrk="0" fontAlgn="base" hangingPunct="0">
              <a:spcBef>
                <a:spcPct val="0"/>
              </a:spcBef>
              <a:spcAft>
                <a:spcPct val="0"/>
              </a:spcAft>
              <a:defRPr sz="2800">
                <a:solidFill>
                  <a:schemeClr val="tx1"/>
                </a:solidFill>
                <a:latin typeface="Helvetica" charset="0"/>
                <a:ea typeface="ＭＳ Ｐゴシック" charset="-128"/>
              </a:defRPr>
            </a:lvl7pPr>
            <a:lvl8pPr marL="3429000" indent="-228600" algn="ctr" eaLnBrk="0" fontAlgn="base" hangingPunct="0">
              <a:spcBef>
                <a:spcPct val="0"/>
              </a:spcBef>
              <a:spcAft>
                <a:spcPct val="0"/>
              </a:spcAft>
              <a:defRPr sz="2800">
                <a:solidFill>
                  <a:schemeClr val="tx1"/>
                </a:solidFill>
                <a:latin typeface="Helvetica" charset="0"/>
                <a:ea typeface="ＭＳ Ｐゴシック" charset="-128"/>
              </a:defRPr>
            </a:lvl8pPr>
            <a:lvl9pPr marL="3886200" indent="-228600" algn="ctr" eaLnBrk="0" fontAlgn="base" hangingPunct="0">
              <a:spcBef>
                <a:spcPct val="0"/>
              </a:spcBef>
              <a:spcAft>
                <a:spcPct val="0"/>
              </a:spcAft>
              <a:defRPr sz="2800">
                <a:solidFill>
                  <a:schemeClr val="tx1"/>
                </a:solidFill>
                <a:latin typeface="Helvetica" charset="0"/>
                <a:ea typeface="ＭＳ Ｐゴシック" charset="-128"/>
              </a:defRPr>
            </a:lvl9pPr>
          </a:lstStyle>
          <a:p>
            <a:pPr algn="ctr" defTabSz="914400" eaLnBrk="0" fontAlgn="base" hangingPunct="0">
              <a:spcBef>
                <a:spcPct val="0"/>
              </a:spcBef>
              <a:spcAft>
                <a:spcPct val="0"/>
              </a:spcAft>
              <a:defRPr/>
            </a:pPr>
            <a:r>
              <a:rPr lang="en-US" altLang="en-US" sz="2000" b="1">
                <a:solidFill>
                  <a:srgbClr val="052049"/>
                </a:solidFill>
              </a:rPr>
              <a:t>Sample</a:t>
            </a:r>
            <a:endParaRPr lang="en-US" altLang="en-US">
              <a:solidFill>
                <a:srgbClr val="052049"/>
              </a:solidFill>
            </a:endParaRPr>
          </a:p>
        </p:txBody>
      </p:sp>
      <p:sp>
        <p:nvSpPr>
          <p:cNvPr id="548872" name="Line 8">
            <a:extLst>
              <a:ext uri="{FF2B5EF4-FFF2-40B4-BE49-F238E27FC236}">
                <a16:creationId xmlns:a16="http://schemas.microsoft.com/office/drawing/2014/main" id="{12F6CAD2-729B-0840-80D3-F14229016BC6}"/>
              </a:ext>
            </a:extLst>
          </p:cNvPr>
          <p:cNvSpPr>
            <a:spLocks noChangeShapeType="1"/>
          </p:cNvSpPr>
          <p:nvPr/>
        </p:nvSpPr>
        <p:spPr bwMode="auto">
          <a:xfrm>
            <a:off x="1404938" y="2743200"/>
            <a:ext cx="203200" cy="203200"/>
          </a:xfrm>
          <a:prstGeom prst="line">
            <a:avLst/>
          </a:prstGeom>
          <a:noFill/>
          <a:ln w="12700">
            <a:solidFill>
              <a:schemeClr val="tx1"/>
            </a:solidFill>
            <a:round/>
            <a:headEnd/>
            <a:tailEnd type="triangle" w="med" len="med"/>
          </a:ln>
          <a:effectLst>
            <a:outerShdw blurRad="63500" dist="107763"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a:solidFill>
                <a:srgbClr val="052049"/>
              </a:solidFill>
              <a:latin typeface="Helvetica" charset="0"/>
              <a:ea typeface="ＭＳ Ｐゴシック" charset="-128"/>
            </a:endParaRPr>
          </a:p>
        </p:txBody>
      </p:sp>
      <p:sp>
        <p:nvSpPr>
          <p:cNvPr id="548873" name="Line 9">
            <a:extLst>
              <a:ext uri="{FF2B5EF4-FFF2-40B4-BE49-F238E27FC236}">
                <a16:creationId xmlns:a16="http://schemas.microsoft.com/office/drawing/2014/main" id="{01DA9FDC-ADEC-7F43-9221-493541BAACBA}"/>
              </a:ext>
            </a:extLst>
          </p:cNvPr>
          <p:cNvSpPr>
            <a:spLocks noChangeShapeType="1"/>
          </p:cNvSpPr>
          <p:nvPr/>
        </p:nvSpPr>
        <p:spPr bwMode="auto">
          <a:xfrm flipV="1">
            <a:off x="2489200" y="2659063"/>
            <a:ext cx="508000" cy="914400"/>
          </a:xfrm>
          <a:prstGeom prst="line">
            <a:avLst/>
          </a:prstGeom>
          <a:noFill/>
          <a:ln w="12700">
            <a:solidFill>
              <a:schemeClr val="tx1"/>
            </a:solidFill>
            <a:round/>
            <a:headEnd/>
            <a:tailEnd type="triangle" w="med" len="me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a:solidFill>
                <a:srgbClr val="052049"/>
              </a:solidFill>
              <a:latin typeface="Helvetica" charset="0"/>
              <a:ea typeface="ＭＳ Ｐゴシック" charset="-128"/>
            </a:endParaRPr>
          </a:p>
        </p:txBody>
      </p:sp>
      <p:sp>
        <p:nvSpPr>
          <p:cNvPr id="548875" name="Text Box 11">
            <a:extLst>
              <a:ext uri="{FF2B5EF4-FFF2-40B4-BE49-F238E27FC236}">
                <a16:creationId xmlns:a16="http://schemas.microsoft.com/office/drawing/2014/main" id="{93C0F92D-DD5C-854E-A23E-8981BE7DF549}"/>
              </a:ext>
            </a:extLst>
          </p:cNvPr>
          <p:cNvSpPr txBox="1">
            <a:spLocks noChangeArrowheads="1"/>
          </p:cNvSpPr>
          <p:nvPr/>
        </p:nvSpPr>
        <p:spPr bwMode="auto">
          <a:xfrm>
            <a:off x="3165475" y="2493963"/>
            <a:ext cx="1998663" cy="469900"/>
          </a:xfrm>
          <a:prstGeom prst="rect">
            <a:avLst/>
          </a:prstGeom>
          <a:noFill/>
          <a:ln w="1270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chemeClr val="accent1"/>
                </a:solidFill>
              </a14:hiddenFill>
            </a:ext>
          </a:extLst>
        </p:spPr>
        <p:txBody>
          <a:bodyPr>
            <a:spAutoFit/>
          </a:bodyPr>
          <a:lstStyle>
            <a:lvl1pPr>
              <a:defRPr sz="2800">
                <a:solidFill>
                  <a:schemeClr val="tx1"/>
                </a:solidFill>
                <a:latin typeface="Helvetica" charset="0"/>
                <a:ea typeface="ＭＳ Ｐゴシック" charset="-128"/>
              </a:defRPr>
            </a:lvl1pPr>
            <a:lvl2pPr marL="742950" indent="-285750">
              <a:defRPr sz="2800">
                <a:solidFill>
                  <a:schemeClr val="tx1"/>
                </a:solidFill>
                <a:latin typeface="Helvetica" charset="0"/>
                <a:ea typeface="ＭＳ Ｐゴシック" charset="-128"/>
              </a:defRPr>
            </a:lvl2pPr>
            <a:lvl3pPr marL="1143000" indent="-228600">
              <a:defRPr sz="2800">
                <a:solidFill>
                  <a:schemeClr val="tx1"/>
                </a:solidFill>
                <a:latin typeface="Helvetica" charset="0"/>
                <a:ea typeface="ＭＳ Ｐゴシック" charset="-128"/>
              </a:defRPr>
            </a:lvl3pPr>
            <a:lvl4pPr marL="1600200" indent="-228600">
              <a:defRPr sz="2800">
                <a:solidFill>
                  <a:schemeClr val="tx1"/>
                </a:solidFill>
                <a:latin typeface="Helvetica" charset="0"/>
                <a:ea typeface="ＭＳ Ｐゴシック" charset="-128"/>
              </a:defRPr>
            </a:lvl4pPr>
            <a:lvl5pPr marL="2057400" indent="-228600">
              <a:defRPr sz="2800">
                <a:solidFill>
                  <a:schemeClr val="tx1"/>
                </a:solidFill>
                <a:latin typeface="Helvetica" charset="0"/>
                <a:ea typeface="ＭＳ Ｐゴシック" charset="-128"/>
              </a:defRPr>
            </a:lvl5pPr>
            <a:lvl6pPr marL="2514600" indent="-228600" algn="ctr" eaLnBrk="0" fontAlgn="base" hangingPunct="0">
              <a:spcBef>
                <a:spcPct val="0"/>
              </a:spcBef>
              <a:spcAft>
                <a:spcPct val="0"/>
              </a:spcAft>
              <a:defRPr sz="2800">
                <a:solidFill>
                  <a:schemeClr val="tx1"/>
                </a:solidFill>
                <a:latin typeface="Helvetica" charset="0"/>
                <a:ea typeface="ＭＳ Ｐゴシック" charset="-128"/>
              </a:defRPr>
            </a:lvl6pPr>
            <a:lvl7pPr marL="2971800" indent="-228600" algn="ctr" eaLnBrk="0" fontAlgn="base" hangingPunct="0">
              <a:spcBef>
                <a:spcPct val="0"/>
              </a:spcBef>
              <a:spcAft>
                <a:spcPct val="0"/>
              </a:spcAft>
              <a:defRPr sz="2800">
                <a:solidFill>
                  <a:schemeClr val="tx1"/>
                </a:solidFill>
                <a:latin typeface="Helvetica" charset="0"/>
                <a:ea typeface="ＭＳ Ｐゴシック" charset="-128"/>
              </a:defRPr>
            </a:lvl7pPr>
            <a:lvl8pPr marL="3429000" indent="-228600" algn="ctr" eaLnBrk="0" fontAlgn="base" hangingPunct="0">
              <a:spcBef>
                <a:spcPct val="0"/>
              </a:spcBef>
              <a:spcAft>
                <a:spcPct val="0"/>
              </a:spcAft>
              <a:defRPr sz="2800">
                <a:solidFill>
                  <a:schemeClr val="tx1"/>
                </a:solidFill>
                <a:latin typeface="Helvetica" charset="0"/>
                <a:ea typeface="ＭＳ Ｐゴシック" charset="-128"/>
              </a:defRPr>
            </a:lvl8pPr>
            <a:lvl9pPr marL="3886200" indent="-228600" algn="ctr" eaLnBrk="0" fontAlgn="base" hangingPunct="0">
              <a:spcBef>
                <a:spcPct val="0"/>
              </a:spcBef>
              <a:spcAft>
                <a:spcPct val="0"/>
              </a:spcAft>
              <a:defRPr sz="2800">
                <a:solidFill>
                  <a:schemeClr val="tx1"/>
                </a:solidFill>
                <a:latin typeface="Helvetica" charset="0"/>
                <a:ea typeface="ＭＳ Ｐゴシック" charset="-128"/>
              </a:defRPr>
            </a:lvl9pPr>
          </a:lstStyle>
          <a:p>
            <a:pPr defTabSz="914400" eaLnBrk="0" fontAlgn="base" hangingPunct="0">
              <a:spcBef>
                <a:spcPct val="50000"/>
              </a:spcBef>
              <a:spcAft>
                <a:spcPct val="0"/>
              </a:spcAft>
              <a:defRPr/>
            </a:pPr>
            <a:r>
              <a:rPr lang="en-US" altLang="en-US" sz="2400" b="1">
                <a:solidFill>
                  <a:srgbClr val="052049"/>
                </a:solidFill>
              </a:rPr>
              <a:t>Intervention</a:t>
            </a:r>
            <a:endParaRPr lang="en-US" altLang="en-US" sz="2000" b="1">
              <a:solidFill>
                <a:srgbClr val="052049"/>
              </a:solidFill>
            </a:endParaRPr>
          </a:p>
        </p:txBody>
      </p:sp>
      <p:sp>
        <p:nvSpPr>
          <p:cNvPr id="10249" name="Line 14">
            <a:extLst>
              <a:ext uri="{FF2B5EF4-FFF2-40B4-BE49-F238E27FC236}">
                <a16:creationId xmlns:a16="http://schemas.microsoft.com/office/drawing/2014/main" id="{4F23E9BD-D991-5240-A680-6DB442A5C9AA}"/>
              </a:ext>
            </a:extLst>
          </p:cNvPr>
          <p:cNvSpPr>
            <a:spLocks noChangeShapeType="1"/>
          </p:cNvSpPr>
          <p:nvPr/>
        </p:nvSpPr>
        <p:spPr bwMode="auto">
          <a:xfrm flipV="1">
            <a:off x="5164138" y="2743200"/>
            <a:ext cx="712787" cy="0"/>
          </a:xfrm>
          <a:prstGeom prst="line">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a:solidFill>
                <a:srgbClr val="052049"/>
              </a:solidFill>
              <a:latin typeface="Garamond" charset="0"/>
            </a:endParaRPr>
          </a:p>
        </p:txBody>
      </p:sp>
      <p:sp>
        <p:nvSpPr>
          <p:cNvPr id="548892" name="Text Box 28">
            <a:extLst>
              <a:ext uri="{FF2B5EF4-FFF2-40B4-BE49-F238E27FC236}">
                <a16:creationId xmlns:a16="http://schemas.microsoft.com/office/drawing/2014/main" id="{FEA08C98-1EDC-2448-8F3B-FDE92BF6D641}"/>
              </a:ext>
            </a:extLst>
          </p:cNvPr>
          <p:cNvSpPr txBox="1">
            <a:spLocks noChangeArrowheads="1"/>
          </p:cNvSpPr>
          <p:nvPr/>
        </p:nvSpPr>
        <p:spPr bwMode="auto">
          <a:xfrm>
            <a:off x="2538413" y="3470275"/>
            <a:ext cx="2286000" cy="3968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defTabSz="914400" eaLnBrk="0" fontAlgn="base" hangingPunct="0">
              <a:spcBef>
                <a:spcPct val="50000"/>
              </a:spcBef>
              <a:spcAft>
                <a:spcPct val="0"/>
              </a:spcAft>
              <a:defRPr/>
            </a:pPr>
            <a:r>
              <a:rPr lang="en-US" sz="2000" b="1">
                <a:solidFill>
                  <a:srgbClr val="052049"/>
                </a:solidFill>
                <a:latin typeface="Helvetica" charset="0"/>
                <a:ea typeface="ＭＳ Ｐゴシック" charset="0"/>
              </a:rPr>
              <a:t>Randomization</a:t>
            </a:r>
          </a:p>
        </p:txBody>
      </p:sp>
      <p:grpSp>
        <p:nvGrpSpPr>
          <p:cNvPr id="10251" name="Group 30">
            <a:extLst>
              <a:ext uri="{FF2B5EF4-FFF2-40B4-BE49-F238E27FC236}">
                <a16:creationId xmlns:a16="http://schemas.microsoft.com/office/drawing/2014/main" id="{2885C15A-A7F7-2143-BAF6-576425FAD2F3}"/>
              </a:ext>
            </a:extLst>
          </p:cNvPr>
          <p:cNvGrpSpPr>
            <a:grpSpLocks/>
          </p:cNvGrpSpPr>
          <p:nvPr/>
        </p:nvGrpSpPr>
        <p:grpSpPr bwMode="auto">
          <a:xfrm>
            <a:off x="5942013" y="2489200"/>
            <a:ext cx="1744662" cy="457200"/>
            <a:chOff x="3711" y="1533"/>
            <a:chExt cx="1099" cy="288"/>
          </a:xfrm>
        </p:grpSpPr>
        <p:sp>
          <p:nvSpPr>
            <p:cNvPr id="10263" name="Text Box 16">
              <a:extLst>
                <a:ext uri="{FF2B5EF4-FFF2-40B4-BE49-F238E27FC236}">
                  <a16:creationId xmlns:a16="http://schemas.microsoft.com/office/drawing/2014/main" id="{500307DE-4C33-F64E-8952-81EEFBCCC5B0}"/>
                </a:ext>
              </a:extLst>
            </p:cNvPr>
            <p:cNvSpPr txBox="1">
              <a:spLocks noChangeArrowheads="1"/>
            </p:cNvSpPr>
            <p:nvPr/>
          </p:nvSpPr>
          <p:spPr bwMode="auto">
            <a:xfrm>
              <a:off x="3711" y="1547"/>
              <a:ext cx="1099" cy="258"/>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lgn="ctr">
                <a:defRPr sz="2800">
                  <a:solidFill>
                    <a:schemeClr val="tx1"/>
                  </a:solidFill>
                  <a:latin typeface="Helvetica" pitchFamily="2" charset="0"/>
                  <a:ea typeface="ＭＳ Ｐゴシック" panose="020B0600070205080204" pitchFamily="34" charset="-128"/>
                </a:defRPr>
              </a:lvl1pPr>
              <a:lvl2pPr marL="742950" indent="-285750" algn="ctr">
                <a:defRPr sz="2800">
                  <a:solidFill>
                    <a:schemeClr val="tx1"/>
                  </a:solidFill>
                  <a:latin typeface="Helvetica" pitchFamily="2" charset="0"/>
                  <a:ea typeface="ＭＳ Ｐゴシック" panose="020B0600070205080204" pitchFamily="34" charset="-128"/>
                </a:defRPr>
              </a:lvl2pPr>
              <a:lvl3pPr marL="1143000" indent="-228600" algn="ctr">
                <a:defRPr sz="2800">
                  <a:solidFill>
                    <a:schemeClr val="tx1"/>
                  </a:solidFill>
                  <a:latin typeface="Helvetica" pitchFamily="2" charset="0"/>
                  <a:ea typeface="ＭＳ Ｐゴシック" panose="020B0600070205080204" pitchFamily="34" charset="-128"/>
                </a:defRPr>
              </a:lvl3pPr>
              <a:lvl4pPr marL="1600200" indent="-228600" algn="ctr">
                <a:defRPr sz="2800">
                  <a:solidFill>
                    <a:schemeClr val="tx1"/>
                  </a:solidFill>
                  <a:latin typeface="Helvetica" pitchFamily="2" charset="0"/>
                  <a:ea typeface="ＭＳ Ｐゴシック" panose="020B0600070205080204" pitchFamily="34" charset="-128"/>
                </a:defRPr>
              </a:lvl4pPr>
              <a:lvl5pPr marL="2057400" indent="-228600" algn="ctr">
                <a:defRPr sz="2800">
                  <a:solidFill>
                    <a:schemeClr val="tx1"/>
                  </a:solidFill>
                  <a:latin typeface="Helvetica" pitchFamily="2" charset="0"/>
                  <a:ea typeface="ＭＳ Ｐゴシック" panose="020B0600070205080204" pitchFamily="34" charset="-128"/>
                </a:defRPr>
              </a:lvl5pPr>
              <a:lvl6pPr marL="2514600" indent="-228600" algn="ctr" eaLnBrk="0" fontAlgn="base" hangingPunct="0">
                <a:spcBef>
                  <a:spcPct val="0"/>
                </a:spcBef>
                <a:spcAft>
                  <a:spcPct val="0"/>
                </a:spcAft>
                <a:defRPr sz="2800">
                  <a:solidFill>
                    <a:schemeClr val="tx1"/>
                  </a:solidFill>
                  <a:latin typeface="Helvetica" pitchFamily="2" charset="0"/>
                  <a:ea typeface="ＭＳ Ｐゴシック" panose="020B0600070205080204" pitchFamily="34" charset="-128"/>
                </a:defRPr>
              </a:lvl6pPr>
              <a:lvl7pPr marL="2971800" indent="-228600" algn="ctr" eaLnBrk="0" fontAlgn="base" hangingPunct="0">
                <a:spcBef>
                  <a:spcPct val="0"/>
                </a:spcBef>
                <a:spcAft>
                  <a:spcPct val="0"/>
                </a:spcAft>
                <a:defRPr sz="2800">
                  <a:solidFill>
                    <a:schemeClr val="tx1"/>
                  </a:solidFill>
                  <a:latin typeface="Helvetica" pitchFamily="2" charset="0"/>
                  <a:ea typeface="ＭＳ Ｐゴシック" panose="020B0600070205080204" pitchFamily="34" charset="-128"/>
                </a:defRPr>
              </a:lvl7pPr>
              <a:lvl8pPr marL="3429000" indent="-228600" algn="ctr" eaLnBrk="0" fontAlgn="base" hangingPunct="0">
                <a:spcBef>
                  <a:spcPct val="0"/>
                </a:spcBef>
                <a:spcAft>
                  <a:spcPct val="0"/>
                </a:spcAft>
                <a:defRPr sz="2800">
                  <a:solidFill>
                    <a:schemeClr val="tx1"/>
                  </a:solidFill>
                  <a:latin typeface="Helvetica" pitchFamily="2" charset="0"/>
                  <a:ea typeface="ＭＳ Ｐゴシック" panose="020B0600070205080204" pitchFamily="34" charset="-128"/>
                </a:defRPr>
              </a:lvl8pPr>
              <a:lvl9pPr marL="3886200" indent="-228600" algn="ctr" eaLnBrk="0" fontAlgn="base" hangingPunct="0">
                <a:spcBef>
                  <a:spcPct val="0"/>
                </a:spcBef>
                <a:spcAft>
                  <a:spcPct val="0"/>
                </a:spcAft>
                <a:defRPr sz="2800">
                  <a:solidFill>
                    <a:schemeClr val="tx1"/>
                  </a:solidFill>
                  <a:latin typeface="Helvetica" pitchFamily="2" charset="0"/>
                  <a:ea typeface="ＭＳ Ｐゴシック" panose="020B0600070205080204" pitchFamily="34" charset="-128"/>
                </a:defRPr>
              </a:lvl9pPr>
            </a:lstStyle>
            <a:p>
              <a:pPr algn="l" defTabSz="914400" eaLnBrk="0" fontAlgn="base" hangingPunct="0">
                <a:spcBef>
                  <a:spcPct val="50000"/>
                </a:spcBef>
                <a:spcAft>
                  <a:spcPct val="0"/>
                </a:spcAft>
              </a:pPr>
              <a:endParaRPr lang="en-US" altLang="en-US" sz="2000" b="1">
                <a:solidFill>
                  <a:srgbClr val="052049"/>
                </a:solidFill>
              </a:endParaRPr>
            </a:p>
          </p:txBody>
        </p:sp>
        <p:sp>
          <p:nvSpPr>
            <p:cNvPr id="548893" name="Text Box 29">
              <a:extLst>
                <a:ext uri="{FF2B5EF4-FFF2-40B4-BE49-F238E27FC236}">
                  <a16:creationId xmlns:a16="http://schemas.microsoft.com/office/drawing/2014/main" id="{3224FE70-5AF9-DD48-A4BC-FCDF8E611139}"/>
                </a:ext>
              </a:extLst>
            </p:cNvPr>
            <p:cNvSpPr txBox="1">
              <a:spLocks noChangeArrowheads="1"/>
            </p:cNvSpPr>
            <p:nvPr/>
          </p:nvSpPr>
          <p:spPr bwMode="auto">
            <a:xfrm>
              <a:off x="3784" y="1533"/>
              <a:ext cx="948" cy="2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spAutoFit/>
            </a:bodyPr>
            <a:lstStyle>
              <a:lvl1pPr>
                <a:defRPr sz="2800">
                  <a:solidFill>
                    <a:schemeClr val="tx1"/>
                  </a:solidFill>
                  <a:latin typeface="Helvetica" charset="0"/>
                  <a:ea typeface="ＭＳ Ｐゴシック" charset="-128"/>
                </a:defRPr>
              </a:lvl1pPr>
              <a:lvl2pPr marL="742950" indent="-285750">
                <a:defRPr sz="2800">
                  <a:solidFill>
                    <a:schemeClr val="tx1"/>
                  </a:solidFill>
                  <a:latin typeface="Helvetica" charset="0"/>
                  <a:ea typeface="ＭＳ Ｐゴシック" charset="-128"/>
                </a:defRPr>
              </a:lvl2pPr>
              <a:lvl3pPr marL="1143000" indent="-228600">
                <a:defRPr sz="2800">
                  <a:solidFill>
                    <a:schemeClr val="tx1"/>
                  </a:solidFill>
                  <a:latin typeface="Helvetica" charset="0"/>
                  <a:ea typeface="ＭＳ Ｐゴシック" charset="-128"/>
                </a:defRPr>
              </a:lvl3pPr>
              <a:lvl4pPr marL="1600200" indent="-228600">
                <a:defRPr sz="2800">
                  <a:solidFill>
                    <a:schemeClr val="tx1"/>
                  </a:solidFill>
                  <a:latin typeface="Helvetica" charset="0"/>
                  <a:ea typeface="ＭＳ Ｐゴシック" charset="-128"/>
                </a:defRPr>
              </a:lvl4pPr>
              <a:lvl5pPr marL="2057400" indent="-228600">
                <a:defRPr sz="2800">
                  <a:solidFill>
                    <a:schemeClr val="tx1"/>
                  </a:solidFill>
                  <a:latin typeface="Helvetica" charset="0"/>
                  <a:ea typeface="ＭＳ Ｐゴシック" charset="-128"/>
                </a:defRPr>
              </a:lvl5pPr>
              <a:lvl6pPr marL="2514600" indent="-228600" algn="ctr" eaLnBrk="0" fontAlgn="base" hangingPunct="0">
                <a:spcBef>
                  <a:spcPct val="0"/>
                </a:spcBef>
                <a:spcAft>
                  <a:spcPct val="0"/>
                </a:spcAft>
                <a:defRPr sz="2800">
                  <a:solidFill>
                    <a:schemeClr val="tx1"/>
                  </a:solidFill>
                  <a:latin typeface="Helvetica" charset="0"/>
                  <a:ea typeface="ＭＳ Ｐゴシック" charset="-128"/>
                </a:defRPr>
              </a:lvl6pPr>
              <a:lvl7pPr marL="2971800" indent="-228600" algn="ctr" eaLnBrk="0" fontAlgn="base" hangingPunct="0">
                <a:spcBef>
                  <a:spcPct val="0"/>
                </a:spcBef>
                <a:spcAft>
                  <a:spcPct val="0"/>
                </a:spcAft>
                <a:defRPr sz="2800">
                  <a:solidFill>
                    <a:schemeClr val="tx1"/>
                  </a:solidFill>
                  <a:latin typeface="Helvetica" charset="0"/>
                  <a:ea typeface="ＭＳ Ｐゴシック" charset="-128"/>
                </a:defRPr>
              </a:lvl7pPr>
              <a:lvl8pPr marL="3429000" indent="-228600" algn="ctr" eaLnBrk="0" fontAlgn="base" hangingPunct="0">
                <a:spcBef>
                  <a:spcPct val="0"/>
                </a:spcBef>
                <a:spcAft>
                  <a:spcPct val="0"/>
                </a:spcAft>
                <a:defRPr sz="2800">
                  <a:solidFill>
                    <a:schemeClr val="tx1"/>
                  </a:solidFill>
                  <a:latin typeface="Helvetica" charset="0"/>
                  <a:ea typeface="ＭＳ Ｐゴシック" charset="-128"/>
                </a:defRPr>
              </a:lvl8pPr>
              <a:lvl9pPr marL="3886200" indent="-228600" algn="ctr" eaLnBrk="0" fontAlgn="base" hangingPunct="0">
                <a:spcBef>
                  <a:spcPct val="0"/>
                </a:spcBef>
                <a:spcAft>
                  <a:spcPct val="0"/>
                </a:spcAft>
                <a:defRPr sz="2800">
                  <a:solidFill>
                    <a:schemeClr val="tx1"/>
                  </a:solidFill>
                  <a:latin typeface="Helvetica" charset="0"/>
                  <a:ea typeface="ＭＳ Ｐゴシック" charset="-128"/>
                </a:defRPr>
              </a:lvl9pPr>
            </a:lstStyle>
            <a:p>
              <a:pPr algn="ctr" defTabSz="914400" eaLnBrk="0" fontAlgn="base" hangingPunct="0">
                <a:spcBef>
                  <a:spcPct val="0"/>
                </a:spcBef>
                <a:spcAft>
                  <a:spcPct val="0"/>
                </a:spcAft>
                <a:defRPr/>
              </a:pPr>
              <a:r>
                <a:rPr lang="en-US" altLang="en-US" sz="2400" b="1">
                  <a:solidFill>
                    <a:srgbClr val="052049"/>
                  </a:solidFill>
                  <a:effectLst>
                    <a:outerShdw blurRad="38100" dist="38100" dir="2700000" algn="tl">
                      <a:srgbClr val="081D58"/>
                    </a:outerShdw>
                  </a:effectLst>
                </a:rPr>
                <a:t>Outcome</a:t>
              </a:r>
              <a:endParaRPr lang="en-US" altLang="en-US">
                <a:solidFill>
                  <a:srgbClr val="052049"/>
                </a:solidFill>
              </a:endParaRPr>
            </a:p>
          </p:txBody>
        </p:sp>
      </p:grpSp>
      <p:grpSp>
        <p:nvGrpSpPr>
          <p:cNvPr id="548899" name="Group 35">
            <a:extLst>
              <a:ext uri="{FF2B5EF4-FFF2-40B4-BE49-F238E27FC236}">
                <a16:creationId xmlns:a16="http://schemas.microsoft.com/office/drawing/2014/main" id="{5F624C92-ED80-3147-A9A1-51BB89F17EA4}"/>
              </a:ext>
            </a:extLst>
          </p:cNvPr>
          <p:cNvGrpSpPr>
            <a:grpSpLocks/>
          </p:cNvGrpSpPr>
          <p:nvPr/>
        </p:nvGrpSpPr>
        <p:grpSpPr bwMode="auto">
          <a:xfrm>
            <a:off x="2506663" y="3659188"/>
            <a:ext cx="5180012" cy="1114425"/>
            <a:chOff x="1579" y="2305"/>
            <a:chExt cx="3263" cy="702"/>
          </a:xfrm>
        </p:grpSpPr>
        <p:sp>
          <p:nvSpPr>
            <p:cNvPr id="548877" name="Line 13">
              <a:extLst>
                <a:ext uri="{FF2B5EF4-FFF2-40B4-BE49-F238E27FC236}">
                  <a16:creationId xmlns:a16="http://schemas.microsoft.com/office/drawing/2014/main" id="{A5A45B17-E38A-3240-94B5-A1C7D130C250}"/>
                </a:ext>
              </a:extLst>
            </p:cNvPr>
            <p:cNvSpPr>
              <a:spLocks noChangeShapeType="1"/>
            </p:cNvSpPr>
            <p:nvPr/>
          </p:nvSpPr>
          <p:spPr bwMode="auto">
            <a:xfrm>
              <a:off x="1579" y="2305"/>
              <a:ext cx="341" cy="501"/>
            </a:xfrm>
            <a:prstGeom prst="line">
              <a:avLst/>
            </a:prstGeom>
            <a:noFill/>
            <a:ln w="12700">
              <a:solidFill>
                <a:schemeClr val="tx1"/>
              </a:solidFill>
              <a:round/>
              <a:headEnd/>
              <a:tailEnd type="triangle" w="med" len="med"/>
            </a:ln>
            <a:effectLst>
              <a:outerShdw blurRad="63500" dist="38099" dir="2700000" algn="ctr" rotWithShape="0">
                <a:schemeClr val="bg2">
                  <a:alpha val="74997"/>
                </a:schemeClr>
              </a:outerShdw>
            </a:effectLst>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a:solidFill>
                  <a:srgbClr val="052049"/>
                </a:solidFill>
                <a:latin typeface="Helvetica" charset="0"/>
                <a:ea typeface="ＭＳ Ｐゴシック" charset="-128"/>
              </a:endParaRPr>
            </a:p>
          </p:txBody>
        </p:sp>
        <p:grpSp>
          <p:nvGrpSpPr>
            <p:cNvPr id="10257" name="Group 34">
              <a:extLst>
                <a:ext uri="{FF2B5EF4-FFF2-40B4-BE49-F238E27FC236}">
                  <a16:creationId xmlns:a16="http://schemas.microsoft.com/office/drawing/2014/main" id="{A3F1B990-38C0-DF45-A45A-BBAE4B9C47A1}"/>
                </a:ext>
              </a:extLst>
            </p:cNvPr>
            <p:cNvGrpSpPr>
              <a:grpSpLocks/>
            </p:cNvGrpSpPr>
            <p:nvPr/>
          </p:nvGrpSpPr>
          <p:grpSpPr bwMode="auto">
            <a:xfrm>
              <a:off x="1994" y="2689"/>
              <a:ext cx="2848" cy="318"/>
              <a:chOff x="1994" y="2666"/>
              <a:chExt cx="2848" cy="318"/>
            </a:xfrm>
          </p:grpSpPr>
          <p:sp>
            <p:nvSpPr>
              <p:cNvPr id="10258" name="Line 22">
                <a:extLst>
                  <a:ext uri="{FF2B5EF4-FFF2-40B4-BE49-F238E27FC236}">
                    <a16:creationId xmlns:a16="http://schemas.microsoft.com/office/drawing/2014/main" id="{B3825BE6-5C9C-7D46-858C-92335C26CFEA}"/>
                  </a:ext>
                </a:extLst>
              </p:cNvPr>
              <p:cNvSpPr>
                <a:spLocks noChangeShapeType="1"/>
              </p:cNvSpPr>
              <p:nvPr/>
            </p:nvSpPr>
            <p:spPr bwMode="auto">
              <a:xfrm>
                <a:off x="3200" y="2805"/>
                <a:ext cx="501" cy="0"/>
              </a:xfrm>
              <a:prstGeom prst="line">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a:solidFill>
                    <a:srgbClr val="052049"/>
                  </a:solidFill>
                  <a:latin typeface="Garamond" charset="0"/>
                </a:endParaRPr>
              </a:p>
            </p:txBody>
          </p:sp>
          <p:sp>
            <p:nvSpPr>
              <p:cNvPr id="548889" name="Text Box 25">
                <a:extLst>
                  <a:ext uri="{FF2B5EF4-FFF2-40B4-BE49-F238E27FC236}">
                    <a16:creationId xmlns:a16="http://schemas.microsoft.com/office/drawing/2014/main" id="{F1E05DFB-17CD-1543-8643-D44977004514}"/>
                  </a:ext>
                </a:extLst>
              </p:cNvPr>
              <p:cNvSpPr txBox="1">
                <a:spLocks noChangeArrowheads="1"/>
              </p:cNvSpPr>
              <p:nvPr/>
            </p:nvSpPr>
            <p:spPr bwMode="auto">
              <a:xfrm>
                <a:off x="1994" y="2666"/>
                <a:ext cx="1141" cy="296"/>
              </a:xfrm>
              <a:prstGeom prst="rect">
                <a:avLst/>
              </a:prstGeom>
              <a:noFill/>
              <a:ln w="1270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chemeClr val="folHlink"/>
                    </a:solidFill>
                  </a14:hiddenFill>
                </a:ext>
              </a:extLst>
            </p:spPr>
            <p:txBody>
              <a:bodyPr>
                <a:spAutoFit/>
              </a:bodyPr>
              <a:lstStyle>
                <a:lvl1pPr>
                  <a:defRPr sz="2800">
                    <a:solidFill>
                      <a:schemeClr val="tx1"/>
                    </a:solidFill>
                    <a:latin typeface="Helvetica" charset="0"/>
                    <a:ea typeface="ＭＳ Ｐゴシック" charset="-128"/>
                  </a:defRPr>
                </a:lvl1pPr>
                <a:lvl2pPr marL="742950" indent="-285750">
                  <a:defRPr sz="2800">
                    <a:solidFill>
                      <a:schemeClr val="tx1"/>
                    </a:solidFill>
                    <a:latin typeface="Helvetica" charset="0"/>
                    <a:ea typeface="ＭＳ Ｐゴシック" charset="-128"/>
                  </a:defRPr>
                </a:lvl2pPr>
                <a:lvl3pPr marL="1143000" indent="-228600">
                  <a:defRPr sz="2800">
                    <a:solidFill>
                      <a:schemeClr val="tx1"/>
                    </a:solidFill>
                    <a:latin typeface="Helvetica" charset="0"/>
                    <a:ea typeface="ＭＳ Ｐゴシック" charset="-128"/>
                  </a:defRPr>
                </a:lvl3pPr>
                <a:lvl4pPr marL="1600200" indent="-228600">
                  <a:defRPr sz="2800">
                    <a:solidFill>
                      <a:schemeClr val="tx1"/>
                    </a:solidFill>
                    <a:latin typeface="Helvetica" charset="0"/>
                    <a:ea typeface="ＭＳ Ｐゴシック" charset="-128"/>
                  </a:defRPr>
                </a:lvl4pPr>
                <a:lvl5pPr marL="2057400" indent="-228600">
                  <a:defRPr sz="2800">
                    <a:solidFill>
                      <a:schemeClr val="tx1"/>
                    </a:solidFill>
                    <a:latin typeface="Helvetica" charset="0"/>
                    <a:ea typeface="ＭＳ Ｐゴシック" charset="-128"/>
                  </a:defRPr>
                </a:lvl5pPr>
                <a:lvl6pPr marL="2514600" indent="-228600" algn="ctr" eaLnBrk="0" fontAlgn="base" hangingPunct="0">
                  <a:spcBef>
                    <a:spcPct val="0"/>
                  </a:spcBef>
                  <a:spcAft>
                    <a:spcPct val="0"/>
                  </a:spcAft>
                  <a:defRPr sz="2800">
                    <a:solidFill>
                      <a:schemeClr val="tx1"/>
                    </a:solidFill>
                    <a:latin typeface="Helvetica" charset="0"/>
                    <a:ea typeface="ＭＳ Ｐゴシック" charset="-128"/>
                  </a:defRPr>
                </a:lvl6pPr>
                <a:lvl7pPr marL="2971800" indent="-228600" algn="ctr" eaLnBrk="0" fontAlgn="base" hangingPunct="0">
                  <a:spcBef>
                    <a:spcPct val="0"/>
                  </a:spcBef>
                  <a:spcAft>
                    <a:spcPct val="0"/>
                  </a:spcAft>
                  <a:defRPr sz="2800">
                    <a:solidFill>
                      <a:schemeClr val="tx1"/>
                    </a:solidFill>
                    <a:latin typeface="Helvetica" charset="0"/>
                    <a:ea typeface="ＭＳ Ｐゴシック" charset="-128"/>
                  </a:defRPr>
                </a:lvl7pPr>
                <a:lvl8pPr marL="3429000" indent="-228600" algn="ctr" eaLnBrk="0" fontAlgn="base" hangingPunct="0">
                  <a:spcBef>
                    <a:spcPct val="0"/>
                  </a:spcBef>
                  <a:spcAft>
                    <a:spcPct val="0"/>
                  </a:spcAft>
                  <a:defRPr sz="2800">
                    <a:solidFill>
                      <a:schemeClr val="tx1"/>
                    </a:solidFill>
                    <a:latin typeface="Helvetica" charset="0"/>
                    <a:ea typeface="ＭＳ Ｐゴシック" charset="-128"/>
                  </a:defRPr>
                </a:lvl8pPr>
                <a:lvl9pPr marL="3886200" indent="-228600" algn="ctr" eaLnBrk="0" fontAlgn="base" hangingPunct="0">
                  <a:spcBef>
                    <a:spcPct val="0"/>
                  </a:spcBef>
                  <a:spcAft>
                    <a:spcPct val="0"/>
                  </a:spcAft>
                  <a:defRPr sz="2800">
                    <a:solidFill>
                      <a:schemeClr val="tx1"/>
                    </a:solidFill>
                    <a:latin typeface="Helvetica" charset="0"/>
                    <a:ea typeface="ＭＳ Ｐゴシック" charset="-128"/>
                  </a:defRPr>
                </a:lvl9pPr>
              </a:lstStyle>
              <a:p>
                <a:pPr defTabSz="914400" eaLnBrk="0" fontAlgn="base" hangingPunct="0">
                  <a:spcBef>
                    <a:spcPct val="50000"/>
                  </a:spcBef>
                  <a:spcAft>
                    <a:spcPct val="0"/>
                  </a:spcAft>
                  <a:defRPr/>
                </a:pPr>
                <a:r>
                  <a:rPr lang="en-US" altLang="en-US" sz="2400" b="1">
                    <a:solidFill>
                      <a:srgbClr val="052049"/>
                    </a:solidFill>
                    <a:effectLst>
                      <a:outerShdw blurRad="38100" dist="38100" dir="2700000" algn="tl">
                        <a:srgbClr val="081D58"/>
                      </a:outerShdw>
                    </a:effectLst>
                  </a:rPr>
                  <a:t>Control</a:t>
                </a:r>
                <a:endParaRPr lang="en-US" altLang="en-US" sz="2000" b="1">
                  <a:solidFill>
                    <a:srgbClr val="052049"/>
                  </a:solidFill>
                </a:endParaRPr>
              </a:p>
            </p:txBody>
          </p:sp>
          <p:grpSp>
            <p:nvGrpSpPr>
              <p:cNvPr id="10260" name="Group 31">
                <a:extLst>
                  <a:ext uri="{FF2B5EF4-FFF2-40B4-BE49-F238E27FC236}">
                    <a16:creationId xmlns:a16="http://schemas.microsoft.com/office/drawing/2014/main" id="{3B7C5D80-6417-E54B-A3BF-F8CA8388878D}"/>
                  </a:ext>
                </a:extLst>
              </p:cNvPr>
              <p:cNvGrpSpPr>
                <a:grpSpLocks/>
              </p:cNvGrpSpPr>
              <p:nvPr/>
            </p:nvGrpSpPr>
            <p:grpSpPr bwMode="auto">
              <a:xfrm>
                <a:off x="3743" y="2696"/>
                <a:ext cx="1099" cy="288"/>
                <a:chOff x="3711" y="1533"/>
                <a:chExt cx="1099" cy="288"/>
              </a:xfrm>
            </p:grpSpPr>
            <p:sp>
              <p:nvSpPr>
                <p:cNvPr id="10261" name="Text Box 32">
                  <a:extLst>
                    <a:ext uri="{FF2B5EF4-FFF2-40B4-BE49-F238E27FC236}">
                      <a16:creationId xmlns:a16="http://schemas.microsoft.com/office/drawing/2014/main" id="{0592D4CD-E000-A545-A9F4-41BF5B206876}"/>
                    </a:ext>
                  </a:extLst>
                </p:cNvPr>
                <p:cNvSpPr txBox="1">
                  <a:spLocks noChangeArrowheads="1"/>
                </p:cNvSpPr>
                <p:nvPr/>
              </p:nvSpPr>
              <p:spPr bwMode="auto">
                <a:xfrm>
                  <a:off x="3711" y="1547"/>
                  <a:ext cx="1099" cy="258"/>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lgn="ctr">
                    <a:defRPr sz="2800">
                      <a:solidFill>
                        <a:schemeClr val="tx1"/>
                      </a:solidFill>
                      <a:latin typeface="Helvetica" pitchFamily="2" charset="0"/>
                      <a:ea typeface="ＭＳ Ｐゴシック" panose="020B0600070205080204" pitchFamily="34" charset="-128"/>
                    </a:defRPr>
                  </a:lvl1pPr>
                  <a:lvl2pPr marL="742950" indent="-285750" algn="ctr">
                    <a:defRPr sz="2800">
                      <a:solidFill>
                        <a:schemeClr val="tx1"/>
                      </a:solidFill>
                      <a:latin typeface="Helvetica" pitchFamily="2" charset="0"/>
                      <a:ea typeface="ＭＳ Ｐゴシック" panose="020B0600070205080204" pitchFamily="34" charset="-128"/>
                    </a:defRPr>
                  </a:lvl2pPr>
                  <a:lvl3pPr marL="1143000" indent="-228600" algn="ctr">
                    <a:defRPr sz="2800">
                      <a:solidFill>
                        <a:schemeClr val="tx1"/>
                      </a:solidFill>
                      <a:latin typeface="Helvetica" pitchFamily="2" charset="0"/>
                      <a:ea typeface="ＭＳ Ｐゴシック" panose="020B0600070205080204" pitchFamily="34" charset="-128"/>
                    </a:defRPr>
                  </a:lvl3pPr>
                  <a:lvl4pPr marL="1600200" indent="-228600" algn="ctr">
                    <a:defRPr sz="2800">
                      <a:solidFill>
                        <a:schemeClr val="tx1"/>
                      </a:solidFill>
                      <a:latin typeface="Helvetica" pitchFamily="2" charset="0"/>
                      <a:ea typeface="ＭＳ Ｐゴシック" panose="020B0600070205080204" pitchFamily="34" charset="-128"/>
                    </a:defRPr>
                  </a:lvl4pPr>
                  <a:lvl5pPr marL="2057400" indent="-228600" algn="ctr">
                    <a:defRPr sz="2800">
                      <a:solidFill>
                        <a:schemeClr val="tx1"/>
                      </a:solidFill>
                      <a:latin typeface="Helvetica" pitchFamily="2" charset="0"/>
                      <a:ea typeface="ＭＳ Ｐゴシック" panose="020B0600070205080204" pitchFamily="34" charset="-128"/>
                    </a:defRPr>
                  </a:lvl5pPr>
                  <a:lvl6pPr marL="2514600" indent="-228600" algn="ctr" eaLnBrk="0" fontAlgn="base" hangingPunct="0">
                    <a:spcBef>
                      <a:spcPct val="0"/>
                    </a:spcBef>
                    <a:spcAft>
                      <a:spcPct val="0"/>
                    </a:spcAft>
                    <a:defRPr sz="2800">
                      <a:solidFill>
                        <a:schemeClr val="tx1"/>
                      </a:solidFill>
                      <a:latin typeface="Helvetica" pitchFamily="2" charset="0"/>
                      <a:ea typeface="ＭＳ Ｐゴシック" panose="020B0600070205080204" pitchFamily="34" charset="-128"/>
                    </a:defRPr>
                  </a:lvl6pPr>
                  <a:lvl7pPr marL="2971800" indent="-228600" algn="ctr" eaLnBrk="0" fontAlgn="base" hangingPunct="0">
                    <a:spcBef>
                      <a:spcPct val="0"/>
                    </a:spcBef>
                    <a:spcAft>
                      <a:spcPct val="0"/>
                    </a:spcAft>
                    <a:defRPr sz="2800">
                      <a:solidFill>
                        <a:schemeClr val="tx1"/>
                      </a:solidFill>
                      <a:latin typeface="Helvetica" pitchFamily="2" charset="0"/>
                      <a:ea typeface="ＭＳ Ｐゴシック" panose="020B0600070205080204" pitchFamily="34" charset="-128"/>
                    </a:defRPr>
                  </a:lvl7pPr>
                  <a:lvl8pPr marL="3429000" indent="-228600" algn="ctr" eaLnBrk="0" fontAlgn="base" hangingPunct="0">
                    <a:spcBef>
                      <a:spcPct val="0"/>
                    </a:spcBef>
                    <a:spcAft>
                      <a:spcPct val="0"/>
                    </a:spcAft>
                    <a:defRPr sz="2800">
                      <a:solidFill>
                        <a:schemeClr val="tx1"/>
                      </a:solidFill>
                      <a:latin typeface="Helvetica" pitchFamily="2" charset="0"/>
                      <a:ea typeface="ＭＳ Ｐゴシック" panose="020B0600070205080204" pitchFamily="34" charset="-128"/>
                    </a:defRPr>
                  </a:lvl8pPr>
                  <a:lvl9pPr marL="3886200" indent="-228600" algn="ctr" eaLnBrk="0" fontAlgn="base" hangingPunct="0">
                    <a:spcBef>
                      <a:spcPct val="0"/>
                    </a:spcBef>
                    <a:spcAft>
                      <a:spcPct val="0"/>
                    </a:spcAft>
                    <a:defRPr sz="2800">
                      <a:solidFill>
                        <a:schemeClr val="tx1"/>
                      </a:solidFill>
                      <a:latin typeface="Helvetica" pitchFamily="2" charset="0"/>
                      <a:ea typeface="ＭＳ Ｐゴシック" panose="020B0600070205080204" pitchFamily="34" charset="-128"/>
                    </a:defRPr>
                  </a:lvl9pPr>
                </a:lstStyle>
                <a:p>
                  <a:pPr algn="l" defTabSz="914400" eaLnBrk="0" fontAlgn="base" hangingPunct="0">
                    <a:spcBef>
                      <a:spcPct val="50000"/>
                    </a:spcBef>
                    <a:spcAft>
                      <a:spcPct val="0"/>
                    </a:spcAft>
                  </a:pPr>
                  <a:endParaRPr lang="en-US" altLang="en-US" sz="2000" b="1">
                    <a:solidFill>
                      <a:srgbClr val="052049"/>
                    </a:solidFill>
                  </a:endParaRPr>
                </a:p>
              </p:txBody>
            </p:sp>
            <p:sp>
              <p:nvSpPr>
                <p:cNvPr id="548897" name="Text Box 33">
                  <a:extLst>
                    <a:ext uri="{FF2B5EF4-FFF2-40B4-BE49-F238E27FC236}">
                      <a16:creationId xmlns:a16="http://schemas.microsoft.com/office/drawing/2014/main" id="{73F5B5E3-F932-8F4E-BCFB-9556433DB054}"/>
                    </a:ext>
                  </a:extLst>
                </p:cNvPr>
                <p:cNvSpPr txBox="1">
                  <a:spLocks noChangeArrowheads="1"/>
                </p:cNvSpPr>
                <p:nvPr/>
              </p:nvSpPr>
              <p:spPr bwMode="auto">
                <a:xfrm>
                  <a:off x="3784" y="1533"/>
                  <a:ext cx="948" cy="2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spAutoFit/>
                </a:bodyPr>
                <a:lstStyle>
                  <a:lvl1pPr>
                    <a:defRPr sz="2800">
                      <a:solidFill>
                        <a:schemeClr val="tx1"/>
                      </a:solidFill>
                      <a:latin typeface="Helvetica" charset="0"/>
                      <a:ea typeface="ＭＳ Ｐゴシック" charset="-128"/>
                    </a:defRPr>
                  </a:lvl1pPr>
                  <a:lvl2pPr marL="742950" indent="-285750">
                    <a:defRPr sz="2800">
                      <a:solidFill>
                        <a:schemeClr val="tx1"/>
                      </a:solidFill>
                      <a:latin typeface="Helvetica" charset="0"/>
                      <a:ea typeface="ＭＳ Ｐゴシック" charset="-128"/>
                    </a:defRPr>
                  </a:lvl2pPr>
                  <a:lvl3pPr marL="1143000" indent="-228600">
                    <a:defRPr sz="2800">
                      <a:solidFill>
                        <a:schemeClr val="tx1"/>
                      </a:solidFill>
                      <a:latin typeface="Helvetica" charset="0"/>
                      <a:ea typeface="ＭＳ Ｐゴシック" charset="-128"/>
                    </a:defRPr>
                  </a:lvl3pPr>
                  <a:lvl4pPr marL="1600200" indent="-228600">
                    <a:defRPr sz="2800">
                      <a:solidFill>
                        <a:schemeClr val="tx1"/>
                      </a:solidFill>
                      <a:latin typeface="Helvetica" charset="0"/>
                      <a:ea typeface="ＭＳ Ｐゴシック" charset="-128"/>
                    </a:defRPr>
                  </a:lvl4pPr>
                  <a:lvl5pPr marL="2057400" indent="-228600">
                    <a:defRPr sz="2800">
                      <a:solidFill>
                        <a:schemeClr val="tx1"/>
                      </a:solidFill>
                      <a:latin typeface="Helvetica" charset="0"/>
                      <a:ea typeface="ＭＳ Ｐゴシック" charset="-128"/>
                    </a:defRPr>
                  </a:lvl5pPr>
                  <a:lvl6pPr marL="2514600" indent="-228600" algn="ctr" eaLnBrk="0" fontAlgn="base" hangingPunct="0">
                    <a:spcBef>
                      <a:spcPct val="0"/>
                    </a:spcBef>
                    <a:spcAft>
                      <a:spcPct val="0"/>
                    </a:spcAft>
                    <a:defRPr sz="2800">
                      <a:solidFill>
                        <a:schemeClr val="tx1"/>
                      </a:solidFill>
                      <a:latin typeface="Helvetica" charset="0"/>
                      <a:ea typeface="ＭＳ Ｐゴシック" charset="-128"/>
                    </a:defRPr>
                  </a:lvl6pPr>
                  <a:lvl7pPr marL="2971800" indent="-228600" algn="ctr" eaLnBrk="0" fontAlgn="base" hangingPunct="0">
                    <a:spcBef>
                      <a:spcPct val="0"/>
                    </a:spcBef>
                    <a:spcAft>
                      <a:spcPct val="0"/>
                    </a:spcAft>
                    <a:defRPr sz="2800">
                      <a:solidFill>
                        <a:schemeClr val="tx1"/>
                      </a:solidFill>
                      <a:latin typeface="Helvetica" charset="0"/>
                      <a:ea typeface="ＭＳ Ｐゴシック" charset="-128"/>
                    </a:defRPr>
                  </a:lvl7pPr>
                  <a:lvl8pPr marL="3429000" indent="-228600" algn="ctr" eaLnBrk="0" fontAlgn="base" hangingPunct="0">
                    <a:spcBef>
                      <a:spcPct val="0"/>
                    </a:spcBef>
                    <a:spcAft>
                      <a:spcPct val="0"/>
                    </a:spcAft>
                    <a:defRPr sz="2800">
                      <a:solidFill>
                        <a:schemeClr val="tx1"/>
                      </a:solidFill>
                      <a:latin typeface="Helvetica" charset="0"/>
                      <a:ea typeface="ＭＳ Ｐゴシック" charset="-128"/>
                    </a:defRPr>
                  </a:lvl8pPr>
                  <a:lvl9pPr marL="3886200" indent="-228600" algn="ctr" eaLnBrk="0" fontAlgn="base" hangingPunct="0">
                    <a:spcBef>
                      <a:spcPct val="0"/>
                    </a:spcBef>
                    <a:spcAft>
                      <a:spcPct val="0"/>
                    </a:spcAft>
                    <a:defRPr sz="2800">
                      <a:solidFill>
                        <a:schemeClr val="tx1"/>
                      </a:solidFill>
                      <a:latin typeface="Helvetica" charset="0"/>
                      <a:ea typeface="ＭＳ Ｐゴシック" charset="-128"/>
                    </a:defRPr>
                  </a:lvl9pPr>
                </a:lstStyle>
                <a:p>
                  <a:pPr algn="ctr" defTabSz="914400" eaLnBrk="0" fontAlgn="base" hangingPunct="0">
                    <a:spcBef>
                      <a:spcPct val="0"/>
                    </a:spcBef>
                    <a:spcAft>
                      <a:spcPct val="0"/>
                    </a:spcAft>
                    <a:defRPr/>
                  </a:pPr>
                  <a:r>
                    <a:rPr lang="en-US" altLang="en-US" sz="2400" b="1">
                      <a:solidFill>
                        <a:srgbClr val="052049"/>
                      </a:solidFill>
                      <a:effectLst>
                        <a:outerShdw blurRad="38100" dist="38100" dir="2700000" algn="tl">
                          <a:srgbClr val="081D58"/>
                        </a:outerShdw>
                      </a:effectLst>
                    </a:rPr>
                    <a:t>Outcome</a:t>
                  </a:r>
                  <a:endParaRPr lang="en-US" altLang="en-US">
                    <a:solidFill>
                      <a:srgbClr val="052049"/>
                    </a:solidFill>
                  </a:endParaRPr>
                </a:p>
              </p:txBody>
            </p:sp>
          </p:grpSp>
        </p:grpSp>
      </p:grpSp>
      <p:grpSp>
        <p:nvGrpSpPr>
          <p:cNvPr id="548902" name="Group 38">
            <a:extLst>
              <a:ext uri="{FF2B5EF4-FFF2-40B4-BE49-F238E27FC236}">
                <a16:creationId xmlns:a16="http://schemas.microsoft.com/office/drawing/2014/main" id="{FBD82846-E0F6-6C4C-ABE7-D9F4CF770770}"/>
              </a:ext>
            </a:extLst>
          </p:cNvPr>
          <p:cNvGrpSpPr>
            <a:grpSpLocks/>
          </p:cNvGrpSpPr>
          <p:nvPr/>
        </p:nvGrpSpPr>
        <p:grpSpPr bwMode="auto">
          <a:xfrm>
            <a:off x="3141664" y="3470275"/>
            <a:ext cx="3876676" cy="1303338"/>
            <a:chOff x="1979" y="2186"/>
            <a:chExt cx="2442" cy="821"/>
          </a:xfrm>
        </p:grpSpPr>
        <p:sp>
          <p:nvSpPr>
            <p:cNvPr id="548900" name="Text Box 36">
              <a:extLst>
                <a:ext uri="{FF2B5EF4-FFF2-40B4-BE49-F238E27FC236}">
                  <a16:creationId xmlns:a16="http://schemas.microsoft.com/office/drawing/2014/main" id="{32B4D144-B832-5745-BB57-90D60A2EE399}"/>
                </a:ext>
              </a:extLst>
            </p:cNvPr>
            <p:cNvSpPr txBox="1">
              <a:spLocks noChangeArrowheads="1"/>
            </p:cNvSpPr>
            <p:nvPr/>
          </p:nvSpPr>
          <p:spPr bwMode="auto">
            <a:xfrm>
              <a:off x="2981" y="2186"/>
              <a:ext cx="1440" cy="2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lvl1pPr>
                <a:defRPr sz="2800">
                  <a:solidFill>
                    <a:schemeClr val="tx1"/>
                  </a:solidFill>
                  <a:latin typeface="Helvetica" charset="0"/>
                  <a:ea typeface="ＭＳ Ｐゴシック" charset="-128"/>
                </a:defRPr>
              </a:lvl1pPr>
              <a:lvl2pPr marL="742950" indent="-285750">
                <a:defRPr sz="2800">
                  <a:solidFill>
                    <a:schemeClr val="tx1"/>
                  </a:solidFill>
                  <a:latin typeface="Helvetica" charset="0"/>
                  <a:ea typeface="ＭＳ Ｐゴシック" charset="-128"/>
                </a:defRPr>
              </a:lvl2pPr>
              <a:lvl3pPr marL="1143000" indent="-228600">
                <a:defRPr sz="2800">
                  <a:solidFill>
                    <a:schemeClr val="tx1"/>
                  </a:solidFill>
                  <a:latin typeface="Helvetica" charset="0"/>
                  <a:ea typeface="ＭＳ Ｐゴシック" charset="-128"/>
                </a:defRPr>
              </a:lvl3pPr>
              <a:lvl4pPr marL="1600200" indent="-228600">
                <a:defRPr sz="2800">
                  <a:solidFill>
                    <a:schemeClr val="tx1"/>
                  </a:solidFill>
                  <a:latin typeface="Helvetica" charset="0"/>
                  <a:ea typeface="ＭＳ Ｐゴシック" charset="-128"/>
                </a:defRPr>
              </a:lvl4pPr>
              <a:lvl5pPr marL="2057400" indent="-228600">
                <a:defRPr sz="2800">
                  <a:solidFill>
                    <a:schemeClr val="tx1"/>
                  </a:solidFill>
                  <a:latin typeface="Helvetica" charset="0"/>
                  <a:ea typeface="ＭＳ Ｐゴシック" charset="-128"/>
                </a:defRPr>
              </a:lvl5pPr>
              <a:lvl6pPr marL="2514600" indent="-228600" algn="ctr" eaLnBrk="0" fontAlgn="base" hangingPunct="0">
                <a:spcBef>
                  <a:spcPct val="0"/>
                </a:spcBef>
                <a:spcAft>
                  <a:spcPct val="0"/>
                </a:spcAft>
                <a:defRPr sz="2800">
                  <a:solidFill>
                    <a:schemeClr val="tx1"/>
                  </a:solidFill>
                  <a:latin typeface="Helvetica" charset="0"/>
                  <a:ea typeface="ＭＳ Ｐゴシック" charset="-128"/>
                </a:defRPr>
              </a:lvl6pPr>
              <a:lvl7pPr marL="2971800" indent="-228600" algn="ctr" eaLnBrk="0" fontAlgn="base" hangingPunct="0">
                <a:spcBef>
                  <a:spcPct val="0"/>
                </a:spcBef>
                <a:spcAft>
                  <a:spcPct val="0"/>
                </a:spcAft>
                <a:defRPr sz="2800">
                  <a:solidFill>
                    <a:schemeClr val="tx1"/>
                  </a:solidFill>
                  <a:latin typeface="Helvetica" charset="0"/>
                  <a:ea typeface="ＭＳ Ｐゴシック" charset="-128"/>
                </a:defRPr>
              </a:lvl7pPr>
              <a:lvl8pPr marL="3429000" indent="-228600" algn="ctr" eaLnBrk="0" fontAlgn="base" hangingPunct="0">
                <a:spcBef>
                  <a:spcPct val="0"/>
                </a:spcBef>
                <a:spcAft>
                  <a:spcPct val="0"/>
                </a:spcAft>
                <a:defRPr sz="2800">
                  <a:solidFill>
                    <a:schemeClr val="tx1"/>
                  </a:solidFill>
                  <a:latin typeface="Helvetica" charset="0"/>
                  <a:ea typeface="ＭＳ Ｐゴシック" charset="-128"/>
                </a:defRPr>
              </a:lvl8pPr>
              <a:lvl9pPr marL="3886200" indent="-228600" algn="ctr" eaLnBrk="0" fontAlgn="base" hangingPunct="0">
                <a:spcBef>
                  <a:spcPct val="0"/>
                </a:spcBef>
                <a:spcAft>
                  <a:spcPct val="0"/>
                </a:spcAft>
                <a:defRPr sz="2800">
                  <a:solidFill>
                    <a:schemeClr val="tx1"/>
                  </a:solidFill>
                  <a:latin typeface="Helvetica" charset="0"/>
                  <a:ea typeface="ＭＳ Ｐゴシック" charset="-128"/>
                </a:defRPr>
              </a:lvl9pPr>
            </a:lstStyle>
            <a:p>
              <a:pPr defTabSz="914400" eaLnBrk="0" fontAlgn="base" hangingPunct="0">
                <a:spcBef>
                  <a:spcPct val="50000"/>
                </a:spcBef>
                <a:spcAft>
                  <a:spcPct val="0"/>
                </a:spcAft>
                <a:defRPr/>
              </a:pPr>
              <a:r>
                <a:rPr lang="en-US" altLang="en-US" sz="2000" b="1">
                  <a:solidFill>
                    <a:srgbClr val="052049"/>
                  </a:solidFill>
                  <a:effectLst>
                    <a:outerShdw blurRad="38100" dist="38100" dir="2700000" algn="tl">
                      <a:srgbClr val="081D58"/>
                    </a:outerShdw>
                  </a:effectLst>
                </a:rPr>
                <a:t>+    Blinding</a:t>
              </a:r>
              <a:endParaRPr lang="en-US" altLang="en-US" sz="2000" b="1">
                <a:solidFill>
                  <a:srgbClr val="052049"/>
                </a:solidFill>
              </a:endParaRPr>
            </a:p>
          </p:txBody>
        </p:sp>
        <p:sp>
          <p:nvSpPr>
            <p:cNvPr id="548901" name="Text Box 37">
              <a:extLst>
                <a:ext uri="{FF2B5EF4-FFF2-40B4-BE49-F238E27FC236}">
                  <a16:creationId xmlns:a16="http://schemas.microsoft.com/office/drawing/2014/main" id="{BC0CCFDF-DC93-2E47-BA4C-302BE3F1D52D}"/>
                </a:ext>
              </a:extLst>
            </p:cNvPr>
            <p:cNvSpPr txBox="1">
              <a:spLocks noChangeArrowheads="1"/>
            </p:cNvSpPr>
            <p:nvPr/>
          </p:nvSpPr>
          <p:spPr bwMode="auto">
            <a:xfrm>
              <a:off x="1979" y="2672"/>
              <a:ext cx="1156" cy="335"/>
            </a:xfrm>
            <a:prstGeom prst="rect">
              <a:avLst/>
            </a:prstGeom>
            <a:solidFill>
              <a:srgbClr val="050895"/>
            </a:solidFill>
            <a:ln w="12700">
              <a:solidFill>
                <a:srgbClr val="0000FF"/>
              </a:solidFill>
              <a:miter lim="800000"/>
              <a:headEnd/>
              <a:tailEnd/>
            </a:ln>
            <a:effectLst>
              <a:outerShdw blurRad="63500" dist="38099" dir="2700000" algn="ctr" rotWithShape="0">
                <a:schemeClr val="bg2">
                  <a:alpha val="74997"/>
                </a:schemeClr>
              </a:outerShdw>
            </a:effectLst>
          </p:spPr>
          <p:txBody>
            <a:bodyPr>
              <a:spAutoFit/>
            </a:bodyPr>
            <a:lstStyle>
              <a:lvl1pPr>
                <a:defRPr sz="2800">
                  <a:solidFill>
                    <a:schemeClr val="tx1"/>
                  </a:solidFill>
                  <a:latin typeface="Helvetica" charset="0"/>
                  <a:ea typeface="ＭＳ Ｐゴシック" charset="-128"/>
                </a:defRPr>
              </a:lvl1pPr>
              <a:lvl2pPr marL="742950" indent="-285750">
                <a:defRPr sz="2800">
                  <a:solidFill>
                    <a:schemeClr val="tx1"/>
                  </a:solidFill>
                  <a:latin typeface="Helvetica" charset="0"/>
                  <a:ea typeface="ＭＳ Ｐゴシック" charset="-128"/>
                </a:defRPr>
              </a:lvl2pPr>
              <a:lvl3pPr marL="1143000" indent="-228600">
                <a:defRPr sz="2800">
                  <a:solidFill>
                    <a:schemeClr val="tx1"/>
                  </a:solidFill>
                  <a:latin typeface="Helvetica" charset="0"/>
                  <a:ea typeface="ＭＳ Ｐゴシック" charset="-128"/>
                </a:defRPr>
              </a:lvl3pPr>
              <a:lvl4pPr marL="1600200" indent="-228600">
                <a:defRPr sz="2800">
                  <a:solidFill>
                    <a:schemeClr val="tx1"/>
                  </a:solidFill>
                  <a:latin typeface="Helvetica" charset="0"/>
                  <a:ea typeface="ＭＳ Ｐゴシック" charset="-128"/>
                </a:defRPr>
              </a:lvl4pPr>
              <a:lvl5pPr marL="2057400" indent="-228600">
                <a:defRPr sz="2800">
                  <a:solidFill>
                    <a:schemeClr val="tx1"/>
                  </a:solidFill>
                  <a:latin typeface="Helvetica" charset="0"/>
                  <a:ea typeface="ＭＳ Ｐゴシック" charset="-128"/>
                </a:defRPr>
              </a:lvl5pPr>
              <a:lvl6pPr marL="2514600" indent="-228600" algn="ctr" eaLnBrk="0" fontAlgn="base" hangingPunct="0">
                <a:spcBef>
                  <a:spcPct val="0"/>
                </a:spcBef>
                <a:spcAft>
                  <a:spcPct val="0"/>
                </a:spcAft>
                <a:defRPr sz="2800">
                  <a:solidFill>
                    <a:schemeClr val="tx1"/>
                  </a:solidFill>
                  <a:latin typeface="Helvetica" charset="0"/>
                  <a:ea typeface="ＭＳ Ｐゴシック" charset="-128"/>
                </a:defRPr>
              </a:lvl6pPr>
              <a:lvl7pPr marL="2971800" indent="-228600" algn="ctr" eaLnBrk="0" fontAlgn="base" hangingPunct="0">
                <a:spcBef>
                  <a:spcPct val="0"/>
                </a:spcBef>
                <a:spcAft>
                  <a:spcPct val="0"/>
                </a:spcAft>
                <a:defRPr sz="2800">
                  <a:solidFill>
                    <a:schemeClr val="tx1"/>
                  </a:solidFill>
                  <a:latin typeface="Helvetica" charset="0"/>
                  <a:ea typeface="ＭＳ Ｐゴシック" charset="-128"/>
                </a:defRPr>
              </a:lvl7pPr>
              <a:lvl8pPr marL="3429000" indent="-228600" algn="ctr" eaLnBrk="0" fontAlgn="base" hangingPunct="0">
                <a:spcBef>
                  <a:spcPct val="0"/>
                </a:spcBef>
                <a:spcAft>
                  <a:spcPct val="0"/>
                </a:spcAft>
                <a:defRPr sz="2800">
                  <a:solidFill>
                    <a:schemeClr val="tx1"/>
                  </a:solidFill>
                  <a:latin typeface="Helvetica" charset="0"/>
                  <a:ea typeface="ＭＳ Ｐゴシック" charset="-128"/>
                </a:defRPr>
              </a:lvl8pPr>
              <a:lvl9pPr marL="3886200" indent="-228600" algn="ctr" eaLnBrk="0" fontAlgn="base" hangingPunct="0">
                <a:spcBef>
                  <a:spcPct val="0"/>
                </a:spcBef>
                <a:spcAft>
                  <a:spcPct val="0"/>
                </a:spcAft>
                <a:defRPr sz="2800">
                  <a:solidFill>
                    <a:schemeClr val="tx1"/>
                  </a:solidFill>
                  <a:latin typeface="Helvetica" charset="0"/>
                  <a:ea typeface="ＭＳ Ｐゴシック" charset="-128"/>
                </a:defRPr>
              </a:lvl9pPr>
            </a:lstStyle>
            <a:p>
              <a:pPr algn="ctr" defTabSz="914400" eaLnBrk="0" fontAlgn="base" hangingPunct="0">
                <a:spcBef>
                  <a:spcPct val="50000"/>
                </a:spcBef>
                <a:spcAft>
                  <a:spcPct val="0"/>
                </a:spcAft>
                <a:defRPr/>
              </a:pPr>
              <a:r>
                <a:rPr lang="en-US" altLang="en-US" b="1" dirty="0">
                  <a:solidFill>
                    <a:srgbClr val="FFFF00"/>
                  </a:solidFill>
                </a:rPr>
                <a:t>Placebo</a:t>
              </a:r>
              <a:endParaRPr lang="en-US" altLang="en-US" dirty="0">
                <a:solidFill>
                  <a:srgbClr val="FFFF00"/>
                </a:solidFill>
              </a:endParaRPr>
            </a:p>
          </p:txBody>
        </p:sp>
      </p:grpSp>
    </p:spTree>
    <p:extLst>
      <p:ext uri="{BB962C8B-B14F-4D97-AF65-F5344CB8AC3E}">
        <p14:creationId xmlns:p14="http://schemas.microsoft.com/office/powerpoint/2010/main" val="39214190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48899"/>
                                        </p:tgtEl>
                                        <p:attrNameLst>
                                          <p:attrName>style.visibility</p:attrName>
                                        </p:attrNameLst>
                                      </p:cBhvr>
                                      <p:to>
                                        <p:strVal val="visible"/>
                                      </p:to>
                                    </p:set>
                                    <p:animEffect transition="in" filter="fade">
                                      <p:cBhvr>
                                        <p:cTn id="7" dur="500"/>
                                        <p:tgtEl>
                                          <p:spTgt spid="5488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548892">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548902"/>
                                        </p:tgtEl>
                                        <p:attrNameLst>
                                          <p:attrName>style.visibility</p:attrName>
                                        </p:attrNameLst>
                                      </p:cBhvr>
                                      <p:to>
                                        <p:strVal val="visible"/>
                                      </p:to>
                                    </p:set>
                                    <p:animEffect transition="in" filter="fade">
                                      <p:cBhvr>
                                        <p:cTn id="16" dur="500"/>
                                        <p:tgtEl>
                                          <p:spTgt spid="5489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8892"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614488" y="1157287"/>
            <a:ext cx="4678296" cy="3128963"/>
          </a:xfrm>
          <a:prstGeom prst="rect">
            <a:avLst/>
          </a:prstGeom>
        </p:spPr>
      </p:pic>
      <p:sp>
        <p:nvSpPr>
          <p:cNvPr id="5" name="Rectangle 4"/>
          <p:cNvSpPr/>
          <p:nvPr/>
        </p:nvSpPr>
        <p:spPr>
          <a:xfrm>
            <a:off x="885825" y="4672013"/>
            <a:ext cx="7629525" cy="784830"/>
          </a:xfrm>
          <a:prstGeom prst="rect">
            <a:avLst/>
          </a:prstGeom>
        </p:spPr>
        <p:txBody>
          <a:bodyPr wrap="square">
            <a:spAutoFit/>
          </a:bodyPr>
          <a:lstStyle/>
          <a:p>
            <a:pPr eaLnBrk="0" hangingPunct="0">
              <a:spcBef>
                <a:spcPct val="50000"/>
              </a:spcBef>
              <a:defRPr/>
            </a:pPr>
            <a:r>
              <a:rPr lang="en-US" altLang="en-US" sz="2250" b="1" dirty="0"/>
              <a:t>Variable A is referred to as an instrumental variable (IV) or “instrument”.</a:t>
            </a:r>
          </a:p>
        </p:txBody>
      </p:sp>
      <p:sp>
        <p:nvSpPr>
          <p:cNvPr id="2" name="TextBox 1">
            <a:extLst>
              <a:ext uri="{FF2B5EF4-FFF2-40B4-BE49-F238E27FC236}">
                <a16:creationId xmlns:a16="http://schemas.microsoft.com/office/drawing/2014/main" id="{2E3A5C63-6A63-E34B-99F7-FD13729060C7}"/>
              </a:ext>
            </a:extLst>
          </p:cNvPr>
          <p:cNvSpPr txBox="1"/>
          <p:nvPr/>
        </p:nvSpPr>
        <p:spPr bwMode="auto">
          <a:xfrm>
            <a:off x="409903" y="155971"/>
            <a:ext cx="5502166" cy="307777"/>
          </a:xfrm>
          <a:prstGeom prst="rect">
            <a:avLst/>
          </a:prstGeom>
          <a:noFill/>
          <a:ln w="19050" algn="ctr">
            <a:noFill/>
            <a:miter lim="800000"/>
            <a:headEnd/>
            <a:tailEnd/>
          </a:ln>
        </p:spPr>
        <p:txBody>
          <a:bodyPr wrap="square" lIns="0" tIns="0" rIns="0" bIns="0" rtlCol="0">
            <a:spAutoFit/>
          </a:bodyPr>
          <a:lstStyle/>
          <a:p>
            <a:r>
              <a:rPr lang="en-US" sz="2000" dirty="0"/>
              <a:t>EPI203, Confounding &amp; Interaction</a:t>
            </a:r>
          </a:p>
        </p:txBody>
      </p:sp>
    </p:spTree>
    <p:extLst>
      <p:ext uri="{BB962C8B-B14F-4D97-AF65-F5344CB8AC3E}">
        <p14:creationId xmlns:p14="http://schemas.microsoft.com/office/powerpoint/2010/main" val="22597469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2513129" y="573959"/>
            <a:ext cx="4678296" cy="3128963"/>
          </a:xfrm>
          <a:prstGeom prst="rect">
            <a:avLst/>
          </a:prstGeom>
        </p:spPr>
      </p:pic>
      <p:sp>
        <p:nvSpPr>
          <p:cNvPr id="5" name="Rectangle 4"/>
          <p:cNvSpPr/>
          <p:nvPr/>
        </p:nvSpPr>
        <p:spPr>
          <a:xfrm>
            <a:off x="252248" y="3994089"/>
            <a:ext cx="8639503" cy="2342949"/>
          </a:xfrm>
          <a:prstGeom prst="rect">
            <a:avLst/>
          </a:prstGeom>
        </p:spPr>
        <p:txBody>
          <a:bodyPr wrap="square">
            <a:spAutoFit/>
          </a:bodyPr>
          <a:lstStyle/>
          <a:p>
            <a:pPr eaLnBrk="0" hangingPunct="0">
              <a:spcBef>
                <a:spcPct val="50000"/>
              </a:spcBef>
              <a:defRPr/>
            </a:pPr>
            <a:r>
              <a:rPr lang="en-US" altLang="en-US" sz="2250" dirty="0"/>
              <a:t>Variable A is referred to as an instrumental variable (IV) or “instrument”. Here, let A be randomization in a RCT.</a:t>
            </a:r>
          </a:p>
          <a:p>
            <a:pPr eaLnBrk="0" hangingPunct="0">
              <a:spcBef>
                <a:spcPct val="50000"/>
              </a:spcBef>
              <a:defRPr/>
            </a:pPr>
            <a:r>
              <a:rPr lang="en-US" altLang="en-US" sz="2250" dirty="0"/>
              <a:t>Randomization is an Instrumental Variable, that is related to the Exposure and nothing else. In a RCT, we focus on the IV-D relationship (randomized assignment and disease outcomes) in Intent-to-Treat analyses</a:t>
            </a:r>
          </a:p>
        </p:txBody>
      </p:sp>
      <p:sp>
        <p:nvSpPr>
          <p:cNvPr id="2" name="TextBox 1">
            <a:extLst>
              <a:ext uri="{FF2B5EF4-FFF2-40B4-BE49-F238E27FC236}">
                <a16:creationId xmlns:a16="http://schemas.microsoft.com/office/drawing/2014/main" id="{2E3A5C63-6A63-E34B-99F7-FD13729060C7}"/>
              </a:ext>
            </a:extLst>
          </p:cNvPr>
          <p:cNvSpPr txBox="1"/>
          <p:nvPr/>
        </p:nvSpPr>
        <p:spPr bwMode="auto">
          <a:xfrm>
            <a:off x="409903" y="155971"/>
            <a:ext cx="5502166" cy="307777"/>
          </a:xfrm>
          <a:prstGeom prst="rect">
            <a:avLst/>
          </a:prstGeom>
          <a:noFill/>
          <a:ln w="19050" algn="ctr">
            <a:noFill/>
            <a:miter lim="800000"/>
            <a:headEnd/>
            <a:tailEnd/>
          </a:ln>
        </p:spPr>
        <p:txBody>
          <a:bodyPr wrap="square" lIns="0" tIns="0" rIns="0" bIns="0" rtlCol="0">
            <a:spAutoFit/>
          </a:bodyPr>
          <a:lstStyle/>
          <a:p>
            <a:r>
              <a:rPr lang="en-US" sz="2000" dirty="0"/>
              <a:t>EPI203, Confounding &amp; Interaction</a:t>
            </a:r>
          </a:p>
        </p:txBody>
      </p:sp>
      <p:sp>
        <p:nvSpPr>
          <p:cNvPr id="6" name="TextBox 5">
            <a:extLst>
              <a:ext uri="{FF2B5EF4-FFF2-40B4-BE49-F238E27FC236}">
                <a16:creationId xmlns:a16="http://schemas.microsoft.com/office/drawing/2014/main" id="{6D229058-8A0E-B943-AEBA-4AEE3A328A95}"/>
              </a:ext>
            </a:extLst>
          </p:cNvPr>
          <p:cNvSpPr txBox="1"/>
          <p:nvPr/>
        </p:nvSpPr>
        <p:spPr bwMode="auto">
          <a:xfrm>
            <a:off x="1072062" y="3121570"/>
            <a:ext cx="2459421" cy="430887"/>
          </a:xfrm>
          <a:prstGeom prst="rect">
            <a:avLst/>
          </a:prstGeom>
          <a:solidFill>
            <a:schemeClr val="bg2"/>
          </a:solidFill>
          <a:ln w="19050" algn="ctr">
            <a:noFill/>
            <a:miter lim="800000"/>
            <a:headEnd/>
            <a:tailEnd/>
          </a:ln>
        </p:spPr>
        <p:txBody>
          <a:bodyPr wrap="square" lIns="0" tIns="0" rIns="0" bIns="0" rtlCol="0">
            <a:spAutoFit/>
          </a:bodyPr>
          <a:lstStyle/>
          <a:p>
            <a:r>
              <a:rPr lang="en-US" sz="2800" dirty="0"/>
              <a:t>Randomization</a:t>
            </a:r>
          </a:p>
        </p:txBody>
      </p:sp>
    </p:spTree>
    <p:extLst>
      <p:ext uri="{BB962C8B-B14F-4D97-AF65-F5344CB8AC3E}">
        <p14:creationId xmlns:p14="http://schemas.microsoft.com/office/powerpoint/2010/main" val="626072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356B6B9-29C5-D84D-A25A-5A6B83836CC8}"/>
              </a:ext>
            </a:extLst>
          </p:cNvPr>
          <p:cNvSpPr>
            <a:spLocks noGrp="1"/>
          </p:cNvSpPr>
          <p:nvPr>
            <p:ph type="sldNum" sz="quarter" idx="13"/>
          </p:nvPr>
        </p:nvSpPr>
        <p:spPr/>
        <p:txBody>
          <a:bodyPr/>
          <a:lstStyle/>
          <a:p>
            <a:pPr>
              <a:defRPr/>
            </a:pPr>
            <a:fld id="{55DB70E2-3929-4620-B6BA-4AC054379E69}" type="slidenum">
              <a:rPr lang="en-US" smtClean="0">
                <a:solidFill>
                  <a:srgbClr val="052049"/>
                </a:solidFill>
              </a:rPr>
              <a:pPr>
                <a:defRPr/>
              </a:pPr>
              <a:t>28</a:t>
            </a:fld>
            <a:endParaRPr lang="en-US">
              <a:solidFill>
                <a:srgbClr val="052049"/>
              </a:solidFill>
            </a:endParaRPr>
          </a:p>
        </p:txBody>
      </p:sp>
      <p:sp>
        <p:nvSpPr>
          <p:cNvPr id="4" name="Title 3">
            <a:extLst>
              <a:ext uri="{FF2B5EF4-FFF2-40B4-BE49-F238E27FC236}">
                <a16:creationId xmlns:a16="http://schemas.microsoft.com/office/drawing/2014/main" id="{EEF79204-E892-9F4A-B446-38BAE93FD370}"/>
              </a:ext>
            </a:extLst>
          </p:cNvPr>
          <p:cNvSpPr>
            <a:spLocks noGrp="1"/>
          </p:cNvSpPr>
          <p:nvPr>
            <p:ph type="title"/>
          </p:nvPr>
        </p:nvSpPr>
        <p:spPr/>
        <p:txBody>
          <a:bodyPr/>
          <a:lstStyle/>
          <a:p>
            <a:r>
              <a:rPr lang="en-US" dirty="0"/>
              <a:t>Randomized Clinical Trial attributes:</a:t>
            </a:r>
          </a:p>
        </p:txBody>
      </p:sp>
      <p:sp>
        <p:nvSpPr>
          <p:cNvPr id="5" name="Text Placeholder 4">
            <a:extLst>
              <a:ext uri="{FF2B5EF4-FFF2-40B4-BE49-F238E27FC236}">
                <a16:creationId xmlns:a16="http://schemas.microsoft.com/office/drawing/2014/main" id="{2E2D21AB-F80D-B845-95D2-5FA3335F5EB5}"/>
              </a:ext>
            </a:extLst>
          </p:cNvPr>
          <p:cNvSpPr>
            <a:spLocks noGrp="1"/>
          </p:cNvSpPr>
          <p:nvPr>
            <p:ph type="body" sz="quarter" idx="14"/>
          </p:nvPr>
        </p:nvSpPr>
        <p:spPr/>
        <p:txBody>
          <a:bodyPr>
            <a:normAutofit fontScale="92500"/>
          </a:bodyPr>
          <a:lstStyle/>
          <a:p>
            <a:pPr lvl="1">
              <a:lnSpc>
                <a:spcPct val="150000"/>
              </a:lnSpc>
            </a:pPr>
            <a:r>
              <a:rPr lang="en-US" sz="2800" dirty="0"/>
              <a:t>Randomization to Exposure (e.g., drug) or a Control (e.g., placebo) addresses known &amp; unknown confounding factors</a:t>
            </a:r>
          </a:p>
          <a:p>
            <a:pPr lvl="1">
              <a:lnSpc>
                <a:spcPct val="150000"/>
              </a:lnSpc>
            </a:pPr>
            <a:r>
              <a:rPr lang="en-US" sz="2800" dirty="0"/>
              <a:t>Intention to Treat (ITT): “once randomized, always analyzed”, maintains randomization </a:t>
            </a:r>
          </a:p>
          <a:p>
            <a:pPr lvl="1">
              <a:lnSpc>
                <a:spcPct val="150000"/>
              </a:lnSpc>
            </a:pPr>
            <a:r>
              <a:rPr lang="en-US" sz="2800" dirty="0"/>
              <a:t>Blinding minimizes bias in assessments/self-report</a:t>
            </a:r>
          </a:p>
        </p:txBody>
      </p:sp>
    </p:spTree>
    <p:extLst>
      <p:ext uri="{BB962C8B-B14F-4D97-AF65-F5344CB8AC3E}">
        <p14:creationId xmlns:p14="http://schemas.microsoft.com/office/powerpoint/2010/main" val="3714085559"/>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Rectangle 2">
            <a:extLst>
              <a:ext uri="{FF2B5EF4-FFF2-40B4-BE49-F238E27FC236}">
                <a16:creationId xmlns:a16="http://schemas.microsoft.com/office/drawing/2014/main" id="{EE9F0D1D-3B6D-884F-926B-1A41EACE6A02}"/>
              </a:ext>
            </a:extLst>
          </p:cNvPr>
          <p:cNvSpPr>
            <a:spLocks noGrp="1" noChangeArrowheads="1"/>
          </p:cNvSpPr>
          <p:nvPr>
            <p:ph type="title"/>
          </p:nvPr>
        </p:nvSpPr>
        <p:spPr/>
        <p:txBody>
          <a:bodyPr/>
          <a:lstStyle/>
          <a:p>
            <a:r>
              <a:rPr lang="en-US" altLang="en-US" dirty="0"/>
              <a:t>RCT Rationale</a:t>
            </a:r>
          </a:p>
        </p:txBody>
      </p:sp>
      <p:sp>
        <p:nvSpPr>
          <p:cNvPr id="547843" name="Rectangle 3">
            <a:extLst>
              <a:ext uri="{FF2B5EF4-FFF2-40B4-BE49-F238E27FC236}">
                <a16:creationId xmlns:a16="http://schemas.microsoft.com/office/drawing/2014/main" id="{61868211-8349-9F46-9CA7-5E88360AD926}"/>
              </a:ext>
            </a:extLst>
          </p:cNvPr>
          <p:cNvSpPr>
            <a:spLocks noGrp="1" noChangeArrowheads="1"/>
          </p:cNvSpPr>
          <p:nvPr>
            <p:ph type="body" idx="1"/>
          </p:nvPr>
        </p:nvSpPr>
        <p:spPr>
          <a:xfrm>
            <a:off x="489500" y="1474303"/>
            <a:ext cx="8137665" cy="3909393"/>
          </a:xfrm>
        </p:spPr>
        <p:txBody>
          <a:bodyPr/>
          <a:lstStyle/>
          <a:p>
            <a:r>
              <a:rPr lang="en-US" altLang="en-US" sz="2400" dirty="0"/>
              <a:t>Why do a randomized </a:t>
            </a:r>
            <a:r>
              <a:rPr lang="en-US" altLang="en-US" sz="2400" i="1" dirty="0"/>
              <a:t>blinded</a:t>
            </a:r>
            <a:r>
              <a:rPr lang="en-US" altLang="en-US" sz="2400" dirty="0"/>
              <a:t> trial?</a:t>
            </a:r>
          </a:p>
          <a:p>
            <a:pPr lvl="1"/>
            <a:r>
              <a:rPr lang="en-US" altLang="en-US" sz="2400" dirty="0"/>
              <a:t>minimize confounding </a:t>
            </a:r>
          </a:p>
          <a:p>
            <a:pPr lvl="1"/>
            <a:r>
              <a:rPr lang="en-US" altLang="en-US" sz="2400" dirty="0"/>
              <a:t>minimize co-interventions</a:t>
            </a:r>
          </a:p>
          <a:p>
            <a:pPr lvl="1"/>
            <a:r>
              <a:rPr lang="en-US" altLang="en-US" sz="2400" dirty="0"/>
              <a:t>minimize biased outcome ascertainment</a:t>
            </a:r>
          </a:p>
          <a:p>
            <a:r>
              <a:rPr lang="en-US" altLang="en-US" sz="2400" dirty="0"/>
              <a:t>Why </a:t>
            </a:r>
            <a:r>
              <a:rPr lang="en-US" altLang="en-US" sz="2400" b="1" i="1" dirty="0"/>
              <a:t>not</a:t>
            </a:r>
            <a:r>
              <a:rPr lang="en-US" altLang="en-US" sz="2400" dirty="0"/>
              <a:t> do a randomized trial?</a:t>
            </a:r>
          </a:p>
          <a:p>
            <a:pPr lvl="1"/>
            <a:r>
              <a:rPr lang="en-US" altLang="en-US" sz="2400" dirty="0"/>
              <a:t>major ethical issues</a:t>
            </a:r>
          </a:p>
          <a:p>
            <a:pPr lvl="1"/>
            <a:r>
              <a:rPr lang="en-US" altLang="en-US" sz="2400" dirty="0"/>
              <a:t>narrow research question</a:t>
            </a:r>
          </a:p>
          <a:p>
            <a:pPr lvl="1"/>
            <a:r>
              <a:rPr lang="en-US" altLang="en-US" sz="2400" dirty="0"/>
              <a:t>expensive</a:t>
            </a:r>
          </a:p>
          <a:p>
            <a:pPr lvl="1"/>
            <a:r>
              <a:rPr lang="en-US" altLang="en-US" sz="2400" dirty="0"/>
              <a:t>long time from idea to publication</a:t>
            </a:r>
          </a:p>
          <a:p>
            <a:r>
              <a:rPr lang="en-US" altLang="en-US" sz="2400" dirty="0"/>
              <a:t>Generally reserved for mature questions</a:t>
            </a:r>
          </a:p>
        </p:txBody>
      </p:sp>
    </p:spTree>
    <p:extLst>
      <p:ext uri="{BB962C8B-B14F-4D97-AF65-F5344CB8AC3E}">
        <p14:creationId xmlns:p14="http://schemas.microsoft.com/office/powerpoint/2010/main" val="4033989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47843">
                                            <p:txEl>
                                              <p:pRg st="4" end="4"/>
                                            </p:txEl>
                                          </p:spTgt>
                                        </p:tgtEl>
                                        <p:attrNameLst>
                                          <p:attrName>style.visibility</p:attrName>
                                        </p:attrNameLst>
                                      </p:cBhvr>
                                      <p:to>
                                        <p:strVal val="visible"/>
                                      </p:to>
                                    </p:set>
                                    <p:animEffect transition="in" filter="dissolve">
                                      <p:cBhvr>
                                        <p:cTn id="7" dur="500"/>
                                        <p:tgtEl>
                                          <p:spTgt spid="547843">
                                            <p:txEl>
                                              <p:pRg st="4" end="4"/>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47843">
                                            <p:txEl>
                                              <p:pRg st="5" end="5"/>
                                            </p:txEl>
                                          </p:spTgt>
                                        </p:tgtEl>
                                        <p:attrNameLst>
                                          <p:attrName>style.visibility</p:attrName>
                                        </p:attrNameLst>
                                      </p:cBhvr>
                                      <p:to>
                                        <p:strVal val="visible"/>
                                      </p:to>
                                    </p:set>
                                    <p:animEffect transition="in" filter="dissolve">
                                      <p:cBhvr>
                                        <p:cTn id="10" dur="500"/>
                                        <p:tgtEl>
                                          <p:spTgt spid="547843">
                                            <p:txEl>
                                              <p:pRg st="5" end="5"/>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547843">
                                            <p:txEl>
                                              <p:pRg st="6" end="6"/>
                                            </p:txEl>
                                          </p:spTgt>
                                        </p:tgtEl>
                                        <p:attrNameLst>
                                          <p:attrName>style.visibility</p:attrName>
                                        </p:attrNameLst>
                                      </p:cBhvr>
                                      <p:to>
                                        <p:strVal val="visible"/>
                                      </p:to>
                                    </p:set>
                                    <p:animEffect transition="in" filter="dissolve">
                                      <p:cBhvr>
                                        <p:cTn id="13" dur="500"/>
                                        <p:tgtEl>
                                          <p:spTgt spid="547843">
                                            <p:txEl>
                                              <p:pRg st="6" end="6"/>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547843">
                                            <p:txEl>
                                              <p:pRg st="7" end="7"/>
                                            </p:txEl>
                                          </p:spTgt>
                                        </p:tgtEl>
                                        <p:attrNameLst>
                                          <p:attrName>style.visibility</p:attrName>
                                        </p:attrNameLst>
                                      </p:cBhvr>
                                      <p:to>
                                        <p:strVal val="visible"/>
                                      </p:to>
                                    </p:set>
                                    <p:animEffect transition="in" filter="dissolve">
                                      <p:cBhvr>
                                        <p:cTn id="16" dur="500"/>
                                        <p:tgtEl>
                                          <p:spTgt spid="547843">
                                            <p:txEl>
                                              <p:pRg st="7" end="7"/>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547843">
                                            <p:txEl>
                                              <p:pRg st="8" end="8"/>
                                            </p:txEl>
                                          </p:spTgt>
                                        </p:tgtEl>
                                        <p:attrNameLst>
                                          <p:attrName>style.visibility</p:attrName>
                                        </p:attrNameLst>
                                      </p:cBhvr>
                                      <p:to>
                                        <p:strVal val="visible"/>
                                      </p:to>
                                    </p:set>
                                    <p:animEffect transition="in" filter="dissolve">
                                      <p:cBhvr>
                                        <p:cTn id="19" dur="500"/>
                                        <p:tgtEl>
                                          <p:spTgt spid="547843">
                                            <p:txEl>
                                              <p:pRg st="8" end="8"/>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547843">
                                            <p:txEl>
                                              <p:pRg st="9" end="9"/>
                                            </p:txEl>
                                          </p:spTgt>
                                        </p:tgtEl>
                                        <p:attrNameLst>
                                          <p:attrName>style.visibility</p:attrName>
                                        </p:attrNameLst>
                                      </p:cBhvr>
                                      <p:to>
                                        <p:strVal val="visible"/>
                                      </p:to>
                                    </p:set>
                                    <p:animEffect transition="in" filter="dissolve">
                                      <p:cBhvr>
                                        <p:cTn id="22" dur="500"/>
                                        <p:tgtEl>
                                          <p:spTgt spid="54784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AutoShape 2"/>
          <p:cNvSpPr>
            <a:spLocks noGrp="1" noChangeArrowheads="1"/>
          </p:cNvSpPr>
          <p:nvPr>
            <p:ph type="title"/>
          </p:nvPr>
        </p:nvSpPr>
        <p:spPr/>
        <p:txBody>
          <a:bodyPr/>
          <a:lstStyle/>
          <a:p>
            <a:r>
              <a:rPr lang="en-US" altLang="en-US" dirty="0"/>
              <a:t>Today’s Topics</a:t>
            </a:r>
          </a:p>
        </p:txBody>
      </p:sp>
      <p:sp>
        <p:nvSpPr>
          <p:cNvPr id="16387" name="Rectangle 7"/>
          <p:cNvSpPr>
            <a:spLocks noGrp="1" noChangeArrowheads="1"/>
          </p:cNvSpPr>
          <p:nvPr>
            <p:ph type="body" idx="1"/>
          </p:nvPr>
        </p:nvSpPr>
        <p:spPr>
          <a:xfrm>
            <a:off x="459686" y="1524000"/>
            <a:ext cx="8137665" cy="4615543"/>
          </a:xfrm>
        </p:spPr>
        <p:txBody>
          <a:bodyPr/>
          <a:lstStyle/>
          <a:p>
            <a:r>
              <a:rPr lang="en-US" altLang="en-US" dirty="0"/>
              <a:t>Introductions</a:t>
            </a:r>
          </a:p>
          <a:p>
            <a:r>
              <a:rPr lang="en-US" altLang="en-US" dirty="0"/>
              <a:t>Expectations</a:t>
            </a:r>
          </a:p>
          <a:p>
            <a:r>
              <a:rPr lang="en-US" altLang="en-US" dirty="0"/>
              <a:t>Objectives Overview &amp; Schedule</a:t>
            </a:r>
          </a:p>
          <a:p>
            <a:r>
              <a:rPr lang="en-US" altLang="en-US" dirty="0"/>
              <a:t>Study Design</a:t>
            </a:r>
          </a:p>
          <a:p>
            <a:pPr lvl="1"/>
            <a:r>
              <a:rPr lang="en-US" altLang="en-US" dirty="0"/>
              <a:t>Strengths &amp; Limitations of Randomized Clinical Trials</a:t>
            </a:r>
          </a:p>
          <a:p>
            <a:pPr lvl="1"/>
            <a:r>
              <a:rPr lang="en-US" altLang="en-US" dirty="0"/>
              <a:t>Target Trial</a:t>
            </a:r>
          </a:p>
          <a:p>
            <a:pPr lvl="1"/>
            <a:r>
              <a:rPr lang="en-US" altLang="en-US" dirty="0"/>
              <a:t>Observational Studies</a:t>
            </a:r>
          </a:p>
          <a:p>
            <a:pPr lvl="2"/>
            <a:r>
              <a:rPr lang="en-US" altLang="en-US" i="1" dirty="0"/>
              <a:t>Cohort</a:t>
            </a:r>
            <a:r>
              <a:rPr lang="en-US" altLang="en-US" dirty="0"/>
              <a:t> (continued on Jan 30)</a:t>
            </a:r>
          </a:p>
          <a:p>
            <a:pPr lvl="2"/>
            <a:r>
              <a:rPr lang="en-US" altLang="en-US" dirty="0"/>
              <a:t>(Case-Control, Jan 16)</a:t>
            </a:r>
          </a:p>
          <a:p>
            <a:r>
              <a:rPr lang="en-US" altLang="en-US" dirty="0"/>
              <a:t>Supplemental Material</a:t>
            </a:r>
          </a:p>
        </p:txBody>
      </p:sp>
      <p:sp>
        <p:nvSpPr>
          <p:cNvPr id="16388" name="Slide Number Placeholder 1"/>
          <p:cNvSpPr>
            <a:spLocks noGrp="1"/>
          </p:cNvSpPr>
          <p:nvPr>
            <p:ph type="sldNum" sz="quarter" idx="10"/>
          </p:nvPr>
        </p:nvSpPr>
        <p:spPr/>
        <p:txBody>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fld id="{61F8B00D-0AB7-F949-AFA0-FEF722960926}" type="slidenum">
              <a:rPr lang="en-US" altLang="en-US" smtClean="0">
                <a:solidFill>
                  <a:srgbClr val="052049"/>
                </a:solidFill>
              </a:rPr>
              <a:pPr/>
              <a:t>3</a:t>
            </a:fld>
            <a:endParaRPr lang="en-US" altLang="en-US">
              <a:solidFill>
                <a:srgbClr val="052049"/>
              </a:solidFill>
            </a:endParaRPr>
          </a:p>
        </p:txBody>
      </p:sp>
    </p:spTree>
    <p:extLst>
      <p:ext uri="{BB962C8B-B14F-4D97-AF65-F5344CB8AC3E}">
        <p14:creationId xmlns:p14="http://schemas.microsoft.com/office/powerpoint/2010/main" val="1953595322"/>
      </p:ext>
    </p:extLst>
  </p:cSld>
  <p:clrMapOvr>
    <a:masterClrMapping/>
  </p:clrMapOvr>
  <p:transition advClick="0" advTm="58312">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2">
            <a:extLst>
              <a:ext uri="{FF2B5EF4-FFF2-40B4-BE49-F238E27FC236}">
                <a16:creationId xmlns:a16="http://schemas.microsoft.com/office/drawing/2014/main" id="{060BDA67-1372-2644-BB25-6B6FAE552FEF}"/>
              </a:ext>
            </a:extLst>
          </p:cNvPr>
          <p:cNvSpPr>
            <a:spLocks noGrp="1" noChangeArrowheads="1"/>
          </p:cNvSpPr>
          <p:nvPr>
            <p:ph type="title"/>
          </p:nvPr>
        </p:nvSpPr>
        <p:spPr>
          <a:xfrm>
            <a:off x="453585" y="425002"/>
            <a:ext cx="8173580" cy="641798"/>
          </a:xfrm>
        </p:spPr>
        <p:txBody>
          <a:bodyPr>
            <a:normAutofit/>
          </a:bodyPr>
          <a:lstStyle/>
          <a:p>
            <a:pPr>
              <a:defRPr/>
            </a:pPr>
            <a:r>
              <a:rPr lang="en-US" altLang="en-US" sz="3600" dirty="0">
                <a:effectLst>
                  <a:outerShdw blurRad="38100" dist="38100" dir="2700000" algn="tl">
                    <a:srgbClr val="FFFFFF"/>
                  </a:outerShdw>
                </a:effectLst>
              </a:rPr>
              <a:t>Randomization</a:t>
            </a:r>
          </a:p>
        </p:txBody>
      </p:sp>
      <p:sp>
        <p:nvSpPr>
          <p:cNvPr id="525315" name="Rectangle 3">
            <a:extLst>
              <a:ext uri="{FF2B5EF4-FFF2-40B4-BE49-F238E27FC236}">
                <a16:creationId xmlns:a16="http://schemas.microsoft.com/office/drawing/2014/main" id="{92EC6CEC-77FC-2F41-A4CF-15AD9214D485}"/>
              </a:ext>
            </a:extLst>
          </p:cNvPr>
          <p:cNvSpPr>
            <a:spLocks noGrp="1" noChangeArrowheads="1"/>
          </p:cNvSpPr>
          <p:nvPr>
            <p:ph type="body" idx="1"/>
          </p:nvPr>
        </p:nvSpPr>
        <p:spPr>
          <a:xfrm>
            <a:off x="746125" y="1658938"/>
            <a:ext cx="7837488" cy="4132262"/>
          </a:xfrm>
        </p:spPr>
        <p:txBody>
          <a:bodyPr/>
          <a:lstStyle/>
          <a:p>
            <a:pPr>
              <a:defRPr/>
            </a:pPr>
            <a:r>
              <a:rPr lang="en-US" sz="2400" dirty="0">
                <a:cs typeface="+mn-cs"/>
              </a:rPr>
              <a:t>Participants are assigned to treatment groups by chance with a known probability</a:t>
            </a:r>
          </a:p>
          <a:p>
            <a:pPr>
              <a:defRPr/>
            </a:pPr>
            <a:r>
              <a:rPr lang="en-US" sz="2400" dirty="0">
                <a:cs typeface="+mn-cs"/>
              </a:rPr>
              <a:t>Random number </a:t>
            </a:r>
            <a:r>
              <a:rPr lang="en-US" sz="2400" dirty="0"/>
              <a:t>sequence, generated by computer</a:t>
            </a:r>
            <a:endParaRPr lang="en-US" sz="2400" dirty="0">
              <a:cs typeface="+mn-cs"/>
            </a:endParaRPr>
          </a:p>
          <a:p>
            <a:pPr>
              <a:defRPr/>
            </a:pPr>
            <a:r>
              <a:rPr lang="en-US" sz="2400" dirty="0">
                <a:cs typeface="+mn-cs"/>
              </a:rPr>
              <a:t>Tamper-proof system</a:t>
            </a:r>
          </a:p>
          <a:p>
            <a:pPr lvl="1">
              <a:defRPr/>
            </a:pPr>
            <a:r>
              <a:rPr lang="en-US" sz="2400" dirty="0"/>
              <a:t>ordered, sealed envelopes </a:t>
            </a:r>
          </a:p>
          <a:p>
            <a:pPr lvl="1">
              <a:defRPr/>
            </a:pPr>
            <a:r>
              <a:rPr lang="en-US" sz="2400" dirty="0"/>
              <a:t>centralized system (phone, computer, web)</a:t>
            </a:r>
            <a:endParaRPr lang="en-US" sz="3600" dirty="0"/>
          </a:p>
        </p:txBody>
      </p:sp>
    </p:spTree>
    <p:extLst>
      <p:ext uri="{BB962C8B-B14F-4D97-AF65-F5344CB8AC3E}">
        <p14:creationId xmlns:p14="http://schemas.microsoft.com/office/powerpoint/2010/main" val="12362452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2">
            <a:extLst>
              <a:ext uri="{FF2B5EF4-FFF2-40B4-BE49-F238E27FC236}">
                <a16:creationId xmlns:a16="http://schemas.microsoft.com/office/drawing/2014/main" id="{99F476E5-5AD1-A045-AA7C-A66ABB751C88}"/>
              </a:ext>
            </a:extLst>
          </p:cNvPr>
          <p:cNvSpPr>
            <a:spLocks noGrp="1" noChangeArrowheads="1"/>
          </p:cNvSpPr>
          <p:nvPr>
            <p:ph type="title"/>
          </p:nvPr>
        </p:nvSpPr>
        <p:spPr>
          <a:xfrm>
            <a:off x="453585" y="425002"/>
            <a:ext cx="8173580" cy="895798"/>
          </a:xfrm>
        </p:spPr>
        <p:txBody>
          <a:bodyPr>
            <a:normAutofit/>
          </a:bodyPr>
          <a:lstStyle/>
          <a:p>
            <a:r>
              <a:rPr lang="en-US" altLang="en-US" sz="3200" dirty="0"/>
              <a:t>Value of Randomization</a:t>
            </a:r>
          </a:p>
        </p:txBody>
      </p:sp>
      <p:sp>
        <p:nvSpPr>
          <p:cNvPr id="526339" name="Rectangle 3">
            <a:extLst>
              <a:ext uri="{FF2B5EF4-FFF2-40B4-BE49-F238E27FC236}">
                <a16:creationId xmlns:a16="http://schemas.microsoft.com/office/drawing/2014/main" id="{9F358994-69C3-D74F-946D-19A8CEC12F44}"/>
              </a:ext>
            </a:extLst>
          </p:cNvPr>
          <p:cNvSpPr>
            <a:spLocks noGrp="1" noChangeArrowheads="1"/>
          </p:cNvSpPr>
          <p:nvPr>
            <p:ph type="body" idx="1"/>
          </p:nvPr>
        </p:nvSpPr>
        <p:spPr>
          <a:xfrm>
            <a:off x="459686" y="1868557"/>
            <a:ext cx="8498047" cy="3909393"/>
          </a:xfrm>
        </p:spPr>
        <p:txBody>
          <a:bodyPr/>
          <a:lstStyle/>
          <a:p>
            <a:r>
              <a:rPr lang="en-US" altLang="en-US" sz="2400" dirty="0"/>
              <a:t>Balances baseline characteristics of the treatment groups</a:t>
            </a:r>
          </a:p>
          <a:p>
            <a:pPr lvl="1"/>
            <a:r>
              <a:rPr lang="en-US" altLang="en-US" sz="2400" dirty="0"/>
              <a:t>eliminates confounding due to measured and unmeasured factors</a:t>
            </a:r>
          </a:p>
          <a:p>
            <a:pPr lvl="1"/>
            <a:r>
              <a:rPr lang="en-US" altLang="en-US" sz="2400" dirty="0"/>
              <a:t>provides an unbiased comparison between groups</a:t>
            </a:r>
          </a:p>
          <a:p>
            <a:r>
              <a:rPr lang="en-US" altLang="en-US" sz="2400" dirty="0"/>
              <a:t>Does NOT maintain balance after randomization</a:t>
            </a:r>
          </a:p>
          <a:p>
            <a:pPr lvl="1"/>
            <a:r>
              <a:rPr lang="en-US" altLang="en-US" sz="2200" dirty="0"/>
              <a:t>What does that mean? </a:t>
            </a:r>
          </a:p>
          <a:p>
            <a:pPr lvl="1"/>
            <a:r>
              <a:rPr lang="en-US" altLang="en-US" sz="2200" dirty="0"/>
              <a:t>Consider an intervention that is not blinded….</a:t>
            </a:r>
          </a:p>
        </p:txBody>
      </p:sp>
    </p:spTree>
    <p:extLst>
      <p:ext uri="{BB962C8B-B14F-4D97-AF65-F5344CB8AC3E}">
        <p14:creationId xmlns:p14="http://schemas.microsoft.com/office/powerpoint/2010/main" val="1631540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6339">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526339">
                                            <p:txEl>
                                              <p:pRg st="4" end="4"/>
                                            </p:txEl>
                                          </p:spTgt>
                                        </p:tgtEl>
                                        <p:attrNameLst>
                                          <p:attrName>style.visibility</p:attrName>
                                        </p:attrNameLst>
                                      </p:cBhvr>
                                      <p:to>
                                        <p:strVal val="visible"/>
                                      </p:to>
                                    </p:set>
                                    <p:animEffect transition="in" filter="dissolve">
                                      <p:cBhvr>
                                        <p:cTn id="11" dur="500"/>
                                        <p:tgtEl>
                                          <p:spTgt spid="526339">
                                            <p:txEl>
                                              <p:pRg st="4" end="4"/>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526339">
                                            <p:txEl>
                                              <p:pRg st="5" end="5"/>
                                            </p:txEl>
                                          </p:spTgt>
                                        </p:tgtEl>
                                        <p:attrNameLst>
                                          <p:attrName>style.visibility</p:attrName>
                                        </p:attrNameLst>
                                      </p:cBhvr>
                                      <p:to>
                                        <p:strVal val="visible"/>
                                      </p:to>
                                    </p:set>
                                    <p:animEffect transition="in" filter="dissolve">
                                      <p:cBhvr>
                                        <p:cTn id="16" dur="500"/>
                                        <p:tgtEl>
                                          <p:spTgt spid="5263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a:extLst>
              <a:ext uri="{FF2B5EF4-FFF2-40B4-BE49-F238E27FC236}">
                <a16:creationId xmlns:a16="http://schemas.microsoft.com/office/drawing/2014/main" id="{A4565465-F220-3442-8937-5503E5BC917E}"/>
              </a:ext>
            </a:extLst>
          </p:cNvPr>
          <p:cNvSpPr>
            <a:spLocks noGrp="1" noChangeArrowheads="1"/>
          </p:cNvSpPr>
          <p:nvPr>
            <p:ph type="title"/>
          </p:nvPr>
        </p:nvSpPr>
        <p:spPr/>
        <p:txBody>
          <a:bodyPr>
            <a:normAutofit/>
          </a:bodyPr>
          <a:lstStyle/>
          <a:p>
            <a:r>
              <a:rPr lang="en-US" altLang="en-US" sz="3600" dirty="0"/>
              <a:t>Choice of Intervention</a:t>
            </a:r>
          </a:p>
        </p:txBody>
      </p:sp>
      <p:sp>
        <p:nvSpPr>
          <p:cNvPr id="527363" name="Rectangle 3">
            <a:extLst>
              <a:ext uri="{FF2B5EF4-FFF2-40B4-BE49-F238E27FC236}">
                <a16:creationId xmlns:a16="http://schemas.microsoft.com/office/drawing/2014/main" id="{B1BF1FD3-BA0E-5B40-AFB7-61A4BFA001CA}"/>
              </a:ext>
            </a:extLst>
          </p:cNvPr>
          <p:cNvSpPr>
            <a:spLocks noGrp="1" noChangeArrowheads="1"/>
          </p:cNvSpPr>
          <p:nvPr>
            <p:ph type="body" idx="1"/>
          </p:nvPr>
        </p:nvSpPr>
        <p:spPr/>
        <p:txBody>
          <a:bodyPr/>
          <a:lstStyle/>
          <a:p>
            <a:r>
              <a:rPr lang="en-US" altLang="en-US" sz="2800" dirty="0"/>
              <a:t>Maximize</a:t>
            </a:r>
          </a:p>
          <a:p>
            <a:pPr lvl="1"/>
            <a:r>
              <a:rPr lang="en-US" altLang="en-US" sz="2800" dirty="0"/>
              <a:t>effectiveness (highest tolerable dose)</a:t>
            </a:r>
          </a:p>
          <a:p>
            <a:pPr lvl="1"/>
            <a:r>
              <a:rPr lang="en-US" altLang="en-US" sz="2800" dirty="0"/>
              <a:t>safety (lowest effective dose)</a:t>
            </a:r>
          </a:p>
          <a:p>
            <a:pPr lvl="1"/>
            <a:r>
              <a:rPr lang="en-US" altLang="en-US" sz="2800" dirty="0"/>
              <a:t>generalizability</a:t>
            </a:r>
          </a:p>
          <a:p>
            <a:pPr lvl="1"/>
            <a:r>
              <a:rPr lang="en-US" altLang="en-US" sz="2800" dirty="0"/>
              <a:t>trial design/conduct</a:t>
            </a:r>
          </a:p>
          <a:p>
            <a:pPr lvl="2"/>
            <a:r>
              <a:rPr lang="en-US" altLang="en-US" sz="2400" dirty="0"/>
              <a:t>recruitment</a:t>
            </a:r>
          </a:p>
          <a:p>
            <a:pPr lvl="2"/>
            <a:r>
              <a:rPr lang="en-US" altLang="en-US" sz="2400" dirty="0"/>
              <a:t>compliance</a:t>
            </a:r>
          </a:p>
          <a:p>
            <a:pPr lvl="2"/>
            <a:r>
              <a:rPr lang="en-US" altLang="en-US" sz="2400" dirty="0"/>
              <a:t>blinding</a:t>
            </a:r>
          </a:p>
        </p:txBody>
      </p:sp>
    </p:spTree>
    <p:extLst>
      <p:ext uri="{BB962C8B-B14F-4D97-AF65-F5344CB8AC3E}">
        <p14:creationId xmlns:p14="http://schemas.microsoft.com/office/powerpoint/2010/main" val="5192103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2">
            <a:extLst>
              <a:ext uri="{FF2B5EF4-FFF2-40B4-BE49-F238E27FC236}">
                <a16:creationId xmlns:a16="http://schemas.microsoft.com/office/drawing/2014/main" id="{E900770A-19CF-B946-9791-A764BC0ADB73}"/>
              </a:ext>
            </a:extLst>
          </p:cNvPr>
          <p:cNvSpPr>
            <a:spLocks noGrp="1" noChangeArrowheads="1"/>
          </p:cNvSpPr>
          <p:nvPr>
            <p:ph type="title"/>
          </p:nvPr>
        </p:nvSpPr>
        <p:spPr>
          <a:xfrm>
            <a:off x="453585" y="425002"/>
            <a:ext cx="8173580" cy="980465"/>
          </a:xfrm>
        </p:spPr>
        <p:txBody>
          <a:bodyPr>
            <a:normAutofit/>
          </a:bodyPr>
          <a:lstStyle/>
          <a:p>
            <a:r>
              <a:rPr lang="en-US" altLang="en-US" sz="4000" dirty="0"/>
              <a:t>Choice of Control</a:t>
            </a:r>
          </a:p>
        </p:txBody>
      </p:sp>
      <p:sp>
        <p:nvSpPr>
          <p:cNvPr id="542723" name="Rectangle 3">
            <a:extLst>
              <a:ext uri="{FF2B5EF4-FFF2-40B4-BE49-F238E27FC236}">
                <a16:creationId xmlns:a16="http://schemas.microsoft.com/office/drawing/2014/main" id="{EFC98B9D-918E-0642-9F65-0A1CC2F391B4}"/>
              </a:ext>
            </a:extLst>
          </p:cNvPr>
          <p:cNvSpPr>
            <a:spLocks noGrp="1" noChangeArrowheads="1"/>
          </p:cNvSpPr>
          <p:nvPr>
            <p:ph type="body" idx="1"/>
          </p:nvPr>
        </p:nvSpPr>
        <p:spPr>
          <a:xfrm>
            <a:off x="459686" y="1868557"/>
            <a:ext cx="8167479" cy="4282861"/>
          </a:xfrm>
        </p:spPr>
        <p:txBody>
          <a:bodyPr/>
          <a:lstStyle/>
          <a:p>
            <a:r>
              <a:rPr lang="en-US" altLang="en-US" sz="2800" dirty="0"/>
              <a:t>Inert placebo usually best</a:t>
            </a:r>
          </a:p>
          <a:p>
            <a:r>
              <a:rPr lang="en-US" altLang="en-US" sz="2800" dirty="0"/>
              <a:t>Active therapy or </a:t>
            </a:r>
            <a:r>
              <a:rPr lang="ja-JP" altLang="en-US" sz="2800"/>
              <a:t>“</a:t>
            </a:r>
            <a:r>
              <a:rPr lang="en-US" altLang="ja-JP" sz="2800" dirty="0"/>
              <a:t>standard of care</a:t>
            </a:r>
            <a:r>
              <a:rPr lang="ja-JP" altLang="en-US" sz="2800"/>
              <a:t>”</a:t>
            </a:r>
            <a:endParaRPr lang="en-US" altLang="ja-JP" sz="2800" dirty="0"/>
          </a:p>
          <a:p>
            <a:pPr lvl="1"/>
            <a:r>
              <a:rPr lang="en-US" altLang="en-US" sz="2800" dirty="0"/>
              <a:t>Active Comparator Trial - new therapy more effective than standard</a:t>
            </a:r>
          </a:p>
          <a:p>
            <a:pPr lvl="2"/>
            <a:r>
              <a:rPr lang="en-US" altLang="en-US" sz="2400" dirty="0"/>
              <a:t>Ho: two treatments equally effective</a:t>
            </a:r>
          </a:p>
          <a:p>
            <a:pPr lvl="2"/>
            <a:r>
              <a:rPr lang="en-US" altLang="en-US" sz="2400" dirty="0"/>
              <a:t>Ha: one treatment more effective</a:t>
            </a:r>
          </a:p>
          <a:p>
            <a:pPr lvl="1"/>
            <a:r>
              <a:rPr lang="en-US" altLang="en-US" sz="2800" dirty="0"/>
              <a:t>Equivalence Trial - new therapy equivalent</a:t>
            </a:r>
          </a:p>
          <a:p>
            <a:pPr lvl="2"/>
            <a:r>
              <a:rPr lang="en-US" altLang="en-US" sz="2400" dirty="0"/>
              <a:t>Ho: two treatments differ by at least X</a:t>
            </a:r>
          </a:p>
          <a:p>
            <a:pPr lvl="2"/>
            <a:r>
              <a:rPr lang="en-US" altLang="en-US" sz="2400" dirty="0"/>
              <a:t>Ha: two treatments differ by less than X</a:t>
            </a:r>
          </a:p>
        </p:txBody>
      </p:sp>
    </p:spTree>
    <p:extLst>
      <p:ext uri="{BB962C8B-B14F-4D97-AF65-F5344CB8AC3E}">
        <p14:creationId xmlns:p14="http://schemas.microsoft.com/office/powerpoint/2010/main" val="18095024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0" name="Rectangle 2">
            <a:extLst>
              <a:ext uri="{FF2B5EF4-FFF2-40B4-BE49-F238E27FC236}">
                <a16:creationId xmlns:a16="http://schemas.microsoft.com/office/drawing/2014/main" id="{CC3CB29B-0AB1-7F40-9F04-D0E59AAC2ECB}"/>
              </a:ext>
            </a:extLst>
          </p:cNvPr>
          <p:cNvSpPr>
            <a:spLocks noGrp="1" noChangeArrowheads="1"/>
          </p:cNvSpPr>
          <p:nvPr>
            <p:ph type="title"/>
          </p:nvPr>
        </p:nvSpPr>
        <p:spPr>
          <a:xfrm>
            <a:off x="453585" y="425002"/>
            <a:ext cx="8173580" cy="878865"/>
          </a:xfrm>
        </p:spPr>
        <p:txBody>
          <a:bodyPr>
            <a:normAutofit/>
          </a:bodyPr>
          <a:lstStyle/>
          <a:p>
            <a:r>
              <a:rPr lang="en-US" altLang="en-US" sz="4000" dirty="0"/>
              <a:t>Adherence</a:t>
            </a:r>
          </a:p>
        </p:txBody>
      </p:sp>
      <p:sp>
        <p:nvSpPr>
          <p:cNvPr id="616451" name="Rectangle 3">
            <a:extLst>
              <a:ext uri="{FF2B5EF4-FFF2-40B4-BE49-F238E27FC236}">
                <a16:creationId xmlns:a16="http://schemas.microsoft.com/office/drawing/2014/main" id="{AF783BBF-8BB1-694C-8D31-DAE7B6ED6CD6}"/>
              </a:ext>
            </a:extLst>
          </p:cNvPr>
          <p:cNvSpPr>
            <a:spLocks noGrp="1" noChangeArrowheads="1"/>
          </p:cNvSpPr>
          <p:nvPr>
            <p:ph type="body" idx="1"/>
          </p:nvPr>
        </p:nvSpPr>
        <p:spPr/>
        <p:txBody>
          <a:bodyPr/>
          <a:lstStyle/>
          <a:p>
            <a:r>
              <a:rPr lang="en-US" altLang="en-US" sz="3200" dirty="0"/>
              <a:t>Intervention cannot work if it is not</a:t>
            </a:r>
            <a:r>
              <a:rPr lang="en-US" altLang="ja-JP" sz="3200" dirty="0"/>
              <a:t> used</a:t>
            </a:r>
          </a:p>
          <a:p>
            <a:r>
              <a:rPr lang="en-US" altLang="en-US" sz="3200" dirty="0"/>
              <a:t>Adherence measures</a:t>
            </a:r>
          </a:p>
          <a:p>
            <a:pPr lvl="1"/>
            <a:r>
              <a:rPr lang="en-US" altLang="en-US" sz="3200" dirty="0"/>
              <a:t>intervention</a:t>
            </a:r>
          </a:p>
          <a:p>
            <a:pPr lvl="2"/>
            <a:r>
              <a:rPr lang="en-US" altLang="en-US" sz="2800" dirty="0"/>
              <a:t>pill count, diaries, biologic measure, measuring device in dispenser</a:t>
            </a:r>
          </a:p>
          <a:p>
            <a:pPr lvl="1"/>
            <a:r>
              <a:rPr lang="en-US" altLang="en-US" sz="3200" dirty="0"/>
              <a:t>visits</a:t>
            </a:r>
          </a:p>
          <a:p>
            <a:pPr lvl="1"/>
            <a:r>
              <a:rPr lang="en-US" altLang="en-US" sz="3200" dirty="0"/>
              <a:t>study measurements</a:t>
            </a:r>
          </a:p>
          <a:p>
            <a:endParaRPr lang="en-US" altLang="en-US" sz="3200" dirty="0"/>
          </a:p>
          <a:p>
            <a:pPr lvl="1"/>
            <a:endParaRPr lang="en-US" altLang="en-US" sz="3200" dirty="0"/>
          </a:p>
        </p:txBody>
      </p:sp>
    </p:spTree>
    <p:extLst>
      <p:ext uri="{BB962C8B-B14F-4D97-AF65-F5344CB8AC3E}">
        <p14:creationId xmlns:p14="http://schemas.microsoft.com/office/powerpoint/2010/main" val="12080438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2" name="Rectangle 2">
            <a:extLst>
              <a:ext uri="{FF2B5EF4-FFF2-40B4-BE49-F238E27FC236}">
                <a16:creationId xmlns:a16="http://schemas.microsoft.com/office/drawing/2014/main" id="{C9FFC278-AFA2-6F4C-A953-538A80811E37}"/>
              </a:ext>
            </a:extLst>
          </p:cNvPr>
          <p:cNvSpPr>
            <a:spLocks noGrp="1" noChangeArrowheads="1"/>
          </p:cNvSpPr>
          <p:nvPr>
            <p:ph type="title"/>
          </p:nvPr>
        </p:nvSpPr>
        <p:spPr/>
        <p:txBody>
          <a:bodyPr>
            <a:normAutofit/>
          </a:bodyPr>
          <a:lstStyle/>
          <a:p>
            <a:r>
              <a:rPr lang="en-US" altLang="en-US" sz="3200" dirty="0"/>
              <a:t>Maximizing Adherence and Follow-up</a:t>
            </a:r>
          </a:p>
        </p:txBody>
      </p:sp>
      <p:sp>
        <p:nvSpPr>
          <p:cNvPr id="624643" name="Rectangle 3">
            <a:extLst>
              <a:ext uri="{FF2B5EF4-FFF2-40B4-BE49-F238E27FC236}">
                <a16:creationId xmlns:a16="http://schemas.microsoft.com/office/drawing/2014/main" id="{5983BA12-CA90-3C43-9146-3049E4895950}"/>
              </a:ext>
            </a:extLst>
          </p:cNvPr>
          <p:cNvSpPr>
            <a:spLocks noGrp="1" noChangeArrowheads="1"/>
          </p:cNvSpPr>
          <p:nvPr>
            <p:ph type="body" idx="1"/>
          </p:nvPr>
        </p:nvSpPr>
        <p:spPr>
          <a:xfrm>
            <a:off x="459686" y="1236133"/>
            <a:ext cx="8137665" cy="4541817"/>
          </a:xfrm>
        </p:spPr>
        <p:txBody>
          <a:bodyPr/>
          <a:lstStyle/>
          <a:p>
            <a:r>
              <a:rPr lang="en-US" altLang="en-US" sz="2400" dirty="0"/>
              <a:t>Choose subjects likely to adhere</a:t>
            </a:r>
          </a:p>
          <a:p>
            <a:pPr lvl="1"/>
            <a:r>
              <a:rPr lang="en-US" altLang="en-US" sz="2400" dirty="0"/>
              <a:t>exclude if likely nonadherent</a:t>
            </a:r>
          </a:p>
          <a:p>
            <a:pPr lvl="1"/>
            <a:r>
              <a:rPr lang="en-US" altLang="en-US" sz="2400" dirty="0"/>
              <a:t>complete several visits before randomization</a:t>
            </a:r>
          </a:p>
          <a:p>
            <a:pPr lvl="1"/>
            <a:r>
              <a:rPr lang="en-US" altLang="en-US" sz="2400" dirty="0"/>
              <a:t>complete a run-in</a:t>
            </a:r>
          </a:p>
          <a:p>
            <a:r>
              <a:rPr lang="en-US" altLang="en-US" sz="2400" dirty="0"/>
              <a:t>Intervention easy and safe</a:t>
            </a:r>
          </a:p>
          <a:p>
            <a:r>
              <a:rPr lang="en-US" altLang="en-US" sz="2400" dirty="0"/>
              <a:t>Visits easy and enjoyable</a:t>
            </a:r>
          </a:p>
          <a:p>
            <a:pPr lvl="1"/>
            <a:r>
              <a:rPr lang="en-US" altLang="en-US" sz="2400" dirty="0"/>
              <a:t>frequent enough to be engaging</a:t>
            </a:r>
          </a:p>
          <a:p>
            <a:pPr lvl="1"/>
            <a:r>
              <a:rPr lang="en-US" altLang="en-US" sz="2400" dirty="0"/>
              <a:t>evening visits, travel and parking reimbursement</a:t>
            </a:r>
          </a:p>
          <a:p>
            <a:pPr lvl="1"/>
            <a:r>
              <a:rPr lang="en-US" altLang="en-US" sz="2400" dirty="0"/>
              <a:t>personal relationships with participants</a:t>
            </a:r>
          </a:p>
          <a:p>
            <a:r>
              <a:rPr lang="en-US" altLang="en-US" sz="2400" dirty="0"/>
              <a:t>Measurements easy, safe and painless</a:t>
            </a:r>
          </a:p>
          <a:p>
            <a:r>
              <a:rPr lang="en-US" altLang="en-US" sz="2400" dirty="0"/>
              <a:t>Never discontinue participants </a:t>
            </a:r>
          </a:p>
        </p:txBody>
      </p:sp>
    </p:spTree>
    <p:extLst>
      <p:ext uri="{BB962C8B-B14F-4D97-AF65-F5344CB8AC3E}">
        <p14:creationId xmlns:p14="http://schemas.microsoft.com/office/powerpoint/2010/main" val="1885189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46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246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2464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2464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2464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2464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2464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2464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2464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2464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2464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Rectangle 2">
            <a:extLst>
              <a:ext uri="{FF2B5EF4-FFF2-40B4-BE49-F238E27FC236}">
                <a16:creationId xmlns:a16="http://schemas.microsoft.com/office/drawing/2014/main" id="{A4324B5C-8379-BA4E-A1DF-0B5F3BAB022B}"/>
              </a:ext>
            </a:extLst>
          </p:cNvPr>
          <p:cNvSpPr>
            <a:spLocks noGrp="1" noChangeArrowheads="1"/>
          </p:cNvSpPr>
          <p:nvPr>
            <p:ph type="title"/>
          </p:nvPr>
        </p:nvSpPr>
        <p:spPr/>
        <p:txBody>
          <a:bodyPr>
            <a:normAutofit/>
          </a:bodyPr>
          <a:lstStyle/>
          <a:p>
            <a:r>
              <a:rPr lang="en-US" altLang="en-US" sz="3600" dirty="0"/>
              <a:t>High Quality Randomized Trials</a:t>
            </a:r>
          </a:p>
        </p:txBody>
      </p:sp>
      <p:sp>
        <p:nvSpPr>
          <p:cNvPr id="617475" name="Rectangle 3">
            <a:extLst>
              <a:ext uri="{FF2B5EF4-FFF2-40B4-BE49-F238E27FC236}">
                <a16:creationId xmlns:a16="http://schemas.microsoft.com/office/drawing/2014/main" id="{FDC57551-B4BA-7641-8156-F5042148F0F5}"/>
              </a:ext>
            </a:extLst>
          </p:cNvPr>
          <p:cNvSpPr>
            <a:spLocks noGrp="1" noChangeArrowheads="1"/>
          </p:cNvSpPr>
          <p:nvPr>
            <p:ph type="body" idx="1"/>
          </p:nvPr>
        </p:nvSpPr>
        <p:spPr/>
        <p:txBody>
          <a:bodyPr/>
          <a:lstStyle/>
          <a:p>
            <a:r>
              <a:rPr lang="en-US" sz="2800" dirty="0"/>
              <a:t>Tamper-proof randomization</a:t>
            </a:r>
          </a:p>
          <a:p>
            <a:r>
              <a:rPr lang="en-US" sz="2800" dirty="0"/>
              <a:t>Blinding of participants, study staff, lab staff, outcome ascertainment and adjudication</a:t>
            </a:r>
          </a:p>
          <a:p>
            <a:r>
              <a:rPr lang="en-US" sz="2800" dirty="0"/>
              <a:t>Adherence to study intervention</a:t>
            </a:r>
          </a:p>
          <a:p>
            <a:r>
              <a:rPr lang="en-US" sz="2800" dirty="0"/>
              <a:t>Complete follow-up</a:t>
            </a:r>
          </a:p>
          <a:p>
            <a:r>
              <a:rPr lang="en-US" sz="2800" dirty="0"/>
              <a:t>Adequate sample size</a:t>
            </a:r>
          </a:p>
        </p:txBody>
      </p:sp>
    </p:spTree>
    <p:extLst>
      <p:ext uri="{BB962C8B-B14F-4D97-AF65-F5344CB8AC3E}">
        <p14:creationId xmlns:p14="http://schemas.microsoft.com/office/powerpoint/2010/main" val="24276556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Clinical Trial Limitations</a:t>
            </a:r>
          </a:p>
        </p:txBody>
      </p:sp>
      <p:sp>
        <p:nvSpPr>
          <p:cNvPr id="3" name="Content Placeholder 2"/>
          <p:cNvSpPr>
            <a:spLocks noGrp="1"/>
          </p:cNvSpPr>
          <p:nvPr>
            <p:ph idx="1"/>
          </p:nvPr>
        </p:nvSpPr>
        <p:spPr/>
        <p:txBody>
          <a:bodyPr/>
          <a:lstStyle/>
          <a:p>
            <a:r>
              <a:rPr lang="en-US" sz="2400" dirty="0"/>
              <a:t>While RCT’s are often considered ”gold standard” &amp; helpful for guiding other study designs, there are also limitations.</a:t>
            </a:r>
          </a:p>
          <a:p>
            <a:pPr lvl="1"/>
            <a:r>
              <a:rPr lang="en-US" sz="2400" dirty="0"/>
              <a:t>Time</a:t>
            </a:r>
          </a:p>
          <a:p>
            <a:pPr lvl="1"/>
            <a:r>
              <a:rPr lang="en-US" sz="2400" dirty="0"/>
              <a:t>Cost</a:t>
            </a:r>
          </a:p>
          <a:p>
            <a:pPr lvl="1"/>
            <a:r>
              <a:rPr lang="en-US" sz="2400" dirty="0"/>
              <a:t>Generalizability</a:t>
            </a:r>
          </a:p>
          <a:p>
            <a:pPr lvl="1"/>
            <a:r>
              <a:rPr lang="en-US" sz="2400" dirty="0"/>
              <a:t>Ethical Issues &amp; need for Equipoise</a:t>
            </a:r>
          </a:p>
          <a:p>
            <a:pPr lvl="1"/>
            <a:r>
              <a:rPr lang="en-US" sz="2400" dirty="0"/>
              <a:t>Issues related to Dose, Duration, &amp; Timing of Intervention</a:t>
            </a:r>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37</a:t>
            </a:fld>
            <a:endParaRPr lang="en-US" altLang="en-US" dirty="0">
              <a:solidFill>
                <a:srgbClr val="052049"/>
              </a:solidFill>
            </a:endParaRPr>
          </a:p>
        </p:txBody>
      </p:sp>
    </p:spTree>
    <p:extLst>
      <p:ext uri="{BB962C8B-B14F-4D97-AF65-F5344CB8AC3E}">
        <p14:creationId xmlns:p14="http://schemas.microsoft.com/office/powerpoint/2010/main" val="4187598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92CD26-CBAA-E14C-B4F2-64B727CEC19D}"/>
              </a:ext>
            </a:extLst>
          </p:cNvPr>
          <p:cNvSpPr>
            <a:spLocks noGrp="1"/>
          </p:cNvSpPr>
          <p:nvPr>
            <p:ph type="sldNum" sz="quarter" idx="12"/>
          </p:nvPr>
        </p:nvSpPr>
        <p:spPr/>
        <p:txBody>
          <a:bodyPr/>
          <a:lstStyle/>
          <a:p>
            <a:fld id="{7BCC8D0D-EAEC-449D-9161-023DFF90F2E2}" type="slidenum">
              <a:rPr lang="en-US" smtClean="0">
                <a:solidFill>
                  <a:srgbClr val="052049"/>
                </a:solidFill>
              </a:rPr>
              <a:pPr/>
              <a:t>38</a:t>
            </a:fld>
            <a:endParaRPr lang="en-US" dirty="0">
              <a:solidFill>
                <a:srgbClr val="052049"/>
              </a:solidFill>
            </a:endParaRPr>
          </a:p>
        </p:txBody>
      </p:sp>
      <p:sp>
        <p:nvSpPr>
          <p:cNvPr id="3" name="Title 2">
            <a:extLst>
              <a:ext uri="{FF2B5EF4-FFF2-40B4-BE49-F238E27FC236}">
                <a16:creationId xmlns:a16="http://schemas.microsoft.com/office/drawing/2014/main" id="{93887319-6006-6D40-8BE1-DE2D467F23D0}"/>
              </a:ext>
            </a:extLst>
          </p:cNvPr>
          <p:cNvSpPr>
            <a:spLocks noGrp="1"/>
          </p:cNvSpPr>
          <p:nvPr>
            <p:ph type="title"/>
          </p:nvPr>
        </p:nvSpPr>
        <p:spPr/>
        <p:txBody>
          <a:bodyPr/>
          <a:lstStyle/>
          <a:p>
            <a:r>
              <a:rPr lang="en-US" dirty="0"/>
              <a:t>RCT Examples</a:t>
            </a:r>
            <a:br>
              <a:rPr lang="en-US" dirty="0"/>
            </a:br>
            <a:r>
              <a:rPr lang="en-US" i="1" dirty="0"/>
              <a:t>Challenges &amp; Lessons Learned</a:t>
            </a:r>
          </a:p>
        </p:txBody>
      </p:sp>
    </p:spTree>
    <p:extLst>
      <p:ext uri="{BB962C8B-B14F-4D97-AF65-F5344CB8AC3E}">
        <p14:creationId xmlns:p14="http://schemas.microsoft.com/office/powerpoint/2010/main" val="493852309"/>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1E04E9-1D36-C54B-A69C-8D379E944918}"/>
              </a:ext>
            </a:extLst>
          </p:cNvPr>
          <p:cNvSpPr>
            <a:spLocks noGrp="1"/>
          </p:cNvSpPr>
          <p:nvPr>
            <p:ph type="title"/>
          </p:nvPr>
        </p:nvSpPr>
        <p:spPr/>
        <p:txBody>
          <a:bodyPr/>
          <a:lstStyle/>
          <a:p>
            <a:r>
              <a:rPr lang="en-US" dirty="0"/>
              <a:t>Examples of RCT’s</a:t>
            </a:r>
          </a:p>
        </p:txBody>
      </p:sp>
      <p:sp>
        <p:nvSpPr>
          <p:cNvPr id="5" name="Content Placeholder 4">
            <a:extLst>
              <a:ext uri="{FF2B5EF4-FFF2-40B4-BE49-F238E27FC236}">
                <a16:creationId xmlns:a16="http://schemas.microsoft.com/office/drawing/2014/main" id="{6E8811DD-1C60-1342-815C-0CB5A15913C3}"/>
              </a:ext>
            </a:extLst>
          </p:cNvPr>
          <p:cNvSpPr>
            <a:spLocks noGrp="1"/>
          </p:cNvSpPr>
          <p:nvPr>
            <p:ph idx="1"/>
          </p:nvPr>
        </p:nvSpPr>
        <p:spPr/>
        <p:txBody>
          <a:bodyPr/>
          <a:lstStyle/>
          <a:p>
            <a:endParaRPr lang="en-US" dirty="0"/>
          </a:p>
          <a:p>
            <a:r>
              <a:rPr lang="en-US" dirty="0"/>
              <a:t>Aspirin (ASA) &amp; Myocardial Infarction (MI)</a:t>
            </a:r>
          </a:p>
          <a:p>
            <a:r>
              <a:rPr lang="en-US" dirty="0"/>
              <a:t>Beta-Carotene &amp; Lung Cancer</a:t>
            </a:r>
          </a:p>
          <a:p>
            <a:r>
              <a:rPr lang="en-US" dirty="0"/>
              <a:t>PSA Screening &amp; Prostate Cancer Death</a:t>
            </a:r>
          </a:p>
          <a:p>
            <a:r>
              <a:rPr lang="en-US" dirty="0"/>
              <a:t>Hormone Replacement Therapy (HRT) &amp; heart disease</a:t>
            </a:r>
          </a:p>
          <a:p>
            <a:pPr marL="0" indent="0">
              <a:buNone/>
            </a:pPr>
            <a:endParaRPr lang="en-US" dirty="0"/>
          </a:p>
          <a:p>
            <a:endParaRPr lang="en-US" dirty="0"/>
          </a:p>
        </p:txBody>
      </p:sp>
      <p:sp>
        <p:nvSpPr>
          <p:cNvPr id="2" name="Slide Number Placeholder 1">
            <a:extLst>
              <a:ext uri="{FF2B5EF4-FFF2-40B4-BE49-F238E27FC236}">
                <a16:creationId xmlns:a16="http://schemas.microsoft.com/office/drawing/2014/main" id="{6BB1D54D-F1AE-4344-99B9-25AF47DEBD66}"/>
              </a:ext>
            </a:extLst>
          </p:cNvPr>
          <p:cNvSpPr>
            <a:spLocks noGrp="1"/>
          </p:cNvSpPr>
          <p:nvPr>
            <p:ph type="sldNum" sz="quarter" idx="10"/>
          </p:nvPr>
        </p:nvSpPr>
        <p:spPr/>
        <p:txBody>
          <a:bodyPr/>
          <a:lstStyle/>
          <a:p>
            <a:fld id="{7BCC8D0D-EAEC-449D-9161-023DFF90F2E2}" type="slidenum">
              <a:rPr lang="en-US" smtClean="0">
                <a:solidFill>
                  <a:srgbClr val="052049"/>
                </a:solidFill>
              </a:rPr>
              <a:pPr/>
              <a:t>39</a:t>
            </a:fld>
            <a:endParaRPr lang="en-US" dirty="0">
              <a:solidFill>
                <a:srgbClr val="052049"/>
              </a:solidFill>
            </a:endParaRPr>
          </a:p>
        </p:txBody>
      </p:sp>
    </p:spTree>
    <p:extLst>
      <p:ext uri="{BB962C8B-B14F-4D97-AF65-F5344CB8AC3E}">
        <p14:creationId xmlns:p14="http://schemas.microsoft.com/office/powerpoint/2010/main" val="350473660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B2D1A0-E7D7-E647-B5FB-8BD0209AB7E5}"/>
              </a:ext>
            </a:extLst>
          </p:cNvPr>
          <p:cNvSpPr>
            <a:spLocks noGrp="1"/>
          </p:cNvSpPr>
          <p:nvPr>
            <p:ph type="sldNum" sz="quarter" idx="12"/>
          </p:nvPr>
        </p:nvSpPr>
        <p:spPr/>
        <p:txBody>
          <a:bodyPr/>
          <a:lstStyle/>
          <a:p>
            <a:fld id="{7BCC8D0D-EAEC-449D-9161-023DFF90F2E2}" type="slidenum">
              <a:rPr lang="en-US" smtClean="0">
                <a:solidFill>
                  <a:srgbClr val="052049"/>
                </a:solidFill>
              </a:rPr>
              <a:pPr/>
              <a:t>4</a:t>
            </a:fld>
            <a:endParaRPr lang="en-US" dirty="0">
              <a:solidFill>
                <a:srgbClr val="052049"/>
              </a:solidFill>
            </a:endParaRPr>
          </a:p>
        </p:txBody>
      </p:sp>
      <p:sp>
        <p:nvSpPr>
          <p:cNvPr id="3" name="Title 2">
            <a:extLst>
              <a:ext uri="{FF2B5EF4-FFF2-40B4-BE49-F238E27FC236}">
                <a16:creationId xmlns:a16="http://schemas.microsoft.com/office/drawing/2014/main" id="{DBC34B54-0B18-4A44-B45B-CCECBD364F66}"/>
              </a:ext>
            </a:extLst>
          </p:cNvPr>
          <p:cNvSpPr>
            <a:spLocks noGrp="1"/>
          </p:cNvSpPr>
          <p:nvPr>
            <p:ph type="title"/>
          </p:nvPr>
        </p:nvSpPr>
        <p:spPr/>
        <p:txBody>
          <a:bodyPr/>
          <a:lstStyle/>
          <a:p>
            <a:r>
              <a:rPr lang="en-US" dirty="0"/>
              <a:t>Objectives &amp; Overview</a:t>
            </a:r>
          </a:p>
        </p:txBody>
      </p:sp>
    </p:spTree>
    <p:extLst>
      <p:ext uri="{BB962C8B-B14F-4D97-AF65-F5344CB8AC3E}">
        <p14:creationId xmlns:p14="http://schemas.microsoft.com/office/powerpoint/2010/main" val="1620154817"/>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8F225-ED94-4E4A-9313-DD93B083A631}"/>
              </a:ext>
            </a:extLst>
          </p:cNvPr>
          <p:cNvSpPr>
            <a:spLocks noGrp="1"/>
          </p:cNvSpPr>
          <p:nvPr>
            <p:ph type="title"/>
          </p:nvPr>
        </p:nvSpPr>
        <p:spPr/>
        <p:txBody>
          <a:bodyPr/>
          <a:lstStyle/>
          <a:p>
            <a:r>
              <a:rPr lang="en-US" dirty="0"/>
              <a:t>Physicians’ Health Study I</a:t>
            </a:r>
          </a:p>
        </p:txBody>
      </p:sp>
      <p:sp>
        <p:nvSpPr>
          <p:cNvPr id="3" name="Content Placeholder 2">
            <a:extLst>
              <a:ext uri="{FF2B5EF4-FFF2-40B4-BE49-F238E27FC236}">
                <a16:creationId xmlns:a16="http://schemas.microsoft.com/office/drawing/2014/main" id="{310D5A64-8F5A-9D46-B938-07F76C3C4EDC}"/>
              </a:ext>
            </a:extLst>
          </p:cNvPr>
          <p:cNvSpPr>
            <a:spLocks noGrp="1"/>
          </p:cNvSpPr>
          <p:nvPr>
            <p:ph idx="1"/>
          </p:nvPr>
        </p:nvSpPr>
        <p:spPr/>
        <p:txBody>
          <a:bodyPr/>
          <a:lstStyle/>
          <a:p>
            <a:r>
              <a:rPr lang="en-US" dirty="0"/>
              <a:t>Randomized, double-blind, placebo-controlled trial of N~22,071 U.S. physicians</a:t>
            </a:r>
          </a:p>
          <a:p>
            <a:r>
              <a:rPr lang="en-US" dirty="0"/>
              <a:t>Examined if:</a:t>
            </a:r>
          </a:p>
          <a:p>
            <a:pPr lvl="1"/>
            <a:r>
              <a:rPr lang="en-US" dirty="0"/>
              <a:t>Low-dose aspirin (325 mg every other day) decreased cardiovascular mortality </a:t>
            </a:r>
          </a:p>
          <a:p>
            <a:pPr lvl="1"/>
            <a:r>
              <a:rPr lang="en-US" dirty="0"/>
              <a:t>Beta carotene reduced incidence of cancer</a:t>
            </a:r>
          </a:p>
          <a:p>
            <a:r>
              <a:rPr lang="en-US" dirty="0"/>
              <a:t>Aspirin component terminated earlier than scheduled</a:t>
            </a:r>
          </a:p>
          <a:p>
            <a:r>
              <a:rPr lang="en-US" dirty="0"/>
              <a:t>Average follow-up 60 months for aspirin component</a:t>
            </a:r>
          </a:p>
          <a:p>
            <a:r>
              <a:rPr lang="en-US" dirty="0"/>
              <a:t>Jan. 1988, 99.7% still providing information on morbidity</a:t>
            </a:r>
          </a:p>
        </p:txBody>
      </p:sp>
      <p:sp>
        <p:nvSpPr>
          <p:cNvPr id="4" name="Slide Number Placeholder 3">
            <a:extLst>
              <a:ext uri="{FF2B5EF4-FFF2-40B4-BE49-F238E27FC236}">
                <a16:creationId xmlns:a16="http://schemas.microsoft.com/office/drawing/2014/main" id="{DB9E75A0-B614-BA4C-8956-02E24C3F85C8}"/>
              </a:ext>
            </a:extLst>
          </p:cNvPr>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40</a:t>
            </a:fld>
            <a:endParaRPr lang="en-US" altLang="en-US">
              <a:solidFill>
                <a:srgbClr val="052049"/>
              </a:solidFill>
            </a:endParaRPr>
          </a:p>
        </p:txBody>
      </p:sp>
    </p:spTree>
    <p:extLst>
      <p:ext uri="{BB962C8B-B14F-4D97-AF65-F5344CB8AC3E}">
        <p14:creationId xmlns:p14="http://schemas.microsoft.com/office/powerpoint/2010/main" val="6588333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8F225-ED94-4E4A-9313-DD93B083A631}"/>
              </a:ext>
            </a:extLst>
          </p:cNvPr>
          <p:cNvSpPr>
            <a:spLocks noGrp="1"/>
          </p:cNvSpPr>
          <p:nvPr>
            <p:ph type="title"/>
          </p:nvPr>
        </p:nvSpPr>
        <p:spPr/>
        <p:txBody>
          <a:bodyPr/>
          <a:lstStyle/>
          <a:p>
            <a:r>
              <a:rPr lang="en-US" dirty="0"/>
              <a:t>Physicians’ Health Study I</a:t>
            </a:r>
          </a:p>
        </p:txBody>
      </p:sp>
      <p:sp>
        <p:nvSpPr>
          <p:cNvPr id="3" name="Content Placeholder 2">
            <a:extLst>
              <a:ext uri="{FF2B5EF4-FFF2-40B4-BE49-F238E27FC236}">
                <a16:creationId xmlns:a16="http://schemas.microsoft.com/office/drawing/2014/main" id="{310D5A64-8F5A-9D46-B938-07F76C3C4EDC}"/>
              </a:ext>
            </a:extLst>
          </p:cNvPr>
          <p:cNvSpPr>
            <a:spLocks noGrp="1"/>
          </p:cNvSpPr>
          <p:nvPr>
            <p:ph idx="1"/>
          </p:nvPr>
        </p:nvSpPr>
        <p:spPr/>
        <p:txBody>
          <a:bodyPr/>
          <a:lstStyle/>
          <a:p>
            <a:r>
              <a:rPr lang="en-US" dirty="0"/>
              <a:t>Randomized, double-blind, placebo-controlled trial of </a:t>
            </a:r>
            <a:r>
              <a:rPr lang="en-US" dirty="0">
                <a:highlight>
                  <a:srgbClr val="00FFFF"/>
                </a:highlight>
              </a:rPr>
              <a:t>N~22,071 U.S. physicians</a:t>
            </a:r>
          </a:p>
          <a:p>
            <a:r>
              <a:rPr lang="en-US" dirty="0"/>
              <a:t>Examined if:</a:t>
            </a:r>
          </a:p>
          <a:p>
            <a:pPr lvl="1"/>
            <a:r>
              <a:rPr lang="en-US" dirty="0"/>
              <a:t>Low-dose aspirin (325 mg every other day) decreased cardiovascular mortality </a:t>
            </a:r>
          </a:p>
          <a:p>
            <a:pPr lvl="1"/>
            <a:r>
              <a:rPr lang="en-US" dirty="0"/>
              <a:t>Beta carotene reduced incidence of cancer</a:t>
            </a:r>
          </a:p>
          <a:p>
            <a:r>
              <a:rPr lang="en-US" dirty="0"/>
              <a:t>Aspirin component terminated earlier than scheduled</a:t>
            </a:r>
          </a:p>
          <a:p>
            <a:r>
              <a:rPr lang="en-US" dirty="0"/>
              <a:t>Average follow-up 60 months for aspirin component</a:t>
            </a:r>
          </a:p>
          <a:p>
            <a:r>
              <a:rPr lang="en-US" dirty="0"/>
              <a:t>Jan. 1988, 99.7% still providing information on morbidity</a:t>
            </a:r>
          </a:p>
        </p:txBody>
      </p:sp>
      <p:sp>
        <p:nvSpPr>
          <p:cNvPr id="4" name="Slide Number Placeholder 3">
            <a:extLst>
              <a:ext uri="{FF2B5EF4-FFF2-40B4-BE49-F238E27FC236}">
                <a16:creationId xmlns:a16="http://schemas.microsoft.com/office/drawing/2014/main" id="{DB9E75A0-B614-BA4C-8956-02E24C3F85C8}"/>
              </a:ext>
            </a:extLst>
          </p:cNvPr>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41</a:t>
            </a:fld>
            <a:endParaRPr lang="en-US" altLang="en-US">
              <a:solidFill>
                <a:srgbClr val="052049"/>
              </a:solidFill>
            </a:endParaRPr>
          </a:p>
        </p:txBody>
      </p:sp>
      <p:sp>
        <p:nvSpPr>
          <p:cNvPr id="7" name="TextBox 6">
            <a:extLst>
              <a:ext uri="{FF2B5EF4-FFF2-40B4-BE49-F238E27FC236}">
                <a16:creationId xmlns:a16="http://schemas.microsoft.com/office/drawing/2014/main" id="{C74066B3-A308-394B-9B31-1777F68CA6C3}"/>
              </a:ext>
            </a:extLst>
          </p:cNvPr>
          <p:cNvSpPr txBox="1"/>
          <p:nvPr/>
        </p:nvSpPr>
        <p:spPr bwMode="auto">
          <a:xfrm>
            <a:off x="6038193" y="1036451"/>
            <a:ext cx="2588972" cy="307777"/>
          </a:xfrm>
          <a:prstGeom prst="rect">
            <a:avLst/>
          </a:prstGeom>
          <a:noFill/>
          <a:ln w="19050" algn="ctr">
            <a:noFill/>
            <a:miter lim="800000"/>
            <a:headEnd/>
            <a:tailEnd/>
          </a:ln>
        </p:spPr>
        <p:txBody>
          <a:bodyPr wrap="square" lIns="0" tIns="0" rIns="0" bIns="0" rtlCol="0">
            <a:spAutoFit/>
          </a:bodyPr>
          <a:lstStyle/>
          <a:p>
            <a:pPr algn="ctr"/>
            <a:r>
              <a:rPr lang="en-US" sz="2000" dirty="0"/>
              <a:t>Adherent group</a:t>
            </a:r>
          </a:p>
        </p:txBody>
      </p:sp>
      <p:cxnSp>
        <p:nvCxnSpPr>
          <p:cNvPr id="9" name="Straight Arrow Connector 8">
            <a:extLst>
              <a:ext uri="{FF2B5EF4-FFF2-40B4-BE49-F238E27FC236}">
                <a16:creationId xmlns:a16="http://schemas.microsoft.com/office/drawing/2014/main" id="{21ECD8D8-5BF5-DB44-973A-855FF54D5C0C}"/>
              </a:ext>
            </a:extLst>
          </p:cNvPr>
          <p:cNvCxnSpPr>
            <a:cxnSpLocks/>
            <a:stCxn id="7" idx="2"/>
          </p:cNvCxnSpPr>
          <p:nvPr/>
        </p:nvCxnSpPr>
        <p:spPr>
          <a:xfrm flipH="1">
            <a:off x="4067503" y="1344228"/>
            <a:ext cx="3265176" cy="1115193"/>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54116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8F225-ED94-4E4A-9313-DD93B083A631}"/>
              </a:ext>
            </a:extLst>
          </p:cNvPr>
          <p:cNvSpPr>
            <a:spLocks noGrp="1"/>
          </p:cNvSpPr>
          <p:nvPr>
            <p:ph type="title"/>
          </p:nvPr>
        </p:nvSpPr>
        <p:spPr/>
        <p:txBody>
          <a:bodyPr/>
          <a:lstStyle/>
          <a:p>
            <a:r>
              <a:rPr lang="en-US" dirty="0"/>
              <a:t>Physicians’ Health Study I</a:t>
            </a:r>
          </a:p>
        </p:txBody>
      </p:sp>
      <p:sp>
        <p:nvSpPr>
          <p:cNvPr id="3" name="Content Placeholder 2">
            <a:extLst>
              <a:ext uri="{FF2B5EF4-FFF2-40B4-BE49-F238E27FC236}">
                <a16:creationId xmlns:a16="http://schemas.microsoft.com/office/drawing/2014/main" id="{310D5A64-8F5A-9D46-B938-07F76C3C4EDC}"/>
              </a:ext>
            </a:extLst>
          </p:cNvPr>
          <p:cNvSpPr>
            <a:spLocks noGrp="1"/>
          </p:cNvSpPr>
          <p:nvPr>
            <p:ph idx="1"/>
          </p:nvPr>
        </p:nvSpPr>
        <p:spPr/>
        <p:txBody>
          <a:bodyPr/>
          <a:lstStyle/>
          <a:p>
            <a:r>
              <a:rPr lang="en-US" dirty="0"/>
              <a:t>Randomized, double-blind, placebo-controlled trial of N~22,071 U.S. physicians</a:t>
            </a:r>
          </a:p>
          <a:p>
            <a:r>
              <a:rPr lang="en-US" dirty="0"/>
              <a:t>Examined if:</a:t>
            </a:r>
          </a:p>
          <a:p>
            <a:pPr lvl="1"/>
            <a:r>
              <a:rPr lang="en-US" dirty="0">
                <a:highlight>
                  <a:srgbClr val="00FFFF"/>
                </a:highlight>
              </a:rPr>
              <a:t>Low-dose aspirin (325 mg every other day) decreased cardiovascular mortality </a:t>
            </a:r>
          </a:p>
          <a:p>
            <a:pPr lvl="1"/>
            <a:r>
              <a:rPr lang="en-US" dirty="0">
                <a:highlight>
                  <a:srgbClr val="00FFFF"/>
                </a:highlight>
              </a:rPr>
              <a:t>Beta carotene reduced incidence of cancer</a:t>
            </a:r>
          </a:p>
          <a:p>
            <a:r>
              <a:rPr lang="en-US" dirty="0"/>
              <a:t>Aspirin component terminated earlier than scheduled</a:t>
            </a:r>
          </a:p>
          <a:p>
            <a:r>
              <a:rPr lang="en-US" dirty="0"/>
              <a:t>Average follow-up 60 months for aspirin component</a:t>
            </a:r>
          </a:p>
          <a:p>
            <a:r>
              <a:rPr lang="en-US" dirty="0"/>
              <a:t>Jan. 1988, 99.7% still providing information on morbidity</a:t>
            </a:r>
          </a:p>
        </p:txBody>
      </p:sp>
      <p:sp>
        <p:nvSpPr>
          <p:cNvPr id="4" name="Slide Number Placeholder 3">
            <a:extLst>
              <a:ext uri="{FF2B5EF4-FFF2-40B4-BE49-F238E27FC236}">
                <a16:creationId xmlns:a16="http://schemas.microsoft.com/office/drawing/2014/main" id="{DB9E75A0-B614-BA4C-8956-02E24C3F85C8}"/>
              </a:ext>
            </a:extLst>
          </p:cNvPr>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42</a:t>
            </a:fld>
            <a:endParaRPr lang="en-US" altLang="en-US">
              <a:solidFill>
                <a:srgbClr val="052049"/>
              </a:solidFill>
            </a:endParaRPr>
          </a:p>
        </p:txBody>
      </p:sp>
      <p:sp>
        <p:nvSpPr>
          <p:cNvPr id="5" name="TextBox 4">
            <a:extLst>
              <a:ext uri="{FF2B5EF4-FFF2-40B4-BE49-F238E27FC236}">
                <a16:creationId xmlns:a16="http://schemas.microsoft.com/office/drawing/2014/main" id="{7B2725BB-7CF2-2B4A-8115-1ECB37921699}"/>
              </a:ext>
            </a:extLst>
          </p:cNvPr>
          <p:cNvSpPr txBox="1"/>
          <p:nvPr/>
        </p:nvSpPr>
        <p:spPr bwMode="auto">
          <a:xfrm>
            <a:off x="5707117" y="646386"/>
            <a:ext cx="3090042" cy="307777"/>
          </a:xfrm>
          <a:prstGeom prst="rect">
            <a:avLst/>
          </a:prstGeom>
          <a:noFill/>
          <a:ln w="19050" algn="ctr">
            <a:noFill/>
            <a:miter lim="800000"/>
            <a:headEnd/>
            <a:tailEnd/>
          </a:ln>
        </p:spPr>
        <p:txBody>
          <a:bodyPr wrap="square" lIns="0" tIns="0" rIns="0" bIns="0" rtlCol="0">
            <a:spAutoFit/>
          </a:bodyPr>
          <a:lstStyle/>
          <a:p>
            <a:pPr algn="ctr"/>
            <a:r>
              <a:rPr lang="en-US" sz="2000" dirty="0"/>
              <a:t>2x2 Factorial Design</a:t>
            </a:r>
          </a:p>
        </p:txBody>
      </p:sp>
      <p:cxnSp>
        <p:nvCxnSpPr>
          <p:cNvPr id="7" name="Straight Arrow Connector 6">
            <a:extLst>
              <a:ext uri="{FF2B5EF4-FFF2-40B4-BE49-F238E27FC236}">
                <a16:creationId xmlns:a16="http://schemas.microsoft.com/office/drawing/2014/main" id="{A5C1D5BD-32B6-2147-A1B3-6F7328A7CFFE}"/>
              </a:ext>
            </a:extLst>
          </p:cNvPr>
          <p:cNvCxnSpPr>
            <a:cxnSpLocks/>
          </p:cNvCxnSpPr>
          <p:nvPr/>
        </p:nvCxnSpPr>
        <p:spPr>
          <a:xfrm flipH="1">
            <a:off x="6306207" y="954163"/>
            <a:ext cx="804041" cy="2041285"/>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34868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8F225-ED94-4E4A-9313-DD93B083A631}"/>
              </a:ext>
            </a:extLst>
          </p:cNvPr>
          <p:cNvSpPr>
            <a:spLocks noGrp="1"/>
          </p:cNvSpPr>
          <p:nvPr>
            <p:ph type="title"/>
          </p:nvPr>
        </p:nvSpPr>
        <p:spPr/>
        <p:txBody>
          <a:bodyPr/>
          <a:lstStyle/>
          <a:p>
            <a:r>
              <a:rPr lang="en-US" dirty="0"/>
              <a:t>Physicians’ Health Study I</a:t>
            </a:r>
          </a:p>
        </p:txBody>
      </p:sp>
      <p:sp>
        <p:nvSpPr>
          <p:cNvPr id="3" name="Content Placeholder 2">
            <a:extLst>
              <a:ext uri="{FF2B5EF4-FFF2-40B4-BE49-F238E27FC236}">
                <a16:creationId xmlns:a16="http://schemas.microsoft.com/office/drawing/2014/main" id="{310D5A64-8F5A-9D46-B938-07F76C3C4EDC}"/>
              </a:ext>
            </a:extLst>
          </p:cNvPr>
          <p:cNvSpPr>
            <a:spLocks noGrp="1"/>
          </p:cNvSpPr>
          <p:nvPr>
            <p:ph idx="1"/>
          </p:nvPr>
        </p:nvSpPr>
        <p:spPr/>
        <p:txBody>
          <a:bodyPr/>
          <a:lstStyle/>
          <a:p>
            <a:r>
              <a:rPr lang="en-US" dirty="0">
                <a:highlight>
                  <a:srgbClr val="FFFF00"/>
                </a:highlight>
              </a:rPr>
              <a:t>Randomized</a:t>
            </a:r>
            <a:r>
              <a:rPr lang="en-US" dirty="0"/>
              <a:t>, </a:t>
            </a:r>
            <a:r>
              <a:rPr lang="en-US" dirty="0">
                <a:highlight>
                  <a:srgbClr val="FFFF00"/>
                </a:highlight>
              </a:rPr>
              <a:t>double-blind</a:t>
            </a:r>
            <a:r>
              <a:rPr lang="en-US" dirty="0"/>
              <a:t>, </a:t>
            </a:r>
            <a:r>
              <a:rPr lang="en-US" dirty="0">
                <a:highlight>
                  <a:srgbClr val="FFFF00"/>
                </a:highlight>
              </a:rPr>
              <a:t>placebo-controlled</a:t>
            </a:r>
            <a:r>
              <a:rPr lang="en-US" dirty="0"/>
              <a:t> trial of N~22,071 U.S. physicians</a:t>
            </a:r>
          </a:p>
          <a:p>
            <a:r>
              <a:rPr lang="en-US" dirty="0"/>
              <a:t>Examined if:</a:t>
            </a:r>
          </a:p>
          <a:p>
            <a:pPr lvl="1"/>
            <a:r>
              <a:rPr lang="en-US" dirty="0"/>
              <a:t>Low-dose aspirin (325 mg every other day) decreased cardiovascular mortality </a:t>
            </a:r>
          </a:p>
          <a:p>
            <a:pPr lvl="1"/>
            <a:r>
              <a:rPr lang="en-US" dirty="0"/>
              <a:t>Beta carotene reduced incidence of cancer</a:t>
            </a:r>
          </a:p>
          <a:p>
            <a:r>
              <a:rPr lang="en-US" dirty="0"/>
              <a:t>Aspirin component terminated earlier than scheduled</a:t>
            </a:r>
          </a:p>
          <a:p>
            <a:r>
              <a:rPr lang="en-US" dirty="0"/>
              <a:t>Average follow-up </a:t>
            </a:r>
            <a:r>
              <a:rPr lang="en-US" dirty="0">
                <a:highlight>
                  <a:srgbClr val="FFFF00"/>
                </a:highlight>
              </a:rPr>
              <a:t>60 months</a:t>
            </a:r>
            <a:r>
              <a:rPr lang="en-US" dirty="0"/>
              <a:t> for aspirin component</a:t>
            </a:r>
          </a:p>
          <a:p>
            <a:r>
              <a:rPr lang="en-US" dirty="0"/>
              <a:t>Jan. 1988, </a:t>
            </a:r>
            <a:r>
              <a:rPr lang="en-US" dirty="0">
                <a:highlight>
                  <a:srgbClr val="FFFF00"/>
                </a:highlight>
              </a:rPr>
              <a:t>99.7%</a:t>
            </a:r>
            <a:r>
              <a:rPr lang="en-US" dirty="0"/>
              <a:t> still providing information on morbidity</a:t>
            </a:r>
          </a:p>
        </p:txBody>
      </p:sp>
      <p:sp>
        <p:nvSpPr>
          <p:cNvPr id="4" name="Slide Number Placeholder 3">
            <a:extLst>
              <a:ext uri="{FF2B5EF4-FFF2-40B4-BE49-F238E27FC236}">
                <a16:creationId xmlns:a16="http://schemas.microsoft.com/office/drawing/2014/main" id="{DB9E75A0-B614-BA4C-8956-02E24C3F85C8}"/>
              </a:ext>
            </a:extLst>
          </p:cNvPr>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43</a:t>
            </a:fld>
            <a:endParaRPr lang="en-US" altLang="en-US">
              <a:solidFill>
                <a:srgbClr val="052049"/>
              </a:solidFill>
            </a:endParaRPr>
          </a:p>
        </p:txBody>
      </p:sp>
    </p:spTree>
    <p:extLst>
      <p:ext uri="{BB962C8B-B14F-4D97-AF65-F5344CB8AC3E}">
        <p14:creationId xmlns:p14="http://schemas.microsoft.com/office/powerpoint/2010/main" val="23131887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a:extLst>
              <a:ext uri="{FF2B5EF4-FFF2-40B4-BE49-F238E27FC236}">
                <a16:creationId xmlns:a16="http://schemas.microsoft.com/office/drawing/2014/main" id="{CE85ACD2-AEE8-2E43-970A-AD5F3521C8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2056" y="6447585"/>
            <a:ext cx="2255184" cy="3487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4" name="Rectangle 2">
            <a:extLst>
              <a:ext uri="{FF2B5EF4-FFF2-40B4-BE49-F238E27FC236}">
                <a16:creationId xmlns:a16="http://schemas.microsoft.com/office/drawing/2014/main" id="{5386F598-7994-ED47-A27A-F84234CE26BF}"/>
              </a:ext>
            </a:extLst>
          </p:cNvPr>
          <p:cNvSpPr>
            <a:spLocks noGrp="1" noChangeArrowheads="1"/>
          </p:cNvSpPr>
          <p:nvPr>
            <p:ph type="title"/>
          </p:nvPr>
        </p:nvSpPr>
        <p:spPr bwMode="auto">
          <a:xfrm>
            <a:off x="292755" y="6429375"/>
            <a:ext cx="6194051" cy="32076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12006" rIns="0" bIns="0" numCol="1" rtlCol="0" anchor="ctr" anchorCtr="0" compatLnSpc="1">
            <a:prstTxWarp prst="textNoShape">
              <a:avLst/>
            </a:prstTxWarp>
            <a:normAutofit/>
          </a:bodyPr>
          <a:lstStyle/>
          <a:p>
            <a:pPr>
              <a:tabLst>
                <a:tab pos="638769" algn="l"/>
                <a:tab pos="1277539" algn="l"/>
                <a:tab pos="1916308" algn="l"/>
                <a:tab pos="2555077" algn="l"/>
                <a:tab pos="3193847" algn="l"/>
                <a:tab pos="3832616" algn="l"/>
                <a:tab pos="4471386" algn="l"/>
                <a:tab pos="5110155" algn="l"/>
                <a:tab pos="5748924" algn="l"/>
              </a:tabLst>
            </a:pPr>
            <a:r>
              <a:rPr lang="en-US" altLang="en-US" sz="1059" b="1">
                <a:ea typeface="Arial Unicode MS" panose="020B0604020202020204" pitchFamily="34" charset="-128"/>
                <a:cs typeface="Arial Unicode MS" panose="020B0604020202020204" pitchFamily="34" charset="-128"/>
              </a:rPr>
              <a:t>Steering Committee of the Physicians' Health Study Research Group* . N Engl J Med 1989;321:129-135.</a:t>
            </a:r>
          </a:p>
        </p:txBody>
      </p:sp>
      <p:pic>
        <p:nvPicPr>
          <p:cNvPr id="3075" name="Picture 3">
            <a:extLst>
              <a:ext uri="{FF2B5EF4-FFF2-40B4-BE49-F238E27FC236}">
                <a16:creationId xmlns:a16="http://schemas.microsoft.com/office/drawing/2014/main" id="{BEC04220-EB5D-744B-ACC0-628DD91D00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882" y="107856"/>
            <a:ext cx="7437132" cy="593971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357237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6E4C65-F4EE-9A42-B4E7-E89EFD1E494C}"/>
              </a:ext>
            </a:extLst>
          </p:cNvPr>
          <p:cNvSpPr>
            <a:spLocks noGrp="1"/>
          </p:cNvSpPr>
          <p:nvPr>
            <p:ph type="sldNum" sz="quarter" idx="13"/>
          </p:nvPr>
        </p:nvSpPr>
        <p:spPr/>
        <p:txBody>
          <a:bodyPr/>
          <a:lstStyle/>
          <a:p>
            <a:fld id="{7BCC8D0D-EAEC-449D-9161-023DFF90F2E2}" type="slidenum">
              <a:rPr lang="en-US" smtClean="0">
                <a:solidFill>
                  <a:srgbClr val="052049"/>
                </a:solidFill>
              </a:rPr>
              <a:pPr/>
              <a:t>45</a:t>
            </a:fld>
            <a:endParaRPr lang="en-US" dirty="0">
              <a:solidFill>
                <a:srgbClr val="052049"/>
              </a:solidFill>
            </a:endParaRPr>
          </a:p>
        </p:txBody>
      </p:sp>
      <p:sp>
        <p:nvSpPr>
          <p:cNvPr id="3" name="Title 2">
            <a:extLst>
              <a:ext uri="{FF2B5EF4-FFF2-40B4-BE49-F238E27FC236}">
                <a16:creationId xmlns:a16="http://schemas.microsoft.com/office/drawing/2014/main" id="{1BCE5191-93C4-B046-B093-3AF94DDDFEF0}"/>
              </a:ext>
            </a:extLst>
          </p:cNvPr>
          <p:cNvSpPr>
            <a:spLocks noGrp="1"/>
          </p:cNvSpPr>
          <p:nvPr>
            <p:ph type="title"/>
          </p:nvPr>
        </p:nvSpPr>
        <p:spPr/>
        <p:txBody>
          <a:bodyPr/>
          <a:lstStyle/>
          <a:p>
            <a:r>
              <a:rPr lang="en-US" sz="3200" dirty="0"/>
              <a:t>PHS Aspirin Component terminated early – Why?</a:t>
            </a:r>
          </a:p>
        </p:txBody>
      </p:sp>
      <p:sp>
        <p:nvSpPr>
          <p:cNvPr id="4" name="Text Placeholder 3">
            <a:extLst>
              <a:ext uri="{FF2B5EF4-FFF2-40B4-BE49-F238E27FC236}">
                <a16:creationId xmlns:a16="http://schemas.microsoft.com/office/drawing/2014/main" id="{F585C738-0296-4F4B-B51B-9228C80D02C0}"/>
              </a:ext>
            </a:extLst>
          </p:cNvPr>
          <p:cNvSpPr>
            <a:spLocks noGrp="1"/>
          </p:cNvSpPr>
          <p:nvPr>
            <p:ph type="body" sz="quarter" idx="14"/>
          </p:nvPr>
        </p:nvSpPr>
        <p:spPr/>
        <p:txBody>
          <a:bodyPr>
            <a:normAutofit/>
          </a:bodyPr>
          <a:lstStyle/>
          <a:p>
            <a:pPr marL="285750" indent="-285750">
              <a:buClr>
                <a:schemeClr val="tx1"/>
              </a:buClr>
              <a:buFont typeface="Arial" panose="020B0604020202020204" pitchFamily="34" charset="0"/>
              <a:buChar char="•"/>
            </a:pPr>
            <a:r>
              <a:rPr lang="en-US" sz="2300" dirty="0"/>
              <a:t>Highly statistically significant (P&lt;0.00001) reduction in the risk of total MI among those in the aspirin vs. placebo group</a:t>
            </a:r>
          </a:p>
          <a:p>
            <a:pPr marL="285750" indent="-285750">
              <a:buClr>
                <a:schemeClr val="tx1"/>
              </a:buClr>
              <a:buFont typeface="Arial" panose="020B0604020202020204" pitchFamily="34" charset="0"/>
              <a:buChar char="•"/>
            </a:pPr>
            <a:r>
              <a:rPr lang="en-US" sz="2300" dirty="0"/>
              <a:t>Calculations indicated that to assess effects on </a:t>
            </a:r>
            <a:r>
              <a:rPr lang="en-US" sz="2300" i="1" dirty="0"/>
              <a:t>overall</a:t>
            </a:r>
            <a:r>
              <a:rPr lang="en-US" sz="2300" dirty="0"/>
              <a:t> cardiovascular mortality would take until the year 2000 or later (it was 1988)</a:t>
            </a:r>
          </a:p>
          <a:p>
            <a:pPr marL="285750" indent="-285750">
              <a:buClr>
                <a:schemeClr val="tx1"/>
              </a:buClr>
              <a:buFont typeface="Arial" panose="020B0604020202020204" pitchFamily="34" charset="0"/>
              <a:buChar char="•"/>
            </a:pPr>
            <a:r>
              <a:rPr lang="en-US" sz="2300" dirty="0"/>
              <a:t>Aspirin was subsequently being prescribed for 85% of participants who experienced nonfatal vascular events, making interpretation of mortality endpoints challenging.</a:t>
            </a:r>
          </a:p>
        </p:txBody>
      </p:sp>
    </p:spTree>
    <p:extLst>
      <p:ext uri="{BB962C8B-B14F-4D97-AF65-F5344CB8AC3E}">
        <p14:creationId xmlns:p14="http://schemas.microsoft.com/office/powerpoint/2010/main" val="532616378"/>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94137B-F83B-EB44-B478-6CA5E567E7C9}"/>
              </a:ext>
            </a:extLst>
          </p:cNvPr>
          <p:cNvSpPr>
            <a:spLocks noGrp="1"/>
          </p:cNvSpPr>
          <p:nvPr>
            <p:ph type="sldNum" sz="quarter" idx="12"/>
          </p:nvPr>
        </p:nvSpPr>
        <p:spPr/>
        <p:txBody>
          <a:bodyPr/>
          <a:lstStyle/>
          <a:p>
            <a:fld id="{7BCC8D0D-EAEC-449D-9161-023DFF90F2E2}" type="slidenum">
              <a:rPr lang="en-US" smtClean="0">
                <a:solidFill>
                  <a:srgbClr val="052049"/>
                </a:solidFill>
              </a:rPr>
              <a:pPr/>
              <a:t>46</a:t>
            </a:fld>
            <a:endParaRPr lang="en-US" dirty="0">
              <a:solidFill>
                <a:srgbClr val="052049"/>
              </a:solidFill>
            </a:endParaRPr>
          </a:p>
        </p:txBody>
      </p:sp>
      <p:sp>
        <p:nvSpPr>
          <p:cNvPr id="3" name="Title 2">
            <a:extLst>
              <a:ext uri="{FF2B5EF4-FFF2-40B4-BE49-F238E27FC236}">
                <a16:creationId xmlns:a16="http://schemas.microsoft.com/office/drawing/2014/main" id="{17617BE2-F92A-9342-B7DA-BA649323A3BA}"/>
              </a:ext>
            </a:extLst>
          </p:cNvPr>
          <p:cNvSpPr>
            <a:spLocks noGrp="1"/>
          </p:cNvSpPr>
          <p:nvPr>
            <p:ph type="title"/>
          </p:nvPr>
        </p:nvSpPr>
        <p:spPr/>
        <p:txBody>
          <a:bodyPr/>
          <a:lstStyle/>
          <a:p>
            <a:r>
              <a:rPr lang="en-US" dirty="0"/>
              <a:t>Beta-Carotene &amp; Lung Cancer</a:t>
            </a:r>
          </a:p>
        </p:txBody>
      </p:sp>
    </p:spTree>
    <p:extLst>
      <p:ext uri="{BB962C8B-B14F-4D97-AF65-F5344CB8AC3E}">
        <p14:creationId xmlns:p14="http://schemas.microsoft.com/office/powerpoint/2010/main" val="1711659908"/>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12-04 at 1.22.18 PM.png"/>
          <p:cNvPicPr>
            <a:picLocks noChangeAspect="1"/>
          </p:cNvPicPr>
          <p:nvPr/>
        </p:nvPicPr>
        <p:blipFill>
          <a:blip r:embed="rId3">
            <a:extLst>
              <a:ext uri="{28A0092B-C50C-407E-A947-70E740481C1C}">
                <a14:useLocalDpi xmlns:a14="http://schemas.microsoft.com/office/drawing/2010/main" val="0"/>
              </a:ext>
            </a:extLst>
          </a:blip>
          <a:srcRect l="8083" t="22414" r="6131" b="41173"/>
          <a:stretch>
            <a:fillRect/>
          </a:stretch>
        </p:blipFill>
        <p:spPr bwMode="auto">
          <a:xfrm>
            <a:off x="435428" y="885977"/>
            <a:ext cx="8418286" cy="1962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2" name="TextBox 4"/>
          <p:cNvSpPr txBox="1">
            <a:spLocks noChangeArrowheads="1"/>
          </p:cNvSpPr>
          <p:nvPr/>
        </p:nvSpPr>
        <p:spPr bwMode="auto">
          <a:xfrm>
            <a:off x="1596571" y="453571"/>
            <a:ext cx="7547429" cy="5613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200">
                <a:solidFill>
                  <a:schemeClr val="tx1"/>
                </a:solidFill>
                <a:latin typeface="Times New Roman" charset="0"/>
                <a:ea typeface="ＭＳ Ｐゴシック" charset="-128"/>
              </a:defRPr>
            </a:lvl1pPr>
            <a:lvl2pPr marL="742950" indent="-285750">
              <a:defRPr sz="1200">
                <a:solidFill>
                  <a:schemeClr val="tx1"/>
                </a:solidFill>
                <a:latin typeface="Times New Roman" charset="0"/>
                <a:ea typeface="ＭＳ Ｐゴシック" charset="-128"/>
              </a:defRPr>
            </a:lvl2pPr>
            <a:lvl3pPr marL="1143000" indent="-228600">
              <a:defRPr sz="1200">
                <a:solidFill>
                  <a:schemeClr val="tx1"/>
                </a:solidFill>
                <a:latin typeface="Times New Roman" charset="0"/>
                <a:ea typeface="ＭＳ Ｐゴシック" charset="-128"/>
              </a:defRPr>
            </a:lvl3pPr>
            <a:lvl4pPr marL="1600200" indent="-228600">
              <a:defRPr sz="1200">
                <a:solidFill>
                  <a:schemeClr val="tx1"/>
                </a:solidFill>
                <a:latin typeface="Times New Roman" charset="0"/>
                <a:ea typeface="ＭＳ Ｐゴシック" charset="-128"/>
              </a:defRPr>
            </a:lvl4pPr>
            <a:lvl5pPr marL="2057400" indent="-228600">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defTabSz="914400" eaLnBrk="0" fontAlgn="base" hangingPunct="0">
              <a:spcBef>
                <a:spcPct val="0"/>
              </a:spcBef>
              <a:spcAft>
                <a:spcPct val="0"/>
              </a:spcAft>
            </a:pPr>
            <a:r>
              <a:rPr lang="en-US" altLang="en-US" sz="3048">
                <a:solidFill>
                  <a:srgbClr val="052049"/>
                </a:solidFill>
                <a:latin typeface="Arial" charset="0"/>
              </a:rPr>
              <a:t>1980’s – Beta-Carotene &amp; Lung Cancer</a:t>
            </a:r>
          </a:p>
        </p:txBody>
      </p:sp>
      <p:sp>
        <p:nvSpPr>
          <p:cNvPr id="3" name="TextBox 2"/>
          <p:cNvSpPr txBox="1">
            <a:spLocks noChangeArrowheads="1"/>
          </p:cNvSpPr>
          <p:nvPr/>
        </p:nvSpPr>
        <p:spPr bwMode="auto">
          <a:xfrm>
            <a:off x="290286" y="2848429"/>
            <a:ext cx="8708571" cy="352160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200">
                <a:solidFill>
                  <a:schemeClr val="tx1"/>
                </a:solidFill>
                <a:latin typeface="Times New Roman" charset="0"/>
                <a:ea typeface="ＭＳ Ｐゴシック" charset="-128"/>
              </a:defRPr>
            </a:lvl1pPr>
            <a:lvl2pPr marL="742950" indent="-285750">
              <a:defRPr sz="1200">
                <a:solidFill>
                  <a:schemeClr val="tx1"/>
                </a:solidFill>
                <a:latin typeface="Times New Roman" charset="0"/>
                <a:ea typeface="ＭＳ Ｐゴシック" charset="-128"/>
              </a:defRPr>
            </a:lvl2pPr>
            <a:lvl3pPr marL="1143000" indent="-228600">
              <a:defRPr sz="1200">
                <a:solidFill>
                  <a:schemeClr val="tx1"/>
                </a:solidFill>
                <a:latin typeface="Times New Roman" charset="0"/>
                <a:ea typeface="ＭＳ Ｐゴシック" charset="-128"/>
              </a:defRPr>
            </a:lvl3pPr>
            <a:lvl4pPr marL="1600200" indent="-228600">
              <a:defRPr sz="1200">
                <a:solidFill>
                  <a:schemeClr val="tx1"/>
                </a:solidFill>
                <a:latin typeface="Times New Roman" charset="0"/>
                <a:ea typeface="ＭＳ Ｐゴシック" charset="-128"/>
              </a:defRPr>
            </a:lvl4pPr>
            <a:lvl5pPr marL="2057400" indent="-228600">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defTabSz="914400" eaLnBrk="0" fontAlgn="base" hangingPunct="0">
              <a:spcBef>
                <a:spcPct val="0"/>
              </a:spcBef>
              <a:spcAft>
                <a:spcPct val="0"/>
              </a:spcAft>
            </a:pPr>
            <a:r>
              <a:rPr lang="en-US" altLang="en-US" sz="1714">
                <a:solidFill>
                  <a:srgbClr val="052049"/>
                </a:solidFill>
                <a:latin typeface="Arial" charset="0"/>
              </a:rPr>
              <a:t>“This inverse association may, of course, be an artefact, due merely to association of B-carotene ingestion with some truly protective dietary habit(s) or component(s), or to association of B-carotene ingestion with avoidance of some truly harmful dietary habit(s) or component(s).”  </a:t>
            </a:r>
          </a:p>
          <a:p>
            <a:pPr defTabSz="914400" eaLnBrk="0" fontAlgn="base" hangingPunct="0">
              <a:spcBef>
                <a:spcPct val="0"/>
              </a:spcBef>
              <a:spcAft>
                <a:spcPct val="0"/>
              </a:spcAft>
            </a:pPr>
            <a:r>
              <a:rPr lang="en-US" altLang="en-US" sz="1714">
                <a:solidFill>
                  <a:srgbClr val="052049"/>
                </a:solidFill>
                <a:latin typeface="Arial" charset="0"/>
              </a:rPr>
              <a:t>“Equally, however,  the inverse association between dietary B-carotene and cancer incidence may be due to genuine protective effect of B-carotene against the onset of cancer.”</a:t>
            </a:r>
          </a:p>
          <a:p>
            <a:pPr defTabSz="914400" eaLnBrk="0" fontAlgn="base" hangingPunct="0">
              <a:spcBef>
                <a:spcPct val="0"/>
              </a:spcBef>
              <a:spcAft>
                <a:spcPct val="0"/>
              </a:spcAft>
            </a:pPr>
            <a:r>
              <a:rPr lang="en-US" altLang="en-US" sz="1714">
                <a:solidFill>
                  <a:srgbClr val="052049"/>
                </a:solidFill>
                <a:latin typeface="Arial" charset="0"/>
              </a:rPr>
              <a:t>“Although the evidence thus far available is </a:t>
            </a:r>
            <a:r>
              <a:rPr lang="en-US" altLang="en-US" sz="1714" u="sng">
                <a:solidFill>
                  <a:srgbClr val="052049"/>
                </a:solidFill>
                <a:latin typeface="Arial" charset="0"/>
              </a:rPr>
              <a:t>not compelling </a:t>
            </a:r>
            <a:r>
              <a:rPr lang="en-US" altLang="en-US" sz="1714">
                <a:solidFill>
                  <a:srgbClr val="052049"/>
                </a:solidFill>
                <a:latin typeface="Arial" charset="0"/>
              </a:rPr>
              <a:t>that B-carotene is truly protective against cancer (or </a:t>
            </a:r>
            <a:r>
              <a:rPr lang="en-US" altLang="en-US" sz="1714" i="1">
                <a:solidFill>
                  <a:srgbClr val="052049"/>
                </a:solidFill>
                <a:latin typeface="Arial" charset="0"/>
              </a:rPr>
              <a:t>a fortiori</a:t>
            </a:r>
            <a:r>
              <a:rPr lang="en-US" altLang="en-US" sz="1714">
                <a:solidFill>
                  <a:srgbClr val="052049"/>
                </a:solidFill>
                <a:latin typeface="Arial" charset="0"/>
              </a:rPr>
              <a:t> against total mortality) </a:t>
            </a:r>
            <a:r>
              <a:rPr lang="en-US" altLang="en-US" sz="1714" u="sng">
                <a:solidFill>
                  <a:srgbClr val="052049"/>
                </a:solidFill>
                <a:latin typeface="Arial" charset="0"/>
              </a:rPr>
              <a:t>this is not good reason to delay starting controlled trials </a:t>
            </a:r>
            <a:r>
              <a:rPr lang="en-US" altLang="en-US" sz="1714">
                <a:solidFill>
                  <a:srgbClr val="052049"/>
                </a:solidFill>
                <a:latin typeface="Arial" charset="0"/>
              </a:rPr>
              <a:t>because even if, as seems probable, a few truly protective agents do await discovery among the dozen or two dietary factors of current interest to the research community, compelling evidence may take decades to emerge without controlled trials.”</a:t>
            </a:r>
          </a:p>
        </p:txBody>
      </p:sp>
      <p:sp>
        <p:nvSpPr>
          <p:cNvPr id="5" name="TextBox 4"/>
          <p:cNvSpPr txBox="1">
            <a:spLocks noChangeArrowheads="1"/>
          </p:cNvSpPr>
          <p:nvPr/>
        </p:nvSpPr>
        <p:spPr bwMode="auto">
          <a:xfrm>
            <a:off x="1306286" y="3569607"/>
            <a:ext cx="4426857" cy="444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200">
                <a:solidFill>
                  <a:schemeClr val="tx1"/>
                </a:solidFill>
                <a:latin typeface="Times New Roman" charset="0"/>
                <a:ea typeface="ＭＳ Ｐゴシック" charset="-128"/>
              </a:defRPr>
            </a:lvl1pPr>
            <a:lvl2pPr marL="742950" indent="-285750">
              <a:defRPr sz="1200">
                <a:solidFill>
                  <a:schemeClr val="tx1"/>
                </a:solidFill>
                <a:latin typeface="Times New Roman" charset="0"/>
                <a:ea typeface="ＭＳ Ｐゴシック" charset="-128"/>
              </a:defRPr>
            </a:lvl2pPr>
            <a:lvl3pPr marL="1143000" indent="-228600">
              <a:defRPr sz="1200">
                <a:solidFill>
                  <a:schemeClr val="tx1"/>
                </a:solidFill>
                <a:latin typeface="Times New Roman" charset="0"/>
                <a:ea typeface="ＭＳ Ｐゴシック" charset="-128"/>
              </a:defRPr>
            </a:lvl3pPr>
            <a:lvl4pPr marL="1600200" indent="-228600">
              <a:defRPr sz="1200">
                <a:solidFill>
                  <a:schemeClr val="tx1"/>
                </a:solidFill>
                <a:latin typeface="Times New Roman" charset="0"/>
                <a:ea typeface="ＭＳ Ｐゴシック" charset="-128"/>
              </a:defRPr>
            </a:lvl4pPr>
            <a:lvl5pPr marL="2057400" indent="-228600">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lgn="ctr" defTabSz="914400" eaLnBrk="0" fontAlgn="base" hangingPunct="0">
              <a:spcBef>
                <a:spcPct val="0"/>
              </a:spcBef>
              <a:spcAft>
                <a:spcPct val="0"/>
              </a:spcAft>
            </a:pPr>
            <a:r>
              <a:rPr lang="en-US" altLang="en-US" sz="2286">
                <a:solidFill>
                  <a:srgbClr val="0000FF"/>
                </a:solidFill>
                <a:latin typeface="Calibri" charset="0"/>
              </a:rPr>
              <a:t>CONFOUNDING</a:t>
            </a:r>
            <a:endParaRPr lang="en-US" altLang="en-US" sz="1143">
              <a:solidFill>
                <a:srgbClr val="0000FF"/>
              </a:solidFill>
              <a:latin typeface="Calibri" charset="0"/>
            </a:endParaRPr>
          </a:p>
        </p:txBody>
      </p:sp>
      <p:sp>
        <p:nvSpPr>
          <p:cNvPr id="13" name="TextBox 12"/>
          <p:cNvSpPr txBox="1">
            <a:spLocks noChangeArrowheads="1"/>
          </p:cNvSpPr>
          <p:nvPr/>
        </p:nvSpPr>
        <p:spPr bwMode="auto">
          <a:xfrm>
            <a:off x="0" y="4445000"/>
            <a:ext cx="4426857" cy="444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200">
                <a:solidFill>
                  <a:schemeClr val="tx1"/>
                </a:solidFill>
                <a:latin typeface="Times New Roman" charset="0"/>
                <a:ea typeface="ＭＳ Ｐゴシック" charset="-128"/>
              </a:defRPr>
            </a:lvl1pPr>
            <a:lvl2pPr marL="742950" indent="-285750">
              <a:defRPr sz="1200">
                <a:solidFill>
                  <a:schemeClr val="tx1"/>
                </a:solidFill>
                <a:latin typeface="Times New Roman" charset="0"/>
                <a:ea typeface="ＭＳ Ｐゴシック" charset="-128"/>
              </a:defRPr>
            </a:lvl2pPr>
            <a:lvl3pPr marL="1143000" indent="-228600">
              <a:defRPr sz="1200">
                <a:solidFill>
                  <a:schemeClr val="tx1"/>
                </a:solidFill>
                <a:latin typeface="Times New Roman" charset="0"/>
                <a:ea typeface="ＭＳ Ｐゴシック" charset="-128"/>
              </a:defRPr>
            </a:lvl3pPr>
            <a:lvl4pPr marL="1600200" indent="-228600">
              <a:defRPr sz="1200">
                <a:solidFill>
                  <a:schemeClr val="tx1"/>
                </a:solidFill>
                <a:latin typeface="Times New Roman" charset="0"/>
                <a:ea typeface="ＭＳ Ｐゴシック" charset="-128"/>
              </a:defRPr>
            </a:lvl4pPr>
            <a:lvl5pPr marL="2057400" indent="-228600">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lgn="ctr" defTabSz="914400" eaLnBrk="0" fontAlgn="base" hangingPunct="0">
              <a:spcBef>
                <a:spcPct val="0"/>
              </a:spcBef>
              <a:spcAft>
                <a:spcPct val="0"/>
              </a:spcAft>
            </a:pPr>
            <a:r>
              <a:rPr lang="en-US" altLang="en-US" sz="2286">
                <a:solidFill>
                  <a:srgbClr val="0000FF"/>
                </a:solidFill>
                <a:latin typeface="Calibri" charset="0"/>
              </a:rPr>
              <a:t>TRUTH</a:t>
            </a:r>
            <a:endParaRPr lang="en-US" altLang="en-US" sz="1143">
              <a:solidFill>
                <a:srgbClr val="0000FF"/>
              </a:solidFill>
              <a:latin typeface="Calibri" charset="0"/>
            </a:endParaRPr>
          </a:p>
        </p:txBody>
      </p:sp>
    </p:spTree>
    <p:extLst>
      <p:ext uri="{BB962C8B-B14F-4D97-AF65-F5344CB8AC3E}">
        <p14:creationId xmlns:p14="http://schemas.microsoft.com/office/powerpoint/2010/main" val="41495255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xit"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5"/>
                                        </p:tgtEl>
                                        <p:attrNameLst>
                                          <p:attrName>style.visibility</p:attrName>
                                        </p:attrNameLst>
                                      </p:cBhvr>
                                      <p:to>
                                        <p:strVal val="hidden"/>
                                      </p:to>
                                    </p:set>
                                  </p:childTnLst>
                                </p:cTn>
                              </p:par>
                              <p:par>
                                <p:cTn id="23" presetID="9" presetClass="entr" presetSubtype="0" fill="hold"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dissolve">
                                      <p:cBhvr>
                                        <p:cTn id="25" dur="500"/>
                                        <p:tgtEl>
                                          <p:spTgt spid="3">
                                            <p:txEl>
                                              <p:pRg st="1" end="1"/>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xit" presetSubtype="0" fill="hold" nodeType="clickEffect">
                                  <p:stCondLst>
                                    <p:cond delay="0"/>
                                  </p:stCondLst>
                                  <p:childTnLst>
                                    <p:set>
                                      <p:cBhvr>
                                        <p:cTn id="33" dur="1" fill="hold">
                                          <p:stCondLst>
                                            <p:cond delay="0"/>
                                          </p:stCondLst>
                                        </p:cTn>
                                        <p:tgtEl>
                                          <p:spTgt spid="3">
                                            <p:txEl>
                                              <p:pRg st="1" end="1"/>
                                            </p:txEl>
                                          </p:spTgt>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13"/>
                                        </p:tgtEl>
                                        <p:attrNameLst>
                                          <p:attrName>style.visibility</p:attrName>
                                        </p:attrNameLst>
                                      </p:cBhvr>
                                      <p:to>
                                        <p:strVal val="hidden"/>
                                      </p:to>
                                    </p:set>
                                  </p:childTnLst>
                                </p:cTn>
                              </p:par>
                              <p:par>
                                <p:cTn id="36" presetID="9" presetClass="entr" presetSubtype="0" fill="hold" nodeType="with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Effect transition="in" filter="dissolve">
                                      <p:cBhvr>
                                        <p:cTn id="3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3" grpId="0"/>
      <p:bldP spid="13"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extBox 2"/>
          <p:cNvSpPr txBox="1">
            <a:spLocks noChangeArrowheads="1"/>
          </p:cNvSpPr>
          <p:nvPr/>
        </p:nvSpPr>
        <p:spPr bwMode="auto">
          <a:xfrm>
            <a:off x="925286" y="1008253"/>
            <a:ext cx="7474857" cy="367427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200">
                <a:solidFill>
                  <a:schemeClr val="tx1"/>
                </a:solidFill>
                <a:latin typeface="Times New Roman" charset="0"/>
                <a:ea typeface="ＭＳ Ｐゴシック" charset="-128"/>
              </a:defRPr>
            </a:lvl1pPr>
            <a:lvl2pPr marL="742950" indent="-285750">
              <a:defRPr sz="1200">
                <a:solidFill>
                  <a:schemeClr val="tx1"/>
                </a:solidFill>
                <a:latin typeface="Times New Roman" charset="0"/>
                <a:ea typeface="ＭＳ Ｐゴシック" charset="-128"/>
              </a:defRPr>
            </a:lvl2pPr>
            <a:lvl3pPr marL="1143000" indent="-228600">
              <a:defRPr sz="1200">
                <a:solidFill>
                  <a:schemeClr val="tx1"/>
                </a:solidFill>
                <a:latin typeface="Times New Roman" charset="0"/>
                <a:ea typeface="ＭＳ Ｐゴシック" charset="-128"/>
              </a:defRPr>
            </a:lvl3pPr>
            <a:lvl4pPr marL="1600200" indent="-228600">
              <a:defRPr sz="1200">
                <a:solidFill>
                  <a:schemeClr val="tx1"/>
                </a:solidFill>
                <a:latin typeface="Times New Roman" charset="0"/>
                <a:ea typeface="ＭＳ Ｐゴシック" charset="-128"/>
              </a:defRPr>
            </a:lvl4pPr>
            <a:lvl5pPr marL="2057400" indent="-228600">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defTabSz="914400" fontAlgn="base">
              <a:lnSpc>
                <a:spcPct val="90000"/>
              </a:lnSpc>
              <a:spcBef>
                <a:spcPct val="0"/>
              </a:spcBef>
              <a:spcAft>
                <a:spcPct val="0"/>
              </a:spcAft>
            </a:pPr>
            <a:endParaRPr lang="en-US" altLang="en-US" sz="2286" dirty="0">
              <a:solidFill>
                <a:srgbClr val="052049"/>
              </a:solidFill>
              <a:latin typeface="Calibri" charset="0"/>
            </a:endParaRPr>
          </a:p>
          <a:p>
            <a:pPr defTabSz="914400" fontAlgn="base">
              <a:lnSpc>
                <a:spcPct val="90000"/>
              </a:lnSpc>
              <a:spcBef>
                <a:spcPct val="0"/>
              </a:spcBef>
              <a:spcAft>
                <a:spcPct val="0"/>
              </a:spcAft>
            </a:pPr>
            <a:r>
              <a:rPr lang="en-US" altLang="en-US" sz="2286" dirty="0">
                <a:solidFill>
                  <a:srgbClr val="052049"/>
                </a:solidFill>
                <a:latin typeface="Calibri" charset="0"/>
              </a:rPr>
              <a:t>P: 29,133 male smokers in Finland, 50-69 </a:t>
            </a:r>
            <a:r>
              <a:rPr lang="en-US" altLang="en-US" sz="2286" dirty="0" err="1">
                <a:solidFill>
                  <a:srgbClr val="052049"/>
                </a:solidFill>
                <a:latin typeface="Calibri" charset="0"/>
              </a:rPr>
              <a:t>yrs</a:t>
            </a:r>
            <a:r>
              <a:rPr lang="en-US" altLang="en-US" sz="2286" dirty="0">
                <a:solidFill>
                  <a:srgbClr val="052049"/>
                </a:solidFill>
                <a:latin typeface="Calibri" charset="0"/>
              </a:rPr>
              <a:t> old in 1985-88</a:t>
            </a:r>
          </a:p>
          <a:p>
            <a:pPr defTabSz="914400" fontAlgn="base">
              <a:lnSpc>
                <a:spcPct val="90000"/>
              </a:lnSpc>
              <a:spcBef>
                <a:spcPct val="0"/>
              </a:spcBef>
              <a:spcAft>
                <a:spcPct val="0"/>
              </a:spcAft>
            </a:pPr>
            <a:r>
              <a:rPr lang="en-US" altLang="en-US" sz="2286" dirty="0">
                <a:solidFill>
                  <a:srgbClr val="052049"/>
                </a:solidFill>
                <a:latin typeface="Calibri" charset="0"/>
              </a:rPr>
              <a:t>I:  50 milligrams (mg) alpha-tocopherol (a form of vitamin E)</a:t>
            </a:r>
          </a:p>
          <a:p>
            <a:pPr defTabSz="914400" fontAlgn="base">
              <a:lnSpc>
                <a:spcPct val="90000"/>
              </a:lnSpc>
              <a:spcBef>
                <a:spcPct val="0"/>
              </a:spcBef>
              <a:spcAft>
                <a:spcPct val="0"/>
              </a:spcAft>
            </a:pPr>
            <a:r>
              <a:rPr lang="en-US" altLang="en-US" sz="2286" dirty="0">
                <a:solidFill>
                  <a:srgbClr val="052049"/>
                </a:solidFill>
                <a:latin typeface="Calibri" charset="0"/>
              </a:rPr>
              <a:t>     OR 20 mg of beta-carotene (a precursor of vitamin A)</a:t>
            </a:r>
          </a:p>
          <a:p>
            <a:pPr defTabSz="914400" fontAlgn="base">
              <a:lnSpc>
                <a:spcPct val="90000"/>
              </a:lnSpc>
              <a:spcBef>
                <a:spcPct val="0"/>
              </a:spcBef>
              <a:spcAft>
                <a:spcPct val="0"/>
              </a:spcAft>
            </a:pPr>
            <a:r>
              <a:rPr lang="en-US" altLang="en-US" sz="2286" dirty="0">
                <a:solidFill>
                  <a:srgbClr val="052049"/>
                </a:solidFill>
                <a:latin typeface="Calibri" charset="0"/>
              </a:rPr>
              <a:t>     OR  BOTH</a:t>
            </a:r>
          </a:p>
          <a:p>
            <a:pPr defTabSz="914400" fontAlgn="base">
              <a:lnSpc>
                <a:spcPct val="90000"/>
              </a:lnSpc>
              <a:spcBef>
                <a:spcPct val="0"/>
              </a:spcBef>
              <a:spcAft>
                <a:spcPct val="0"/>
              </a:spcAft>
            </a:pPr>
            <a:r>
              <a:rPr lang="en-US" altLang="en-US" sz="2286" dirty="0">
                <a:solidFill>
                  <a:srgbClr val="052049"/>
                </a:solidFill>
                <a:latin typeface="Calibri" charset="0"/>
              </a:rPr>
              <a:t>C:  Placebo</a:t>
            </a:r>
          </a:p>
          <a:p>
            <a:pPr defTabSz="914400" fontAlgn="base">
              <a:lnSpc>
                <a:spcPct val="90000"/>
              </a:lnSpc>
              <a:spcBef>
                <a:spcPct val="0"/>
              </a:spcBef>
              <a:spcAft>
                <a:spcPct val="0"/>
              </a:spcAft>
            </a:pPr>
            <a:r>
              <a:rPr lang="en-US" altLang="en-US" sz="2286" dirty="0">
                <a:solidFill>
                  <a:srgbClr val="052049"/>
                </a:solidFill>
                <a:latin typeface="Calibri" charset="0"/>
              </a:rPr>
              <a:t>O:  Lung cancer (and other cancers)</a:t>
            </a:r>
          </a:p>
          <a:p>
            <a:pPr defTabSz="914400" fontAlgn="base">
              <a:lnSpc>
                <a:spcPct val="90000"/>
              </a:lnSpc>
              <a:spcBef>
                <a:spcPct val="0"/>
              </a:spcBef>
              <a:spcAft>
                <a:spcPct val="0"/>
              </a:spcAft>
            </a:pPr>
            <a:endParaRPr lang="en-US" altLang="en-US" sz="2286" dirty="0">
              <a:solidFill>
                <a:srgbClr val="052049"/>
              </a:solidFill>
              <a:latin typeface="Calibri" charset="0"/>
            </a:endParaRPr>
          </a:p>
          <a:p>
            <a:pPr defTabSz="914400" eaLnBrk="0" fontAlgn="base" hangingPunct="0">
              <a:spcBef>
                <a:spcPct val="50000"/>
              </a:spcBef>
              <a:spcAft>
                <a:spcPct val="0"/>
              </a:spcAft>
            </a:pPr>
            <a:r>
              <a:rPr lang="en-US" altLang="en-US" sz="1905" i="1" dirty="0" err="1">
                <a:solidFill>
                  <a:srgbClr val="052049"/>
                </a:solidFill>
                <a:latin typeface="Arial" charset="0"/>
              </a:rPr>
              <a:t>Vit</a:t>
            </a:r>
            <a:r>
              <a:rPr lang="en-US" altLang="en-US" sz="1905" i="1" dirty="0">
                <a:solidFill>
                  <a:srgbClr val="052049"/>
                </a:solidFill>
                <a:latin typeface="Arial" charset="0"/>
              </a:rPr>
              <a:t> E, Beta-Carotene Supplementation and Lung Cancer among Smokers (</a:t>
            </a:r>
            <a:r>
              <a:rPr lang="en-US" altLang="en-US" sz="1905" i="1" dirty="0" err="1">
                <a:solidFill>
                  <a:srgbClr val="052049"/>
                </a:solidFill>
                <a:latin typeface="Arial" charset="0"/>
              </a:rPr>
              <a:t>Albanes</a:t>
            </a:r>
            <a:r>
              <a:rPr lang="en-US" altLang="en-US" sz="1905" i="1" dirty="0">
                <a:solidFill>
                  <a:srgbClr val="052049"/>
                </a:solidFill>
                <a:latin typeface="Arial" charset="0"/>
              </a:rPr>
              <a:t> et al, JNCI, 1996)</a:t>
            </a:r>
          </a:p>
          <a:p>
            <a:pPr defTabSz="914400" fontAlgn="base">
              <a:lnSpc>
                <a:spcPct val="90000"/>
              </a:lnSpc>
              <a:spcBef>
                <a:spcPct val="0"/>
              </a:spcBef>
              <a:spcAft>
                <a:spcPct val="0"/>
              </a:spcAft>
            </a:pPr>
            <a:endParaRPr lang="en-US" altLang="en-US" sz="2286" dirty="0">
              <a:solidFill>
                <a:srgbClr val="052049"/>
              </a:solidFill>
              <a:latin typeface="Calibri" charset="0"/>
            </a:endParaRPr>
          </a:p>
        </p:txBody>
      </p:sp>
      <p:pic>
        <p:nvPicPr>
          <p:cNvPr id="53252" name="Picture 5" descr="MCj0398055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286" y="4372429"/>
            <a:ext cx="1270000" cy="12790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a:extLst>
              <a:ext uri="{FF2B5EF4-FFF2-40B4-BE49-F238E27FC236}">
                <a16:creationId xmlns:a16="http://schemas.microsoft.com/office/drawing/2014/main" id="{709F25A8-0BBD-1F49-9B67-8784D5D39B68}"/>
              </a:ext>
            </a:extLst>
          </p:cNvPr>
          <p:cNvSpPr txBox="1"/>
          <p:nvPr/>
        </p:nvSpPr>
        <p:spPr bwMode="auto">
          <a:xfrm>
            <a:off x="567559" y="204953"/>
            <a:ext cx="7394027" cy="430887"/>
          </a:xfrm>
          <a:prstGeom prst="rect">
            <a:avLst/>
          </a:prstGeom>
          <a:noFill/>
          <a:ln w="19050" algn="ctr">
            <a:noFill/>
            <a:miter lim="800000"/>
            <a:headEnd/>
            <a:tailEnd/>
          </a:ln>
        </p:spPr>
        <p:txBody>
          <a:bodyPr wrap="square" lIns="0" tIns="0" rIns="0" bIns="0" rtlCol="0">
            <a:spAutoFit/>
          </a:bodyPr>
          <a:lstStyle/>
          <a:p>
            <a:pPr algn="ctr"/>
            <a:r>
              <a:rPr lang="en-US" sz="2800" dirty="0">
                <a:latin typeface="+mj-lt"/>
              </a:rPr>
              <a:t>Alpha-tocopherol &amp; Beta-carotene Trial, ATBC</a:t>
            </a:r>
          </a:p>
        </p:txBody>
      </p:sp>
    </p:spTree>
    <p:extLst>
      <p:ext uri="{BB962C8B-B14F-4D97-AF65-F5344CB8AC3E}">
        <p14:creationId xmlns:p14="http://schemas.microsoft.com/office/powerpoint/2010/main" val="3356035439"/>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a:extLst>
              <a:ext uri="{FF2B5EF4-FFF2-40B4-BE49-F238E27FC236}">
                <a16:creationId xmlns:a16="http://schemas.microsoft.com/office/drawing/2014/main" id="{0BAD9F74-A24F-1D41-B176-9336A85A1A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2056" y="6447585"/>
            <a:ext cx="2255184" cy="3487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4" name="Rectangle 2">
            <a:extLst>
              <a:ext uri="{FF2B5EF4-FFF2-40B4-BE49-F238E27FC236}">
                <a16:creationId xmlns:a16="http://schemas.microsoft.com/office/drawing/2014/main" id="{7B516872-CD90-8C4C-BDCA-A6C13529D016}"/>
              </a:ext>
            </a:extLst>
          </p:cNvPr>
          <p:cNvSpPr>
            <a:spLocks noGrp="1" noChangeArrowheads="1"/>
          </p:cNvSpPr>
          <p:nvPr>
            <p:ph type="title"/>
          </p:nvPr>
        </p:nvSpPr>
        <p:spPr bwMode="auto">
          <a:xfrm>
            <a:off x="292755" y="6429375"/>
            <a:ext cx="6194051" cy="32076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12006" rIns="0" bIns="0" numCol="1" rtlCol="0" anchor="ctr" anchorCtr="0" compatLnSpc="1">
            <a:prstTxWarp prst="textNoShape">
              <a:avLst/>
            </a:prstTxWarp>
            <a:normAutofit/>
          </a:bodyPr>
          <a:lstStyle/>
          <a:p>
            <a:pPr>
              <a:tabLst>
                <a:tab pos="638769" algn="l"/>
                <a:tab pos="1277539" algn="l"/>
                <a:tab pos="1916308" algn="l"/>
                <a:tab pos="2555077" algn="l"/>
                <a:tab pos="3193847" algn="l"/>
                <a:tab pos="3832616" algn="l"/>
                <a:tab pos="4471386" algn="l"/>
                <a:tab pos="5110155" algn="l"/>
                <a:tab pos="5748924" algn="l"/>
              </a:tabLst>
            </a:pPr>
            <a:r>
              <a:rPr lang="en-US" altLang="en-US" sz="1059" b="1">
                <a:ea typeface="Arial Unicode MS" panose="020B0604020202020204" pitchFamily="34" charset="-128"/>
                <a:cs typeface="Arial Unicode MS" panose="020B0604020202020204" pitchFamily="34" charset="-128"/>
              </a:rPr>
              <a:t>The Alpha-Tocopherol Beta Carotene Cancer Prevention Study Group. N Engl J Med 1994;330:1029-1035.</a:t>
            </a:r>
          </a:p>
        </p:txBody>
      </p:sp>
      <p:pic>
        <p:nvPicPr>
          <p:cNvPr id="3075" name="Picture 3">
            <a:extLst>
              <a:ext uri="{FF2B5EF4-FFF2-40B4-BE49-F238E27FC236}">
                <a16:creationId xmlns:a16="http://schemas.microsoft.com/office/drawing/2014/main" id="{2D80E418-BFAC-524D-B926-E1E09D0D2B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710" y="322730"/>
            <a:ext cx="4384302" cy="593119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AutoShape 4">
            <a:extLst>
              <a:ext uri="{FF2B5EF4-FFF2-40B4-BE49-F238E27FC236}">
                <a16:creationId xmlns:a16="http://schemas.microsoft.com/office/drawing/2014/main" id="{CF7B1A21-A0BC-6B4A-8E6D-078A3784ADE5}"/>
              </a:ext>
            </a:extLst>
          </p:cNvPr>
          <p:cNvSpPr>
            <a:spLocks noChangeArrowheads="1"/>
          </p:cNvSpPr>
          <p:nvPr/>
        </p:nvSpPr>
        <p:spPr bwMode="auto">
          <a:xfrm>
            <a:off x="5020235" y="604074"/>
            <a:ext cx="3817005" cy="3394185"/>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nchorCtr="1"/>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9pPr>
          </a:lstStyle>
          <a:p>
            <a:r>
              <a:rPr lang="en-US" altLang="en-US" sz="2118" dirty="0">
                <a:solidFill>
                  <a:schemeClr val="tx1"/>
                </a:solidFill>
                <a:ea typeface="Arial Unicode MS" panose="020B0604020202020204" pitchFamily="34" charset="-128"/>
                <a:cs typeface="Arial Unicode MS" panose="020B0604020202020204" pitchFamily="34" charset="-128"/>
              </a:rPr>
              <a:t>Kaplan-Meier Curves for the Cumulative Incidence of Lung Cancer among Participants Who Received Alpha-Tocopherol Supplements and Those Who Did Not (Upper Panel) and among Participants Who Received Beta Carotene Supplements and Those Who Did Not (Lower Panel).</a:t>
            </a:r>
          </a:p>
        </p:txBody>
      </p:sp>
      <p:sp>
        <p:nvSpPr>
          <p:cNvPr id="6" name="Text Box 4">
            <a:extLst>
              <a:ext uri="{FF2B5EF4-FFF2-40B4-BE49-F238E27FC236}">
                <a16:creationId xmlns:a16="http://schemas.microsoft.com/office/drawing/2014/main" id="{F94883A7-3DE4-E640-A621-4B08B6387730}"/>
              </a:ext>
            </a:extLst>
          </p:cNvPr>
          <p:cNvSpPr txBox="1">
            <a:spLocks noChangeArrowheads="1"/>
          </p:cNvSpPr>
          <p:nvPr/>
        </p:nvSpPr>
        <p:spPr bwMode="auto">
          <a:xfrm>
            <a:off x="5166913" y="4332341"/>
            <a:ext cx="3385416" cy="6155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87076" tIns="43538" rIns="87076" bIns="43538">
            <a:spAutoFit/>
          </a:bodyPr>
          <a:lstStyle>
            <a:lvl1pPr>
              <a:defRPr sz="1200">
                <a:solidFill>
                  <a:schemeClr val="tx1"/>
                </a:solidFill>
                <a:latin typeface="Times New Roman" charset="0"/>
                <a:ea typeface="ＭＳ Ｐゴシック" charset="-128"/>
              </a:defRPr>
            </a:lvl1pPr>
            <a:lvl2pPr marL="742950" indent="-285750">
              <a:defRPr sz="1200">
                <a:solidFill>
                  <a:schemeClr val="tx1"/>
                </a:solidFill>
                <a:latin typeface="Times New Roman" charset="0"/>
                <a:ea typeface="ＭＳ Ｐゴシック" charset="-128"/>
              </a:defRPr>
            </a:lvl2pPr>
            <a:lvl3pPr marL="1143000" indent="-228600">
              <a:defRPr sz="1200">
                <a:solidFill>
                  <a:schemeClr val="tx1"/>
                </a:solidFill>
                <a:latin typeface="Times New Roman" charset="0"/>
                <a:ea typeface="ＭＳ Ｐゴシック" charset="-128"/>
              </a:defRPr>
            </a:lvl3pPr>
            <a:lvl4pPr marL="1600200" indent="-228600">
              <a:defRPr sz="1200">
                <a:solidFill>
                  <a:schemeClr val="tx1"/>
                </a:solidFill>
                <a:latin typeface="Times New Roman" charset="0"/>
                <a:ea typeface="ＭＳ Ｐゴシック" charset="-128"/>
              </a:defRPr>
            </a:lvl4pPr>
            <a:lvl5pPr marL="2057400" indent="-228600">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defTabSz="914400" eaLnBrk="0" fontAlgn="base" hangingPunct="0">
              <a:spcBef>
                <a:spcPct val="50000"/>
              </a:spcBef>
              <a:spcAft>
                <a:spcPct val="0"/>
              </a:spcAft>
            </a:pPr>
            <a:r>
              <a:rPr lang="en-US" altLang="en-US" sz="1714" b="1" dirty="0">
                <a:solidFill>
                  <a:srgbClr val="FF0066"/>
                </a:solidFill>
                <a:latin typeface="Arial" charset="0"/>
              </a:rPr>
              <a:t>More Lung Cancer occurred among men on supplements</a:t>
            </a:r>
          </a:p>
        </p:txBody>
      </p:sp>
    </p:spTree>
    <p:extLst>
      <p:ext uri="{BB962C8B-B14F-4D97-AF65-F5344CB8AC3E}">
        <p14:creationId xmlns:p14="http://schemas.microsoft.com/office/powerpoint/2010/main" val="386194174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438" y="129250"/>
            <a:ext cx="8173580" cy="611449"/>
          </a:xfrm>
        </p:spPr>
        <p:txBody>
          <a:bodyPr/>
          <a:lstStyle/>
          <a:p>
            <a:r>
              <a:rPr lang="en-US" dirty="0"/>
              <a:t>Recap of </a:t>
            </a:r>
            <a:r>
              <a:rPr lang="en-US" dirty="0" err="1"/>
              <a:t>Epi</a:t>
            </a:r>
            <a:r>
              <a:rPr lang="en-US" dirty="0"/>
              <a:t> 203</a:t>
            </a:r>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5</a:t>
            </a:fld>
            <a:endParaRPr lang="en-US" altLang="en-US">
              <a:solidFill>
                <a:srgbClr val="052049"/>
              </a:solidFill>
            </a:endParaRPr>
          </a:p>
        </p:txBody>
      </p:sp>
      <p:graphicFrame>
        <p:nvGraphicFramePr>
          <p:cNvPr id="6" name="Object 3"/>
          <p:cNvGraphicFramePr>
            <a:graphicFrameLocks noChangeAspect="1"/>
          </p:cNvGraphicFramePr>
          <p:nvPr>
            <p:extLst>
              <p:ext uri="{D42A27DB-BD31-4B8C-83A1-F6EECF244321}">
                <p14:modId xmlns:p14="http://schemas.microsoft.com/office/powerpoint/2010/main" val="753234350"/>
              </p:ext>
            </p:extLst>
          </p:nvPr>
        </p:nvGraphicFramePr>
        <p:xfrm>
          <a:off x="452438" y="704850"/>
          <a:ext cx="7802562" cy="5616575"/>
        </p:xfrm>
        <a:graphic>
          <a:graphicData uri="http://schemas.openxmlformats.org/presentationml/2006/ole">
            <mc:AlternateContent xmlns:mc="http://schemas.openxmlformats.org/markup-compatibility/2006">
              <mc:Choice xmlns:v="urn:schemas-microsoft-com:vml" Requires="v">
                <p:oleObj spid="_x0000_s2327" name="Document" r:id="rId4" imgW="10261600" imgH="7962900" progId="Word.Document.8">
                  <p:embed/>
                </p:oleObj>
              </mc:Choice>
              <mc:Fallback>
                <p:oleObj name="Document" r:id="rId4" imgW="10261600" imgH="7962900" progId="Word.Document.8">
                  <p:embed/>
                  <p:pic>
                    <p:nvPicPr>
                      <p:cNvPr id="6" name="Object 3"/>
                      <p:cNvPicPr>
                        <a:picLocks noChangeAspect="1" noChangeArrowheads="1"/>
                      </p:cNvPicPr>
                      <p:nvPr/>
                    </p:nvPicPr>
                    <p:blipFill>
                      <a:blip r:embed="rId5"/>
                      <a:srcRect/>
                      <a:stretch>
                        <a:fillRect/>
                      </a:stretch>
                    </p:blipFill>
                    <p:spPr bwMode="auto">
                      <a:xfrm>
                        <a:off x="452438" y="704850"/>
                        <a:ext cx="7802562" cy="5616575"/>
                      </a:xfrm>
                      <a:prstGeom prst="rect">
                        <a:avLst/>
                      </a:prstGeom>
                      <a:noFill/>
                    </p:spPr>
                  </p:pic>
                </p:oleObj>
              </mc:Fallback>
            </mc:AlternateContent>
          </a:graphicData>
        </a:graphic>
      </p:graphicFrame>
    </p:spTree>
    <p:extLst>
      <p:ext uri="{BB962C8B-B14F-4D97-AF65-F5344CB8AC3E}">
        <p14:creationId xmlns:p14="http://schemas.microsoft.com/office/powerpoint/2010/main" val="31072739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2" name="Picture 5" descr="MCj0398055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286" y="5429709"/>
            <a:ext cx="1270000" cy="12790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p:nvPr>
        </p:nvSpPr>
        <p:spPr/>
        <p:txBody>
          <a:bodyPr>
            <a:normAutofit/>
          </a:bodyPr>
          <a:lstStyle/>
          <a:p>
            <a:r>
              <a:rPr lang="en-US" altLang="en-US" dirty="0">
                <a:solidFill>
                  <a:srgbClr val="063039"/>
                </a:solidFill>
                <a:latin typeface="Arial" charset="0"/>
              </a:rPr>
              <a:t>Interpretation Points to Appreciate</a:t>
            </a:r>
            <a:endParaRPr lang="en-US" dirty="0"/>
          </a:p>
        </p:txBody>
      </p:sp>
      <p:sp>
        <p:nvSpPr>
          <p:cNvPr id="4" name="Content Placeholder 3"/>
          <p:cNvSpPr>
            <a:spLocks noGrp="1"/>
          </p:cNvSpPr>
          <p:nvPr>
            <p:ph idx="1"/>
          </p:nvPr>
        </p:nvSpPr>
        <p:spPr>
          <a:xfrm>
            <a:off x="453585" y="1254192"/>
            <a:ext cx="8461815" cy="4175517"/>
          </a:xfrm>
        </p:spPr>
        <p:txBody>
          <a:bodyPr/>
          <a:lstStyle/>
          <a:p>
            <a:r>
              <a:rPr lang="en-US" altLang="en-US" sz="2000" dirty="0">
                <a:solidFill>
                  <a:srgbClr val="063039"/>
                </a:solidFill>
                <a:latin typeface="Arial" charset="0"/>
              </a:rPr>
              <a:t>Incorrect inference from </a:t>
            </a:r>
            <a:r>
              <a:rPr lang="en-US" altLang="en-US" sz="2000" dirty="0" err="1">
                <a:solidFill>
                  <a:srgbClr val="063039"/>
                </a:solidFill>
                <a:latin typeface="Arial" charset="0"/>
              </a:rPr>
              <a:t>obs</a:t>
            </a:r>
            <a:r>
              <a:rPr lang="en-US" altLang="en-US" sz="2000" dirty="0">
                <a:solidFill>
                  <a:srgbClr val="063039"/>
                </a:solidFill>
                <a:latin typeface="Arial" charset="0"/>
              </a:rPr>
              <a:t> studies on beta-carotene being “causal” - </a:t>
            </a:r>
            <a:r>
              <a:rPr lang="en-US" altLang="en-US" sz="2000" dirty="0">
                <a:solidFill>
                  <a:srgbClr val="000090"/>
                </a:solidFill>
                <a:latin typeface="Arial" charset="0"/>
              </a:rPr>
              <a:t>Was beta-carotene </a:t>
            </a:r>
            <a:r>
              <a:rPr lang="en-US" altLang="en-US" sz="2000" i="1" dirty="0">
                <a:solidFill>
                  <a:srgbClr val="000090"/>
                </a:solidFill>
                <a:latin typeface="Arial" charset="0"/>
              </a:rPr>
              <a:t>THE</a:t>
            </a:r>
            <a:r>
              <a:rPr lang="en-US" altLang="en-US" sz="2000" dirty="0">
                <a:solidFill>
                  <a:srgbClr val="000090"/>
                </a:solidFill>
                <a:latin typeface="Arial" charset="0"/>
              </a:rPr>
              <a:t> nutrient in fruits/vegetables accounting for the inverse associations in the observational studies? </a:t>
            </a:r>
          </a:p>
          <a:p>
            <a:endParaRPr lang="en-US" altLang="en-US" sz="2000" dirty="0">
              <a:solidFill>
                <a:srgbClr val="000090"/>
              </a:solidFill>
              <a:latin typeface="Arial" charset="0"/>
            </a:endParaRPr>
          </a:p>
          <a:p>
            <a:r>
              <a:rPr lang="en-US" altLang="en-US" sz="2000" dirty="0">
                <a:solidFill>
                  <a:srgbClr val="063039"/>
                </a:solidFill>
                <a:latin typeface="Arial" charset="0"/>
              </a:rPr>
              <a:t>Confounding </a:t>
            </a:r>
            <a:r>
              <a:rPr lang="en-US" altLang="en-US" sz="2000" dirty="0">
                <a:solidFill>
                  <a:srgbClr val="000090"/>
                </a:solidFill>
                <a:latin typeface="Arial" charset="0"/>
              </a:rPr>
              <a:t>– the benefit in observational studies might have been due to confounding, which, when removed in the RCTS, revealed NO benefit of BC</a:t>
            </a:r>
          </a:p>
          <a:p>
            <a:endParaRPr lang="en-US" altLang="en-US" sz="2000" dirty="0">
              <a:solidFill>
                <a:srgbClr val="000090"/>
              </a:solidFill>
              <a:latin typeface="Arial" charset="0"/>
            </a:endParaRPr>
          </a:p>
          <a:p>
            <a:r>
              <a:rPr lang="en-US" altLang="en-US" sz="2000" i="1" dirty="0">
                <a:solidFill>
                  <a:srgbClr val="000090"/>
                </a:solidFill>
                <a:latin typeface="Arial" charset="0"/>
              </a:rPr>
              <a:t>“The lack of reduction in the incidence of lung cancer among men given the supplemental beta-carotene may be explained by </a:t>
            </a:r>
            <a:r>
              <a:rPr lang="en-US" altLang="en-US" sz="2000" b="1" i="1" dirty="0">
                <a:solidFill>
                  <a:srgbClr val="000090"/>
                </a:solidFill>
                <a:latin typeface="Arial" charset="0"/>
              </a:rPr>
              <a:t>bias, </a:t>
            </a:r>
            <a:r>
              <a:rPr lang="en-US" altLang="en-US" sz="2000" i="1" dirty="0">
                <a:solidFill>
                  <a:srgbClr val="000090"/>
                </a:solidFill>
                <a:latin typeface="Arial" charset="0"/>
              </a:rPr>
              <a:t>an</a:t>
            </a:r>
            <a:r>
              <a:rPr lang="en-US" altLang="en-US" sz="2000" b="1" i="1" dirty="0">
                <a:solidFill>
                  <a:srgbClr val="000090"/>
                </a:solidFill>
                <a:latin typeface="Arial" charset="0"/>
              </a:rPr>
              <a:t> inadequate duration of supplementations, </a:t>
            </a:r>
            <a:r>
              <a:rPr lang="en-US" altLang="en-US" sz="2000" i="1" dirty="0">
                <a:solidFill>
                  <a:srgbClr val="000090"/>
                </a:solidFill>
                <a:latin typeface="Arial" charset="0"/>
              </a:rPr>
              <a:t>the use of the </a:t>
            </a:r>
            <a:r>
              <a:rPr lang="en-US" altLang="en-US" sz="2000" b="1" i="1" dirty="0">
                <a:solidFill>
                  <a:srgbClr val="000090"/>
                </a:solidFill>
                <a:latin typeface="Arial" charset="0"/>
              </a:rPr>
              <a:t>wrong dose, </a:t>
            </a:r>
            <a:r>
              <a:rPr lang="en-US" altLang="en-US" sz="2000" i="1" dirty="0">
                <a:solidFill>
                  <a:srgbClr val="000090"/>
                </a:solidFill>
                <a:latin typeface="Arial" charset="0"/>
              </a:rPr>
              <a:t>or an </a:t>
            </a:r>
            <a:r>
              <a:rPr lang="en-US" altLang="en-US" sz="2000" b="1" i="1" dirty="0">
                <a:solidFill>
                  <a:srgbClr val="000090"/>
                </a:solidFill>
                <a:latin typeface="Arial" charset="0"/>
              </a:rPr>
              <a:t>inappropriate study population</a:t>
            </a:r>
            <a:r>
              <a:rPr lang="en-US" altLang="en-US" sz="2000" dirty="0">
                <a:solidFill>
                  <a:srgbClr val="000090"/>
                </a:solidFill>
                <a:latin typeface="Arial" charset="0"/>
              </a:rPr>
              <a:t>.”</a:t>
            </a:r>
          </a:p>
          <a:p>
            <a:endParaRPr lang="en-US" dirty="0"/>
          </a:p>
        </p:txBody>
      </p:sp>
    </p:spTree>
    <p:extLst>
      <p:ext uri="{BB962C8B-B14F-4D97-AF65-F5344CB8AC3E}">
        <p14:creationId xmlns:p14="http://schemas.microsoft.com/office/powerpoint/2010/main" val="1993982782"/>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EF7B89-2C98-EA43-8411-7B0A17233270}"/>
              </a:ext>
            </a:extLst>
          </p:cNvPr>
          <p:cNvSpPr>
            <a:spLocks noGrp="1"/>
          </p:cNvSpPr>
          <p:nvPr>
            <p:ph type="sldNum" sz="quarter" idx="12"/>
          </p:nvPr>
        </p:nvSpPr>
        <p:spPr/>
        <p:txBody>
          <a:bodyPr/>
          <a:lstStyle/>
          <a:p>
            <a:fld id="{7BCC8D0D-EAEC-449D-9161-023DFF90F2E2}" type="slidenum">
              <a:rPr lang="en-US" smtClean="0">
                <a:solidFill>
                  <a:srgbClr val="052049"/>
                </a:solidFill>
              </a:rPr>
              <a:pPr/>
              <a:t>51</a:t>
            </a:fld>
            <a:endParaRPr lang="en-US" dirty="0">
              <a:solidFill>
                <a:srgbClr val="052049"/>
              </a:solidFill>
            </a:endParaRPr>
          </a:p>
        </p:txBody>
      </p:sp>
      <p:sp>
        <p:nvSpPr>
          <p:cNvPr id="3" name="Title 2">
            <a:extLst>
              <a:ext uri="{FF2B5EF4-FFF2-40B4-BE49-F238E27FC236}">
                <a16:creationId xmlns:a16="http://schemas.microsoft.com/office/drawing/2014/main" id="{B5B45AF9-7847-8340-9174-A34A63CC5353}"/>
              </a:ext>
            </a:extLst>
          </p:cNvPr>
          <p:cNvSpPr>
            <a:spLocks noGrp="1"/>
          </p:cNvSpPr>
          <p:nvPr>
            <p:ph type="title"/>
          </p:nvPr>
        </p:nvSpPr>
        <p:spPr/>
        <p:txBody>
          <a:bodyPr/>
          <a:lstStyle/>
          <a:p>
            <a:r>
              <a:rPr lang="en-US" dirty="0"/>
              <a:t>PSA Screening &amp; Prostate Cancer</a:t>
            </a:r>
          </a:p>
        </p:txBody>
      </p:sp>
    </p:spTree>
    <p:extLst>
      <p:ext uri="{BB962C8B-B14F-4D97-AF65-F5344CB8AC3E}">
        <p14:creationId xmlns:p14="http://schemas.microsoft.com/office/powerpoint/2010/main" val="4087039802"/>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3"/>
          <p:cNvGraphicFramePr>
            <a:graphicFrameLocks noGrp="1"/>
          </p:cNvGraphicFramePr>
          <p:nvPr>
            <p:ph idx="1"/>
            <p:extLst>
              <p:ext uri="{D42A27DB-BD31-4B8C-83A1-F6EECF244321}">
                <p14:modId xmlns:p14="http://schemas.microsoft.com/office/powerpoint/2010/main" val="1679037518"/>
              </p:ext>
            </p:extLst>
          </p:nvPr>
        </p:nvGraphicFramePr>
        <p:xfrm>
          <a:off x="228600" y="1222177"/>
          <a:ext cx="8382002" cy="4567534"/>
        </p:xfrm>
        <a:graphic>
          <a:graphicData uri="http://schemas.openxmlformats.org/drawingml/2006/table">
            <a:tbl>
              <a:tblPr/>
              <a:tblGrid>
                <a:gridCol w="2240733">
                  <a:extLst>
                    <a:ext uri="{9D8B030D-6E8A-4147-A177-3AD203B41FA5}">
                      <a16:colId xmlns:a16="http://schemas.microsoft.com/office/drawing/2014/main" val="20000"/>
                    </a:ext>
                  </a:extLst>
                </a:gridCol>
                <a:gridCol w="1827003">
                  <a:extLst>
                    <a:ext uri="{9D8B030D-6E8A-4147-A177-3AD203B41FA5}">
                      <a16:colId xmlns:a16="http://schemas.microsoft.com/office/drawing/2014/main" val="20001"/>
                    </a:ext>
                  </a:extLst>
                </a:gridCol>
                <a:gridCol w="2157133">
                  <a:extLst>
                    <a:ext uri="{9D8B030D-6E8A-4147-A177-3AD203B41FA5}">
                      <a16:colId xmlns:a16="http://schemas.microsoft.com/office/drawing/2014/main" val="20002"/>
                    </a:ext>
                  </a:extLst>
                </a:gridCol>
                <a:gridCol w="2157133">
                  <a:extLst>
                    <a:ext uri="{9D8B030D-6E8A-4147-A177-3AD203B41FA5}">
                      <a16:colId xmlns:a16="http://schemas.microsoft.com/office/drawing/2014/main" val="20003"/>
                    </a:ext>
                  </a:extLst>
                </a:gridCol>
              </a:tblGrid>
              <a:tr h="924636">
                <a:tc>
                  <a:txBody>
                    <a:bodyPr/>
                    <a:lstStyle/>
                    <a:p>
                      <a:pPr marL="0" marR="0" lvl="0" indent="0" algn="l"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endParaRPr kumimoji="0" lang="en-US" sz="2400" b="0" i="0" u="none" strike="noStrike" cap="none" normalizeH="0" baseline="0" dirty="0">
                        <a:ln>
                          <a:noFill/>
                        </a:ln>
                        <a:solidFill>
                          <a:schemeClr val="tx1"/>
                        </a:solidFill>
                        <a:effectLst/>
                        <a:latin typeface="Arial"/>
                        <a:cs typeface="Arial"/>
                      </a:endParaRPr>
                    </a:p>
                  </a:txBody>
                  <a:tcPr horzOverflow="overflow">
                    <a:lnL cap="flat">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2400" b="1" i="0" u="none" strike="noStrike" cap="none" normalizeH="0" baseline="0" dirty="0">
                          <a:ln>
                            <a:noFill/>
                          </a:ln>
                          <a:solidFill>
                            <a:schemeClr val="tx2"/>
                          </a:solidFill>
                          <a:effectLst/>
                          <a:latin typeface="Arial"/>
                          <a:cs typeface="Arial"/>
                        </a:rPr>
                        <a:t>US Trial - PLCO</a:t>
                      </a:r>
                    </a:p>
                  </a:txBody>
                  <a:tcPr horzOverflow="overflow">
                    <a:lnL>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2400" b="1" i="0" u="none" strike="noStrike" cap="none" normalizeH="0" baseline="0" dirty="0">
                          <a:ln>
                            <a:noFill/>
                          </a:ln>
                          <a:solidFill>
                            <a:schemeClr val="tx2"/>
                          </a:solidFill>
                          <a:effectLst/>
                          <a:latin typeface="Arial"/>
                          <a:cs typeface="Arial"/>
                        </a:rPr>
                        <a:t>European trial</a:t>
                      </a:r>
                    </a:p>
                  </a:txBody>
                  <a:tcPr horzOverflow="overflow">
                    <a:lnL>
                      <a:noFill/>
                    </a:lnL>
                    <a:lnR cap="flat">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2400" b="1" i="0" u="none" strike="noStrike" cap="none" normalizeH="0" baseline="0" dirty="0" err="1">
                          <a:ln>
                            <a:noFill/>
                          </a:ln>
                          <a:solidFill>
                            <a:schemeClr val="tx2"/>
                          </a:solidFill>
                          <a:effectLst/>
                          <a:latin typeface="Arial"/>
                          <a:cs typeface="Arial"/>
                        </a:rPr>
                        <a:t>Göteborg</a:t>
                      </a:r>
                      <a:r>
                        <a:rPr kumimoji="0" lang="en-US" sz="2400" b="1" i="0" u="none" strike="noStrike" cap="none" normalizeH="0" baseline="0" dirty="0">
                          <a:ln>
                            <a:noFill/>
                          </a:ln>
                          <a:solidFill>
                            <a:schemeClr val="tx2"/>
                          </a:solidFill>
                          <a:effectLst/>
                          <a:latin typeface="Arial"/>
                          <a:cs typeface="Arial"/>
                        </a:rPr>
                        <a:t> trial </a:t>
                      </a:r>
                    </a:p>
                  </a:txBody>
                  <a:tcPr horzOverflow="overflow">
                    <a:lnL>
                      <a:noFill/>
                    </a:lnL>
                    <a:lnR cap="flat">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88600">
                <a:tc>
                  <a:txBody>
                    <a:bodyPr/>
                    <a:lstStyle/>
                    <a:p>
                      <a:pPr marL="0" marR="0" lvl="0" indent="0" algn="l"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800" b="0" i="0" u="none" strike="noStrike" cap="none" normalizeH="0" baseline="0">
                          <a:ln>
                            <a:noFill/>
                          </a:ln>
                          <a:solidFill>
                            <a:schemeClr val="tx1"/>
                          </a:solidFill>
                          <a:effectLst/>
                          <a:latin typeface="Arial"/>
                          <a:cs typeface="Arial"/>
                        </a:rPr>
                        <a:t>N men in trial</a:t>
                      </a: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800" b="0" i="0" u="none" strike="noStrike" cap="none" normalizeH="0" baseline="0" dirty="0">
                          <a:ln>
                            <a:noFill/>
                          </a:ln>
                          <a:solidFill>
                            <a:schemeClr val="tx1"/>
                          </a:solidFill>
                          <a:effectLst/>
                          <a:latin typeface="Arial"/>
                          <a:cs typeface="Arial"/>
                        </a:rPr>
                        <a:t>76,000</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800" kern="1200" dirty="0">
                          <a:solidFill>
                            <a:schemeClr val="tx1"/>
                          </a:solidFill>
                          <a:effectLst/>
                          <a:latin typeface="Arial"/>
                          <a:ea typeface="+mn-ea"/>
                          <a:cs typeface="Arial"/>
                        </a:rPr>
                        <a:t>182,160 </a:t>
                      </a:r>
                      <a:endParaRPr kumimoji="0" lang="en-US" sz="1800" b="0" i="0" u="none" strike="noStrike" cap="none" normalizeH="0" baseline="0" dirty="0">
                        <a:ln>
                          <a:noFill/>
                        </a:ln>
                        <a:solidFill>
                          <a:schemeClr val="tx1"/>
                        </a:solidFill>
                        <a:effectLst/>
                        <a:latin typeface="Arial"/>
                        <a:cs typeface="Arial"/>
                      </a:endParaRPr>
                    </a:p>
                  </a:txBody>
                  <a:tcPr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800" b="0" i="0" u="none" strike="noStrike" cap="none" normalizeH="0" baseline="0" dirty="0">
                          <a:ln>
                            <a:noFill/>
                          </a:ln>
                          <a:solidFill>
                            <a:schemeClr val="tx1"/>
                          </a:solidFill>
                          <a:effectLst/>
                          <a:latin typeface="Arial"/>
                          <a:cs typeface="Arial"/>
                        </a:rPr>
                        <a:t>20,000</a:t>
                      </a:r>
                    </a:p>
                  </a:txBody>
                  <a:tcPr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719162">
                <a:tc>
                  <a:txBody>
                    <a:bodyPr/>
                    <a:lstStyle/>
                    <a:p>
                      <a:pPr marL="0" marR="0" lvl="0" indent="0" algn="l"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800" b="0" i="0" u="none" strike="noStrike" cap="none" normalizeH="0" baseline="0" dirty="0">
                          <a:ln>
                            <a:noFill/>
                          </a:ln>
                          <a:solidFill>
                            <a:schemeClr val="tx1"/>
                          </a:solidFill>
                          <a:effectLst/>
                          <a:latin typeface="Arial"/>
                          <a:cs typeface="Arial"/>
                        </a:rPr>
                        <a:t>Median follow-up, years</a:t>
                      </a: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800" b="0" i="0" u="none" strike="noStrike" cap="none" normalizeH="0" baseline="0" dirty="0">
                          <a:ln>
                            <a:noFill/>
                          </a:ln>
                          <a:solidFill>
                            <a:schemeClr val="tx1"/>
                          </a:solidFill>
                          <a:effectLst/>
                          <a:latin typeface="Arial"/>
                          <a:cs typeface="Arial"/>
                        </a:rPr>
                        <a:t>13 </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800" b="0" i="0" u="none" strike="noStrike" cap="none" normalizeH="0" baseline="0" dirty="0">
                          <a:ln>
                            <a:noFill/>
                          </a:ln>
                          <a:solidFill>
                            <a:schemeClr val="tx1"/>
                          </a:solidFill>
                          <a:effectLst/>
                          <a:latin typeface="Arial"/>
                          <a:cs typeface="Arial"/>
                        </a:rPr>
                        <a:t>13</a:t>
                      </a:r>
                    </a:p>
                  </a:txBody>
                  <a:tcPr horzOverflow="overflow">
                    <a:lnL>
                      <a:noFill/>
                    </a:lnL>
                    <a:lnR cap="flat">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800" b="0" i="0" u="none" strike="noStrike" cap="none" normalizeH="0" baseline="0" dirty="0">
                          <a:ln>
                            <a:noFill/>
                          </a:ln>
                          <a:solidFill>
                            <a:schemeClr val="tx1"/>
                          </a:solidFill>
                          <a:effectLst/>
                          <a:latin typeface="Arial"/>
                          <a:cs typeface="Arial"/>
                        </a:rPr>
                        <a:t>14</a:t>
                      </a: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719162">
                <a:tc>
                  <a:txBody>
                    <a:bodyPr/>
                    <a:lstStyle/>
                    <a:p>
                      <a:pPr marL="0" marR="0" lvl="0" indent="0" algn="l"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800" b="0" i="0" u="none" strike="noStrike" cap="none" normalizeH="0" baseline="0">
                          <a:ln>
                            <a:noFill/>
                          </a:ln>
                          <a:solidFill>
                            <a:schemeClr val="tx1"/>
                          </a:solidFill>
                          <a:effectLst/>
                          <a:latin typeface="Arial"/>
                          <a:cs typeface="Arial"/>
                        </a:rPr>
                        <a:t>Screening frequency</a:t>
                      </a: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800" b="0" i="0" u="none" strike="noStrike" cap="none" normalizeH="0" baseline="0">
                          <a:ln>
                            <a:noFill/>
                          </a:ln>
                          <a:solidFill>
                            <a:schemeClr val="tx1"/>
                          </a:solidFill>
                          <a:effectLst/>
                          <a:latin typeface="Arial"/>
                          <a:cs typeface="Arial"/>
                        </a:rPr>
                        <a:t>Annual</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800" b="0" i="0" u="none" strike="noStrike" cap="none" normalizeH="0" baseline="0">
                          <a:ln>
                            <a:noFill/>
                          </a:ln>
                          <a:solidFill>
                            <a:schemeClr val="tx1"/>
                          </a:solidFill>
                          <a:effectLst/>
                          <a:latin typeface="Arial"/>
                          <a:cs typeface="Arial"/>
                        </a:rPr>
                        <a:t>Every 4 years</a:t>
                      </a:r>
                    </a:p>
                  </a:txBody>
                  <a:tcPr horzOverflow="overflow">
                    <a:lnL>
                      <a:noFill/>
                    </a:lnL>
                    <a:lnR cap="flat">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800" b="0" i="0" u="none" strike="noStrike" cap="none" normalizeH="0" baseline="0" dirty="0">
                          <a:ln>
                            <a:noFill/>
                          </a:ln>
                          <a:solidFill>
                            <a:schemeClr val="tx1"/>
                          </a:solidFill>
                          <a:effectLst/>
                          <a:latin typeface="Arial"/>
                          <a:cs typeface="Arial"/>
                        </a:rPr>
                        <a:t>Every 2 years</a:t>
                      </a: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588600">
                <a:tc>
                  <a:txBody>
                    <a:bodyPr/>
                    <a:lstStyle/>
                    <a:p>
                      <a:pPr marL="0" marR="0" lvl="0" indent="0" algn="l"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800" b="0" i="0" u="none" strike="noStrike" cap="none" normalizeH="0" baseline="0" dirty="0">
                          <a:ln>
                            <a:noFill/>
                          </a:ln>
                          <a:solidFill>
                            <a:schemeClr val="tx1"/>
                          </a:solidFill>
                          <a:effectLst/>
                          <a:latin typeface="Arial"/>
                          <a:cs typeface="Arial"/>
                        </a:rPr>
                        <a:t>RR </a:t>
                      </a:r>
                      <a:r>
                        <a:rPr kumimoji="0" lang="en-US" sz="1800" b="0" i="0" u="none" strike="noStrike" cap="none" normalizeH="0" baseline="-25000" dirty="0">
                          <a:ln>
                            <a:noFill/>
                          </a:ln>
                          <a:solidFill>
                            <a:schemeClr val="tx1"/>
                          </a:solidFill>
                          <a:effectLst/>
                          <a:latin typeface="Arial"/>
                          <a:cs typeface="Arial"/>
                        </a:rPr>
                        <a:t>screen vs. no screen</a:t>
                      </a:r>
                      <a:endParaRPr kumimoji="0" lang="en-US" sz="1800" b="0" i="0" u="none" strike="noStrike" cap="none" normalizeH="0" baseline="0" dirty="0">
                        <a:ln>
                          <a:noFill/>
                        </a:ln>
                        <a:solidFill>
                          <a:schemeClr val="tx1"/>
                        </a:solidFill>
                        <a:effectLst/>
                        <a:latin typeface="Arial"/>
                        <a:cs typeface="Arial"/>
                      </a:endParaRP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800" b="0" i="0" u="none" strike="noStrike" cap="none" normalizeH="0" baseline="0" dirty="0">
                          <a:ln>
                            <a:noFill/>
                          </a:ln>
                          <a:solidFill>
                            <a:schemeClr val="tx1"/>
                          </a:solidFill>
                          <a:effectLst/>
                          <a:latin typeface="Arial"/>
                          <a:cs typeface="Arial"/>
                        </a:rPr>
                        <a:t>1.09 (0.87-1.36)</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lang="en-US" sz="1800" dirty="0">
                          <a:solidFill>
                            <a:prstClr val="black"/>
                          </a:solidFill>
                          <a:latin typeface="Arial" panose="020B0604020202020204" pitchFamily="34" charset="0"/>
                          <a:cs typeface="Arial" panose="020B0604020202020204" pitchFamily="34" charset="0"/>
                        </a:rPr>
                        <a:t>0.79 (0.69-0.91)</a:t>
                      </a:r>
                      <a:endParaRPr kumimoji="0" lang="en-US" sz="1800" b="0" i="0" u="none" strike="noStrike" cap="none" normalizeH="0" baseline="0" dirty="0">
                        <a:ln>
                          <a:noFill/>
                        </a:ln>
                        <a:solidFill>
                          <a:schemeClr val="tx1"/>
                        </a:solidFill>
                        <a:effectLst/>
                        <a:latin typeface="Arial"/>
                        <a:cs typeface="Arial"/>
                      </a:endParaRPr>
                    </a:p>
                  </a:txBody>
                  <a:tcPr horzOverflow="overflow">
                    <a:lnL>
                      <a:noFill/>
                    </a:lnL>
                    <a:lnR cap="flat">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800" b="0" i="0" u="none" strike="noStrike" cap="none" normalizeH="0" baseline="0" dirty="0">
                          <a:ln>
                            <a:noFill/>
                          </a:ln>
                          <a:solidFill>
                            <a:schemeClr val="tx1"/>
                          </a:solidFill>
                          <a:effectLst/>
                          <a:latin typeface="Arial"/>
                          <a:cs typeface="Arial"/>
                        </a:rPr>
                        <a:t>0.44 (0.28-0.68)</a:t>
                      </a: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1027374">
                <a:tc>
                  <a:txBody>
                    <a:bodyPr/>
                    <a:lstStyle/>
                    <a:p>
                      <a:pPr marL="0" marR="0" lvl="0" indent="0" algn="l"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800" b="0" i="0" u="none" strike="noStrike" cap="none" normalizeH="0" baseline="0" dirty="0">
                          <a:ln>
                            <a:noFill/>
                          </a:ln>
                          <a:solidFill>
                            <a:schemeClr val="tx1"/>
                          </a:solidFill>
                          <a:effectLst/>
                          <a:latin typeface="Arial"/>
                          <a:cs typeface="Arial"/>
                        </a:rPr>
                        <a:t>NNS</a:t>
                      </a:r>
                    </a:p>
                  </a:txBody>
                  <a:tcPr horzOverflow="overflow">
                    <a:lnL cap="flat">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800" b="0" i="0" u="none" strike="noStrike" cap="none" normalizeH="0" baseline="0" dirty="0">
                          <a:ln>
                            <a:noFill/>
                          </a:ln>
                          <a:solidFill>
                            <a:schemeClr val="tx1"/>
                          </a:solidFill>
                          <a:effectLst/>
                          <a:latin typeface="Arial"/>
                          <a:cs typeface="Arial"/>
                        </a:rPr>
                        <a:t>***</a:t>
                      </a:r>
                    </a:p>
                  </a:txBody>
                  <a:tcPr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800" b="0" i="0" u="none" strike="noStrike" cap="none" normalizeH="0" baseline="0" dirty="0">
                          <a:ln>
                            <a:noFill/>
                          </a:ln>
                          <a:solidFill>
                            <a:schemeClr val="tx1"/>
                          </a:solidFill>
                          <a:effectLst/>
                          <a:latin typeface="Arial"/>
                          <a:cs typeface="Arial"/>
                        </a:rPr>
                        <a:t>781 invited to screen to prevent 1 death (NNI)</a:t>
                      </a:r>
                    </a:p>
                  </a:txBody>
                  <a:tcPr horzOverflow="overflow">
                    <a:lnL>
                      <a:noFill/>
                    </a:lnL>
                    <a:lnR cap="flat">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800" b="0" i="0" u="none" strike="noStrike" cap="none" normalizeH="0" baseline="0" dirty="0">
                          <a:ln>
                            <a:noFill/>
                          </a:ln>
                          <a:solidFill>
                            <a:schemeClr val="tx1"/>
                          </a:solidFill>
                          <a:effectLst/>
                          <a:latin typeface="Arial"/>
                          <a:cs typeface="Arial"/>
                        </a:rPr>
                        <a:t>234 to prevent 1 death</a:t>
                      </a:r>
                    </a:p>
                  </a:txBody>
                  <a:tcPr horzOverflow="overflow">
                    <a:lnL>
                      <a:noFill/>
                    </a:lnL>
                    <a:lnR cap="flat">
                      <a:noFill/>
                    </a:lnR>
                    <a:lnT>
                      <a:noFill/>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5" name="Rectangle 2"/>
          <p:cNvSpPr>
            <a:spLocks noGrp="1" noChangeArrowheads="1"/>
          </p:cNvSpPr>
          <p:nvPr>
            <p:ph type="title"/>
          </p:nvPr>
        </p:nvSpPr>
        <p:spPr>
          <a:xfrm>
            <a:off x="228600" y="152400"/>
            <a:ext cx="8915400" cy="762000"/>
          </a:xfrm>
        </p:spPr>
        <p:txBody>
          <a:bodyPr/>
          <a:lstStyle/>
          <a:p>
            <a:r>
              <a:rPr lang="en-US" dirty="0">
                <a:latin typeface="Arial" pitchFamily="34" charset="0"/>
                <a:cs typeface="Arial" pitchFamily="34" charset="0"/>
              </a:rPr>
              <a:t>PSA </a:t>
            </a:r>
            <a:r>
              <a:rPr lang="en-US" dirty="0">
                <a:latin typeface="Arial" pitchFamily="34" charset="0"/>
              </a:rPr>
              <a:t>S</a:t>
            </a:r>
            <a:r>
              <a:rPr lang="en-US" dirty="0">
                <a:latin typeface="Arial" pitchFamily="34" charset="0"/>
                <a:cs typeface="Arial" pitchFamily="34" charset="0"/>
              </a:rPr>
              <a:t>creening </a:t>
            </a:r>
            <a:r>
              <a:rPr lang="en-US" dirty="0">
                <a:latin typeface="Arial" pitchFamily="34" charset="0"/>
              </a:rPr>
              <a:t>T</a:t>
            </a:r>
            <a:r>
              <a:rPr lang="en-US" dirty="0">
                <a:latin typeface="Arial" pitchFamily="34" charset="0"/>
                <a:cs typeface="Arial" pitchFamily="34" charset="0"/>
              </a:rPr>
              <a:t>rials</a:t>
            </a:r>
            <a:r>
              <a:rPr lang="en-US" dirty="0">
                <a:latin typeface="Arial" pitchFamily="34" charset="0"/>
              </a:rPr>
              <a:t> &amp; Prostate Cancer M</a:t>
            </a:r>
            <a:r>
              <a:rPr lang="en-US" dirty="0">
                <a:latin typeface="Arial" pitchFamily="34" charset="0"/>
                <a:cs typeface="Arial" pitchFamily="34" charset="0"/>
              </a:rPr>
              <a:t>ortality</a:t>
            </a:r>
          </a:p>
        </p:txBody>
      </p:sp>
      <p:sp>
        <p:nvSpPr>
          <p:cNvPr id="9" name="TextBox 8"/>
          <p:cNvSpPr txBox="1"/>
          <p:nvPr/>
        </p:nvSpPr>
        <p:spPr>
          <a:xfrm>
            <a:off x="212833" y="6202640"/>
            <a:ext cx="7685691" cy="523220"/>
          </a:xfrm>
          <a:prstGeom prst="rect">
            <a:avLst/>
          </a:prstGeom>
          <a:noFill/>
        </p:spPr>
        <p:txBody>
          <a:bodyPr wrap="square" rtlCol="0">
            <a:spAutoFit/>
          </a:bodyPr>
          <a:lstStyle/>
          <a:p>
            <a:r>
              <a:rPr lang="en-US" sz="1400" dirty="0" err="1">
                <a:solidFill>
                  <a:prstClr val="black"/>
                </a:solidFill>
                <a:latin typeface="Arial"/>
                <a:cs typeface="Arial"/>
              </a:rPr>
              <a:t>Andriole</a:t>
            </a:r>
            <a:r>
              <a:rPr lang="en-US" sz="1400" dirty="0">
                <a:solidFill>
                  <a:prstClr val="black"/>
                </a:solidFill>
                <a:latin typeface="Arial"/>
                <a:cs typeface="Arial"/>
              </a:rPr>
              <a:t> et al. </a:t>
            </a:r>
            <a:r>
              <a:rPr lang="en-US" sz="1400" i="1" dirty="0">
                <a:solidFill>
                  <a:prstClr val="black"/>
                </a:solidFill>
                <a:latin typeface="Arial"/>
                <a:cs typeface="Arial"/>
              </a:rPr>
              <a:t>JNCI</a:t>
            </a:r>
            <a:r>
              <a:rPr lang="en-US" sz="1400" dirty="0">
                <a:solidFill>
                  <a:prstClr val="black"/>
                </a:solidFill>
                <a:latin typeface="Arial"/>
                <a:cs typeface="Arial"/>
              </a:rPr>
              <a:t>, 2012; </a:t>
            </a:r>
            <a:r>
              <a:rPr lang="en-US" sz="1400" dirty="0" err="1">
                <a:solidFill>
                  <a:prstClr val="black"/>
                </a:solidFill>
                <a:latin typeface="Arial"/>
                <a:cs typeface="Arial"/>
              </a:rPr>
              <a:t>Schröder</a:t>
            </a:r>
            <a:r>
              <a:rPr lang="en-US" sz="1400" dirty="0">
                <a:solidFill>
                  <a:prstClr val="black"/>
                </a:solidFill>
                <a:latin typeface="Arial"/>
                <a:cs typeface="Arial"/>
              </a:rPr>
              <a:t> et al. </a:t>
            </a:r>
            <a:r>
              <a:rPr lang="en-US" sz="1400" i="1" dirty="0">
                <a:solidFill>
                  <a:prstClr val="black"/>
                </a:solidFill>
                <a:latin typeface="Arial"/>
                <a:cs typeface="Arial"/>
              </a:rPr>
              <a:t>NEJM</a:t>
            </a:r>
            <a:r>
              <a:rPr lang="en-US" sz="1400" dirty="0">
                <a:solidFill>
                  <a:prstClr val="black"/>
                </a:solidFill>
                <a:latin typeface="Arial"/>
                <a:cs typeface="Arial"/>
              </a:rPr>
              <a:t>, 2012; </a:t>
            </a:r>
            <a:r>
              <a:rPr lang="en-US" sz="1400" dirty="0" err="1">
                <a:solidFill>
                  <a:prstClr val="black"/>
                </a:solidFill>
                <a:latin typeface="Arial"/>
                <a:cs typeface="Arial"/>
              </a:rPr>
              <a:t>Hugosson</a:t>
            </a:r>
            <a:r>
              <a:rPr lang="en-US" sz="1400" dirty="0">
                <a:solidFill>
                  <a:prstClr val="black"/>
                </a:solidFill>
                <a:latin typeface="Arial"/>
                <a:cs typeface="Arial"/>
              </a:rPr>
              <a:t> Eur </a:t>
            </a:r>
            <a:r>
              <a:rPr lang="en-US" sz="1400" dirty="0" err="1">
                <a:solidFill>
                  <a:prstClr val="black"/>
                </a:solidFill>
                <a:latin typeface="Arial"/>
                <a:cs typeface="Arial"/>
              </a:rPr>
              <a:t>Urol</a:t>
            </a:r>
            <a:r>
              <a:rPr lang="en-US" sz="1400" dirty="0">
                <a:solidFill>
                  <a:prstClr val="black"/>
                </a:solidFill>
                <a:latin typeface="Arial"/>
                <a:cs typeface="Arial"/>
              </a:rPr>
              <a:t>, 2019; </a:t>
            </a:r>
            <a:r>
              <a:rPr lang="en-US" sz="1400" dirty="0">
                <a:solidFill>
                  <a:prstClr val="black"/>
                </a:solidFill>
                <a:latin typeface="Arial" panose="020B0604020202020204" pitchFamily="34" charset="0"/>
                <a:cs typeface="Arial" panose="020B0604020202020204" pitchFamily="34" charset="0"/>
              </a:rPr>
              <a:t>Schroder, et.al, </a:t>
            </a:r>
            <a:r>
              <a:rPr lang="en-US" sz="1400" i="1" dirty="0">
                <a:solidFill>
                  <a:prstClr val="black"/>
                </a:solidFill>
                <a:latin typeface="Arial" panose="020B0604020202020204" pitchFamily="34" charset="0"/>
                <a:cs typeface="Arial" panose="020B0604020202020204" pitchFamily="34" charset="0"/>
              </a:rPr>
              <a:t>Lancet</a:t>
            </a:r>
            <a:r>
              <a:rPr lang="en-US" sz="1400" dirty="0">
                <a:solidFill>
                  <a:prstClr val="black"/>
                </a:solidFill>
                <a:latin typeface="Arial" panose="020B0604020202020204" pitchFamily="34" charset="0"/>
                <a:cs typeface="Arial" panose="020B0604020202020204" pitchFamily="34" charset="0"/>
              </a:rPr>
              <a:t> 2014</a:t>
            </a:r>
            <a:r>
              <a:rPr lang="en-US" sz="1400" dirty="0">
                <a:solidFill>
                  <a:prstClr val="black"/>
                </a:solidFill>
                <a:latin typeface="Arial"/>
                <a:cs typeface="Arial"/>
              </a:rPr>
              <a:t>l </a:t>
            </a:r>
            <a:r>
              <a:rPr lang="en-US" sz="1400" dirty="0" err="1">
                <a:solidFill>
                  <a:prstClr val="black"/>
                </a:solidFill>
                <a:latin typeface="Arial"/>
                <a:cs typeface="Arial"/>
              </a:rPr>
              <a:t>Hugosson</a:t>
            </a:r>
            <a:r>
              <a:rPr lang="en-US" sz="1400" dirty="0">
                <a:solidFill>
                  <a:prstClr val="black"/>
                </a:solidFill>
                <a:latin typeface="Arial"/>
                <a:cs typeface="Arial"/>
              </a:rPr>
              <a:t> et al. </a:t>
            </a:r>
            <a:r>
              <a:rPr lang="en-US" sz="1400" i="1" dirty="0">
                <a:solidFill>
                  <a:prstClr val="black"/>
                </a:solidFill>
                <a:latin typeface="Arial"/>
                <a:cs typeface="Arial"/>
              </a:rPr>
              <a:t>Lancet </a:t>
            </a:r>
            <a:r>
              <a:rPr lang="en-US" sz="1400" i="1" dirty="0" err="1">
                <a:solidFill>
                  <a:prstClr val="black"/>
                </a:solidFill>
                <a:latin typeface="Arial"/>
                <a:cs typeface="Arial"/>
              </a:rPr>
              <a:t>Oncol</a:t>
            </a:r>
            <a:r>
              <a:rPr lang="en-US" sz="1400" dirty="0">
                <a:solidFill>
                  <a:prstClr val="black"/>
                </a:solidFill>
                <a:latin typeface="Arial"/>
                <a:cs typeface="Arial"/>
              </a:rPr>
              <a:t>, 2010  </a:t>
            </a:r>
          </a:p>
        </p:txBody>
      </p:sp>
      <p:sp>
        <p:nvSpPr>
          <p:cNvPr id="2" name="TextBox 1">
            <a:extLst>
              <a:ext uri="{FF2B5EF4-FFF2-40B4-BE49-F238E27FC236}">
                <a16:creationId xmlns:a16="http://schemas.microsoft.com/office/drawing/2014/main" id="{C021377B-C440-5148-8437-852239A3A54B}"/>
              </a:ext>
            </a:extLst>
          </p:cNvPr>
          <p:cNvSpPr txBox="1"/>
          <p:nvPr/>
        </p:nvSpPr>
        <p:spPr bwMode="auto">
          <a:xfrm>
            <a:off x="6243144" y="5789711"/>
            <a:ext cx="2648607" cy="430887"/>
          </a:xfrm>
          <a:prstGeom prst="rect">
            <a:avLst/>
          </a:prstGeom>
          <a:noFill/>
          <a:ln w="19050" algn="ctr">
            <a:noFill/>
            <a:miter lim="800000"/>
            <a:headEnd/>
            <a:tailEnd/>
          </a:ln>
        </p:spPr>
        <p:txBody>
          <a:bodyPr wrap="square" lIns="0" tIns="0" rIns="0" bIns="0" rtlCol="0">
            <a:spAutoFit/>
          </a:bodyPr>
          <a:lstStyle/>
          <a:p>
            <a:pPr algn="r"/>
            <a:r>
              <a:rPr lang="en-US" sz="1400" i="1" dirty="0">
                <a:solidFill>
                  <a:schemeClr val="accent6">
                    <a:lumMod val="75000"/>
                  </a:schemeClr>
                </a:solidFill>
              </a:rPr>
              <a:t>Slide acknowledgement:  </a:t>
            </a:r>
          </a:p>
          <a:p>
            <a:pPr algn="r"/>
            <a:r>
              <a:rPr lang="en-US" sz="1400" i="1" dirty="0">
                <a:solidFill>
                  <a:schemeClr val="accent6">
                    <a:lumMod val="75000"/>
                  </a:schemeClr>
                </a:solidFill>
              </a:rPr>
              <a:t>MJ </a:t>
            </a:r>
            <a:r>
              <a:rPr lang="en-US" sz="1400" i="1" dirty="0" err="1">
                <a:solidFill>
                  <a:schemeClr val="accent6">
                    <a:lumMod val="75000"/>
                  </a:schemeClr>
                </a:solidFill>
              </a:rPr>
              <a:t>Stampfer</a:t>
            </a:r>
            <a:r>
              <a:rPr lang="en-US" sz="1400" i="1" dirty="0">
                <a:solidFill>
                  <a:schemeClr val="accent6">
                    <a:lumMod val="75000"/>
                  </a:schemeClr>
                </a:solidFill>
              </a:rPr>
              <a:t>, 2015</a:t>
            </a:r>
          </a:p>
        </p:txBody>
      </p:sp>
    </p:spTree>
    <p:extLst>
      <p:ext uri="{BB962C8B-B14F-4D97-AF65-F5344CB8AC3E}">
        <p14:creationId xmlns:p14="http://schemas.microsoft.com/office/powerpoint/2010/main" val="15016793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6259" name="Group 3"/>
          <p:cNvGraphicFramePr>
            <a:graphicFrameLocks noGrp="1"/>
          </p:cNvGraphicFramePr>
          <p:nvPr>
            <p:ph idx="1"/>
            <p:extLst>
              <p:ext uri="{D42A27DB-BD31-4B8C-83A1-F6EECF244321}">
                <p14:modId xmlns:p14="http://schemas.microsoft.com/office/powerpoint/2010/main" val="3139535303"/>
              </p:ext>
            </p:extLst>
          </p:nvPr>
        </p:nvGraphicFramePr>
        <p:xfrm>
          <a:off x="0" y="914398"/>
          <a:ext cx="9144001" cy="5943602"/>
        </p:xfrm>
        <a:graphic>
          <a:graphicData uri="http://schemas.openxmlformats.org/drawingml/2006/table">
            <a:tbl>
              <a:tblPr bandRow="1">
                <a:tableStyleId>{3C2FFA5D-87B4-456A-9821-1D502468CF0F}</a:tableStyleId>
              </a:tblPr>
              <a:tblGrid>
                <a:gridCol w="2444436">
                  <a:extLst>
                    <a:ext uri="{9D8B030D-6E8A-4147-A177-3AD203B41FA5}">
                      <a16:colId xmlns:a16="http://schemas.microsoft.com/office/drawing/2014/main" val="20000"/>
                    </a:ext>
                  </a:extLst>
                </a:gridCol>
                <a:gridCol w="2127564">
                  <a:extLst>
                    <a:ext uri="{9D8B030D-6E8A-4147-A177-3AD203B41FA5}">
                      <a16:colId xmlns:a16="http://schemas.microsoft.com/office/drawing/2014/main" val="20001"/>
                    </a:ext>
                  </a:extLst>
                </a:gridCol>
                <a:gridCol w="2218765">
                  <a:extLst>
                    <a:ext uri="{9D8B030D-6E8A-4147-A177-3AD203B41FA5}">
                      <a16:colId xmlns:a16="http://schemas.microsoft.com/office/drawing/2014/main" val="20002"/>
                    </a:ext>
                  </a:extLst>
                </a:gridCol>
                <a:gridCol w="2353236">
                  <a:extLst>
                    <a:ext uri="{9D8B030D-6E8A-4147-A177-3AD203B41FA5}">
                      <a16:colId xmlns:a16="http://schemas.microsoft.com/office/drawing/2014/main" val="20003"/>
                    </a:ext>
                  </a:extLst>
                </a:gridCol>
              </a:tblGrid>
              <a:tr h="399839">
                <a:tc>
                  <a:txBody>
                    <a:bodyPr/>
                    <a:lstStyle/>
                    <a:p>
                      <a:pPr marL="0" marR="0" lvl="0" indent="0" algn="l"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endParaRPr kumimoji="0" lang="en-US" sz="1600" b="0" i="0" u="none" strike="noStrike" cap="none" normalizeH="0" baseline="0" dirty="0">
                        <a:ln>
                          <a:noFill/>
                        </a:ln>
                        <a:solidFill>
                          <a:schemeClr val="tx1"/>
                        </a:solidFill>
                        <a:effectLst/>
                        <a:latin typeface="Arial"/>
                        <a:cs typeface="Arial"/>
                      </a:endParaRPr>
                    </a:p>
                  </a:txBody>
                  <a:tcPr horzOverflow="overflow"/>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2000" u="none" strike="noStrike" cap="none" normalizeH="0" baseline="0" dirty="0">
                          <a:ln>
                            <a:noFill/>
                          </a:ln>
                          <a:effectLst/>
                        </a:rPr>
                        <a:t>PLCO</a:t>
                      </a:r>
                      <a:endParaRPr kumimoji="0" lang="en-US" sz="2000" b="1" i="0" u="none" strike="noStrike" cap="none" normalizeH="0" baseline="0" dirty="0">
                        <a:ln>
                          <a:noFill/>
                        </a:ln>
                        <a:solidFill>
                          <a:schemeClr val="tx2">
                            <a:lumMod val="75000"/>
                          </a:schemeClr>
                        </a:solidFill>
                        <a:effectLst/>
                        <a:latin typeface="Arial"/>
                        <a:cs typeface="Arial"/>
                      </a:endParaRPr>
                    </a:p>
                  </a:txBody>
                  <a:tcPr horzOverflow="overflow"/>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2000" u="none" strike="noStrike" cap="none" normalizeH="0" baseline="0" dirty="0">
                          <a:ln>
                            <a:noFill/>
                          </a:ln>
                          <a:effectLst/>
                        </a:rPr>
                        <a:t>ERSPC</a:t>
                      </a:r>
                      <a:endParaRPr kumimoji="0" lang="en-US" sz="2000" b="1" i="0" u="none" strike="noStrike" cap="none" normalizeH="0" baseline="0" dirty="0">
                        <a:ln>
                          <a:noFill/>
                        </a:ln>
                        <a:solidFill>
                          <a:schemeClr val="tx2">
                            <a:lumMod val="75000"/>
                          </a:schemeClr>
                        </a:solidFill>
                        <a:effectLst/>
                        <a:latin typeface="Arial"/>
                        <a:cs typeface="Arial"/>
                      </a:endParaRPr>
                    </a:p>
                  </a:txBody>
                  <a:tcPr horzOverflow="overflow"/>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2000" u="none" strike="noStrike" cap="none" normalizeH="0" baseline="0" dirty="0" err="1">
                          <a:ln>
                            <a:noFill/>
                          </a:ln>
                          <a:effectLst/>
                        </a:rPr>
                        <a:t>Göteborg</a:t>
                      </a:r>
                      <a:endParaRPr kumimoji="0" lang="en-US" sz="2000" b="1" i="0" u="none" strike="noStrike" cap="none" normalizeH="0" baseline="0" dirty="0">
                        <a:ln>
                          <a:noFill/>
                        </a:ln>
                        <a:solidFill>
                          <a:schemeClr val="tx2">
                            <a:lumMod val="75000"/>
                          </a:schemeClr>
                        </a:solidFill>
                        <a:effectLst/>
                        <a:latin typeface="Arial"/>
                        <a:cs typeface="Arial"/>
                      </a:endParaRPr>
                    </a:p>
                  </a:txBody>
                  <a:tcPr horzOverflow="overflow"/>
                </a:tc>
                <a:extLst>
                  <a:ext uri="{0D108BD9-81ED-4DB2-BD59-A6C34878D82A}">
                    <a16:rowId xmlns:a16="http://schemas.microsoft.com/office/drawing/2014/main" val="10000"/>
                  </a:ext>
                </a:extLst>
              </a:tr>
              <a:tr h="399839">
                <a:tc>
                  <a:txBody>
                    <a:bodyPr/>
                    <a:lstStyle/>
                    <a:p>
                      <a:pPr marL="0" marR="0" lvl="0" indent="0" algn="l"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N men in trial</a:t>
                      </a:r>
                      <a:endParaRPr kumimoji="0" lang="en-US" sz="1600" b="0" i="0" u="none" strike="noStrike" cap="none" normalizeH="0" baseline="0" dirty="0">
                        <a:ln>
                          <a:noFill/>
                        </a:ln>
                        <a:solidFill>
                          <a:schemeClr val="tx1"/>
                        </a:solidFill>
                        <a:effectLst/>
                        <a:latin typeface="Arial"/>
                        <a:cs typeface="Arial"/>
                      </a:endParaRPr>
                    </a:p>
                  </a:txBody>
                  <a:tcPr horzOverflow="overflow"/>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76,000</a:t>
                      </a:r>
                      <a:endParaRPr kumimoji="0" lang="en-US" sz="1600" b="0" i="0" u="none" strike="noStrike" cap="none" normalizeH="0" baseline="0" dirty="0">
                        <a:ln>
                          <a:noFill/>
                        </a:ln>
                        <a:solidFill>
                          <a:schemeClr val="tx1"/>
                        </a:solidFill>
                        <a:effectLst/>
                        <a:latin typeface="Arial"/>
                        <a:cs typeface="Arial"/>
                      </a:endParaRPr>
                    </a:p>
                  </a:txBody>
                  <a:tcPr anchor="ctr" horzOverflow="overflow"/>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kern="1200" dirty="0">
                          <a:effectLst/>
                        </a:rPr>
                        <a:t>182,160 </a:t>
                      </a:r>
                      <a:endParaRPr kumimoji="0" lang="en-US" sz="1600" b="0" i="0" u="none" strike="noStrike" cap="none" normalizeH="0" baseline="0" dirty="0">
                        <a:ln>
                          <a:noFill/>
                        </a:ln>
                        <a:solidFill>
                          <a:schemeClr val="tx1"/>
                        </a:solidFill>
                        <a:effectLst/>
                        <a:latin typeface="Arial"/>
                        <a:cs typeface="Arial"/>
                      </a:endParaRPr>
                    </a:p>
                  </a:txBody>
                  <a:tcPr anchor="ctr" horzOverflow="overflow"/>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20,000</a:t>
                      </a:r>
                      <a:endParaRPr kumimoji="0" lang="en-US" sz="1600" b="0" i="0" u="none" strike="noStrike" cap="none" normalizeH="0" baseline="0" dirty="0">
                        <a:ln>
                          <a:noFill/>
                        </a:ln>
                        <a:solidFill>
                          <a:schemeClr val="tx1"/>
                        </a:solidFill>
                        <a:effectLst/>
                        <a:latin typeface="Arial"/>
                        <a:cs typeface="Arial"/>
                      </a:endParaRPr>
                    </a:p>
                  </a:txBody>
                  <a:tcPr anchor="ctr" horzOverflow="overflow"/>
                </a:tc>
                <a:extLst>
                  <a:ext uri="{0D108BD9-81ED-4DB2-BD59-A6C34878D82A}">
                    <a16:rowId xmlns:a16="http://schemas.microsoft.com/office/drawing/2014/main" val="10001"/>
                  </a:ext>
                </a:extLst>
              </a:tr>
              <a:tr h="399839">
                <a:tc>
                  <a:txBody>
                    <a:bodyPr/>
                    <a:lstStyle/>
                    <a:p>
                      <a:pPr marL="0" marR="0" lvl="0" indent="0" algn="l"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Median follow-up, yrs</a:t>
                      </a:r>
                      <a:endParaRPr kumimoji="0" lang="en-US" sz="1600" b="0" i="0" u="none" strike="noStrike" cap="none" normalizeH="0" baseline="0" dirty="0">
                        <a:ln>
                          <a:noFill/>
                        </a:ln>
                        <a:solidFill>
                          <a:schemeClr val="tx1"/>
                        </a:solidFill>
                        <a:effectLst/>
                        <a:latin typeface="Arial"/>
                        <a:cs typeface="Arial"/>
                      </a:endParaRPr>
                    </a:p>
                  </a:txBody>
                  <a:tcPr horzOverflow="overflow"/>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13 </a:t>
                      </a:r>
                      <a:endParaRPr kumimoji="0" lang="en-US" sz="1600" b="0" i="0" u="none" strike="noStrike" cap="none" normalizeH="0" baseline="0" dirty="0">
                        <a:ln>
                          <a:noFill/>
                        </a:ln>
                        <a:solidFill>
                          <a:schemeClr val="tx1"/>
                        </a:solidFill>
                        <a:effectLst/>
                        <a:latin typeface="Arial"/>
                        <a:cs typeface="Arial"/>
                      </a:endParaRPr>
                    </a:p>
                  </a:txBody>
                  <a:tcPr anchor="ctr" horzOverflow="overflow"/>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13</a:t>
                      </a:r>
                      <a:endParaRPr kumimoji="0" lang="en-US" sz="1600" b="0" i="0" u="none" strike="noStrike" cap="none" normalizeH="0" baseline="0" dirty="0">
                        <a:ln>
                          <a:noFill/>
                        </a:ln>
                        <a:solidFill>
                          <a:schemeClr val="tx1"/>
                        </a:solidFill>
                        <a:effectLst/>
                        <a:latin typeface="Arial"/>
                        <a:cs typeface="Arial"/>
                      </a:endParaRPr>
                    </a:p>
                  </a:txBody>
                  <a:tcPr anchor="ctr" horzOverflow="overflow"/>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14</a:t>
                      </a:r>
                      <a:endParaRPr kumimoji="0" lang="en-US" sz="1600" b="0" i="0" u="none" strike="noStrike" cap="none" normalizeH="0" baseline="0" dirty="0">
                        <a:ln>
                          <a:noFill/>
                        </a:ln>
                        <a:solidFill>
                          <a:schemeClr val="tx1"/>
                        </a:solidFill>
                        <a:effectLst/>
                        <a:latin typeface="Arial"/>
                        <a:cs typeface="Arial"/>
                      </a:endParaRPr>
                    </a:p>
                  </a:txBody>
                  <a:tcPr anchor="ctr" horzOverflow="overflow"/>
                </a:tc>
                <a:extLst>
                  <a:ext uri="{0D108BD9-81ED-4DB2-BD59-A6C34878D82A}">
                    <a16:rowId xmlns:a16="http://schemas.microsoft.com/office/drawing/2014/main" val="10002"/>
                  </a:ext>
                </a:extLst>
              </a:tr>
              <a:tr h="399839">
                <a:tc>
                  <a:txBody>
                    <a:bodyPr/>
                    <a:lstStyle/>
                    <a:p>
                      <a:pPr marL="0" marR="0" lvl="0" indent="0" algn="l"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RR </a:t>
                      </a:r>
                      <a:r>
                        <a:rPr kumimoji="0" lang="en-US" sz="1600" u="none" strike="noStrike" cap="none" normalizeH="0" baseline="-25000" dirty="0">
                          <a:ln>
                            <a:noFill/>
                          </a:ln>
                          <a:effectLst/>
                        </a:rPr>
                        <a:t>screen vs. no screen</a:t>
                      </a:r>
                      <a:endParaRPr kumimoji="0" lang="en-US" sz="1600" b="0" i="0" u="none" strike="noStrike" cap="none" normalizeH="0" baseline="0" dirty="0">
                        <a:ln>
                          <a:noFill/>
                        </a:ln>
                        <a:solidFill>
                          <a:schemeClr val="tx1"/>
                        </a:solidFill>
                        <a:effectLst/>
                        <a:latin typeface="Arial"/>
                        <a:cs typeface="Arial"/>
                      </a:endParaRPr>
                    </a:p>
                  </a:txBody>
                  <a:tcPr horzOverflow="overflow"/>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1.09 (0.87-1.36)</a:t>
                      </a:r>
                      <a:endParaRPr kumimoji="0" lang="en-US" sz="1600" b="0" i="0" u="none" strike="noStrike" cap="none" normalizeH="0" baseline="0" dirty="0">
                        <a:ln>
                          <a:noFill/>
                        </a:ln>
                        <a:solidFill>
                          <a:schemeClr val="tx1"/>
                        </a:solidFill>
                        <a:effectLst/>
                        <a:latin typeface="Arial"/>
                        <a:cs typeface="Arial"/>
                      </a:endParaRPr>
                    </a:p>
                  </a:txBody>
                  <a:tcPr anchor="ctr" horzOverflow="overflow"/>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0.79 (0.68-0.91)</a:t>
                      </a:r>
                      <a:endParaRPr kumimoji="0" lang="en-US" sz="1600" b="0" i="0" u="none" strike="noStrike" cap="none" normalizeH="0" baseline="0" dirty="0">
                        <a:ln>
                          <a:noFill/>
                        </a:ln>
                        <a:solidFill>
                          <a:schemeClr val="tx1"/>
                        </a:solidFill>
                        <a:effectLst/>
                        <a:latin typeface="Arial"/>
                        <a:cs typeface="Arial"/>
                      </a:endParaRPr>
                    </a:p>
                  </a:txBody>
                  <a:tcPr anchor="ctr" horzOverflow="overflow"/>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0.44 ( 0.28-0.68)</a:t>
                      </a:r>
                      <a:endParaRPr kumimoji="0" lang="en-US" sz="1600" b="0" i="0" u="none" strike="noStrike" cap="none" normalizeH="0" baseline="0" dirty="0">
                        <a:ln>
                          <a:noFill/>
                        </a:ln>
                        <a:solidFill>
                          <a:schemeClr val="tx1"/>
                        </a:solidFill>
                        <a:effectLst/>
                        <a:latin typeface="Arial"/>
                        <a:cs typeface="Arial"/>
                      </a:endParaRPr>
                    </a:p>
                  </a:txBody>
                  <a:tcPr anchor="ctr" horzOverflow="overflow"/>
                </a:tc>
                <a:extLst>
                  <a:ext uri="{0D108BD9-81ED-4DB2-BD59-A6C34878D82A}">
                    <a16:rowId xmlns:a16="http://schemas.microsoft.com/office/drawing/2014/main" val="10003"/>
                  </a:ext>
                </a:extLst>
              </a:tr>
              <a:tr h="549778">
                <a:tc>
                  <a:txBody>
                    <a:bodyPr/>
                    <a:lstStyle/>
                    <a:p>
                      <a:pPr marL="0" marR="0" lvl="0" indent="0" algn="l"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RR</a:t>
                      </a:r>
                      <a:r>
                        <a:rPr kumimoji="0" lang="en-US" sz="1600" u="none" strike="noStrike" cap="none" normalizeH="0" baseline="-25000" dirty="0">
                          <a:ln>
                            <a:noFill/>
                          </a:ln>
                          <a:effectLst/>
                        </a:rPr>
                        <a:t> adjusted for contamination and nonattendance</a:t>
                      </a:r>
                      <a:endParaRPr kumimoji="0" lang="en-US" sz="1600" b="0" i="0" u="none" strike="noStrike" cap="none" normalizeH="0" baseline="-25000" dirty="0">
                        <a:ln>
                          <a:noFill/>
                        </a:ln>
                        <a:solidFill>
                          <a:schemeClr val="tx1"/>
                        </a:solidFill>
                        <a:effectLst/>
                        <a:latin typeface="Arial"/>
                        <a:cs typeface="Arial"/>
                      </a:endParaRPr>
                    </a:p>
                  </a:txBody>
                  <a:tcPr horzOverflow="overflow"/>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defRPr/>
                      </a:pPr>
                      <a:r>
                        <a:rPr kumimoji="0" lang="en-US" sz="1600" u="none" strike="noStrike" cap="none" normalizeH="0" baseline="0" dirty="0">
                          <a:ln>
                            <a:noFill/>
                          </a:ln>
                          <a:effectLst/>
                        </a:rPr>
                        <a:t>Not reported</a:t>
                      </a:r>
                      <a:endParaRPr kumimoji="0" lang="en-US" sz="1600" b="0" i="0" u="none" strike="noStrike" cap="none" normalizeH="0" baseline="0" dirty="0">
                        <a:ln>
                          <a:noFill/>
                        </a:ln>
                        <a:solidFill>
                          <a:schemeClr val="tx1"/>
                        </a:solidFill>
                        <a:effectLst/>
                        <a:latin typeface="Arial"/>
                        <a:cs typeface="Arial"/>
                      </a:endParaRPr>
                    </a:p>
                  </a:txBody>
                  <a:tcPr anchor="ctr" horzOverflow="overflow"/>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0.68 (0.51-0.92)</a:t>
                      </a:r>
                      <a:endParaRPr kumimoji="0" lang="en-US" sz="1600" b="0" i="0" u="none" strike="noStrike" cap="none" normalizeH="0" baseline="0" dirty="0">
                        <a:ln>
                          <a:noFill/>
                        </a:ln>
                        <a:solidFill>
                          <a:schemeClr val="tx1"/>
                        </a:solidFill>
                        <a:effectLst/>
                        <a:latin typeface="Arial"/>
                        <a:cs typeface="Arial"/>
                      </a:endParaRPr>
                    </a:p>
                  </a:txBody>
                  <a:tcPr anchor="ctr" horzOverflow="overflow"/>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defRPr/>
                      </a:pPr>
                      <a:r>
                        <a:rPr kumimoji="0" lang="en-US" sz="1600" u="none" strike="noStrike" cap="none" normalizeH="0" baseline="0" dirty="0">
                          <a:ln>
                            <a:noFill/>
                          </a:ln>
                          <a:effectLst/>
                        </a:rPr>
                        <a:t>Not reported</a:t>
                      </a:r>
                      <a:endParaRPr kumimoji="0" lang="en-US" sz="1600" b="0" i="0" u="none" strike="noStrike" cap="none" normalizeH="0" baseline="0" dirty="0">
                        <a:ln>
                          <a:noFill/>
                        </a:ln>
                        <a:solidFill>
                          <a:schemeClr val="tx1"/>
                        </a:solidFill>
                        <a:effectLst/>
                        <a:latin typeface="Arial"/>
                        <a:cs typeface="Arial"/>
                      </a:endParaRPr>
                    </a:p>
                  </a:txBody>
                  <a:tcPr anchor="ctr" horzOverflow="overflow"/>
                </a:tc>
                <a:extLst>
                  <a:ext uri="{0D108BD9-81ED-4DB2-BD59-A6C34878D82A}">
                    <a16:rowId xmlns:a16="http://schemas.microsoft.com/office/drawing/2014/main" val="10004"/>
                  </a:ext>
                </a:extLst>
              </a:tr>
              <a:tr h="1426624">
                <a:tc>
                  <a:txBody>
                    <a:bodyPr/>
                    <a:lstStyle/>
                    <a:p>
                      <a:pPr marL="0" marR="0" lvl="0" indent="0" algn="l"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High stage ratio </a:t>
                      </a:r>
                    </a:p>
                    <a:p>
                      <a:pPr marL="0" marR="0" lvl="0" indent="0" algn="l"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      Ratio</a:t>
                      </a:r>
                    </a:p>
                    <a:p>
                      <a:pPr marL="0" marR="0" lvl="0" indent="0" algn="l"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      Control arm</a:t>
                      </a:r>
                    </a:p>
                    <a:p>
                      <a:pPr marL="0" marR="0" lvl="0" indent="0" algn="l"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     Intervention arm </a:t>
                      </a:r>
                      <a:endParaRPr kumimoji="0" lang="en-US" sz="1600" b="0" i="0" u="none" strike="noStrike" cap="none" normalizeH="0" baseline="0" dirty="0">
                        <a:ln>
                          <a:noFill/>
                        </a:ln>
                        <a:solidFill>
                          <a:schemeClr val="tx1"/>
                        </a:solidFill>
                        <a:effectLst/>
                        <a:latin typeface="Arial"/>
                        <a:cs typeface="Arial"/>
                      </a:endParaRPr>
                    </a:p>
                  </a:txBody>
                  <a:tcPr horzOverflow="overflow"/>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endParaRPr kumimoji="0" lang="en-US" sz="1600" u="none" strike="noStrike" cap="none" normalizeH="0" baseline="0" dirty="0">
                        <a:ln>
                          <a:noFill/>
                        </a:ln>
                        <a:effectLst/>
                      </a:endParaRPr>
                    </a:p>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1.3</a:t>
                      </a:r>
                    </a:p>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2.9% Stage IV</a:t>
                      </a:r>
                    </a:p>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2.3% Stage IV</a:t>
                      </a:r>
                      <a:endParaRPr kumimoji="0" lang="en-US" sz="1600" b="0" i="0" u="none" strike="noStrike" cap="none" normalizeH="0" baseline="0" dirty="0">
                        <a:ln>
                          <a:noFill/>
                        </a:ln>
                        <a:solidFill>
                          <a:schemeClr val="tx1"/>
                        </a:solidFill>
                        <a:effectLst/>
                        <a:latin typeface="Arial"/>
                        <a:cs typeface="Arial"/>
                      </a:endParaRPr>
                    </a:p>
                  </a:txBody>
                  <a:tcPr horzOverflow="overflow"/>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endParaRPr kumimoji="0" lang="en-US" sz="1600" u="none" strike="noStrike" cap="none" normalizeH="0" baseline="0" dirty="0">
                        <a:ln>
                          <a:noFill/>
                        </a:ln>
                        <a:effectLst/>
                      </a:endParaRPr>
                    </a:p>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2.9</a:t>
                      </a:r>
                    </a:p>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3.8% T4</a:t>
                      </a:r>
                    </a:p>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1.3% T4</a:t>
                      </a:r>
                      <a:endParaRPr kumimoji="0" lang="en-US" sz="1600" b="0" i="0" u="none" strike="noStrike" cap="none" normalizeH="0" baseline="0" dirty="0">
                        <a:ln>
                          <a:noFill/>
                        </a:ln>
                        <a:solidFill>
                          <a:schemeClr val="tx1"/>
                        </a:solidFill>
                        <a:effectLst/>
                        <a:latin typeface="Arial"/>
                        <a:cs typeface="Arial"/>
                      </a:endParaRPr>
                    </a:p>
                  </a:txBody>
                  <a:tcPr horzOverflow="overflow"/>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endParaRPr kumimoji="0" lang="en-US" sz="1600" u="none" strike="noStrike" cap="none" normalizeH="0" baseline="0" dirty="0">
                        <a:ln>
                          <a:noFill/>
                        </a:ln>
                        <a:effectLst/>
                      </a:endParaRPr>
                    </a:p>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3.1</a:t>
                      </a:r>
                    </a:p>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3.4% T4</a:t>
                      </a:r>
                    </a:p>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1.1% T4</a:t>
                      </a:r>
                      <a:endParaRPr kumimoji="0" lang="en-US" sz="1600" b="0" i="0" u="none" strike="noStrike" cap="none" normalizeH="0" baseline="0" dirty="0">
                        <a:ln>
                          <a:noFill/>
                        </a:ln>
                        <a:solidFill>
                          <a:schemeClr val="tx1"/>
                        </a:solidFill>
                        <a:effectLst/>
                        <a:latin typeface="Arial"/>
                        <a:cs typeface="Arial"/>
                      </a:endParaRPr>
                    </a:p>
                  </a:txBody>
                  <a:tcPr horzOverflow="overflow"/>
                </a:tc>
                <a:extLst>
                  <a:ext uri="{0D108BD9-81ED-4DB2-BD59-A6C34878D82A}">
                    <a16:rowId xmlns:a16="http://schemas.microsoft.com/office/drawing/2014/main" val="10005"/>
                  </a:ext>
                </a:extLst>
              </a:tr>
              <a:tr h="422629">
                <a:tc>
                  <a:txBody>
                    <a:bodyPr/>
                    <a:lstStyle/>
                    <a:p>
                      <a:pPr marL="0" marR="0" lvl="0" indent="0" algn="l"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Pre-trial screening</a:t>
                      </a:r>
                      <a:endParaRPr kumimoji="0" lang="en-US" sz="1600" b="0" i="0" u="none" strike="noStrike" cap="none" normalizeH="0" baseline="0" dirty="0">
                        <a:ln>
                          <a:noFill/>
                        </a:ln>
                        <a:solidFill>
                          <a:schemeClr val="tx1"/>
                        </a:solidFill>
                        <a:effectLst/>
                        <a:latin typeface="Arial"/>
                        <a:cs typeface="Arial"/>
                      </a:endParaRPr>
                    </a:p>
                  </a:txBody>
                  <a:tcPr horzOverflow="overflow"/>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45%</a:t>
                      </a:r>
                      <a:endParaRPr kumimoji="0" lang="en-US" sz="1600" b="0" i="0" u="none" strike="noStrike" cap="none" normalizeH="0" baseline="0" dirty="0">
                        <a:ln>
                          <a:noFill/>
                        </a:ln>
                        <a:solidFill>
                          <a:schemeClr val="tx1"/>
                        </a:solidFill>
                        <a:effectLst/>
                        <a:latin typeface="Arial"/>
                        <a:cs typeface="Arial"/>
                      </a:endParaRPr>
                    </a:p>
                  </a:txBody>
                  <a:tcPr anchor="ctr" horzOverflow="overflow"/>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Not reported</a:t>
                      </a:r>
                      <a:endParaRPr kumimoji="0" lang="en-US" sz="1600" b="0" i="0" u="none" strike="noStrike" cap="none" normalizeH="0" baseline="0" dirty="0">
                        <a:ln>
                          <a:noFill/>
                        </a:ln>
                        <a:solidFill>
                          <a:schemeClr val="tx1"/>
                        </a:solidFill>
                        <a:effectLst/>
                        <a:latin typeface="Arial"/>
                        <a:cs typeface="Arial"/>
                      </a:endParaRPr>
                    </a:p>
                  </a:txBody>
                  <a:tcPr anchor="ctr" horzOverflow="overflow"/>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defRPr/>
                      </a:pPr>
                      <a:r>
                        <a:rPr kumimoji="0" lang="en-US" sz="1600" u="none" strike="noStrike" cap="none" normalizeH="0" baseline="0" dirty="0">
                          <a:ln>
                            <a:noFill/>
                          </a:ln>
                          <a:effectLst/>
                        </a:rPr>
                        <a:t>None</a:t>
                      </a:r>
                      <a:endParaRPr kumimoji="0" lang="en-US" sz="1600" b="0" i="0" u="none" strike="noStrike" cap="none" normalizeH="0" baseline="0" dirty="0">
                        <a:ln>
                          <a:noFill/>
                        </a:ln>
                        <a:solidFill>
                          <a:schemeClr val="tx1"/>
                        </a:solidFill>
                        <a:effectLst/>
                        <a:latin typeface="Arial"/>
                        <a:cs typeface="Arial"/>
                      </a:endParaRPr>
                    </a:p>
                  </a:txBody>
                  <a:tcPr anchor="ctr" horzOverflow="overflow"/>
                </a:tc>
                <a:extLst>
                  <a:ext uri="{0D108BD9-81ED-4DB2-BD59-A6C34878D82A}">
                    <a16:rowId xmlns:a16="http://schemas.microsoft.com/office/drawing/2014/main" val="10006"/>
                  </a:ext>
                </a:extLst>
              </a:tr>
              <a:tr h="812472">
                <a:tc>
                  <a:txBody>
                    <a:bodyPr/>
                    <a:lstStyle/>
                    <a:p>
                      <a:pPr marL="0" marR="0" lvl="0" indent="0" algn="l"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Contamination (%)</a:t>
                      </a:r>
                      <a:endParaRPr kumimoji="0" lang="en-US" sz="1600" b="0" i="0" u="none" strike="noStrike" cap="none" normalizeH="0" baseline="0" dirty="0">
                        <a:ln>
                          <a:noFill/>
                        </a:ln>
                        <a:solidFill>
                          <a:schemeClr val="tx1"/>
                        </a:solidFill>
                        <a:effectLst/>
                        <a:latin typeface="Arial"/>
                        <a:cs typeface="Arial"/>
                      </a:endParaRPr>
                    </a:p>
                  </a:txBody>
                  <a:tcPr horzOverflow="overflow"/>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~50% </a:t>
                      </a:r>
                    </a:p>
                    <a:p>
                      <a:pPr marL="0" marR="0" lvl="0" indent="0" algn="ctr" defTabSz="914400" rtl="0" eaLnBrk="1" fontAlgn="base" latinLnBrk="0" hangingPunct="1">
                        <a:lnSpc>
                          <a:spcPct val="100000"/>
                        </a:lnSpc>
                        <a:spcBef>
                          <a:spcPts val="0"/>
                        </a:spcBef>
                        <a:spcAft>
                          <a:spcPct val="0"/>
                        </a:spcAft>
                        <a:buClr>
                          <a:schemeClr val="bg2"/>
                        </a:buClr>
                        <a:buSzPct val="75000"/>
                        <a:buFont typeface="Wingdings" pitchFamily="2" charset="2"/>
                        <a:buNone/>
                        <a:tabLst/>
                      </a:pPr>
                      <a:r>
                        <a:rPr kumimoji="0" lang="en-US" sz="1400" u="none" strike="noStrike" cap="none" normalizeH="0" baseline="0" dirty="0">
                          <a:ln>
                            <a:noFill/>
                          </a:ln>
                          <a:effectLst/>
                        </a:rPr>
                        <a:t>(only 21% of controls </a:t>
                      </a:r>
                    </a:p>
                    <a:p>
                      <a:pPr marL="0" marR="0" lvl="0" indent="0" algn="ctr" defTabSz="914400" rtl="0" eaLnBrk="1" fontAlgn="base" latinLnBrk="0" hangingPunct="1">
                        <a:lnSpc>
                          <a:spcPct val="100000"/>
                        </a:lnSpc>
                        <a:spcBef>
                          <a:spcPts val="0"/>
                        </a:spcBef>
                        <a:spcAft>
                          <a:spcPct val="0"/>
                        </a:spcAft>
                        <a:buClr>
                          <a:schemeClr val="bg2"/>
                        </a:buClr>
                        <a:buSzPct val="75000"/>
                        <a:buFont typeface="Wingdings" pitchFamily="2" charset="2"/>
                        <a:buNone/>
                        <a:tabLst/>
                      </a:pPr>
                      <a:r>
                        <a:rPr kumimoji="0" lang="en-US" sz="1400" u="none" strike="noStrike" cap="none" normalizeH="0" baseline="0" dirty="0">
                          <a:ln>
                            <a:noFill/>
                          </a:ln>
                          <a:effectLst/>
                        </a:rPr>
                        <a:t>had no PSA test)</a:t>
                      </a:r>
                      <a:endParaRPr kumimoji="0" lang="en-US" sz="1400" b="0" i="0" u="none" strike="noStrike" cap="none" normalizeH="0" baseline="0" dirty="0">
                        <a:ln>
                          <a:noFill/>
                        </a:ln>
                        <a:solidFill>
                          <a:schemeClr val="tx1"/>
                        </a:solidFill>
                        <a:effectLst/>
                        <a:latin typeface="Arial"/>
                        <a:cs typeface="Arial"/>
                      </a:endParaRPr>
                    </a:p>
                  </a:txBody>
                  <a:tcPr anchor="ctr" horzOverflow="overflow"/>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defRPr/>
                      </a:pPr>
                      <a:r>
                        <a:rPr kumimoji="0" lang="en-US" sz="1600" u="none" strike="noStrike" cap="none" normalizeH="0" baseline="0" dirty="0">
                          <a:ln>
                            <a:noFill/>
                          </a:ln>
                          <a:effectLst/>
                        </a:rPr>
                        <a:t>Spain 7%</a:t>
                      </a:r>
                    </a:p>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defRPr/>
                      </a:pPr>
                      <a:r>
                        <a:rPr kumimoji="0" lang="en-US" sz="1600" u="none" strike="noStrike" cap="none" normalizeH="0" baseline="0" dirty="0">
                          <a:ln>
                            <a:noFill/>
                          </a:ln>
                          <a:effectLst/>
                        </a:rPr>
                        <a:t>Rotterdam 31% </a:t>
                      </a:r>
                      <a:endParaRPr kumimoji="0" lang="en-US" sz="1600" b="0" i="0" u="none" strike="noStrike" cap="none" normalizeH="0" baseline="0" dirty="0">
                        <a:ln>
                          <a:noFill/>
                        </a:ln>
                        <a:solidFill>
                          <a:schemeClr val="tx1"/>
                        </a:solidFill>
                        <a:effectLst/>
                        <a:latin typeface="Arial"/>
                        <a:cs typeface="Arial"/>
                      </a:endParaRPr>
                    </a:p>
                  </a:txBody>
                  <a:tcPr anchor="ctr" horzOverflow="overflow"/>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Not reported</a:t>
                      </a:r>
                      <a:endParaRPr kumimoji="0" lang="en-US" sz="1600" b="0" i="0" u="none" strike="noStrike" cap="none" normalizeH="0" baseline="0" dirty="0">
                        <a:ln>
                          <a:noFill/>
                        </a:ln>
                        <a:solidFill>
                          <a:schemeClr val="tx1"/>
                        </a:solidFill>
                        <a:effectLst/>
                        <a:latin typeface="Arial"/>
                        <a:cs typeface="Arial"/>
                      </a:endParaRPr>
                    </a:p>
                  </a:txBody>
                  <a:tcPr anchor="ctr" horzOverflow="overflow"/>
                </a:tc>
                <a:extLst>
                  <a:ext uri="{0D108BD9-81ED-4DB2-BD59-A6C34878D82A}">
                    <a16:rowId xmlns:a16="http://schemas.microsoft.com/office/drawing/2014/main" val="10007"/>
                  </a:ext>
                </a:extLst>
              </a:tr>
              <a:tr h="1132743">
                <a:tc>
                  <a:txBody>
                    <a:bodyPr/>
                    <a:lstStyle/>
                    <a:p>
                      <a:pPr marL="0" marR="0" lvl="0" indent="0" algn="l"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Screening frequency</a:t>
                      </a:r>
                    </a:p>
                    <a:p>
                      <a:pPr marL="0" marR="0" lvl="0" indent="0" algn="l"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      Control arm</a:t>
                      </a:r>
                    </a:p>
                    <a:p>
                      <a:pPr marL="0" marR="0" lvl="0" indent="0" algn="l"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     Intervention arm</a:t>
                      </a:r>
                      <a:endParaRPr kumimoji="0" lang="en-US" sz="1600" b="0" i="0" u="none" strike="noStrike" cap="none" normalizeH="0" baseline="0" dirty="0">
                        <a:ln>
                          <a:noFill/>
                        </a:ln>
                        <a:solidFill>
                          <a:schemeClr val="tx1"/>
                        </a:solidFill>
                        <a:effectLst/>
                        <a:latin typeface="Arial"/>
                        <a:cs typeface="Arial"/>
                      </a:endParaRPr>
                    </a:p>
                  </a:txBody>
                  <a:tcPr horzOverflow="overflow"/>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endParaRPr kumimoji="0" lang="en-US" sz="1600" u="none" strike="noStrike" cap="none" normalizeH="0" baseline="0" dirty="0">
                        <a:ln>
                          <a:noFill/>
                        </a:ln>
                        <a:effectLst/>
                      </a:endParaRPr>
                    </a:p>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2.7 in 6 years</a:t>
                      </a:r>
                    </a:p>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5 in 6 years</a:t>
                      </a:r>
                      <a:endParaRPr kumimoji="0" lang="en-US" sz="1600" b="0" i="0" u="none" strike="noStrike" cap="none" normalizeH="0" baseline="0" dirty="0">
                        <a:ln>
                          <a:noFill/>
                        </a:ln>
                        <a:solidFill>
                          <a:schemeClr val="tx1"/>
                        </a:solidFill>
                        <a:effectLst/>
                        <a:latin typeface="Arial"/>
                        <a:cs typeface="Arial"/>
                      </a:endParaRPr>
                    </a:p>
                  </a:txBody>
                  <a:tcPr horzOverflow="overflow"/>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endParaRPr kumimoji="0" lang="en-US" sz="1600" u="none" strike="noStrike" cap="none" normalizeH="0" baseline="0" dirty="0">
                        <a:ln>
                          <a:noFill/>
                        </a:ln>
                        <a:effectLst/>
                      </a:endParaRPr>
                    </a:p>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Not reported</a:t>
                      </a:r>
                    </a:p>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Every 4 years</a:t>
                      </a:r>
                      <a:endParaRPr kumimoji="0" lang="en-US" sz="1600" b="0" i="0" u="none" strike="noStrike" cap="none" normalizeH="0" baseline="0" dirty="0">
                        <a:ln>
                          <a:noFill/>
                        </a:ln>
                        <a:solidFill>
                          <a:schemeClr val="tx1"/>
                        </a:solidFill>
                        <a:effectLst/>
                        <a:latin typeface="Arial"/>
                        <a:cs typeface="Arial"/>
                      </a:endParaRPr>
                    </a:p>
                  </a:txBody>
                  <a:tcPr horzOverflow="overflow"/>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endParaRPr kumimoji="0" lang="en-US" sz="1600" u="none" strike="noStrike" cap="none" normalizeH="0" baseline="0" dirty="0">
                        <a:ln>
                          <a:noFill/>
                        </a:ln>
                        <a:effectLst/>
                      </a:endParaRPr>
                    </a:p>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Not reported</a:t>
                      </a:r>
                    </a:p>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Every 2 years</a:t>
                      </a:r>
                      <a:endParaRPr kumimoji="0" lang="en-US" sz="1600" b="0" i="0" u="none" strike="noStrike" cap="none" normalizeH="0" baseline="0" dirty="0">
                        <a:ln>
                          <a:noFill/>
                        </a:ln>
                        <a:solidFill>
                          <a:schemeClr val="tx1"/>
                        </a:solidFill>
                        <a:effectLst/>
                        <a:latin typeface="Arial"/>
                        <a:cs typeface="Arial"/>
                      </a:endParaRPr>
                    </a:p>
                  </a:txBody>
                  <a:tcPr horzOverflow="overflow"/>
                </a:tc>
                <a:extLst>
                  <a:ext uri="{0D108BD9-81ED-4DB2-BD59-A6C34878D82A}">
                    <a16:rowId xmlns:a16="http://schemas.microsoft.com/office/drawing/2014/main" val="10008"/>
                  </a:ext>
                </a:extLst>
              </a:tr>
            </a:tbl>
          </a:graphicData>
        </a:graphic>
      </p:graphicFrame>
      <p:sp>
        <p:nvSpPr>
          <p:cNvPr id="5" name="Title 4"/>
          <p:cNvSpPr>
            <a:spLocks noGrp="1"/>
          </p:cNvSpPr>
          <p:nvPr>
            <p:ph type="title"/>
          </p:nvPr>
        </p:nvSpPr>
        <p:spPr>
          <a:xfrm>
            <a:off x="0" y="288997"/>
            <a:ext cx="9144000" cy="567559"/>
          </a:xfrm>
          <a:noFill/>
        </p:spPr>
        <p:txBody>
          <a:bodyPr anchor="t">
            <a:noAutofit/>
          </a:bodyPr>
          <a:lstStyle/>
          <a:p>
            <a:r>
              <a:rPr lang="en-US" b="1" dirty="0">
                <a:solidFill>
                  <a:schemeClr val="accent2">
                    <a:lumMod val="50000"/>
                  </a:schemeClr>
                </a:solidFill>
                <a:latin typeface="Arial" pitchFamily="34" charset="0"/>
                <a:cs typeface="Latha" pitchFamily="2"/>
              </a:rPr>
              <a:t>PSA Screening and Stage Shift</a:t>
            </a:r>
            <a:endParaRPr lang="en-US" sz="1800" dirty="0">
              <a:solidFill>
                <a:schemeClr val="accent2">
                  <a:lumMod val="50000"/>
                </a:schemeClr>
              </a:solidFill>
              <a:latin typeface="Arial" pitchFamily="34" charset="0"/>
              <a:cs typeface="Latha" pitchFamily="2"/>
            </a:endParaRPr>
          </a:p>
        </p:txBody>
      </p:sp>
      <p:sp>
        <p:nvSpPr>
          <p:cNvPr id="4" name="TextBox 3">
            <a:extLst>
              <a:ext uri="{FF2B5EF4-FFF2-40B4-BE49-F238E27FC236}">
                <a16:creationId xmlns:a16="http://schemas.microsoft.com/office/drawing/2014/main" id="{09D46548-2D19-CC4A-BDA6-17F90CA83003}"/>
              </a:ext>
            </a:extLst>
          </p:cNvPr>
          <p:cNvSpPr txBox="1"/>
          <p:nvPr/>
        </p:nvSpPr>
        <p:spPr bwMode="auto">
          <a:xfrm>
            <a:off x="6385034" y="457200"/>
            <a:ext cx="2648607" cy="430887"/>
          </a:xfrm>
          <a:prstGeom prst="rect">
            <a:avLst/>
          </a:prstGeom>
          <a:noFill/>
          <a:ln w="19050" algn="ctr">
            <a:noFill/>
            <a:miter lim="800000"/>
            <a:headEnd/>
            <a:tailEnd/>
          </a:ln>
        </p:spPr>
        <p:txBody>
          <a:bodyPr wrap="square" lIns="0" tIns="0" rIns="0" bIns="0" rtlCol="0">
            <a:spAutoFit/>
          </a:bodyPr>
          <a:lstStyle/>
          <a:p>
            <a:pPr algn="r"/>
            <a:r>
              <a:rPr lang="en-US" sz="1400" i="1" dirty="0">
                <a:solidFill>
                  <a:schemeClr val="accent6">
                    <a:lumMod val="75000"/>
                  </a:schemeClr>
                </a:solidFill>
              </a:rPr>
              <a:t>Slide acknowledgement:  </a:t>
            </a:r>
          </a:p>
          <a:p>
            <a:pPr algn="r"/>
            <a:r>
              <a:rPr lang="en-US" sz="1400" i="1" dirty="0">
                <a:solidFill>
                  <a:schemeClr val="accent6">
                    <a:lumMod val="75000"/>
                  </a:schemeClr>
                </a:solidFill>
              </a:rPr>
              <a:t>MJ </a:t>
            </a:r>
            <a:r>
              <a:rPr lang="en-US" sz="1400" i="1" dirty="0" err="1">
                <a:solidFill>
                  <a:schemeClr val="accent6">
                    <a:lumMod val="75000"/>
                  </a:schemeClr>
                </a:solidFill>
              </a:rPr>
              <a:t>Stampfer</a:t>
            </a:r>
            <a:r>
              <a:rPr lang="en-US" sz="1400" i="1" dirty="0">
                <a:solidFill>
                  <a:schemeClr val="accent6">
                    <a:lumMod val="75000"/>
                  </a:schemeClr>
                </a:solidFill>
              </a:rPr>
              <a:t>, 2015</a:t>
            </a:r>
          </a:p>
        </p:txBody>
      </p:sp>
    </p:spTree>
    <p:extLst>
      <p:ext uri="{BB962C8B-B14F-4D97-AF65-F5344CB8AC3E}">
        <p14:creationId xmlns:p14="http://schemas.microsoft.com/office/powerpoint/2010/main" val="31172033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Arial"/>
              </a:rPr>
              <a:t>Contamination in PLCO</a:t>
            </a:r>
          </a:p>
        </p:txBody>
      </p:sp>
      <p:sp>
        <p:nvSpPr>
          <p:cNvPr id="3" name="Content Placeholder 2"/>
          <p:cNvSpPr>
            <a:spLocks noGrp="1"/>
          </p:cNvSpPr>
          <p:nvPr>
            <p:ph sz="quarter" idx="1"/>
          </p:nvPr>
        </p:nvSpPr>
        <p:spPr>
          <a:xfrm>
            <a:off x="459686" y="1868557"/>
            <a:ext cx="8432065" cy="3909393"/>
          </a:xfrm>
        </p:spPr>
        <p:txBody>
          <a:bodyPr>
            <a:normAutofit/>
          </a:bodyPr>
          <a:lstStyle/>
          <a:p>
            <a:r>
              <a:rPr lang="en-US" sz="2400" dirty="0">
                <a:latin typeface="Arial"/>
                <a:cs typeface="Arial"/>
              </a:rPr>
              <a:t>2,427 of 38,350 men in control arm surveyed ~ screening</a:t>
            </a:r>
          </a:p>
          <a:p>
            <a:pPr lvl="1"/>
            <a:r>
              <a:rPr lang="en-US" sz="1800" dirty="0">
                <a:latin typeface="Arial" charset="0"/>
                <a:cs typeface="Arial" charset="0"/>
              </a:rPr>
              <a:t>Only 1/3 of men with abnormal PSA/DRE underwent biopsy </a:t>
            </a:r>
          </a:p>
          <a:p>
            <a:pPr marL="365760" lvl="1" indent="0">
              <a:lnSpc>
                <a:spcPct val="80000"/>
              </a:lnSpc>
              <a:buNone/>
            </a:pPr>
            <a:endParaRPr lang="en-US" dirty="0">
              <a:latin typeface="Arial" charset="0"/>
              <a:cs typeface="Arial" charset="0"/>
            </a:endParaRPr>
          </a:p>
          <a:p>
            <a:r>
              <a:rPr lang="en-US" sz="2400" dirty="0">
                <a:latin typeface="Arial"/>
                <a:cs typeface="Arial"/>
              </a:rPr>
              <a:t>Mean number of PSAs in the control arm = </a:t>
            </a:r>
            <a:r>
              <a:rPr lang="en-US" sz="2200" dirty="0">
                <a:latin typeface="Arial"/>
                <a:cs typeface="Arial"/>
              </a:rPr>
              <a:t>2.7 in 6 years</a:t>
            </a:r>
          </a:p>
          <a:p>
            <a:pPr lvl="1"/>
            <a:r>
              <a:rPr lang="en-US" dirty="0">
                <a:latin typeface="Arial"/>
                <a:cs typeface="Arial"/>
              </a:rPr>
              <a:t>vs. 5.0 in the screening arm</a:t>
            </a:r>
          </a:p>
          <a:p>
            <a:endParaRPr lang="en-US" sz="2400" dirty="0">
              <a:latin typeface="Arial"/>
              <a:cs typeface="Arial"/>
            </a:endParaRPr>
          </a:p>
          <a:p>
            <a:r>
              <a:rPr lang="en-US" sz="2400" dirty="0">
                <a:solidFill>
                  <a:srgbClr val="000000"/>
                </a:solidFill>
                <a:latin typeface="Arial"/>
                <a:cs typeface="Arial"/>
              </a:rPr>
              <a:t>Median screening interval in ERSPC was 4.02 years</a:t>
            </a:r>
          </a:p>
        </p:txBody>
      </p:sp>
      <p:sp>
        <p:nvSpPr>
          <p:cNvPr id="4" name="TextBox 3"/>
          <p:cNvSpPr txBox="1"/>
          <p:nvPr/>
        </p:nvSpPr>
        <p:spPr>
          <a:xfrm>
            <a:off x="254876" y="6386368"/>
            <a:ext cx="2819400" cy="307777"/>
          </a:xfrm>
          <a:prstGeom prst="rect">
            <a:avLst/>
          </a:prstGeom>
          <a:noFill/>
        </p:spPr>
        <p:txBody>
          <a:bodyPr wrap="square" rtlCol="0">
            <a:spAutoFit/>
          </a:bodyPr>
          <a:lstStyle/>
          <a:p>
            <a:r>
              <a:rPr lang="en-US" sz="1400" dirty="0" err="1">
                <a:latin typeface="Arial"/>
                <a:cs typeface="Arial"/>
              </a:rPr>
              <a:t>Pinsky</a:t>
            </a:r>
            <a:r>
              <a:rPr lang="en-US" sz="1400" dirty="0">
                <a:latin typeface="Arial"/>
                <a:cs typeface="Arial"/>
              </a:rPr>
              <a:t> et al, Clinical Trials 2010</a:t>
            </a:r>
          </a:p>
        </p:txBody>
      </p:sp>
      <p:sp>
        <p:nvSpPr>
          <p:cNvPr id="5" name="TextBox 4">
            <a:extLst>
              <a:ext uri="{FF2B5EF4-FFF2-40B4-BE49-F238E27FC236}">
                <a16:creationId xmlns:a16="http://schemas.microsoft.com/office/drawing/2014/main" id="{1ACB86C4-D4AF-4845-86BE-E6F33D8B9DF1}"/>
              </a:ext>
            </a:extLst>
          </p:cNvPr>
          <p:cNvSpPr txBox="1"/>
          <p:nvPr/>
        </p:nvSpPr>
        <p:spPr bwMode="auto">
          <a:xfrm>
            <a:off x="6243144" y="5789711"/>
            <a:ext cx="2648607" cy="430887"/>
          </a:xfrm>
          <a:prstGeom prst="rect">
            <a:avLst/>
          </a:prstGeom>
          <a:noFill/>
          <a:ln w="19050" algn="ctr">
            <a:noFill/>
            <a:miter lim="800000"/>
            <a:headEnd/>
            <a:tailEnd/>
          </a:ln>
        </p:spPr>
        <p:txBody>
          <a:bodyPr wrap="square" lIns="0" tIns="0" rIns="0" bIns="0" rtlCol="0">
            <a:spAutoFit/>
          </a:bodyPr>
          <a:lstStyle/>
          <a:p>
            <a:pPr algn="r"/>
            <a:r>
              <a:rPr lang="en-US" sz="1400" i="1" dirty="0">
                <a:solidFill>
                  <a:schemeClr val="accent6">
                    <a:lumMod val="75000"/>
                  </a:schemeClr>
                </a:solidFill>
              </a:rPr>
              <a:t>Slide acknowledgement:  </a:t>
            </a:r>
          </a:p>
          <a:p>
            <a:pPr algn="r"/>
            <a:r>
              <a:rPr lang="en-US" sz="1400" i="1" dirty="0">
                <a:solidFill>
                  <a:schemeClr val="accent6">
                    <a:lumMod val="75000"/>
                  </a:schemeClr>
                </a:solidFill>
              </a:rPr>
              <a:t>MJ </a:t>
            </a:r>
            <a:r>
              <a:rPr lang="en-US" sz="1400" i="1" dirty="0" err="1">
                <a:solidFill>
                  <a:schemeClr val="accent6">
                    <a:lumMod val="75000"/>
                  </a:schemeClr>
                </a:solidFill>
              </a:rPr>
              <a:t>Stampfer</a:t>
            </a:r>
            <a:r>
              <a:rPr lang="en-US" sz="1400" i="1" dirty="0">
                <a:solidFill>
                  <a:schemeClr val="accent6">
                    <a:lumMod val="75000"/>
                  </a:schemeClr>
                </a:solidFill>
              </a:rPr>
              <a:t>, 2015</a:t>
            </a:r>
          </a:p>
        </p:txBody>
      </p:sp>
    </p:spTree>
    <p:extLst>
      <p:ext uri="{BB962C8B-B14F-4D97-AF65-F5344CB8AC3E}">
        <p14:creationId xmlns:p14="http://schemas.microsoft.com/office/powerpoint/2010/main" val="31764757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BD9E83-A41A-E343-9784-54085D32AFF7}"/>
              </a:ext>
            </a:extLst>
          </p:cNvPr>
          <p:cNvSpPr>
            <a:spLocks noGrp="1"/>
          </p:cNvSpPr>
          <p:nvPr>
            <p:ph type="title"/>
          </p:nvPr>
        </p:nvSpPr>
        <p:spPr/>
        <p:txBody>
          <a:bodyPr/>
          <a:lstStyle/>
          <a:p>
            <a:r>
              <a:rPr lang="en-US" dirty="0"/>
              <a:t>PLCO DAG - Ideal</a:t>
            </a:r>
          </a:p>
        </p:txBody>
      </p:sp>
      <p:sp>
        <p:nvSpPr>
          <p:cNvPr id="4" name="Slide Number Placeholder 3">
            <a:extLst>
              <a:ext uri="{FF2B5EF4-FFF2-40B4-BE49-F238E27FC236}">
                <a16:creationId xmlns:a16="http://schemas.microsoft.com/office/drawing/2014/main" id="{D0A72A44-C168-3D40-8669-F8F0E97A9F6A}"/>
              </a:ext>
            </a:extLst>
          </p:cNvPr>
          <p:cNvSpPr>
            <a:spLocks noGrp="1"/>
          </p:cNvSpPr>
          <p:nvPr>
            <p:ph type="sldNum" sz="quarter" idx="12"/>
          </p:nvPr>
        </p:nvSpPr>
        <p:spPr/>
        <p:txBody>
          <a:bodyPr/>
          <a:lstStyle/>
          <a:p>
            <a:pPr>
              <a:defRPr/>
            </a:pPr>
            <a:fld id="{FAA74B69-70FD-A649-B131-F3438782CAA4}" type="slidenum">
              <a:rPr lang="en-US" altLang="en-US" smtClean="0">
                <a:solidFill>
                  <a:srgbClr val="052049"/>
                </a:solidFill>
              </a:rPr>
              <a:pPr>
                <a:defRPr/>
              </a:pPr>
              <a:t>55</a:t>
            </a:fld>
            <a:endParaRPr lang="en-US" altLang="en-US">
              <a:solidFill>
                <a:srgbClr val="052049"/>
              </a:solidFill>
            </a:endParaRPr>
          </a:p>
        </p:txBody>
      </p:sp>
      <p:sp>
        <p:nvSpPr>
          <p:cNvPr id="6" name="TextBox 5">
            <a:extLst>
              <a:ext uri="{FF2B5EF4-FFF2-40B4-BE49-F238E27FC236}">
                <a16:creationId xmlns:a16="http://schemas.microsoft.com/office/drawing/2014/main" id="{AC9D380C-89AF-4E42-868C-58440B40ECD4}"/>
              </a:ext>
            </a:extLst>
          </p:cNvPr>
          <p:cNvSpPr txBox="1"/>
          <p:nvPr/>
        </p:nvSpPr>
        <p:spPr bwMode="auto">
          <a:xfrm>
            <a:off x="159584" y="2586319"/>
            <a:ext cx="1900518" cy="923330"/>
          </a:xfrm>
          <a:prstGeom prst="rect">
            <a:avLst/>
          </a:prstGeom>
          <a:noFill/>
          <a:ln w="19050" algn="ctr">
            <a:noFill/>
            <a:miter lim="800000"/>
            <a:headEnd/>
            <a:tailEnd/>
          </a:ln>
        </p:spPr>
        <p:txBody>
          <a:bodyPr wrap="square" lIns="0" tIns="0" rIns="0" bIns="0" rtlCol="0">
            <a:spAutoFit/>
          </a:bodyPr>
          <a:lstStyle/>
          <a:p>
            <a:pPr algn="ctr"/>
            <a:r>
              <a:rPr lang="en-US" sz="2000" dirty="0"/>
              <a:t>Random assignment to PSA screening</a:t>
            </a:r>
          </a:p>
        </p:txBody>
      </p:sp>
      <p:sp>
        <p:nvSpPr>
          <p:cNvPr id="7" name="TextBox 6">
            <a:extLst>
              <a:ext uri="{FF2B5EF4-FFF2-40B4-BE49-F238E27FC236}">
                <a16:creationId xmlns:a16="http://schemas.microsoft.com/office/drawing/2014/main" id="{33069BFD-6905-C043-8434-C96861772BDB}"/>
              </a:ext>
            </a:extLst>
          </p:cNvPr>
          <p:cNvSpPr txBox="1"/>
          <p:nvPr/>
        </p:nvSpPr>
        <p:spPr bwMode="auto">
          <a:xfrm>
            <a:off x="2779061" y="2442884"/>
            <a:ext cx="1183339" cy="1231106"/>
          </a:xfrm>
          <a:prstGeom prst="rect">
            <a:avLst/>
          </a:prstGeom>
          <a:noFill/>
          <a:ln w="19050" algn="ctr">
            <a:noFill/>
            <a:miter lim="800000"/>
            <a:headEnd/>
            <a:tailEnd/>
          </a:ln>
        </p:spPr>
        <p:txBody>
          <a:bodyPr wrap="square" lIns="0" tIns="0" rIns="0" bIns="0" rtlCol="0">
            <a:spAutoFit/>
          </a:bodyPr>
          <a:lstStyle/>
          <a:p>
            <a:pPr algn="ctr"/>
            <a:r>
              <a:rPr lang="en-US" sz="2000" dirty="0"/>
              <a:t>Organized annual PSA Screening</a:t>
            </a:r>
          </a:p>
        </p:txBody>
      </p:sp>
      <p:sp>
        <p:nvSpPr>
          <p:cNvPr id="8" name="TextBox 7">
            <a:extLst>
              <a:ext uri="{FF2B5EF4-FFF2-40B4-BE49-F238E27FC236}">
                <a16:creationId xmlns:a16="http://schemas.microsoft.com/office/drawing/2014/main" id="{F52D51E2-C2E2-7544-8EB7-E9B52F57C87D}"/>
              </a:ext>
            </a:extLst>
          </p:cNvPr>
          <p:cNvSpPr txBox="1"/>
          <p:nvPr/>
        </p:nvSpPr>
        <p:spPr bwMode="auto">
          <a:xfrm>
            <a:off x="7333127" y="2752165"/>
            <a:ext cx="1687147" cy="307777"/>
          </a:xfrm>
          <a:prstGeom prst="rect">
            <a:avLst/>
          </a:prstGeom>
          <a:noFill/>
          <a:ln w="19050" algn="ctr">
            <a:noFill/>
            <a:miter lim="800000"/>
            <a:headEnd/>
            <a:tailEnd/>
          </a:ln>
        </p:spPr>
        <p:txBody>
          <a:bodyPr wrap="square" lIns="0" tIns="0" rIns="0" bIns="0" rtlCol="0">
            <a:spAutoFit/>
          </a:bodyPr>
          <a:lstStyle/>
          <a:p>
            <a:pPr algn="ctr"/>
            <a:r>
              <a:rPr lang="en-US" sz="2000" dirty="0"/>
              <a:t>PC Death</a:t>
            </a:r>
          </a:p>
        </p:txBody>
      </p:sp>
      <p:cxnSp>
        <p:nvCxnSpPr>
          <p:cNvPr id="10" name="Straight Arrow Connector 9">
            <a:extLst>
              <a:ext uri="{FF2B5EF4-FFF2-40B4-BE49-F238E27FC236}">
                <a16:creationId xmlns:a16="http://schemas.microsoft.com/office/drawing/2014/main" id="{B0FE211E-B5F7-F24A-BA28-20DF40F985DE}"/>
              </a:ext>
            </a:extLst>
          </p:cNvPr>
          <p:cNvCxnSpPr>
            <a:cxnSpLocks/>
            <a:stCxn id="6" idx="3"/>
            <a:endCxn id="7" idx="1"/>
          </p:cNvCxnSpPr>
          <p:nvPr/>
        </p:nvCxnSpPr>
        <p:spPr>
          <a:xfrm>
            <a:off x="2060102" y="3047984"/>
            <a:ext cx="718959" cy="10453"/>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65A106D-F3B2-4F45-B960-AE3F3BDAC213}"/>
              </a:ext>
            </a:extLst>
          </p:cNvPr>
          <p:cNvCxnSpPr>
            <a:cxnSpLocks/>
            <a:endCxn id="8" idx="1"/>
          </p:cNvCxnSpPr>
          <p:nvPr/>
        </p:nvCxnSpPr>
        <p:spPr>
          <a:xfrm>
            <a:off x="6562162" y="2906054"/>
            <a:ext cx="770965"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E4CEC08-B536-3D40-9DB8-2D4A905CD7A0}"/>
              </a:ext>
            </a:extLst>
          </p:cNvPr>
          <p:cNvSpPr txBox="1"/>
          <p:nvPr/>
        </p:nvSpPr>
        <p:spPr bwMode="auto">
          <a:xfrm>
            <a:off x="4572000" y="753037"/>
            <a:ext cx="1828800" cy="307777"/>
          </a:xfrm>
          <a:prstGeom prst="rect">
            <a:avLst/>
          </a:prstGeom>
          <a:noFill/>
          <a:ln w="19050" algn="ctr">
            <a:noFill/>
            <a:miter lim="800000"/>
            <a:headEnd/>
            <a:tailEnd/>
          </a:ln>
        </p:spPr>
        <p:txBody>
          <a:bodyPr wrap="square" lIns="0" tIns="0" rIns="0" bIns="0" rtlCol="0">
            <a:spAutoFit/>
          </a:bodyPr>
          <a:lstStyle/>
          <a:p>
            <a:pPr algn="ctr"/>
            <a:r>
              <a:rPr lang="en-US" sz="2000" dirty="0"/>
              <a:t>C</a:t>
            </a:r>
          </a:p>
        </p:txBody>
      </p:sp>
      <p:cxnSp>
        <p:nvCxnSpPr>
          <p:cNvPr id="16" name="Straight Arrow Connector 15">
            <a:extLst>
              <a:ext uri="{FF2B5EF4-FFF2-40B4-BE49-F238E27FC236}">
                <a16:creationId xmlns:a16="http://schemas.microsoft.com/office/drawing/2014/main" id="{B084F315-C0AF-C34A-B049-732796418F55}"/>
              </a:ext>
            </a:extLst>
          </p:cNvPr>
          <p:cNvCxnSpPr>
            <a:cxnSpLocks/>
            <a:stCxn id="14" idx="2"/>
            <a:endCxn id="7" idx="0"/>
          </p:cNvCxnSpPr>
          <p:nvPr/>
        </p:nvCxnSpPr>
        <p:spPr>
          <a:xfrm flipH="1">
            <a:off x="3370731" y="1060814"/>
            <a:ext cx="2115669" cy="138207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C6BF745-1AC1-B844-B060-BF912B00DCF0}"/>
              </a:ext>
            </a:extLst>
          </p:cNvPr>
          <p:cNvCxnSpPr>
            <a:cxnSpLocks/>
            <a:stCxn id="14" idx="2"/>
            <a:endCxn id="8" idx="0"/>
          </p:cNvCxnSpPr>
          <p:nvPr/>
        </p:nvCxnSpPr>
        <p:spPr>
          <a:xfrm>
            <a:off x="5486400" y="1060814"/>
            <a:ext cx="2690301" cy="1691351"/>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18A14528-98D1-344C-B842-5236D08F2EA2}"/>
              </a:ext>
            </a:extLst>
          </p:cNvPr>
          <p:cNvSpPr txBox="1"/>
          <p:nvPr/>
        </p:nvSpPr>
        <p:spPr bwMode="auto">
          <a:xfrm>
            <a:off x="4374777" y="2733857"/>
            <a:ext cx="1111624" cy="615553"/>
          </a:xfrm>
          <a:prstGeom prst="rect">
            <a:avLst/>
          </a:prstGeom>
          <a:noFill/>
          <a:ln w="19050" algn="ctr">
            <a:noFill/>
            <a:miter lim="800000"/>
            <a:headEnd/>
            <a:tailEnd/>
          </a:ln>
        </p:spPr>
        <p:txBody>
          <a:bodyPr wrap="square" lIns="0" tIns="0" rIns="0" bIns="0" rtlCol="0">
            <a:spAutoFit/>
          </a:bodyPr>
          <a:lstStyle/>
          <a:p>
            <a:r>
              <a:rPr lang="en-US" sz="2000" dirty="0"/>
              <a:t>Early Detection</a:t>
            </a:r>
          </a:p>
        </p:txBody>
      </p:sp>
      <p:sp>
        <p:nvSpPr>
          <p:cNvPr id="26" name="TextBox 25">
            <a:extLst>
              <a:ext uri="{FF2B5EF4-FFF2-40B4-BE49-F238E27FC236}">
                <a16:creationId xmlns:a16="http://schemas.microsoft.com/office/drawing/2014/main" id="{DCBE5CB7-8172-4B4F-B449-DB6BBBC8B976}"/>
              </a:ext>
            </a:extLst>
          </p:cNvPr>
          <p:cNvSpPr txBox="1"/>
          <p:nvPr/>
        </p:nvSpPr>
        <p:spPr bwMode="auto">
          <a:xfrm>
            <a:off x="5898777" y="2729753"/>
            <a:ext cx="1489922" cy="615553"/>
          </a:xfrm>
          <a:prstGeom prst="rect">
            <a:avLst/>
          </a:prstGeom>
          <a:noFill/>
          <a:ln w="19050" algn="ctr">
            <a:noFill/>
            <a:miter lim="800000"/>
            <a:headEnd/>
            <a:tailEnd/>
          </a:ln>
        </p:spPr>
        <p:txBody>
          <a:bodyPr wrap="square" lIns="0" tIns="0" rIns="0" bIns="0" rtlCol="0">
            <a:spAutoFit/>
          </a:bodyPr>
          <a:lstStyle/>
          <a:p>
            <a:r>
              <a:rPr lang="en-US" sz="2000" dirty="0"/>
              <a:t>More effective </a:t>
            </a:r>
            <a:r>
              <a:rPr lang="en-US" sz="2000" dirty="0" err="1"/>
              <a:t>Txs</a:t>
            </a:r>
            <a:endParaRPr lang="en-US" sz="2000" dirty="0"/>
          </a:p>
        </p:txBody>
      </p:sp>
      <p:cxnSp>
        <p:nvCxnSpPr>
          <p:cNvPr id="29" name="Straight Arrow Connector 28">
            <a:extLst>
              <a:ext uri="{FF2B5EF4-FFF2-40B4-BE49-F238E27FC236}">
                <a16:creationId xmlns:a16="http://schemas.microsoft.com/office/drawing/2014/main" id="{2218DF15-26DB-F54A-8E39-E8208B2BD6A6}"/>
              </a:ext>
            </a:extLst>
          </p:cNvPr>
          <p:cNvCxnSpPr>
            <a:stCxn id="25" idx="3"/>
            <a:endCxn id="26" idx="1"/>
          </p:cNvCxnSpPr>
          <p:nvPr/>
        </p:nvCxnSpPr>
        <p:spPr>
          <a:xfrm flipV="1">
            <a:off x="5486401" y="3037530"/>
            <a:ext cx="412376" cy="4104"/>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5BD77A3-2F33-C543-ACAE-927C146CE672}"/>
              </a:ext>
            </a:extLst>
          </p:cNvPr>
          <p:cNvCxnSpPr>
            <a:cxnSpLocks/>
            <a:stCxn id="7" idx="3"/>
            <a:endCxn id="25" idx="1"/>
          </p:cNvCxnSpPr>
          <p:nvPr/>
        </p:nvCxnSpPr>
        <p:spPr>
          <a:xfrm flipV="1">
            <a:off x="3962400" y="3041634"/>
            <a:ext cx="412377" cy="16803"/>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53599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BD9E83-A41A-E343-9784-54085D32AFF7}"/>
              </a:ext>
            </a:extLst>
          </p:cNvPr>
          <p:cNvSpPr>
            <a:spLocks noGrp="1"/>
          </p:cNvSpPr>
          <p:nvPr>
            <p:ph type="title"/>
          </p:nvPr>
        </p:nvSpPr>
        <p:spPr>
          <a:xfrm>
            <a:off x="453585" y="120207"/>
            <a:ext cx="8173580" cy="611449"/>
          </a:xfrm>
        </p:spPr>
        <p:txBody>
          <a:bodyPr/>
          <a:lstStyle/>
          <a:p>
            <a:r>
              <a:rPr lang="en-US" dirty="0"/>
              <a:t>PLCO DAG – In reality, there was non-adherence</a:t>
            </a:r>
          </a:p>
        </p:txBody>
      </p:sp>
      <p:sp>
        <p:nvSpPr>
          <p:cNvPr id="4" name="Slide Number Placeholder 3">
            <a:extLst>
              <a:ext uri="{FF2B5EF4-FFF2-40B4-BE49-F238E27FC236}">
                <a16:creationId xmlns:a16="http://schemas.microsoft.com/office/drawing/2014/main" id="{D0A72A44-C168-3D40-8669-F8F0E97A9F6A}"/>
              </a:ext>
            </a:extLst>
          </p:cNvPr>
          <p:cNvSpPr>
            <a:spLocks noGrp="1"/>
          </p:cNvSpPr>
          <p:nvPr>
            <p:ph type="sldNum" sz="quarter" idx="12"/>
          </p:nvPr>
        </p:nvSpPr>
        <p:spPr/>
        <p:txBody>
          <a:bodyPr/>
          <a:lstStyle/>
          <a:p>
            <a:pPr>
              <a:defRPr/>
            </a:pPr>
            <a:fld id="{FAA74B69-70FD-A649-B131-F3438782CAA4}" type="slidenum">
              <a:rPr lang="en-US" altLang="en-US" smtClean="0">
                <a:solidFill>
                  <a:srgbClr val="052049"/>
                </a:solidFill>
              </a:rPr>
              <a:pPr>
                <a:defRPr/>
              </a:pPr>
              <a:t>56</a:t>
            </a:fld>
            <a:endParaRPr lang="en-US" altLang="en-US">
              <a:solidFill>
                <a:srgbClr val="052049"/>
              </a:solidFill>
            </a:endParaRPr>
          </a:p>
        </p:txBody>
      </p:sp>
      <p:sp>
        <p:nvSpPr>
          <p:cNvPr id="6" name="TextBox 5">
            <a:extLst>
              <a:ext uri="{FF2B5EF4-FFF2-40B4-BE49-F238E27FC236}">
                <a16:creationId xmlns:a16="http://schemas.microsoft.com/office/drawing/2014/main" id="{AC9D380C-89AF-4E42-868C-58440B40ECD4}"/>
              </a:ext>
            </a:extLst>
          </p:cNvPr>
          <p:cNvSpPr txBox="1"/>
          <p:nvPr/>
        </p:nvSpPr>
        <p:spPr bwMode="auto">
          <a:xfrm>
            <a:off x="159584" y="2586319"/>
            <a:ext cx="1900518" cy="923330"/>
          </a:xfrm>
          <a:prstGeom prst="rect">
            <a:avLst/>
          </a:prstGeom>
          <a:noFill/>
          <a:ln w="19050" algn="ctr">
            <a:noFill/>
            <a:miter lim="800000"/>
            <a:headEnd/>
            <a:tailEnd/>
          </a:ln>
        </p:spPr>
        <p:txBody>
          <a:bodyPr wrap="square" lIns="0" tIns="0" rIns="0" bIns="0" rtlCol="0">
            <a:spAutoFit/>
          </a:bodyPr>
          <a:lstStyle/>
          <a:p>
            <a:pPr algn="ctr"/>
            <a:r>
              <a:rPr lang="en-US" sz="2000" dirty="0"/>
              <a:t>Random assignment to PSA screening</a:t>
            </a:r>
          </a:p>
        </p:txBody>
      </p:sp>
      <p:sp>
        <p:nvSpPr>
          <p:cNvPr id="7" name="TextBox 6">
            <a:extLst>
              <a:ext uri="{FF2B5EF4-FFF2-40B4-BE49-F238E27FC236}">
                <a16:creationId xmlns:a16="http://schemas.microsoft.com/office/drawing/2014/main" id="{33069BFD-6905-C043-8434-C96861772BDB}"/>
              </a:ext>
            </a:extLst>
          </p:cNvPr>
          <p:cNvSpPr txBox="1"/>
          <p:nvPr/>
        </p:nvSpPr>
        <p:spPr bwMode="auto">
          <a:xfrm>
            <a:off x="2779061" y="2424954"/>
            <a:ext cx="1183339" cy="1231106"/>
          </a:xfrm>
          <a:prstGeom prst="rect">
            <a:avLst/>
          </a:prstGeom>
          <a:noFill/>
          <a:ln w="19050" algn="ctr">
            <a:noFill/>
            <a:miter lim="800000"/>
            <a:headEnd/>
            <a:tailEnd/>
          </a:ln>
        </p:spPr>
        <p:txBody>
          <a:bodyPr wrap="square" lIns="0" tIns="0" rIns="0" bIns="0" rtlCol="0">
            <a:spAutoFit/>
          </a:bodyPr>
          <a:lstStyle/>
          <a:p>
            <a:pPr algn="ctr"/>
            <a:r>
              <a:rPr lang="en-US" sz="2000" dirty="0"/>
              <a:t>Organized annual PSA Screening</a:t>
            </a:r>
          </a:p>
        </p:txBody>
      </p:sp>
      <p:sp>
        <p:nvSpPr>
          <p:cNvPr id="8" name="TextBox 7">
            <a:extLst>
              <a:ext uri="{FF2B5EF4-FFF2-40B4-BE49-F238E27FC236}">
                <a16:creationId xmlns:a16="http://schemas.microsoft.com/office/drawing/2014/main" id="{F52D51E2-C2E2-7544-8EB7-E9B52F57C87D}"/>
              </a:ext>
            </a:extLst>
          </p:cNvPr>
          <p:cNvSpPr txBox="1"/>
          <p:nvPr/>
        </p:nvSpPr>
        <p:spPr bwMode="auto">
          <a:xfrm>
            <a:off x="7333127" y="2752165"/>
            <a:ext cx="1687147" cy="307777"/>
          </a:xfrm>
          <a:prstGeom prst="rect">
            <a:avLst/>
          </a:prstGeom>
          <a:noFill/>
          <a:ln w="19050" algn="ctr">
            <a:noFill/>
            <a:miter lim="800000"/>
            <a:headEnd/>
            <a:tailEnd/>
          </a:ln>
        </p:spPr>
        <p:txBody>
          <a:bodyPr wrap="square" lIns="0" tIns="0" rIns="0" bIns="0" rtlCol="0">
            <a:spAutoFit/>
          </a:bodyPr>
          <a:lstStyle/>
          <a:p>
            <a:pPr algn="ctr"/>
            <a:r>
              <a:rPr lang="en-US" sz="2000" dirty="0"/>
              <a:t>PC Death</a:t>
            </a:r>
          </a:p>
        </p:txBody>
      </p:sp>
      <p:cxnSp>
        <p:nvCxnSpPr>
          <p:cNvPr id="10" name="Straight Arrow Connector 9">
            <a:extLst>
              <a:ext uri="{FF2B5EF4-FFF2-40B4-BE49-F238E27FC236}">
                <a16:creationId xmlns:a16="http://schemas.microsoft.com/office/drawing/2014/main" id="{B0FE211E-B5F7-F24A-BA28-20DF40F985DE}"/>
              </a:ext>
            </a:extLst>
          </p:cNvPr>
          <p:cNvCxnSpPr>
            <a:cxnSpLocks/>
            <a:stCxn id="6" idx="3"/>
            <a:endCxn id="7" idx="1"/>
          </p:cNvCxnSpPr>
          <p:nvPr/>
        </p:nvCxnSpPr>
        <p:spPr>
          <a:xfrm flipV="1">
            <a:off x="2060102" y="3040507"/>
            <a:ext cx="718959" cy="7477"/>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65A106D-F3B2-4F45-B960-AE3F3BDAC213}"/>
              </a:ext>
            </a:extLst>
          </p:cNvPr>
          <p:cNvCxnSpPr>
            <a:cxnSpLocks/>
            <a:endCxn id="8" idx="1"/>
          </p:cNvCxnSpPr>
          <p:nvPr/>
        </p:nvCxnSpPr>
        <p:spPr>
          <a:xfrm>
            <a:off x="6562162" y="2906054"/>
            <a:ext cx="770965"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E4CEC08-B536-3D40-9DB8-2D4A905CD7A0}"/>
              </a:ext>
            </a:extLst>
          </p:cNvPr>
          <p:cNvSpPr txBox="1"/>
          <p:nvPr/>
        </p:nvSpPr>
        <p:spPr bwMode="auto">
          <a:xfrm>
            <a:off x="4572000" y="753037"/>
            <a:ext cx="1828800" cy="307777"/>
          </a:xfrm>
          <a:prstGeom prst="rect">
            <a:avLst/>
          </a:prstGeom>
          <a:noFill/>
          <a:ln w="19050" algn="ctr">
            <a:noFill/>
            <a:miter lim="800000"/>
            <a:headEnd/>
            <a:tailEnd/>
          </a:ln>
        </p:spPr>
        <p:txBody>
          <a:bodyPr wrap="square" lIns="0" tIns="0" rIns="0" bIns="0" rtlCol="0">
            <a:spAutoFit/>
          </a:bodyPr>
          <a:lstStyle/>
          <a:p>
            <a:pPr algn="ctr"/>
            <a:r>
              <a:rPr lang="en-US" sz="2000" dirty="0"/>
              <a:t>C</a:t>
            </a:r>
          </a:p>
        </p:txBody>
      </p:sp>
      <p:cxnSp>
        <p:nvCxnSpPr>
          <p:cNvPr id="16" name="Straight Arrow Connector 15">
            <a:extLst>
              <a:ext uri="{FF2B5EF4-FFF2-40B4-BE49-F238E27FC236}">
                <a16:creationId xmlns:a16="http://schemas.microsoft.com/office/drawing/2014/main" id="{B084F315-C0AF-C34A-B049-732796418F55}"/>
              </a:ext>
            </a:extLst>
          </p:cNvPr>
          <p:cNvCxnSpPr>
            <a:cxnSpLocks/>
            <a:stCxn id="14" idx="2"/>
            <a:endCxn id="7" idx="0"/>
          </p:cNvCxnSpPr>
          <p:nvPr/>
        </p:nvCxnSpPr>
        <p:spPr>
          <a:xfrm flipH="1">
            <a:off x="3370731" y="1060814"/>
            <a:ext cx="2115669" cy="136414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C6BF745-1AC1-B844-B060-BF912B00DCF0}"/>
              </a:ext>
            </a:extLst>
          </p:cNvPr>
          <p:cNvCxnSpPr>
            <a:cxnSpLocks/>
            <a:stCxn id="14" idx="2"/>
            <a:endCxn id="8" idx="0"/>
          </p:cNvCxnSpPr>
          <p:nvPr/>
        </p:nvCxnSpPr>
        <p:spPr>
          <a:xfrm>
            <a:off x="5486400" y="1060814"/>
            <a:ext cx="2690301" cy="1691351"/>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18A14528-98D1-344C-B842-5236D08F2EA2}"/>
              </a:ext>
            </a:extLst>
          </p:cNvPr>
          <p:cNvSpPr txBox="1"/>
          <p:nvPr/>
        </p:nvSpPr>
        <p:spPr bwMode="auto">
          <a:xfrm>
            <a:off x="4374777" y="2733857"/>
            <a:ext cx="1111624" cy="615553"/>
          </a:xfrm>
          <a:prstGeom prst="rect">
            <a:avLst/>
          </a:prstGeom>
          <a:noFill/>
          <a:ln w="19050" algn="ctr">
            <a:noFill/>
            <a:miter lim="800000"/>
            <a:headEnd/>
            <a:tailEnd/>
          </a:ln>
        </p:spPr>
        <p:txBody>
          <a:bodyPr wrap="square" lIns="0" tIns="0" rIns="0" bIns="0" rtlCol="0">
            <a:spAutoFit/>
          </a:bodyPr>
          <a:lstStyle/>
          <a:p>
            <a:r>
              <a:rPr lang="en-US" sz="2000" dirty="0"/>
              <a:t>Early Detection</a:t>
            </a:r>
          </a:p>
        </p:txBody>
      </p:sp>
      <p:sp>
        <p:nvSpPr>
          <p:cNvPr id="26" name="TextBox 25">
            <a:extLst>
              <a:ext uri="{FF2B5EF4-FFF2-40B4-BE49-F238E27FC236}">
                <a16:creationId xmlns:a16="http://schemas.microsoft.com/office/drawing/2014/main" id="{DCBE5CB7-8172-4B4F-B449-DB6BBBC8B976}"/>
              </a:ext>
            </a:extLst>
          </p:cNvPr>
          <p:cNvSpPr txBox="1"/>
          <p:nvPr/>
        </p:nvSpPr>
        <p:spPr bwMode="auto">
          <a:xfrm>
            <a:off x="5898777" y="2729753"/>
            <a:ext cx="1489922" cy="615553"/>
          </a:xfrm>
          <a:prstGeom prst="rect">
            <a:avLst/>
          </a:prstGeom>
          <a:noFill/>
          <a:ln w="19050" algn="ctr">
            <a:noFill/>
            <a:miter lim="800000"/>
            <a:headEnd/>
            <a:tailEnd/>
          </a:ln>
        </p:spPr>
        <p:txBody>
          <a:bodyPr wrap="square" lIns="0" tIns="0" rIns="0" bIns="0" rtlCol="0">
            <a:spAutoFit/>
          </a:bodyPr>
          <a:lstStyle/>
          <a:p>
            <a:r>
              <a:rPr lang="en-US" sz="2000" dirty="0"/>
              <a:t>More effective </a:t>
            </a:r>
            <a:r>
              <a:rPr lang="en-US" sz="2000" dirty="0" err="1"/>
              <a:t>Txs</a:t>
            </a:r>
            <a:endParaRPr lang="en-US" sz="2000" dirty="0"/>
          </a:p>
        </p:txBody>
      </p:sp>
      <p:cxnSp>
        <p:nvCxnSpPr>
          <p:cNvPr id="29" name="Straight Arrow Connector 28">
            <a:extLst>
              <a:ext uri="{FF2B5EF4-FFF2-40B4-BE49-F238E27FC236}">
                <a16:creationId xmlns:a16="http://schemas.microsoft.com/office/drawing/2014/main" id="{2218DF15-26DB-F54A-8E39-E8208B2BD6A6}"/>
              </a:ext>
            </a:extLst>
          </p:cNvPr>
          <p:cNvCxnSpPr>
            <a:stCxn id="25" idx="3"/>
            <a:endCxn id="26" idx="1"/>
          </p:cNvCxnSpPr>
          <p:nvPr/>
        </p:nvCxnSpPr>
        <p:spPr>
          <a:xfrm flipV="1">
            <a:off x="5486401" y="3037530"/>
            <a:ext cx="412376" cy="4104"/>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5BD77A3-2F33-C543-ACAE-927C146CE672}"/>
              </a:ext>
            </a:extLst>
          </p:cNvPr>
          <p:cNvCxnSpPr>
            <a:cxnSpLocks/>
            <a:stCxn id="7" idx="3"/>
            <a:endCxn id="25" idx="1"/>
          </p:cNvCxnSpPr>
          <p:nvPr/>
        </p:nvCxnSpPr>
        <p:spPr>
          <a:xfrm>
            <a:off x="3962400" y="3040507"/>
            <a:ext cx="412377" cy="1127"/>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4A52BF8-2C0D-254F-A7F1-5DC4774321F1}"/>
              </a:ext>
            </a:extLst>
          </p:cNvPr>
          <p:cNvSpPr txBox="1"/>
          <p:nvPr/>
        </p:nvSpPr>
        <p:spPr bwMode="auto">
          <a:xfrm>
            <a:off x="4930589" y="4980604"/>
            <a:ext cx="3065929" cy="923330"/>
          </a:xfrm>
          <a:prstGeom prst="rect">
            <a:avLst/>
          </a:prstGeom>
          <a:noFill/>
          <a:ln w="19050" algn="ctr">
            <a:noFill/>
            <a:miter lim="800000"/>
            <a:headEnd/>
            <a:tailEnd/>
          </a:ln>
        </p:spPr>
        <p:txBody>
          <a:bodyPr wrap="square" lIns="0" tIns="0" rIns="0" bIns="0" rtlCol="0">
            <a:spAutoFit/>
          </a:bodyPr>
          <a:lstStyle/>
          <a:p>
            <a:pPr algn="ctr"/>
            <a:r>
              <a:rPr lang="en-US" sz="2000" dirty="0"/>
              <a:t>Elevated PSA detected via opportunistic screening in Control group</a:t>
            </a:r>
          </a:p>
        </p:txBody>
      </p:sp>
      <p:cxnSp>
        <p:nvCxnSpPr>
          <p:cNvPr id="11" name="Straight Arrow Connector 10">
            <a:extLst>
              <a:ext uri="{FF2B5EF4-FFF2-40B4-BE49-F238E27FC236}">
                <a16:creationId xmlns:a16="http://schemas.microsoft.com/office/drawing/2014/main" id="{5B5BCFD8-7692-C943-A49D-7BED2915B6E3}"/>
              </a:ext>
            </a:extLst>
          </p:cNvPr>
          <p:cNvCxnSpPr>
            <a:stCxn id="17" idx="0"/>
            <a:endCxn id="25" idx="2"/>
          </p:cNvCxnSpPr>
          <p:nvPr/>
        </p:nvCxnSpPr>
        <p:spPr>
          <a:xfrm flipH="1" flipV="1">
            <a:off x="4930589" y="3349410"/>
            <a:ext cx="1532965" cy="1631194"/>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41F1EC1-7010-4E40-BDE2-B796B670C0F2}"/>
              </a:ext>
            </a:extLst>
          </p:cNvPr>
          <p:cNvCxnSpPr>
            <a:stCxn id="17" idx="0"/>
            <a:endCxn id="8" idx="2"/>
          </p:cNvCxnSpPr>
          <p:nvPr/>
        </p:nvCxnSpPr>
        <p:spPr>
          <a:xfrm flipV="1">
            <a:off x="6463554" y="3059942"/>
            <a:ext cx="1713147" cy="1920662"/>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3633D88-7459-1740-9D00-86D4665E9938}"/>
              </a:ext>
            </a:extLst>
          </p:cNvPr>
          <p:cNvSpPr txBox="1"/>
          <p:nvPr/>
        </p:nvSpPr>
        <p:spPr bwMode="auto">
          <a:xfrm>
            <a:off x="518169" y="4404647"/>
            <a:ext cx="4123765" cy="615553"/>
          </a:xfrm>
          <a:prstGeom prst="rect">
            <a:avLst/>
          </a:prstGeom>
          <a:noFill/>
          <a:ln w="19050" algn="ctr">
            <a:noFill/>
            <a:miter lim="800000"/>
            <a:headEnd/>
            <a:tailEnd/>
          </a:ln>
        </p:spPr>
        <p:txBody>
          <a:bodyPr wrap="square" lIns="0" tIns="0" rIns="0" bIns="0" rtlCol="0">
            <a:spAutoFit/>
          </a:bodyPr>
          <a:lstStyle/>
          <a:p>
            <a:pPr algn="ctr"/>
            <a:r>
              <a:rPr lang="en-US" sz="2000" dirty="0"/>
              <a:t>Knowledge that you are in the Control Arm </a:t>
            </a:r>
            <a:r>
              <a:rPr lang="en-US" sz="2000" dirty="0" err="1"/>
              <a:t>bc</a:t>
            </a:r>
            <a:r>
              <a:rPr lang="en-US" sz="2000" dirty="0"/>
              <a:t> non-blinded study</a:t>
            </a:r>
          </a:p>
        </p:txBody>
      </p:sp>
      <p:cxnSp>
        <p:nvCxnSpPr>
          <p:cNvPr id="12" name="Straight Arrow Connector 11">
            <a:extLst>
              <a:ext uri="{FF2B5EF4-FFF2-40B4-BE49-F238E27FC236}">
                <a16:creationId xmlns:a16="http://schemas.microsoft.com/office/drawing/2014/main" id="{D784E7D8-E0D1-2E4C-A188-C32D9EDE36C0}"/>
              </a:ext>
            </a:extLst>
          </p:cNvPr>
          <p:cNvCxnSpPr>
            <a:stCxn id="6" idx="2"/>
            <a:endCxn id="19" idx="0"/>
          </p:cNvCxnSpPr>
          <p:nvPr/>
        </p:nvCxnSpPr>
        <p:spPr>
          <a:xfrm>
            <a:off x="1109843" y="3509649"/>
            <a:ext cx="1470209" cy="894998"/>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7480FE6-4990-354F-AA37-7505D7479BAE}"/>
              </a:ext>
            </a:extLst>
          </p:cNvPr>
          <p:cNvCxnSpPr>
            <a:stCxn id="19" idx="2"/>
            <a:endCxn id="17" idx="1"/>
          </p:cNvCxnSpPr>
          <p:nvPr/>
        </p:nvCxnSpPr>
        <p:spPr>
          <a:xfrm>
            <a:off x="2580052" y="5020200"/>
            <a:ext cx="2350537" cy="422069"/>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52740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65C1CE5-F889-7C4E-AFBE-65FA03EC208A}"/>
              </a:ext>
            </a:extLst>
          </p:cNvPr>
          <p:cNvSpPr>
            <a:spLocks noGrp="1"/>
          </p:cNvSpPr>
          <p:nvPr>
            <p:ph type="sldNum" sz="quarter" idx="12"/>
          </p:nvPr>
        </p:nvSpPr>
        <p:spPr/>
        <p:txBody>
          <a:bodyPr/>
          <a:lstStyle/>
          <a:p>
            <a:fld id="{7BCC8D0D-EAEC-449D-9161-023DFF90F2E2}" type="slidenum">
              <a:rPr lang="en-US" smtClean="0">
                <a:solidFill>
                  <a:srgbClr val="052049"/>
                </a:solidFill>
              </a:rPr>
              <a:pPr/>
              <a:t>57</a:t>
            </a:fld>
            <a:endParaRPr lang="en-US" dirty="0">
              <a:solidFill>
                <a:srgbClr val="052049"/>
              </a:solidFill>
            </a:endParaRPr>
          </a:p>
        </p:txBody>
      </p:sp>
      <p:sp>
        <p:nvSpPr>
          <p:cNvPr id="7" name="Title 6">
            <a:extLst>
              <a:ext uri="{FF2B5EF4-FFF2-40B4-BE49-F238E27FC236}">
                <a16:creationId xmlns:a16="http://schemas.microsoft.com/office/drawing/2014/main" id="{F947F9E9-652A-7148-A8A6-7232DEBD827D}"/>
              </a:ext>
            </a:extLst>
          </p:cNvPr>
          <p:cNvSpPr>
            <a:spLocks noGrp="1"/>
          </p:cNvSpPr>
          <p:nvPr>
            <p:ph type="title"/>
          </p:nvPr>
        </p:nvSpPr>
        <p:spPr/>
        <p:txBody>
          <a:bodyPr/>
          <a:lstStyle/>
          <a:p>
            <a:r>
              <a:rPr lang="en-US" dirty="0"/>
              <a:t>Cohort vs RCT</a:t>
            </a:r>
          </a:p>
        </p:txBody>
      </p:sp>
    </p:spTree>
    <p:extLst>
      <p:ext uri="{BB962C8B-B14F-4D97-AF65-F5344CB8AC3E}">
        <p14:creationId xmlns:p14="http://schemas.microsoft.com/office/powerpoint/2010/main" val="2952955880"/>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F6C95-9F93-774F-A6D1-56804D75B310}"/>
              </a:ext>
            </a:extLst>
          </p:cNvPr>
          <p:cNvSpPr>
            <a:spLocks noGrp="1"/>
          </p:cNvSpPr>
          <p:nvPr>
            <p:ph type="title"/>
          </p:nvPr>
        </p:nvSpPr>
        <p:spPr/>
        <p:txBody>
          <a:bodyPr/>
          <a:lstStyle/>
          <a:p>
            <a:r>
              <a:rPr lang="en-US" dirty="0"/>
              <a:t>Hormone Replacement Therapy (HRT) &amp; CHD</a:t>
            </a:r>
          </a:p>
        </p:txBody>
      </p:sp>
      <p:sp>
        <p:nvSpPr>
          <p:cNvPr id="3" name="Content Placeholder 2">
            <a:extLst>
              <a:ext uri="{FF2B5EF4-FFF2-40B4-BE49-F238E27FC236}">
                <a16:creationId xmlns:a16="http://schemas.microsoft.com/office/drawing/2014/main" id="{D283A44E-F985-0D49-9518-CFF1BBD4F74B}"/>
              </a:ext>
            </a:extLst>
          </p:cNvPr>
          <p:cNvSpPr>
            <a:spLocks noGrp="1"/>
          </p:cNvSpPr>
          <p:nvPr>
            <p:ph idx="1"/>
          </p:nvPr>
        </p:nvSpPr>
        <p:spPr>
          <a:xfrm>
            <a:off x="459686" y="1497725"/>
            <a:ext cx="8137665" cy="4280226"/>
          </a:xfrm>
        </p:spPr>
        <p:txBody>
          <a:bodyPr/>
          <a:lstStyle/>
          <a:p>
            <a:r>
              <a:rPr lang="en-US" dirty="0"/>
              <a:t>Observational cohort data through mid-1990’s suggested inverse association of HRT and CHD</a:t>
            </a:r>
          </a:p>
          <a:p>
            <a:r>
              <a:rPr lang="en-US" dirty="0"/>
              <a:t>Ex. Nurses’ Health Study Results:</a:t>
            </a:r>
          </a:p>
          <a:p>
            <a:pPr lvl="1"/>
            <a:r>
              <a:rPr lang="en-US" dirty="0"/>
              <a:t>RR: 0.72 (95% CI, 0.55 to 0.95) for CVD mortality </a:t>
            </a:r>
          </a:p>
          <a:p>
            <a:pPr lvl="2"/>
            <a:r>
              <a:rPr lang="en-US" i="1" dirty="0"/>
              <a:t>(</a:t>
            </a:r>
            <a:r>
              <a:rPr lang="en-US" i="1" dirty="0" err="1"/>
              <a:t>Stampfer</a:t>
            </a:r>
            <a:r>
              <a:rPr lang="en-US" i="1" dirty="0"/>
              <a:t> MJ et al, NEJM 1991)</a:t>
            </a:r>
          </a:p>
          <a:p>
            <a:pPr lvl="1"/>
            <a:r>
              <a:rPr lang="en-US" dirty="0"/>
              <a:t>RR: 0.63 (95% CI 0.56 to 0.70) for total mortality for current users vs. never users, but benefit decreased over time </a:t>
            </a:r>
          </a:p>
          <a:p>
            <a:pPr lvl="2"/>
            <a:r>
              <a:rPr lang="en-US" i="1" dirty="0"/>
              <a:t>(</a:t>
            </a:r>
            <a:r>
              <a:rPr lang="en-US" i="1" dirty="0" err="1"/>
              <a:t>Grodstein</a:t>
            </a:r>
            <a:r>
              <a:rPr lang="en-US" i="1" dirty="0"/>
              <a:t> F, NEJM 1997)</a:t>
            </a:r>
          </a:p>
          <a:p>
            <a:pPr lvl="1"/>
            <a:endParaRPr lang="en-US" dirty="0"/>
          </a:p>
        </p:txBody>
      </p:sp>
      <p:sp>
        <p:nvSpPr>
          <p:cNvPr id="4" name="Slide Number Placeholder 3">
            <a:extLst>
              <a:ext uri="{FF2B5EF4-FFF2-40B4-BE49-F238E27FC236}">
                <a16:creationId xmlns:a16="http://schemas.microsoft.com/office/drawing/2014/main" id="{4AB9EEED-D5FA-4045-B1A1-426EE6680657}"/>
              </a:ext>
            </a:extLst>
          </p:cNvPr>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58</a:t>
            </a:fld>
            <a:endParaRPr lang="en-US" altLang="en-US">
              <a:solidFill>
                <a:srgbClr val="052049"/>
              </a:solidFill>
            </a:endParaRPr>
          </a:p>
        </p:txBody>
      </p:sp>
    </p:spTree>
    <p:extLst>
      <p:ext uri="{BB962C8B-B14F-4D97-AF65-F5344CB8AC3E}">
        <p14:creationId xmlns:p14="http://schemas.microsoft.com/office/powerpoint/2010/main" val="1531923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F6C95-9F93-774F-A6D1-56804D75B310}"/>
              </a:ext>
            </a:extLst>
          </p:cNvPr>
          <p:cNvSpPr>
            <a:spLocks noGrp="1"/>
          </p:cNvSpPr>
          <p:nvPr>
            <p:ph type="title"/>
          </p:nvPr>
        </p:nvSpPr>
        <p:spPr/>
        <p:txBody>
          <a:bodyPr/>
          <a:lstStyle/>
          <a:p>
            <a:r>
              <a:rPr lang="en-US" dirty="0"/>
              <a:t>Hormone Replacement Therapy (HRT) &amp; CHD</a:t>
            </a:r>
          </a:p>
        </p:txBody>
      </p:sp>
      <p:sp>
        <p:nvSpPr>
          <p:cNvPr id="3" name="Content Placeholder 2">
            <a:extLst>
              <a:ext uri="{FF2B5EF4-FFF2-40B4-BE49-F238E27FC236}">
                <a16:creationId xmlns:a16="http://schemas.microsoft.com/office/drawing/2014/main" id="{D283A44E-F985-0D49-9518-CFF1BBD4F74B}"/>
              </a:ext>
            </a:extLst>
          </p:cNvPr>
          <p:cNvSpPr>
            <a:spLocks noGrp="1"/>
          </p:cNvSpPr>
          <p:nvPr>
            <p:ph idx="1"/>
          </p:nvPr>
        </p:nvSpPr>
        <p:spPr>
          <a:xfrm>
            <a:off x="459686" y="1497725"/>
            <a:ext cx="8137665" cy="4280226"/>
          </a:xfrm>
        </p:spPr>
        <p:txBody>
          <a:bodyPr/>
          <a:lstStyle/>
          <a:p>
            <a:r>
              <a:rPr lang="en-US" dirty="0"/>
              <a:t>HERS and WHI trials examined HRT and outcome of CHD</a:t>
            </a:r>
          </a:p>
          <a:p>
            <a:pPr lvl="1"/>
            <a:r>
              <a:rPr lang="en-US" dirty="0"/>
              <a:t>Heart and Estrogen/progestin Replacement Study (HERS)</a:t>
            </a:r>
          </a:p>
          <a:p>
            <a:pPr lvl="1"/>
            <a:r>
              <a:rPr lang="en-US" dirty="0"/>
              <a:t>Women’s Health Initiative (WHI)</a:t>
            </a:r>
          </a:p>
          <a:p>
            <a:r>
              <a:rPr lang="en-US" dirty="0"/>
              <a:t>HERS, secondary prevention (started 1993, published 1998)</a:t>
            </a:r>
          </a:p>
          <a:p>
            <a:r>
              <a:rPr lang="en-US" dirty="0"/>
              <a:t>WHI, primary prevention (started 1992, published 2003)</a:t>
            </a:r>
          </a:p>
          <a:p>
            <a:r>
              <a:rPr lang="en-US" dirty="0"/>
              <a:t>Women with a uterus: </a:t>
            </a:r>
          </a:p>
          <a:p>
            <a:pPr lvl="1"/>
            <a:r>
              <a:rPr lang="en-US" dirty="0"/>
              <a:t>0.625 mg conjugated estrogens +  2.5 mg medroxyprogesterone acetate daily vs. placebo</a:t>
            </a:r>
          </a:p>
          <a:p>
            <a:pPr lvl="1"/>
            <a:endParaRPr lang="en-US" dirty="0"/>
          </a:p>
        </p:txBody>
      </p:sp>
      <p:sp>
        <p:nvSpPr>
          <p:cNvPr id="4" name="Slide Number Placeholder 3">
            <a:extLst>
              <a:ext uri="{FF2B5EF4-FFF2-40B4-BE49-F238E27FC236}">
                <a16:creationId xmlns:a16="http://schemas.microsoft.com/office/drawing/2014/main" id="{4AB9EEED-D5FA-4045-B1A1-426EE6680657}"/>
              </a:ext>
            </a:extLst>
          </p:cNvPr>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59</a:t>
            </a:fld>
            <a:endParaRPr lang="en-US" altLang="en-US">
              <a:solidFill>
                <a:srgbClr val="052049"/>
              </a:solidFill>
            </a:endParaRPr>
          </a:p>
        </p:txBody>
      </p:sp>
    </p:spTree>
    <p:extLst>
      <p:ext uri="{BB962C8B-B14F-4D97-AF65-F5344CB8AC3E}">
        <p14:creationId xmlns:p14="http://schemas.microsoft.com/office/powerpoint/2010/main" val="3347610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pPr>
              <a:defRPr/>
            </a:pPr>
            <a:fld id="{FAA74B69-70FD-A649-B131-F3438782CAA4}" type="slidenum">
              <a:rPr lang="en-US" altLang="en-US" smtClean="0">
                <a:solidFill>
                  <a:srgbClr val="052049"/>
                </a:solidFill>
              </a:rPr>
              <a:pPr>
                <a:defRPr/>
              </a:pPr>
              <a:t>6</a:t>
            </a:fld>
            <a:endParaRPr lang="en-US" altLang="en-US">
              <a:solidFill>
                <a:srgbClr val="052049"/>
              </a:solidFill>
            </a:endParaRPr>
          </a:p>
        </p:txBody>
      </p:sp>
      <p:sp>
        <p:nvSpPr>
          <p:cNvPr id="2" name="Title 1"/>
          <p:cNvSpPr>
            <a:spLocks noGrp="1"/>
          </p:cNvSpPr>
          <p:nvPr>
            <p:ph type="title"/>
          </p:nvPr>
        </p:nvSpPr>
        <p:spPr>
          <a:xfrm>
            <a:off x="453585" y="425002"/>
            <a:ext cx="8173580" cy="1008501"/>
          </a:xfrm>
        </p:spPr>
        <p:txBody>
          <a:bodyPr/>
          <a:lstStyle/>
          <a:p>
            <a:r>
              <a:rPr lang="en-US" dirty="0"/>
              <a:t>Why 207? </a:t>
            </a:r>
            <a:r>
              <a:rPr lang="mr-IN" dirty="0"/>
              <a:t>–</a:t>
            </a:r>
            <a:r>
              <a:rPr lang="en-US" dirty="0"/>
              <a:t> Expanding on Study Design &amp; Outcome Measures</a:t>
            </a:r>
          </a:p>
        </p:txBody>
      </p:sp>
      <p:sp>
        <p:nvSpPr>
          <p:cNvPr id="3" name="Content Placeholder 2"/>
          <p:cNvSpPr>
            <a:spLocks noGrp="1"/>
          </p:cNvSpPr>
          <p:nvPr>
            <p:ph sz="quarter" idx="18"/>
          </p:nvPr>
        </p:nvSpPr>
        <p:spPr>
          <a:xfrm>
            <a:off x="284394" y="1894326"/>
            <a:ext cx="4287605" cy="4264934"/>
          </a:xfrm>
        </p:spPr>
        <p:txBody>
          <a:bodyPr/>
          <a:lstStyle/>
          <a:p>
            <a:r>
              <a:rPr lang="en-US" dirty="0"/>
              <a:t>Covered in EPI 203</a:t>
            </a:r>
          </a:p>
          <a:p>
            <a:pPr lvl="1"/>
            <a:r>
              <a:rPr lang="en-US" dirty="0"/>
              <a:t>Study Design</a:t>
            </a:r>
          </a:p>
          <a:p>
            <a:pPr lvl="2"/>
            <a:r>
              <a:rPr lang="en-US" dirty="0"/>
              <a:t>Ecologic studies</a:t>
            </a:r>
          </a:p>
          <a:p>
            <a:pPr lvl="2"/>
            <a:r>
              <a:rPr lang="en-US" dirty="0"/>
              <a:t>Cross-sectional studies</a:t>
            </a:r>
          </a:p>
          <a:p>
            <a:pPr lvl="2"/>
            <a:r>
              <a:rPr lang="en-US" dirty="0"/>
              <a:t>Cohort studies</a:t>
            </a:r>
          </a:p>
          <a:p>
            <a:pPr lvl="3"/>
            <a:r>
              <a:rPr lang="en-US" dirty="0"/>
              <a:t>Fixed vs. dynamic</a:t>
            </a:r>
          </a:p>
          <a:p>
            <a:pPr lvl="2"/>
            <a:r>
              <a:rPr lang="en-US" dirty="0"/>
              <a:t>Case-control studies</a:t>
            </a:r>
          </a:p>
          <a:p>
            <a:pPr lvl="3"/>
            <a:r>
              <a:rPr lang="en-US" dirty="0"/>
              <a:t>Primary vs. secondary study base</a:t>
            </a:r>
          </a:p>
          <a:p>
            <a:pPr lvl="3"/>
            <a:r>
              <a:rPr lang="en-US" dirty="0"/>
              <a:t>Sampling schema</a:t>
            </a:r>
          </a:p>
          <a:p>
            <a:pPr lvl="1"/>
            <a:r>
              <a:rPr lang="en-US" dirty="0"/>
              <a:t>Disease occurrence</a:t>
            </a:r>
          </a:p>
          <a:p>
            <a:pPr lvl="2"/>
            <a:r>
              <a:rPr lang="en-US" dirty="0"/>
              <a:t>Risk, rates, odds, hazard</a:t>
            </a:r>
          </a:p>
        </p:txBody>
      </p:sp>
      <p:sp>
        <p:nvSpPr>
          <p:cNvPr id="7" name="Content Placeholder 6"/>
          <p:cNvSpPr>
            <a:spLocks noGrp="1"/>
          </p:cNvSpPr>
          <p:nvPr>
            <p:ph sz="quarter" idx="19"/>
          </p:nvPr>
        </p:nvSpPr>
        <p:spPr>
          <a:xfrm>
            <a:off x="4451230" y="1894326"/>
            <a:ext cx="4261448" cy="3804111"/>
          </a:xfrm>
        </p:spPr>
        <p:txBody>
          <a:bodyPr/>
          <a:lstStyle/>
          <a:p>
            <a:r>
              <a:rPr lang="en-US" dirty="0" err="1"/>
              <a:t>Epi</a:t>
            </a:r>
            <a:r>
              <a:rPr lang="en-US" dirty="0"/>
              <a:t> 207</a:t>
            </a:r>
          </a:p>
          <a:p>
            <a:pPr lvl="1"/>
            <a:r>
              <a:rPr lang="en-US" dirty="0"/>
              <a:t>Study Design</a:t>
            </a:r>
          </a:p>
          <a:p>
            <a:pPr lvl="2"/>
            <a:r>
              <a:rPr lang="en-US" dirty="0"/>
              <a:t>Experimental study designs</a:t>
            </a:r>
          </a:p>
          <a:p>
            <a:pPr lvl="3"/>
            <a:r>
              <a:rPr lang="en-US" dirty="0"/>
              <a:t>A paradigm for causal inference</a:t>
            </a:r>
          </a:p>
          <a:p>
            <a:pPr lvl="3"/>
            <a:r>
              <a:rPr lang="en-US" dirty="0"/>
              <a:t>Target Trial &amp; Cohort</a:t>
            </a:r>
          </a:p>
          <a:p>
            <a:pPr lvl="2"/>
            <a:r>
              <a:rPr lang="en-US" dirty="0"/>
              <a:t>Challenges of matching</a:t>
            </a:r>
          </a:p>
          <a:p>
            <a:pPr lvl="2"/>
            <a:r>
              <a:rPr lang="en-US" dirty="0"/>
              <a:t>Case-only study designs</a:t>
            </a:r>
          </a:p>
          <a:p>
            <a:pPr lvl="2"/>
            <a:r>
              <a:rPr lang="en-US" dirty="0"/>
              <a:t>Counterfactual framework &amp; causal inference</a:t>
            </a:r>
          </a:p>
          <a:p>
            <a:pPr lvl="1"/>
            <a:r>
              <a:rPr lang="en-US" dirty="0"/>
              <a:t>Outcome measure</a:t>
            </a:r>
          </a:p>
          <a:p>
            <a:pPr lvl="2"/>
            <a:r>
              <a:rPr lang="en-US" dirty="0"/>
              <a:t>Time to event / Survival analysis</a:t>
            </a:r>
          </a:p>
          <a:p>
            <a:pPr marL="295268" lvl="1" indent="0">
              <a:buNone/>
            </a:pPr>
            <a:endParaRPr lang="en-US" dirty="0"/>
          </a:p>
          <a:p>
            <a:pPr lvl="1"/>
            <a:endParaRPr lang="en-US" dirty="0"/>
          </a:p>
        </p:txBody>
      </p:sp>
    </p:spTree>
    <p:extLst>
      <p:ext uri="{BB962C8B-B14F-4D97-AF65-F5344CB8AC3E}">
        <p14:creationId xmlns:p14="http://schemas.microsoft.com/office/powerpoint/2010/main" val="13376912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 calcmode="lin" valueType="num">
                                      <p:cBhvr additive="base">
                                        <p:cTn id="1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 calcmode="lin" valueType="num">
                                      <p:cBhvr additive="base">
                                        <p:cTn id="1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 calcmode="lin" valueType="num">
                                      <p:cBhvr additive="base">
                                        <p:cTn id="23"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 calcmode="lin" valueType="num">
                                      <p:cBhvr additive="base">
                                        <p:cTn id="2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 calcmode="lin" valueType="num">
                                      <p:cBhvr additive="base">
                                        <p:cTn id="31"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anim calcmode="lin" valueType="num">
                                      <p:cBhvr additive="base">
                                        <p:cTn id="35"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anim calcmode="lin" valueType="num">
                                      <p:cBhvr additive="base">
                                        <p:cTn id="39"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7">
                                            <p:txEl>
                                              <p:pRg st="9" end="9"/>
                                            </p:txEl>
                                          </p:spTgt>
                                        </p:tgtEl>
                                        <p:attrNameLst>
                                          <p:attrName>style.visibility</p:attrName>
                                        </p:attrNameLst>
                                      </p:cBhvr>
                                      <p:to>
                                        <p:strVal val="visible"/>
                                      </p:to>
                                    </p:set>
                                    <p:anim calcmode="lin" valueType="num">
                                      <p:cBhvr additive="base">
                                        <p:cTn id="43"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05242-FB52-004D-86A5-DB9AAEEE4221}"/>
              </a:ext>
            </a:extLst>
          </p:cNvPr>
          <p:cNvSpPr>
            <a:spLocks noGrp="1"/>
          </p:cNvSpPr>
          <p:nvPr>
            <p:ph type="title"/>
          </p:nvPr>
        </p:nvSpPr>
        <p:spPr>
          <a:xfrm>
            <a:off x="453585" y="185162"/>
            <a:ext cx="8173580" cy="611449"/>
          </a:xfrm>
        </p:spPr>
        <p:txBody>
          <a:bodyPr/>
          <a:lstStyle/>
          <a:p>
            <a:r>
              <a:rPr lang="en-US" dirty="0"/>
              <a:t>HERS trial results</a:t>
            </a:r>
          </a:p>
        </p:txBody>
      </p:sp>
      <p:sp>
        <p:nvSpPr>
          <p:cNvPr id="4" name="Slide Number Placeholder 3">
            <a:extLst>
              <a:ext uri="{FF2B5EF4-FFF2-40B4-BE49-F238E27FC236}">
                <a16:creationId xmlns:a16="http://schemas.microsoft.com/office/drawing/2014/main" id="{CA63DB2D-3E1D-3F4E-A92A-8A8167D7B846}"/>
              </a:ext>
            </a:extLst>
          </p:cNvPr>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60</a:t>
            </a:fld>
            <a:endParaRPr lang="en-US" altLang="en-US">
              <a:solidFill>
                <a:srgbClr val="052049"/>
              </a:solidFill>
            </a:endParaRPr>
          </a:p>
        </p:txBody>
      </p:sp>
      <p:sp>
        <p:nvSpPr>
          <p:cNvPr id="6" name="TextBox 5">
            <a:extLst>
              <a:ext uri="{FF2B5EF4-FFF2-40B4-BE49-F238E27FC236}">
                <a16:creationId xmlns:a16="http://schemas.microsoft.com/office/drawing/2014/main" id="{33B48A50-A2DC-854B-B06A-2538E22D3D22}"/>
              </a:ext>
            </a:extLst>
          </p:cNvPr>
          <p:cNvSpPr txBox="1"/>
          <p:nvPr/>
        </p:nvSpPr>
        <p:spPr bwMode="auto">
          <a:xfrm>
            <a:off x="1048133" y="6353175"/>
            <a:ext cx="3870708" cy="307777"/>
          </a:xfrm>
          <a:prstGeom prst="rect">
            <a:avLst/>
          </a:prstGeom>
          <a:noFill/>
          <a:ln w="19050" algn="ctr">
            <a:noFill/>
            <a:miter lim="800000"/>
            <a:headEnd/>
            <a:tailEnd/>
          </a:ln>
        </p:spPr>
        <p:txBody>
          <a:bodyPr wrap="square" lIns="0" tIns="0" rIns="0" bIns="0" rtlCol="0">
            <a:spAutoFit/>
          </a:bodyPr>
          <a:lstStyle/>
          <a:p>
            <a:r>
              <a:rPr lang="en-US" sz="2000" dirty="0" err="1"/>
              <a:t>Hulley</a:t>
            </a:r>
            <a:r>
              <a:rPr lang="en-US" sz="2000" dirty="0"/>
              <a:t> S, JAMA 1998</a:t>
            </a:r>
          </a:p>
        </p:txBody>
      </p:sp>
      <p:pic>
        <p:nvPicPr>
          <p:cNvPr id="3" name="Picture 2">
            <a:extLst>
              <a:ext uri="{FF2B5EF4-FFF2-40B4-BE49-F238E27FC236}">
                <a16:creationId xmlns:a16="http://schemas.microsoft.com/office/drawing/2014/main" id="{016C8F4B-EFE3-F346-88B1-4614256345B7}"/>
              </a:ext>
            </a:extLst>
          </p:cNvPr>
          <p:cNvPicPr>
            <a:picLocks noChangeAspect="1"/>
          </p:cNvPicPr>
          <p:nvPr/>
        </p:nvPicPr>
        <p:blipFill>
          <a:blip r:embed="rId3"/>
          <a:stretch>
            <a:fillRect/>
          </a:stretch>
        </p:blipFill>
        <p:spPr>
          <a:xfrm>
            <a:off x="249850" y="1304146"/>
            <a:ext cx="8280875" cy="2203555"/>
          </a:xfrm>
          <a:prstGeom prst="rect">
            <a:avLst/>
          </a:prstGeom>
        </p:spPr>
      </p:pic>
      <p:sp>
        <p:nvSpPr>
          <p:cNvPr id="8" name="TextBox 7">
            <a:extLst>
              <a:ext uri="{FF2B5EF4-FFF2-40B4-BE49-F238E27FC236}">
                <a16:creationId xmlns:a16="http://schemas.microsoft.com/office/drawing/2014/main" id="{3F972A7F-0122-0E47-8B88-D45DE14A4136}"/>
              </a:ext>
            </a:extLst>
          </p:cNvPr>
          <p:cNvSpPr txBox="1"/>
          <p:nvPr/>
        </p:nvSpPr>
        <p:spPr bwMode="auto">
          <a:xfrm>
            <a:off x="839592" y="3881925"/>
            <a:ext cx="7691133" cy="2246769"/>
          </a:xfrm>
          <a:prstGeom prst="rect">
            <a:avLst/>
          </a:prstGeom>
          <a:noFill/>
          <a:ln w="19050" algn="ctr">
            <a:noFill/>
            <a:miter lim="800000"/>
            <a:headEnd/>
            <a:tailEnd/>
          </a:ln>
        </p:spPr>
        <p:txBody>
          <a:bodyPr wrap="square" lIns="0" tIns="0" rIns="0" bIns="0" rtlCol="0">
            <a:spAutoFit/>
          </a:bodyPr>
          <a:lstStyle/>
          <a:p>
            <a:r>
              <a:rPr lang="en-US" sz="2000" i="1" dirty="0"/>
              <a:t>“</a:t>
            </a:r>
            <a:r>
              <a:rPr lang="en-US" i="1" dirty="0"/>
              <a:t>postmenopausal women younger than 80 years with established coronary disease who received estrogen plus progestin did not experience a reduction in overall risk of nonfatal MI and CHD death or of other cardiovascular outcomes. </a:t>
            </a:r>
          </a:p>
          <a:p>
            <a:endParaRPr lang="en-US" i="1" dirty="0"/>
          </a:p>
          <a:p>
            <a:r>
              <a:rPr lang="en-US" i="1" dirty="0"/>
              <a:t>How can this finding be reconciled with the large body of evidence from observational and pathophysiologic studies suggesting that estrogen therapy reduces risk for CHD?”</a:t>
            </a:r>
            <a:endParaRPr lang="en-US" sz="2000" i="1" dirty="0"/>
          </a:p>
        </p:txBody>
      </p:sp>
      <p:sp>
        <p:nvSpPr>
          <p:cNvPr id="9" name="TextBox 8">
            <a:extLst>
              <a:ext uri="{FF2B5EF4-FFF2-40B4-BE49-F238E27FC236}">
                <a16:creationId xmlns:a16="http://schemas.microsoft.com/office/drawing/2014/main" id="{18E3FB19-3566-8945-8E08-EFDAAFEB06EE}"/>
              </a:ext>
            </a:extLst>
          </p:cNvPr>
          <p:cNvSpPr txBox="1"/>
          <p:nvPr/>
        </p:nvSpPr>
        <p:spPr bwMode="auto">
          <a:xfrm>
            <a:off x="453585" y="974363"/>
            <a:ext cx="8390612" cy="314793"/>
          </a:xfrm>
          <a:prstGeom prst="rect">
            <a:avLst/>
          </a:prstGeom>
          <a:noFill/>
          <a:ln w="19050" algn="ctr">
            <a:noFill/>
            <a:miter lim="800000"/>
            <a:headEnd/>
            <a:tailEnd/>
          </a:ln>
        </p:spPr>
        <p:txBody>
          <a:bodyPr wrap="square" lIns="0" tIns="0" rIns="0" bIns="0" rtlCol="0">
            <a:spAutoFit/>
          </a:bodyPr>
          <a:lstStyle/>
          <a:p>
            <a:r>
              <a:rPr lang="en-US" sz="2000" dirty="0"/>
              <a:t>CHD						Nonfatal MI				CHD Death</a:t>
            </a:r>
          </a:p>
        </p:txBody>
      </p:sp>
    </p:spTree>
    <p:extLst>
      <p:ext uri="{BB962C8B-B14F-4D97-AF65-F5344CB8AC3E}">
        <p14:creationId xmlns:p14="http://schemas.microsoft.com/office/powerpoint/2010/main" val="4256591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a:extLst>
              <a:ext uri="{FF2B5EF4-FFF2-40B4-BE49-F238E27FC236}">
                <a16:creationId xmlns:a16="http://schemas.microsoft.com/office/drawing/2014/main" id="{7FB9E50F-FE5B-AC4D-84F7-EE1B7AB157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2056" y="6447585"/>
            <a:ext cx="2255184" cy="3487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4" name="Rectangle 2">
            <a:extLst>
              <a:ext uri="{FF2B5EF4-FFF2-40B4-BE49-F238E27FC236}">
                <a16:creationId xmlns:a16="http://schemas.microsoft.com/office/drawing/2014/main" id="{9D0F1324-5E0E-4A49-9CFA-595CF8E992A9}"/>
              </a:ext>
            </a:extLst>
          </p:cNvPr>
          <p:cNvSpPr>
            <a:spLocks noGrp="1" noChangeArrowheads="1"/>
          </p:cNvSpPr>
          <p:nvPr>
            <p:ph type="title"/>
          </p:nvPr>
        </p:nvSpPr>
        <p:spPr bwMode="auto">
          <a:xfrm>
            <a:off x="292755" y="6429375"/>
            <a:ext cx="6194051" cy="32076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12006" rIns="0" bIns="0" numCol="1" rtlCol="0" anchor="ctr" anchorCtr="0" compatLnSpc="1">
            <a:prstTxWarp prst="textNoShape">
              <a:avLst/>
            </a:prstTxWarp>
            <a:normAutofit/>
          </a:bodyPr>
          <a:lstStyle/>
          <a:p>
            <a:pPr>
              <a:tabLst>
                <a:tab pos="638769" algn="l"/>
                <a:tab pos="1277539" algn="l"/>
                <a:tab pos="1916308" algn="l"/>
                <a:tab pos="2555077" algn="l"/>
                <a:tab pos="3193847" algn="l"/>
                <a:tab pos="3832616" algn="l"/>
                <a:tab pos="4471386" algn="l"/>
                <a:tab pos="5110155" algn="l"/>
                <a:tab pos="5748924" algn="l"/>
              </a:tabLst>
            </a:pPr>
            <a:r>
              <a:rPr lang="en-US" altLang="en-US" sz="1059" b="1">
                <a:ea typeface="Arial Unicode MS" panose="020B0604020202020204" pitchFamily="34" charset="-128"/>
                <a:cs typeface="Arial Unicode MS" panose="020B0604020202020204" pitchFamily="34" charset="-128"/>
              </a:rPr>
              <a:t>Manson JE et al. N Engl J Med 2003;349:523-534.</a:t>
            </a:r>
          </a:p>
        </p:txBody>
      </p:sp>
      <p:pic>
        <p:nvPicPr>
          <p:cNvPr id="3075" name="Picture 3">
            <a:extLst>
              <a:ext uri="{FF2B5EF4-FFF2-40B4-BE49-F238E27FC236}">
                <a16:creationId xmlns:a16="http://schemas.microsoft.com/office/drawing/2014/main" id="{DB03E810-18EA-4341-B06A-BA44B9F6E1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9930" y="743419"/>
            <a:ext cx="5424140" cy="53711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AutoShape 4">
            <a:extLst>
              <a:ext uri="{FF2B5EF4-FFF2-40B4-BE49-F238E27FC236}">
                <a16:creationId xmlns:a16="http://schemas.microsoft.com/office/drawing/2014/main" id="{650621BF-9EB2-4145-848F-052DF6501E37}"/>
              </a:ext>
            </a:extLst>
          </p:cNvPr>
          <p:cNvSpPr>
            <a:spLocks noChangeArrowheads="1"/>
          </p:cNvSpPr>
          <p:nvPr/>
        </p:nvSpPr>
        <p:spPr bwMode="auto">
          <a:xfrm>
            <a:off x="537883" y="198158"/>
            <a:ext cx="8068235" cy="645739"/>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nchorCtr="1"/>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9pPr>
          </a:lstStyle>
          <a:p>
            <a:r>
              <a:rPr lang="en-US" altLang="en-US" sz="2118" b="1" dirty="0">
                <a:solidFill>
                  <a:schemeClr val="accent6">
                    <a:lumMod val="75000"/>
                  </a:schemeClr>
                </a:solidFill>
                <a:ea typeface="Arial Unicode MS" panose="020B0604020202020204" pitchFamily="34" charset="-128"/>
                <a:cs typeface="Arial Unicode MS" panose="020B0604020202020204" pitchFamily="34" charset="-128"/>
              </a:rPr>
              <a:t>Kaplan–Meier Estimates of Cumulative Hazard Rates of CHD.</a:t>
            </a:r>
          </a:p>
        </p:txBody>
      </p:sp>
    </p:spTree>
    <p:extLst>
      <p:ext uri="{BB962C8B-B14F-4D97-AF65-F5344CB8AC3E}">
        <p14:creationId xmlns:p14="http://schemas.microsoft.com/office/powerpoint/2010/main" val="19117939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AA11102-5FA3-5242-92FC-15420C99DAA2}"/>
              </a:ext>
            </a:extLst>
          </p:cNvPr>
          <p:cNvSpPr>
            <a:spLocks noGrp="1"/>
          </p:cNvSpPr>
          <p:nvPr>
            <p:ph type="sldNum" sz="quarter" idx="13"/>
          </p:nvPr>
        </p:nvSpPr>
        <p:spPr/>
        <p:txBody>
          <a:bodyPr/>
          <a:lstStyle/>
          <a:p>
            <a:pPr>
              <a:defRPr/>
            </a:pPr>
            <a:fld id="{FAA74B69-70FD-A649-B131-F3438782CAA4}" type="slidenum">
              <a:rPr lang="en-US" altLang="en-US" smtClean="0">
                <a:solidFill>
                  <a:srgbClr val="052049"/>
                </a:solidFill>
              </a:rPr>
              <a:pPr>
                <a:defRPr/>
              </a:pPr>
              <a:t>62</a:t>
            </a:fld>
            <a:endParaRPr lang="en-US" altLang="en-US">
              <a:solidFill>
                <a:srgbClr val="052049"/>
              </a:solidFill>
            </a:endParaRPr>
          </a:p>
        </p:txBody>
      </p:sp>
      <p:sp>
        <p:nvSpPr>
          <p:cNvPr id="2" name="Title 1">
            <a:extLst>
              <a:ext uri="{FF2B5EF4-FFF2-40B4-BE49-F238E27FC236}">
                <a16:creationId xmlns:a16="http://schemas.microsoft.com/office/drawing/2014/main" id="{2B801B18-1918-384A-A4EB-F792433FC0B9}"/>
              </a:ext>
            </a:extLst>
          </p:cNvPr>
          <p:cNvSpPr>
            <a:spLocks noGrp="1"/>
          </p:cNvSpPr>
          <p:nvPr>
            <p:ph type="title"/>
          </p:nvPr>
        </p:nvSpPr>
        <p:spPr/>
        <p:txBody>
          <a:bodyPr/>
          <a:lstStyle/>
          <a:p>
            <a:r>
              <a:rPr lang="en-US" dirty="0"/>
              <a:t>NHS vs WHI – HRT &amp; CVD Comparison</a:t>
            </a:r>
          </a:p>
        </p:txBody>
      </p:sp>
      <p:sp>
        <p:nvSpPr>
          <p:cNvPr id="5" name="Text Placeholder 4">
            <a:extLst>
              <a:ext uri="{FF2B5EF4-FFF2-40B4-BE49-F238E27FC236}">
                <a16:creationId xmlns:a16="http://schemas.microsoft.com/office/drawing/2014/main" id="{7CD66998-4EDC-E24B-95FB-289B58A1A94F}"/>
              </a:ext>
            </a:extLst>
          </p:cNvPr>
          <p:cNvSpPr>
            <a:spLocks noGrp="1"/>
          </p:cNvSpPr>
          <p:nvPr>
            <p:ph type="body" sz="quarter" idx="15"/>
          </p:nvPr>
        </p:nvSpPr>
        <p:spPr/>
        <p:txBody>
          <a:bodyPr/>
          <a:lstStyle/>
          <a:p>
            <a:r>
              <a:rPr lang="en-US" dirty="0"/>
              <a:t>What accounts for the apparent discrepancies?</a:t>
            </a:r>
          </a:p>
        </p:txBody>
      </p:sp>
      <p:sp>
        <p:nvSpPr>
          <p:cNvPr id="3" name="Content Placeholder 2">
            <a:extLst>
              <a:ext uri="{FF2B5EF4-FFF2-40B4-BE49-F238E27FC236}">
                <a16:creationId xmlns:a16="http://schemas.microsoft.com/office/drawing/2014/main" id="{3B49CB2F-A96F-5146-8083-7C2B49C843DA}"/>
              </a:ext>
            </a:extLst>
          </p:cNvPr>
          <p:cNvSpPr>
            <a:spLocks noGrp="1"/>
          </p:cNvSpPr>
          <p:nvPr>
            <p:ph sz="quarter" idx="18"/>
          </p:nvPr>
        </p:nvSpPr>
        <p:spPr>
          <a:xfrm>
            <a:off x="77359" y="1704543"/>
            <a:ext cx="3826840" cy="3804111"/>
          </a:xfrm>
        </p:spPr>
        <p:txBody>
          <a:bodyPr/>
          <a:lstStyle/>
          <a:p>
            <a:r>
              <a:rPr lang="en-US" dirty="0"/>
              <a:t>Confounding in Cohort?</a:t>
            </a:r>
          </a:p>
          <a:p>
            <a:r>
              <a:rPr lang="en-US" dirty="0"/>
              <a:t>Or differences in design features?</a:t>
            </a:r>
          </a:p>
          <a:p>
            <a:pPr lvl="1"/>
            <a:r>
              <a:rPr lang="en-US" dirty="0"/>
              <a:t>Study Population</a:t>
            </a:r>
          </a:p>
          <a:p>
            <a:pPr lvl="1"/>
            <a:r>
              <a:rPr lang="en-US" dirty="0"/>
              <a:t>Dose</a:t>
            </a:r>
          </a:p>
          <a:p>
            <a:pPr lvl="1"/>
            <a:r>
              <a:rPr lang="en-US" dirty="0"/>
              <a:t>Duration</a:t>
            </a:r>
          </a:p>
          <a:p>
            <a:pPr lvl="1"/>
            <a:r>
              <a:rPr lang="en-US" dirty="0"/>
              <a:t>Timing</a:t>
            </a:r>
          </a:p>
          <a:p>
            <a:endParaRPr lang="en-US" dirty="0"/>
          </a:p>
        </p:txBody>
      </p:sp>
      <p:sp>
        <p:nvSpPr>
          <p:cNvPr id="6" name="Content Placeholder 5">
            <a:extLst>
              <a:ext uri="{FF2B5EF4-FFF2-40B4-BE49-F238E27FC236}">
                <a16:creationId xmlns:a16="http://schemas.microsoft.com/office/drawing/2014/main" id="{A1B919B4-161C-C049-AD1E-0198AA588BBC}"/>
              </a:ext>
            </a:extLst>
          </p:cNvPr>
          <p:cNvSpPr>
            <a:spLocks noGrp="1"/>
          </p:cNvSpPr>
          <p:nvPr>
            <p:ph sz="quarter" idx="19"/>
          </p:nvPr>
        </p:nvSpPr>
        <p:spPr>
          <a:xfrm>
            <a:off x="3381558" y="1687290"/>
            <a:ext cx="5727936" cy="4222695"/>
          </a:xfrm>
        </p:spPr>
        <p:txBody>
          <a:bodyPr/>
          <a:lstStyle/>
          <a:p>
            <a:r>
              <a:rPr lang="en-US" dirty="0"/>
              <a:t>Probably still some residual confounding</a:t>
            </a:r>
          </a:p>
          <a:p>
            <a:r>
              <a:rPr lang="en-US" dirty="0"/>
              <a:t>Considerations:</a:t>
            </a:r>
          </a:p>
          <a:p>
            <a:pPr lvl="1"/>
            <a:r>
              <a:rPr lang="en-US" dirty="0"/>
              <a:t>WHI older</a:t>
            </a:r>
          </a:p>
          <a:p>
            <a:pPr lvl="1"/>
            <a:r>
              <a:rPr lang="en-US" dirty="0"/>
              <a:t>Early cohort data primarily on estrogen only</a:t>
            </a:r>
          </a:p>
          <a:p>
            <a:pPr lvl="1"/>
            <a:r>
              <a:rPr lang="en-US" dirty="0"/>
              <a:t>Estrogen may ↓ risk of CHD but higher doses ↑ risk of stroke</a:t>
            </a:r>
          </a:p>
          <a:p>
            <a:pPr lvl="1"/>
            <a:r>
              <a:rPr lang="en-US" dirty="0"/>
              <a:t>Timing since menopause may be important due to different biological effects of estrogen on early vs. advanced atherosclerotic lesions</a:t>
            </a:r>
          </a:p>
          <a:p>
            <a:endParaRPr lang="en-US" dirty="0"/>
          </a:p>
        </p:txBody>
      </p:sp>
    </p:spTree>
    <p:extLst>
      <p:ext uri="{BB962C8B-B14F-4D97-AF65-F5344CB8AC3E}">
        <p14:creationId xmlns:p14="http://schemas.microsoft.com/office/powerpoint/2010/main" val="30624128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additive="base">
                                        <p:cTn id="1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 calcmode="lin" valueType="num">
                                      <p:cBhvr additive="base">
                                        <p:cTn id="2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anim calcmode="lin" valueType="num">
                                      <p:cBhvr additive="base">
                                        <p:cTn id="2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 calcmode="lin" valueType="num">
                                      <p:cBhvr additive="base">
                                        <p:cTn id="35"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A66058-8DCF-2547-90EB-2F7A2206735D}"/>
              </a:ext>
            </a:extLst>
          </p:cNvPr>
          <p:cNvSpPr>
            <a:spLocks noGrp="1"/>
          </p:cNvSpPr>
          <p:nvPr>
            <p:ph type="sldNum" sz="quarter" idx="12"/>
          </p:nvPr>
        </p:nvSpPr>
        <p:spPr/>
        <p:txBody>
          <a:bodyPr/>
          <a:lstStyle/>
          <a:p>
            <a:fld id="{7BCC8D0D-EAEC-449D-9161-023DFF90F2E2}" type="slidenum">
              <a:rPr lang="en-US" smtClean="0">
                <a:solidFill>
                  <a:srgbClr val="052049"/>
                </a:solidFill>
              </a:rPr>
              <a:pPr/>
              <a:t>63</a:t>
            </a:fld>
            <a:endParaRPr lang="en-US" dirty="0">
              <a:solidFill>
                <a:srgbClr val="052049"/>
              </a:solidFill>
            </a:endParaRPr>
          </a:p>
        </p:txBody>
      </p:sp>
      <p:sp>
        <p:nvSpPr>
          <p:cNvPr id="4" name="Text Placeholder 3">
            <a:extLst>
              <a:ext uri="{FF2B5EF4-FFF2-40B4-BE49-F238E27FC236}">
                <a16:creationId xmlns:a16="http://schemas.microsoft.com/office/drawing/2014/main" id="{2E091924-F8D4-D644-91C9-6196510B017C}"/>
              </a:ext>
            </a:extLst>
          </p:cNvPr>
          <p:cNvSpPr>
            <a:spLocks noGrp="1"/>
          </p:cNvSpPr>
          <p:nvPr>
            <p:ph type="body" sz="quarter" idx="13"/>
          </p:nvPr>
        </p:nvSpPr>
        <p:spPr/>
        <p:txBody>
          <a:bodyPr>
            <a:normAutofit fontScale="92500" lnSpcReduction="20000"/>
          </a:bodyPr>
          <a:lstStyle/>
          <a:p>
            <a:r>
              <a:rPr lang="en-US" i="1" dirty="0"/>
              <a:t> We present observational analyses from the NHS to simulate the inclusion and exclusion criteria and dose and formulation of HT used in the WHI trials. When analyses were conducted in the broader age range of 50– 79 years, results were discordant for total MI and for several other outcomes. However, </a:t>
            </a:r>
            <a:r>
              <a:rPr lang="en-US" i="1" dirty="0">
                <a:highlight>
                  <a:srgbClr val="00FFFF"/>
                </a:highlight>
              </a:rPr>
              <a:t>much of the apparent discordance in the WHI versus NHS findings disappeared when we restricted our analyses to the ages of 50–59 years at HT initiation, the age range when more than 60% of women initiated HT use in the NHS</a:t>
            </a:r>
            <a:r>
              <a:rPr lang="en-US" i="1" dirty="0"/>
              <a:t>.</a:t>
            </a:r>
          </a:p>
          <a:p>
            <a:endParaRPr lang="en-US" i="1" dirty="0"/>
          </a:p>
        </p:txBody>
      </p:sp>
      <p:sp>
        <p:nvSpPr>
          <p:cNvPr id="5" name="Text Placeholder 4">
            <a:extLst>
              <a:ext uri="{FF2B5EF4-FFF2-40B4-BE49-F238E27FC236}">
                <a16:creationId xmlns:a16="http://schemas.microsoft.com/office/drawing/2014/main" id="{A1026193-D098-5541-B75D-7B9EEC90196A}"/>
              </a:ext>
            </a:extLst>
          </p:cNvPr>
          <p:cNvSpPr>
            <a:spLocks noGrp="1"/>
          </p:cNvSpPr>
          <p:nvPr>
            <p:ph type="body" sz="quarter" idx="14"/>
          </p:nvPr>
        </p:nvSpPr>
        <p:spPr/>
        <p:txBody>
          <a:bodyPr/>
          <a:lstStyle/>
          <a:p>
            <a:r>
              <a:rPr lang="en-US" dirty="0" err="1"/>
              <a:t>Bhupathiraju</a:t>
            </a:r>
            <a:r>
              <a:rPr lang="en-US" dirty="0"/>
              <a:t>, SN et al</a:t>
            </a:r>
          </a:p>
          <a:p>
            <a:endParaRPr lang="en-US" dirty="0"/>
          </a:p>
        </p:txBody>
      </p:sp>
      <p:sp>
        <p:nvSpPr>
          <p:cNvPr id="6" name="Text Placeholder 5">
            <a:extLst>
              <a:ext uri="{FF2B5EF4-FFF2-40B4-BE49-F238E27FC236}">
                <a16:creationId xmlns:a16="http://schemas.microsoft.com/office/drawing/2014/main" id="{E25CF78C-B385-7145-924D-4222F56E80CB}"/>
              </a:ext>
            </a:extLst>
          </p:cNvPr>
          <p:cNvSpPr>
            <a:spLocks noGrp="1"/>
          </p:cNvSpPr>
          <p:nvPr>
            <p:ph type="body" sz="quarter" idx="15"/>
          </p:nvPr>
        </p:nvSpPr>
        <p:spPr/>
        <p:txBody>
          <a:bodyPr/>
          <a:lstStyle/>
          <a:p>
            <a:r>
              <a:rPr lang="en-US" dirty="0"/>
              <a:t>Am J Epidemiol. 2017;186(6):696–708</a:t>
            </a:r>
          </a:p>
          <a:p>
            <a:endParaRPr lang="en-US" dirty="0"/>
          </a:p>
        </p:txBody>
      </p:sp>
    </p:spTree>
    <p:extLst>
      <p:ext uri="{BB962C8B-B14F-4D97-AF65-F5344CB8AC3E}">
        <p14:creationId xmlns:p14="http://schemas.microsoft.com/office/powerpoint/2010/main" val="1183733839"/>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D2E42-45F7-8741-9D21-0DB5242DBABB}"/>
              </a:ext>
            </a:extLst>
          </p:cNvPr>
          <p:cNvSpPr>
            <a:spLocks noGrp="1"/>
          </p:cNvSpPr>
          <p:nvPr>
            <p:ph type="title"/>
          </p:nvPr>
        </p:nvSpPr>
        <p:spPr/>
        <p:txBody>
          <a:bodyPr>
            <a:normAutofit fontScale="90000"/>
          </a:bodyPr>
          <a:lstStyle/>
          <a:p>
            <a:pPr algn="ctr"/>
            <a:r>
              <a:rPr lang="en-US" dirty="0"/>
              <a:t>HRT &amp; Total MI, among women 50-79 </a:t>
            </a:r>
            <a:r>
              <a:rPr lang="en-US" dirty="0" err="1"/>
              <a:t>yrs</a:t>
            </a:r>
            <a:r>
              <a:rPr lang="en-US" dirty="0"/>
              <a:t>, </a:t>
            </a:r>
            <a:br>
              <a:rPr lang="en-US" dirty="0"/>
            </a:br>
            <a:r>
              <a:rPr lang="en-US" dirty="0"/>
              <a:t>and within 10 </a:t>
            </a:r>
            <a:r>
              <a:rPr lang="en-US" dirty="0" err="1"/>
              <a:t>yrs</a:t>
            </a:r>
            <a:r>
              <a:rPr lang="en-US" dirty="0"/>
              <a:t> menopause</a:t>
            </a:r>
          </a:p>
        </p:txBody>
      </p:sp>
      <p:sp>
        <p:nvSpPr>
          <p:cNvPr id="4" name="Slide Number Placeholder 3">
            <a:extLst>
              <a:ext uri="{FF2B5EF4-FFF2-40B4-BE49-F238E27FC236}">
                <a16:creationId xmlns:a16="http://schemas.microsoft.com/office/drawing/2014/main" id="{A34C04FD-68BF-9B4C-837E-53E3248C1113}"/>
              </a:ext>
            </a:extLst>
          </p:cNvPr>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64</a:t>
            </a:fld>
            <a:endParaRPr lang="en-US" altLang="en-US">
              <a:solidFill>
                <a:srgbClr val="052049"/>
              </a:solidFill>
            </a:endParaRPr>
          </a:p>
        </p:txBody>
      </p:sp>
      <p:pic>
        <p:nvPicPr>
          <p:cNvPr id="5" name="Picture 4">
            <a:extLst>
              <a:ext uri="{FF2B5EF4-FFF2-40B4-BE49-F238E27FC236}">
                <a16:creationId xmlns:a16="http://schemas.microsoft.com/office/drawing/2014/main" id="{FD98FA65-6E1E-934C-BCF0-6267BF6A2B46}"/>
              </a:ext>
            </a:extLst>
          </p:cNvPr>
          <p:cNvPicPr>
            <a:picLocks noChangeAspect="1"/>
          </p:cNvPicPr>
          <p:nvPr/>
        </p:nvPicPr>
        <p:blipFill>
          <a:blip r:embed="rId3"/>
          <a:stretch>
            <a:fillRect/>
          </a:stretch>
        </p:blipFill>
        <p:spPr>
          <a:xfrm>
            <a:off x="1428750" y="1581150"/>
            <a:ext cx="6286500" cy="3695700"/>
          </a:xfrm>
          <a:prstGeom prst="rect">
            <a:avLst/>
          </a:prstGeom>
        </p:spPr>
      </p:pic>
      <p:sp>
        <p:nvSpPr>
          <p:cNvPr id="6" name="TextBox 5">
            <a:extLst>
              <a:ext uri="{FF2B5EF4-FFF2-40B4-BE49-F238E27FC236}">
                <a16:creationId xmlns:a16="http://schemas.microsoft.com/office/drawing/2014/main" id="{A321672B-EDF7-FA40-89F2-2C3A2F693E9F}"/>
              </a:ext>
            </a:extLst>
          </p:cNvPr>
          <p:cNvSpPr txBox="1"/>
          <p:nvPr/>
        </p:nvSpPr>
        <p:spPr bwMode="auto">
          <a:xfrm>
            <a:off x="874713" y="5644055"/>
            <a:ext cx="4438266" cy="615553"/>
          </a:xfrm>
          <a:prstGeom prst="rect">
            <a:avLst/>
          </a:prstGeom>
          <a:noFill/>
          <a:ln w="19050" algn="ctr">
            <a:noFill/>
            <a:miter lim="800000"/>
            <a:headEnd/>
            <a:tailEnd/>
          </a:ln>
        </p:spPr>
        <p:txBody>
          <a:bodyPr wrap="square" lIns="0" tIns="0" rIns="0" bIns="0" rtlCol="0">
            <a:spAutoFit/>
          </a:bodyPr>
          <a:lstStyle/>
          <a:p>
            <a:r>
              <a:rPr lang="en-US" sz="2000" dirty="0"/>
              <a:t>◼︎ (squares):  WHI</a:t>
            </a:r>
          </a:p>
          <a:p>
            <a:r>
              <a:rPr lang="en-US" sz="2000" dirty="0"/>
              <a:t>◆ (diamonds): NHS</a:t>
            </a:r>
          </a:p>
        </p:txBody>
      </p:sp>
      <p:sp>
        <p:nvSpPr>
          <p:cNvPr id="7" name="TextBox 6">
            <a:extLst>
              <a:ext uri="{FF2B5EF4-FFF2-40B4-BE49-F238E27FC236}">
                <a16:creationId xmlns:a16="http://schemas.microsoft.com/office/drawing/2014/main" id="{ED0CA474-4B97-344B-BBD3-5C4EBE1B385D}"/>
              </a:ext>
            </a:extLst>
          </p:cNvPr>
          <p:cNvSpPr txBox="1"/>
          <p:nvPr/>
        </p:nvSpPr>
        <p:spPr bwMode="auto">
          <a:xfrm>
            <a:off x="5312979" y="5821549"/>
            <a:ext cx="3487606" cy="276999"/>
          </a:xfrm>
          <a:prstGeom prst="rect">
            <a:avLst/>
          </a:prstGeom>
          <a:noFill/>
          <a:ln w="19050" algn="ctr">
            <a:noFill/>
            <a:miter lim="800000"/>
            <a:headEnd/>
            <a:tailEnd/>
          </a:ln>
        </p:spPr>
        <p:txBody>
          <a:bodyPr wrap="square" lIns="0" tIns="0" rIns="0" bIns="0" rtlCol="0">
            <a:spAutoFit/>
          </a:bodyPr>
          <a:lstStyle/>
          <a:p>
            <a:r>
              <a:rPr lang="en-US" u="sng" dirty="0">
                <a:solidFill>
                  <a:schemeClr val="accent6">
                    <a:lumMod val="75000"/>
                  </a:schemeClr>
                </a:solidFill>
                <a:hlinkClick r:id="rId4"/>
              </a:rPr>
              <a:t>Bhupathiraju SN, AJE 2017</a:t>
            </a:r>
            <a:endParaRPr lang="en-US" sz="2000" dirty="0">
              <a:solidFill>
                <a:schemeClr val="accent6">
                  <a:lumMod val="75000"/>
                </a:schemeClr>
              </a:solidFill>
            </a:endParaRPr>
          </a:p>
        </p:txBody>
      </p:sp>
    </p:spTree>
    <p:extLst>
      <p:ext uri="{BB962C8B-B14F-4D97-AF65-F5344CB8AC3E}">
        <p14:creationId xmlns:p14="http://schemas.microsoft.com/office/powerpoint/2010/main" val="972592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BD9E83-A41A-E343-9784-54085D32AFF7}"/>
              </a:ext>
            </a:extLst>
          </p:cNvPr>
          <p:cNvSpPr>
            <a:spLocks noGrp="1"/>
          </p:cNvSpPr>
          <p:nvPr>
            <p:ph type="title"/>
          </p:nvPr>
        </p:nvSpPr>
        <p:spPr/>
        <p:txBody>
          <a:bodyPr/>
          <a:lstStyle/>
          <a:p>
            <a:r>
              <a:rPr lang="en-US" dirty="0"/>
              <a:t>HRT and MI</a:t>
            </a:r>
          </a:p>
        </p:txBody>
      </p:sp>
      <p:sp>
        <p:nvSpPr>
          <p:cNvPr id="4" name="Slide Number Placeholder 3">
            <a:extLst>
              <a:ext uri="{FF2B5EF4-FFF2-40B4-BE49-F238E27FC236}">
                <a16:creationId xmlns:a16="http://schemas.microsoft.com/office/drawing/2014/main" id="{D0A72A44-C168-3D40-8669-F8F0E97A9F6A}"/>
              </a:ext>
            </a:extLst>
          </p:cNvPr>
          <p:cNvSpPr>
            <a:spLocks noGrp="1"/>
          </p:cNvSpPr>
          <p:nvPr>
            <p:ph type="sldNum" sz="quarter" idx="12"/>
          </p:nvPr>
        </p:nvSpPr>
        <p:spPr/>
        <p:txBody>
          <a:bodyPr/>
          <a:lstStyle/>
          <a:p>
            <a:pPr>
              <a:defRPr/>
            </a:pPr>
            <a:fld id="{FAA74B69-70FD-A649-B131-F3438782CAA4}" type="slidenum">
              <a:rPr lang="en-US" altLang="en-US" smtClean="0">
                <a:solidFill>
                  <a:srgbClr val="052049"/>
                </a:solidFill>
              </a:rPr>
              <a:pPr>
                <a:defRPr/>
              </a:pPr>
              <a:t>65</a:t>
            </a:fld>
            <a:endParaRPr lang="en-US" altLang="en-US">
              <a:solidFill>
                <a:srgbClr val="052049"/>
              </a:solidFill>
            </a:endParaRPr>
          </a:p>
        </p:txBody>
      </p:sp>
      <p:sp>
        <p:nvSpPr>
          <p:cNvPr id="6" name="TextBox 5">
            <a:extLst>
              <a:ext uri="{FF2B5EF4-FFF2-40B4-BE49-F238E27FC236}">
                <a16:creationId xmlns:a16="http://schemas.microsoft.com/office/drawing/2014/main" id="{AC9D380C-89AF-4E42-868C-58440B40ECD4}"/>
              </a:ext>
            </a:extLst>
          </p:cNvPr>
          <p:cNvSpPr txBox="1"/>
          <p:nvPr/>
        </p:nvSpPr>
        <p:spPr bwMode="auto">
          <a:xfrm>
            <a:off x="518170" y="1367121"/>
            <a:ext cx="1900518" cy="923330"/>
          </a:xfrm>
          <a:prstGeom prst="rect">
            <a:avLst/>
          </a:prstGeom>
          <a:noFill/>
          <a:ln w="19050" algn="ctr">
            <a:noFill/>
            <a:miter lim="800000"/>
            <a:headEnd/>
            <a:tailEnd/>
          </a:ln>
        </p:spPr>
        <p:txBody>
          <a:bodyPr wrap="square" lIns="0" tIns="0" rIns="0" bIns="0" rtlCol="0">
            <a:spAutoFit/>
          </a:bodyPr>
          <a:lstStyle/>
          <a:p>
            <a:pPr algn="ctr"/>
            <a:r>
              <a:rPr lang="en-US" sz="2000" dirty="0"/>
              <a:t>Random assignment to HRT</a:t>
            </a:r>
          </a:p>
        </p:txBody>
      </p:sp>
      <p:sp>
        <p:nvSpPr>
          <p:cNvPr id="7" name="TextBox 6">
            <a:extLst>
              <a:ext uri="{FF2B5EF4-FFF2-40B4-BE49-F238E27FC236}">
                <a16:creationId xmlns:a16="http://schemas.microsoft.com/office/drawing/2014/main" id="{33069BFD-6905-C043-8434-C96861772BDB}"/>
              </a:ext>
            </a:extLst>
          </p:cNvPr>
          <p:cNvSpPr txBox="1"/>
          <p:nvPr/>
        </p:nvSpPr>
        <p:spPr bwMode="auto">
          <a:xfrm>
            <a:off x="3191434" y="1671922"/>
            <a:ext cx="1900518" cy="307777"/>
          </a:xfrm>
          <a:prstGeom prst="rect">
            <a:avLst/>
          </a:prstGeom>
          <a:noFill/>
          <a:ln w="19050" algn="ctr">
            <a:noFill/>
            <a:miter lim="800000"/>
            <a:headEnd/>
            <a:tailEnd/>
          </a:ln>
        </p:spPr>
        <p:txBody>
          <a:bodyPr wrap="square" lIns="0" tIns="0" rIns="0" bIns="0" rtlCol="0">
            <a:spAutoFit/>
          </a:bodyPr>
          <a:lstStyle/>
          <a:p>
            <a:pPr algn="ctr"/>
            <a:r>
              <a:rPr lang="en-US" sz="2000" dirty="0"/>
              <a:t>HRT exposure</a:t>
            </a:r>
          </a:p>
        </p:txBody>
      </p:sp>
      <p:sp>
        <p:nvSpPr>
          <p:cNvPr id="8" name="TextBox 7">
            <a:extLst>
              <a:ext uri="{FF2B5EF4-FFF2-40B4-BE49-F238E27FC236}">
                <a16:creationId xmlns:a16="http://schemas.microsoft.com/office/drawing/2014/main" id="{F52D51E2-C2E2-7544-8EB7-E9B52F57C87D}"/>
              </a:ext>
            </a:extLst>
          </p:cNvPr>
          <p:cNvSpPr txBox="1"/>
          <p:nvPr/>
        </p:nvSpPr>
        <p:spPr bwMode="auto">
          <a:xfrm>
            <a:off x="6938683" y="1653993"/>
            <a:ext cx="1687147" cy="307777"/>
          </a:xfrm>
          <a:prstGeom prst="rect">
            <a:avLst/>
          </a:prstGeom>
          <a:noFill/>
          <a:ln w="19050" algn="ctr">
            <a:noFill/>
            <a:miter lim="800000"/>
            <a:headEnd/>
            <a:tailEnd/>
          </a:ln>
        </p:spPr>
        <p:txBody>
          <a:bodyPr wrap="square" lIns="0" tIns="0" rIns="0" bIns="0" rtlCol="0">
            <a:spAutoFit/>
          </a:bodyPr>
          <a:lstStyle/>
          <a:p>
            <a:pPr algn="ctr"/>
            <a:r>
              <a:rPr lang="en-US" sz="2000" dirty="0"/>
              <a:t>MI</a:t>
            </a:r>
          </a:p>
        </p:txBody>
      </p:sp>
      <p:cxnSp>
        <p:nvCxnSpPr>
          <p:cNvPr id="10" name="Straight Arrow Connector 9">
            <a:extLst>
              <a:ext uri="{FF2B5EF4-FFF2-40B4-BE49-F238E27FC236}">
                <a16:creationId xmlns:a16="http://schemas.microsoft.com/office/drawing/2014/main" id="{B0FE211E-B5F7-F24A-BA28-20DF40F985DE}"/>
              </a:ext>
            </a:extLst>
          </p:cNvPr>
          <p:cNvCxnSpPr>
            <a:cxnSpLocks/>
            <a:stCxn id="6" idx="3"/>
            <a:endCxn id="7" idx="1"/>
          </p:cNvCxnSpPr>
          <p:nvPr/>
        </p:nvCxnSpPr>
        <p:spPr>
          <a:xfrm flipV="1">
            <a:off x="2418688" y="1825811"/>
            <a:ext cx="772746" cy="2975"/>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65A106D-F3B2-4F45-B960-AE3F3BDAC213}"/>
              </a:ext>
            </a:extLst>
          </p:cNvPr>
          <p:cNvCxnSpPr>
            <a:cxnSpLocks/>
            <a:stCxn id="7" idx="3"/>
            <a:endCxn id="8" idx="1"/>
          </p:cNvCxnSpPr>
          <p:nvPr/>
        </p:nvCxnSpPr>
        <p:spPr>
          <a:xfrm flipV="1">
            <a:off x="5091952" y="1807882"/>
            <a:ext cx="1846731" cy="17929"/>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63B4A34-F771-954D-9CD8-AD1BC04FEAB7}"/>
              </a:ext>
            </a:extLst>
          </p:cNvPr>
          <p:cNvSpPr txBox="1"/>
          <p:nvPr/>
        </p:nvSpPr>
        <p:spPr bwMode="auto">
          <a:xfrm>
            <a:off x="5540188" y="425002"/>
            <a:ext cx="1371601" cy="307777"/>
          </a:xfrm>
          <a:prstGeom prst="rect">
            <a:avLst/>
          </a:prstGeom>
          <a:noFill/>
          <a:ln w="19050" algn="ctr">
            <a:noFill/>
            <a:miter lim="800000"/>
            <a:headEnd/>
            <a:tailEnd/>
          </a:ln>
        </p:spPr>
        <p:txBody>
          <a:bodyPr wrap="square" lIns="0" tIns="0" rIns="0" bIns="0" rtlCol="0">
            <a:spAutoFit/>
          </a:bodyPr>
          <a:lstStyle/>
          <a:p>
            <a:pPr algn="ctr"/>
            <a:r>
              <a:rPr lang="en-US" sz="2000" dirty="0"/>
              <a:t>C</a:t>
            </a:r>
          </a:p>
        </p:txBody>
      </p:sp>
      <p:cxnSp>
        <p:nvCxnSpPr>
          <p:cNvPr id="9" name="Straight Arrow Connector 8">
            <a:extLst>
              <a:ext uri="{FF2B5EF4-FFF2-40B4-BE49-F238E27FC236}">
                <a16:creationId xmlns:a16="http://schemas.microsoft.com/office/drawing/2014/main" id="{0ACA4B6E-3A0A-E746-B037-32E9BBE7BD9F}"/>
              </a:ext>
            </a:extLst>
          </p:cNvPr>
          <p:cNvCxnSpPr>
            <a:stCxn id="2" idx="2"/>
            <a:endCxn id="7" idx="0"/>
          </p:cNvCxnSpPr>
          <p:nvPr/>
        </p:nvCxnSpPr>
        <p:spPr>
          <a:xfrm flipH="1">
            <a:off x="4141693" y="732779"/>
            <a:ext cx="2084296" cy="939143"/>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0D30DA0-D1B7-EA45-B407-D138CA71DD2A}"/>
              </a:ext>
            </a:extLst>
          </p:cNvPr>
          <p:cNvCxnSpPr>
            <a:stCxn id="2" idx="2"/>
            <a:endCxn id="8" idx="0"/>
          </p:cNvCxnSpPr>
          <p:nvPr/>
        </p:nvCxnSpPr>
        <p:spPr>
          <a:xfrm>
            <a:off x="6225989" y="732779"/>
            <a:ext cx="1556268" cy="921214"/>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F64AA875-E7A5-574B-932E-D514F024CB67}"/>
              </a:ext>
            </a:extLst>
          </p:cNvPr>
          <p:cNvGrpSpPr/>
          <p:nvPr/>
        </p:nvGrpSpPr>
        <p:grpSpPr>
          <a:xfrm>
            <a:off x="491276" y="2962013"/>
            <a:ext cx="8107660" cy="3086152"/>
            <a:chOff x="491276" y="2962013"/>
            <a:chExt cx="8107660" cy="3086152"/>
          </a:xfrm>
        </p:grpSpPr>
        <p:sp>
          <p:nvSpPr>
            <p:cNvPr id="24" name="TextBox 23">
              <a:extLst>
                <a:ext uri="{FF2B5EF4-FFF2-40B4-BE49-F238E27FC236}">
                  <a16:creationId xmlns:a16="http://schemas.microsoft.com/office/drawing/2014/main" id="{D84244FC-B0A8-C749-B718-54FFF628EB04}"/>
                </a:ext>
              </a:extLst>
            </p:cNvPr>
            <p:cNvSpPr txBox="1"/>
            <p:nvPr/>
          </p:nvSpPr>
          <p:spPr bwMode="auto">
            <a:xfrm>
              <a:off x="5692588" y="2962013"/>
              <a:ext cx="1371601" cy="307777"/>
            </a:xfrm>
            <a:prstGeom prst="rect">
              <a:avLst/>
            </a:prstGeom>
            <a:noFill/>
            <a:ln w="19050" algn="ctr">
              <a:noFill/>
              <a:miter lim="800000"/>
              <a:headEnd/>
              <a:tailEnd/>
            </a:ln>
          </p:spPr>
          <p:txBody>
            <a:bodyPr wrap="square" lIns="0" tIns="0" rIns="0" bIns="0" rtlCol="0">
              <a:spAutoFit/>
            </a:bodyPr>
            <a:lstStyle/>
            <a:p>
              <a:pPr algn="ctr"/>
              <a:r>
                <a:rPr lang="en-US" sz="2000" dirty="0"/>
                <a:t>C</a:t>
              </a:r>
            </a:p>
          </p:txBody>
        </p:sp>
        <p:grpSp>
          <p:nvGrpSpPr>
            <p:cNvPr id="3" name="Group 2">
              <a:extLst>
                <a:ext uri="{FF2B5EF4-FFF2-40B4-BE49-F238E27FC236}">
                  <a16:creationId xmlns:a16="http://schemas.microsoft.com/office/drawing/2014/main" id="{7A7F449D-BCBF-3945-B209-FC8B80EAEF24}"/>
                </a:ext>
              </a:extLst>
            </p:cNvPr>
            <p:cNvGrpSpPr/>
            <p:nvPr/>
          </p:nvGrpSpPr>
          <p:grpSpPr>
            <a:xfrm>
              <a:off x="491276" y="3269790"/>
              <a:ext cx="8107660" cy="2778375"/>
              <a:chOff x="491276" y="3269790"/>
              <a:chExt cx="8107660" cy="2778375"/>
            </a:xfrm>
          </p:grpSpPr>
          <p:grpSp>
            <p:nvGrpSpPr>
              <p:cNvPr id="36" name="Group 35">
                <a:extLst>
                  <a:ext uri="{FF2B5EF4-FFF2-40B4-BE49-F238E27FC236}">
                    <a16:creationId xmlns:a16="http://schemas.microsoft.com/office/drawing/2014/main" id="{956507C3-75F9-B349-B457-098937943E44}"/>
                  </a:ext>
                </a:extLst>
              </p:cNvPr>
              <p:cNvGrpSpPr/>
              <p:nvPr/>
            </p:nvGrpSpPr>
            <p:grpSpPr>
              <a:xfrm>
                <a:off x="491276" y="3902135"/>
                <a:ext cx="8107660" cy="2146030"/>
                <a:chOff x="491276" y="3902135"/>
                <a:chExt cx="8107660" cy="2146030"/>
              </a:xfrm>
            </p:grpSpPr>
            <p:sp>
              <p:nvSpPr>
                <p:cNvPr id="25" name="TextBox 24">
                  <a:extLst>
                    <a:ext uri="{FF2B5EF4-FFF2-40B4-BE49-F238E27FC236}">
                      <a16:creationId xmlns:a16="http://schemas.microsoft.com/office/drawing/2014/main" id="{2BD8515E-297C-984E-9757-54B2DBF028A0}"/>
                    </a:ext>
                  </a:extLst>
                </p:cNvPr>
                <p:cNvSpPr txBox="1"/>
                <p:nvPr/>
              </p:nvSpPr>
              <p:spPr bwMode="auto">
                <a:xfrm>
                  <a:off x="491276" y="4226858"/>
                  <a:ext cx="1900518" cy="923330"/>
                </a:xfrm>
                <a:prstGeom prst="rect">
                  <a:avLst/>
                </a:prstGeom>
                <a:noFill/>
                <a:ln w="19050" algn="ctr">
                  <a:noFill/>
                  <a:miter lim="800000"/>
                  <a:headEnd/>
                  <a:tailEnd/>
                </a:ln>
              </p:spPr>
              <p:txBody>
                <a:bodyPr wrap="square" lIns="0" tIns="0" rIns="0" bIns="0" rtlCol="0">
                  <a:spAutoFit/>
                </a:bodyPr>
                <a:lstStyle/>
                <a:p>
                  <a:pPr algn="ctr"/>
                  <a:r>
                    <a:rPr lang="en-US" sz="2000" dirty="0"/>
                    <a:t>Random assignment to HRT</a:t>
                  </a:r>
                </a:p>
              </p:txBody>
            </p:sp>
            <p:sp>
              <p:nvSpPr>
                <p:cNvPr id="26" name="TextBox 25">
                  <a:extLst>
                    <a:ext uri="{FF2B5EF4-FFF2-40B4-BE49-F238E27FC236}">
                      <a16:creationId xmlns:a16="http://schemas.microsoft.com/office/drawing/2014/main" id="{44D85C5E-4800-C94C-9A30-E98BF9BCF623}"/>
                    </a:ext>
                  </a:extLst>
                </p:cNvPr>
                <p:cNvSpPr txBox="1"/>
                <p:nvPr/>
              </p:nvSpPr>
              <p:spPr bwMode="auto">
                <a:xfrm>
                  <a:off x="3164540" y="4531659"/>
                  <a:ext cx="1900518" cy="307777"/>
                </a:xfrm>
                <a:prstGeom prst="rect">
                  <a:avLst/>
                </a:prstGeom>
                <a:noFill/>
                <a:ln w="19050" algn="ctr">
                  <a:noFill/>
                  <a:miter lim="800000"/>
                  <a:headEnd/>
                  <a:tailEnd/>
                </a:ln>
              </p:spPr>
              <p:txBody>
                <a:bodyPr wrap="square" lIns="0" tIns="0" rIns="0" bIns="0" rtlCol="0">
                  <a:spAutoFit/>
                </a:bodyPr>
                <a:lstStyle/>
                <a:p>
                  <a:pPr algn="ctr"/>
                  <a:r>
                    <a:rPr lang="en-US" sz="2000" dirty="0"/>
                    <a:t>HRT exposure</a:t>
                  </a:r>
                </a:p>
              </p:txBody>
            </p:sp>
            <p:sp>
              <p:nvSpPr>
                <p:cNvPr id="27" name="TextBox 26">
                  <a:extLst>
                    <a:ext uri="{FF2B5EF4-FFF2-40B4-BE49-F238E27FC236}">
                      <a16:creationId xmlns:a16="http://schemas.microsoft.com/office/drawing/2014/main" id="{04E0FE36-8E3C-B048-8CEA-92FBF679A5A1}"/>
                    </a:ext>
                  </a:extLst>
                </p:cNvPr>
                <p:cNvSpPr txBox="1"/>
                <p:nvPr/>
              </p:nvSpPr>
              <p:spPr bwMode="auto">
                <a:xfrm>
                  <a:off x="6911789" y="4513730"/>
                  <a:ext cx="1687147" cy="307777"/>
                </a:xfrm>
                <a:prstGeom prst="rect">
                  <a:avLst/>
                </a:prstGeom>
                <a:noFill/>
                <a:ln w="19050" algn="ctr">
                  <a:noFill/>
                  <a:miter lim="800000"/>
                  <a:headEnd/>
                  <a:tailEnd/>
                </a:ln>
              </p:spPr>
              <p:txBody>
                <a:bodyPr wrap="square" lIns="0" tIns="0" rIns="0" bIns="0" rtlCol="0">
                  <a:spAutoFit/>
                </a:bodyPr>
                <a:lstStyle/>
                <a:p>
                  <a:pPr algn="ctr"/>
                  <a:r>
                    <a:rPr lang="en-US" sz="2000" dirty="0"/>
                    <a:t>MI</a:t>
                  </a:r>
                </a:p>
              </p:txBody>
            </p:sp>
            <p:cxnSp>
              <p:nvCxnSpPr>
                <p:cNvPr id="28" name="Straight Arrow Connector 27">
                  <a:extLst>
                    <a:ext uri="{FF2B5EF4-FFF2-40B4-BE49-F238E27FC236}">
                      <a16:creationId xmlns:a16="http://schemas.microsoft.com/office/drawing/2014/main" id="{06B53AFC-C67C-A541-8B45-1B174F6D9F43}"/>
                    </a:ext>
                  </a:extLst>
                </p:cNvPr>
                <p:cNvCxnSpPr>
                  <a:cxnSpLocks/>
                  <a:stCxn id="25" idx="3"/>
                  <a:endCxn id="26" idx="1"/>
                </p:cNvCxnSpPr>
                <p:nvPr/>
              </p:nvCxnSpPr>
              <p:spPr>
                <a:xfrm flipV="1">
                  <a:off x="2391794" y="4685548"/>
                  <a:ext cx="772746" cy="2975"/>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E8F067D4-D7AD-7045-BA19-3087FE5F1466}"/>
                    </a:ext>
                  </a:extLst>
                </p:cNvPr>
                <p:cNvCxnSpPr>
                  <a:cxnSpLocks/>
                  <a:stCxn id="26" idx="3"/>
                  <a:endCxn id="27" idx="1"/>
                </p:cNvCxnSpPr>
                <p:nvPr/>
              </p:nvCxnSpPr>
              <p:spPr>
                <a:xfrm flipV="1">
                  <a:off x="5065058" y="4667619"/>
                  <a:ext cx="1846731" cy="17929"/>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0AC6DC81-4A79-DA4B-A5CA-BC3981B6B2C5}"/>
                    </a:ext>
                  </a:extLst>
                </p:cNvPr>
                <p:cNvSpPr txBox="1"/>
                <p:nvPr/>
              </p:nvSpPr>
              <p:spPr bwMode="auto">
                <a:xfrm>
                  <a:off x="5683624" y="3902135"/>
                  <a:ext cx="1344706" cy="307777"/>
                </a:xfrm>
                <a:prstGeom prst="rect">
                  <a:avLst/>
                </a:prstGeom>
                <a:noFill/>
                <a:ln w="19050" algn="ctr">
                  <a:noFill/>
                  <a:miter lim="800000"/>
                  <a:headEnd/>
                  <a:tailEnd/>
                </a:ln>
              </p:spPr>
              <p:txBody>
                <a:bodyPr wrap="square" lIns="0" tIns="0" rIns="0" bIns="0" rtlCol="0">
                  <a:spAutoFit/>
                </a:bodyPr>
                <a:lstStyle/>
                <a:p>
                  <a:pPr algn="ctr"/>
                  <a:r>
                    <a:rPr lang="en-US" sz="2000" dirty="0"/>
                    <a:t>Age</a:t>
                  </a:r>
                </a:p>
              </p:txBody>
            </p:sp>
            <p:sp>
              <p:nvSpPr>
                <p:cNvPr id="31" name="TextBox 30">
                  <a:extLst>
                    <a:ext uri="{FF2B5EF4-FFF2-40B4-BE49-F238E27FC236}">
                      <a16:creationId xmlns:a16="http://schemas.microsoft.com/office/drawing/2014/main" id="{27337781-4678-E041-9B94-1667E3729CBD}"/>
                    </a:ext>
                  </a:extLst>
                </p:cNvPr>
                <p:cNvSpPr txBox="1"/>
                <p:nvPr/>
              </p:nvSpPr>
              <p:spPr bwMode="auto">
                <a:xfrm>
                  <a:off x="5289176" y="5432612"/>
                  <a:ext cx="1622613" cy="615553"/>
                </a:xfrm>
                <a:prstGeom prst="rect">
                  <a:avLst/>
                </a:prstGeom>
                <a:noFill/>
                <a:ln w="19050" algn="ctr">
                  <a:noFill/>
                  <a:miter lim="800000"/>
                  <a:headEnd/>
                  <a:tailEnd/>
                </a:ln>
              </p:spPr>
              <p:txBody>
                <a:bodyPr wrap="square" lIns="0" tIns="0" rIns="0" bIns="0" rtlCol="0">
                  <a:spAutoFit/>
                </a:bodyPr>
                <a:lstStyle/>
                <a:p>
                  <a:pPr algn="ctr"/>
                  <a:r>
                    <a:rPr lang="en-US" sz="2000" dirty="0"/>
                    <a:t>Time since Menopause</a:t>
                  </a:r>
                </a:p>
              </p:txBody>
            </p:sp>
            <p:cxnSp>
              <p:nvCxnSpPr>
                <p:cNvPr id="33" name="Straight Arrow Connector 32">
                  <a:extLst>
                    <a:ext uri="{FF2B5EF4-FFF2-40B4-BE49-F238E27FC236}">
                      <a16:creationId xmlns:a16="http://schemas.microsoft.com/office/drawing/2014/main" id="{E94F1C41-7A2A-D444-BF4D-A4EE88289626}"/>
                    </a:ext>
                  </a:extLst>
                </p:cNvPr>
                <p:cNvCxnSpPr>
                  <a:stCxn id="30" idx="2"/>
                  <a:endCxn id="27" idx="0"/>
                </p:cNvCxnSpPr>
                <p:nvPr/>
              </p:nvCxnSpPr>
              <p:spPr>
                <a:xfrm>
                  <a:off x="6355977" y="4209912"/>
                  <a:ext cx="1399386" cy="30381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5" name="Straight Arrow Connector 34">
                <a:extLst>
                  <a:ext uri="{FF2B5EF4-FFF2-40B4-BE49-F238E27FC236}">
                    <a16:creationId xmlns:a16="http://schemas.microsoft.com/office/drawing/2014/main" id="{4269603B-43E4-D34C-A9FB-04848C004B1B}"/>
                  </a:ext>
                </a:extLst>
              </p:cNvPr>
              <p:cNvCxnSpPr>
                <a:stCxn id="31" idx="3"/>
                <a:endCxn id="27" idx="2"/>
              </p:cNvCxnSpPr>
              <p:nvPr/>
            </p:nvCxnSpPr>
            <p:spPr>
              <a:xfrm flipV="1">
                <a:off x="6911789" y="4821507"/>
                <a:ext cx="843574" cy="91888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80B131E2-F5A5-5E41-ADC6-3899C8408CA9}"/>
                  </a:ext>
                </a:extLst>
              </p:cNvPr>
              <p:cNvCxnSpPr>
                <a:cxnSpLocks/>
                <a:stCxn id="24" idx="2"/>
                <a:endCxn id="26" idx="0"/>
              </p:cNvCxnSpPr>
              <p:nvPr/>
            </p:nvCxnSpPr>
            <p:spPr>
              <a:xfrm flipH="1">
                <a:off x="4114799" y="3269790"/>
                <a:ext cx="2263590" cy="1261869"/>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F0E5BD29-20EA-444C-8707-252685E77A99}"/>
                  </a:ext>
                </a:extLst>
              </p:cNvPr>
              <p:cNvCxnSpPr>
                <a:cxnSpLocks/>
                <a:stCxn id="24" idx="2"/>
                <a:endCxn id="27" idx="0"/>
              </p:cNvCxnSpPr>
              <p:nvPr/>
            </p:nvCxnSpPr>
            <p:spPr>
              <a:xfrm>
                <a:off x="6378389" y="3269790"/>
                <a:ext cx="1376974" cy="124394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2E122DD-7828-FD42-B5B0-84E260C9392D}"/>
                  </a:ext>
                </a:extLst>
              </p:cNvPr>
              <p:cNvCxnSpPr>
                <a:cxnSpLocks/>
                <a:stCxn id="30" idx="2"/>
                <a:endCxn id="26" idx="0"/>
              </p:cNvCxnSpPr>
              <p:nvPr/>
            </p:nvCxnSpPr>
            <p:spPr>
              <a:xfrm flipH="1">
                <a:off x="4114799" y="4209912"/>
                <a:ext cx="2241178" cy="321747"/>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57C97C7A-A5CE-C140-A74E-2F15C3BE6BBD}"/>
                  </a:ext>
                </a:extLst>
              </p:cNvPr>
              <p:cNvCxnSpPr>
                <a:cxnSpLocks/>
                <a:stCxn id="31" idx="1"/>
                <a:endCxn id="26" idx="2"/>
              </p:cNvCxnSpPr>
              <p:nvPr/>
            </p:nvCxnSpPr>
            <p:spPr>
              <a:xfrm flipH="1" flipV="1">
                <a:off x="4114799" y="4839436"/>
                <a:ext cx="1174377" cy="900953"/>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38" name="TextBox 37">
            <a:extLst>
              <a:ext uri="{FF2B5EF4-FFF2-40B4-BE49-F238E27FC236}">
                <a16:creationId xmlns:a16="http://schemas.microsoft.com/office/drawing/2014/main" id="{CC048E31-2AF7-8949-A356-B1D6E1610C98}"/>
              </a:ext>
            </a:extLst>
          </p:cNvPr>
          <p:cNvSpPr txBox="1"/>
          <p:nvPr/>
        </p:nvSpPr>
        <p:spPr bwMode="auto">
          <a:xfrm>
            <a:off x="603427" y="2378738"/>
            <a:ext cx="4631961" cy="307777"/>
          </a:xfrm>
          <a:prstGeom prst="rect">
            <a:avLst/>
          </a:prstGeom>
          <a:noFill/>
          <a:ln w="19050" algn="ctr">
            <a:noFill/>
            <a:miter lim="800000"/>
            <a:headEnd/>
            <a:tailEnd/>
          </a:ln>
        </p:spPr>
        <p:txBody>
          <a:bodyPr wrap="square" lIns="0" tIns="0" rIns="0" bIns="0" rtlCol="0">
            <a:spAutoFit/>
          </a:bodyPr>
          <a:lstStyle/>
          <a:p>
            <a:r>
              <a:rPr lang="en-US" sz="2000" i="1" dirty="0"/>
              <a:t>What was planned</a:t>
            </a:r>
          </a:p>
        </p:txBody>
      </p:sp>
      <p:sp>
        <p:nvSpPr>
          <p:cNvPr id="39" name="TextBox 38">
            <a:extLst>
              <a:ext uri="{FF2B5EF4-FFF2-40B4-BE49-F238E27FC236}">
                <a16:creationId xmlns:a16="http://schemas.microsoft.com/office/drawing/2014/main" id="{12D3B29D-83B4-4B47-9202-6D396EFA97D0}"/>
              </a:ext>
            </a:extLst>
          </p:cNvPr>
          <p:cNvSpPr txBox="1"/>
          <p:nvPr/>
        </p:nvSpPr>
        <p:spPr bwMode="auto">
          <a:xfrm>
            <a:off x="491277" y="3171225"/>
            <a:ext cx="3824338" cy="615553"/>
          </a:xfrm>
          <a:prstGeom prst="rect">
            <a:avLst/>
          </a:prstGeom>
          <a:noFill/>
          <a:ln w="19050" algn="ctr">
            <a:noFill/>
            <a:miter lim="800000"/>
            <a:headEnd/>
            <a:tailEnd/>
          </a:ln>
        </p:spPr>
        <p:txBody>
          <a:bodyPr wrap="square" lIns="0" tIns="0" rIns="0" bIns="0" rtlCol="0">
            <a:spAutoFit/>
          </a:bodyPr>
          <a:lstStyle/>
          <a:p>
            <a:r>
              <a:rPr lang="en-US" sz="2000" i="1" dirty="0"/>
              <a:t>What was learned and not accounted for in RCT’s</a:t>
            </a:r>
          </a:p>
        </p:txBody>
      </p:sp>
    </p:spTree>
    <p:extLst>
      <p:ext uri="{BB962C8B-B14F-4D97-AF65-F5344CB8AC3E}">
        <p14:creationId xmlns:p14="http://schemas.microsoft.com/office/powerpoint/2010/main" val="2070744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9"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dissolve">
                                      <p:cBhvr>
                                        <p:cTn id="1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BD9E83-A41A-E343-9784-54085D32AFF7}"/>
              </a:ext>
            </a:extLst>
          </p:cNvPr>
          <p:cNvSpPr>
            <a:spLocks noGrp="1"/>
          </p:cNvSpPr>
          <p:nvPr>
            <p:ph type="title"/>
          </p:nvPr>
        </p:nvSpPr>
        <p:spPr/>
        <p:txBody>
          <a:bodyPr/>
          <a:lstStyle/>
          <a:p>
            <a:r>
              <a:rPr lang="en-US" dirty="0"/>
              <a:t>HRT and MI</a:t>
            </a:r>
          </a:p>
        </p:txBody>
      </p:sp>
      <p:sp>
        <p:nvSpPr>
          <p:cNvPr id="4" name="Slide Number Placeholder 3">
            <a:extLst>
              <a:ext uri="{FF2B5EF4-FFF2-40B4-BE49-F238E27FC236}">
                <a16:creationId xmlns:a16="http://schemas.microsoft.com/office/drawing/2014/main" id="{D0A72A44-C168-3D40-8669-F8F0E97A9F6A}"/>
              </a:ext>
            </a:extLst>
          </p:cNvPr>
          <p:cNvSpPr>
            <a:spLocks noGrp="1"/>
          </p:cNvSpPr>
          <p:nvPr>
            <p:ph type="sldNum" sz="quarter" idx="12"/>
          </p:nvPr>
        </p:nvSpPr>
        <p:spPr/>
        <p:txBody>
          <a:bodyPr/>
          <a:lstStyle/>
          <a:p>
            <a:pPr>
              <a:defRPr/>
            </a:pPr>
            <a:fld id="{FAA74B69-70FD-A649-B131-F3438782CAA4}" type="slidenum">
              <a:rPr lang="en-US" altLang="en-US" smtClean="0">
                <a:solidFill>
                  <a:srgbClr val="052049"/>
                </a:solidFill>
              </a:rPr>
              <a:pPr>
                <a:defRPr/>
              </a:pPr>
              <a:t>66</a:t>
            </a:fld>
            <a:endParaRPr lang="en-US" altLang="en-US">
              <a:solidFill>
                <a:srgbClr val="052049"/>
              </a:solidFill>
            </a:endParaRPr>
          </a:p>
        </p:txBody>
      </p:sp>
      <p:sp>
        <p:nvSpPr>
          <p:cNvPr id="6" name="TextBox 5">
            <a:extLst>
              <a:ext uri="{FF2B5EF4-FFF2-40B4-BE49-F238E27FC236}">
                <a16:creationId xmlns:a16="http://schemas.microsoft.com/office/drawing/2014/main" id="{AC9D380C-89AF-4E42-868C-58440B40ECD4}"/>
              </a:ext>
            </a:extLst>
          </p:cNvPr>
          <p:cNvSpPr txBox="1"/>
          <p:nvPr/>
        </p:nvSpPr>
        <p:spPr bwMode="auto">
          <a:xfrm>
            <a:off x="518170" y="1367121"/>
            <a:ext cx="1900518" cy="923330"/>
          </a:xfrm>
          <a:prstGeom prst="rect">
            <a:avLst/>
          </a:prstGeom>
          <a:noFill/>
          <a:ln w="19050" algn="ctr">
            <a:noFill/>
            <a:miter lim="800000"/>
            <a:headEnd/>
            <a:tailEnd/>
          </a:ln>
        </p:spPr>
        <p:txBody>
          <a:bodyPr wrap="square" lIns="0" tIns="0" rIns="0" bIns="0" rtlCol="0">
            <a:spAutoFit/>
          </a:bodyPr>
          <a:lstStyle/>
          <a:p>
            <a:pPr algn="ctr"/>
            <a:r>
              <a:rPr lang="en-US" sz="2000" dirty="0"/>
              <a:t>Random assignment to HRT</a:t>
            </a:r>
          </a:p>
        </p:txBody>
      </p:sp>
      <p:sp>
        <p:nvSpPr>
          <p:cNvPr id="7" name="TextBox 6">
            <a:extLst>
              <a:ext uri="{FF2B5EF4-FFF2-40B4-BE49-F238E27FC236}">
                <a16:creationId xmlns:a16="http://schemas.microsoft.com/office/drawing/2014/main" id="{33069BFD-6905-C043-8434-C96861772BDB}"/>
              </a:ext>
            </a:extLst>
          </p:cNvPr>
          <p:cNvSpPr txBox="1"/>
          <p:nvPr/>
        </p:nvSpPr>
        <p:spPr bwMode="auto">
          <a:xfrm>
            <a:off x="3191434" y="1671922"/>
            <a:ext cx="1900518" cy="307777"/>
          </a:xfrm>
          <a:prstGeom prst="rect">
            <a:avLst/>
          </a:prstGeom>
          <a:noFill/>
          <a:ln w="19050" algn="ctr">
            <a:noFill/>
            <a:miter lim="800000"/>
            <a:headEnd/>
            <a:tailEnd/>
          </a:ln>
        </p:spPr>
        <p:txBody>
          <a:bodyPr wrap="square" lIns="0" tIns="0" rIns="0" bIns="0" rtlCol="0">
            <a:spAutoFit/>
          </a:bodyPr>
          <a:lstStyle/>
          <a:p>
            <a:pPr algn="ctr"/>
            <a:r>
              <a:rPr lang="en-US" sz="2000" dirty="0"/>
              <a:t>HRT exposure</a:t>
            </a:r>
          </a:p>
        </p:txBody>
      </p:sp>
      <p:sp>
        <p:nvSpPr>
          <p:cNvPr id="8" name="TextBox 7">
            <a:extLst>
              <a:ext uri="{FF2B5EF4-FFF2-40B4-BE49-F238E27FC236}">
                <a16:creationId xmlns:a16="http://schemas.microsoft.com/office/drawing/2014/main" id="{F52D51E2-C2E2-7544-8EB7-E9B52F57C87D}"/>
              </a:ext>
            </a:extLst>
          </p:cNvPr>
          <p:cNvSpPr txBox="1"/>
          <p:nvPr/>
        </p:nvSpPr>
        <p:spPr bwMode="auto">
          <a:xfrm>
            <a:off x="6938683" y="1653993"/>
            <a:ext cx="1687147" cy="307777"/>
          </a:xfrm>
          <a:prstGeom prst="rect">
            <a:avLst/>
          </a:prstGeom>
          <a:noFill/>
          <a:ln w="19050" algn="ctr">
            <a:noFill/>
            <a:miter lim="800000"/>
            <a:headEnd/>
            <a:tailEnd/>
          </a:ln>
        </p:spPr>
        <p:txBody>
          <a:bodyPr wrap="square" lIns="0" tIns="0" rIns="0" bIns="0" rtlCol="0">
            <a:spAutoFit/>
          </a:bodyPr>
          <a:lstStyle/>
          <a:p>
            <a:pPr algn="ctr"/>
            <a:r>
              <a:rPr lang="en-US" sz="2000" dirty="0"/>
              <a:t>MI</a:t>
            </a:r>
          </a:p>
        </p:txBody>
      </p:sp>
      <p:cxnSp>
        <p:nvCxnSpPr>
          <p:cNvPr id="10" name="Straight Arrow Connector 9">
            <a:extLst>
              <a:ext uri="{FF2B5EF4-FFF2-40B4-BE49-F238E27FC236}">
                <a16:creationId xmlns:a16="http://schemas.microsoft.com/office/drawing/2014/main" id="{B0FE211E-B5F7-F24A-BA28-20DF40F985DE}"/>
              </a:ext>
            </a:extLst>
          </p:cNvPr>
          <p:cNvCxnSpPr>
            <a:cxnSpLocks/>
            <a:stCxn id="6" idx="3"/>
            <a:endCxn id="7" idx="1"/>
          </p:cNvCxnSpPr>
          <p:nvPr/>
        </p:nvCxnSpPr>
        <p:spPr>
          <a:xfrm flipV="1">
            <a:off x="2418688" y="1825811"/>
            <a:ext cx="772746" cy="2975"/>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65A106D-F3B2-4F45-B960-AE3F3BDAC213}"/>
              </a:ext>
            </a:extLst>
          </p:cNvPr>
          <p:cNvCxnSpPr>
            <a:cxnSpLocks/>
            <a:stCxn id="7" idx="3"/>
            <a:endCxn id="8" idx="1"/>
          </p:cNvCxnSpPr>
          <p:nvPr/>
        </p:nvCxnSpPr>
        <p:spPr>
          <a:xfrm flipV="1">
            <a:off x="5091952" y="1807882"/>
            <a:ext cx="1846731" cy="17929"/>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956507C3-75F9-B349-B457-098937943E44}"/>
              </a:ext>
            </a:extLst>
          </p:cNvPr>
          <p:cNvGrpSpPr/>
          <p:nvPr/>
        </p:nvGrpSpPr>
        <p:grpSpPr>
          <a:xfrm>
            <a:off x="491276" y="3902135"/>
            <a:ext cx="8107660" cy="2146030"/>
            <a:chOff x="491276" y="3902135"/>
            <a:chExt cx="8107660" cy="2146030"/>
          </a:xfrm>
        </p:grpSpPr>
        <p:sp>
          <p:nvSpPr>
            <p:cNvPr id="25" name="TextBox 24">
              <a:extLst>
                <a:ext uri="{FF2B5EF4-FFF2-40B4-BE49-F238E27FC236}">
                  <a16:creationId xmlns:a16="http://schemas.microsoft.com/office/drawing/2014/main" id="{2BD8515E-297C-984E-9757-54B2DBF028A0}"/>
                </a:ext>
              </a:extLst>
            </p:cNvPr>
            <p:cNvSpPr txBox="1"/>
            <p:nvPr/>
          </p:nvSpPr>
          <p:spPr bwMode="auto">
            <a:xfrm>
              <a:off x="491276" y="4226858"/>
              <a:ext cx="1900518" cy="923330"/>
            </a:xfrm>
            <a:prstGeom prst="rect">
              <a:avLst/>
            </a:prstGeom>
            <a:noFill/>
            <a:ln w="19050" algn="ctr">
              <a:noFill/>
              <a:miter lim="800000"/>
              <a:headEnd/>
              <a:tailEnd/>
            </a:ln>
          </p:spPr>
          <p:txBody>
            <a:bodyPr wrap="square" lIns="0" tIns="0" rIns="0" bIns="0" rtlCol="0">
              <a:spAutoFit/>
            </a:bodyPr>
            <a:lstStyle/>
            <a:p>
              <a:pPr algn="ctr"/>
              <a:r>
                <a:rPr lang="en-US" sz="2000" dirty="0"/>
                <a:t>Random assignment to HRT</a:t>
              </a:r>
            </a:p>
          </p:txBody>
        </p:sp>
        <p:sp>
          <p:nvSpPr>
            <p:cNvPr id="26" name="TextBox 25">
              <a:extLst>
                <a:ext uri="{FF2B5EF4-FFF2-40B4-BE49-F238E27FC236}">
                  <a16:creationId xmlns:a16="http://schemas.microsoft.com/office/drawing/2014/main" id="{44D85C5E-4800-C94C-9A30-E98BF9BCF623}"/>
                </a:ext>
              </a:extLst>
            </p:cNvPr>
            <p:cNvSpPr txBox="1"/>
            <p:nvPr/>
          </p:nvSpPr>
          <p:spPr bwMode="auto">
            <a:xfrm>
              <a:off x="3164540" y="4531659"/>
              <a:ext cx="1900518" cy="307777"/>
            </a:xfrm>
            <a:prstGeom prst="rect">
              <a:avLst/>
            </a:prstGeom>
            <a:noFill/>
            <a:ln w="19050" algn="ctr">
              <a:noFill/>
              <a:miter lim="800000"/>
              <a:headEnd/>
              <a:tailEnd/>
            </a:ln>
          </p:spPr>
          <p:txBody>
            <a:bodyPr wrap="square" lIns="0" tIns="0" rIns="0" bIns="0" rtlCol="0">
              <a:spAutoFit/>
            </a:bodyPr>
            <a:lstStyle/>
            <a:p>
              <a:pPr algn="ctr"/>
              <a:r>
                <a:rPr lang="en-US" sz="2000" dirty="0"/>
                <a:t>HRT exposure</a:t>
              </a:r>
            </a:p>
          </p:txBody>
        </p:sp>
        <p:sp>
          <p:nvSpPr>
            <p:cNvPr id="27" name="TextBox 26">
              <a:extLst>
                <a:ext uri="{FF2B5EF4-FFF2-40B4-BE49-F238E27FC236}">
                  <a16:creationId xmlns:a16="http://schemas.microsoft.com/office/drawing/2014/main" id="{04E0FE36-8E3C-B048-8CEA-92FBF679A5A1}"/>
                </a:ext>
              </a:extLst>
            </p:cNvPr>
            <p:cNvSpPr txBox="1"/>
            <p:nvPr/>
          </p:nvSpPr>
          <p:spPr bwMode="auto">
            <a:xfrm>
              <a:off x="6911789" y="4513730"/>
              <a:ext cx="1687147" cy="307777"/>
            </a:xfrm>
            <a:prstGeom prst="rect">
              <a:avLst/>
            </a:prstGeom>
            <a:noFill/>
            <a:ln w="19050" algn="ctr">
              <a:noFill/>
              <a:miter lim="800000"/>
              <a:headEnd/>
              <a:tailEnd/>
            </a:ln>
          </p:spPr>
          <p:txBody>
            <a:bodyPr wrap="square" lIns="0" tIns="0" rIns="0" bIns="0" rtlCol="0">
              <a:spAutoFit/>
            </a:bodyPr>
            <a:lstStyle/>
            <a:p>
              <a:pPr algn="ctr"/>
              <a:r>
                <a:rPr lang="en-US" sz="2000" dirty="0"/>
                <a:t>MI</a:t>
              </a:r>
            </a:p>
          </p:txBody>
        </p:sp>
        <p:cxnSp>
          <p:nvCxnSpPr>
            <p:cNvPr id="28" name="Straight Arrow Connector 27">
              <a:extLst>
                <a:ext uri="{FF2B5EF4-FFF2-40B4-BE49-F238E27FC236}">
                  <a16:creationId xmlns:a16="http://schemas.microsoft.com/office/drawing/2014/main" id="{06B53AFC-C67C-A541-8B45-1B174F6D9F43}"/>
                </a:ext>
              </a:extLst>
            </p:cNvPr>
            <p:cNvCxnSpPr>
              <a:cxnSpLocks/>
              <a:stCxn id="25" idx="3"/>
              <a:endCxn id="26" idx="1"/>
            </p:cNvCxnSpPr>
            <p:nvPr/>
          </p:nvCxnSpPr>
          <p:spPr>
            <a:xfrm flipV="1">
              <a:off x="2391794" y="4685548"/>
              <a:ext cx="772746" cy="2975"/>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E8F067D4-D7AD-7045-BA19-3087FE5F1466}"/>
                </a:ext>
              </a:extLst>
            </p:cNvPr>
            <p:cNvCxnSpPr>
              <a:cxnSpLocks/>
              <a:stCxn id="26" idx="3"/>
              <a:endCxn id="27" idx="1"/>
            </p:cNvCxnSpPr>
            <p:nvPr/>
          </p:nvCxnSpPr>
          <p:spPr>
            <a:xfrm flipV="1">
              <a:off x="5065058" y="4667619"/>
              <a:ext cx="1846731" cy="17929"/>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0AC6DC81-4A79-DA4B-A5CA-BC3981B6B2C5}"/>
                </a:ext>
              </a:extLst>
            </p:cNvPr>
            <p:cNvSpPr txBox="1"/>
            <p:nvPr/>
          </p:nvSpPr>
          <p:spPr bwMode="auto">
            <a:xfrm>
              <a:off x="5683624" y="3902135"/>
              <a:ext cx="1344706" cy="307777"/>
            </a:xfrm>
            <a:prstGeom prst="rect">
              <a:avLst/>
            </a:prstGeom>
            <a:noFill/>
            <a:ln w="19050" algn="ctr">
              <a:solidFill>
                <a:schemeClr val="tx2"/>
              </a:solidFill>
              <a:miter lim="800000"/>
              <a:headEnd/>
              <a:tailEnd/>
            </a:ln>
          </p:spPr>
          <p:txBody>
            <a:bodyPr wrap="square" lIns="0" tIns="0" rIns="0" bIns="0" rtlCol="0">
              <a:spAutoFit/>
            </a:bodyPr>
            <a:lstStyle/>
            <a:p>
              <a:pPr algn="ctr"/>
              <a:r>
                <a:rPr lang="en-US" sz="2000" dirty="0"/>
                <a:t>Age</a:t>
              </a:r>
            </a:p>
          </p:txBody>
        </p:sp>
        <p:sp>
          <p:nvSpPr>
            <p:cNvPr id="31" name="TextBox 30">
              <a:extLst>
                <a:ext uri="{FF2B5EF4-FFF2-40B4-BE49-F238E27FC236}">
                  <a16:creationId xmlns:a16="http://schemas.microsoft.com/office/drawing/2014/main" id="{27337781-4678-E041-9B94-1667E3729CBD}"/>
                </a:ext>
              </a:extLst>
            </p:cNvPr>
            <p:cNvSpPr txBox="1"/>
            <p:nvPr/>
          </p:nvSpPr>
          <p:spPr bwMode="auto">
            <a:xfrm>
              <a:off x="5289176" y="5432612"/>
              <a:ext cx="1622613" cy="615553"/>
            </a:xfrm>
            <a:prstGeom prst="rect">
              <a:avLst/>
            </a:prstGeom>
            <a:noFill/>
            <a:ln w="19050" algn="ctr">
              <a:solidFill>
                <a:schemeClr val="tx2"/>
              </a:solidFill>
              <a:miter lim="800000"/>
              <a:headEnd/>
              <a:tailEnd/>
            </a:ln>
          </p:spPr>
          <p:txBody>
            <a:bodyPr wrap="square" lIns="0" tIns="0" rIns="0" bIns="0" rtlCol="0">
              <a:spAutoFit/>
            </a:bodyPr>
            <a:lstStyle/>
            <a:p>
              <a:pPr algn="ctr"/>
              <a:r>
                <a:rPr lang="en-US" sz="2000" dirty="0"/>
                <a:t>Time since Menopause</a:t>
              </a:r>
            </a:p>
          </p:txBody>
        </p:sp>
        <p:cxnSp>
          <p:nvCxnSpPr>
            <p:cNvPr id="33" name="Straight Arrow Connector 32">
              <a:extLst>
                <a:ext uri="{FF2B5EF4-FFF2-40B4-BE49-F238E27FC236}">
                  <a16:creationId xmlns:a16="http://schemas.microsoft.com/office/drawing/2014/main" id="{E94F1C41-7A2A-D444-BF4D-A4EE88289626}"/>
                </a:ext>
              </a:extLst>
            </p:cNvPr>
            <p:cNvCxnSpPr>
              <a:stCxn id="30" idx="2"/>
              <a:endCxn id="27" idx="0"/>
            </p:cNvCxnSpPr>
            <p:nvPr/>
          </p:nvCxnSpPr>
          <p:spPr>
            <a:xfrm>
              <a:off x="6355977" y="4209912"/>
              <a:ext cx="1399386" cy="30381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5" name="Straight Arrow Connector 34">
            <a:extLst>
              <a:ext uri="{FF2B5EF4-FFF2-40B4-BE49-F238E27FC236}">
                <a16:creationId xmlns:a16="http://schemas.microsoft.com/office/drawing/2014/main" id="{4269603B-43E4-D34C-A9FB-04848C004B1B}"/>
              </a:ext>
            </a:extLst>
          </p:cNvPr>
          <p:cNvCxnSpPr>
            <a:stCxn id="31" idx="3"/>
            <a:endCxn id="27" idx="2"/>
          </p:cNvCxnSpPr>
          <p:nvPr/>
        </p:nvCxnSpPr>
        <p:spPr>
          <a:xfrm flipV="1">
            <a:off x="6911789" y="4821507"/>
            <a:ext cx="843574" cy="91888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63B4A34-F771-954D-9CD8-AD1BC04FEAB7}"/>
              </a:ext>
            </a:extLst>
          </p:cNvPr>
          <p:cNvSpPr txBox="1"/>
          <p:nvPr/>
        </p:nvSpPr>
        <p:spPr bwMode="auto">
          <a:xfrm>
            <a:off x="5540188" y="425002"/>
            <a:ext cx="1371601" cy="307777"/>
          </a:xfrm>
          <a:prstGeom prst="rect">
            <a:avLst/>
          </a:prstGeom>
          <a:noFill/>
          <a:ln w="19050" algn="ctr">
            <a:noFill/>
            <a:miter lim="800000"/>
            <a:headEnd/>
            <a:tailEnd/>
          </a:ln>
        </p:spPr>
        <p:txBody>
          <a:bodyPr wrap="square" lIns="0" tIns="0" rIns="0" bIns="0" rtlCol="0">
            <a:spAutoFit/>
          </a:bodyPr>
          <a:lstStyle/>
          <a:p>
            <a:pPr algn="ctr"/>
            <a:r>
              <a:rPr lang="en-US" sz="2000" dirty="0"/>
              <a:t>C</a:t>
            </a:r>
          </a:p>
        </p:txBody>
      </p:sp>
      <p:cxnSp>
        <p:nvCxnSpPr>
          <p:cNvPr id="9" name="Straight Arrow Connector 8">
            <a:extLst>
              <a:ext uri="{FF2B5EF4-FFF2-40B4-BE49-F238E27FC236}">
                <a16:creationId xmlns:a16="http://schemas.microsoft.com/office/drawing/2014/main" id="{0ACA4B6E-3A0A-E746-B037-32E9BBE7BD9F}"/>
              </a:ext>
            </a:extLst>
          </p:cNvPr>
          <p:cNvCxnSpPr>
            <a:stCxn id="2" idx="2"/>
            <a:endCxn id="7" idx="0"/>
          </p:cNvCxnSpPr>
          <p:nvPr/>
        </p:nvCxnSpPr>
        <p:spPr>
          <a:xfrm flipH="1">
            <a:off x="4141693" y="732779"/>
            <a:ext cx="2084296" cy="939143"/>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0D30DA0-D1B7-EA45-B407-D138CA71DD2A}"/>
              </a:ext>
            </a:extLst>
          </p:cNvPr>
          <p:cNvCxnSpPr>
            <a:stCxn id="2" idx="2"/>
            <a:endCxn id="8" idx="0"/>
          </p:cNvCxnSpPr>
          <p:nvPr/>
        </p:nvCxnSpPr>
        <p:spPr>
          <a:xfrm>
            <a:off x="6225989" y="732779"/>
            <a:ext cx="1556268" cy="921214"/>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84244FC-B0A8-C749-B718-54FFF628EB04}"/>
              </a:ext>
            </a:extLst>
          </p:cNvPr>
          <p:cNvSpPr txBox="1"/>
          <p:nvPr/>
        </p:nvSpPr>
        <p:spPr bwMode="auto">
          <a:xfrm>
            <a:off x="5692588" y="2962013"/>
            <a:ext cx="1371601" cy="307777"/>
          </a:xfrm>
          <a:prstGeom prst="rect">
            <a:avLst/>
          </a:prstGeom>
          <a:noFill/>
          <a:ln w="19050" algn="ctr">
            <a:noFill/>
            <a:miter lim="800000"/>
            <a:headEnd/>
            <a:tailEnd/>
          </a:ln>
        </p:spPr>
        <p:txBody>
          <a:bodyPr wrap="square" lIns="0" tIns="0" rIns="0" bIns="0" rtlCol="0">
            <a:spAutoFit/>
          </a:bodyPr>
          <a:lstStyle/>
          <a:p>
            <a:pPr algn="ctr"/>
            <a:r>
              <a:rPr lang="en-US" sz="2000" dirty="0"/>
              <a:t>C</a:t>
            </a:r>
          </a:p>
        </p:txBody>
      </p:sp>
      <p:cxnSp>
        <p:nvCxnSpPr>
          <p:cNvPr id="32" name="Straight Arrow Connector 31">
            <a:extLst>
              <a:ext uri="{FF2B5EF4-FFF2-40B4-BE49-F238E27FC236}">
                <a16:creationId xmlns:a16="http://schemas.microsoft.com/office/drawing/2014/main" id="{80B131E2-F5A5-5E41-ADC6-3899C8408CA9}"/>
              </a:ext>
            </a:extLst>
          </p:cNvPr>
          <p:cNvCxnSpPr>
            <a:cxnSpLocks/>
            <a:stCxn id="24" idx="2"/>
            <a:endCxn id="26" idx="0"/>
          </p:cNvCxnSpPr>
          <p:nvPr/>
        </p:nvCxnSpPr>
        <p:spPr>
          <a:xfrm flipH="1">
            <a:off x="4114799" y="3269790"/>
            <a:ext cx="2263590" cy="1261869"/>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F0E5BD29-20EA-444C-8707-252685E77A99}"/>
              </a:ext>
            </a:extLst>
          </p:cNvPr>
          <p:cNvCxnSpPr>
            <a:cxnSpLocks/>
            <a:stCxn id="24" idx="2"/>
            <a:endCxn id="27" idx="0"/>
          </p:cNvCxnSpPr>
          <p:nvPr/>
        </p:nvCxnSpPr>
        <p:spPr>
          <a:xfrm>
            <a:off x="6378389" y="3269790"/>
            <a:ext cx="1376974" cy="124394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4ADFC3CC-C371-FA40-9773-BE29E05FCAD0}"/>
              </a:ext>
            </a:extLst>
          </p:cNvPr>
          <p:cNvCxnSpPr>
            <a:cxnSpLocks/>
          </p:cNvCxnSpPr>
          <p:nvPr/>
        </p:nvCxnSpPr>
        <p:spPr>
          <a:xfrm flipH="1">
            <a:off x="4114799" y="4209912"/>
            <a:ext cx="2241178" cy="321747"/>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33232B31-5163-F445-94C2-660D325F46E2}"/>
              </a:ext>
            </a:extLst>
          </p:cNvPr>
          <p:cNvCxnSpPr>
            <a:cxnSpLocks/>
          </p:cNvCxnSpPr>
          <p:nvPr/>
        </p:nvCxnSpPr>
        <p:spPr>
          <a:xfrm flipH="1" flipV="1">
            <a:off x="4114799" y="4839436"/>
            <a:ext cx="1174377" cy="900953"/>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9AE27A0-30CB-7547-88C2-810513C9F0F6}"/>
              </a:ext>
            </a:extLst>
          </p:cNvPr>
          <p:cNvSpPr txBox="1"/>
          <p:nvPr/>
        </p:nvSpPr>
        <p:spPr bwMode="auto">
          <a:xfrm>
            <a:off x="603427" y="2378738"/>
            <a:ext cx="4631961" cy="307777"/>
          </a:xfrm>
          <a:prstGeom prst="rect">
            <a:avLst/>
          </a:prstGeom>
          <a:noFill/>
          <a:ln w="19050" algn="ctr">
            <a:noFill/>
            <a:miter lim="800000"/>
            <a:headEnd/>
            <a:tailEnd/>
          </a:ln>
        </p:spPr>
        <p:txBody>
          <a:bodyPr wrap="square" lIns="0" tIns="0" rIns="0" bIns="0" rtlCol="0">
            <a:spAutoFit/>
          </a:bodyPr>
          <a:lstStyle/>
          <a:p>
            <a:r>
              <a:rPr lang="en-US" sz="2000" i="1" dirty="0"/>
              <a:t>What was planned</a:t>
            </a:r>
          </a:p>
        </p:txBody>
      </p:sp>
      <p:sp>
        <p:nvSpPr>
          <p:cNvPr id="39" name="TextBox 38">
            <a:extLst>
              <a:ext uri="{FF2B5EF4-FFF2-40B4-BE49-F238E27FC236}">
                <a16:creationId xmlns:a16="http://schemas.microsoft.com/office/drawing/2014/main" id="{AD6F03A5-C69F-6746-A585-7F783DFB7A73}"/>
              </a:ext>
            </a:extLst>
          </p:cNvPr>
          <p:cNvSpPr txBox="1"/>
          <p:nvPr/>
        </p:nvSpPr>
        <p:spPr bwMode="auto">
          <a:xfrm>
            <a:off x="491277" y="3171225"/>
            <a:ext cx="3824338" cy="615553"/>
          </a:xfrm>
          <a:prstGeom prst="rect">
            <a:avLst/>
          </a:prstGeom>
          <a:noFill/>
          <a:ln w="19050" algn="ctr">
            <a:noFill/>
            <a:miter lim="800000"/>
            <a:headEnd/>
            <a:tailEnd/>
          </a:ln>
        </p:spPr>
        <p:txBody>
          <a:bodyPr wrap="square" lIns="0" tIns="0" rIns="0" bIns="0" rtlCol="0">
            <a:spAutoFit/>
          </a:bodyPr>
          <a:lstStyle/>
          <a:p>
            <a:r>
              <a:rPr lang="en-US" sz="2000" i="1" dirty="0"/>
              <a:t>What was learned and not accounted for in RCT’s</a:t>
            </a:r>
          </a:p>
        </p:txBody>
      </p:sp>
    </p:spTree>
    <p:extLst>
      <p:ext uri="{BB962C8B-B14F-4D97-AF65-F5344CB8AC3E}">
        <p14:creationId xmlns:p14="http://schemas.microsoft.com/office/powerpoint/2010/main" val="27723096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C861F-A248-4F48-AF50-3528972F71F4}"/>
              </a:ext>
            </a:extLst>
          </p:cNvPr>
          <p:cNvSpPr>
            <a:spLocks noGrp="1"/>
          </p:cNvSpPr>
          <p:nvPr>
            <p:ph type="title"/>
          </p:nvPr>
        </p:nvSpPr>
        <p:spPr/>
        <p:txBody>
          <a:bodyPr>
            <a:normAutofit/>
          </a:bodyPr>
          <a:lstStyle/>
          <a:p>
            <a:r>
              <a:rPr lang="en-US" dirty="0"/>
              <a:t>Summary - RCT interpretation caveats / limitations</a:t>
            </a:r>
          </a:p>
        </p:txBody>
      </p:sp>
      <p:sp>
        <p:nvSpPr>
          <p:cNvPr id="3" name="Content Placeholder 2">
            <a:extLst>
              <a:ext uri="{FF2B5EF4-FFF2-40B4-BE49-F238E27FC236}">
                <a16:creationId xmlns:a16="http://schemas.microsoft.com/office/drawing/2014/main" id="{475C7059-2365-8B4F-B7CF-13CC20296E93}"/>
              </a:ext>
            </a:extLst>
          </p:cNvPr>
          <p:cNvSpPr>
            <a:spLocks noGrp="1"/>
          </p:cNvSpPr>
          <p:nvPr>
            <p:ph idx="1"/>
          </p:nvPr>
        </p:nvSpPr>
        <p:spPr>
          <a:xfrm>
            <a:off x="459686" y="1559859"/>
            <a:ext cx="8137665" cy="5098116"/>
          </a:xfrm>
        </p:spPr>
        <p:txBody>
          <a:bodyPr/>
          <a:lstStyle/>
          <a:p>
            <a:r>
              <a:rPr lang="en-US" dirty="0"/>
              <a:t>Changes in SOC or issues of adherence can cripple the ability to address a meaningful question </a:t>
            </a:r>
          </a:p>
          <a:p>
            <a:pPr lvl="1"/>
            <a:r>
              <a:rPr lang="en-US" dirty="0"/>
              <a:t>Sample size estimates in planning phase need to anticipate some amount of lack of adherence, but can still under-estimate</a:t>
            </a:r>
          </a:p>
          <a:p>
            <a:r>
              <a:rPr lang="en-US" dirty="0"/>
              <a:t>Food can be complex, and a reductionist approach to nutrition may over-simplify the benefits </a:t>
            </a:r>
          </a:p>
          <a:p>
            <a:pPr lvl="1"/>
            <a:r>
              <a:rPr lang="en-US" dirty="0"/>
              <a:t>RCT’s are better for addressing “mature” questions</a:t>
            </a:r>
          </a:p>
          <a:p>
            <a:r>
              <a:rPr lang="en-US" dirty="0"/>
              <a:t>Apparent discrepancies </a:t>
            </a:r>
            <a:r>
              <a:rPr lang="en-US" dirty="0" err="1"/>
              <a:t>bt</a:t>
            </a:r>
            <a:r>
              <a:rPr lang="en-US" dirty="0"/>
              <a:t> observational data &amp; RCT’s may sometimes be explained by nuances in the actual question each addresses (pay attn to PICO)</a:t>
            </a:r>
          </a:p>
          <a:p>
            <a:pPr lvl="1">
              <a:buClr>
                <a:schemeClr val="tx1"/>
              </a:buClr>
            </a:pPr>
            <a:r>
              <a:rPr lang="en-US" dirty="0"/>
              <a:t>consider effect modification or differences in study population </a:t>
            </a:r>
          </a:p>
          <a:p>
            <a:pPr>
              <a:buClr>
                <a:schemeClr val="tx1"/>
              </a:buClr>
            </a:pPr>
            <a:r>
              <a:rPr lang="en-US" dirty="0"/>
              <a:t>Sometimes RCTs have surprising results that are true</a:t>
            </a:r>
          </a:p>
          <a:p>
            <a:pPr marL="295268" lvl="1" indent="0">
              <a:buClr>
                <a:schemeClr val="tx1"/>
              </a:buClr>
              <a:buNone/>
            </a:pP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2287A61E-5161-694F-8717-AEDE14A62079}"/>
              </a:ext>
            </a:extLst>
          </p:cNvPr>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67</a:t>
            </a:fld>
            <a:endParaRPr lang="en-US" altLang="en-US">
              <a:solidFill>
                <a:srgbClr val="052049"/>
              </a:solidFill>
            </a:endParaRPr>
          </a:p>
        </p:txBody>
      </p:sp>
    </p:spTree>
    <p:extLst>
      <p:ext uri="{BB962C8B-B14F-4D97-AF65-F5344CB8AC3E}">
        <p14:creationId xmlns:p14="http://schemas.microsoft.com/office/powerpoint/2010/main" val="3422778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3DE45C1-E678-B146-8D98-6757B4E4ECDC}"/>
              </a:ext>
            </a:extLst>
          </p:cNvPr>
          <p:cNvSpPr>
            <a:spLocks noGrp="1"/>
          </p:cNvSpPr>
          <p:nvPr>
            <p:ph type="sldNum" sz="quarter" idx="12"/>
          </p:nvPr>
        </p:nvSpPr>
        <p:spPr/>
        <p:txBody>
          <a:bodyPr/>
          <a:lstStyle/>
          <a:p>
            <a:fld id="{7BCC8D0D-EAEC-449D-9161-023DFF90F2E2}" type="slidenum">
              <a:rPr lang="en-US" smtClean="0">
                <a:solidFill>
                  <a:srgbClr val="052049"/>
                </a:solidFill>
              </a:rPr>
              <a:pPr/>
              <a:t>68</a:t>
            </a:fld>
            <a:endParaRPr lang="en-US" dirty="0">
              <a:solidFill>
                <a:srgbClr val="052049"/>
              </a:solidFill>
            </a:endParaRPr>
          </a:p>
        </p:txBody>
      </p:sp>
      <p:sp>
        <p:nvSpPr>
          <p:cNvPr id="3" name="Title 2">
            <a:extLst>
              <a:ext uri="{FF2B5EF4-FFF2-40B4-BE49-F238E27FC236}">
                <a16:creationId xmlns:a16="http://schemas.microsoft.com/office/drawing/2014/main" id="{BFD710DB-8439-3A43-BA8A-366BFD153073}"/>
              </a:ext>
            </a:extLst>
          </p:cNvPr>
          <p:cNvSpPr>
            <a:spLocks noGrp="1"/>
          </p:cNvSpPr>
          <p:nvPr>
            <p:ph type="title"/>
          </p:nvPr>
        </p:nvSpPr>
        <p:spPr/>
        <p:txBody>
          <a:bodyPr/>
          <a:lstStyle/>
          <a:p>
            <a:r>
              <a:rPr lang="en-US" dirty="0"/>
              <a:t>Target Trial Heuristic</a:t>
            </a:r>
          </a:p>
        </p:txBody>
      </p:sp>
    </p:spTree>
    <p:extLst>
      <p:ext uri="{BB962C8B-B14F-4D97-AF65-F5344CB8AC3E}">
        <p14:creationId xmlns:p14="http://schemas.microsoft.com/office/powerpoint/2010/main" val="1955667349"/>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0076" name="Group 108"/>
          <p:cNvGraphicFramePr>
            <a:graphicFrameLocks noGrp="1"/>
          </p:cNvGraphicFramePr>
          <p:nvPr>
            <p:ph idx="1"/>
          </p:nvPr>
        </p:nvGraphicFramePr>
        <p:xfrm>
          <a:off x="1146412" y="1200151"/>
          <a:ext cx="6509983" cy="4281493"/>
        </p:xfrm>
        <a:graphic>
          <a:graphicData uri="http://schemas.openxmlformats.org/drawingml/2006/table">
            <a:tbl>
              <a:tblPr/>
              <a:tblGrid>
                <a:gridCol w="4698509">
                  <a:extLst>
                    <a:ext uri="{9D8B030D-6E8A-4147-A177-3AD203B41FA5}">
                      <a16:colId xmlns:a16="http://schemas.microsoft.com/office/drawing/2014/main" val="20000"/>
                    </a:ext>
                  </a:extLst>
                </a:gridCol>
                <a:gridCol w="1811474">
                  <a:extLst>
                    <a:ext uri="{9D8B030D-6E8A-4147-A177-3AD203B41FA5}">
                      <a16:colId xmlns:a16="http://schemas.microsoft.com/office/drawing/2014/main" val="20001"/>
                    </a:ext>
                  </a:extLst>
                </a:gridCol>
              </a:tblGrid>
              <a:tr h="45124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800" b="1" i="0" u="none" strike="noStrike" cap="none" normalizeH="0" baseline="0" dirty="0">
                          <a:ln>
                            <a:noFill/>
                          </a:ln>
                          <a:solidFill>
                            <a:schemeClr val="tx1"/>
                          </a:solidFill>
                          <a:effectLst/>
                          <a:latin typeface="+mn-lt"/>
                        </a:rPr>
                        <a:t>Key Issues in Clinical Trials</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1" lang="en-US" sz="1800" b="1" i="0" u="none" strike="noStrike" cap="none" normalizeH="0" baseline="0" dirty="0">
                          <a:ln>
                            <a:noFill/>
                          </a:ln>
                          <a:solidFill>
                            <a:schemeClr val="tx1"/>
                          </a:solidFill>
                          <a:effectLst/>
                          <a:latin typeface="+mn-lt"/>
                        </a:rPr>
                        <a:t>Observational</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8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5004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885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5004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2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
        <p:nvSpPr>
          <p:cNvPr id="4" name="Slide Number Placeholder 3"/>
          <p:cNvSpPr>
            <a:spLocks noGrp="1"/>
          </p:cNvSpPr>
          <p:nvPr>
            <p:ph type="sldNum" sz="quarter" idx="12"/>
          </p:nvPr>
        </p:nvSpPr>
        <p:spPr/>
        <p:txBody>
          <a:bodyPr/>
          <a:lstStyle/>
          <a:p>
            <a:fld id="{413F8DDE-4CC1-4F7A-B17B-0976918310C3}" type="slidenum">
              <a:rPr lang="en-US" altLang="en-US" smtClean="0">
                <a:solidFill>
                  <a:srgbClr val="052049"/>
                </a:solidFill>
              </a:rPr>
              <a:pPr/>
              <a:t>69</a:t>
            </a:fld>
            <a:endParaRPr lang="en-US" altLang="en-US">
              <a:solidFill>
                <a:srgbClr val="052049"/>
              </a:solidFill>
            </a:endParaRPr>
          </a:p>
        </p:txBody>
      </p:sp>
    </p:spTree>
    <p:extLst>
      <p:ext uri="{BB962C8B-B14F-4D97-AF65-F5344CB8AC3E}">
        <p14:creationId xmlns:p14="http://schemas.microsoft.com/office/powerpoint/2010/main" val="4218912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pPr>
              <a:defRPr/>
            </a:pPr>
            <a:fld id="{FAA74B69-70FD-A649-B131-F3438782CAA4}" type="slidenum">
              <a:rPr lang="en-US" altLang="en-US" smtClean="0">
                <a:solidFill>
                  <a:srgbClr val="052049"/>
                </a:solidFill>
              </a:rPr>
              <a:pPr>
                <a:defRPr/>
              </a:pPr>
              <a:t>7</a:t>
            </a:fld>
            <a:endParaRPr lang="en-US" altLang="en-US">
              <a:solidFill>
                <a:srgbClr val="052049"/>
              </a:solidFill>
            </a:endParaRPr>
          </a:p>
        </p:txBody>
      </p:sp>
      <p:sp>
        <p:nvSpPr>
          <p:cNvPr id="2" name="Title 1"/>
          <p:cNvSpPr>
            <a:spLocks noGrp="1"/>
          </p:cNvSpPr>
          <p:nvPr>
            <p:ph type="title"/>
          </p:nvPr>
        </p:nvSpPr>
        <p:spPr/>
        <p:txBody>
          <a:bodyPr/>
          <a:lstStyle/>
          <a:p>
            <a:r>
              <a:rPr lang="en-US" sz="3200" dirty="0"/>
              <a:t>Why 207? </a:t>
            </a:r>
            <a:r>
              <a:rPr lang="mr-IN" sz="3200" dirty="0"/>
              <a:t>–</a:t>
            </a:r>
            <a:r>
              <a:rPr lang="en-US" sz="3200" dirty="0"/>
              <a:t> Expanding on Threats to Validity</a:t>
            </a:r>
          </a:p>
        </p:txBody>
      </p:sp>
      <p:sp>
        <p:nvSpPr>
          <p:cNvPr id="3" name="Content Placeholder 2"/>
          <p:cNvSpPr>
            <a:spLocks noGrp="1"/>
          </p:cNvSpPr>
          <p:nvPr>
            <p:ph sz="quarter" idx="18"/>
          </p:nvPr>
        </p:nvSpPr>
        <p:spPr>
          <a:xfrm>
            <a:off x="395138" y="1842567"/>
            <a:ext cx="3826840" cy="3804111"/>
          </a:xfrm>
        </p:spPr>
        <p:txBody>
          <a:bodyPr/>
          <a:lstStyle/>
          <a:p>
            <a:r>
              <a:rPr lang="en-US" sz="2400" dirty="0"/>
              <a:t>Covered in EPI 203</a:t>
            </a:r>
          </a:p>
          <a:p>
            <a:pPr lvl="1"/>
            <a:r>
              <a:rPr lang="en-US" sz="2400" dirty="0"/>
              <a:t>Threats to Validity</a:t>
            </a:r>
          </a:p>
          <a:p>
            <a:pPr lvl="2"/>
            <a:r>
              <a:rPr lang="en-US" sz="2000" dirty="0"/>
              <a:t>Selection Bias</a:t>
            </a:r>
          </a:p>
          <a:p>
            <a:pPr lvl="2"/>
            <a:r>
              <a:rPr lang="en-US" sz="2000" dirty="0"/>
              <a:t>Measurement Error</a:t>
            </a:r>
          </a:p>
          <a:p>
            <a:pPr lvl="2"/>
            <a:r>
              <a:rPr lang="en-US" sz="2000" dirty="0"/>
              <a:t>Confounding</a:t>
            </a:r>
          </a:p>
          <a:p>
            <a:pPr lvl="2"/>
            <a:r>
              <a:rPr lang="en-US" sz="2000" dirty="0"/>
              <a:t>Interaction</a:t>
            </a:r>
          </a:p>
        </p:txBody>
      </p:sp>
      <p:sp>
        <p:nvSpPr>
          <p:cNvPr id="7" name="Content Placeholder 6"/>
          <p:cNvSpPr>
            <a:spLocks noGrp="1"/>
          </p:cNvSpPr>
          <p:nvPr>
            <p:ph sz="quarter" idx="19"/>
          </p:nvPr>
        </p:nvSpPr>
        <p:spPr>
          <a:xfrm>
            <a:off x="3640347" y="1842567"/>
            <a:ext cx="5313872" cy="4247682"/>
          </a:xfrm>
        </p:spPr>
        <p:txBody>
          <a:bodyPr/>
          <a:lstStyle/>
          <a:p>
            <a:r>
              <a:rPr lang="en-US" sz="2400" dirty="0"/>
              <a:t>EPI 207</a:t>
            </a:r>
          </a:p>
          <a:p>
            <a:pPr lvl="1"/>
            <a:r>
              <a:rPr lang="en-US" sz="2400" dirty="0"/>
              <a:t>Threats to Validity in settings with Person-time, Survival Analysis</a:t>
            </a:r>
          </a:p>
          <a:p>
            <a:pPr lvl="2"/>
            <a:r>
              <a:rPr lang="en-US" sz="2000" dirty="0"/>
              <a:t>Selection Bias</a:t>
            </a:r>
          </a:p>
          <a:p>
            <a:pPr lvl="2"/>
            <a:r>
              <a:rPr lang="en-US" sz="2000" dirty="0"/>
              <a:t>Immortal Person-time Bias</a:t>
            </a:r>
          </a:p>
          <a:p>
            <a:pPr lvl="2"/>
            <a:r>
              <a:rPr lang="en-US" sz="2000" dirty="0"/>
              <a:t>Reverse Causation</a:t>
            </a:r>
          </a:p>
          <a:p>
            <a:pPr lvl="1"/>
            <a:r>
              <a:rPr lang="en-US" sz="2400" dirty="0"/>
              <a:t>DAGs for depicting bias</a:t>
            </a:r>
          </a:p>
          <a:p>
            <a:pPr lvl="1"/>
            <a:r>
              <a:rPr lang="en-US" sz="2400" dirty="0"/>
              <a:t>Quantitative Bias Analysis</a:t>
            </a:r>
          </a:p>
          <a:p>
            <a:pPr lvl="1"/>
            <a:r>
              <a:rPr lang="en-US" sz="2400" dirty="0"/>
              <a:t>Interaction &amp; Effect Modification &amp; Causal Inference Framework</a:t>
            </a:r>
          </a:p>
          <a:p>
            <a:pPr marL="295268" lvl="1" indent="0">
              <a:buNone/>
            </a:pPr>
            <a:endParaRPr lang="en-US" sz="2400" dirty="0"/>
          </a:p>
          <a:p>
            <a:pPr lvl="1"/>
            <a:endParaRPr lang="en-US" sz="2400" dirty="0"/>
          </a:p>
        </p:txBody>
      </p:sp>
    </p:spTree>
    <p:extLst>
      <p:ext uri="{BB962C8B-B14F-4D97-AF65-F5344CB8AC3E}">
        <p14:creationId xmlns:p14="http://schemas.microsoft.com/office/powerpoint/2010/main" val="1689123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 calcmode="lin" valueType="num">
                                      <p:cBhvr additive="base">
                                        <p:cTn id="1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 calcmode="lin" valueType="num">
                                      <p:cBhvr additive="base">
                                        <p:cTn id="1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 calcmode="lin" valueType="num">
                                      <p:cBhvr additive="base">
                                        <p:cTn id="23"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 calcmode="lin" valueType="num">
                                      <p:cBhvr additive="base">
                                        <p:cTn id="2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 calcmode="lin" valueType="num">
                                      <p:cBhvr additive="base">
                                        <p:cTn id="31"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anim calcmode="lin" valueType="num">
                                      <p:cBhvr additive="base">
                                        <p:cTn id="35"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9108" name="Group 52"/>
          <p:cNvGraphicFramePr>
            <a:graphicFrameLocks noGrp="1"/>
          </p:cNvGraphicFramePr>
          <p:nvPr>
            <p:ph idx="1"/>
          </p:nvPr>
        </p:nvGraphicFramePr>
        <p:xfrm>
          <a:off x="1146412" y="1200151"/>
          <a:ext cx="6520217" cy="4281493"/>
        </p:xfrm>
        <a:graphic>
          <a:graphicData uri="http://schemas.openxmlformats.org/drawingml/2006/table">
            <a:tbl>
              <a:tblPr/>
              <a:tblGrid>
                <a:gridCol w="4784279">
                  <a:extLst>
                    <a:ext uri="{9D8B030D-6E8A-4147-A177-3AD203B41FA5}">
                      <a16:colId xmlns:a16="http://schemas.microsoft.com/office/drawing/2014/main" val="20000"/>
                    </a:ext>
                  </a:extLst>
                </a:gridCol>
                <a:gridCol w="1735938">
                  <a:extLst>
                    <a:ext uri="{9D8B030D-6E8A-4147-A177-3AD203B41FA5}">
                      <a16:colId xmlns:a16="http://schemas.microsoft.com/office/drawing/2014/main" val="20001"/>
                    </a:ext>
                  </a:extLst>
                </a:gridCol>
              </a:tblGrid>
              <a:tr h="45124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800" b="1" i="0" u="none" strike="noStrike" cap="none" normalizeH="0" baseline="0" dirty="0">
                          <a:ln>
                            <a:noFill/>
                          </a:ln>
                          <a:solidFill>
                            <a:schemeClr val="tx1"/>
                          </a:solidFill>
                          <a:effectLst/>
                          <a:latin typeface="+mn-lt"/>
                        </a:rPr>
                        <a:t>Key Issues in Clinical Trials</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1" lang="en-US" sz="1800" b="1" i="0" u="none" strike="noStrike" cap="none" normalizeH="0" baseline="0" dirty="0">
                          <a:ln>
                            <a:noFill/>
                          </a:ln>
                          <a:solidFill>
                            <a:schemeClr val="tx1"/>
                          </a:solidFill>
                          <a:effectLst/>
                          <a:latin typeface="+mn-lt"/>
                        </a:rPr>
                        <a:t>Observational</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Clear Objective(s). Primary and secondary endpoints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a:ln>
                            <a:noFill/>
                          </a:ln>
                          <a:solidFill>
                            <a:schemeClr val="tx1"/>
                          </a:solidFill>
                          <a:effectLst/>
                          <a:latin typeface="+mn-lt"/>
                        </a:rPr>
                        <a:t> </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5004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885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5004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2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
        <p:nvSpPr>
          <p:cNvPr id="4" name="Slide Number Placeholder 3"/>
          <p:cNvSpPr>
            <a:spLocks noGrp="1"/>
          </p:cNvSpPr>
          <p:nvPr>
            <p:ph type="sldNum" sz="quarter" idx="12"/>
          </p:nvPr>
        </p:nvSpPr>
        <p:spPr/>
        <p:txBody>
          <a:bodyPr/>
          <a:lstStyle/>
          <a:p>
            <a:fld id="{413F8DDE-4CC1-4F7A-B17B-0976918310C3}" type="slidenum">
              <a:rPr lang="en-US" altLang="en-US" smtClean="0">
                <a:solidFill>
                  <a:srgbClr val="052049"/>
                </a:solidFill>
              </a:rPr>
              <a:pPr/>
              <a:t>70</a:t>
            </a:fld>
            <a:endParaRPr lang="en-US" altLang="en-US">
              <a:solidFill>
                <a:srgbClr val="052049"/>
              </a:solidFill>
            </a:endParaRPr>
          </a:p>
        </p:txBody>
      </p:sp>
    </p:spTree>
    <p:extLst>
      <p:ext uri="{BB962C8B-B14F-4D97-AF65-F5344CB8AC3E}">
        <p14:creationId xmlns:p14="http://schemas.microsoft.com/office/powerpoint/2010/main" val="15534529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9108" name="Group 52"/>
          <p:cNvGraphicFramePr>
            <a:graphicFrameLocks noGrp="1"/>
          </p:cNvGraphicFramePr>
          <p:nvPr>
            <p:ph idx="1"/>
          </p:nvPr>
        </p:nvGraphicFramePr>
        <p:xfrm>
          <a:off x="1146412" y="1200151"/>
          <a:ext cx="6530454" cy="4281493"/>
        </p:xfrm>
        <a:graphic>
          <a:graphicData uri="http://schemas.openxmlformats.org/drawingml/2006/table">
            <a:tbl>
              <a:tblPr/>
              <a:tblGrid>
                <a:gridCol w="4713284">
                  <a:extLst>
                    <a:ext uri="{9D8B030D-6E8A-4147-A177-3AD203B41FA5}">
                      <a16:colId xmlns:a16="http://schemas.microsoft.com/office/drawing/2014/main" val="20000"/>
                    </a:ext>
                  </a:extLst>
                </a:gridCol>
                <a:gridCol w="1817170">
                  <a:extLst>
                    <a:ext uri="{9D8B030D-6E8A-4147-A177-3AD203B41FA5}">
                      <a16:colId xmlns:a16="http://schemas.microsoft.com/office/drawing/2014/main" val="20001"/>
                    </a:ext>
                  </a:extLst>
                </a:gridCol>
              </a:tblGrid>
              <a:tr h="45124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800" b="1" i="0" u="none" strike="noStrike" cap="none" normalizeH="0" baseline="0" dirty="0">
                          <a:ln>
                            <a:noFill/>
                          </a:ln>
                          <a:solidFill>
                            <a:schemeClr val="tx1"/>
                          </a:solidFill>
                          <a:effectLst/>
                          <a:latin typeface="+mn-lt"/>
                        </a:rPr>
                        <a:t>Key Issues in Clinical Trials</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1" lang="en-US" sz="1800" b="1" i="0" u="none" strike="noStrike" cap="none" normalizeH="0" baseline="0" dirty="0">
                          <a:ln>
                            <a:noFill/>
                          </a:ln>
                          <a:solidFill>
                            <a:schemeClr val="tx1"/>
                          </a:solidFill>
                          <a:effectLst/>
                          <a:latin typeface="+mn-lt"/>
                        </a:rPr>
                        <a:t>Observational</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Clear Objective(s). Primary and secondary endpoints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a:ln>
                            <a:noFill/>
                          </a:ln>
                          <a:solidFill>
                            <a:schemeClr val="tx1"/>
                          </a:solidFill>
                          <a:effectLst/>
                          <a:latin typeface="+mn-lt"/>
                        </a:rPr>
                        <a:t> </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Study population. </a:t>
                      </a:r>
                      <a:r>
                        <a:rPr kumimoji="1" lang="en-US" altLang="en-US" sz="1400" b="1" i="0" u="none" strike="noStrike" cap="none" normalizeH="0" baseline="0" dirty="0">
                          <a:ln>
                            <a:noFill/>
                          </a:ln>
                          <a:solidFill>
                            <a:schemeClr val="tx1"/>
                          </a:solidFill>
                          <a:effectLst/>
                          <a:latin typeface="+mn-lt"/>
                        </a:rPr>
                        <a:t>Inclusion/exclusion criteria</a:t>
                      </a:r>
                      <a:r>
                        <a:rPr kumimoji="1" lang="en-US" sz="1400" b="1" i="0" u="none" strike="noStrike" cap="none" normalizeH="0" baseline="0" dirty="0">
                          <a:ln>
                            <a:noFill/>
                          </a:ln>
                          <a:solidFill>
                            <a:schemeClr val="tx1"/>
                          </a:solidFill>
                          <a:effectLst/>
                          <a:latin typeface="+mn-lt"/>
                        </a:rPr>
                        <a:t>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5004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885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5004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200" b="1" i="0" u="none" strike="noStrike" cap="none" normalizeH="0" baseline="0" dirty="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
        <p:nvSpPr>
          <p:cNvPr id="4" name="Slide Number Placeholder 3"/>
          <p:cNvSpPr>
            <a:spLocks noGrp="1"/>
          </p:cNvSpPr>
          <p:nvPr>
            <p:ph type="sldNum" sz="quarter" idx="12"/>
          </p:nvPr>
        </p:nvSpPr>
        <p:spPr/>
        <p:txBody>
          <a:bodyPr/>
          <a:lstStyle/>
          <a:p>
            <a:fld id="{413F8DDE-4CC1-4F7A-B17B-0976918310C3}" type="slidenum">
              <a:rPr lang="en-US" altLang="en-US" smtClean="0">
                <a:solidFill>
                  <a:srgbClr val="052049"/>
                </a:solidFill>
              </a:rPr>
              <a:pPr/>
              <a:t>71</a:t>
            </a:fld>
            <a:endParaRPr lang="en-US" altLang="en-US">
              <a:solidFill>
                <a:srgbClr val="052049"/>
              </a:solidFill>
            </a:endParaRPr>
          </a:p>
        </p:txBody>
      </p:sp>
    </p:spTree>
    <p:extLst>
      <p:ext uri="{BB962C8B-B14F-4D97-AF65-F5344CB8AC3E}">
        <p14:creationId xmlns:p14="http://schemas.microsoft.com/office/powerpoint/2010/main" val="15058475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9108" name="Group 52"/>
          <p:cNvGraphicFramePr>
            <a:graphicFrameLocks noGrp="1"/>
          </p:cNvGraphicFramePr>
          <p:nvPr>
            <p:ph idx="1"/>
          </p:nvPr>
        </p:nvGraphicFramePr>
        <p:xfrm>
          <a:off x="1136175" y="1200151"/>
          <a:ext cx="6509983" cy="4281493"/>
        </p:xfrm>
        <a:graphic>
          <a:graphicData uri="http://schemas.openxmlformats.org/drawingml/2006/table">
            <a:tbl>
              <a:tblPr/>
              <a:tblGrid>
                <a:gridCol w="4698509">
                  <a:extLst>
                    <a:ext uri="{9D8B030D-6E8A-4147-A177-3AD203B41FA5}">
                      <a16:colId xmlns:a16="http://schemas.microsoft.com/office/drawing/2014/main" val="20000"/>
                    </a:ext>
                  </a:extLst>
                </a:gridCol>
                <a:gridCol w="1811474">
                  <a:extLst>
                    <a:ext uri="{9D8B030D-6E8A-4147-A177-3AD203B41FA5}">
                      <a16:colId xmlns:a16="http://schemas.microsoft.com/office/drawing/2014/main" val="20001"/>
                    </a:ext>
                  </a:extLst>
                </a:gridCol>
              </a:tblGrid>
              <a:tr h="45124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800" b="1" i="0" u="none" strike="noStrike" cap="none" normalizeH="0" baseline="0" dirty="0">
                          <a:ln>
                            <a:noFill/>
                          </a:ln>
                          <a:solidFill>
                            <a:schemeClr val="tx1"/>
                          </a:solidFill>
                          <a:effectLst/>
                          <a:latin typeface="+mn-lt"/>
                        </a:rPr>
                        <a:t>Key Issues in Clinical Trials</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1" lang="en-US" sz="1800" b="1" i="0" u="none" strike="noStrike" cap="none" normalizeH="0" baseline="0" dirty="0">
                          <a:ln>
                            <a:noFill/>
                          </a:ln>
                          <a:solidFill>
                            <a:schemeClr val="tx1"/>
                          </a:solidFill>
                          <a:effectLst/>
                          <a:latin typeface="+mn-lt"/>
                        </a:rPr>
                        <a:t>Observational</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Clear Objective(s). Primary and secondary endpoints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a:ln>
                            <a:noFill/>
                          </a:ln>
                          <a:solidFill>
                            <a:schemeClr val="tx1"/>
                          </a:solidFill>
                          <a:effectLst/>
                          <a:latin typeface="+mn-lt"/>
                        </a:rPr>
                        <a:t> </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Study population. </a:t>
                      </a:r>
                      <a:r>
                        <a:rPr kumimoji="1" lang="en-US" altLang="en-US" sz="1400" b="1" i="0" u="none" strike="noStrike" cap="none" normalizeH="0" baseline="0" dirty="0">
                          <a:ln>
                            <a:noFill/>
                          </a:ln>
                          <a:solidFill>
                            <a:schemeClr val="tx1"/>
                          </a:solidFill>
                          <a:effectLst/>
                          <a:latin typeface="+mn-lt"/>
                        </a:rPr>
                        <a:t>Inclusion/exclusion criteria</a:t>
                      </a:r>
                      <a:r>
                        <a:rPr kumimoji="1" lang="en-US" sz="1400" b="1" i="0" u="none" strike="noStrike" cap="none" normalizeH="0" baseline="0" dirty="0">
                          <a:ln>
                            <a:noFill/>
                          </a:ln>
                          <a:solidFill>
                            <a:schemeClr val="tx1"/>
                          </a:solidFill>
                          <a:effectLst/>
                          <a:latin typeface="+mn-lt"/>
                        </a:rPr>
                        <a:t>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5004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lang="en-US" sz="1400" b="1" kern="1200" baseline="0" dirty="0">
                          <a:solidFill>
                            <a:schemeClr val="tx1"/>
                          </a:solidFill>
                          <a:latin typeface="+mn-lt"/>
                          <a:ea typeface="+mn-ea"/>
                          <a:cs typeface="Arial" pitchFamily="34" charset="0"/>
                        </a:rPr>
                        <a:t>Longitudinal </a:t>
                      </a:r>
                      <a:endParaRPr kumimoji="1" lang="en-US" sz="1400" b="1" i="0" u="none" strike="noStrike" cap="none" normalizeH="0" baseline="0" dirty="0">
                        <a:ln>
                          <a:noFill/>
                        </a:ln>
                        <a:solidFill>
                          <a:schemeClr val="tx1"/>
                        </a:solidFill>
                        <a:effectLst/>
                        <a:latin typeface="+mn-lt"/>
                        <a:cs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885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5004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200" b="1" i="0" u="none" strike="noStrike" cap="none" normalizeH="0" baseline="0" dirty="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
        <p:nvSpPr>
          <p:cNvPr id="3" name="AutoShape 45"/>
          <p:cNvSpPr>
            <a:spLocks noChangeArrowheads="1"/>
          </p:cNvSpPr>
          <p:nvPr/>
        </p:nvSpPr>
        <p:spPr bwMode="auto">
          <a:xfrm>
            <a:off x="6243273" y="3421324"/>
            <a:ext cx="2805770" cy="1061966"/>
          </a:xfrm>
          <a:prstGeom prst="wedgeRectCallout">
            <a:avLst>
              <a:gd name="adj1" fmla="val -33504"/>
              <a:gd name="adj2" fmla="val -123557"/>
            </a:avLst>
          </a:prstGeom>
          <a:solidFill>
            <a:schemeClr val="accent1"/>
          </a:solidFill>
          <a:ln>
            <a:noFill/>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914400" eaLnBrk="1" fontAlgn="base" hangingPunct="1">
              <a:spcBef>
                <a:spcPct val="0"/>
              </a:spcBef>
              <a:spcAft>
                <a:spcPct val="0"/>
              </a:spcAft>
            </a:pPr>
            <a:r>
              <a:rPr lang="en-US" altLang="en-US" sz="1500" dirty="0">
                <a:solidFill>
                  <a:srgbClr val="FFFFFF"/>
                </a:solidFill>
                <a:latin typeface="Arial" panose="020B0604020202020204" pitchFamily="34" charset="0"/>
              </a:rPr>
              <a:t>longitudinal (versus cross-sectional) studies in which the temporal order of treatment and outcome is clear</a:t>
            </a:r>
            <a:endParaRPr lang="en-US" altLang="en-US" sz="1500" dirty="0">
              <a:solidFill>
                <a:srgbClr val="FFFFFF"/>
              </a:solidFill>
            </a:endParaRPr>
          </a:p>
        </p:txBody>
      </p:sp>
      <p:sp>
        <p:nvSpPr>
          <p:cNvPr id="5" name="Slide Number Placeholder 4"/>
          <p:cNvSpPr>
            <a:spLocks noGrp="1"/>
          </p:cNvSpPr>
          <p:nvPr>
            <p:ph type="sldNum" sz="quarter" idx="12"/>
          </p:nvPr>
        </p:nvSpPr>
        <p:spPr/>
        <p:txBody>
          <a:bodyPr/>
          <a:lstStyle/>
          <a:p>
            <a:fld id="{413F8DDE-4CC1-4F7A-B17B-0976918310C3}" type="slidenum">
              <a:rPr lang="en-US" altLang="en-US" smtClean="0">
                <a:solidFill>
                  <a:srgbClr val="052049"/>
                </a:solidFill>
              </a:rPr>
              <a:pPr/>
              <a:t>72</a:t>
            </a:fld>
            <a:endParaRPr lang="en-US" altLang="en-US">
              <a:solidFill>
                <a:srgbClr val="052049"/>
              </a:solidFill>
            </a:endParaRPr>
          </a:p>
        </p:txBody>
      </p:sp>
    </p:spTree>
    <p:extLst>
      <p:ext uri="{BB962C8B-B14F-4D97-AF65-F5344CB8AC3E}">
        <p14:creationId xmlns:p14="http://schemas.microsoft.com/office/powerpoint/2010/main" val="34124544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9108" name="Group 52"/>
          <p:cNvGraphicFramePr>
            <a:graphicFrameLocks noGrp="1"/>
          </p:cNvGraphicFramePr>
          <p:nvPr>
            <p:ph idx="1"/>
          </p:nvPr>
        </p:nvGraphicFramePr>
        <p:xfrm>
          <a:off x="1146412" y="1200151"/>
          <a:ext cx="6511689" cy="4281493"/>
        </p:xfrm>
        <a:graphic>
          <a:graphicData uri="http://schemas.openxmlformats.org/drawingml/2006/table">
            <a:tbl>
              <a:tblPr/>
              <a:tblGrid>
                <a:gridCol w="4699741">
                  <a:extLst>
                    <a:ext uri="{9D8B030D-6E8A-4147-A177-3AD203B41FA5}">
                      <a16:colId xmlns:a16="http://schemas.microsoft.com/office/drawing/2014/main" val="20000"/>
                    </a:ext>
                  </a:extLst>
                </a:gridCol>
                <a:gridCol w="1811948">
                  <a:extLst>
                    <a:ext uri="{9D8B030D-6E8A-4147-A177-3AD203B41FA5}">
                      <a16:colId xmlns:a16="http://schemas.microsoft.com/office/drawing/2014/main" val="20001"/>
                    </a:ext>
                  </a:extLst>
                </a:gridCol>
              </a:tblGrid>
              <a:tr h="45124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800" b="1" i="0" u="none" strike="noStrike" cap="none" normalizeH="0" baseline="0" dirty="0">
                          <a:ln>
                            <a:noFill/>
                          </a:ln>
                          <a:solidFill>
                            <a:schemeClr val="tx1"/>
                          </a:solidFill>
                          <a:effectLst/>
                          <a:latin typeface="+mn-lt"/>
                        </a:rPr>
                        <a:t>Key Issues in Clinical Trials</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1" lang="en-US" sz="1800" b="1" i="0" u="none" strike="noStrike" cap="none" normalizeH="0" baseline="0" dirty="0">
                          <a:ln>
                            <a:noFill/>
                          </a:ln>
                          <a:solidFill>
                            <a:schemeClr val="tx1"/>
                          </a:solidFill>
                          <a:effectLst/>
                          <a:latin typeface="+mn-lt"/>
                        </a:rPr>
                        <a:t>Observational</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Clear Objective(s). Primary and secondary endpoints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a:ln>
                            <a:noFill/>
                          </a:ln>
                          <a:solidFill>
                            <a:schemeClr val="tx1"/>
                          </a:solidFill>
                          <a:effectLst/>
                          <a:latin typeface="+mn-lt"/>
                        </a:rPr>
                        <a:t> </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Study population. </a:t>
                      </a:r>
                      <a:r>
                        <a:rPr kumimoji="1" lang="en-US" altLang="en-US" sz="1400" b="1" i="0" u="none" strike="noStrike" cap="none" normalizeH="0" baseline="0" dirty="0">
                          <a:ln>
                            <a:noFill/>
                          </a:ln>
                          <a:solidFill>
                            <a:schemeClr val="tx1"/>
                          </a:solidFill>
                          <a:effectLst/>
                          <a:latin typeface="+mn-lt"/>
                        </a:rPr>
                        <a:t>Inclusion/exclusion criteria</a:t>
                      </a:r>
                      <a:r>
                        <a:rPr kumimoji="1" lang="en-US" sz="1400" b="1" i="0" u="none" strike="noStrike" cap="none" normalizeH="0" baseline="0" dirty="0">
                          <a:ln>
                            <a:noFill/>
                          </a:ln>
                          <a:solidFill>
                            <a:schemeClr val="tx1"/>
                          </a:solidFill>
                          <a:effectLst/>
                          <a:latin typeface="+mn-lt"/>
                        </a:rPr>
                        <a:t>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5004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lang="en-US" sz="1400" b="1" kern="1200" baseline="0" dirty="0">
                          <a:solidFill>
                            <a:schemeClr val="tx1"/>
                          </a:solidFill>
                          <a:latin typeface="+mn-lt"/>
                          <a:ea typeface="+mn-ea"/>
                          <a:cs typeface="Arial" pitchFamily="34" charset="0"/>
                        </a:rPr>
                        <a:t>Longitudinal </a:t>
                      </a:r>
                      <a:endParaRPr kumimoji="1" lang="en-US" sz="1400" b="1" i="0" u="none" strike="noStrike" cap="none" normalizeH="0" baseline="0" dirty="0">
                        <a:ln>
                          <a:noFill/>
                        </a:ln>
                        <a:solidFill>
                          <a:schemeClr val="tx1"/>
                        </a:solidFill>
                        <a:effectLst/>
                        <a:latin typeface="+mn-lt"/>
                        <a:cs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Randomized treatment assignment</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rgbClr val="C00000"/>
                          </a:solidFill>
                          <a:effectLst/>
                          <a:latin typeface="+mn-lt"/>
                        </a:rPr>
                        <a:t>No</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885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5004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200" b="1" i="0" u="none" strike="noStrike" cap="none" normalizeH="0" baseline="0" dirty="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
        <p:nvSpPr>
          <p:cNvPr id="4" name="AutoShape 45"/>
          <p:cNvSpPr>
            <a:spLocks noChangeArrowheads="1"/>
          </p:cNvSpPr>
          <p:nvPr/>
        </p:nvSpPr>
        <p:spPr bwMode="auto">
          <a:xfrm>
            <a:off x="5485851" y="3292523"/>
            <a:ext cx="2927995" cy="1543050"/>
          </a:xfrm>
          <a:prstGeom prst="wedgeRectCallout">
            <a:avLst>
              <a:gd name="adj1" fmla="val 2661"/>
              <a:gd name="adj2" fmla="val -78486"/>
            </a:avLst>
          </a:prstGeom>
          <a:solidFill>
            <a:schemeClr val="accent1"/>
          </a:solidFill>
          <a:ln>
            <a:noFill/>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eaLnBrk="1" fontAlgn="base" hangingPunct="1">
              <a:spcBef>
                <a:spcPct val="0"/>
              </a:spcBef>
              <a:spcAft>
                <a:spcPct val="0"/>
              </a:spcAft>
            </a:pPr>
            <a:endParaRPr lang="en-US" altLang="en-US" sz="1800">
              <a:solidFill>
                <a:srgbClr val="052049"/>
              </a:solidFill>
            </a:endParaRPr>
          </a:p>
        </p:txBody>
      </p:sp>
      <p:sp>
        <p:nvSpPr>
          <p:cNvPr id="5" name="Text Box 46"/>
          <p:cNvSpPr txBox="1">
            <a:spLocks noChangeArrowheads="1"/>
          </p:cNvSpPr>
          <p:nvPr/>
        </p:nvSpPr>
        <p:spPr bwMode="auto">
          <a:xfrm>
            <a:off x="5485851" y="3301675"/>
            <a:ext cx="2927995"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914400" eaLnBrk="1" fontAlgn="base" hangingPunct="1">
              <a:spcBef>
                <a:spcPct val="50000"/>
              </a:spcBef>
              <a:spcAft>
                <a:spcPct val="0"/>
              </a:spcAft>
            </a:pPr>
            <a:r>
              <a:rPr lang="en-US" altLang="en-US" sz="1600" dirty="0">
                <a:solidFill>
                  <a:srgbClr val="FFFFFF"/>
                </a:solidFill>
                <a:latin typeface="Arial"/>
              </a:rPr>
              <a:t>How to achieve comparability (or exchangeability)?</a:t>
            </a:r>
          </a:p>
          <a:p>
            <a:pPr defTabSz="914400" eaLnBrk="1" fontAlgn="base" hangingPunct="1">
              <a:spcBef>
                <a:spcPct val="50000"/>
              </a:spcBef>
              <a:spcAft>
                <a:spcPct val="0"/>
              </a:spcAft>
            </a:pPr>
            <a:r>
              <a:rPr lang="en-US" altLang="en-US" sz="1600" dirty="0">
                <a:solidFill>
                  <a:srgbClr val="FFFFFF"/>
                </a:solidFill>
                <a:latin typeface="Arial"/>
              </a:rPr>
              <a:t>Matching, stratification, restriction, modeling, etc.</a:t>
            </a:r>
          </a:p>
        </p:txBody>
      </p:sp>
      <p:sp>
        <p:nvSpPr>
          <p:cNvPr id="3" name="Slide Number Placeholder 2"/>
          <p:cNvSpPr>
            <a:spLocks noGrp="1"/>
          </p:cNvSpPr>
          <p:nvPr>
            <p:ph type="sldNum" sz="quarter" idx="12"/>
          </p:nvPr>
        </p:nvSpPr>
        <p:spPr/>
        <p:txBody>
          <a:bodyPr/>
          <a:lstStyle/>
          <a:p>
            <a:fld id="{413F8DDE-4CC1-4F7A-B17B-0976918310C3}" type="slidenum">
              <a:rPr lang="en-US" altLang="en-US" smtClean="0">
                <a:solidFill>
                  <a:srgbClr val="052049"/>
                </a:solidFill>
              </a:rPr>
              <a:pPr/>
              <a:t>73</a:t>
            </a:fld>
            <a:endParaRPr lang="en-US" altLang="en-US">
              <a:solidFill>
                <a:srgbClr val="052049"/>
              </a:solidFill>
            </a:endParaRPr>
          </a:p>
        </p:txBody>
      </p:sp>
    </p:spTree>
    <p:extLst>
      <p:ext uri="{BB962C8B-B14F-4D97-AF65-F5344CB8AC3E}">
        <p14:creationId xmlns:p14="http://schemas.microsoft.com/office/powerpoint/2010/main" val="28262207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9108" name="Group 52"/>
          <p:cNvGraphicFramePr>
            <a:graphicFrameLocks noGrp="1"/>
          </p:cNvGraphicFramePr>
          <p:nvPr>
            <p:ph idx="1"/>
          </p:nvPr>
        </p:nvGraphicFramePr>
        <p:xfrm>
          <a:off x="1146412" y="1200151"/>
          <a:ext cx="6509983" cy="4281493"/>
        </p:xfrm>
        <a:graphic>
          <a:graphicData uri="http://schemas.openxmlformats.org/drawingml/2006/table">
            <a:tbl>
              <a:tblPr/>
              <a:tblGrid>
                <a:gridCol w="4698509">
                  <a:extLst>
                    <a:ext uri="{9D8B030D-6E8A-4147-A177-3AD203B41FA5}">
                      <a16:colId xmlns:a16="http://schemas.microsoft.com/office/drawing/2014/main" val="20000"/>
                    </a:ext>
                  </a:extLst>
                </a:gridCol>
                <a:gridCol w="1811474">
                  <a:extLst>
                    <a:ext uri="{9D8B030D-6E8A-4147-A177-3AD203B41FA5}">
                      <a16:colId xmlns:a16="http://schemas.microsoft.com/office/drawing/2014/main" val="20001"/>
                    </a:ext>
                  </a:extLst>
                </a:gridCol>
              </a:tblGrid>
              <a:tr h="45124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800" b="1" i="0" u="none" strike="noStrike" cap="none" normalizeH="0" baseline="0" dirty="0">
                          <a:ln>
                            <a:noFill/>
                          </a:ln>
                          <a:solidFill>
                            <a:schemeClr val="tx1"/>
                          </a:solidFill>
                          <a:effectLst/>
                          <a:latin typeface="+mn-lt"/>
                        </a:rPr>
                        <a:t>Key Issues in Clinical Trials</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1" lang="en-US" sz="1800" b="1" i="0" u="none" strike="noStrike" cap="none" normalizeH="0" baseline="0" dirty="0">
                          <a:ln>
                            <a:noFill/>
                          </a:ln>
                          <a:solidFill>
                            <a:schemeClr val="tx1"/>
                          </a:solidFill>
                          <a:effectLst/>
                          <a:latin typeface="+mn-lt"/>
                        </a:rPr>
                        <a:t>Observational</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Clear Objective(s). Primary and secondary endpoints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a:ln>
                            <a:noFill/>
                          </a:ln>
                          <a:solidFill>
                            <a:schemeClr val="tx1"/>
                          </a:solidFill>
                          <a:effectLst/>
                          <a:latin typeface="+mn-lt"/>
                        </a:rPr>
                        <a:t> </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Study population. </a:t>
                      </a:r>
                      <a:r>
                        <a:rPr kumimoji="1" lang="en-US" altLang="en-US" sz="1400" b="1" i="0" u="none" strike="noStrike" cap="none" normalizeH="0" baseline="0" dirty="0">
                          <a:ln>
                            <a:noFill/>
                          </a:ln>
                          <a:solidFill>
                            <a:schemeClr val="tx1"/>
                          </a:solidFill>
                          <a:effectLst/>
                          <a:latin typeface="+mn-lt"/>
                        </a:rPr>
                        <a:t>Inclusion/exclusion criteria</a:t>
                      </a:r>
                      <a:r>
                        <a:rPr kumimoji="1" lang="en-US" sz="1400" b="1" i="0" u="none" strike="noStrike" cap="none" normalizeH="0" baseline="0" dirty="0">
                          <a:ln>
                            <a:noFill/>
                          </a:ln>
                          <a:solidFill>
                            <a:schemeClr val="tx1"/>
                          </a:solidFill>
                          <a:effectLst/>
                          <a:latin typeface="+mn-lt"/>
                        </a:rPr>
                        <a:t>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5004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lang="en-US" sz="1400" b="1" kern="1200" baseline="0" dirty="0">
                          <a:solidFill>
                            <a:schemeClr val="tx1"/>
                          </a:solidFill>
                          <a:latin typeface="+mn-lt"/>
                          <a:ea typeface="+mn-ea"/>
                          <a:cs typeface="Arial" pitchFamily="34" charset="0"/>
                        </a:rPr>
                        <a:t>Longitudinal </a:t>
                      </a:r>
                      <a:endParaRPr kumimoji="1" lang="en-US" sz="1400" b="1" i="0" u="none" strike="noStrike" cap="none" normalizeH="0" baseline="0" dirty="0">
                        <a:ln>
                          <a:noFill/>
                        </a:ln>
                        <a:solidFill>
                          <a:schemeClr val="tx1"/>
                        </a:solidFill>
                        <a:effectLst/>
                        <a:latin typeface="+mn-lt"/>
                        <a:cs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Randomized treatment assignment</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rgbClr val="C00000"/>
                          </a:solidFill>
                          <a:effectLst/>
                          <a:latin typeface="+mn-lt"/>
                        </a:rPr>
                        <a:t>No</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885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Blinding</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rgbClr val="C00000"/>
                          </a:solidFill>
                          <a:effectLst/>
                          <a:latin typeface="+mn-lt"/>
                        </a:rPr>
                        <a:t>No</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5004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200" b="1" i="0" u="none" strike="noStrike" cap="none" normalizeH="0" baseline="0" dirty="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
        <p:nvSpPr>
          <p:cNvPr id="3" name="AutoShape 45"/>
          <p:cNvSpPr>
            <a:spLocks noChangeArrowheads="1"/>
          </p:cNvSpPr>
          <p:nvPr/>
        </p:nvSpPr>
        <p:spPr bwMode="auto">
          <a:xfrm>
            <a:off x="5257800" y="4139781"/>
            <a:ext cx="3791243" cy="1341863"/>
          </a:xfrm>
          <a:prstGeom prst="wedgeRectCallout">
            <a:avLst>
              <a:gd name="adj1" fmla="val -12675"/>
              <a:gd name="adj2" fmla="val -110879"/>
            </a:avLst>
          </a:prstGeom>
          <a:solidFill>
            <a:schemeClr val="accent1"/>
          </a:solidFill>
          <a:ln>
            <a:noFill/>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914400" eaLnBrk="1" fontAlgn="base" hangingPunct="1">
              <a:spcBef>
                <a:spcPct val="0"/>
              </a:spcBef>
              <a:spcAft>
                <a:spcPct val="0"/>
              </a:spcAft>
            </a:pPr>
            <a:r>
              <a:rPr lang="en-US" altLang="en-US" sz="1500" dirty="0">
                <a:solidFill>
                  <a:srgbClr val="FFFFFF"/>
                </a:solidFill>
                <a:latin typeface="Arial" panose="020B0604020202020204" pitchFamily="34" charset="0"/>
              </a:rPr>
              <a:t>Not in the same way as RCT, but often assessments can be done by individuals who are “blinded” to exposure or disease status (e.g., lab measurements, or data abstracted from SOC tests, </a:t>
            </a:r>
            <a:r>
              <a:rPr lang="en-US" altLang="en-US" sz="1500" dirty="0" err="1">
                <a:solidFill>
                  <a:srgbClr val="FFFFFF"/>
                </a:solidFill>
                <a:latin typeface="Arial" panose="020B0604020202020204" pitchFamily="34" charset="0"/>
              </a:rPr>
              <a:t>etc</a:t>
            </a:r>
            <a:r>
              <a:rPr lang="en-US" altLang="en-US" sz="1500" dirty="0">
                <a:solidFill>
                  <a:srgbClr val="FFFFFF"/>
                </a:solidFill>
                <a:latin typeface="Arial" panose="020B0604020202020204" pitchFamily="34" charset="0"/>
              </a:rPr>
              <a:t>)</a:t>
            </a:r>
            <a:endParaRPr lang="en-US" altLang="en-US" sz="1500" dirty="0">
              <a:solidFill>
                <a:srgbClr val="FFFFFF"/>
              </a:solidFill>
            </a:endParaRPr>
          </a:p>
        </p:txBody>
      </p:sp>
      <p:sp>
        <p:nvSpPr>
          <p:cNvPr id="5" name="Slide Number Placeholder 4"/>
          <p:cNvSpPr>
            <a:spLocks noGrp="1"/>
          </p:cNvSpPr>
          <p:nvPr>
            <p:ph type="sldNum" sz="quarter" idx="12"/>
          </p:nvPr>
        </p:nvSpPr>
        <p:spPr/>
        <p:txBody>
          <a:bodyPr/>
          <a:lstStyle/>
          <a:p>
            <a:fld id="{413F8DDE-4CC1-4F7A-B17B-0976918310C3}" type="slidenum">
              <a:rPr lang="en-US" altLang="en-US" smtClean="0">
                <a:solidFill>
                  <a:srgbClr val="052049"/>
                </a:solidFill>
              </a:rPr>
              <a:pPr/>
              <a:t>74</a:t>
            </a:fld>
            <a:endParaRPr lang="en-US" altLang="en-US">
              <a:solidFill>
                <a:srgbClr val="052049"/>
              </a:solidFill>
            </a:endParaRPr>
          </a:p>
        </p:txBody>
      </p:sp>
    </p:spTree>
    <p:extLst>
      <p:ext uri="{BB962C8B-B14F-4D97-AF65-F5344CB8AC3E}">
        <p14:creationId xmlns:p14="http://schemas.microsoft.com/office/powerpoint/2010/main" val="272309632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9108" name="Group 52"/>
          <p:cNvGraphicFramePr>
            <a:graphicFrameLocks noGrp="1"/>
          </p:cNvGraphicFramePr>
          <p:nvPr>
            <p:ph idx="1"/>
          </p:nvPr>
        </p:nvGraphicFramePr>
        <p:xfrm>
          <a:off x="1136176" y="1200151"/>
          <a:ext cx="6550926" cy="4281493"/>
        </p:xfrm>
        <a:graphic>
          <a:graphicData uri="http://schemas.openxmlformats.org/drawingml/2006/table">
            <a:tbl>
              <a:tblPr/>
              <a:tblGrid>
                <a:gridCol w="4722363">
                  <a:extLst>
                    <a:ext uri="{9D8B030D-6E8A-4147-A177-3AD203B41FA5}">
                      <a16:colId xmlns:a16="http://schemas.microsoft.com/office/drawing/2014/main" val="20000"/>
                    </a:ext>
                  </a:extLst>
                </a:gridCol>
                <a:gridCol w="1828563">
                  <a:extLst>
                    <a:ext uri="{9D8B030D-6E8A-4147-A177-3AD203B41FA5}">
                      <a16:colId xmlns:a16="http://schemas.microsoft.com/office/drawing/2014/main" val="20001"/>
                    </a:ext>
                  </a:extLst>
                </a:gridCol>
              </a:tblGrid>
              <a:tr h="45124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800" b="1" i="0" u="none" strike="noStrike" cap="none" normalizeH="0" baseline="0" dirty="0">
                          <a:ln>
                            <a:noFill/>
                          </a:ln>
                          <a:solidFill>
                            <a:schemeClr val="tx1"/>
                          </a:solidFill>
                          <a:effectLst/>
                          <a:latin typeface="+mn-lt"/>
                        </a:rPr>
                        <a:t>Key Issues in Clinical Trials</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1" lang="en-US" sz="1800" b="1" i="0" u="none" strike="noStrike" cap="none" normalizeH="0" baseline="0" dirty="0">
                          <a:ln>
                            <a:noFill/>
                          </a:ln>
                          <a:solidFill>
                            <a:schemeClr val="tx1"/>
                          </a:solidFill>
                          <a:effectLst/>
                          <a:latin typeface="+mn-lt"/>
                        </a:rPr>
                        <a:t>Observational</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Clear Objective(s). Primary and secondary endpoints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a:ln>
                            <a:noFill/>
                          </a:ln>
                          <a:solidFill>
                            <a:schemeClr val="tx1"/>
                          </a:solidFill>
                          <a:effectLst/>
                          <a:latin typeface="+mn-lt"/>
                        </a:rPr>
                        <a:t> </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Study population. </a:t>
                      </a:r>
                      <a:r>
                        <a:rPr kumimoji="1" lang="en-US" altLang="en-US" sz="1400" b="1" i="0" u="none" strike="noStrike" cap="none" normalizeH="0" baseline="0" dirty="0">
                          <a:ln>
                            <a:noFill/>
                          </a:ln>
                          <a:solidFill>
                            <a:schemeClr val="tx1"/>
                          </a:solidFill>
                          <a:effectLst/>
                          <a:latin typeface="+mn-lt"/>
                        </a:rPr>
                        <a:t>Inclusion/exclusion criteria</a:t>
                      </a:r>
                      <a:r>
                        <a:rPr kumimoji="1" lang="en-US" sz="1400" b="1" i="0" u="none" strike="noStrike" cap="none" normalizeH="0" baseline="0" dirty="0">
                          <a:ln>
                            <a:noFill/>
                          </a:ln>
                          <a:solidFill>
                            <a:schemeClr val="tx1"/>
                          </a:solidFill>
                          <a:effectLst/>
                          <a:latin typeface="+mn-lt"/>
                        </a:rPr>
                        <a:t>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5004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lang="en-US" sz="1400" b="1" kern="1200" baseline="0" dirty="0">
                          <a:solidFill>
                            <a:schemeClr val="tx1"/>
                          </a:solidFill>
                          <a:latin typeface="+mn-lt"/>
                          <a:ea typeface="+mn-ea"/>
                          <a:cs typeface="Arial" pitchFamily="34" charset="0"/>
                        </a:rPr>
                        <a:t>Longitudinal </a:t>
                      </a:r>
                      <a:endParaRPr kumimoji="1" lang="en-US" sz="1400" b="1" i="0" u="none" strike="noStrike" cap="none" normalizeH="0" baseline="0" dirty="0">
                        <a:ln>
                          <a:noFill/>
                        </a:ln>
                        <a:solidFill>
                          <a:schemeClr val="tx1"/>
                        </a:solidFill>
                        <a:effectLst/>
                        <a:latin typeface="+mn-lt"/>
                        <a:cs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Randomized treatment assignment</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rgbClr val="C00000"/>
                          </a:solidFill>
                          <a:effectLst/>
                          <a:latin typeface="+mn-lt"/>
                        </a:rPr>
                        <a:t>No</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885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Blinding</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rgbClr val="C00000"/>
                          </a:solidFill>
                          <a:effectLst/>
                          <a:latin typeface="+mn-lt"/>
                        </a:rPr>
                        <a:t>No</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Statistical Power. Sample size &amp; follow up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5004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200" b="1" i="0" u="none" strike="noStrike" cap="none" normalizeH="0" baseline="0" dirty="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
        <p:nvSpPr>
          <p:cNvPr id="4" name="Slide Number Placeholder 3"/>
          <p:cNvSpPr>
            <a:spLocks noGrp="1"/>
          </p:cNvSpPr>
          <p:nvPr>
            <p:ph type="sldNum" sz="quarter" idx="12"/>
          </p:nvPr>
        </p:nvSpPr>
        <p:spPr/>
        <p:txBody>
          <a:bodyPr/>
          <a:lstStyle/>
          <a:p>
            <a:fld id="{413F8DDE-4CC1-4F7A-B17B-0976918310C3}" type="slidenum">
              <a:rPr lang="en-US" altLang="en-US" smtClean="0">
                <a:solidFill>
                  <a:srgbClr val="052049"/>
                </a:solidFill>
              </a:rPr>
              <a:pPr/>
              <a:t>75</a:t>
            </a:fld>
            <a:endParaRPr lang="en-US" altLang="en-US">
              <a:solidFill>
                <a:srgbClr val="052049"/>
              </a:solidFill>
            </a:endParaRPr>
          </a:p>
        </p:txBody>
      </p:sp>
    </p:spTree>
    <p:extLst>
      <p:ext uri="{BB962C8B-B14F-4D97-AF65-F5344CB8AC3E}">
        <p14:creationId xmlns:p14="http://schemas.microsoft.com/office/powerpoint/2010/main" val="111108670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9108" name="Group 52"/>
          <p:cNvGraphicFramePr>
            <a:graphicFrameLocks noGrp="1"/>
          </p:cNvGraphicFramePr>
          <p:nvPr>
            <p:ph idx="1"/>
          </p:nvPr>
        </p:nvGraphicFramePr>
        <p:xfrm>
          <a:off x="1146412" y="1200151"/>
          <a:ext cx="6530454" cy="4281493"/>
        </p:xfrm>
        <a:graphic>
          <a:graphicData uri="http://schemas.openxmlformats.org/drawingml/2006/table">
            <a:tbl>
              <a:tblPr/>
              <a:tblGrid>
                <a:gridCol w="4713284">
                  <a:extLst>
                    <a:ext uri="{9D8B030D-6E8A-4147-A177-3AD203B41FA5}">
                      <a16:colId xmlns:a16="http://schemas.microsoft.com/office/drawing/2014/main" val="20000"/>
                    </a:ext>
                  </a:extLst>
                </a:gridCol>
                <a:gridCol w="1817170">
                  <a:extLst>
                    <a:ext uri="{9D8B030D-6E8A-4147-A177-3AD203B41FA5}">
                      <a16:colId xmlns:a16="http://schemas.microsoft.com/office/drawing/2014/main" val="20001"/>
                    </a:ext>
                  </a:extLst>
                </a:gridCol>
              </a:tblGrid>
              <a:tr h="45124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800" b="1" i="0" u="none" strike="noStrike" cap="none" normalizeH="0" baseline="0" dirty="0">
                          <a:ln>
                            <a:noFill/>
                          </a:ln>
                          <a:solidFill>
                            <a:schemeClr val="tx1"/>
                          </a:solidFill>
                          <a:effectLst/>
                          <a:latin typeface="+mn-lt"/>
                        </a:rPr>
                        <a:t>Key Issues in Clinical Trials</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1" lang="en-US" sz="1800" b="1" i="0" u="none" strike="noStrike" cap="none" normalizeH="0" baseline="0" dirty="0">
                          <a:ln>
                            <a:noFill/>
                          </a:ln>
                          <a:solidFill>
                            <a:schemeClr val="tx1"/>
                          </a:solidFill>
                          <a:effectLst/>
                          <a:latin typeface="+mn-lt"/>
                        </a:rPr>
                        <a:t>Observational</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Clear Objective(s). Primary and secondary endpoints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a:ln>
                            <a:noFill/>
                          </a:ln>
                          <a:solidFill>
                            <a:schemeClr val="tx1"/>
                          </a:solidFill>
                          <a:effectLst/>
                          <a:latin typeface="+mn-lt"/>
                        </a:rPr>
                        <a:t> </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Study population. </a:t>
                      </a:r>
                      <a:r>
                        <a:rPr kumimoji="1" lang="en-US" altLang="en-US" sz="1400" b="1" i="0" u="none" strike="noStrike" cap="none" normalizeH="0" baseline="0" dirty="0">
                          <a:ln>
                            <a:noFill/>
                          </a:ln>
                          <a:solidFill>
                            <a:schemeClr val="tx1"/>
                          </a:solidFill>
                          <a:effectLst/>
                          <a:latin typeface="+mn-lt"/>
                        </a:rPr>
                        <a:t>Inclusion/exclusion criteria</a:t>
                      </a:r>
                      <a:r>
                        <a:rPr kumimoji="1" lang="en-US" sz="1400" b="1" i="0" u="none" strike="noStrike" cap="none" normalizeH="0" baseline="0" dirty="0">
                          <a:ln>
                            <a:noFill/>
                          </a:ln>
                          <a:solidFill>
                            <a:schemeClr val="tx1"/>
                          </a:solidFill>
                          <a:effectLst/>
                          <a:latin typeface="+mn-lt"/>
                        </a:rPr>
                        <a:t>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5004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lang="en-US" sz="1400" b="1" kern="1200" baseline="0" dirty="0">
                          <a:solidFill>
                            <a:schemeClr val="tx1"/>
                          </a:solidFill>
                          <a:latin typeface="+mn-lt"/>
                          <a:ea typeface="+mn-ea"/>
                          <a:cs typeface="Arial" pitchFamily="34" charset="0"/>
                        </a:rPr>
                        <a:t>Longitudinal </a:t>
                      </a:r>
                      <a:endParaRPr kumimoji="1" lang="en-US" sz="1400" b="1" i="0" u="none" strike="noStrike" cap="none" normalizeH="0" baseline="0" dirty="0">
                        <a:ln>
                          <a:noFill/>
                        </a:ln>
                        <a:solidFill>
                          <a:schemeClr val="tx1"/>
                        </a:solidFill>
                        <a:effectLst/>
                        <a:latin typeface="+mn-lt"/>
                        <a:cs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Randomized treatment assignment</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rgbClr val="C00000"/>
                          </a:solidFill>
                          <a:effectLst/>
                          <a:latin typeface="+mn-lt"/>
                        </a:rPr>
                        <a:t>No</a:t>
                      </a: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885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Blinding</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rgbClr val="C00000"/>
                          </a:solidFill>
                          <a:effectLst/>
                          <a:latin typeface="+mn-lt"/>
                        </a:rPr>
                        <a:t>No</a:t>
                      </a: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Statistical Power. Sample size &amp; follow up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5004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International, multicenter,…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200" b="1" i="0" u="none" strike="noStrike" cap="none" normalizeH="0" baseline="0" dirty="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
        <p:nvSpPr>
          <p:cNvPr id="4" name="Slide Number Placeholder 3"/>
          <p:cNvSpPr>
            <a:spLocks noGrp="1"/>
          </p:cNvSpPr>
          <p:nvPr>
            <p:ph type="sldNum" sz="quarter" idx="12"/>
          </p:nvPr>
        </p:nvSpPr>
        <p:spPr/>
        <p:txBody>
          <a:bodyPr/>
          <a:lstStyle/>
          <a:p>
            <a:fld id="{413F8DDE-4CC1-4F7A-B17B-0976918310C3}" type="slidenum">
              <a:rPr lang="en-US" altLang="en-US" smtClean="0">
                <a:solidFill>
                  <a:srgbClr val="052049"/>
                </a:solidFill>
              </a:rPr>
              <a:pPr/>
              <a:t>76</a:t>
            </a:fld>
            <a:endParaRPr lang="en-US" altLang="en-US">
              <a:solidFill>
                <a:srgbClr val="052049"/>
              </a:solidFill>
            </a:endParaRPr>
          </a:p>
        </p:txBody>
      </p:sp>
    </p:spTree>
    <p:extLst>
      <p:ext uri="{BB962C8B-B14F-4D97-AF65-F5344CB8AC3E}">
        <p14:creationId xmlns:p14="http://schemas.microsoft.com/office/powerpoint/2010/main" val="163607436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9108" name="Group 52"/>
          <p:cNvGraphicFramePr>
            <a:graphicFrameLocks noGrp="1"/>
          </p:cNvGraphicFramePr>
          <p:nvPr>
            <p:ph idx="1"/>
          </p:nvPr>
        </p:nvGraphicFramePr>
        <p:xfrm>
          <a:off x="1136176" y="1200151"/>
          <a:ext cx="6530455" cy="4281493"/>
        </p:xfrm>
        <a:graphic>
          <a:graphicData uri="http://schemas.openxmlformats.org/drawingml/2006/table">
            <a:tbl>
              <a:tblPr/>
              <a:tblGrid>
                <a:gridCol w="4713284">
                  <a:extLst>
                    <a:ext uri="{9D8B030D-6E8A-4147-A177-3AD203B41FA5}">
                      <a16:colId xmlns:a16="http://schemas.microsoft.com/office/drawing/2014/main" val="20000"/>
                    </a:ext>
                  </a:extLst>
                </a:gridCol>
                <a:gridCol w="1817171">
                  <a:extLst>
                    <a:ext uri="{9D8B030D-6E8A-4147-A177-3AD203B41FA5}">
                      <a16:colId xmlns:a16="http://schemas.microsoft.com/office/drawing/2014/main" val="20001"/>
                    </a:ext>
                  </a:extLst>
                </a:gridCol>
              </a:tblGrid>
              <a:tr h="45124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800" b="1" i="0" u="none" strike="noStrike" cap="none" normalizeH="0" baseline="0" dirty="0">
                          <a:ln>
                            <a:noFill/>
                          </a:ln>
                          <a:solidFill>
                            <a:schemeClr val="tx1"/>
                          </a:solidFill>
                          <a:effectLst/>
                          <a:latin typeface="+mn-lt"/>
                        </a:rPr>
                        <a:t>Key Issues in Clinical Trials</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1" lang="en-US" sz="1800" b="1" i="0" u="none" strike="noStrike" cap="none" normalizeH="0" baseline="0" dirty="0">
                          <a:ln>
                            <a:noFill/>
                          </a:ln>
                          <a:solidFill>
                            <a:schemeClr val="tx1"/>
                          </a:solidFill>
                          <a:effectLst/>
                          <a:latin typeface="+mn-lt"/>
                        </a:rPr>
                        <a:t>Observational</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Clear Objective(s). Primary and secondary endpoints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a:ln>
                            <a:noFill/>
                          </a:ln>
                          <a:solidFill>
                            <a:schemeClr val="tx1"/>
                          </a:solidFill>
                          <a:effectLst/>
                          <a:latin typeface="+mn-lt"/>
                        </a:rPr>
                        <a:t> </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Study population. </a:t>
                      </a:r>
                      <a:r>
                        <a:rPr kumimoji="1" lang="en-US" altLang="en-US" sz="1400" b="1" i="0" u="none" strike="noStrike" cap="none" normalizeH="0" baseline="0" dirty="0">
                          <a:ln>
                            <a:noFill/>
                          </a:ln>
                          <a:solidFill>
                            <a:schemeClr val="tx1"/>
                          </a:solidFill>
                          <a:effectLst/>
                          <a:latin typeface="+mn-lt"/>
                        </a:rPr>
                        <a:t>Inclusion/exclusion criteria</a:t>
                      </a:r>
                      <a:r>
                        <a:rPr kumimoji="1" lang="en-US" sz="1400" b="1" i="0" u="none" strike="noStrike" cap="none" normalizeH="0" baseline="0" dirty="0">
                          <a:ln>
                            <a:noFill/>
                          </a:ln>
                          <a:solidFill>
                            <a:schemeClr val="tx1"/>
                          </a:solidFill>
                          <a:effectLst/>
                          <a:latin typeface="+mn-lt"/>
                        </a:rPr>
                        <a:t>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5004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lang="en-US" sz="1400" b="1" kern="1200" baseline="0" dirty="0">
                          <a:solidFill>
                            <a:schemeClr val="tx1"/>
                          </a:solidFill>
                          <a:latin typeface="+mn-lt"/>
                          <a:ea typeface="+mn-ea"/>
                          <a:cs typeface="Arial" pitchFamily="34" charset="0"/>
                        </a:rPr>
                        <a:t>Longitudinal </a:t>
                      </a:r>
                      <a:endParaRPr kumimoji="1" lang="en-US" sz="1400" b="1" i="0" u="none" strike="noStrike" cap="none" normalizeH="0" baseline="0" dirty="0">
                        <a:ln>
                          <a:noFill/>
                        </a:ln>
                        <a:solidFill>
                          <a:schemeClr val="tx1"/>
                        </a:solidFill>
                        <a:effectLst/>
                        <a:latin typeface="+mn-lt"/>
                        <a:cs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Randomized treatment assignment</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rgbClr val="C00000"/>
                          </a:solidFill>
                          <a:effectLst/>
                          <a:latin typeface="+mn-lt"/>
                        </a:rPr>
                        <a:t>No</a:t>
                      </a: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885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Blinding</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rgbClr val="C00000"/>
                          </a:solidFill>
                          <a:effectLst/>
                          <a:latin typeface="+mn-lt"/>
                        </a:rPr>
                        <a:t>No</a:t>
                      </a: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Statistical Power. Sample size &amp; follow up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5004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International, multicenter,…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Reference group. Active therapy or placebo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200" b="1" i="0" u="none" strike="noStrike" cap="none" normalizeH="0" baseline="0" dirty="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
        <p:nvSpPr>
          <p:cNvPr id="4" name="Slide Number Placeholder 3"/>
          <p:cNvSpPr>
            <a:spLocks noGrp="1"/>
          </p:cNvSpPr>
          <p:nvPr>
            <p:ph type="sldNum" sz="quarter" idx="12"/>
          </p:nvPr>
        </p:nvSpPr>
        <p:spPr/>
        <p:txBody>
          <a:bodyPr/>
          <a:lstStyle/>
          <a:p>
            <a:fld id="{413F8DDE-4CC1-4F7A-B17B-0976918310C3}" type="slidenum">
              <a:rPr lang="en-US" altLang="en-US" smtClean="0">
                <a:solidFill>
                  <a:srgbClr val="052049"/>
                </a:solidFill>
              </a:rPr>
              <a:pPr/>
              <a:t>77</a:t>
            </a:fld>
            <a:endParaRPr lang="en-US" altLang="en-US">
              <a:solidFill>
                <a:srgbClr val="052049"/>
              </a:solidFill>
            </a:endParaRPr>
          </a:p>
        </p:txBody>
      </p:sp>
    </p:spTree>
    <p:extLst>
      <p:ext uri="{BB962C8B-B14F-4D97-AF65-F5344CB8AC3E}">
        <p14:creationId xmlns:p14="http://schemas.microsoft.com/office/powerpoint/2010/main" val="25858681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9108" name="Group 52"/>
          <p:cNvGraphicFramePr>
            <a:graphicFrameLocks noGrp="1"/>
          </p:cNvGraphicFramePr>
          <p:nvPr>
            <p:ph idx="1"/>
          </p:nvPr>
        </p:nvGraphicFramePr>
        <p:xfrm>
          <a:off x="1146412" y="1200151"/>
          <a:ext cx="6530453" cy="4293260"/>
        </p:xfrm>
        <a:graphic>
          <a:graphicData uri="http://schemas.openxmlformats.org/drawingml/2006/table">
            <a:tbl>
              <a:tblPr/>
              <a:tblGrid>
                <a:gridCol w="4795365">
                  <a:extLst>
                    <a:ext uri="{9D8B030D-6E8A-4147-A177-3AD203B41FA5}">
                      <a16:colId xmlns:a16="http://schemas.microsoft.com/office/drawing/2014/main" val="20000"/>
                    </a:ext>
                  </a:extLst>
                </a:gridCol>
                <a:gridCol w="1735088">
                  <a:extLst>
                    <a:ext uri="{9D8B030D-6E8A-4147-A177-3AD203B41FA5}">
                      <a16:colId xmlns:a16="http://schemas.microsoft.com/office/drawing/2014/main" val="20001"/>
                    </a:ext>
                  </a:extLst>
                </a:gridCol>
              </a:tblGrid>
              <a:tr h="45127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800" b="1" i="0" u="none" strike="noStrike" cap="none" normalizeH="0" baseline="0" dirty="0">
                          <a:ln>
                            <a:noFill/>
                          </a:ln>
                          <a:solidFill>
                            <a:schemeClr val="tx1"/>
                          </a:solidFill>
                          <a:effectLst/>
                          <a:latin typeface="+mn-lt"/>
                        </a:rPr>
                        <a:t>Key Issues in Clinical Trials</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1" lang="en-US" sz="1800" b="1" i="0" u="none" strike="noStrike" cap="none" normalizeH="0" baseline="0" dirty="0">
                          <a:ln>
                            <a:noFill/>
                          </a:ln>
                          <a:solidFill>
                            <a:schemeClr val="tx1"/>
                          </a:solidFill>
                          <a:effectLst/>
                          <a:latin typeface="+mn-lt"/>
                        </a:rPr>
                        <a:t>Observational</a:t>
                      </a: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Clear Objective(s). Primary and secondary endpoints  </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Study population. </a:t>
                      </a:r>
                      <a:r>
                        <a:rPr kumimoji="1" lang="en-US" altLang="en-US" sz="1400" b="1" i="0" u="none" strike="noStrike" cap="none" normalizeH="0" baseline="0" dirty="0">
                          <a:ln>
                            <a:noFill/>
                          </a:ln>
                          <a:solidFill>
                            <a:schemeClr val="tx1"/>
                          </a:solidFill>
                          <a:effectLst/>
                          <a:latin typeface="+mn-lt"/>
                        </a:rPr>
                        <a:t>Inclusion/exclusion criteria</a:t>
                      </a:r>
                      <a:r>
                        <a:rPr kumimoji="1" lang="en-US" sz="1400" b="1" i="0" u="none" strike="noStrike" cap="none" normalizeH="0" baseline="0" dirty="0">
                          <a:ln>
                            <a:noFill/>
                          </a:ln>
                          <a:solidFill>
                            <a:schemeClr val="tx1"/>
                          </a:solidFill>
                          <a:effectLst/>
                          <a:latin typeface="+mn-lt"/>
                        </a:rPr>
                        <a:t> </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5006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lang="en-US" sz="1400" b="1" kern="1200" baseline="0" dirty="0">
                          <a:solidFill>
                            <a:schemeClr val="tx1"/>
                          </a:solidFill>
                          <a:latin typeface="+mn-lt"/>
                          <a:ea typeface="+mn-ea"/>
                          <a:cs typeface="Arial" pitchFamily="34" charset="0"/>
                        </a:rPr>
                        <a:t>Longitudinal </a:t>
                      </a:r>
                      <a:endParaRPr kumimoji="1" lang="en-US" sz="1400" b="1" i="0" u="none" strike="noStrike" cap="none" normalizeH="0" baseline="0" dirty="0">
                        <a:ln>
                          <a:noFill/>
                        </a:ln>
                        <a:solidFill>
                          <a:schemeClr val="tx1"/>
                        </a:solidFill>
                        <a:effectLst/>
                        <a:latin typeface="+mn-lt"/>
                        <a:cs typeface="Arial" pitchFamily="34" charset="0"/>
                      </a:endParaRP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Randomized treatment assignment</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rgbClr val="C00000"/>
                          </a:solidFill>
                          <a:effectLst/>
                          <a:latin typeface="+mn-lt"/>
                        </a:rPr>
                        <a:t>No</a:t>
                      </a: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887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Blinding</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rgbClr val="C00000"/>
                          </a:solidFill>
                          <a:effectLst/>
                          <a:latin typeface="+mn-lt"/>
                        </a:rPr>
                        <a:t>No</a:t>
                      </a: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Statistical Power. Sample size &amp; follow up </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5006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International, multicenter,… </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Reference group. Active therapy or placebo </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59181">
                <a:tc>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sz="1400" b="1" i="0" u="none" strike="noStrike" cap="none" normalizeH="0" baseline="0" dirty="0">
                          <a:ln>
                            <a:noFill/>
                          </a:ln>
                          <a:solidFill>
                            <a:srgbClr val="C00000"/>
                          </a:solidFill>
                          <a:effectLst/>
                          <a:latin typeface="+mn-lt"/>
                        </a:rPr>
                        <a:t>Loss to follow up &amp; Compliance </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rgbClr val="C00000"/>
                          </a:solidFill>
                          <a:effectLst/>
                          <a:latin typeface="+mn-lt"/>
                        </a:rPr>
                        <a:t> </a:t>
                      </a:r>
                      <a:endParaRPr kumimoji="1" lang="en-US" sz="1400" b="1" i="0" u="none" strike="noStrike" cap="none" normalizeH="0" baseline="0" dirty="0">
                        <a:ln>
                          <a:noFill/>
                        </a:ln>
                        <a:solidFill>
                          <a:srgbClr val="C00000"/>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200" b="1" i="0" u="none" strike="noStrike" cap="none" normalizeH="0" baseline="0" dirty="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Arial" pitchFamily="34" charset="0"/>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
        <p:nvSpPr>
          <p:cNvPr id="4" name="Slide Number Placeholder 3"/>
          <p:cNvSpPr>
            <a:spLocks noGrp="1"/>
          </p:cNvSpPr>
          <p:nvPr>
            <p:ph type="sldNum" sz="quarter" idx="12"/>
          </p:nvPr>
        </p:nvSpPr>
        <p:spPr/>
        <p:txBody>
          <a:bodyPr/>
          <a:lstStyle/>
          <a:p>
            <a:fld id="{413F8DDE-4CC1-4F7A-B17B-0976918310C3}" type="slidenum">
              <a:rPr lang="en-US" altLang="en-US" smtClean="0">
                <a:solidFill>
                  <a:srgbClr val="052049"/>
                </a:solidFill>
              </a:rPr>
              <a:pPr/>
              <a:t>78</a:t>
            </a:fld>
            <a:endParaRPr lang="en-US" altLang="en-US">
              <a:solidFill>
                <a:srgbClr val="052049"/>
              </a:solidFill>
            </a:endParaRPr>
          </a:p>
        </p:txBody>
      </p:sp>
    </p:spTree>
    <p:extLst>
      <p:ext uri="{BB962C8B-B14F-4D97-AF65-F5344CB8AC3E}">
        <p14:creationId xmlns:p14="http://schemas.microsoft.com/office/powerpoint/2010/main" val="28805393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9108" name="Group 52"/>
          <p:cNvGraphicFramePr>
            <a:graphicFrameLocks noGrp="1"/>
          </p:cNvGraphicFramePr>
          <p:nvPr>
            <p:ph idx="1"/>
          </p:nvPr>
        </p:nvGraphicFramePr>
        <p:xfrm>
          <a:off x="1146412" y="1200151"/>
          <a:ext cx="6540690" cy="4276984"/>
        </p:xfrm>
        <a:graphic>
          <a:graphicData uri="http://schemas.openxmlformats.org/drawingml/2006/table">
            <a:tbl>
              <a:tblPr/>
              <a:tblGrid>
                <a:gridCol w="4705896">
                  <a:extLst>
                    <a:ext uri="{9D8B030D-6E8A-4147-A177-3AD203B41FA5}">
                      <a16:colId xmlns:a16="http://schemas.microsoft.com/office/drawing/2014/main" val="20000"/>
                    </a:ext>
                  </a:extLst>
                </a:gridCol>
                <a:gridCol w="1834794">
                  <a:extLst>
                    <a:ext uri="{9D8B030D-6E8A-4147-A177-3AD203B41FA5}">
                      <a16:colId xmlns:a16="http://schemas.microsoft.com/office/drawing/2014/main" val="20001"/>
                    </a:ext>
                  </a:extLst>
                </a:gridCol>
              </a:tblGrid>
              <a:tr h="45127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800" b="1" i="0" u="none" strike="noStrike" cap="none" normalizeH="0" baseline="0" dirty="0">
                          <a:ln>
                            <a:noFill/>
                          </a:ln>
                          <a:solidFill>
                            <a:schemeClr val="tx1"/>
                          </a:solidFill>
                          <a:effectLst/>
                          <a:latin typeface="+mn-lt"/>
                        </a:rPr>
                        <a:t>Key Issues in Clinical Trials</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1" lang="en-US" sz="1800" b="1" i="0" u="none" strike="noStrike" cap="none" normalizeH="0" baseline="0" dirty="0">
                          <a:ln>
                            <a:noFill/>
                          </a:ln>
                          <a:solidFill>
                            <a:schemeClr val="tx1"/>
                          </a:solidFill>
                          <a:effectLst/>
                          <a:latin typeface="+mn-lt"/>
                        </a:rPr>
                        <a:t>Observational</a:t>
                      </a: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a:ln>
                            <a:noFill/>
                          </a:ln>
                          <a:solidFill>
                            <a:schemeClr val="tx1"/>
                          </a:solidFill>
                          <a:effectLst/>
                          <a:latin typeface="+mn-lt"/>
                        </a:rPr>
                        <a:t>Clear Objective(s). Primary and secondary endpoints  </a:t>
                      </a:r>
                      <a:endParaRPr kumimoji="1" lang="en-US" sz="1400" b="1" i="0" u="none" strike="noStrike" cap="none" normalizeH="0" baseline="0" dirty="0">
                        <a:ln>
                          <a:noFill/>
                        </a:ln>
                        <a:solidFill>
                          <a:schemeClr val="tx1"/>
                        </a:solidFill>
                        <a:effectLst/>
                        <a:latin typeface="+mn-lt"/>
                      </a:endParaRP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Study population. </a:t>
                      </a:r>
                      <a:r>
                        <a:rPr kumimoji="1" lang="en-US" altLang="en-US" sz="1400" b="1" i="0" u="none" strike="noStrike" cap="none" normalizeH="0" baseline="0" dirty="0">
                          <a:ln>
                            <a:noFill/>
                          </a:ln>
                          <a:solidFill>
                            <a:schemeClr val="tx1"/>
                          </a:solidFill>
                          <a:effectLst/>
                          <a:latin typeface="+mn-lt"/>
                        </a:rPr>
                        <a:t>Inclusion/exclusion criteria</a:t>
                      </a:r>
                      <a:r>
                        <a:rPr kumimoji="1" lang="en-US" sz="1400" b="1" i="0" u="none" strike="noStrike" cap="none" normalizeH="0" baseline="0" dirty="0">
                          <a:ln>
                            <a:noFill/>
                          </a:ln>
                          <a:solidFill>
                            <a:schemeClr val="tx1"/>
                          </a:solidFill>
                          <a:effectLst/>
                          <a:latin typeface="+mn-lt"/>
                        </a:rPr>
                        <a:t> </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5006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lang="en-US" sz="1400" b="1" kern="1200" baseline="0" dirty="0">
                          <a:solidFill>
                            <a:schemeClr val="tx1"/>
                          </a:solidFill>
                          <a:latin typeface="+mn-lt"/>
                          <a:ea typeface="+mn-ea"/>
                          <a:cs typeface="Arial" pitchFamily="34" charset="0"/>
                        </a:rPr>
                        <a:t>Longitudinal </a:t>
                      </a:r>
                      <a:endParaRPr kumimoji="1" lang="en-US" sz="1400" b="1" i="0" u="none" strike="noStrike" cap="none" normalizeH="0" baseline="0" dirty="0">
                        <a:ln>
                          <a:noFill/>
                        </a:ln>
                        <a:solidFill>
                          <a:schemeClr val="tx1"/>
                        </a:solidFill>
                        <a:effectLst/>
                        <a:latin typeface="+mn-lt"/>
                        <a:cs typeface="Arial" pitchFamily="34" charset="0"/>
                      </a:endParaRP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Randomized treatment assignment</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rgbClr val="C00000"/>
                          </a:solidFill>
                          <a:effectLst/>
                          <a:latin typeface="+mn-lt"/>
                        </a:rPr>
                        <a:t>No</a:t>
                      </a: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887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Blinding</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rgbClr val="C00000"/>
                          </a:solidFill>
                          <a:effectLst/>
                          <a:latin typeface="+mn-lt"/>
                        </a:rPr>
                        <a:t>No</a:t>
                      </a: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Statistical Power. Sample size &amp; follow up </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5006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International, multicenter,… </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Reference group. Active therapy or placebo </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42905">
                <a:tc>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sz="1400" b="1" i="0" u="none" strike="noStrike" cap="none" normalizeH="0" baseline="0" dirty="0">
                          <a:ln>
                            <a:noFill/>
                          </a:ln>
                          <a:solidFill>
                            <a:srgbClr val="C00000"/>
                          </a:solidFill>
                          <a:effectLst/>
                          <a:latin typeface="+mn-lt"/>
                        </a:rPr>
                        <a:t>Loss to follow up &amp; Compliance</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rgbClr val="C00000"/>
                          </a:solidFill>
                          <a:effectLst/>
                          <a:latin typeface="+mn-lt"/>
                        </a:rPr>
                        <a:t> </a:t>
                      </a:r>
                      <a:endParaRPr kumimoji="1" lang="en-US" sz="1400" b="1" i="0" u="none" strike="noStrike" cap="none" normalizeH="0" baseline="0" dirty="0">
                        <a:ln>
                          <a:noFill/>
                        </a:ln>
                        <a:solidFill>
                          <a:srgbClr val="C00000"/>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Blind adjudication of events</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
        <p:nvSpPr>
          <p:cNvPr id="4" name="AutoShape 45"/>
          <p:cNvSpPr>
            <a:spLocks noChangeArrowheads="1"/>
          </p:cNvSpPr>
          <p:nvPr/>
        </p:nvSpPr>
        <p:spPr bwMode="auto">
          <a:xfrm>
            <a:off x="6630538" y="4229100"/>
            <a:ext cx="2337197" cy="400050"/>
          </a:xfrm>
          <a:prstGeom prst="wedgeRectCallout">
            <a:avLst>
              <a:gd name="adj1" fmla="val -36532"/>
              <a:gd name="adj2" fmla="val 148142"/>
            </a:avLst>
          </a:prstGeom>
          <a:solidFill>
            <a:schemeClr val="accent1"/>
          </a:solidFill>
          <a:ln>
            <a:noFill/>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20000"/>
              </a:spcBef>
              <a:spcAft>
                <a:spcPct val="0"/>
              </a:spcAft>
            </a:pPr>
            <a:r>
              <a:rPr kumimoji="1" lang="en-US" altLang="en-US" sz="1500" dirty="0">
                <a:solidFill>
                  <a:srgbClr val="FFFFFF"/>
                </a:solidFill>
                <a:latin typeface="Arial" panose="020B0604020202020204" pitchFamily="34" charset="0"/>
              </a:rPr>
              <a:t>Medical record review</a:t>
            </a:r>
          </a:p>
        </p:txBody>
      </p:sp>
      <p:sp>
        <p:nvSpPr>
          <p:cNvPr id="3" name="Slide Number Placeholder 2"/>
          <p:cNvSpPr>
            <a:spLocks noGrp="1"/>
          </p:cNvSpPr>
          <p:nvPr>
            <p:ph type="sldNum" sz="quarter" idx="12"/>
          </p:nvPr>
        </p:nvSpPr>
        <p:spPr/>
        <p:txBody>
          <a:bodyPr/>
          <a:lstStyle/>
          <a:p>
            <a:fld id="{413F8DDE-4CC1-4F7A-B17B-0976918310C3}" type="slidenum">
              <a:rPr lang="en-US" altLang="en-US" smtClean="0">
                <a:solidFill>
                  <a:srgbClr val="052049"/>
                </a:solidFill>
              </a:rPr>
              <a:pPr/>
              <a:t>79</a:t>
            </a:fld>
            <a:endParaRPr lang="en-US" altLang="en-US">
              <a:solidFill>
                <a:srgbClr val="052049"/>
              </a:solidFill>
            </a:endParaRPr>
          </a:p>
        </p:txBody>
      </p:sp>
    </p:spTree>
    <p:extLst>
      <p:ext uri="{BB962C8B-B14F-4D97-AF65-F5344CB8AC3E}">
        <p14:creationId xmlns:p14="http://schemas.microsoft.com/office/powerpoint/2010/main" val="551273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solidFill>
                  <a:srgbClr val="0070C0"/>
                </a:solidFill>
              </a:rPr>
              <a:t>How does this build upon Epidemiologic Methods I?</a:t>
            </a:r>
          </a:p>
        </p:txBody>
      </p:sp>
      <p:sp>
        <p:nvSpPr>
          <p:cNvPr id="8" name="Content Placeholder 7"/>
          <p:cNvSpPr>
            <a:spLocks noGrp="1"/>
          </p:cNvSpPr>
          <p:nvPr>
            <p:ph idx="1"/>
          </p:nvPr>
        </p:nvSpPr>
        <p:spPr>
          <a:xfrm>
            <a:off x="453585" y="1424057"/>
            <a:ext cx="8137665" cy="3909393"/>
          </a:xfrm>
        </p:spPr>
        <p:txBody>
          <a:bodyPr/>
          <a:lstStyle/>
          <a:p>
            <a:pPr>
              <a:spcBef>
                <a:spcPts val="600"/>
              </a:spcBef>
            </a:pPr>
            <a:r>
              <a:rPr lang="en-US" dirty="0"/>
              <a:t>Delve deeper into how to design rigorous, valid, observational epidemiologic studies</a:t>
            </a:r>
          </a:p>
          <a:p>
            <a:pPr>
              <a:spcBef>
                <a:spcPts val="600"/>
              </a:spcBef>
            </a:pPr>
            <a:r>
              <a:rPr lang="en-US" dirty="0"/>
              <a:t>Provide a practical framework for integrating and applying concepts taught in </a:t>
            </a:r>
            <a:r>
              <a:rPr lang="en-US" dirty="0" err="1"/>
              <a:t>Epid</a:t>
            </a:r>
            <a:r>
              <a:rPr lang="en-US" dirty="0"/>
              <a:t> Methods I by thinking through the research process - from hypothesis development, to study design, analysis, and interpretation; &amp; practical tips on implementation.</a:t>
            </a:r>
          </a:p>
          <a:p>
            <a:pPr>
              <a:spcBef>
                <a:spcPts val="600"/>
              </a:spcBef>
            </a:pPr>
            <a:r>
              <a:rPr lang="en-US" dirty="0"/>
              <a:t>Gain further practice in interpretation of observational epidemiologic &amp; translational research by reading and critiquing papers.</a:t>
            </a:r>
          </a:p>
          <a:p>
            <a:endParaRPr lang="en-US" dirty="0"/>
          </a:p>
          <a:p>
            <a:endParaRPr lang="en-US" dirty="0"/>
          </a:p>
        </p:txBody>
      </p:sp>
      <p:sp>
        <p:nvSpPr>
          <p:cNvPr id="3" name="Slide Number Placeholder 2"/>
          <p:cNvSpPr>
            <a:spLocks noGrp="1"/>
          </p:cNvSpPr>
          <p:nvPr>
            <p:ph type="sldNum" sz="quarter" idx="10"/>
          </p:nvPr>
        </p:nvSpPr>
        <p:spPr/>
        <p:txBody>
          <a:bodyPr/>
          <a:lstStyle/>
          <a:p>
            <a:fld id="{7BCC8D0D-EAEC-449D-9161-023DFF90F2E2}" type="slidenum">
              <a:rPr lang="en-US" smtClean="0">
                <a:solidFill>
                  <a:srgbClr val="052049"/>
                </a:solidFill>
              </a:rPr>
              <a:pPr/>
              <a:t>8</a:t>
            </a:fld>
            <a:endParaRPr lang="en-US" dirty="0">
              <a:solidFill>
                <a:srgbClr val="052049"/>
              </a:solidFill>
            </a:endParaRPr>
          </a:p>
        </p:txBody>
      </p:sp>
    </p:spTree>
    <p:extLst>
      <p:ext uri="{BB962C8B-B14F-4D97-AF65-F5344CB8AC3E}">
        <p14:creationId xmlns:p14="http://schemas.microsoft.com/office/powerpoint/2010/main" val="2548337980"/>
      </p:ext>
    </p:extLst>
  </p:cSld>
  <p:clrMapOvr>
    <a:masterClrMapping/>
  </p:clrMapOvr>
  <p:transition advTm="37748">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9108" name="Group 52"/>
          <p:cNvGraphicFramePr>
            <a:graphicFrameLocks noGrp="1"/>
          </p:cNvGraphicFramePr>
          <p:nvPr>
            <p:ph idx="1"/>
          </p:nvPr>
        </p:nvGraphicFramePr>
        <p:xfrm>
          <a:off x="1125941" y="1200151"/>
          <a:ext cx="6540689" cy="4276984"/>
        </p:xfrm>
        <a:graphic>
          <a:graphicData uri="http://schemas.openxmlformats.org/drawingml/2006/table">
            <a:tbl>
              <a:tblPr/>
              <a:tblGrid>
                <a:gridCol w="4720671">
                  <a:extLst>
                    <a:ext uri="{9D8B030D-6E8A-4147-A177-3AD203B41FA5}">
                      <a16:colId xmlns:a16="http://schemas.microsoft.com/office/drawing/2014/main" val="20000"/>
                    </a:ext>
                  </a:extLst>
                </a:gridCol>
                <a:gridCol w="1820018">
                  <a:extLst>
                    <a:ext uri="{9D8B030D-6E8A-4147-A177-3AD203B41FA5}">
                      <a16:colId xmlns:a16="http://schemas.microsoft.com/office/drawing/2014/main" val="20001"/>
                    </a:ext>
                  </a:extLst>
                </a:gridCol>
              </a:tblGrid>
              <a:tr h="45127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800" b="1" i="0" u="none" strike="noStrike" cap="none" normalizeH="0" baseline="0" dirty="0">
                          <a:ln>
                            <a:noFill/>
                          </a:ln>
                          <a:solidFill>
                            <a:schemeClr val="tx1"/>
                          </a:solidFill>
                          <a:effectLst/>
                          <a:latin typeface="+mn-lt"/>
                        </a:rPr>
                        <a:t>Key Issues in Clinical Trials</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1" lang="en-US" sz="1800" b="1" i="0" u="none" strike="noStrike" cap="none" normalizeH="0" baseline="0" dirty="0">
                          <a:ln>
                            <a:noFill/>
                          </a:ln>
                          <a:solidFill>
                            <a:schemeClr val="tx1"/>
                          </a:solidFill>
                          <a:effectLst/>
                          <a:latin typeface="+mn-lt"/>
                        </a:rPr>
                        <a:t>Observational</a:t>
                      </a: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Clear Objective(s). Primary and secondary endpoints  </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Study population. </a:t>
                      </a:r>
                      <a:r>
                        <a:rPr kumimoji="1" lang="en-US" altLang="en-US" sz="1400" b="1" i="0" u="none" strike="noStrike" cap="none" normalizeH="0" baseline="0" dirty="0">
                          <a:ln>
                            <a:noFill/>
                          </a:ln>
                          <a:solidFill>
                            <a:schemeClr val="tx1"/>
                          </a:solidFill>
                          <a:effectLst/>
                          <a:latin typeface="+mn-lt"/>
                        </a:rPr>
                        <a:t>Inclusion/exclusion criteria</a:t>
                      </a:r>
                      <a:r>
                        <a:rPr kumimoji="1" lang="en-US" sz="1400" b="1" i="0" u="none" strike="noStrike" cap="none" normalizeH="0" baseline="0" dirty="0">
                          <a:ln>
                            <a:noFill/>
                          </a:ln>
                          <a:solidFill>
                            <a:schemeClr val="tx1"/>
                          </a:solidFill>
                          <a:effectLst/>
                          <a:latin typeface="+mn-lt"/>
                        </a:rPr>
                        <a:t> </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5006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lang="en-US" sz="1400" b="1" kern="1200" baseline="0" dirty="0">
                          <a:solidFill>
                            <a:schemeClr val="tx1"/>
                          </a:solidFill>
                          <a:latin typeface="+mn-lt"/>
                          <a:ea typeface="+mn-ea"/>
                          <a:cs typeface="Arial" pitchFamily="34" charset="0"/>
                        </a:rPr>
                        <a:t>Longitudinal </a:t>
                      </a:r>
                      <a:endParaRPr kumimoji="1" lang="en-US" sz="1400" b="1" i="0" u="none" strike="noStrike" cap="none" normalizeH="0" baseline="0" dirty="0">
                        <a:ln>
                          <a:noFill/>
                        </a:ln>
                        <a:solidFill>
                          <a:schemeClr val="tx1"/>
                        </a:solidFill>
                        <a:effectLst/>
                        <a:latin typeface="+mn-lt"/>
                        <a:cs typeface="Arial" pitchFamily="34" charset="0"/>
                      </a:endParaRP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Randomized treatment assignment</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rgbClr val="C00000"/>
                          </a:solidFill>
                          <a:effectLst/>
                          <a:latin typeface="+mn-lt"/>
                        </a:rPr>
                        <a:t>No</a:t>
                      </a: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887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Blinding</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rgbClr val="C00000"/>
                          </a:solidFill>
                          <a:effectLst/>
                          <a:latin typeface="+mn-lt"/>
                        </a:rPr>
                        <a:t>No</a:t>
                      </a: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Statistical Power. Sample size &amp; follow up </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5006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International, multicenter,… </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Reference group. Active therapy or placebo </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42905">
                <a:tc>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sz="1400" b="1" i="0" u="none" strike="noStrike" cap="none" normalizeH="0" baseline="0" dirty="0">
                          <a:ln>
                            <a:noFill/>
                          </a:ln>
                          <a:solidFill>
                            <a:srgbClr val="C00000"/>
                          </a:solidFill>
                          <a:effectLst/>
                          <a:latin typeface="+mn-lt"/>
                        </a:rPr>
                        <a:t>Loss to follow up &amp; Compliance</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rgbClr val="C00000"/>
                          </a:solidFill>
                          <a:effectLst/>
                          <a:latin typeface="+mn-lt"/>
                        </a:rPr>
                        <a:t> </a:t>
                      </a:r>
                      <a:endParaRPr kumimoji="1" lang="en-US" sz="1400" b="1" i="0" u="none" strike="noStrike" cap="none" normalizeH="0" baseline="0" dirty="0">
                        <a:ln>
                          <a:noFill/>
                        </a:ln>
                        <a:solidFill>
                          <a:srgbClr val="C00000"/>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Blind adjudication of events</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Inscription of Protocols </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
        <p:nvSpPr>
          <p:cNvPr id="4" name="Slide Number Placeholder 3"/>
          <p:cNvSpPr>
            <a:spLocks noGrp="1"/>
          </p:cNvSpPr>
          <p:nvPr>
            <p:ph type="sldNum" sz="quarter" idx="12"/>
          </p:nvPr>
        </p:nvSpPr>
        <p:spPr/>
        <p:txBody>
          <a:bodyPr/>
          <a:lstStyle/>
          <a:p>
            <a:fld id="{413F8DDE-4CC1-4F7A-B17B-0976918310C3}" type="slidenum">
              <a:rPr lang="en-US" altLang="en-US" smtClean="0">
                <a:solidFill>
                  <a:srgbClr val="052049"/>
                </a:solidFill>
              </a:rPr>
              <a:pPr/>
              <a:t>80</a:t>
            </a:fld>
            <a:endParaRPr lang="en-US" altLang="en-US">
              <a:solidFill>
                <a:srgbClr val="052049"/>
              </a:solidFill>
            </a:endParaRPr>
          </a:p>
        </p:txBody>
      </p:sp>
    </p:spTree>
    <p:extLst>
      <p:ext uri="{BB962C8B-B14F-4D97-AF65-F5344CB8AC3E}">
        <p14:creationId xmlns:p14="http://schemas.microsoft.com/office/powerpoint/2010/main" val="278099007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pPr>
              <a:defRPr/>
            </a:pPr>
            <a:fld id="{FAA74B69-70FD-A649-B131-F3438782CAA4}" type="slidenum">
              <a:rPr lang="en-US" altLang="en-US" smtClean="0">
                <a:solidFill>
                  <a:srgbClr val="052049"/>
                </a:solidFill>
              </a:rPr>
              <a:pPr>
                <a:defRPr/>
              </a:pPr>
              <a:t>81</a:t>
            </a:fld>
            <a:endParaRPr lang="en-US" altLang="en-US">
              <a:solidFill>
                <a:srgbClr val="052049"/>
              </a:solidFill>
            </a:endParaRPr>
          </a:p>
        </p:txBody>
      </p:sp>
      <p:sp>
        <p:nvSpPr>
          <p:cNvPr id="5" name="Title 4"/>
          <p:cNvSpPr>
            <a:spLocks noGrp="1"/>
          </p:cNvSpPr>
          <p:nvPr>
            <p:ph type="title"/>
          </p:nvPr>
        </p:nvSpPr>
        <p:spPr/>
        <p:txBody>
          <a:bodyPr/>
          <a:lstStyle/>
          <a:p>
            <a:r>
              <a:rPr lang="en-US" dirty="0"/>
              <a:t>RCT vs. Cohort</a:t>
            </a:r>
          </a:p>
        </p:txBody>
      </p:sp>
      <p:sp>
        <p:nvSpPr>
          <p:cNvPr id="9" name="Text Placeholder 8"/>
          <p:cNvSpPr>
            <a:spLocks noGrp="1"/>
          </p:cNvSpPr>
          <p:nvPr>
            <p:ph type="body" sz="quarter" idx="15"/>
          </p:nvPr>
        </p:nvSpPr>
        <p:spPr>
          <a:xfrm>
            <a:off x="457202" y="1156258"/>
            <a:ext cx="8169964" cy="446529"/>
          </a:xfrm>
        </p:spPr>
        <p:txBody>
          <a:bodyPr/>
          <a:lstStyle/>
          <a:p>
            <a:r>
              <a:rPr lang="en-US" sz="2400" dirty="0"/>
              <a:t>RCT features	 	COHORT equivalents</a:t>
            </a:r>
          </a:p>
        </p:txBody>
      </p:sp>
      <p:sp>
        <p:nvSpPr>
          <p:cNvPr id="7" name="Content Placeholder 6"/>
          <p:cNvSpPr>
            <a:spLocks noGrp="1"/>
          </p:cNvSpPr>
          <p:nvPr>
            <p:ph sz="quarter" idx="18"/>
          </p:nvPr>
        </p:nvSpPr>
        <p:spPr>
          <a:xfrm>
            <a:off x="456925" y="1796352"/>
            <a:ext cx="2351589" cy="3804111"/>
          </a:xfrm>
        </p:spPr>
        <p:txBody>
          <a:bodyPr/>
          <a:lstStyle/>
          <a:p>
            <a:r>
              <a:rPr lang="en-US" dirty="0"/>
              <a:t>Randomization</a:t>
            </a:r>
          </a:p>
          <a:p>
            <a:endParaRPr lang="en-US" dirty="0"/>
          </a:p>
          <a:p>
            <a:endParaRPr lang="en-US" dirty="0"/>
          </a:p>
          <a:p>
            <a:endParaRPr lang="en-US" dirty="0"/>
          </a:p>
          <a:p>
            <a:r>
              <a:rPr lang="en-US" dirty="0"/>
              <a:t>Blinding</a:t>
            </a:r>
          </a:p>
          <a:p>
            <a:endParaRPr lang="en-US" dirty="0"/>
          </a:p>
          <a:p>
            <a:endParaRPr lang="en-US" dirty="0"/>
          </a:p>
          <a:p>
            <a:endParaRPr lang="en-US" dirty="0"/>
          </a:p>
          <a:p>
            <a:r>
              <a:rPr lang="en-US" dirty="0"/>
              <a:t>ITT</a:t>
            </a:r>
          </a:p>
        </p:txBody>
      </p:sp>
      <p:sp>
        <p:nvSpPr>
          <p:cNvPr id="8" name="Content Placeholder 7"/>
          <p:cNvSpPr>
            <a:spLocks noGrp="1"/>
          </p:cNvSpPr>
          <p:nvPr>
            <p:ph sz="quarter" idx="19"/>
          </p:nvPr>
        </p:nvSpPr>
        <p:spPr>
          <a:xfrm>
            <a:off x="3004458" y="1796352"/>
            <a:ext cx="5812972" cy="3804111"/>
          </a:xfrm>
        </p:spPr>
        <p:txBody>
          <a:bodyPr/>
          <a:lstStyle/>
          <a:p>
            <a:r>
              <a:rPr lang="en-US" sz="1800" dirty="0"/>
              <a:t>Methods to address confounding in design &amp; analysis phase (restriction, matching, stratification, multivariate modeling, etc.)</a:t>
            </a:r>
          </a:p>
          <a:p>
            <a:endParaRPr lang="en-US" sz="1800" dirty="0"/>
          </a:p>
          <a:p>
            <a:endParaRPr lang="en-US" sz="1800" dirty="0"/>
          </a:p>
          <a:p>
            <a:r>
              <a:rPr lang="en-US" sz="1800" dirty="0"/>
              <a:t>Structured (&amp; sometimes blinded) assessments  (e.g., medical assessments may be part of SOC; labs can be agnostic)</a:t>
            </a:r>
          </a:p>
          <a:p>
            <a:endParaRPr lang="en-US" sz="1800" dirty="0"/>
          </a:p>
          <a:p>
            <a:endParaRPr lang="en-US" sz="1800" dirty="0"/>
          </a:p>
          <a:p>
            <a:r>
              <a:rPr lang="en-US" sz="1800" dirty="0"/>
              <a:t>Do not adjust for post-baseline covariates.</a:t>
            </a:r>
          </a:p>
          <a:p>
            <a:pPr lvl="1"/>
            <a:r>
              <a:rPr lang="en-US" sz="1600" dirty="0"/>
              <a:t>Cohorts can collect data on time-varying exposures &amp; confounders (</a:t>
            </a:r>
            <a:r>
              <a:rPr lang="en-US" sz="1600" i="1" dirty="0"/>
              <a:t>may need special attention in analysis phase</a:t>
            </a:r>
            <a:r>
              <a:rPr lang="en-US" sz="1600" dirty="0"/>
              <a:t>)</a:t>
            </a:r>
          </a:p>
        </p:txBody>
      </p:sp>
    </p:spTree>
    <p:extLst>
      <p:ext uri="{BB962C8B-B14F-4D97-AF65-F5344CB8AC3E}">
        <p14:creationId xmlns:p14="http://schemas.microsoft.com/office/powerpoint/2010/main" val="15862101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heckerboard(across)">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xEl>
                                              <p:pRg st="3" end="3"/>
                                            </p:txEl>
                                          </p:spTgt>
                                        </p:tgtEl>
                                        <p:attrNameLst>
                                          <p:attrName>style.visibility</p:attrName>
                                        </p:attrNameLst>
                                      </p:cBhvr>
                                      <p:to>
                                        <p:strVal val="visible"/>
                                      </p:to>
                                    </p:set>
                                    <p:animEffect transition="in" filter="checkerboard(across)">
                                      <p:cBhvr>
                                        <p:cTn id="12" dur="500"/>
                                        <p:tgtEl>
                                          <p:spTgt spid="8">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8">
                                            <p:txEl>
                                              <p:pRg st="6" end="6"/>
                                            </p:txEl>
                                          </p:spTgt>
                                        </p:tgtEl>
                                        <p:attrNameLst>
                                          <p:attrName>style.visibility</p:attrName>
                                        </p:attrNameLst>
                                      </p:cBhvr>
                                      <p:to>
                                        <p:strVal val="visible"/>
                                      </p:to>
                                    </p:set>
                                    <p:animEffect transition="in" filter="checkerboard(across)">
                                      <p:cBhvr>
                                        <p:cTn id="17" dur="500"/>
                                        <p:tgtEl>
                                          <p:spTgt spid="8">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8">
                                            <p:txEl>
                                              <p:pRg st="7" end="7"/>
                                            </p:txEl>
                                          </p:spTgt>
                                        </p:tgtEl>
                                        <p:attrNameLst>
                                          <p:attrName>style.visibility</p:attrName>
                                        </p:attrNameLst>
                                      </p:cBhvr>
                                      <p:to>
                                        <p:strVal val="visible"/>
                                      </p:to>
                                    </p:set>
                                    <p:animEffect transition="in" filter="checkerboard(across)">
                                      <p:cBhvr>
                                        <p:cTn id="22"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3DE45C1-E678-B146-8D98-6757B4E4ECDC}"/>
              </a:ext>
            </a:extLst>
          </p:cNvPr>
          <p:cNvSpPr>
            <a:spLocks noGrp="1"/>
          </p:cNvSpPr>
          <p:nvPr>
            <p:ph type="sldNum" sz="quarter" idx="13"/>
          </p:nvPr>
        </p:nvSpPr>
        <p:spPr/>
        <p:txBody>
          <a:bodyPr/>
          <a:lstStyle/>
          <a:p>
            <a:fld id="{7BCC8D0D-EAEC-449D-9161-023DFF90F2E2}" type="slidenum">
              <a:rPr lang="en-US" smtClean="0">
                <a:solidFill>
                  <a:srgbClr val="052049"/>
                </a:solidFill>
              </a:rPr>
              <a:pPr/>
              <a:t>82</a:t>
            </a:fld>
            <a:endParaRPr lang="en-US" dirty="0">
              <a:solidFill>
                <a:srgbClr val="052049"/>
              </a:solidFill>
            </a:endParaRPr>
          </a:p>
        </p:txBody>
      </p:sp>
      <p:sp>
        <p:nvSpPr>
          <p:cNvPr id="3" name="Title 2">
            <a:extLst>
              <a:ext uri="{FF2B5EF4-FFF2-40B4-BE49-F238E27FC236}">
                <a16:creationId xmlns:a16="http://schemas.microsoft.com/office/drawing/2014/main" id="{BFD710DB-8439-3A43-BA8A-366BFD153073}"/>
              </a:ext>
            </a:extLst>
          </p:cNvPr>
          <p:cNvSpPr>
            <a:spLocks noGrp="1"/>
          </p:cNvSpPr>
          <p:nvPr>
            <p:ph type="title"/>
          </p:nvPr>
        </p:nvSpPr>
        <p:spPr/>
        <p:txBody>
          <a:bodyPr/>
          <a:lstStyle/>
          <a:p>
            <a:r>
              <a:rPr lang="en-US" dirty="0"/>
              <a:t>Cohort &amp; Target Trial – Summary</a:t>
            </a:r>
          </a:p>
        </p:txBody>
      </p:sp>
      <p:sp>
        <p:nvSpPr>
          <p:cNvPr id="4" name="Text Placeholder 3">
            <a:extLst>
              <a:ext uri="{FF2B5EF4-FFF2-40B4-BE49-F238E27FC236}">
                <a16:creationId xmlns:a16="http://schemas.microsoft.com/office/drawing/2014/main" id="{B5ED094C-68D9-234C-9DC7-52BA792C4A36}"/>
              </a:ext>
            </a:extLst>
          </p:cNvPr>
          <p:cNvSpPr>
            <a:spLocks noGrp="1"/>
          </p:cNvSpPr>
          <p:nvPr>
            <p:ph type="body" sz="quarter" idx="14"/>
          </p:nvPr>
        </p:nvSpPr>
        <p:spPr>
          <a:xfrm>
            <a:off x="457200" y="1311215"/>
            <a:ext cx="8179904" cy="4507134"/>
          </a:xfrm>
        </p:spPr>
        <p:txBody>
          <a:bodyPr>
            <a:normAutofit/>
          </a:bodyPr>
          <a:lstStyle/>
          <a:p>
            <a:pPr marL="285750" indent="-285750">
              <a:buClr>
                <a:schemeClr val="tx1"/>
              </a:buClr>
              <a:buFont typeface="Arial" panose="020B0604020202020204" pitchFamily="34" charset="0"/>
              <a:buChar char="•"/>
            </a:pPr>
            <a:r>
              <a:rPr lang="en-US" sz="2400" dirty="0"/>
              <a:t>Concept of a target trial can help with cohort design</a:t>
            </a:r>
          </a:p>
          <a:p>
            <a:pPr marL="285750" indent="-285750">
              <a:buClr>
                <a:schemeClr val="tx1"/>
              </a:buClr>
              <a:buFont typeface="Arial" panose="020B0604020202020204" pitchFamily="34" charset="0"/>
              <a:buChar char="•"/>
            </a:pPr>
            <a:r>
              <a:rPr lang="en-US" sz="2400" dirty="0"/>
              <a:t>When cohorts don’t or can’t emulate a trial, may explain apparent discrepancies in the literature. </a:t>
            </a:r>
          </a:p>
          <a:p>
            <a:pPr marL="742939" lvl="1" indent="-285750">
              <a:buClr>
                <a:schemeClr val="tx1"/>
              </a:buClr>
              <a:buFont typeface="Arial" panose="020B0604020202020204" pitchFamily="34" charset="0"/>
              <a:buChar char="•"/>
            </a:pPr>
            <a:r>
              <a:rPr lang="en-US" sz="2200" dirty="0"/>
              <a:t>NOTE: </a:t>
            </a:r>
            <a:r>
              <a:rPr lang="en-US" sz="2200" i="1" dirty="0"/>
              <a:t>the observational study may address a different question than the trial and may still be valid.</a:t>
            </a:r>
          </a:p>
          <a:p>
            <a:pPr marL="285750" indent="-285750">
              <a:buClr>
                <a:schemeClr val="tx1"/>
              </a:buClr>
              <a:buFont typeface="Arial" panose="020B0604020202020204" pitchFamily="34" charset="0"/>
              <a:buChar char="•"/>
            </a:pPr>
            <a:r>
              <a:rPr lang="en-US" sz="2400" dirty="0"/>
              <a:t>Sometimes, RCTs will have limitations and rigorous observational evidence will give best available data</a:t>
            </a:r>
          </a:p>
          <a:p>
            <a:pPr marL="742939" lvl="1" indent="-285750">
              <a:buClr>
                <a:schemeClr val="tx1"/>
              </a:buClr>
              <a:buFont typeface="Arial" panose="020B0604020202020204" pitchFamily="34" charset="0"/>
              <a:buChar char="•"/>
            </a:pPr>
            <a:r>
              <a:rPr lang="en-US" sz="2200" dirty="0"/>
              <a:t>How do we use this to guide clinical practice &amp; public health recommendations?</a:t>
            </a:r>
          </a:p>
          <a:p>
            <a:pPr marL="974708" lvl="2" indent="-285750">
              <a:buClr>
                <a:schemeClr val="tx1"/>
              </a:buClr>
              <a:buFont typeface="Arial" panose="020B0604020202020204" pitchFamily="34" charset="0"/>
              <a:buChar char="•"/>
            </a:pPr>
            <a:r>
              <a:rPr lang="en-US" sz="2000" dirty="0"/>
              <a:t>Weigh the risks and benefits, with best available data</a:t>
            </a:r>
          </a:p>
        </p:txBody>
      </p:sp>
    </p:spTree>
    <p:extLst>
      <p:ext uri="{BB962C8B-B14F-4D97-AF65-F5344CB8AC3E}">
        <p14:creationId xmlns:p14="http://schemas.microsoft.com/office/powerpoint/2010/main" val="39775110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BCC8D0D-EAEC-449D-9161-023DFF90F2E2}" type="slidenum">
              <a:rPr lang="en-US" smtClean="0">
                <a:solidFill>
                  <a:srgbClr val="052049"/>
                </a:solidFill>
              </a:rPr>
              <a:pPr/>
              <a:t>83</a:t>
            </a:fld>
            <a:endParaRPr lang="en-US" dirty="0">
              <a:solidFill>
                <a:srgbClr val="052049"/>
              </a:solidFill>
            </a:endParaRPr>
          </a:p>
        </p:txBody>
      </p:sp>
      <p:sp>
        <p:nvSpPr>
          <p:cNvPr id="3" name="Title 2"/>
          <p:cNvSpPr>
            <a:spLocks noGrp="1"/>
          </p:cNvSpPr>
          <p:nvPr>
            <p:ph type="title"/>
          </p:nvPr>
        </p:nvSpPr>
        <p:spPr/>
        <p:txBody>
          <a:bodyPr/>
          <a:lstStyle/>
          <a:p>
            <a:r>
              <a:rPr lang="en-US" dirty="0"/>
              <a:t>In-Class Exercise (if time)</a:t>
            </a:r>
          </a:p>
        </p:txBody>
      </p:sp>
    </p:spTree>
    <p:extLst>
      <p:ext uri="{BB962C8B-B14F-4D97-AF65-F5344CB8AC3E}">
        <p14:creationId xmlns:p14="http://schemas.microsoft.com/office/powerpoint/2010/main" val="1036750145"/>
      </p:ext>
    </p:extLst>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182110"/>
            <a:ext cx="8173580" cy="611449"/>
          </a:xfrm>
        </p:spPr>
        <p:txBody>
          <a:bodyPr>
            <a:normAutofit/>
          </a:bodyPr>
          <a:lstStyle/>
          <a:p>
            <a:r>
              <a:rPr lang="en-US" dirty="0"/>
              <a:t>In-Class Exercise </a:t>
            </a:r>
          </a:p>
        </p:txBody>
      </p:sp>
      <p:sp>
        <p:nvSpPr>
          <p:cNvPr id="3" name="Content Placeholder 2"/>
          <p:cNvSpPr>
            <a:spLocks noGrp="1"/>
          </p:cNvSpPr>
          <p:nvPr>
            <p:ph idx="1"/>
          </p:nvPr>
        </p:nvSpPr>
        <p:spPr>
          <a:xfrm>
            <a:off x="459686" y="1085847"/>
            <a:ext cx="8137665" cy="5572128"/>
          </a:xfrm>
        </p:spPr>
        <p:txBody>
          <a:bodyPr/>
          <a:lstStyle/>
          <a:p>
            <a:pPr marL="0" indent="0">
              <a:buNone/>
            </a:pPr>
            <a:r>
              <a:rPr lang="en-US" dirty="0"/>
              <a:t>Association of Leisure-Time Physical Activity With Risk of 26 Types of Cancer in 1.44 Million Adults. </a:t>
            </a:r>
            <a:r>
              <a:rPr lang="en-US" sz="1600" dirty="0">
                <a:hlinkClick r:id="rId3"/>
              </a:rPr>
              <a:t>https://www.ncbi.nlm.nih.gov/pubmed/27183032</a:t>
            </a:r>
            <a:endParaRPr lang="en-US" dirty="0"/>
          </a:p>
          <a:p>
            <a:r>
              <a:rPr lang="en-US" dirty="0"/>
              <a:t>“time per week in moderate and vigorous leisure-time physical activities</a:t>
            </a:r>
            <a:r>
              <a:rPr lang="mr-IN" dirty="0"/>
              <a:t>…</a:t>
            </a:r>
            <a:r>
              <a:rPr lang="en-US" dirty="0"/>
              <a:t>. Assessed by asking about discrete activities such as walking, running, or swimming,</a:t>
            </a:r>
            <a:r>
              <a:rPr lang="en-US" baseline="30000" dirty="0"/>
              <a:t> </a:t>
            </a:r>
            <a:r>
              <a:rPr lang="en-US" dirty="0"/>
              <a:t>or, alternately, by inquiring about overall weekly participation in moderate- to vigorous-intensity activities.</a:t>
            </a:r>
            <a:r>
              <a:rPr lang="en-US" baseline="30000" dirty="0"/>
              <a:t> </a:t>
            </a:r>
            <a:r>
              <a:rPr lang="en-US" dirty="0"/>
              <a:t>The median activity level was 8 MET-h/</a:t>
            </a:r>
            <a:r>
              <a:rPr lang="en-US" dirty="0" err="1"/>
              <a:t>wk</a:t>
            </a:r>
            <a:r>
              <a:rPr lang="en-US" dirty="0"/>
              <a:t> </a:t>
            </a:r>
            <a:r>
              <a:rPr lang="mr-IN" dirty="0"/>
              <a:t>…</a:t>
            </a:r>
            <a:r>
              <a:rPr lang="en-US" dirty="0"/>
              <a:t>. equivalent to 150 minutes of moderate-intensity activity (eg, walking) per week, and </a:t>
            </a:r>
            <a:r>
              <a:rPr lang="en-US" dirty="0">
                <a:solidFill>
                  <a:schemeClr val="accent1"/>
                </a:solidFill>
              </a:rPr>
              <a:t>comparable to the median activity level for the US population</a:t>
            </a:r>
            <a:r>
              <a:rPr lang="en-US" dirty="0"/>
              <a:t>.”</a:t>
            </a:r>
          </a:p>
          <a:p>
            <a:r>
              <a:rPr lang="en-US" dirty="0"/>
              <a:t>“high vs low levels of leisure-time physical activity were associated with lower risks of 13 of 26 cancers.”</a:t>
            </a:r>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84</a:t>
            </a:fld>
            <a:endParaRPr lang="en-US" altLang="en-US">
              <a:solidFill>
                <a:srgbClr val="052049"/>
              </a:solidFill>
            </a:endParaRPr>
          </a:p>
        </p:txBody>
      </p:sp>
    </p:spTree>
    <p:extLst>
      <p:ext uri="{BB962C8B-B14F-4D97-AF65-F5344CB8AC3E}">
        <p14:creationId xmlns:p14="http://schemas.microsoft.com/office/powerpoint/2010/main" val="202257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Other options for </a:t>
            </a:r>
            <a:r>
              <a:rPr lang="en-US" dirty="0" err="1"/>
              <a:t>Obs</a:t>
            </a:r>
            <a:r>
              <a:rPr lang="en-US" dirty="0"/>
              <a:t> studies to RCT exercise</a:t>
            </a:r>
            <a:r>
              <a:rPr lang="mr-IN" dirty="0"/>
              <a:t>…</a:t>
            </a:r>
            <a:endParaRPr lang="en-US" dirty="0"/>
          </a:p>
        </p:txBody>
      </p:sp>
      <p:sp>
        <p:nvSpPr>
          <p:cNvPr id="3" name="Content Placeholder 2"/>
          <p:cNvSpPr>
            <a:spLocks noGrp="1"/>
          </p:cNvSpPr>
          <p:nvPr>
            <p:ph idx="1"/>
          </p:nvPr>
        </p:nvSpPr>
        <p:spPr>
          <a:xfrm>
            <a:off x="459686" y="1328739"/>
            <a:ext cx="8137665" cy="4449212"/>
          </a:xfrm>
        </p:spPr>
        <p:txBody>
          <a:bodyPr/>
          <a:lstStyle/>
          <a:p>
            <a:pPr marL="457200" indent="-457200">
              <a:buFont typeface="+mj-lt"/>
              <a:buAutoNum type="alphaUcPeriod"/>
            </a:pPr>
            <a:r>
              <a:rPr lang="en-US" dirty="0"/>
              <a:t>Association of Leisure-Time Physical Activity With Risk of 26 Types of Cancer in 1.44 Million Adults. </a:t>
            </a:r>
            <a:r>
              <a:rPr lang="en-US" dirty="0">
                <a:hlinkClick r:id="rId3"/>
              </a:rPr>
              <a:t>https://www.ncbi.nlm.nih.gov/pubmed/27183032</a:t>
            </a:r>
            <a:endParaRPr lang="en-US" dirty="0"/>
          </a:p>
          <a:p>
            <a:pPr marL="457200" indent="-457200">
              <a:buFont typeface="+mj-lt"/>
              <a:buAutoNum type="alphaUcPeriod"/>
            </a:pPr>
            <a:endParaRPr lang="en-US" dirty="0"/>
          </a:p>
          <a:p>
            <a:pPr marL="457200" indent="-457200">
              <a:buFont typeface="+mj-lt"/>
              <a:buAutoNum type="alphaUcPeriod"/>
            </a:pPr>
            <a:r>
              <a:rPr lang="en-US" dirty="0"/>
              <a:t>The Relationship Between Occupational Standing and Sitting and Incident Heart Disease Over a 12-Year Period in Ontario, Canada </a:t>
            </a:r>
            <a:r>
              <a:rPr lang="en-US" dirty="0">
                <a:hlinkClick r:id="rId4"/>
              </a:rPr>
              <a:t>https://academic.oup.com/aje/article/187/1/27/4081581</a:t>
            </a:r>
            <a:r>
              <a:rPr lang="en-US" dirty="0"/>
              <a:t> </a:t>
            </a:r>
          </a:p>
          <a:p>
            <a:pPr marL="457200" indent="-457200">
              <a:buFont typeface="+mj-lt"/>
              <a:buAutoNum type="alphaUcPeriod"/>
            </a:pPr>
            <a:endParaRPr lang="en-US" dirty="0"/>
          </a:p>
          <a:p>
            <a:pPr marL="457200" indent="-457200">
              <a:buFont typeface="+mj-lt"/>
              <a:buAutoNum type="alphaUcPeriod"/>
            </a:pPr>
            <a:r>
              <a:rPr lang="en-US" dirty="0"/>
              <a:t>Dietary Fat Intake and Fecundability in 2 Preconception Cohort Studies </a:t>
            </a:r>
            <a:r>
              <a:rPr lang="en-US" dirty="0">
                <a:hlinkClick r:id="rId5"/>
              </a:rPr>
              <a:t>https://academic.oup.com/aje/article/187/1/60/3863377</a:t>
            </a:r>
            <a:r>
              <a:rPr lang="en-US" dirty="0"/>
              <a:t> </a:t>
            </a:r>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85</a:t>
            </a:fld>
            <a:endParaRPr lang="en-US" altLang="en-US">
              <a:solidFill>
                <a:srgbClr val="052049"/>
              </a:solidFill>
            </a:endParaRPr>
          </a:p>
        </p:txBody>
      </p:sp>
    </p:spTree>
    <p:extLst>
      <p:ext uri="{BB962C8B-B14F-4D97-AF65-F5344CB8AC3E}">
        <p14:creationId xmlns:p14="http://schemas.microsoft.com/office/powerpoint/2010/main" val="2443877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Acknowledgements: </a:t>
            </a:r>
            <a:br>
              <a:rPr lang="en-US" dirty="0"/>
            </a:br>
            <a:endParaRPr lang="en-US" dirty="0"/>
          </a:p>
        </p:txBody>
      </p:sp>
      <p:sp>
        <p:nvSpPr>
          <p:cNvPr id="5" name="Content Placeholder 4"/>
          <p:cNvSpPr>
            <a:spLocks noGrp="1"/>
          </p:cNvSpPr>
          <p:nvPr>
            <p:ph idx="1"/>
          </p:nvPr>
        </p:nvSpPr>
        <p:spPr>
          <a:xfrm>
            <a:off x="459686" y="1766956"/>
            <a:ext cx="8137665" cy="3909393"/>
          </a:xfrm>
        </p:spPr>
        <p:txBody>
          <a:bodyPr/>
          <a:lstStyle/>
          <a:p>
            <a:pPr algn="r"/>
            <a:r>
              <a:rPr lang="en-US" sz="2000" dirty="0"/>
              <a:t>Sonia Hernandez-Diaz, MD </a:t>
            </a:r>
            <a:r>
              <a:rPr lang="en-US" sz="2000" dirty="0" err="1"/>
              <a:t>DrPH</a:t>
            </a:r>
            <a:br>
              <a:rPr lang="en-US" sz="2000" dirty="0"/>
            </a:br>
            <a:r>
              <a:rPr lang="en-US" sz="2000" dirty="0"/>
              <a:t>Harvard TH Chan School of Public Health</a:t>
            </a:r>
          </a:p>
          <a:p>
            <a:endParaRPr lang="en-US" sz="2000" dirty="0"/>
          </a:p>
          <a:p>
            <a:endParaRPr lang="en-US" sz="2000" dirty="0"/>
          </a:p>
          <a:p>
            <a:r>
              <a:rPr lang="en-US" sz="2000" dirty="0"/>
              <a:t>Maria </a:t>
            </a:r>
            <a:r>
              <a:rPr lang="en-US" sz="2000" dirty="0" err="1"/>
              <a:t>Glymour</a:t>
            </a:r>
            <a:r>
              <a:rPr lang="en-US" sz="2000" dirty="0"/>
              <a:t>, PhD, UCSF</a:t>
            </a:r>
          </a:p>
          <a:p>
            <a:endParaRPr lang="en-US" sz="2000" dirty="0"/>
          </a:p>
          <a:p>
            <a:pPr algn="r"/>
            <a:r>
              <a:rPr lang="en-US" sz="2000" dirty="0"/>
              <a:t>Deborah Grady, MD, MPH, UCSF</a:t>
            </a:r>
          </a:p>
          <a:p>
            <a:endParaRPr lang="en-US" sz="2000" dirty="0"/>
          </a:p>
          <a:p>
            <a:endParaRPr lang="en-US" sz="2000" dirty="0"/>
          </a:p>
          <a:p>
            <a:pPr algn="r"/>
            <a:r>
              <a:rPr lang="en-US" sz="2000" dirty="0"/>
              <a:t>Rebecca Graff, ScD, UCSF</a:t>
            </a:r>
          </a:p>
        </p:txBody>
      </p:sp>
      <p:sp>
        <p:nvSpPr>
          <p:cNvPr id="3" name="Slide Number Placeholder 2"/>
          <p:cNvSpPr>
            <a:spLocks noGrp="1"/>
          </p:cNvSpPr>
          <p:nvPr>
            <p:ph type="sldNum" sz="quarter" idx="10"/>
          </p:nvPr>
        </p:nvSpPr>
        <p:spPr/>
        <p:txBody>
          <a:bodyPr/>
          <a:lstStyle/>
          <a:p>
            <a:fld id="{7BCC8D0D-EAEC-449D-9161-023DFF90F2E2}" type="slidenum">
              <a:rPr lang="en-US" smtClean="0">
                <a:solidFill>
                  <a:srgbClr val="052049"/>
                </a:solidFill>
              </a:rPr>
              <a:pPr/>
              <a:t>86</a:t>
            </a:fld>
            <a:endParaRPr lang="en-US" dirty="0">
              <a:solidFill>
                <a:srgbClr val="052049"/>
              </a:solidFill>
            </a:endParaRPr>
          </a:p>
        </p:txBody>
      </p:sp>
      <p:pic>
        <p:nvPicPr>
          <p:cNvPr id="6" name="Picture 5"/>
          <p:cNvPicPr>
            <a:picLocks noChangeAspect="1"/>
          </p:cNvPicPr>
          <p:nvPr/>
        </p:nvPicPr>
        <p:blipFill>
          <a:blip r:embed="rId3"/>
          <a:stretch>
            <a:fillRect/>
          </a:stretch>
        </p:blipFill>
        <p:spPr>
          <a:xfrm>
            <a:off x="2525438" y="730726"/>
            <a:ext cx="1148334" cy="1531112"/>
          </a:xfrm>
          <a:prstGeom prst="rect">
            <a:avLst/>
          </a:prstGeom>
        </p:spPr>
      </p:pic>
      <p:pic>
        <p:nvPicPr>
          <p:cNvPr id="7" name="Picture 6"/>
          <p:cNvPicPr>
            <a:picLocks noChangeAspect="1"/>
          </p:cNvPicPr>
          <p:nvPr/>
        </p:nvPicPr>
        <p:blipFill>
          <a:blip r:embed="rId4"/>
          <a:stretch>
            <a:fillRect/>
          </a:stretch>
        </p:blipFill>
        <p:spPr>
          <a:xfrm>
            <a:off x="874713" y="3721652"/>
            <a:ext cx="1070234" cy="1612486"/>
          </a:xfrm>
          <a:prstGeom prst="rect">
            <a:avLst/>
          </a:prstGeom>
        </p:spPr>
      </p:pic>
      <p:pic>
        <p:nvPicPr>
          <p:cNvPr id="2" name="Picture 1">
            <a:extLst>
              <a:ext uri="{FF2B5EF4-FFF2-40B4-BE49-F238E27FC236}">
                <a16:creationId xmlns:a16="http://schemas.microsoft.com/office/drawing/2014/main" id="{21211779-C6B4-814B-992D-62170F8E56A8}"/>
              </a:ext>
            </a:extLst>
          </p:cNvPr>
          <p:cNvPicPr>
            <a:picLocks noChangeAspect="1"/>
          </p:cNvPicPr>
          <p:nvPr/>
        </p:nvPicPr>
        <p:blipFill>
          <a:blip r:embed="rId5"/>
          <a:stretch>
            <a:fillRect/>
          </a:stretch>
        </p:blipFill>
        <p:spPr>
          <a:xfrm>
            <a:off x="7209404" y="2580109"/>
            <a:ext cx="952500" cy="1320800"/>
          </a:xfrm>
          <a:prstGeom prst="rect">
            <a:avLst/>
          </a:prstGeom>
        </p:spPr>
      </p:pic>
      <p:pic>
        <p:nvPicPr>
          <p:cNvPr id="9" name="Picture 8">
            <a:extLst>
              <a:ext uri="{FF2B5EF4-FFF2-40B4-BE49-F238E27FC236}">
                <a16:creationId xmlns:a16="http://schemas.microsoft.com/office/drawing/2014/main" id="{859836C1-ABF2-7C48-87D4-AB0414FED89B}"/>
              </a:ext>
            </a:extLst>
          </p:cNvPr>
          <p:cNvPicPr>
            <a:picLocks noChangeAspect="1"/>
          </p:cNvPicPr>
          <p:nvPr/>
        </p:nvPicPr>
        <p:blipFill>
          <a:blip r:embed="rId6"/>
          <a:stretch>
            <a:fillRect/>
          </a:stretch>
        </p:blipFill>
        <p:spPr>
          <a:xfrm>
            <a:off x="3673772" y="4596163"/>
            <a:ext cx="1320800" cy="1320800"/>
          </a:xfrm>
          <a:prstGeom prst="rect">
            <a:avLst/>
          </a:prstGeom>
        </p:spPr>
      </p:pic>
      <p:sp>
        <p:nvSpPr>
          <p:cNvPr id="8" name="TextBox 7">
            <a:extLst>
              <a:ext uri="{FF2B5EF4-FFF2-40B4-BE49-F238E27FC236}">
                <a16:creationId xmlns:a16="http://schemas.microsoft.com/office/drawing/2014/main" id="{3FE65245-7EFA-8A4E-8421-15E56EC09B05}"/>
              </a:ext>
            </a:extLst>
          </p:cNvPr>
          <p:cNvSpPr txBox="1"/>
          <p:nvPr/>
        </p:nvSpPr>
        <p:spPr bwMode="auto">
          <a:xfrm>
            <a:off x="453584" y="5540188"/>
            <a:ext cx="3885333" cy="615553"/>
          </a:xfrm>
          <a:prstGeom prst="rect">
            <a:avLst/>
          </a:prstGeom>
          <a:noFill/>
          <a:ln w="19050" algn="ctr">
            <a:noFill/>
            <a:miter lim="800000"/>
            <a:headEnd/>
            <a:tailEnd/>
          </a:ln>
        </p:spPr>
        <p:txBody>
          <a:bodyPr wrap="square" lIns="0" tIns="0" rIns="0" bIns="0" rtlCol="0">
            <a:spAutoFit/>
          </a:bodyPr>
          <a:lstStyle/>
          <a:p>
            <a:r>
              <a:rPr lang="en-US" sz="2000" dirty="0"/>
              <a:t>Shelley </a:t>
            </a:r>
            <a:r>
              <a:rPr lang="en-US" sz="2000" dirty="0" err="1"/>
              <a:t>Devost</a:t>
            </a:r>
            <a:endParaRPr lang="en-US" sz="2000" dirty="0"/>
          </a:p>
          <a:p>
            <a:r>
              <a:rPr lang="en-US" sz="2000" dirty="0"/>
              <a:t>Dan Kelly	Francois </a:t>
            </a:r>
            <a:r>
              <a:rPr lang="en-US" sz="2000" dirty="0" err="1"/>
              <a:t>Rerolle</a:t>
            </a:r>
            <a:endParaRPr lang="en-US" sz="2000" dirty="0"/>
          </a:p>
        </p:txBody>
      </p:sp>
    </p:spTree>
    <p:extLst>
      <p:ext uri="{BB962C8B-B14F-4D97-AF65-F5344CB8AC3E}">
        <p14:creationId xmlns:p14="http://schemas.microsoft.com/office/powerpoint/2010/main" val="4148027459"/>
      </p:ext>
    </p:extLst>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Notation or Shorthand I may commonly use</a:t>
            </a:r>
            <a:r>
              <a:rPr lang="mr-IN" dirty="0"/>
              <a:t>…</a:t>
            </a:r>
            <a:endParaRPr lang="en-US" dirty="0"/>
          </a:p>
        </p:txBody>
      </p:sp>
      <p:sp>
        <p:nvSpPr>
          <p:cNvPr id="3" name="Content Placeholder 2"/>
          <p:cNvSpPr>
            <a:spLocks noGrp="1"/>
          </p:cNvSpPr>
          <p:nvPr>
            <p:ph idx="1"/>
          </p:nvPr>
        </p:nvSpPr>
        <p:spPr>
          <a:xfrm>
            <a:off x="4873168" y="1426030"/>
            <a:ext cx="4112314" cy="4742160"/>
          </a:xfrm>
        </p:spPr>
        <p:txBody>
          <a:bodyPr/>
          <a:lstStyle/>
          <a:p>
            <a:r>
              <a:rPr lang="en-US"/>
              <a:t>N</a:t>
            </a:r>
            <a:r>
              <a:rPr lang="en-US" dirty="0"/>
              <a:t>: total in a group or population count</a:t>
            </a:r>
          </a:p>
          <a:p>
            <a:r>
              <a:rPr lang="en-US" dirty="0" err="1"/>
              <a:t>Obs</a:t>
            </a:r>
            <a:r>
              <a:rPr lang="en-US" dirty="0"/>
              <a:t>: Observational</a:t>
            </a:r>
          </a:p>
          <a:p>
            <a:r>
              <a:rPr lang="en-US" dirty="0"/>
              <a:t>PT: person-time</a:t>
            </a:r>
          </a:p>
          <a:p>
            <a:r>
              <a:rPr lang="en-US" dirty="0"/>
              <a:t>RCT: randomized controlled trial</a:t>
            </a:r>
          </a:p>
          <a:p>
            <a:r>
              <a:rPr lang="en-US" dirty="0"/>
              <a:t>SOC: Standard of Care</a:t>
            </a:r>
          </a:p>
          <a:p>
            <a:r>
              <a:rPr lang="en-US" dirty="0" err="1"/>
              <a:t>Tx</a:t>
            </a:r>
            <a:r>
              <a:rPr lang="en-US" dirty="0"/>
              <a:t>: treatment</a:t>
            </a:r>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87</a:t>
            </a:fld>
            <a:endParaRPr lang="en-US" altLang="en-US">
              <a:solidFill>
                <a:srgbClr val="052049"/>
              </a:solidFill>
            </a:endParaRPr>
          </a:p>
        </p:txBody>
      </p:sp>
      <p:cxnSp>
        <p:nvCxnSpPr>
          <p:cNvPr id="7" name="Straight Connector 6"/>
          <p:cNvCxnSpPr/>
          <p:nvPr/>
        </p:nvCxnSpPr>
        <p:spPr>
          <a:xfrm>
            <a:off x="974732" y="3501189"/>
            <a:ext cx="211755"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956799" y="4660631"/>
            <a:ext cx="211755"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txBox="1">
            <a:spLocks/>
          </p:cNvSpPr>
          <p:nvPr/>
        </p:nvSpPr>
        <p:spPr>
          <a:xfrm>
            <a:off x="612087" y="1426030"/>
            <a:ext cx="4112314" cy="4742160"/>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0093D0"/>
              </a:buClr>
            </a:pPr>
            <a:r>
              <a:rPr dirty="0">
                <a:solidFill>
                  <a:srgbClr val="052049"/>
                </a:solidFill>
                <a:latin typeface="Arial"/>
              </a:rPr>
              <a:t>Ca: cancer</a:t>
            </a:r>
            <a:r>
              <a:rPr lang="en-US" dirty="0">
                <a:solidFill>
                  <a:srgbClr val="052049"/>
                </a:solidFill>
                <a:latin typeface="Arial"/>
              </a:rPr>
              <a:t> or case</a:t>
            </a:r>
            <a:endParaRPr dirty="0">
              <a:solidFill>
                <a:srgbClr val="052049"/>
              </a:solidFill>
              <a:latin typeface="Arial"/>
            </a:endParaRPr>
          </a:p>
          <a:p>
            <a:pPr>
              <a:buClr>
                <a:srgbClr val="0093D0"/>
              </a:buClr>
            </a:pPr>
            <a:r>
              <a:rPr dirty="0">
                <a:solidFill>
                  <a:srgbClr val="052049"/>
                </a:solidFill>
                <a:latin typeface="Arial"/>
              </a:rPr>
              <a:t>Ca-co: Case control study</a:t>
            </a:r>
          </a:p>
          <a:p>
            <a:pPr>
              <a:buClr>
                <a:srgbClr val="0093D0"/>
              </a:buClr>
            </a:pPr>
            <a:r>
              <a:rPr dirty="0" err="1">
                <a:solidFill>
                  <a:srgbClr val="052049"/>
                </a:solidFill>
                <a:latin typeface="Arial"/>
              </a:rPr>
              <a:t>Coh</a:t>
            </a:r>
            <a:r>
              <a:rPr dirty="0">
                <a:solidFill>
                  <a:srgbClr val="052049"/>
                </a:solidFill>
                <a:latin typeface="Arial"/>
              </a:rPr>
              <a:t>: Cohort study</a:t>
            </a:r>
          </a:p>
          <a:p>
            <a:pPr>
              <a:buClr>
                <a:srgbClr val="0093D0"/>
              </a:buClr>
            </a:pPr>
            <a:r>
              <a:rPr dirty="0">
                <a:solidFill>
                  <a:srgbClr val="052049"/>
                </a:solidFill>
                <a:latin typeface="Arial"/>
              </a:rPr>
              <a:t>E: exposure or exposed or number exposed</a:t>
            </a:r>
          </a:p>
          <a:p>
            <a:pPr>
              <a:buClr>
                <a:srgbClr val="0093D0"/>
              </a:buClr>
            </a:pPr>
            <a:r>
              <a:rPr dirty="0">
                <a:solidFill>
                  <a:srgbClr val="052049"/>
                </a:solidFill>
                <a:latin typeface="Arial"/>
              </a:rPr>
              <a:t>E: unexposed or number unexposed</a:t>
            </a:r>
            <a:endParaRPr lang="en-US" dirty="0">
              <a:solidFill>
                <a:srgbClr val="052049"/>
              </a:solidFill>
              <a:latin typeface="Arial"/>
            </a:endParaRPr>
          </a:p>
          <a:p>
            <a:pPr>
              <a:buClr>
                <a:srgbClr val="0093D0"/>
              </a:buClr>
            </a:pPr>
            <a:r>
              <a:rPr lang="en-US" dirty="0">
                <a:solidFill>
                  <a:srgbClr val="052049"/>
                </a:solidFill>
                <a:latin typeface="Arial"/>
              </a:rPr>
              <a:t>EM – effect modification</a:t>
            </a:r>
            <a:endParaRPr dirty="0">
              <a:solidFill>
                <a:srgbClr val="052049"/>
              </a:solidFill>
              <a:latin typeface="Arial"/>
            </a:endParaRPr>
          </a:p>
          <a:p>
            <a:pPr>
              <a:buClr>
                <a:srgbClr val="0093D0"/>
              </a:buClr>
            </a:pPr>
            <a:r>
              <a:rPr dirty="0">
                <a:solidFill>
                  <a:srgbClr val="052049"/>
                </a:solidFill>
                <a:latin typeface="Arial"/>
              </a:rPr>
              <a:t>D: number with disease</a:t>
            </a:r>
          </a:p>
          <a:p>
            <a:pPr>
              <a:buClr>
                <a:srgbClr val="0093D0"/>
              </a:buClr>
            </a:pPr>
            <a:r>
              <a:rPr dirty="0">
                <a:solidFill>
                  <a:srgbClr val="052049"/>
                </a:solidFill>
                <a:latin typeface="Arial"/>
              </a:rPr>
              <a:t>D: those without disease</a:t>
            </a:r>
          </a:p>
          <a:p>
            <a:pPr>
              <a:buClr>
                <a:srgbClr val="0093D0"/>
              </a:buClr>
            </a:pPr>
            <a:r>
              <a:rPr dirty="0" err="1">
                <a:solidFill>
                  <a:srgbClr val="052049"/>
                </a:solidFill>
                <a:latin typeface="Arial"/>
              </a:rPr>
              <a:t>Dbx</a:t>
            </a:r>
            <a:r>
              <a:rPr dirty="0">
                <a:solidFill>
                  <a:srgbClr val="052049"/>
                </a:solidFill>
                <a:latin typeface="Arial"/>
              </a:rPr>
              <a:t>: Diabetes</a:t>
            </a:r>
          </a:p>
          <a:p>
            <a:pPr>
              <a:buClr>
                <a:srgbClr val="0093D0"/>
              </a:buClr>
            </a:pPr>
            <a:r>
              <a:rPr dirty="0">
                <a:solidFill>
                  <a:srgbClr val="052049"/>
                </a:solidFill>
                <a:latin typeface="Arial"/>
              </a:rPr>
              <a:t>Dx: diagnosis</a:t>
            </a:r>
          </a:p>
          <a:p>
            <a:pPr>
              <a:buClr>
                <a:srgbClr val="0093D0"/>
              </a:buClr>
            </a:pPr>
            <a:endParaRPr dirty="0">
              <a:solidFill>
                <a:srgbClr val="052049"/>
              </a:solidFill>
              <a:latin typeface="Arial"/>
            </a:endParaRPr>
          </a:p>
        </p:txBody>
      </p:sp>
    </p:spTree>
    <p:extLst>
      <p:ext uri="{BB962C8B-B14F-4D97-AF65-F5344CB8AC3E}">
        <p14:creationId xmlns:p14="http://schemas.microsoft.com/office/powerpoint/2010/main" val="11538592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FAA74B69-70FD-A649-B131-F3438782CAA4}" type="slidenum">
              <a:rPr lang="en-US" altLang="en-US" smtClean="0">
                <a:solidFill>
                  <a:srgbClr val="052049"/>
                </a:solidFill>
              </a:rPr>
              <a:pPr>
                <a:defRPr/>
              </a:pPr>
              <a:t>88</a:t>
            </a:fld>
            <a:endParaRPr lang="en-US" altLang="en-US">
              <a:solidFill>
                <a:srgbClr val="052049"/>
              </a:solidFill>
            </a:endParaRPr>
          </a:p>
        </p:txBody>
      </p:sp>
      <p:sp>
        <p:nvSpPr>
          <p:cNvPr id="2" name="Title 1"/>
          <p:cNvSpPr>
            <a:spLocks noGrp="1"/>
          </p:cNvSpPr>
          <p:nvPr>
            <p:ph type="title"/>
          </p:nvPr>
        </p:nvSpPr>
        <p:spPr/>
        <p:txBody>
          <a:bodyPr/>
          <a:lstStyle/>
          <a:p>
            <a:r>
              <a:rPr lang="en-US" dirty="0"/>
              <a:t>Appendix:</a:t>
            </a:r>
            <a:br>
              <a:rPr lang="en-US" dirty="0"/>
            </a:br>
            <a:r>
              <a:rPr lang="en-US" dirty="0"/>
              <a:t>Life of a Research Study</a:t>
            </a:r>
          </a:p>
        </p:txBody>
      </p:sp>
    </p:spTree>
    <p:extLst>
      <p:ext uri="{BB962C8B-B14F-4D97-AF65-F5344CB8AC3E}">
        <p14:creationId xmlns:p14="http://schemas.microsoft.com/office/powerpoint/2010/main" val="1683460380"/>
      </p:ext>
    </p:extLst>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65770"/>
            <a:ext cx="8173580" cy="611449"/>
          </a:xfrm>
        </p:spPr>
        <p:txBody>
          <a:bodyPr/>
          <a:lstStyle/>
          <a:p>
            <a:r>
              <a:rPr lang="en-US" dirty="0"/>
              <a:t>Scientific Process</a:t>
            </a:r>
          </a:p>
        </p:txBody>
      </p:sp>
      <p:sp>
        <p:nvSpPr>
          <p:cNvPr id="3" name="Content Placeholder 2"/>
          <p:cNvSpPr>
            <a:spLocks noGrp="1"/>
          </p:cNvSpPr>
          <p:nvPr>
            <p:ph idx="1"/>
          </p:nvPr>
        </p:nvSpPr>
        <p:spPr>
          <a:xfrm>
            <a:off x="326572" y="881738"/>
            <a:ext cx="8597351" cy="4865913"/>
          </a:xfrm>
        </p:spPr>
        <p:txBody>
          <a:bodyPr/>
          <a:lstStyle/>
          <a:p>
            <a:r>
              <a:rPr lang="en-US" sz="1800" dirty="0"/>
              <a:t>Figure out what you are really interested in or what you will at least enjoy working on for a while</a:t>
            </a:r>
          </a:p>
          <a:p>
            <a:r>
              <a:rPr lang="en-US" sz="1800" dirty="0"/>
              <a:t>Develop Research Question &amp; Hypothesis</a:t>
            </a:r>
          </a:p>
          <a:p>
            <a:r>
              <a:rPr lang="en-US" sz="1800" dirty="0"/>
              <a:t>Identify &amp; Select Team and Expertise Needed</a:t>
            </a:r>
          </a:p>
          <a:p>
            <a:r>
              <a:rPr lang="en-US" sz="1800" dirty="0"/>
              <a:t>Identify Funding Mechanisms</a:t>
            </a:r>
          </a:p>
          <a:p>
            <a:r>
              <a:rPr lang="en-US" sz="1800" dirty="0"/>
              <a:t>Design your Study &amp; Make Analysis Plan</a:t>
            </a:r>
          </a:p>
          <a:p>
            <a:r>
              <a:rPr lang="en-US" sz="1800" dirty="0"/>
              <a:t>Write Proposal &amp; Make a Budget</a:t>
            </a:r>
          </a:p>
          <a:p>
            <a:pPr lvl="1"/>
            <a:r>
              <a:rPr lang="en-US" sz="1600" dirty="0"/>
              <a:t>Share proposal with colleagues &amp; get feedback</a:t>
            </a:r>
          </a:p>
          <a:p>
            <a:pPr lvl="1"/>
            <a:r>
              <a:rPr lang="en-US" sz="1600" dirty="0"/>
              <a:t>Review budget with mentors &amp; justify budget</a:t>
            </a:r>
          </a:p>
          <a:p>
            <a:r>
              <a:rPr lang="en-US" sz="1800" dirty="0"/>
              <a:t>Submit</a:t>
            </a:r>
            <a:r>
              <a:rPr lang="mr-IN" sz="1800" dirty="0"/>
              <a:t>…</a:t>
            </a:r>
            <a:r>
              <a:rPr lang="en-US" sz="1800" dirty="0"/>
              <a:t> and revise &amp; resubmit</a:t>
            </a:r>
            <a:r>
              <a:rPr lang="mr-IN" sz="1800" dirty="0"/>
              <a:t>…</a:t>
            </a:r>
            <a:r>
              <a:rPr lang="en-US" sz="1800" dirty="0"/>
              <a:t> until funded!</a:t>
            </a:r>
          </a:p>
          <a:p>
            <a:r>
              <a:rPr lang="en-US" sz="1800" dirty="0"/>
              <a:t>Study Implementation</a:t>
            </a:r>
          </a:p>
          <a:p>
            <a:pPr lvl="1"/>
            <a:r>
              <a:rPr lang="en-US" sz="1600" dirty="0"/>
              <a:t>Review Team again</a:t>
            </a:r>
            <a:r>
              <a:rPr lang="mr-IN" sz="1600" dirty="0"/>
              <a:t>…</a:t>
            </a:r>
            <a:r>
              <a:rPr lang="en-US" sz="1600" dirty="0"/>
              <a:t> now its real, pick good people who are reliable, smart, ethical, and with whom you enjoy working!</a:t>
            </a:r>
          </a:p>
          <a:p>
            <a:r>
              <a:rPr lang="en-US" sz="1800" dirty="0"/>
              <a:t>Study Reporting </a:t>
            </a:r>
            <a:r>
              <a:rPr lang="mr-IN" sz="1800" dirty="0"/>
              <a:t>–</a:t>
            </a:r>
            <a:r>
              <a:rPr lang="en-US" sz="1800" dirty="0"/>
              <a:t> Conferences, Journals, Press, Social Media, Websites, </a:t>
            </a:r>
            <a:r>
              <a:rPr lang="en-US" sz="1800" dirty="0" err="1"/>
              <a:t>etc</a:t>
            </a:r>
            <a:endParaRPr lang="en-US" sz="1800"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89</a:t>
            </a:fld>
            <a:endParaRPr lang="en-US" altLang="en-US">
              <a:solidFill>
                <a:srgbClr val="052049"/>
              </a:solidFill>
            </a:endParaRPr>
          </a:p>
        </p:txBody>
      </p:sp>
    </p:spTree>
    <p:extLst>
      <p:ext uri="{BB962C8B-B14F-4D97-AF65-F5344CB8AC3E}">
        <p14:creationId xmlns:p14="http://schemas.microsoft.com/office/powerpoint/2010/main" val="3992579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blinds(horizontal)">
                                      <p:cBhvr>
                                        <p:cTn id="35" dur="500"/>
                                        <p:tgtEl>
                                          <p:spTgt spid="3">
                                            <p:txEl>
                                              <p:pRg st="6" end="6"/>
                                            </p:txEl>
                                          </p:spTgt>
                                        </p:tgtEl>
                                      </p:cBhvr>
                                    </p:animEffect>
                                  </p:childTnLst>
                                </p:cTn>
                              </p:par>
                              <p:par>
                                <p:cTn id="36" presetID="3" presetClass="entr" presetSubtype="10" fill="hold" nodeType="with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blinds(horizontal)">
                                      <p:cBhvr>
                                        <p:cTn id="38" dur="500"/>
                                        <p:tgtEl>
                                          <p:spTgt spid="3">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blinds(horizontal)">
                                      <p:cBhvr>
                                        <p:cTn id="43" dur="500"/>
                                        <p:tgtEl>
                                          <p:spTgt spid="3">
                                            <p:txEl>
                                              <p:pRg st="8" end="8"/>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nodeType="clickEffect">
                                  <p:stCondLst>
                                    <p:cond delay="0"/>
                                  </p:stCondLst>
                                  <p:childTnLst>
                                    <p:set>
                                      <p:cBhvr>
                                        <p:cTn id="47" dur="1" fill="hold">
                                          <p:stCondLst>
                                            <p:cond delay="0"/>
                                          </p:stCondLst>
                                        </p:cTn>
                                        <p:tgtEl>
                                          <p:spTgt spid="3">
                                            <p:txEl>
                                              <p:pRg st="9" end="9"/>
                                            </p:txEl>
                                          </p:spTgt>
                                        </p:tgtEl>
                                        <p:attrNameLst>
                                          <p:attrName>style.visibility</p:attrName>
                                        </p:attrNameLst>
                                      </p:cBhvr>
                                      <p:to>
                                        <p:strVal val="visible"/>
                                      </p:to>
                                    </p:set>
                                    <p:animEffect transition="in" filter="blinds(horizontal)">
                                      <p:cBhvr>
                                        <p:cTn id="48" dur="500"/>
                                        <p:tgtEl>
                                          <p:spTgt spid="3">
                                            <p:txEl>
                                              <p:pRg st="9" end="9"/>
                                            </p:txEl>
                                          </p:spTgt>
                                        </p:tgtEl>
                                      </p:cBhvr>
                                    </p:animEffect>
                                  </p:childTnLst>
                                </p:cTn>
                              </p:par>
                              <p:par>
                                <p:cTn id="49" presetID="3" presetClass="entr" presetSubtype="10" fill="hold" nodeType="with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animEffect transition="in" filter="blinds(horizontal)">
                                      <p:cBhvr>
                                        <p:cTn id="51" dur="500"/>
                                        <p:tgtEl>
                                          <p:spTgt spid="3">
                                            <p:txEl>
                                              <p:pRg st="10" end="1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nodeType="clickEffect">
                                  <p:stCondLst>
                                    <p:cond delay="0"/>
                                  </p:stCondLst>
                                  <p:childTnLst>
                                    <p:set>
                                      <p:cBhvr>
                                        <p:cTn id="55" dur="1" fill="hold">
                                          <p:stCondLst>
                                            <p:cond delay="0"/>
                                          </p:stCondLst>
                                        </p:cTn>
                                        <p:tgtEl>
                                          <p:spTgt spid="3">
                                            <p:txEl>
                                              <p:pRg st="11" end="11"/>
                                            </p:txEl>
                                          </p:spTgt>
                                        </p:tgtEl>
                                        <p:attrNameLst>
                                          <p:attrName>style.visibility</p:attrName>
                                        </p:attrNameLst>
                                      </p:cBhvr>
                                      <p:to>
                                        <p:strVal val="visible"/>
                                      </p:to>
                                    </p:set>
                                    <p:animEffect transition="in" filter="blinds(horizontal)">
                                      <p:cBhvr>
                                        <p:cTn id="56"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4CC878-FBC3-0C4B-A97F-B3F5285380E7}"/>
              </a:ext>
            </a:extLst>
          </p:cNvPr>
          <p:cNvSpPr>
            <a:spLocks noGrp="1"/>
          </p:cNvSpPr>
          <p:nvPr>
            <p:ph type="sldNum" sz="quarter" idx="12"/>
          </p:nvPr>
        </p:nvSpPr>
        <p:spPr/>
        <p:txBody>
          <a:bodyPr/>
          <a:lstStyle/>
          <a:p>
            <a:fld id="{7BCC8D0D-EAEC-449D-9161-023DFF90F2E2}" type="slidenum">
              <a:rPr lang="en-US" smtClean="0">
                <a:solidFill>
                  <a:srgbClr val="052049"/>
                </a:solidFill>
              </a:rPr>
              <a:pPr/>
              <a:t>9</a:t>
            </a:fld>
            <a:endParaRPr lang="en-US" dirty="0">
              <a:solidFill>
                <a:srgbClr val="052049"/>
              </a:solidFill>
            </a:endParaRPr>
          </a:p>
        </p:txBody>
      </p:sp>
      <p:sp>
        <p:nvSpPr>
          <p:cNvPr id="3" name="Title 2">
            <a:extLst>
              <a:ext uri="{FF2B5EF4-FFF2-40B4-BE49-F238E27FC236}">
                <a16:creationId xmlns:a16="http://schemas.microsoft.com/office/drawing/2014/main" id="{90874615-BA76-4D47-8351-0052207CACD8}"/>
              </a:ext>
            </a:extLst>
          </p:cNvPr>
          <p:cNvSpPr>
            <a:spLocks noGrp="1"/>
          </p:cNvSpPr>
          <p:nvPr>
            <p:ph type="title"/>
          </p:nvPr>
        </p:nvSpPr>
        <p:spPr/>
        <p:txBody>
          <a:bodyPr/>
          <a:lstStyle/>
          <a:p>
            <a:r>
              <a:rPr lang="en-US" dirty="0"/>
              <a:t>Expectations &amp; Ground Rules</a:t>
            </a:r>
          </a:p>
        </p:txBody>
      </p:sp>
    </p:spTree>
    <p:extLst>
      <p:ext uri="{BB962C8B-B14F-4D97-AF65-F5344CB8AC3E}">
        <p14:creationId xmlns:p14="http://schemas.microsoft.com/office/powerpoint/2010/main" val="416851192"/>
      </p:ext>
    </p:extLst>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65770"/>
            <a:ext cx="8173580" cy="611449"/>
          </a:xfrm>
        </p:spPr>
        <p:txBody>
          <a:bodyPr/>
          <a:lstStyle/>
          <a:p>
            <a:r>
              <a:rPr lang="en-US" dirty="0"/>
              <a:t>Scientific Process</a:t>
            </a:r>
          </a:p>
        </p:txBody>
      </p:sp>
      <p:sp>
        <p:nvSpPr>
          <p:cNvPr id="3" name="Content Placeholder 2"/>
          <p:cNvSpPr>
            <a:spLocks noGrp="1"/>
          </p:cNvSpPr>
          <p:nvPr>
            <p:ph idx="1"/>
          </p:nvPr>
        </p:nvSpPr>
        <p:spPr>
          <a:xfrm>
            <a:off x="326572" y="881739"/>
            <a:ext cx="8443355" cy="4964880"/>
          </a:xfrm>
        </p:spPr>
        <p:txBody>
          <a:bodyPr/>
          <a:lstStyle/>
          <a:p>
            <a:r>
              <a:rPr lang="en-US" sz="1800" dirty="0"/>
              <a:t>Figure out what you are really interested in or what you will at least enjoy working on for a while</a:t>
            </a:r>
          </a:p>
          <a:p>
            <a:r>
              <a:rPr lang="en-US" sz="1800" dirty="0">
                <a:solidFill>
                  <a:schemeClr val="accent3"/>
                </a:solidFill>
              </a:rPr>
              <a:t>Develop Research Question &amp; Hypothesis</a:t>
            </a:r>
          </a:p>
          <a:p>
            <a:r>
              <a:rPr lang="en-US" sz="1800" dirty="0"/>
              <a:t>Identify &amp; Select Team and Expertise Needed</a:t>
            </a:r>
          </a:p>
          <a:p>
            <a:r>
              <a:rPr lang="en-US" sz="1800" dirty="0">
                <a:solidFill>
                  <a:schemeClr val="accent3"/>
                </a:solidFill>
              </a:rPr>
              <a:t>Identify Funding Mechanisms</a:t>
            </a:r>
          </a:p>
          <a:p>
            <a:r>
              <a:rPr lang="en-US" sz="1800" dirty="0">
                <a:solidFill>
                  <a:schemeClr val="accent3"/>
                </a:solidFill>
              </a:rPr>
              <a:t>Design your Study &amp; Make Analysis Plan</a:t>
            </a:r>
          </a:p>
          <a:p>
            <a:r>
              <a:rPr lang="en-US" sz="1800" dirty="0">
                <a:solidFill>
                  <a:schemeClr val="accent3"/>
                </a:solidFill>
              </a:rPr>
              <a:t>Write Proposal</a:t>
            </a:r>
            <a:r>
              <a:rPr lang="en-US" sz="1800" dirty="0"/>
              <a:t> &amp; Make a Budget</a:t>
            </a:r>
          </a:p>
          <a:p>
            <a:pPr lvl="1"/>
            <a:r>
              <a:rPr lang="en-US" sz="1600" dirty="0"/>
              <a:t>Share proposal with colleagues &amp; get feedback</a:t>
            </a:r>
          </a:p>
          <a:p>
            <a:pPr lvl="1"/>
            <a:r>
              <a:rPr lang="en-US" sz="1600" dirty="0"/>
              <a:t>Review budget with mentors &amp; justify budget</a:t>
            </a:r>
          </a:p>
          <a:p>
            <a:r>
              <a:rPr lang="en-US" sz="1800" dirty="0"/>
              <a:t>Submit</a:t>
            </a:r>
            <a:r>
              <a:rPr lang="mr-IN" sz="1800" dirty="0"/>
              <a:t>…</a:t>
            </a:r>
            <a:r>
              <a:rPr lang="en-US" sz="1800" dirty="0"/>
              <a:t> and revise &amp; resubmit</a:t>
            </a:r>
            <a:r>
              <a:rPr lang="mr-IN" sz="1800" dirty="0"/>
              <a:t>…</a:t>
            </a:r>
            <a:r>
              <a:rPr lang="en-US" sz="1800" dirty="0"/>
              <a:t> until funded!</a:t>
            </a:r>
          </a:p>
          <a:p>
            <a:r>
              <a:rPr lang="en-US" sz="1800" dirty="0"/>
              <a:t>Study Implementation</a:t>
            </a:r>
          </a:p>
          <a:p>
            <a:pPr lvl="1"/>
            <a:r>
              <a:rPr lang="en-US" sz="1600" dirty="0"/>
              <a:t>Review Team again</a:t>
            </a:r>
            <a:r>
              <a:rPr lang="mr-IN" sz="1600" dirty="0"/>
              <a:t>…</a:t>
            </a:r>
            <a:r>
              <a:rPr lang="en-US" sz="1600" dirty="0"/>
              <a:t> now its real, pick good people who are reliable, smart, ethical, and with whom you enjoy working!</a:t>
            </a:r>
          </a:p>
          <a:p>
            <a:r>
              <a:rPr lang="en-US" sz="1800" dirty="0"/>
              <a:t>Study Reporting </a:t>
            </a:r>
            <a:r>
              <a:rPr lang="mr-IN" sz="1800" dirty="0"/>
              <a:t>–</a:t>
            </a:r>
            <a:r>
              <a:rPr lang="en-US" sz="1800" dirty="0"/>
              <a:t> </a:t>
            </a:r>
            <a:r>
              <a:rPr lang="en-US" sz="1800" dirty="0">
                <a:solidFill>
                  <a:schemeClr val="accent3"/>
                </a:solidFill>
              </a:rPr>
              <a:t>Conferences, Journals, Press,</a:t>
            </a:r>
            <a:r>
              <a:rPr lang="en-US" sz="1800" dirty="0"/>
              <a:t> Social Media, Websites, </a:t>
            </a:r>
            <a:r>
              <a:rPr lang="en-US" sz="1800" dirty="0" err="1"/>
              <a:t>etc</a:t>
            </a:r>
            <a:endParaRPr lang="en-US" sz="1800"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90</a:t>
            </a:fld>
            <a:endParaRPr lang="en-US" altLang="en-US">
              <a:solidFill>
                <a:srgbClr val="052049"/>
              </a:solidFill>
            </a:endParaRPr>
          </a:p>
        </p:txBody>
      </p:sp>
    </p:spTree>
    <p:extLst>
      <p:ext uri="{BB962C8B-B14F-4D97-AF65-F5344CB8AC3E}">
        <p14:creationId xmlns:p14="http://schemas.microsoft.com/office/powerpoint/2010/main" val="377041087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D79376-775F-CE45-A2CD-FBF6677DAD11}"/>
              </a:ext>
            </a:extLst>
          </p:cNvPr>
          <p:cNvSpPr>
            <a:spLocks noGrp="1"/>
          </p:cNvSpPr>
          <p:nvPr>
            <p:ph type="sldNum" sz="quarter" idx="12"/>
          </p:nvPr>
        </p:nvSpPr>
        <p:spPr/>
        <p:txBody>
          <a:bodyPr/>
          <a:lstStyle/>
          <a:p>
            <a:fld id="{7BCC8D0D-EAEC-449D-9161-023DFF90F2E2}" type="slidenum">
              <a:rPr lang="en-US" smtClean="0">
                <a:solidFill>
                  <a:srgbClr val="052049"/>
                </a:solidFill>
              </a:rPr>
              <a:pPr/>
              <a:t>91</a:t>
            </a:fld>
            <a:endParaRPr lang="en-US" dirty="0">
              <a:solidFill>
                <a:srgbClr val="052049"/>
              </a:solidFill>
            </a:endParaRPr>
          </a:p>
        </p:txBody>
      </p:sp>
      <p:sp>
        <p:nvSpPr>
          <p:cNvPr id="3" name="Title 2">
            <a:extLst>
              <a:ext uri="{FF2B5EF4-FFF2-40B4-BE49-F238E27FC236}">
                <a16:creationId xmlns:a16="http://schemas.microsoft.com/office/drawing/2014/main" id="{7F914964-D7BB-0448-B263-38DA25A161B6}"/>
              </a:ext>
            </a:extLst>
          </p:cNvPr>
          <p:cNvSpPr>
            <a:spLocks noGrp="1"/>
          </p:cNvSpPr>
          <p:nvPr>
            <p:ph type="title"/>
          </p:nvPr>
        </p:nvSpPr>
        <p:spPr/>
        <p:txBody>
          <a:bodyPr/>
          <a:lstStyle/>
          <a:p>
            <a:r>
              <a:rPr lang="en-US" dirty="0"/>
              <a:t>Appendix:</a:t>
            </a:r>
            <a:br>
              <a:rPr lang="en-US" dirty="0"/>
            </a:br>
            <a:r>
              <a:rPr lang="en-US" dirty="0"/>
              <a:t>Tips for Reading &amp; Critiquing Scientific Papers</a:t>
            </a:r>
          </a:p>
        </p:txBody>
      </p:sp>
    </p:spTree>
    <p:extLst>
      <p:ext uri="{BB962C8B-B14F-4D97-AF65-F5344CB8AC3E}">
        <p14:creationId xmlns:p14="http://schemas.microsoft.com/office/powerpoint/2010/main" val="503364481"/>
      </p:ext>
    </p:extLst>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lstStyle/>
          <a:p>
            <a:r>
              <a:rPr lang="en-US" dirty="0"/>
              <a:t>Reading &amp; reviewing &amp; </a:t>
            </a:r>
            <a:r>
              <a:rPr lang="en-US" dirty="0">
                <a:solidFill>
                  <a:schemeClr val="accent3"/>
                </a:solidFill>
              </a:rPr>
              <a:t>writing</a:t>
            </a:r>
            <a:r>
              <a:rPr lang="en-US" dirty="0"/>
              <a:t> a scientific manuscript</a:t>
            </a:r>
          </a:p>
        </p:txBody>
      </p:sp>
      <p:sp>
        <p:nvSpPr>
          <p:cNvPr id="348163" name="Rectangle 3"/>
          <p:cNvSpPr>
            <a:spLocks noGrp="1" noChangeArrowheads="1"/>
          </p:cNvSpPr>
          <p:nvPr>
            <p:ph sz="half" idx="1"/>
          </p:nvPr>
        </p:nvSpPr>
        <p:spPr>
          <a:xfrm>
            <a:off x="892970" y="1946674"/>
            <a:ext cx="2601344" cy="4018359"/>
          </a:xfrm>
        </p:spPr>
        <p:txBody>
          <a:bodyPr/>
          <a:lstStyle/>
          <a:p>
            <a:r>
              <a:rPr lang="en-US" altLang="en-US" sz="1800" dirty="0"/>
              <a:t>Title</a:t>
            </a:r>
          </a:p>
          <a:p>
            <a:r>
              <a:rPr lang="en-US" altLang="en-US" sz="1800" dirty="0"/>
              <a:t>Abstract</a:t>
            </a:r>
          </a:p>
          <a:p>
            <a:r>
              <a:rPr lang="en-US" altLang="en-US" sz="1800" dirty="0"/>
              <a:t>Introduction</a:t>
            </a:r>
          </a:p>
          <a:p>
            <a:r>
              <a:rPr lang="en-US" altLang="en-US" sz="1800" dirty="0"/>
              <a:t>Methods</a:t>
            </a:r>
          </a:p>
          <a:p>
            <a:r>
              <a:rPr lang="en-US" altLang="en-US" sz="1800" dirty="0"/>
              <a:t>Results	</a:t>
            </a:r>
          </a:p>
          <a:p>
            <a:pPr lvl="1"/>
            <a:r>
              <a:rPr lang="en-US" altLang="en-US" sz="1600" dirty="0"/>
              <a:t>Tables</a:t>
            </a:r>
          </a:p>
          <a:p>
            <a:pPr lvl="1"/>
            <a:r>
              <a:rPr lang="en-US" altLang="en-US" sz="1600" dirty="0"/>
              <a:t>Figures		</a:t>
            </a:r>
          </a:p>
          <a:p>
            <a:r>
              <a:rPr lang="en-US" altLang="en-US" sz="1800" dirty="0"/>
              <a:t>Discussion</a:t>
            </a:r>
          </a:p>
          <a:p>
            <a:r>
              <a:rPr lang="en-US" altLang="en-US" sz="1800" dirty="0"/>
              <a:t>References</a:t>
            </a:r>
          </a:p>
          <a:p>
            <a:r>
              <a:rPr lang="en-US" altLang="en-US" sz="1800" dirty="0"/>
              <a:t>Acknowledgements</a:t>
            </a:r>
          </a:p>
        </p:txBody>
      </p:sp>
      <p:sp>
        <p:nvSpPr>
          <p:cNvPr id="15" name="Content Placeholder 1"/>
          <p:cNvSpPr txBox="1">
            <a:spLocks/>
          </p:cNvSpPr>
          <p:nvPr/>
        </p:nvSpPr>
        <p:spPr bwMode="auto">
          <a:xfrm>
            <a:off x="3272919" y="1946673"/>
            <a:ext cx="5587253" cy="4018359"/>
          </a:xfrm>
          <a:prstGeom prst="rect">
            <a:avLst/>
          </a:prstGeom>
          <a:noFill/>
          <a:ln w="12700">
            <a:noFill/>
            <a:miter lim="800000"/>
            <a:headEnd/>
            <a:tailEnd/>
          </a:ln>
          <a:effectLst/>
        </p:spPr>
        <p:txBody>
          <a:bodyPr vert="horz" wrap="square" lIns="26788" tIns="26788" rIns="26788" bIns="26788" numCol="1" anchor="t" anchorCtr="0" compatLnSpc="1">
            <a:prstTxWarp prst="textNoShape">
              <a:avLst/>
            </a:prstTxWarp>
          </a:bodyPr>
          <a:lstStyle>
            <a:lvl1pPr marL="534646" indent="-347130" algn="l" rtl="0" eaLnBrk="1" fontAlgn="base" hangingPunct="1">
              <a:spcBef>
                <a:spcPts val="1200"/>
              </a:spcBef>
              <a:spcAft>
                <a:spcPct val="0"/>
              </a:spcAft>
              <a:buClr>
                <a:schemeClr val="accent1"/>
              </a:buClr>
              <a:buSzPct val="100000"/>
              <a:buFont typeface="Gill Sans" pitchFamily="-1" charset="0"/>
              <a:buChar char="•"/>
              <a:defRPr sz="2000">
                <a:solidFill>
                  <a:srgbClr val="000000"/>
                </a:solidFill>
                <a:latin typeface="+mn-lt"/>
                <a:ea typeface="+mn-ea"/>
                <a:cs typeface="+mn-cs"/>
                <a:sym typeface="Gill Sans" pitchFamily="-1" charset="0"/>
              </a:defRPr>
            </a:lvl1pPr>
            <a:lvl2pPr marL="847174" indent="-347130" algn="l" rtl="0" eaLnBrk="1" fontAlgn="base" hangingPunct="1">
              <a:spcBef>
                <a:spcPts val="1200"/>
              </a:spcBef>
              <a:spcAft>
                <a:spcPct val="0"/>
              </a:spcAft>
              <a:buClr>
                <a:schemeClr val="accent1"/>
              </a:buClr>
              <a:buSzPct val="100000"/>
              <a:buFont typeface="Gill Sans" pitchFamily="-1" charset="0"/>
              <a:buChar char="•"/>
              <a:defRPr sz="1700">
                <a:solidFill>
                  <a:srgbClr val="000000"/>
                </a:solidFill>
                <a:latin typeface="+mn-lt"/>
                <a:ea typeface="+mn-ea"/>
                <a:cs typeface="+mn-cs"/>
                <a:sym typeface="Gill Sans" pitchFamily="-1" charset="0"/>
              </a:defRPr>
            </a:lvl2pPr>
            <a:lvl3pPr marL="1159702" indent="-347130" algn="l" rtl="0" eaLnBrk="1" fontAlgn="base" hangingPunct="1">
              <a:spcBef>
                <a:spcPts val="1200"/>
              </a:spcBef>
              <a:spcAft>
                <a:spcPct val="0"/>
              </a:spcAft>
              <a:buClr>
                <a:schemeClr val="accent1"/>
              </a:buClr>
              <a:buSzPct val="100000"/>
              <a:buFont typeface="Gill Sans" pitchFamily="-1" charset="0"/>
              <a:buChar char="•"/>
              <a:defRPr sz="1400">
                <a:solidFill>
                  <a:srgbClr val="000000"/>
                </a:solidFill>
                <a:latin typeface="+mn-lt"/>
                <a:ea typeface="+mn-ea"/>
                <a:cs typeface="+mn-cs"/>
                <a:sym typeface="Gill Sans" pitchFamily="-1" charset="0"/>
              </a:defRPr>
            </a:lvl3pPr>
            <a:lvl4pPr marL="1472230" indent="-347130" algn="l" rtl="0" eaLnBrk="1" fontAlgn="base" hangingPunct="1">
              <a:spcBef>
                <a:spcPts val="1200"/>
              </a:spcBef>
              <a:spcAft>
                <a:spcPct val="0"/>
              </a:spcAft>
              <a:buClr>
                <a:schemeClr val="accent1"/>
              </a:buClr>
              <a:buSzPct val="100000"/>
              <a:buFont typeface="Gill Sans" pitchFamily="-1" charset="0"/>
              <a:buChar char="•"/>
              <a:defRPr sz="1300">
                <a:solidFill>
                  <a:srgbClr val="000000"/>
                </a:solidFill>
                <a:latin typeface="+mn-lt"/>
                <a:ea typeface="+mn-ea"/>
                <a:cs typeface="+mn-cs"/>
                <a:sym typeface="Gill Sans" pitchFamily="-1" charset="0"/>
              </a:defRPr>
            </a:lvl4pPr>
            <a:lvl5pPr marL="1784758" indent="-347130" algn="l" rtl="0" eaLnBrk="1" fontAlgn="base" hangingPunct="1">
              <a:spcBef>
                <a:spcPts val="1200"/>
              </a:spcBef>
              <a:spcAft>
                <a:spcPct val="0"/>
              </a:spcAft>
              <a:buClr>
                <a:schemeClr val="accent1"/>
              </a:buClr>
              <a:buSzPct val="100000"/>
              <a:buFont typeface="Gill Sans" pitchFamily="-1" charset="0"/>
              <a:buChar char="•"/>
              <a:defRPr sz="1300">
                <a:solidFill>
                  <a:srgbClr val="000000"/>
                </a:solidFill>
                <a:latin typeface="+mn-lt"/>
                <a:ea typeface="+mn-ea"/>
                <a:cs typeface="+mn-cs"/>
                <a:sym typeface="Gill Sans" pitchFamily="-1" charset="0"/>
              </a:defRPr>
            </a:lvl5pPr>
            <a:lvl6pPr marL="2106216" indent="-347130" algn="l" rtl="0" eaLnBrk="1" fontAlgn="base" hangingPunct="1">
              <a:spcBef>
                <a:spcPts val="2672"/>
              </a:spcBef>
              <a:spcAft>
                <a:spcPct val="0"/>
              </a:spcAft>
              <a:buSzPct val="171000"/>
              <a:buFont typeface="Gill Sans" pitchFamily="-1" charset="0"/>
              <a:buChar char="•"/>
              <a:defRPr sz="1300">
                <a:solidFill>
                  <a:schemeClr val="tx1"/>
                </a:solidFill>
                <a:latin typeface="+mn-lt"/>
                <a:ea typeface="+mn-ea"/>
                <a:cs typeface="+mn-cs"/>
                <a:sym typeface="Gill Sans" pitchFamily="-1" charset="0"/>
              </a:defRPr>
            </a:lvl6pPr>
            <a:lvl7pPr marL="2427673" indent="-347130" algn="l" rtl="0" eaLnBrk="1" fontAlgn="base" hangingPunct="1">
              <a:spcBef>
                <a:spcPts val="2672"/>
              </a:spcBef>
              <a:spcAft>
                <a:spcPct val="0"/>
              </a:spcAft>
              <a:buSzPct val="171000"/>
              <a:buFont typeface="Gill Sans" pitchFamily="-1" charset="0"/>
              <a:buChar char="•"/>
              <a:defRPr sz="1300">
                <a:solidFill>
                  <a:schemeClr val="tx1"/>
                </a:solidFill>
                <a:latin typeface="+mn-lt"/>
                <a:ea typeface="+mn-ea"/>
                <a:cs typeface="+mn-cs"/>
                <a:sym typeface="Gill Sans" pitchFamily="-1" charset="0"/>
              </a:defRPr>
            </a:lvl7pPr>
            <a:lvl8pPr marL="2749130" indent="-347130" algn="l" rtl="0" eaLnBrk="1" fontAlgn="base" hangingPunct="1">
              <a:spcBef>
                <a:spcPts val="2672"/>
              </a:spcBef>
              <a:spcAft>
                <a:spcPct val="0"/>
              </a:spcAft>
              <a:buSzPct val="171000"/>
              <a:buFont typeface="Gill Sans" pitchFamily="-1" charset="0"/>
              <a:buChar char="•"/>
              <a:defRPr sz="1300">
                <a:solidFill>
                  <a:schemeClr val="tx1"/>
                </a:solidFill>
                <a:latin typeface="+mn-lt"/>
                <a:ea typeface="+mn-ea"/>
                <a:cs typeface="+mn-cs"/>
                <a:sym typeface="Gill Sans" pitchFamily="-1" charset="0"/>
              </a:defRPr>
            </a:lvl8pPr>
            <a:lvl9pPr marL="3070587" indent="-347130" algn="l" rtl="0" eaLnBrk="1" fontAlgn="base" hangingPunct="1">
              <a:spcBef>
                <a:spcPts val="2672"/>
              </a:spcBef>
              <a:spcAft>
                <a:spcPct val="0"/>
              </a:spcAft>
              <a:buSzPct val="171000"/>
              <a:buFont typeface="Gill Sans" pitchFamily="-1" charset="0"/>
              <a:buChar char="•"/>
              <a:defRPr sz="1300">
                <a:solidFill>
                  <a:schemeClr val="tx1"/>
                </a:solidFill>
                <a:latin typeface="+mn-lt"/>
                <a:ea typeface="+mn-ea"/>
                <a:cs typeface="+mn-cs"/>
                <a:sym typeface="Gill Sans" pitchFamily="-1" charset="0"/>
              </a:defRPr>
            </a:lvl9pPr>
          </a:lstStyle>
          <a:p>
            <a:pPr marL="140637" indent="0" defTabSz="685800">
              <a:buClr>
                <a:srgbClr val="0093D0"/>
              </a:buClr>
              <a:buFont typeface="Gill Sans" pitchFamily="-1" charset="0"/>
              <a:buNone/>
            </a:pPr>
            <a:r>
              <a:rPr lang="en-US" altLang="en-US" sz="1800" b="1" kern="0" dirty="0">
                <a:latin typeface="Arial"/>
              </a:rPr>
              <a:t>Author overall recommendations:</a:t>
            </a:r>
          </a:p>
          <a:p>
            <a:pPr marL="400985" lvl="1" defTabSz="685800">
              <a:spcBef>
                <a:spcPts val="450"/>
              </a:spcBef>
              <a:buClr>
                <a:srgbClr val="0093D0"/>
              </a:buClr>
            </a:pPr>
            <a:r>
              <a:rPr lang="en-US" altLang="en-US" sz="1500" kern="0" dirty="0">
                <a:latin typeface="Arial"/>
              </a:rPr>
              <a:t>Ask meaningful,</a:t>
            </a:r>
            <a:r>
              <a:rPr lang="en-US" altLang="en-US" sz="1500" dirty="0">
                <a:latin typeface="Arial"/>
              </a:rPr>
              <a:t> interesting and focused questions (i.e., for which both positive or negative result would be of interest)</a:t>
            </a:r>
          </a:p>
          <a:p>
            <a:pPr marL="400985" lvl="1" defTabSz="685800">
              <a:spcBef>
                <a:spcPts val="450"/>
              </a:spcBef>
              <a:buClr>
                <a:srgbClr val="0093D0"/>
              </a:buClr>
            </a:pPr>
            <a:r>
              <a:rPr lang="en-US" altLang="en-US" sz="1500" kern="0" dirty="0">
                <a:latin typeface="Arial"/>
              </a:rPr>
              <a:t>Plan a structure for the manuscript</a:t>
            </a:r>
          </a:p>
          <a:p>
            <a:pPr marL="400985" lvl="1" defTabSz="914400">
              <a:spcBef>
                <a:spcPts val="450"/>
              </a:spcBef>
              <a:buClr>
                <a:srgbClr val="0093D0"/>
              </a:buClr>
            </a:pPr>
            <a:r>
              <a:rPr lang="en-US" altLang="en-US" sz="1500" dirty="0">
                <a:solidFill>
                  <a:srgbClr val="052049"/>
                </a:solidFill>
                <a:latin typeface="Arial"/>
              </a:rPr>
              <a:t>Writing</a:t>
            </a:r>
            <a:r>
              <a:rPr lang="es-ES_tradnl" altLang="en-US" sz="1500" dirty="0">
                <a:solidFill>
                  <a:srgbClr val="052049"/>
                </a:solidFill>
                <a:latin typeface="Arial"/>
              </a:rPr>
              <a:t> </a:t>
            </a:r>
            <a:r>
              <a:rPr lang="en-US" altLang="en-US" sz="1500" dirty="0">
                <a:solidFill>
                  <a:srgbClr val="052049"/>
                </a:solidFill>
                <a:latin typeface="Arial"/>
              </a:rPr>
              <a:t>order</a:t>
            </a:r>
            <a:r>
              <a:rPr lang="es-ES_tradnl" altLang="en-US" sz="1500" dirty="0">
                <a:solidFill>
                  <a:srgbClr val="052049"/>
                </a:solidFill>
                <a:latin typeface="Arial"/>
              </a:rPr>
              <a:t>:</a:t>
            </a:r>
            <a:r>
              <a:rPr lang="en-US" altLang="en-US" sz="1500" dirty="0">
                <a:latin typeface="Arial"/>
              </a:rPr>
              <a:t> Introduction, Methods, Tables/figures, text of Results, Conclusions, Abstract</a:t>
            </a:r>
          </a:p>
          <a:p>
            <a:pPr marL="400985" lvl="1" defTabSz="914400">
              <a:spcBef>
                <a:spcPts val="450"/>
              </a:spcBef>
              <a:buClr>
                <a:srgbClr val="0093D0"/>
              </a:buClr>
            </a:pPr>
            <a:r>
              <a:rPr lang="en-US" altLang="en-US" sz="1500" dirty="0">
                <a:latin typeface="Arial"/>
              </a:rPr>
              <a:t>Good first sentence (hook reader), good last sentence (paunch line), and good figure</a:t>
            </a:r>
          </a:p>
          <a:p>
            <a:pPr marL="400985" lvl="1" defTabSz="914400">
              <a:spcBef>
                <a:spcPts val="450"/>
              </a:spcBef>
              <a:buClr>
                <a:srgbClr val="0093D0"/>
              </a:buClr>
            </a:pPr>
            <a:r>
              <a:rPr lang="en-US" altLang="en-US" sz="1500" dirty="0">
                <a:latin typeface="Arial"/>
              </a:rPr>
              <a:t>One thought per sentence. Related thoughts in paragraphs</a:t>
            </a:r>
          </a:p>
          <a:p>
            <a:pPr marL="400985" lvl="1" defTabSz="914400">
              <a:spcBef>
                <a:spcPts val="450"/>
              </a:spcBef>
              <a:buClr>
                <a:srgbClr val="0093D0"/>
              </a:buClr>
            </a:pPr>
            <a:r>
              <a:rPr lang="en-US" altLang="en-US" sz="1500" dirty="0">
                <a:latin typeface="Arial"/>
              </a:rPr>
              <a:t>No rambling, no unnecessary words. Active voice</a:t>
            </a:r>
          </a:p>
          <a:p>
            <a:pPr marL="400985" lvl="1" defTabSz="914400">
              <a:spcBef>
                <a:spcPts val="450"/>
              </a:spcBef>
              <a:buClr>
                <a:srgbClr val="0093D0"/>
              </a:buClr>
            </a:pPr>
            <a:r>
              <a:rPr lang="en-US" altLang="en-US" sz="1500" dirty="0">
                <a:latin typeface="Arial"/>
              </a:rPr>
              <a:t>Logic: the methods should follow from the hypothesis, the results from the methods and the conclusions from the results</a:t>
            </a:r>
          </a:p>
        </p:txBody>
      </p:sp>
    </p:spTree>
    <p:extLst>
      <p:ext uri="{BB962C8B-B14F-4D97-AF65-F5344CB8AC3E}">
        <p14:creationId xmlns:p14="http://schemas.microsoft.com/office/powerpoint/2010/main" val="31248434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lstStyle/>
          <a:p>
            <a:r>
              <a:rPr lang="en-US" dirty="0"/>
              <a:t>Reading &amp; </a:t>
            </a:r>
            <a:r>
              <a:rPr lang="en-US" dirty="0">
                <a:solidFill>
                  <a:schemeClr val="accent3"/>
                </a:solidFill>
              </a:rPr>
              <a:t>reviewing</a:t>
            </a:r>
            <a:r>
              <a:rPr lang="en-US" dirty="0"/>
              <a:t> &amp; writing a scientific manuscript</a:t>
            </a:r>
          </a:p>
        </p:txBody>
      </p:sp>
      <p:sp>
        <p:nvSpPr>
          <p:cNvPr id="14" name="Content Placeholder 1"/>
          <p:cNvSpPr>
            <a:spLocks noGrp="1"/>
          </p:cNvSpPr>
          <p:nvPr>
            <p:ph sz="half" idx="2"/>
          </p:nvPr>
        </p:nvSpPr>
        <p:spPr>
          <a:xfrm>
            <a:off x="3086100" y="1946674"/>
            <a:ext cx="5878286" cy="4176540"/>
          </a:xfrm>
        </p:spPr>
        <p:txBody>
          <a:bodyPr/>
          <a:lstStyle/>
          <a:p>
            <a:pPr marL="0" indent="0">
              <a:buNone/>
            </a:pPr>
            <a:r>
              <a:rPr lang="en-US" altLang="en-US" sz="1800" b="1" dirty="0"/>
              <a:t>Editor</a:t>
            </a:r>
            <a:r>
              <a:rPr lang="en-US" altLang="en-US" sz="1800" dirty="0"/>
              <a:t> (decision maker) and </a:t>
            </a:r>
            <a:r>
              <a:rPr lang="en-US" altLang="en-US" sz="1800" b="1" dirty="0"/>
              <a:t>Reviewers</a:t>
            </a:r>
            <a:r>
              <a:rPr lang="en-US" altLang="en-US" sz="1800" dirty="0"/>
              <a:t> look for:</a:t>
            </a:r>
          </a:p>
          <a:p>
            <a:r>
              <a:rPr lang="en-US" altLang="en-US" sz="1800" dirty="0"/>
              <a:t>Is the article novel, relevant, informative, valid and ethical ?</a:t>
            </a:r>
          </a:p>
          <a:p>
            <a:r>
              <a:rPr lang="en-US" altLang="en-US" sz="1800" dirty="0"/>
              <a:t>Would it affect practice or the way we understand a disease?</a:t>
            </a:r>
          </a:p>
          <a:p>
            <a:r>
              <a:rPr lang="en-US" altLang="en-US" sz="1800" dirty="0"/>
              <a:t>Is it the first paper, the best paper to date, or the last word on something ?</a:t>
            </a:r>
          </a:p>
          <a:p>
            <a:r>
              <a:rPr lang="en-US" altLang="en-US" sz="1800" dirty="0"/>
              <a:t>Is it well organized and well written?</a:t>
            </a:r>
          </a:p>
          <a:p>
            <a:r>
              <a:rPr lang="en-US" altLang="en-US" sz="1800" dirty="0"/>
              <a:t>Would the readers of this specific journal be interested?</a:t>
            </a:r>
          </a:p>
          <a:p>
            <a:r>
              <a:rPr lang="en-US" altLang="en-US" sz="1800" dirty="0"/>
              <a:t>Is it going to have a high impact and help my impact factor…</a:t>
            </a:r>
          </a:p>
          <a:p>
            <a:endParaRPr lang="en-US" altLang="en-US" sz="1800" dirty="0"/>
          </a:p>
          <a:p>
            <a:pPr lvl="3"/>
            <a:endParaRPr lang="en-US" altLang="en-US" sz="1050" dirty="0"/>
          </a:p>
        </p:txBody>
      </p:sp>
      <p:sp>
        <p:nvSpPr>
          <p:cNvPr id="5" name="Content Placeholder 4"/>
          <p:cNvSpPr>
            <a:spLocks noGrp="1"/>
          </p:cNvSpPr>
          <p:nvPr>
            <p:ph sz="half" idx="1"/>
          </p:nvPr>
        </p:nvSpPr>
        <p:spPr>
          <a:xfrm>
            <a:off x="453586" y="1946674"/>
            <a:ext cx="2632514" cy="4018359"/>
          </a:xfrm>
        </p:spPr>
        <p:txBody>
          <a:bodyPr/>
          <a:lstStyle/>
          <a:p>
            <a:pPr fontAlgn="auto"/>
            <a:r>
              <a:rPr lang="en-US" altLang="en-US" sz="1800" dirty="0"/>
              <a:t>Title</a:t>
            </a:r>
          </a:p>
          <a:p>
            <a:pPr fontAlgn="auto"/>
            <a:r>
              <a:rPr lang="en-US" altLang="en-US" sz="1800" dirty="0"/>
              <a:t>Abstract</a:t>
            </a:r>
          </a:p>
          <a:p>
            <a:pPr fontAlgn="auto"/>
            <a:r>
              <a:rPr lang="en-US" altLang="en-US" sz="1800" dirty="0"/>
              <a:t>Introduction</a:t>
            </a:r>
          </a:p>
          <a:p>
            <a:pPr fontAlgn="auto"/>
            <a:r>
              <a:rPr lang="en-US" altLang="en-US" sz="1800" dirty="0"/>
              <a:t>Methods</a:t>
            </a:r>
          </a:p>
          <a:p>
            <a:pPr fontAlgn="auto"/>
            <a:r>
              <a:rPr lang="en-US" altLang="en-US" sz="1800" dirty="0"/>
              <a:t>Results	</a:t>
            </a:r>
          </a:p>
          <a:p>
            <a:pPr lvl="1" fontAlgn="auto"/>
            <a:r>
              <a:rPr lang="en-US" altLang="en-US" sz="1600" dirty="0"/>
              <a:t>Tables</a:t>
            </a:r>
          </a:p>
          <a:p>
            <a:pPr lvl="1" fontAlgn="auto"/>
            <a:r>
              <a:rPr lang="en-US" altLang="en-US" sz="1600" dirty="0"/>
              <a:t>Figures		</a:t>
            </a:r>
          </a:p>
          <a:p>
            <a:pPr fontAlgn="auto"/>
            <a:r>
              <a:rPr lang="en-US" altLang="en-US" sz="1800" dirty="0"/>
              <a:t>Discussion</a:t>
            </a:r>
          </a:p>
          <a:p>
            <a:pPr fontAlgn="auto"/>
            <a:r>
              <a:rPr lang="en-US" altLang="en-US" sz="1800" dirty="0"/>
              <a:t>References</a:t>
            </a:r>
          </a:p>
          <a:p>
            <a:pPr fontAlgn="auto"/>
            <a:r>
              <a:rPr lang="en-US" altLang="en-US" sz="1800" dirty="0"/>
              <a:t>Acknowledgements</a:t>
            </a:r>
          </a:p>
          <a:p>
            <a:endParaRPr lang="en-US" dirty="0"/>
          </a:p>
        </p:txBody>
      </p:sp>
    </p:spTree>
    <p:extLst>
      <p:ext uri="{BB962C8B-B14F-4D97-AF65-F5344CB8AC3E}">
        <p14:creationId xmlns:p14="http://schemas.microsoft.com/office/powerpoint/2010/main" val="37788719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anim calcmode="lin" valueType="num">
                                      <p:cBhvr additive="base">
                                        <p:cTn id="11"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anim calcmode="lin" valueType="num">
                                      <p:cBhvr additive="base">
                                        <p:cTn id="15"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anim calcmode="lin" valueType="num">
                                      <p:cBhvr additive="base">
                                        <p:cTn id="19"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anim calcmode="lin" valueType="num">
                                      <p:cBhvr additive="base">
                                        <p:cTn id="23" dur="500" fill="hold"/>
                                        <p:tgtEl>
                                          <p:spTgt spid="14">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4">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anim calcmode="lin" valueType="num">
                                      <p:cBhvr additive="base">
                                        <p:cTn id="27" dur="500" fill="hold"/>
                                        <p:tgtEl>
                                          <p:spTgt spid="14">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4">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
                                            <p:txEl>
                                              <p:pRg st="6" end="6"/>
                                            </p:txEl>
                                          </p:spTgt>
                                        </p:tgtEl>
                                        <p:attrNameLst>
                                          <p:attrName>style.visibility</p:attrName>
                                        </p:attrNameLst>
                                      </p:cBhvr>
                                      <p:to>
                                        <p:strVal val="visible"/>
                                      </p:to>
                                    </p:set>
                                    <p:anim calcmode="lin" valueType="num">
                                      <p:cBhvr additive="base">
                                        <p:cTn id="31" dur="500" fill="hold"/>
                                        <p:tgtEl>
                                          <p:spTgt spid="14">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3" name="Rectangle 3"/>
          <p:cNvSpPr>
            <a:spLocks noGrp="1" noChangeArrowheads="1"/>
          </p:cNvSpPr>
          <p:nvPr>
            <p:ph sz="half" idx="1"/>
          </p:nvPr>
        </p:nvSpPr>
        <p:spPr>
          <a:xfrm>
            <a:off x="462814" y="1575788"/>
            <a:ext cx="4686929" cy="3704154"/>
          </a:xfrm>
        </p:spPr>
        <p:txBody>
          <a:bodyPr/>
          <a:lstStyle/>
          <a:p>
            <a:r>
              <a:rPr lang="en-US" altLang="en-US">
                <a:solidFill>
                  <a:schemeClr val="bg1">
                    <a:lumMod val="50000"/>
                  </a:schemeClr>
                </a:solidFill>
              </a:rPr>
              <a:t>Title</a:t>
            </a:r>
          </a:p>
          <a:p>
            <a:r>
              <a:rPr lang="en-US" altLang="en-US" dirty="0">
                <a:solidFill>
                  <a:schemeClr val="bg1">
                    <a:lumMod val="50000"/>
                  </a:schemeClr>
                </a:solidFill>
              </a:rPr>
              <a:t>Abstract</a:t>
            </a:r>
          </a:p>
          <a:p>
            <a:r>
              <a:rPr lang="en-US" altLang="en-US" sz="1800" dirty="0"/>
              <a:t>Introduction</a:t>
            </a:r>
          </a:p>
          <a:p>
            <a:pPr lvl="1"/>
            <a:r>
              <a:rPr lang="en-US" altLang="en-US" sz="1800" dirty="0"/>
              <a:t>Background (justification)</a:t>
            </a:r>
          </a:p>
          <a:p>
            <a:pPr lvl="2"/>
            <a:r>
              <a:rPr lang="en-US" altLang="en-US" sz="1500" dirty="0"/>
              <a:t>Problem</a:t>
            </a:r>
          </a:p>
          <a:p>
            <a:pPr lvl="2"/>
            <a:r>
              <a:rPr lang="en-US" altLang="en-US" sz="1500" dirty="0"/>
              <a:t>Need to fill gap</a:t>
            </a:r>
          </a:p>
          <a:p>
            <a:pPr lvl="2"/>
            <a:r>
              <a:rPr lang="en-US" altLang="en-US" sz="1500" dirty="0"/>
              <a:t>Solution</a:t>
            </a:r>
          </a:p>
          <a:p>
            <a:pPr lvl="1"/>
            <a:r>
              <a:rPr lang="en-US" altLang="en-US" sz="1800" dirty="0"/>
              <a:t>Research question-hypothesis</a:t>
            </a:r>
          </a:p>
          <a:p>
            <a:pPr lvl="1"/>
            <a:r>
              <a:rPr lang="en-US" altLang="en-US" sz="1800" dirty="0"/>
              <a:t>Objectives</a:t>
            </a:r>
          </a:p>
          <a:p>
            <a:r>
              <a:rPr lang="en-US" altLang="en-US" dirty="0">
                <a:solidFill>
                  <a:schemeClr val="bg1">
                    <a:lumMod val="50000"/>
                  </a:schemeClr>
                </a:solidFill>
              </a:rPr>
              <a:t>Methods</a:t>
            </a:r>
          </a:p>
          <a:p>
            <a:r>
              <a:rPr lang="en-US" altLang="en-US" dirty="0">
                <a:solidFill>
                  <a:schemeClr val="bg1">
                    <a:lumMod val="50000"/>
                  </a:schemeClr>
                </a:solidFill>
              </a:rPr>
              <a:t>Results					</a:t>
            </a:r>
          </a:p>
          <a:p>
            <a:r>
              <a:rPr lang="en-US" altLang="en-US" dirty="0">
                <a:solidFill>
                  <a:schemeClr val="bg1">
                    <a:lumMod val="50000"/>
                  </a:schemeClr>
                </a:solidFill>
              </a:rPr>
              <a:t>Discussion</a:t>
            </a:r>
          </a:p>
          <a:p>
            <a:r>
              <a:rPr lang="en-US" altLang="en-US" dirty="0">
                <a:solidFill>
                  <a:schemeClr val="bg1">
                    <a:lumMod val="50000"/>
                  </a:schemeClr>
                </a:solidFill>
              </a:rPr>
              <a:t>References</a:t>
            </a:r>
          </a:p>
          <a:p>
            <a:r>
              <a:rPr lang="en-US" altLang="en-US" dirty="0">
                <a:solidFill>
                  <a:schemeClr val="bg1">
                    <a:lumMod val="50000"/>
                  </a:schemeClr>
                </a:solidFill>
              </a:rPr>
              <a:t>Acknowledgements</a:t>
            </a:r>
          </a:p>
        </p:txBody>
      </p:sp>
      <p:sp>
        <p:nvSpPr>
          <p:cNvPr id="2" name="Content Placeholder 1"/>
          <p:cNvSpPr>
            <a:spLocks noGrp="1"/>
          </p:cNvSpPr>
          <p:nvPr>
            <p:ph sz="half" idx="2"/>
          </p:nvPr>
        </p:nvSpPr>
        <p:spPr>
          <a:xfrm>
            <a:off x="4498042" y="1575788"/>
            <a:ext cx="4427444" cy="1569127"/>
          </a:xfrm>
        </p:spPr>
        <p:txBody>
          <a:bodyPr/>
          <a:lstStyle/>
          <a:p>
            <a:pPr marL="140637" indent="0">
              <a:buNone/>
            </a:pPr>
            <a:r>
              <a:rPr lang="en-US" altLang="en-US" b="1" dirty="0"/>
              <a:t>READER</a:t>
            </a:r>
          </a:p>
          <a:p>
            <a:r>
              <a:rPr lang="en-US" altLang="en-US" dirty="0"/>
              <a:t>What was the justification for the study?</a:t>
            </a:r>
          </a:p>
          <a:p>
            <a:r>
              <a:rPr lang="en-US" altLang="en-US" dirty="0"/>
              <a:t>Which were the main objectives?</a:t>
            </a:r>
          </a:p>
          <a:p>
            <a:r>
              <a:rPr lang="en-US" altLang="en-US" dirty="0"/>
              <a:t>Does the significance of the problem justify the study? Can this study answer the question?</a:t>
            </a:r>
          </a:p>
          <a:p>
            <a:endParaRPr lang="en-US" altLang="en-US" dirty="0"/>
          </a:p>
          <a:p>
            <a:endParaRPr lang="en-US" altLang="en-US" dirty="0"/>
          </a:p>
        </p:txBody>
      </p:sp>
      <p:sp>
        <p:nvSpPr>
          <p:cNvPr id="11" name="Title 1"/>
          <p:cNvSpPr>
            <a:spLocks noGrp="1"/>
          </p:cNvSpPr>
          <p:nvPr>
            <p:ph type="title"/>
          </p:nvPr>
        </p:nvSpPr>
        <p:spPr>
          <a:xfrm>
            <a:off x="462814" y="450285"/>
            <a:ext cx="8304609" cy="611072"/>
          </a:xfrm>
        </p:spPr>
        <p:txBody>
          <a:bodyPr/>
          <a:lstStyle/>
          <a:p>
            <a:r>
              <a:rPr lang="en-US" dirty="0">
                <a:solidFill>
                  <a:schemeClr val="accent3"/>
                </a:solidFill>
              </a:rPr>
              <a:t>Reading</a:t>
            </a:r>
            <a:r>
              <a:rPr lang="en-US" dirty="0"/>
              <a:t> &amp; reviewing &amp; </a:t>
            </a:r>
            <a:r>
              <a:rPr lang="en-US" dirty="0">
                <a:solidFill>
                  <a:schemeClr val="accent3"/>
                </a:solidFill>
              </a:rPr>
              <a:t>writing</a:t>
            </a:r>
            <a:r>
              <a:rPr lang="en-US" dirty="0"/>
              <a:t> a scientific manuscript</a:t>
            </a:r>
          </a:p>
        </p:txBody>
      </p:sp>
      <p:sp>
        <p:nvSpPr>
          <p:cNvPr id="6" name="Content Placeholder 1"/>
          <p:cNvSpPr txBox="1">
            <a:spLocks/>
          </p:cNvSpPr>
          <p:nvPr/>
        </p:nvSpPr>
        <p:spPr bwMode="auto">
          <a:xfrm>
            <a:off x="4498042" y="3478597"/>
            <a:ext cx="4430807" cy="2150715"/>
          </a:xfrm>
          <a:prstGeom prst="rect">
            <a:avLst/>
          </a:prstGeom>
          <a:noFill/>
          <a:ln w="12700">
            <a:noFill/>
            <a:miter lim="800000"/>
            <a:headEnd/>
            <a:tailEnd/>
          </a:ln>
          <a:effectLst/>
        </p:spPr>
        <p:txBody>
          <a:bodyPr vert="horz" wrap="square" lIns="26788" tIns="26788" rIns="26788" bIns="26788" numCol="1" anchor="t" anchorCtr="0" compatLnSpc="1">
            <a:prstTxWarp prst="textNoShape">
              <a:avLst/>
            </a:prstTxWarp>
          </a:bodyPr>
          <a:lstStyle>
            <a:lvl1pPr marL="534646" indent="-347130" algn="l" rtl="0" eaLnBrk="1" fontAlgn="base" hangingPunct="1">
              <a:spcBef>
                <a:spcPts val="1200"/>
              </a:spcBef>
              <a:spcAft>
                <a:spcPct val="0"/>
              </a:spcAft>
              <a:buClr>
                <a:schemeClr val="accent1"/>
              </a:buClr>
              <a:buSzPct val="100000"/>
              <a:buFont typeface="Gill Sans" pitchFamily="-1" charset="0"/>
              <a:buChar char="•"/>
              <a:defRPr sz="2000">
                <a:solidFill>
                  <a:srgbClr val="000000"/>
                </a:solidFill>
                <a:latin typeface="+mn-lt"/>
                <a:ea typeface="+mn-ea"/>
                <a:cs typeface="+mn-cs"/>
                <a:sym typeface="Gill Sans" pitchFamily="-1" charset="0"/>
              </a:defRPr>
            </a:lvl1pPr>
            <a:lvl2pPr marL="847174" indent="-347130" algn="l" rtl="0" eaLnBrk="1" fontAlgn="base" hangingPunct="1">
              <a:spcBef>
                <a:spcPts val="1200"/>
              </a:spcBef>
              <a:spcAft>
                <a:spcPct val="0"/>
              </a:spcAft>
              <a:buClr>
                <a:schemeClr val="accent1"/>
              </a:buClr>
              <a:buSzPct val="100000"/>
              <a:buFont typeface="Gill Sans" pitchFamily="-1" charset="0"/>
              <a:buChar char="•"/>
              <a:defRPr sz="1700">
                <a:solidFill>
                  <a:srgbClr val="000000"/>
                </a:solidFill>
                <a:latin typeface="+mn-lt"/>
                <a:ea typeface="+mn-ea"/>
                <a:cs typeface="+mn-cs"/>
                <a:sym typeface="Gill Sans" pitchFamily="-1" charset="0"/>
              </a:defRPr>
            </a:lvl2pPr>
            <a:lvl3pPr marL="1159702" indent="-347130" algn="l" rtl="0" eaLnBrk="1" fontAlgn="base" hangingPunct="1">
              <a:spcBef>
                <a:spcPts val="1200"/>
              </a:spcBef>
              <a:spcAft>
                <a:spcPct val="0"/>
              </a:spcAft>
              <a:buClr>
                <a:schemeClr val="accent1"/>
              </a:buClr>
              <a:buSzPct val="100000"/>
              <a:buFont typeface="Gill Sans" pitchFamily="-1" charset="0"/>
              <a:buChar char="•"/>
              <a:defRPr sz="1400">
                <a:solidFill>
                  <a:srgbClr val="000000"/>
                </a:solidFill>
                <a:latin typeface="+mn-lt"/>
                <a:ea typeface="+mn-ea"/>
                <a:cs typeface="+mn-cs"/>
                <a:sym typeface="Gill Sans" pitchFamily="-1" charset="0"/>
              </a:defRPr>
            </a:lvl3pPr>
            <a:lvl4pPr marL="1472230" indent="-347130" algn="l" rtl="0" eaLnBrk="1" fontAlgn="base" hangingPunct="1">
              <a:spcBef>
                <a:spcPts val="1200"/>
              </a:spcBef>
              <a:spcAft>
                <a:spcPct val="0"/>
              </a:spcAft>
              <a:buClr>
                <a:schemeClr val="accent1"/>
              </a:buClr>
              <a:buSzPct val="100000"/>
              <a:buFont typeface="Gill Sans" pitchFamily="-1" charset="0"/>
              <a:buChar char="•"/>
              <a:defRPr sz="1300">
                <a:solidFill>
                  <a:srgbClr val="000000"/>
                </a:solidFill>
                <a:latin typeface="+mn-lt"/>
                <a:ea typeface="+mn-ea"/>
                <a:cs typeface="+mn-cs"/>
                <a:sym typeface="Gill Sans" pitchFamily="-1" charset="0"/>
              </a:defRPr>
            </a:lvl4pPr>
            <a:lvl5pPr marL="1784758" indent="-347130" algn="l" rtl="0" eaLnBrk="1" fontAlgn="base" hangingPunct="1">
              <a:spcBef>
                <a:spcPts val="1200"/>
              </a:spcBef>
              <a:spcAft>
                <a:spcPct val="0"/>
              </a:spcAft>
              <a:buClr>
                <a:schemeClr val="accent1"/>
              </a:buClr>
              <a:buSzPct val="100000"/>
              <a:buFont typeface="Gill Sans" pitchFamily="-1" charset="0"/>
              <a:buChar char="•"/>
              <a:defRPr sz="1300">
                <a:solidFill>
                  <a:srgbClr val="000000"/>
                </a:solidFill>
                <a:latin typeface="+mn-lt"/>
                <a:ea typeface="+mn-ea"/>
                <a:cs typeface="+mn-cs"/>
                <a:sym typeface="Gill Sans" pitchFamily="-1" charset="0"/>
              </a:defRPr>
            </a:lvl5pPr>
            <a:lvl6pPr marL="2106216" indent="-347130" algn="l" rtl="0" eaLnBrk="1" fontAlgn="base" hangingPunct="1">
              <a:spcBef>
                <a:spcPts val="2672"/>
              </a:spcBef>
              <a:spcAft>
                <a:spcPct val="0"/>
              </a:spcAft>
              <a:buSzPct val="171000"/>
              <a:buFont typeface="Gill Sans" pitchFamily="-1" charset="0"/>
              <a:buChar char="•"/>
              <a:defRPr sz="1300">
                <a:solidFill>
                  <a:schemeClr val="tx1"/>
                </a:solidFill>
                <a:latin typeface="+mn-lt"/>
                <a:ea typeface="+mn-ea"/>
                <a:cs typeface="+mn-cs"/>
                <a:sym typeface="Gill Sans" pitchFamily="-1" charset="0"/>
              </a:defRPr>
            </a:lvl6pPr>
            <a:lvl7pPr marL="2427673" indent="-347130" algn="l" rtl="0" eaLnBrk="1" fontAlgn="base" hangingPunct="1">
              <a:spcBef>
                <a:spcPts val="2672"/>
              </a:spcBef>
              <a:spcAft>
                <a:spcPct val="0"/>
              </a:spcAft>
              <a:buSzPct val="171000"/>
              <a:buFont typeface="Gill Sans" pitchFamily="-1" charset="0"/>
              <a:buChar char="•"/>
              <a:defRPr sz="1300">
                <a:solidFill>
                  <a:schemeClr val="tx1"/>
                </a:solidFill>
                <a:latin typeface="+mn-lt"/>
                <a:ea typeface="+mn-ea"/>
                <a:cs typeface="+mn-cs"/>
                <a:sym typeface="Gill Sans" pitchFamily="-1" charset="0"/>
              </a:defRPr>
            </a:lvl7pPr>
            <a:lvl8pPr marL="2749130" indent="-347130" algn="l" rtl="0" eaLnBrk="1" fontAlgn="base" hangingPunct="1">
              <a:spcBef>
                <a:spcPts val="2672"/>
              </a:spcBef>
              <a:spcAft>
                <a:spcPct val="0"/>
              </a:spcAft>
              <a:buSzPct val="171000"/>
              <a:buFont typeface="Gill Sans" pitchFamily="-1" charset="0"/>
              <a:buChar char="•"/>
              <a:defRPr sz="1300">
                <a:solidFill>
                  <a:schemeClr val="tx1"/>
                </a:solidFill>
                <a:latin typeface="+mn-lt"/>
                <a:ea typeface="+mn-ea"/>
                <a:cs typeface="+mn-cs"/>
                <a:sym typeface="Gill Sans" pitchFamily="-1" charset="0"/>
              </a:defRPr>
            </a:lvl8pPr>
            <a:lvl9pPr marL="3070587" indent="-347130" algn="l" rtl="0" eaLnBrk="1" fontAlgn="base" hangingPunct="1">
              <a:spcBef>
                <a:spcPts val="2672"/>
              </a:spcBef>
              <a:spcAft>
                <a:spcPct val="0"/>
              </a:spcAft>
              <a:buSzPct val="171000"/>
              <a:buFont typeface="Gill Sans" pitchFamily="-1" charset="0"/>
              <a:buChar char="•"/>
              <a:defRPr sz="1300">
                <a:solidFill>
                  <a:schemeClr val="tx1"/>
                </a:solidFill>
                <a:latin typeface="+mn-lt"/>
                <a:ea typeface="+mn-ea"/>
                <a:cs typeface="+mn-cs"/>
                <a:sym typeface="Gill Sans" pitchFamily="-1" charset="0"/>
              </a:defRPr>
            </a:lvl9pPr>
          </a:lstStyle>
          <a:p>
            <a:pPr marL="140637" indent="0" defTabSz="685800">
              <a:buClr>
                <a:srgbClr val="0093D0"/>
              </a:buClr>
              <a:buFont typeface="Gill Sans" pitchFamily="-1" charset="0"/>
              <a:buNone/>
            </a:pPr>
            <a:r>
              <a:rPr lang="en-US" altLang="en-US" sz="1500" b="1" kern="0" dirty="0">
                <a:latin typeface="Arial"/>
              </a:rPr>
              <a:t>AUTHOR recommendations</a:t>
            </a:r>
          </a:p>
          <a:p>
            <a:pPr defTabSz="685800">
              <a:spcBef>
                <a:spcPts val="450"/>
              </a:spcBef>
              <a:buClr>
                <a:srgbClr val="0093D0"/>
              </a:buClr>
            </a:pPr>
            <a:r>
              <a:rPr lang="en-US" altLang="en-US" sz="1500" kern="0" dirty="0">
                <a:latin typeface="Arial"/>
              </a:rPr>
              <a:t>Summarize key background information that makes the study significant</a:t>
            </a:r>
          </a:p>
          <a:p>
            <a:pPr defTabSz="685800">
              <a:spcBef>
                <a:spcPts val="450"/>
              </a:spcBef>
              <a:buClr>
                <a:srgbClr val="0093D0"/>
              </a:buClr>
            </a:pPr>
            <a:r>
              <a:rPr lang="en-US" altLang="en-US" sz="1500" kern="0" dirty="0">
                <a:latin typeface="Arial"/>
              </a:rPr>
              <a:t>Make clear the hypothesis you are studying and why is it relevant </a:t>
            </a:r>
          </a:p>
          <a:p>
            <a:pPr defTabSz="685800">
              <a:spcBef>
                <a:spcPts val="450"/>
              </a:spcBef>
              <a:buClr>
                <a:srgbClr val="0093D0"/>
              </a:buClr>
            </a:pPr>
            <a:r>
              <a:rPr lang="en-US" altLang="en-US" sz="1500" kern="0" dirty="0">
                <a:latin typeface="Arial"/>
              </a:rPr>
              <a:t>State your study aims</a:t>
            </a:r>
          </a:p>
          <a:p>
            <a:pPr defTabSz="685800">
              <a:spcBef>
                <a:spcPts val="450"/>
              </a:spcBef>
              <a:buClr>
                <a:srgbClr val="0093D0"/>
              </a:buClr>
            </a:pPr>
            <a:r>
              <a:rPr lang="en-US" altLang="en-US" sz="1500" kern="0" dirty="0">
                <a:latin typeface="Arial"/>
              </a:rPr>
              <a:t>No need to provide extensive literature review (&lt;40 references)</a:t>
            </a:r>
          </a:p>
          <a:p>
            <a:pPr defTabSz="685800">
              <a:buClr>
                <a:srgbClr val="0093D0"/>
              </a:buClr>
            </a:pPr>
            <a:endParaRPr lang="en-US" altLang="en-US" sz="1500" kern="0" dirty="0">
              <a:latin typeface="Arial"/>
            </a:endParaRPr>
          </a:p>
          <a:p>
            <a:pPr defTabSz="685800">
              <a:buClr>
                <a:srgbClr val="0093D0"/>
              </a:buClr>
            </a:pPr>
            <a:endParaRPr lang="en-US" altLang="en-US" sz="1500" kern="0" dirty="0">
              <a:latin typeface="Arial"/>
            </a:endParaRPr>
          </a:p>
        </p:txBody>
      </p:sp>
    </p:spTree>
    <p:extLst>
      <p:ext uri="{BB962C8B-B14F-4D97-AF65-F5344CB8AC3E}">
        <p14:creationId xmlns:p14="http://schemas.microsoft.com/office/powerpoint/2010/main" val="30395196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3" name="Rectangle 3"/>
          <p:cNvSpPr>
            <a:spLocks noGrp="1" noChangeArrowheads="1"/>
          </p:cNvSpPr>
          <p:nvPr>
            <p:ph sz="half" idx="1"/>
          </p:nvPr>
        </p:nvSpPr>
        <p:spPr>
          <a:xfrm>
            <a:off x="446485" y="1074052"/>
            <a:ext cx="4686929" cy="3704154"/>
          </a:xfrm>
        </p:spPr>
        <p:txBody>
          <a:bodyPr/>
          <a:lstStyle/>
          <a:p>
            <a:r>
              <a:rPr lang="en-US" altLang="en-US" dirty="0">
                <a:solidFill>
                  <a:schemeClr val="bg1">
                    <a:lumMod val="50000"/>
                  </a:schemeClr>
                </a:solidFill>
              </a:rPr>
              <a:t>Title</a:t>
            </a:r>
          </a:p>
          <a:p>
            <a:r>
              <a:rPr lang="en-US" altLang="en-US" dirty="0">
                <a:solidFill>
                  <a:schemeClr val="bg1">
                    <a:lumMod val="50000"/>
                  </a:schemeClr>
                </a:solidFill>
              </a:rPr>
              <a:t>Abstract</a:t>
            </a:r>
          </a:p>
          <a:p>
            <a:r>
              <a:rPr lang="en-US" altLang="en-US" dirty="0">
                <a:solidFill>
                  <a:schemeClr val="bg1">
                    <a:lumMod val="50000"/>
                  </a:schemeClr>
                </a:solidFill>
              </a:rPr>
              <a:t>Introduction</a:t>
            </a:r>
          </a:p>
          <a:p>
            <a:r>
              <a:rPr lang="en-US" altLang="en-US" sz="1800" dirty="0"/>
              <a:t>Methods</a:t>
            </a:r>
          </a:p>
          <a:p>
            <a:pPr lvl="1"/>
            <a:r>
              <a:rPr lang="en-US" altLang="en-US" sz="1500" dirty="0"/>
              <a:t>Design (cohort, case-control, </a:t>
            </a:r>
            <a:r>
              <a:rPr lang="en-US" altLang="en-US" sz="1500" dirty="0" err="1"/>
              <a:t>etc</a:t>
            </a:r>
            <a:r>
              <a:rPr lang="en-US" altLang="en-US" sz="1500" dirty="0"/>
              <a:t>)</a:t>
            </a:r>
          </a:p>
          <a:p>
            <a:pPr lvl="1"/>
            <a:r>
              <a:rPr lang="en-US" altLang="en-US" sz="1500" dirty="0"/>
              <a:t>Population (study base, exclusion/inclusion)</a:t>
            </a:r>
          </a:p>
          <a:p>
            <a:pPr lvl="1"/>
            <a:r>
              <a:rPr lang="en-US" altLang="en-US" sz="1500" dirty="0"/>
              <a:t>Disease (definition, selection, controls?)</a:t>
            </a:r>
          </a:p>
          <a:p>
            <a:pPr lvl="1"/>
            <a:r>
              <a:rPr lang="en-US" altLang="en-US" sz="1500" dirty="0"/>
              <a:t>Exposure (definition, data collection)</a:t>
            </a:r>
          </a:p>
          <a:p>
            <a:pPr lvl="1"/>
            <a:r>
              <a:rPr lang="en-US" altLang="en-US" sz="1500" dirty="0"/>
              <a:t>Analysis (measures, random error, bias reduction)</a:t>
            </a:r>
          </a:p>
          <a:p>
            <a:r>
              <a:rPr lang="en-US" altLang="en-US" dirty="0">
                <a:solidFill>
                  <a:schemeClr val="bg1">
                    <a:lumMod val="50000"/>
                  </a:schemeClr>
                </a:solidFill>
              </a:rPr>
              <a:t>Results					</a:t>
            </a:r>
          </a:p>
          <a:p>
            <a:r>
              <a:rPr lang="en-US" altLang="en-US" dirty="0">
                <a:solidFill>
                  <a:schemeClr val="bg1">
                    <a:lumMod val="50000"/>
                  </a:schemeClr>
                </a:solidFill>
              </a:rPr>
              <a:t>Discussion</a:t>
            </a:r>
          </a:p>
          <a:p>
            <a:r>
              <a:rPr lang="en-US" altLang="en-US" dirty="0">
                <a:solidFill>
                  <a:schemeClr val="bg1">
                    <a:lumMod val="50000"/>
                  </a:schemeClr>
                </a:solidFill>
              </a:rPr>
              <a:t>References</a:t>
            </a:r>
          </a:p>
          <a:p>
            <a:r>
              <a:rPr lang="en-US" altLang="en-US" dirty="0">
                <a:solidFill>
                  <a:schemeClr val="bg1">
                    <a:lumMod val="50000"/>
                  </a:schemeClr>
                </a:solidFill>
              </a:rPr>
              <a:t>Acknowledgements</a:t>
            </a:r>
          </a:p>
        </p:txBody>
      </p:sp>
      <p:sp>
        <p:nvSpPr>
          <p:cNvPr id="2" name="Content Placeholder 1"/>
          <p:cNvSpPr>
            <a:spLocks noGrp="1"/>
          </p:cNvSpPr>
          <p:nvPr>
            <p:ph sz="half" idx="2"/>
          </p:nvPr>
        </p:nvSpPr>
        <p:spPr>
          <a:xfrm>
            <a:off x="4851024" y="1074052"/>
            <a:ext cx="4074459" cy="3704154"/>
          </a:xfrm>
        </p:spPr>
        <p:txBody>
          <a:bodyPr/>
          <a:lstStyle/>
          <a:p>
            <a:pPr marL="140637" indent="0">
              <a:buNone/>
            </a:pPr>
            <a:r>
              <a:rPr lang="en-US" altLang="en-US" b="1" dirty="0"/>
              <a:t>READER</a:t>
            </a:r>
          </a:p>
          <a:p>
            <a:r>
              <a:rPr lang="en-US" altLang="en-US" dirty="0"/>
              <a:t>What was the design?</a:t>
            </a:r>
          </a:p>
          <a:p>
            <a:r>
              <a:rPr lang="en-US" altLang="en-US" dirty="0"/>
              <a:t>What was the study population?</a:t>
            </a:r>
          </a:p>
          <a:p>
            <a:r>
              <a:rPr lang="en-US" altLang="en-US" dirty="0"/>
              <a:t>What was the outcome of interest? How did they select the cases?</a:t>
            </a:r>
          </a:p>
          <a:p>
            <a:r>
              <a:rPr lang="en-US" altLang="en-US" dirty="0"/>
              <a:t>How were the controls or comparison group selected?</a:t>
            </a:r>
          </a:p>
          <a:p>
            <a:r>
              <a:rPr lang="en-US" altLang="en-US" dirty="0"/>
              <a:t>What was the exposure of interest? How did they collect the information? </a:t>
            </a:r>
          </a:p>
          <a:p>
            <a:r>
              <a:rPr lang="en-US" altLang="en-US" dirty="0"/>
              <a:t>What measures of frequency or association were used in the study? </a:t>
            </a:r>
          </a:p>
          <a:p>
            <a:r>
              <a:rPr lang="en-US" altLang="en-US" dirty="0"/>
              <a:t>How did they account for the role of chance?</a:t>
            </a:r>
          </a:p>
        </p:txBody>
      </p:sp>
      <p:sp>
        <p:nvSpPr>
          <p:cNvPr id="11" name="Title 1"/>
          <p:cNvSpPr>
            <a:spLocks noGrp="1"/>
          </p:cNvSpPr>
          <p:nvPr>
            <p:ph type="title"/>
          </p:nvPr>
        </p:nvSpPr>
        <p:spPr>
          <a:xfrm>
            <a:off x="446485" y="-165751"/>
            <a:ext cx="8304609" cy="840938"/>
          </a:xfrm>
        </p:spPr>
        <p:txBody>
          <a:bodyPr/>
          <a:lstStyle/>
          <a:p>
            <a:r>
              <a:rPr lang="en-US" dirty="0">
                <a:solidFill>
                  <a:schemeClr val="accent3"/>
                </a:solidFill>
              </a:rPr>
              <a:t>Reading</a:t>
            </a:r>
            <a:r>
              <a:rPr lang="en-US" dirty="0"/>
              <a:t> &amp; reviewing &amp; </a:t>
            </a:r>
            <a:r>
              <a:rPr lang="en-US" dirty="0">
                <a:solidFill>
                  <a:schemeClr val="accent3"/>
                </a:solidFill>
              </a:rPr>
              <a:t>writing</a:t>
            </a:r>
            <a:r>
              <a:rPr lang="en-US" dirty="0"/>
              <a:t> a scientific manuscript</a:t>
            </a:r>
          </a:p>
        </p:txBody>
      </p:sp>
      <p:sp>
        <p:nvSpPr>
          <p:cNvPr id="6" name="Content Placeholder 1"/>
          <p:cNvSpPr txBox="1">
            <a:spLocks/>
          </p:cNvSpPr>
          <p:nvPr/>
        </p:nvSpPr>
        <p:spPr>
          <a:xfrm>
            <a:off x="4851025" y="4734587"/>
            <a:ext cx="4074459" cy="1674159"/>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500" b="0" kern="120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275" b="0" kern="120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050" b="0" kern="120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975" b="0" kern="120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975" b="0" kern="120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975"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975"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975"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975" kern="1200">
                <a:solidFill>
                  <a:schemeClr val="tx1"/>
                </a:solidFill>
                <a:latin typeface="+mn-lt"/>
                <a:ea typeface="+mn-ea"/>
                <a:cs typeface="+mn-cs"/>
              </a:defRPr>
            </a:lvl9pPr>
          </a:lstStyle>
          <a:p>
            <a:pPr marL="140637" indent="0">
              <a:buClr>
                <a:srgbClr val="0093D0"/>
              </a:buClr>
              <a:buFont typeface="Wingdings" charset="2"/>
              <a:buNone/>
            </a:pPr>
            <a:r>
              <a:rPr altLang="en-US" b="1" dirty="0">
                <a:solidFill>
                  <a:srgbClr val="052049"/>
                </a:solidFill>
                <a:latin typeface="Arial"/>
              </a:rPr>
              <a:t>AUTHOR recommendations</a:t>
            </a:r>
          </a:p>
          <a:p>
            <a:pPr>
              <a:buClr>
                <a:srgbClr val="0093D0"/>
              </a:buClr>
            </a:pPr>
            <a:r>
              <a:rPr altLang="en-US" dirty="0">
                <a:solidFill>
                  <a:srgbClr val="052049"/>
                </a:solidFill>
                <a:latin typeface="Arial"/>
              </a:rPr>
              <a:t>ALL of the above</a:t>
            </a:r>
          </a:p>
          <a:p>
            <a:pPr>
              <a:buClr>
                <a:srgbClr val="0093D0"/>
              </a:buClr>
            </a:pPr>
            <a:r>
              <a:rPr altLang="en-US" dirty="0">
                <a:solidFill>
                  <a:srgbClr val="052049"/>
                </a:solidFill>
                <a:latin typeface="Arial"/>
              </a:rPr>
              <a:t>Clear description of primary versus secondary aims </a:t>
            </a:r>
          </a:p>
          <a:p>
            <a:pPr>
              <a:buClr>
                <a:srgbClr val="0093D0"/>
              </a:buClr>
            </a:pPr>
            <a:r>
              <a:rPr altLang="en-US" dirty="0">
                <a:solidFill>
                  <a:srgbClr val="052049"/>
                </a:solidFill>
                <a:latin typeface="Arial"/>
              </a:rPr>
              <a:t>IRB approval and informed consent</a:t>
            </a:r>
          </a:p>
        </p:txBody>
      </p:sp>
    </p:spTree>
    <p:extLst>
      <p:ext uri="{BB962C8B-B14F-4D97-AF65-F5344CB8AC3E}">
        <p14:creationId xmlns:p14="http://schemas.microsoft.com/office/powerpoint/2010/main" val="34470572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dissolv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3" name="Rectangle 3"/>
          <p:cNvSpPr>
            <a:spLocks noGrp="1" noChangeArrowheads="1"/>
          </p:cNvSpPr>
          <p:nvPr>
            <p:ph sz="half" idx="1"/>
          </p:nvPr>
        </p:nvSpPr>
        <p:spPr>
          <a:xfrm>
            <a:off x="264951" y="1191818"/>
            <a:ext cx="4686929" cy="3704154"/>
          </a:xfrm>
        </p:spPr>
        <p:txBody>
          <a:bodyPr/>
          <a:lstStyle/>
          <a:p>
            <a:r>
              <a:rPr lang="en-US" altLang="en-US" sz="1350" dirty="0">
                <a:solidFill>
                  <a:schemeClr val="bg1">
                    <a:lumMod val="50000"/>
                  </a:schemeClr>
                </a:solidFill>
              </a:rPr>
              <a:t>Title</a:t>
            </a:r>
          </a:p>
          <a:p>
            <a:r>
              <a:rPr lang="en-US" altLang="en-US" sz="1350" dirty="0">
                <a:solidFill>
                  <a:schemeClr val="bg1">
                    <a:lumMod val="50000"/>
                  </a:schemeClr>
                </a:solidFill>
              </a:rPr>
              <a:t>Abstract</a:t>
            </a:r>
          </a:p>
          <a:p>
            <a:r>
              <a:rPr lang="en-US" altLang="en-US" sz="1350" dirty="0">
                <a:solidFill>
                  <a:schemeClr val="bg1">
                    <a:lumMod val="50000"/>
                  </a:schemeClr>
                </a:solidFill>
              </a:rPr>
              <a:t>Introduction</a:t>
            </a:r>
          </a:p>
          <a:p>
            <a:r>
              <a:rPr lang="en-US" altLang="en-US" sz="1350" dirty="0">
                <a:solidFill>
                  <a:schemeClr val="bg1">
                    <a:lumMod val="50000"/>
                  </a:schemeClr>
                </a:solidFill>
              </a:rPr>
              <a:t>Methods</a:t>
            </a:r>
          </a:p>
          <a:p>
            <a:r>
              <a:rPr lang="en-US" altLang="en-US" sz="1575" dirty="0"/>
              <a:t>Results					</a:t>
            </a:r>
          </a:p>
          <a:p>
            <a:pPr lvl="1"/>
            <a:r>
              <a:rPr lang="en-US" altLang="en-US" sz="1350" dirty="0"/>
              <a:t>Text</a:t>
            </a:r>
          </a:p>
          <a:p>
            <a:pPr lvl="1"/>
            <a:r>
              <a:rPr lang="en-US" altLang="en-US" sz="1350" dirty="0"/>
              <a:t>Tables</a:t>
            </a:r>
          </a:p>
          <a:p>
            <a:pPr lvl="1"/>
            <a:r>
              <a:rPr lang="en-US" altLang="en-US" sz="1350" dirty="0"/>
              <a:t>Figures, graphs, photos</a:t>
            </a:r>
          </a:p>
          <a:p>
            <a:r>
              <a:rPr lang="en-US" altLang="en-US" sz="1575" dirty="0"/>
              <a:t>Discussion</a:t>
            </a:r>
          </a:p>
          <a:p>
            <a:pPr lvl="1"/>
            <a:r>
              <a:rPr lang="en-US" altLang="en-US" sz="1350" dirty="0"/>
              <a:t>Summary of main results</a:t>
            </a:r>
          </a:p>
          <a:p>
            <a:pPr lvl="1"/>
            <a:r>
              <a:rPr lang="en-US" altLang="en-US" sz="1350" dirty="0"/>
              <a:t>Comparison with literature (consistent/refutes, why)</a:t>
            </a:r>
          </a:p>
          <a:p>
            <a:pPr lvl="1"/>
            <a:r>
              <a:rPr lang="en-US" altLang="en-US" sz="1350" dirty="0"/>
              <a:t>Biologic explanation</a:t>
            </a:r>
          </a:p>
          <a:p>
            <a:pPr lvl="1"/>
            <a:r>
              <a:rPr lang="en-US" altLang="en-US" sz="1350" dirty="0"/>
              <a:t>Limitations (internal and external validity)</a:t>
            </a:r>
          </a:p>
          <a:p>
            <a:pPr lvl="1"/>
            <a:r>
              <a:rPr lang="en-US" altLang="en-US" sz="1350" dirty="0"/>
              <a:t>Implications and recommendations ?</a:t>
            </a:r>
          </a:p>
          <a:p>
            <a:pPr lvl="1"/>
            <a:r>
              <a:rPr lang="en-US" altLang="en-US" sz="1350" dirty="0"/>
              <a:t>Conclusions, interpretation of results in context</a:t>
            </a:r>
          </a:p>
          <a:p>
            <a:r>
              <a:rPr lang="en-US" altLang="en-US" dirty="0">
                <a:solidFill>
                  <a:schemeClr val="bg1">
                    <a:lumMod val="50000"/>
                  </a:schemeClr>
                </a:solidFill>
              </a:rPr>
              <a:t>References</a:t>
            </a:r>
          </a:p>
          <a:p>
            <a:r>
              <a:rPr lang="en-US" altLang="en-US" dirty="0">
                <a:solidFill>
                  <a:schemeClr val="bg1">
                    <a:lumMod val="50000"/>
                  </a:schemeClr>
                </a:solidFill>
              </a:rPr>
              <a:t>Acknowledgements</a:t>
            </a:r>
          </a:p>
        </p:txBody>
      </p:sp>
      <p:sp>
        <p:nvSpPr>
          <p:cNvPr id="2" name="Content Placeholder 1"/>
          <p:cNvSpPr>
            <a:spLocks noGrp="1"/>
          </p:cNvSpPr>
          <p:nvPr>
            <p:ph sz="half" idx="2"/>
          </p:nvPr>
        </p:nvSpPr>
        <p:spPr>
          <a:xfrm>
            <a:off x="4851026" y="1205041"/>
            <a:ext cx="4074459" cy="3704154"/>
          </a:xfrm>
        </p:spPr>
        <p:txBody>
          <a:bodyPr/>
          <a:lstStyle/>
          <a:p>
            <a:pPr marL="140637" indent="0">
              <a:buNone/>
            </a:pPr>
            <a:r>
              <a:rPr lang="en-US" altLang="en-US" b="1" dirty="0"/>
              <a:t>READER or REVIEWER</a:t>
            </a:r>
          </a:p>
          <a:p>
            <a:pPr>
              <a:spcBef>
                <a:spcPts val="450"/>
              </a:spcBef>
            </a:pPr>
            <a:r>
              <a:rPr lang="en-US" altLang="en-US" dirty="0"/>
              <a:t>What was the main result from the study?</a:t>
            </a:r>
          </a:p>
          <a:p>
            <a:pPr>
              <a:spcBef>
                <a:spcPts val="450"/>
              </a:spcBef>
            </a:pPr>
            <a:r>
              <a:rPr lang="en-US" altLang="en-US" dirty="0"/>
              <a:t>Do you think confounding is a problem? If yes, what would be the magnitude and direction of the bias?</a:t>
            </a:r>
          </a:p>
          <a:p>
            <a:pPr>
              <a:spcBef>
                <a:spcPts val="450"/>
              </a:spcBef>
            </a:pPr>
            <a:r>
              <a:rPr lang="en-US" altLang="en-US" dirty="0"/>
              <a:t>Do you think selection bias is a problem? If yes, what would be the magnitude and direction of the bias?</a:t>
            </a:r>
          </a:p>
          <a:p>
            <a:pPr>
              <a:spcBef>
                <a:spcPts val="450"/>
              </a:spcBef>
            </a:pPr>
            <a:r>
              <a:rPr lang="en-US" altLang="en-US" dirty="0"/>
              <a:t>Do you think misclassification of exposure is a problem? If yes, what would be the magnitude and direction of the bias?</a:t>
            </a:r>
          </a:p>
          <a:p>
            <a:pPr>
              <a:spcBef>
                <a:spcPts val="450"/>
              </a:spcBef>
            </a:pPr>
            <a:r>
              <a:rPr lang="en-US" altLang="en-US" dirty="0"/>
              <a:t>What would be the main conclusion from this study?</a:t>
            </a:r>
            <a:endParaRPr lang="es-ES_tradnl" altLang="en-US" dirty="0"/>
          </a:p>
        </p:txBody>
      </p:sp>
      <p:sp>
        <p:nvSpPr>
          <p:cNvPr id="11" name="Title 1"/>
          <p:cNvSpPr>
            <a:spLocks noGrp="1"/>
          </p:cNvSpPr>
          <p:nvPr>
            <p:ph type="title"/>
          </p:nvPr>
        </p:nvSpPr>
        <p:spPr>
          <a:xfrm>
            <a:off x="264951" y="258301"/>
            <a:ext cx="8304609" cy="840938"/>
          </a:xfrm>
        </p:spPr>
        <p:txBody>
          <a:bodyPr/>
          <a:lstStyle/>
          <a:p>
            <a:r>
              <a:rPr lang="en-US" dirty="0">
                <a:solidFill>
                  <a:schemeClr val="accent3"/>
                </a:solidFill>
              </a:rPr>
              <a:t>Reading</a:t>
            </a:r>
            <a:r>
              <a:rPr lang="en-US" dirty="0"/>
              <a:t> &amp; </a:t>
            </a:r>
            <a:r>
              <a:rPr lang="en-US" dirty="0">
                <a:solidFill>
                  <a:schemeClr val="accent3"/>
                </a:solidFill>
              </a:rPr>
              <a:t>reviewing</a:t>
            </a:r>
            <a:r>
              <a:rPr lang="en-US" dirty="0"/>
              <a:t> &amp; </a:t>
            </a:r>
            <a:r>
              <a:rPr lang="en-US" dirty="0">
                <a:solidFill>
                  <a:schemeClr val="accent3"/>
                </a:solidFill>
              </a:rPr>
              <a:t>writing</a:t>
            </a:r>
            <a:r>
              <a:rPr lang="en-US" dirty="0"/>
              <a:t> a scientific manuscript</a:t>
            </a:r>
          </a:p>
        </p:txBody>
      </p:sp>
    </p:spTree>
    <p:extLst>
      <p:ext uri="{BB962C8B-B14F-4D97-AF65-F5344CB8AC3E}">
        <p14:creationId xmlns:p14="http://schemas.microsoft.com/office/powerpoint/2010/main" val="17886588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 calcmode="lin" valueType="num">
                                      <p:cBhvr additive="base">
                                        <p:cTn id="2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3" name="Rectangle 3"/>
          <p:cNvSpPr>
            <a:spLocks noGrp="1" noChangeArrowheads="1"/>
          </p:cNvSpPr>
          <p:nvPr>
            <p:ph sz="half" idx="1"/>
          </p:nvPr>
        </p:nvSpPr>
        <p:spPr>
          <a:xfrm>
            <a:off x="264951" y="1205670"/>
            <a:ext cx="4686929" cy="3704154"/>
          </a:xfrm>
        </p:spPr>
        <p:txBody>
          <a:bodyPr/>
          <a:lstStyle/>
          <a:p>
            <a:r>
              <a:rPr lang="en-US" altLang="en-US" sz="1350" dirty="0">
                <a:solidFill>
                  <a:schemeClr val="bg1">
                    <a:lumMod val="50000"/>
                  </a:schemeClr>
                </a:solidFill>
              </a:rPr>
              <a:t>Title</a:t>
            </a:r>
          </a:p>
          <a:p>
            <a:r>
              <a:rPr lang="en-US" altLang="en-US" sz="1350" dirty="0">
                <a:solidFill>
                  <a:schemeClr val="bg1">
                    <a:lumMod val="50000"/>
                  </a:schemeClr>
                </a:solidFill>
              </a:rPr>
              <a:t>Abstract</a:t>
            </a:r>
          </a:p>
          <a:p>
            <a:r>
              <a:rPr lang="en-US" altLang="en-US" sz="1350" dirty="0">
                <a:solidFill>
                  <a:schemeClr val="bg1">
                    <a:lumMod val="50000"/>
                  </a:schemeClr>
                </a:solidFill>
              </a:rPr>
              <a:t>Introduction</a:t>
            </a:r>
          </a:p>
          <a:p>
            <a:r>
              <a:rPr lang="en-US" altLang="en-US" sz="1350" dirty="0">
                <a:solidFill>
                  <a:schemeClr val="bg1">
                    <a:lumMod val="50000"/>
                  </a:schemeClr>
                </a:solidFill>
              </a:rPr>
              <a:t>Methods</a:t>
            </a:r>
          </a:p>
          <a:p>
            <a:r>
              <a:rPr lang="en-US" altLang="en-US" sz="1575" dirty="0"/>
              <a:t>Results					</a:t>
            </a:r>
          </a:p>
          <a:p>
            <a:pPr lvl="1"/>
            <a:r>
              <a:rPr lang="en-US" altLang="en-US" sz="1350" dirty="0"/>
              <a:t>Text</a:t>
            </a:r>
          </a:p>
          <a:p>
            <a:pPr lvl="1"/>
            <a:r>
              <a:rPr lang="en-US" altLang="en-US" sz="1350" dirty="0"/>
              <a:t>Tables</a:t>
            </a:r>
          </a:p>
          <a:p>
            <a:pPr lvl="1"/>
            <a:r>
              <a:rPr lang="en-US" altLang="en-US" sz="1350" dirty="0"/>
              <a:t>Figures, graphs, photos</a:t>
            </a:r>
          </a:p>
          <a:p>
            <a:r>
              <a:rPr lang="en-US" altLang="en-US" sz="1575" dirty="0"/>
              <a:t>Discussion</a:t>
            </a:r>
          </a:p>
          <a:p>
            <a:pPr lvl="1"/>
            <a:r>
              <a:rPr lang="en-US" altLang="en-US" sz="1350" dirty="0"/>
              <a:t>Summary of main results</a:t>
            </a:r>
          </a:p>
          <a:p>
            <a:pPr lvl="1"/>
            <a:r>
              <a:rPr lang="en-US" altLang="en-US" sz="1350" dirty="0"/>
              <a:t>Comparison with literature (consistent/refutes</a:t>
            </a:r>
          </a:p>
          <a:p>
            <a:pPr lvl="1"/>
            <a:r>
              <a:rPr lang="en-US" altLang="en-US" sz="1350" dirty="0"/>
              <a:t>Biologic explanation</a:t>
            </a:r>
          </a:p>
          <a:p>
            <a:pPr lvl="1"/>
            <a:r>
              <a:rPr lang="en-US" altLang="en-US" sz="1350" dirty="0"/>
              <a:t>Limitations (internal and external validity)</a:t>
            </a:r>
          </a:p>
          <a:p>
            <a:pPr lvl="1"/>
            <a:r>
              <a:rPr lang="en-US" altLang="en-US" sz="1350" dirty="0"/>
              <a:t>Implications and recommendations ?</a:t>
            </a:r>
          </a:p>
          <a:p>
            <a:pPr lvl="1"/>
            <a:r>
              <a:rPr lang="en-US" altLang="en-US" sz="1350" dirty="0"/>
              <a:t>Conclusions, interpretation of results in context</a:t>
            </a:r>
          </a:p>
          <a:p>
            <a:r>
              <a:rPr lang="en-US" altLang="en-US" dirty="0">
                <a:solidFill>
                  <a:schemeClr val="bg1">
                    <a:lumMod val="50000"/>
                  </a:schemeClr>
                </a:solidFill>
              </a:rPr>
              <a:t>References</a:t>
            </a:r>
          </a:p>
          <a:p>
            <a:r>
              <a:rPr lang="en-US" altLang="en-US" dirty="0">
                <a:solidFill>
                  <a:schemeClr val="bg1">
                    <a:lumMod val="50000"/>
                  </a:schemeClr>
                </a:solidFill>
              </a:rPr>
              <a:t>Acknowledgements</a:t>
            </a:r>
          </a:p>
        </p:txBody>
      </p:sp>
      <p:sp>
        <p:nvSpPr>
          <p:cNvPr id="2" name="Content Placeholder 1"/>
          <p:cNvSpPr>
            <a:spLocks noGrp="1"/>
          </p:cNvSpPr>
          <p:nvPr>
            <p:ph sz="half" idx="2"/>
          </p:nvPr>
        </p:nvSpPr>
        <p:spPr>
          <a:xfrm>
            <a:off x="4585855" y="1218892"/>
            <a:ext cx="4308763" cy="4766271"/>
          </a:xfrm>
        </p:spPr>
        <p:txBody>
          <a:bodyPr/>
          <a:lstStyle/>
          <a:p>
            <a:pPr marL="140637" indent="0">
              <a:buNone/>
            </a:pPr>
            <a:r>
              <a:rPr lang="en-US" altLang="en-US" b="1" dirty="0"/>
              <a:t>AUTHOR recommendations</a:t>
            </a:r>
          </a:p>
          <a:p>
            <a:pPr marL="383381" indent="-252413">
              <a:spcBef>
                <a:spcPts val="450"/>
              </a:spcBef>
            </a:pPr>
            <a:r>
              <a:rPr lang="en-US" altLang="en-US" dirty="0"/>
              <a:t>Main findings clear in the text, with reference to the tables and figures. But don’t repeat all the numbers in the tables in the text</a:t>
            </a:r>
          </a:p>
          <a:p>
            <a:pPr marL="383381" indent="-252413">
              <a:spcBef>
                <a:spcPts val="450"/>
              </a:spcBef>
            </a:pPr>
            <a:r>
              <a:rPr lang="en-US" altLang="en-US" dirty="0"/>
              <a:t>No claims of order (“We are the first to..”)</a:t>
            </a:r>
          </a:p>
          <a:p>
            <a:pPr marL="383381" indent="-252413">
              <a:spcBef>
                <a:spcPts val="450"/>
              </a:spcBef>
            </a:pPr>
            <a:r>
              <a:rPr lang="en-US" altLang="en-US" dirty="0"/>
              <a:t>Don’t focus on criticizing other studies</a:t>
            </a:r>
          </a:p>
          <a:p>
            <a:pPr marL="383381" lvl="1" indent="-252413">
              <a:spcBef>
                <a:spcPts val="450"/>
              </a:spcBef>
            </a:pPr>
            <a:r>
              <a:rPr lang="en-US" altLang="en-US" sz="1500" dirty="0"/>
              <a:t>Recognize but don’t be overly defensive regarding limitations. Note available evidence to suggest these are not major flaws</a:t>
            </a:r>
          </a:p>
          <a:p>
            <a:pPr marL="383381" indent="-252413">
              <a:spcBef>
                <a:spcPts val="450"/>
              </a:spcBef>
            </a:pPr>
            <a:r>
              <a:rPr lang="en-US" altLang="en-US" dirty="0"/>
              <a:t>Don’t speculate and don’t over-interpret your results</a:t>
            </a:r>
          </a:p>
          <a:p>
            <a:pPr marL="383381" lvl="1" indent="-252413">
              <a:spcBef>
                <a:spcPts val="450"/>
              </a:spcBef>
            </a:pPr>
            <a:r>
              <a:rPr lang="en-US" altLang="en-US" sz="1500" dirty="0"/>
              <a:t>Conclusions should follow logically from the results and provide clear take home message</a:t>
            </a:r>
          </a:p>
          <a:p>
            <a:pPr>
              <a:lnSpc>
                <a:spcPct val="80000"/>
              </a:lnSpc>
              <a:spcBef>
                <a:spcPct val="0"/>
              </a:spcBef>
              <a:buFont typeface="Wingdings" panose="05000000000000000000" pitchFamily="2" charset="2"/>
              <a:buNone/>
              <a:defRPr/>
            </a:pPr>
            <a:endParaRPr lang="en-US" dirty="0"/>
          </a:p>
        </p:txBody>
      </p:sp>
      <p:sp>
        <p:nvSpPr>
          <p:cNvPr id="11" name="Title 1"/>
          <p:cNvSpPr>
            <a:spLocks noGrp="1"/>
          </p:cNvSpPr>
          <p:nvPr>
            <p:ph type="title"/>
          </p:nvPr>
        </p:nvSpPr>
        <p:spPr>
          <a:xfrm>
            <a:off x="416334" y="272155"/>
            <a:ext cx="8304609" cy="840938"/>
          </a:xfrm>
        </p:spPr>
        <p:txBody>
          <a:bodyPr/>
          <a:lstStyle/>
          <a:p>
            <a:r>
              <a:rPr lang="en-US" dirty="0"/>
              <a:t>Reading &amp; reviewing &amp; </a:t>
            </a:r>
            <a:r>
              <a:rPr lang="en-US" dirty="0">
                <a:solidFill>
                  <a:schemeClr val="accent3"/>
                </a:solidFill>
              </a:rPr>
              <a:t>writing</a:t>
            </a:r>
            <a:r>
              <a:rPr lang="en-US" dirty="0"/>
              <a:t> a scientific manuscript</a:t>
            </a:r>
          </a:p>
        </p:txBody>
      </p:sp>
    </p:spTree>
    <p:extLst>
      <p:ext uri="{BB962C8B-B14F-4D97-AF65-F5344CB8AC3E}">
        <p14:creationId xmlns:p14="http://schemas.microsoft.com/office/powerpoint/2010/main" val="23766246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dissolve">
                                      <p:cBhvr>
                                        <p:cTn id="10" dur="500"/>
                                        <p:tgtEl>
                                          <p:spTgt spid="2">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dissolve">
                                      <p:cBhvr>
                                        <p:cTn id="13" dur="500"/>
                                        <p:tgtEl>
                                          <p:spTgt spid="2">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dissolve">
                                      <p:cBhvr>
                                        <p:cTn id="16" dur="500"/>
                                        <p:tgtEl>
                                          <p:spTgt spid="2">
                                            <p:txEl>
                                              <p:pRg st="3" end="3"/>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dissolve">
                                      <p:cBhvr>
                                        <p:cTn id="19" dur="500"/>
                                        <p:tgtEl>
                                          <p:spTgt spid="2">
                                            <p:txEl>
                                              <p:pRg st="4" end="4"/>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dissolve">
                                      <p:cBhvr>
                                        <p:cTn id="22" dur="500"/>
                                        <p:tgtEl>
                                          <p:spTgt spid="2">
                                            <p:txEl>
                                              <p:pRg st="5" end="5"/>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dissolve">
                                      <p:cBhvr>
                                        <p:cTn id="2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3" name="Rectangle 3"/>
          <p:cNvSpPr>
            <a:spLocks noGrp="1" noChangeArrowheads="1"/>
          </p:cNvSpPr>
          <p:nvPr>
            <p:ph sz="half" idx="1"/>
          </p:nvPr>
        </p:nvSpPr>
        <p:spPr>
          <a:xfrm>
            <a:off x="264951" y="1219529"/>
            <a:ext cx="4686929" cy="3704154"/>
          </a:xfrm>
        </p:spPr>
        <p:txBody>
          <a:bodyPr/>
          <a:lstStyle/>
          <a:p>
            <a:pPr marL="140637" indent="0">
              <a:buNone/>
            </a:pPr>
            <a:r>
              <a:rPr lang="en-US" altLang="en-US" b="1" dirty="0"/>
              <a:t>ARTICLE</a:t>
            </a:r>
          </a:p>
          <a:p>
            <a:r>
              <a:rPr lang="en-US" altLang="en-US" dirty="0"/>
              <a:t>Introduction</a:t>
            </a:r>
          </a:p>
          <a:p>
            <a:pPr lvl="1"/>
            <a:r>
              <a:rPr lang="en-US" altLang="en-US" sz="1350" dirty="0"/>
              <a:t>Background (justification=</a:t>
            </a:r>
            <a:r>
              <a:rPr lang="en-US" altLang="en-US" sz="1350" dirty="0" err="1"/>
              <a:t>problem+need+solution</a:t>
            </a:r>
            <a:r>
              <a:rPr lang="en-US" altLang="en-US" sz="1350" dirty="0"/>
              <a:t>)</a:t>
            </a:r>
          </a:p>
          <a:p>
            <a:pPr lvl="1"/>
            <a:r>
              <a:rPr lang="en-US" altLang="en-US" sz="1350" dirty="0"/>
              <a:t>Research question-hypothesis		</a:t>
            </a:r>
          </a:p>
          <a:p>
            <a:pPr lvl="1"/>
            <a:r>
              <a:rPr lang="en-US" altLang="en-US" sz="1350" dirty="0"/>
              <a:t>Objectives</a:t>
            </a:r>
          </a:p>
          <a:p>
            <a:pPr>
              <a:spcBef>
                <a:spcPts val="450"/>
              </a:spcBef>
            </a:pPr>
            <a:r>
              <a:rPr lang="en-US" altLang="en-US" dirty="0"/>
              <a:t>Methods</a:t>
            </a:r>
          </a:p>
          <a:p>
            <a:pPr lvl="1"/>
            <a:r>
              <a:rPr lang="en-US" altLang="en-US" sz="1350" dirty="0"/>
              <a:t>Design (cohort, case-control, </a:t>
            </a:r>
            <a:r>
              <a:rPr lang="en-US" altLang="en-US" sz="1350" dirty="0" err="1"/>
              <a:t>etc</a:t>
            </a:r>
            <a:r>
              <a:rPr lang="en-US" altLang="en-US" sz="1350" dirty="0"/>
              <a:t>)</a:t>
            </a:r>
          </a:p>
          <a:p>
            <a:pPr lvl="1"/>
            <a:r>
              <a:rPr lang="en-US" altLang="en-US" sz="1350" dirty="0"/>
              <a:t>Population (study base)</a:t>
            </a:r>
          </a:p>
          <a:p>
            <a:pPr lvl="1"/>
            <a:r>
              <a:rPr lang="en-US" altLang="en-US" sz="1350" dirty="0"/>
              <a:t>Disease (definition, selection, controls?)</a:t>
            </a:r>
          </a:p>
          <a:p>
            <a:pPr lvl="1"/>
            <a:r>
              <a:rPr lang="en-US" altLang="en-US" sz="1350" dirty="0"/>
              <a:t>Exposure (definition, data collection)</a:t>
            </a:r>
          </a:p>
          <a:p>
            <a:pPr lvl="1"/>
            <a:r>
              <a:rPr lang="en-US" altLang="en-US" sz="1350" dirty="0"/>
              <a:t>Analysis (measures, random error, bias)</a:t>
            </a:r>
          </a:p>
          <a:p>
            <a:pPr>
              <a:spcBef>
                <a:spcPts val="450"/>
              </a:spcBef>
            </a:pPr>
            <a:r>
              <a:rPr lang="en-US" altLang="en-US" dirty="0"/>
              <a:t>Results</a:t>
            </a:r>
          </a:p>
          <a:p>
            <a:r>
              <a:rPr lang="en-US" altLang="en-US" dirty="0"/>
              <a:t>Discussion</a:t>
            </a:r>
          </a:p>
          <a:p>
            <a:pPr lvl="1"/>
            <a:r>
              <a:rPr lang="en-US" altLang="en-US" sz="1350" dirty="0"/>
              <a:t>Comparison with literature </a:t>
            </a:r>
          </a:p>
          <a:p>
            <a:pPr lvl="1"/>
            <a:r>
              <a:rPr lang="en-US" altLang="en-US" sz="1350" dirty="0"/>
              <a:t>Biologic explanation</a:t>
            </a:r>
          </a:p>
          <a:p>
            <a:pPr lvl="1"/>
            <a:r>
              <a:rPr lang="en-US" altLang="en-US" sz="1350" dirty="0"/>
              <a:t>Limitations (internal and external validity)</a:t>
            </a:r>
          </a:p>
          <a:p>
            <a:r>
              <a:rPr lang="en-US" altLang="en-US" dirty="0"/>
              <a:t>References</a:t>
            </a:r>
          </a:p>
        </p:txBody>
      </p:sp>
      <p:sp>
        <p:nvSpPr>
          <p:cNvPr id="2" name="Content Placeholder 1"/>
          <p:cNvSpPr>
            <a:spLocks noGrp="1"/>
          </p:cNvSpPr>
          <p:nvPr>
            <p:ph sz="half" idx="2"/>
          </p:nvPr>
        </p:nvSpPr>
        <p:spPr>
          <a:xfrm>
            <a:off x="4951880" y="1192667"/>
            <a:ext cx="4074459" cy="3704154"/>
          </a:xfrm>
        </p:spPr>
        <p:txBody>
          <a:bodyPr/>
          <a:lstStyle/>
          <a:p>
            <a:pPr marL="140637" indent="0">
              <a:lnSpc>
                <a:spcPct val="80000"/>
              </a:lnSpc>
              <a:buNone/>
            </a:pPr>
            <a:r>
              <a:rPr lang="en-US" altLang="en-US" b="1" dirty="0"/>
              <a:t>PROPOSAL</a:t>
            </a:r>
          </a:p>
          <a:p>
            <a:pPr>
              <a:lnSpc>
                <a:spcPct val="80000"/>
              </a:lnSpc>
            </a:pPr>
            <a:r>
              <a:rPr lang="en-US" altLang="en-US" dirty="0"/>
              <a:t>Introduction</a:t>
            </a:r>
          </a:p>
          <a:p>
            <a:pPr lvl="1"/>
            <a:r>
              <a:rPr lang="en-US" altLang="en-US" sz="1350" dirty="0"/>
              <a:t>Background (justification, significance)</a:t>
            </a:r>
          </a:p>
          <a:p>
            <a:pPr lvl="1"/>
            <a:r>
              <a:rPr lang="en-US" altLang="en-US" sz="1350" dirty="0"/>
              <a:t>Research question-hypothesis</a:t>
            </a:r>
          </a:p>
          <a:p>
            <a:pPr lvl="1"/>
            <a:r>
              <a:rPr lang="en-US" altLang="en-US" sz="1350" dirty="0"/>
              <a:t>Objectives</a:t>
            </a:r>
          </a:p>
          <a:p>
            <a:pPr>
              <a:spcBef>
                <a:spcPts val="450"/>
              </a:spcBef>
            </a:pPr>
            <a:r>
              <a:rPr lang="en-US" altLang="en-US" dirty="0"/>
              <a:t>Methods</a:t>
            </a:r>
          </a:p>
          <a:p>
            <a:pPr lvl="1"/>
            <a:r>
              <a:rPr lang="en-US" altLang="en-US" sz="1350" dirty="0"/>
              <a:t>Design (cohort, case-control, </a:t>
            </a:r>
            <a:r>
              <a:rPr lang="en-US" altLang="en-US" sz="1350" dirty="0" err="1"/>
              <a:t>etc</a:t>
            </a:r>
            <a:r>
              <a:rPr lang="en-US" altLang="en-US" sz="1350" dirty="0"/>
              <a:t>)</a:t>
            </a:r>
          </a:p>
          <a:p>
            <a:pPr lvl="1"/>
            <a:r>
              <a:rPr lang="en-US" altLang="en-US" sz="1350" dirty="0"/>
              <a:t>Population (study base)</a:t>
            </a:r>
          </a:p>
          <a:p>
            <a:pPr lvl="1"/>
            <a:r>
              <a:rPr lang="en-US" altLang="en-US" sz="1350" dirty="0"/>
              <a:t>Disease (definition, selection, controls?)</a:t>
            </a:r>
          </a:p>
          <a:p>
            <a:pPr lvl="1"/>
            <a:r>
              <a:rPr lang="en-US" altLang="en-US" sz="1350" dirty="0"/>
              <a:t>Exposure (definition, data collection)</a:t>
            </a:r>
          </a:p>
          <a:p>
            <a:pPr lvl="1"/>
            <a:r>
              <a:rPr lang="en-US" altLang="en-US" sz="1350" dirty="0"/>
              <a:t>Analysis (measures, random error, bias reduction [confounding control, validation studies] and quantification of impact [sensitivity analyses])</a:t>
            </a:r>
          </a:p>
          <a:p>
            <a:pPr lvl="1">
              <a:lnSpc>
                <a:spcPct val="80000"/>
              </a:lnSpc>
            </a:pPr>
            <a:r>
              <a:rPr lang="en-US" altLang="en-US" sz="1350" dirty="0"/>
              <a:t>Power</a:t>
            </a:r>
          </a:p>
          <a:p>
            <a:pPr lvl="1">
              <a:lnSpc>
                <a:spcPct val="80000"/>
              </a:lnSpc>
            </a:pPr>
            <a:r>
              <a:rPr lang="en-US" altLang="en-US" sz="1350" dirty="0"/>
              <a:t>Limitations and plans to minimize and quantify them</a:t>
            </a:r>
            <a:endParaRPr lang="en-US" altLang="en-US" dirty="0"/>
          </a:p>
          <a:p>
            <a:pPr>
              <a:spcBef>
                <a:spcPts val="450"/>
              </a:spcBef>
            </a:pPr>
            <a:r>
              <a:rPr lang="en-US" altLang="en-US" dirty="0"/>
              <a:t>References</a:t>
            </a:r>
          </a:p>
          <a:p>
            <a:pPr lvl="1">
              <a:lnSpc>
                <a:spcPct val="80000"/>
              </a:lnSpc>
            </a:pPr>
            <a:endParaRPr lang="en-US" altLang="en-US" sz="1350" dirty="0"/>
          </a:p>
        </p:txBody>
      </p:sp>
      <p:sp>
        <p:nvSpPr>
          <p:cNvPr id="11" name="Title 1"/>
          <p:cNvSpPr>
            <a:spLocks noGrp="1"/>
          </p:cNvSpPr>
          <p:nvPr>
            <p:ph type="title"/>
          </p:nvPr>
        </p:nvSpPr>
        <p:spPr>
          <a:xfrm>
            <a:off x="446485" y="157507"/>
            <a:ext cx="8304609" cy="840938"/>
          </a:xfrm>
        </p:spPr>
        <p:txBody>
          <a:bodyPr/>
          <a:lstStyle/>
          <a:p>
            <a:r>
              <a:rPr lang="en-US" dirty="0"/>
              <a:t>Developing a Proposal</a:t>
            </a:r>
          </a:p>
        </p:txBody>
      </p:sp>
      <p:cxnSp>
        <p:nvCxnSpPr>
          <p:cNvPr id="4" name="Straight Arrow Connector 3"/>
          <p:cNvCxnSpPr/>
          <p:nvPr/>
        </p:nvCxnSpPr>
        <p:spPr bwMode="auto">
          <a:xfrm flipV="1">
            <a:off x="3228109" y="1925782"/>
            <a:ext cx="2045635" cy="3295189"/>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triangle"/>
          </a:ln>
          <a:effectLst/>
        </p:spPr>
      </p:cxnSp>
      <p:sp>
        <p:nvSpPr>
          <p:cNvPr id="6" name="Right Brace 5"/>
          <p:cNvSpPr/>
          <p:nvPr/>
        </p:nvSpPr>
        <p:spPr bwMode="auto">
          <a:xfrm rot="20100226">
            <a:off x="2885511" y="4981552"/>
            <a:ext cx="322730" cy="671094"/>
          </a:xfrm>
          <a:prstGeom prst="rightBrace">
            <a:avLst/>
          </a:prstGeom>
          <a:noFill/>
          <a:ln w="25400" cap="flat" cmpd="sng" algn="ctr">
            <a:solidFill>
              <a:srgbClr val="C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fontAlgn="base">
              <a:spcBef>
                <a:spcPct val="0"/>
              </a:spcBef>
              <a:spcAft>
                <a:spcPct val="0"/>
              </a:spcAft>
            </a:pPr>
            <a:endParaRPr lang="en-US" sz="3150">
              <a:solidFill>
                <a:srgbClr val="000000"/>
              </a:solidFill>
              <a:latin typeface="Gill Sans" pitchFamily="-1" charset="0"/>
              <a:ea typeface="ヒラギノ角ゴ ProN W3" pitchFamily="-1" charset="-128"/>
              <a:cs typeface="ヒラギノ角ゴ ProN W3" pitchFamily="-1" charset="-128"/>
              <a:sym typeface="Gill Sans" pitchFamily="-1" charset="0"/>
            </a:endParaRPr>
          </a:p>
        </p:txBody>
      </p:sp>
      <p:sp>
        <p:nvSpPr>
          <p:cNvPr id="13" name="Right Brace 12"/>
          <p:cNvSpPr/>
          <p:nvPr/>
        </p:nvSpPr>
        <p:spPr bwMode="auto">
          <a:xfrm>
            <a:off x="4685012" y="1671097"/>
            <a:ext cx="266868" cy="1088501"/>
          </a:xfrm>
          <a:prstGeom prst="rightBrace">
            <a:avLst/>
          </a:prstGeom>
          <a:noFill/>
          <a:ln w="25400" cap="flat" cmpd="sng" algn="ctr">
            <a:solidFill>
              <a:srgbClr val="C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fontAlgn="base">
              <a:spcBef>
                <a:spcPct val="0"/>
              </a:spcBef>
              <a:spcAft>
                <a:spcPct val="0"/>
              </a:spcAft>
            </a:pPr>
            <a:endParaRPr lang="en-US" sz="3150">
              <a:solidFill>
                <a:srgbClr val="000000"/>
              </a:solidFill>
              <a:latin typeface="Gill Sans" pitchFamily="-1" charset="0"/>
              <a:ea typeface="ヒラギノ角ゴ ProN W3" pitchFamily="-1" charset="-128"/>
              <a:cs typeface="ヒラギノ角ゴ ProN W3" pitchFamily="-1" charset="-128"/>
              <a:sym typeface="Gill Sans" pitchFamily="-1" charset="0"/>
            </a:endParaRPr>
          </a:p>
        </p:txBody>
      </p:sp>
      <p:sp>
        <p:nvSpPr>
          <p:cNvPr id="14" name="Right Brace 13"/>
          <p:cNvSpPr/>
          <p:nvPr/>
        </p:nvSpPr>
        <p:spPr bwMode="auto">
          <a:xfrm>
            <a:off x="4630016" y="3083748"/>
            <a:ext cx="321864" cy="1363561"/>
          </a:xfrm>
          <a:prstGeom prst="rightBrace">
            <a:avLst/>
          </a:prstGeom>
          <a:noFill/>
          <a:ln w="25400" cap="flat" cmpd="sng" algn="ctr">
            <a:solidFill>
              <a:srgbClr val="C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fontAlgn="base">
              <a:spcBef>
                <a:spcPct val="0"/>
              </a:spcBef>
              <a:spcAft>
                <a:spcPct val="0"/>
              </a:spcAft>
            </a:pPr>
            <a:endParaRPr lang="en-US" sz="3150">
              <a:solidFill>
                <a:srgbClr val="000000"/>
              </a:solidFill>
              <a:latin typeface="Gill Sans" pitchFamily="-1" charset="0"/>
              <a:ea typeface="ヒラギノ角ゴ ProN W3" pitchFamily="-1" charset="-128"/>
              <a:cs typeface="ヒラギノ角ゴ ProN W3" pitchFamily="-1" charset="-128"/>
              <a:sym typeface="Gill Sans" pitchFamily="-1" charset="0"/>
            </a:endParaRPr>
          </a:p>
        </p:txBody>
      </p:sp>
      <p:cxnSp>
        <p:nvCxnSpPr>
          <p:cNvPr id="15" name="Straight Arrow Connector 14"/>
          <p:cNvCxnSpPr/>
          <p:nvPr/>
        </p:nvCxnSpPr>
        <p:spPr bwMode="auto">
          <a:xfrm flipV="1">
            <a:off x="1854406" y="5840684"/>
            <a:ext cx="3285630" cy="308845"/>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triangle"/>
          </a:ln>
          <a:effectLst/>
        </p:spPr>
      </p:cxnSp>
      <p:cxnSp>
        <p:nvCxnSpPr>
          <p:cNvPr id="16" name="Straight Arrow Connector 15"/>
          <p:cNvCxnSpPr/>
          <p:nvPr/>
        </p:nvCxnSpPr>
        <p:spPr bwMode="auto">
          <a:xfrm flipV="1">
            <a:off x="4005521" y="5348389"/>
            <a:ext cx="1467024" cy="492295"/>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triangle"/>
          </a:ln>
          <a:effectLst/>
        </p:spPr>
      </p:cxnSp>
    </p:spTree>
    <p:extLst>
      <p:ext uri="{BB962C8B-B14F-4D97-AF65-F5344CB8AC3E}">
        <p14:creationId xmlns:p14="http://schemas.microsoft.com/office/powerpoint/2010/main" val="23556562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16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816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816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816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48163">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4816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48163">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48163">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48163">
                                            <p:txEl>
                                              <p:pRg st="9" end="9"/>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4816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5" end="5"/>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
                                            <p:txEl>
                                              <p:pRg st="6" end="6"/>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
                                            <p:txEl>
                                              <p:pRg st="7" end="7"/>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
                                            <p:txEl>
                                              <p:pRg st="8" end="8"/>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
                                            <p:txEl>
                                              <p:pRg st="9" end="9"/>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
                                            <p:txEl>
                                              <p:pRg st="10" end="10"/>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
                                            <p:txEl>
                                              <p:pRg st="11" end="11"/>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48163">
                                            <p:txEl>
                                              <p:pRg st="11" end="11"/>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48163">
                                            <p:txEl>
                                              <p:pRg st="12" end="12"/>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48163">
                                            <p:txEl>
                                              <p:pRg st="13" end="13"/>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48163">
                                            <p:txEl>
                                              <p:pRg st="14" end="14"/>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48163">
                                            <p:txEl>
                                              <p:pRg st="15" end="15"/>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6"/>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48163">
                                            <p:txEl>
                                              <p:pRg st="16" end="16"/>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5"/>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4"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Terminology </a:t>
            </a:r>
            <a:r>
              <a:rPr lang="en-US" b="1" dirty="0">
                <a:solidFill>
                  <a:srgbClr val="C00000"/>
                </a:solidFill>
              </a:rPr>
              <a:t>⚐</a:t>
            </a:r>
            <a:r>
              <a:rPr lang="en-US" sz="2000" dirty="0"/>
              <a:t> - </a:t>
            </a:r>
            <a:r>
              <a:rPr lang="en-US" dirty="0"/>
              <a:t>Retrospective vs. Prospective</a:t>
            </a:r>
          </a:p>
        </p:txBody>
      </p:sp>
      <p:sp>
        <p:nvSpPr>
          <p:cNvPr id="3" name="Content Placeholder 2"/>
          <p:cNvSpPr>
            <a:spLocks noGrp="1"/>
          </p:cNvSpPr>
          <p:nvPr>
            <p:ph idx="1"/>
          </p:nvPr>
        </p:nvSpPr>
        <p:spPr>
          <a:xfrm>
            <a:off x="459686" y="2202873"/>
            <a:ext cx="8137665" cy="3575077"/>
          </a:xfrm>
        </p:spPr>
        <p:txBody>
          <a:bodyPr/>
          <a:lstStyle/>
          <a:p>
            <a:r>
              <a:rPr lang="en-US" sz="3200" b="1" dirty="0">
                <a:solidFill>
                  <a:srgbClr val="C00000"/>
                </a:solidFill>
              </a:rPr>
              <a:t>⚐</a:t>
            </a:r>
            <a:r>
              <a:rPr lang="en-US" sz="2100" dirty="0"/>
              <a:t> This terminology is used differently by different authors</a:t>
            </a:r>
          </a:p>
          <a:p>
            <a:pPr lvl="1"/>
            <a:r>
              <a:rPr lang="en-US" sz="1800" dirty="0"/>
              <a:t>Definition 1 (old one) </a:t>
            </a:r>
            <a:r>
              <a:rPr lang="mr-IN" sz="1800" dirty="0"/>
              <a:t>–</a:t>
            </a:r>
            <a:r>
              <a:rPr lang="en-US" sz="1800" dirty="0"/>
              <a:t> based on study design</a:t>
            </a:r>
          </a:p>
          <a:p>
            <a:pPr lvl="2"/>
            <a:r>
              <a:rPr lang="en-US" b="1" dirty="0"/>
              <a:t>Prospective</a:t>
            </a:r>
            <a:r>
              <a:rPr lang="en-US" dirty="0"/>
              <a:t> = cohort study </a:t>
            </a:r>
          </a:p>
          <a:p>
            <a:pPr lvl="2"/>
            <a:r>
              <a:rPr lang="en-US" b="1" dirty="0"/>
              <a:t>Retrospective</a:t>
            </a:r>
            <a:r>
              <a:rPr lang="en-US" dirty="0"/>
              <a:t> = case-control</a:t>
            </a:r>
          </a:p>
          <a:p>
            <a:pPr lvl="2"/>
            <a:endParaRPr lang="en-US" dirty="0"/>
          </a:p>
          <a:p>
            <a:pPr lvl="1"/>
            <a:r>
              <a:rPr lang="en-US" sz="1800" dirty="0"/>
              <a:t>Definition 2 </a:t>
            </a:r>
            <a:r>
              <a:rPr lang="mr-IN" sz="1800" dirty="0"/>
              <a:t>–</a:t>
            </a:r>
            <a:r>
              <a:rPr lang="en-US" sz="1800" dirty="0"/>
              <a:t> based on exposure assessment</a:t>
            </a:r>
          </a:p>
          <a:p>
            <a:pPr lvl="2"/>
            <a:r>
              <a:rPr lang="en-US" b="1" dirty="0"/>
              <a:t>Prospective</a:t>
            </a:r>
            <a:r>
              <a:rPr lang="en-US" dirty="0"/>
              <a:t> = exposure history is assessed prior to the outcome</a:t>
            </a:r>
          </a:p>
          <a:p>
            <a:pPr lvl="2"/>
            <a:r>
              <a:rPr lang="en-US" b="1" dirty="0"/>
              <a:t>Retrospective</a:t>
            </a:r>
            <a:r>
              <a:rPr lang="en-US" dirty="0"/>
              <a:t> = exposure history is assessed at the same time as, or after, the outcome </a:t>
            </a:r>
          </a:p>
          <a:p>
            <a:endParaRPr lang="en-US"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99</a:t>
            </a:fld>
            <a:endParaRPr lang="en-US" altLang="en-US">
              <a:solidFill>
                <a:srgbClr val="052049"/>
              </a:solidFill>
            </a:endParaRPr>
          </a:p>
        </p:txBody>
      </p:sp>
    </p:spTree>
    <p:extLst>
      <p:ext uri="{BB962C8B-B14F-4D97-AF65-F5344CB8AC3E}">
        <p14:creationId xmlns:p14="http://schemas.microsoft.com/office/powerpoint/2010/main" val="35183644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2.xml><?xml version="1.0" encoding="utf-8"?>
<a:theme xmlns:a="http://schemas.openxmlformats.org/drawingml/2006/main" name="1_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3.xml><?xml version="1.0" encoding="utf-8"?>
<a:theme xmlns:a="http://schemas.openxmlformats.org/drawingml/2006/main" name="2_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4.xml><?xml version="1.0" encoding="utf-8"?>
<a:theme xmlns:a="http://schemas.openxmlformats.org/drawingml/2006/main" name="3_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5.xml><?xml version="1.0" encoding="utf-8"?>
<a:theme xmlns:a="http://schemas.openxmlformats.org/drawingml/2006/main" name="5_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3850</TotalTime>
  <Words>11058</Words>
  <Application>Microsoft Macintosh PowerPoint</Application>
  <PresentationFormat>On-screen Show (4:3)</PresentationFormat>
  <Paragraphs>1367</Paragraphs>
  <Slides>103</Slides>
  <Notes>103</Notes>
  <HiddenSlides>1</HiddenSlides>
  <MMClips>0</MMClips>
  <ScaleCrop>false</ScaleCrop>
  <HeadingPairs>
    <vt:vector size="8" baseType="variant">
      <vt:variant>
        <vt:lpstr>Fonts Used</vt:lpstr>
      </vt:variant>
      <vt:variant>
        <vt:i4>10</vt:i4>
      </vt:variant>
      <vt:variant>
        <vt:lpstr>Theme</vt:lpstr>
      </vt:variant>
      <vt:variant>
        <vt:i4>5</vt:i4>
      </vt:variant>
      <vt:variant>
        <vt:lpstr>Embedded OLE Servers</vt:lpstr>
      </vt:variant>
      <vt:variant>
        <vt:i4>1</vt:i4>
      </vt:variant>
      <vt:variant>
        <vt:lpstr>Slide Titles</vt:lpstr>
      </vt:variant>
      <vt:variant>
        <vt:i4>103</vt:i4>
      </vt:variant>
    </vt:vector>
  </HeadingPairs>
  <TitlesOfParts>
    <vt:vector size="119" baseType="lpstr">
      <vt:lpstr>Arial Unicode MS</vt:lpstr>
      <vt:lpstr>.AppleSystemUIFont</vt:lpstr>
      <vt:lpstr>Arial</vt:lpstr>
      <vt:lpstr>Calibri</vt:lpstr>
      <vt:lpstr>Garamond</vt:lpstr>
      <vt:lpstr>Gill Sans</vt:lpstr>
      <vt:lpstr>Helvetica</vt:lpstr>
      <vt:lpstr>LucidaGrande</vt:lpstr>
      <vt:lpstr>Times New Roman</vt:lpstr>
      <vt:lpstr>Wingdings</vt:lpstr>
      <vt:lpstr>UCSF Contemporary</vt:lpstr>
      <vt:lpstr>1_UCSF Contemporary</vt:lpstr>
      <vt:lpstr>2_UCSF Contemporary</vt:lpstr>
      <vt:lpstr>3_UCSF Contemporary</vt:lpstr>
      <vt:lpstr>5_UCSF Contemporary</vt:lpstr>
      <vt:lpstr>Document</vt:lpstr>
      <vt:lpstr> Study Design – RCT to Cohort</vt:lpstr>
      <vt:lpstr>DISCLOSURES</vt:lpstr>
      <vt:lpstr>Today’s Topics</vt:lpstr>
      <vt:lpstr>Objectives &amp; Overview</vt:lpstr>
      <vt:lpstr>Recap of Epi 203</vt:lpstr>
      <vt:lpstr>Why 207? – Expanding on Study Design &amp; Outcome Measures</vt:lpstr>
      <vt:lpstr>Why 207? – Expanding on Threats to Validity</vt:lpstr>
      <vt:lpstr>How does this build upon Epidemiologic Methods I?</vt:lpstr>
      <vt:lpstr>Expectations &amp; Ground Rules</vt:lpstr>
      <vt:lpstr>The Course</vt:lpstr>
      <vt:lpstr>PowerPoint Presentation</vt:lpstr>
      <vt:lpstr>The classroom is a safe space for learning… and making mistakes… so engage!</vt:lpstr>
      <vt:lpstr>Expectations Summary</vt:lpstr>
      <vt:lpstr>PowerPoint Presentation</vt:lpstr>
      <vt:lpstr>Questions?</vt:lpstr>
      <vt:lpstr>Study Design – RCT to COH</vt:lpstr>
      <vt:lpstr>PowerPoint Presentation</vt:lpstr>
      <vt:lpstr>Elements of Study Design</vt:lpstr>
      <vt:lpstr>Elements of Study Design</vt:lpstr>
      <vt:lpstr>RCT &amp; Cohort to Target Trial</vt:lpstr>
      <vt:lpstr>Number of “hits” in Pubmed by study design keyword</vt:lpstr>
      <vt:lpstr>Relationship bt Obs &amp; Experimental Studies</vt:lpstr>
      <vt:lpstr>RCT – Brief Summary Acknowledgement: Deb Grady, MD MPH</vt:lpstr>
      <vt:lpstr>Concept of clinical trials or experimental studies guide other study designs</vt:lpstr>
      <vt:lpstr>Basic Trial Design</vt:lpstr>
      <vt:lpstr>PowerPoint Presentation</vt:lpstr>
      <vt:lpstr>PowerPoint Presentation</vt:lpstr>
      <vt:lpstr>Randomized Clinical Trial attributes:</vt:lpstr>
      <vt:lpstr>RCT Rationale</vt:lpstr>
      <vt:lpstr>Randomization</vt:lpstr>
      <vt:lpstr>Value of Randomization</vt:lpstr>
      <vt:lpstr>Choice of Intervention</vt:lpstr>
      <vt:lpstr>Choice of Control</vt:lpstr>
      <vt:lpstr>Adherence</vt:lpstr>
      <vt:lpstr>Maximizing Adherence and Follow-up</vt:lpstr>
      <vt:lpstr>High Quality Randomized Trials</vt:lpstr>
      <vt:lpstr>Clinical Trial Limitations</vt:lpstr>
      <vt:lpstr>RCT Examples Challenges &amp; Lessons Learned</vt:lpstr>
      <vt:lpstr>Examples of RCT’s</vt:lpstr>
      <vt:lpstr>Physicians’ Health Study I</vt:lpstr>
      <vt:lpstr>Physicians’ Health Study I</vt:lpstr>
      <vt:lpstr>Physicians’ Health Study I</vt:lpstr>
      <vt:lpstr>Physicians’ Health Study I</vt:lpstr>
      <vt:lpstr>Steering Committee of the Physicians' Health Study Research Group* . N Engl J Med 1989;321:129-135.</vt:lpstr>
      <vt:lpstr>PHS Aspirin Component terminated early – Why?</vt:lpstr>
      <vt:lpstr>Beta-Carotene &amp; Lung Cancer</vt:lpstr>
      <vt:lpstr>PowerPoint Presentation</vt:lpstr>
      <vt:lpstr>PowerPoint Presentation</vt:lpstr>
      <vt:lpstr>The Alpha-Tocopherol Beta Carotene Cancer Prevention Study Group. N Engl J Med 1994;330:1029-1035.</vt:lpstr>
      <vt:lpstr>Interpretation Points to Appreciate</vt:lpstr>
      <vt:lpstr>PSA Screening &amp; Prostate Cancer</vt:lpstr>
      <vt:lpstr>PSA Screening Trials &amp; Prostate Cancer Mortality</vt:lpstr>
      <vt:lpstr>PSA Screening and Stage Shift</vt:lpstr>
      <vt:lpstr>Contamination in PLCO</vt:lpstr>
      <vt:lpstr>PLCO DAG - Ideal</vt:lpstr>
      <vt:lpstr>PLCO DAG – In reality, there was non-adherence</vt:lpstr>
      <vt:lpstr>Cohort vs RCT</vt:lpstr>
      <vt:lpstr>Hormone Replacement Therapy (HRT) &amp; CHD</vt:lpstr>
      <vt:lpstr>Hormone Replacement Therapy (HRT) &amp; CHD</vt:lpstr>
      <vt:lpstr>HERS trial results</vt:lpstr>
      <vt:lpstr>Manson JE et al. N Engl J Med 2003;349:523-534.</vt:lpstr>
      <vt:lpstr>NHS vs WHI – HRT &amp; CVD Comparison</vt:lpstr>
      <vt:lpstr>PowerPoint Presentation</vt:lpstr>
      <vt:lpstr>HRT &amp; Total MI, among women 50-79 yrs,  and within 10 yrs menopause</vt:lpstr>
      <vt:lpstr>HRT and MI</vt:lpstr>
      <vt:lpstr>HRT and MI</vt:lpstr>
      <vt:lpstr>Summary - RCT interpretation caveats / limitations</vt:lpstr>
      <vt:lpstr>Target Trial Heuristic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RCT vs. Cohort</vt:lpstr>
      <vt:lpstr>Cohort &amp; Target Trial – Summary</vt:lpstr>
      <vt:lpstr>In-Class Exercise (if time)</vt:lpstr>
      <vt:lpstr>In-Class Exercise </vt:lpstr>
      <vt:lpstr>Other options for Obs studies to RCT exercise…</vt:lpstr>
      <vt:lpstr>Acknowledgements:  </vt:lpstr>
      <vt:lpstr>Notation or Shorthand I may commonly use…</vt:lpstr>
      <vt:lpstr>Appendix: Life of a Research Study</vt:lpstr>
      <vt:lpstr>Scientific Process</vt:lpstr>
      <vt:lpstr>Scientific Process</vt:lpstr>
      <vt:lpstr>Appendix: Tips for Reading &amp; Critiquing Scientific Papers</vt:lpstr>
      <vt:lpstr>Reading &amp; reviewing &amp; writing a scientific manuscript</vt:lpstr>
      <vt:lpstr>Reading &amp; reviewing &amp; writing a scientific manuscript</vt:lpstr>
      <vt:lpstr>Reading &amp; reviewing &amp; writing a scientific manuscript</vt:lpstr>
      <vt:lpstr>Reading &amp; reviewing &amp; writing a scientific manuscript</vt:lpstr>
      <vt:lpstr>Reading &amp; reviewing &amp; writing a scientific manuscript</vt:lpstr>
      <vt:lpstr>Reading &amp; reviewing &amp; writing a scientific manuscript</vt:lpstr>
      <vt:lpstr>Developing a Proposal</vt:lpstr>
      <vt:lpstr>Terminology ⚐ - Retrospective vs. Prospective</vt:lpstr>
      <vt:lpstr>Terminology ⚐ - Retrospective vs. Prospective</vt:lpstr>
      <vt:lpstr>PowerPoint Presentation</vt:lpstr>
      <vt:lpstr>HERS trial results</vt:lpstr>
      <vt:lpstr>Implications of PSA Screening for CaP research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Graff</dc:creator>
  <cp:lastModifiedBy>Chan, June Maylin</cp:lastModifiedBy>
  <cp:revision>212</cp:revision>
  <dcterms:created xsi:type="dcterms:W3CDTF">2019-11-22T02:54:00Z</dcterms:created>
  <dcterms:modified xsi:type="dcterms:W3CDTF">2020-01-09T20:56:09Z</dcterms:modified>
</cp:coreProperties>
</file>