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18"/>
  </p:notesMasterIdLst>
  <p:handoutMasterIdLst>
    <p:handoutMasterId r:id="rId19"/>
  </p:handoutMasterIdLst>
  <p:sldIdLst>
    <p:sldId id="262" r:id="rId6"/>
    <p:sldId id="269" r:id="rId7"/>
    <p:sldId id="263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1" r:id="rId17"/>
  </p:sldIdLst>
  <p:sldSz cx="6858000" cy="51435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 userDrawn="1">
          <p15:clr>
            <a:srgbClr val="A4A3A4"/>
          </p15:clr>
        </p15:guide>
        <p15:guide id="2" orient="horz" pos="2608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orient="horz" pos="1637" userDrawn="1">
          <p15:clr>
            <a:srgbClr val="A4A3A4"/>
          </p15:clr>
        </p15:guide>
        <p15:guide id="5" orient="horz" pos="215" userDrawn="1">
          <p15:clr>
            <a:srgbClr val="A4A3A4"/>
          </p15:clr>
        </p15:guide>
        <p15:guide id="6" orient="horz" pos="1103" userDrawn="1">
          <p15:clr>
            <a:srgbClr val="A4A3A4"/>
          </p15:clr>
        </p15:guide>
        <p15:guide id="7" orient="horz" pos="401" userDrawn="1">
          <p15:clr>
            <a:srgbClr val="A4A3A4"/>
          </p15:clr>
        </p15:guide>
        <p15:guide id="8" orient="horz" pos="2954" userDrawn="1">
          <p15:clr>
            <a:srgbClr val="A4A3A4"/>
          </p15:clr>
        </p15:guide>
        <p15:guide id="9" orient="horz" pos="173" userDrawn="1">
          <p15:clr>
            <a:srgbClr val="A4A3A4"/>
          </p15:clr>
        </p15:guide>
        <p15:guide id="10" pos="131" userDrawn="1">
          <p15:clr>
            <a:srgbClr val="A4A3A4"/>
          </p15:clr>
        </p15:guide>
        <p15:guide id="11" pos="4193" userDrawn="1">
          <p15:clr>
            <a:srgbClr val="A4A3A4"/>
          </p15:clr>
        </p15:guide>
        <p15:guide id="12" pos="2160" userDrawn="1">
          <p15:clr>
            <a:srgbClr val="A4A3A4"/>
          </p15:clr>
        </p15:guide>
        <p15:guide id="13" pos="582" userDrawn="1">
          <p15:clr>
            <a:srgbClr val="A4A3A4"/>
          </p15:clr>
        </p15:guide>
        <p15:guide id="14" pos="1058" userDrawn="1">
          <p15:clr>
            <a:srgbClr val="A4A3A4"/>
          </p15:clr>
        </p15:guide>
        <p15:guide id="15" pos="3965" userDrawn="1">
          <p15:clr>
            <a:srgbClr val="A4A3A4"/>
          </p15:clr>
        </p15:guide>
        <p15:guide id="16" pos="260" userDrawn="1">
          <p15:clr>
            <a:srgbClr val="A4A3A4"/>
          </p15:clr>
        </p15:guide>
        <p15:guide id="17" pos="30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248"/>
    <a:srgbClr val="052049"/>
    <a:srgbClr val="18A3AC"/>
    <a:srgbClr val="178CCB"/>
    <a:srgbClr val="90BD31"/>
    <a:srgbClr val="000000"/>
    <a:srgbClr val="EC1848"/>
    <a:srgbClr val="F48024"/>
    <a:srgbClr val="E8E7DE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3" autoAdjust="0"/>
    <p:restoredTop sz="96544" autoAdjust="0"/>
  </p:normalViewPr>
  <p:slideViewPr>
    <p:cSldViewPr snapToGrid="0" showGuides="1">
      <p:cViewPr varScale="1">
        <p:scale>
          <a:sx n="172" d="100"/>
          <a:sy n="172" d="100"/>
        </p:scale>
        <p:origin x="1248" y="132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31"/>
        <p:guide pos="4193"/>
        <p:guide pos="2160"/>
        <p:guide pos="582"/>
        <p:guide pos="1058"/>
        <p:guide pos="3965"/>
        <p:guide pos="260"/>
        <p:guide pos="3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269" y="4323522"/>
            <a:ext cx="6738731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24400" y="1878497"/>
            <a:ext cx="4606019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239400" y="4616419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95" y="4102257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7112" y="3185160"/>
            <a:ext cx="461076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8" y="495188"/>
            <a:ext cx="1744902" cy="5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344763" y="1401417"/>
            <a:ext cx="286806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3574297" y="1401417"/>
            <a:ext cx="2873714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35" t="4247" r="-16500" b="3777"/>
          <a:stretch/>
        </p:blipFill>
        <p:spPr bwMode="ltGray">
          <a:xfrm>
            <a:off x="-837974" y="-89012"/>
            <a:ext cx="9302244" cy="52325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-374482" y="-92721"/>
            <a:ext cx="7588082" cy="523622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9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73844" y="4687560"/>
            <a:ext cx="6310313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273844" y="4687560"/>
            <a:ext cx="6310313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752" y="1913639"/>
            <a:ext cx="6067426" cy="840230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158056" indent="-158056">
              <a:lnSpc>
                <a:spcPct val="90000"/>
              </a:lnSpc>
              <a:defRPr lang="en-US" sz="2700" spc="-11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3998" y="3062507"/>
            <a:ext cx="6244161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169"/>
              </a:spcBef>
              <a:buNone/>
              <a:defRPr lang="en-US" sz="900" baseline="0" dirty="0" smtClean="0">
                <a:solidFill>
                  <a:schemeClr val="bg2"/>
                </a:solidFill>
              </a:defRPr>
            </a:lvl1pPr>
            <a:lvl2pPr marL="129480" indent="0">
              <a:buNone/>
              <a:defRPr lang="en-US" dirty="0" smtClean="0"/>
            </a:lvl2pPr>
            <a:lvl3pPr marL="290215" indent="0">
              <a:buNone/>
              <a:defRPr lang="en-US" dirty="0" smtClean="0"/>
            </a:lvl3pPr>
            <a:lvl4pPr marL="450056" indent="0">
              <a:buNone/>
              <a:defRPr lang="en-US" dirty="0" smtClean="0"/>
            </a:lvl4pPr>
            <a:lvl5pPr marL="610791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65" y="4762894"/>
            <a:ext cx="755294" cy="215189"/>
          </a:xfrm>
          <a:prstGeom prst="rect">
            <a:avLst/>
          </a:prstGeom>
        </p:spPr>
      </p:pic>
      <p:sp>
        <p:nvSpPr>
          <p:cNvPr id="21" name="Footer Placeholder 9"/>
          <p:cNvSpPr>
            <a:spLocks noGrp="1"/>
          </p:cNvSpPr>
          <p:nvPr userDrawn="1"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(Presentation Title) 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342901" y="198783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35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342901" y="198783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350" b="1" i="0" dirty="0">
                <a:solidFill>
                  <a:srgbClr val="18A3AC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342901" y="198783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350" b="1" i="0" dirty="0">
                <a:solidFill>
                  <a:srgbClr val="178CCB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rgbClr val="178CC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rgbClr val="178CC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754765"/>
            <a:ext cx="4944944" cy="1430138"/>
          </a:xfrm>
        </p:spPr>
        <p:txBody>
          <a:bodyPr anchor="ctr">
            <a:noAutofit/>
          </a:bodyPr>
          <a:lstStyle>
            <a:lvl1pPr>
              <a:defRPr sz="27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1769166"/>
            <a:ext cx="18635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754765"/>
            <a:ext cx="4944944" cy="1430138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rgbClr val="18A3AC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1769166"/>
            <a:ext cx="18635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754765"/>
            <a:ext cx="4944944" cy="1430138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rgbClr val="178CCB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1769166"/>
            <a:ext cx="18635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rgbClr val="178CCB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2898888" y="2032663"/>
            <a:ext cx="117828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490" y="1909760"/>
            <a:ext cx="1744574" cy="11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910" y="1783200"/>
            <a:ext cx="137769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269" y="4323522"/>
            <a:ext cx="6738731" cy="819978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24400" y="1878497"/>
            <a:ext cx="4606019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239400" y="4616419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7112" y="3185160"/>
            <a:ext cx="461076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95" y="4102257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4" y="486129"/>
            <a:ext cx="1726074" cy="4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7" r="13267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77191" y="0"/>
            <a:ext cx="4250201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588205" y="1127897"/>
            <a:ext cx="3732335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917" y="2526000"/>
            <a:ext cx="3729623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bg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89411" y="3869451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206" y="3355289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1461"/>
            <a:ext cx="1435059" cy="4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3" r="13263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77191" y="0"/>
            <a:ext cx="4250201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89411" y="3869451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588205" y="1127897"/>
            <a:ext cx="3732335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917" y="2526000"/>
            <a:ext cx="3729623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bg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206" y="3355289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1461"/>
            <a:ext cx="1435059" cy="4088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83" r="13283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77191" y="0"/>
            <a:ext cx="4250201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89411" y="3869451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588205" y="1127897"/>
            <a:ext cx="3732335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917" y="2526000"/>
            <a:ext cx="3729623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bg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206" y="3355289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1461"/>
            <a:ext cx="1435059" cy="4088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13" r="13313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77191" y="0"/>
            <a:ext cx="4250201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89411" y="3869451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588205" y="1127897"/>
            <a:ext cx="3732335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917" y="2526000"/>
            <a:ext cx="3729623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bg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206" y="3355289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1461"/>
            <a:ext cx="1435059" cy="4088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269" y="4323522"/>
            <a:ext cx="6738731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24400" y="1878497"/>
            <a:ext cx="4606019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239400" y="4616419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7112" y="3185160"/>
            <a:ext cx="461076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95" y="4102257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" y="582201"/>
            <a:ext cx="1435059" cy="4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2900" y="1411012"/>
            <a:ext cx="6134928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057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  <a:tabLst/>
              <a:defRPr sz="1350" baseline="0">
                <a:latin typeface="+mn-lt"/>
              </a:defRPr>
            </a:lvl1pPr>
            <a:lvl2pPr marL="342900" indent="-173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 baseline="0">
                <a:latin typeface="+mn-lt"/>
              </a:defRPr>
            </a:lvl2pPr>
            <a:lvl3pPr marL="516731" indent="-173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050" baseline="0">
                <a:latin typeface="+mn-lt"/>
              </a:defRPr>
            </a:lvl3pPr>
            <a:lvl4pPr marL="685800" indent="-173831">
              <a:lnSpc>
                <a:spcPct val="10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9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CE2D93C7-F834-EA41-81AC-FF0B4308EF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49687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F9318755-6F03-BC4E-81CF-E8073F5CAD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74527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0EC6AB2-93B4-064E-B5EB-33F07545A5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01268" y="352445"/>
            <a:ext cx="6440555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82DB89-E763-5746-8CED-F949226F931C}"/>
              </a:ext>
            </a:extLst>
          </p:cNvPr>
          <p:cNvSpPr/>
          <p:nvPr userDrawn="1"/>
        </p:nvSpPr>
        <p:spPr bwMode="auto">
          <a:xfrm>
            <a:off x="5727843" y="4751798"/>
            <a:ext cx="1058238" cy="303087"/>
          </a:xfrm>
          <a:prstGeom prst="rect">
            <a:avLst/>
          </a:prstGeom>
          <a:solidFill>
            <a:srgbClr val="042248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F8CDBE-A6FF-7D40-9F45-849AF50100E2}"/>
              </a:ext>
            </a:extLst>
          </p:cNvPr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9F63EA-BC92-1F4E-9518-126290583BE7}"/>
                </a:ext>
              </a:extLst>
            </p:cNvPr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B4EC87-7F96-A749-9058-85ACB2ADB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A6EE5797-72F4-A74F-807D-BB4A1EA335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269" y="4323522"/>
            <a:ext cx="6738731" cy="819978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24400" y="1878497"/>
            <a:ext cx="4606019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239400" y="4616419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7112" y="3185160"/>
            <a:ext cx="461076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95" y="4102257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4" y="486129"/>
            <a:ext cx="1726074" cy="4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42694" y="1420744"/>
            <a:ext cx="287013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592790" y="1420744"/>
            <a:ext cx="287013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2DBCB12A-AFAA-074B-9454-9BE7A6985F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2900" y="1411012"/>
            <a:ext cx="6134928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057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  <a:tabLst/>
              <a:defRPr sz="1350" baseline="0">
                <a:latin typeface="+mn-lt"/>
              </a:defRPr>
            </a:lvl1pPr>
            <a:lvl2pPr marL="342900" indent="-173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 baseline="0">
                <a:latin typeface="+mn-lt"/>
              </a:defRPr>
            </a:lvl2pPr>
            <a:lvl3pPr marL="516731" indent="-173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050" baseline="0">
                <a:latin typeface="+mn-lt"/>
              </a:defRPr>
            </a:lvl3pPr>
            <a:lvl4pPr marL="685800" indent="-173831">
              <a:lnSpc>
                <a:spcPct val="10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9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542D996F-33BD-164A-90E8-089EBF698C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01268" y="352445"/>
            <a:ext cx="6440555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DE031CC9-1CC5-F548-884B-3115A0C1C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42694" y="1420744"/>
            <a:ext cx="287013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592790" y="1420744"/>
            <a:ext cx="287013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F840A08A-2B9D-7744-9895-493833D1B8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72717" y="1"/>
            <a:ext cx="805070" cy="118275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27991" y="278428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35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8E80258F-3E86-6B42-95A7-A4C25BC3DE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72717" y="1"/>
            <a:ext cx="805070" cy="118275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25971" y="274601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35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D121B941-9AB8-F744-A640-65A976635A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72717" y="1"/>
            <a:ext cx="805070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25971" y="265457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35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CE8E0506-6945-F14C-BB43-01E10F176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772719"/>
            <a:ext cx="5288797" cy="1411357"/>
          </a:xfrm>
          <a:prstGeom prst="rect">
            <a:avLst/>
          </a:prstGeom>
          <a:solidFill>
            <a:srgbClr val="042248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919439"/>
            <a:ext cx="4826559" cy="1107896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2D9D3C55-4C91-624F-BFAD-5866A39DFC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772719"/>
            <a:ext cx="5288797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919439"/>
            <a:ext cx="4826559" cy="1107896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7EC67A6F-6F58-B74F-BF5B-C15021F3B0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772719"/>
            <a:ext cx="5288797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919439"/>
            <a:ext cx="4826559" cy="1107896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35C70719-C837-5C4B-AF37-99F9C3901D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2721087" y="1931063"/>
            <a:ext cx="162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338" y="1449371"/>
            <a:ext cx="2121605" cy="21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471" y="-1"/>
            <a:ext cx="3029529" cy="203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02971"/>
            <a:ext cx="5138057" cy="3136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86" y="3022329"/>
            <a:ext cx="2121170" cy="21211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091544" cy="22639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688" y="2231136"/>
            <a:ext cx="4782312" cy="2912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15" y="2233219"/>
            <a:ext cx="1916242" cy="19162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"/>
            <a:ext cx="2761062" cy="2017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025" y="2002971"/>
            <a:ext cx="5156975" cy="3140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78" y="2000990"/>
            <a:ext cx="1600200" cy="1600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62817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930228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01268" y="337932"/>
            <a:ext cx="6440555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42694" y="1401417"/>
            <a:ext cx="2870130" cy="2932044"/>
          </a:xfrm>
        </p:spPr>
        <p:txBody>
          <a:bodyPr/>
          <a:lstStyle>
            <a:lvl1pPr marL="0" indent="0">
              <a:buNone/>
              <a:defRPr/>
            </a:lvl1pPr>
            <a:lvl2pPr marL="221456" indent="0">
              <a:buNone/>
              <a:defRPr/>
            </a:lvl2pPr>
            <a:lvl3pPr marL="434578" indent="0">
              <a:buNone/>
              <a:defRPr/>
            </a:lvl3pPr>
            <a:lvl4pPr marL="604838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581166" y="1401417"/>
            <a:ext cx="2889208" cy="2932044"/>
          </a:xfrm>
        </p:spPr>
        <p:txBody>
          <a:bodyPr/>
          <a:lstStyle>
            <a:lvl1pPr marL="0" indent="0">
              <a:buNone/>
              <a:defRPr/>
            </a:lvl1pPr>
            <a:lvl2pPr marL="221456" indent="0">
              <a:buNone/>
              <a:defRPr/>
            </a:lvl2pPr>
            <a:lvl3pPr marL="434578" indent="0">
              <a:buNone/>
              <a:defRPr/>
            </a:lvl3pPr>
            <a:lvl4pPr marL="604838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89" y="318751"/>
            <a:ext cx="6130185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273844" y="4687560"/>
            <a:ext cx="631031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08360" y="4687560"/>
            <a:ext cx="644652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6294835" y="4800600"/>
            <a:ext cx="360759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59" y="4771267"/>
            <a:ext cx="906780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5" r:id="rId5"/>
    <p:sldLayoutId id="2147483983" r:id="rId6"/>
    <p:sldLayoutId id="2147483982" r:id="rId7"/>
    <p:sldLayoutId id="2147483986" r:id="rId8"/>
    <p:sldLayoutId id="2147483987" r:id="rId9"/>
    <p:sldLayoutId id="2147483999" r:id="rId10"/>
    <p:sldLayoutId id="2147484005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</p:sldLayoutIdLst>
  <p:transition>
    <p:fade/>
  </p:transition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lang="en-US" sz="21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21456" indent="-221456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1"/>
        </a:buClr>
        <a:buSzPct val="80000"/>
        <a:buFont typeface="Wingdings" charset="2"/>
        <a:buChar char="§"/>
        <a:tabLst/>
        <a:defRPr lang="en-US" sz="165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34579" indent="-213122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5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4838" indent="-170260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1"/>
        </a:buClr>
        <a:buSzPct val="80000"/>
        <a:buFont typeface="Wingdings" charset="2"/>
        <a:buChar char="§"/>
        <a:tabLst/>
        <a:defRPr lang="en-US" sz="135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1525" indent="-166688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84647" indent="-170260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1"/>
        </a:buClr>
        <a:buSzPct val="80000"/>
        <a:buFont typeface="Wingdings" charset="2"/>
        <a:buChar char="§"/>
        <a:defRPr lang="en-US" sz="105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89" y="318751"/>
            <a:ext cx="6130185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73844" y="4687560"/>
            <a:ext cx="631031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08360" y="4687560"/>
            <a:ext cx="644652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E29ED-746C-5849-85A5-BE64192319C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59" y="4771267"/>
            <a:ext cx="906780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47" r:id="rId7"/>
    <p:sldLayoutId id="2147483952" r:id="rId8"/>
    <p:sldLayoutId id="2147483951" r:id="rId9"/>
    <p:sldLayoutId id="2147483953" r:id="rId10"/>
    <p:sldLayoutId id="2147484000" r:id="rId11"/>
    <p:sldLayoutId id="2147483949" r:id="rId12"/>
    <p:sldLayoutId id="2147483950" r:id="rId13"/>
    <p:sldLayoutId id="2147483960" r:id="rId14"/>
    <p:sldLayoutId id="2147483961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54" r:id="rId22"/>
    <p:sldLayoutId id="2147483959" r:id="rId23"/>
    <p:sldLayoutId id="2147484002" r:id="rId24"/>
    <p:sldLayoutId id="2147484003" r:id="rId25"/>
    <p:sldLayoutId id="2147484004" r:id="rId26"/>
  </p:sldLayoutIdLst>
  <p:transition>
    <p:fade/>
  </p:transition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lang="en-US" sz="21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21456" indent="-221456" algn="l" defTabSz="48006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SzPct val="80000"/>
        <a:buFont typeface="Wingdings" charset="2"/>
        <a:buChar char="§"/>
        <a:tabLst/>
        <a:defRPr lang="en-US" sz="165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34579" indent="-213122" algn="l" defTabSz="48006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5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4838" indent="-170260" algn="l" defTabSz="48006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SzPct val="80000"/>
        <a:buFont typeface="Wingdings" charset="2"/>
        <a:buChar char="§"/>
        <a:tabLst/>
        <a:defRPr lang="en-US" sz="135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1525" indent="-166688" algn="l" defTabSz="48006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84647" indent="-170260" algn="l" defTabSz="48006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15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icrosoftonline.com/common/oauth2/authorize?client_id=00000002-0000-0ff1-ce00-000000000000&amp;redirect_uri=https%3a%2f%2foutlook.office365.com%2fowa%2fcalendar%2f&amp;resource=00000002-0000-0ff1-ce00-000000000000&amp;response_mode=form_post&amp;response_type=code+id_token&amp;scope=openid&amp;msafed=1&amp;msaredir=1&amp;client-request-id=0c6faf2d-7a8e-fcb9-fb37-b2a8fbde0b68&amp;protectedtoken=true&amp;claims=%7b%22id_token%22%3a%7b%22xms_cc%22%3a%7b%22values%22%3a%5b%22CP1%22%5d%7d%7d%7d&amp;nonce=637805508302334708.32378e02-a5e8-433e-8d5a-7c3cf9e9da22&amp;state=DYvBDsIgEESpfg8F2SL05sWj9lB_AGGrxJZNoMbfdw9vMnmZ6YQQR-bAdJpDuDM4r63VHrQBGJz2PRh2qI0MFr0cAFD6ZIN0EeIy4piCMR1_J0W_oGJYsaRQ1Tzdb7nka9oxvh81cC-vGWvGdrp8Y1uorLlgT2XLsVKjZe8jbepJ9OFlU38" TargetMode="External"/><Relationship Id="rId2" Type="http://schemas.openxmlformats.org/officeDocument/2006/relationships/hyperlink" Target="https://courses.ucsf.edu/course/view.php?id=9190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89F1-F2A7-2849-B7BF-0870DAAA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46" y="1459753"/>
            <a:ext cx="6294669" cy="1510378"/>
          </a:xfrm>
        </p:spPr>
        <p:txBody>
          <a:bodyPr/>
          <a:lstStyle/>
          <a:p>
            <a:r>
              <a:rPr lang="en-US" sz="3200" dirty="0"/>
              <a:t>Mini EdTech Training Series:</a:t>
            </a:r>
            <a:br>
              <a:rPr lang="en-US" dirty="0"/>
            </a:br>
            <a:r>
              <a:rPr lang="en-US" sz="2400" dirty="0"/>
              <a:t>Zoom advanced polling and quizzing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79FE2-FFAB-D344-8C68-476EBC22E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609" y="4014821"/>
            <a:ext cx="3494724" cy="426719"/>
          </a:xfrm>
        </p:spPr>
        <p:txBody>
          <a:bodyPr/>
          <a:lstStyle/>
          <a:p>
            <a:r>
              <a:rPr lang="en-US" dirty="0" err="1"/>
              <a:t>Xinxin</a:t>
            </a:r>
            <a:r>
              <a:rPr lang="en-US" dirty="0"/>
              <a:t> Huang</a:t>
            </a:r>
          </a:p>
          <a:p>
            <a:endParaRPr lang="en-US" dirty="0"/>
          </a:p>
          <a:p>
            <a:r>
              <a:rPr lang="en-US" dirty="0"/>
              <a:t>UCSF School of Nursing </a:t>
            </a:r>
          </a:p>
          <a:p>
            <a:r>
              <a:rPr lang="en-US" dirty="0"/>
              <a:t>Ed Tech and Curricular Innovation HUB</a:t>
            </a:r>
          </a:p>
        </p:txBody>
      </p:sp>
    </p:spTree>
    <p:extLst>
      <p:ext uri="{BB962C8B-B14F-4D97-AF65-F5344CB8AC3E}">
        <p14:creationId xmlns:p14="http://schemas.microsoft.com/office/powerpoint/2010/main" val="2987108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types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46C7C1E-98E5-413E-B76F-B5EAE1DBF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4" y="240354"/>
            <a:ext cx="5740759" cy="44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06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types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3B745E-7EEE-4018-B4E6-26F29D52A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89" y="171207"/>
            <a:ext cx="5833344" cy="44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51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895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714F7-7A35-FC42-BB87-516EEB974D10}"/>
              </a:ext>
            </a:extLst>
          </p:cNvPr>
          <p:cNvSpPr txBox="1"/>
          <p:nvPr/>
        </p:nvSpPr>
        <p:spPr bwMode="auto">
          <a:xfrm>
            <a:off x="564022" y="999858"/>
            <a:ext cx="5906352" cy="30162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Session is being recorded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Materials and resources will be available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Sign up future sessions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000"/>
              </a:spcAft>
              <a:buClr>
                <a:srgbClr val="178CCB"/>
              </a:buClr>
            </a:pPr>
            <a:br>
              <a:rPr lang="en-US" dirty="0"/>
            </a:br>
            <a:endParaRPr lang="en-US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FD693-176C-4C98-B570-68182D06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55" y="2259948"/>
            <a:ext cx="4963886" cy="10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80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714F7-7A35-FC42-BB87-516EEB974D10}"/>
              </a:ext>
            </a:extLst>
          </p:cNvPr>
          <p:cNvSpPr txBox="1"/>
          <p:nvPr/>
        </p:nvSpPr>
        <p:spPr bwMode="auto">
          <a:xfrm>
            <a:off x="710072" y="993508"/>
            <a:ext cx="5597496" cy="273921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178CCB"/>
              </a:buClr>
            </a:pPr>
            <a:r>
              <a:rPr lang="en-US" dirty="0"/>
              <a:t>By the end of  this mini session, you will be able to</a:t>
            </a:r>
          </a:p>
          <a:p>
            <a:pPr marL="457200" indent="-457200">
              <a:spcAft>
                <a:spcPts val="1000"/>
              </a:spcAft>
              <a:buClr>
                <a:srgbClr val="178CCB"/>
              </a:buClr>
              <a:buAutoNum type="arabicPeriod"/>
            </a:pPr>
            <a:r>
              <a:rPr lang="en-US" dirty="0"/>
              <a:t>Understand Zoom polling strength and weakness</a:t>
            </a:r>
          </a:p>
          <a:p>
            <a:pPr marL="457200" indent="-457200">
              <a:spcAft>
                <a:spcPts val="1000"/>
              </a:spcAft>
              <a:buClr>
                <a:srgbClr val="178CCB"/>
              </a:buClr>
              <a:buFontTx/>
              <a:buAutoNum type="arabicPeriod"/>
            </a:pPr>
            <a:r>
              <a:rPr lang="en-US" dirty="0"/>
              <a:t>Set up advanced polling and quizzing</a:t>
            </a:r>
          </a:p>
          <a:p>
            <a:pPr marL="457200" indent="-457200">
              <a:spcAft>
                <a:spcPts val="1000"/>
              </a:spcAft>
              <a:buClr>
                <a:srgbClr val="178CCB"/>
              </a:buClr>
              <a:buAutoNum type="arabicPeriod"/>
            </a:pPr>
            <a:r>
              <a:rPr lang="en-US" dirty="0"/>
              <a:t>Use 6 new polling question types</a:t>
            </a:r>
          </a:p>
          <a:p>
            <a:pPr marL="457200" indent="-457200">
              <a:spcAft>
                <a:spcPts val="1000"/>
              </a:spcAft>
              <a:buClr>
                <a:srgbClr val="178CCB"/>
              </a:buClr>
              <a:buAutoNum type="arabicPeriod"/>
            </a:pPr>
            <a:r>
              <a:rPr lang="en-US" dirty="0"/>
              <a:t>Get the polling results</a:t>
            </a:r>
          </a:p>
          <a:p>
            <a:pPr marL="457200" indent="-457200">
              <a:spcAft>
                <a:spcPts val="1000"/>
              </a:spcAft>
              <a:buClr>
                <a:srgbClr val="178CCB"/>
              </a:buClr>
              <a:buAutoNum type="arabicPeriod"/>
            </a:pPr>
            <a:r>
              <a:rPr lang="en-US" dirty="0"/>
              <a:t>Create a “blank poll”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1026" name="Picture 2" descr="Online Training with a Purpose: The Magic of Learning Objectives">
            <a:extLst>
              <a:ext uri="{FF2B5EF4-FFF2-40B4-BE49-F238E27FC236}">
                <a16:creationId xmlns:a16="http://schemas.microsoft.com/office/drawing/2014/main" id="{88B79B3D-3408-4E79-8F72-AFDA59CA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84" y="3269679"/>
            <a:ext cx="2013664" cy="11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99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 before demo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714F7-7A35-FC42-BB87-516EEB974D10}"/>
              </a:ext>
            </a:extLst>
          </p:cNvPr>
          <p:cNvSpPr txBox="1"/>
          <p:nvPr/>
        </p:nvSpPr>
        <p:spPr bwMode="auto">
          <a:xfrm>
            <a:off x="420720" y="1048257"/>
            <a:ext cx="6196211" cy="32316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Requires Zoom 5.8.3 or higher. All participants must update 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Enable adv polling in setting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Enable setting for allow alternative hosts to add/edit polls if needed  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 max of 50 polls, with each poll having a max of 50 questions.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Uploaded images must be either PNG or JPEG format, and cannot exceed 2 MB. 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If a poll is relaunched in a meeting, the poll report will only display the last poll occurrence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</a:rPr>
              <a:t>No way for in-person &amp; remote students to participate together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26632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714F7-7A35-FC42-BB87-516EEB974D10}"/>
              </a:ext>
            </a:extLst>
          </p:cNvPr>
          <p:cNvSpPr txBox="1"/>
          <p:nvPr/>
        </p:nvSpPr>
        <p:spPr bwMode="auto">
          <a:xfrm>
            <a:off x="420720" y="1048256"/>
            <a:ext cx="6544270" cy="22980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Two previous question types: </a:t>
            </a:r>
            <a:r>
              <a:rPr lang="en-US" sz="1800" dirty="0"/>
              <a:t>Single choice, Multiple choice</a:t>
            </a:r>
            <a:endParaRPr lang="en-US" dirty="0"/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Six new question types: </a:t>
            </a:r>
            <a:r>
              <a:rPr lang="en-US" sz="1200" dirty="0"/>
              <a:t> </a:t>
            </a:r>
            <a:r>
              <a:rPr lang="en-US" sz="1400" dirty="0"/>
              <a:t>Short answer,  Long answer, Matching, Rank order, Rating, Fill in the blank.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/>
              <a:t>Questions </a:t>
            </a:r>
            <a:r>
              <a:rPr lang="en-US" dirty="0"/>
              <a:t>types that can be used in Quizzes</a:t>
            </a:r>
          </a:p>
          <a:p>
            <a:pPr marL="742950" lvl="1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4 question types can be marked with a correct answer: Single choice, Multiple choice, Matching, Rank order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8492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types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D9801A-6CCD-4D52-94A2-5472F676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79" y="231253"/>
            <a:ext cx="5644109" cy="43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077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types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D7B6F56-1C31-4BFD-B8AA-EAFD29E9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2" y="318751"/>
            <a:ext cx="5494494" cy="42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57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types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B6BB6D-F499-4229-8E41-247EEEA3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" y="235868"/>
            <a:ext cx="5896495" cy="44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21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types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F58FC2-F6E1-444D-85DB-75C26160F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12" y="275362"/>
            <a:ext cx="5756161" cy="44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88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MHNP PPT Template Didactic (Square)" id="{8BC6E9C0-89C7-A940-9DC9-EC1AC205A820}" vid="{761213D6-2499-604F-A7E0-286E808AB94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MHNP PPT Template Didactic (Square)" id="{8BC6E9C0-89C7-A940-9DC9-EC1AC205A820}" vid="{28EBB6C1-8965-B942-9338-DB9EFFF5693F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Classic</Template>
  <TotalTime>1527</TotalTime>
  <Words>254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.AppleSystemUIFont</vt:lpstr>
      <vt:lpstr>LucidaGrande</vt:lpstr>
      <vt:lpstr>Arial</vt:lpstr>
      <vt:lpstr>Garamond</vt:lpstr>
      <vt:lpstr>Wingdings</vt:lpstr>
      <vt:lpstr>UCSF Classic</vt:lpstr>
      <vt:lpstr>UCSF Contemporary</vt:lpstr>
      <vt:lpstr>Mini EdTech Training Series: Zoom advanced polling and quizzing</vt:lpstr>
      <vt:lpstr>Housekeeping</vt:lpstr>
      <vt:lpstr>Objectives</vt:lpstr>
      <vt:lpstr>General info before demo</vt:lpstr>
      <vt:lpstr>Question types</vt:lpstr>
      <vt:lpstr>Question types</vt:lpstr>
      <vt:lpstr>Question types</vt:lpstr>
      <vt:lpstr>Question types</vt:lpstr>
      <vt:lpstr>Question types</vt:lpstr>
      <vt:lpstr>Question types</vt:lpstr>
      <vt:lpstr>Question types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Presentation Template</dc:subject>
  <dc:creator>SON HUB</dc:creator>
  <dc:description>Derek MacDavid | derek@bigpicdesign.com</dc:description>
  <cp:lastModifiedBy>Huang, Xinxin</cp:lastModifiedBy>
  <cp:revision>71</cp:revision>
  <cp:lastPrinted>2020-05-15T17:33:22Z</cp:lastPrinted>
  <dcterms:created xsi:type="dcterms:W3CDTF">2020-04-30T17:40:26Z</dcterms:created>
  <dcterms:modified xsi:type="dcterms:W3CDTF">2022-02-18T18:14:57Z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