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33"/>
  </p:notesMasterIdLst>
  <p:handoutMasterIdLst>
    <p:handoutMasterId r:id="rId34"/>
  </p:handoutMasterIdLst>
  <p:sldIdLst>
    <p:sldId id="406" r:id="rId2"/>
    <p:sldId id="407" r:id="rId3"/>
    <p:sldId id="555" r:id="rId4"/>
    <p:sldId id="556" r:id="rId5"/>
    <p:sldId id="535" r:id="rId6"/>
    <p:sldId id="536" r:id="rId7"/>
    <p:sldId id="537" r:id="rId8"/>
    <p:sldId id="538" r:id="rId9"/>
    <p:sldId id="513" r:id="rId10"/>
    <p:sldId id="542" r:id="rId11"/>
    <p:sldId id="540" r:id="rId12"/>
    <p:sldId id="541" r:id="rId13"/>
    <p:sldId id="543" r:id="rId14"/>
    <p:sldId id="544" r:id="rId15"/>
    <p:sldId id="545" r:id="rId16"/>
    <p:sldId id="532" r:id="rId17"/>
    <p:sldId id="533" r:id="rId18"/>
    <p:sldId id="546" r:id="rId19"/>
    <p:sldId id="557" r:id="rId20"/>
    <p:sldId id="558" r:id="rId21"/>
    <p:sldId id="534" r:id="rId22"/>
    <p:sldId id="547" r:id="rId23"/>
    <p:sldId id="559" r:id="rId24"/>
    <p:sldId id="548" r:id="rId25"/>
    <p:sldId id="553" r:id="rId26"/>
    <p:sldId id="560" r:id="rId27"/>
    <p:sldId id="550" r:id="rId28"/>
    <p:sldId id="551" r:id="rId29"/>
    <p:sldId id="554" r:id="rId30"/>
    <p:sldId id="552" r:id="rId31"/>
    <p:sldId id="440" r:id="rId32"/>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77409" autoAdjust="0"/>
  </p:normalViewPr>
  <p:slideViewPr>
    <p:cSldViewPr>
      <p:cViewPr varScale="1">
        <p:scale>
          <a:sx n="61" d="100"/>
          <a:sy n="61" d="100"/>
        </p:scale>
        <p:origin x="992"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9943BEF1-8D1A-4A69-8CA9-8C6739588CB9}" type="slidenum">
              <a:rPr lang="en-US"/>
              <a:pPr/>
              <a:t>‹#›</a:t>
            </a:fld>
            <a:endParaRPr lang="en-US"/>
          </a:p>
        </p:txBody>
      </p:sp>
    </p:spTree>
    <p:extLst>
      <p:ext uri="{BB962C8B-B14F-4D97-AF65-F5344CB8AC3E}">
        <p14:creationId xmlns:p14="http://schemas.microsoft.com/office/powerpoint/2010/main" val="4123406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185BC5B6-4D43-4B53-9E93-66D26421F065}" type="slidenum">
              <a:rPr lang="en-US"/>
              <a:pPr/>
              <a:t>‹#›</a:t>
            </a:fld>
            <a:endParaRPr lang="en-US"/>
          </a:p>
        </p:txBody>
      </p:sp>
    </p:spTree>
    <p:extLst>
      <p:ext uri="{BB962C8B-B14F-4D97-AF65-F5344CB8AC3E}">
        <p14:creationId xmlns:p14="http://schemas.microsoft.com/office/powerpoint/2010/main" val="40904970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540D86-AE42-46D9-AA9E-611F3A355A3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None/>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605E04-26D5-4D10-B4E2-A61545AF3747}" type="slidenum">
              <a:rPr lang="en-US"/>
              <a:pPr/>
              <a:t>12</a:t>
            </a:fld>
            <a:endParaRPr lang="en-US"/>
          </a:p>
        </p:txBody>
      </p:sp>
      <p:sp>
        <p:nvSpPr>
          <p:cNvPr id="1020930" name="Rectangle 2"/>
          <p:cNvSpPr>
            <a:spLocks noGrp="1" noRot="1" noChangeAspect="1" noChangeArrowheads="1" noTextEdit="1"/>
          </p:cNvSpPr>
          <p:nvPr>
            <p:ph type="sldImg"/>
          </p:nvPr>
        </p:nvSpPr>
        <p:spPr>
          <a:ln/>
        </p:spPr>
      </p:sp>
      <p:sp>
        <p:nvSpPr>
          <p:cNvPr id="1020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33959-3524-48C5-9C36-42E36AACEDC8}" type="slidenum">
              <a:rPr lang="en-US"/>
              <a:pPr/>
              <a:t>13</a:t>
            </a:fld>
            <a:endParaRPr lang="en-US"/>
          </a:p>
        </p:txBody>
      </p:sp>
      <p:sp>
        <p:nvSpPr>
          <p:cNvPr id="1025026" name="Rectangle 2"/>
          <p:cNvSpPr>
            <a:spLocks noGrp="1" noRot="1" noChangeAspect="1" noChangeArrowheads="1" noTextEdit="1"/>
          </p:cNvSpPr>
          <p:nvPr>
            <p:ph type="sldImg"/>
          </p:nvPr>
        </p:nvSpPr>
        <p:spPr>
          <a:ln/>
        </p:spPr>
      </p:sp>
      <p:sp>
        <p:nvSpPr>
          <p:cNvPr id="10250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BCB301-3BF5-4941-8A47-9699DF943E6C}" type="slidenum">
              <a:rPr lang="en-US"/>
              <a:pPr/>
              <a:t>14</a:t>
            </a:fld>
            <a:endParaRPr lang="en-US"/>
          </a:p>
        </p:txBody>
      </p:sp>
      <p:sp>
        <p:nvSpPr>
          <p:cNvPr id="1027074" name="Rectangle 2"/>
          <p:cNvSpPr>
            <a:spLocks noGrp="1" noRot="1" noChangeAspect="1" noChangeArrowheads="1" noTextEdit="1"/>
          </p:cNvSpPr>
          <p:nvPr>
            <p:ph type="sldImg"/>
          </p:nvPr>
        </p:nvSpPr>
        <p:spPr>
          <a:ln/>
        </p:spPr>
      </p:sp>
      <p:sp>
        <p:nvSpPr>
          <p:cNvPr id="1027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E5904-174B-41AD-AB58-7D20C5B8A4E1}" type="slidenum">
              <a:rPr lang="en-US"/>
              <a:pPr/>
              <a:t>15</a:t>
            </a:fld>
            <a:endParaRPr lang="en-US"/>
          </a:p>
        </p:txBody>
      </p:sp>
      <p:sp>
        <p:nvSpPr>
          <p:cNvPr id="1029122" name="Rectangle 2"/>
          <p:cNvSpPr>
            <a:spLocks noGrp="1" noRot="1" noChangeAspect="1" noChangeArrowheads="1" noTextEdit="1"/>
          </p:cNvSpPr>
          <p:nvPr>
            <p:ph type="sldImg"/>
          </p:nvPr>
        </p:nvSpPr>
        <p:spPr>
          <a:ln/>
        </p:spPr>
      </p:sp>
      <p:sp>
        <p:nvSpPr>
          <p:cNvPr id="1029123" name="Rectangle 3"/>
          <p:cNvSpPr>
            <a:spLocks noGrp="1" noChangeArrowheads="1"/>
          </p:cNvSpPr>
          <p:nvPr>
            <p:ph type="body" idx="1"/>
          </p:nvPr>
        </p:nvSpPr>
        <p:spPr/>
        <p:txBody>
          <a:bodyPr/>
          <a:lstStyle/>
          <a:p>
            <a:r>
              <a:rPr lang="en-US" dirty="0" smtClean="0"/>
              <a:t>mixed </a:t>
            </a:r>
            <a:r>
              <a:rPr lang="en-US" dirty="0"/>
              <a:t>gives additional information.  But it does assume that the correlation structure is exchangeable.  So gives almost the same answers as </a:t>
            </a:r>
            <a:r>
              <a:rPr lang="en-US" dirty="0" err="1"/>
              <a:t>xtgee</a:t>
            </a:r>
            <a:r>
              <a:rPr lang="en-US" dirty="0"/>
              <a:t> with </a:t>
            </a:r>
            <a:r>
              <a:rPr lang="en-US" dirty="0" err="1"/>
              <a:t>exch</a:t>
            </a:r>
            <a:r>
              <a:rPr lang="en-US" dirty="0"/>
              <a:t> and robust turned off.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500EB-5B7E-4F03-BF58-BA8D1C3DA1F3}" type="slidenum">
              <a:rPr lang="en-US"/>
              <a:pPr/>
              <a:t>16</a:t>
            </a:fld>
            <a:endParaRPr lang="en-US"/>
          </a:p>
        </p:txBody>
      </p:sp>
      <p:sp>
        <p:nvSpPr>
          <p:cNvPr id="1042434" name="Rectangle 2"/>
          <p:cNvSpPr>
            <a:spLocks noGrp="1" noRot="1" noChangeAspect="1" noChangeArrowheads="1" noTextEdit="1"/>
          </p:cNvSpPr>
          <p:nvPr>
            <p:ph type="sldImg"/>
          </p:nvPr>
        </p:nvSpPr>
        <p:spPr>
          <a:ln/>
        </p:spPr>
      </p:sp>
      <p:sp>
        <p:nvSpPr>
          <p:cNvPr id="1042435" name="Rectangle 3"/>
          <p:cNvSpPr>
            <a:spLocks noGrp="1" noChangeArrowheads="1"/>
          </p:cNvSpPr>
          <p:nvPr>
            <p:ph type="body" idx="1"/>
          </p:nvPr>
        </p:nvSpPr>
        <p:spPr/>
        <p:txBody>
          <a:bodyPr/>
          <a:lstStyle/>
          <a:p>
            <a:r>
              <a:rPr lang="en-US"/>
              <a:t>Family = binomial</a:t>
            </a:r>
          </a:p>
          <a:p>
            <a:r>
              <a:rPr lang="en-US"/>
              <a:t>Link = logit</a:t>
            </a:r>
          </a:p>
          <a:p>
            <a:r>
              <a:rPr lang="en-US"/>
              <a:t>Corr=exchangeable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a:t>
            </a:r>
            <a:r>
              <a:rPr lang="en-US" baseline="0" dirty="0" smtClean="0"/>
              <a:t> less statistically significant.  Reflects the loss of information in making a numeric outcome binary.  Original data exchangeable, so probably OK here.  Can check by comparing to </a:t>
            </a:r>
            <a:r>
              <a:rPr lang="en-US" baseline="0" dirty="0" err="1" smtClean="0"/>
              <a:t>xtgee</a:t>
            </a:r>
            <a:r>
              <a:rPr lang="en-US" baseline="0" dirty="0" smtClean="0"/>
              <a:t> with robust.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17</a:t>
            </a:fld>
            <a:endParaRPr lang="en-US"/>
          </a:p>
        </p:txBody>
      </p:sp>
    </p:spTree>
    <p:extLst>
      <p:ext uri="{BB962C8B-B14F-4D97-AF65-F5344CB8AC3E}">
        <p14:creationId xmlns:p14="http://schemas.microsoft.com/office/powerpoint/2010/main" val="617037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usually like odds ratios, which are available with the </a:t>
            </a:r>
            <a:r>
              <a:rPr lang="en-US" dirty="0" err="1" smtClean="0"/>
              <a:t>ef</a:t>
            </a:r>
            <a:r>
              <a:rPr lang="en-US" dirty="0" smtClean="0"/>
              <a:t> (exponential form) option.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19</a:t>
            </a:fld>
            <a:endParaRPr lang="en-US"/>
          </a:p>
        </p:txBody>
      </p:sp>
    </p:spTree>
    <p:extLst>
      <p:ext uri="{BB962C8B-B14F-4D97-AF65-F5344CB8AC3E}">
        <p14:creationId xmlns:p14="http://schemas.microsoft.com/office/powerpoint/2010/main" val="27869406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compare the use</a:t>
            </a:r>
            <a:r>
              <a:rPr lang="en-US" baseline="0" dirty="0" smtClean="0"/>
              <a:t> of a mixed model.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20</a:t>
            </a:fld>
            <a:endParaRPr lang="en-US"/>
          </a:p>
        </p:txBody>
      </p:sp>
    </p:spTree>
    <p:extLst>
      <p:ext uri="{BB962C8B-B14F-4D97-AF65-F5344CB8AC3E}">
        <p14:creationId xmlns:p14="http://schemas.microsoft.com/office/powerpoint/2010/main" val="35628530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BCDCD-0489-4494-8B30-646C648AC7FF}" type="slidenum">
              <a:rPr lang="en-US"/>
              <a:pPr/>
              <a:t>22</a:t>
            </a:fld>
            <a:endParaRPr lang="en-US"/>
          </a:p>
        </p:txBody>
      </p:sp>
      <p:sp>
        <p:nvSpPr>
          <p:cNvPr id="1043458" name="Rectangle 2"/>
          <p:cNvSpPr>
            <a:spLocks noGrp="1" noRot="1" noChangeAspect="1" noChangeArrowheads="1" noTextEdit="1"/>
          </p:cNvSpPr>
          <p:nvPr>
            <p:ph type="sldImg"/>
          </p:nvPr>
        </p:nvSpPr>
        <p:spPr>
          <a:ln/>
        </p:spPr>
      </p:sp>
      <p:sp>
        <p:nvSpPr>
          <p:cNvPr id="1043459" name="Rectangle 3"/>
          <p:cNvSpPr>
            <a:spLocks noGrp="1" noChangeArrowheads="1"/>
          </p:cNvSpPr>
          <p:nvPr>
            <p:ph type="body" idx="1"/>
          </p:nvPr>
        </p:nvSpPr>
        <p:spPr/>
        <p:txBody>
          <a:bodyPr/>
          <a:lstStyle/>
          <a:p>
            <a:r>
              <a:rPr lang="en-US"/>
              <a:t>So this model is useful if we know we want to describe the effects of predictors in terms of relative change.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interpretation of the</a:t>
            </a:r>
            <a:r>
              <a:rPr lang="en-US" baseline="0" dirty="0" smtClean="0"/>
              <a:t> age coefficient?</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23</a:t>
            </a:fld>
            <a:endParaRPr lang="en-US"/>
          </a:p>
        </p:txBody>
      </p:sp>
    </p:spTree>
    <p:extLst>
      <p:ext uri="{BB962C8B-B14F-4D97-AF65-F5344CB8AC3E}">
        <p14:creationId xmlns:p14="http://schemas.microsoft.com/office/powerpoint/2010/main" val="773314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CCF9F-9193-4F58-832D-835D23C91133}"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62303-8990-4C85-84A3-21BC6066F8CB}" type="slidenum">
              <a:rPr lang="en-US"/>
              <a:pPr/>
              <a:t>24</a:t>
            </a:fld>
            <a:endParaRPr lang="en-US"/>
          </a:p>
        </p:txBody>
      </p:sp>
      <p:sp>
        <p:nvSpPr>
          <p:cNvPr id="1039362" name="Rectangle 2"/>
          <p:cNvSpPr>
            <a:spLocks noGrp="1" noRot="1" noChangeAspect="1" noChangeArrowheads="1" noTextEdit="1"/>
          </p:cNvSpPr>
          <p:nvPr>
            <p:ph type="sldImg"/>
          </p:nvPr>
        </p:nvSpPr>
        <p:spPr>
          <a:ln/>
        </p:spPr>
      </p:sp>
      <p:sp>
        <p:nvSpPr>
          <p:cNvPr id="103936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837260-A3D6-4CE7-B26C-B36B8E48F33C}" type="slidenum">
              <a:rPr lang="en-US"/>
              <a:pPr/>
              <a:t>25</a:t>
            </a:fld>
            <a:endParaRPr lang="en-US"/>
          </a:p>
        </p:txBody>
      </p:sp>
      <p:sp>
        <p:nvSpPr>
          <p:cNvPr id="1041410" name="Rectangle 2"/>
          <p:cNvSpPr>
            <a:spLocks noGrp="1" noRot="1" noChangeAspect="1" noChangeArrowheads="1" noTextEdit="1"/>
          </p:cNvSpPr>
          <p:nvPr>
            <p:ph type="sldImg"/>
          </p:nvPr>
        </p:nvSpPr>
        <p:spPr>
          <a:ln/>
        </p:spPr>
      </p:sp>
      <p:sp>
        <p:nvSpPr>
          <p:cNvPr id="1041411" name="Rectangle 3"/>
          <p:cNvSpPr>
            <a:spLocks noGrp="1" noChangeArrowheads="1"/>
          </p:cNvSpPr>
          <p:nvPr>
            <p:ph type="body" idx="1"/>
          </p:nvPr>
        </p:nvSpPr>
        <p:spPr/>
        <p:txBody>
          <a:bodyPr/>
          <a:lstStyle/>
          <a:p>
            <a:r>
              <a:rPr lang="en-US" dirty="0"/>
              <a:t>Log link doesn’t constrain probabilities to be within (0,1).  So change the distribution, but use robust to fix the incorrect SEs due to the Poisson </a:t>
            </a:r>
            <a:r>
              <a:rPr lang="en-US" dirty="0" smtClean="0"/>
              <a:t>model.  </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interpretation of the</a:t>
            </a:r>
            <a:r>
              <a:rPr lang="en-US" baseline="0" dirty="0" smtClean="0"/>
              <a:t> </a:t>
            </a:r>
            <a:r>
              <a:rPr lang="en-US" baseline="0" dirty="0" err="1" smtClean="0"/>
              <a:t>birthord</a:t>
            </a:r>
            <a:r>
              <a:rPr lang="en-US" baseline="0" dirty="0" smtClean="0"/>
              <a:t> coefficient?  </a:t>
            </a:r>
          </a:p>
          <a:p>
            <a:r>
              <a:rPr lang="en-US" baseline="0" dirty="0" smtClean="0"/>
              <a:t>With each increase in birth order by 1, the risk of a low birthweight baby decreases by about 5%.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26</a:t>
            </a:fld>
            <a:endParaRPr lang="en-US"/>
          </a:p>
        </p:txBody>
      </p:sp>
    </p:spTree>
    <p:extLst>
      <p:ext uri="{BB962C8B-B14F-4D97-AF65-F5344CB8AC3E}">
        <p14:creationId xmlns:p14="http://schemas.microsoft.com/office/powerpoint/2010/main" val="29975351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Poisson</a:t>
            </a:r>
          </a:p>
          <a:p>
            <a:r>
              <a:rPr lang="en-US" dirty="0" smtClean="0"/>
              <a:t>Link = log</a:t>
            </a:r>
          </a:p>
          <a:p>
            <a:r>
              <a:rPr lang="en-US" dirty="0" err="1" smtClean="0"/>
              <a:t>Corr</a:t>
            </a:r>
            <a:r>
              <a:rPr lang="en-US" dirty="0" smtClean="0"/>
              <a:t> = </a:t>
            </a:r>
            <a:r>
              <a:rPr lang="en-US" dirty="0" err="1" smtClean="0"/>
              <a:t>exch</a:t>
            </a:r>
            <a:r>
              <a:rPr lang="en-US" dirty="0" smtClean="0"/>
              <a:t> (but use robust)</a:t>
            </a:r>
          </a:p>
          <a:p>
            <a:r>
              <a:rPr lang="en-US" dirty="0" smtClean="0"/>
              <a:t>Predictors =</a:t>
            </a:r>
            <a:r>
              <a:rPr lang="en-US" baseline="0" dirty="0" smtClean="0"/>
              <a:t> treatment period, treatment group and interaction</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27</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a:t>
            </a:r>
            <a:r>
              <a:rPr lang="en-US" baseline="0" dirty="0" smtClean="0"/>
              <a:t> = binomial (yes/no antibiotic)</a:t>
            </a:r>
          </a:p>
          <a:p>
            <a:r>
              <a:rPr lang="en-US" baseline="0" dirty="0" smtClean="0"/>
              <a:t>Link = </a:t>
            </a:r>
            <a:r>
              <a:rPr lang="en-US" baseline="0" dirty="0" err="1" smtClean="0"/>
              <a:t>logit</a:t>
            </a:r>
            <a:endParaRPr lang="en-US" baseline="0" dirty="0" smtClean="0"/>
          </a:p>
          <a:p>
            <a:r>
              <a:rPr lang="en-US" baseline="0" dirty="0" err="1" smtClean="0"/>
              <a:t>Corr</a:t>
            </a:r>
            <a:r>
              <a:rPr lang="en-US" baseline="0" dirty="0" smtClean="0"/>
              <a:t> = </a:t>
            </a:r>
            <a:r>
              <a:rPr lang="en-US" baseline="0" dirty="0" err="1" smtClean="0"/>
              <a:t>exch</a:t>
            </a:r>
            <a:endParaRPr lang="en-US" baseline="0" dirty="0" smtClean="0"/>
          </a:p>
          <a:p>
            <a:r>
              <a:rPr lang="en-US" baseline="0" dirty="0" smtClean="0"/>
              <a:t>Predictors = treatment group (and/or before/after + before/after X treatment)</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28</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Gaussian</a:t>
            </a:r>
          </a:p>
          <a:p>
            <a:r>
              <a:rPr lang="en-US" dirty="0" smtClean="0"/>
              <a:t>Link = identity</a:t>
            </a:r>
          </a:p>
          <a:p>
            <a:r>
              <a:rPr lang="en-US" dirty="0" err="1" smtClean="0"/>
              <a:t>Corr</a:t>
            </a:r>
            <a:r>
              <a:rPr lang="en-US" baseline="0" dirty="0" smtClean="0"/>
              <a:t> = </a:t>
            </a:r>
            <a:r>
              <a:rPr lang="en-US" baseline="0" dirty="0" err="1" smtClean="0"/>
              <a:t>exch</a:t>
            </a:r>
            <a:r>
              <a:rPr lang="en-US" baseline="0" dirty="0" smtClean="0"/>
              <a:t> (but use robust)</a:t>
            </a:r>
          </a:p>
          <a:p>
            <a:r>
              <a:rPr lang="en-US" baseline="0" dirty="0" smtClean="0"/>
              <a:t>Predictors = gender, MRI lesion, race, time, gender X time, race X time</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30C1A-9CF2-46D7-9730-0AFA13543E56}" type="slidenum">
              <a:rPr lang="en-US"/>
              <a:pPr/>
              <a:t>5</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dirty="0" smtClean="0"/>
              <a:t>Examples:  binomial</a:t>
            </a:r>
            <a:r>
              <a:rPr lang="en-US" baseline="0" dirty="0" smtClean="0"/>
              <a:t> – readmission within 30 days, Gaussian – BMI, gamma – cost,  Poisson, negative binomial – number of hospital days</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CC3B64-3AC3-4808-867A-70D83E441888}" type="slidenum">
              <a:rPr lang="en-US"/>
              <a:pPr/>
              <a:t>6</a:t>
            </a:fld>
            <a:endParaRPr lang="en-US"/>
          </a:p>
        </p:txBody>
      </p:sp>
      <p:sp>
        <p:nvSpPr>
          <p:cNvPr id="1010690" name="Rectangle 2"/>
          <p:cNvSpPr>
            <a:spLocks noGrp="1" noRot="1" noChangeAspect="1" noChangeArrowheads="1" noTextEdit="1"/>
          </p:cNvSpPr>
          <p:nvPr>
            <p:ph type="sldImg"/>
          </p:nvPr>
        </p:nvSpPr>
        <p:spPr>
          <a:ln/>
        </p:spPr>
      </p:sp>
      <p:sp>
        <p:nvSpPr>
          <p:cNvPr id="10106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D262B-2C58-4263-B3A0-B726B27AFA49}" type="slidenum">
              <a:rPr lang="en-US"/>
              <a:pPr/>
              <a:t>7</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smtClean="0"/>
              <a:t>The menu</a:t>
            </a:r>
            <a:r>
              <a:rPr lang="en-US" baseline="0" dirty="0" smtClean="0"/>
              <a:t> interface for </a:t>
            </a:r>
            <a:r>
              <a:rPr lang="en-US" baseline="0" dirty="0" err="1" smtClean="0"/>
              <a:t>xtgee</a:t>
            </a:r>
            <a:r>
              <a:rPr lang="en-US" baseline="0" dirty="0" smtClean="0"/>
              <a:t> in Stata.</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5C5AD-B07A-4252-BC2D-A7C74DAB6A47}" type="slidenum">
              <a:rPr lang="en-US"/>
              <a:pPr/>
              <a:t>8</a:t>
            </a:fld>
            <a:endParaRPr lang="en-US"/>
          </a:p>
        </p:txBody>
      </p:sp>
      <p:sp>
        <p:nvSpPr>
          <p:cNvPr id="1014786" name="Rectangle 2"/>
          <p:cNvSpPr>
            <a:spLocks noGrp="1" noRot="1" noChangeAspect="1"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C7FCDB-2F5B-4643-A6DE-09E2F8FE15A0}" type="slidenum">
              <a:rPr lang="en-US"/>
              <a:pPr/>
              <a:t>9</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69D4F-7288-444E-B99F-07EB89DCDB87}" type="slidenum">
              <a:rPr lang="en-US"/>
              <a:pPr/>
              <a:t>10</a:t>
            </a:fld>
            <a:endParaRPr lang="en-US"/>
          </a:p>
        </p:txBody>
      </p:sp>
      <p:sp>
        <p:nvSpPr>
          <p:cNvPr id="1022978" name="Rectangle 2"/>
          <p:cNvSpPr>
            <a:spLocks noGrp="1" noRot="1" noChangeAspect="1"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8689E-605F-4628-B7FC-C8840D104583}" type="slidenum">
              <a:rPr lang="en-US"/>
              <a:pPr/>
              <a:t>11</a:t>
            </a:fld>
            <a:endParaRPr lang="en-US"/>
          </a:p>
        </p:txBody>
      </p:sp>
      <p:sp>
        <p:nvSpPr>
          <p:cNvPr id="1018882" name="Rectangle 2"/>
          <p:cNvSpPr>
            <a:spLocks noGrp="1" noRot="1" noChangeAspect="1" noChangeArrowheads="1" noTextEdit="1"/>
          </p:cNvSpPr>
          <p:nvPr>
            <p:ph type="sldImg"/>
          </p:nvPr>
        </p:nvSpPr>
        <p:spPr>
          <a:ln/>
        </p:spPr>
      </p:sp>
      <p:sp>
        <p:nvSpPr>
          <p:cNvPr id="10188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F1B1D8CE-E691-46EE-A744-4A8D826A2CA2}"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B356782-B83B-467E-A9E4-09C51404CCE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02A714B-575A-485A-BB3F-62D9C916B2B5}"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D00DC0AF-B228-4FA9-8EA6-507C56A6EA17}"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5B8A9E-4894-4032-9820-B40DE185F827}"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68C0DD9-5F58-489B-A59E-5EE6152455D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A1506B-4509-418F-89B6-73677C0EA94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6618107-6F92-4774-8B76-50586DE07519}"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240AD3F-21DF-49CE-878E-DF691830A8F8}"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3B4EE5B-7939-4A02-B0FD-15311FF7E479}"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A598B82-B041-4C9E-B7D4-FC86C911B2E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7A3D72F-3ECF-4F8D-BEA5-F2E4E586D0EF}"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D0D1096-B76C-43F3-ACD0-F041B79EA1C1}"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3</a:t>
            </a:r>
            <a:br>
              <a:rPr lang="en-US" sz="3800"/>
            </a:br>
            <a:endParaRPr lang="en-US" sz="380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430E24C-0E41-4A11-BD07-F44F3B1E01F1}" type="slidenum">
              <a:rPr lang="en-US" altLang="en-US"/>
              <a:pPr/>
              <a:t>10</a:t>
            </a:fld>
            <a:endParaRPr lang="en-US" altLang="en-US"/>
          </a:p>
        </p:txBody>
      </p:sp>
      <p:sp>
        <p:nvSpPr>
          <p:cNvPr id="1021954" name="Rectangle 2"/>
          <p:cNvSpPr>
            <a:spLocks noGrp="1" noChangeArrowheads="1"/>
          </p:cNvSpPr>
          <p:nvPr>
            <p:ph type="title"/>
          </p:nvPr>
        </p:nvSpPr>
        <p:spPr>
          <a:xfrm>
            <a:off x="381000" y="0"/>
            <a:ext cx="7543800" cy="1295400"/>
          </a:xfrm>
        </p:spPr>
        <p:txBody>
          <a:bodyPr/>
          <a:lstStyle/>
          <a:p>
            <a:r>
              <a:rPr lang="en-US"/>
              <a:t>Examples</a:t>
            </a:r>
          </a:p>
        </p:txBody>
      </p:sp>
      <p:sp>
        <p:nvSpPr>
          <p:cNvPr id="1021955" name="Rectangle 3"/>
          <p:cNvSpPr>
            <a:spLocks noGrp="1" noChangeArrowheads="1"/>
          </p:cNvSpPr>
          <p:nvPr>
            <p:ph type="body" idx="1"/>
          </p:nvPr>
        </p:nvSpPr>
        <p:spPr>
          <a:xfrm>
            <a:off x="304800" y="1828800"/>
            <a:ext cx="8839200" cy="4114800"/>
          </a:xfrm>
        </p:spPr>
        <p:txBody>
          <a:bodyPr/>
          <a:lstStyle/>
          <a:p>
            <a:pPr marL="400050" indent="-400050">
              <a:lnSpc>
                <a:spcPct val="80000"/>
              </a:lnSpc>
              <a:buFont typeface="Wingdings" pitchFamily="2" charset="2"/>
              <a:buNone/>
            </a:pPr>
            <a:r>
              <a:rPr lang="en-US" sz="1400">
                <a:latin typeface="Courier New" pitchFamily="49" charset="0"/>
              </a:rPr>
              <a:t>Iteration 1: tolerance = 7.180e-13</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GEE population-averaged model                   Number of obs      =      1000</a:t>
            </a:r>
          </a:p>
          <a:p>
            <a:pPr marL="400050" indent="-400050">
              <a:lnSpc>
                <a:spcPct val="80000"/>
              </a:lnSpc>
              <a:buFont typeface="Wingdings" pitchFamily="2" charset="2"/>
              <a:buNone/>
            </a:pPr>
            <a:r>
              <a:rPr lang="en-US" sz="1400">
                <a:latin typeface="Courier New" pitchFamily="49" charset="0"/>
              </a:rPr>
              <a:t>Group variable:                      momid      Number of groups   =       200</a:t>
            </a:r>
          </a:p>
          <a:p>
            <a:pPr marL="400050" indent="-400050">
              <a:lnSpc>
                <a:spcPct val="80000"/>
              </a:lnSpc>
              <a:buFont typeface="Wingdings" pitchFamily="2" charset="2"/>
              <a:buNone/>
            </a:pPr>
            <a:r>
              <a:rPr lang="en-US" sz="1400">
                <a:latin typeface="Courier New" pitchFamily="49" charset="0"/>
              </a:rPr>
              <a:t>Link:                             identity      Obs per group: min =         5</a:t>
            </a:r>
          </a:p>
          <a:p>
            <a:pPr marL="400050" indent="-400050">
              <a:lnSpc>
                <a:spcPct val="80000"/>
              </a:lnSpc>
              <a:buFont typeface="Wingdings" pitchFamily="2" charset="2"/>
              <a:buNone/>
            </a:pPr>
            <a:r>
              <a:rPr lang="en-US" sz="1400">
                <a:latin typeface="Courier New" pitchFamily="49" charset="0"/>
              </a:rPr>
              <a:t>Family:                           Gaussian                     avg =       5.0</a:t>
            </a:r>
          </a:p>
          <a:p>
            <a:pPr marL="400050" indent="-400050">
              <a:lnSpc>
                <a:spcPct val="80000"/>
              </a:lnSpc>
              <a:buFont typeface="Wingdings" pitchFamily="2" charset="2"/>
              <a:buNone/>
            </a:pPr>
            <a:r>
              <a:rPr lang="en-US" sz="1400">
                <a:latin typeface="Courier New" pitchFamily="49" charset="0"/>
              </a:rPr>
              <a:t>Correlation:                  exchangeable                     max =         5</a:t>
            </a:r>
          </a:p>
          <a:p>
            <a:pPr marL="400050" indent="-400050">
              <a:lnSpc>
                <a:spcPct val="80000"/>
              </a:lnSpc>
              <a:buFont typeface="Wingdings" pitchFamily="2" charset="2"/>
              <a:buNone/>
            </a:pPr>
            <a:r>
              <a:rPr lang="en-US" sz="1400">
                <a:latin typeface="Courier New" pitchFamily="49" charset="0"/>
              </a:rPr>
              <a:t>                                                Wald chi2(2)       =     30.87</a:t>
            </a:r>
          </a:p>
          <a:p>
            <a:pPr marL="400050" indent="-400050">
              <a:lnSpc>
                <a:spcPct val="80000"/>
              </a:lnSpc>
              <a:buFont typeface="Wingdings" pitchFamily="2" charset="2"/>
              <a:buNone/>
            </a:pPr>
            <a:r>
              <a:rPr lang="en-US" sz="1400">
                <a:latin typeface="Courier New" pitchFamily="49" charset="0"/>
              </a:rPr>
              <a:t>Scale parameter:                  324458.3      Prob &gt; chi2        =    0.0000</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 bweight |      Coef.   Std. Err.       z     P&gt;|z|       [95% Conf. Interval]</a:t>
            </a: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birthord |     46.608   9.944792      4.687   0.000       27.11657    66.09943</a:t>
            </a:r>
          </a:p>
          <a:p>
            <a:pPr marL="400050" indent="-400050">
              <a:lnSpc>
                <a:spcPct val="80000"/>
              </a:lnSpc>
              <a:buFont typeface="Wingdings" pitchFamily="2" charset="2"/>
              <a:buNone/>
            </a:pPr>
            <a:r>
              <a:rPr lang="en-US" sz="1400">
                <a:latin typeface="Courier New" pitchFamily="49" charset="0"/>
              </a:rPr>
              <a:t> initage |   26.73226   8.957553      2.984   0.003       9.175783    44.28874</a:t>
            </a:r>
          </a:p>
          <a:p>
            <a:pPr marL="400050" indent="-400050">
              <a:lnSpc>
                <a:spcPct val="80000"/>
              </a:lnSpc>
              <a:buFont typeface="Wingdings" pitchFamily="2" charset="2"/>
              <a:buNone/>
            </a:pPr>
            <a:r>
              <a:rPr lang="en-US" sz="1400">
                <a:latin typeface="Courier New" pitchFamily="49" charset="0"/>
              </a:rPr>
              <a:t>   _cons |   2526.622    162.544     15.544   0.000       2208.042    2845.203</a:t>
            </a:r>
          </a:p>
          <a:p>
            <a:pPr marL="400050" indent="-400050">
              <a:lnSpc>
                <a:spcPct val="80000"/>
              </a:lnSpc>
            </a:pPr>
            <a:endParaRPr lang="en-US" sz="1400">
              <a:latin typeface="Arial Unicode MS"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CFA5AE-3FD6-4495-9835-BFABEC8CAE31}" type="slidenum">
              <a:rPr lang="en-US" altLang="en-US"/>
              <a:pPr/>
              <a:t>11</a:t>
            </a:fld>
            <a:endParaRPr lang="en-US" altLang="en-US"/>
          </a:p>
        </p:txBody>
      </p:sp>
      <p:sp>
        <p:nvSpPr>
          <p:cNvPr id="1017858" name="Rectangle 2"/>
          <p:cNvSpPr>
            <a:spLocks noGrp="1" noChangeArrowheads="1"/>
          </p:cNvSpPr>
          <p:nvPr>
            <p:ph type="title"/>
          </p:nvPr>
        </p:nvSpPr>
        <p:spPr>
          <a:xfrm>
            <a:off x="381000" y="0"/>
            <a:ext cx="7543800" cy="1295400"/>
          </a:xfrm>
        </p:spPr>
        <p:txBody>
          <a:bodyPr/>
          <a:lstStyle/>
          <a:p>
            <a:r>
              <a:rPr lang="en-US"/>
              <a:t>Examples</a:t>
            </a:r>
          </a:p>
        </p:txBody>
      </p:sp>
      <p:sp>
        <p:nvSpPr>
          <p:cNvPr id="1017859" name="Rectangle 3"/>
          <p:cNvSpPr>
            <a:spLocks noGrp="1" noChangeArrowheads="1"/>
          </p:cNvSpPr>
          <p:nvPr>
            <p:ph type="body" idx="1"/>
          </p:nvPr>
        </p:nvSpPr>
        <p:spPr>
          <a:xfrm>
            <a:off x="304800" y="1371600"/>
            <a:ext cx="8458200" cy="5029200"/>
          </a:xfrm>
        </p:spPr>
        <p:txBody>
          <a:bodyPr/>
          <a:lstStyle/>
          <a:p>
            <a:pPr marL="400050" indent="-400050">
              <a:lnSpc>
                <a:spcPct val="80000"/>
              </a:lnSpc>
              <a:spcBef>
                <a:spcPts val="1200"/>
              </a:spcBef>
              <a:spcAft>
                <a:spcPts val="300"/>
              </a:spcAft>
              <a:buFont typeface="Wingdings" pitchFamily="2" charset="2"/>
              <a:buNone/>
            </a:pPr>
            <a:r>
              <a:rPr lang="en-US" sz="2800">
                <a:latin typeface="Arial Unicode MS" pitchFamily="34" charset="-128"/>
              </a:rPr>
              <a:t>The command</a:t>
            </a:r>
          </a:p>
          <a:p>
            <a:pPr marL="400050" indent="-400050">
              <a:lnSpc>
                <a:spcPct val="80000"/>
              </a:lnSpc>
              <a:buFont typeface="Wingdings" pitchFamily="2" charset="2"/>
              <a:buNone/>
            </a:pPr>
            <a:endParaRPr lang="en-US" sz="2800">
              <a:latin typeface="Arial Unicode MS" pitchFamily="34" charset="-128"/>
            </a:endParaRPr>
          </a:p>
          <a:p>
            <a:pPr marL="400050" indent="-400050">
              <a:lnSpc>
                <a:spcPct val="80000"/>
              </a:lnSpc>
              <a:buFont typeface="Wingdings" pitchFamily="2" charset="2"/>
              <a:buNone/>
            </a:pPr>
            <a:r>
              <a:rPr lang="en-US" sz="2000">
                <a:latin typeface="Courier New" pitchFamily="49" charset="0"/>
              </a:rPr>
              <a:t>. xtcorr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Estimated within-momid correlation matrix 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        </a:t>
            </a:r>
            <a:r>
              <a:rPr lang="pt-BR" sz="2000">
                <a:latin typeface="Courier New" pitchFamily="49" charset="0"/>
              </a:rPr>
              <a:t>c1      c2      c3      c4      c5</a:t>
            </a:r>
          </a:p>
          <a:p>
            <a:pPr marL="400050" indent="-400050">
              <a:lnSpc>
                <a:spcPct val="80000"/>
              </a:lnSpc>
              <a:buFont typeface="Wingdings" pitchFamily="2" charset="2"/>
              <a:buNone/>
            </a:pPr>
            <a:r>
              <a:rPr lang="pt-BR" sz="2000">
                <a:latin typeface="Courier New" pitchFamily="49" charset="0"/>
              </a:rPr>
              <a:t>r1  1.0000</a:t>
            </a:r>
          </a:p>
          <a:p>
            <a:pPr marL="400050" indent="-400050">
              <a:lnSpc>
                <a:spcPct val="80000"/>
              </a:lnSpc>
              <a:buFont typeface="Wingdings" pitchFamily="2" charset="2"/>
              <a:buNone/>
            </a:pPr>
            <a:r>
              <a:rPr lang="pt-BR" sz="2000">
                <a:latin typeface="Courier New" pitchFamily="49" charset="0"/>
              </a:rPr>
              <a:t>r2  0.3904  1.0000</a:t>
            </a:r>
          </a:p>
          <a:p>
            <a:pPr marL="400050" indent="-400050">
              <a:lnSpc>
                <a:spcPct val="80000"/>
              </a:lnSpc>
              <a:buFont typeface="Wingdings" pitchFamily="2" charset="2"/>
              <a:buNone/>
            </a:pPr>
            <a:r>
              <a:rPr lang="pt-BR" sz="2000">
                <a:latin typeface="Courier New" pitchFamily="49" charset="0"/>
              </a:rPr>
              <a:t>r3  0.3904  0.3904  1.0000</a:t>
            </a:r>
          </a:p>
          <a:p>
            <a:pPr marL="400050" indent="-400050">
              <a:lnSpc>
                <a:spcPct val="80000"/>
              </a:lnSpc>
              <a:buFont typeface="Wingdings" pitchFamily="2" charset="2"/>
              <a:buNone/>
            </a:pPr>
            <a:r>
              <a:rPr lang="pt-BR" sz="2000">
                <a:latin typeface="Courier New" pitchFamily="49" charset="0"/>
              </a:rPr>
              <a:t>r4  0.3904  0.3904  0.3904  1.0000</a:t>
            </a:r>
          </a:p>
          <a:p>
            <a:pPr marL="400050" indent="-400050">
              <a:lnSpc>
                <a:spcPct val="80000"/>
              </a:lnSpc>
              <a:buFont typeface="Wingdings" pitchFamily="2" charset="2"/>
              <a:buNone/>
            </a:pPr>
            <a:r>
              <a:rPr lang="pt-BR" sz="2000">
                <a:latin typeface="Courier New" pitchFamily="49" charset="0"/>
              </a:rPr>
              <a:t>r5  0.3904  0.3904  0.3904  0.3904  1.0000</a:t>
            </a:r>
            <a:endParaRPr lang="pt-BR" sz="2000">
              <a:latin typeface="Times New Roman" pitchFamily="18" charset="0"/>
            </a:endParaRPr>
          </a:p>
          <a:p>
            <a:pPr marL="400050" indent="-400050">
              <a:lnSpc>
                <a:spcPct val="80000"/>
              </a:lnSpc>
              <a:buFont typeface="Wingdings" pitchFamily="2" charset="2"/>
              <a:buNone/>
            </a:pPr>
            <a:endParaRPr lang="pt-BR" sz="2000">
              <a:latin typeface="Times New Roman" pitchFamily="18" charset="0"/>
            </a:endParaRPr>
          </a:p>
          <a:p>
            <a:pPr marL="400050" indent="-400050">
              <a:lnSpc>
                <a:spcPct val="80000"/>
              </a:lnSpc>
              <a:buFont typeface="Wingdings" pitchFamily="2" charset="2"/>
              <a:buNone/>
            </a:pPr>
            <a:r>
              <a:rPr lang="en-US" sz="2800">
                <a:latin typeface="Arial Unicode MS" pitchFamily="34" charset="-128"/>
              </a:rPr>
              <a:t>gives the estimated correlation structure.</a:t>
            </a:r>
          </a:p>
          <a:p>
            <a:pPr marL="400050" indent="-400050">
              <a:lnSpc>
                <a:spcPct val="8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1F94B5E6-FB42-469E-89A0-2E76C4181AC2}" type="slidenum">
              <a:rPr lang="en-US" altLang="en-US"/>
              <a:pPr/>
              <a:t>12</a:t>
            </a:fld>
            <a:endParaRPr lang="en-US" altLang="en-US"/>
          </a:p>
        </p:txBody>
      </p:sp>
      <p:sp>
        <p:nvSpPr>
          <p:cNvPr id="1019907" name="Rectangle 3"/>
          <p:cNvSpPr>
            <a:spLocks noGrp="1" noChangeArrowheads="1"/>
          </p:cNvSpPr>
          <p:nvPr>
            <p:ph type="body" idx="1"/>
          </p:nvPr>
        </p:nvSpPr>
        <p:spPr>
          <a:xfrm>
            <a:off x="457200" y="1524000"/>
            <a:ext cx="8686800" cy="53340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a:t>
            </a:r>
            <a:r>
              <a:rPr lang="en-US" sz="1400">
                <a:solidFill>
                  <a:srgbClr val="CC0000"/>
                </a:solidFill>
                <a:latin typeface="Courier New" pitchFamily="49" charset="0"/>
              </a:rPr>
              <a:t>corr(uns</a:t>
            </a: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30.43</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9.935604      4.499   0.000       25.23023    64.17708</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8.79559      3.192   0.001       10.83261    45.31068</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159.0359     15.755   0.000       2193.834    2817.243</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xtcorr</a:t>
            </a:r>
          </a:p>
          <a:p>
            <a:pPr marL="400050" indent="-400050">
              <a:lnSpc>
                <a:spcPct val="0"/>
              </a:lnSpc>
              <a:spcBef>
                <a:spcPts val="1200"/>
              </a:spcBef>
              <a:spcAft>
                <a:spcPts val="300"/>
              </a:spcAft>
              <a:buFont typeface="Wingdings" pitchFamily="2" charset="2"/>
              <a:buNone/>
            </a:pPr>
            <a:r>
              <a:rPr lang="en-US" sz="1400">
                <a:latin typeface="Courier New" pitchFamily="49" charset="0"/>
              </a:rPr>
              <a:t>Estimated within-momid correlation matrix R:</a:t>
            </a:r>
          </a:p>
          <a:p>
            <a:pPr marL="400050" indent="-400050">
              <a:lnSpc>
                <a:spcPct val="0"/>
              </a:lnSpc>
              <a:spcBef>
                <a:spcPts val="1200"/>
              </a:spcBef>
              <a:spcAft>
                <a:spcPts val="300"/>
              </a:spcAft>
              <a:buFont typeface="Wingdings" pitchFamily="2" charset="2"/>
              <a:buNone/>
            </a:pPr>
            <a:r>
              <a:rPr lang="en-US" sz="1400">
                <a:latin typeface="Courier New" pitchFamily="49" charset="0"/>
              </a:rPr>
              <a:t>        </a:t>
            </a:r>
            <a:r>
              <a:rPr lang="pt-BR" sz="1400">
                <a:latin typeface="Courier New" pitchFamily="49" charset="0"/>
              </a:rPr>
              <a:t>c1      c2      c3      c4      c5</a:t>
            </a:r>
          </a:p>
          <a:p>
            <a:pPr marL="400050" indent="-400050">
              <a:lnSpc>
                <a:spcPct val="0"/>
              </a:lnSpc>
              <a:spcBef>
                <a:spcPts val="1200"/>
              </a:spcBef>
              <a:spcAft>
                <a:spcPts val="300"/>
              </a:spcAft>
              <a:buFont typeface="Wingdings" pitchFamily="2" charset="2"/>
              <a:buNone/>
            </a:pPr>
            <a:r>
              <a:rPr lang="pt-BR" sz="1400">
                <a:latin typeface="Courier New" pitchFamily="49" charset="0"/>
              </a:rPr>
              <a:t>r1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r2  0.1905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r3  0.2977  0.4714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r4  0.2475  0.4326  0.6417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r5  0.3641  0.3814  0.4286  0.4487  1.0000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19906" name="Rectangle 2"/>
          <p:cNvSpPr>
            <a:spLocks noGrp="1" noChangeArrowheads="1"/>
          </p:cNvSpPr>
          <p:nvPr>
            <p:ph type="title"/>
          </p:nvPr>
        </p:nvSpPr>
        <p:spPr>
          <a:xfrm>
            <a:off x="381000" y="0"/>
            <a:ext cx="7543800" cy="1295400"/>
          </a:xfrm>
        </p:spPr>
        <p:txBody>
          <a:bodyPr/>
          <a:lstStyle/>
          <a:p>
            <a:r>
              <a:rPr lang="en-US"/>
              <a:t>Examples: variation I</a:t>
            </a:r>
          </a:p>
        </p:txBody>
      </p:sp>
      <p:grpSp>
        <p:nvGrpSpPr>
          <p:cNvPr id="1019914" name="Group 10"/>
          <p:cNvGrpSpPr>
            <a:grpSpLocks/>
          </p:cNvGrpSpPr>
          <p:nvPr/>
        </p:nvGrpSpPr>
        <p:grpSpPr bwMode="auto">
          <a:xfrm>
            <a:off x="304800" y="3352800"/>
            <a:ext cx="8591550" cy="3505200"/>
            <a:chOff x="192" y="2112"/>
            <a:chExt cx="5412" cy="2208"/>
          </a:xfrm>
        </p:grpSpPr>
        <p:sp>
          <p:nvSpPr>
            <p:cNvPr id="1019908" name="Oval 4"/>
            <p:cNvSpPr>
              <a:spLocks noChangeArrowheads="1"/>
            </p:cNvSpPr>
            <p:nvPr/>
          </p:nvSpPr>
          <p:spPr bwMode="auto">
            <a:xfrm>
              <a:off x="912" y="2112"/>
              <a:ext cx="1920" cy="960"/>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09" name="Oval 5"/>
            <p:cNvSpPr>
              <a:spLocks noChangeArrowheads="1"/>
            </p:cNvSpPr>
            <p:nvPr/>
          </p:nvSpPr>
          <p:spPr bwMode="auto">
            <a:xfrm>
              <a:off x="192" y="2976"/>
              <a:ext cx="3264" cy="134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10" name="Text Box 6"/>
            <p:cNvSpPr txBox="1">
              <a:spLocks noChangeArrowheads="1"/>
            </p:cNvSpPr>
            <p:nvPr/>
          </p:nvSpPr>
          <p:spPr bwMode="auto">
            <a:xfrm>
              <a:off x="3600" y="2928"/>
              <a:ext cx="2004" cy="750"/>
            </a:xfrm>
            <a:prstGeom prst="rect">
              <a:avLst/>
            </a:prstGeom>
            <a:noFill/>
            <a:ln w="9525" algn="ctr">
              <a:noFill/>
              <a:miter lim="800000"/>
              <a:headEnd/>
              <a:tailEnd/>
            </a:ln>
            <a:effectLst/>
          </p:spPr>
          <p:txBody>
            <a:bodyPr>
              <a:spAutoFit/>
            </a:bodyPr>
            <a:lstStyle/>
            <a:p>
              <a:pPr algn="l"/>
              <a:r>
                <a:rPr lang="en-US">
                  <a:solidFill>
                    <a:srgbClr val="CC0000"/>
                  </a:solidFill>
                </a:rPr>
                <a:t>The estimated correlations are a bit different, but the coefficients and SEs have remained almost unchanged</a:t>
              </a:r>
            </a:p>
          </p:txBody>
        </p:sp>
        <p:sp>
          <p:nvSpPr>
            <p:cNvPr id="1019911" name="Line 7"/>
            <p:cNvSpPr>
              <a:spLocks noChangeShapeType="1"/>
            </p:cNvSpPr>
            <p:nvPr/>
          </p:nvSpPr>
          <p:spPr bwMode="auto">
            <a:xfrm flipH="1" flipV="1">
              <a:off x="2736" y="2784"/>
              <a:ext cx="864"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19913" name="Line 9"/>
            <p:cNvSpPr>
              <a:spLocks noChangeShapeType="1"/>
            </p:cNvSpPr>
            <p:nvPr/>
          </p:nvSpPr>
          <p:spPr bwMode="auto">
            <a:xfrm flipH="1">
              <a:off x="3360" y="3312"/>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B153875-6FAC-4ADC-99E6-0EBDD8C96F14}" type="slidenum">
              <a:rPr lang="en-US" altLang="en-US"/>
              <a:pPr/>
              <a:t>13</a:t>
            </a:fld>
            <a:endParaRPr lang="en-US" altLang="en-US"/>
          </a:p>
        </p:txBody>
      </p:sp>
      <p:sp>
        <p:nvSpPr>
          <p:cNvPr id="1024002" name="Rectangle 2"/>
          <p:cNvSpPr>
            <a:spLocks noGrp="1" noChangeArrowheads="1"/>
          </p:cNvSpPr>
          <p:nvPr>
            <p:ph type="title"/>
          </p:nvPr>
        </p:nvSpPr>
        <p:spPr>
          <a:xfrm>
            <a:off x="381000" y="0"/>
            <a:ext cx="7543800" cy="1295400"/>
          </a:xfrm>
        </p:spPr>
        <p:txBody>
          <a:bodyPr/>
          <a:lstStyle/>
          <a:p>
            <a:r>
              <a:rPr lang="en-US"/>
              <a:t>Examples: variation II</a:t>
            </a:r>
          </a:p>
        </p:txBody>
      </p:sp>
      <p:sp>
        <p:nvSpPr>
          <p:cNvPr id="1024003"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corr(uns) </a:t>
            </a:r>
            <a:r>
              <a:rPr lang="en-US" sz="1400">
                <a:solidFill>
                  <a:srgbClr val="CC0000"/>
                </a:solidFill>
                <a:latin typeface="Courier New" pitchFamily="49" charset="0"/>
              </a:rPr>
              <a:t>robust</a:t>
            </a:r>
          </a:p>
          <a:p>
            <a:pPr marL="400050" indent="-400050">
              <a:lnSpc>
                <a:spcPct val="0"/>
              </a:lnSpc>
              <a:spcBef>
                <a:spcPts val="1200"/>
              </a:spcBef>
              <a:spcAft>
                <a:spcPts val="300"/>
              </a:spcAft>
              <a:buFont typeface="Wingdings" pitchFamily="2" charset="2"/>
              <a:buNone/>
            </a:pPr>
            <a:endParaRPr lang="en-US" sz="1400">
              <a:solidFill>
                <a:srgbClr val="CC0000"/>
              </a:solidFill>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Iteration 1: tolerance = .04763573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2: tolerance = .00062083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3: tolerance = .00001004</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4: tolerance = 1.668e-07</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29.05</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(standard errors adjusted for clustering on momid)</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             Semi-robust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9.84746      4.540   0.000       25.40299    64.00432</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9.141285      3.071   0.002       10.15506    45.98823</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161.11     15.552   0.000       2189.769    2821.308</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r>
              <a:rPr lang="en-US" sz="1400">
                <a:latin typeface="Times New Roman" pitchFamily="18" charset="0"/>
              </a:rPr>
              <a:t>  </a:t>
            </a: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grpSp>
        <p:nvGrpSpPr>
          <p:cNvPr id="1024007" name="Group 7"/>
          <p:cNvGrpSpPr>
            <a:grpSpLocks/>
          </p:cNvGrpSpPr>
          <p:nvPr/>
        </p:nvGrpSpPr>
        <p:grpSpPr bwMode="auto">
          <a:xfrm>
            <a:off x="1219200" y="4495800"/>
            <a:ext cx="6934200" cy="2287588"/>
            <a:chOff x="768" y="2832"/>
            <a:chExt cx="4368" cy="1441"/>
          </a:xfrm>
        </p:grpSpPr>
        <p:sp>
          <p:nvSpPr>
            <p:cNvPr id="1024004" name="Oval 4"/>
            <p:cNvSpPr>
              <a:spLocks noChangeArrowheads="1"/>
            </p:cNvSpPr>
            <p:nvPr/>
          </p:nvSpPr>
          <p:spPr bwMode="auto">
            <a:xfrm>
              <a:off x="768" y="2832"/>
              <a:ext cx="2400" cy="124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24005" name="Text Box 5"/>
            <p:cNvSpPr txBox="1">
              <a:spLocks noChangeArrowheads="1"/>
            </p:cNvSpPr>
            <p:nvPr/>
          </p:nvSpPr>
          <p:spPr bwMode="auto">
            <a:xfrm>
              <a:off x="3360" y="3696"/>
              <a:ext cx="1776" cy="577"/>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Robust doesn’t change the coefficients, but recalculates the SEs</a:t>
              </a:r>
            </a:p>
          </p:txBody>
        </p:sp>
        <p:sp>
          <p:nvSpPr>
            <p:cNvPr id="1024006" name="Line 6"/>
            <p:cNvSpPr>
              <a:spLocks noChangeShapeType="1"/>
            </p:cNvSpPr>
            <p:nvPr/>
          </p:nvSpPr>
          <p:spPr bwMode="auto">
            <a:xfrm flipH="1" flipV="1">
              <a:off x="3120" y="3648"/>
              <a:ext cx="240" cy="144"/>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0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3DA78A9-DC82-42EB-9219-E42E81333917}" type="slidenum">
              <a:rPr lang="en-US" altLang="en-US"/>
              <a:pPr/>
              <a:t>14</a:t>
            </a:fld>
            <a:endParaRPr lang="en-US" altLang="en-US"/>
          </a:p>
        </p:txBody>
      </p:sp>
      <p:sp>
        <p:nvSpPr>
          <p:cNvPr id="1026050" name="Rectangle 2"/>
          <p:cNvSpPr>
            <a:spLocks noGrp="1" noChangeArrowheads="1"/>
          </p:cNvSpPr>
          <p:nvPr>
            <p:ph type="title"/>
          </p:nvPr>
        </p:nvSpPr>
        <p:spPr>
          <a:xfrm>
            <a:off x="381000" y="0"/>
            <a:ext cx="7543800" cy="1295400"/>
          </a:xfrm>
        </p:spPr>
        <p:txBody>
          <a:bodyPr/>
          <a:lstStyle/>
          <a:p>
            <a:r>
              <a:rPr lang="en-US"/>
              <a:t>Robust standard errors	</a:t>
            </a:r>
          </a:p>
        </p:txBody>
      </p:sp>
      <p:sp>
        <p:nvSpPr>
          <p:cNvPr id="1026051"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endParaRPr lang="en-US" sz="140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26052" name="Rectangle 4"/>
          <p:cNvSpPr>
            <a:spLocks noChangeArrowheads="1"/>
          </p:cNvSpPr>
          <p:nvPr/>
        </p:nvSpPr>
        <p:spPr bwMode="auto">
          <a:xfrm>
            <a:off x="381000" y="1371600"/>
            <a:ext cx="8458200" cy="5021263"/>
          </a:xfrm>
          <a:prstGeom prst="rect">
            <a:avLst/>
          </a:prstGeom>
          <a:noFill/>
          <a:ln w="9525" algn="ctr">
            <a:noFill/>
            <a:miter lim="800000"/>
            <a:headEnd/>
            <a:tailEnd/>
          </a:ln>
          <a:effectLst/>
        </p:spPr>
        <p:txBody>
          <a:bodyPr>
            <a:spAutoFit/>
          </a:bodyPr>
          <a:lstStyle/>
          <a:p>
            <a:pPr algn="l">
              <a:spcBef>
                <a:spcPct val="50000"/>
              </a:spcBef>
            </a:pPr>
            <a:r>
              <a:rPr lang="en-US" sz="2400">
                <a:latin typeface="Arial Unicode MS" pitchFamily="34" charset="-128"/>
              </a:rPr>
              <a:t>The “robust” option asks Stata to estimate the standard errors empirically from the data.  This has the significant advantage that it gives valid standard errors </a:t>
            </a:r>
            <a:r>
              <a:rPr lang="en-US" sz="2400" i="1">
                <a:latin typeface="Arial Unicode MS" pitchFamily="34" charset="-128"/>
              </a:rPr>
              <a:t>even when the assumed correlation structure is wrong.</a:t>
            </a:r>
            <a:r>
              <a:rPr lang="en-US" sz="2400">
                <a:latin typeface="Arial Unicode MS" pitchFamily="34" charset="-128"/>
              </a:rPr>
              <a:t>  It is also better than assuming an unstructured variance-covariance structure, because it bypasses the estimation of the correlations over “time” to directly get an estimate of the standard errors.  </a:t>
            </a:r>
          </a:p>
          <a:p>
            <a:pPr algn="l">
              <a:spcBef>
                <a:spcPct val="50000"/>
              </a:spcBef>
            </a:pPr>
            <a:r>
              <a:rPr lang="en-US" sz="2400">
                <a:latin typeface="Arial Unicode MS" pitchFamily="34" charset="-128"/>
              </a:rPr>
              <a:t>The robust option works well when there are many “subjects” and not too much data per subject and not much missing data.  So, for example, it would work very well when there are 2,000 subjects most measured yearly for four years.  It would not work well if the “subjects” were 8 centers in a multi-center trial, each with 1,000 patients enrolled</a:t>
            </a:r>
            <a:r>
              <a:rPr lang="en-US">
                <a:latin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7EE5E6-9663-4225-B2B1-DA6C9CA1A4F3}" type="slidenum">
              <a:rPr lang="en-US" altLang="en-US"/>
              <a:pPr/>
              <a:t>15</a:t>
            </a:fld>
            <a:endParaRPr lang="en-US" altLang="en-US"/>
          </a:p>
        </p:txBody>
      </p:sp>
      <p:sp>
        <p:nvSpPr>
          <p:cNvPr id="1028098" name="Rectangle 2"/>
          <p:cNvSpPr>
            <a:spLocks noGrp="1" noChangeArrowheads="1"/>
          </p:cNvSpPr>
          <p:nvPr>
            <p:ph type="title"/>
          </p:nvPr>
        </p:nvSpPr>
        <p:spPr>
          <a:xfrm>
            <a:off x="304800" y="-228600"/>
            <a:ext cx="7543800" cy="1295400"/>
          </a:xfrm>
        </p:spPr>
        <p:txBody>
          <a:bodyPr/>
          <a:lstStyle/>
          <a:p>
            <a:r>
              <a:rPr lang="en-US" dirty="0"/>
              <a:t>Examples: variation III </a:t>
            </a:r>
            <a:r>
              <a:rPr lang="en-US" dirty="0" smtClean="0"/>
              <a:t>(mixed</a:t>
            </a:r>
            <a:r>
              <a:rPr lang="en-US" dirty="0"/>
              <a:t>)</a:t>
            </a:r>
          </a:p>
        </p:txBody>
      </p:sp>
      <p:sp>
        <p:nvSpPr>
          <p:cNvPr id="1028099" name="Rectangle 3"/>
          <p:cNvSpPr>
            <a:spLocks noGrp="1" noChangeArrowheads="1"/>
          </p:cNvSpPr>
          <p:nvPr>
            <p:ph type="body" idx="1"/>
          </p:nvPr>
        </p:nvSpPr>
        <p:spPr>
          <a:xfrm>
            <a:off x="152400" y="1295400"/>
            <a:ext cx="8686800" cy="5029200"/>
          </a:xfrm>
        </p:spPr>
        <p:txBody>
          <a:bodyPr/>
          <a:lstStyle/>
          <a:p>
            <a:pPr marL="400050" indent="-400050">
              <a:lnSpc>
                <a:spcPct val="0"/>
              </a:lnSpc>
              <a:spcBef>
                <a:spcPts val="1200"/>
              </a:spcBef>
              <a:spcAft>
                <a:spcPts val="300"/>
              </a:spcAft>
              <a:buFont typeface="Wingdings" pitchFamily="2" charset="2"/>
              <a:buNone/>
            </a:pPr>
            <a:r>
              <a:rPr lang="en-US" sz="1400" dirty="0" smtClean="0">
                <a:latin typeface="Courier New" pitchFamily="49" charset="0"/>
              </a:rPr>
              <a:t>mixed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a:t>
            </a:r>
            <a:r>
              <a:rPr lang="en-US" sz="1400" dirty="0" err="1">
                <a:latin typeface="Courier New" pitchFamily="49" charset="0"/>
              </a:rPr>
              <a:t>momid</a:t>
            </a:r>
            <a:r>
              <a:rPr lang="en-US" sz="1400" dirty="0" smtClean="0">
                <a:latin typeface="Courier New" pitchFamily="49" charset="0"/>
              </a:rPr>
              <a:t>:, </a:t>
            </a:r>
            <a:r>
              <a:rPr lang="en-US" sz="1400" dirty="0" err="1" smtClean="0">
                <a:latin typeface="Courier New" pitchFamily="49" charset="0"/>
              </a:rPr>
              <a:t>reml</a:t>
            </a: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Mixed-effects REML regression                   Number of </a:t>
            </a:r>
            <a:r>
              <a:rPr lang="en-US" sz="1400" dirty="0" err="1">
                <a:latin typeface="Courier New" pitchFamily="49" charset="0"/>
              </a:rPr>
              <a:t>obs</a:t>
            </a:r>
            <a:r>
              <a:rPr lang="en-US" sz="1400" dirty="0">
                <a:latin typeface="Courier New" pitchFamily="49" charset="0"/>
              </a:rPr>
              <a:t>      =      1000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max =         5</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                                                Wald chi2(2)       =     30.75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Log restricted-likelihood = -7649.3763          </a:t>
            </a:r>
            <a:r>
              <a:rPr lang="en-US" sz="1400" dirty="0" err="1">
                <a:latin typeface="Courier New" pitchFamily="49" charset="0"/>
              </a:rPr>
              <a:t>Prob</a:t>
            </a:r>
            <a:r>
              <a:rPr lang="en-US" sz="1400" dirty="0">
                <a:latin typeface="Courier New" pitchFamily="49" charset="0"/>
              </a:rPr>
              <a:t> &gt; chi2        =    0.0000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46.608   9.951014     4.68   0.000     27.10437    66.11163</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26.73226   9.002678     2.97   0.003      9.08734    44.37719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_cons |   2526.622   163.3387    15.47   0.000     2206.484     2846.76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Random-effects Parameters  |   Estimate   Std. Err.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err="1">
                <a:latin typeface="Courier New" pitchFamily="49" charset="0"/>
              </a:rPr>
              <a:t>momid</a:t>
            </a:r>
            <a:r>
              <a:rPr lang="en-US" sz="1400" dirty="0">
                <a:latin typeface="Courier New" pitchFamily="49" charset="0"/>
              </a:rPr>
              <a:t>: Identity              |</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358.1759   23.71804      314.5797    407.8139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445.0229   11.13253      423.7298     467.386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LR test vs. linear regression: chibar2(01) =   209.20 </a:t>
            </a:r>
            <a:r>
              <a:rPr lang="en-US" sz="1400" dirty="0" err="1">
                <a:latin typeface="Courier New" pitchFamily="49" charset="0"/>
              </a:rPr>
              <a:t>Prob</a:t>
            </a:r>
            <a:r>
              <a:rPr lang="en-US" sz="1400" dirty="0">
                <a:latin typeface="Courier New" pitchFamily="49" charset="0"/>
              </a:rPr>
              <a:t> &gt;= chibar2 = 0.0000</a:t>
            </a:r>
          </a:p>
          <a:p>
            <a:pPr marL="400050" indent="-400050">
              <a:lnSpc>
                <a:spcPct val="0"/>
              </a:lnSpc>
              <a:spcBef>
                <a:spcPts val="1200"/>
              </a:spcBef>
              <a:spcAft>
                <a:spcPts val="300"/>
              </a:spcAft>
              <a:buFont typeface="Wingdings" pitchFamily="2" charset="2"/>
              <a:buNone/>
            </a:pPr>
            <a:endParaRPr lang="en-US" sz="1400" dirty="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pP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46BCB88-9129-4497-B5CE-19302FF3CFE1}" type="slidenum">
              <a:rPr lang="en-US" altLang="en-US"/>
              <a:pPr/>
              <a:t>16</a:t>
            </a:fld>
            <a:endParaRPr lang="en-US" altLang="en-US"/>
          </a:p>
        </p:txBody>
      </p:sp>
      <p:sp>
        <p:nvSpPr>
          <p:cNvPr id="1002498" name="Rectangle 2"/>
          <p:cNvSpPr>
            <a:spLocks noGrp="1" noChangeArrowheads="1"/>
          </p:cNvSpPr>
          <p:nvPr>
            <p:ph type="title"/>
          </p:nvPr>
        </p:nvSpPr>
        <p:spPr/>
        <p:txBody>
          <a:bodyPr/>
          <a:lstStyle/>
          <a:p>
            <a:r>
              <a:rPr lang="en-US"/>
              <a:t>Binary outcomes/logistic regression</a:t>
            </a:r>
            <a:endParaRPr lang="en-US">
              <a:latin typeface="Courier New" pitchFamily="49" charset="0"/>
            </a:endParaRPr>
          </a:p>
        </p:txBody>
      </p:sp>
      <p:sp>
        <p:nvSpPr>
          <p:cNvPr id="1002499" name="Rectangle 3"/>
          <p:cNvSpPr>
            <a:spLocks noGrp="1" noChangeArrowheads="1"/>
          </p:cNvSpPr>
          <p:nvPr>
            <p:ph type="body" idx="1"/>
          </p:nvPr>
        </p:nvSpPr>
        <p:spPr/>
        <p:txBody>
          <a:bodyPr/>
          <a:lstStyle/>
          <a:p>
            <a:pPr>
              <a:lnSpc>
                <a:spcPct val="80000"/>
              </a:lnSpc>
            </a:pPr>
            <a:r>
              <a:rPr lang="en-US" sz="2600"/>
              <a:t>Now let’s take a look at the use of xtgee for clustered logistic regression.  I took the Georgia babies data set and artificially dichotomized it as to whether birthweight was above or below 3000 grams.</a:t>
            </a:r>
          </a:p>
          <a:p>
            <a:pPr>
              <a:lnSpc>
                <a:spcPct val="80000"/>
              </a:lnSpc>
            </a:pPr>
            <a:endParaRPr lang="en-US" sz="2600"/>
          </a:p>
          <a:p>
            <a:pPr>
              <a:lnSpc>
                <a:spcPct val="80000"/>
              </a:lnSpc>
            </a:pPr>
            <a:r>
              <a:rPr lang="en-US" sz="2600"/>
              <a:t>What options do we use now?</a:t>
            </a:r>
          </a:p>
          <a:p>
            <a:pPr>
              <a:lnSpc>
                <a:spcPct val="80000"/>
              </a:lnSpc>
              <a:buFont typeface="Wingdings" pitchFamily="2" charset="2"/>
              <a:buNone/>
            </a:pPr>
            <a:endParaRPr lang="en-US" sz="2600"/>
          </a:p>
          <a:p>
            <a:pPr lvl="2">
              <a:lnSpc>
                <a:spcPct val="80000"/>
              </a:lnSpc>
              <a:buFont typeface="Wingdings" pitchFamily="2" charset="2"/>
              <a:buNone/>
            </a:pPr>
            <a:r>
              <a:rPr lang="en-US" sz="2600"/>
              <a:t>family = </a:t>
            </a:r>
          </a:p>
          <a:p>
            <a:pPr lvl="2">
              <a:lnSpc>
                <a:spcPct val="80000"/>
              </a:lnSpc>
              <a:buFont typeface="Wingdings" pitchFamily="2" charset="2"/>
              <a:buNone/>
            </a:pPr>
            <a:r>
              <a:rPr lang="en-US" sz="2600"/>
              <a:t>link = </a:t>
            </a:r>
          </a:p>
          <a:p>
            <a:pPr lvl="2">
              <a:lnSpc>
                <a:spcPct val="80000"/>
              </a:lnSpc>
              <a:buFont typeface="Wingdings" pitchFamily="2" charset="2"/>
              <a:buNone/>
            </a:pPr>
            <a:r>
              <a:rPr lang="en-US" sz="2600"/>
              <a:t>corr = </a:t>
            </a:r>
          </a:p>
          <a:p>
            <a:pPr lvl="2">
              <a:lnSpc>
                <a:spcPct val="80000"/>
              </a:lnSpc>
            </a:pPr>
            <a:endParaRPr lang="en-US" sz="26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17</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304800" y="1219200"/>
            <a:ext cx="9144000" cy="4411663"/>
          </a:xfrm>
        </p:spPr>
        <p:txBody>
          <a:bodyPr/>
          <a:lstStyle/>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family(binomial)</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11.30</a:t>
            </a:r>
          </a:p>
          <a:p>
            <a:pPr marL="0" indent="0">
              <a:lnSpc>
                <a:spcPct val="80000"/>
              </a:lnSpc>
              <a:buFont typeface="Wingdings" pitchFamily="2" charset="2"/>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0.0035</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lowbirth</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-.0829363   .0390214     -2.125   0.034       -.159417   -.0064557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-.089028   .0337755     -2.636   0.008      -.1552267   -.0228293</a:t>
            </a:r>
          </a:p>
          <a:p>
            <a:pPr marL="0" indent="0">
              <a:lnSpc>
                <a:spcPct val="80000"/>
              </a:lnSpc>
              <a:buFont typeface="Wingdings" pitchFamily="2" charset="2"/>
              <a:buNone/>
            </a:pPr>
            <a:r>
              <a:rPr lang="en-US" sz="1400" dirty="0">
                <a:latin typeface="Courier New" pitchFamily="49" charset="0"/>
              </a:rPr>
              <a:t>   _cons |   1.267884   .6036077      2.101   0.036       .0848346    2.450933</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spcBef>
                <a:spcPts val="1200"/>
              </a:spcBef>
              <a:spcAft>
                <a:spcPts val="300"/>
              </a:spcAft>
              <a:buFont typeface="Wingdings" pitchFamily="2" charset="2"/>
              <a:buNone/>
            </a:pPr>
            <a:r>
              <a:rPr lang="en-US" sz="2400" dirty="0">
                <a:latin typeface="Arial Unicode MS" pitchFamily="34" charset="-128"/>
              </a:rPr>
              <a:t>How does this compare to the continuous data fit?</a:t>
            </a:r>
          </a:p>
          <a:p>
            <a:pPr marL="0" indent="0">
              <a:lnSpc>
                <a:spcPct val="80000"/>
              </a:lnSpc>
              <a:buFont typeface="Wingdings" pitchFamily="2" charset="2"/>
              <a:buNone/>
            </a:pPr>
            <a:r>
              <a:rPr lang="en-US" sz="2400" dirty="0">
                <a:latin typeface="Arial Unicode MS" pitchFamily="34" charset="-128"/>
              </a:rPr>
              <a:t>OK to assume exchangeable?</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66D9429-B377-4D9B-A527-5303EAAA86D0}" type="slidenum">
              <a:rPr lang="en-US" altLang="en-US"/>
              <a:pPr/>
              <a:t>18</a:t>
            </a:fld>
            <a:endParaRPr lang="en-US" altLang="en-US"/>
          </a:p>
        </p:txBody>
      </p:sp>
      <p:sp>
        <p:nvSpPr>
          <p:cNvPr id="1030146" name="Rectangle 2"/>
          <p:cNvSpPr>
            <a:spLocks noGrp="1" noChangeArrowheads="1"/>
          </p:cNvSpPr>
          <p:nvPr>
            <p:ph type="title"/>
          </p:nvPr>
        </p:nvSpPr>
        <p:spPr>
          <a:xfrm>
            <a:off x="457200" y="-304800"/>
            <a:ext cx="7543800" cy="1295400"/>
          </a:xfrm>
        </p:spPr>
        <p:txBody>
          <a:bodyPr/>
          <a:lstStyle/>
          <a:p>
            <a:r>
              <a:rPr lang="en-US"/>
              <a:t>Binary outcomes:  robust option</a:t>
            </a:r>
          </a:p>
        </p:txBody>
      </p:sp>
      <p:sp>
        <p:nvSpPr>
          <p:cNvPr id="1030147" name="Rectangle 3"/>
          <p:cNvSpPr>
            <a:spLocks noGrp="1" noChangeArrowheads="1"/>
          </p:cNvSpPr>
          <p:nvPr>
            <p:ph type="body" idx="1"/>
          </p:nvPr>
        </p:nvSpPr>
        <p:spPr>
          <a:xfrm>
            <a:off x="152400" y="1447800"/>
            <a:ext cx="9144000" cy="4411663"/>
          </a:xfrm>
        </p:spPr>
        <p:txBody>
          <a:bodyPr/>
          <a:lstStyle/>
          <a:p>
            <a:pPr marL="0" indent="0">
              <a:lnSpc>
                <a:spcPct val="80000"/>
              </a:lnSpc>
              <a:buFont typeface="Wingdings" pitchFamily="2" charset="2"/>
              <a:buNone/>
            </a:pPr>
            <a:r>
              <a:rPr lang="en-US" sz="1400">
                <a:latin typeface="Courier New" pitchFamily="49" charset="0"/>
              </a:rPr>
              <a:t>xtgee lowbirth birthord initag, i(momid) family(bino) robust</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logit      Obs per group: min =         5</a:t>
            </a:r>
          </a:p>
          <a:p>
            <a:pPr marL="0" indent="0">
              <a:lnSpc>
                <a:spcPct val="80000"/>
              </a:lnSpc>
              <a:buFont typeface="Wingdings" pitchFamily="2" charset="2"/>
              <a:buNone/>
            </a:pPr>
            <a:r>
              <a:rPr lang="en-US" sz="1400">
                <a:latin typeface="Courier New" pitchFamily="49" charset="0"/>
              </a:rPr>
              <a:t>Family:                           binomial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10.64</a:t>
            </a:r>
          </a:p>
          <a:p>
            <a:pPr marL="0" indent="0">
              <a:lnSpc>
                <a:spcPct val="80000"/>
              </a:lnSpc>
              <a:buFont typeface="Wingdings" pitchFamily="2" charset="2"/>
              <a:buNone/>
            </a:pPr>
            <a:r>
              <a:rPr lang="en-US" sz="1400">
                <a:latin typeface="Courier New" pitchFamily="49" charset="0"/>
              </a:rPr>
              <a:t>Scale parameter:                         1      Prob &gt; chi2        =    0.0049</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                                  (Std. Err. adjusted for clustering on momid)</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             Semi-robust</a:t>
            </a:r>
          </a:p>
          <a:p>
            <a:pPr marL="0" indent="0">
              <a:lnSpc>
                <a:spcPct val="80000"/>
              </a:lnSpc>
              <a:buFont typeface="Wingdings" pitchFamily="2" charset="2"/>
              <a:buNone/>
            </a:pPr>
            <a:r>
              <a:rPr lang="en-US" sz="1400">
                <a:latin typeface="Courier New" pitchFamily="49" charset="0"/>
              </a:rPr>
              <a:t>    lowbirth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birthord |  -.0829363   .0384829    -2.16   0.031    -.1583614   -.0075113</a:t>
            </a:r>
          </a:p>
          <a:p>
            <a:pPr marL="0" indent="0">
              <a:lnSpc>
                <a:spcPct val="80000"/>
              </a:lnSpc>
              <a:buFont typeface="Wingdings" pitchFamily="2" charset="2"/>
              <a:buNone/>
            </a:pPr>
            <a:r>
              <a:rPr lang="en-US" sz="1400">
                <a:latin typeface="Courier New" pitchFamily="49" charset="0"/>
              </a:rPr>
              <a:t>     initage |   -.089028   .0341776    -2.60   0.009    -.1560149   -.0220412</a:t>
            </a:r>
          </a:p>
          <a:p>
            <a:pPr marL="0" indent="0">
              <a:lnSpc>
                <a:spcPct val="80000"/>
              </a:lnSpc>
              <a:buFont typeface="Wingdings" pitchFamily="2" charset="2"/>
              <a:buNone/>
            </a:pPr>
            <a:r>
              <a:rPr lang="en-US" sz="1400">
                <a:latin typeface="Courier New" pitchFamily="49" charset="0"/>
              </a:rPr>
              <a:t>       _cons |   1.267884   .6099252     2.08   0.038     .0724524    2.463315</a:t>
            </a:r>
          </a:p>
          <a:p>
            <a:pPr marL="0" indent="0">
              <a:lnSpc>
                <a:spcPct val="80000"/>
              </a:lnSpc>
              <a:buFont typeface="Wingdings" pitchFamily="2" charset="2"/>
              <a:buNone/>
            </a:pPr>
            <a:r>
              <a:rPr lang="en-US" sz="1400">
                <a:latin typeface="Courier New" pitchFamily="49" charset="0"/>
              </a:rPr>
              <a:t>------------------------------------------------------------------------------</a:t>
            </a:r>
            <a:endParaRPr lang="en-US" sz="2400">
              <a:latin typeface="Arial Unicode MS" pitchFamily="34" charset="-128"/>
            </a:endParaRP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500">
              <a:latin typeface="Courier New" pitchFamily="49"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19</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16727" y="1828800"/>
            <a:ext cx="9144000" cy="4411663"/>
          </a:xfrm>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robust </a:t>
            </a:r>
            <a:r>
              <a:rPr lang="en-US" sz="1400" dirty="0" err="1">
                <a:solidFill>
                  <a:srgbClr val="FF0000"/>
                </a:solidFill>
                <a:latin typeface="Courier New" pitchFamily="49" charset="0"/>
              </a:rPr>
              <a:t>ef</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Correlation:                  exchangeable                     max =         5</a:t>
            </a:r>
          </a:p>
          <a:p>
            <a:pPr marL="0" indent="0">
              <a:lnSpc>
                <a:spcPct val="80000"/>
              </a:lnSpc>
              <a:buNone/>
            </a:pPr>
            <a:r>
              <a:rPr lang="en-US" sz="1400" dirty="0">
                <a:latin typeface="Courier New" pitchFamily="49" charset="0"/>
              </a:rPr>
              <a:t>                                                Wald chi2(2)       =     10.64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0.0049</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birthord</a:t>
            </a:r>
            <a:r>
              <a:rPr lang="en-US" sz="1400" dirty="0" smtClean="0">
                <a:latin typeface="Courier New" pitchFamily="49" charset="0"/>
              </a:rPr>
              <a:t> </a:t>
            </a:r>
            <a:r>
              <a:rPr lang="en-US" sz="1400" dirty="0">
                <a:latin typeface="Courier New" pitchFamily="49" charset="0"/>
              </a:rPr>
              <a:t>|   .9204098     .03542    -2.16   0.031     .8535413    .</a:t>
            </a:r>
            <a:r>
              <a:rPr lang="en-US" sz="1400" dirty="0" smtClean="0">
                <a:latin typeface="Courier New" pitchFamily="49" charset="0"/>
              </a:rPr>
              <a:t>9925168</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initage</a:t>
            </a:r>
            <a:r>
              <a:rPr lang="en-US" sz="1400" dirty="0" smtClean="0">
                <a:latin typeface="Courier New" pitchFamily="49" charset="0"/>
              </a:rPr>
              <a:t> </a:t>
            </a:r>
            <a:r>
              <a:rPr lang="en-US" sz="1400" dirty="0">
                <a:latin typeface="Courier New" pitchFamily="49" charset="0"/>
              </a:rPr>
              <a:t>|   .9148199   .0312663    -2.60   0.009     .8555464    .9781999</a:t>
            </a:r>
          </a:p>
          <a:p>
            <a:pPr marL="0" indent="0">
              <a:lnSpc>
                <a:spcPct val="80000"/>
              </a:lnSpc>
              <a:buNone/>
            </a:pPr>
            <a:r>
              <a:rPr lang="en-US" sz="1400" dirty="0" smtClean="0">
                <a:latin typeface="Courier New" pitchFamily="49" charset="0"/>
              </a:rPr>
              <a:t>       </a:t>
            </a:r>
            <a:r>
              <a:rPr lang="en-US" sz="1400" dirty="0">
                <a:latin typeface="Courier New" pitchFamily="49" charset="0"/>
              </a:rPr>
              <a:t>_cons |   3.553325   2.167263     2.08   0.038     1.075142    11.74368</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extLst>
      <p:ext uri="{BB962C8B-B14F-4D97-AF65-F5344CB8AC3E}">
        <p14:creationId xmlns:p14="http://schemas.microsoft.com/office/powerpoint/2010/main" val="1758190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870B718-DDF0-42E1-B0F6-66C7AE31B706}"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a:t>More on </a:t>
            </a:r>
            <a:r>
              <a:rPr lang="en-US" b="1" dirty="0" err="1" smtClean="0">
                <a:latin typeface="Courier New" panose="02070309020205020404" pitchFamily="49" charset="0"/>
                <a:cs typeface="Courier New" panose="02070309020205020404" pitchFamily="49" charset="0"/>
              </a:rPr>
              <a:t>xtgee</a:t>
            </a:r>
            <a:endParaRPr lang="en-US" b="1" dirty="0">
              <a:latin typeface="Courier New" panose="02070309020205020404" pitchFamily="49" charset="0"/>
              <a:cs typeface="Courier New" panose="02070309020205020404" pitchFamily="49" charset="0"/>
            </a:endParaRPr>
          </a:p>
          <a:p>
            <a:pPr marL="571500" indent="-571500">
              <a:lnSpc>
                <a:spcPct val="90000"/>
              </a:lnSpc>
              <a:buSzTx/>
              <a:buFont typeface="Monotype Sorts" pitchFamily="2" charset="2"/>
              <a:buAutoNum type="arabicPeriod"/>
            </a:pPr>
            <a:r>
              <a:rPr lang="en-US" dirty="0"/>
              <a:t>Examples</a:t>
            </a:r>
          </a:p>
          <a:p>
            <a:pPr marL="571500" indent="-571500">
              <a:lnSpc>
                <a:spcPct val="90000"/>
              </a:lnSpc>
              <a:buSzTx/>
              <a:buFont typeface="Monotype Sorts" pitchFamily="2" charset="2"/>
              <a:buAutoNum type="arabicPeriod"/>
            </a:pPr>
            <a:r>
              <a:rPr lang="en-US" dirty="0"/>
              <a:t>Robust standard errors</a:t>
            </a:r>
          </a:p>
          <a:p>
            <a:pPr marL="571500" indent="-571500">
              <a:lnSpc>
                <a:spcPct val="90000"/>
              </a:lnSpc>
              <a:buSzTx/>
              <a:buFont typeface="Monotype Sorts" pitchFamily="2" charset="2"/>
              <a:buAutoNum type="arabicPeriod"/>
            </a:pPr>
            <a:r>
              <a:rPr lang="en-US" dirty="0"/>
              <a:t>Binary outcomes</a:t>
            </a:r>
          </a:p>
          <a:p>
            <a:pPr marL="571500" indent="-571500">
              <a:lnSpc>
                <a:spcPct val="90000"/>
              </a:lnSpc>
              <a:buSzTx/>
              <a:buFont typeface="Monotype Sorts" pitchFamily="2" charset="2"/>
              <a:buAutoNum type="arabicPeriod"/>
            </a:pPr>
            <a:r>
              <a:rPr lang="en-US" dirty="0"/>
              <a:t>Changing the link function</a:t>
            </a:r>
          </a:p>
          <a:p>
            <a:pPr marL="571500" indent="-571500">
              <a:lnSpc>
                <a:spcPct val="90000"/>
              </a:lnSpc>
              <a:buSzTx/>
              <a:buFont typeface="Monotype Sorts" pitchFamily="2" charset="2"/>
              <a:buAutoNum type="arabicPeriod"/>
            </a:pPr>
            <a:r>
              <a:rPr lang="en-US" dirty="0"/>
              <a:t>Modeling practice</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20</a:t>
            </a:fld>
            <a:endParaRPr lang="en-US" altLang="en-US"/>
          </a:p>
        </p:txBody>
      </p:sp>
      <p:sp>
        <p:nvSpPr>
          <p:cNvPr id="1003522" name="Rectangle 2"/>
          <p:cNvSpPr>
            <a:spLocks noGrp="1" noChangeArrowheads="1"/>
          </p:cNvSpPr>
          <p:nvPr>
            <p:ph type="title"/>
          </p:nvPr>
        </p:nvSpPr>
        <p:spPr>
          <a:xfrm>
            <a:off x="228600" y="-304800"/>
            <a:ext cx="7772400" cy="1295400"/>
          </a:xfrm>
        </p:spPr>
        <p:txBody>
          <a:bodyPr/>
          <a:lstStyle/>
          <a:p>
            <a:r>
              <a:rPr lang="en-US" dirty="0" smtClean="0"/>
              <a:t>Low </a:t>
            </a:r>
            <a:r>
              <a:rPr lang="en-US" dirty="0" err="1" smtClean="0"/>
              <a:t>birthweight</a:t>
            </a:r>
            <a:r>
              <a:rPr lang="en-US" dirty="0" smtClean="0"/>
              <a:t>:  mixed effects model</a:t>
            </a:r>
            <a:endParaRPr lang="en-US" dirty="0"/>
          </a:p>
        </p:txBody>
      </p:sp>
      <p:sp>
        <p:nvSpPr>
          <p:cNvPr id="1003523" name="Rectangle 3"/>
          <p:cNvSpPr>
            <a:spLocks noGrp="1" noChangeArrowheads="1"/>
          </p:cNvSpPr>
          <p:nvPr>
            <p:ph type="body" idx="1"/>
          </p:nvPr>
        </p:nvSpPr>
        <p:spPr>
          <a:xfrm>
            <a:off x="304800" y="1219200"/>
            <a:ext cx="9144000" cy="4411663"/>
          </a:xfrm>
          <a:solidFill>
            <a:schemeClr val="bg1"/>
          </a:solidFill>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meglm</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or</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Mixed-effects </a:t>
            </a:r>
            <a:r>
              <a:rPr lang="en-US" sz="1400" dirty="0">
                <a:latin typeface="Courier New" pitchFamily="49" charset="0"/>
              </a:rPr>
              <a:t>GLM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Family:                binomial</a:t>
            </a:r>
          </a:p>
          <a:p>
            <a:pPr marL="0" indent="0">
              <a:lnSpc>
                <a:spcPct val="80000"/>
              </a:lnSpc>
              <a:buNone/>
            </a:pPr>
            <a:r>
              <a:rPr lang="en-US" sz="1400" dirty="0">
                <a:latin typeface="Courier New" pitchFamily="49" charset="0"/>
              </a:rPr>
              <a:t>Link:                     </a:t>
            </a:r>
            <a:r>
              <a:rPr lang="en-US" sz="1400" dirty="0" err="1">
                <a:latin typeface="Courier New" pitchFamily="49" charset="0"/>
              </a:rPr>
              <a:t>logit</a:t>
            </a:r>
            <a:endParaRPr lang="en-US" sz="1400" dirty="0">
              <a:latin typeface="Courier New" pitchFamily="49" charset="0"/>
            </a:endParaRP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Integration method: </a:t>
            </a:r>
            <a:r>
              <a:rPr lang="en-US" sz="1400" dirty="0" err="1">
                <a:latin typeface="Courier New" pitchFamily="49" charset="0"/>
              </a:rPr>
              <a:t>mvaghermite</a:t>
            </a:r>
            <a:r>
              <a:rPr lang="en-US" sz="1400" dirty="0">
                <a:latin typeface="Courier New" pitchFamily="49" charset="0"/>
              </a:rPr>
              <a:t>                 Integration points =         7</a:t>
            </a:r>
          </a:p>
          <a:p>
            <a:pPr marL="0" indent="0">
              <a:lnSpc>
                <a:spcPct val="80000"/>
              </a:lnSpc>
              <a:buNone/>
            </a:pPr>
            <a:r>
              <a:rPr lang="en-US" sz="1400" dirty="0" smtClean="0">
                <a:latin typeface="Courier New" pitchFamily="49" charset="0"/>
              </a:rPr>
              <a:t>                                                </a:t>
            </a:r>
            <a:r>
              <a:rPr lang="en-US" sz="1400" dirty="0">
                <a:latin typeface="Courier New" pitchFamily="49" charset="0"/>
              </a:rPr>
              <a:t>Wald chi2(2)       =     11.90</a:t>
            </a:r>
          </a:p>
          <a:p>
            <a:pPr marL="0" indent="0">
              <a:lnSpc>
                <a:spcPct val="80000"/>
              </a:lnSpc>
              <a:buNone/>
            </a:pPr>
            <a:r>
              <a:rPr lang="en-US" sz="1400" dirty="0">
                <a:latin typeface="Courier New" pitchFamily="49" charset="0"/>
              </a:rPr>
              <a:t>Log likelihood = -588.05261                     </a:t>
            </a:r>
            <a:r>
              <a:rPr lang="en-US" sz="1400" dirty="0" err="1">
                <a:latin typeface="Courier New" pitchFamily="49" charset="0"/>
              </a:rPr>
              <a:t>Prob</a:t>
            </a:r>
            <a:r>
              <a:rPr lang="en-US" sz="1400" dirty="0">
                <a:latin typeface="Courier New" pitchFamily="49" charset="0"/>
              </a:rPr>
              <a:t> &gt; chi2        =    0.0026</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.8808697   .0404965    -2.76   0.006      .804969    .9639271</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.8872647   .0500711    -2.12   0.034     .7943597    .9910354</a:t>
            </a:r>
          </a:p>
          <a:p>
            <a:pPr marL="0" indent="0">
              <a:lnSpc>
                <a:spcPct val="80000"/>
              </a:lnSpc>
              <a:buNone/>
            </a:pPr>
            <a:r>
              <a:rPr lang="en-US" sz="1400" dirty="0">
                <a:latin typeface="Courier New" pitchFamily="49" charset="0"/>
              </a:rPr>
              <a:t>       _cons |    6.00727   4.979094     2.16   0.031     1.183486    30.49236</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momid</a:t>
            </a:r>
            <a:r>
              <a:rPr lang="en-US" sz="1400" dirty="0">
                <a:latin typeface="Courier New" pitchFamily="49" charset="0"/>
              </a:rPr>
              <a:t>        |</a:t>
            </a:r>
          </a:p>
          <a:p>
            <a:pPr marL="0" indent="0">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2.595213   .5419826                      1.723489    3.907845</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LR test vs. logistic regression: chibar2(01) =   123.25 </a:t>
            </a:r>
            <a:r>
              <a:rPr lang="en-US" sz="1400" dirty="0" err="1">
                <a:latin typeface="Courier New" pitchFamily="49" charset="0"/>
              </a:rPr>
              <a:t>Prob</a:t>
            </a:r>
            <a:r>
              <a:rPr lang="en-US" sz="1400" dirty="0">
                <a:latin typeface="Courier New" pitchFamily="49" charset="0"/>
              </a:rPr>
              <a:t>&gt;=chibar2 = 0.0000</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grpSp>
        <p:nvGrpSpPr>
          <p:cNvPr id="2" name="Group 1"/>
          <p:cNvGrpSpPr/>
          <p:nvPr/>
        </p:nvGrpSpPr>
        <p:grpSpPr>
          <a:xfrm>
            <a:off x="1600200" y="4475356"/>
            <a:ext cx="5963784" cy="2259772"/>
            <a:chOff x="1600200" y="4475356"/>
            <a:chExt cx="5963784" cy="2259772"/>
          </a:xfrm>
        </p:grpSpPr>
        <p:sp>
          <p:nvSpPr>
            <p:cNvPr id="5" name="Oval 4"/>
            <p:cNvSpPr>
              <a:spLocks noChangeArrowheads="1"/>
            </p:cNvSpPr>
            <p:nvPr/>
          </p:nvSpPr>
          <p:spPr bwMode="auto">
            <a:xfrm>
              <a:off x="1600200" y="4475356"/>
              <a:ext cx="2209800" cy="533400"/>
            </a:xfrm>
            <a:prstGeom prst="ellipse">
              <a:avLst/>
            </a:prstGeom>
            <a:solidFill>
              <a:schemeClr val="bg1">
                <a:alpha val="0"/>
              </a:schemeClr>
            </a:solidFill>
            <a:ln w="19050" algn="ctr">
              <a:solidFill>
                <a:srgbClr val="FF0000"/>
              </a:solidFill>
              <a:round/>
              <a:headEnd/>
              <a:tailEnd/>
            </a:ln>
            <a:effectLst/>
          </p:spPr>
          <p:txBody>
            <a:bodyPr wrap="none" anchor="ctr"/>
            <a:lstStyle/>
            <a:p>
              <a:endParaRPr lang="en-US"/>
            </a:p>
          </p:txBody>
        </p:sp>
        <p:sp>
          <p:nvSpPr>
            <p:cNvPr id="6" name="Text Box 5"/>
            <p:cNvSpPr txBox="1">
              <a:spLocks noChangeArrowheads="1"/>
            </p:cNvSpPr>
            <p:nvPr/>
          </p:nvSpPr>
          <p:spPr bwMode="auto">
            <a:xfrm>
              <a:off x="4267200" y="5257800"/>
              <a:ext cx="3296784" cy="1477328"/>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dirty="0" smtClean="0">
                  <a:solidFill>
                    <a:srgbClr val="CC0000"/>
                  </a:solidFill>
                </a:rPr>
                <a:t>ORs are further from 1 for mixed effects models, though p-values are usually similar.  Slightly different interpretation (subject specific). </a:t>
              </a:r>
              <a:endParaRPr lang="en-US" dirty="0">
                <a:solidFill>
                  <a:srgbClr val="CC0000"/>
                </a:solidFill>
              </a:endParaRPr>
            </a:p>
          </p:txBody>
        </p:sp>
        <p:sp>
          <p:nvSpPr>
            <p:cNvPr id="7" name="Line 6"/>
            <p:cNvSpPr>
              <a:spLocks noChangeShapeType="1"/>
            </p:cNvSpPr>
            <p:nvPr/>
          </p:nvSpPr>
          <p:spPr bwMode="auto">
            <a:xfrm flipH="1" flipV="1">
              <a:off x="3823846" y="4800600"/>
              <a:ext cx="443354" cy="4572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17581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21</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dirty="0">
                <a:latin typeface="Arial Unicode MS" pitchFamily="34" charset="-128"/>
              </a:rPr>
              <a:t>What kind of model would this command fit?</a:t>
            </a:r>
          </a:p>
          <a:p>
            <a:pPr marL="0" indent="0">
              <a:lnSpc>
                <a:spcPct val="80000"/>
              </a:lnSpc>
              <a:buFont typeface="Wingdings" pitchFamily="2" charset="2"/>
              <a:buNone/>
            </a:pPr>
            <a:endParaRPr lang="en-US" sz="1200" dirty="0">
              <a:latin typeface="Arial Unicode MS" pitchFamily="34" charset="-128"/>
            </a:endParaRPr>
          </a:p>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link(log)</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log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Gaussian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30.56</a:t>
            </a:r>
          </a:p>
          <a:p>
            <a:pPr marL="0" indent="0">
              <a:lnSpc>
                <a:spcPct val="80000"/>
              </a:lnSpc>
              <a:buFont typeface="Wingdings" pitchFamily="2" charset="2"/>
              <a:buNone/>
            </a:pPr>
            <a:r>
              <a:rPr lang="en-US" sz="1400" dirty="0">
                <a:latin typeface="Courier New" pitchFamily="49" charset="0"/>
              </a:rPr>
              <a:t>Scale parameter:                  324595.5      </a:t>
            </a:r>
            <a:r>
              <a:rPr lang="en-US" sz="1400" dirty="0" err="1">
                <a:latin typeface="Courier New" pitchFamily="49" charset="0"/>
              </a:rPr>
              <a:t>Prob</a:t>
            </a:r>
            <a:r>
              <a:rPr lang="en-US" sz="1400" dirty="0">
                <a:latin typeface="Courier New" pitchFamily="49" charset="0"/>
              </a:rPr>
              <a:t> &gt; chi2        =    0.0000</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.0147553   .0031742      4.648   0.000       .0085339    .0209767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.008179   .0027336      2.992   0.003       .0028212    .0135368</a:t>
            </a:r>
          </a:p>
          <a:p>
            <a:pPr marL="0" indent="0">
              <a:lnSpc>
                <a:spcPct val="80000"/>
              </a:lnSpc>
              <a:buFont typeface="Wingdings" pitchFamily="2" charset="2"/>
              <a:buNone/>
            </a:pPr>
            <a:r>
              <a:rPr lang="en-US" sz="1400" dirty="0">
                <a:latin typeface="Courier New" pitchFamily="49" charset="0"/>
              </a:rPr>
              <a:t>   _cons |   7.862211   .0503139    156.263   0.000       7.763598    7.960825</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2400" dirty="0">
                <a:latin typeface="Arial Unicode MS" pitchFamily="34" charset="-128"/>
              </a:rPr>
              <a:t>Interpretations:</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700" dirty="0">
              <a:latin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A940DC79-DA7B-4E67-8CA4-647152402897}" type="slidenum">
              <a:rPr lang="en-US" altLang="en-US"/>
              <a:pPr/>
              <a:t>22</a:t>
            </a:fld>
            <a:endParaRPr lang="en-US" altLang="en-US"/>
          </a:p>
        </p:txBody>
      </p:sp>
      <p:sp>
        <p:nvSpPr>
          <p:cNvPr id="1031170" name="Rectangle 2"/>
          <p:cNvSpPr>
            <a:spLocks noGrp="1" noChangeArrowheads="1"/>
          </p:cNvSpPr>
          <p:nvPr>
            <p:ph type="title"/>
          </p:nvPr>
        </p:nvSpPr>
        <p:spPr/>
        <p:txBody>
          <a:bodyPr/>
          <a:lstStyle/>
          <a:p>
            <a:r>
              <a:rPr lang="en-US"/>
              <a:t>Changing the link function</a:t>
            </a:r>
          </a:p>
        </p:txBody>
      </p:sp>
      <p:graphicFrame>
        <p:nvGraphicFramePr>
          <p:cNvPr id="1031172" name="Object 4"/>
          <p:cNvGraphicFramePr>
            <a:graphicFrameLocks noGrp="1" noChangeAspect="1"/>
          </p:cNvGraphicFramePr>
          <p:nvPr>
            <p:ph sz="half" idx="2"/>
          </p:nvPr>
        </p:nvGraphicFramePr>
        <p:xfrm>
          <a:off x="457200" y="1524000"/>
          <a:ext cx="8001000" cy="4862513"/>
        </p:xfrm>
        <a:graphic>
          <a:graphicData uri="http://schemas.openxmlformats.org/presentationml/2006/ole">
            <mc:AlternateContent xmlns:mc="http://schemas.openxmlformats.org/markup-compatibility/2006">
              <mc:Choice xmlns:v="urn:schemas-microsoft-com:vml" Requires="v">
                <p:oleObj spid="_x0000_s1031185" name="Document" r:id="rId4" imgW="8216932" imgH="4992602" progId="Word.Document.8">
                  <p:embed/>
                </p:oleObj>
              </mc:Choice>
              <mc:Fallback>
                <p:oleObj name="Document" r:id="rId4" imgW="8216932" imgH="4992602"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524000"/>
                        <a:ext cx="8001000" cy="486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23</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dirty="0" smtClean="0">
                <a:latin typeface="Arial Unicode MS" pitchFamily="34" charset="-128"/>
              </a:rPr>
              <a:t>You can ask Stata to </a:t>
            </a:r>
            <a:r>
              <a:rPr lang="en-US" sz="2400" dirty="0" err="1" smtClean="0">
                <a:latin typeface="Arial Unicode MS" pitchFamily="34" charset="-128"/>
              </a:rPr>
              <a:t>exponentiate</a:t>
            </a:r>
            <a:r>
              <a:rPr lang="en-US" sz="2400" dirty="0" smtClean="0">
                <a:latin typeface="Arial Unicode MS" pitchFamily="34" charset="-128"/>
              </a:rPr>
              <a:t> for you using the </a:t>
            </a:r>
            <a:r>
              <a:rPr lang="en-US" sz="2400" dirty="0" err="1" smtClean="0">
                <a:latin typeface="Arial Unicode MS" pitchFamily="34" charset="-128"/>
              </a:rPr>
              <a:t>eform</a:t>
            </a:r>
            <a:r>
              <a:rPr lang="en-US" sz="2400" dirty="0" smtClean="0">
                <a:latin typeface="Arial Unicode MS" pitchFamily="34" charset="-128"/>
              </a:rPr>
              <a:t> option:</a:t>
            </a:r>
            <a:endParaRPr lang="en-US" sz="2400" dirty="0">
              <a:latin typeface="Arial Unicode MS" pitchFamily="34" charset="-128"/>
            </a:endParaRPr>
          </a:p>
          <a:p>
            <a:pPr marL="0" indent="0">
              <a:lnSpc>
                <a:spcPct val="80000"/>
              </a:lnSpc>
              <a:buFont typeface="Wingdings" pitchFamily="2" charset="2"/>
              <a:buNone/>
            </a:pPr>
            <a:endParaRPr lang="en-US" sz="1200" dirty="0">
              <a:latin typeface="Arial Unicode MS" pitchFamily="34" charset="-128"/>
            </a:endParaRPr>
          </a:p>
          <a:p>
            <a:pPr marL="0" indent="0">
              <a:lnSpc>
                <a:spcPct val="80000"/>
              </a:lnSpc>
              <a:buNone/>
            </a:pPr>
            <a:r>
              <a:rPr lang="en-US" sz="1400" dirty="0" err="1" smtClean="0">
                <a:latin typeface="Courier New" pitchFamily="49" charset="0"/>
              </a:rPr>
              <a:t>xtgee</a:t>
            </a:r>
            <a:r>
              <a:rPr lang="en-US" sz="1400" dirty="0" smtClean="0">
                <a:latin typeface="Courier New" pitchFamily="49" charset="0"/>
              </a:rPr>
              <a:t>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link(log) </a:t>
            </a:r>
            <a:r>
              <a:rPr lang="en-US" sz="1400" dirty="0" err="1">
                <a:solidFill>
                  <a:srgbClr val="FF0000"/>
                </a:solidFill>
                <a:latin typeface="Courier New" pitchFamily="49" charset="0"/>
              </a:rPr>
              <a:t>eform</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log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5</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r>
              <a:rPr lang="en-US" sz="1400" dirty="0">
                <a:latin typeface="Courier New" pitchFamily="49" charset="0"/>
              </a:rPr>
              <a:t>                                                Wald chi2(2)      =      30.56</a:t>
            </a:r>
          </a:p>
          <a:p>
            <a:pPr marL="0" indent="0">
              <a:lnSpc>
                <a:spcPct val="80000"/>
              </a:lnSpc>
              <a:buNone/>
            </a:pPr>
            <a:r>
              <a:rPr lang="en-US" sz="1400" dirty="0">
                <a:latin typeface="Courier New" pitchFamily="49" charset="0"/>
              </a:rPr>
              <a:t>Scale parameter:                  324595.5      </a:t>
            </a:r>
            <a:r>
              <a:rPr lang="en-US" sz="1400" dirty="0" err="1">
                <a:latin typeface="Courier New" pitchFamily="49" charset="0"/>
              </a:rPr>
              <a:t>Prob</a:t>
            </a:r>
            <a:r>
              <a:rPr lang="en-US" sz="1400" dirty="0">
                <a:latin typeface="Courier New" pitchFamily="49" charset="0"/>
              </a:rPr>
              <a:t> &gt; chi2       =     0.0000</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exp</a:t>
            </a:r>
            <a:r>
              <a:rPr lang="en-US" sz="1400" dirty="0">
                <a:latin typeface="Courier New" pitchFamily="49" charset="0"/>
              </a:rPr>
              <a:t>(b)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1.014865   .0032214     4.65   0.000      1.00857    1.021198</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1.008213   .0027561     2.99   0.003     1.002825    1.013629</a:t>
            </a:r>
          </a:p>
          <a:p>
            <a:pPr marL="0" indent="0">
              <a:lnSpc>
                <a:spcPct val="80000"/>
              </a:lnSpc>
              <a:buNone/>
            </a:pPr>
            <a:r>
              <a:rPr lang="en-US" sz="1400" dirty="0">
                <a:latin typeface="Courier New" pitchFamily="49" charset="0"/>
              </a:rPr>
              <a:t>       _cons |   2597.258   130.6783   156.26   0.000     2353.357    2866.437</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39775243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9DA9EF4-5A3F-452F-93CA-74AD040F16F2}" type="slidenum">
              <a:rPr lang="en-US" altLang="en-US"/>
              <a:pPr/>
              <a:t>24</a:t>
            </a:fld>
            <a:endParaRPr lang="en-US" altLang="en-US"/>
          </a:p>
        </p:txBody>
      </p:sp>
      <p:sp>
        <p:nvSpPr>
          <p:cNvPr id="1033218" name="Rectangle 2"/>
          <p:cNvSpPr>
            <a:spLocks noGrp="1" noChangeArrowheads="1"/>
          </p:cNvSpPr>
          <p:nvPr>
            <p:ph type="title"/>
          </p:nvPr>
        </p:nvSpPr>
        <p:spPr/>
        <p:txBody>
          <a:bodyPr/>
          <a:lstStyle/>
          <a:p>
            <a:r>
              <a:rPr lang="en-US"/>
              <a:t>Changing the link function</a:t>
            </a:r>
          </a:p>
        </p:txBody>
      </p:sp>
      <p:sp>
        <p:nvSpPr>
          <p:cNvPr id="1033220" name="Rectangle 4"/>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dirty="0">
                <a:latin typeface="Arial Unicode MS" pitchFamily="34" charset="-128"/>
              </a:rPr>
              <a:t>What kind of model would this command fit?</a:t>
            </a:r>
          </a:p>
          <a:p>
            <a:pPr>
              <a:buFont typeface="Wingdings" pitchFamily="2" charset="2"/>
              <a:buNone/>
            </a:pPr>
            <a:r>
              <a:rPr lang="en-US" sz="2600" dirty="0" err="1">
                <a:latin typeface="Courier New" pitchFamily="49" charset="0"/>
              </a:rPr>
              <a:t>xtgee</a:t>
            </a:r>
            <a:r>
              <a:rPr lang="en-US" sz="2600" dirty="0">
                <a:latin typeface="Courier New" pitchFamily="49" charset="0"/>
              </a:rPr>
              <a:t> </a:t>
            </a:r>
            <a:r>
              <a:rPr lang="en-US" sz="2600" dirty="0" err="1">
                <a:latin typeface="Courier New" pitchFamily="49" charset="0"/>
              </a:rPr>
              <a:t>lowbirth</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a:latin typeface="Courier New" pitchFamily="49" charset="0"/>
              </a:rPr>
              <a:t>initage</a:t>
            </a:r>
            <a:r>
              <a:rPr lang="en-US" sz="2600" dirty="0">
                <a:latin typeface="Courier New" pitchFamily="49" charset="0"/>
              </a:rPr>
              <a:t>, i(</a:t>
            </a:r>
            <a:r>
              <a:rPr lang="en-US" sz="2600" dirty="0" err="1">
                <a:latin typeface="Courier New" pitchFamily="49" charset="0"/>
              </a:rPr>
              <a:t>momid</a:t>
            </a:r>
            <a:r>
              <a:rPr lang="en-US" sz="2600" dirty="0">
                <a:latin typeface="Courier New" pitchFamily="49" charset="0"/>
              </a:rPr>
              <a:t>) family(</a:t>
            </a:r>
            <a:r>
              <a:rPr lang="en-US" sz="2600" dirty="0" err="1">
                <a:latin typeface="Courier New" pitchFamily="49" charset="0"/>
              </a:rPr>
              <a:t>bino</a:t>
            </a:r>
            <a:r>
              <a:rPr lang="en-US" sz="2600" dirty="0">
                <a:latin typeface="Courier New" pitchFamily="49" charset="0"/>
              </a:rPr>
              <a:t>) link(log)</a:t>
            </a:r>
          </a:p>
          <a:p>
            <a:pPr marL="0" indent="0">
              <a:buNone/>
            </a:pPr>
            <a:endParaRPr lang="en-US" sz="26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4E54576-C224-4DCC-AE7A-A94E1817996A}" type="slidenum">
              <a:rPr lang="en-US" altLang="en-US"/>
              <a:pPr/>
              <a:t>25</a:t>
            </a:fld>
            <a:endParaRPr lang="en-US" altLang="en-US"/>
          </a:p>
        </p:txBody>
      </p:sp>
      <p:sp>
        <p:nvSpPr>
          <p:cNvPr id="1040386" name="Rectangle 2"/>
          <p:cNvSpPr>
            <a:spLocks noGrp="1" noChangeArrowheads="1"/>
          </p:cNvSpPr>
          <p:nvPr>
            <p:ph type="title"/>
          </p:nvPr>
        </p:nvSpPr>
        <p:spPr/>
        <p:txBody>
          <a:bodyPr/>
          <a:lstStyle/>
          <a:p>
            <a:r>
              <a:rPr lang="en-US"/>
              <a:t>Changing the link function (cont.)</a:t>
            </a:r>
          </a:p>
        </p:txBody>
      </p:sp>
      <p:sp>
        <p:nvSpPr>
          <p:cNvPr id="1040387" name="Rectangle 3"/>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dirty="0">
                <a:latin typeface="Arial Unicode MS" pitchFamily="34" charset="-128"/>
              </a:rPr>
              <a:t>To fit a relative risk model for binary data </a:t>
            </a:r>
            <a:r>
              <a:rPr lang="en-US" sz="2600" i="1" dirty="0">
                <a:latin typeface="Arial Unicode MS" pitchFamily="34" charset="-128"/>
              </a:rPr>
              <a:t>with or without clustering </a:t>
            </a:r>
            <a:r>
              <a:rPr lang="en-US" sz="2600" dirty="0">
                <a:latin typeface="Arial Unicode MS" pitchFamily="34" charset="-128"/>
              </a:rPr>
              <a:t> (think of the same question using cross-sectional data) some people recommend the following model.  Why should this work?</a:t>
            </a:r>
          </a:p>
          <a:p>
            <a:pPr>
              <a:buFont typeface="Wingdings" pitchFamily="2" charset="2"/>
              <a:buNone/>
            </a:pPr>
            <a:r>
              <a:rPr lang="en-US" sz="2600" dirty="0" err="1">
                <a:latin typeface="Courier New" pitchFamily="49" charset="0"/>
              </a:rPr>
              <a:t>xtgee</a:t>
            </a:r>
            <a:r>
              <a:rPr lang="en-US" sz="2600" dirty="0">
                <a:latin typeface="Courier New" pitchFamily="49" charset="0"/>
              </a:rPr>
              <a:t> </a:t>
            </a:r>
            <a:r>
              <a:rPr lang="en-US" sz="2600" dirty="0" err="1">
                <a:latin typeface="Courier New" pitchFamily="49" charset="0"/>
              </a:rPr>
              <a:t>lowbirth</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a:latin typeface="Courier New" pitchFamily="49" charset="0"/>
              </a:rPr>
              <a:t>initage</a:t>
            </a:r>
            <a:r>
              <a:rPr lang="en-US" sz="2600" dirty="0">
                <a:latin typeface="Courier New" pitchFamily="49" charset="0"/>
              </a:rPr>
              <a:t>, i(</a:t>
            </a:r>
            <a:r>
              <a:rPr lang="en-US" sz="2600" dirty="0" err="1">
                <a:latin typeface="Courier New" pitchFamily="49" charset="0"/>
              </a:rPr>
              <a:t>momid</a:t>
            </a:r>
            <a:r>
              <a:rPr lang="en-US" sz="2600" dirty="0">
                <a:latin typeface="Courier New" pitchFamily="49" charset="0"/>
              </a:rPr>
              <a:t>) family(</a:t>
            </a:r>
            <a:r>
              <a:rPr lang="en-US" sz="2600" dirty="0" err="1">
                <a:latin typeface="Courier New" pitchFamily="49" charset="0"/>
              </a:rPr>
              <a:t>poisson</a:t>
            </a:r>
            <a:r>
              <a:rPr lang="en-US" sz="2600" dirty="0">
                <a:latin typeface="Courier New" pitchFamily="49" charset="0"/>
              </a:rPr>
              <a:t>) robust</a:t>
            </a:r>
          </a:p>
          <a:p>
            <a:endParaRPr lang="en-US" sz="2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26</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228600" y="1368972"/>
            <a:ext cx="8610600" cy="4495800"/>
          </a:xfrm>
        </p:spPr>
        <p:txBody>
          <a:bodyPr/>
          <a:lstStyle/>
          <a:p>
            <a:pPr marL="0" indent="0">
              <a:lnSpc>
                <a:spcPct val="80000"/>
              </a:lnSpc>
              <a:buFont typeface="Wingdings" pitchFamily="2" charset="2"/>
              <a:buNone/>
            </a:pPr>
            <a:r>
              <a:rPr lang="en-US" sz="2400" dirty="0" smtClean="0">
                <a:latin typeface="Arial Unicode MS" pitchFamily="34" charset="-128"/>
              </a:rPr>
              <a:t>Output for binary outcome, log link:</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None/>
            </a:pPr>
            <a:r>
              <a:rPr lang="en-US" sz="1400" dirty="0" err="1" smtClean="0">
                <a:latin typeface="Courier New" pitchFamily="49" charset="0"/>
              </a:rPr>
              <a:t>xtgee</a:t>
            </a:r>
            <a:r>
              <a:rPr lang="en-US" sz="1400" dirty="0" smtClean="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a:t>
            </a:r>
            <a:r>
              <a:rPr lang="en-US" sz="1400" dirty="0">
                <a:solidFill>
                  <a:srgbClr val="FF0000"/>
                </a:solidFill>
                <a:latin typeface="Courier New" pitchFamily="49" charset="0"/>
              </a:rPr>
              <a:t>family(</a:t>
            </a:r>
            <a:r>
              <a:rPr lang="en-US" sz="1400" dirty="0" err="1">
                <a:solidFill>
                  <a:srgbClr val="FF0000"/>
                </a:solidFill>
                <a:latin typeface="Courier New" pitchFamily="49" charset="0"/>
              </a:rPr>
              <a:t>poisson</a:t>
            </a:r>
            <a:r>
              <a:rPr lang="en-US" sz="1400" dirty="0">
                <a:solidFill>
                  <a:srgbClr val="FF0000"/>
                </a:solidFill>
                <a:latin typeface="Courier New" pitchFamily="49" charset="0"/>
              </a:rPr>
              <a:t>) robust </a:t>
            </a:r>
            <a:r>
              <a:rPr lang="en-US" sz="1400" dirty="0" err="1">
                <a:latin typeface="Courier New" pitchFamily="49" charset="0"/>
              </a:rPr>
              <a:t>eform</a:t>
            </a:r>
            <a:endParaRPr lang="en-US" sz="1400" dirty="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log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Poisson                    min =          5</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r>
              <a:rPr lang="en-US" sz="1400" dirty="0">
                <a:latin typeface="Courier New" pitchFamily="49" charset="0"/>
              </a:rPr>
              <a:t>                                                Wald chi2(2)      =      10.44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0.0054</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IRR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.9500198   .0227377    -2.14   0.032     .9064839    .9956465</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.9426217   .0219578    -2.54   0.011      .900553    .9866557</a:t>
            </a:r>
          </a:p>
          <a:p>
            <a:pPr marL="0" indent="0">
              <a:lnSpc>
                <a:spcPct val="80000"/>
              </a:lnSpc>
              <a:buNone/>
            </a:pPr>
            <a:r>
              <a:rPr lang="en-US" sz="1400" dirty="0">
                <a:latin typeface="Courier New" pitchFamily="49" charset="0"/>
              </a:rPr>
              <a:t>       _cons |   1.197149   .4797687     0.45   0.653     .5457846    2.625882</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4264350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128FB2B4-1118-47E1-9F84-F4F4C777DA14}" type="slidenum">
              <a:rPr lang="en-US" altLang="en-US"/>
              <a:pPr/>
              <a:t>27</a:t>
            </a:fld>
            <a:endParaRPr lang="en-US" altLang="en-US"/>
          </a:p>
        </p:txBody>
      </p:sp>
      <p:sp>
        <p:nvSpPr>
          <p:cNvPr id="1035266" name="Rectangle 2"/>
          <p:cNvSpPr>
            <a:spLocks noGrp="1" noChangeArrowheads="1"/>
          </p:cNvSpPr>
          <p:nvPr>
            <p:ph type="title"/>
          </p:nvPr>
        </p:nvSpPr>
        <p:spPr/>
        <p:txBody>
          <a:bodyPr/>
          <a:lstStyle/>
          <a:p>
            <a:r>
              <a:rPr lang="en-US"/>
              <a:t>Modeling practice 1</a:t>
            </a:r>
          </a:p>
        </p:txBody>
      </p:sp>
      <p:sp>
        <p:nvSpPr>
          <p:cNvPr id="1035267"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Epileptics were randomly allocated to a placebo or an anti-seizure drug (Progabide) group.  The number of seizures was recorded during a baseline period and for four periods after beginning treatment.  </a:t>
            </a:r>
            <a:endParaRPr lang="en-US" sz="2600" b="1" i="1"/>
          </a:p>
          <a:p>
            <a:pPr marL="0" indent="0">
              <a:buFont typeface="Wingdings" pitchFamily="2" charset="2"/>
              <a:buNone/>
            </a:pPr>
            <a:r>
              <a:rPr lang="en-US" sz="2600"/>
              <a:t>Is the drug effective at reducing the number of seizures?</a:t>
            </a:r>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2A4905A-1AB0-40FA-8445-CC5F3CC02073}" type="slidenum">
              <a:rPr lang="en-US" altLang="en-US"/>
              <a:pPr/>
              <a:t>28</a:t>
            </a:fld>
            <a:endParaRPr lang="en-US" altLang="en-US"/>
          </a:p>
        </p:txBody>
      </p:sp>
      <p:sp>
        <p:nvSpPr>
          <p:cNvPr id="1036290" name="Rectangle 2"/>
          <p:cNvSpPr>
            <a:spLocks noGrp="1" noChangeArrowheads="1"/>
          </p:cNvSpPr>
          <p:nvPr>
            <p:ph type="title"/>
          </p:nvPr>
        </p:nvSpPr>
        <p:spPr/>
        <p:txBody>
          <a:bodyPr/>
          <a:lstStyle/>
          <a:p>
            <a:r>
              <a:rPr lang="en-US"/>
              <a:t>Modeling practice 2</a:t>
            </a:r>
          </a:p>
        </p:txBody>
      </p:sp>
      <p:sp>
        <p:nvSpPr>
          <p:cNvPr id="1036291"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A quality improvement program was designed to reduce prescription of antibiotics for antibiotic resistant infections in emergency departments. 16 hospitals were randomized to the program or control group.  Is the program effective?</a:t>
            </a:r>
          </a:p>
          <a:p>
            <a:pPr marL="0" indent="0">
              <a:buFont typeface="Wingdings" pitchFamily="2" charset="2"/>
              <a:buNone/>
            </a:pPr>
            <a:endParaRPr lang="en-US" sz="3100"/>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AA00289-D943-4EB0-91A7-05D6E8658D0E}" type="slidenum">
              <a:rPr lang="en-US" altLang="en-US"/>
              <a:pPr/>
              <a:t>29</a:t>
            </a:fld>
            <a:endParaRPr lang="en-US" altLang="en-US"/>
          </a:p>
        </p:txBody>
      </p:sp>
      <p:sp>
        <p:nvSpPr>
          <p:cNvPr id="1044482" name="Rectangle 2"/>
          <p:cNvSpPr>
            <a:spLocks noGrp="1" noChangeArrowheads="1"/>
          </p:cNvSpPr>
          <p:nvPr>
            <p:ph type="title"/>
          </p:nvPr>
        </p:nvSpPr>
        <p:spPr/>
        <p:txBody>
          <a:bodyPr/>
          <a:lstStyle/>
          <a:p>
            <a:r>
              <a:rPr lang="en-US"/>
              <a:t>Modeling practice 3</a:t>
            </a:r>
          </a:p>
        </p:txBody>
      </p:sp>
      <p:sp>
        <p:nvSpPr>
          <p:cNvPr id="1044483"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dirty="0"/>
              <a:t>The OAI is a longitudinal cohort study of osteoarthritis.  ~5000 participants were studied yearly for 5 years.  Is  gender,  presence of a lesion on the MRI, or race associated with the change in pain over time?  Pain is assessed using a numerical scale called the WOMAC.  </a:t>
            </a:r>
            <a:endParaRPr lang="en-US" sz="3100" dirty="0"/>
          </a:p>
          <a:p>
            <a:pPr marL="1154113" lvl="2">
              <a:buFont typeface="Wingdings" pitchFamily="2" charset="2"/>
              <a:buNone/>
            </a:pPr>
            <a:r>
              <a:rPr lang="en-US" sz="2600" dirty="0"/>
              <a:t>family = </a:t>
            </a:r>
          </a:p>
          <a:p>
            <a:pPr marL="1154113" lvl="2">
              <a:buFont typeface="Wingdings" pitchFamily="2" charset="2"/>
              <a:buNone/>
            </a:pPr>
            <a:r>
              <a:rPr lang="en-US" sz="2600" dirty="0"/>
              <a:t>link = </a:t>
            </a:r>
          </a:p>
          <a:p>
            <a:pPr marL="1154113" lvl="2">
              <a:buFont typeface="Wingdings" pitchFamily="2" charset="2"/>
              <a:buNone/>
            </a:pPr>
            <a:r>
              <a:rPr lang="en-US" sz="2600" dirty="0" err="1"/>
              <a:t>corr</a:t>
            </a:r>
            <a:r>
              <a:rPr lang="en-US" sz="2600" dirty="0"/>
              <a:t> = </a:t>
            </a:r>
          </a:p>
          <a:p>
            <a:pPr marL="1154113" lvl="2">
              <a:buFont typeface="Wingdings" pitchFamily="2" charset="2"/>
              <a:buNone/>
            </a:pPr>
            <a:r>
              <a:rPr lang="en-US" sz="2600" dirty="0"/>
              <a:t>predictors = </a:t>
            </a:r>
          </a:p>
          <a:p>
            <a:pPr marL="0" indent="0">
              <a:buFont typeface="Wingdings" pitchFamily="2" charset="2"/>
              <a:buNone/>
            </a:pPr>
            <a:endParaRPr lang="en-US" sz="2600" dirty="0"/>
          </a:p>
          <a:p>
            <a:pPr marL="0" indent="0">
              <a:buFont typeface="Wingdings" pitchFamily="2" charset="2"/>
              <a:buNone/>
            </a:pPr>
            <a:endParaRPr lang="en-US"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5335D1A-57D8-433C-BE9A-21043397E963}" type="slidenum">
              <a:rPr lang="en-US" altLang="en-US"/>
              <a:pPr/>
              <a:t>3</a:t>
            </a:fld>
            <a:endParaRPr lang="en-US" altLang="en-US"/>
          </a:p>
        </p:txBody>
      </p:sp>
      <p:sp>
        <p:nvSpPr>
          <p:cNvPr id="995330" name="Rectangle 2"/>
          <p:cNvSpPr>
            <a:spLocks noGrp="1" noChangeArrowheads="1"/>
          </p:cNvSpPr>
          <p:nvPr>
            <p:ph type="title"/>
          </p:nvPr>
        </p:nvSpPr>
        <p:spPr/>
        <p:txBody>
          <a:bodyPr/>
          <a:lstStyle/>
          <a:p>
            <a:r>
              <a:rPr lang="en-US"/>
              <a:t>Using </a:t>
            </a:r>
            <a:r>
              <a:rPr lang="en-US">
                <a:latin typeface="Courier New" pitchFamily="49" charset="0"/>
              </a:rPr>
              <a:t>xtgee</a:t>
            </a:r>
            <a:r>
              <a:rPr lang="en-US"/>
              <a:t>:  5 things to specify</a:t>
            </a:r>
          </a:p>
        </p:txBody>
      </p:sp>
      <p:sp>
        <p:nvSpPr>
          <p:cNvPr id="995331" name="Rectangle 3"/>
          <p:cNvSpPr>
            <a:spLocks noGrp="1" noChangeArrowheads="1"/>
          </p:cNvSpPr>
          <p:nvPr>
            <p:ph type="body" idx="1"/>
          </p:nvPr>
        </p:nvSpPr>
        <p:spPr/>
        <p:txBody>
          <a:bodyPr/>
          <a:lstStyle/>
          <a:p>
            <a:pPr marL="571500" indent="-571500">
              <a:lnSpc>
                <a:spcPct val="80000"/>
              </a:lnSpc>
              <a:buClr>
                <a:schemeClr val="tx1"/>
              </a:buClr>
              <a:buSzTx/>
              <a:buFont typeface="Wingdings" pitchFamily="2" charset="2"/>
              <a:buAutoNum type="arabicPeriod"/>
            </a:pPr>
            <a:r>
              <a:rPr lang="en-US" sz="2600"/>
              <a:t>What is the distributional </a:t>
            </a:r>
            <a:r>
              <a:rPr lang="en-US" sz="2600" i="1"/>
              <a:t>family</a:t>
            </a:r>
            <a:r>
              <a:rPr lang="en-US" sz="2600"/>
              <a:t> (for fixed values of the covariates) that is appropriate to use for the outcome data?  Normal, binary, binomial (other?).</a:t>
            </a:r>
          </a:p>
          <a:p>
            <a:pPr marL="571500" indent="-571500">
              <a:lnSpc>
                <a:spcPct val="80000"/>
              </a:lnSpc>
              <a:buClr>
                <a:schemeClr val="tx1"/>
              </a:buClr>
              <a:buSzTx/>
              <a:buFont typeface="Wingdings" pitchFamily="2" charset="2"/>
              <a:buAutoNum type="arabicPeriod"/>
            </a:pPr>
            <a:r>
              <a:rPr lang="en-US" sz="2600"/>
              <a:t>Which predictors are we going to include in the model?  (Nothing new here).</a:t>
            </a:r>
          </a:p>
          <a:p>
            <a:pPr marL="571500" indent="-571500">
              <a:lnSpc>
                <a:spcPct val="80000"/>
              </a:lnSpc>
              <a:buClr>
                <a:schemeClr val="tx1"/>
              </a:buClr>
              <a:buSzTx/>
              <a:buFont typeface="Wingdings" pitchFamily="2" charset="2"/>
              <a:buAutoNum type="arabicPeriod"/>
            </a:pPr>
            <a:r>
              <a:rPr lang="en-US" sz="2600"/>
              <a:t>In what way are we going to </a:t>
            </a:r>
            <a:r>
              <a:rPr lang="en-US" sz="2600" i="1"/>
              <a:t>link</a:t>
            </a:r>
            <a:r>
              <a:rPr lang="en-US" sz="2600"/>
              <a:t> the predictors to the data?  (Through the mean?  Through the logit of the risk?)</a:t>
            </a:r>
          </a:p>
          <a:p>
            <a:pPr marL="571500" indent="-571500">
              <a:lnSpc>
                <a:spcPct val="80000"/>
              </a:lnSpc>
              <a:buClr>
                <a:schemeClr val="tx1"/>
              </a:buClr>
              <a:buSzTx/>
              <a:buFont typeface="Wingdings" pitchFamily="2" charset="2"/>
              <a:buAutoNum type="arabicPeriod"/>
            </a:pPr>
            <a:r>
              <a:rPr lang="en-US" sz="2600"/>
              <a:t>What </a:t>
            </a:r>
            <a:r>
              <a:rPr lang="en-US" sz="2600" i="1"/>
              <a:t>correlation</a:t>
            </a:r>
            <a:r>
              <a:rPr lang="en-US" sz="2600"/>
              <a:t> structure will be used or assumed temporarily in order to form the estimates?</a:t>
            </a:r>
          </a:p>
          <a:p>
            <a:pPr marL="571500" indent="-571500">
              <a:lnSpc>
                <a:spcPct val="80000"/>
              </a:lnSpc>
              <a:buClr>
                <a:schemeClr val="tx1"/>
              </a:buClr>
              <a:buSzTx/>
              <a:buFont typeface="Wingdings" pitchFamily="2" charset="2"/>
              <a:buAutoNum type="arabicPeriod"/>
            </a:pPr>
            <a:r>
              <a:rPr lang="en-US" sz="2600"/>
              <a:t>Which variable indicates how the data are clustered?</a:t>
            </a:r>
          </a:p>
        </p:txBody>
      </p:sp>
    </p:spTree>
    <p:extLst>
      <p:ext uri="{BB962C8B-B14F-4D97-AF65-F5344CB8AC3E}">
        <p14:creationId xmlns:p14="http://schemas.microsoft.com/office/powerpoint/2010/main" val="20399751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38B71D-B3EC-458E-B4C2-9E02FC3C0396}" type="slidenum">
              <a:rPr lang="en-US" altLang="en-US"/>
              <a:pPr/>
              <a:t>30</a:t>
            </a:fld>
            <a:endParaRPr lang="en-US" altLang="en-US"/>
          </a:p>
        </p:txBody>
      </p:sp>
      <p:sp>
        <p:nvSpPr>
          <p:cNvPr id="1037314" name="Rectangle 2"/>
          <p:cNvSpPr>
            <a:spLocks noGrp="1" noChangeArrowheads="1"/>
          </p:cNvSpPr>
          <p:nvPr>
            <p:ph type="title"/>
          </p:nvPr>
        </p:nvSpPr>
        <p:spPr>
          <a:xfrm>
            <a:off x="457200" y="-304800"/>
            <a:ext cx="7543800" cy="1295400"/>
          </a:xfrm>
        </p:spPr>
        <p:txBody>
          <a:bodyPr/>
          <a:lstStyle/>
          <a:p>
            <a:r>
              <a:rPr lang="en-US"/>
              <a:t>Notes on </a:t>
            </a:r>
            <a:r>
              <a:rPr lang="en-US">
                <a:latin typeface="Courier New" pitchFamily="49" charset="0"/>
              </a:rPr>
              <a:t>xtgee</a:t>
            </a:r>
            <a:endParaRPr lang="en-US"/>
          </a:p>
        </p:txBody>
      </p:sp>
      <p:sp>
        <p:nvSpPr>
          <p:cNvPr id="1037315" name="Rectangle 3"/>
          <p:cNvSpPr>
            <a:spLocks noGrp="1" noChangeArrowheads="1"/>
          </p:cNvSpPr>
          <p:nvPr>
            <p:ph type="body" idx="1"/>
          </p:nvPr>
        </p:nvSpPr>
        <p:spPr>
          <a:xfrm>
            <a:off x="457200" y="1143000"/>
            <a:ext cx="7924800" cy="5029200"/>
          </a:xfrm>
        </p:spPr>
        <p:txBody>
          <a:bodyPr/>
          <a:lstStyle/>
          <a:p>
            <a:pPr>
              <a:lnSpc>
                <a:spcPct val="90000"/>
              </a:lnSpc>
            </a:pPr>
            <a:r>
              <a:rPr lang="en-US">
                <a:latin typeface="Courier New" pitchFamily="49" charset="0"/>
              </a:rPr>
              <a:t>xtgee</a:t>
            </a:r>
            <a:r>
              <a:rPr lang="en-US"/>
              <a:t> is a flexible regression command</a:t>
            </a:r>
          </a:p>
          <a:p>
            <a:pPr>
              <a:lnSpc>
                <a:spcPct val="90000"/>
              </a:lnSpc>
            </a:pPr>
            <a:r>
              <a:rPr lang="en-US"/>
              <a:t>Handles a single level of clustering</a:t>
            </a:r>
          </a:p>
          <a:p>
            <a:pPr>
              <a:lnSpc>
                <a:spcPct val="90000"/>
              </a:lnSpc>
            </a:pPr>
            <a:r>
              <a:rPr lang="en-US"/>
              <a:t>Handles a wide variety of distributions, links and correlation structures</a:t>
            </a:r>
          </a:p>
          <a:p>
            <a:pPr>
              <a:lnSpc>
                <a:spcPct val="90000"/>
              </a:lnSpc>
            </a:pPr>
            <a:r>
              <a:rPr lang="en-US"/>
              <a:t>Five questions:  distribution, predictors, link, correlation structure, cluster variable</a:t>
            </a:r>
          </a:p>
          <a:p>
            <a:pPr>
              <a:lnSpc>
                <a:spcPct val="90000"/>
              </a:lnSpc>
            </a:pPr>
            <a:r>
              <a:rPr lang="en-US"/>
              <a:t>Not designed for inferences about the correlation structure</a:t>
            </a:r>
          </a:p>
          <a:p>
            <a:pPr>
              <a:lnSpc>
                <a:spcPct val="90000"/>
              </a:lnSpc>
            </a:pPr>
            <a:r>
              <a:rPr lang="en-US"/>
              <a:t>Doesn’t give predicted values for each cluster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908E6C-941F-4202-ADDF-F6E8BDF9678F}" type="slidenum">
              <a:rPr lang="en-US" altLang="en-US"/>
              <a:pPr/>
              <a:t>31</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8305800" cy="5334000"/>
          </a:xfrm>
        </p:spPr>
        <p:txBody>
          <a:bodyPr/>
          <a:lstStyle/>
          <a:p>
            <a:pPr>
              <a:lnSpc>
                <a:spcPct val="80000"/>
              </a:lnSpc>
            </a:pPr>
            <a:r>
              <a:rPr lang="en-US" sz="2400" dirty="0"/>
              <a:t>Hierarchical data structures are common.</a:t>
            </a:r>
          </a:p>
          <a:p>
            <a:pPr>
              <a:lnSpc>
                <a:spcPct val="80000"/>
              </a:lnSpc>
            </a:pPr>
            <a:r>
              <a:rPr lang="en-US" sz="2400" dirty="0"/>
              <a:t>Lead to correlated data.</a:t>
            </a:r>
          </a:p>
          <a:p>
            <a:pPr>
              <a:lnSpc>
                <a:spcPct val="80000"/>
              </a:lnSpc>
            </a:pPr>
            <a:r>
              <a:rPr lang="en-US" sz="2400" dirty="0"/>
              <a:t>Ignoring the correlation can be a serious error.</a:t>
            </a:r>
          </a:p>
          <a:p>
            <a:pPr>
              <a:lnSpc>
                <a:spcPct val="80000"/>
              </a:lnSpc>
            </a:pPr>
            <a:r>
              <a:rPr lang="en-US" sz="2400" dirty="0" err="1">
                <a:latin typeface="Courier New" pitchFamily="49" charset="0"/>
              </a:rPr>
              <a:t>xtgee</a:t>
            </a:r>
            <a:r>
              <a:rPr lang="en-US" sz="2400" dirty="0">
                <a:latin typeface="Courier New" pitchFamily="49" charset="0"/>
              </a:rPr>
              <a:t> </a:t>
            </a:r>
            <a:r>
              <a:rPr lang="en-US" sz="2400" dirty="0"/>
              <a:t>can handle single level of clustering and a variety of outcome types. </a:t>
            </a:r>
          </a:p>
          <a:p>
            <a:pPr>
              <a:lnSpc>
                <a:spcPct val="80000"/>
              </a:lnSpc>
            </a:pPr>
            <a:r>
              <a:rPr lang="en-US" sz="2400" dirty="0" smtClean="0">
                <a:latin typeface="Courier New" pitchFamily="49" charset="0"/>
              </a:rPr>
              <a:t>mixed</a:t>
            </a:r>
            <a:r>
              <a:rPr lang="en-US" sz="2400" dirty="0" smtClean="0"/>
              <a:t> </a:t>
            </a:r>
            <a:r>
              <a:rPr lang="en-US" sz="2400" dirty="0"/>
              <a:t>can handle multiple levels for normally distributed data. </a:t>
            </a:r>
          </a:p>
          <a:p>
            <a:pPr>
              <a:lnSpc>
                <a:spcPct val="80000"/>
              </a:lnSpc>
            </a:pPr>
            <a:r>
              <a:rPr lang="en-US" sz="2400" dirty="0"/>
              <a:t>Not discussed in class:  </a:t>
            </a:r>
            <a:r>
              <a:rPr lang="en-US" sz="2400" dirty="0" err="1" smtClean="0">
                <a:latin typeface="Courier New" pitchFamily="49" charset="0"/>
              </a:rPr>
              <a:t>melogit</a:t>
            </a:r>
            <a:r>
              <a:rPr lang="en-US" sz="2400" dirty="0" smtClean="0"/>
              <a:t> </a:t>
            </a:r>
            <a:r>
              <a:rPr lang="en-US" sz="2400" dirty="0"/>
              <a:t>and </a:t>
            </a:r>
            <a:r>
              <a:rPr lang="en-US" sz="2400" dirty="0" err="1" smtClean="0">
                <a:latin typeface="Courier New" pitchFamily="49" charset="0"/>
              </a:rPr>
              <a:t>mepoisson</a:t>
            </a:r>
            <a:r>
              <a:rPr lang="en-US" sz="2400" dirty="0" smtClean="0"/>
              <a:t> </a:t>
            </a:r>
            <a:r>
              <a:rPr lang="en-US" sz="2400" dirty="0"/>
              <a:t>can handle </a:t>
            </a:r>
            <a:r>
              <a:rPr lang="en-US" sz="2400" dirty="0" smtClean="0"/>
              <a:t>multiple </a:t>
            </a:r>
            <a:r>
              <a:rPr lang="en-US" sz="2400" dirty="0"/>
              <a:t>levels of clustering for binary and Poisson outcomes.  Random effects models and robust SEs are also available for time-to-event data. </a:t>
            </a:r>
          </a:p>
          <a:p>
            <a:pPr>
              <a:lnSpc>
                <a:spcPct val="80000"/>
              </a:lnSpc>
            </a:pPr>
            <a:r>
              <a:rPr lang="en-US" sz="2400" dirty="0"/>
              <a:t>GEE methods have the advantage of robust SEs.</a:t>
            </a:r>
          </a:p>
          <a:p>
            <a:pPr>
              <a:lnSpc>
                <a:spcPct val="80000"/>
              </a:lnSpc>
            </a:pPr>
            <a:r>
              <a:rPr lang="en-US" sz="2400" dirty="0" smtClean="0"/>
              <a:t>Mixed </a:t>
            </a:r>
            <a:r>
              <a:rPr lang="en-US" sz="2400" dirty="0"/>
              <a:t>effects models have the advantage of being able to </a:t>
            </a:r>
            <a:r>
              <a:rPr lang="en-US" sz="2400" dirty="0" smtClean="0"/>
              <a:t>handle more general types of designs and </a:t>
            </a:r>
            <a:r>
              <a:rPr lang="en-US" sz="2400" dirty="0"/>
              <a:t>partition variability.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16432AF-B629-42B1-B7A0-69259B72CBC3}" type="slidenum">
              <a:rPr lang="en-US" altLang="en-US"/>
              <a:pPr/>
              <a:t>4</a:t>
            </a:fld>
            <a:endParaRPr lang="en-US" altLang="en-US"/>
          </a:p>
        </p:txBody>
      </p:sp>
      <p:sp>
        <p:nvSpPr>
          <p:cNvPr id="997378" name="Rectangle 2"/>
          <p:cNvSpPr>
            <a:spLocks noGrp="1" noChangeArrowheads="1"/>
          </p:cNvSpPr>
          <p:nvPr>
            <p:ph type="title"/>
          </p:nvPr>
        </p:nvSpPr>
        <p:spPr/>
        <p:txBody>
          <a:bodyPr/>
          <a:lstStyle/>
          <a:p>
            <a:r>
              <a:rPr lang="en-US">
                <a:latin typeface="Courier New" pitchFamily="49" charset="0"/>
              </a:rPr>
              <a:t>xtgee</a:t>
            </a:r>
            <a:r>
              <a:rPr lang="en-US"/>
              <a:t>:  syntax</a:t>
            </a:r>
          </a:p>
        </p:txBody>
      </p:sp>
      <p:sp>
        <p:nvSpPr>
          <p:cNvPr id="997379" name="Rectangle 3"/>
          <p:cNvSpPr>
            <a:spLocks noGrp="1" noChangeArrowheads="1"/>
          </p:cNvSpPr>
          <p:nvPr>
            <p:ph type="body" idx="1"/>
          </p:nvPr>
        </p:nvSpPr>
        <p:spPr>
          <a:xfrm>
            <a:off x="457200" y="1719263"/>
            <a:ext cx="8686800" cy="4411662"/>
          </a:xfrm>
        </p:spPr>
        <p:txBody>
          <a:bodyPr/>
          <a:lstStyle/>
          <a:p>
            <a:pPr marL="571500" indent="-571500">
              <a:lnSpc>
                <a:spcPct val="90000"/>
              </a:lnSpc>
              <a:buFont typeface="Wingdings" pitchFamily="2" charset="2"/>
              <a:buNone/>
            </a:pPr>
            <a:r>
              <a:rPr lang="en-US" sz="2600" dirty="0">
                <a:latin typeface="Arial Unicode MS" pitchFamily="34" charset="-128"/>
              </a:rPr>
              <a:t>Example:  Fecal Fat</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 t(</a:t>
            </a:r>
            <a:r>
              <a:rPr lang="en-US" sz="2600" dirty="0" err="1">
                <a:latin typeface="Courier New" pitchFamily="49" charset="0"/>
              </a:rPr>
              <a:t>pilltype</a:t>
            </a:r>
            <a:r>
              <a:rPr lang="en-US" sz="2600" dirty="0">
                <a:latin typeface="Courier New" pitchFamily="49" charset="0"/>
              </a:rPr>
              <a:t>) family(</a:t>
            </a:r>
            <a:r>
              <a:rPr lang="en-US" sz="2600" dirty="0" err="1">
                <a:latin typeface="Courier New" pitchFamily="49" charset="0"/>
              </a:rPr>
              <a:t>gaussian</a:t>
            </a:r>
            <a:r>
              <a:rPr lang="en-US" sz="2600" dirty="0">
                <a:latin typeface="Courier New" pitchFamily="49" charset="0"/>
              </a:rPr>
              <a:t>) </a:t>
            </a:r>
            <a:r>
              <a:rPr lang="en-US" sz="2600" dirty="0" err="1">
                <a:latin typeface="Courier New" pitchFamily="49" charset="0"/>
              </a:rPr>
              <a:t>corr</a:t>
            </a:r>
            <a:r>
              <a:rPr lang="en-US" sz="2600" dirty="0">
                <a:latin typeface="Courier New" pitchFamily="49" charset="0"/>
              </a:rPr>
              <a:t>(</a:t>
            </a:r>
            <a:r>
              <a:rPr lang="en-US" sz="2600" dirty="0" err="1">
                <a:latin typeface="Courier New" pitchFamily="49" charset="0"/>
              </a:rPr>
              <a:t>exch</a:t>
            </a:r>
            <a:r>
              <a:rPr lang="en-US" sz="2600" dirty="0">
                <a:latin typeface="Courier New" pitchFamily="49" charset="0"/>
              </a:rPr>
              <a:t>)</a:t>
            </a:r>
          </a:p>
          <a:p>
            <a:pPr marL="571500" indent="-571500">
              <a:lnSpc>
                <a:spcPct val="90000"/>
              </a:lnSpc>
              <a:buFont typeface="Wingdings" pitchFamily="2" charset="2"/>
              <a:buNone/>
            </a:pPr>
            <a:endParaRPr lang="en-US" sz="2600" dirty="0">
              <a:latin typeface="Courier New" pitchFamily="49" charset="0"/>
            </a:endParaRPr>
          </a:p>
          <a:p>
            <a:pPr marL="571500" indent="-571500">
              <a:lnSpc>
                <a:spcPct val="90000"/>
              </a:lnSpc>
              <a:buFont typeface="Wingdings" pitchFamily="2" charset="2"/>
              <a:buNone/>
            </a:pPr>
            <a:r>
              <a:rPr lang="en-US" sz="2600" dirty="0">
                <a:latin typeface="Arial Unicode MS" pitchFamily="34" charset="-128"/>
              </a:rPr>
              <a:t>which can be shortened using defaults to </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a:t>
            </a:r>
          </a:p>
        </p:txBody>
      </p:sp>
    </p:spTree>
    <p:extLst>
      <p:ext uri="{BB962C8B-B14F-4D97-AF65-F5344CB8AC3E}">
        <p14:creationId xmlns:p14="http://schemas.microsoft.com/office/powerpoint/2010/main" val="4170134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638C53F-D1EC-4D46-B3C7-D88603BD83D7}" type="slidenum">
              <a:rPr lang="en-US" altLang="en-US"/>
              <a:pPr/>
              <a:t>5</a:t>
            </a:fld>
            <a:endParaRPr lang="en-US" altLang="en-US"/>
          </a:p>
        </p:txBody>
      </p:sp>
      <p:sp>
        <p:nvSpPr>
          <p:cNvPr id="1007618"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7619" name="Rectangle 3"/>
          <p:cNvSpPr>
            <a:spLocks noGrp="1" noChangeArrowheads="1"/>
          </p:cNvSpPr>
          <p:nvPr>
            <p:ph type="body" idx="1"/>
          </p:nvPr>
        </p:nvSpPr>
        <p:spPr/>
        <p:txBody>
          <a:bodyPr/>
          <a:lstStyle/>
          <a:p>
            <a:pPr marL="171450" indent="-171450">
              <a:buFont typeface="Wingdings" pitchFamily="2" charset="2"/>
              <a:buNone/>
            </a:pPr>
            <a:r>
              <a:rPr lang="en-US">
                <a:latin typeface="Times New Roman" pitchFamily="18" charset="0"/>
              </a:rPr>
              <a:t>Here are the commonly used options:</a:t>
            </a:r>
          </a:p>
          <a:p>
            <a:pPr marL="171450" indent="-171450">
              <a:buFont typeface="Wingdings" pitchFamily="2" charset="2"/>
              <a:buNone/>
            </a:pPr>
            <a:r>
              <a:rPr lang="en-US" sz="3400" i="1">
                <a:latin typeface="Times New Roman" pitchFamily="18" charset="0"/>
              </a:rPr>
              <a:t>Family</a:t>
            </a:r>
          </a:p>
          <a:p>
            <a:pPr marL="171450" indent="-171450">
              <a:buFont typeface="Wingdings" pitchFamily="2" charset="2"/>
              <a:buNone/>
            </a:pPr>
            <a:r>
              <a:rPr lang="en-US">
                <a:latin typeface="Times New Roman" pitchFamily="18" charset="0"/>
              </a:rPr>
              <a:t>		binomial</a:t>
            </a:r>
          </a:p>
          <a:p>
            <a:pPr marL="171450" indent="-171450">
              <a:buFont typeface="Wingdings" pitchFamily="2" charset="2"/>
              <a:buNone/>
            </a:pPr>
            <a:r>
              <a:rPr lang="en-US">
                <a:latin typeface="Times New Roman" pitchFamily="18" charset="0"/>
              </a:rPr>
              <a:t>		Gaussian (i.e., normal)  </a:t>
            </a:r>
            <a:r>
              <a:rPr lang="en-US" u="sng">
                <a:latin typeface="Times New Roman" pitchFamily="18" charset="0"/>
              </a:rPr>
              <a:t>default</a:t>
            </a:r>
          </a:p>
          <a:p>
            <a:pPr marL="171450" indent="-171450">
              <a:buFont typeface="Wingdings" pitchFamily="2" charset="2"/>
              <a:buNone/>
            </a:pPr>
            <a:r>
              <a:rPr lang="en-US">
                <a:latin typeface="Times New Roman" pitchFamily="18" charset="0"/>
              </a:rPr>
              <a:t>		gamma</a:t>
            </a:r>
          </a:p>
          <a:p>
            <a:pPr marL="171450" indent="-171450">
              <a:buFont typeface="Wingdings" pitchFamily="2" charset="2"/>
              <a:buNone/>
            </a:pPr>
            <a:r>
              <a:rPr lang="en-US">
                <a:latin typeface="Times New Roman" pitchFamily="18" charset="0"/>
              </a:rPr>
              <a:t>		nbinomial</a:t>
            </a:r>
          </a:p>
          <a:p>
            <a:pPr marL="171450" indent="-171450">
              <a:buFont typeface="Wingdings" pitchFamily="2" charset="2"/>
              <a:buNone/>
            </a:pPr>
            <a:r>
              <a:rPr lang="en-US">
                <a:latin typeface="Times New Roman" pitchFamily="18" charset="0"/>
              </a:rPr>
              <a:t>		Poisson</a:t>
            </a:r>
          </a:p>
          <a:p>
            <a:pPr marL="171450" indent="-171450"/>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498F7F3-83F5-4D29-96A2-DFA161123EEE}" type="slidenum">
              <a:rPr lang="en-US" altLang="en-US"/>
              <a:pPr/>
              <a:t>6</a:t>
            </a:fld>
            <a:endParaRPr lang="en-US" altLang="en-US"/>
          </a:p>
        </p:txBody>
      </p:sp>
      <p:sp>
        <p:nvSpPr>
          <p:cNvPr id="1009666"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9667"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Link</a:t>
            </a:r>
            <a:endParaRPr lang="en-US" sz="3400">
              <a:latin typeface="Times New Roman" pitchFamily="18" charset="0"/>
            </a:endParaRPr>
          </a:p>
          <a:p>
            <a:pPr marL="171450" indent="-171450">
              <a:buFont typeface="Wingdings" pitchFamily="2" charset="2"/>
              <a:buNone/>
            </a:pPr>
            <a:endParaRPr lang="en-US" sz="3400">
              <a:latin typeface="Times New Roman" pitchFamily="18" charset="0"/>
            </a:endParaRPr>
          </a:p>
          <a:p>
            <a:pPr marL="171450" indent="-171450">
              <a:buFont typeface="Wingdings" pitchFamily="2" charset="2"/>
              <a:buNone/>
            </a:pPr>
            <a:r>
              <a:rPr lang="en-US" sz="2400">
                <a:latin typeface="Times New Roman" pitchFamily="18" charset="0"/>
              </a:rPr>
              <a:t>		identity (model mean directly)   </a:t>
            </a:r>
            <a:r>
              <a:rPr lang="en-US" sz="2400" u="sng">
                <a:latin typeface="Times New Roman" pitchFamily="18" charset="0"/>
              </a:rPr>
              <a:t>default for Gaussian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				    </a:t>
            </a:r>
            <a:r>
              <a:rPr lang="en-US" sz="2400" u="sng">
                <a:latin typeface="Times New Roman" pitchFamily="18" charset="0"/>
              </a:rPr>
              <a:t>default for Poisson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logit				    </a:t>
            </a:r>
            <a:r>
              <a:rPr lang="en-US" sz="2400" u="sng">
                <a:latin typeface="Times New Roman" pitchFamily="18" charset="0"/>
              </a:rPr>
              <a:t>default for binomial</a:t>
            </a:r>
          </a:p>
          <a:p>
            <a:pPr marL="171450" indent="-171450">
              <a:buFont typeface="Wingdings" pitchFamily="2" charset="2"/>
              <a:buNone/>
            </a:pPr>
            <a:r>
              <a:rPr lang="en-US" sz="2400">
                <a:latin typeface="Times New Roman" pitchFamily="18" charset="0"/>
              </a:rPr>
              <a:t>		power </a:t>
            </a:r>
          </a:p>
          <a:p>
            <a:pPr marL="171450" indent="-171450">
              <a:buFont typeface="Wingdings" pitchFamily="2" charset="2"/>
              <a:buNone/>
            </a:pPr>
            <a:r>
              <a:rPr lang="en-US" sz="2400">
                <a:latin typeface="Times New Roman" pitchFamily="18" charset="0"/>
              </a:rPr>
              <a:t>		probit</a:t>
            </a:r>
          </a:p>
          <a:p>
            <a:pPr marL="171450" indent="-171450"/>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89C538-D02A-4483-8466-88B11AAE9A4D}" type="slidenum">
              <a:rPr lang="en-US" altLang="en-US"/>
              <a:pPr/>
              <a:t>7</a:t>
            </a:fld>
            <a:endParaRPr lang="en-US" altLang="en-US"/>
          </a:p>
        </p:txBody>
      </p:sp>
      <p:sp>
        <p:nvSpPr>
          <p:cNvPr id="1011714" name="Rectangle 2"/>
          <p:cNvSpPr>
            <a:spLocks noGrp="1" noChangeArrowheads="1"/>
          </p:cNvSpPr>
          <p:nvPr>
            <p:ph type="title"/>
          </p:nvPr>
        </p:nvSpPr>
        <p:spPr>
          <a:xfrm>
            <a:off x="304800" y="152400"/>
            <a:ext cx="7162800" cy="731838"/>
          </a:xfrm>
        </p:spPr>
        <p:txBody>
          <a:bodyPr/>
          <a:lstStyle/>
          <a:p>
            <a:r>
              <a:rPr lang="en-US" dirty="0"/>
              <a:t>More on </a:t>
            </a:r>
            <a:r>
              <a:rPr lang="en-US" dirty="0" err="1">
                <a:latin typeface="Courier New" pitchFamily="49" charset="0"/>
              </a:rPr>
              <a:t>xtgee</a:t>
            </a:r>
            <a:r>
              <a:rPr lang="en-US" dirty="0">
                <a:latin typeface="Courier New" pitchFamily="49" charset="0"/>
              </a:rPr>
              <a:t>: </a:t>
            </a:r>
            <a:r>
              <a:rPr lang="en-US" dirty="0">
                <a:latin typeface="Arial Unicode MS" pitchFamily="34" charset="-128"/>
              </a:rPr>
              <a:t>main menu</a:t>
            </a:r>
          </a:p>
        </p:txBody>
      </p:sp>
      <p:pic>
        <p:nvPicPr>
          <p:cNvPr id="1054721" name="Picture 1"/>
          <p:cNvPicPr>
            <a:picLocks noChangeAspect="1" noChangeArrowheads="1"/>
          </p:cNvPicPr>
          <p:nvPr/>
        </p:nvPicPr>
        <p:blipFill>
          <a:blip r:embed="rId3" cstate="print"/>
          <a:srcRect/>
          <a:stretch>
            <a:fillRect/>
          </a:stretch>
        </p:blipFill>
        <p:spPr bwMode="auto">
          <a:xfrm>
            <a:off x="0" y="838199"/>
            <a:ext cx="7924800" cy="60309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02EFFBC-F9ED-41E6-9F1C-CFD57163900E}" type="slidenum">
              <a:rPr lang="en-US" altLang="en-US"/>
              <a:pPr/>
              <a:t>8</a:t>
            </a:fld>
            <a:endParaRPr lang="en-US" altLang="en-US"/>
          </a:p>
        </p:txBody>
      </p:sp>
      <p:sp>
        <p:nvSpPr>
          <p:cNvPr id="1013762"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13763"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Correlation structure</a:t>
            </a:r>
            <a:endParaRPr lang="en-US" sz="3400">
              <a:latin typeface="Times New Roman" pitchFamily="18" charset="0"/>
            </a:endParaRPr>
          </a:p>
          <a:p>
            <a:pPr marL="171450" indent="-171450">
              <a:buFont typeface="Wingdings" pitchFamily="2" charset="2"/>
              <a:buNone/>
            </a:pPr>
            <a:r>
              <a:rPr lang="en-US" sz="3400">
                <a:latin typeface="Times New Roman" pitchFamily="18" charset="0"/>
              </a:rPr>
              <a:t>		independent</a:t>
            </a:r>
          </a:p>
          <a:p>
            <a:pPr marL="171450" indent="-171450">
              <a:buFont typeface="Wingdings" pitchFamily="2" charset="2"/>
              <a:buNone/>
            </a:pPr>
            <a:r>
              <a:rPr lang="en-US" sz="3400">
                <a:latin typeface="Times New Roman" pitchFamily="18" charset="0"/>
              </a:rPr>
              <a:t>		exchangeable </a:t>
            </a:r>
            <a:r>
              <a:rPr lang="en-US" sz="3400" u="sng">
                <a:latin typeface="Times New Roman" pitchFamily="18" charset="0"/>
              </a:rPr>
              <a:t>default</a:t>
            </a:r>
          </a:p>
          <a:p>
            <a:pPr marL="171450" indent="-171450">
              <a:buFont typeface="Wingdings" pitchFamily="2" charset="2"/>
              <a:buNone/>
            </a:pPr>
            <a:r>
              <a:rPr lang="en-US" sz="3400">
                <a:latin typeface="Times New Roman" pitchFamily="18" charset="0"/>
              </a:rPr>
              <a:t>		ar #</a:t>
            </a:r>
          </a:p>
          <a:p>
            <a:pPr marL="171450" indent="-171450">
              <a:buFont typeface="Wingdings" pitchFamily="2" charset="2"/>
              <a:buNone/>
            </a:pPr>
            <a:r>
              <a:rPr lang="en-US" sz="3400">
                <a:latin typeface="Times New Roman" pitchFamily="18" charset="0"/>
              </a:rPr>
              <a:t>		unstructured </a:t>
            </a:r>
          </a:p>
          <a:p>
            <a:pPr marL="171450" indent="-171450"/>
            <a:endParaRPr lang="en-US"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95C69A-3A91-44DB-8CA7-35312222D3C2}" type="slidenum">
              <a:rPr lang="en-US" altLang="en-US"/>
              <a:pPr/>
              <a:t>9</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Examples</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lnSpc>
                <a:spcPct val="90000"/>
              </a:lnSpc>
              <a:buFont typeface="Wingdings" pitchFamily="2" charset="2"/>
              <a:buNone/>
            </a:pPr>
            <a:r>
              <a:rPr lang="en-US" sz="2800">
                <a:latin typeface="Arial Unicode MS" pitchFamily="34" charset="-128"/>
              </a:rPr>
              <a:t>Let’s try this on the birthweight data.</a:t>
            </a:r>
          </a:p>
          <a:p>
            <a:pPr marL="400050" indent="-400050">
              <a:lnSpc>
                <a:spcPct val="90000"/>
              </a:lnSpc>
              <a:buFont typeface="Wingdings" pitchFamily="2" charset="2"/>
              <a:buNone/>
            </a:pPr>
            <a:endParaRPr lang="en-US" sz="2800">
              <a:latin typeface="Arial Unicode MS" pitchFamily="34" charset="-128"/>
            </a:endParaRPr>
          </a:p>
          <a:p>
            <a:pPr marL="400050" indent="-400050">
              <a:lnSpc>
                <a:spcPct val="90000"/>
              </a:lnSpc>
              <a:buFont typeface="Wingdings" pitchFamily="2" charset="2"/>
              <a:buNone/>
            </a:pPr>
            <a:r>
              <a:rPr lang="en-US" sz="2100">
                <a:latin typeface="Courier New" pitchFamily="49" charset="0"/>
              </a:rPr>
              <a:t>. xtgee bweight birthord initage, family(gaussian) link(identity) corr(exchangeable) i(momid) </a:t>
            </a:r>
            <a:endParaRPr lang="en-US" sz="2100">
              <a:latin typeface="Times New Roman" pitchFamily="18"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fam(gau) link(i) corr(exch) i(momid)</a:t>
            </a: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i(momid)</a:t>
            </a:r>
            <a:endParaRPr lang="en-US" sz="2100">
              <a:latin typeface="Times New Roman" pitchFamily="18" charset="0"/>
            </a:endParaRPr>
          </a:p>
          <a:p>
            <a:pPr marL="400050" indent="-400050">
              <a:lnSpc>
                <a:spcPct val="90000"/>
              </a:lnSpc>
              <a:buFont typeface="Wingdings" pitchFamily="2" charset="2"/>
              <a:buNone/>
            </a:pPr>
            <a:endParaRPr lang="en-US" sz="2100">
              <a:latin typeface="Times New Roman" pitchFamily="18" charset="0"/>
            </a:endParaRPr>
          </a:p>
          <a:p>
            <a:pPr marL="400050" indent="-400050">
              <a:lnSpc>
                <a:spcPct val="90000"/>
              </a:lnSpc>
              <a:buFont typeface="Wingdings" pitchFamily="2" charset="2"/>
              <a:buNone/>
            </a:pPr>
            <a:r>
              <a:rPr lang="en-US" sz="2800">
                <a:latin typeface="Arial Unicode MS" pitchFamily="34" charset="-128"/>
              </a:rPr>
              <a:t>all give the same output:</a:t>
            </a:r>
          </a:p>
          <a:p>
            <a:pPr marL="400050" indent="-400050">
              <a:lnSpc>
                <a:spcPct val="9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2159</TotalTime>
  <Words>2961</Words>
  <Application>Microsoft Office PowerPoint</Application>
  <PresentationFormat>On-screen Show (4:3)</PresentationFormat>
  <Paragraphs>472</Paragraphs>
  <Slides>31</Slides>
  <Notes>25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40" baseType="lpstr">
      <vt:lpstr>Arial Unicode MS</vt:lpstr>
      <vt:lpstr>Arial</vt:lpstr>
      <vt:lpstr>Book Antiqua</vt:lpstr>
      <vt:lpstr>Courier New</vt:lpstr>
      <vt:lpstr>Monotype Sorts</vt:lpstr>
      <vt:lpstr>Times New Roman</vt:lpstr>
      <vt:lpstr>Wingdings</vt:lpstr>
      <vt:lpstr>cem chi2</vt:lpstr>
      <vt:lpstr>Document</vt:lpstr>
      <vt:lpstr>Repeated Measures, Part 3 </vt:lpstr>
      <vt:lpstr>Outline</vt:lpstr>
      <vt:lpstr>Using xtgee:  5 things to specify</vt:lpstr>
      <vt:lpstr>xtgee:  syntax</vt:lpstr>
      <vt:lpstr>More on xtgee</vt:lpstr>
      <vt:lpstr>More on xtgee</vt:lpstr>
      <vt:lpstr>More on xtgee: main menu</vt:lpstr>
      <vt:lpstr>More on xtgee</vt:lpstr>
      <vt:lpstr>Examples</vt:lpstr>
      <vt:lpstr>Examples</vt:lpstr>
      <vt:lpstr>Examples</vt:lpstr>
      <vt:lpstr>Examples: variation I</vt:lpstr>
      <vt:lpstr>Examples: variation II</vt:lpstr>
      <vt:lpstr>Robust standard errors </vt:lpstr>
      <vt:lpstr>Examples: variation III (mixed)</vt:lpstr>
      <vt:lpstr>Binary outcomes/logistic regression</vt:lpstr>
      <vt:lpstr>Binary outcomes:  low birthweight</vt:lpstr>
      <vt:lpstr>Binary outcomes:  robust option</vt:lpstr>
      <vt:lpstr>Binary outcomes:  low birthweight</vt:lpstr>
      <vt:lpstr>Low birthweight:  mixed effects model</vt:lpstr>
      <vt:lpstr>Changing the link function</vt:lpstr>
      <vt:lpstr>Changing the link function</vt:lpstr>
      <vt:lpstr>Changing the link function</vt:lpstr>
      <vt:lpstr>Changing the link function</vt:lpstr>
      <vt:lpstr>Changing the link function (cont.)</vt:lpstr>
      <vt:lpstr>Changing the link function</vt:lpstr>
      <vt:lpstr>Modeling practice 1</vt:lpstr>
      <vt:lpstr>Modeling practice 2</vt:lpstr>
      <vt:lpstr>Modeling practice 3</vt:lpstr>
      <vt:lpstr>Notes on xtgee</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174</cp:revision>
  <dcterms:created xsi:type="dcterms:W3CDTF">2007-11-26T22:52:26Z</dcterms:created>
  <dcterms:modified xsi:type="dcterms:W3CDTF">2018-04-20T19:58:32Z</dcterms:modified>
</cp:coreProperties>
</file>