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08"/>
  </p:notesMasterIdLst>
  <p:handoutMasterIdLst>
    <p:handoutMasterId r:id="rId109"/>
  </p:handoutMasterIdLst>
  <p:sldIdLst>
    <p:sldId id="367" r:id="rId2"/>
    <p:sldId id="354" r:id="rId3"/>
    <p:sldId id="378" r:id="rId4"/>
    <p:sldId id="368" r:id="rId5"/>
    <p:sldId id="397" r:id="rId6"/>
    <p:sldId id="455" r:id="rId7"/>
    <p:sldId id="402" r:id="rId8"/>
    <p:sldId id="403" r:id="rId9"/>
    <p:sldId id="433" r:id="rId10"/>
    <p:sldId id="475" r:id="rId11"/>
    <p:sldId id="468" r:id="rId12"/>
    <p:sldId id="325" r:id="rId13"/>
    <p:sldId id="495" r:id="rId14"/>
    <p:sldId id="493" r:id="rId15"/>
    <p:sldId id="456" r:id="rId16"/>
    <p:sldId id="517" r:id="rId17"/>
    <p:sldId id="315" r:id="rId18"/>
    <p:sldId id="313" r:id="rId19"/>
    <p:sldId id="518" r:id="rId20"/>
    <p:sldId id="520" r:id="rId21"/>
    <p:sldId id="414" r:id="rId22"/>
    <p:sldId id="405" r:id="rId23"/>
    <p:sldId id="482" r:id="rId24"/>
    <p:sldId id="481" r:id="rId25"/>
    <p:sldId id="473" r:id="rId26"/>
    <p:sldId id="496" r:id="rId27"/>
    <p:sldId id="266" r:id="rId28"/>
    <p:sldId id="342" r:id="rId29"/>
    <p:sldId id="438" r:id="rId30"/>
    <p:sldId id="272" r:id="rId31"/>
    <p:sldId id="311" r:id="rId32"/>
    <p:sldId id="487" r:id="rId33"/>
    <p:sldId id="418" r:id="rId34"/>
    <p:sldId id="416" r:id="rId35"/>
    <p:sldId id="439" r:id="rId36"/>
    <p:sldId id="480" r:id="rId37"/>
    <p:sldId id="324" r:id="rId38"/>
    <p:sldId id="388" r:id="rId39"/>
    <p:sldId id="372" r:id="rId40"/>
    <p:sldId id="382" r:id="rId41"/>
    <p:sldId id="515" r:id="rId42"/>
    <p:sldId id="514" r:id="rId43"/>
    <p:sldId id="417" r:id="rId44"/>
    <p:sldId id="277" r:id="rId45"/>
    <p:sldId id="335" r:id="rId46"/>
    <p:sldId id="350" r:id="rId47"/>
    <p:sldId id="459" r:id="rId48"/>
    <p:sldId id="498" r:id="rId49"/>
    <p:sldId id="419" r:id="rId50"/>
    <p:sldId id="508" r:id="rId51"/>
    <p:sldId id="352" r:id="rId52"/>
    <p:sldId id="343" r:id="rId53"/>
    <p:sldId id="373" r:id="rId54"/>
    <p:sldId id="499" r:id="rId55"/>
    <p:sldId id="351" r:id="rId56"/>
    <p:sldId id="360" r:id="rId57"/>
    <p:sldId id="374" r:id="rId58"/>
    <p:sldId id="485" r:id="rId59"/>
    <p:sldId id="471" r:id="rId60"/>
    <p:sldId id="500" r:id="rId61"/>
    <p:sldId id="411" r:id="rId62"/>
    <p:sldId id="497" r:id="rId63"/>
    <p:sldId id="336" r:id="rId64"/>
    <p:sldId id="501" r:id="rId65"/>
    <p:sldId id="332" r:id="rId66"/>
    <p:sldId id="464" r:id="rId67"/>
    <p:sldId id="502" r:id="rId68"/>
    <p:sldId id="389" r:id="rId69"/>
    <p:sldId id="398" r:id="rId70"/>
    <p:sldId id="559" r:id="rId71"/>
    <p:sldId id="463" r:id="rId72"/>
    <p:sldId id="465" r:id="rId73"/>
    <p:sldId id="486" r:id="rId74"/>
    <p:sldId id="522" r:id="rId75"/>
    <p:sldId id="523" r:id="rId76"/>
    <p:sldId id="524" r:id="rId77"/>
    <p:sldId id="525" r:id="rId78"/>
    <p:sldId id="526" r:id="rId79"/>
    <p:sldId id="527" r:id="rId80"/>
    <p:sldId id="528" r:id="rId81"/>
    <p:sldId id="529" r:id="rId82"/>
    <p:sldId id="530" r:id="rId83"/>
    <p:sldId id="531" r:id="rId84"/>
    <p:sldId id="532" r:id="rId85"/>
    <p:sldId id="582" r:id="rId86"/>
    <p:sldId id="560" r:id="rId87"/>
    <p:sldId id="561" r:id="rId88"/>
    <p:sldId id="563" r:id="rId89"/>
    <p:sldId id="564" r:id="rId90"/>
    <p:sldId id="565" r:id="rId91"/>
    <p:sldId id="566" r:id="rId92"/>
    <p:sldId id="567" r:id="rId93"/>
    <p:sldId id="568" r:id="rId94"/>
    <p:sldId id="569" r:id="rId95"/>
    <p:sldId id="570" r:id="rId96"/>
    <p:sldId id="571" r:id="rId97"/>
    <p:sldId id="572" r:id="rId98"/>
    <p:sldId id="573" r:id="rId99"/>
    <p:sldId id="574" r:id="rId100"/>
    <p:sldId id="575" r:id="rId101"/>
    <p:sldId id="576" r:id="rId102"/>
    <p:sldId id="577" r:id="rId103"/>
    <p:sldId id="578" r:id="rId104"/>
    <p:sldId id="579" r:id="rId105"/>
    <p:sldId id="580" r:id="rId106"/>
    <p:sldId id="581" r:id="rId107"/>
  </p:sldIdLst>
  <p:sldSz cx="9144000" cy="6858000" type="screen4x3"/>
  <p:notesSz cx="68580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8">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martin" initials="" lastIdx="44" clrIdx="0"/>
  <p:cmAuthor id="7" name="Martin, Jeff" initials="MJ" lastIdx="4" clrIdx="8"/>
  <p:cmAuthor id="1" name="aschwartz" initials="" lastIdx="18" clrIdx="1"/>
  <p:cmAuthor id="8" name="Martin, Jeff" initials="JM" lastIdx="1" clrIdx="9"/>
  <p:cmAuthor id="2" name="Jeff Martin" initials="JM" lastIdx="209" clrIdx="2"/>
  <p:cmAuthor id="9" name="Schwartz, Ann" initials="SA" lastIdx="21" clrIdx="10">
    <p:extLst/>
  </p:cmAuthor>
  <p:cmAuthor id="3" name="Ann Schwartz" initials="" lastIdx="2" clrIdx="4"/>
  <p:cmAuthor id="4" name="Schwartz, Ann" initials="xx" lastIdx="2" clrIdx="5"/>
  <p:cmAuthor id="5" name="Ann Schwartz" initials="AS" lastIdx="120" clrIdx="6"/>
  <p:cmAuthor id="6" name="loaner" initials="l" lastIdx="84" clrIdx="7"/>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19" autoAdjust="0"/>
    <p:restoredTop sz="71511" autoAdjust="0"/>
  </p:normalViewPr>
  <p:slideViewPr>
    <p:cSldViewPr>
      <p:cViewPr varScale="1">
        <p:scale>
          <a:sx n="61" d="100"/>
          <a:sy n="61" d="100"/>
        </p:scale>
        <p:origin x="-1824" y="-78"/>
      </p:cViewPr>
      <p:guideLst>
        <p:guide orient="horz" pos="2160"/>
        <p:guide pos="2880"/>
      </p:guideLst>
    </p:cSldViewPr>
  </p:slideViewPr>
  <p:outlineViewPr>
    <p:cViewPr>
      <p:scale>
        <a:sx n="33" d="100"/>
        <a:sy n="33" d="100"/>
      </p:scale>
      <p:origin x="0" y="774"/>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1890" y="72"/>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handoutMaster" Target="handoutMasters/handoutMaster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lvl1pPr algn="l" eaLnBrk="0" hangingPunct="0">
              <a:defRPr sz="1200"/>
            </a:lvl1pPr>
          </a:lstStyle>
          <a:p>
            <a:pPr>
              <a:defRPr/>
            </a:pPr>
            <a:endParaRPr lang="en-US"/>
          </a:p>
        </p:txBody>
      </p:sp>
      <p:sp>
        <p:nvSpPr>
          <p:cNvPr id="58371" name="Rectangle 3"/>
          <p:cNvSpPr>
            <a:spLocks noGrp="1" noChangeArrowheads="1"/>
          </p:cNvSpPr>
          <p:nvPr>
            <p:ph type="dt" sz="quarter" idx="1"/>
          </p:nvPr>
        </p:nvSpPr>
        <p:spPr bwMode="auto">
          <a:xfrm>
            <a:off x="3886200" y="0"/>
            <a:ext cx="2971800" cy="46513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lvl1pPr algn="r" eaLnBrk="0" hangingPunct="0">
              <a:defRPr sz="1200"/>
            </a:lvl1pPr>
          </a:lstStyle>
          <a:p>
            <a:pPr>
              <a:defRPr/>
            </a:pPr>
            <a:endParaRPr lang="en-US"/>
          </a:p>
        </p:txBody>
      </p:sp>
      <p:sp>
        <p:nvSpPr>
          <p:cNvPr id="58372" name="Rectangle 4"/>
          <p:cNvSpPr>
            <a:spLocks noGrp="1" noChangeArrowheads="1"/>
          </p:cNvSpPr>
          <p:nvPr>
            <p:ph type="ftr" sz="quarter" idx="2"/>
          </p:nvPr>
        </p:nvSpPr>
        <p:spPr bwMode="auto">
          <a:xfrm>
            <a:off x="0" y="8831263"/>
            <a:ext cx="2971800" cy="465137"/>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l" eaLnBrk="0" hangingPunct="0">
              <a:defRPr sz="1200"/>
            </a:lvl1pPr>
          </a:lstStyle>
          <a:p>
            <a:pPr>
              <a:defRPr/>
            </a:pPr>
            <a:endParaRPr lang="en-US"/>
          </a:p>
        </p:txBody>
      </p:sp>
      <p:sp>
        <p:nvSpPr>
          <p:cNvPr id="58373" name="Rectangle 5"/>
          <p:cNvSpPr>
            <a:spLocks noGrp="1" noChangeArrowheads="1"/>
          </p:cNvSpPr>
          <p:nvPr>
            <p:ph type="sldNum" sz="quarter" idx="3"/>
          </p:nvPr>
        </p:nvSpPr>
        <p:spPr bwMode="auto">
          <a:xfrm>
            <a:off x="3886200" y="8831263"/>
            <a:ext cx="2971800" cy="465137"/>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eaLnBrk="0" hangingPunct="0">
              <a:defRPr sz="1200"/>
            </a:lvl1pPr>
          </a:lstStyle>
          <a:p>
            <a:pPr>
              <a:defRPr/>
            </a:pPr>
            <a:fld id="{E7CF28F5-37E5-4DFE-B9E2-00104FC7F755}" type="slidenum">
              <a:rPr lang="en-US"/>
              <a:pPr>
                <a:defRPr/>
              </a:pPr>
              <a:t>‹#›</a:t>
            </a:fld>
            <a:endParaRPr lang="en-US"/>
          </a:p>
        </p:txBody>
      </p:sp>
    </p:spTree>
    <p:extLst>
      <p:ext uri="{BB962C8B-B14F-4D97-AF65-F5344CB8AC3E}">
        <p14:creationId xmlns:p14="http://schemas.microsoft.com/office/powerpoint/2010/main" val="2541371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522"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vl1pPr>
          </a:lstStyle>
          <a:p>
            <a:pPr>
              <a:defRPr/>
            </a:pPr>
            <a:endParaRPr lang="en-US"/>
          </a:p>
        </p:txBody>
      </p:sp>
      <p:sp>
        <p:nvSpPr>
          <p:cNvPr id="107523"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107525"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7526"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vl1pPr>
          </a:lstStyle>
          <a:p>
            <a:pPr>
              <a:defRPr/>
            </a:pPr>
            <a:endParaRPr lang="en-US"/>
          </a:p>
        </p:txBody>
      </p:sp>
      <p:sp>
        <p:nvSpPr>
          <p:cNvPr id="107527"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E22833B5-DC16-48A8-8A55-15BC55F25A7F}" type="slidenum">
              <a:rPr lang="en-US"/>
              <a:pPr>
                <a:defRPr/>
              </a:pPr>
              <a:t>‹#›</a:t>
            </a:fld>
            <a:endParaRPr lang="en-US"/>
          </a:p>
        </p:txBody>
      </p:sp>
    </p:spTree>
    <p:extLst>
      <p:ext uri="{BB962C8B-B14F-4D97-AF65-F5344CB8AC3E}">
        <p14:creationId xmlns:p14="http://schemas.microsoft.com/office/powerpoint/2010/main" val="2588546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p>
            <a:fld id="{8C6D3049-66A8-44C9-B1D5-3EBD0A9DDE45}" type="slidenum">
              <a:rPr lang="en-US" smtClean="0"/>
              <a:pPr/>
              <a:t>2</a:t>
            </a:fld>
            <a:endParaRPr lang="en-US" smtClean="0"/>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r>
              <a:rPr lang="en-US" dirty="0" smtClean="0"/>
              <a:t>Outline of points that will be covered in this lecture.  </a:t>
            </a:r>
          </a:p>
          <a:p>
            <a:endParaRPr lang="en-US" dirty="0" smtClean="0"/>
          </a:p>
          <a:p>
            <a:r>
              <a:rPr lang="en-US" dirty="0" smtClean="0"/>
              <a:t>Today’s lecture provides an introduction to the basic concepts in the design of observational </a:t>
            </a:r>
            <a:r>
              <a:rPr lang="en-US" dirty="0" smtClean="0">
                <a:solidFill>
                  <a:srgbClr val="FF0000"/>
                </a:solidFill>
              </a:rPr>
              <a:t>epidemiologic</a:t>
            </a:r>
            <a:r>
              <a:rPr lang="en-US" baseline="0" dirty="0" smtClean="0">
                <a:solidFill>
                  <a:srgbClr val="FF0000"/>
                </a:solidFill>
              </a:rPr>
              <a:t> </a:t>
            </a:r>
            <a:r>
              <a:rPr lang="en-US" dirty="0" smtClean="0"/>
              <a:t>studies.  We will cover three broad designs for between-subjects studies:  cohort, cross-sectional and case-control.  We will spend most of the time on case-control design – a design that can be both cost-effective and methodologically just as sound as a cohort</a:t>
            </a:r>
            <a:r>
              <a:rPr lang="en-US" baseline="0" dirty="0" smtClean="0"/>
              <a:t> study, if designed correctly</a:t>
            </a:r>
            <a:r>
              <a:rPr lang="en-US" dirty="0" smtClean="0"/>
              <a:t>.  By the end of the lecture, you’ll be able to identify the key characteristics that make for a strong versus weak case-control design.  In addition, we will touch on the concepts of incidence versus prevalence and retrospective versus prospective.  </a:t>
            </a:r>
          </a:p>
          <a:p>
            <a:endParaRPr lang="en-US" dirty="0" smtClean="0"/>
          </a:p>
          <a:p>
            <a:r>
              <a:rPr lang="en-US" dirty="0" smtClean="0"/>
              <a:t>Today’s lecture is a starting framework.  We will return to these study designs in future lectures.  For example, the methods for measuring the association between exposure</a:t>
            </a:r>
            <a:r>
              <a:rPr lang="en-US" baseline="0" dirty="0" smtClean="0"/>
              <a:t> </a:t>
            </a:r>
            <a:r>
              <a:rPr lang="en-US" dirty="0" smtClean="0"/>
              <a:t>and outcome vary depending on the study design.  So, you’ll learn more about these designs in our two lectures on disease associations as well as throughout</a:t>
            </a:r>
            <a:r>
              <a:rPr lang="en-US" baseline="0" dirty="0" smtClean="0"/>
              <a:t> the course</a:t>
            </a:r>
            <a:r>
              <a:rPr lang="en-US" dirty="0" smtClean="0"/>
              <a:t>.</a:t>
            </a:r>
          </a:p>
          <a:p>
            <a:endParaRPr lang="en-US" dirty="0" smtClean="0"/>
          </a:p>
        </p:txBody>
      </p:sp>
    </p:spTree>
    <p:extLst>
      <p:ext uri="{BB962C8B-B14F-4D97-AF65-F5344CB8AC3E}">
        <p14:creationId xmlns:p14="http://schemas.microsoft.com/office/powerpoint/2010/main" val="6080869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EACA78F1-F62B-4667-A64F-3DD09B87E7A3}" type="slidenum">
              <a:rPr lang="en-US" smtClean="0"/>
              <a:pPr/>
              <a:t>11</a:t>
            </a:fld>
            <a:endParaRPr lang="en-US" smtClean="0"/>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xfrm>
            <a:off x="685800" y="4416425"/>
            <a:ext cx="5486400" cy="4260850"/>
          </a:xfrm>
          <a:noFill/>
          <a:ln/>
        </p:spPr>
        <p:txBody>
          <a:bodyPr/>
          <a:lstStyle/>
          <a:p>
            <a:r>
              <a:rPr lang="en-US" sz="1000" dirty="0" smtClean="0"/>
              <a:t>While it is important to know about</a:t>
            </a:r>
            <a:r>
              <a:rPr lang="en-US" sz="1000" baseline="0" dirty="0" smtClean="0"/>
              <a:t> group-level studies, t</a:t>
            </a:r>
            <a:r>
              <a:rPr lang="en-US" sz="1000" dirty="0" smtClean="0"/>
              <a:t>his course will focus on study designs in which individuals are the unit of observation.  In particular, we will focus</a:t>
            </a:r>
            <a:r>
              <a:rPr lang="en-US" sz="1000" baseline="0" dirty="0" smtClean="0"/>
              <a:t> on observational studies, although we will occasionally mention experimental designs (such as randomized trials).  We have an entire course on experimental trials, called </a:t>
            </a:r>
            <a:r>
              <a:rPr lang="en-US" sz="1000" i="1" baseline="0" dirty="0" smtClean="0"/>
              <a:t>Clinical Trials</a:t>
            </a:r>
            <a:r>
              <a:rPr lang="en-US" sz="1000" baseline="0" dirty="0" smtClean="0"/>
              <a:t>, in Winter Quarter.  </a:t>
            </a:r>
            <a:endParaRPr lang="en-US" sz="1000" dirty="0" smtClean="0"/>
          </a:p>
          <a:p>
            <a:endParaRPr lang="en-US" sz="1000" dirty="0" smtClean="0"/>
          </a:p>
          <a:p>
            <a:r>
              <a:rPr lang="en-US" sz="1000" dirty="0" smtClean="0"/>
              <a:t>Today we’ll provide an overview of the different designs and the key concepts underlying the design of observational studies.  We won’t say</a:t>
            </a:r>
            <a:r>
              <a:rPr lang="en-US" sz="1000" baseline="0" dirty="0" smtClean="0"/>
              <a:t> much about experimental designs other than that </a:t>
            </a:r>
            <a:r>
              <a:rPr lang="en-US" sz="1000" dirty="0" smtClean="0"/>
              <a:t>experimental trials are</a:t>
            </a:r>
            <a:r>
              <a:rPr lang="en-US" sz="1000" baseline="0" dirty="0" smtClean="0"/>
              <a:t> </a:t>
            </a:r>
            <a:r>
              <a:rPr lang="en-US" sz="1000" dirty="0" smtClean="0"/>
              <a:t>essentially cohort studies</a:t>
            </a:r>
            <a:r>
              <a:rPr lang="en-US" sz="1000" baseline="0" dirty="0" smtClean="0"/>
              <a:t> </a:t>
            </a:r>
            <a:r>
              <a:rPr lang="en-US" sz="1000" dirty="0" smtClean="0"/>
              <a:t>in which the exposure is intentionally</a:t>
            </a:r>
            <a:r>
              <a:rPr lang="en-US" sz="1000" baseline="0" dirty="0" smtClean="0"/>
              <a:t> </a:t>
            </a:r>
            <a:r>
              <a:rPr lang="en-US" sz="1000" dirty="0" smtClean="0"/>
              <a:t>assigned by</a:t>
            </a:r>
            <a:r>
              <a:rPr lang="en-US" sz="1000" baseline="0" dirty="0" smtClean="0"/>
              <a:t> the investigator </a:t>
            </a:r>
            <a:r>
              <a:rPr lang="en-US" sz="1000" dirty="0" smtClean="0"/>
              <a:t>rather than just observed as it occurs in nature.  Some clinical trials may have a very short time interval between the intervention and measurement of the outcome, but there is always some element of time with the intervention preceding the outcome measurement.</a:t>
            </a:r>
          </a:p>
          <a:p>
            <a:endParaRPr lang="en-US" sz="1000" dirty="0" smtClean="0"/>
          </a:p>
          <a:p>
            <a:r>
              <a:rPr lang="en-US" sz="1000" dirty="0" smtClean="0"/>
              <a:t>In the realm of observational designs at the individual level,</a:t>
            </a:r>
            <a:r>
              <a:rPr lang="en-US" sz="1000" baseline="0" dirty="0" smtClean="0"/>
              <a:t> we will</a:t>
            </a:r>
            <a:r>
              <a:rPr lang="en-US" sz="1000" dirty="0" smtClean="0"/>
              <a:t> discuss cohort and cross-sectional studies briefly and then spend more time on case-control studies.  We’ll show how case-control studies, if properly designed, can give results that are as valid as cohort studies.</a:t>
            </a:r>
          </a:p>
          <a:p>
            <a:endParaRPr lang="en-US" sz="1000" dirty="0" smtClean="0"/>
          </a:p>
          <a:p>
            <a:r>
              <a:rPr lang="en-US" sz="1000" dirty="0" smtClean="0"/>
              <a:t>Finally, looking at the “within-subject” designs, we’ll describe case-crossover studies, a design that uses only cases, but can provide valid results in specific situations.  Another “within-subject” design, called a “self-controlled case series” will be discussed in one of the course’s Journal Clubs.  </a:t>
            </a:r>
          </a:p>
          <a:p>
            <a:endParaRPr lang="en-US" sz="1000" dirty="0" smtClean="0"/>
          </a:p>
          <a:p>
            <a:endParaRPr lang="en-US" sz="1000" dirty="0" smtClean="0"/>
          </a:p>
        </p:txBody>
      </p:sp>
    </p:spTree>
    <p:extLst>
      <p:ext uri="{BB962C8B-B14F-4D97-AF65-F5344CB8AC3E}">
        <p14:creationId xmlns:p14="http://schemas.microsoft.com/office/powerpoint/2010/main" val="3903752118"/>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Rectangle 2"/>
          <p:cNvSpPr>
            <a:spLocks noGrp="1" noRot="1" noChangeAspect="1" noChangeArrowheads="1" noTextEdit="1"/>
          </p:cNvSpPr>
          <p:nvPr>
            <p:ph type="sldImg"/>
          </p:nvPr>
        </p:nvSpPr>
        <p:spPr>
          <a:ln/>
        </p:spPr>
      </p:sp>
      <p:sp>
        <p:nvSpPr>
          <p:cNvPr id="161794" name="Rectangle 3"/>
          <p:cNvSpPr>
            <a:spLocks noGrp="1" noChangeArrowheads="1"/>
          </p:cNvSpPr>
          <p:nvPr>
            <p:ph type="body" idx="1"/>
          </p:nvPr>
        </p:nvSpPr>
        <p:spPr>
          <a:noFill/>
          <a:ln/>
        </p:spPr>
        <p:txBody>
          <a:bodyPr/>
          <a:lstStyle/>
          <a:p>
            <a:r>
              <a:rPr lang="en-US" dirty="0" smtClean="0"/>
              <a:t>In a case-crossover design, only the incident cases are identified.  There are no separate controls.  Exposure just before the event is compared to other “non-event” exposure times in the same person.  i.e. Cases act as their own controls.</a:t>
            </a:r>
          </a:p>
          <a:p>
            <a:endParaRPr lang="en-US" dirty="0" smtClean="0"/>
          </a:p>
          <a:p>
            <a:r>
              <a:rPr lang="en-US" dirty="0" smtClean="0"/>
              <a:t>It is important in this design to identify all incident cases from a defined</a:t>
            </a:r>
            <a:r>
              <a:rPr lang="en-US" baseline="0" dirty="0" smtClean="0"/>
              <a:t> </a:t>
            </a:r>
            <a:r>
              <a:rPr lang="en-US" dirty="0" smtClean="0"/>
              <a:t>study base.  </a:t>
            </a:r>
          </a:p>
          <a:p>
            <a:endParaRPr lang="en-US" dirty="0" smtClean="0"/>
          </a:p>
        </p:txBody>
      </p:sp>
    </p:spTree>
    <p:extLst>
      <p:ext uri="{BB962C8B-B14F-4D97-AF65-F5344CB8AC3E}">
        <p14:creationId xmlns:p14="http://schemas.microsoft.com/office/powerpoint/2010/main" val="2107351879"/>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1" name="Rectangle 7"/>
          <p:cNvSpPr>
            <a:spLocks noGrp="1" noChangeArrowheads="1"/>
          </p:cNvSpPr>
          <p:nvPr>
            <p:ph type="sldNum" sz="quarter" idx="5"/>
          </p:nvPr>
        </p:nvSpPr>
        <p:spPr>
          <a:noFill/>
        </p:spPr>
        <p:txBody>
          <a:bodyPr/>
          <a:lstStyle/>
          <a:p>
            <a:fld id="{39CDF765-92D8-4C6B-B42D-702707ECD465}" type="slidenum">
              <a:rPr lang="en-US" smtClean="0"/>
              <a:pPr/>
              <a:t>106</a:t>
            </a:fld>
            <a:endParaRPr lang="en-US" smtClean="0"/>
          </a:p>
        </p:txBody>
      </p:sp>
      <p:sp>
        <p:nvSpPr>
          <p:cNvPr id="163842" name="Rectangle 2"/>
          <p:cNvSpPr>
            <a:spLocks noGrp="1" noRot="1" noChangeAspect="1" noChangeArrowheads="1" noTextEdit="1"/>
          </p:cNvSpPr>
          <p:nvPr>
            <p:ph type="sldImg"/>
          </p:nvPr>
        </p:nvSpPr>
        <p:spPr>
          <a:ln/>
        </p:spPr>
      </p:sp>
      <p:sp>
        <p:nvSpPr>
          <p:cNvPr id="163843" name="Rectangle 3"/>
          <p:cNvSpPr>
            <a:spLocks noGrp="1" noChangeArrowheads="1"/>
          </p:cNvSpPr>
          <p:nvPr>
            <p:ph type="body" idx="1"/>
          </p:nvPr>
        </p:nvSpPr>
        <p:spPr>
          <a:noFill/>
          <a:ln/>
        </p:spPr>
        <p:txBody>
          <a:bodyPr/>
          <a:lstStyle/>
          <a:p>
            <a:endParaRPr lang="en-US" dirty="0" smtClean="0"/>
          </a:p>
          <a:p>
            <a:r>
              <a:rPr lang="en-US" dirty="0" smtClean="0"/>
              <a:t>Note that the measurement of air pollution is measured at a group level, based on the concentration of air pollutants in Vancouver on a given day.  Not an individual measurement.  But, this isn’t an ecologic study.   Outcome is measured on individuals.  Group level exposure is assigned to individuals.  Analysis is done in an individual basis.    </a:t>
            </a:r>
          </a:p>
          <a:p>
            <a:endParaRPr lang="en-US" dirty="0" smtClean="0"/>
          </a:p>
          <a:p>
            <a:r>
              <a:rPr lang="en-US" dirty="0" smtClean="0"/>
              <a:t>There are many nuances to this</a:t>
            </a:r>
            <a:r>
              <a:rPr lang="en-US" baseline="0" dirty="0" smtClean="0"/>
              <a:t> family of within-subject study design which we will not cover in this course.  We introduce this family of designs to make you aware of them and to point out that they will likely grow in stature in the future.  </a:t>
            </a:r>
            <a:endParaRPr lang="en-US" dirty="0" smtClean="0"/>
          </a:p>
        </p:txBody>
      </p:sp>
    </p:spTree>
    <p:extLst>
      <p:ext uri="{BB962C8B-B14F-4D97-AF65-F5344CB8AC3E}">
        <p14:creationId xmlns:p14="http://schemas.microsoft.com/office/powerpoint/2010/main" val="3637033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p:spPr>
        <p:txBody>
          <a:bodyPr/>
          <a:lstStyle/>
          <a:p>
            <a:fld id="{B7F908D4-1D55-4BF4-8671-76A122446887}" type="slidenum">
              <a:rPr lang="en-US" smtClean="0"/>
              <a:pPr/>
              <a:t>12</a:t>
            </a:fld>
            <a:endParaRPr lang="en-US" smtClean="0"/>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r>
              <a:rPr lang="en-US" dirty="0" smtClean="0"/>
              <a:t>We start here because everyone is familiar with the idea of a cohort </a:t>
            </a:r>
            <a:r>
              <a:rPr lang="en-US" dirty="0" smtClean="0"/>
              <a:t>study that </a:t>
            </a:r>
            <a:r>
              <a:rPr lang="en-US" dirty="0" smtClean="0"/>
              <a:t>enrolls individuals, makes measurements of interest on them, and follows them through time for the occurrence of the disease or diseases of interest.  In the past, textbooks have often treated </a:t>
            </a:r>
            <a:r>
              <a:rPr lang="en-US" dirty="0" smtClean="0"/>
              <a:t>cohort studies </a:t>
            </a:r>
            <a:r>
              <a:rPr lang="en-US" dirty="0" smtClean="0"/>
              <a:t>if it were a different beast entirely from cross-sectional or case-controls studies, but all three types of </a:t>
            </a:r>
            <a:r>
              <a:rPr lang="en-US" dirty="0" smtClean="0"/>
              <a:t>study design can be seen as being related</a:t>
            </a:r>
            <a:r>
              <a:rPr lang="en-US" baseline="0" dirty="0" smtClean="0"/>
              <a:t> and </a:t>
            </a:r>
            <a:r>
              <a:rPr lang="en-US" dirty="0" smtClean="0"/>
              <a:t>are </a:t>
            </a:r>
            <a:r>
              <a:rPr lang="en-US" dirty="0" smtClean="0"/>
              <a:t>best understood </a:t>
            </a:r>
            <a:r>
              <a:rPr lang="en-US" dirty="0" smtClean="0"/>
              <a:t>if</a:t>
            </a:r>
            <a:r>
              <a:rPr lang="en-US" baseline="0" dirty="0" smtClean="0"/>
              <a:t> we think of them as different ways of sampling on underlying cohort, which we call the “study base”.  </a:t>
            </a:r>
            <a:endParaRPr lang="en-US" dirty="0" smtClean="0"/>
          </a:p>
          <a:p>
            <a:endParaRPr lang="en-US" dirty="0" smtClean="0"/>
          </a:p>
        </p:txBody>
      </p:sp>
    </p:spTree>
    <p:extLst>
      <p:ext uri="{BB962C8B-B14F-4D97-AF65-F5344CB8AC3E}">
        <p14:creationId xmlns:p14="http://schemas.microsoft.com/office/powerpoint/2010/main" val="22712060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Rot="1" noChangeAspect="1" noChangeArrowheads="1" noTextEdit="1"/>
          </p:cNvSpPr>
          <p:nvPr>
            <p:ph type="sldImg"/>
          </p:nvPr>
        </p:nvSpPr>
        <p:spPr>
          <a:ln/>
        </p:spPr>
      </p:sp>
      <p:sp>
        <p:nvSpPr>
          <p:cNvPr id="43010" name="Rectangle 3"/>
          <p:cNvSpPr>
            <a:spLocks noGrp="1" noChangeArrowheads="1"/>
          </p:cNvSpPr>
          <p:nvPr>
            <p:ph type="body" idx="1"/>
          </p:nvPr>
        </p:nvSpPr>
        <p:spPr>
          <a:noFill/>
          <a:ln/>
        </p:spPr>
        <p:txBody>
          <a:bodyPr/>
          <a:lstStyle/>
          <a:p>
            <a:r>
              <a:rPr lang="en-US" dirty="0" smtClean="0"/>
              <a:t>This is a modified schematic from your text for a cohort.  This particular schematic illustrates a fixed cohort.  A</a:t>
            </a:r>
            <a:r>
              <a:rPr lang="en-US" baseline="0" dirty="0" smtClean="0"/>
              <a:t> fixed cohort </a:t>
            </a:r>
            <a:r>
              <a:rPr lang="en-US" dirty="0" smtClean="0"/>
              <a:t>begins with a group of individuals, depicted</a:t>
            </a:r>
            <a:r>
              <a:rPr lang="en-US" baseline="0" dirty="0" smtClean="0"/>
              <a:t> with the stick figures, whom </a:t>
            </a:r>
            <a:r>
              <a:rPr lang="en-US" dirty="0" smtClean="0"/>
              <a:t>at time zero have some</a:t>
            </a:r>
            <a:r>
              <a:rPr lang="en-US" baseline="0" dirty="0" smtClean="0"/>
              <a:t> defined set of characteristics.  If the goal is to study a particular event or outcome, we would typically include in the defined set of characteristics that n</a:t>
            </a:r>
            <a:r>
              <a:rPr lang="en-US" dirty="0" smtClean="0"/>
              <a:t>one of the</a:t>
            </a:r>
            <a:r>
              <a:rPr lang="en-US" baseline="0" dirty="0" smtClean="0"/>
              <a:t> individuals</a:t>
            </a:r>
            <a:r>
              <a:rPr lang="en-US" dirty="0" smtClean="0"/>
              <a:t> have the event or outcome of interest.</a:t>
            </a:r>
            <a:r>
              <a:rPr lang="en-US" baseline="0" dirty="0" smtClean="0"/>
              <a:t>  These individuals</a:t>
            </a:r>
            <a:r>
              <a:rPr lang="en-US" dirty="0" smtClean="0"/>
              <a:t> </a:t>
            </a:r>
            <a:r>
              <a:rPr lang="en-US" dirty="0" smtClean="0"/>
              <a:t>then experience their lives</a:t>
            </a:r>
            <a:r>
              <a:rPr lang="en-US" baseline="0" dirty="0" smtClean="0"/>
              <a:t> until the event of interest occurs, if it occurs at all.  </a:t>
            </a:r>
            <a:r>
              <a:rPr lang="en-US" dirty="0" smtClean="0"/>
              <a:t>The </a:t>
            </a:r>
            <a:r>
              <a:rPr lang="en-US" dirty="0" smtClean="0"/>
              <a:t>event could be</a:t>
            </a:r>
            <a:r>
              <a:rPr lang="en-US" baseline="0" dirty="0" smtClean="0"/>
              <a:t> anything, a disease, death, cessation of smoking, attending a primary care visit for the first time, etc. </a:t>
            </a:r>
            <a:endParaRPr lang="en-US" dirty="0" smtClean="0"/>
          </a:p>
          <a:p>
            <a:endParaRPr lang="en-US" dirty="0" smtClean="0"/>
          </a:p>
          <a:p>
            <a:r>
              <a:rPr lang="en-US" dirty="0" smtClean="0"/>
              <a:t>Some persons develop the outcome of interest, here depicted with a solid circle.  Others become lost to follow-up, while others stay in the cohort but have not yet developed the outcome of interest by the last date of </a:t>
            </a:r>
            <a:r>
              <a:rPr lang="en-US" dirty="0" smtClean="0"/>
              <a:t>observation</a:t>
            </a:r>
            <a:r>
              <a:rPr lang="en-US" dirty="0" smtClean="0"/>
              <a:t>. </a:t>
            </a:r>
            <a:endParaRPr lang="en-US" dirty="0" smtClean="0"/>
          </a:p>
          <a:p>
            <a:endParaRPr lang="en-US" i="1"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 text shows three possible outcomes for a participant in this hypothetical fixed cohort:  Loss to follow-up, having the event of interest, or being followed without an event to the </a:t>
            </a:r>
            <a:r>
              <a:rPr lang="en-US" dirty="0" smtClean="0"/>
              <a:t>end.  </a:t>
            </a:r>
            <a:r>
              <a:rPr lang="en-US" dirty="0" smtClean="0"/>
              <a:t>We want to introduce a fourth possibility.  A participant can experience an event that is a “competing event,” also called a “competing risk”.  A competing event is one that precludes the occurrence of the event of interest.  An</a:t>
            </a:r>
            <a:r>
              <a:rPr lang="en-US" baseline="0" dirty="0" smtClean="0"/>
              <a:t> example of a competing event in a study of the occurrence of cancer would be death by heart attack.  We will discuss this more later.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Stick figures are modified from Keyes and </a:t>
            </a:r>
            <a:r>
              <a:rPr lang="en-US" baseline="0" dirty="0" err="1" smtClean="0"/>
              <a:t>Galea</a:t>
            </a:r>
            <a:r>
              <a:rPr lang="en-US" baseline="0" dirty="0" smtClean="0"/>
              <a:t>.  Epidemiology Matters.  Oxford. </a:t>
            </a:r>
            <a:endParaRPr lang="en-US" dirty="0" smtClean="0"/>
          </a:p>
          <a:p>
            <a:endParaRPr lang="en-US" i="1" dirty="0" smtClean="0"/>
          </a:p>
          <a:p>
            <a:endParaRPr lang="en-US" dirty="0" smtClean="0"/>
          </a:p>
        </p:txBody>
      </p:sp>
    </p:spTree>
    <p:extLst>
      <p:ext uri="{BB962C8B-B14F-4D97-AF65-F5344CB8AC3E}">
        <p14:creationId xmlns:p14="http://schemas.microsoft.com/office/powerpoint/2010/main" val="11742141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Rot="1" noChangeAspect="1" noChangeArrowheads="1" noTextEdit="1"/>
          </p:cNvSpPr>
          <p:nvPr>
            <p:ph type="sldImg"/>
          </p:nvPr>
        </p:nvSpPr>
        <p:spPr>
          <a:ln/>
        </p:spPr>
      </p:sp>
      <p:sp>
        <p:nvSpPr>
          <p:cNvPr id="43010" name="Rectangle 3"/>
          <p:cNvSpPr>
            <a:spLocks noGrp="1" noChangeArrowheads="1"/>
          </p:cNvSpPr>
          <p:nvPr>
            <p:ph type="body" idx="1"/>
          </p:nvPr>
        </p:nvSpPr>
        <p:spPr>
          <a:noFill/>
          <a:ln/>
        </p:spPr>
        <p:txBody>
          <a:bodyPr/>
          <a:lstStyle/>
          <a:p>
            <a:r>
              <a:rPr lang="en-US" dirty="0" smtClean="0"/>
              <a:t>There are at least 3 </a:t>
            </a:r>
            <a:r>
              <a:rPr lang="en-US" dirty="0" smtClean="0"/>
              <a:t>ways to sample an</a:t>
            </a:r>
            <a:r>
              <a:rPr lang="en-US" baseline="0" dirty="0" smtClean="0"/>
              <a:t> underlying fixed</a:t>
            </a:r>
            <a:r>
              <a:rPr lang="en-US" dirty="0" smtClean="0"/>
              <a:t> cohort:</a:t>
            </a:r>
          </a:p>
          <a:p>
            <a:endParaRPr lang="en-US" dirty="0" smtClean="0"/>
          </a:p>
          <a:p>
            <a:r>
              <a:rPr lang="en-US" dirty="0" smtClean="0"/>
              <a:t>Cohort -- follow </a:t>
            </a:r>
            <a:r>
              <a:rPr lang="en-US" dirty="0" smtClean="0"/>
              <a:t>everyone at</a:t>
            </a:r>
            <a:r>
              <a:rPr lang="en-US" baseline="0" dirty="0" smtClean="0"/>
              <a:t> time zone (or a sample of everyone) </a:t>
            </a:r>
            <a:r>
              <a:rPr lang="en-US" dirty="0" smtClean="0"/>
              <a:t>as they move forward in time</a:t>
            </a:r>
          </a:p>
          <a:p>
            <a:r>
              <a:rPr lang="en-US" dirty="0" smtClean="0"/>
              <a:t>Cross-sectional -- </a:t>
            </a:r>
            <a:r>
              <a:rPr lang="en-US" baseline="0" dirty="0" smtClean="0"/>
              <a:t>sample everyone </a:t>
            </a:r>
            <a:r>
              <a:rPr lang="en-US" dirty="0" smtClean="0"/>
              <a:t>at </a:t>
            </a:r>
            <a:r>
              <a:rPr lang="en-US" dirty="0" smtClean="0"/>
              <a:t>one point in time</a:t>
            </a:r>
          </a:p>
          <a:p>
            <a:r>
              <a:rPr lang="en-US" dirty="0" smtClean="0"/>
              <a:t>Case-control</a:t>
            </a:r>
            <a:r>
              <a:rPr lang="en-US" baseline="0" dirty="0" smtClean="0"/>
              <a:t> -- </a:t>
            </a:r>
            <a:r>
              <a:rPr lang="en-US" dirty="0" smtClean="0"/>
              <a:t>a strategic sampling scheme </a:t>
            </a:r>
            <a:r>
              <a:rPr lang="en-US" dirty="0" smtClean="0"/>
              <a:t>limited to just those who developed your outcome of interest and a reference group.</a:t>
            </a:r>
          </a:p>
          <a:p>
            <a:endParaRPr lang="en-US" dirty="0" smtClean="0"/>
          </a:p>
          <a:p>
            <a:r>
              <a:rPr lang="en-US" dirty="0" smtClean="0"/>
              <a:t>These 3 methods</a:t>
            </a:r>
            <a:r>
              <a:rPr lang="en-US" baseline="0" dirty="0" smtClean="0"/>
              <a:t> of sampling </a:t>
            </a:r>
            <a:r>
              <a:rPr lang="en-US" dirty="0" smtClean="0"/>
              <a:t>correspond to our 3 most common study designs.</a:t>
            </a:r>
          </a:p>
        </p:txBody>
      </p:sp>
    </p:spTree>
    <p:extLst>
      <p:ext uri="{BB962C8B-B14F-4D97-AF65-F5344CB8AC3E}">
        <p14:creationId xmlns:p14="http://schemas.microsoft.com/office/powerpoint/2010/main" val="11742141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Rot="1" noChangeAspect="1" noChangeArrowheads="1" noTextEdit="1"/>
          </p:cNvSpPr>
          <p:nvPr>
            <p:ph type="sldImg"/>
          </p:nvPr>
        </p:nvSpPr>
        <p:spPr>
          <a:ln/>
        </p:spPr>
      </p:sp>
      <p:sp>
        <p:nvSpPr>
          <p:cNvPr id="106498" name="Rectangle 3"/>
          <p:cNvSpPr>
            <a:spLocks noGrp="1" noChangeArrowheads="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000" dirty="0" smtClean="0"/>
              <a:t>The other kind of cohort is a dynamic or</a:t>
            </a:r>
            <a:r>
              <a:rPr lang="en-US" sz="1000" baseline="0" dirty="0" smtClean="0"/>
              <a:t> </a:t>
            </a:r>
            <a:r>
              <a:rPr lang="en-US" sz="1000" dirty="0" smtClean="0"/>
              <a:t>open</a:t>
            </a:r>
            <a:r>
              <a:rPr lang="en-US" sz="1000" baseline="0" dirty="0" smtClean="0"/>
              <a:t> </a:t>
            </a:r>
            <a:r>
              <a:rPr lang="en-US" sz="1000" dirty="0" smtClean="0"/>
              <a:t>cohort.   The major</a:t>
            </a:r>
            <a:r>
              <a:rPr lang="en-US" sz="1000" baseline="0" dirty="0" smtClean="0"/>
              <a:t> difference between a dynamic cohort and a fixed cohort is that in a dynamic cohort new members are continuously entering.  A fixed cohort has a fixed enrollment.  </a:t>
            </a:r>
            <a:endParaRPr lang="en-US" sz="1000"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00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000" baseline="0" dirty="0" smtClean="0"/>
              <a:t>A free</a:t>
            </a:r>
            <a:r>
              <a:rPr lang="en-US" sz="1000" dirty="0" smtClean="0"/>
              <a:t> living population</a:t>
            </a:r>
            <a:r>
              <a:rPr lang="en-US" sz="1000" baseline="0" dirty="0" smtClean="0"/>
              <a:t> is an example of a dynamic cohort</a:t>
            </a:r>
            <a:r>
              <a:rPr lang="en-US" sz="1000" dirty="0" smtClean="0"/>
              <a:t>.  For</a:t>
            </a:r>
            <a:r>
              <a:rPr lang="en-US" sz="1000" baseline="0" dirty="0" smtClean="0"/>
              <a:t> example, San Francisco (SF) County residents, who are defined by geographic county lines in a given calendar period, are a dynamic cohort.  T</a:t>
            </a:r>
            <a:r>
              <a:rPr lang="en-US" sz="1000" dirty="0" smtClean="0"/>
              <a:t>he members of Kaiser Permanente (a Health</a:t>
            </a:r>
            <a:r>
              <a:rPr lang="en-US" sz="1000" baseline="0" dirty="0" smtClean="0"/>
              <a:t> Care </a:t>
            </a:r>
            <a:r>
              <a:rPr lang="en-US" sz="1000" dirty="0" smtClean="0"/>
              <a:t>Maintenance Organization (HMO), which provides health insurance to a given set of</a:t>
            </a:r>
            <a:r>
              <a:rPr lang="en-US" sz="1000" baseline="0" dirty="0" smtClean="0"/>
              <a:t> people</a:t>
            </a:r>
            <a:r>
              <a:rPr lang="en-US" sz="1000" dirty="0" smtClean="0"/>
              <a:t>) during some specified time period</a:t>
            </a:r>
            <a:r>
              <a:rPr lang="en-US" sz="1000" baseline="0" dirty="0" smtClean="0"/>
              <a:t> is</a:t>
            </a:r>
            <a:r>
              <a:rPr lang="en-US" sz="1000" dirty="0" smtClean="0"/>
              <a:t> a group that is administratively defined.  It is an open cohort since members can leave and enter.</a:t>
            </a:r>
            <a:r>
              <a:rPr lang="en-US" sz="1000" baseline="0" dirty="0" smtClean="0"/>
              <a:t>  In this slide, we show a dynamic cohort that has about the same total members throughout the period of observation;  as members leave the cohort, a similar number of new members join.  Dynamic cohorts may also be increasing or declining in overall numbers.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000"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000" baseline="0" dirty="0" smtClean="0"/>
              <a:t>The text does not provide much discussion of dynamic cohorts, and this is unfortunate.  Historically, for example, dynamic cohorts have been used for clinical research of cancer outcomes, facilitated in the US by the establishment of cancer registries in defined geographic areas.  Currently, in the era of so-called “Big Data”, the use of dynamic cohorts from clinical practice settings is growing and encompassing a wider range of health outcomes.  </a:t>
            </a:r>
            <a:endParaRPr lang="en-US" sz="1000" dirty="0" smtClean="0"/>
          </a:p>
          <a:p>
            <a:endParaRPr lang="en-US" sz="1000" dirty="0" smtClean="0"/>
          </a:p>
        </p:txBody>
      </p:sp>
    </p:spTree>
    <p:extLst>
      <p:ext uri="{BB962C8B-B14F-4D97-AF65-F5344CB8AC3E}">
        <p14:creationId xmlns:p14="http://schemas.microsoft.com/office/powerpoint/2010/main" val="28207751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Rot="1" noChangeAspect="1" noChangeArrowheads="1" noTextEdit="1"/>
          </p:cNvSpPr>
          <p:nvPr>
            <p:ph type="sldImg"/>
          </p:nvPr>
        </p:nvSpPr>
        <p:spPr>
          <a:ln/>
        </p:spPr>
      </p:sp>
      <p:sp>
        <p:nvSpPr>
          <p:cNvPr id="106498" name="Rectangle 3"/>
          <p:cNvSpPr>
            <a:spLocks noGrp="1" noChangeArrowheads="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000" dirty="0" smtClean="0"/>
              <a:t>Just like there are at least 3 main different ways to sample a fixed cohort, there are also 3 main </a:t>
            </a:r>
            <a:r>
              <a:rPr lang="en-US" sz="1000" baseline="0" dirty="0" smtClean="0"/>
              <a:t>different ways to sample a dynamic cohort.  I</a:t>
            </a:r>
            <a:r>
              <a:rPr lang="en-US" sz="1000" dirty="0" smtClean="0"/>
              <a:t>t </a:t>
            </a:r>
            <a:r>
              <a:rPr lang="en-US" sz="1000" dirty="0" smtClean="0"/>
              <a:t>is important to be conscious of which type of underlying cohort you are talking about.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000" dirty="0" smtClean="0"/>
          </a:p>
        </p:txBody>
      </p:sp>
    </p:spTree>
    <p:extLst>
      <p:ext uri="{BB962C8B-B14F-4D97-AF65-F5344CB8AC3E}">
        <p14:creationId xmlns:p14="http://schemas.microsoft.com/office/powerpoint/2010/main" val="28207751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p:spPr>
        <p:txBody>
          <a:bodyPr/>
          <a:lstStyle/>
          <a:p>
            <a:fld id="{0710BD64-BB03-40FB-924D-41D2CCD4BD23}" type="slidenum">
              <a:rPr lang="en-US" smtClean="0"/>
              <a:pPr/>
              <a:t>17</a:t>
            </a:fld>
            <a:endParaRPr lang="en-US" smtClean="0"/>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xfrm>
            <a:off x="685800" y="4416425"/>
            <a:ext cx="5486400" cy="4879975"/>
          </a:xfrm>
          <a:noFill/>
          <a:ln/>
        </p:spPr>
        <p:txBody>
          <a:bodyPr/>
          <a:lstStyle/>
          <a:p>
            <a:r>
              <a:rPr lang="en-US" i="0" dirty="0" smtClean="0"/>
              <a:t>For any study design we create in research, there is</a:t>
            </a:r>
            <a:r>
              <a:rPr lang="en-US" i="0" baseline="0" dirty="0" smtClean="0"/>
              <a:t> an underlying study base, in other words, an underlying cohort.   The simplest situation is a cohort study per se.  </a:t>
            </a:r>
            <a:r>
              <a:rPr lang="en-US" i="0" dirty="0" smtClean="0"/>
              <a:t>In a cohort study design, the study</a:t>
            </a:r>
            <a:r>
              <a:rPr lang="en-US" i="0" baseline="0" dirty="0" smtClean="0"/>
              <a:t> base is some explicitly defined population which moves forward in time.  The population may be a </a:t>
            </a:r>
            <a:r>
              <a:rPr lang="en-US" i="0" baseline="0" dirty="0" smtClean="0"/>
              <a:t>fixed (or closed) </a:t>
            </a:r>
            <a:r>
              <a:rPr lang="en-US" i="0" baseline="0" dirty="0" smtClean="0"/>
              <a:t>group or it may be a dynamic (open) population with members leaving and entering the population during the follow-up time.  </a:t>
            </a:r>
            <a:r>
              <a:rPr lang="en-US" dirty="0" smtClean="0"/>
              <a:t>In a cohort study, the study base is an explicitly</a:t>
            </a:r>
            <a:r>
              <a:rPr lang="en-US" baseline="0" dirty="0" smtClean="0"/>
              <a:t> </a:t>
            </a:r>
            <a:r>
              <a:rPr lang="en-US" dirty="0" smtClean="0"/>
              <a:t>defined group </a:t>
            </a:r>
            <a:r>
              <a:rPr lang="en-US" dirty="0" smtClean="0"/>
              <a:t>--- a</a:t>
            </a:r>
            <a:r>
              <a:rPr lang="en-US" baseline="0" dirty="0" smtClean="0"/>
              <a:t> cohort, either fixed or dynamic -- </a:t>
            </a:r>
            <a:r>
              <a:rPr lang="en-US" dirty="0" smtClean="0"/>
              <a:t>of </a:t>
            </a:r>
            <a:r>
              <a:rPr lang="en-US" dirty="0" smtClean="0"/>
              <a:t>individuals based on some set of characteristics at the beginning of their observation</a:t>
            </a:r>
            <a:r>
              <a:rPr lang="en-US" baseline="0" dirty="0" smtClean="0"/>
              <a:t> (</a:t>
            </a:r>
            <a:r>
              <a:rPr lang="en-US" dirty="0" smtClean="0"/>
              <a:t>called the “time zero” characteristics).   </a:t>
            </a:r>
          </a:p>
          <a:p>
            <a:endParaRPr lang="en-US" dirty="0" smtClean="0"/>
          </a:p>
          <a:p>
            <a:r>
              <a:rPr lang="en-US" dirty="0" smtClean="0"/>
              <a:t>In a cross-sectional study, there is </a:t>
            </a:r>
            <a:r>
              <a:rPr lang="en-US" dirty="0" smtClean="0"/>
              <a:t>also an </a:t>
            </a:r>
            <a:r>
              <a:rPr lang="en-US" dirty="0" smtClean="0"/>
              <a:t>underlying cohort,</a:t>
            </a:r>
            <a:r>
              <a:rPr lang="en-US" baseline="0" dirty="0" smtClean="0"/>
              <a:t> either explicit or hypothetical, that was sampled at one point in time.</a:t>
            </a:r>
            <a:endParaRPr lang="en-US" dirty="0" smtClean="0"/>
          </a:p>
          <a:p>
            <a:endParaRPr lang="nl-NL" dirty="0" smtClean="0"/>
          </a:p>
          <a:p>
            <a:r>
              <a:rPr lang="nl-NL" dirty="0" smtClean="0"/>
              <a:t>A case-control study </a:t>
            </a:r>
            <a:r>
              <a:rPr lang="nl-NL" dirty="0" smtClean="0"/>
              <a:t>also has</a:t>
            </a:r>
            <a:r>
              <a:rPr lang="nl-NL" baseline="0" dirty="0" smtClean="0"/>
              <a:t> </a:t>
            </a:r>
            <a:r>
              <a:rPr lang="nl-NL" dirty="0" smtClean="0"/>
              <a:t>an </a:t>
            </a:r>
            <a:r>
              <a:rPr lang="nl-NL" dirty="0" smtClean="0"/>
              <a:t>explicit or hypothetical cohort as a study base.  By a “hypothetical cohort”, we mean that a</a:t>
            </a:r>
            <a:r>
              <a:rPr lang="nl-NL" baseline="0" dirty="0" smtClean="0"/>
              <a:t>n underlying </a:t>
            </a:r>
            <a:r>
              <a:rPr lang="nl-NL" dirty="0" smtClean="0"/>
              <a:t>cohort is</a:t>
            </a:r>
            <a:r>
              <a:rPr lang="nl-NL" baseline="0" dirty="0" smtClean="0"/>
              <a:t> not readily identifiable in real life in that one cannot readily put </a:t>
            </a:r>
            <a:r>
              <a:rPr lang="nl-NL" baseline="0" dirty="0" smtClean="0"/>
              <a:t>one’s hands </a:t>
            </a:r>
            <a:r>
              <a:rPr lang="nl-NL" baseline="0" dirty="0" smtClean="0"/>
              <a:t>around it.   </a:t>
            </a:r>
            <a:r>
              <a:rPr lang="nl-NL" baseline="0" dirty="0" smtClean="0"/>
              <a:t>One can</a:t>
            </a:r>
            <a:r>
              <a:rPr lang="nl-NL" baseline="0" dirty="0" smtClean="0"/>
              <a:t>, however, consider </a:t>
            </a:r>
            <a:r>
              <a:rPr lang="nl-NL" dirty="0" smtClean="0"/>
              <a:t>some hypothetical cohort of individuals who gave rise to </a:t>
            </a:r>
            <a:r>
              <a:rPr lang="nl-NL" dirty="0" smtClean="0"/>
              <a:t>the group of disease </a:t>
            </a:r>
            <a:r>
              <a:rPr lang="nl-NL" dirty="0" smtClean="0"/>
              <a:t>diagnoses.</a:t>
            </a:r>
            <a:r>
              <a:rPr lang="nl-NL" baseline="0" dirty="0" smtClean="0"/>
              <a:t>   This will become more apparent when we look at some examples.  </a:t>
            </a:r>
          </a:p>
          <a:p>
            <a:endParaRPr lang="nl-NL" baseline="0" dirty="0" smtClean="0"/>
          </a:p>
          <a:p>
            <a:endParaRPr lang="en-US" dirty="0" smtClean="0"/>
          </a:p>
        </p:txBody>
      </p:sp>
    </p:spTree>
    <p:extLst>
      <p:ext uri="{BB962C8B-B14F-4D97-AF65-F5344CB8AC3E}">
        <p14:creationId xmlns:p14="http://schemas.microsoft.com/office/powerpoint/2010/main" val="6777014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a:noFill/>
        </p:spPr>
        <p:txBody>
          <a:bodyPr/>
          <a:lstStyle/>
          <a:p>
            <a:fld id="{76B4BB1B-08D7-4552-B2DD-B7DF34F2D050}" type="slidenum">
              <a:rPr lang="en-US" smtClean="0"/>
              <a:pPr/>
              <a:t>18</a:t>
            </a:fld>
            <a:endParaRPr lang="en-US" smtClean="0"/>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xfrm>
            <a:off x="685800" y="4416425"/>
            <a:ext cx="5486400" cy="4260850"/>
          </a:xfrm>
          <a:noFill/>
          <a:ln/>
        </p:spPr>
        <p:txBody>
          <a:bodyPr/>
          <a:lstStyle/>
          <a:p>
            <a:r>
              <a:rPr lang="en-US" dirty="0" smtClean="0"/>
              <a:t>Our presentation of study design is based on understanding how the three main types of study design</a:t>
            </a:r>
            <a:r>
              <a:rPr lang="en-US" baseline="0" dirty="0" smtClean="0"/>
              <a:t> (cohort, cross-sectional, case-control)</a:t>
            </a:r>
            <a:r>
              <a:rPr lang="en-US" dirty="0" smtClean="0"/>
              <a:t> relate to the concept of a study base.  A study base, also called a “reference population” by the text, is a defined population whose experience during some period of time is the source of the study data.  Identifying the study base answers the question:  What population gave rise to the disease diagnoses (outcome/events) in the study?  Importantly, understanding the study base concept provides the clearest guidance to understanding valid case-control design, the study design that is most often a cause of confusion.</a:t>
            </a:r>
          </a:p>
          <a:p>
            <a:endParaRPr lang="en-US" dirty="0" smtClean="0"/>
          </a:p>
          <a:p>
            <a:r>
              <a:rPr lang="en-US" dirty="0" smtClean="0"/>
              <a:t>Sampling is the second key element of study design.  Sampling is the process by which individuals belonging to a larger population are selected for study. Sampling is obvious in some study designs but less so in others, such as case-control designs, but it is the key to understanding </a:t>
            </a:r>
            <a:r>
              <a:rPr lang="en-US" dirty="0" smtClean="0"/>
              <a:t>the limitations of various designs</a:t>
            </a:r>
            <a:r>
              <a:rPr lang="en-US" baseline="0" dirty="0" smtClean="0"/>
              <a:t> and how to </a:t>
            </a:r>
            <a:r>
              <a:rPr lang="en-US" dirty="0" smtClean="0"/>
              <a:t>properly design</a:t>
            </a:r>
            <a:r>
              <a:rPr lang="en-US" baseline="0" dirty="0" smtClean="0"/>
              <a:t> a </a:t>
            </a:r>
            <a:r>
              <a:rPr lang="en-US" dirty="0" smtClean="0"/>
              <a:t>case-control </a:t>
            </a:r>
            <a:r>
              <a:rPr lang="en-US" dirty="0" smtClean="0"/>
              <a:t>study.</a:t>
            </a:r>
          </a:p>
          <a:p>
            <a:endParaRPr lang="en-US" dirty="0" smtClean="0"/>
          </a:p>
          <a:p>
            <a:r>
              <a:rPr lang="en-US" dirty="0" smtClean="0"/>
              <a:t>Measurement of exposure</a:t>
            </a:r>
            <a:r>
              <a:rPr lang="en-US" baseline="0" dirty="0" smtClean="0"/>
              <a:t> </a:t>
            </a:r>
            <a:r>
              <a:rPr lang="en-US" dirty="0" smtClean="0"/>
              <a:t>variables and outcome variables is the third key component of study design.  If you focus on when the measurements were made in relation to when the disease outcome was measured or detected, the</a:t>
            </a:r>
            <a:r>
              <a:rPr lang="en-US" baseline="0" dirty="0" smtClean="0"/>
              <a:t> strengths and weaknesses of a design will become more apparent</a:t>
            </a:r>
            <a:r>
              <a:rPr lang="en-US" dirty="0" smtClean="0"/>
              <a:t>.  The timing of the measurements should be looked at separately from the timing of carrying out the study.  As</a:t>
            </a:r>
            <a:r>
              <a:rPr lang="en-US" baseline="0" dirty="0" smtClean="0"/>
              <a:t> an example, a</a:t>
            </a:r>
            <a:r>
              <a:rPr lang="en-US" dirty="0" smtClean="0"/>
              <a:t> study may be carried out after all exposures and disease outcomes have occurred but still</a:t>
            </a:r>
            <a:r>
              <a:rPr lang="en-US" baseline="0" dirty="0" smtClean="0"/>
              <a:t> </a:t>
            </a:r>
            <a:r>
              <a:rPr lang="en-US" dirty="0" smtClean="0"/>
              <a:t>use measurements that preserve temporality and integrity</a:t>
            </a:r>
            <a:r>
              <a:rPr lang="en-US" baseline="0" dirty="0" smtClean="0"/>
              <a:t> in the exposures and outcomes. </a:t>
            </a:r>
            <a:r>
              <a:rPr lang="en-US" dirty="0" smtClean="0"/>
              <a:t>The goal is for the measurements of exposure and outcome to be made independent of each other such that they have no chance of influencing each other's measurements. This timing of measurements is actually part of the study design and it is why we mention it in a study design lecture.  Sometimes this</a:t>
            </a:r>
            <a:r>
              <a:rPr lang="en-US" baseline="0" dirty="0" smtClean="0"/>
              <a:t> construct is attempted to summarized by the terms </a:t>
            </a:r>
            <a:r>
              <a:rPr lang="en-US" dirty="0" smtClean="0"/>
              <a:t>“retrospective” and “prospective” when</a:t>
            </a:r>
            <a:r>
              <a:rPr lang="en-US" baseline="0" dirty="0" smtClean="0"/>
              <a:t> referring to a</a:t>
            </a:r>
            <a:r>
              <a:rPr lang="en-US" dirty="0" smtClean="0"/>
              <a:t> study design,</a:t>
            </a:r>
            <a:r>
              <a:rPr lang="en-US" baseline="0" dirty="0" smtClean="0"/>
              <a:t> but these are hopelessly confused terms.  As we discuss later, they really should be avoided.</a:t>
            </a:r>
            <a:r>
              <a:rPr lang="en-US" dirty="0" smtClean="0"/>
              <a:t> </a:t>
            </a:r>
          </a:p>
          <a:p>
            <a:endParaRPr lang="en-US" dirty="0" smtClean="0"/>
          </a:p>
          <a:p>
            <a:r>
              <a:rPr lang="en-US" dirty="0" smtClean="0"/>
              <a:t>The fourth key element is</a:t>
            </a:r>
            <a:r>
              <a:rPr lang="en-US" baseline="0" dirty="0" smtClean="0"/>
              <a:t> that observational studies should be designed to try emulate a target randomized trial.  Keeping this in mind helps us to design studies which yield more valid inferences.  If you can do this, the implications of the results also become clearer.  This is a relatively new concept described in one of your optional readings (Hernan &amp; Robins).</a:t>
            </a:r>
            <a:endParaRPr lang="en-US" dirty="0" smtClean="0"/>
          </a:p>
        </p:txBody>
      </p:sp>
    </p:spTree>
    <p:extLst>
      <p:ext uri="{BB962C8B-B14F-4D97-AF65-F5344CB8AC3E}">
        <p14:creationId xmlns:p14="http://schemas.microsoft.com/office/powerpoint/2010/main" val="663351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Rot="1" noChangeAspect="1" noChangeArrowheads="1" noTextEdit="1"/>
          </p:cNvSpPr>
          <p:nvPr>
            <p:ph type="sldImg"/>
          </p:nvPr>
        </p:nvSpPr>
        <p:spPr>
          <a:ln/>
        </p:spPr>
      </p:sp>
      <p:sp>
        <p:nvSpPr>
          <p:cNvPr id="43010" name="Rectangle 3"/>
          <p:cNvSpPr>
            <a:spLocks noGrp="1" noChangeArrowheads="1"/>
          </p:cNvSpPr>
          <p:nvPr>
            <p:ph type="body" idx="1"/>
          </p:nvPr>
        </p:nvSpPr>
        <p:spPr>
          <a:noFill/>
          <a:ln/>
        </p:spPr>
        <p:txBody>
          <a:bodyPr/>
          <a:lstStyle/>
          <a:p>
            <a:r>
              <a:rPr lang="en-US" dirty="0" smtClean="0"/>
              <a:t>Here is a schematic of</a:t>
            </a:r>
            <a:r>
              <a:rPr lang="en-US" baseline="0" dirty="0" smtClean="0"/>
              <a:t> a</a:t>
            </a:r>
            <a:r>
              <a:rPr lang="en-US" dirty="0" smtClean="0"/>
              <a:t> fixed cohort study.  A</a:t>
            </a:r>
            <a:r>
              <a:rPr lang="en-US" baseline="0" dirty="0" smtClean="0"/>
              <a:t> fixed cohort study </a:t>
            </a:r>
            <a:r>
              <a:rPr lang="en-US" dirty="0" smtClean="0"/>
              <a:t>begins with a group of individuals</a:t>
            </a:r>
            <a:r>
              <a:rPr lang="en-US" baseline="0" dirty="0" smtClean="0"/>
              <a:t> whom </a:t>
            </a:r>
            <a:r>
              <a:rPr lang="en-US" dirty="0" smtClean="0"/>
              <a:t>at time zero have some</a:t>
            </a:r>
            <a:r>
              <a:rPr lang="en-US" baseline="0" dirty="0" smtClean="0"/>
              <a:t> defined set of characteristics.  If the goal is to study a particular event or outcome, we would typically include in the defined set of characteristics that n</a:t>
            </a:r>
            <a:r>
              <a:rPr lang="en-US" dirty="0" smtClean="0"/>
              <a:t>one of the</a:t>
            </a:r>
            <a:r>
              <a:rPr lang="en-US" baseline="0" dirty="0" smtClean="0"/>
              <a:t> individuals</a:t>
            </a:r>
            <a:r>
              <a:rPr lang="en-US" dirty="0" smtClean="0"/>
              <a:t> have the event or outcome of interest.</a:t>
            </a:r>
            <a:r>
              <a:rPr lang="en-US" baseline="0" dirty="0" smtClean="0"/>
              <a:t>  These individuals</a:t>
            </a:r>
            <a:r>
              <a:rPr lang="en-US" dirty="0" smtClean="0"/>
              <a:t> are then observed over time for the occurrence of the event of interest.  The event could be</a:t>
            </a:r>
            <a:r>
              <a:rPr lang="en-US" baseline="0" dirty="0" smtClean="0"/>
              <a:t> anything, a disease, death, cessation of smoking, attending a primary care visit for the first time, etc. </a:t>
            </a:r>
            <a:endParaRPr lang="en-US" dirty="0" smtClean="0"/>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Just as we described in the underlying</a:t>
            </a:r>
            <a:r>
              <a:rPr lang="en-US" baseline="0" dirty="0" smtClean="0"/>
              <a:t> cohort study base, the four possible outcomes for </a:t>
            </a:r>
            <a:r>
              <a:rPr lang="en-US" dirty="0" smtClean="0"/>
              <a:t>a participant in this fixed cohort study are:  Loss to follow-up, having the event of interest, a competing event, or being followed without an event to the end of the study.  </a:t>
            </a:r>
          </a:p>
        </p:txBody>
      </p:sp>
    </p:spTree>
    <p:extLst>
      <p:ext uri="{BB962C8B-B14F-4D97-AF65-F5344CB8AC3E}">
        <p14:creationId xmlns:p14="http://schemas.microsoft.com/office/powerpoint/2010/main" val="11742141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Rot="1" noChangeAspect="1" noChangeArrowheads="1" noTextEdit="1"/>
          </p:cNvSpPr>
          <p:nvPr>
            <p:ph type="sldImg"/>
          </p:nvPr>
        </p:nvSpPr>
        <p:spPr>
          <a:ln/>
        </p:spPr>
      </p:sp>
      <p:sp>
        <p:nvSpPr>
          <p:cNvPr id="106498" name="Rectangle 3"/>
          <p:cNvSpPr>
            <a:spLocks noGrp="1" noChangeArrowheads="1"/>
          </p:cNvSpPr>
          <p:nvPr>
            <p:ph type="body" idx="1"/>
          </p:nvPr>
        </p:nvSpPr>
        <p:spPr>
          <a:noFill/>
          <a:ln/>
        </p:spPr>
        <p:txBody>
          <a:bodyPr/>
          <a:lstStyle/>
          <a:p>
            <a:r>
              <a:rPr lang="en-US" sz="1000" dirty="0" smtClean="0"/>
              <a:t>Here is a schematic of</a:t>
            </a:r>
            <a:r>
              <a:rPr lang="en-US" sz="1000" baseline="0" dirty="0" smtClean="0"/>
              <a:t> a</a:t>
            </a:r>
            <a:r>
              <a:rPr lang="en-US" sz="1000" dirty="0" smtClean="0"/>
              <a:t> dynamic cohort study.  A</a:t>
            </a:r>
            <a:r>
              <a:rPr lang="en-US" sz="1000" baseline="0" dirty="0" smtClean="0"/>
              <a:t> dynamic cohort study typically includes all persons who meet some defined set of characteristics during a defined time period.  New people can continuously enter the research population.  If the goal is to study a particular event or outcome, we would typically include in the defined set of characteristics that n</a:t>
            </a:r>
            <a:r>
              <a:rPr lang="en-US" sz="1000" dirty="0" smtClean="0"/>
              <a:t>one of the</a:t>
            </a:r>
            <a:r>
              <a:rPr lang="en-US" sz="1000" baseline="0" dirty="0" smtClean="0"/>
              <a:t> individuals</a:t>
            </a:r>
            <a:r>
              <a:rPr lang="en-US" sz="1000" dirty="0" smtClean="0"/>
              <a:t> have the event or outcome of interest.</a:t>
            </a:r>
            <a:r>
              <a:rPr lang="en-US" sz="1000" baseline="0" dirty="0" smtClean="0"/>
              <a:t>  These individuals</a:t>
            </a:r>
            <a:r>
              <a:rPr lang="en-US" sz="1000" dirty="0" smtClean="0"/>
              <a:t> are then observed over time for the occurrence of the event of interest.  The event could be</a:t>
            </a:r>
            <a:r>
              <a:rPr lang="en-US" sz="1000" baseline="0" dirty="0" smtClean="0"/>
              <a:t> anything, a disease, death, cessation of smoking, attending a primary care visit for the first time, etc. </a:t>
            </a:r>
            <a:endParaRPr lang="en-US" sz="1000" dirty="0" smtClean="0"/>
          </a:p>
          <a:p>
            <a:endParaRPr lang="en-US" sz="100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000" dirty="0" smtClean="0"/>
              <a:t>Just as we described in the underlying</a:t>
            </a:r>
            <a:r>
              <a:rPr lang="en-US" sz="1000" baseline="0" dirty="0" smtClean="0"/>
              <a:t> cohort study base, the four possible outcomes for </a:t>
            </a:r>
            <a:r>
              <a:rPr lang="en-US" sz="1000" dirty="0" smtClean="0"/>
              <a:t>a participant in a</a:t>
            </a:r>
            <a:r>
              <a:rPr lang="en-US" sz="1000" baseline="0" dirty="0" smtClean="0"/>
              <a:t> dynamic </a:t>
            </a:r>
            <a:r>
              <a:rPr lang="en-US" sz="1000" dirty="0" smtClean="0"/>
              <a:t>cohort study are:  Loss to follow-up, having the event of interest, a competing event, or being followed without an event to the end of study observation.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000" dirty="0" smtClean="0"/>
          </a:p>
        </p:txBody>
      </p:sp>
    </p:spTree>
    <p:extLst>
      <p:ext uri="{BB962C8B-B14F-4D97-AF65-F5344CB8AC3E}">
        <p14:creationId xmlns:p14="http://schemas.microsoft.com/office/powerpoint/2010/main" val="28207751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EACA78F1-F62B-4667-A64F-3DD09B87E7A3}" type="slidenum">
              <a:rPr lang="en-US" smtClean="0"/>
              <a:pPr/>
              <a:t>3</a:t>
            </a:fld>
            <a:endParaRPr lang="en-US" smtClean="0"/>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xfrm>
            <a:off x="685800" y="4416425"/>
            <a:ext cx="5486400" cy="4260850"/>
          </a:xfrm>
          <a:noFill/>
          <a:ln/>
        </p:spPr>
        <p:txBody>
          <a:bodyPr/>
          <a:lstStyle/>
          <a:p>
            <a:r>
              <a:rPr lang="en-US" sz="1000" dirty="0" smtClean="0"/>
              <a:t>Study design begins with the unit of observation,</a:t>
            </a:r>
            <a:r>
              <a:rPr lang="en-US" sz="1000" baseline="0" dirty="0" smtClean="0"/>
              <a:t> in other words, on whom are you making your measurements. </a:t>
            </a:r>
            <a:r>
              <a:rPr lang="en-US" sz="1000" dirty="0" smtClean="0"/>
              <a:t> The unit of observation can be individual</a:t>
            </a:r>
            <a:r>
              <a:rPr lang="en-US" sz="1000" baseline="0" dirty="0" smtClean="0"/>
              <a:t> humans</a:t>
            </a:r>
            <a:r>
              <a:rPr lang="en-US" sz="1000" dirty="0" smtClean="0"/>
              <a:t> or it can be groups of persons. </a:t>
            </a:r>
          </a:p>
          <a:p>
            <a:endParaRPr lang="en-US" sz="1000" dirty="0" smtClean="0"/>
          </a:p>
          <a:p>
            <a:r>
              <a:rPr lang="en-US" sz="1000" dirty="0" smtClean="0"/>
              <a:t>In</a:t>
            </a:r>
            <a:r>
              <a:rPr lang="en-US" sz="1000" baseline="0" dirty="0" smtClean="0"/>
              <a:t> group-level studies (e.g., e</a:t>
            </a:r>
            <a:r>
              <a:rPr lang="en-US" sz="1000" dirty="0" smtClean="0"/>
              <a:t>cologic studies), the unit of observation for both exposure and outcome is the group, and therefore analysis is also by group.  This approach may be useful in situations where a</a:t>
            </a:r>
            <a:r>
              <a:rPr lang="en-US" sz="1000" baseline="0" dirty="0" smtClean="0"/>
              <a:t> construct</a:t>
            </a:r>
            <a:r>
              <a:rPr lang="en-US" sz="1000" dirty="0" smtClean="0"/>
              <a:t> can be measured at the group level but would be difficult to measure at the individual level.  For example, air temperature, water supply, etc.  Any set of measurements on individuals can be converted to a group measure by taking the mean or median, but group means cannot be converted meaningfully to individual measurements since each person will be assigned the same value.</a:t>
            </a:r>
          </a:p>
          <a:p>
            <a:endParaRPr lang="en-US" sz="1000" dirty="0" smtClean="0"/>
          </a:p>
          <a:p>
            <a:r>
              <a:rPr lang="en-US" sz="1000" dirty="0" smtClean="0"/>
              <a:t>Individual-level measurements are the gold standard, but ecologic studies, the common name for observational studies that use group measurements, have a role in determining</a:t>
            </a:r>
            <a:r>
              <a:rPr lang="en-US" sz="1000" baseline="0" dirty="0" smtClean="0"/>
              <a:t> relationships</a:t>
            </a:r>
            <a:r>
              <a:rPr lang="en-US" sz="1000" dirty="0" smtClean="0"/>
              <a:t>.  Associations observed between group variables have often been the impetus to perform</a:t>
            </a:r>
            <a:r>
              <a:rPr lang="en-US" sz="1000" baseline="0" dirty="0" smtClean="0"/>
              <a:t> </a:t>
            </a:r>
            <a:r>
              <a:rPr lang="en-US" sz="1000" dirty="0" smtClean="0"/>
              <a:t>individual-level research, which</a:t>
            </a:r>
            <a:r>
              <a:rPr lang="en-US" sz="1000" baseline="0" dirty="0" smtClean="0"/>
              <a:t> is typically better able to prevent threats to validity and get us closer to determining causal relationships</a:t>
            </a:r>
            <a:r>
              <a:rPr lang="en-US" sz="1000" dirty="0" smtClean="0"/>
              <a:t>.  For example, ecologic</a:t>
            </a:r>
            <a:r>
              <a:rPr lang="en-US" sz="1000" baseline="0" dirty="0" smtClean="0"/>
              <a:t> studies of fat intake and specific cancers (breast, prostate, ovary, colon) initially reported positive relationships between national-level data on fat intake and national-level data on cancer mortality.  This association was later investigated in individual-level cohort studies.  </a:t>
            </a:r>
          </a:p>
          <a:p>
            <a:endParaRPr lang="en-US" sz="1000" dirty="0" smtClean="0"/>
          </a:p>
          <a:p>
            <a:r>
              <a:rPr lang="en-US" sz="1000" dirty="0" smtClean="0"/>
              <a:t>The danger in looking at associations between variables at the group level is that the association may not hold at the individual level.  This is known as the “ecologic fallacy.”  We will consider this problem in a minute but first let’s look at an example of a published ecologic study. </a:t>
            </a:r>
          </a:p>
          <a:p>
            <a:endParaRPr lang="en-US" sz="1000" dirty="0" smtClean="0"/>
          </a:p>
          <a:p>
            <a:r>
              <a:rPr lang="en-US" sz="1000" dirty="0" smtClean="0"/>
              <a:t>See Additional Slides for our preferred terminology for people involved in</a:t>
            </a:r>
            <a:r>
              <a:rPr lang="en-US" sz="1000" baseline="0" dirty="0" smtClean="0"/>
              <a:t> research studies.</a:t>
            </a:r>
            <a:endParaRPr lang="en-US" sz="1000" dirty="0" smtClean="0"/>
          </a:p>
          <a:p>
            <a:endParaRPr lang="en-US" sz="1000" dirty="0" smtClean="0"/>
          </a:p>
        </p:txBody>
      </p:sp>
    </p:spTree>
    <p:extLst>
      <p:ext uri="{BB962C8B-B14F-4D97-AF65-F5344CB8AC3E}">
        <p14:creationId xmlns:p14="http://schemas.microsoft.com/office/powerpoint/2010/main" val="24275848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p:spPr>
        <p:txBody>
          <a:bodyPr/>
          <a:lstStyle/>
          <a:p>
            <a:fld id="{BBECA872-4CD1-490C-A951-C130BFA2C6FC}" type="slidenum">
              <a:rPr lang="en-US" smtClean="0"/>
              <a:pPr/>
              <a:t>21</a:t>
            </a:fld>
            <a:endParaRPr lang="en-US" smtClean="0"/>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r>
              <a:rPr lang="nl-NL" dirty="0" smtClean="0"/>
              <a:t>Cohort comes from the Latin</a:t>
            </a:r>
            <a:r>
              <a:rPr lang="nl-NL" baseline="0" dirty="0" smtClean="0"/>
              <a:t> word “cohors” which refers to a basic unit in a legion in the Roman Army.  In other words, it was a group of soldiers who worked and fought together.</a:t>
            </a:r>
          </a:p>
          <a:p>
            <a:endParaRPr lang="nl-NL" baseline="0" dirty="0" smtClean="0"/>
          </a:p>
          <a:p>
            <a:r>
              <a:rPr lang="nl-NL" dirty="0" smtClean="0"/>
              <a:t>There is a further assumption in the schematic on the previous two slides on cohort studies that the outcome/event/disease diagnosis is a one-time event.  Although this is frequently of interest in cohort studies either because the event of interest can only occur once (e.g., death) or because the focus is on time to the first event (e.g., time to first myocardial infarction), repeating (or recurrent) events can also be studied (e.g., frequency of acute back pain).  In the case of repeating events, a diagnosis does not remove an individual from follow-up.  This, however,</a:t>
            </a:r>
            <a:r>
              <a:rPr lang="nl-NL" baseline="0" dirty="0" smtClean="0"/>
              <a:t> will not be focus in our course.  </a:t>
            </a:r>
            <a:endParaRPr lang="nl-NL" dirty="0" smtClean="0"/>
          </a:p>
          <a:p>
            <a:endParaRPr lang="nl-NL" dirty="0" smtClean="0"/>
          </a:p>
          <a:p>
            <a:r>
              <a:rPr lang="nl-NL" dirty="0" smtClean="0"/>
              <a:t>In a cohort study, we can measure the rate of disease occurrence (how many events occur in a certain amount of person-time) or we can measure the risk of disease occurrence (the probablility of the event occurring over a set amount of time).   Or, we can measure change in a characteristic (e.g.,</a:t>
            </a:r>
            <a:r>
              <a:rPr lang="nl-NL" baseline="0" dirty="0" smtClean="0"/>
              <a:t> blood pressure).</a:t>
            </a:r>
            <a:r>
              <a:rPr lang="nl-NL" dirty="0" smtClean="0"/>
              <a:t>   What is true in all cohort studies</a:t>
            </a:r>
            <a:r>
              <a:rPr lang="nl-NL" baseline="0" dirty="0" smtClean="0"/>
              <a:t> is that there is an element of time.  </a:t>
            </a:r>
            <a:r>
              <a:rPr lang="nl-NL" dirty="0" smtClean="0"/>
              <a:t>More on this in the next two lectures.</a:t>
            </a:r>
          </a:p>
          <a:p>
            <a:endParaRPr lang="nl-NL" dirty="0" smtClean="0"/>
          </a:p>
          <a:p>
            <a:r>
              <a:rPr lang="nl-NL" i="0" dirty="0" smtClean="0"/>
              <a:t>In this lecture, in order to focus on study design, we are assuming that we can accurately identify when the event occurs (e.g., when a participant </a:t>
            </a:r>
            <a:r>
              <a:rPr lang="nl-NL" i="0" dirty="0" smtClean="0"/>
              <a:t>develops</a:t>
            </a:r>
            <a:r>
              <a:rPr lang="nl-NL" i="0" baseline="0" dirty="0" smtClean="0"/>
              <a:t> cancer</a:t>
            </a:r>
            <a:r>
              <a:rPr lang="nl-NL" i="0" dirty="0" smtClean="0"/>
              <a:t>). </a:t>
            </a:r>
            <a:r>
              <a:rPr lang="nl-NL" i="0" dirty="0" smtClean="0"/>
              <a:t>Of course,  accurate measurement of disease status and of exposure cannot be taken for granted in clinical research.  We’ll cover this topic of measurement in future lectures.</a:t>
            </a:r>
            <a:endParaRPr lang="en-US" i="0" dirty="0" smtClean="0"/>
          </a:p>
          <a:p>
            <a:endParaRPr lang="en-US" dirty="0" smtClean="0"/>
          </a:p>
        </p:txBody>
      </p:sp>
    </p:spTree>
    <p:extLst>
      <p:ext uri="{BB962C8B-B14F-4D97-AF65-F5344CB8AC3E}">
        <p14:creationId xmlns:p14="http://schemas.microsoft.com/office/powerpoint/2010/main" val="30357872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Rot="1" noChangeAspect="1" noChangeArrowheads="1" noTextEdit="1"/>
          </p:cNvSpPr>
          <p:nvPr>
            <p:ph type="sldImg"/>
          </p:nvPr>
        </p:nvSpPr>
        <p:spPr>
          <a:ln/>
        </p:spPr>
      </p:sp>
      <p:sp>
        <p:nvSpPr>
          <p:cNvPr id="49154" name="Rectangle 3"/>
          <p:cNvSpPr>
            <a:spLocks noGrp="1" noChangeArrowheads="1"/>
          </p:cNvSpPr>
          <p:nvPr>
            <p:ph type="body" idx="1"/>
          </p:nvPr>
        </p:nvSpPr>
        <p:spPr>
          <a:noFill/>
          <a:ln/>
        </p:spPr>
        <p:txBody>
          <a:bodyPr/>
          <a:lstStyle/>
          <a:p>
            <a:r>
              <a:rPr lang="en-US" dirty="0" smtClean="0"/>
              <a:t>How</a:t>
            </a:r>
            <a:r>
              <a:rPr lang="en-US" baseline="0" dirty="0" smtClean="0"/>
              <a:t> is the composition or membership of a cohort defined?</a:t>
            </a:r>
          </a:p>
          <a:p>
            <a:endParaRPr lang="en-US" dirty="0" smtClean="0"/>
          </a:p>
          <a:p>
            <a:r>
              <a:rPr lang="en-US" dirty="0" smtClean="0"/>
              <a:t>A cohort is defined by the characteristics of its participants at their baseline, the point when follow-up begins</a:t>
            </a:r>
            <a:r>
              <a:rPr lang="en-US" baseline="0" dirty="0" smtClean="0"/>
              <a:t> on each participant.</a:t>
            </a:r>
            <a:r>
              <a:rPr lang="en-US" dirty="0" smtClean="0"/>
              <a:t>  In a fixed</a:t>
            </a:r>
            <a:r>
              <a:rPr lang="en-US" baseline="0" dirty="0" smtClean="0"/>
              <a:t> cohort, this is time zero for the cohort.   For a dynamic cohort, this is the time of entry of each participant. </a:t>
            </a:r>
            <a:endParaRPr lang="en-US" dirty="0" smtClean="0"/>
          </a:p>
          <a:p>
            <a:endParaRPr lang="en-US" dirty="0" smtClean="0"/>
          </a:p>
          <a:p>
            <a:r>
              <a:rPr lang="en-US" dirty="0" smtClean="0"/>
              <a:t>A common mistake is that cohorts are sometimes incorrectly defined by some event that occurs AFTER time zero.   </a:t>
            </a:r>
          </a:p>
          <a:p>
            <a:endParaRPr lang="en-US" dirty="0" smtClean="0"/>
          </a:p>
          <a:p>
            <a:r>
              <a:rPr lang="en-US" dirty="0" smtClean="0"/>
              <a:t>Example:  “We enrolled a cohort of patients with diabetes who started on anti-diabetes therapy and who subsequently at one year later had a good response to therapy with lowered blood sugar.  We followed them for the occurrence of eye disease."  When is baseline (time zero) for this cohort?  It cannot be when they started therapy.  It has to be at one year when they exhibited the good response to therapy.  If one insists to have it be when they started therapy, then you need to include all persons who started on therapy (not just those who in the future exhibited a good response).   Defining</a:t>
            </a:r>
            <a:r>
              <a:rPr lang="en-US" baseline="0" dirty="0" smtClean="0"/>
              <a:t> a cohort by some event that occurs after time zero is flawed because the results from such a study cannot be applied to any other group of people.  This is because when you encounter a person/patient today, you cannot know what will happen to him/her in 1 year.  Hence, there is no new group of people to whom you can apply the results.  </a:t>
            </a:r>
            <a:endParaRPr lang="en-US" dirty="0" smtClean="0"/>
          </a:p>
          <a:p>
            <a:endParaRPr lang="en-US" dirty="0" smtClean="0"/>
          </a:p>
          <a:p>
            <a:endParaRPr lang="en-US" dirty="0" smtClean="0"/>
          </a:p>
        </p:txBody>
      </p:sp>
    </p:spTree>
    <p:extLst>
      <p:ext uri="{BB962C8B-B14F-4D97-AF65-F5344CB8AC3E}">
        <p14:creationId xmlns:p14="http://schemas.microsoft.com/office/powerpoint/2010/main" val="23977865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Rot="1" noChangeAspect="1" noChangeArrowheads="1" noTextEdit="1"/>
          </p:cNvSpPr>
          <p:nvPr>
            <p:ph type="sldImg"/>
          </p:nvPr>
        </p:nvSpPr>
        <p:spPr>
          <a:ln/>
        </p:spPr>
      </p:sp>
      <p:sp>
        <p:nvSpPr>
          <p:cNvPr id="49154" name="Rectangle 3"/>
          <p:cNvSpPr>
            <a:spLocks noGrp="1" noChangeArrowheads="1"/>
          </p:cNvSpPr>
          <p:nvPr>
            <p:ph type="body" idx="1"/>
          </p:nvPr>
        </p:nvSpPr>
        <p:spPr>
          <a:noFill/>
          <a:ln/>
        </p:spPr>
        <p:txBody>
          <a:bodyPr/>
          <a:lstStyle/>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Two</a:t>
            </a:r>
            <a:r>
              <a:rPr lang="en-US" sz="1200" baseline="0" dirty="0" smtClean="0"/>
              <a:t> examples of well-known fixed cohorts are given on this slide, the Framingham Study and the Nurses Health Study (known as NHS).  The third example is how  a fixed cohort can be assembled from within a dynamic cohort (Kaiser).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baseline="0" dirty="0" smtClean="0"/>
              <a:t>T</a:t>
            </a:r>
            <a:r>
              <a:rPr lang="en-US" sz="1200" dirty="0" smtClean="0"/>
              <a:t>he Department of Epidemiology at UCSF has access to a number of large fixed</a:t>
            </a:r>
            <a:r>
              <a:rPr lang="en-US" sz="1200" baseline="0" dirty="0" smtClean="0"/>
              <a:t> cohort studies.  These can be useful for secondary data analyses or for ancillary case-control studies.  A partial list includes</a:t>
            </a:r>
            <a:r>
              <a:rPr lang="en-US" sz="1200" dirty="0" smtClean="0"/>
              <a:t> Study of Osteoporotic Fractures (SOF); Osteoporotic Fractures in Men (</a:t>
            </a:r>
            <a:r>
              <a:rPr lang="en-US" sz="1200" dirty="0" err="1" smtClean="0"/>
              <a:t>MrOS</a:t>
            </a:r>
            <a:r>
              <a:rPr lang="en-US" sz="1200" dirty="0" smtClean="0"/>
              <a:t>); Health, Aging and Body Composition Study (Health ABC); Osteoarthritis Initiative (OAI); and</a:t>
            </a:r>
            <a:r>
              <a:rPr lang="en-US" sz="1200" baseline="0" dirty="0" smtClean="0"/>
              <a:t> the </a:t>
            </a:r>
            <a:r>
              <a:rPr lang="en-US" sz="1200" dirty="0" smtClean="0"/>
              <a:t>Multicenter Osteoarthritis Study (MOST).</a:t>
            </a:r>
          </a:p>
          <a:p>
            <a:endParaRPr lang="en-US" dirty="0" smtClean="0"/>
          </a:p>
        </p:txBody>
      </p:sp>
    </p:spTree>
    <p:extLst>
      <p:ext uri="{BB962C8B-B14F-4D97-AF65-F5344CB8AC3E}">
        <p14:creationId xmlns:p14="http://schemas.microsoft.com/office/powerpoint/2010/main" val="40180540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Rot="1" noChangeAspect="1" noChangeArrowheads="1" noTextEdit="1"/>
          </p:cNvSpPr>
          <p:nvPr>
            <p:ph type="sldImg"/>
          </p:nvPr>
        </p:nvSpPr>
        <p:spPr>
          <a:ln/>
        </p:spPr>
      </p:sp>
      <p:sp>
        <p:nvSpPr>
          <p:cNvPr id="49154" name="Rectangle 3"/>
          <p:cNvSpPr>
            <a:spLocks noGrp="1" noChangeArrowheads="1"/>
          </p:cNvSpPr>
          <p:nvPr>
            <p:ph type="body" idx="1"/>
          </p:nvPr>
        </p:nvSpPr>
        <p:spPr>
          <a:noFill/>
          <a:ln/>
        </p:spPr>
        <p:txBody>
          <a:bodyPr/>
          <a:lstStyle/>
          <a:p>
            <a:endParaRPr lang="en-US" dirty="0" smtClean="0"/>
          </a:p>
          <a:p>
            <a:r>
              <a:rPr lang="en-US" dirty="0" smtClean="0"/>
              <a:t>These are examples of dynamic</a:t>
            </a:r>
            <a:r>
              <a:rPr lang="en-US" baseline="0" dirty="0" smtClean="0"/>
              <a:t> cohort studies.  </a:t>
            </a:r>
            <a:r>
              <a:rPr lang="en-US" dirty="0" smtClean="0"/>
              <a:t> The first example is</a:t>
            </a:r>
            <a:r>
              <a:rPr lang="en-US" baseline="0" dirty="0" smtClean="0"/>
              <a:t> the Kaiser membership utilized as a dynamic cohort.  The second example is another common type of dynamic cohort defined by residence in a particular region, usually defined by political boundaries at the city, county, state, etc. level.  Both cohorts are defined by membership in a particular group (in Kaiser or SF) during a specified time period.</a:t>
            </a:r>
            <a:endParaRPr lang="en-US" dirty="0" smtClean="0"/>
          </a:p>
          <a:p>
            <a:endParaRPr lang="en-US" dirty="0" smtClean="0"/>
          </a:p>
        </p:txBody>
      </p:sp>
    </p:spTree>
    <p:extLst>
      <p:ext uri="{BB962C8B-B14F-4D97-AF65-F5344CB8AC3E}">
        <p14:creationId xmlns:p14="http://schemas.microsoft.com/office/powerpoint/2010/main" val="102149034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Fixed and dynamic</a:t>
            </a:r>
            <a:r>
              <a:rPr lang="en-US" baseline="0" dirty="0" smtClean="0"/>
              <a:t> cohorts differ in the definition of membership and follow-up.</a:t>
            </a:r>
          </a:p>
          <a:p>
            <a:endParaRPr lang="en-US" baseline="0" dirty="0" smtClean="0"/>
          </a:p>
          <a:p>
            <a:r>
              <a:rPr lang="en-US" baseline="0" dirty="0" smtClean="0"/>
              <a:t>A fixed cohort is typically assembled purposefully by researchers.  It is often defined by an event, e.g., attending a baseline visit for a research study or starting a medication. The intention is to have a fixed number of persons in the cohort, which we call “closed to the left”.   There is no replacing members who experience the outcome or leave the cohort. The goal of follow-up is to follow all members until the occurrence of the outcome of interest, a competing event, or study end.  This is referred to as being “closed to the right”.  Investigators aim to limit losses to follow-up.  The time axis for the whole group and for individual members is time since entry to the cohort.</a:t>
            </a:r>
          </a:p>
          <a:p>
            <a:endParaRPr lang="en-US" baseline="0" dirty="0" smtClean="0"/>
          </a:p>
          <a:p>
            <a:r>
              <a:rPr lang="en-US" baseline="0" dirty="0" smtClean="0"/>
              <a:t>A dynamic cohort is typically naturally occurring or already assembled for purposes other than research (i.e., not originally established by researchers). It is often some state of being such as living in San Francisco or being a Kaiser Health Care System member. There is no intentional upper on number of participants, which is referred to as being “open to the left”.  For example, if the cohort is the population of San Francisco, investigators take whatever population happens to live in SF for the years of study.  Follow-up aims to observe people until they have the outcome of interest, a competing event or lose their membership in the cohort (e.g., San Francisco residents move to another city or Kaiser members move to a different insurer).  Losses to follow up are expected, which is referred to as being “open on the right”.  In other words, people and enter and leave the population freely.  The time axis for the cohort is calendar time, but for each individual member time since entry into follow-up can also be used.</a:t>
            </a:r>
          </a:p>
          <a:p>
            <a:endParaRPr lang="en-US" baseline="0" dirty="0" smtClean="0"/>
          </a:p>
          <a:p>
            <a:r>
              <a:rPr lang="en-US" dirty="0" smtClean="0"/>
              <a:t>In</a:t>
            </a:r>
            <a:r>
              <a:rPr lang="en-US" baseline="0" dirty="0" smtClean="0"/>
              <a:t> a fixed cohort, the number included in the cohort who are susceptible to developing the outcome of interest can begin to be depleted, sometimes dramatically so. Those who are more prone to the outcome of interest will be removed from the population as they experience the event, leaving those who are less susceptible.  In theory, the incidence rate of the outcome may decline over time simply due to this “depletion of </a:t>
            </a:r>
            <a:r>
              <a:rPr lang="en-US" baseline="0" dirty="0" err="1" smtClean="0"/>
              <a:t>susceptibles</a:t>
            </a:r>
            <a:r>
              <a:rPr lang="en-US" baseline="0" dirty="0" smtClean="0"/>
              <a:t>.”  In a dynamic cohort, in contrast, where new members are constantly joining,  the </a:t>
            </a:r>
            <a:r>
              <a:rPr lang="en-US" baseline="0" dirty="0" err="1" smtClean="0"/>
              <a:t>susceptibles</a:t>
            </a:r>
            <a:r>
              <a:rPr lang="en-US" baseline="0" dirty="0" smtClean="0"/>
              <a:t> may be replenished.  The total number of persons in a dynamic cohort may remain steady, increase or decrease.</a:t>
            </a:r>
          </a:p>
          <a:p>
            <a:endParaRPr lang="en-US" baseline="0" dirty="0" smtClean="0"/>
          </a:p>
          <a:p>
            <a:r>
              <a:rPr lang="en-US" baseline="0" dirty="0" smtClean="0"/>
              <a:t>Note that the same population can be viewed as fixed or dynamic, depending on the research question and time scale.  For example, the population of Denmark is intrinsically dynamic but one could create a fixed cohort within the Danish population.  For example, to assess the relationship between oral contraceptive use and heart attack, a fixed cohort could be defined of Danish women who were 18-40 years old during 1980-89 who would then be followed for the outcome of heart attack during the next ~30 years.  The cohort would not accrue new members.  Follow up would continue until heart attack occurred, death, leaving Denmark, or study end.  The same question could be studied in a dynamic cohort, with follow-up starting at age 18-50 years old in 1980 and then regularly adding new members as women turn 18 or move into Denmark when they are 18-50 years old.  In this design, the cohort continues to accrue members throughout the study period. </a:t>
            </a:r>
          </a:p>
          <a:p>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Note:  These</a:t>
            </a:r>
            <a:r>
              <a:rPr lang="en-US" sz="1200" baseline="0" dirty="0" smtClean="0"/>
              <a:t> are the most typical descriptions of a fixed and dynamic cohort, but there is not standardization in the field about what terms mean and there might be hybrid situations.  For example, a researcher might assemble a cohort with unlimited enrollment (“open to the left”) but where losses to follow-up were undesirable (“closed to the right”).   It is not clear what to call this.  Hence, as a reviewer or reader of a study you will want to examine the primary details to truly understand the nature of the cohort.  An unambiguous naming system would state whether membership is open or closed (‘open or closed to the left”) and whether losses from the cohort are undesirable or expected (“open or closed to the right</a:t>
            </a:r>
            <a:r>
              <a:rPr lang="en-US" sz="1200" baseline="0" dirty="0" smtClean="0">
                <a:sym typeface="Wingdings" panose="05000000000000000000" pitchFamily="2" charset="2"/>
              </a:rPr>
              <a:t>”).  We do not know if such an unambiguous naming system will ever come to be. </a:t>
            </a:r>
            <a:endParaRPr lang="en-US" sz="120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E22833B5-DC16-48A8-8A55-15BC55F25A7F}" type="slidenum">
              <a:rPr lang="en-US" smtClean="0"/>
              <a:pPr>
                <a:defRPr/>
              </a:pPr>
              <a:t>25</a:t>
            </a:fld>
            <a:endParaRPr lang="en-US"/>
          </a:p>
        </p:txBody>
      </p:sp>
    </p:spTree>
    <p:extLst>
      <p:ext uri="{BB962C8B-B14F-4D97-AF65-F5344CB8AC3E}">
        <p14:creationId xmlns:p14="http://schemas.microsoft.com/office/powerpoint/2010/main" val="2580413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22833B5-DC16-48A8-8A55-15BC55F25A7F}" type="slidenum">
              <a:rPr lang="en-US" smtClean="0"/>
              <a:pPr>
                <a:defRPr/>
              </a:pPr>
              <a:t>26</a:t>
            </a:fld>
            <a:endParaRPr lang="en-US"/>
          </a:p>
        </p:txBody>
      </p:sp>
    </p:spTree>
    <p:extLst>
      <p:ext uri="{BB962C8B-B14F-4D97-AF65-F5344CB8AC3E}">
        <p14:creationId xmlns:p14="http://schemas.microsoft.com/office/powerpoint/2010/main" val="2580413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p:spPr>
        <p:txBody>
          <a:bodyPr/>
          <a:lstStyle/>
          <a:p>
            <a:fld id="{7AE87F68-693E-4642-8BA8-D7C87A69C5F7}" type="slidenum">
              <a:rPr lang="en-US" smtClean="0"/>
              <a:pPr/>
              <a:t>27</a:t>
            </a:fld>
            <a:endParaRPr lang="en-US" smtClean="0"/>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r>
              <a:rPr lang="en-US" dirty="0" smtClean="0"/>
              <a:t>The sine qua non for studying causation (i.e., whether a give exposure causes a give</a:t>
            </a:r>
            <a:r>
              <a:rPr lang="en-US" baseline="0" dirty="0" smtClean="0"/>
              <a:t>n outcome)</a:t>
            </a:r>
            <a:r>
              <a:rPr lang="en-US" dirty="0" smtClean="0"/>
              <a:t> is that the cause precedes the event.</a:t>
            </a:r>
            <a:r>
              <a:rPr lang="en-US" baseline="0" dirty="0" smtClean="0"/>
              <a:t>  </a:t>
            </a:r>
            <a:r>
              <a:rPr lang="en-US" dirty="0" smtClean="0"/>
              <a:t> The cohort study is considered the gold standard of observational study designs because it provides this temporal sequence</a:t>
            </a:r>
            <a:r>
              <a:rPr lang="en-US" baseline="0" dirty="0" smtClean="0"/>
              <a:t> – exposure </a:t>
            </a:r>
            <a:r>
              <a:rPr lang="en-US" baseline="0" dirty="0" smtClean="0"/>
              <a:t>measured before </a:t>
            </a:r>
            <a:r>
              <a:rPr lang="en-US" baseline="0" dirty="0" smtClean="0"/>
              <a:t>outcome</a:t>
            </a:r>
            <a:r>
              <a:rPr lang="en-US" dirty="0" smtClean="0"/>
              <a:t>.</a:t>
            </a:r>
          </a:p>
          <a:p>
            <a:endParaRPr lang="en-US" dirty="0" smtClean="0"/>
          </a:p>
          <a:p>
            <a:r>
              <a:rPr lang="en-US" dirty="0" smtClean="0"/>
              <a:t>Experimental</a:t>
            </a:r>
            <a:r>
              <a:rPr lang="en-US" baseline="0" dirty="0" smtClean="0"/>
              <a:t> study designs</a:t>
            </a:r>
            <a:r>
              <a:rPr lang="en-US" dirty="0" smtClean="0"/>
              <a:t> of whatever flavor (blinded, placebo-controlled, etc.) are cohort studies in which the exposure/treatment is determined by the investigators rather than just observed as it</a:t>
            </a:r>
            <a:r>
              <a:rPr lang="en-US" baseline="0" dirty="0" smtClean="0"/>
              <a:t> naturally occurs (i.e., as it occurs in nature).  </a:t>
            </a:r>
            <a:r>
              <a:rPr lang="en-US" dirty="0" smtClean="0"/>
              <a:t>  </a:t>
            </a:r>
          </a:p>
          <a:p>
            <a:endParaRPr lang="en-US" dirty="0" smtClean="0"/>
          </a:p>
        </p:txBody>
      </p:sp>
    </p:spTree>
    <p:extLst>
      <p:ext uri="{BB962C8B-B14F-4D97-AF65-F5344CB8AC3E}">
        <p14:creationId xmlns:p14="http://schemas.microsoft.com/office/powerpoint/2010/main" val="171042114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p:spPr>
        <p:txBody>
          <a:bodyPr/>
          <a:lstStyle/>
          <a:p>
            <a:fld id="{BB29EEAD-87BD-425D-987E-35F2A7C4C219}" type="slidenum">
              <a:rPr lang="en-US" smtClean="0"/>
              <a:pPr/>
              <a:t>28</a:t>
            </a:fld>
            <a:endParaRPr lang="en-US" smtClean="0"/>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r>
              <a:rPr lang="en-US" dirty="0" smtClean="0"/>
              <a:t>The Framingham Study is probably the best known cohort study in the United States, if not the world</a:t>
            </a:r>
            <a:r>
              <a:rPr lang="en-US" dirty="0" smtClean="0"/>
              <a:t>.  </a:t>
            </a:r>
            <a:r>
              <a:rPr lang="en-US" dirty="0" smtClean="0"/>
              <a:t>It is the classic cohort study of coronary heart disease, </a:t>
            </a:r>
            <a:r>
              <a:rPr lang="en-US" dirty="0" smtClean="0"/>
              <a:t>and one of </a:t>
            </a:r>
            <a:r>
              <a:rPr lang="en-US" dirty="0" smtClean="0"/>
              <a:t>the </a:t>
            </a:r>
            <a:r>
              <a:rPr lang="en-US" dirty="0" smtClean="0"/>
              <a:t>first</a:t>
            </a:r>
            <a:r>
              <a:rPr lang="en-US" baseline="0" dirty="0" smtClean="0"/>
              <a:t> </a:t>
            </a:r>
            <a:r>
              <a:rPr lang="en-US" dirty="0" smtClean="0"/>
              <a:t>studies</a:t>
            </a:r>
            <a:r>
              <a:rPr lang="en-US" baseline="0" dirty="0" smtClean="0"/>
              <a:t> </a:t>
            </a:r>
            <a:r>
              <a:rPr lang="en-US" dirty="0" smtClean="0"/>
              <a:t>that elucidated </a:t>
            </a:r>
            <a:r>
              <a:rPr lang="en-US" dirty="0" smtClean="0"/>
              <a:t>the major risk factors of blood pressure, high cholesterol, smoking, and obesity as causal determinants for coronary heart disease.  It was started in 1948 with 5,209 men and women between the ages of 30 and 62 from the town of Framingham, Massachusetts.  It is a fixed cohort</a:t>
            </a:r>
            <a:r>
              <a:rPr lang="en-US" baseline="0" dirty="0" smtClean="0"/>
              <a:t> in that it identified a group of individuals from a discrete geographic and then followed them forward.   It did not continue to study new people who moved into the area as a dynamic cohort would.  </a:t>
            </a:r>
            <a:r>
              <a:rPr lang="en-US" dirty="0" smtClean="0"/>
              <a:t>A second generation study was started in 1971 with 5,124 children, and their spouses, of the original cohort members.  There is now a third generation in which the grandchildren of</a:t>
            </a:r>
            <a:r>
              <a:rPr lang="en-US" baseline="0" dirty="0" smtClean="0"/>
              <a:t> the original cohort are enrolled.  </a:t>
            </a:r>
          </a:p>
          <a:p>
            <a:endParaRPr lang="en-US" baseline="0" dirty="0" smtClean="0"/>
          </a:p>
          <a:p>
            <a:r>
              <a:rPr lang="en-US" baseline="0" dirty="0" smtClean="0"/>
              <a:t>This listing of publications per decade shows the power of well-constructed cohorts.  A single research population </a:t>
            </a:r>
            <a:r>
              <a:rPr lang="en-US" baseline="0" dirty="0" smtClean="0"/>
              <a:t>which is followed </a:t>
            </a:r>
            <a:r>
              <a:rPr lang="en-US" baseline="0" dirty="0" smtClean="0"/>
              <a:t>for a number of different health outcomes can </a:t>
            </a:r>
            <a:r>
              <a:rPr lang="en-US" baseline="0" dirty="0" smtClean="0"/>
              <a:t>yield a </a:t>
            </a:r>
            <a:r>
              <a:rPr lang="en-US" baseline="0" dirty="0" smtClean="0"/>
              <a:t>wealth of information. </a:t>
            </a:r>
          </a:p>
          <a:p>
            <a:endParaRPr lang="en-US" baseline="0" dirty="0" smtClean="0"/>
          </a:p>
          <a:p>
            <a:r>
              <a:rPr lang="en-US" dirty="0" smtClean="0"/>
              <a:t>As</a:t>
            </a:r>
            <a:r>
              <a:rPr lang="en-US" baseline="0" dirty="0" smtClean="0"/>
              <a:t> noted earlier, s</a:t>
            </a:r>
            <a:r>
              <a:rPr lang="en-US" dirty="0" smtClean="0"/>
              <a:t>everal cohort studies and trials are/have been coordinated by the UCSF </a:t>
            </a:r>
            <a:r>
              <a:rPr lang="en-US" dirty="0" smtClean="0"/>
              <a:t>Epidemiology </a:t>
            </a:r>
            <a:r>
              <a:rPr lang="en-US" dirty="0" smtClean="0"/>
              <a:t>Department.  I’ll include examples from these studies during the course.  They are an excellent resource for secondary data analyses and ancillary studies, projects that are more easily within the scope of junior investigators.</a:t>
            </a:r>
          </a:p>
          <a:p>
            <a:endParaRPr lang="en-US" dirty="0" smtClean="0"/>
          </a:p>
          <a:p>
            <a:r>
              <a:rPr lang="en-US" dirty="0" smtClean="0"/>
              <a:t> </a:t>
            </a:r>
          </a:p>
        </p:txBody>
      </p:sp>
    </p:spTree>
    <p:extLst>
      <p:ext uri="{BB962C8B-B14F-4D97-AF65-F5344CB8AC3E}">
        <p14:creationId xmlns:p14="http://schemas.microsoft.com/office/powerpoint/2010/main" val="9895702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Rot="1" noChangeAspect="1" noChangeArrowheads="1" noTextEdit="1"/>
          </p:cNvSpPr>
          <p:nvPr>
            <p:ph type="sldImg"/>
          </p:nvPr>
        </p:nvSpPr>
        <p:spPr>
          <a:ln/>
        </p:spPr>
      </p:sp>
      <p:sp>
        <p:nvSpPr>
          <p:cNvPr id="55298" name="Rectangle 3"/>
          <p:cNvSpPr>
            <a:spLocks noGrp="1" noChangeArrowheads="1"/>
          </p:cNvSpPr>
          <p:nvPr>
            <p:ph type="body" idx="1"/>
          </p:nvPr>
        </p:nvSpPr>
        <p:spPr>
          <a:noFill/>
          <a:ln/>
        </p:spPr>
        <p:txBody>
          <a:bodyPr/>
          <a:lstStyle/>
          <a:p>
            <a:pPr>
              <a:lnSpc>
                <a:spcPct val="90000"/>
              </a:lnSpc>
            </a:pPr>
            <a:r>
              <a:rPr lang="en-US" dirty="0" smtClean="0"/>
              <a:t>The entire last half of the course is going to discuss threats to validity or bias in research, but one very important threat that we will introduce now is losses to follow-up.  </a:t>
            </a:r>
          </a:p>
          <a:p>
            <a:pPr>
              <a:lnSpc>
                <a:spcPct val="90000"/>
              </a:lnSpc>
            </a:pPr>
            <a:endParaRPr lang="en-US" dirty="0" smtClean="0"/>
          </a:p>
          <a:p>
            <a:pPr>
              <a:lnSpc>
                <a:spcPct val="90000"/>
              </a:lnSpc>
            </a:pPr>
            <a:r>
              <a:rPr lang="en-US" dirty="0" smtClean="0"/>
              <a:t>What is the effect of participants who are lost to follow-up on the inferences generated by a cohort study? This is a</a:t>
            </a:r>
            <a:r>
              <a:rPr lang="en-US" baseline="0" dirty="0" smtClean="0"/>
              <a:t> </a:t>
            </a:r>
            <a:r>
              <a:rPr lang="en-US" dirty="0" smtClean="0"/>
              <a:t>key element to consider when trying</a:t>
            </a:r>
            <a:r>
              <a:rPr lang="en-US" baseline="0" dirty="0" smtClean="0"/>
              <a:t> to make valid inferences when using a cohort study or an experimental trial.  The answer is that it depends upon the research question, but b</a:t>
            </a:r>
            <a:r>
              <a:rPr lang="en-US" dirty="0" smtClean="0"/>
              <a:t>ecause participants are “lost” and we do not know their</a:t>
            </a:r>
            <a:r>
              <a:rPr lang="en-US" baseline="0" dirty="0" smtClean="0"/>
              <a:t> outcomes, we usually cannot tell </a:t>
            </a:r>
            <a:r>
              <a:rPr lang="en-US" dirty="0" smtClean="0"/>
              <a:t>about the effect of these losses on the study inferences.  Do those who are lost have a different rate of the outcome than those who remain?  Do they represent a different association between the exposure and outcome?  In practice, it is often impossible to answer these questions for the simple reason that participants who are lost or refuse to participate further are not available to supply the answers.  </a:t>
            </a:r>
          </a:p>
          <a:p>
            <a:pPr>
              <a:lnSpc>
                <a:spcPct val="90000"/>
              </a:lnSpc>
            </a:pPr>
            <a:endParaRPr lang="en-US" dirty="0" smtClean="0"/>
          </a:p>
          <a:p>
            <a:pPr>
              <a:lnSpc>
                <a:spcPct val="90000"/>
              </a:lnSpc>
            </a:pPr>
            <a:r>
              <a:rPr lang="en-US" dirty="0" smtClean="0"/>
              <a:t>It is possible to assume worst case scenarios for those lost to follow-up and assess the range of possible effects on the study findings. You will have a chance to try this in one of the homework problems.</a:t>
            </a:r>
          </a:p>
          <a:p>
            <a:pPr>
              <a:lnSpc>
                <a:spcPct val="90000"/>
              </a:lnSpc>
            </a:pPr>
            <a:endParaRPr lang="en-US" dirty="0" smtClean="0"/>
          </a:p>
          <a:p>
            <a:pPr>
              <a:lnSpc>
                <a:spcPct val="90000"/>
              </a:lnSpc>
            </a:pPr>
            <a:r>
              <a:rPr lang="en-US" dirty="0" smtClean="0"/>
              <a:t>Losses to follow-up are usually carefully reported in clinical trials, at least in more recent years in the better journals, but it is surprising how many articles from cohort studies give little or no attention to this crucial element.  </a:t>
            </a:r>
          </a:p>
          <a:p>
            <a:pPr>
              <a:lnSpc>
                <a:spcPct val="90000"/>
              </a:lnSpc>
            </a:pPr>
            <a:endParaRPr lang="en-US" dirty="0" smtClean="0"/>
          </a:p>
          <a:p>
            <a:pPr>
              <a:lnSpc>
                <a:spcPct val="90000"/>
              </a:lnSpc>
            </a:pPr>
            <a:r>
              <a:rPr lang="en-US" dirty="0" smtClean="0"/>
              <a:t>At a minimum, results of a fixed</a:t>
            </a:r>
            <a:r>
              <a:rPr lang="en-US" baseline="0" dirty="0" smtClean="0"/>
              <a:t> </a:t>
            </a:r>
            <a:r>
              <a:rPr lang="en-US" dirty="0" smtClean="0"/>
              <a:t>cohort study should include an enumeration of those lost to follow-up and a comparison of the characteristics of those leaving the cohort with those retained.  At a minimum, this is a comparison of baseline characteristics, but, if data are available,  a comparison should be made of the characteristics at the time of loss (i.e. using the last available measurements on the lost participants).  Time of loss is more</a:t>
            </a:r>
            <a:r>
              <a:rPr lang="en-US" baseline="0" dirty="0" smtClean="0"/>
              <a:t> relevant than baseline because things change in a given participant.  Hence, often the best that can be done to understand the effect of those lost is to determine how different they are (in measureable characteristics) at the time of loss versus those participants who are not lost.  This should be done in research articles much more often than it is done.  </a:t>
            </a:r>
            <a:endParaRPr lang="en-US" dirty="0" smtClean="0"/>
          </a:p>
          <a:p>
            <a:pPr>
              <a:lnSpc>
                <a:spcPct val="90000"/>
              </a:lnSpc>
            </a:pPr>
            <a:endParaRPr lang="en-US" dirty="0" smtClean="0"/>
          </a:p>
          <a:p>
            <a:pPr>
              <a:lnSpc>
                <a:spcPct val="90000"/>
              </a:lnSpc>
            </a:pPr>
            <a:r>
              <a:rPr lang="en-US" dirty="0" smtClean="0"/>
              <a:t>There are, of course, other threats to validity in a cohort study including measurement bias, confounding, or selection bias at entry that we will take up later in the course. </a:t>
            </a:r>
          </a:p>
          <a:p>
            <a:pPr>
              <a:lnSpc>
                <a:spcPct val="90000"/>
              </a:lnSpc>
            </a:pPr>
            <a:endParaRPr lang="en-US" dirty="0" smtClean="0"/>
          </a:p>
          <a:p>
            <a:pPr>
              <a:lnSpc>
                <a:spcPct val="90000"/>
              </a:lnSpc>
            </a:pPr>
            <a:endParaRPr lang="en-US" dirty="0" smtClean="0"/>
          </a:p>
        </p:txBody>
      </p:sp>
    </p:spTree>
    <p:extLst>
      <p:ext uri="{BB962C8B-B14F-4D97-AF65-F5344CB8AC3E}">
        <p14:creationId xmlns:p14="http://schemas.microsoft.com/office/powerpoint/2010/main" val="335783442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p:spPr>
        <p:txBody>
          <a:bodyPr/>
          <a:lstStyle/>
          <a:p>
            <a:fld id="{77A25948-8642-4960-ADBC-948A362B630C}" type="slidenum">
              <a:rPr lang="en-US" smtClean="0"/>
              <a:pPr/>
              <a:t>30</a:t>
            </a:fld>
            <a:endParaRPr lang="en-US" smtClean="0"/>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pPr>
              <a:lnSpc>
                <a:spcPct val="90000"/>
              </a:lnSpc>
            </a:pPr>
            <a:r>
              <a:rPr lang="en-US" dirty="0" smtClean="0"/>
              <a:t>The effects of lost participants depends upon the</a:t>
            </a:r>
            <a:r>
              <a:rPr lang="en-US" baseline="0" dirty="0" smtClean="0"/>
              <a:t> specific research question and specific circumstances.</a:t>
            </a:r>
          </a:p>
          <a:p>
            <a:pPr>
              <a:lnSpc>
                <a:spcPct val="90000"/>
              </a:lnSpc>
            </a:pPr>
            <a:endParaRPr lang="en-US" baseline="0" dirty="0" smtClean="0"/>
          </a:p>
          <a:p>
            <a:pPr>
              <a:lnSpc>
                <a:spcPct val="90000"/>
              </a:lnSpc>
            </a:pPr>
            <a:r>
              <a:rPr lang="en-US" dirty="0" smtClean="0"/>
              <a:t>Random losses mean that those who are lost are just a random sample of all</a:t>
            </a:r>
            <a:r>
              <a:rPr lang="en-US" baseline="0" dirty="0" smtClean="0"/>
              <a:t> participants.  </a:t>
            </a:r>
            <a:r>
              <a:rPr lang="en-US" dirty="0" smtClean="0"/>
              <a:t>The first point that random losses only affect the power of a study should be obvious since if you just randomly removed participants from your baseline before you began the study, you would simply have a smaller study (fewer participants=less power).   So, random losses only affect statistical power</a:t>
            </a:r>
            <a:r>
              <a:rPr lang="en-US" baseline="0" dirty="0" smtClean="0"/>
              <a:t> in both descriptive and analytic studies</a:t>
            </a:r>
            <a:r>
              <a:rPr lang="en-US" dirty="0" smtClean="0"/>
              <a:t>  The problem</a:t>
            </a:r>
            <a:r>
              <a:rPr lang="en-US" baseline="0" dirty="0" smtClean="0"/>
              <a:t> is that it is not possible to know in most cases when losses are random.  You just don’t know.  The best you can do is to look at time-of-loss characteristics of the lost and compare to the non-lost, but even this is limited because you cannot measure everything.  The best you can do is make an educated guess about the losses by looking the specific situation, including reasons for loss if know them (moving to another city; tired of participating; too busy with work, </a:t>
            </a:r>
            <a:r>
              <a:rPr lang="en-US" baseline="0" dirty="0" err="1" smtClean="0"/>
              <a:t>etc</a:t>
            </a:r>
            <a:r>
              <a:rPr lang="en-US" baseline="0" dirty="0" smtClean="0"/>
              <a:t>).  </a:t>
            </a:r>
            <a:endParaRPr lang="en-US" dirty="0" smtClean="0"/>
          </a:p>
          <a:p>
            <a:pPr>
              <a:lnSpc>
                <a:spcPct val="90000"/>
              </a:lnSpc>
            </a:pPr>
            <a:endParaRPr lang="en-US" dirty="0" smtClean="0"/>
          </a:p>
          <a:p>
            <a:pPr>
              <a:lnSpc>
                <a:spcPct val="90000"/>
              </a:lnSpc>
            </a:pPr>
            <a:r>
              <a:rPr lang="en-US" dirty="0" smtClean="0"/>
              <a:t>The second point is also fairly easy to visualize.  For example, if those who are lost have a higher incidence of the outcome, the estimate based on those who remain will be too low in comparison to truth in the entire fixed</a:t>
            </a:r>
            <a:r>
              <a:rPr lang="en-US" baseline="0" dirty="0" smtClean="0"/>
              <a:t> cohort who started the study</a:t>
            </a:r>
            <a:r>
              <a:rPr lang="en-US" dirty="0" smtClean="0"/>
              <a:t>. </a:t>
            </a:r>
          </a:p>
          <a:p>
            <a:pPr>
              <a:lnSpc>
                <a:spcPct val="90000"/>
              </a:lnSpc>
            </a:pPr>
            <a:endParaRPr lang="en-US" dirty="0" smtClean="0"/>
          </a:p>
          <a:p>
            <a:pPr>
              <a:lnSpc>
                <a:spcPct val="90000"/>
              </a:lnSpc>
            </a:pPr>
            <a:r>
              <a:rPr lang="en-US" dirty="0" smtClean="0"/>
              <a:t>The third point should</a:t>
            </a:r>
            <a:r>
              <a:rPr lang="en-US" baseline="0" dirty="0" smtClean="0"/>
              <a:t> also be clear</a:t>
            </a:r>
            <a:r>
              <a:rPr lang="en-US" dirty="0" smtClean="0"/>
              <a:t>.  If the association between</a:t>
            </a:r>
            <a:r>
              <a:rPr lang="en-US" baseline="0" dirty="0" smtClean="0"/>
              <a:t> exposure and outcome is different among those lost (if you could have continued to study them) than it is amongst who stay in the study, this means that those who stay are not yielding the correct answer of the entire cohort of persons who started the study.  </a:t>
            </a:r>
            <a:r>
              <a:rPr lang="en-US" dirty="0" smtClean="0"/>
              <a:t>If the losses are related </a:t>
            </a:r>
            <a:r>
              <a:rPr lang="en-US" i="1" dirty="0" smtClean="0"/>
              <a:t>only</a:t>
            </a:r>
            <a:r>
              <a:rPr lang="en-US" dirty="0" smtClean="0"/>
              <a:t> to the outcome, the estimate of disease incidence is biased because you will observe either fewer or more diagnoses than if you had retained everyone in the cohort (bias can go in either direction).  But the association between an</a:t>
            </a:r>
            <a:r>
              <a:rPr lang="en-US" baseline="0" dirty="0" smtClean="0"/>
              <a:t> exposure </a:t>
            </a:r>
            <a:r>
              <a:rPr lang="en-US" dirty="0" smtClean="0"/>
              <a:t>and the outcome is not biased because the losses are balanced (proportional to the baseline proportions) in both those with and without the exposure, and therefore the ratio of the incidence in the two exposure groups remains the same.  But if the losses are related to the exposure as well as the outcome, the ratio of the incidence in the two groups will not remain the same and you will have bias in your measure of association.</a:t>
            </a:r>
          </a:p>
        </p:txBody>
      </p:sp>
    </p:spTree>
    <p:extLst>
      <p:ext uri="{BB962C8B-B14F-4D97-AF65-F5344CB8AC3E}">
        <p14:creationId xmlns:p14="http://schemas.microsoft.com/office/powerpoint/2010/main" val="28995527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p:spPr>
        <p:txBody>
          <a:bodyPr/>
          <a:lstStyle/>
          <a:p>
            <a:fld id="{B6EF2555-D7F2-47A6-A346-4E1F0A4613F3}" type="slidenum">
              <a:rPr lang="en-US" smtClean="0"/>
              <a:pPr/>
              <a:t>4</a:t>
            </a:fld>
            <a:endParaRPr lang="en-US" smtClean="0"/>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r>
              <a:rPr lang="en-US" dirty="0" smtClean="0"/>
              <a:t>This is an ecologic study conducted in Denmark.  The unit of analysis is the municipality, not the</a:t>
            </a:r>
            <a:r>
              <a:rPr lang="en-US" baseline="0" dirty="0" smtClean="0"/>
              <a:t> </a:t>
            </a:r>
            <a:r>
              <a:rPr lang="en-US" dirty="0" smtClean="0"/>
              <a:t>individual.   </a:t>
            </a:r>
          </a:p>
          <a:p>
            <a:endParaRPr lang="en-US" dirty="0" smtClean="0"/>
          </a:p>
          <a:p>
            <a:r>
              <a:rPr lang="en-US" dirty="0" smtClean="0"/>
              <a:t>The exposure variable, the concentration of fluoride in the water supply, was known for each municipality.  </a:t>
            </a:r>
          </a:p>
          <a:p>
            <a:endParaRPr lang="en-US" dirty="0" smtClean="0"/>
          </a:p>
          <a:p>
            <a:r>
              <a:rPr lang="en-US" dirty="0" smtClean="0"/>
              <a:t>The outcome is the mean DMF score (DMF-S) for each municipality</a:t>
            </a:r>
            <a:r>
              <a:rPr lang="en-US" baseline="0" dirty="0" smtClean="0"/>
              <a:t> in 15 year olds</a:t>
            </a:r>
            <a:r>
              <a:rPr lang="en-US" dirty="0" smtClean="0"/>
              <a:t>.  DMF-S is an index of caries (i.e.,</a:t>
            </a:r>
            <a:r>
              <a:rPr lang="en-US" baseline="0" dirty="0" smtClean="0"/>
              <a:t> tooth cavities) </a:t>
            </a:r>
            <a:r>
              <a:rPr lang="en-US" dirty="0" smtClean="0"/>
              <a:t>that incorporates </a:t>
            </a:r>
            <a:r>
              <a:rPr lang="en-US" dirty="0" err="1" smtClean="0"/>
              <a:t>cavitated</a:t>
            </a:r>
            <a:r>
              <a:rPr lang="en-US" dirty="0" smtClean="0"/>
              <a:t> caries (D), teeth extracted due to caries (M), and restorations made due to caries (F).</a:t>
            </a:r>
          </a:p>
          <a:p>
            <a:endParaRPr lang="en-US" dirty="0" smtClean="0"/>
          </a:p>
          <a:p>
            <a:r>
              <a:rPr lang="en-US" dirty="0" smtClean="0"/>
              <a:t>The analysis for</a:t>
            </a:r>
            <a:r>
              <a:rPr lang="en-US" baseline="0" dirty="0" smtClean="0"/>
              <a:t> this study correlates (i.e. assesses the relationship between) fluoride level with mean DMF-S.   It is shown in the </a:t>
            </a:r>
            <a:r>
              <a:rPr lang="en-US" dirty="0" smtClean="0"/>
              <a:t>next plot.</a:t>
            </a:r>
          </a:p>
          <a:p>
            <a:endParaRPr lang="en-US" dirty="0" smtClean="0"/>
          </a:p>
          <a:p>
            <a:endParaRPr lang="en-US" dirty="0" smtClean="0"/>
          </a:p>
        </p:txBody>
      </p:sp>
    </p:spTree>
    <p:extLst>
      <p:ext uri="{BB962C8B-B14F-4D97-AF65-F5344CB8AC3E}">
        <p14:creationId xmlns:p14="http://schemas.microsoft.com/office/powerpoint/2010/main" val="39687097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a:spLocks noGrp="1" noChangeArrowheads="1"/>
          </p:cNvSpPr>
          <p:nvPr>
            <p:ph type="sldNum" sz="quarter" idx="5"/>
          </p:nvPr>
        </p:nvSpPr>
        <p:spPr>
          <a:noFill/>
        </p:spPr>
        <p:txBody>
          <a:bodyPr/>
          <a:lstStyle/>
          <a:p>
            <a:fld id="{9C8CDE7A-423B-4F2F-B14C-FEF52F5773F1}" type="slidenum">
              <a:rPr lang="en-US" smtClean="0"/>
              <a:pPr/>
              <a:t>31</a:t>
            </a:fld>
            <a:endParaRPr lang="en-US" smtClean="0"/>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r>
              <a:rPr lang="en-US" dirty="0" smtClean="0"/>
              <a:t>These are two studies in prestigious biomedical</a:t>
            </a:r>
            <a:r>
              <a:rPr lang="en-US" baseline="0" dirty="0" smtClean="0"/>
              <a:t> </a:t>
            </a:r>
            <a:r>
              <a:rPr lang="en-US" dirty="0" smtClean="0"/>
              <a:t>journals who were allowed to publish their results without any data on loss to follow-up or its potential effect on their results.  This is something they would not have been allowed to do if these were experimental studies</a:t>
            </a:r>
            <a:r>
              <a:rPr lang="en-US" baseline="0" dirty="0" smtClean="0"/>
              <a:t> </a:t>
            </a:r>
            <a:r>
              <a:rPr lang="en-US" dirty="0" smtClean="0"/>
              <a:t>(i.e., clinical trials).  They are both clinic-based cohorts, which means they counted a patient as in the cohort after two visits to the clinic (a little like a run-in design in a clinical trial where you test whether someone is going to be compliant before enrolling him or her).  It also means that their follow-up was driven by return visits to the clinic.  Since they got contrary results with almost identical methodology, one would like to know whether differing patterns of losses to follow-up had anything to do with the differing results.  There is no way to tell from what they published.</a:t>
            </a:r>
          </a:p>
          <a:p>
            <a:endParaRPr lang="en-US" dirty="0" smtClean="0"/>
          </a:p>
        </p:txBody>
      </p:sp>
    </p:spTree>
    <p:extLst>
      <p:ext uri="{BB962C8B-B14F-4D97-AF65-F5344CB8AC3E}">
        <p14:creationId xmlns:p14="http://schemas.microsoft.com/office/powerpoint/2010/main" val="69631570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p:spPr>
        <p:txBody>
          <a:bodyPr/>
          <a:lstStyle/>
          <a:p>
            <a:fld id="{77A25948-8642-4960-ADBC-948A362B630C}" type="slidenum">
              <a:rPr lang="en-US" smtClean="0"/>
              <a:pPr/>
              <a:t>32</a:t>
            </a:fld>
            <a:endParaRPr lang="en-US" smtClean="0"/>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pPr>
              <a:lnSpc>
                <a:spcPct val="90000"/>
              </a:lnSpc>
            </a:pPr>
            <a:r>
              <a:rPr lang="en-US" dirty="0" smtClean="0"/>
              <a:t>This</a:t>
            </a:r>
            <a:r>
              <a:rPr lang="en-US" baseline="0" dirty="0" smtClean="0"/>
              <a:t> research is not called human subjects research for nothing.  Humans have free will and do a wide variety of things beyond the researcher’s control.  For example, humans will leave your research studies.  </a:t>
            </a:r>
            <a:endParaRPr lang="en-US" dirty="0" smtClean="0"/>
          </a:p>
        </p:txBody>
      </p:sp>
    </p:spTree>
    <p:extLst>
      <p:ext uri="{BB962C8B-B14F-4D97-AF65-F5344CB8AC3E}">
        <p14:creationId xmlns:p14="http://schemas.microsoft.com/office/powerpoint/2010/main" val="138194224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Rot="1" noChangeAspect="1" noChangeArrowheads="1" noTextEdit="1"/>
          </p:cNvSpPr>
          <p:nvPr>
            <p:ph type="sldImg"/>
          </p:nvPr>
        </p:nvSpPr>
        <p:spPr>
          <a:ln/>
        </p:spPr>
      </p:sp>
      <p:sp>
        <p:nvSpPr>
          <p:cNvPr id="61442" name="Rectangle 3"/>
          <p:cNvSpPr>
            <a:spLocks noGrp="1" noChangeArrowheads="1"/>
          </p:cNvSpPr>
          <p:nvPr>
            <p:ph type="body" idx="1"/>
          </p:nvPr>
        </p:nvSpPr>
        <p:spPr>
          <a:noFill/>
          <a:ln/>
        </p:spPr>
        <p:txBody>
          <a:bodyPr/>
          <a:lstStyle/>
          <a:p>
            <a:r>
              <a:rPr lang="en-US" dirty="0" smtClean="0"/>
              <a:t>One other very important concept when thinking about</a:t>
            </a:r>
            <a:r>
              <a:rPr lang="en-US" baseline="0" dirty="0" smtClean="0"/>
              <a:t> cohorts, which typically does not receive adequate attention, is competing events.  One cannot think about cohort studies without keeping in mind competing events.  </a:t>
            </a:r>
            <a:r>
              <a:rPr lang="en-US" dirty="0" smtClean="0"/>
              <a:t>A competing event is an event that precludes the occurrence of the outcome of interest.  At the point when a competing event occurs, follow-up ends since it’s no longer possible to have the outcome of interest.  </a:t>
            </a:r>
          </a:p>
          <a:p>
            <a:endParaRPr lang="en-US" dirty="0" smtClean="0"/>
          </a:p>
          <a:p>
            <a:r>
              <a:rPr lang="en-US" dirty="0" smtClean="0"/>
              <a:t>Competing events are different than losses to follow-up.  Persons who are lost may still have your outcome of interest.  However, you as the investigator, are not able to observe it.  With a competing event, the participant simply is no longer able to have the outcome of interest (or the chance of the outcome</a:t>
            </a:r>
            <a:r>
              <a:rPr lang="en-US" baseline="0" dirty="0" smtClean="0"/>
              <a:t> has been markedly altered)</a:t>
            </a:r>
            <a:r>
              <a:rPr lang="en-US" dirty="0" smtClean="0"/>
              <a:t>.  For example, if the study outcome is not mortality, then death is always a competing event.  Another example of a competing event would be a leg amputation in a study of knee replacement.  Or, bilateral hip replacement would be a competing event for the outcome of hip fracture.</a:t>
            </a:r>
          </a:p>
          <a:p>
            <a:endParaRPr lang="en-US" dirty="0" smtClean="0"/>
          </a:p>
          <a:p>
            <a:r>
              <a:rPr lang="en-US" dirty="0" smtClean="0"/>
              <a:t>One fine point is that an event need not entirely preclude the occurrence of an outcome of interest for the investigator to handle it as a competing event.   For example, in a study where ovarian cancer is the outcome, having one’s ovaries removed substantially reduces but does not entirely preclude the occurrence of ovarian cancer.  Investigators may nonetheless</a:t>
            </a:r>
            <a:r>
              <a:rPr lang="en-US" baseline="0" dirty="0" smtClean="0"/>
              <a:t> typically </a:t>
            </a:r>
            <a:r>
              <a:rPr lang="en-US" dirty="0" smtClean="0"/>
              <a:t>choose to handle ovarian removal as a competing event.</a:t>
            </a:r>
          </a:p>
          <a:p>
            <a:endParaRPr lang="en-US" dirty="0" smtClean="0"/>
          </a:p>
          <a:p>
            <a:r>
              <a:rPr lang="en-US" dirty="0" smtClean="0"/>
              <a:t>Any study where the outcome is not inevitable has competing events.  This means that any study other than one that looks at all-cause mortality has competing events. </a:t>
            </a:r>
          </a:p>
          <a:p>
            <a:endParaRPr lang="en-US" dirty="0" smtClean="0"/>
          </a:p>
          <a:p>
            <a:r>
              <a:rPr lang="en-US" dirty="0" smtClean="0"/>
              <a:t>We will discuss competing events in more detail in later lectures.</a:t>
            </a:r>
          </a:p>
          <a:p>
            <a:endParaRPr lang="en-US" dirty="0" smtClean="0"/>
          </a:p>
        </p:txBody>
      </p:sp>
    </p:spTree>
    <p:extLst>
      <p:ext uri="{BB962C8B-B14F-4D97-AF65-F5344CB8AC3E}">
        <p14:creationId xmlns:p14="http://schemas.microsoft.com/office/powerpoint/2010/main" val="56280889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noRot="1" noChangeAspect="1" noChangeArrowheads="1" noTextEdit="1"/>
          </p:cNvSpPr>
          <p:nvPr>
            <p:ph type="sldImg"/>
          </p:nvPr>
        </p:nvSpPr>
        <p:spPr>
          <a:ln/>
        </p:spPr>
      </p:sp>
      <p:sp>
        <p:nvSpPr>
          <p:cNvPr id="64514" name="Rectangle 3"/>
          <p:cNvSpPr>
            <a:spLocks noGrp="1" noChangeArrowheads="1"/>
          </p:cNvSpPr>
          <p:nvPr>
            <p:ph type="body" idx="1"/>
          </p:nvPr>
        </p:nvSpPr>
        <p:spPr>
          <a:noFill/>
          <a:ln/>
        </p:spPr>
        <p:txBody>
          <a:bodyPr/>
          <a:lstStyle/>
          <a:p>
            <a:r>
              <a:rPr lang="en-US" dirty="0" smtClean="0"/>
              <a:t>A cross-sectional study is a sample of a population at one point in time, a cross-section of that population.  What is perhaps not so well appreciated is the point illustrated in this graphic from the text by showing the design in the setting of an underlying cohort.  It demonstrates what</a:t>
            </a:r>
            <a:r>
              <a:rPr lang="en-US" baseline="0" dirty="0" smtClean="0"/>
              <a:t> we call the “</a:t>
            </a:r>
            <a:r>
              <a:rPr lang="en-US" dirty="0" smtClean="0"/>
              <a:t>prevalent” nature of the sample.  In other words, only those individuals who were present at the time of the cross-sectional sample have a chance to be included.  So, for example, in the illustration there are two members of the cohort who were diagnosed with the disease outcome who did not survive to the time of the sample.  Cross-sectional sampling, then, will only capture prevalent cases of disease, which means that the probability of inclusion is related to the length of disease duration or survival.  It will over-represent those cases of the disease with longer disease duration or survival times.</a:t>
            </a:r>
          </a:p>
          <a:p>
            <a:endParaRPr lang="nl-NL" dirty="0" smtClean="0"/>
          </a:p>
          <a:p>
            <a:r>
              <a:rPr lang="nl-NL" dirty="0" smtClean="0"/>
              <a:t>Likewise, those without disease are also “prevalent”, meaning that persons with certain characteristics may be more or less likely to be represented in the cross-sectional sample.  This would be the case if the individuals who left the population, represented by the arrows in the schematic, differed on characteristics of interest from those who remained to the time of study. </a:t>
            </a:r>
          </a:p>
          <a:p>
            <a:endParaRPr lang="nl-NL" dirty="0" smtClean="0"/>
          </a:p>
          <a:p>
            <a:r>
              <a:rPr lang="nl-NL" dirty="0" smtClean="0"/>
              <a:t>Although this example is a cross-sectional study done in a fixed</a:t>
            </a:r>
            <a:r>
              <a:rPr lang="nl-NL" baseline="0" dirty="0" smtClean="0"/>
              <a:t> cohort study base, t</a:t>
            </a:r>
            <a:r>
              <a:rPr lang="nl-NL" dirty="0" smtClean="0"/>
              <a:t>he underlying cohort can be fixed or dynamic.  A study that included all the women who attended the third clinic visit in the Study of Osteoporotic Fractures is</a:t>
            </a:r>
            <a:r>
              <a:rPr lang="nl-NL" baseline="0" dirty="0" smtClean="0"/>
              <a:t> a</a:t>
            </a:r>
            <a:r>
              <a:rPr lang="nl-NL" dirty="0" smtClean="0"/>
              <a:t>n example of a</a:t>
            </a:r>
            <a:r>
              <a:rPr lang="nl-NL" baseline="0" dirty="0" smtClean="0"/>
              <a:t> cross-sectional study in a fixed cohort.  In the next slide we illustrate a cross-sectional study in a dynamic cohort.  </a:t>
            </a:r>
            <a:endParaRPr lang="en-US" dirty="0" smtClean="0"/>
          </a:p>
        </p:txBody>
      </p:sp>
    </p:spTree>
    <p:extLst>
      <p:ext uri="{BB962C8B-B14F-4D97-AF65-F5344CB8AC3E}">
        <p14:creationId xmlns:p14="http://schemas.microsoft.com/office/powerpoint/2010/main" val="278802423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Rot="1" noChangeAspect="1" noChangeArrowheads="1" noTextEdit="1"/>
          </p:cNvSpPr>
          <p:nvPr>
            <p:ph type="sldImg"/>
          </p:nvPr>
        </p:nvSpPr>
        <p:spPr>
          <a:ln/>
        </p:spPr>
      </p:sp>
      <p:sp>
        <p:nvSpPr>
          <p:cNvPr id="106498" name="Rectangle 3"/>
          <p:cNvSpPr>
            <a:spLocks noGrp="1" noChangeArrowheads="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nl-NL" sz="1000" baseline="0" dirty="0" smtClean="0"/>
              <a:t>A cross-sectional study can also be conducted in a dynamic cohort, as illustrated here.  A survey of Kaiser members is an example of a cross-sectional study in a dynamic cohort.  This example (and our previous example of a study within a fixed cohort) are both cross-sectional studies in well-defined underlying cohorts. In contrast, a survey of all patients presenting at a particular emergency room at a public hospital (which can be attended by anyone) is a cross-sectional study with an underlying dynamic cohort that can be conceptually/hypothetically described but would be difficult to specifically delineate.  </a:t>
            </a:r>
          </a:p>
          <a:p>
            <a:pPr marL="0" marR="0" indent="0" algn="l" defTabSz="914400" rtl="0" eaLnBrk="0" fontAlgn="base" latinLnBrk="0" hangingPunct="0">
              <a:lnSpc>
                <a:spcPct val="100000"/>
              </a:lnSpc>
              <a:spcBef>
                <a:spcPct val="30000"/>
              </a:spcBef>
              <a:spcAft>
                <a:spcPct val="0"/>
              </a:spcAft>
              <a:buClrTx/>
              <a:buSzTx/>
              <a:buFontTx/>
              <a:buNone/>
              <a:tabLst/>
              <a:defRPr/>
            </a:pPr>
            <a:endParaRPr lang="nl-NL" sz="1000"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nl-NL" sz="1000" baseline="0" dirty="0" smtClean="0"/>
              <a:t>Regardless of the type of underlying cohort, the cross-sectional study inherently is a study of prevalent conditions. </a:t>
            </a:r>
          </a:p>
          <a:p>
            <a:pPr marL="0" marR="0" indent="0" algn="l" defTabSz="914400" rtl="0" eaLnBrk="0" fontAlgn="base" latinLnBrk="0" hangingPunct="0">
              <a:lnSpc>
                <a:spcPct val="100000"/>
              </a:lnSpc>
              <a:spcBef>
                <a:spcPct val="30000"/>
              </a:spcBef>
              <a:spcAft>
                <a:spcPct val="0"/>
              </a:spcAft>
              <a:buClrTx/>
              <a:buSzTx/>
              <a:buFontTx/>
              <a:buNone/>
              <a:tabLst/>
              <a:defRPr/>
            </a:pPr>
            <a:endParaRPr lang="nl-NL" sz="1000" baseline="0" dirty="0" smtClean="0"/>
          </a:p>
        </p:txBody>
      </p:sp>
    </p:spTree>
    <p:extLst>
      <p:ext uri="{BB962C8B-B14F-4D97-AF65-F5344CB8AC3E}">
        <p14:creationId xmlns:p14="http://schemas.microsoft.com/office/powerpoint/2010/main" val="397755638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a:spLocks noGrp="1" noChangeArrowheads="1"/>
          </p:cNvSpPr>
          <p:nvPr>
            <p:ph type="sldNum" sz="quarter" idx="5"/>
          </p:nvPr>
        </p:nvSpPr>
        <p:spPr>
          <a:noFill/>
        </p:spPr>
        <p:txBody>
          <a:bodyPr/>
          <a:lstStyle/>
          <a:p>
            <a:fld id="{736E19BF-4B2C-422B-9A96-F3BCF895B75A}" type="slidenum">
              <a:rPr lang="en-US" smtClean="0"/>
              <a:pPr/>
              <a:t>37</a:t>
            </a:fld>
            <a:endParaRPr lang="en-US" smtClean="0"/>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p:spPr>
        <p:txBody>
          <a:bodyPr/>
          <a:lstStyle/>
          <a:p>
            <a:r>
              <a:rPr lang="en-US" dirty="0" smtClean="0"/>
              <a:t>Cross-sectional studies measure prevalence, of exposure, outcome, or both.  This is their strength.  Generally when we speak of prevalence, we are speaking of “point prevalence.”  If we ask for the prevalence of asthma, we usually mean what percentage of persons in the United States have asthma right at a given point in time.   But you will also encounter the expression “period prevalence” in which a wider time period is specified, such as the example on the slide of a backache in the past 6 months.  For chronic conditions like asthma, there may not be much difference between a point and a period prevalence, unless you made the period quite long.  For common, but generally short duration conditions, such as backache or the common cold, however, they differ substantially.</a:t>
            </a:r>
          </a:p>
          <a:p>
            <a:endParaRPr lang="nl-NL" dirty="0" smtClean="0"/>
          </a:p>
        </p:txBody>
      </p:sp>
    </p:spTree>
    <p:extLst>
      <p:ext uri="{BB962C8B-B14F-4D97-AF65-F5344CB8AC3E}">
        <p14:creationId xmlns:p14="http://schemas.microsoft.com/office/powerpoint/2010/main" val="3629099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7"/>
          <p:cNvSpPr>
            <a:spLocks noGrp="1" noChangeArrowheads="1"/>
          </p:cNvSpPr>
          <p:nvPr>
            <p:ph type="sldNum" sz="quarter" idx="5"/>
          </p:nvPr>
        </p:nvSpPr>
        <p:spPr>
          <a:noFill/>
        </p:spPr>
        <p:txBody>
          <a:bodyPr/>
          <a:lstStyle/>
          <a:p>
            <a:fld id="{B06FE4EA-0849-45E3-A1BF-1D5F2445EDC5}" type="slidenum">
              <a:rPr lang="en-US" smtClean="0"/>
              <a:pPr/>
              <a:t>38</a:t>
            </a:fld>
            <a:endParaRPr lang="en-US" smtClean="0"/>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p:spPr>
        <p:txBody>
          <a:bodyPr/>
          <a:lstStyle/>
          <a:p>
            <a:r>
              <a:rPr lang="en-US" dirty="0" smtClean="0"/>
              <a:t>Cross-sectional studies often attempt to tackle</a:t>
            </a:r>
            <a:r>
              <a:rPr lang="en-US" baseline="0" dirty="0" smtClean="0"/>
              <a:t> analytic objectives (i.e., relating exposures to outcomes</a:t>
            </a:r>
            <a:r>
              <a:rPr lang="en-US" baseline="0" dirty="0" smtClean="0"/>
              <a:t>), </a:t>
            </a:r>
            <a:r>
              <a:rPr lang="en-US" baseline="0" dirty="0" smtClean="0"/>
              <a:t>but they </a:t>
            </a:r>
            <a:r>
              <a:rPr lang="en-US" dirty="0" smtClean="0"/>
              <a:t>have several major weaknesses.  In a cross-sectional study, you might see an association</a:t>
            </a:r>
            <a:r>
              <a:rPr lang="en-US" baseline="0" dirty="0" smtClean="0"/>
              <a:t> between depression and pain, but it would be hard to know which caused the other unless you could also determine (with accuracy) when each condition started.  </a:t>
            </a:r>
            <a:r>
              <a:rPr lang="en-US" dirty="0" smtClean="0"/>
              <a:t>You won’t be able to know temporality for many of the associations that might be discovered </a:t>
            </a:r>
            <a:r>
              <a:rPr lang="en-US" dirty="0" smtClean="0"/>
              <a:t>in </a:t>
            </a:r>
            <a:r>
              <a:rPr lang="en-US" dirty="0" smtClean="0"/>
              <a:t>cross-sectional data. (Genetic exposures are an exception.)</a:t>
            </a:r>
          </a:p>
          <a:p>
            <a:endParaRPr lang="en-US" dirty="0" smtClean="0"/>
          </a:p>
          <a:p>
            <a:r>
              <a:rPr lang="en-US" dirty="0" smtClean="0"/>
              <a:t>Another weakness of the cross-sectional design also stems from the use of prevalent rather than incident cases.  As noted on a previous slide, prevalent cases will over-represent those cases with longer disease duration or survival times.  Thus, the prevalent cases are the end result of forces that caused disease to occur (incidence) and forces that caused cases to survive/continue longer.   For example, prevalent stroke cases would include those with a higher risk of having a stroke and those with lower risk of having a rapidly fatal stroke.  Factors contributing to a rapidly fatal stroke might appear to be “protective” (i.e., confer</a:t>
            </a:r>
            <a:r>
              <a:rPr lang="en-US" baseline="0" dirty="0" smtClean="0"/>
              <a:t> lower risk)</a:t>
            </a:r>
            <a:r>
              <a:rPr lang="en-US" dirty="0" smtClean="0"/>
              <a:t> against stroke in a study of prevalent stroke cases.</a:t>
            </a:r>
          </a:p>
        </p:txBody>
      </p:sp>
    </p:spTree>
    <p:extLst>
      <p:ext uri="{BB962C8B-B14F-4D97-AF65-F5344CB8AC3E}">
        <p14:creationId xmlns:p14="http://schemas.microsoft.com/office/powerpoint/2010/main" val="352182847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7"/>
          <p:cNvSpPr>
            <a:spLocks noGrp="1" noChangeArrowheads="1"/>
          </p:cNvSpPr>
          <p:nvPr>
            <p:ph type="sldNum" sz="quarter" idx="5"/>
          </p:nvPr>
        </p:nvSpPr>
        <p:spPr>
          <a:noFill/>
        </p:spPr>
        <p:txBody>
          <a:bodyPr/>
          <a:lstStyle/>
          <a:p>
            <a:fld id="{34507FEB-2A5E-426A-8D12-8A07506C29E6}" type="slidenum">
              <a:rPr lang="en-US" smtClean="0"/>
              <a:pPr/>
              <a:t>39</a:t>
            </a:fld>
            <a:endParaRPr lang="en-US" smtClean="0"/>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p:spPr>
        <p:txBody>
          <a:bodyPr/>
          <a:lstStyle/>
          <a:p>
            <a:r>
              <a:rPr lang="en-US" dirty="0" smtClean="0"/>
              <a:t>Introduction to the Health Aging and Body Composition study, coordinated here at UCSF.  </a:t>
            </a:r>
          </a:p>
          <a:p>
            <a:endParaRPr lang="en-US" dirty="0" smtClean="0"/>
          </a:p>
          <a:p>
            <a:r>
              <a:rPr lang="en-US" dirty="0" smtClean="0"/>
              <a:t>This</a:t>
            </a:r>
            <a:r>
              <a:rPr lang="en-US" baseline="0" dirty="0" smtClean="0"/>
              <a:t> is an e</a:t>
            </a:r>
            <a:r>
              <a:rPr lang="en-US" dirty="0" smtClean="0"/>
              <a:t>xample of period prevalence (“during the previous year”), rather than point prevalence “Do you currently have pain that has lasted at least a month…?”</a:t>
            </a:r>
          </a:p>
          <a:p>
            <a:endParaRPr lang="en-US" dirty="0" smtClean="0"/>
          </a:p>
          <a:p>
            <a:r>
              <a:rPr lang="en-US" dirty="0" smtClean="0"/>
              <a:t>This is prevalent pain, not incident.  Who might be missing?  The underlying cohort is older adults with </a:t>
            </a:r>
            <a:r>
              <a:rPr lang="en-US" baseline="0" dirty="0" smtClean="0"/>
              <a:t>good functional status.  In this study, you are not following this cohort to observe who develops neck or shoulder pain, but instead assessing pain in a cross-section of the underlying cohort who attended the baseline visit. It’s possible that individuals with severe pain in the underlying cohort were less likely to participate in a study requiring clinic visits.   </a:t>
            </a:r>
            <a:r>
              <a:rPr lang="en-US" dirty="0" smtClean="0"/>
              <a:t>It’s also possible that people who entered the study had experienced more severe pain in previous years and</a:t>
            </a:r>
            <a:r>
              <a:rPr lang="en-US" baseline="0" dirty="0" smtClean="0"/>
              <a:t> elected to have shoulder surgery.  Thus, they would no longer appear in the “pain” group at the time of the cross-sectional study.</a:t>
            </a:r>
            <a:endParaRPr lang="en-US" dirty="0" smtClean="0"/>
          </a:p>
        </p:txBody>
      </p:sp>
    </p:spTree>
    <p:extLst>
      <p:ext uri="{BB962C8B-B14F-4D97-AF65-F5344CB8AC3E}">
        <p14:creationId xmlns:p14="http://schemas.microsoft.com/office/powerpoint/2010/main" val="80870473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7"/>
          <p:cNvSpPr>
            <a:spLocks noGrp="1" noChangeArrowheads="1"/>
          </p:cNvSpPr>
          <p:nvPr>
            <p:ph type="sldNum" sz="quarter" idx="5"/>
          </p:nvPr>
        </p:nvSpPr>
        <p:spPr>
          <a:noFill/>
        </p:spPr>
        <p:txBody>
          <a:bodyPr/>
          <a:lstStyle/>
          <a:p>
            <a:fld id="{94CB8C2B-FDFD-49C7-9AD2-880CADC33BDF}" type="slidenum">
              <a:rPr lang="en-US" smtClean="0"/>
              <a:pPr/>
              <a:t>40</a:t>
            </a:fld>
            <a:endParaRPr lang="en-US" smtClean="0"/>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p:spPr>
        <p:txBody>
          <a:bodyPr/>
          <a:lstStyle/>
          <a:p>
            <a:r>
              <a:rPr lang="en-US" dirty="0" smtClean="0"/>
              <a:t>This is a cross-sectional study, so temporality is an issue.  For</a:t>
            </a:r>
            <a:r>
              <a:rPr lang="en-US" baseline="0" dirty="0" smtClean="0"/>
              <a:t> example</a:t>
            </a:r>
            <a:r>
              <a:rPr lang="en-US" dirty="0" smtClean="0"/>
              <a:t>, we don’t know if depressive symptomatology preceded pain or vice versa. Both pathways seem plausible.  </a:t>
            </a:r>
          </a:p>
          <a:p>
            <a:endParaRPr lang="en-US" dirty="0" smtClean="0"/>
          </a:p>
        </p:txBody>
      </p:sp>
    </p:spTree>
    <p:extLst>
      <p:ext uri="{BB962C8B-B14F-4D97-AF65-F5344CB8AC3E}">
        <p14:creationId xmlns:p14="http://schemas.microsoft.com/office/powerpoint/2010/main" val="184521427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an example of a cross-sectional study within</a:t>
            </a:r>
            <a:r>
              <a:rPr lang="en-US" baseline="0" dirty="0" smtClean="0"/>
              <a:t> a fixed cohort, the Framingham Heart Study.   In this example, the study uses data collected at follow-up visits, rather than at the baseline visit.</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pPr>
              <a:defRPr/>
            </a:pPr>
            <a:fld id="{E22833B5-DC16-48A8-8A55-15BC55F25A7F}" type="slidenum">
              <a:rPr lang="en-US" smtClean="0"/>
              <a:pPr>
                <a:defRPr/>
              </a:pPr>
              <a:t>41</a:t>
            </a:fld>
            <a:endParaRPr lang="en-US"/>
          </a:p>
        </p:txBody>
      </p:sp>
    </p:spTree>
    <p:extLst>
      <p:ext uri="{BB962C8B-B14F-4D97-AF65-F5344CB8AC3E}">
        <p14:creationId xmlns:p14="http://schemas.microsoft.com/office/powerpoint/2010/main" val="21299943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p:spPr>
        <p:txBody>
          <a:bodyPr/>
          <a:lstStyle/>
          <a:p>
            <a:fld id="{8EBF93B4-6F2D-442C-A4C4-BF3F26DDDE66}" type="slidenum">
              <a:rPr lang="en-US" smtClean="0"/>
              <a:pPr/>
              <a:t>5</a:t>
            </a:fld>
            <a:endParaRPr lang="en-US" smtClean="0"/>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p:spPr>
        <p:txBody>
          <a:bodyPr/>
          <a:lstStyle/>
          <a:p>
            <a:r>
              <a:rPr lang="en-US" dirty="0" smtClean="0"/>
              <a:t>In communities with higher fluoride concentration in their drinking water, the average dental caries “score” among 15 year olds is lower.</a:t>
            </a:r>
          </a:p>
          <a:p>
            <a:endParaRPr lang="en-US" dirty="0" smtClean="0"/>
          </a:p>
          <a:p>
            <a:r>
              <a:rPr lang="en-US" dirty="0" smtClean="0"/>
              <a:t>One potential problem with this association is confounding.  Perhaps the communities with higher fluoride levels have chosen to have the water fluoridated and are generally more affluent and/or more health conscious, with greater use of fluoride toothpaste and more dental care.  Perhaps the differences in dental caries are better explained by toothpaste choice and level of dental care than by water fluoride levels.  Confounding is a topic we will discuss extensively at the end of the course.  In this context, we note that it’s an important threat to the validity of ecologic studies.   Another issue is something called the “ecologic </a:t>
            </a:r>
            <a:r>
              <a:rPr lang="en-US" dirty="0" smtClean="0"/>
              <a:t>fallacy”.   </a:t>
            </a:r>
            <a:r>
              <a:rPr lang="en-US" dirty="0" smtClean="0"/>
              <a:t>The text gives an example that we’ll cover in the next few slides.</a:t>
            </a:r>
          </a:p>
        </p:txBody>
      </p:sp>
    </p:spTree>
    <p:extLst>
      <p:ext uri="{BB962C8B-B14F-4D97-AF65-F5344CB8AC3E}">
        <p14:creationId xmlns:p14="http://schemas.microsoft.com/office/powerpoint/2010/main" val="110323666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an example of a cross-sectional study within</a:t>
            </a:r>
            <a:r>
              <a:rPr lang="en-US" baseline="0" dirty="0" smtClean="0"/>
              <a:t> a dynamic cohort, the National Health and Nutrition Examination Survey (NHANES).   NHANES is essentially a random sample of the U.S. population, and is one the most relevant cross-sectional studies available today.  As with cross-sectional studies in a fixed cohort, this cross-sectional design considers prevalent, not incident disease.  In this example, the outcome is diabetes, and the study is examining prevalent cases of diabetes, not incident cases.  The exposure of interest is level of acculturation, defined by place of birth, preferred language and time living in the U.S.   </a:t>
            </a:r>
            <a:endParaRPr lang="en-US" dirty="0"/>
          </a:p>
        </p:txBody>
      </p:sp>
      <p:sp>
        <p:nvSpPr>
          <p:cNvPr id="4" name="Slide Number Placeholder 3"/>
          <p:cNvSpPr>
            <a:spLocks noGrp="1"/>
          </p:cNvSpPr>
          <p:nvPr>
            <p:ph type="sldNum" sz="quarter" idx="10"/>
          </p:nvPr>
        </p:nvSpPr>
        <p:spPr/>
        <p:txBody>
          <a:bodyPr/>
          <a:lstStyle/>
          <a:p>
            <a:pPr>
              <a:defRPr/>
            </a:pPr>
            <a:fld id="{E22833B5-DC16-48A8-8A55-15BC55F25A7F}" type="slidenum">
              <a:rPr lang="en-US" smtClean="0"/>
              <a:pPr>
                <a:defRPr/>
              </a:pPr>
              <a:t>42</a:t>
            </a:fld>
            <a:endParaRPr lang="en-US"/>
          </a:p>
        </p:txBody>
      </p:sp>
    </p:spTree>
    <p:extLst>
      <p:ext uri="{BB962C8B-B14F-4D97-AF65-F5344CB8AC3E}">
        <p14:creationId xmlns:p14="http://schemas.microsoft.com/office/powerpoint/2010/main" val="70933397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055CAD79-DBF1-4AD9-A828-15341993BD8A}" type="slidenum">
              <a:rPr lang="en-US" smtClean="0"/>
              <a:pPr/>
              <a:t>44</a:t>
            </a:fld>
            <a:endParaRPr lang="en-US" smtClean="0"/>
          </a:p>
        </p:txBody>
      </p:sp>
      <p:sp>
        <p:nvSpPr>
          <p:cNvPr id="75778" name="Rectangle 1026"/>
          <p:cNvSpPr>
            <a:spLocks noGrp="1" noRot="1" noChangeAspect="1" noChangeArrowheads="1" noTextEdit="1"/>
          </p:cNvSpPr>
          <p:nvPr>
            <p:ph type="sldImg"/>
          </p:nvPr>
        </p:nvSpPr>
        <p:spPr>
          <a:ln/>
        </p:spPr>
      </p:sp>
      <p:sp>
        <p:nvSpPr>
          <p:cNvPr id="75779" name="Rectangle 1027"/>
          <p:cNvSpPr>
            <a:spLocks noGrp="1" noChangeArrowheads="1"/>
          </p:cNvSpPr>
          <p:nvPr>
            <p:ph type="body" idx="1"/>
          </p:nvPr>
        </p:nvSpPr>
        <p:spPr>
          <a:noFill/>
          <a:ln/>
        </p:spPr>
        <p:txBody>
          <a:bodyPr/>
          <a:lstStyle/>
          <a:p>
            <a:r>
              <a:rPr lang="en-US" dirty="0" smtClean="0"/>
              <a:t>The most important conceptual idea about case-control designs is that they are a</a:t>
            </a:r>
            <a:r>
              <a:rPr lang="en-US" baseline="0" dirty="0" smtClean="0"/>
              <a:t> very</a:t>
            </a:r>
            <a:r>
              <a:rPr lang="en-US" dirty="0" smtClean="0"/>
              <a:t> efficient way to sample an underlying cohort or study base.</a:t>
            </a:r>
          </a:p>
          <a:p>
            <a:endParaRPr lang="en-US" dirty="0" smtClean="0"/>
          </a:p>
          <a:p>
            <a:r>
              <a:rPr lang="en-US" dirty="0" smtClean="0"/>
              <a:t>The phrase “study base” was first used by the epidemiologist Olli </a:t>
            </a:r>
            <a:r>
              <a:rPr lang="en-US" dirty="0" err="1" smtClean="0"/>
              <a:t>Miettinen</a:t>
            </a:r>
            <a:r>
              <a:rPr lang="en-US" dirty="0" smtClean="0"/>
              <a:t>, who is one of the main theorists of current epidemiological thinking.  Others have proposed different language, the most common alternative probably being the phrase used in our text, “reference population,” or “referent population” as used in some other texts.</a:t>
            </a:r>
          </a:p>
          <a:p>
            <a:r>
              <a:rPr lang="en-US" dirty="0" smtClean="0"/>
              <a:t>We prefer “study base” because there is sometimes confusion around the several ways “population” is used in describing human research.  For example, you will find phrases like the sample population, the research population, the target population, the population of interest, which may refer to different populations. </a:t>
            </a:r>
          </a:p>
          <a:p>
            <a:endParaRPr lang="en-US" dirty="0" smtClean="0"/>
          </a:p>
          <a:p>
            <a:pPr algn="l"/>
            <a:r>
              <a:rPr lang="en-US" dirty="0" smtClean="0"/>
              <a:t>Case-control design has undergone</a:t>
            </a:r>
            <a:r>
              <a:rPr lang="en-US" baseline="0" dirty="0" smtClean="0"/>
              <a:t> important</a:t>
            </a:r>
            <a:r>
              <a:rPr lang="en-US" dirty="0" smtClean="0"/>
              <a:t> methodological development in the past several decades.  It is the least understood and most misunderstood of the designs, but there is now coherent theory available.  The new generation of researchers need to understand this theory</a:t>
            </a:r>
            <a:r>
              <a:rPr lang="en-US" baseline="0" dirty="0" smtClean="0"/>
              <a:t> and </a:t>
            </a:r>
            <a:r>
              <a:rPr lang="en-US" dirty="0" smtClean="0"/>
              <a:t>design. </a:t>
            </a:r>
          </a:p>
        </p:txBody>
      </p:sp>
    </p:spTree>
    <p:extLst>
      <p:ext uri="{BB962C8B-B14F-4D97-AF65-F5344CB8AC3E}">
        <p14:creationId xmlns:p14="http://schemas.microsoft.com/office/powerpoint/2010/main" val="5875645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7"/>
          <p:cNvSpPr>
            <a:spLocks noGrp="1" noChangeArrowheads="1"/>
          </p:cNvSpPr>
          <p:nvPr>
            <p:ph type="sldNum" sz="quarter" idx="5"/>
          </p:nvPr>
        </p:nvSpPr>
        <p:spPr>
          <a:noFill/>
        </p:spPr>
        <p:txBody>
          <a:bodyPr/>
          <a:lstStyle/>
          <a:p>
            <a:fld id="{AA7783C2-B564-4B0F-A7FD-DFC1D5D4A2EB}" type="slidenum">
              <a:rPr lang="en-US" smtClean="0"/>
              <a:pPr/>
              <a:t>45</a:t>
            </a:fld>
            <a:endParaRPr lang="en-US" smtClean="0"/>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p:spPr>
        <p:txBody>
          <a:bodyPr/>
          <a:lstStyle/>
          <a:p>
            <a:r>
              <a:rPr lang="en-US" dirty="0" smtClean="0"/>
              <a:t>A central concept for understanding case-control studies is to think of these studies as occurring in an underlying cohort</a:t>
            </a:r>
            <a:r>
              <a:rPr lang="en-US" baseline="0" dirty="0" smtClean="0"/>
              <a:t>, or study base</a:t>
            </a:r>
            <a:r>
              <a:rPr lang="en-US" dirty="0" smtClean="0"/>
              <a:t>.  The more straightforward illustration of this is when</a:t>
            </a:r>
            <a:r>
              <a:rPr lang="en-US" baseline="0" dirty="0" smtClean="0"/>
              <a:t> a</a:t>
            </a:r>
            <a:r>
              <a:rPr lang="en-US" dirty="0" smtClean="0"/>
              <a:t> case-control study is conducted</a:t>
            </a:r>
            <a:r>
              <a:rPr lang="en-US" baseline="0" dirty="0" smtClean="0"/>
              <a:t> </a:t>
            </a:r>
            <a:r>
              <a:rPr lang="en-US" dirty="0" smtClean="0"/>
              <a:t>within a previously defined cohort, such as the Framingham study (a fixed cohort) or Kaiser membership (a</a:t>
            </a:r>
            <a:r>
              <a:rPr lang="en-US" baseline="0" dirty="0" smtClean="0"/>
              <a:t> dynamic cohort)</a:t>
            </a:r>
            <a:r>
              <a:rPr lang="en-US" dirty="0" smtClean="0"/>
              <a:t>.  In</a:t>
            </a:r>
            <a:r>
              <a:rPr lang="en-US" baseline="0" dirty="0" smtClean="0"/>
              <a:t> this situation, cases and controls are said to arise from a primary study base.  This approach is also critically important for understanding case-control studies that are not nested within a previously assembled cohort, such as studies using cases from hospitals.  As we will see in the upcoming slides, identifying the underlying “hypothetical” cohort, called a secondary study base, in such studies provides for clarity of thinking in identifying controls.</a:t>
            </a:r>
            <a:endParaRPr lang="en-US" dirty="0" smtClean="0"/>
          </a:p>
        </p:txBody>
      </p:sp>
    </p:spTree>
    <p:extLst>
      <p:ext uri="{BB962C8B-B14F-4D97-AF65-F5344CB8AC3E}">
        <p14:creationId xmlns:p14="http://schemas.microsoft.com/office/powerpoint/2010/main" val="21194118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a:noFill/>
        </p:spPr>
        <p:txBody>
          <a:bodyPr/>
          <a:lstStyle/>
          <a:p>
            <a:fld id="{DCCF3513-5531-479C-A810-39A4527880DE}" type="slidenum">
              <a:rPr lang="en-US" smtClean="0"/>
              <a:pPr/>
              <a:t>46</a:t>
            </a:fld>
            <a:endParaRPr lang="en-US" smtClean="0"/>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a:ln/>
        </p:spPr>
        <p:txBody>
          <a:bodyPr/>
          <a:lstStyle/>
          <a:p>
            <a:r>
              <a:rPr lang="en-US" dirty="0" smtClean="0"/>
              <a:t>“Primary” and “secondary” study bases</a:t>
            </a:r>
            <a:r>
              <a:rPr lang="en-US" baseline="0" dirty="0" smtClean="0"/>
              <a:t> are</a:t>
            </a:r>
            <a:r>
              <a:rPr lang="en-US" dirty="0" smtClean="0"/>
              <a:t> a central concept in case-control design.  In general, a primary study base is the preferred design for a case-control study,</a:t>
            </a:r>
            <a:r>
              <a:rPr lang="en-US" baseline="0" dirty="0" smtClean="0"/>
              <a:t> for reasons which will become apparent soon.</a:t>
            </a:r>
            <a:r>
              <a:rPr lang="en-US" dirty="0" smtClean="0"/>
              <a:t>  Examples here of primary study bases include a research cohort like the Framingham cohort study</a:t>
            </a:r>
            <a:r>
              <a:rPr lang="en-US" baseline="0" dirty="0" smtClean="0"/>
              <a:t> </a:t>
            </a:r>
            <a:r>
              <a:rPr lang="en-US" dirty="0" smtClean="0"/>
              <a:t>or the Nurses Health Study that has been assembled specifically for research;  an administratively defined cohort like the Kaiser membership (all persons who</a:t>
            </a:r>
            <a:r>
              <a:rPr lang="en-US" baseline="0" dirty="0" smtClean="0"/>
              <a:t> participate in the Kaiser insurance plan)</a:t>
            </a:r>
            <a:r>
              <a:rPr lang="en-US" dirty="0" smtClean="0"/>
              <a:t>;  or a geographically defined cohort like San Francisco residents in a particular time period.  We call them “primary” study bases because</a:t>
            </a:r>
            <a:r>
              <a:rPr lang="en-US" baseline="0" dirty="0" smtClean="0"/>
              <a:t> they exist (you can put your hands on them) prior to the case-control study ever being conducted. </a:t>
            </a:r>
          </a:p>
          <a:p>
            <a:r>
              <a:rPr lang="en-US" dirty="0" smtClean="0"/>
              <a:t> </a:t>
            </a:r>
          </a:p>
          <a:p>
            <a:r>
              <a:rPr lang="en-US" dirty="0" smtClean="0"/>
              <a:t>However,</a:t>
            </a:r>
            <a:r>
              <a:rPr lang="en-US" baseline="0" dirty="0" smtClean="0"/>
              <a:t> some</a:t>
            </a:r>
            <a:r>
              <a:rPr lang="en-US" dirty="0" smtClean="0"/>
              <a:t> case-control studies are</a:t>
            </a:r>
            <a:r>
              <a:rPr lang="en-US" baseline="0" dirty="0" smtClean="0"/>
              <a:t> conducted without being sampled from an existing explicit cohort.  </a:t>
            </a:r>
            <a:r>
              <a:rPr lang="en-US" dirty="0" smtClean="0"/>
              <a:t>In some situations, the investigator chooses to start with a set of cases, e.g. cases of hip fracture treated at UCSF during 2012, and then attempts to identify appropriate controls.  This would be an example of a case-control study with a secondary study base. It is a more problematic</a:t>
            </a:r>
            <a:r>
              <a:rPr lang="en-US" baseline="0" dirty="0" smtClean="0"/>
              <a:t> approach.</a:t>
            </a:r>
          </a:p>
          <a:p>
            <a:r>
              <a:rPr lang="en-US" dirty="0" smtClean="0"/>
              <a:t> </a:t>
            </a:r>
          </a:p>
          <a:p>
            <a:r>
              <a:rPr lang="en-US" dirty="0" smtClean="0"/>
              <a:t>In the next slides, I’ll give you examples of case-control designs that use a primary study base.  Then we’ll return to secondary study bases and look at a definition and example.  You’ll get a chance to identify primary and secondary study bases in the first homework problem set.</a:t>
            </a:r>
          </a:p>
        </p:txBody>
      </p:sp>
    </p:spTree>
    <p:extLst>
      <p:ext uri="{BB962C8B-B14F-4D97-AF65-F5344CB8AC3E}">
        <p14:creationId xmlns:p14="http://schemas.microsoft.com/office/powerpoint/2010/main" val="25788901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a:noFill/>
        </p:spPr>
        <p:txBody>
          <a:bodyPr/>
          <a:lstStyle/>
          <a:p>
            <a:fld id="{DCCF3513-5531-479C-A810-39A4527880DE}" type="slidenum">
              <a:rPr lang="en-US" smtClean="0"/>
              <a:pPr/>
              <a:t>47</a:t>
            </a:fld>
            <a:endParaRPr lang="en-US" smtClean="0"/>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a:ln/>
        </p:spPr>
        <p:txBody>
          <a:bodyPr/>
          <a:lstStyle/>
          <a:p>
            <a:r>
              <a:rPr lang="en-US" dirty="0" smtClean="0"/>
              <a:t>We will first consider</a:t>
            </a:r>
            <a:r>
              <a:rPr lang="en-US" baseline="0" dirty="0" smtClean="0"/>
              <a:t> a case-control study in the setting of a primary study base.  A primary study base can be further divided into fixed or dynamic cohorts.  In the next slides, we discuss sampling in both situations.</a:t>
            </a:r>
            <a:endParaRPr lang="en-US" dirty="0" smtClean="0"/>
          </a:p>
        </p:txBody>
      </p:sp>
    </p:spTree>
    <p:extLst>
      <p:ext uri="{BB962C8B-B14F-4D97-AF65-F5344CB8AC3E}">
        <p14:creationId xmlns:p14="http://schemas.microsoft.com/office/powerpoint/2010/main" val="71135690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Grp="1" noRot="1" noChangeAspect="1" noChangeArrowheads="1" noTextEdit="1"/>
          </p:cNvSpPr>
          <p:nvPr>
            <p:ph type="sldImg"/>
          </p:nvPr>
        </p:nvSpPr>
        <p:spPr>
          <a:ln/>
        </p:spPr>
      </p:sp>
      <p:sp>
        <p:nvSpPr>
          <p:cNvPr id="81922" name="Rectangle 3"/>
          <p:cNvSpPr>
            <a:spLocks noGrp="1" noChangeArrowheads="1"/>
          </p:cNvSpPr>
          <p:nvPr>
            <p:ph type="body" idx="1"/>
          </p:nvPr>
        </p:nvSpPr>
        <p:spPr>
          <a:noFill/>
          <a:ln/>
        </p:spPr>
        <p:txBody>
          <a:bodyPr/>
          <a:lstStyle/>
          <a:p>
            <a:r>
              <a:rPr lang="en-US" dirty="0" smtClean="0"/>
              <a:t>The main advantage of case-control designs is that it allows you to sample the experience of the underlying study base most efficiently.  Stated in other words, case-control designs allow you to make measurements on far fewer participants than cohort studies but still get the same answer for analytic questions.  The reason to do this is to conserve resources, something that is becoming more and more important these days as funding is more</a:t>
            </a:r>
            <a:r>
              <a:rPr lang="en-US" baseline="0" dirty="0" smtClean="0"/>
              <a:t> difficult to achieve and the underlying study bases become larger and larger</a:t>
            </a:r>
            <a:r>
              <a:rPr lang="en-US" dirty="0" smtClean="0"/>
              <a:t>.    A typical example is when expensive testing on stored biological samples is required for an analysis.  It is often prohibitively costly to test everyone in the cohort.</a:t>
            </a:r>
          </a:p>
          <a:p>
            <a:endParaRPr lang="en-US" dirty="0" smtClean="0"/>
          </a:p>
        </p:txBody>
      </p:sp>
    </p:spTree>
    <p:extLst>
      <p:ext uri="{BB962C8B-B14F-4D97-AF65-F5344CB8AC3E}">
        <p14:creationId xmlns:p14="http://schemas.microsoft.com/office/powerpoint/2010/main" val="224833840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Rot="1" noChangeAspect="1" noChangeArrowheads="1" noTextEdit="1"/>
          </p:cNvSpPr>
          <p:nvPr>
            <p:ph type="sldImg"/>
          </p:nvPr>
        </p:nvSpPr>
        <p:spPr>
          <a:ln/>
        </p:spPr>
      </p:sp>
      <p:sp>
        <p:nvSpPr>
          <p:cNvPr id="83970" name="Rectangle 3"/>
          <p:cNvSpPr>
            <a:spLocks noGrp="1" noChangeArrowheads="1"/>
          </p:cNvSpPr>
          <p:nvPr>
            <p:ph type="body" idx="1"/>
          </p:nvPr>
        </p:nvSpPr>
        <p:spPr>
          <a:noFill/>
          <a:ln/>
        </p:spPr>
        <p:txBody>
          <a:bodyPr/>
          <a:lstStyle/>
          <a:p>
            <a:r>
              <a:rPr lang="en-US" dirty="0" smtClean="0"/>
              <a:t>Understanding these three sampling methods is important because they will be linked to the measures of association that we will discuss in future lectures.  Each sampling method will be linked to a particular measure of association.</a:t>
            </a:r>
          </a:p>
          <a:p>
            <a:endParaRPr lang="en-US" dirty="0" smtClean="0"/>
          </a:p>
          <a:p>
            <a:r>
              <a:rPr lang="en-US" dirty="0" smtClean="0"/>
              <a:t>Each</a:t>
            </a:r>
            <a:r>
              <a:rPr lang="en-US" baseline="0" dirty="0" smtClean="0"/>
              <a:t> of these three methods has a few synonyms, as is true for many aspects of epidemiologic nomenclature. We will use the preferred terminology throughout the course.  Note:  While we are describing all 3 approaches, the first two approaches are preferred to enhance validity (i.e., to get an answer that is closest to what you would get if you were able to do a cohort study).  </a:t>
            </a:r>
          </a:p>
          <a:p>
            <a:endParaRPr lang="en-US" dirty="0" smtClean="0"/>
          </a:p>
          <a:p>
            <a:endParaRPr lang="en-US" dirty="0" smtClean="0"/>
          </a:p>
        </p:txBody>
      </p:sp>
    </p:spTree>
    <p:extLst>
      <p:ext uri="{BB962C8B-B14F-4D97-AF65-F5344CB8AC3E}">
        <p14:creationId xmlns:p14="http://schemas.microsoft.com/office/powerpoint/2010/main" val="391455929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Rot="1" noChangeAspect="1" noChangeArrowheads="1" noTextEdit="1"/>
          </p:cNvSpPr>
          <p:nvPr>
            <p:ph type="sldImg"/>
          </p:nvPr>
        </p:nvSpPr>
        <p:spPr>
          <a:ln/>
        </p:spPr>
      </p:sp>
      <p:sp>
        <p:nvSpPr>
          <p:cNvPr id="86018" name="Rectangle 3"/>
          <p:cNvSpPr>
            <a:spLocks noGrp="1" noChangeArrowheads="1"/>
          </p:cNvSpPr>
          <p:nvPr>
            <p:ph type="body" idx="1"/>
          </p:nvPr>
        </p:nvSpPr>
        <p:spPr>
          <a:noFill/>
          <a:ln/>
        </p:spPr>
        <p:txBody>
          <a:bodyPr/>
          <a:lstStyle/>
          <a:p>
            <a:r>
              <a:rPr lang="en-US" sz="1000" dirty="0" smtClean="0"/>
              <a:t>In incidence density sampling, the selection of controls is governed by the timing of the diagnoses of cases.  Every time a case is diagnosed one or more controls are selected from other members of the cohort who, </a:t>
            </a:r>
            <a:r>
              <a:rPr lang="en-US" sz="1000" b="1" dirty="0" smtClean="0"/>
              <a:t>at that time</a:t>
            </a:r>
            <a:r>
              <a:rPr lang="en-US" sz="1000" dirty="0" smtClean="0"/>
              <a:t>, do not have the diagnosis and are still under follow-up.  The text refers to this as “the individuals at risk when the case occurs.”  The term incidence density comes from the fact that the underlying person-time that gave rise</a:t>
            </a:r>
            <a:r>
              <a:rPr lang="en-US" sz="1000" baseline="0" dirty="0" smtClean="0"/>
              <a:t> to the case is sampled to identify </a:t>
            </a:r>
            <a:r>
              <a:rPr lang="en-US" sz="1000" dirty="0" smtClean="0"/>
              <a:t>controls.  The</a:t>
            </a:r>
            <a:r>
              <a:rPr lang="en-US" sz="1000" baseline="0" dirty="0" smtClean="0"/>
              <a:t> term incidence density is an older term for an incidence measure of disease occurrence using a person-time approach.  </a:t>
            </a:r>
            <a:endParaRPr lang="en-US" sz="1000" dirty="0" smtClean="0"/>
          </a:p>
          <a:p>
            <a:endParaRPr lang="en-US" sz="1000" dirty="0" smtClean="0"/>
          </a:p>
          <a:p>
            <a:r>
              <a:rPr lang="en-US" sz="1000" dirty="0" smtClean="0"/>
              <a:t>In our example of conserving resources by not testing all of the cohort members, the investigator would test stored biological samples only on those participants chosen as cases and those chosen as controls.  If the exposure variable were a questionnaire item everyone in the cohort had already answered, there wouldn’t be any point in selecting controls as the data is already available on the entire cohort.  In</a:t>
            </a:r>
            <a:r>
              <a:rPr lang="en-US" sz="1000" baseline="0" dirty="0" smtClean="0"/>
              <a:t> such a scenario, it would be more straightforward to perform a cohort analysis.  </a:t>
            </a:r>
            <a:r>
              <a:rPr lang="en-US" sz="1000" dirty="0" smtClean="0"/>
              <a:t>A somewhat subtler point that has to be considered in practice is what is meant by “at the time a case is diagnosed.”  To implement this requires some definition of a time frame that is going to be considered “the same time.”  The day of a case’s diagnosis would usually be too narrow and within a year would probably be too broad.  This is a practical decision that depends on factors like how frequently cohort participants are seen by the investigators and how frequently measurements are made. </a:t>
            </a:r>
          </a:p>
          <a:p>
            <a:endParaRPr lang="en-US" sz="1000" dirty="0" smtClean="0"/>
          </a:p>
          <a:p>
            <a:r>
              <a:rPr lang="en-US" sz="1000" dirty="0" smtClean="0"/>
              <a:t>A</a:t>
            </a:r>
            <a:r>
              <a:rPr lang="en-US" sz="1000" baseline="0" dirty="0" smtClean="0"/>
              <a:t> case-control study sampled in this way produces results with have the same validity as if the entire cohort was analyzed.  Be</a:t>
            </a:r>
            <a:r>
              <a:rPr lang="en-US" sz="1000" dirty="0" smtClean="0"/>
              <a:t>cause the controls are selected randomly from those still under follow-up at the time as case is diagnosed, the sample of controls provides the same estimate of an association between an</a:t>
            </a:r>
            <a:r>
              <a:rPr lang="en-US" sz="1000" baseline="0" dirty="0" smtClean="0"/>
              <a:t> exposure </a:t>
            </a:r>
            <a:r>
              <a:rPr lang="en-US" sz="1000" dirty="0" smtClean="0"/>
              <a:t>and the outcome that one would obtain if all of those still under follow-up were used.  The only difference between measuring the exposure (say, a blood test) on a random sample and on everyone would be the random error introduced by sampling.  So the association between the exposure</a:t>
            </a:r>
            <a:r>
              <a:rPr lang="en-US" sz="1000" baseline="0" dirty="0" smtClean="0"/>
              <a:t> </a:t>
            </a:r>
            <a:r>
              <a:rPr lang="en-US" sz="1000" dirty="0" smtClean="0"/>
              <a:t>and the outcome will be the same plus or minus a random error introduced by sampling. The text book (and a number of others) call this design a “nested case-control study,” but nested is a imprecise term.  It seems that it should more properly refer to any case-control study selecting controls from within a definable</a:t>
            </a:r>
            <a:r>
              <a:rPr lang="en-US" sz="1000" baseline="0" dirty="0" smtClean="0"/>
              <a:t> </a:t>
            </a:r>
            <a:r>
              <a:rPr lang="en-US" sz="1000" dirty="0" smtClean="0"/>
              <a:t>cohort study</a:t>
            </a:r>
            <a:r>
              <a:rPr lang="en-US" sz="1000" baseline="0" dirty="0" smtClean="0"/>
              <a:t>, i.e., a primary study base.</a:t>
            </a:r>
            <a:r>
              <a:rPr lang="en-US" sz="1000" dirty="0" smtClean="0"/>
              <a:t>  In other words, all three of the sampling methods we are describing can be viewed as “nested” within a cohort.  </a:t>
            </a:r>
          </a:p>
          <a:p>
            <a:endParaRPr lang="en-US" sz="1000" dirty="0" smtClean="0"/>
          </a:p>
          <a:p>
            <a:r>
              <a:rPr lang="en-US" sz="1000" dirty="0" smtClean="0"/>
              <a:t>This graphic depicts 1:3 </a:t>
            </a:r>
            <a:r>
              <a:rPr lang="en-US" sz="1000" dirty="0" err="1" smtClean="0"/>
              <a:t>case:control</a:t>
            </a:r>
            <a:r>
              <a:rPr lang="en-US" sz="1000" dirty="0" smtClean="0"/>
              <a:t> sampling.  The investigator has a choice of what ratio of controls to choose. Using more controls per case will increase statistical efficiency,</a:t>
            </a:r>
            <a:r>
              <a:rPr lang="en-US" sz="1000" baseline="0" dirty="0" smtClean="0"/>
              <a:t> up to a point.  </a:t>
            </a:r>
            <a:r>
              <a:rPr lang="en-US" sz="1000" dirty="0" smtClean="0"/>
              <a:t>After 4 controls per case, little additional statistical efficiency is gained. </a:t>
            </a:r>
          </a:p>
          <a:p>
            <a:endParaRPr lang="en-US" sz="1000" dirty="0" smtClean="0"/>
          </a:p>
          <a:p>
            <a:endParaRPr lang="en-US" sz="1000" dirty="0" smtClean="0"/>
          </a:p>
          <a:p>
            <a:endParaRPr lang="en-US" sz="1000" dirty="0" smtClean="0"/>
          </a:p>
        </p:txBody>
      </p:sp>
    </p:spTree>
    <p:extLst>
      <p:ext uri="{BB962C8B-B14F-4D97-AF65-F5344CB8AC3E}">
        <p14:creationId xmlns:p14="http://schemas.microsoft.com/office/powerpoint/2010/main" val="153810427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7"/>
          <p:cNvSpPr>
            <a:spLocks noGrp="1" noChangeArrowheads="1"/>
          </p:cNvSpPr>
          <p:nvPr>
            <p:ph type="sldNum" sz="quarter" idx="5"/>
          </p:nvPr>
        </p:nvSpPr>
        <p:spPr>
          <a:noFill/>
        </p:spPr>
        <p:txBody>
          <a:bodyPr/>
          <a:lstStyle/>
          <a:p>
            <a:fld id="{2DFCC022-2623-4185-9B86-5EE9D6543FDD}" type="slidenum">
              <a:rPr lang="en-US" smtClean="0"/>
              <a:pPr/>
              <a:t>51</a:t>
            </a:fld>
            <a:endParaRPr lang="en-US" smtClean="0"/>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a:ln/>
        </p:spPr>
        <p:txBody>
          <a:bodyPr/>
          <a:lstStyle/>
          <a:p>
            <a:r>
              <a:rPr lang="en-US" dirty="0" smtClean="0"/>
              <a:t>The outcome of interest in this study was incident breast cancer.  163 cases were identified during a median follow-up of 13.5 years in the ORDET cohort.  You may not be familiar with this cohort.  It</a:t>
            </a:r>
            <a:r>
              <a:rPr lang="en-US" baseline="0" dirty="0" smtClean="0"/>
              <a:t> i</a:t>
            </a:r>
            <a:r>
              <a:rPr lang="en-US" dirty="0" smtClean="0"/>
              <a:t>s a cohort of about 10,000 women in northern Italy that was designed to study hormones, diet and breast cancer risk.  </a:t>
            </a:r>
          </a:p>
          <a:p>
            <a:r>
              <a:rPr lang="en-US" dirty="0" smtClean="0"/>
              <a:t>The exposure of interest was “metabolic syndrome.”  Metabolic syndrome has different definitions but in general requires the presence of at least 3 of the following:  abdominal obesity, high blood triglycerides, low HDL-cholesterol, high blood glucose, and high blood pressure. The cohort visits already included measures of:  waist circumference, blood pressure.  But, the investigators also needed to measure glucose, triglycerides, HDL cholesterol.  Rather than obtain these measurements on the full cohort, they performed a case-control study with incidence density sampling.  They selected 4 controls for each case among the women still in follow-up at the time each case occurred.  From these data, they were able to calculate the association between metabolic syndrome and breast cancer, reported in the abstract.  (Future lectures will discuss how to calculate these associations in a case-control study with incidence density sampling in detail.)</a:t>
            </a:r>
          </a:p>
          <a:p>
            <a:endParaRPr lang="en-US" dirty="0" smtClean="0"/>
          </a:p>
          <a:p>
            <a:r>
              <a:rPr lang="en-US" dirty="0" smtClean="0"/>
              <a:t>The efficiency of this design is striking. </a:t>
            </a:r>
            <a:r>
              <a:rPr lang="en-US" baseline="0" dirty="0" smtClean="0"/>
              <a:t> T</a:t>
            </a:r>
            <a:r>
              <a:rPr lang="en-US" dirty="0" smtClean="0"/>
              <a:t>he selected cases and controls can represent the experience of the full cohort of 10,000 participants.  Measurements only had to be made on a small fraction of the cohort, a total of 815 participants (163 cases and 652 controls).  </a:t>
            </a:r>
          </a:p>
        </p:txBody>
      </p:sp>
    </p:spTree>
    <p:extLst>
      <p:ext uri="{BB962C8B-B14F-4D97-AF65-F5344CB8AC3E}">
        <p14:creationId xmlns:p14="http://schemas.microsoft.com/office/powerpoint/2010/main" val="350020649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7"/>
          <p:cNvSpPr>
            <a:spLocks noGrp="1" noChangeArrowheads="1"/>
          </p:cNvSpPr>
          <p:nvPr>
            <p:ph type="sldNum" sz="quarter" idx="5"/>
          </p:nvPr>
        </p:nvSpPr>
        <p:spPr>
          <a:noFill/>
        </p:spPr>
        <p:txBody>
          <a:bodyPr/>
          <a:lstStyle/>
          <a:p>
            <a:fld id="{15BA4E56-4EEA-48D7-A497-6157E5109A1D}" type="slidenum">
              <a:rPr lang="en-US" smtClean="0"/>
              <a:pPr/>
              <a:t>52</a:t>
            </a:fld>
            <a:endParaRPr lang="en-US" smtClean="0"/>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a:noFill/>
          <a:ln/>
        </p:spPr>
        <p:txBody>
          <a:bodyPr/>
          <a:lstStyle/>
          <a:p>
            <a:r>
              <a:rPr lang="en-US" dirty="0" smtClean="0"/>
              <a:t>In incidence density sampling, we are sampling person-time rather than individual persons.  In a cohort study, an individual contributes to person-time in the study until they become a case or their follow-up ends.  In an incidence density-based case-control study, we are sampling from this person-time experience, rather than obtaining measurements on the full cohort. At each time when a case occurs, there is a particular set of other individuals still at risk of becoming a case.  This is sometimes the “risk set”.  By sampling from the “risk set”, we are sampling the person-time experience of the cohort.  Thus, each participant can be viewed as contributing a collection of person-time and hence can be sampled (studied) repeatedly over time as a control and, as the study continues, possibly as an incident case or as a control</a:t>
            </a:r>
            <a:r>
              <a:rPr lang="en-US" baseline="0" dirty="0" smtClean="0"/>
              <a:t> for another case</a:t>
            </a:r>
            <a:r>
              <a:rPr lang="en-US" dirty="0" smtClean="0"/>
              <a:t>.  </a:t>
            </a:r>
          </a:p>
          <a:p>
            <a:endParaRPr lang="en-US" dirty="0" smtClean="0"/>
          </a:p>
          <a:p>
            <a:r>
              <a:rPr lang="en-US" dirty="0" smtClean="0"/>
              <a:t>We will return to this when we look at estimation of disease association in cohort and case-control studies.</a:t>
            </a:r>
          </a:p>
        </p:txBody>
      </p:sp>
    </p:spTree>
    <p:extLst>
      <p:ext uri="{BB962C8B-B14F-4D97-AF65-F5344CB8AC3E}">
        <p14:creationId xmlns:p14="http://schemas.microsoft.com/office/powerpoint/2010/main" val="15964981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p>
            <a:fld id="{8C6D3049-66A8-44C9-B1D5-3EBD0A9DDE45}" type="slidenum">
              <a:rPr lang="en-US" smtClean="0"/>
              <a:pPr/>
              <a:t>6</a:t>
            </a:fld>
            <a:endParaRPr lang="en-US" smtClean="0"/>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There are</a:t>
            </a:r>
            <a:r>
              <a:rPr lang="en-US" baseline="0" dirty="0" smtClean="0"/>
              <a:t> other potential problems as well, but these are the major ones.  </a:t>
            </a:r>
            <a:endParaRPr lang="en-US" dirty="0" smtClean="0"/>
          </a:p>
          <a:p>
            <a:endParaRPr lang="en-US" dirty="0" smtClean="0"/>
          </a:p>
        </p:txBody>
      </p:sp>
    </p:spTree>
    <p:extLst>
      <p:ext uri="{BB962C8B-B14F-4D97-AF65-F5344CB8AC3E}">
        <p14:creationId xmlns:p14="http://schemas.microsoft.com/office/powerpoint/2010/main" val="310266904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7"/>
          <p:cNvSpPr>
            <a:spLocks noGrp="1" noChangeArrowheads="1"/>
          </p:cNvSpPr>
          <p:nvPr>
            <p:ph type="sldNum" sz="quarter" idx="5"/>
          </p:nvPr>
        </p:nvSpPr>
        <p:spPr>
          <a:noFill/>
        </p:spPr>
        <p:txBody>
          <a:bodyPr/>
          <a:lstStyle/>
          <a:p>
            <a:fld id="{C05C7443-9392-4E0A-AAC7-42C506027ABC}" type="slidenum">
              <a:rPr lang="en-US" smtClean="0"/>
              <a:pPr/>
              <a:t>53</a:t>
            </a:fld>
            <a:endParaRPr lang="en-US" smtClean="0"/>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a:noFill/>
          <a:ln/>
        </p:spPr>
        <p:txBody>
          <a:bodyPr/>
          <a:lstStyle/>
          <a:p>
            <a:r>
              <a:rPr lang="en-US" dirty="0" smtClean="0"/>
              <a:t>Primary study base is the EPIC study.  We will be reading more</a:t>
            </a:r>
            <a:r>
              <a:rPr lang="en-US" baseline="0" dirty="0" smtClean="0"/>
              <a:t> about EPIC in one of our Journal Clubs later in the course.</a:t>
            </a:r>
          </a:p>
          <a:p>
            <a:endParaRPr lang="en-US" dirty="0" smtClean="0"/>
          </a:p>
          <a:p>
            <a:r>
              <a:rPr lang="en-US" dirty="0" smtClean="0"/>
              <a:t>Controls had to be alive and free of colon or rectal cancer at the time of the case event.  Note additional matching criteria.</a:t>
            </a:r>
          </a:p>
          <a:p>
            <a:endParaRPr lang="en-US" dirty="0" smtClean="0"/>
          </a:p>
          <a:p>
            <a:r>
              <a:rPr lang="en-US" dirty="0" smtClean="0"/>
              <a:t>The</a:t>
            </a:r>
            <a:r>
              <a:rPr lang="en-US" baseline="0" dirty="0" smtClean="0"/>
              <a:t> e</a:t>
            </a:r>
            <a:r>
              <a:rPr lang="en-US" dirty="0" smtClean="0"/>
              <a:t>fficiency of this design is dramatic.  Serum</a:t>
            </a:r>
            <a:r>
              <a:rPr lang="en-US" baseline="0" dirty="0" smtClean="0"/>
              <a:t> CRP had to be measured on 2,192 participants in the case-control study out of a cohort of 520,000 participants.  Because all of the cases of colon and rectal cancer were included (and there were many cases), there is very little loss of power in this case-control design compared to what would occur with a cohort analysis. </a:t>
            </a:r>
            <a:endParaRPr lang="en-US" dirty="0" smtClean="0"/>
          </a:p>
          <a:p>
            <a:endParaRPr lang="en-US" dirty="0" smtClean="0"/>
          </a:p>
        </p:txBody>
      </p:sp>
    </p:spTree>
    <p:extLst>
      <p:ext uri="{BB962C8B-B14F-4D97-AF65-F5344CB8AC3E}">
        <p14:creationId xmlns:p14="http://schemas.microsoft.com/office/powerpoint/2010/main" val="235761791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p:cNvSpPr>
            <a:spLocks noGrp="1" noRot="1" noChangeAspect="1" noChangeArrowheads="1" noTextEdit="1"/>
          </p:cNvSpPr>
          <p:nvPr>
            <p:ph type="sldImg"/>
          </p:nvPr>
        </p:nvSpPr>
        <p:spPr>
          <a:ln/>
        </p:spPr>
      </p:sp>
      <p:sp>
        <p:nvSpPr>
          <p:cNvPr id="94210" name="Rectangle 3"/>
          <p:cNvSpPr>
            <a:spLocks noGrp="1" noChangeArrowheads="1"/>
          </p:cNvSpPr>
          <p:nvPr>
            <p:ph type="body" idx="1"/>
          </p:nvPr>
        </p:nvSpPr>
        <p:spPr>
          <a:noFill/>
          <a:ln/>
        </p:spPr>
        <p:txBody>
          <a:bodyPr/>
          <a:lstStyle/>
          <a:p>
            <a:r>
              <a:rPr lang="en-US" dirty="0" smtClean="0"/>
              <a:t>“Case-cohort” sampling is type of control sampling approach you may not be acquainted with as it is relatively new and still has not been used frequently.  It was first described by the statistician Ross Prentice in the 1980’s.  All cases are selected, as was done</a:t>
            </a:r>
            <a:r>
              <a:rPr lang="en-US" baseline="0" dirty="0" smtClean="0"/>
              <a:t> with incidence density sampling.  For the controls, a sample of the entire </a:t>
            </a:r>
            <a:r>
              <a:rPr lang="en-US" b="1" baseline="0" dirty="0" smtClean="0"/>
              <a:t>cohort</a:t>
            </a:r>
            <a:r>
              <a:rPr lang="en-US" baseline="0" dirty="0" smtClean="0"/>
              <a:t> at time zero is taken, which is shown in the red.  </a:t>
            </a:r>
            <a:r>
              <a:rPr lang="en-US" dirty="0" smtClean="0"/>
              <a:t>It seems odd at first to realize that you will likely be sampling future cases as well as controls when you take a random sample of a cohort at its baseline.  This also means that a participant may be included both as a case and a control.  But this is also true of incidence density sampling since a participant selected as a control at one time point may later become a case.  This troubles many new to these sampling designs and results in their thinking that the best design must be to wait until the end of follow-up to select controls so that the investigator can be sure they will not be cases.  We will spend some time trying to demonstrate why this is not the right way to think about it.  For starters, becoming a case is an artifact of the follow-up period of the cohort.  The investigator cannot know whether many of the controls will be diagnosed with the study outcome the day after the study ends.  This is made even clearer by the example of the cohort study that uses death as an outcome.  Everyone is eventually a case (i.e., will eventually</a:t>
            </a:r>
            <a:r>
              <a:rPr lang="en-US" baseline="0" dirty="0" smtClean="0"/>
              <a:t> die)</a:t>
            </a:r>
            <a:r>
              <a:rPr lang="en-US" dirty="0" smtClean="0"/>
              <a:t>.  In summary, when we are looking for (i.e., sampling) controls, we do not necessarily have to guarantee that these are participants who will never become cases.  For the case-cohort design, we take a sample of the cohort at baseline to evaluate the prevalence of the exposure in the cohort as a whole, including future cases. We will return to this in more detail when we discuss how to calculate</a:t>
            </a:r>
            <a:r>
              <a:rPr lang="en-US" baseline="0" dirty="0" smtClean="0"/>
              <a:t> </a:t>
            </a:r>
            <a:r>
              <a:rPr lang="en-US" dirty="0" smtClean="0"/>
              <a:t>the association between exposure and outcome in case-control studies (Disease Associations II – 5</a:t>
            </a:r>
            <a:r>
              <a:rPr lang="en-US" baseline="30000" dirty="0" smtClean="0"/>
              <a:t>th</a:t>
            </a:r>
            <a:r>
              <a:rPr lang="en-US" dirty="0" smtClean="0"/>
              <a:t> lecture).</a:t>
            </a:r>
          </a:p>
          <a:p>
            <a:endParaRPr lang="en-US" dirty="0" smtClean="0"/>
          </a:p>
        </p:txBody>
      </p:sp>
    </p:spTree>
    <p:extLst>
      <p:ext uri="{BB962C8B-B14F-4D97-AF65-F5344CB8AC3E}">
        <p14:creationId xmlns:p14="http://schemas.microsoft.com/office/powerpoint/2010/main" val="214667950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7"/>
          <p:cNvSpPr>
            <a:spLocks noGrp="1" noChangeArrowheads="1"/>
          </p:cNvSpPr>
          <p:nvPr>
            <p:ph type="sldNum" sz="quarter" idx="5"/>
          </p:nvPr>
        </p:nvSpPr>
        <p:spPr>
          <a:noFill/>
        </p:spPr>
        <p:txBody>
          <a:bodyPr/>
          <a:lstStyle/>
          <a:p>
            <a:fld id="{F1663070-6160-4F2A-BDE8-D1B2C0D9E3F4}" type="slidenum">
              <a:rPr lang="en-US" smtClean="0"/>
              <a:pPr/>
              <a:t>55</a:t>
            </a:fld>
            <a:endParaRPr lang="en-US" smtClean="0"/>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p:spPr>
        <p:txBody>
          <a:bodyPr/>
          <a:lstStyle/>
          <a:p>
            <a:r>
              <a:rPr lang="en-US" dirty="0" smtClean="0"/>
              <a:t>The outcome in this study was colorectal cancer.  438 cases were identified within the Women’s Health</a:t>
            </a:r>
            <a:r>
              <a:rPr lang="en-US" baseline="0" dirty="0" smtClean="0"/>
              <a:t> Initiative (</a:t>
            </a:r>
            <a:r>
              <a:rPr lang="en-US" dirty="0" smtClean="0"/>
              <a:t>WHI) Observational Study.  The predictors of interest included insulin, glucose, total and free IGF-1, IGFBP-3 and estradiol.  To avoid measuring these exposures of interest on all 93,676 women (costly!), the investigators decided to use a case-cohort design, with a random sample from the baseline cohort as the control or comparison group.  They identified 816 women at random from the baseline, which</a:t>
            </a:r>
            <a:r>
              <a:rPr lang="en-US" baseline="0" dirty="0" smtClean="0"/>
              <a:t> they refer to as</a:t>
            </a:r>
            <a:r>
              <a:rPr lang="en-US" dirty="0" smtClean="0"/>
              <a:t> the random </a:t>
            </a:r>
            <a:r>
              <a:rPr lang="en-US" dirty="0" err="1" smtClean="0"/>
              <a:t>subcohort</a:t>
            </a:r>
            <a:r>
              <a:rPr lang="en-US" dirty="0" smtClean="0"/>
              <a:t>,</a:t>
            </a:r>
            <a:r>
              <a:rPr lang="en-US" baseline="0" dirty="0" smtClean="0"/>
              <a:t> which is a fine description that is occasionally used in this type of design.</a:t>
            </a:r>
            <a:r>
              <a:rPr lang="en-US" dirty="0" smtClean="0"/>
              <a:t>  This random sample included 7 of the case women,</a:t>
            </a:r>
            <a:r>
              <a:rPr lang="en-US" baseline="0" dirty="0" smtClean="0"/>
              <a:t> an aspect of this design discussed on the next slide.</a:t>
            </a:r>
            <a:r>
              <a:rPr lang="en-US" dirty="0" smtClean="0"/>
              <a:t>  Then they measured the exposures on stored serum from 438+816-7 participants, a total of 1,247 women (instead of 93,676</a:t>
            </a:r>
            <a:r>
              <a:rPr lang="en-US" baseline="0" dirty="0" smtClean="0"/>
              <a:t> in the entire underlying cohort)</a:t>
            </a:r>
            <a:r>
              <a:rPr lang="en-US" dirty="0" smtClean="0"/>
              <a:t>.  From these data, they were able to calculate the associations between insulin, IGF1, etc. and colorectal cancer.  (Future lectures will discuss how to calculate these associations using the case-cohort</a:t>
            </a:r>
            <a:r>
              <a:rPr lang="en-US" baseline="0" dirty="0" smtClean="0"/>
              <a:t> design</a:t>
            </a:r>
            <a:r>
              <a:rPr lang="en-US" dirty="0" smtClean="0"/>
              <a:t>.)</a:t>
            </a:r>
          </a:p>
          <a:p>
            <a:endParaRPr lang="en-US" dirty="0" smtClean="0"/>
          </a:p>
          <a:p>
            <a:r>
              <a:rPr lang="en-US" dirty="0" smtClean="0"/>
              <a:t>Comparing extreme quartiles, insulin [hazard ratio (HR)q4–q1, 1.73; 95% confidence interval (CI), 1.16–2.57; </a:t>
            </a:r>
            <a:r>
              <a:rPr lang="en-US" dirty="0" err="1" smtClean="0"/>
              <a:t>Ptrend</a:t>
            </a:r>
            <a:r>
              <a:rPr lang="en-US" dirty="0" smtClean="0"/>
              <a:t> = 0.005], waist circumference (HRq4–q1, 1.82; 95% CI, 1.22–2.70; </a:t>
            </a:r>
            <a:r>
              <a:rPr lang="en-US" dirty="0" err="1" smtClean="0"/>
              <a:t>Ptrend</a:t>
            </a:r>
            <a:r>
              <a:rPr lang="en-US" dirty="0" smtClean="0"/>
              <a:t> = 0.001), and free IGF-I (HRq4–q1, 1.35; 95% CI, 0.92–1.98; </a:t>
            </a:r>
            <a:r>
              <a:rPr lang="en-US" dirty="0" err="1" smtClean="0"/>
              <a:t>Ptrend</a:t>
            </a:r>
            <a:r>
              <a:rPr lang="en-US" dirty="0" smtClean="0"/>
              <a:t> = 0.05) were each associated with colorectal cancer incidence in multivariable models… </a:t>
            </a:r>
          </a:p>
          <a:p>
            <a:endParaRPr lang="en-US" dirty="0" smtClean="0"/>
          </a:p>
        </p:txBody>
      </p:sp>
    </p:spTree>
    <p:extLst>
      <p:ext uri="{BB962C8B-B14F-4D97-AF65-F5344CB8AC3E}">
        <p14:creationId xmlns:p14="http://schemas.microsoft.com/office/powerpoint/2010/main" val="19682875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Although intuitively appealing, it would be a mistake to exclude participants who</a:t>
            </a:r>
            <a:r>
              <a:rPr lang="en-US" baseline="0" dirty="0" smtClean="0"/>
              <a:t> go on to become cases from the random </a:t>
            </a:r>
            <a:r>
              <a:rPr lang="en-US" baseline="0" dirty="0" err="1" smtClean="0"/>
              <a:t>subcohort</a:t>
            </a:r>
            <a:r>
              <a:rPr lang="en-US" baseline="0" dirty="0" smtClean="0"/>
              <a:t> in a case-cohort design.</a:t>
            </a:r>
            <a:endParaRPr lang="en-US" dirty="0"/>
          </a:p>
        </p:txBody>
      </p:sp>
      <p:sp>
        <p:nvSpPr>
          <p:cNvPr id="4" name="Slide Number Placeholder 3"/>
          <p:cNvSpPr>
            <a:spLocks noGrp="1"/>
          </p:cNvSpPr>
          <p:nvPr>
            <p:ph type="sldNum" sz="quarter" idx="10"/>
          </p:nvPr>
        </p:nvSpPr>
        <p:spPr/>
        <p:txBody>
          <a:bodyPr/>
          <a:lstStyle/>
          <a:p>
            <a:pPr>
              <a:defRPr/>
            </a:pPr>
            <a:fld id="{E22833B5-DC16-48A8-8A55-15BC55F25A7F}" type="slidenum">
              <a:rPr lang="en-US" smtClean="0"/>
              <a:pPr>
                <a:defRPr/>
              </a:pPr>
              <a:t>56</a:t>
            </a:fld>
            <a:endParaRPr lang="en-US"/>
          </a:p>
        </p:txBody>
      </p:sp>
    </p:spTree>
    <p:extLst>
      <p:ext uri="{BB962C8B-B14F-4D97-AF65-F5344CB8AC3E}">
        <p14:creationId xmlns:p14="http://schemas.microsoft.com/office/powerpoint/2010/main" val="136806373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7"/>
          <p:cNvSpPr>
            <a:spLocks noGrp="1" noChangeArrowheads="1"/>
          </p:cNvSpPr>
          <p:nvPr>
            <p:ph type="sldNum" sz="quarter" idx="5"/>
          </p:nvPr>
        </p:nvSpPr>
        <p:spPr>
          <a:noFill/>
        </p:spPr>
        <p:txBody>
          <a:bodyPr/>
          <a:lstStyle/>
          <a:p>
            <a:fld id="{80335E47-F5B3-4D78-93AC-2AA2E19F7766}" type="slidenum">
              <a:rPr lang="en-US" smtClean="0"/>
              <a:pPr/>
              <a:t>57</a:t>
            </a:fld>
            <a:endParaRPr lang="en-US" smtClean="0"/>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a:noFill/>
          <a:ln/>
        </p:spPr>
        <p:txBody>
          <a:bodyPr/>
          <a:lstStyle/>
          <a:p>
            <a:r>
              <a:rPr lang="en-US" dirty="0" smtClean="0"/>
              <a:t>Introduction to the Study of Osteoporotic Fractures (SOF), coordinated at UCSF.  </a:t>
            </a:r>
          </a:p>
          <a:p>
            <a:endParaRPr lang="en-US" dirty="0" smtClean="0"/>
          </a:p>
          <a:p>
            <a:r>
              <a:rPr lang="en-US" dirty="0" smtClean="0"/>
              <a:t>Cost effective design.  CRP measured in 492 women instead of 9,704.  </a:t>
            </a:r>
          </a:p>
          <a:p>
            <a:endParaRPr lang="en-US" dirty="0" smtClean="0"/>
          </a:p>
          <a:p>
            <a:r>
              <a:rPr lang="en-US" dirty="0" smtClean="0"/>
              <a:t>Compare CRP in the cases versus CRP in the random sample from baseline. In this design, CRP in the cases is NOT compared to CRP in the “non-cases.”   Rather, CRP in the cases is compared to CRP in the underlying cohort, using a random sample at baseline.  The random sample includes 58 women who will become cases during SOF follow-up.  </a:t>
            </a:r>
          </a:p>
          <a:p>
            <a:endParaRPr lang="en-US" dirty="0" smtClean="0"/>
          </a:p>
          <a:p>
            <a:r>
              <a:rPr lang="en-US" dirty="0" smtClean="0"/>
              <a:t>In this design, the investigators only took a sample of the total</a:t>
            </a:r>
            <a:r>
              <a:rPr lang="en-US" baseline="0" dirty="0" smtClean="0"/>
              <a:t> number of cases. This random sampling of the cases is an acceptable approach.  It is not necessary to include all cases in a case-control design.  These investigators chose only a sample of cases for even a more efficient design.</a:t>
            </a:r>
            <a:endParaRPr lang="en-US" dirty="0" smtClean="0"/>
          </a:p>
          <a:p>
            <a:endParaRPr lang="en-US" dirty="0" smtClean="0"/>
          </a:p>
          <a:p>
            <a:r>
              <a:rPr lang="en-US" dirty="0" smtClean="0"/>
              <a:t>We will return to this in more depth in the Disease Association lectures.</a:t>
            </a:r>
          </a:p>
        </p:txBody>
      </p:sp>
    </p:spTree>
    <p:extLst>
      <p:ext uri="{BB962C8B-B14F-4D97-AF65-F5344CB8AC3E}">
        <p14:creationId xmlns:p14="http://schemas.microsoft.com/office/powerpoint/2010/main" val="151676051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sampling</a:t>
            </a:r>
            <a:r>
              <a:rPr lang="en-US" baseline="0" dirty="0" smtClean="0"/>
              <a:t> of controls in a fixed cohort can be done with incidence density sampling or a case-cohort approach.  How should one choose between them?  One way to think about this is to consider the unique advantages of each.  One advantage of incidence density sampling occurs when exposure measurement change over time (this is called </a:t>
            </a:r>
            <a:r>
              <a:rPr lang="en-US" baseline="0" dirty="0" smtClean="0"/>
              <a:t>a “time-varying exposure”).   </a:t>
            </a:r>
            <a:r>
              <a:rPr lang="en-US" baseline="0" dirty="0" smtClean="0"/>
              <a:t>For example, the exposure in the last slide, plasma level of C-reactive protein (CRP), typically changes over time in a given individual.   If you are interested in studying a time-varying exposure and if you have limited financial resources, you will not be able to measure the exposure on a large number of </a:t>
            </a:r>
            <a:r>
              <a:rPr lang="en-US" baseline="0" dirty="0" err="1" smtClean="0"/>
              <a:t>timepoints</a:t>
            </a:r>
            <a:r>
              <a:rPr lang="en-US" baseline="0" dirty="0" smtClean="0"/>
              <a:t> in a given participant.  With limited resources, you will probably only be able to measure it at one time point.   If this is the case,  you will probably want to choose a </a:t>
            </a:r>
            <a:r>
              <a:rPr lang="en-US" baseline="0" dirty="0" err="1" smtClean="0"/>
              <a:t>timepoint</a:t>
            </a:r>
            <a:r>
              <a:rPr lang="en-US" baseline="0" dirty="0" smtClean="0"/>
              <a:t> that temporally precedes the event in question but not by a long period of time.   Choosing a time point that is one year prior to the event is logically a good approach.  Incidence density sampling allows for measurement of one slice of person-time in a given participant.   For case-cohort sampling, the only instance when a single </a:t>
            </a:r>
            <a:r>
              <a:rPr lang="en-US" baseline="0" dirty="0" err="1" smtClean="0"/>
              <a:t>timepoint</a:t>
            </a:r>
            <a:r>
              <a:rPr lang="en-US" baseline="0" dirty="0" smtClean="0"/>
              <a:t> can be used is when you are willing to make the measurement on the time zero (baseline) </a:t>
            </a:r>
            <a:r>
              <a:rPr lang="en-US" baseline="0" dirty="0" err="1" smtClean="0"/>
              <a:t>timepoint</a:t>
            </a:r>
            <a:r>
              <a:rPr lang="en-US" baseline="0" dirty="0" smtClean="0"/>
              <a:t>.  If you seek to evaluate subsequent </a:t>
            </a:r>
            <a:r>
              <a:rPr lang="en-US" baseline="0" dirty="0" err="1" smtClean="0"/>
              <a:t>timepoints</a:t>
            </a:r>
            <a:r>
              <a:rPr lang="en-US" baseline="0" dirty="0" smtClean="0"/>
              <a:t> (such as 1 year prior to the event), all of the time points between baseline and 1 year prior to the event (for all cases and controls) need to be evaluated.  In other words, there is no way to just evaluate a single time point after time zero in case-cohort design, as can be done with incidence density sampling.   </a:t>
            </a:r>
          </a:p>
          <a:p>
            <a:endParaRPr lang="en-US" baseline="0" dirty="0" smtClean="0"/>
          </a:p>
          <a:p>
            <a:r>
              <a:rPr lang="en-US" baseline="0" dirty="0" smtClean="0"/>
              <a:t>The case-cohort study design has the advantage of allowing the control group (random subset of the cohort) to be used for multiple outcomes.  This increases the usefulness of each exposure measurement and the overall efficiency of the cohort.  In addition, with the accumulation of different measurements, the control group becomes very well characterized allowing control for potentially more confounders and assessment of interaction (topics we will cover later in the course).   Case-cohort designs are especially useful for time-invariant </a:t>
            </a:r>
            <a:r>
              <a:rPr lang="en-US" baseline="0" dirty="0" smtClean="0"/>
              <a:t>exposures (such as genotype).  </a:t>
            </a:r>
            <a:endParaRPr lang="en-US" dirty="0"/>
          </a:p>
        </p:txBody>
      </p:sp>
      <p:sp>
        <p:nvSpPr>
          <p:cNvPr id="4" name="Slide Number Placeholder 3"/>
          <p:cNvSpPr>
            <a:spLocks noGrp="1"/>
          </p:cNvSpPr>
          <p:nvPr>
            <p:ph type="sldNum" sz="quarter" idx="10"/>
          </p:nvPr>
        </p:nvSpPr>
        <p:spPr/>
        <p:txBody>
          <a:bodyPr/>
          <a:lstStyle/>
          <a:p>
            <a:pPr>
              <a:defRPr/>
            </a:pPr>
            <a:fld id="{E22833B5-DC16-48A8-8A55-15BC55F25A7F}" type="slidenum">
              <a:rPr lang="en-US" smtClean="0"/>
              <a:pPr>
                <a:defRPr/>
              </a:pPr>
              <a:t>58</a:t>
            </a:fld>
            <a:endParaRPr lang="en-US"/>
          </a:p>
        </p:txBody>
      </p:sp>
    </p:spTree>
    <p:extLst>
      <p:ext uri="{BB962C8B-B14F-4D97-AF65-F5344CB8AC3E}">
        <p14:creationId xmlns:p14="http://schemas.microsoft.com/office/powerpoint/2010/main" val="371408878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2"/>
          <p:cNvSpPr>
            <a:spLocks noGrp="1" noRot="1" noChangeAspect="1" noChangeArrowheads="1" noTextEdit="1"/>
          </p:cNvSpPr>
          <p:nvPr>
            <p:ph type="sldImg"/>
          </p:nvPr>
        </p:nvSpPr>
        <p:spPr>
          <a:ln/>
        </p:spPr>
      </p:sp>
      <p:sp>
        <p:nvSpPr>
          <p:cNvPr id="101378" name="Rectangle 3"/>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lang="en-US" dirty="0" smtClean="0"/>
              <a:t>For lack of a better</a:t>
            </a:r>
            <a:r>
              <a:rPr lang="en-US" baseline="0" dirty="0" smtClean="0"/>
              <a:t> name, we call this </a:t>
            </a:r>
            <a:r>
              <a:rPr lang="en-US" dirty="0" smtClean="0"/>
              <a:t>“prevalent</a:t>
            </a:r>
            <a:r>
              <a:rPr lang="en-US" baseline="0" dirty="0" smtClean="0"/>
              <a:t> control” sampling, but you will also see it referred to as: </a:t>
            </a:r>
            <a:r>
              <a:rPr kumimoji="0" lang="en-US" sz="1200" b="0" i="0" u="none" strike="noStrike" cap="none" normalizeH="0" baseline="0" dirty="0" smtClean="0">
                <a:ln>
                  <a:noFill/>
                </a:ln>
                <a:solidFill>
                  <a:schemeClr val="tx1"/>
                </a:solidFill>
                <a:effectLst/>
                <a:latin typeface="Times New Roman" pitchFamily="18" charset="0"/>
              </a:rPr>
              <a:t>cumulative sampling, epidemic sampling, and exclusive sampling.  </a:t>
            </a:r>
            <a:r>
              <a:rPr lang="en-US" baseline="0" dirty="0" smtClean="0"/>
              <a:t> </a:t>
            </a:r>
            <a:r>
              <a:rPr lang="en-US" dirty="0" smtClean="0"/>
              <a:t>We show this design because you will see it in the literature occasionally, but we discourage it</a:t>
            </a:r>
            <a:r>
              <a:rPr lang="en-US" baseline="0" dirty="0" smtClean="0"/>
              <a:t>.</a:t>
            </a:r>
          </a:p>
          <a:p>
            <a:endParaRPr lang="en-US" dirty="0" smtClean="0"/>
          </a:p>
          <a:p>
            <a:r>
              <a:rPr lang="en-US" dirty="0" smtClean="0"/>
              <a:t>This design may appear attractive to the neophyte, as discussed in the notes on a previous slide on case-cohort design.  When we discuss the measures of association linked to each of these sampling designs in future lectures, we will show more formally why this is not a good design.  For now, we</a:t>
            </a:r>
            <a:r>
              <a:rPr lang="en-US" baseline="0" dirty="0" smtClean="0"/>
              <a:t> </a:t>
            </a:r>
            <a:r>
              <a:rPr lang="en-US" dirty="0" smtClean="0"/>
              <a:t>note that there is an obvious source of potential bias in waiting until the end of follow-up to select controls because factors that influence loss to follow-up will influence the selection of controls.  If those factors are associated with both your predictor variable and the outcome, the measure of association will be biased. </a:t>
            </a:r>
          </a:p>
          <a:p>
            <a:endParaRPr lang="en-US" dirty="0" smtClean="0"/>
          </a:p>
          <a:p>
            <a:r>
              <a:rPr lang="en-US" dirty="0" smtClean="0"/>
              <a:t>Even</a:t>
            </a:r>
            <a:r>
              <a:rPr lang="en-US" baseline="0" dirty="0" smtClean="0"/>
              <a:t> without losses to follow-up,  sampling “prevalent controls” in a fixed cohort will not provide a group that is representative of the cohort unless the outcome is rare.  If the outcome is common, removal of the cases from the sample can provide a biased estimate of exposure prevalence in the cohort.  This limits the type of measures of association that can be derived from the data.  </a:t>
            </a:r>
          </a:p>
          <a:p>
            <a:endParaRPr lang="en-US" baseline="0" dirty="0" smtClean="0"/>
          </a:p>
          <a:p>
            <a:r>
              <a:rPr lang="en-US" baseline="0" dirty="0" smtClean="0"/>
              <a:t>Finally, sometimes there is the belief that waiting until t</a:t>
            </a:r>
            <a:r>
              <a:rPr lang="en-US" dirty="0" smtClean="0"/>
              <a:t>he “end of a study” is the best way to</a:t>
            </a:r>
            <a:r>
              <a:rPr lang="en-US" baseline="0" dirty="0" smtClean="0"/>
              <a:t> find individuals who definitely do not have the disease (outcome) in question.  But this is a false sense of security in that these individuals, for all we know, develop the disease the next day after the end of the study.  In other words, there is not a guarantee that these persons will never get the disease in question.  </a:t>
            </a:r>
            <a:r>
              <a:rPr lang="en-US" dirty="0" smtClean="0"/>
              <a:t>  </a:t>
            </a:r>
          </a:p>
          <a:p>
            <a:endParaRPr lang="en-US" dirty="0" smtClean="0"/>
          </a:p>
          <a:p>
            <a:endParaRPr lang="en-US" dirty="0" smtClean="0"/>
          </a:p>
        </p:txBody>
      </p:sp>
    </p:spTree>
    <p:extLst>
      <p:ext uri="{BB962C8B-B14F-4D97-AF65-F5344CB8AC3E}">
        <p14:creationId xmlns:p14="http://schemas.microsoft.com/office/powerpoint/2010/main" val="220319598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Rot="1" noChangeAspect="1" noChangeArrowheads="1" noTextEdit="1"/>
          </p:cNvSpPr>
          <p:nvPr>
            <p:ph type="sldImg"/>
          </p:nvPr>
        </p:nvSpPr>
        <p:spPr>
          <a:ln/>
        </p:spPr>
      </p:sp>
      <p:sp>
        <p:nvSpPr>
          <p:cNvPr id="83970" name="Rectangle 3"/>
          <p:cNvSpPr>
            <a:spLocks noGrp="1" noChangeArrowheads="1"/>
          </p:cNvSpPr>
          <p:nvPr>
            <p:ph type="body" idx="1"/>
          </p:nvPr>
        </p:nvSpPr>
        <p:spPr>
          <a:noFill/>
          <a:ln/>
        </p:spPr>
        <p:txBody>
          <a:bodyPr/>
          <a:lstStyle/>
          <a:p>
            <a:r>
              <a:rPr lang="en-US" dirty="0" smtClean="0"/>
              <a:t>Understanding these three sampling methods is important because they will be linked to measures of association that we will discuss in future lectures.  Each sampling method will be linked to a particular measure of association.</a:t>
            </a:r>
          </a:p>
          <a:p>
            <a:endParaRPr lang="en-US" dirty="0" smtClean="0"/>
          </a:p>
          <a:p>
            <a:r>
              <a:rPr lang="en-US" dirty="0" smtClean="0"/>
              <a:t>Each</a:t>
            </a:r>
            <a:r>
              <a:rPr lang="en-US" baseline="0" dirty="0" smtClean="0"/>
              <a:t> of these three methods has a few synonyms, as is true for many aspects of epidemiologic nomenclature.</a:t>
            </a:r>
          </a:p>
          <a:p>
            <a:endParaRPr lang="en-US" dirty="0" smtClean="0"/>
          </a:p>
          <a:p>
            <a:endParaRPr lang="en-US" dirty="0" smtClean="0"/>
          </a:p>
        </p:txBody>
      </p:sp>
    </p:spTree>
    <p:extLst>
      <p:ext uri="{BB962C8B-B14F-4D97-AF65-F5344CB8AC3E}">
        <p14:creationId xmlns:p14="http://schemas.microsoft.com/office/powerpoint/2010/main" val="391455929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7"/>
          <p:cNvSpPr>
            <a:spLocks noGrp="1" noChangeArrowheads="1"/>
          </p:cNvSpPr>
          <p:nvPr>
            <p:ph type="sldNum" sz="quarter" idx="5"/>
          </p:nvPr>
        </p:nvSpPr>
        <p:spPr>
          <a:noFill/>
        </p:spPr>
        <p:txBody>
          <a:bodyPr/>
          <a:lstStyle/>
          <a:p>
            <a:fld id="{3E4F6968-F055-42D1-B4B3-2D4C505871C6}" type="slidenum">
              <a:rPr lang="en-US" smtClean="0"/>
              <a:pPr/>
              <a:t>63</a:t>
            </a:fld>
            <a:endParaRPr lang="en-US" smtClean="0"/>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54630533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Rot="1" noChangeAspect="1" noChangeArrowheads="1" noTextEdit="1"/>
          </p:cNvSpPr>
          <p:nvPr>
            <p:ph type="sldImg"/>
          </p:nvPr>
        </p:nvSpPr>
        <p:spPr>
          <a:ln/>
        </p:spPr>
      </p:sp>
      <p:sp>
        <p:nvSpPr>
          <p:cNvPr id="106498" name="Rectangle 3"/>
          <p:cNvSpPr>
            <a:spLocks noGrp="1" noChangeArrowheads="1"/>
          </p:cNvSpPr>
          <p:nvPr>
            <p:ph type="body" idx="1"/>
          </p:nvPr>
        </p:nvSpPr>
        <p:spPr>
          <a:noFill/>
          <a:ln/>
        </p:spPr>
        <p:txBody>
          <a:bodyPr/>
          <a:lstStyle/>
          <a:p>
            <a:r>
              <a:rPr lang="en-US" sz="1000" dirty="0" smtClean="0"/>
              <a:t>Case-control sampling in a</a:t>
            </a:r>
            <a:r>
              <a:rPr lang="en-US" sz="1000" baseline="0" dirty="0" smtClean="0"/>
              <a:t> dynamic </a:t>
            </a:r>
            <a:r>
              <a:rPr lang="en-US" sz="1000" dirty="0" smtClean="0"/>
              <a:t> (open)</a:t>
            </a:r>
            <a:r>
              <a:rPr lang="en-US" sz="1000" baseline="0" dirty="0" smtClean="0"/>
              <a:t> cohort is represented in this slide.  Here we illustrate the selection of incident cases.  The cases might arise from long-term members, who were present at the beginning of observation, or from new members of the population.  </a:t>
            </a:r>
          </a:p>
          <a:p>
            <a:endParaRPr lang="en-US" sz="1000" baseline="0" dirty="0" smtClean="0"/>
          </a:p>
          <a:p>
            <a:r>
              <a:rPr lang="en-US" sz="1000" baseline="0" dirty="0" smtClean="0"/>
              <a:t>With cases identified, what are the options for sampling controls?</a:t>
            </a:r>
          </a:p>
        </p:txBody>
      </p:sp>
    </p:spTree>
    <p:extLst>
      <p:ext uri="{BB962C8B-B14F-4D97-AF65-F5344CB8AC3E}">
        <p14:creationId xmlns:p14="http://schemas.microsoft.com/office/powerpoint/2010/main" val="12649342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Rot="1" noChangeAspect="1" noChangeArrowheads="1" noTextEdit="1"/>
          </p:cNvSpPr>
          <p:nvPr>
            <p:ph type="sldImg"/>
          </p:nvPr>
        </p:nvSpPr>
        <p:spPr>
          <a:ln/>
        </p:spPr>
      </p:sp>
      <p:sp>
        <p:nvSpPr>
          <p:cNvPr id="28674"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1103206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7"/>
          <p:cNvSpPr>
            <a:spLocks noGrp="1" noChangeArrowheads="1"/>
          </p:cNvSpPr>
          <p:nvPr>
            <p:ph type="sldNum" sz="quarter" idx="5"/>
          </p:nvPr>
        </p:nvSpPr>
        <p:spPr>
          <a:noFill/>
        </p:spPr>
        <p:txBody>
          <a:bodyPr/>
          <a:lstStyle/>
          <a:p>
            <a:fld id="{84825917-EC37-4136-B05F-555228C21869}" type="slidenum">
              <a:rPr lang="en-US" smtClean="0"/>
              <a:pPr/>
              <a:t>65</a:t>
            </a:fld>
            <a:endParaRPr lang="en-US" smtClean="0"/>
          </a:p>
        </p:txBody>
      </p:sp>
      <p:sp>
        <p:nvSpPr>
          <p:cNvPr id="108546" name="Rectangle 1026"/>
          <p:cNvSpPr>
            <a:spLocks noGrp="1" noRot="1" noChangeAspect="1" noChangeArrowheads="1" noTextEdit="1"/>
          </p:cNvSpPr>
          <p:nvPr>
            <p:ph type="sldImg"/>
          </p:nvPr>
        </p:nvSpPr>
        <p:spPr>
          <a:ln/>
        </p:spPr>
      </p:sp>
      <p:sp>
        <p:nvSpPr>
          <p:cNvPr id="108547" name="Rectangle 1027"/>
          <p:cNvSpPr>
            <a:spLocks noGrp="1" noChangeArrowheads="1"/>
          </p:cNvSpPr>
          <p:nvPr>
            <p:ph type="body" idx="1"/>
          </p:nvPr>
        </p:nvSpPr>
        <p:spPr>
          <a:xfrm>
            <a:off x="685800" y="4416425"/>
            <a:ext cx="5486400" cy="4492625"/>
          </a:xfrm>
          <a:noFill/>
          <a:ln/>
        </p:spPr>
        <p:txBody>
          <a:bodyPr/>
          <a:lstStyle/>
          <a:p>
            <a:r>
              <a:rPr lang="en-US" dirty="0" smtClean="0"/>
              <a:t>Incidence density sampling in case-control design has become very popular in cancer epidemiology, and this is a typical example.  There are many similar studies in the cancer literature. The study base for this research was the population of Denmark.  The Danish Cancer Registry includes all incident cases of cancer since 1943.   Controls</a:t>
            </a:r>
            <a:r>
              <a:rPr lang="en-US" baseline="0" dirty="0" smtClean="0"/>
              <a:t> were selected from the population of Danish women, identified by their presence in the Civil Registration System.  At the time of the case diagnosis, controls had to be residents of Denmark and free from a cancer diagnosis.  In other words, the controls had to be in the “risk set” for each case.  “Risk-set sampling” is another term  for incidence density sampling.  </a:t>
            </a:r>
            <a:r>
              <a:rPr lang="en-US" dirty="0" smtClean="0"/>
              <a:t>Matching on age (and sex) is common in cancer studies because they are strong confounders of cancer risk and matching increases the study’s efficiency.  </a:t>
            </a:r>
          </a:p>
          <a:p>
            <a:endParaRPr lang="en-US" dirty="0" smtClean="0"/>
          </a:p>
          <a:p>
            <a:r>
              <a:rPr lang="en-US" dirty="0" smtClean="0"/>
              <a:t>Because cancers are relatively rare outcomes, large geographic populations are needed to accumulate a useful number of cases.  In the United States, population-based disease registries are available for cancer, but not for many other conditions.  Beginning researchers are sometimes surprised to learn there is no comparable registry in the US for cardiovascular events, for example.  There are, however, some NIH initiatives</a:t>
            </a:r>
            <a:r>
              <a:rPr lang="en-US" baseline="0" dirty="0" smtClean="0"/>
              <a:t> such as the precision medicine initiative cohort which seeks to change this.  </a:t>
            </a:r>
            <a:endParaRPr lang="en-US" dirty="0" smtClean="0"/>
          </a:p>
          <a:p>
            <a:endParaRPr lang="en-US" dirty="0" smtClean="0"/>
          </a:p>
        </p:txBody>
      </p:sp>
    </p:spTree>
    <p:extLst>
      <p:ext uri="{BB962C8B-B14F-4D97-AF65-F5344CB8AC3E}">
        <p14:creationId xmlns:p14="http://schemas.microsoft.com/office/powerpoint/2010/main" val="293338232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Rot="1" noChangeAspect="1" noChangeArrowheads="1" noTextEdit="1"/>
          </p:cNvSpPr>
          <p:nvPr>
            <p:ph type="sldImg"/>
          </p:nvPr>
        </p:nvSpPr>
        <p:spPr>
          <a:ln/>
        </p:spPr>
      </p:sp>
      <p:sp>
        <p:nvSpPr>
          <p:cNvPr id="83970" name="Rectangle 3"/>
          <p:cNvSpPr>
            <a:spLocks noGrp="1" noChangeArrowheads="1"/>
          </p:cNvSpPr>
          <p:nvPr>
            <p:ph type="body" idx="1"/>
          </p:nvPr>
        </p:nvSpPr>
        <p:spPr>
          <a:noFill/>
          <a:ln/>
        </p:spPr>
        <p:txBody>
          <a:bodyPr/>
          <a:lstStyle/>
          <a:p>
            <a:r>
              <a:rPr lang="en-US" baseline="0" dirty="0" smtClean="0"/>
              <a:t>These are the sampling schemes for a dynamic (open) cohort, to be discussed in the following slides.  </a:t>
            </a:r>
          </a:p>
          <a:p>
            <a:endParaRPr lang="en-US" baseline="0" dirty="0" smtClean="0"/>
          </a:p>
          <a:p>
            <a:r>
              <a:rPr lang="en-US" baseline="0" dirty="0" smtClean="0"/>
              <a:t>Sampling a dynamic cohort at baseline is an example of sampling at a single time point and requires the same assumption as sampling at the end of the study period, namely that exposure prevalence is in a steady state. </a:t>
            </a:r>
          </a:p>
        </p:txBody>
      </p:sp>
    </p:spTree>
    <p:extLst>
      <p:ext uri="{BB962C8B-B14F-4D97-AF65-F5344CB8AC3E}">
        <p14:creationId xmlns:p14="http://schemas.microsoft.com/office/powerpoint/2010/main" val="49418048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Rot="1" noChangeAspect="1" noChangeArrowheads="1" noTextEdit="1"/>
          </p:cNvSpPr>
          <p:nvPr>
            <p:ph type="sldImg"/>
          </p:nvPr>
        </p:nvSpPr>
        <p:spPr>
          <a:ln/>
        </p:spPr>
      </p:sp>
      <p:sp>
        <p:nvSpPr>
          <p:cNvPr id="106498" name="Rectangle 3"/>
          <p:cNvSpPr>
            <a:spLocks noGrp="1" noChangeArrowheads="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000" dirty="0" smtClean="0"/>
              <a:t>A</a:t>
            </a:r>
            <a:r>
              <a:rPr lang="en-US" sz="1000" baseline="0" dirty="0" smtClean="0"/>
              <a:t> version of incidence density sampling, described earlier for fixed cohorts, can be used for dynamic cohorts.  At each time that a case is identified, a random sample of all the other current members of the cohort is obtained for controls.  Note that controls may, again, go on to be cases at a later time.  And a control individual might be sampled again as a control at a later time point.  In a large population, these are unlikely events to occur but theoretically possible and theoretically acceptable.</a:t>
            </a:r>
          </a:p>
          <a:p>
            <a:endParaRPr lang="en-US" sz="1000" dirty="0" smtClean="0"/>
          </a:p>
          <a:p>
            <a:r>
              <a:rPr lang="en-US" sz="1000" dirty="0" smtClean="0"/>
              <a:t>For example, a study design could use a population-based disease registry to identify all new cases of disease that occurred during a defined time period and at the time each new case is reported sample controls from current residents.  Or, similarly,</a:t>
            </a:r>
            <a:r>
              <a:rPr lang="en-US" sz="1000" baseline="0" dirty="0" smtClean="0"/>
              <a:t> the underlying cohort could be the membership in </a:t>
            </a:r>
            <a:r>
              <a:rPr lang="en-US" sz="1000" dirty="0" smtClean="0"/>
              <a:t>a health care insurance group.</a:t>
            </a:r>
          </a:p>
          <a:p>
            <a:endParaRPr lang="en-US" sz="1000" dirty="0" smtClean="0"/>
          </a:p>
          <a:p>
            <a:r>
              <a:rPr lang="en-US" sz="1000" dirty="0" smtClean="0"/>
              <a:t>It is easy to see the analogy between a study using this design and the graphic showing incidence density sampling nested within a fixed</a:t>
            </a:r>
            <a:r>
              <a:rPr lang="en-US" sz="1000" baseline="0" dirty="0" smtClean="0"/>
              <a:t> </a:t>
            </a:r>
            <a:r>
              <a:rPr lang="en-US" sz="1000" dirty="0" smtClean="0"/>
              <a:t>cohort.  Residents of a defined geographic area or health care system are treated as members of an dynamic</a:t>
            </a:r>
            <a:r>
              <a:rPr lang="en-US" sz="1000" baseline="0" dirty="0" smtClean="0"/>
              <a:t> </a:t>
            </a:r>
            <a:r>
              <a:rPr lang="en-US" sz="1000" dirty="0" smtClean="0"/>
              <a:t>cohort.  Some leave during the study time period and others move in. Thus, in a dynamic cohort, the primary study base is clearly</a:t>
            </a:r>
            <a:r>
              <a:rPr lang="en-US" sz="1000" baseline="0" dirty="0" smtClean="0"/>
              <a:t> </a:t>
            </a:r>
            <a:r>
              <a:rPr lang="en-US" sz="1000" dirty="0" smtClean="0"/>
              <a:t>defined but is also in flux, with people entering and leaving.</a:t>
            </a:r>
          </a:p>
          <a:p>
            <a:endParaRPr lang="en-US" sz="1000" dirty="0" smtClean="0"/>
          </a:p>
          <a:p>
            <a:r>
              <a:rPr lang="en-US" sz="1000" dirty="0" smtClean="0"/>
              <a:t>If there is a good disease registry, such as a cancer registry, which captures the diagnoses of interest, the cases are all known as they would be in a dedicated research cohort study.  However, many diseases do not have registries and it may be difficult to identify all of the cases, especially if it is a common disease.  The health</a:t>
            </a:r>
            <a:r>
              <a:rPr lang="en-US" sz="1000" baseline="0" dirty="0" smtClean="0"/>
              <a:t> care insurance group </a:t>
            </a:r>
            <a:r>
              <a:rPr lang="en-US" sz="1000" dirty="0" smtClean="0"/>
              <a:t>setting is better for diseases without registries where the diagnoses can be identified in the medical records of the organization.  It may be possible to identify all the cases of a rare disease by accessing record for all of the hospitals in a geographic area (creating the study’s own registry, in effect).  But this can be a difficult and expensive process, and residents who seek care outside the area’s hospitals also have to be considered unless the proportion that do so is negligible.</a:t>
            </a:r>
          </a:p>
          <a:p>
            <a:endParaRPr lang="en-US" sz="1000" dirty="0" smtClean="0"/>
          </a:p>
        </p:txBody>
      </p:sp>
    </p:spTree>
    <p:extLst>
      <p:ext uri="{BB962C8B-B14F-4D97-AF65-F5344CB8AC3E}">
        <p14:creationId xmlns:p14="http://schemas.microsoft.com/office/powerpoint/2010/main" val="70075357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22833B5-DC16-48A8-8A55-15BC55F25A7F}" type="slidenum">
              <a:rPr lang="en-US" smtClean="0"/>
              <a:pPr>
                <a:defRPr/>
              </a:pPr>
              <a:t>68</a:t>
            </a:fld>
            <a:endParaRPr lang="en-US"/>
          </a:p>
        </p:txBody>
      </p:sp>
    </p:spTree>
    <p:extLst>
      <p:ext uri="{BB962C8B-B14F-4D97-AF65-F5344CB8AC3E}">
        <p14:creationId xmlns:p14="http://schemas.microsoft.com/office/powerpoint/2010/main" val="59915528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that 15 controls per case is unusual. As we will formally state later, you typically do not gain much more precision after 4 controls per case.</a:t>
            </a:r>
            <a:endParaRPr lang="en-US" dirty="0"/>
          </a:p>
        </p:txBody>
      </p:sp>
      <p:sp>
        <p:nvSpPr>
          <p:cNvPr id="4" name="Slide Number Placeholder 3"/>
          <p:cNvSpPr>
            <a:spLocks noGrp="1"/>
          </p:cNvSpPr>
          <p:nvPr>
            <p:ph type="sldNum" sz="quarter" idx="10"/>
          </p:nvPr>
        </p:nvSpPr>
        <p:spPr/>
        <p:txBody>
          <a:bodyPr/>
          <a:lstStyle/>
          <a:p>
            <a:pPr>
              <a:defRPr/>
            </a:pPr>
            <a:fld id="{E22833B5-DC16-48A8-8A55-15BC55F25A7F}" type="slidenum">
              <a:rPr lang="en-US" smtClean="0"/>
              <a:pPr>
                <a:defRPr/>
              </a:pPr>
              <a:t>69</a:t>
            </a:fld>
            <a:endParaRPr lang="en-US"/>
          </a:p>
        </p:txBody>
      </p:sp>
    </p:spTree>
    <p:extLst>
      <p:ext uri="{BB962C8B-B14F-4D97-AF65-F5344CB8AC3E}">
        <p14:creationId xmlns:p14="http://schemas.microsoft.com/office/powerpoint/2010/main" val="183010568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Rectangle 2"/>
          <p:cNvSpPr>
            <a:spLocks noGrp="1" noRot="1" noChangeAspect="1" noChangeArrowheads="1" noTextEdit="1"/>
          </p:cNvSpPr>
          <p:nvPr>
            <p:ph type="sldImg"/>
          </p:nvPr>
        </p:nvSpPr>
        <p:spPr>
          <a:ln/>
        </p:spPr>
      </p:sp>
      <p:sp>
        <p:nvSpPr>
          <p:cNvPr id="147458" name="Rectangle 3"/>
          <p:cNvSpPr>
            <a:spLocks noGrp="1" noChangeArrowheads="1"/>
          </p:cNvSpPr>
          <p:nvPr>
            <p:ph type="body" idx="1"/>
          </p:nvPr>
        </p:nvSpPr>
        <p:spPr>
          <a:noFill/>
          <a:ln/>
        </p:spPr>
        <p:txBody>
          <a:bodyPr/>
          <a:lstStyle/>
          <a:p>
            <a:r>
              <a:rPr lang="en-US" altLang="en-US" sz="1000" dirty="0" smtClean="0"/>
              <a:t>In a dynamic cohort with exposure that is changing in its prevalence (increasing</a:t>
            </a:r>
            <a:r>
              <a:rPr lang="en-US" altLang="en-US" sz="1000" baseline="0" dirty="0" smtClean="0"/>
              <a:t> or decreasing) </a:t>
            </a:r>
            <a:r>
              <a:rPr lang="en-US" altLang="en-US" sz="1000" dirty="0" smtClean="0"/>
              <a:t>in the population in a linear fashion, we can take a sample of controls at the midpoint of the study period to provide an unbiased estimate of the ratio of exposed and unexposed person-time in the cohort.  It can be mathematically proven that the midpoint ratio is a good representation of the entire ratio.  With this information, we can calculate a measure</a:t>
            </a:r>
            <a:r>
              <a:rPr lang="en-US" altLang="en-US" sz="1000" baseline="0" dirty="0" smtClean="0"/>
              <a:t> of association</a:t>
            </a:r>
            <a:r>
              <a:rPr lang="en-US" altLang="en-US" sz="1000" dirty="0" smtClean="0"/>
              <a:t> that is an unbiased estimate of the rate ratio.  </a:t>
            </a:r>
          </a:p>
          <a:p>
            <a:endParaRPr lang="en-US" altLang="en-US" sz="1000" dirty="0" smtClean="0"/>
          </a:p>
          <a:p>
            <a:r>
              <a:rPr lang="en-US" altLang="en-US" sz="1000" dirty="0" smtClean="0"/>
              <a:t>This, of course,</a:t>
            </a:r>
            <a:r>
              <a:rPr lang="en-US" altLang="en-US" sz="1000" baseline="0" dirty="0" smtClean="0"/>
              <a:t> assumes that the investigator is confident that the exposure prevalence is changing linearly over time.  This is not an easy assumption to confirm.  An example of an exposure that has increased in an approximately linear fashion is use of multivitamin supplements in the US from 1990 to 2006.  This is known from the NHANES surveys, conducted over this time period.</a:t>
            </a:r>
            <a:endParaRPr lang="en-US" altLang="en-US" sz="1000" dirty="0" smtClean="0"/>
          </a:p>
          <a:p>
            <a:endParaRPr lang="en-US" altLang="en-US" sz="1000" dirty="0" smtClean="0"/>
          </a:p>
          <a:p>
            <a:r>
              <a:rPr lang="en-US" altLang="en-US" sz="1000" dirty="0" smtClean="0"/>
              <a:t>In this illustration, the controls are sampled at the midpoint of the study period. Controls are sampled from those in the cohort who do not currently have the outcome of interest.  This provides an unbiased estimate of the ratio of exposed and unexposed person-time in this dynamic cohort if the exposure prevalence in the population is in “steady state” during the study period.  </a:t>
            </a:r>
          </a:p>
          <a:p>
            <a:endParaRPr lang="en-US" altLang="en-US" sz="1000" dirty="0" smtClean="0"/>
          </a:p>
          <a:p>
            <a:r>
              <a:rPr lang="en-US" altLang="en-US" sz="1000" dirty="0" smtClean="0"/>
              <a:t>A</a:t>
            </a:r>
            <a:r>
              <a:rPr lang="en-US" altLang="en-US" sz="1000" baseline="0" dirty="0" smtClean="0"/>
              <a:t> problem with this </a:t>
            </a:r>
            <a:r>
              <a:rPr lang="en-US" altLang="en-US" sz="1000" dirty="0" smtClean="0"/>
              <a:t>approach is that it also</a:t>
            </a:r>
            <a:r>
              <a:rPr lang="en-US" altLang="en-US" sz="1000" baseline="0" dirty="0" smtClean="0"/>
              <a:t> </a:t>
            </a:r>
            <a:r>
              <a:rPr lang="en-US" altLang="en-US" sz="1000" dirty="0" smtClean="0"/>
              <a:t>requires all of the other variables that you might need to adjust for to also be changing linearly.  This is a difficult assumption to swallow</a:t>
            </a:r>
            <a:r>
              <a:rPr lang="en-US" altLang="en-US" sz="1000" baseline="0" dirty="0" smtClean="0"/>
              <a:t> and thus </a:t>
            </a:r>
            <a:r>
              <a:rPr lang="en-US" altLang="en-US" sz="1000" baseline="0" dirty="0" smtClean="0"/>
              <a:t>this approach </a:t>
            </a:r>
            <a:r>
              <a:rPr lang="en-US" altLang="en-US" sz="1000" baseline="0" dirty="0" smtClean="0"/>
              <a:t>is rarely used.</a:t>
            </a:r>
            <a:endParaRPr lang="en-US" altLang="en-US" sz="1000" dirty="0" smtClean="0"/>
          </a:p>
        </p:txBody>
      </p:sp>
    </p:spTree>
    <p:extLst>
      <p:ext uri="{BB962C8B-B14F-4D97-AF65-F5344CB8AC3E}">
        <p14:creationId xmlns:p14="http://schemas.microsoft.com/office/powerpoint/2010/main" val="164562836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2"/>
          <p:cNvSpPr>
            <a:spLocks noGrp="1" noRot="1" noChangeAspect="1" noChangeArrowheads="1" noTextEdit="1"/>
          </p:cNvSpPr>
          <p:nvPr>
            <p:ph type="sldImg"/>
          </p:nvPr>
        </p:nvSpPr>
        <p:spPr>
          <a:ln/>
        </p:spPr>
      </p:sp>
      <p:sp>
        <p:nvSpPr>
          <p:cNvPr id="149506" name="Rectangle 3"/>
          <p:cNvSpPr>
            <a:spLocks noGrp="1" noChangeArrowheads="1"/>
          </p:cNvSpPr>
          <p:nvPr>
            <p:ph type="body" idx="1"/>
          </p:nvPr>
        </p:nvSpPr>
        <p:spPr>
          <a:noFill/>
          <a:ln/>
        </p:spPr>
        <p:txBody>
          <a:bodyPr/>
          <a:lstStyle/>
          <a:p>
            <a:r>
              <a:rPr lang="en-US" altLang="en-US" sz="1000" b="0" i="0" dirty="0" smtClean="0"/>
              <a:t>The last approach is</a:t>
            </a:r>
            <a:r>
              <a:rPr lang="en-US" altLang="en-US" sz="1000" b="0" i="0" baseline="0" dirty="0" smtClean="0"/>
              <a:t> control sampling at any slice of time, such as at the of a period of observation.  </a:t>
            </a:r>
            <a:r>
              <a:rPr lang="en-US" altLang="en-US" sz="1000" b="0" i="0" dirty="0" smtClean="0"/>
              <a:t>In a dynamic cohort which</a:t>
            </a:r>
            <a:r>
              <a:rPr lang="en-US" altLang="en-US" sz="1000" b="0" i="0" baseline="0" dirty="0" smtClean="0"/>
              <a:t> has a </a:t>
            </a:r>
            <a:r>
              <a:rPr lang="en-US" altLang="en-US" sz="1000" b="0" i="0" dirty="0" smtClean="0"/>
              <a:t>steady state of</a:t>
            </a:r>
            <a:r>
              <a:rPr lang="en-US" altLang="en-US" sz="1000" b="0" i="0" baseline="0" dirty="0" smtClean="0"/>
              <a:t> prevalence of the</a:t>
            </a:r>
            <a:r>
              <a:rPr lang="en-US" altLang="en-US" sz="1000" b="0" i="0" dirty="0" smtClean="0"/>
              <a:t> exposure under</a:t>
            </a:r>
            <a:r>
              <a:rPr lang="en-US" altLang="en-US" sz="1000" b="0" i="0" baseline="0" dirty="0" smtClean="0"/>
              <a:t> investigation</a:t>
            </a:r>
            <a:r>
              <a:rPr lang="en-US" altLang="en-US" sz="1000" b="0" i="0" dirty="0" smtClean="0"/>
              <a:t>, we can theoretically take a sample of controls at one time point during the study and obtain an unbiased estimate of the rate ratio.  In this illustration, the controls are sampled at the end of accrual of incident cases, but they could also have been sampled at other time points.  Controls are sampled from those in the cohort who do not currently have the outcome of interest.  We</a:t>
            </a:r>
            <a:r>
              <a:rPr lang="en-US" altLang="en-US" sz="1000" b="0" i="0" baseline="0" dirty="0" smtClean="0"/>
              <a:t> discussed a similar approach for fixed cohorts earlier, which we called “prevalent control” sampling in that context.  We stated that this approach was problematic in fixed cohorts for a variety reasons but we do not have these problem in a dynamic cohort because new cohort members are constantly joining even as some members leave the cohort.</a:t>
            </a:r>
          </a:p>
          <a:p>
            <a:endParaRPr lang="en-US" altLang="en-US" sz="1000" b="0" i="0" baseline="0" dirty="0" smtClean="0"/>
          </a:p>
          <a:p>
            <a:r>
              <a:rPr lang="en-US" altLang="en-US" sz="1000" b="0" i="0" baseline="0" dirty="0" smtClean="0"/>
              <a:t>However, there are other problems with this approach.</a:t>
            </a:r>
            <a:r>
              <a:rPr lang="en-US" altLang="en-US" sz="1000" b="0" i="0" dirty="0" smtClean="0"/>
              <a:t>  For this to be an unbiased estimate of exposed and unexposed person-time in this dynamic cohort, the exposure prevalence in the population has to be in “steady state” during the study period.  In</a:t>
            </a:r>
            <a:r>
              <a:rPr lang="en-US" altLang="en-US" sz="1000" b="0" i="0" baseline="0" dirty="0" smtClean="0"/>
              <a:t> addition, the prevalence of the covariates (factors you would like to adjust for or explore as effect modifiers) has to also be in a “steady state.”   These assumptions are difficult to meet.  Thus, incidence density sampling is the preferred approach to obtain controls in a dynamic cohort.</a:t>
            </a:r>
            <a:endParaRPr lang="en-US" altLang="en-US" sz="1000" b="0" i="0" dirty="0" smtClean="0"/>
          </a:p>
        </p:txBody>
      </p:sp>
    </p:spTree>
    <p:extLst>
      <p:ext uri="{BB962C8B-B14F-4D97-AF65-F5344CB8AC3E}">
        <p14:creationId xmlns:p14="http://schemas.microsoft.com/office/powerpoint/2010/main" val="2410804030"/>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Rot="1" noChangeAspect="1" noChangeArrowheads="1" noTextEdit="1"/>
          </p:cNvSpPr>
          <p:nvPr>
            <p:ph type="sldImg"/>
          </p:nvPr>
        </p:nvSpPr>
        <p:spPr>
          <a:ln/>
        </p:spPr>
      </p:sp>
      <p:sp>
        <p:nvSpPr>
          <p:cNvPr id="83970" name="Rectangle 3"/>
          <p:cNvSpPr>
            <a:spLocks noGrp="1" noChangeArrowheads="1"/>
          </p:cNvSpPr>
          <p:nvPr>
            <p:ph type="body" idx="1"/>
          </p:nvPr>
        </p:nvSpPr>
        <p:spPr>
          <a:noFill/>
          <a:ln/>
        </p:spPr>
        <p:txBody>
          <a:bodyPr/>
          <a:lstStyle/>
          <a:p>
            <a:r>
              <a:rPr lang="en-US" baseline="0" dirty="0" smtClean="0"/>
              <a:t>See the optional reading </a:t>
            </a:r>
            <a:r>
              <a:rPr lang="en-US" baseline="0" dirty="0" err="1" smtClean="0"/>
              <a:t>Vandenbroucke</a:t>
            </a:r>
            <a:r>
              <a:rPr lang="en-US" baseline="0" dirty="0" smtClean="0"/>
              <a:t> 2012 for additional discussion of these approaches.</a:t>
            </a:r>
          </a:p>
        </p:txBody>
      </p:sp>
    </p:spTree>
    <p:extLst>
      <p:ext uri="{BB962C8B-B14F-4D97-AF65-F5344CB8AC3E}">
        <p14:creationId xmlns:p14="http://schemas.microsoft.com/office/powerpoint/2010/main" val="338945138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7"/>
          <p:cNvSpPr>
            <a:spLocks noGrp="1" noChangeArrowheads="1"/>
          </p:cNvSpPr>
          <p:nvPr>
            <p:ph type="sldNum" sz="quarter" idx="5"/>
          </p:nvPr>
        </p:nvSpPr>
        <p:spPr>
          <a:noFill/>
        </p:spPr>
        <p:txBody>
          <a:bodyPr/>
          <a:lstStyle/>
          <a:p>
            <a:fld id="{6F2B9A1F-B603-44E5-A0F3-CD65B86B3722}" type="slidenum">
              <a:rPr lang="en-US" smtClean="0"/>
              <a:pPr/>
              <a:t>73</a:t>
            </a:fld>
            <a:endParaRPr lang="en-US" smtClean="0"/>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a:noFill/>
          <a:ln/>
        </p:spPr>
        <p:txBody>
          <a:bodyPr/>
          <a:lstStyle/>
          <a:p>
            <a:r>
              <a:rPr lang="en-US" dirty="0" smtClean="0"/>
              <a:t>We have been discussing the study base as the population from which the cases arise, and we now introduce an important distinction between a primary and a secondary study base.  If the study base can be clearly and explicitly defined as the members of a cohort, or the residents of a geographic area, or the members of a health care delivery system, we call that population a “primary study base.”  The advantage of being able to identify a primary study base is that there is no uncertainty about the population from which the controls should be selected.  They should be selected from the same primary study base that gave rise to the cases. </a:t>
            </a:r>
          </a:p>
          <a:p>
            <a:endParaRPr lang="en-US" dirty="0" smtClean="0"/>
          </a:p>
        </p:txBody>
      </p:sp>
    </p:spTree>
    <p:extLst>
      <p:ext uri="{BB962C8B-B14F-4D97-AF65-F5344CB8AC3E}">
        <p14:creationId xmlns:p14="http://schemas.microsoft.com/office/powerpoint/2010/main" val="388557050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7"/>
          <p:cNvSpPr>
            <a:spLocks noGrp="1" noChangeArrowheads="1"/>
          </p:cNvSpPr>
          <p:nvPr>
            <p:ph type="sldNum" sz="quarter" idx="5"/>
          </p:nvPr>
        </p:nvSpPr>
        <p:spPr>
          <a:noFill/>
        </p:spPr>
        <p:txBody>
          <a:bodyPr/>
          <a:lstStyle/>
          <a:p>
            <a:fld id="{BCF3C026-3CBF-4E19-9B57-F99F04073AB7}" type="slidenum">
              <a:rPr lang="en-US" smtClean="0"/>
              <a:pPr/>
              <a:t>74</a:t>
            </a:fld>
            <a:endParaRPr lang="en-US" smtClean="0"/>
          </a:p>
        </p:txBody>
      </p:sp>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a:noFill/>
          <a:ln/>
        </p:spPr>
        <p:txBody>
          <a:bodyPr/>
          <a:lstStyle/>
          <a:p>
            <a:pPr>
              <a:lnSpc>
                <a:spcPct val="90000"/>
              </a:lnSpc>
            </a:pPr>
            <a:r>
              <a:rPr lang="en-US" dirty="0" smtClean="0"/>
              <a:t>The concept of a secondary study base arises</a:t>
            </a:r>
            <a:r>
              <a:rPr lang="en-US" baseline="0" dirty="0" smtClean="0"/>
              <a:t> </a:t>
            </a:r>
            <a:r>
              <a:rPr lang="en-US" dirty="0" smtClean="0"/>
              <a:t>because cases of a given disease may be identified, but they do not come from a clearly defined population such as a cohort, geographic area, or</a:t>
            </a:r>
            <a:r>
              <a:rPr lang="en-US" baseline="0" dirty="0" smtClean="0"/>
              <a:t> health care insurance group</a:t>
            </a:r>
            <a:r>
              <a:rPr lang="en-US" dirty="0" smtClean="0"/>
              <a:t>.  There is not a primary study base from</a:t>
            </a:r>
            <a:r>
              <a:rPr lang="en-US" baseline="0" dirty="0" smtClean="0"/>
              <a:t> which the cases arise.  </a:t>
            </a:r>
            <a:r>
              <a:rPr lang="en-US" dirty="0" smtClean="0"/>
              <a:t>In other words, you have the cases first and you seek</a:t>
            </a:r>
            <a:r>
              <a:rPr lang="en-US" baseline="0" dirty="0" smtClean="0"/>
              <a:t> </a:t>
            </a:r>
            <a:r>
              <a:rPr lang="en-US" dirty="0" smtClean="0"/>
              <a:t>to determine what study base gave rise to them. Typically, these are cases of a disease seen in single hospital or other health care facility (or a limited number of hospitals/facilities).  They may appear to come from a geographic area since hospitals that are not referral centers draw most of their patients from persons living in their geographical vicinity, but the difference is that the boundaries of the geographic area are difficult to determine, and there is no guarantee that many of the cases from the hospital’s catchment area are not being seen at other hospitals (i.e.,</a:t>
            </a:r>
            <a:r>
              <a:rPr lang="en-US" baseline="0" dirty="0" smtClean="0"/>
              <a:t> no guarantee that the cases at your hospital are a random sample of all cases). </a:t>
            </a:r>
            <a:r>
              <a:rPr lang="en-US" dirty="0" smtClean="0"/>
              <a:t>  There is also</a:t>
            </a:r>
            <a:r>
              <a:rPr lang="en-US" baseline="0" dirty="0" smtClean="0"/>
              <a:t> no guarantee that persons outside of the catchment area may seek care for their disease at these hospitals (especially if the hospital has expertise in these diagnoses).</a:t>
            </a:r>
            <a:endParaRPr lang="en-US" dirty="0" smtClean="0"/>
          </a:p>
          <a:p>
            <a:pPr>
              <a:lnSpc>
                <a:spcPct val="90000"/>
              </a:lnSpc>
            </a:pPr>
            <a:endParaRPr lang="en-US" dirty="0" smtClean="0"/>
          </a:p>
          <a:p>
            <a:pPr>
              <a:lnSpc>
                <a:spcPct val="90000"/>
              </a:lnSpc>
            </a:pPr>
            <a:r>
              <a:rPr lang="en-US" dirty="0" smtClean="0"/>
              <a:t>Think of taking the cases of a given disease in one San Francisco hospital and trying to decide what geographic area they represent.  All of the patient addresses for persons with the diagnosis in question during some time period could be mapped and some boundary drawn around them, but  how should that boundary be?   And, many other cases not seen at the study hospital were probably diagnosed within that boundary and seen at other hospitals.  Without nearly complete case ascertainment, there is no way to know how the characteristics of the patients who chose to come to the study hospital differ from those who went elsewhere.  </a:t>
            </a:r>
          </a:p>
          <a:p>
            <a:pPr>
              <a:lnSpc>
                <a:spcPct val="90000"/>
              </a:lnSpc>
            </a:pPr>
            <a:endParaRPr lang="en-US" dirty="0" smtClean="0"/>
          </a:p>
          <a:p>
            <a:pPr>
              <a:lnSpc>
                <a:spcPct val="90000"/>
              </a:lnSpc>
            </a:pPr>
            <a:r>
              <a:rPr lang="en-US" dirty="0" smtClean="0"/>
              <a:t>For the controls to come from the same study base as the cases, they need to be those persons who would come to the study hospital if they did develop the disease of interest.   We can describe</a:t>
            </a:r>
            <a:r>
              <a:rPr lang="en-US" baseline="0" dirty="0" smtClean="0"/>
              <a:t> this population at a theoretical level, but how do we find this control population in practice?</a:t>
            </a:r>
            <a:endParaRPr lang="en-US" dirty="0" smtClean="0"/>
          </a:p>
          <a:p>
            <a:pPr>
              <a:lnSpc>
                <a:spcPct val="90000"/>
              </a:lnSpc>
            </a:pPr>
            <a:endParaRPr lang="en-US" dirty="0" smtClean="0"/>
          </a:p>
          <a:p>
            <a:pPr>
              <a:lnSpc>
                <a:spcPct val="90000"/>
              </a:lnSpc>
            </a:pPr>
            <a:r>
              <a:rPr lang="en-US" dirty="0" smtClean="0"/>
              <a:t>A</a:t>
            </a:r>
            <a:r>
              <a:rPr lang="en-US" baseline="0" dirty="0" smtClean="0"/>
              <a:t> secondary study base is necessarily a dynamic or open cohort.  If it was a fixed cohort, it could be readily identified, separate from the cases.</a:t>
            </a:r>
            <a:endParaRPr lang="en-US" dirty="0" smtClean="0"/>
          </a:p>
        </p:txBody>
      </p:sp>
    </p:spTree>
    <p:extLst>
      <p:ext uri="{BB962C8B-B14F-4D97-AF65-F5344CB8AC3E}">
        <p14:creationId xmlns:p14="http://schemas.microsoft.com/office/powerpoint/2010/main" val="8223525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spect="1" noChangeArrowheads="1" noTextEdit="1"/>
          </p:cNvSpPr>
          <p:nvPr>
            <p:ph type="sldImg"/>
          </p:nvPr>
        </p:nvSpPr>
        <p:spPr>
          <a:ln/>
        </p:spPr>
      </p:sp>
      <p:sp>
        <p:nvSpPr>
          <p:cNvPr id="3072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000930692"/>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7"/>
          <p:cNvSpPr>
            <a:spLocks noGrp="1" noChangeArrowheads="1"/>
          </p:cNvSpPr>
          <p:nvPr>
            <p:ph type="sldNum" sz="quarter" idx="5"/>
          </p:nvPr>
        </p:nvSpPr>
        <p:spPr>
          <a:noFill/>
        </p:spPr>
        <p:txBody>
          <a:bodyPr/>
          <a:lstStyle/>
          <a:p>
            <a:fld id="{543E42F2-8652-4121-A4CE-9DA5D209F2A7}" type="slidenum">
              <a:rPr lang="en-US" smtClean="0"/>
              <a:pPr/>
              <a:t>75</a:t>
            </a:fld>
            <a:endParaRPr lang="en-US" smtClean="0"/>
          </a:p>
        </p:txBody>
      </p:sp>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a:noFill/>
          <a:ln/>
        </p:spPr>
        <p:txBody>
          <a:bodyPr/>
          <a:lstStyle/>
          <a:p>
            <a:r>
              <a:rPr lang="en-US" baseline="0" dirty="0" smtClean="0"/>
              <a:t>In the U.S. health care is generally through private insurance with multiple payers.  Most hospitals are not part of a single health care organization. (An exception in our area is the Kaiser system.  Kaiser members only go to Kaiser hospitals (with rare exceptions), and those hospitals do not admit non-members (with rare exceptions).)  Thus, as an example, patients may be admitted to a UCSF hospital from several different health insurance programs.  The population that gave rise to the patients at a non-HMO hospital is difficult, perhaps impossible, to define.  It is not defined by membership in an HMO or administrative database.  It is not geographically defined.  </a:t>
            </a:r>
            <a:r>
              <a:rPr lang="en-US" dirty="0" smtClean="0"/>
              <a:t>Since trying to identify a geographic catchment area to define the study base population is not really feasible for hospital-based cases, it is necessary to give careful thought to what characteristics of the cases are causing them to show up at the study hospital.  </a:t>
            </a:r>
          </a:p>
        </p:txBody>
      </p:sp>
    </p:spTree>
    <p:extLst>
      <p:ext uri="{BB962C8B-B14F-4D97-AF65-F5344CB8AC3E}">
        <p14:creationId xmlns:p14="http://schemas.microsoft.com/office/powerpoint/2010/main" val="237445252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7"/>
          <p:cNvSpPr>
            <a:spLocks noGrp="1" noChangeArrowheads="1"/>
          </p:cNvSpPr>
          <p:nvPr>
            <p:ph type="sldNum" sz="quarter" idx="5"/>
          </p:nvPr>
        </p:nvSpPr>
        <p:spPr>
          <a:noFill/>
        </p:spPr>
        <p:txBody>
          <a:bodyPr/>
          <a:lstStyle/>
          <a:p>
            <a:fld id="{3117C73B-8D11-45AF-94D2-E4D0F7EF3C59}" type="slidenum">
              <a:rPr lang="en-US" smtClean="0"/>
              <a:pPr/>
              <a:t>76</a:t>
            </a:fld>
            <a:endParaRPr lang="en-US" smtClean="0"/>
          </a:p>
        </p:txBody>
      </p:sp>
      <p:sp>
        <p:nvSpPr>
          <p:cNvPr id="118786" name="Rectangle 2"/>
          <p:cNvSpPr>
            <a:spLocks noGrp="1" noRot="1" noChangeAspect="1" noChangeArrowheads="1" noTextEdit="1"/>
          </p:cNvSpPr>
          <p:nvPr>
            <p:ph type="sldImg"/>
          </p:nvPr>
        </p:nvSpPr>
        <p:spPr>
          <a:ln/>
        </p:spPr>
      </p:sp>
      <p:sp>
        <p:nvSpPr>
          <p:cNvPr id="118787" name="Rectangle 3"/>
          <p:cNvSpPr>
            <a:spLocks noGrp="1" noChangeArrowheads="1"/>
          </p:cNvSpPr>
          <p:nvPr>
            <p:ph type="body" idx="1"/>
          </p:nvPr>
        </p:nvSpPr>
        <p:spPr>
          <a:noFill/>
          <a:ln/>
        </p:spPr>
        <p:txBody>
          <a:bodyPr/>
          <a:lstStyle/>
          <a:p>
            <a:r>
              <a:rPr lang="en-US" dirty="0" smtClean="0"/>
              <a:t>Since UCSF is a major referral center for brain tumors, it is impossible to determine a geographic catchment area, i.e.</a:t>
            </a:r>
            <a:r>
              <a:rPr lang="en-US" baseline="0" dirty="0" smtClean="0"/>
              <a:t> a primary study base.  Thus, this is a secondary study base that gave rise to the </a:t>
            </a:r>
            <a:r>
              <a:rPr lang="en-US" dirty="0" smtClean="0"/>
              <a:t>glioma cases,</a:t>
            </a:r>
            <a:r>
              <a:rPr lang="en-US" baseline="0" dirty="0" smtClean="0"/>
              <a:t> but how are we going to identify and sample this secondary study base in practice for our case-control study?</a:t>
            </a:r>
            <a:endParaRPr lang="en-US" dirty="0" smtClean="0"/>
          </a:p>
          <a:p>
            <a:endParaRPr lang="en-US" dirty="0" smtClean="0"/>
          </a:p>
          <a:p>
            <a:r>
              <a:rPr lang="en-US" dirty="0" smtClean="0"/>
              <a:t>Some</a:t>
            </a:r>
            <a:r>
              <a:rPr lang="en-US" baseline="0" dirty="0" smtClean="0"/>
              <a:t> approaches researchers have commonly used raise considerable concerns.  How about UCSF patients with a different neurologic disease.  </a:t>
            </a:r>
            <a:r>
              <a:rPr lang="en-US" dirty="0" smtClean="0"/>
              <a:t>If patients with a different neurologic disease for which UCSF is also a referral center are patients who would also have come to UCSF had they been diagnosed with a glioma instead, they may represent a representative sample of the study base population that gave rise to the gliomas.  But what if the same exposure caused both of the diseases?  This</a:t>
            </a:r>
            <a:r>
              <a:rPr lang="en-US" baseline="0" dirty="0" smtClean="0"/>
              <a:t> will result in a biased measure of disease association.   The same problem exists for another disease in another disease domain.  </a:t>
            </a:r>
            <a:endParaRPr lang="en-US" dirty="0" smtClean="0"/>
          </a:p>
          <a:p>
            <a:endParaRPr lang="en-US" dirty="0" smtClean="0"/>
          </a:p>
          <a:p>
            <a:r>
              <a:rPr lang="en-US" dirty="0" smtClean="0"/>
              <a:t>Another approach that has been used often for hospital case-control studies is to select neighborhood controls for the cases.  This approach uses geography to identify possible controls, but it chooses a very narrow boundary for each case, such as the block across the street from the case’s address from which a random address is chosen.  The assumption is that someone else with a </a:t>
            </a:r>
            <a:r>
              <a:rPr lang="en-US" dirty="0" err="1" smtClean="0"/>
              <a:t>glioma</a:t>
            </a:r>
            <a:r>
              <a:rPr lang="en-US" dirty="0" smtClean="0"/>
              <a:t> in that immediate neighborhood would also have come to UCSF.  This may or may not be valid assumption.  Not everyone in a given neighborhood</a:t>
            </a:r>
            <a:r>
              <a:rPr lang="en-US" baseline="0" dirty="0" smtClean="0"/>
              <a:t> has the same attitude, beliefs, behavior or knowledge.</a:t>
            </a:r>
            <a:endParaRPr lang="en-US" dirty="0" smtClean="0"/>
          </a:p>
          <a:p>
            <a:endParaRPr lang="en-US" dirty="0" smtClean="0"/>
          </a:p>
          <a:p>
            <a:r>
              <a:rPr lang="en-US" dirty="0" smtClean="0"/>
              <a:t>While it is relatively easy to describe a secondary study base in words, it is quite difficult in</a:t>
            </a:r>
            <a:r>
              <a:rPr lang="en-US" baseline="0" dirty="0" smtClean="0"/>
              <a:t> practice to enumerate this population.  Thus, it is</a:t>
            </a:r>
            <a:r>
              <a:rPr lang="en-US" dirty="0" smtClean="0"/>
              <a:t> difficult to design a sound case-control study using a secondary study base.  You’ll appreciate this more after working on this week’s problem set.   </a:t>
            </a:r>
          </a:p>
          <a:p>
            <a:endParaRPr lang="en-US" dirty="0" smtClean="0"/>
          </a:p>
          <a:p>
            <a:endParaRPr lang="en-US" dirty="0" smtClean="0"/>
          </a:p>
        </p:txBody>
      </p:sp>
    </p:spTree>
    <p:extLst>
      <p:ext uri="{BB962C8B-B14F-4D97-AF65-F5344CB8AC3E}">
        <p14:creationId xmlns:p14="http://schemas.microsoft.com/office/powerpoint/2010/main" val="1070800009"/>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7"/>
          <p:cNvSpPr>
            <a:spLocks noGrp="1" noChangeArrowheads="1"/>
          </p:cNvSpPr>
          <p:nvPr>
            <p:ph type="sldNum" sz="quarter" idx="5"/>
          </p:nvPr>
        </p:nvSpPr>
        <p:spPr>
          <a:noFill/>
        </p:spPr>
        <p:txBody>
          <a:bodyPr/>
          <a:lstStyle/>
          <a:p>
            <a:fld id="{A2F41A7E-3A28-4F95-9276-7C73095C8606}" type="slidenum">
              <a:rPr lang="en-US" smtClean="0"/>
              <a:pPr/>
              <a:t>77</a:t>
            </a:fld>
            <a:endParaRPr lang="en-US" smtClean="0"/>
          </a:p>
        </p:txBody>
      </p:sp>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a:noFill/>
          <a:ln/>
        </p:spPr>
        <p:txBody>
          <a:bodyPr/>
          <a:lstStyle/>
          <a:p>
            <a:r>
              <a:rPr lang="en-US" dirty="0" smtClean="0"/>
              <a:t>This is an</a:t>
            </a:r>
            <a:r>
              <a:rPr lang="en-US" baseline="0" dirty="0" smtClean="0"/>
              <a:t> </a:t>
            </a:r>
            <a:r>
              <a:rPr lang="en-US" dirty="0" smtClean="0"/>
              <a:t>example of a study using a secondary study base.  We can tell by the use of US hospital-based</a:t>
            </a:r>
            <a:r>
              <a:rPr lang="en-US" baseline="0" dirty="0" smtClean="0"/>
              <a:t> cases.  Because there is not universal health care insurance in the U.S., we cannot be sure that all cases of breast cancer identified at a single hospital represent all of the cancer cases diagnosed in that region. </a:t>
            </a:r>
            <a:r>
              <a:rPr lang="en-US" dirty="0" smtClean="0"/>
              <a:t>The objective of the study is to assess the association</a:t>
            </a:r>
            <a:r>
              <a:rPr lang="en-US" baseline="0" dirty="0" smtClean="0"/>
              <a:t> between </a:t>
            </a:r>
            <a:r>
              <a:rPr lang="en-US" dirty="0" smtClean="0"/>
              <a:t>OC use and breast cancer risk.  </a:t>
            </a:r>
          </a:p>
        </p:txBody>
      </p:sp>
    </p:spTree>
    <p:extLst>
      <p:ext uri="{BB962C8B-B14F-4D97-AF65-F5344CB8AC3E}">
        <p14:creationId xmlns:p14="http://schemas.microsoft.com/office/powerpoint/2010/main" val="720612921"/>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Rectangle 7"/>
          <p:cNvSpPr>
            <a:spLocks noGrp="1" noChangeArrowheads="1"/>
          </p:cNvSpPr>
          <p:nvPr>
            <p:ph type="sldNum" sz="quarter" idx="5"/>
          </p:nvPr>
        </p:nvSpPr>
        <p:spPr>
          <a:noFill/>
        </p:spPr>
        <p:txBody>
          <a:bodyPr/>
          <a:lstStyle/>
          <a:p>
            <a:fld id="{0C977F5A-5C5D-447B-B7C0-14441E28352B}" type="slidenum">
              <a:rPr lang="en-US" smtClean="0"/>
              <a:pPr/>
              <a:t>78</a:t>
            </a:fld>
            <a:endParaRPr lang="en-US" smtClean="0"/>
          </a:p>
        </p:txBody>
      </p:sp>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a:noFill/>
          <a:ln/>
        </p:spPr>
        <p:txBody>
          <a:bodyPr/>
          <a:lstStyle/>
          <a:p>
            <a:r>
              <a:rPr lang="en-US" dirty="0" smtClean="0"/>
              <a:t>Looking at the cases, what is the secondary study base?  It is all women who would go to the participating hospitals if they had breast cancer.  Although we can describe the secondary study base in words, it’s clearly difficult to identify in practice</a:t>
            </a:r>
            <a:r>
              <a:rPr lang="en-US" baseline="0" dirty="0" smtClean="0"/>
              <a:t> </a:t>
            </a:r>
            <a:r>
              <a:rPr lang="en-US" dirty="0" smtClean="0"/>
              <a:t>who belongs to this study base.  As a result, it’s difficult to figure out how to sample from the study base.  </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What makes</a:t>
            </a:r>
            <a:r>
              <a:rPr lang="en-US" baseline="0" dirty="0" smtClean="0"/>
              <a:t> this as example of a secondary study base is that in a given hospital in a given city, you cannot identify with any certainty the catchment area of people whom, if they had developed breast cancer, would have gone to that hospital.  This is because in the U.S., there are many choices of what medical facility to use if one develops a particular condition.  </a:t>
            </a:r>
            <a:endParaRPr lang="en-US" dirty="0" smtClean="0"/>
          </a:p>
          <a:p>
            <a:endParaRPr lang="en-US" dirty="0" smtClean="0"/>
          </a:p>
        </p:txBody>
      </p:sp>
    </p:spTree>
    <p:extLst>
      <p:ext uri="{BB962C8B-B14F-4D97-AF65-F5344CB8AC3E}">
        <p14:creationId xmlns:p14="http://schemas.microsoft.com/office/powerpoint/2010/main" val="2402859877"/>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Rectangle 7"/>
          <p:cNvSpPr>
            <a:spLocks noGrp="1" noChangeArrowheads="1"/>
          </p:cNvSpPr>
          <p:nvPr>
            <p:ph type="sldNum" sz="quarter" idx="5"/>
          </p:nvPr>
        </p:nvSpPr>
        <p:spPr>
          <a:noFill/>
        </p:spPr>
        <p:txBody>
          <a:bodyPr/>
          <a:lstStyle/>
          <a:p>
            <a:fld id="{0578AF65-352D-462A-A88C-F56BF2DE9959}" type="slidenum">
              <a:rPr lang="en-US" smtClean="0"/>
              <a:pPr/>
              <a:t>79</a:t>
            </a:fld>
            <a:endParaRPr lang="en-US" smtClean="0"/>
          </a:p>
        </p:txBody>
      </p:sp>
      <p:sp>
        <p:nvSpPr>
          <p:cNvPr id="124930" name="Rectangle 2"/>
          <p:cNvSpPr>
            <a:spLocks noGrp="1" noRot="1" noChangeAspect="1" noChangeArrowheads="1" noTextEdit="1"/>
          </p:cNvSpPr>
          <p:nvPr>
            <p:ph type="sldImg"/>
          </p:nvPr>
        </p:nvSpPr>
        <p:spPr>
          <a:ln/>
        </p:spPr>
      </p:sp>
      <p:sp>
        <p:nvSpPr>
          <p:cNvPr id="124931" name="Rectangle 3"/>
          <p:cNvSpPr>
            <a:spLocks noGrp="1" noChangeArrowheads="1"/>
          </p:cNvSpPr>
          <p:nvPr>
            <p:ph type="body" idx="1"/>
          </p:nvPr>
        </p:nvSpPr>
        <p:spPr>
          <a:noFill/>
          <a:ln/>
        </p:spPr>
        <p:txBody>
          <a:bodyPr/>
          <a:lstStyle/>
          <a:p>
            <a:r>
              <a:rPr lang="en-US" dirty="0" smtClean="0"/>
              <a:t>This particular study used hospital-based controls.  The investigators note that they took patients who were admitted for a diagnosis unrelated to OC use, the exposure of interest.  This immediately raises a red flag!  The controls should not be identified based on exposure status.  In determining whether OC use and NHL are associated, the control group will be used to provide an estimate of exposure in the study base.  The investigators’ attempt to find controls that are unrelated to exposure can artificially deplete controls of the exposure and induce an artificial correlation between cases and exposure.  More on this in upcoming lectures.  Controls need to be selected without thinking about exposure status.</a:t>
            </a:r>
          </a:p>
          <a:p>
            <a:endParaRPr lang="en-US" dirty="0" smtClean="0"/>
          </a:p>
          <a:p>
            <a:r>
              <a:rPr lang="en-US" dirty="0" smtClean="0"/>
              <a:t>Instead, the investigators using this study design need to worry about directly identifying the appropriate secondary study base and then sampling</a:t>
            </a:r>
            <a:r>
              <a:rPr lang="en-US" baseline="0" dirty="0" smtClean="0"/>
              <a:t> it directly</a:t>
            </a:r>
            <a:r>
              <a:rPr lang="en-US" dirty="0" smtClean="0"/>
              <a:t>.</a:t>
            </a:r>
          </a:p>
          <a:p>
            <a:endParaRPr lang="en-US" dirty="0" smtClean="0"/>
          </a:p>
          <a:p>
            <a:r>
              <a:rPr lang="en-US" dirty="0" smtClean="0"/>
              <a:t>This is a relatively recent example of a case-control study using a secondary study base, illustrating that this design is still used.  Perhaps because investigators are not sufficiently aware of the very real problems and pitfalls of this design.   It illustrates the lack of awareness of the key underlying issue – identification of the study base – in any case-control study.</a:t>
            </a:r>
          </a:p>
        </p:txBody>
      </p:sp>
    </p:spTree>
    <p:extLst>
      <p:ext uri="{BB962C8B-B14F-4D97-AF65-F5344CB8AC3E}">
        <p14:creationId xmlns:p14="http://schemas.microsoft.com/office/powerpoint/2010/main" val="4242476211"/>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7"/>
          <p:cNvSpPr>
            <a:spLocks noGrp="1" noChangeArrowheads="1"/>
          </p:cNvSpPr>
          <p:nvPr>
            <p:ph type="sldNum" sz="quarter" idx="5"/>
          </p:nvPr>
        </p:nvSpPr>
        <p:spPr>
          <a:noFill/>
        </p:spPr>
        <p:txBody>
          <a:bodyPr/>
          <a:lstStyle/>
          <a:p>
            <a:fld id="{26F5C42A-0D87-4665-ACBC-36B1B8B706EB}" type="slidenum">
              <a:rPr lang="en-US" smtClean="0"/>
              <a:pPr/>
              <a:t>80</a:t>
            </a:fld>
            <a:endParaRPr lang="en-US" smtClean="0"/>
          </a:p>
        </p:txBody>
      </p:sp>
      <p:sp>
        <p:nvSpPr>
          <p:cNvPr id="126978" name="Rectangle 2"/>
          <p:cNvSpPr>
            <a:spLocks noGrp="1" noRot="1" noChangeAspect="1" noChangeArrowheads="1" noTextEdit="1"/>
          </p:cNvSpPr>
          <p:nvPr>
            <p:ph type="sldImg"/>
          </p:nvPr>
        </p:nvSpPr>
        <p:spPr>
          <a:ln/>
        </p:spPr>
      </p:sp>
      <p:sp>
        <p:nvSpPr>
          <p:cNvPr id="126979" name="Rectangle 3"/>
          <p:cNvSpPr>
            <a:spLocks noGrp="1" noChangeArrowheads="1"/>
          </p:cNvSpPr>
          <p:nvPr>
            <p:ph type="body" idx="1"/>
          </p:nvPr>
        </p:nvSpPr>
        <p:spPr>
          <a:noFill/>
          <a:ln/>
        </p:spPr>
        <p:txBody>
          <a:bodyPr/>
          <a:lstStyle/>
          <a:p>
            <a:r>
              <a:rPr lang="en-US" dirty="0" smtClean="0"/>
              <a:t>Since there is no ambiguity about the population that gave rise to the cases when a  primary study base can be identified, the problem for case-control studies is going</a:t>
            </a:r>
            <a:r>
              <a:rPr lang="en-US" baseline="0" dirty="0" smtClean="0"/>
              <a:t> </a:t>
            </a:r>
            <a:r>
              <a:rPr lang="en-US" dirty="0" smtClean="0"/>
              <a:t>to be ascertaining all the cases for diseases without comprehensive registries.  There may also be logistic problems with enrolling cases with poor survival because of the lag time between diagnosis and appearance in the registry.  For example, a case-control study of </a:t>
            </a:r>
            <a:r>
              <a:rPr lang="en-US" dirty="0" err="1" smtClean="0"/>
              <a:t>glioma</a:t>
            </a:r>
            <a:r>
              <a:rPr lang="en-US" dirty="0" smtClean="0"/>
              <a:t> is likely to have difficulty contacting the cases quickly enough.  And, for</a:t>
            </a:r>
            <a:r>
              <a:rPr lang="en-US" baseline="0" dirty="0" smtClean="0"/>
              <a:t> some outcomes, not all instances of the disease are going to get formally diagnosed.  For example, prostate and breast cancer may be undetected prior to death.  Diabetes is another example where some cases are not diagnosed prior to death.  In contrast, an outcome like pancreatic cancer is almost universally identified prior to death in the U.S.</a:t>
            </a:r>
            <a:endParaRPr lang="en-US" dirty="0" smtClean="0"/>
          </a:p>
          <a:p>
            <a:endParaRPr lang="en-US" dirty="0" smtClean="0"/>
          </a:p>
          <a:p>
            <a:r>
              <a:rPr lang="en-US" dirty="0" smtClean="0"/>
              <a:t>With a secondary study base, all of the cases are available since such designs start with gathering all of the cases at some venue</a:t>
            </a:r>
            <a:r>
              <a:rPr lang="en-US" baseline="0" dirty="0" smtClean="0"/>
              <a:t> or set of venues (e.g., a </a:t>
            </a:r>
            <a:r>
              <a:rPr lang="en-US" dirty="0" smtClean="0"/>
              <a:t>hospital).  Determining the population to sample for controls is the challenge.  While it is possible to</a:t>
            </a:r>
            <a:r>
              <a:rPr lang="en-US" baseline="0" dirty="0" smtClean="0"/>
              <a:t> define the study base in words, it is very difficult to actually identify the individual members of that study base.  </a:t>
            </a:r>
            <a:r>
              <a:rPr lang="en-US" dirty="0" smtClean="0"/>
              <a:t>This</a:t>
            </a:r>
            <a:r>
              <a:rPr lang="en-US" baseline="0" dirty="0" smtClean="0"/>
              <a:t> problem means that answers produced by studies with secondary study bases are more apt to be invalid than primary study bases.   This problem is called a “t</a:t>
            </a:r>
            <a:r>
              <a:rPr lang="en-US" dirty="0" smtClean="0"/>
              <a:t>hreat to validity”.  </a:t>
            </a:r>
          </a:p>
        </p:txBody>
      </p:sp>
    </p:spTree>
    <p:extLst>
      <p:ext uri="{BB962C8B-B14F-4D97-AF65-F5344CB8AC3E}">
        <p14:creationId xmlns:p14="http://schemas.microsoft.com/office/powerpoint/2010/main" val="1397295901"/>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7"/>
          <p:cNvSpPr>
            <a:spLocks noGrp="1" noChangeArrowheads="1"/>
          </p:cNvSpPr>
          <p:nvPr>
            <p:ph type="sldNum" sz="quarter" idx="5"/>
          </p:nvPr>
        </p:nvSpPr>
        <p:spPr>
          <a:noFill/>
        </p:spPr>
        <p:txBody>
          <a:bodyPr/>
          <a:lstStyle/>
          <a:p>
            <a:fld id="{071AC3F2-B83B-464E-A0A4-1A222C987FDE}" type="slidenum">
              <a:rPr lang="en-US" smtClean="0"/>
              <a:pPr/>
              <a:t>81</a:t>
            </a:fld>
            <a:endParaRPr lang="en-US" smtClean="0"/>
          </a:p>
        </p:txBody>
      </p:sp>
      <p:sp>
        <p:nvSpPr>
          <p:cNvPr id="129026" name="Rectangle 2"/>
          <p:cNvSpPr>
            <a:spLocks noGrp="1" noRot="1" noChangeAspect="1" noChangeArrowheads="1" noTextEdit="1"/>
          </p:cNvSpPr>
          <p:nvPr>
            <p:ph type="sldImg"/>
          </p:nvPr>
        </p:nvSpPr>
        <p:spPr>
          <a:ln/>
        </p:spPr>
      </p:sp>
      <p:sp>
        <p:nvSpPr>
          <p:cNvPr id="129027" name="Rectangle 3"/>
          <p:cNvSpPr>
            <a:spLocks noGrp="1" noChangeArrowheads="1"/>
          </p:cNvSpPr>
          <p:nvPr>
            <p:ph type="body" idx="1"/>
          </p:nvPr>
        </p:nvSpPr>
        <p:spPr>
          <a:noFill/>
          <a:ln/>
        </p:spPr>
        <p:txBody>
          <a:bodyPr/>
          <a:lstStyle/>
          <a:p>
            <a:r>
              <a:rPr lang="en-US" dirty="0" smtClean="0"/>
              <a:t>This is a crucial distinction that explains a lot of weak case-control studies that have yielded erroneous conclusions and given case-control design a bad name in many circles.  As can be seen in the example of the nested case-control study within a defined</a:t>
            </a:r>
            <a:r>
              <a:rPr lang="en-US" baseline="0" dirty="0" smtClean="0"/>
              <a:t> </a:t>
            </a:r>
            <a:r>
              <a:rPr lang="en-US" dirty="0" smtClean="0"/>
              <a:t>cohort, the results from a well-designed case-control study with a primary study base can be just as valid as a cohort study itself.  </a:t>
            </a:r>
          </a:p>
        </p:txBody>
      </p:sp>
    </p:spTree>
    <p:extLst>
      <p:ext uri="{BB962C8B-B14F-4D97-AF65-F5344CB8AC3E}">
        <p14:creationId xmlns:p14="http://schemas.microsoft.com/office/powerpoint/2010/main" val="1770799060"/>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Rectangle 7"/>
          <p:cNvSpPr>
            <a:spLocks noGrp="1" noChangeArrowheads="1"/>
          </p:cNvSpPr>
          <p:nvPr>
            <p:ph type="sldNum" sz="quarter" idx="5"/>
          </p:nvPr>
        </p:nvSpPr>
        <p:spPr>
          <a:noFill/>
        </p:spPr>
        <p:txBody>
          <a:bodyPr/>
          <a:lstStyle/>
          <a:p>
            <a:fld id="{26D23DA3-55C9-4255-ACB6-71A3912113DC}" type="slidenum">
              <a:rPr lang="en-US" smtClean="0"/>
              <a:pPr/>
              <a:t>82</a:t>
            </a:fld>
            <a:endParaRPr lang="en-US" smtClean="0"/>
          </a:p>
        </p:txBody>
      </p:sp>
      <p:sp>
        <p:nvSpPr>
          <p:cNvPr id="131074" name="Rectangle 2"/>
          <p:cNvSpPr>
            <a:spLocks noGrp="1" noRot="1" noChangeAspect="1" noChangeArrowheads="1" noTextEdit="1"/>
          </p:cNvSpPr>
          <p:nvPr>
            <p:ph type="sldImg"/>
          </p:nvPr>
        </p:nvSpPr>
        <p:spPr>
          <a:ln/>
        </p:spPr>
      </p:sp>
      <p:sp>
        <p:nvSpPr>
          <p:cNvPr id="131075"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064473137"/>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7"/>
          <p:cNvSpPr>
            <a:spLocks noGrp="1" noChangeArrowheads="1"/>
          </p:cNvSpPr>
          <p:nvPr>
            <p:ph type="sldNum" sz="quarter" idx="5"/>
          </p:nvPr>
        </p:nvSpPr>
        <p:spPr>
          <a:noFill/>
        </p:spPr>
        <p:txBody>
          <a:bodyPr/>
          <a:lstStyle/>
          <a:p>
            <a:fld id="{1A3C2A28-AADB-4474-B09F-B827B7AEAFA3}" type="slidenum">
              <a:rPr lang="en-US" smtClean="0"/>
              <a:pPr/>
              <a:t>83</a:t>
            </a:fld>
            <a:endParaRPr lang="en-US" smtClean="0"/>
          </a:p>
        </p:txBody>
      </p:sp>
      <p:sp>
        <p:nvSpPr>
          <p:cNvPr id="133122" name="Rectangle 2"/>
          <p:cNvSpPr>
            <a:spLocks noGrp="1" noRot="1" noChangeAspect="1" noChangeArrowheads="1" noTextEdit="1"/>
          </p:cNvSpPr>
          <p:nvPr>
            <p:ph type="sldImg"/>
          </p:nvPr>
        </p:nvSpPr>
        <p:spPr>
          <a:ln/>
        </p:spPr>
      </p:sp>
      <p:sp>
        <p:nvSpPr>
          <p:cNvPr id="133123" name="Rectangle 3"/>
          <p:cNvSpPr>
            <a:spLocks noGrp="1" noChangeArrowheads="1"/>
          </p:cNvSpPr>
          <p:nvPr>
            <p:ph type="body" idx="1"/>
          </p:nvPr>
        </p:nvSpPr>
        <p:spPr>
          <a:noFill/>
          <a:ln/>
        </p:spPr>
        <p:txBody>
          <a:bodyPr/>
          <a:lstStyle/>
          <a:p>
            <a:r>
              <a:rPr lang="en-US" dirty="0" smtClean="0"/>
              <a:t>When we discuss measures of disease occurrence – in the upcoming lectures, we will look more closely at the concepts of incidence and prevalence and how they are measured.  The point here is to understand that the type of sampling (incidence density, prevalent</a:t>
            </a:r>
            <a:r>
              <a:rPr lang="en-US" baseline="0" dirty="0" smtClean="0"/>
              <a:t> controls, etc.) </a:t>
            </a:r>
            <a:r>
              <a:rPr lang="en-US" dirty="0" smtClean="0"/>
              <a:t>is separate from the population sampled (the study base).  Both are important concepts but they are not linked.</a:t>
            </a:r>
          </a:p>
        </p:txBody>
      </p:sp>
    </p:spTree>
    <p:extLst>
      <p:ext uri="{BB962C8B-B14F-4D97-AF65-F5344CB8AC3E}">
        <p14:creationId xmlns:p14="http://schemas.microsoft.com/office/powerpoint/2010/main" val="1169245600"/>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2"/>
          <p:cNvSpPr>
            <a:spLocks noGrp="1" noRot="1" noChangeAspect="1" noChangeArrowheads="1" noTextEdit="1"/>
          </p:cNvSpPr>
          <p:nvPr>
            <p:ph type="sldImg"/>
          </p:nvPr>
        </p:nvSpPr>
        <p:spPr>
          <a:ln/>
        </p:spPr>
      </p:sp>
      <p:sp>
        <p:nvSpPr>
          <p:cNvPr id="149506" name="Rectangle 3"/>
          <p:cNvSpPr>
            <a:spLocks noGrp="1" noChangeArrowheads="1"/>
          </p:cNvSpPr>
          <p:nvPr>
            <p:ph type="body" idx="1"/>
          </p:nvPr>
        </p:nvSpPr>
        <p:spPr>
          <a:noFill/>
          <a:ln/>
        </p:spPr>
        <p:txBody>
          <a:bodyPr/>
          <a:lstStyle/>
          <a:p>
            <a:r>
              <a:rPr lang="en-US" sz="1000" b="0" dirty="0" smtClean="0"/>
              <a:t>A</a:t>
            </a:r>
            <a:r>
              <a:rPr lang="en-US" sz="1000" b="0" baseline="0" dirty="0" smtClean="0"/>
              <a:t> design that illustrates these distinctions and is unfortunately all too common is one which uses prevalent cases and prevalent controls.   By prevalent cases, we mean that investigator finds all of the cases, at one point in time, that are accessible to him/her.  This is essentially like the cross-sectional sampling explained before.  This is sometimes referred to as </a:t>
            </a:r>
            <a:r>
              <a:rPr lang="en-US" sz="1000" b="0" dirty="0" smtClean="0"/>
              <a:t>a case-based case-control study carried out “cross-</a:t>
            </a:r>
            <a:r>
              <a:rPr lang="en-US" sz="1000" b="0" dirty="0" err="1" smtClean="0"/>
              <a:t>sectionally</a:t>
            </a:r>
            <a:r>
              <a:rPr lang="en-US" sz="1000" b="0" dirty="0" smtClean="0"/>
              <a:t>”: cases with long survival after diagnosis (best prognosis) are more</a:t>
            </a:r>
            <a:r>
              <a:rPr lang="en-US" sz="1000" b="0" baseline="0" dirty="0" smtClean="0"/>
              <a:t> likely to be included</a:t>
            </a:r>
            <a:r>
              <a:rPr lang="en-US" sz="1000" b="0" dirty="0" smtClean="0"/>
              <a:t> in the case group. In this example, the dashed horizontal lines originating from</a:t>
            </a:r>
            <a:r>
              <a:rPr lang="en-US" sz="1000" b="0" baseline="0" dirty="0" smtClean="0"/>
              <a:t> the cases</a:t>
            </a:r>
            <a:r>
              <a:rPr lang="en-US" sz="1000" b="0" dirty="0" smtClean="0"/>
              <a:t> represent survival times; note that only three of the five cases are included in the study.  The</a:t>
            </a:r>
            <a:r>
              <a:rPr lang="en-US" sz="1000" b="0" baseline="0" dirty="0" smtClean="0"/>
              <a:t> other cases have either died or left the underlying cohort.</a:t>
            </a:r>
          </a:p>
          <a:p>
            <a:endParaRPr lang="en-US" sz="1000" b="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000" b="0" dirty="0" smtClean="0"/>
              <a:t>Use of prevalent cases is a flawed</a:t>
            </a:r>
            <a:r>
              <a:rPr lang="en-US" sz="1000" b="0" baseline="0" dirty="0" smtClean="0"/>
              <a:t> design that cannot be rescued through analytic methods.  It has the same weaknesses as a cross-sectional study.  </a:t>
            </a:r>
            <a:r>
              <a:rPr lang="en-US" sz="1000" b="0" dirty="0" smtClean="0"/>
              <a: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000" b="0" dirty="0" smtClean="0"/>
          </a:p>
          <a:p>
            <a:r>
              <a:rPr lang="en-US" sz="1000" b="0" dirty="0" smtClean="0"/>
              <a:t>As we noted earlier in our</a:t>
            </a:r>
            <a:r>
              <a:rPr lang="en-US" sz="1000" b="0" baseline="0" dirty="0" smtClean="0"/>
              <a:t> discussion of sampling controls from a dynamic cohort at one </a:t>
            </a:r>
            <a:r>
              <a:rPr lang="en-US" sz="1000" b="0" baseline="0" dirty="0" err="1" smtClean="0"/>
              <a:t>timepoint</a:t>
            </a:r>
            <a:r>
              <a:rPr lang="en-US" sz="1000" b="0" baseline="0" dirty="0" smtClean="0"/>
              <a:t>, we can theoretically use controls sampled at the end of the study to represent exposure prevalence in the cohort.  We can again informally call this “prevalent control” sampling in the context of a dynamic cohort.  </a:t>
            </a:r>
            <a:r>
              <a:rPr lang="en-US" altLang="en-US" sz="1000" b="0" baseline="0" dirty="0" smtClean="0"/>
              <a:t>However, as we also noted earlier, f</a:t>
            </a:r>
            <a:r>
              <a:rPr lang="en-US" altLang="en-US" sz="1000" b="0" dirty="0" smtClean="0"/>
              <a:t>or this to be an unbiased estimate of exposed and unexposed person-time in this dynamic cohort, the exposure prevalence in the population has to be in “steady state” during the study period.  In</a:t>
            </a:r>
            <a:r>
              <a:rPr lang="en-US" altLang="en-US" sz="1000" b="0" baseline="0" dirty="0" smtClean="0"/>
              <a:t> addition, prevalence of covariates has to be in a “steady state.”   These assumptions are difficult to meet. </a:t>
            </a:r>
          </a:p>
          <a:p>
            <a:endParaRPr lang="en-US" sz="1000" b="0" baseline="0" dirty="0" smtClean="0"/>
          </a:p>
          <a:p>
            <a:r>
              <a:rPr lang="en-US" sz="1000" b="0" baseline="0" dirty="0" smtClean="0"/>
              <a:t>What makes this situation even worse is that it is often done in the context of medical center-based case ascertainment, i.e., a secondary study base.  This makes for 3 strikes:  prevalent cases, prevalent controls, and a secondary study base.</a:t>
            </a:r>
            <a:endParaRPr lang="en-US" sz="1000" b="0" dirty="0" smtClean="0"/>
          </a:p>
          <a:p>
            <a:endParaRPr lang="en-US" sz="1000" b="0" dirty="0" smtClean="0"/>
          </a:p>
          <a:p>
            <a:r>
              <a:rPr lang="en-US" sz="1000" b="0" dirty="0" smtClean="0"/>
              <a:t>It</a:t>
            </a:r>
            <a:r>
              <a:rPr lang="en-US" sz="1000" b="0" baseline="0" dirty="0" smtClean="0"/>
              <a:t> is easy to see how this would be an easy study to perform.  Grab all of the cases you can find in your clinic and then grab all of the controls (persons without the disease under study) you can find at your medical center.   This explains why this approach is so common.   However, “you get what you pay” for in that this approach </a:t>
            </a:r>
            <a:r>
              <a:rPr lang="en-US" sz="1000" b="0" baseline="0" dirty="0" smtClean="0"/>
              <a:t>is very susceptible to </a:t>
            </a:r>
            <a:r>
              <a:rPr lang="en-US" sz="1000" b="0" baseline="0" dirty="0" smtClean="0"/>
              <a:t>not </a:t>
            </a:r>
            <a:r>
              <a:rPr lang="en-US" sz="1000" b="0" baseline="0" dirty="0" smtClean="0"/>
              <a:t>producing </a:t>
            </a:r>
            <a:r>
              <a:rPr lang="en-US" sz="1000" b="0" baseline="0" dirty="0" smtClean="0"/>
              <a:t>valid answers.  </a:t>
            </a:r>
            <a:endParaRPr lang="en-US" altLang="en-US" sz="1000" b="0" dirty="0" smtClean="0"/>
          </a:p>
        </p:txBody>
      </p:sp>
    </p:spTree>
    <p:extLst>
      <p:ext uri="{BB962C8B-B14F-4D97-AF65-F5344CB8AC3E}">
        <p14:creationId xmlns:p14="http://schemas.microsoft.com/office/powerpoint/2010/main" val="35809522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a:ln/>
        </p:spPr>
      </p:sp>
      <p:sp>
        <p:nvSpPr>
          <p:cNvPr id="32770" name="Notes Placeholder 2"/>
          <p:cNvSpPr>
            <a:spLocks noGrp="1"/>
          </p:cNvSpPr>
          <p:nvPr>
            <p:ph type="body" idx="1"/>
          </p:nvPr>
        </p:nvSpPr>
        <p:spPr>
          <a:noFill/>
          <a:ln/>
        </p:spPr>
        <p:txBody>
          <a:bodyPr/>
          <a:lstStyle/>
          <a:p>
            <a:r>
              <a:rPr lang="en-US" dirty="0" smtClean="0"/>
              <a:t>The danger in looking at associations between variables at the group level is that the association may not hold at the individual level.  This is known as the “ecologic fallacy.”  The textbook gives an example of 3 groups with different income and percent traffic accidents showing a positive association between income and accidents at the group level, but inspection of individual data shows that it is actually the reverse, a negative association between income and accidents.  What explains this?  In this example, we don’t know from the group-level data that the persons with highest income are actually having more accidents.  In fact, in every population, it’s the people with lower income that are having more injuries. For some reason that is beyond the data collected, the population with more accidents also has the widest range of incomes, the most people with low incomes and the richest individual.  Thus, this “study” compared income</a:t>
            </a:r>
            <a:r>
              <a:rPr lang="en-US" baseline="0" dirty="0" smtClean="0"/>
              <a:t> and traffic injuries in populations with quite different income distributions. </a:t>
            </a:r>
            <a:r>
              <a:rPr lang="en-US" dirty="0" smtClean="0"/>
              <a:t>We won’t say much more about ecologic designs in the </a:t>
            </a:r>
            <a:r>
              <a:rPr lang="en-US" dirty="0" smtClean="0"/>
              <a:t>course, </a:t>
            </a:r>
            <a:r>
              <a:rPr lang="en-US" dirty="0" smtClean="0"/>
              <a:t>but we let you get some experience with this in one of the homework problems for this week. </a:t>
            </a:r>
          </a:p>
          <a:p>
            <a:endParaRPr lang="en-US" dirty="0" smtClean="0"/>
          </a:p>
          <a:p>
            <a:r>
              <a:rPr lang="en-US" sz="1200" kern="1200" dirty="0" err="1" smtClean="0">
                <a:solidFill>
                  <a:schemeClr val="tx1"/>
                </a:solidFill>
                <a:effectLst/>
                <a:latin typeface="Times New Roman" pitchFamily="18" charset="0"/>
                <a:ea typeface="+mn-ea"/>
                <a:cs typeface="+mn-cs"/>
              </a:rPr>
              <a:t>Popn</a:t>
            </a:r>
            <a:r>
              <a:rPr lang="en-US" sz="1200" kern="1200" dirty="0" smtClean="0">
                <a:solidFill>
                  <a:schemeClr val="tx1"/>
                </a:solidFill>
                <a:effectLst/>
                <a:latin typeface="Times New Roman" pitchFamily="18" charset="0"/>
                <a:ea typeface="+mn-ea"/>
                <a:cs typeface="+mn-cs"/>
              </a:rPr>
              <a:t>	A	B	C</a:t>
            </a:r>
          </a:p>
          <a:p>
            <a:endParaRPr lang="en-US" sz="1200" kern="1200" dirty="0" smtClean="0">
              <a:solidFill>
                <a:schemeClr val="tx1"/>
              </a:solidFill>
              <a:effectLst/>
              <a:latin typeface="Times New Roman" pitchFamily="18" charset="0"/>
              <a:ea typeface="+mn-ea"/>
              <a:cs typeface="+mn-cs"/>
            </a:endParaRPr>
          </a:p>
          <a:p>
            <a:r>
              <a:rPr lang="en-US" sz="1200" kern="1200" dirty="0" smtClean="0">
                <a:solidFill>
                  <a:schemeClr val="tx1"/>
                </a:solidFill>
                <a:effectLst/>
                <a:latin typeface="Times New Roman" pitchFamily="18" charset="0"/>
                <a:ea typeface="+mn-ea"/>
                <a:cs typeface="+mn-cs"/>
              </a:rPr>
              <a:t>Median	19.8	24.3	22.7</a:t>
            </a:r>
          </a:p>
          <a:p>
            <a:r>
              <a:rPr lang="en-US" sz="1200" kern="1200" dirty="0" smtClean="0">
                <a:solidFill>
                  <a:schemeClr val="tx1"/>
                </a:solidFill>
                <a:effectLst/>
                <a:latin typeface="Times New Roman" pitchFamily="18" charset="0"/>
                <a:ea typeface="+mn-ea"/>
                <a:cs typeface="+mn-cs"/>
              </a:rPr>
              <a:t>SD	12.8	10.7	7.2</a:t>
            </a:r>
          </a:p>
          <a:p>
            <a:endParaRPr lang="en-US" sz="1200" kern="1200" dirty="0" smtClean="0">
              <a:solidFill>
                <a:schemeClr val="tx1"/>
              </a:solidFill>
              <a:effectLst/>
              <a:latin typeface="Times New Roman" pitchFamily="18" charset="0"/>
              <a:ea typeface="+mn-ea"/>
              <a:cs typeface="+mn-cs"/>
            </a:endParaRPr>
          </a:p>
          <a:p>
            <a:endParaRPr lang="en-US" sz="1200" kern="1200" dirty="0" smtClean="0">
              <a:solidFill>
                <a:schemeClr val="tx1"/>
              </a:solidFill>
              <a:effectLst/>
              <a:latin typeface="Times New Roman" pitchFamily="18" charset="0"/>
              <a:ea typeface="+mn-ea"/>
              <a:cs typeface="+mn-cs"/>
            </a:endParaRPr>
          </a:p>
          <a:p>
            <a:r>
              <a:rPr lang="en-US" sz="1200" b="0" i="0" u="none" strike="noStrike" kern="1200" baseline="0" dirty="0" smtClean="0">
                <a:solidFill>
                  <a:schemeClr val="tx1"/>
                </a:solidFill>
                <a:latin typeface="Times New Roman" pitchFamily="18" charset="0"/>
                <a:ea typeface="+mn-ea"/>
                <a:cs typeface="+mn-cs"/>
              </a:rPr>
              <a:t>A classical example of bias due to ecologic fallacy is the study by </a:t>
            </a:r>
            <a:r>
              <a:rPr lang="en-US" sz="1200" b="0" i="0" u="none" strike="noStrike" kern="1200" baseline="0" dirty="0" err="1" smtClean="0">
                <a:solidFill>
                  <a:schemeClr val="tx1"/>
                </a:solidFill>
                <a:latin typeface="Times New Roman" pitchFamily="18" charset="0"/>
                <a:ea typeface="+mn-ea"/>
                <a:cs typeface="+mn-cs"/>
              </a:rPr>
              <a:t>Émile</a:t>
            </a:r>
            <a:r>
              <a:rPr lang="en-US" sz="1200" b="0" i="0" u="none" strike="noStrike" kern="1200" baseline="0" dirty="0" smtClean="0">
                <a:solidFill>
                  <a:schemeClr val="tx1"/>
                </a:solidFill>
                <a:latin typeface="Times New Roman" pitchFamily="18" charset="0"/>
                <a:ea typeface="+mn-ea"/>
                <a:cs typeface="+mn-cs"/>
              </a:rPr>
              <a:t> Durkheim, a famous French sociologist. In a groundbreaking book published in 1897, entitled </a:t>
            </a:r>
            <a:r>
              <a:rPr lang="en-US" sz="1200" b="0" i="1" u="none" strike="noStrike" kern="1200" baseline="0" dirty="0" smtClean="0">
                <a:solidFill>
                  <a:schemeClr val="tx1"/>
                </a:solidFill>
                <a:latin typeface="Times New Roman" pitchFamily="18" charset="0"/>
                <a:ea typeface="+mn-ea"/>
                <a:cs typeface="+mn-cs"/>
              </a:rPr>
              <a:t>Le Suicide</a:t>
            </a:r>
            <a:r>
              <a:rPr lang="en-US" sz="1200" b="0" i="0" u="none" strike="noStrike" kern="1200" baseline="0" dirty="0" smtClean="0">
                <a:solidFill>
                  <a:schemeClr val="tx1"/>
                </a:solidFill>
                <a:latin typeface="Times New Roman" pitchFamily="18" charset="0"/>
                <a:ea typeface="+mn-ea"/>
                <a:cs typeface="+mn-cs"/>
              </a:rPr>
              <a:t>, Durkheim explored the differing suicide rates among Protestants and Catholics. In 19th century Europe, suicide rates were higher in countries that were more heavily Protestant. Durkheim found that suicide rates were highest in provinces that were heavily Protestant. He concluded that stronger social control among Catholics resulted in lower suicide rates. Durkheim's study of religion and suicide used data from four groups of Prussian provinces between 1883 and 1890. The groups were formed by ranking 13 provinces according to the proportion of the population that was Protestant. Durkheim found that suicide rates were highest in provinces that were heavily Protestant. He concluded that stronger social control among Catholics resulted in lower suicide rates.  The estimated rate ratio, comparing Protestants with other religions, was 7.6 (i.e. suicide rates among Protestants was about 8 fold higher than other religions). However, studies at the individual level found that Protestants only had about a two-fold increased rate of suicide.  This difference in the estimates from individual (rate ratio ~2) and aggregate level (rate ratio ~8) data appears to be a bias due to an ecologic fallacy.  Because none of the regions was entirely Protestant or non-Protestant, it may have been non-Protestants (primarily Catholics) who were committing suicide in predominantly Protestant provinces. It is plausible that members of a religious minority might have been more likely to commit suicide than were members of the majority. Living in a predominantly Protestant area had a contextual effect on suicide risk among Catholics. </a:t>
            </a:r>
            <a:r>
              <a:rPr lang="en-US" sz="1200" kern="1200" dirty="0" smtClean="0">
                <a:solidFill>
                  <a:schemeClr val="tx1"/>
                </a:solidFill>
                <a:effectLst/>
                <a:latin typeface="Times New Roman" pitchFamily="18" charset="0"/>
                <a:ea typeface="+mn-ea"/>
                <a:cs typeface="+mn-cs"/>
              </a:rPr>
              <a:t>			</a:t>
            </a:r>
          </a:p>
          <a:p>
            <a:endParaRPr lang="en-US" sz="1200" kern="1200" dirty="0" smtClean="0">
              <a:solidFill>
                <a:schemeClr val="tx1"/>
              </a:solidFill>
              <a:effectLst/>
              <a:latin typeface="Times New Roman" pitchFamily="18" charset="0"/>
              <a:ea typeface="+mn-ea"/>
              <a:cs typeface="+mn-cs"/>
            </a:endParaRPr>
          </a:p>
        </p:txBody>
      </p:sp>
      <p:sp>
        <p:nvSpPr>
          <p:cNvPr id="39939" name="Slide Number Placeholder 3"/>
          <p:cNvSpPr txBox="1">
            <a:spLocks noGrp="1"/>
          </p:cNvSpPr>
          <p:nvPr/>
        </p:nvSpPr>
        <p:spPr bwMode="auto">
          <a:xfrm>
            <a:off x="3884613" y="8829675"/>
            <a:ext cx="2971800" cy="465138"/>
          </a:xfrm>
          <a:prstGeom prst="rect">
            <a:avLst/>
          </a:prstGeom>
          <a:noFill/>
          <a:ln>
            <a:miter lim="800000"/>
            <a:headEnd/>
            <a:tailEnd/>
          </a:ln>
        </p:spPr>
        <p:txBody>
          <a:bodyPr anchor="b"/>
          <a:lstStyle/>
          <a:p>
            <a:pPr algn="r">
              <a:defRPr/>
            </a:pPr>
            <a:fld id="{4FABCA22-8BDC-461D-B31A-AE93C436562C}" type="slidenum">
              <a:rPr lang="en-US" sz="1200">
                <a:latin typeface="+mn-lt"/>
              </a:rPr>
              <a:pPr algn="r">
                <a:defRPr/>
              </a:pPr>
              <a:t>9</a:t>
            </a:fld>
            <a:endParaRPr lang="en-US" sz="1200">
              <a:latin typeface="+mn-lt"/>
            </a:endParaRPr>
          </a:p>
        </p:txBody>
      </p:sp>
    </p:spTree>
    <p:extLst>
      <p:ext uri="{BB962C8B-B14F-4D97-AF65-F5344CB8AC3E}">
        <p14:creationId xmlns:p14="http://schemas.microsoft.com/office/powerpoint/2010/main" val="3478050399"/>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7"/>
          <p:cNvSpPr>
            <a:spLocks noGrp="1" noChangeArrowheads="1"/>
          </p:cNvSpPr>
          <p:nvPr>
            <p:ph type="sldNum" sz="quarter" idx="5"/>
          </p:nvPr>
        </p:nvSpPr>
        <p:spPr>
          <a:noFill/>
        </p:spPr>
        <p:txBody>
          <a:bodyPr/>
          <a:lstStyle/>
          <a:p>
            <a:fld id="{F6D14018-A4DA-407D-A376-8ABA3EB26670}" type="slidenum">
              <a:rPr lang="en-US" smtClean="0"/>
              <a:pPr/>
              <a:t>85</a:t>
            </a:fld>
            <a:endParaRPr lang="en-US" smtClean="0"/>
          </a:p>
        </p:txBody>
      </p:sp>
      <p:sp>
        <p:nvSpPr>
          <p:cNvPr id="137218" name="Rectangle 2"/>
          <p:cNvSpPr>
            <a:spLocks noGrp="1" noRot="1" noChangeAspect="1" noChangeArrowheads="1" noTextEdit="1"/>
          </p:cNvSpPr>
          <p:nvPr>
            <p:ph type="sldImg"/>
          </p:nvPr>
        </p:nvSpPr>
        <p:spPr>
          <a:ln/>
        </p:spPr>
      </p:sp>
      <p:sp>
        <p:nvSpPr>
          <p:cNvPr id="137219" name="Rectangle 3"/>
          <p:cNvSpPr>
            <a:spLocks noGrp="1" noChangeArrowheads="1"/>
          </p:cNvSpPr>
          <p:nvPr>
            <p:ph type="body" idx="1"/>
          </p:nvPr>
        </p:nvSpPr>
        <p:spPr>
          <a:noFill/>
          <a:ln/>
        </p:spPr>
        <p:txBody>
          <a:bodyPr/>
          <a:lstStyle/>
          <a:p>
            <a:r>
              <a:rPr lang="en-US" dirty="0" smtClean="0"/>
              <a:t>One of the advantages of doing a case-control study in a single hospital is the ready access to the cases.    But even with the advantage of access, it may be difficult to include all the incident cases for diseases with poor survival.  We give the example of glioma (brain</a:t>
            </a:r>
            <a:r>
              <a:rPr lang="en-US" baseline="0" dirty="0" smtClean="0"/>
              <a:t> cancer)</a:t>
            </a:r>
            <a:r>
              <a:rPr lang="en-US" dirty="0" smtClean="0"/>
              <a:t> patients.  Using the prevalent cases in a case-control study brings forth</a:t>
            </a:r>
            <a:r>
              <a:rPr lang="en-US" baseline="0" dirty="0" smtClean="0"/>
              <a:t> the same problems that were seen in a cross-sectional study: problems with reverse causality and problems distinguishing determinants of incidence from determinants of survival once disease has occurred.  </a:t>
            </a:r>
            <a:r>
              <a:rPr lang="en-US" dirty="0" smtClean="0"/>
              <a:t>It is possible that using prevalent cases may not bias the findings but there is usually no way to determine that, and the possible bias could go in either direction with respect to the study hypothesis.</a:t>
            </a:r>
          </a:p>
          <a:p>
            <a:endParaRPr lang="en-US" dirty="0" smtClean="0"/>
          </a:p>
          <a:p>
            <a:r>
              <a:rPr lang="en-US" dirty="0" smtClean="0"/>
              <a:t>Note:  Kaiser is self-contained</a:t>
            </a:r>
            <a:r>
              <a:rPr lang="en-US" baseline="0" dirty="0" smtClean="0"/>
              <a:t> health care system where all enrolled patients receive primary care in Kaiser facilities, and, if needed, are admitted to Kaiser inpatient hospitals.  Within Kaiser inpatient hospitals, there are only patients enrolled in the Kaiser system.  UCSF hospitals, on the other hand, accepts patients who are receiving their primary care  in a variety of ambulatory facilities; it is not a self-contained system.  Hence, if this was done at Kaiser, it would be in the context of a primary study base.  If done at UCSF, it is a secondary study base.  </a:t>
            </a:r>
          </a:p>
          <a:p>
            <a:endParaRPr lang="en-US" baseline="0" dirty="0" smtClean="0"/>
          </a:p>
          <a:p>
            <a:r>
              <a:rPr lang="en-US" baseline="0" dirty="0" smtClean="0"/>
              <a:t>Use of prevalent cases and prevalent controls was historically very common.   Better understanding of case-control theory has somewhat diminished the popularity of this design but it is still common.  </a:t>
            </a:r>
            <a:endParaRPr lang="en-US" dirty="0" smtClean="0"/>
          </a:p>
        </p:txBody>
      </p:sp>
    </p:spTree>
    <p:extLst>
      <p:ext uri="{BB962C8B-B14F-4D97-AF65-F5344CB8AC3E}">
        <p14:creationId xmlns:p14="http://schemas.microsoft.com/office/powerpoint/2010/main" val="2310128315"/>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2"/>
          <p:cNvSpPr>
            <a:spLocks noGrp="1" noRot="1" noChangeAspect="1" noChangeArrowheads="1" noTextEdit="1"/>
          </p:cNvSpPr>
          <p:nvPr>
            <p:ph type="sldImg"/>
          </p:nvPr>
        </p:nvSpPr>
        <p:spPr>
          <a:ln/>
        </p:spPr>
      </p:sp>
      <p:sp>
        <p:nvSpPr>
          <p:cNvPr id="149506" name="Rectangle 3"/>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000" dirty="0" smtClean="0"/>
              <a:t>The cross-sectional study design and the “prevalent cases” case-control study have a very similar way of sampling an underlying cohort.  In fact, such a sampling scheme can rightfully be called either a cross-sectional study or a case-control study.  And that means they have some similar limitations.  Here is the schematic of a case-control study using prevalent cases that we were just looking at.  Note the loss of cases from the hypothetical cohort in this design.</a:t>
            </a:r>
          </a:p>
        </p:txBody>
      </p:sp>
    </p:spTree>
    <p:extLst>
      <p:ext uri="{BB962C8B-B14F-4D97-AF65-F5344CB8AC3E}">
        <p14:creationId xmlns:p14="http://schemas.microsoft.com/office/powerpoint/2010/main" val="294916176"/>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Rot="1" noChangeAspect="1" noChangeArrowheads="1" noTextEdit="1"/>
          </p:cNvSpPr>
          <p:nvPr>
            <p:ph type="sldImg"/>
          </p:nvPr>
        </p:nvSpPr>
        <p:spPr>
          <a:ln/>
        </p:spPr>
      </p:sp>
      <p:sp>
        <p:nvSpPr>
          <p:cNvPr id="106498" name="Rectangle 3"/>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000" dirty="0" smtClean="0"/>
              <a:t>And here is the cross-sectional schematic that we saw earlier in today’s lecture.  Note the loss of cases from the underlying cohort before the study is started.  This</a:t>
            </a:r>
            <a:r>
              <a:rPr lang="en-US" sz="1000" baseline="0" dirty="0" smtClean="0"/>
              <a:t> phenomenon </a:t>
            </a:r>
            <a:r>
              <a:rPr lang="en-US" sz="1000" dirty="0" smtClean="0"/>
              <a:t>is identical</a:t>
            </a:r>
            <a:r>
              <a:rPr lang="en-US" sz="1000" baseline="0" dirty="0" smtClean="0"/>
              <a:t> </a:t>
            </a:r>
            <a:r>
              <a:rPr lang="en-US" sz="1000" dirty="0" smtClean="0"/>
              <a:t>to what we just saw for the case-control study using prevalent cases.  This is formally called stratified</a:t>
            </a:r>
            <a:r>
              <a:rPr lang="en-US" sz="1000" baseline="0" dirty="0" smtClean="0"/>
              <a:t> cross-sectional sampling; it is stratified based on outcome status. </a:t>
            </a:r>
            <a:endParaRPr lang="en-US" sz="1000"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nl-NL" sz="1000" baseline="0" dirty="0" smtClean="0"/>
          </a:p>
        </p:txBody>
      </p:sp>
    </p:spTree>
    <p:extLst>
      <p:ext uri="{BB962C8B-B14F-4D97-AF65-F5344CB8AC3E}">
        <p14:creationId xmlns:p14="http://schemas.microsoft.com/office/powerpoint/2010/main" val="2082398237"/>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7"/>
          <p:cNvSpPr>
            <a:spLocks noGrp="1" noChangeArrowheads="1"/>
          </p:cNvSpPr>
          <p:nvPr>
            <p:ph type="sldNum" sz="quarter" idx="5"/>
          </p:nvPr>
        </p:nvSpPr>
        <p:spPr>
          <a:noFill/>
        </p:spPr>
        <p:txBody>
          <a:bodyPr/>
          <a:lstStyle/>
          <a:p>
            <a:fld id="{8B20C63D-34A9-41AF-99A1-B429DCB4C977}" type="slidenum">
              <a:rPr lang="en-US" smtClean="0"/>
              <a:pPr/>
              <a:t>88</a:t>
            </a:fld>
            <a:endParaRPr lang="en-US" smtClean="0"/>
          </a:p>
        </p:txBody>
      </p:sp>
      <p:sp>
        <p:nvSpPr>
          <p:cNvPr id="143362" name="Rectangle 2"/>
          <p:cNvSpPr>
            <a:spLocks noGrp="1" noRot="1" noChangeAspect="1" noChangeArrowheads="1" noTextEdit="1"/>
          </p:cNvSpPr>
          <p:nvPr>
            <p:ph type="sldImg"/>
          </p:nvPr>
        </p:nvSpPr>
        <p:spPr>
          <a:ln/>
        </p:spPr>
      </p:sp>
      <p:sp>
        <p:nvSpPr>
          <p:cNvPr id="143363"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29402858"/>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9" name="Rectangle 7"/>
          <p:cNvSpPr>
            <a:spLocks noGrp="1" noChangeArrowheads="1"/>
          </p:cNvSpPr>
          <p:nvPr>
            <p:ph type="sldNum" sz="quarter" idx="5"/>
          </p:nvPr>
        </p:nvSpPr>
        <p:spPr>
          <a:noFill/>
        </p:spPr>
        <p:txBody>
          <a:bodyPr/>
          <a:lstStyle/>
          <a:p>
            <a:fld id="{75B874B4-939D-471D-8AB2-AFD761DD07E4}" type="slidenum">
              <a:rPr lang="en-US" smtClean="0"/>
              <a:pPr/>
              <a:t>89</a:t>
            </a:fld>
            <a:endParaRPr lang="en-US" smtClean="0"/>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a:noFill/>
          <a:ln/>
        </p:spPr>
        <p:txBody>
          <a:bodyPr/>
          <a:lstStyle/>
          <a:p>
            <a:r>
              <a:rPr lang="en-US" dirty="0" smtClean="0"/>
              <a:t>The </a:t>
            </a:r>
            <a:r>
              <a:rPr lang="en-US" dirty="0" err="1" smtClean="0"/>
              <a:t>Szklo</a:t>
            </a:r>
            <a:r>
              <a:rPr lang="en-US" dirty="0" smtClean="0"/>
              <a:t> and Nieto uses the term “nested case control” to refer to  incidence density sampling within a research cohort.  However, the authors note that usage of the term varies.  You may see this term used to refer to a case-cohort design, with sampling from the baseline cohort, or to any case-control study that is situated within a cohort.   Note that when you encounter this term in the description of a study, you will have to dig deeper into the Methods to understand what sampling design was used for the controls.</a:t>
            </a:r>
          </a:p>
          <a:p>
            <a:endParaRPr lang="en-US" dirty="0" smtClean="0"/>
          </a:p>
          <a:p>
            <a:r>
              <a:rPr lang="en-US" dirty="0" smtClean="0"/>
              <a:t>We doubt if there will ever be uniform use of the term “nested case-control”.  Therefore, we think it is important to define the primary study base when a case-control study is described as “nested.”  For example, one</a:t>
            </a:r>
            <a:r>
              <a:rPr lang="en-US" baseline="0" dirty="0" smtClean="0"/>
              <a:t> would say “</a:t>
            </a:r>
            <a:r>
              <a:rPr lang="en-US" dirty="0" smtClean="0"/>
              <a:t>a case-control study nested within the Framingham cohort”.  Or, nested within Northern California Kaiser.  Or, nested within the cohort of residents of Alameda County.  </a:t>
            </a:r>
          </a:p>
          <a:p>
            <a:endParaRPr lang="en-US" dirty="0" smtClean="0"/>
          </a:p>
          <a:p>
            <a:r>
              <a:rPr lang="en-US" dirty="0" smtClean="0"/>
              <a:t>The key take home point is to understand that it’s often possible to perform a study using only part of a cohort, rather than performing measurements on all participants.  When a case-control study within a cohort is feasible, it can provide valid results with substantially lower costs.  This can be an excellent design for new (or old) investigators who don’t have the resources to study everyone;</a:t>
            </a:r>
            <a:r>
              <a:rPr lang="en-US" baseline="0" dirty="0" smtClean="0"/>
              <a:t> this usually means all investigators.</a:t>
            </a:r>
            <a:endParaRPr lang="en-US" dirty="0" smtClean="0"/>
          </a:p>
        </p:txBody>
      </p:sp>
    </p:spTree>
    <p:extLst>
      <p:ext uri="{BB962C8B-B14F-4D97-AF65-F5344CB8AC3E}">
        <p14:creationId xmlns:p14="http://schemas.microsoft.com/office/powerpoint/2010/main" val="2950904468"/>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Rectangle 7"/>
          <p:cNvSpPr>
            <a:spLocks noGrp="1" noChangeArrowheads="1"/>
          </p:cNvSpPr>
          <p:nvPr>
            <p:ph type="sldNum" sz="quarter" idx="5"/>
          </p:nvPr>
        </p:nvSpPr>
        <p:spPr>
          <a:noFill/>
        </p:spPr>
        <p:txBody>
          <a:bodyPr/>
          <a:lstStyle/>
          <a:p>
            <a:fld id="{449AD8F2-9E79-46BC-BDBD-6D8EC88CC891}" type="slidenum">
              <a:rPr lang="en-US" smtClean="0"/>
              <a:pPr/>
              <a:t>90</a:t>
            </a:fld>
            <a:endParaRPr lang="en-US" smtClean="0"/>
          </a:p>
        </p:txBody>
      </p:sp>
      <p:sp>
        <p:nvSpPr>
          <p:cNvPr id="147458" name="Rectangle 2"/>
          <p:cNvSpPr>
            <a:spLocks noGrp="1" noRot="1" noChangeAspect="1" noChangeArrowheads="1" noTextEdit="1"/>
          </p:cNvSpPr>
          <p:nvPr>
            <p:ph type="sldImg"/>
          </p:nvPr>
        </p:nvSpPr>
        <p:spPr>
          <a:ln/>
        </p:spPr>
      </p:sp>
      <p:sp>
        <p:nvSpPr>
          <p:cNvPr id="147459" name="Rectangle 3"/>
          <p:cNvSpPr>
            <a:spLocks noGrp="1" noChangeArrowheads="1"/>
          </p:cNvSpPr>
          <p:nvPr>
            <p:ph type="body" idx="1"/>
          </p:nvPr>
        </p:nvSpPr>
        <p:spPr>
          <a:noFill/>
          <a:ln/>
        </p:spPr>
        <p:txBody>
          <a:bodyPr/>
          <a:lstStyle/>
          <a:p>
            <a:r>
              <a:rPr lang="en-US" dirty="0" smtClean="0"/>
              <a:t>One of the major criticisms of the case-control design is that it is “retrospective.”  This is correct in that the study is carried out after the disease experience of the study base has already occurred.  But cohorts can also be retrospective.  Looking back in time, a group of individuals is identified as a cohort (a typical example is a group of workers, such as shipyard workers in WWII) and then their disease experience over a period of time is investigated.  In terms of study validity, though, the key question is not when is the study being carried out, but </a:t>
            </a:r>
            <a:r>
              <a:rPr lang="en-US" i="1" dirty="0" smtClean="0"/>
              <a:t>when were the measurements made and how good are they</a:t>
            </a:r>
            <a:r>
              <a:rPr lang="en-US" dirty="0" smtClean="0"/>
              <a:t>?   </a:t>
            </a:r>
          </a:p>
          <a:p>
            <a:endParaRPr lang="en-US" dirty="0" smtClean="0"/>
          </a:p>
          <a:p>
            <a:r>
              <a:rPr lang="en-US" dirty="0" smtClean="0"/>
              <a:t>The weakness in measuring exposure variables in a case-control study comes when participant recall is relied on.  The strongest case-control studies look for measurements that were made in the past before the disease diagnosis; for example, measurements captured in medical records in an HMO.  Retrospective cohort studies always depend on measurements made in the past.  This is not a limitation if the measurements were made before the outcome was known.  Or, if the measurement is of a biological specimen, if biological samples acquired before the outcome have been stored and can be accessed.</a:t>
            </a:r>
          </a:p>
          <a:p>
            <a:endParaRPr lang="en-US" dirty="0" smtClean="0"/>
          </a:p>
          <a:p>
            <a:r>
              <a:rPr lang="en-US" dirty="0" smtClean="0"/>
              <a:t>Although “prospective” is often thought to be a stronger design than “retrospective,” this is not the key distinction.  Rather, the timing of the measurement of exposure relative to outcome is the key issue.  It’s also worth noting that the term “prospective” may be used quite loosely, including to describe a cross-sectional study.  </a:t>
            </a:r>
          </a:p>
          <a:p>
            <a:endParaRPr lang="en-US" dirty="0" smtClean="0"/>
          </a:p>
          <a:p>
            <a:r>
              <a:rPr lang="en-US" b="0" dirty="0" smtClean="0"/>
              <a:t>You may also see the term</a:t>
            </a:r>
            <a:r>
              <a:rPr lang="en-US" b="0" baseline="0" dirty="0" smtClean="0"/>
              <a:t> “</a:t>
            </a:r>
            <a:r>
              <a:rPr lang="en-US" b="0" baseline="0" dirty="0" err="1" smtClean="0"/>
              <a:t>ambidirectional</a:t>
            </a:r>
            <a:r>
              <a:rPr lang="en-US" b="0" baseline="0" dirty="0" smtClean="0"/>
              <a:t>” used to describe studies that have both prospective and retrospective features.  This term, too, is fraught with confusion and lacks specificity.  </a:t>
            </a:r>
            <a:endParaRPr lang="en-US" b="0" dirty="0" smtClean="0"/>
          </a:p>
          <a:p>
            <a:endParaRPr lang="en-US" dirty="0" smtClean="0"/>
          </a:p>
          <a:p>
            <a:r>
              <a:rPr lang="en-US" dirty="0" smtClean="0"/>
              <a:t>We suggest to avoid use of retrospective,</a:t>
            </a:r>
            <a:r>
              <a:rPr lang="en-US" baseline="0" dirty="0" smtClean="0"/>
              <a:t> prospective </a:t>
            </a:r>
            <a:r>
              <a:rPr lang="en-US" b="0" baseline="0" dirty="0" smtClean="0"/>
              <a:t>or </a:t>
            </a:r>
            <a:r>
              <a:rPr lang="en-US" b="0" baseline="0" dirty="0" err="1" smtClean="0"/>
              <a:t>ambidirectional</a:t>
            </a:r>
            <a:r>
              <a:rPr lang="en-US" b="0" baseline="0" dirty="0" smtClean="0"/>
              <a:t> </a:t>
            </a:r>
            <a:r>
              <a:rPr lang="en-US" baseline="0" dirty="0" smtClean="0"/>
              <a:t>when describing study designs.  They are empty terms that give no reproducible meaning.  Instead, use your space limitations to better describe the mechanics of what you have done.    Unfortunately, naïve journal editors sometimes insist that you label your study as retrospective or prospective, and you may have no choice but to comply.  </a:t>
            </a:r>
            <a:endParaRPr lang="en-US" dirty="0" smtClean="0"/>
          </a:p>
          <a:p>
            <a:endParaRPr lang="en-US" dirty="0" smtClean="0"/>
          </a:p>
          <a:p>
            <a:endParaRPr lang="en-US" dirty="0" smtClean="0"/>
          </a:p>
        </p:txBody>
      </p:sp>
    </p:spTree>
    <p:extLst>
      <p:ext uri="{BB962C8B-B14F-4D97-AF65-F5344CB8AC3E}">
        <p14:creationId xmlns:p14="http://schemas.microsoft.com/office/powerpoint/2010/main" val="1443927311"/>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7"/>
          <p:cNvSpPr>
            <a:spLocks noGrp="1" noChangeArrowheads="1"/>
          </p:cNvSpPr>
          <p:nvPr>
            <p:ph type="sldNum" sz="quarter" idx="5"/>
          </p:nvPr>
        </p:nvSpPr>
        <p:spPr>
          <a:noFill/>
        </p:spPr>
        <p:txBody>
          <a:bodyPr/>
          <a:lstStyle/>
          <a:p>
            <a:fld id="{B8D302AD-ED6E-484A-8C31-9AEA3116999F}" type="slidenum">
              <a:rPr lang="en-US" smtClean="0"/>
              <a:pPr/>
              <a:t>91</a:t>
            </a:fld>
            <a:endParaRPr lang="en-US" smtClean="0"/>
          </a:p>
        </p:txBody>
      </p:sp>
      <p:sp>
        <p:nvSpPr>
          <p:cNvPr id="149506" name="Rectangle 2"/>
          <p:cNvSpPr>
            <a:spLocks noGrp="1" noRot="1" noChangeAspect="1" noChangeArrowheads="1" noTextEdit="1"/>
          </p:cNvSpPr>
          <p:nvPr>
            <p:ph type="sldImg"/>
          </p:nvPr>
        </p:nvSpPr>
        <p:spPr>
          <a:ln/>
        </p:spPr>
      </p:sp>
      <p:sp>
        <p:nvSpPr>
          <p:cNvPr id="149507" name="Rectangle 3"/>
          <p:cNvSpPr>
            <a:spLocks noGrp="1" noChangeArrowheads="1"/>
          </p:cNvSpPr>
          <p:nvPr>
            <p:ph type="body" idx="1"/>
          </p:nvPr>
        </p:nvSpPr>
        <p:spPr>
          <a:noFill/>
          <a:ln/>
        </p:spPr>
        <p:txBody>
          <a:bodyPr/>
          <a:lstStyle/>
          <a:p>
            <a:r>
              <a:rPr lang="en-US" dirty="0" smtClean="0"/>
              <a:t>The</a:t>
            </a:r>
            <a:r>
              <a:rPr lang="en-US" baseline="0" dirty="0" smtClean="0"/>
              <a:t> plans for measurement of exposure and outcome are an essential aspect of study design.   An important concept is “exposure prior to outcome,” meaning that exposure should be assessed at a point in time prior to the occurrence of the outcome.  This is important in order to 1) rule out reverse causality and 2) prevent differential misclassification of exposure (something we will cover later in the course).</a:t>
            </a:r>
          </a:p>
          <a:p>
            <a:endParaRPr lang="en-US" baseline="0" dirty="0" smtClean="0"/>
          </a:p>
          <a:p>
            <a:r>
              <a:rPr lang="en-US" baseline="0" dirty="0" smtClean="0"/>
              <a:t>In a fixed cohort study, the exposure can be measured before the outcome occurs.  For example, as participants entered the Framingham study, they each had measurements of blood pressure, weight, smoking habits, etc. at a baseline visit.  </a:t>
            </a:r>
          </a:p>
          <a:p>
            <a:endParaRPr lang="en-US" baseline="0" dirty="0" smtClean="0"/>
          </a:p>
          <a:p>
            <a:r>
              <a:rPr lang="en-US" baseline="0" dirty="0" smtClean="0"/>
              <a:t>It is also possible to measure an exposure that occurred before the outcome but to make the actual measurement after the outcome has occurred.  For example, a case-control study of MI in Framingham might identify cases and controls with a case-cohort design, and then measure a serum biomarker in stored baseline serum, after all of the cases of MI occurred.  In this design, the investigators would want to ensure that the lab running the assays was blinded to the case-control status of the specimens and that the specimens were not ordered by this status, i.e. that the exposure was measured without knowledge of the outcome.  </a:t>
            </a:r>
          </a:p>
          <a:p>
            <a:endParaRPr lang="en-US" baseline="0" dirty="0" smtClean="0"/>
          </a:p>
          <a:p>
            <a:r>
              <a:rPr lang="en-US" baseline="0" dirty="0" smtClean="0"/>
              <a:t>Knowing that the exposure occurred before the outcome strengthens causal inference from a study.  One wishes to assess whether the exposure of interest influences the outcome, not vice versa.  In addition, an investigator wants to be certain that knowledge of the outcome does not influence, and potentially bias, the measurement of the exposure.  A classic example of this type of bias can occur in case-control studies that rely on self-report for measurement of exposures that occurred before the outcome.  Those who have experienced the outcome may recall their own history differently than those who have not.   </a:t>
            </a:r>
            <a:endParaRPr lang="en-US" dirty="0" smtClean="0"/>
          </a:p>
        </p:txBody>
      </p:sp>
    </p:spTree>
    <p:extLst>
      <p:ext uri="{BB962C8B-B14F-4D97-AF65-F5344CB8AC3E}">
        <p14:creationId xmlns:p14="http://schemas.microsoft.com/office/powerpoint/2010/main" val="2765884783"/>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7"/>
          <p:cNvSpPr>
            <a:spLocks noGrp="1" noChangeArrowheads="1"/>
          </p:cNvSpPr>
          <p:nvPr>
            <p:ph type="sldNum" sz="quarter" idx="5"/>
          </p:nvPr>
        </p:nvSpPr>
        <p:spPr>
          <a:noFill/>
        </p:spPr>
        <p:txBody>
          <a:bodyPr/>
          <a:lstStyle/>
          <a:p>
            <a:fld id="{D5D37616-D2FB-47CD-919A-C2EA3E0F5425}" type="slidenum">
              <a:rPr lang="en-US" smtClean="0"/>
              <a:pPr/>
              <a:t>92</a:t>
            </a:fld>
            <a:endParaRPr lang="en-US" smtClean="0"/>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a:ln/>
        </p:spPr>
        <p:txBody>
          <a:bodyPr/>
          <a:lstStyle/>
          <a:p>
            <a:r>
              <a:rPr lang="en-US" dirty="0" smtClean="0"/>
              <a:t>Many important findings have come from well designed case-control studies.  This Kaiser study, headed by Joe Selby, now the director of PCORI, was the first to show strong evidence that screening sigmoidoscopy prevented colon cancer deaths.  Sigmoidoscopy is a procedure</a:t>
            </a:r>
            <a:r>
              <a:rPr lang="en-US" baseline="0" dirty="0" smtClean="0"/>
              <a:t> where a tube is placed into a patient’s anus and the large colon is visualized to the level of the sigmoid colon for the presence of any abnormal growths.  </a:t>
            </a:r>
          </a:p>
          <a:p>
            <a:endParaRPr lang="en-US" baseline="0" dirty="0" smtClean="0"/>
          </a:p>
          <a:p>
            <a:r>
              <a:rPr lang="en-US" baseline="0" dirty="0" smtClean="0"/>
              <a:t>This Kaiser study h</a:t>
            </a:r>
            <a:r>
              <a:rPr lang="en-US" dirty="0" smtClean="0"/>
              <a:t>ad a substantial influence on clinical practice,</a:t>
            </a:r>
            <a:r>
              <a:rPr lang="en-US" baseline="0" dirty="0" smtClean="0"/>
              <a:t> and </a:t>
            </a:r>
            <a:r>
              <a:rPr lang="en-US" dirty="0" smtClean="0"/>
              <a:t>it wasn’t a randomized trial.</a:t>
            </a:r>
            <a:r>
              <a:rPr lang="en-US" baseline="0" dirty="0" smtClean="0"/>
              <a:t>  A trial would </a:t>
            </a:r>
            <a:r>
              <a:rPr lang="en-US" dirty="0" smtClean="0"/>
              <a:t>have required huge numbers and many years of follow-up.  The study was feasible because Kaiser has a large membership, is a primary study base, has been in existence for a long time, and has an excellent record keeping system. </a:t>
            </a:r>
          </a:p>
        </p:txBody>
      </p:sp>
    </p:spTree>
    <p:extLst>
      <p:ext uri="{BB962C8B-B14F-4D97-AF65-F5344CB8AC3E}">
        <p14:creationId xmlns:p14="http://schemas.microsoft.com/office/powerpoint/2010/main" val="1149570027"/>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Rectangle 7"/>
          <p:cNvSpPr>
            <a:spLocks noGrp="1" noChangeArrowheads="1"/>
          </p:cNvSpPr>
          <p:nvPr>
            <p:ph type="sldNum" sz="quarter" idx="5"/>
          </p:nvPr>
        </p:nvSpPr>
        <p:spPr>
          <a:noFill/>
        </p:spPr>
        <p:txBody>
          <a:bodyPr/>
          <a:lstStyle/>
          <a:p>
            <a:fld id="{AB8C16E2-F8A3-4989-A780-9EDE5EE228C4}" type="slidenum">
              <a:rPr lang="en-US" smtClean="0"/>
              <a:pPr/>
              <a:t>93</a:t>
            </a:fld>
            <a:endParaRPr lang="en-US" smtClean="0"/>
          </a:p>
        </p:txBody>
      </p:sp>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a:noFill/>
          <a:ln/>
        </p:spPr>
        <p:txBody>
          <a:bodyPr/>
          <a:lstStyle/>
          <a:p>
            <a:r>
              <a:rPr lang="en-US" dirty="0" smtClean="0"/>
              <a:t>The design is based on the primary study base of Kaiser membership over an 18-year period.  This is a dynamic cohort because members were not a closed group, but could join and leave during this 18-year period.  New members could</a:t>
            </a:r>
            <a:r>
              <a:rPr lang="en-US" baseline="0" dirty="0" smtClean="0"/>
              <a:t> come in as well. </a:t>
            </a:r>
            <a:endParaRPr lang="en-US" dirty="0" smtClean="0"/>
          </a:p>
          <a:p>
            <a:endParaRPr lang="en-US" dirty="0" smtClean="0"/>
          </a:p>
          <a:p>
            <a:r>
              <a:rPr lang="en-US" dirty="0" smtClean="0"/>
              <a:t>All colon cancer deaths were identified and then the subset of those deaths that could have been detected by sigmoidoscopy, by virtue of anatomic location.  Using incidence density sampling meant that at the date of each eligible colon cancer death, 4 Kaiser members were selected at random as controls from the membership enrolled at that time (note that any one of these controls could theoretically have later become cases—but</a:t>
            </a:r>
            <a:r>
              <a:rPr lang="en-US" baseline="0" dirty="0" smtClean="0"/>
              <a:t> we</a:t>
            </a:r>
            <a:r>
              <a:rPr lang="en-US" dirty="0" smtClean="0"/>
              <a:t> don’t know if this in fact happened).  The medical records of all cases and controls were reviewed to determine if they had undergone a prior sigmoidoscopy, and, if so, whether it was for an</a:t>
            </a:r>
            <a:r>
              <a:rPr lang="en-US" baseline="0" dirty="0" smtClean="0"/>
              <a:t> i</a:t>
            </a:r>
            <a:r>
              <a:rPr lang="en-US" dirty="0" smtClean="0"/>
              <a:t>ndication (e.g.,</a:t>
            </a:r>
            <a:r>
              <a:rPr lang="en-US" baseline="0" dirty="0" smtClean="0"/>
              <a:t> rectal bleeding) </a:t>
            </a:r>
            <a:r>
              <a:rPr lang="en-US" dirty="0" smtClean="0"/>
              <a:t>or just a screening test.  Screening sigmoidoscopy was the primary exposure under investigation and the results showed an approximately 3-fold increase in risk of colon cancer death among those not screened.  These data have in part formed the basis of the current clinical recommendation that everyone be screened for colon cancer. </a:t>
            </a:r>
          </a:p>
        </p:txBody>
      </p:sp>
    </p:spTree>
    <p:extLst>
      <p:ext uri="{BB962C8B-B14F-4D97-AF65-F5344CB8AC3E}">
        <p14:creationId xmlns:p14="http://schemas.microsoft.com/office/powerpoint/2010/main" val="4231978974"/>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Rot="1" noChangeAspect="1" noChangeArrowheads="1" noTextEdit="1"/>
          </p:cNvSpPr>
          <p:nvPr>
            <p:ph type="sldImg"/>
          </p:nvPr>
        </p:nvSpPr>
        <p:spPr>
          <a:ln/>
        </p:spPr>
      </p:sp>
      <p:sp>
        <p:nvSpPr>
          <p:cNvPr id="106498" name="Rectangle 3"/>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000" dirty="0" smtClean="0"/>
              <a:t>Use the Kaiser administrative database to identify all Kaisers members during the</a:t>
            </a:r>
            <a:r>
              <a:rPr lang="en-US" sz="1000" baseline="0" dirty="0" smtClean="0"/>
              <a:t> time period. </a:t>
            </a:r>
            <a:r>
              <a:rPr lang="en-US" sz="1000" dirty="0" smtClean="0"/>
              <a:t>  Use medical records to identify all incident cases.  Select controls, using incident</a:t>
            </a:r>
            <a:r>
              <a:rPr lang="en-US" sz="1000" baseline="0" dirty="0" smtClean="0"/>
              <a:t> density sampling,</a:t>
            </a:r>
            <a:r>
              <a:rPr lang="en-US" sz="1000" dirty="0" smtClean="0"/>
              <a:t> for each case from the current members at the time the case occurs.</a:t>
            </a:r>
          </a:p>
        </p:txBody>
      </p:sp>
    </p:spTree>
    <p:extLst>
      <p:ext uri="{BB962C8B-B14F-4D97-AF65-F5344CB8AC3E}">
        <p14:creationId xmlns:p14="http://schemas.microsoft.com/office/powerpoint/2010/main" val="21395825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p>
            <a:fld id="{8C6D3049-66A8-44C9-B1D5-3EBD0A9DDE45}" type="slidenum">
              <a:rPr lang="en-US" smtClean="0"/>
              <a:pPr/>
              <a:t>10</a:t>
            </a:fld>
            <a:endParaRPr lang="en-US" smtClean="0"/>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r>
              <a:rPr lang="en-US" dirty="0" smtClean="0"/>
              <a:t>Given</a:t>
            </a:r>
            <a:r>
              <a:rPr lang="en-US" baseline="0" dirty="0" smtClean="0"/>
              <a:t> the substantial potential for obtaining biased results from an ecologic study, when is this design useful?   Advantages of an ecologic study include ease of execution.  For some research questions, the group data on exposure and outcome are relatively easy to obtain, often from public records, </a:t>
            </a:r>
            <a:r>
              <a:rPr lang="en-US" baseline="0" dirty="0" smtClean="0">
                <a:solidFill>
                  <a:srgbClr val="FF0000"/>
                </a:solidFill>
              </a:rPr>
              <a:t>and straight off the internet. </a:t>
            </a:r>
            <a:r>
              <a:rPr lang="en-US" baseline="0" dirty="0" smtClean="0"/>
              <a:t>In a new field of research, an ecologic study can provide valuable insight into potential relationships.  Findings can provide the preliminary data to justify a more costly and time-consuming individual-level study.  Finally, in some situations, ecologic studies may provide variability in exposure or outcome that is not available in an individual-level study.  For example, exposure to dietary fat may be relatively homogeneous within a country but more variable across different countries.  </a:t>
            </a:r>
          </a:p>
          <a:p>
            <a:endParaRPr lang="en-US" baseline="0" dirty="0" smtClean="0"/>
          </a:p>
          <a:p>
            <a:r>
              <a:rPr lang="en-US" baseline="0" dirty="0" smtClean="0"/>
              <a:t>Note that an individual-level study may include an “ecologic” variable.  For example, in an individual-level study of fluoridated water and dental caries, the exposure to fluoride might be assigned by community of residence, an “ecologic” variable, while the outcome of dental caries was determined on an individual basis.  In our earlier example of an ecologic study, dental caries were known to the investigators at the community, not the individual, level.</a:t>
            </a:r>
            <a:endParaRPr lang="en-US" dirty="0" smtClean="0"/>
          </a:p>
        </p:txBody>
      </p:sp>
    </p:spTree>
    <p:extLst>
      <p:ext uri="{BB962C8B-B14F-4D97-AF65-F5344CB8AC3E}">
        <p14:creationId xmlns:p14="http://schemas.microsoft.com/office/powerpoint/2010/main" val="2864457914"/>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a:spLocks noGrp="1" noChangeArrowheads="1"/>
          </p:cNvSpPr>
          <p:nvPr>
            <p:ph type="sldNum" sz="quarter" idx="5"/>
          </p:nvPr>
        </p:nvSpPr>
        <p:spPr>
          <a:noFill/>
        </p:spPr>
        <p:txBody>
          <a:bodyPr/>
          <a:lstStyle/>
          <a:p>
            <a:fld id="{F7C1D460-8747-497C-9990-5729D59C3545}" type="slidenum">
              <a:rPr lang="en-US" smtClean="0"/>
              <a:pPr/>
              <a:t>95</a:t>
            </a:fld>
            <a:endParaRPr lang="en-US" smtClean="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a:ln/>
        </p:spPr>
        <p:txBody>
          <a:bodyPr/>
          <a:lstStyle/>
          <a:p>
            <a:r>
              <a:rPr lang="en-US" dirty="0" smtClean="0"/>
              <a:t>Case-control studies with all of these design features can produce results as convincing as any other type of observational study.</a:t>
            </a:r>
          </a:p>
        </p:txBody>
      </p:sp>
    </p:spTree>
    <p:extLst>
      <p:ext uri="{BB962C8B-B14F-4D97-AF65-F5344CB8AC3E}">
        <p14:creationId xmlns:p14="http://schemas.microsoft.com/office/powerpoint/2010/main" val="3803329790"/>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EACA78F1-F62B-4667-A64F-3DD09B87E7A3}" type="slidenum">
              <a:rPr lang="en-US" smtClean="0"/>
              <a:pPr/>
              <a:t>96</a:t>
            </a:fld>
            <a:endParaRPr lang="en-US" smtClean="0"/>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xfrm>
            <a:off x="685800" y="4416425"/>
            <a:ext cx="5486400" cy="4260850"/>
          </a:xfrm>
          <a:noFill/>
          <a:ln/>
        </p:spPr>
        <p:txBody>
          <a:bodyPr/>
          <a:lstStyle/>
          <a:p>
            <a:r>
              <a:rPr lang="en-US" sz="1000" dirty="0" smtClean="0"/>
              <a:t>Other</a:t>
            </a:r>
            <a:r>
              <a:rPr lang="en-US" sz="1000" baseline="0" dirty="0" smtClean="0"/>
              <a:t> than some comments about within-subject designs in the Additional Slides section, t</a:t>
            </a:r>
            <a:r>
              <a:rPr lang="en-US" sz="1000" dirty="0" smtClean="0"/>
              <a:t>his</a:t>
            </a:r>
            <a:r>
              <a:rPr lang="en-US" sz="1000" baseline="0" dirty="0" smtClean="0"/>
              <a:t> is end of our discussion about observational study design.   We end with considering how observational and experimental designs are more related than you might think, or, indeed, should be more related than they currently are.    </a:t>
            </a:r>
            <a:endParaRPr lang="en-US" sz="1000" dirty="0" smtClean="0"/>
          </a:p>
        </p:txBody>
      </p:sp>
    </p:spTree>
    <p:extLst>
      <p:ext uri="{BB962C8B-B14F-4D97-AF65-F5344CB8AC3E}">
        <p14:creationId xmlns:p14="http://schemas.microsoft.com/office/powerpoint/2010/main" val="1603342576"/>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a:spLocks noGrp="1" noChangeArrowheads="1"/>
          </p:cNvSpPr>
          <p:nvPr>
            <p:ph type="sldNum" sz="quarter" idx="5"/>
          </p:nvPr>
        </p:nvSpPr>
        <p:spPr>
          <a:noFill/>
        </p:spPr>
        <p:txBody>
          <a:bodyPr/>
          <a:lstStyle/>
          <a:p>
            <a:fld id="{F7C1D460-8747-497C-9990-5729D59C3545}" type="slidenum">
              <a:rPr lang="en-US" smtClean="0"/>
              <a:pPr/>
              <a:t>97</a:t>
            </a:fld>
            <a:endParaRPr lang="en-US" smtClean="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a:ln/>
        </p:spPr>
        <p:txBody>
          <a:bodyPr/>
          <a:lstStyle/>
          <a:p>
            <a:endParaRPr lang="en-US" dirty="0" smtClean="0"/>
          </a:p>
          <a:p>
            <a:endParaRPr lang="en-US" dirty="0" smtClean="0"/>
          </a:p>
          <a:p>
            <a:endParaRPr lang="en-US" dirty="0" smtClean="0"/>
          </a:p>
        </p:txBody>
      </p:sp>
    </p:spTree>
    <p:extLst>
      <p:ext uri="{BB962C8B-B14F-4D97-AF65-F5344CB8AC3E}">
        <p14:creationId xmlns:p14="http://schemas.microsoft.com/office/powerpoint/2010/main" val="1243281948"/>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a:spLocks noGrp="1" noChangeArrowheads="1"/>
          </p:cNvSpPr>
          <p:nvPr>
            <p:ph type="sldNum" sz="quarter" idx="5"/>
          </p:nvPr>
        </p:nvSpPr>
        <p:spPr>
          <a:noFill/>
        </p:spPr>
        <p:txBody>
          <a:bodyPr/>
          <a:lstStyle/>
          <a:p>
            <a:fld id="{F7C1D460-8747-497C-9990-5729D59C3545}" type="slidenum">
              <a:rPr lang="en-US" smtClean="0"/>
              <a:pPr/>
              <a:t>98</a:t>
            </a:fld>
            <a:endParaRPr lang="en-US" smtClean="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a:ln/>
        </p:spPr>
        <p:txBody>
          <a:bodyPr/>
          <a:lstStyle/>
          <a:p>
            <a:endParaRPr lang="en-US" dirty="0" smtClean="0"/>
          </a:p>
          <a:p>
            <a:endParaRPr lang="en-US" dirty="0" smtClean="0"/>
          </a:p>
        </p:txBody>
      </p:sp>
    </p:spTree>
    <p:extLst>
      <p:ext uri="{BB962C8B-B14F-4D97-AF65-F5344CB8AC3E}">
        <p14:creationId xmlns:p14="http://schemas.microsoft.com/office/powerpoint/2010/main" val="2750763683"/>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a:spLocks noGrp="1" noChangeArrowheads="1"/>
          </p:cNvSpPr>
          <p:nvPr>
            <p:ph type="sldNum" sz="quarter" idx="5"/>
          </p:nvPr>
        </p:nvSpPr>
        <p:spPr>
          <a:noFill/>
        </p:spPr>
        <p:txBody>
          <a:bodyPr/>
          <a:lstStyle/>
          <a:p>
            <a:fld id="{F7C1D460-8747-497C-9990-5729D59C3545}" type="slidenum">
              <a:rPr lang="en-US" smtClean="0"/>
              <a:pPr/>
              <a:t>99</a:t>
            </a:fld>
            <a:endParaRPr lang="en-US" smtClean="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0" dirty="0" smtClean="0"/>
              <a:t>More</a:t>
            </a:r>
            <a:r>
              <a:rPr lang="en-US" b="0" baseline="0" dirty="0" smtClean="0"/>
              <a:t> details about this can be found in the optional reading:</a:t>
            </a:r>
          </a:p>
          <a:p>
            <a:pPr marL="0" marR="0" indent="0" algn="l" defTabSz="914400" rtl="0" eaLnBrk="0" fontAlgn="base" latinLnBrk="0" hangingPunct="0">
              <a:lnSpc>
                <a:spcPct val="100000"/>
              </a:lnSpc>
              <a:spcBef>
                <a:spcPct val="30000"/>
              </a:spcBef>
              <a:spcAft>
                <a:spcPct val="0"/>
              </a:spcAft>
              <a:buClrTx/>
              <a:buSzTx/>
              <a:buFontTx/>
              <a:buNone/>
              <a:tabLst/>
              <a:defRPr/>
            </a:pPr>
            <a:r>
              <a:rPr lang="en-US" b="0" dirty="0" smtClean="0"/>
              <a:t>Hernan</a:t>
            </a:r>
            <a:r>
              <a:rPr lang="en-US" b="0" baseline="0" dirty="0" smtClean="0"/>
              <a:t> and Robins. </a:t>
            </a:r>
            <a:r>
              <a:rPr lang="en-US" sz="1200" b="0" kern="1200" dirty="0" smtClean="0">
                <a:solidFill>
                  <a:schemeClr val="tx1"/>
                </a:solidFill>
                <a:effectLst/>
                <a:latin typeface="Times New Roman" pitchFamily="18" charset="0"/>
                <a:ea typeface="+mn-ea"/>
                <a:cs typeface="+mn-cs"/>
              </a:rPr>
              <a:t>Using big data to emulate a target trial when a randomized trial is not available.  </a:t>
            </a:r>
            <a:r>
              <a:rPr lang="en-US" sz="1200" b="0" i="1" kern="1200" dirty="0" smtClean="0">
                <a:solidFill>
                  <a:schemeClr val="tx1"/>
                </a:solidFill>
                <a:effectLst/>
                <a:latin typeface="Times New Roman" pitchFamily="18" charset="0"/>
                <a:ea typeface="+mn-ea"/>
                <a:cs typeface="+mn-cs"/>
              </a:rPr>
              <a:t>American Journal of Epidemiology.</a:t>
            </a:r>
            <a:r>
              <a:rPr lang="en-US" sz="1200" b="0" i="1" kern="1200" baseline="0" dirty="0" smtClean="0">
                <a:solidFill>
                  <a:schemeClr val="tx1"/>
                </a:solidFill>
                <a:effectLst/>
                <a:latin typeface="Times New Roman" pitchFamily="18" charset="0"/>
                <a:ea typeface="+mn-ea"/>
                <a:cs typeface="+mn-cs"/>
              </a:rPr>
              <a:t> </a:t>
            </a:r>
            <a:r>
              <a:rPr lang="en-US" sz="1200" b="0" kern="1200" baseline="0" dirty="0" smtClean="0">
                <a:solidFill>
                  <a:schemeClr val="tx1"/>
                </a:solidFill>
                <a:effectLst/>
                <a:latin typeface="Times New Roman" pitchFamily="18" charset="0"/>
                <a:ea typeface="+mn-ea"/>
                <a:cs typeface="+mn-cs"/>
              </a:rPr>
              <a:t> 2016.</a:t>
            </a:r>
            <a:endParaRPr lang="en-US" sz="1200" b="0" kern="1200" dirty="0" smtClean="0">
              <a:solidFill>
                <a:schemeClr val="tx1"/>
              </a:solidFill>
              <a:effectLst/>
              <a:latin typeface="Times New Roman" pitchFamily="18" charset="0"/>
              <a:ea typeface="+mn-ea"/>
              <a:cs typeface="+mn-cs"/>
            </a:endParaRPr>
          </a:p>
          <a:p>
            <a:endParaRPr lang="en-US" dirty="0" smtClean="0"/>
          </a:p>
        </p:txBody>
      </p:sp>
    </p:spTree>
    <p:extLst>
      <p:ext uri="{BB962C8B-B14F-4D97-AF65-F5344CB8AC3E}">
        <p14:creationId xmlns:p14="http://schemas.microsoft.com/office/powerpoint/2010/main" val="2036718098"/>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89" name="Rectangle 7"/>
          <p:cNvSpPr>
            <a:spLocks noGrp="1" noChangeArrowheads="1"/>
          </p:cNvSpPr>
          <p:nvPr>
            <p:ph type="sldNum" sz="quarter" idx="5"/>
          </p:nvPr>
        </p:nvSpPr>
        <p:spPr>
          <a:noFill/>
        </p:spPr>
        <p:txBody>
          <a:bodyPr/>
          <a:lstStyle/>
          <a:p>
            <a:fld id="{E26415B6-984C-4716-8897-2A2683B9DFE1}" type="slidenum">
              <a:rPr lang="en-US" smtClean="0"/>
              <a:pPr/>
              <a:t>100</a:t>
            </a:fld>
            <a:endParaRPr lang="en-US" smtClean="0"/>
          </a:p>
        </p:txBody>
      </p:sp>
      <p:sp>
        <p:nvSpPr>
          <p:cNvPr id="165890" name="Rectangle 2"/>
          <p:cNvSpPr>
            <a:spLocks noGrp="1" noRot="1" noChangeAspect="1" noChangeArrowheads="1" noTextEdit="1"/>
          </p:cNvSpPr>
          <p:nvPr>
            <p:ph type="sldImg"/>
          </p:nvPr>
        </p:nvSpPr>
        <p:spPr>
          <a:ln/>
        </p:spPr>
      </p:sp>
      <p:sp>
        <p:nvSpPr>
          <p:cNvPr id="165891" name="Rectangle 3"/>
          <p:cNvSpPr>
            <a:spLocks noGrp="1" noChangeArrowheads="1"/>
          </p:cNvSpPr>
          <p:nvPr>
            <p:ph type="body" idx="1"/>
          </p:nvPr>
        </p:nvSpPr>
        <p:spPr>
          <a:xfrm>
            <a:off x="685800" y="4416425"/>
            <a:ext cx="5486400" cy="4260850"/>
          </a:xfrm>
          <a:noFill/>
          <a:ln/>
        </p:spPr>
        <p:txBody>
          <a:bodyPr/>
          <a:lstStyle/>
          <a:p>
            <a:r>
              <a:rPr lang="en-US" dirty="0" smtClean="0"/>
              <a:t>In</a:t>
            </a:r>
            <a:r>
              <a:rPr lang="en-US" baseline="0" dirty="0" smtClean="0"/>
              <a:t> summary, there are four main points.</a:t>
            </a:r>
          </a:p>
          <a:p>
            <a:endParaRPr lang="en-US" baseline="0" dirty="0" smtClean="0"/>
          </a:p>
          <a:p>
            <a:r>
              <a:rPr lang="en-US" baseline="0" dirty="0" smtClean="0"/>
              <a:t>The first is that all st</a:t>
            </a:r>
            <a:r>
              <a:rPr lang="en-US" dirty="0" smtClean="0"/>
              <a:t>udy design is based on understanding the study base which underlies the study.   A study base, also called a “reference population” by the text, is a defined population whose disease experience during some period of time is the source of the study data.  Identifying the study base answers the question:  What population gave rise to the disease diagnoses in the study?  Understanding the study base concept provides the clearest guidance to understanding valid case-control design, the study design that is most often performed incorrectly.  Th</a:t>
            </a:r>
            <a:r>
              <a:rPr lang="en-US" baseline="0" dirty="0" smtClean="0"/>
              <a:t>e study base can also help to understand limitations in cross-sectional studies.</a:t>
            </a:r>
            <a:endParaRPr lang="en-US" dirty="0" smtClean="0"/>
          </a:p>
          <a:p>
            <a:endParaRPr lang="en-US" dirty="0" smtClean="0"/>
          </a:p>
          <a:p>
            <a:r>
              <a:rPr lang="en-US" dirty="0" smtClean="0"/>
              <a:t>The second is that different study designs are</a:t>
            </a:r>
            <a:r>
              <a:rPr lang="en-US" baseline="0" dirty="0" smtClean="0"/>
              <a:t> simply different ways of sampling the study base. </a:t>
            </a:r>
            <a:r>
              <a:rPr lang="en-US" dirty="0" smtClean="0"/>
              <a:t> Sampling is the process by which individuals belonging to a larger target population are selected for study. Sampling is obvious in some study designs but less so in others, such as case-control designs, but is the key to understanding a properly designed case-control study.</a:t>
            </a:r>
          </a:p>
          <a:p>
            <a:endParaRPr lang="en-US" dirty="0" smtClean="0"/>
          </a:p>
          <a:p>
            <a:r>
              <a:rPr lang="en-US" dirty="0" smtClean="0"/>
              <a:t>Measurement of exposure variables and outcome variables is the third key component of study design.  There is much confusion around applying the terms “retrospective” and “prospective” to study designs.  If you focus on when the measurements were made in relation to when the disease outcome was measured or detected, you will avoid confusion about which came first.  The timing of the measurements should be looked at separately from the timing of carrying out the study.  A study may be carried out after the disease outcomes have occurred but use measurements that were made before they occurred.</a:t>
            </a:r>
          </a:p>
          <a:p>
            <a:endParaRPr lang="en-US" dirty="0" smtClean="0"/>
          </a:p>
          <a:p>
            <a:r>
              <a:rPr lang="en-US" dirty="0" smtClean="0"/>
              <a:t>Finally, observational studies should</a:t>
            </a:r>
            <a:r>
              <a:rPr lang="en-US" baseline="0" dirty="0" smtClean="0"/>
              <a:t> be designed with a target randomized trial in mind.  This will force you to be more specific in your research question, avoid some common biases, and have a study result that may be more convincing to observers in terms of influencing public health or clinical practice.  </a:t>
            </a:r>
            <a:endParaRPr lang="en-US" dirty="0" smtClean="0"/>
          </a:p>
        </p:txBody>
      </p:sp>
    </p:spTree>
    <p:extLst>
      <p:ext uri="{BB962C8B-B14F-4D97-AF65-F5344CB8AC3E}">
        <p14:creationId xmlns:p14="http://schemas.microsoft.com/office/powerpoint/2010/main" val="2131847631"/>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7"/>
          <p:cNvSpPr>
            <a:spLocks noGrp="1" noChangeArrowheads="1"/>
          </p:cNvSpPr>
          <p:nvPr>
            <p:ph type="sldNum" sz="quarter" idx="5"/>
          </p:nvPr>
        </p:nvSpPr>
        <p:spPr>
          <a:noFill/>
        </p:spPr>
        <p:txBody>
          <a:bodyPr/>
          <a:lstStyle/>
          <a:p>
            <a:fld id="{B662326E-5896-426D-AC58-18E8653B4C54}" type="slidenum">
              <a:rPr lang="en-US" smtClean="0"/>
              <a:pPr/>
              <a:t>101</a:t>
            </a:fld>
            <a:endParaRPr lang="en-US" smtClean="0"/>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1611078716"/>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7"/>
          <p:cNvSpPr>
            <a:spLocks noGrp="1" noChangeArrowheads="1"/>
          </p:cNvSpPr>
          <p:nvPr>
            <p:ph type="sldNum" sz="quarter" idx="5"/>
          </p:nvPr>
        </p:nvSpPr>
        <p:spPr>
          <a:noFill/>
        </p:spPr>
        <p:txBody>
          <a:bodyPr/>
          <a:lstStyle/>
          <a:p>
            <a:fld id="{B662326E-5896-426D-AC58-18E8653B4C54}" type="slidenum">
              <a:rPr lang="en-US" smtClean="0"/>
              <a:pPr/>
              <a:t>102</a:t>
            </a:fld>
            <a:endParaRPr lang="en-US" smtClean="0"/>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noFill/>
          <a:ln/>
        </p:spPr>
        <p:txBody>
          <a:bodyPr/>
          <a:lstStyle/>
          <a:p>
            <a:r>
              <a:rPr lang="en-US" baseline="0" dirty="0" smtClean="0"/>
              <a:t>.  </a:t>
            </a:r>
            <a:endParaRPr lang="en-US" dirty="0" smtClean="0"/>
          </a:p>
        </p:txBody>
      </p:sp>
    </p:spTree>
    <p:extLst>
      <p:ext uri="{BB962C8B-B14F-4D97-AF65-F5344CB8AC3E}">
        <p14:creationId xmlns:p14="http://schemas.microsoft.com/office/powerpoint/2010/main" val="1501656396"/>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7"/>
          <p:cNvSpPr>
            <a:spLocks noGrp="1" noChangeArrowheads="1"/>
          </p:cNvSpPr>
          <p:nvPr>
            <p:ph type="sldNum" sz="quarter" idx="5"/>
          </p:nvPr>
        </p:nvSpPr>
        <p:spPr>
          <a:noFill/>
        </p:spPr>
        <p:txBody>
          <a:bodyPr/>
          <a:lstStyle/>
          <a:p>
            <a:fld id="{B662326E-5896-426D-AC58-18E8653B4C54}" type="slidenum">
              <a:rPr lang="en-US" smtClean="0"/>
              <a:pPr/>
              <a:t>103</a:t>
            </a:fld>
            <a:endParaRPr lang="en-US" smtClean="0"/>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noFill/>
          <a:ln/>
        </p:spPr>
        <p:txBody>
          <a:bodyPr/>
          <a:lstStyle/>
          <a:p>
            <a:r>
              <a:rPr lang="en-US" dirty="0" smtClean="0"/>
              <a:t>Within-subject</a:t>
            </a:r>
            <a:r>
              <a:rPr lang="en-US" baseline="0" dirty="0" smtClean="0"/>
              <a:t> study designs use cases without separate controls.  We describe the “case-crossover” designs in the next slides.  A “case-only” design is slightly different and can be used to assess for interaction.  You will encounter the “self-controlled case series design” in a Journal Club selection (Grosso et al. 2009) later in the course.  </a:t>
            </a:r>
            <a:endParaRPr lang="en-US" dirty="0" smtClean="0"/>
          </a:p>
        </p:txBody>
      </p:sp>
    </p:spTree>
    <p:extLst>
      <p:ext uri="{BB962C8B-B14F-4D97-AF65-F5344CB8AC3E}">
        <p14:creationId xmlns:p14="http://schemas.microsoft.com/office/powerpoint/2010/main" val="4066511629"/>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7"/>
          <p:cNvSpPr>
            <a:spLocks noGrp="1" noChangeArrowheads="1"/>
          </p:cNvSpPr>
          <p:nvPr>
            <p:ph type="sldNum" sz="quarter" idx="5"/>
          </p:nvPr>
        </p:nvSpPr>
        <p:spPr>
          <a:noFill/>
        </p:spPr>
        <p:txBody>
          <a:bodyPr/>
          <a:lstStyle/>
          <a:p>
            <a:fld id="{B662326E-5896-426D-AC58-18E8653B4C54}" type="slidenum">
              <a:rPr lang="en-US" smtClean="0"/>
              <a:pPr/>
              <a:t>104</a:t>
            </a:fld>
            <a:endParaRPr lang="en-US" smtClean="0"/>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noFill/>
          <a:ln/>
        </p:spPr>
        <p:txBody>
          <a:bodyPr/>
          <a:lstStyle/>
          <a:p>
            <a:r>
              <a:rPr lang="en-US" smtClean="0"/>
              <a:t>The case-crossover design solves the problem of selecting controls by using the cases as their own controls.  All participants are cases.  Exposure right before the event is compared to exposure at other times in the same person.</a:t>
            </a:r>
          </a:p>
          <a:p>
            <a:endParaRPr lang="en-US" smtClean="0"/>
          </a:p>
          <a:p>
            <a:r>
              <a:rPr lang="en-US" smtClean="0"/>
              <a:t>This type of design is only suited to certain types of exposures.  The exposure has to vary within individuals over time, and is best suited to exposures with a relatively rapid effect on the event (outcome) of interest.  Can be used to assess effects of medications, vaccines.  Example follows of exposure to air pollution. </a:t>
            </a:r>
          </a:p>
          <a:p>
            <a:endParaRPr lang="en-US" smtClean="0"/>
          </a:p>
          <a:p>
            <a:endParaRPr lang="en-US" smtClean="0"/>
          </a:p>
        </p:txBody>
      </p:sp>
    </p:spTree>
    <p:extLst>
      <p:ext uri="{BB962C8B-B14F-4D97-AF65-F5344CB8AC3E}">
        <p14:creationId xmlns:p14="http://schemas.microsoft.com/office/powerpoint/2010/main" val="218152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3B9C3C4-F503-49CD-AFF7-4E1F3DF9887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07A64A-7D98-41E0-BFCC-5F6F656AC58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E231E21-D1C7-45EC-8778-1B47385C8B9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1749A4A-4B36-4CE7-8CB4-6B7B19095D1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B85B140-5CE4-417E-BD88-955EE3C62F3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781F1D9-0C31-4FC8-B48B-32A56C18284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BD1B460-3690-4F58-82F4-86936945BE4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08A769-90A5-43B3-A15E-6676F189EB3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BF01F43-052E-4E76-A490-588110A944A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5DB70E2-3929-4620-B6BA-4AC054379E6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E673D9B-2595-4567-8CD0-1747E19FD9D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FE4E45A-84BE-4729-B530-F8AC2BA2818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F6FEC46-3427-4261-9B57-09D1A0A768F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pPr>
              <a:defRPr/>
            </a:pPr>
            <a:fld id="{23392ABD-A898-47E9-8CB1-C75C53C0991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4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40000"/>
        </a:spcBef>
        <a:spcAft>
          <a:spcPct val="0"/>
        </a:spcAft>
        <a:buChar char="–"/>
        <a:defRPr sz="2800">
          <a:solidFill>
            <a:schemeClr val="tx1"/>
          </a:solidFill>
          <a:latin typeface="+mn-lt"/>
        </a:defRPr>
      </a:lvl2pPr>
      <a:lvl3pPr marL="1143000" indent="-228600" algn="l" rtl="0" eaLnBrk="0" fontAlgn="base" hangingPunct="0">
        <a:spcBef>
          <a:spcPct val="4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3" Type="http://schemas.openxmlformats.org/officeDocument/2006/relationships/hyperlink" Target="http://www.sciencedirect.com/science?_ob=MImg&amp;_imagekey=B7MFR-4W1SGNV-3-1&amp;_cdi=23265&amp;_user=10&amp;_orig=search&amp;_coverDate=04/10/2009&amp;_sk=999999999&amp;view=c&amp;wchp=dGLbVlW-zSkWz&amp;md5=888c9624a94e05dff4f3c76384501312&amp;ie=/sdarticle.pdf" TargetMode="External"/><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4.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6.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4"/>
          <p:cNvSpPr>
            <a:spLocks noGrp="1" noChangeArrowheads="1"/>
          </p:cNvSpPr>
          <p:nvPr>
            <p:ph type="title"/>
          </p:nvPr>
        </p:nvSpPr>
        <p:spPr>
          <a:xfrm>
            <a:off x="685800" y="152400"/>
            <a:ext cx="7772400" cy="2057400"/>
          </a:xfrm>
        </p:spPr>
        <p:txBody>
          <a:bodyPr/>
          <a:lstStyle/>
          <a:p>
            <a:r>
              <a:rPr lang="en-US" sz="4000" b="1" i="1" dirty="0" smtClean="0"/>
              <a:t>Epidemiologic </a:t>
            </a:r>
            <a:r>
              <a:rPr lang="en-US" sz="4000" b="1" i="1" dirty="0" smtClean="0"/>
              <a:t>Methods </a:t>
            </a:r>
            <a:r>
              <a:rPr lang="en-US" sz="4000" b="1" dirty="0" smtClean="0"/>
              <a:t>(EPI 203)</a:t>
            </a:r>
            <a:r>
              <a:rPr lang="en-US" sz="3200" b="1" dirty="0" smtClean="0"/>
              <a:t/>
            </a:r>
            <a:br>
              <a:rPr lang="en-US" sz="3200" b="1" dirty="0" smtClean="0"/>
            </a:br>
            <a:r>
              <a:rPr lang="en-US" sz="3200" b="1" dirty="0" smtClean="0"/>
              <a:t>Fall 2016</a:t>
            </a:r>
            <a:r>
              <a:rPr lang="en-US" sz="3200" dirty="0" smtClean="0"/>
              <a:t/>
            </a:r>
            <a:br>
              <a:rPr lang="en-US" sz="3200" dirty="0" smtClean="0"/>
            </a:br>
            <a:r>
              <a:rPr lang="en-US" dirty="0" smtClean="0"/>
              <a:t>First 5 Lectures</a:t>
            </a:r>
          </a:p>
        </p:txBody>
      </p:sp>
      <p:sp>
        <p:nvSpPr>
          <p:cNvPr id="18434" name="Rectangle 5"/>
          <p:cNvSpPr>
            <a:spLocks noGrp="1" noChangeArrowheads="1"/>
          </p:cNvSpPr>
          <p:nvPr>
            <p:ph type="body" idx="1"/>
          </p:nvPr>
        </p:nvSpPr>
        <p:spPr>
          <a:xfrm>
            <a:off x="1219200" y="2438400"/>
            <a:ext cx="7162800" cy="2590800"/>
          </a:xfrm>
        </p:spPr>
        <p:txBody>
          <a:bodyPr/>
          <a:lstStyle/>
          <a:p>
            <a:r>
              <a:rPr lang="en-US" dirty="0" smtClean="0"/>
              <a:t>Study Design (today)</a:t>
            </a:r>
          </a:p>
          <a:p>
            <a:r>
              <a:rPr lang="en-US" dirty="0" smtClean="0"/>
              <a:t>Disease Occurrence I </a:t>
            </a:r>
          </a:p>
          <a:p>
            <a:r>
              <a:rPr lang="en-US" dirty="0" smtClean="0"/>
              <a:t>Disease Occurrence II </a:t>
            </a:r>
          </a:p>
          <a:p>
            <a:r>
              <a:rPr lang="en-US" dirty="0" smtClean="0"/>
              <a:t>Disease Association I </a:t>
            </a:r>
          </a:p>
          <a:p>
            <a:pPr defTabSz="125413"/>
            <a:r>
              <a:rPr lang="en-US" dirty="0" smtClean="0"/>
              <a:t>Disease Association II and 		     Measures of Attribution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a:xfrm>
            <a:off x="685800" y="76200"/>
            <a:ext cx="7772400" cy="1143000"/>
          </a:xfrm>
        </p:spPr>
        <p:txBody>
          <a:bodyPr/>
          <a:lstStyle/>
          <a:p>
            <a:r>
              <a:rPr lang="en-US" sz="4000" dirty="0" smtClean="0"/>
              <a:t>Utility of ecologic studies</a:t>
            </a:r>
          </a:p>
        </p:txBody>
      </p:sp>
      <p:sp>
        <p:nvSpPr>
          <p:cNvPr id="19458" name="Rectangle 3"/>
          <p:cNvSpPr>
            <a:spLocks noGrp="1" noChangeArrowheads="1"/>
          </p:cNvSpPr>
          <p:nvPr>
            <p:ph type="body" idx="1"/>
          </p:nvPr>
        </p:nvSpPr>
        <p:spPr>
          <a:xfrm>
            <a:off x="152400" y="1295400"/>
            <a:ext cx="8839200" cy="4876800"/>
          </a:xfrm>
        </p:spPr>
        <p:txBody>
          <a:bodyPr/>
          <a:lstStyle/>
          <a:p>
            <a:pPr marL="0" indent="0">
              <a:lnSpc>
                <a:spcPct val="90000"/>
              </a:lnSpc>
              <a:buNone/>
            </a:pPr>
            <a:r>
              <a:rPr lang="en-US" sz="2800" dirty="0" smtClean="0"/>
              <a:t>Given limitations of ecologic studies, why use this design?</a:t>
            </a:r>
            <a:endParaRPr lang="en-US" sz="2800" dirty="0"/>
          </a:p>
          <a:p>
            <a:pPr>
              <a:lnSpc>
                <a:spcPct val="90000"/>
              </a:lnSpc>
            </a:pPr>
            <a:r>
              <a:rPr lang="en-US" sz="2800" dirty="0" smtClean="0"/>
              <a:t>Easy </a:t>
            </a:r>
            <a:r>
              <a:rPr lang="en-US" sz="2800" dirty="0"/>
              <a:t>to do, exposure and outcome data often readily available</a:t>
            </a:r>
          </a:p>
          <a:p>
            <a:pPr>
              <a:lnSpc>
                <a:spcPct val="90000"/>
              </a:lnSpc>
            </a:pPr>
            <a:r>
              <a:rPr lang="en-US" sz="2800" dirty="0" smtClean="0"/>
              <a:t>Provides preliminary </a:t>
            </a:r>
            <a:r>
              <a:rPr lang="en-US" sz="2800" dirty="0"/>
              <a:t>picture of relationships in new fields</a:t>
            </a:r>
          </a:p>
          <a:p>
            <a:pPr>
              <a:lnSpc>
                <a:spcPct val="90000"/>
              </a:lnSpc>
            </a:pPr>
            <a:r>
              <a:rPr lang="en-US" sz="2800" dirty="0"/>
              <a:t>C</a:t>
            </a:r>
            <a:r>
              <a:rPr lang="en-US" sz="2800" dirty="0" smtClean="0"/>
              <a:t>an </a:t>
            </a:r>
            <a:r>
              <a:rPr lang="en-US" sz="2800" dirty="0"/>
              <a:t>provide </a:t>
            </a:r>
            <a:r>
              <a:rPr lang="en-US" sz="2800" dirty="0" smtClean="0"/>
              <a:t>greater </a:t>
            </a:r>
            <a:r>
              <a:rPr lang="en-US" sz="2800" dirty="0"/>
              <a:t>variability in </a:t>
            </a:r>
            <a:r>
              <a:rPr lang="en-US" sz="2800" dirty="0" smtClean="0"/>
              <a:t>exposure </a:t>
            </a:r>
            <a:r>
              <a:rPr lang="en-US" sz="2800" dirty="0"/>
              <a:t>or outcome measurements that allows </a:t>
            </a:r>
            <a:r>
              <a:rPr lang="en-US" sz="2800" dirty="0" smtClean="0"/>
              <a:t>a relationship </a:t>
            </a:r>
            <a:r>
              <a:rPr lang="en-US" sz="2800" dirty="0"/>
              <a:t>to be </a:t>
            </a:r>
            <a:r>
              <a:rPr lang="en-US" sz="2800" dirty="0" smtClean="0"/>
              <a:t>observed.  </a:t>
            </a:r>
            <a:r>
              <a:rPr lang="en-US" sz="2800" dirty="0"/>
              <a:t>Such variability may be absent in individual-level studies which are </a:t>
            </a:r>
            <a:r>
              <a:rPr lang="en-US" sz="2800" dirty="0" smtClean="0"/>
              <a:t>typically more homogeneous </a:t>
            </a:r>
            <a:r>
              <a:rPr lang="en-US" sz="2800" dirty="0"/>
              <a:t>populations.</a:t>
            </a:r>
            <a:endParaRPr lang="en-US" sz="2800" dirty="0" smtClean="0"/>
          </a:p>
        </p:txBody>
      </p:sp>
    </p:spTree>
    <p:extLst>
      <p:ext uri="{BB962C8B-B14F-4D97-AF65-F5344CB8AC3E}">
        <p14:creationId xmlns:p14="http://schemas.microsoft.com/office/powerpoint/2010/main" val="3010036401"/>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Rectangle 2"/>
          <p:cNvSpPr>
            <a:spLocks noGrp="1" noChangeArrowheads="1"/>
          </p:cNvSpPr>
          <p:nvPr>
            <p:ph type="title"/>
          </p:nvPr>
        </p:nvSpPr>
        <p:spPr>
          <a:xfrm>
            <a:off x="76200" y="152400"/>
            <a:ext cx="8915400" cy="1143000"/>
          </a:xfrm>
        </p:spPr>
        <p:txBody>
          <a:bodyPr/>
          <a:lstStyle/>
          <a:p>
            <a:r>
              <a:rPr lang="en-US" sz="3200" dirty="0" smtClean="0"/>
              <a:t>Summary: Four Key Aspects of Study Design Using Individuals as Unit of Observation</a:t>
            </a:r>
          </a:p>
        </p:txBody>
      </p:sp>
      <p:sp>
        <p:nvSpPr>
          <p:cNvPr id="164866" name="Rectangle 3"/>
          <p:cNvSpPr>
            <a:spLocks noGrp="1" noChangeArrowheads="1"/>
          </p:cNvSpPr>
          <p:nvPr>
            <p:ph type="body" idx="1"/>
          </p:nvPr>
        </p:nvSpPr>
        <p:spPr>
          <a:xfrm>
            <a:off x="76200" y="1371600"/>
            <a:ext cx="9067800" cy="4114800"/>
          </a:xfrm>
        </p:spPr>
        <p:txBody>
          <a:bodyPr/>
          <a:lstStyle/>
          <a:p>
            <a:pPr>
              <a:spcBef>
                <a:spcPct val="20000"/>
              </a:spcBef>
            </a:pPr>
            <a:r>
              <a:rPr lang="en-US" sz="2400" b="1" dirty="0" smtClean="0"/>
              <a:t>All designs are based on an underlying </a:t>
            </a:r>
            <a:r>
              <a:rPr lang="en-US" sz="2400" b="1" dirty="0"/>
              <a:t>c</a:t>
            </a:r>
            <a:r>
              <a:rPr lang="en-US" sz="2400" b="1" dirty="0" smtClean="0"/>
              <a:t>ohort (aka Study Base)</a:t>
            </a:r>
          </a:p>
          <a:p>
            <a:pPr lvl="1">
              <a:spcBef>
                <a:spcPct val="20000"/>
              </a:spcBef>
            </a:pPr>
            <a:r>
              <a:rPr lang="en-US" sz="2400" dirty="0" smtClean="0"/>
              <a:t>For case-control, focus on primary or secondary study base</a:t>
            </a:r>
          </a:p>
          <a:p>
            <a:pPr lvl="1">
              <a:spcBef>
                <a:spcPct val="20000"/>
              </a:spcBef>
            </a:pPr>
            <a:endParaRPr lang="en-US" sz="1000" dirty="0" smtClean="0"/>
          </a:p>
          <a:p>
            <a:pPr>
              <a:spcBef>
                <a:spcPct val="20000"/>
              </a:spcBef>
            </a:pPr>
            <a:r>
              <a:rPr lang="en-US" sz="2400" b="1" dirty="0" smtClean="0"/>
              <a:t>Designs are distinguished by different approaches to sampling the experience of the study </a:t>
            </a:r>
            <a:r>
              <a:rPr lang="en-US" sz="2400" b="1" dirty="0"/>
              <a:t>b</a:t>
            </a:r>
            <a:r>
              <a:rPr lang="en-US" sz="2400" b="1" dirty="0" smtClean="0"/>
              <a:t>ase </a:t>
            </a:r>
          </a:p>
          <a:p>
            <a:pPr lvl="1">
              <a:spcBef>
                <a:spcPct val="20000"/>
              </a:spcBef>
            </a:pPr>
            <a:r>
              <a:rPr lang="en-US" sz="2400" dirty="0" smtClean="0"/>
              <a:t>All/part of cohort (i.e. cohort study), a slice in time (i.e., a cross-sectional study), or by outcome status (i.e., a case-control study)</a:t>
            </a:r>
          </a:p>
          <a:p>
            <a:pPr lvl="1">
              <a:spcBef>
                <a:spcPct val="20000"/>
              </a:spcBef>
            </a:pPr>
            <a:r>
              <a:rPr lang="en-US" sz="2400" dirty="0" smtClean="0"/>
              <a:t>If case-control study, how is sampling of controls performed?</a:t>
            </a:r>
          </a:p>
          <a:p>
            <a:pPr lvl="1">
              <a:spcBef>
                <a:spcPct val="20000"/>
              </a:spcBef>
            </a:pPr>
            <a:endParaRPr lang="en-US" sz="1000" dirty="0" smtClean="0"/>
          </a:p>
          <a:p>
            <a:pPr>
              <a:spcBef>
                <a:spcPct val="20000"/>
              </a:spcBef>
            </a:pPr>
            <a:r>
              <a:rPr lang="en-US" sz="2400" b="1" dirty="0"/>
              <a:t>T</a:t>
            </a:r>
            <a:r>
              <a:rPr lang="en-US" sz="2400" b="1" dirty="0" smtClean="0"/>
              <a:t>iming of measurements of exposure and outcome, relative to each other, is another key aspect of design.</a:t>
            </a:r>
          </a:p>
          <a:p>
            <a:pPr lvl="1">
              <a:spcBef>
                <a:spcPct val="20000"/>
              </a:spcBef>
            </a:pPr>
            <a:r>
              <a:rPr lang="en-US" sz="2400" dirty="0" smtClean="0"/>
              <a:t>Exposure measured (or specimen obtained) before outcome is key</a:t>
            </a:r>
          </a:p>
          <a:p>
            <a:pPr lvl="1">
              <a:spcBef>
                <a:spcPct val="20000"/>
              </a:spcBef>
            </a:pPr>
            <a:endParaRPr lang="en-US" sz="800" dirty="0" smtClean="0"/>
          </a:p>
          <a:p>
            <a:pPr>
              <a:spcBef>
                <a:spcPct val="20000"/>
              </a:spcBef>
            </a:pPr>
            <a:r>
              <a:rPr lang="en-US" sz="2400" b="1" dirty="0" smtClean="0"/>
              <a:t>Observational studies:  try </a:t>
            </a:r>
            <a:r>
              <a:rPr lang="en-US" sz="2400" b="1" dirty="0"/>
              <a:t>to emulate </a:t>
            </a:r>
            <a:r>
              <a:rPr lang="en-US" sz="2400" b="1" dirty="0" smtClean="0"/>
              <a:t>target </a:t>
            </a:r>
            <a:r>
              <a:rPr lang="en-US" sz="2400" b="1" dirty="0"/>
              <a:t>randomized trial</a:t>
            </a:r>
          </a:p>
          <a:p>
            <a:pPr>
              <a:spcBef>
                <a:spcPct val="20000"/>
              </a:spcBef>
            </a:pPr>
            <a:endParaRPr lang="en-US" dirty="0" smtClean="0"/>
          </a:p>
          <a:p>
            <a:pPr lvl="1">
              <a:spcBef>
                <a:spcPct val="20000"/>
              </a:spcBef>
            </a:pPr>
            <a:endParaRPr lang="en-US" sz="2400" dirty="0" smtClean="0"/>
          </a:p>
          <a:p>
            <a:pPr>
              <a:buFontTx/>
              <a:buNone/>
            </a:pPr>
            <a:endParaRPr lang="en-US" sz="2400" dirty="0" smtClean="0"/>
          </a:p>
        </p:txBody>
      </p:sp>
    </p:spTree>
    <p:extLst>
      <p:ext uri="{BB962C8B-B14F-4D97-AF65-F5344CB8AC3E}">
        <p14:creationId xmlns:p14="http://schemas.microsoft.com/office/powerpoint/2010/main" val="3803425479"/>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Rectangle 2"/>
          <p:cNvSpPr>
            <a:spLocks noGrp="1" noChangeArrowheads="1"/>
          </p:cNvSpPr>
          <p:nvPr>
            <p:ph type="title"/>
          </p:nvPr>
        </p:nvSpPr>
        <p:spPr/>
        <p:txBody>
          <a:bodyPr/>
          <a:lstStyle/>
          <a:p>
            <a:r>
              <a:rPr lang="en-US" dirty="0" smtClean="0"/>
              <a:t>Additional Slides</a:t>
            </a:r>
          </a:p>
        </p:txBody>
      </p:sp>
      <p:sp>
        <p:nvSpPr>
          <p:cNvPr id="2" name="Content Placeholder 1"/>
          <p:cNvSpPr>
            <a:spLocks noGrp="1"/>
          </p:cNvSpPr>
          <p:nvPr>
            <p:ph idx="1"/>
          </p:nvPr>
        </p:nvSpPr>
        <p:spPr/>
        <p:txBody>
          <a:bodyPr/>
          <a:lstStyle/>
          <a:p>
            <a:endParaRPr lang="en-US"/>
          </a:p>
        </p:txBody>
      </p:sp>
    </p:spTree>
    <p:extLst>
      <p:ext uri="{BB962C8B-B14F-4D97-AF65-F5344CB8AC3E}">
        <p14:creationId xmlns:p14="http://schemas.microsoft.com/office/powerpoint/2010/main" val="1435510131"/>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3"/>
          <p:cNvSpPr>
            <a:spLocks noGrp="1" noChangeArrowheads="1"/>
          </p:cNvSpPr>
          <p:nvPr>
            <p:ph type="body" idx="1"/>
          </p:nvPr>
        </p:nvSpPr>
        <p:spPr/>
        <p:txBody>
          <a:bodyPr/>
          <a:lstStyle/>
          <a:p>
            <a:endParaRPr lang="en-US" dirty="0" smtClean="0"/>
          </a:p>
          <a:p>
            <a:endParaRPr lang="en-US" dirty="0" smtClean="0"/>
          </a:p>
        </p:txBody>
      </p:sp>
      <p:sp>
        <p:nvSpPr>
          <p:cNvPr id="4" name="Rectangle 2"/>
          <p:cNvSpPr txBox="1">
            <a:spLocks noChangeArrowheads="1"/>
          </p:cNvSpPr>
          <p:nvPr/>
        </p:nvSpPr>
        <p:spPr bwMode="auto">
          <a:xfrm>
            <a:off x="762000" y="1524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r>
              <a:rPr lang="en-US" sz="3600" kern="0" dirty="0" smtClean="0"/>
              <a:t>Health Research Studies Based on Humans – Preferred Terminology</a:t>
            </a:r>
          </a:p>
        </p:txBody>
      </p:sp>
      <p:sp>
        <p:nvSpPr>
          <p:cNvPr id="3" name="Rectangle 2"/>
          <p:cNvSpPr/>
          <p:nvPr/>
        </p:nvSpPr>
        <p:spPr>
          <a:xfrm>
            <a:off x="304800" y="1585540"/>
            <a:ext cx="8382000" cy="3046988"/>
          </a:xfrm>
          <a:prstGeom prst="rect">
            <a:avLst/>
          </a:prstGeom>
        </p:spPr>
        <p:txBody>
          <a:bodyPr wrap="square">
            <a:spAutoFit/>
          </a:bodyPr>
          <a:lstStyle/>
          <a:p>
            <a:pPr marL="342900" indent="-342900">
              <a:buFont typeface="Arial" panose="020B0604020202020204" pitchFamily="34" charset="0"/>
              <a:buChar char="•"/>
            </a:pPr>
            <a:r>
              <a:rPr lang="en-US" dirty="0" smtClean="0"/>
              <a:t>When </a:t>
            </a:r>
            <a:r>
              <a:rPr lang="en-US" dirty="0"/>
              <a:t>referring to humans who consent to participate in research:   </a:t>
            </a:r>
            <a:r>
              <a:rPr lang="en-US" dirty="0" smtClean="0"/>
              <a:t>“participants”</a:t>
            </a:r>
          </a:p>
          <a:p>
            <a:pPr lvl="1"/>
            <a:r>
              <a:rPr lang="en-US" dirty="0" smtClean="0"/>
              <a:t>-- “Subjects” </a:t>
            </a:r>
            <a:r>
              <a:rPr lang="en-US" dirty="0"/>
              <a:t>formerly used but </a:t>
            </a:r>
            <a:r>
              <a:rPr lang="en-US" dirty="0" smtClean="0"/>
              <a:t>falling out </a:t>
            </a:r>
            <a:r>
              <a:rPr lang="en-US" dirty="0"/>
              <a:t>of favor</a:t>
            </a:r>
          </a:p>
          <a:p>
            <a:endParaRPr lang="en-US" dirty="0"/>
          </a:p>
          <a:p>
            <a:pPr marL="342900" indent="-342900">
              <a:buFont typeface="Arial" panose="020B0604020202020204" pitchFamily="34" charset="0"/>
              <a:buChar char="•"/>
            </a:pPr>
            <a:r>
              <a:rPr lang="en-US" dirty="0"/>
              <a:t>When referring to people who do not know their data is being used in research:</a:t>
            </a:r>
          </a:p>
          <a:p>
            <a:pPr lvl="1"/>
            <a:r>
              <a:rPr lang="en-US" dirty="0" smtClean="0"/>
              <a:t>-- in </a:t>
            </a:r>
            <a:r>
              <a:rPr lang="en-US" dirty="0"/>
              <a:t>clinical settings:  </a:t>
            </a:r>
            <a:r>
              <a:rPr lang="en-US" dirty="0" smtClean="0"/>
              <a:t>“patients”</a:t>
            </a:r>
            <a:endParaRPr lang="en-US" dirty="0"/>
          </a:p>
          <a:p>
            <a:pPr lvl="1"/>
            <a:r>
              <a:rPr lang="en-US" dirty="0" smtClean="0"/>
              <a:t>-- not </a:t>
            </a:r>
            <a:r>
              <a:rPr lang="en-US" dirty="0"/>
              <a:t>in clinical settings:  </a:t>
            </a:r>
            <a:r>
              <a:rPr lang="en-US" dirty="0" smtClean="0"/>
              <a:t>“persons”, “individuals”, “people”</a:t>
            </a:r>
            <a:endParaRPr lang="en-US" dirty="0"/>
          </a:p>
        </p:txBody>
      </p:sp>
    </p:spTree>
    <p:extLst>
      <p:ext uri="{BB962C8B-B14F-4D97-AF65-F5344CB8AC3E}">
        <p14:creationId xmlns:p14="http://schemas.microsoft.com/office/powerpoint/2010/main" val="1404155324"/>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Rectangle 2"/>
          <p:cNvSpPr>
            <a:spLocks noGrp="1" noChangeArrowheads="1"/>
          </p:cNvSpPr>
          <p:nvPr>
            <p:ph type="title"/>
          </p:nvPr>
        </p:nvSpPr>
        <p:spPr/>
        <p:txBody>
          <a:bodyPr/>
          <a:lstStyle/>
          <a:p>
            <a:r>
              <a:rPr lang="en-US" dirty="0" smtClean="0"/>
              <a:t>Within-Subject Designs</a:t>
            </a:r>
          </a:p>
        </p:txBody>
      </p:sp>
      <p:sp>
        <p:nvSpPr>
          <p:cNvPr id="158722" name="Rectangle 3"/>
          <p:cNvSpPr>
            <a:spLocks noGrp="1" noChangeArrowheads="1"/>
          </p:cNvSpPr>
          <p:nvPr>
            <p:ph type="body" idx="1"/>
          </p:nvPr>
        </p:nvSpPr>
        <p:spPr/>
        <p:txBody>
          <a:bodyPr/>
          <a:lstStyle/>
          <a:p>
            <a:r>
              <a:rPr lang="en-US" dirty="0" smtClean="0"/>
              <a:t>Case-crossover</a:t>
            </a:r>
            <a:endParaRPr lang="en-US" dirty="0"/>
          </a:p>
          <a:p>
            <a:r>
              <a:rPr lang="en-US" dirty="0" smtClean="0"/>
              <a:t>Case-only</a:t>
            </a:r>
            <a:endParaRPr lang="en-US" dirty="0"/>
          </a:p>
          <a:p>
            <a:r>
              <a:rPr lang="en-US" dirty="0"/>
              <a:t>Self-controlled case series</a:t>
            </a:r>
          </a:p>
          <a:p>
            <a:endParaRPr lang="en-US" dirty="0" smtClean="0"/>
          </a:p>
          <a:p>
            <a:endParaRPr lang="en-US" dirty="0" smtClean="0"/>
          </a:p>
        </p:txBody>
      </p:sp>
    </p:spTree>
    <p:extLst>
      <p:ext uri="{BB962C8B-B14F-4D97-AF65-F5344CB8AC3E}">
        <p14:creationId xmlns:p14="http://schemas.microsoft.com/office/powerpoint/2010/main" val="1023561969"/>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Rectangle 2"/>
          <p:cNvSpPr>
            <a:spLocks noGrp="1" noChangeArrowheads="1"/>
          </p:cNvSpPr>
          <p:nvPr>
            <p:ph type="title"/>
          </p:nvPr>
        </p:nvSpPr>
        <p:spPr/>
        <p:txBody>
          <a:bodyPr/>
          <a:lstStyle/>
          <a:p>
            <a:r>
              <a:rPr lang="en-US" smtClean="0"/>
              <a:t>Case-Crossover Design</a:t>
            </a:r>
          </a:p>
        </p:txBody>
      </p:sp>
      <p:sp>
        <p:nvSpPr>
          <p:cNvPr id="158722" name="Rectangle 3"/>
          <p:cNvSpPr>
            <a:spLocks noGrp="1" noChangeArrowheads="1"/>
          </p:cNvSpPr>
          <p:nvPr>
            <p:ph type="body" idx="1"/>
          </p:nvPr>
        </p:nvSpPr>
        <p:spPr>
          <a:xfrm>
            <a:off x="381000" y="1981200"/>
            <a:ext cx="8458200" cy="4114800"/>
          </a:xfrm>
        </p:spPr>
        <p:txBody>
          <a:bodyPr/>
          <a:lstStyle/>
          <a:p>
            <a:r>
              <a:rPr lang="en-US" dirty="0" smtClean="0"/>
              <a:t>Compare exposure just before event and exposure at an earlier time, in the same person</a:t>
            </a:r>
          </a:p>
          <a:p>
            <a:r>
              <a:rPr lang="en-US" dirty="0" smtClean="0"/>
              <a:t>Suited to brief (acute) exposure with a relatively rapid effect on the outcome</a:t>
            </a:r>
          </a:p>
          <a:p>
            <a:endParaRPr lang="en-US" dirty="0" smtClean="0"/>
          </a:p>
        </p:txBody>
      </p:sp>
    </p:spTree>
    <p:extLst>
      <p:ext uri="{BB962C8B-B14F-4D97-AF65-F5344CB8AC3E}">
        <p14:creationId xmlns:p14="http://schemas.microsoft.com/office/powerpoint/2010/main" val="2227664782"/>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8288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5908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1336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9" name="Rectangle 28"/>
          <p:cNvSpPr/>
          <p:nvPr/>
        </p:nvSpPr>
        <p:spPr>
          <a:xfrm>
            <a:off x="7239000" y="9144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1" name="Straight Arrow Connector 30"/>
          <p:cNvCxnSpPr/>
          <p:nvPr/>
        </p:nvCxnSpPr>
        <p:spPr>
          <a:xfrm>
            <a:off x="3086100" y="15240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17526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19050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19812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0792"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50" name="Shape 49"/>
          <p:cNvCxnSpPr>
            <a:endCxn id="160792" idx="0"/>
          </p:cNvCxnSpPr>
          <p:nvPr/>
        </p:nvCxnSpPr>
        <p:spPr>
          <a:xfrm>
            <a:off x="7772400" y="16002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1219200" y="6477000"/>
            <a:ext cx="6172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0795"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r>
              <a:rPr lang="en-US" sz="1800">
                <a:latin typeface="Calibri" pitchFamily="34" charset="0"/>
              </a:rPr>
              <a:t>Time</a:t>
            </a:r>
          </a:p>
        </p:txBody>
      </p:sp>
      <p:cxnSp>
        <p:nvCxnSpPr>
          <p:cNvPr id="38" name="Straight Connector 37"/>
          <p:cNvCxnSpPr/>
          <p:nvPr/>
        </p:nvCxnSpPr>
        <p:spPr>
          <a:xfrm flipV="1">
            <a:off x="3429000" y="1905000"/>
            <a:ext cx="228600" cy="152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60797" name="TextBox 40"/>
          <p:cNvSpPr txBox="1">
            <a:spLocks noChangeArrowheads="1"/>
          </p:cNvSpPr>
          <p:nvPr/>
        </p:nvSpPr>
        <p:spPr bwMode="auto">
          <a:xfrm>
            <a:off x="3505200" y="1600200"/>
            <a:ext cx="420688"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60798" name="Text Box 3"/>
          <p:cNvSpPr txBox="1">
            <a:spLocks noChangeArrowheads="1"/>
          </p:cNvSpPr>
          <p:nvPr/>
        </p:nvSpPr>
        <p:spPr bwMode="auto">
          <a:xfrm>
            <a:off x="400050" y="228600"/>
            <a:ext cx="6991350" cy="641350"/>
          </a:xfrm>
          <a:prstGeom prst="rect">
            <a:avLst/>
          </a:prstGeom>
          <a:noFill/>
          <a:ln w="9525">
            <a:noFill/>
            <a:miter lim="800000"/>
            <a:headEnd/>
            <a:tailEnd/>
          </a:ln>
        </p:spPr>
        <p:txBody>
          <a:bodyPr wrap="none">
            <a:spAutoFit/>
          </a:bodyPr>
          <a:lstStyle/>
          <a:p>
            <a:pPr eaLnBrk="0" hangingPunct="0"/>
            <a:r>
              <a:rPr lang="en-US" sz="3600"/>
              <a:t>Case-crossover design: Just the cases</a:t>
            </a:r>
          </a:p>
        </p:txBody>
      </p:sp>
    </p:spTree>
    <p:extLst>
      <p:ext uri="{BB962C8B-B14F-4D97-AF65-F5344CB8AC3E}">
        <p14:creationId xmlns:p14="http://schemas.microsoft.com/office/powerpoint/2010/main" val="566301195"/>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7" name="Rectangle 2"/>
          <p:cNvSpPr>
            <a:spLocks noGrp="1" noChangeArrowheads="1"/>
          </p:cNvSpPr>
          <p:nvPr>
            <p:ph type="title"/>
          </p:nvPr>
        </p:nvSpPr>
        <p:spPr>
          <a:xfrm>
            <a:off x="685800" y="228600"/>
            <a:ext cx="7772400" cy="1143000"/>
          </a:xfrm>
        </p:spPr>
        <p:txBody>
          <a:bodyPr/>
          <a:lstStyle/>
          <a:p>
            <a:r>
              <a:rPr lang="en-US" smtClean="0"/>
              <a:t>Case-Crossover Example</a:t>
            </a:r>
          </a:p>
        </p:txBody>
      </p:sp>
      <p:sp>
        <p:nvSpPr>
          <p:cNvPr id="162818" name="Rectangle 3"/>
          <p:cNvSpPr>
            <a:spLocks noGrp="1" noChangeArrowheads="1"/>
          </p:cNvSpPr>
          <p:nvPr>
            <p:ph type="body" idx="1"/>
          </p:nvPr>
        </p:nvSpPr>
        <p:spPr>
          <a:xfrm>
            <a:off x="228600" y="1447800"/>
            <a:ext cx="8229600" cy="4648200"/>
          </a:xfrm>
        </p:spPr>
        <p:txBody>
          <a:bodyPr/>
          <a:lstStyle/>
          <a:p>
            <a:pPr>
              <a:lnSpc>
                <a:spcPct val="80000"/>
              </a:lnSpc>
            </a:pPr>
            <a:r>
              <a:rPr lang="en-US" sz="2000" b="1" smtClean="0"/>
              <a:t>Objective:</a:t>
            </a:r>
            <a:r>
              <a:rPr lang="en-US" sz="2000" smtClean="0"/>
              <a:t>  Relationship between air pollution and incidence of cardiac arrhythmia in patients with implantable cardioverter defibrillators (ICDs). </a:t>
            </a:r>
          </a:p>
          <a:p>
            <a:pPr>
              <a:lnSpc>
                <a:spcPct val="80000"/>
              </a:lnSpc>
            </a:pPr>
            <a:r>
              <a:rPr lang="en-US" sz="2000" b="1" smtClean="0"/>
              <a:t>Methods: </a:t>
            </a:r>
            <a:r>
              <a:rPr lang="en-US" sz="2000" smtClean="0"/>
              <a:t>34 patients with ICDs residing in the Vancouver, Canada, area were included representing all patients attending the 2 ICD clinics in the study region who had recorded at least 1 ICD discharge during the study period. </a:t>
            </a:r>
          </a:p>
          <a:p>
            <a:pPr>
              <a:lnSpc>
                <a:spcPct val="80000"/>
              </a:lnSpc>
            </a:pPr>
            <a:r>
              <a:rPr lang="en-US" sz="2000" smtClean="0"/>
              <a:t>Air pollutant concentrations on days for which ICD discharges were observed (“case days”) were compared to concentrations on control days in case-crossover analyses. </a:t>
            </a:r>
          </a:p>
          <a:p>
            <a:pPr>
              <a:lnSpc>
                <a:spcPct val="80000"/>
              </a:lnSpc>
            </a:pPr>
            <a:r>
              <a:rPr lang="en-US" sz="2000" smtClean="0"/>
              <a:t>Control days were selected symmetrically, 7 days before and after each case day.</a:t>
            </a:r>
          </a:p>
          <a:p>
            <a:pPr>
              <a:lnSpc>
                <a:spcPct val="80000"/>
              </a:lnSpc>
            </a:pPr>
            <a:endParaRPr lang="en-US" sz="2000" smtClean="0"/>
          </a:p>
        </p:txBody>
      </p:sp>
      <p:sp>
        <p:nvSpPr>
          <p:cNvPr id="162819" name="Text Box 4"/>
          <p:cNvSpPr txBox="1">
            <a:spLocks noChangeArrowheads="1"/>
          </p:cNvSpPr>
          <p:nvPr/>
        </p:nvSpPr>
        <p:spPr bwMode="auto">
          <a:xfrm>
            <a:off x="2362200" y="5334000"/>
            <a:ext cx="6172200" cy="915988"/>
          </a:xfrm>
          <a:prstGeom prst="rect">
            <a:avLst/>
          </a:prstGeom>
          <a:noFill/>
          <a:ln w="9525">
            <a:noFill/>
            <a:miter lim="800000"/>
            <a:headEnd/>
            <a:tailEnd/>
          </a:ln>
        </p:spPr>
        <p:txBody>
          <a:bodyPr>
            <a:spAutoFit/>
          </a:bodyPr>
          <a:lstStyle/>
          <a:p>
            <a:pPr algn="r" eaLnBrk="0" hangingPunct="0"/>
            <a:r>
              <a:rPr lang="en-US" sz="1800" dirty="0"/>
              <a:t>Rich et al. </a:t>
            </a:r>
            <a:r>
              <a:rPr lang="en-US" sz="1800" b="1" dirty="0"/>
              <a:t>A Case-Crossover Analysis of Particulate Air Pollution and Cardiac Arrhythmia in Patients with Implantable Cardioverter Defibrillators</a:t>
            </a:r>
            <a:r>
              <a:rPr lang="en-US" sz="1800" dirty="0"/>
              <a:t> </a:t>
            </a:r>
            <a:r>
              <a:rPr lang="en-US" sz="1800" i="1" dirty="0" err="1"/>
              <a:t>Inhal</a:t>
            </a:r>
            <a:r>
              <a:rPr lang="en-US" sz="1800" i="1" dirty="0"/>
              <a:t> </a:t>
            </a:r>
            <a:r>
              <a:rPr lang="en-US" sz="1800" i="1" dirty="0" err="1" smtClean="0"/>
              <a:t>Toxicol</a:t>
            </a:r>
            <a:r>
              <a:rPr lang="en-US" sz="1800" dirty="0"/>
              <a:t> </a:t>
            </a:r>
            <a:r>
              <a:rPr lang="en-US" sz="1800" dirty="0" smtClean="0"/>
              <a:t>2004</a:t>
            </a:r>
            <a:endParaRPr lang="en-US" sz="1800" dirty="0"/>
          </a:p>
        </p:txBody>
      </p:sp>
    </p:spTree>
    <p:extLst>
      <p:ext uri="{BB962C8B-B14F-4D97-AF65-F5344CB8AC3E}">
        <p14:creationId xmlns:p14="http://schemas.microsoft.com/office/powerpoint/2010/main" val="10905646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a:xfrm>
            <a:off x="762000" y="152400"/>
            <a:ext cx="7772400" cy="1143000"/>
          </a:xfrm>
        </p:spPr>
        <p:txBody>
          <a:bodyPr/>
          <a:lstStyle/>
          <a:p>
            <a:r>
              <a:rPr lang="en-US" dirty="0" smtClean="0"/>
              <a:t>Research Studies Based on Humans</a:t>
            </a:r>
          </a:p>
        </p:txBody>
      </p:sp>
      <p:sp>
        <p:nvSpPr>
          <p:cNvPr id="21506" name="Text Box 3"/>
          <p:cNvSpPr txBox="1">
            <a:spLocks noChangeArrowheads="1"/>
          </p:cNvSpPr>
          <p:nvPr/>
        </p:nvSpPr>
        <p:spPr bwMode="auto">
          <a:xfrm>
            <a:off x="2741044" y="1303337"/>
            <a:ext cx="3344862" cy="579438"/>
          </a:xfrm>
          <a:prstGeom prst="rect">
            <a:avLst/>
          </a:prstGeom>
          <a:noFill/>
          <a:ln w="9525">
            <a:noFill/>
            <a:miter lim="800000"/>
            <a:headEnd/>
            <a:tailEnd/>
          </a:ln>
        </p:spPr>
        <p:txBody>
          <a:bodyPr wrap="none">
            <a:spAutoFit/>
          </a:bodyPr>
          <a:lstStyle/>
          <a:p>
            <a:pPr algn="ctr" eaLnBrk="0" hangingPunct="0"/>
            <a:r>
              <a:rPr lang="en-US" sz="3200" dirty="0"/>
              <a:t>Unit of observation</a:t>
            </a:r>
          </a:p>
        </p:txBody>
      </p:sp>
      <p:sp>
        <p:nvSpPr>
          <p:cNvPr id="21507" name="Line 4"/>
          <p:cNvSpPr>
            <a:spLocks noChangeShapeType="1"/>
          </p:cNvSpPr>
          <p:nvPr/>
        </p:nvSpPr>
        <p:spPr bwMode="auto">
          <a:xfrm flipH="1">
            <a:off x="3429000" y="1882775"/>
            <a:ext cx="533400" cy="533400"/>
          </a:xfrm>
          <a:prstGeom prst="line">
            <a:avLst/>
          </a:prstGeom>
          <a:noFill/>
          <a:ln w="9525">
            <a:solidFill>
              <a:schemeClr val="tx1"/>
            </a:solidFill>
            <a:round/>
            <a:headEnd/>
            <a:tailEnd type="triangle" w="med" len="med"/>
          </a:ln>
        </p:spPr>
        <p:txBody>
          <a:bodyPr wrap="none" anchor="ctr"/>
          <a:lstStyle/>
          <a:p>
            <a:endParaRPr lang="en-US"/>
          </a:p>
        </p:txBody>
      </p:sp>
      <p:sp>
        <p:nvSpPr>
          <p:cNvPr id="21508" name="Line 5"/>
          <p:cNvSpPr>
            <a:spLocks noChangeShapeType="1"/>
          </p:cNvSpPr>
          <p:nvPr/>
        </p:nvSpPr>
        <p:spPr bwMode="auto">
          <a:xfrm>
            <a:off x="4800600" y="1882775"/>
            <a:ext cx="533400" cy="609600"/>
          </a:xfrm>
          <a:prstGeom prst="line">
            <a:avLst/>
          </a:prstGeom>
          <a:noFill/>
          <a:ln w="9525">
            <a:solidFill>
              <a:schemeClr val="tx1"/>
            </a:solidFill>
            <a:round/>
            <a:headEnd/>
            <a:tailEnd type="triangle" w="med" len="med"/>
          </a:ln>
        </p:spPr>
        <p:txBody>
          <a:bodyPr wrap="none" anchor="ctr"/>
          <a:lstStyle/>
          <a:p>
            <a:endParaRPr lang="en-US"/>
          </a:p>
        </p:txBody>
      </p:sp>
      <p:sp>
        <p:nvSpPr>
          <p:cNvPr id="21509" name="Text Box 6"/>
          <p:cNvSpPr txBox="1">
            <a:spLocks noChangeArrowheads="1"/>
          </p:cNvSpPr>
          <p:nvPr/>
        </p:nvSpPr>
        <p:spPr bwMode="auto">
          <a:xfrm>
            <a:off x="439738" y="2263775"/>
            <a:ext cx="3805237" cy="461963"/>
          </a:xfrm>
          <a:prstGeom prst="rect">
            <a:avLst/>
          </a:prstGeom>
          <a:noFill/>
          <a:ln w="9525">
            <a:noFill/>
            <a:miter lim="800000"/>
            <a:headEnd/>
            <a:tailEnd/>
          </a:ln>
        </p:spPr>
        <p:txBody>
          <a:bodyPr wrap="none">
            <a:spAutoFit/>
          </a:bodyPr>
          <a:lstStyle/>
          <a:p>
            <a:pPr algn="ctr" eaLnBrk="0" hangingPunct="0"/>
            <a:r>
              <a:rPr lang="en-US" dirty="0"/>
              <a:t>Group (e.g., geographic area)</a:t>
            </a:r>
          </a:p>
        </p:txBody>
      </p:sp>
      <p:sp>
        <p:nvSpPr>
          <p:cNvPr id="21510" name="Text Box 7"/>
          <p:cNvSpPr txBox="1">
            <a:spLocks noChangeArrowheads="1"/>
          </p:cNvSpPr>
          <p:nvPr/>
        </p:nvSpPr>
        <p:spPr bwMode="auto">
          <a:xfrm>
            <a:off x="5456769" y="2187575"/>
            <a:ext cx="1553631" cy="461665"/>
          </a:xfrm>
          <a:prstGeom prst="rect">
            <a:avLst/>
          </a:prstGeom>
          <a:noFill/>
          <a:ln w="9525">
            <a:noFill/>
            <a:miter lim="800000"/>
            <a:headEnd/>
            <a:tailEnd/>
          </a:ln>
        </p:spPr>
        <p:txBody>
          <a:bodyPr wrap="none">
            <a:spAutoFit/>
          </a:bodyPr>
          <a:lstStyle/>
          <a:p>
            <a:pPr algn="ctr" eaLnBrk="0" hangingPunct="0"/>
            <a:r>
              <a:rPr lang="en-US" b="1" dirty="0"/>
              <a:t>Individual</a:t>
            </a:r>
          </a:p>
        </p:txBody>
      </p:sp>
      <p:sp>
        <p:nvSpPr>
          <p:cNvPr id="21511" name="Line 8"/>
          <p:cNvSpPr>
            <a:spLocks noChangeShapeType="1"/>
          </p:cNvSpPr>
          <p:nvPr/>
        </p:nvSpPr>
        <p:spPr bwMode="auto">
          <a:xfrm>
            <a:off x="1070529" y="3408869"/>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21512" name="Line 9"/>
          <p:cNvSpPr>
            <a:spLocks noChangeShapeType="1"/>
          </p:cNvSpPr>
          <p:nvPr/>
        </p:nvSpPr>
        <p:spPr bwMode="auto">
          <a:xfrm flipH="1">
            <a:off x="3695700" y="4306738"/>
            <a:ext cx="1371600" cy="701674"/>
          </a:xfrm>
          <a:prstGeom prst="line">
            <a:avLst/>
          </a:prstGeom>
          <a:noFill/>
          <a:ln w="9525">
            <a:solidFill>
              <a:schemeClr val="tx1"/>
            </a:solidFill>
            <a:round/>
            <a:headEnd/>
            <a:tailEnd type="triangle" w="med" len="med"/>
          </a:ln>
        </p:spPr>
        <p:txBody>
          <a:bodyPr wrap="none" anchor="ctr"/>
          <a:lstStyle/>
          <a:p>
            <a:endParaRPr lang="en-US"/>
          </a:p>
        </p:txBody>
      </p:sp>
      <p:sp>
        <p:nvSpPr>
          <p:cNvPr id="21513" name="Text Box 10"/>
          <p:cNvSpPr txBox="1">
            <a:spLocks noChangeArrowheads="1"/>
          </p:cNvSpPr>
          <p:nvPr/>
        </p:nvSpPr>
        <p:spPr bwMode="auto">
          <a:xfrm>
            <a:off x="148701" y="3732361"/>
            <a:ext cx="2258952" cy="461665"/>
          </a:xfrm>
          <a:prstGeom prst="rect">
            <a:avLst/>
          </a:prstGeom>
          <a:noFill/>
          <a:ln w="9525">
            <a:noFill/>
            <a:miter lim="800000"/>
            <a:headEnd/>
            <a:tailEnd/>
          </a:ln>
        </p:spPr>
        <p:txBody>
          <a:bodyPr wrap="none">
            <a:spAutoFit/>
          </a:bodyPr>
          <a:lstStyle/>
          <a:p>
            <a:pPr algn="ctr" eaLnBrk="0" hangingPunct="0"/>
            <a:r>
              <a:rPr lang="en-US" dirty="0" smtClean="0"/>
              <a:t>Ecologic </a:t>
            </a:r>
            <a:r>
              <a:rPr lang="en-US" dirty="0"/>
              <a:t>Studies</a:t>
            </a:r>
          </a:p>
        </p:txBody>
      </p:sp>
      <p:sp>
        <p:nvSpPr>
          <p:cNvPr id="21514" name="Text Box 11"/>
          <p:cNvSpPr txBox="1">
            <a:spLocks noChangeArrowheads="1"/>
          </p:cNvSpPr>
          <p:nvPr/>
        </p:nvSpPr>
        <p:spPr bwMode="auto">
          <a:xfrm>
            <a:off x="4616649" y="5008413"/>
            <a:ext cx="2233305" cy="1384995"/>
          </a:xfrm>
          <a:prstGeom prst="rect">
            <a:avLst/>
          </a:prstGeom>
          <a:noFill/>
          <a:ln w="9525">
            <a:noFill/>
            <a:miter lim="800000"/>
            <a:headEnd/>
            <a:tailEnd/>
          </a:ln>
        </p:spPr>
        <p:txBody>
          <a:bodyPr wrap="none">
            <a:spAutoFit/>
          </a:bodyPr>
          <a:lstStyle/>
          <a:p>
            <a:pPr algn="ctr" eaLnBrk="0" hangingPunct="0">
              <a:spcBef>
                <a:spcPct val="50000"/>
              </a:spcBef>
            </a:pPr>
            <a:r>
              <a:rPr lang="en-US" dirty="0" smtClean="0"/>
              <a:t>Between-subject</a:t>
            </a:r>
            <a:endParaRPr lang="en-US" dirty="0"/>
          </a:p>
          <a:p>
            <a:pPr algn="ctr" eaLnBrk="0" hangingPunct="0"/>
            <a:r>
              <a:rPr lang="en-US" sz="2000" dirty="0"/>
              <a:t>Cohort </a:t>
            </a:r>
          </a:p>
          <a:p>
            <a:pPr algn="ctr" eaLnBrk="0" hangingPunct="0"/>
            <a:r>
              <a:rPr lang="en-US" sz="2000" dirty="0"/>
              <a:t>Cross-sectional</a:t>
            </a:r>
          </a:p>
          <a:p>
            <a:pPr algn="ctr" eaLnBrk="0" hangingPunct="0"/>
            <a:r>
              <a:rPr lang="en-US" sz="2000" dirty="0"/>
              <a:t>Case-Control</a:t>
            </a:r>
          </a:p>
        </p:txBody>
      </p:sp>
      <p:sp>
        <p:nvSpPr>
          <p:cNvPr id="21515" name="Text Box 13"/>
          <p:cNvSpPr txBox="1">
            <a:spLocks noChangeArrowheads="1"/>
          </p:cNvSpPr>
          <p:nvPr/>
        </p:nvSpPr>
        <p:spPr bwMode="auto">
          <a:xfrm>
            <a:off x="6819900" y="4113361"/>
            <a:ext cx="1903413" cy="701675"/>
          </a:xfrm>
          <a:prstGeom prst="rect">
            <a:avLst/>
          </a:prstGeom>
          <a:noFill/>
          <a:ln w="9525">
            <a:noFill/>
            <a:miter lim="800000"/>
            <a:headEnd/>
            <a:tailEnd/>
          </a:ln>
        </p:spPr>
        <p:txBody>
          <a:bodyPr wrap="none">
            <a:spAutoFit/>
          </a:bodyPr>
          <a:lstStyle/>
          <a:p>
            <a:pPr algn="ctr" eaLnBrk="0" hangingPunct="0"/>
            <a:r>
              <a:rPr lang="en-US" sz="2000" dirty="0"/>
              <a:t>Randomized</a:t>
            </a:r>
          </a:p>
          <a:p>
            <a:pPr algn="ctr" eaLnBrk="0" hangingPunct="0"/>
            <a:r>
              <a:rPr lang="en-US" sz="2000" dirty="0"/>
              <a:t>Non-randomized</a:t>
            </a:r>
          </a:p>
        </p:txBody>
      </p:sp>
      <p:sp>
        <p:nvSpPr>
          <p:cNvPr id="21516" name="Text Box 14"/>
          <p:cNvSpPr txBox="1">
            <a:spLocks noChangeArrowheads="1"/>
          </p:cNvSpPr>
          <p:nvPr/>
        </p:nvSpPr>
        <p:spPr bwMode="auto">
          <a:xfrm>
            <a:off x="4724400" y="3810000"/>
            <a:ext cx="1981200" cy="457200"/>
          </a:xfrm>
          <a:prstGeom prst="rect">
            <a:avLst/>
          </a:prstGeom>
          <a:noFill/>
          <a:ln w="9525">
            <a:noFill/>
            <a:miter lim="800000"/>
            <a:headEnd/>
            <a:tailEnd/>
          </a:ln>
        </p:spPr>
        <p:txBody>
          <a:bodyPr>
            <a:spAutoFit/>
          </a:bodyPr>
          <a:lstStyle/>
          <a:p>
            <a:pPr algn="ctr" eaLnBrk="0" hangingPunct="0">
              <a:spcBef>
                <a:spcPct val="50000"/>
              </a:spcBef>
            </a:pPr>
            <a:r>
              <a:rPr lang="en-US" dirty="0"/>
              <a:t>Observational</a:t>
            </a:r>
          </a:p>
        </p:txBody>
      </p:sp>
      <p:sp>
        <p:nvSpPr>
          <p:cNvPr id="21517" name="Text Box 15"/>
          <p:cNvSpPr txBox="1">
            <a:spLocks noChangeArrowheads="1"/>
          </p:cNvSpPr>
          <p:nvPr/>
        </p:nvSpPr>
        <p:spPr bwMode="auto">
          <a:xfrm>
            <a:off x="6591300" y="3239938"/>
            <a:ext cx="2438400" cy="457200"/>
          </a:xfrm>
          <a:prstGeom prst="rect">
            <a:avLst/>
          </a:prstGeom>
          <a:noFill/>
          <a:ln w="9525">
            <a:noFill/>
            <a:miter lim="800000"/>
            <a:headEnd/>
            <a:tailEnd/>
          </a:ln>
        </p:spPr>
        <p:txBody>
          <a:bodyPr>
            <a:spAutoFit/>
          </a:bodyPr>
          <a:lstStyle/>
          <a:p>
            <a:pPr algn="ctr" eaLnBrk="0" hangingPunct="0">
              <a:spcBef>
                <a:spcPct val="50000"/>
              </a:spcBef>
            </a:pPr>
            <a:r>
              <a:rPr lang="en-US" dirty="0"/>
              <a:t>Experimental</a:t>
            </a:r>
          </a:p>
        </p:txBody>
      </p:sp>
      <p:sp>
        <p:nvSpPr>
          <p:cNvPr id="21518" name="Line 16"/>
          <p:cNvSpPr>
            <a:spLocks noChangeShapeType="1"/>
          </p:cNvSpPr>
          <p:nvPr/>
        </p:nvSpPr>
        <p:spPr bwMode="auto">
          <a:xfrm>
            <a:off x="7886700" y="3656161"/>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21519" name="Line 17"/>
          <p:cNvSpPr>
            <a:spLocks noChangeShapeType="1"/>
          </p:cNvSpPr>
          <p:nvPr/>
        </p:nvSpPr>
        <p:spPr bwMode="auto">
          <a:xfrm flipH="1">
            <a:off x="5486400" y="2725738"/>
            <a:ext cx="304800" cy="1084262"/>
          </a:xfrm>
          <a:prstGeom prst="line">
            <a:avLst/>
          </a:prstGeom>
          <a:noFill/>
          <a:ln w="9525">
            <a:solidFill>
              <a:schemeClr val="tx1"/>
            </a:solidFill>
            <a:round/>
            <a:headEnd/>
            <a:tailEnd type="triangle" w="med" len="med"/>
          </a:ln>
        </p:spPr>
        <p:txBody>
          <a:bodyPr wrap="none" anchor="ctr"/>
          <a:lstStyle/>
          <a:p>
            <a:endParaRPr lang="en-US"/>
          </a:p>
        </p:txBody>
      </p:sp>
      <p:sp>
        <p:nvSpPr>
          <p:cNvPr id="21520" name="Line 18"/>
          <p:cNvSpPr>
            <a:spLocks noChangeShapeType="1"/>
          </p:cNvSpPr>
          <p:nvPr/>
        </p:nvSpPr>
        <p:spPr bwMode="auto">
          <a:xfrm>
            <a:off x="6248400" y="2767642"/>
            <a:ext cx="685800" cy="506083"/>
          </a:xfrm>
          <a:prstGeom prst="line">
            <a:avLst/>
          </a:prstGeom>
          <a:noFill/>
          <a:ln w="9525">
            <a:solidFill>
              <a:schemeClr val="tx1"/>
            </a:solidFill>
            <a:round/>
            <a:headEnd/>
            <a:tailEnd type="triangle" w="med" len="med"/>
          </a:ln>
        </p:spPr>
        <p:txBody>
          <a:bodyPr wrap="none" anchor="ctr"/>
          <a:lstStyle/>
          <a:p>
            <a:endParaRPr lang="en-US"/>
          </a:p>
        </p:txBody>
      </p:sp>
      <p:sp>
        <p:nvSpPr>
          <p:cNvPr id="21521" name="Text Box 21"/>
          <p:cNvSpPr txBox="1">
            <a:spLocks noChangeArrowheads="1"/>
          </p:cNvSpPr>
          <p:nvPr/>
        </p:nvSpPr>
        <p:spPr bwMode="auto">
          <a:xfrm>
            <a:off x="1732756" y="5181600"/>
            <a:ext cx="2843212" cy="1371600"/>
          </a:xfrm>
          <a:prstGeom prst="rect">
            <a:avLst/>
          </a:prstGeom>
          <a:noFill/>
          <a:ln w="9525">
            <a:noFill/>
            <a:miter lim="800000"/>
            <a:headEnd/>
            <a:tailEnd/>
          </a:ln>
        </p:spPr>
        <p:txBody>
          <a:bodyPr wrap="none">
            <a:spAutoFit/>
          </a:bodyPr>
          <a:lstStyle/>
          <a:p>
            <a:pPr algn="ctr" eaLnBrk="0" hangingPunct="0">
              <a:spcBef>
                <a:spcPct val="50000"/>
              </a:spcBef>
            </a:pPr>
            <a:r>
              <a:rPr lang="en-US" dirty="0" smtClean="0"/>
              <a:t>Within-subject</a:t>
            </a:r>
            <a:endParaRPr lang="en-US" dirty="0"/>
          </a:p>
          <a:p>
            <a:pPr algn="ctr" eaLnBrk="0" hangingPunct="0"/>
            <a:r>
              <a:rPr lang="en-US" sz="2000" dirty="0"/>
              <a:t>Case-crossover</a:t>
            </a:r>
          </a:p>
          <a:p>
            <a:pPr algn="ctr" eaLnBrk="0" hangingPunct="0"/>
            <a:r>
              <a:rPr lang="en-US" sz="2000" dirty="0"/>
              <a:t>Case only</a:t>
            </a:r>
          </a:p>
          <a:p>
            <a:pPr algn="ctr" eaLnBrk="0" hangingPunct="0"/>
            <a:r>
              <a:rPr lang="en-US" sz="2000" dirty="0"/>
              <a:t>Self-controlled case series</a:t>
            </a:r>
          </a:p>
        </p:txBody>
      </p:sp>
      <p:sp>
        <p:nvSpPr>
          <p:cNvPr id="21522" name="Line 22"/>
          <p:cNvSpPr>
            <a:spLocks noChangeShapeType="1"/>
          </p:cNvSpPr>
          <p:nvPr/>
        </p:nvSpPr>
        <p:spPr bwMode="auto">
          <a:xfrm>
            <a:off x="5715000" y="4306738"/>
            <a:ext cx="0" cy="701674"/>
          </a:xfrm>
          <a:prstGeom prst="line">
            <a:avLst/>
          </a:prstGeom>
          <a:noFill/>
          <a:ln w="9525">
            <a:solidFill>
              <a:schemeClr val="tx1"/>
            </a:solidFill>
            <a:round/>
            <a:headEnd/>
            <a:tailEnd type="triangle" w="med" len="med"/>
          </a:ln>
        </p:spPr>
        <p:txBody>
          <a:bodyPr wrap="none" anchor="ctr"/>
          <a:lstStyle/>
          <a:p>
            <a:endParaRPr lang="en-US"/>
          </a:p>
        </p:txBody>
      </p:sp>
      <p:sp>
        <p:nvSpPr>
          <p:cNvPr id="20" name="Text Box 14"/>
          <p:cNvSpPr txBox="1">
            <a:spLocks noChangeArrowheads="1"/>
          </p:cNvSpPr>
          <p:nvPr/>
        </p:nvSpPr>
        <p:spPr bwMode="auto">
          <a:xfrm>
            <a:off x="56356" y="3045125"/>
            <a:ext cx="1981200" cy="457200"/>
          </a:xfrm>
          <a:prstGeom prst="rect">
            <a:avLst/>
          </a:prstGeom>
          <a:noFill/>
          <a:ln w="9525">
            <a:noFill/>
            <a:miter lim="800000"/>
            <a:headEnd/>
            <a:tailEnd/>
          </a:ln>
        </p:spPr>
        <p:txBody>
          <a:bodyPr>
            <a:spAutoFit/>
          </a:bodyPr>
          <a:lstStyle/>
          <a:p>
            <a:pPr algn="ctr" eaLnBrk="0" hangingPunct="0">
              <a:spcBef>
                <a:spcPct val="50000"/>
              </a:spcBef>
            </a:pPr>
            <a:r>
              <a:rPr lang="en-US" dirty="0"/>
              <a:t>Observational</a:t>
            </a:r>
          </a:p>
        </p:txBody>
      </p:sp>
      <p:sp>
        <p:nvSpPr>
          <p:cNvPr id="21" name="Text Box 15"/>
          <p:cNvSpPr txBox="1">
            <a:spLocks noChangeArrowheads="1"/>
          </p:cNvSpPr>
          <p:nvPr/>
        </p:nvSpPr>
        <p:spPr bwMode="auto">
          <a:xfrm>
            <a:off x="2647156" y="2996242"/>
            <a:ext cx="2438400" cy="457200"/>
          </a:xfrm>
          <a:prstGeom prst="rect">
            <a:avLst/>
          </a:prstGeom>
          <a:noFill/>
          <a:ln w="9525">
            <a:noFill/>
            <a:miter lim="800000"/>
            <a:headEnd/>
            <a:tailEnd/>
          </a:ln>
        </p:spPr>
        <p:txBody>
          <a:bodyPr>
            <a:spAutoFit/>
          </a:bodyPr>
          <a:lstStyle/>
          <a:p>
            <a:pPr algn="ctr" eaLnBrk="0" hangingPunct="0">
              <a:spcBef>
                <a:spcPct val="50000"/>
              </a:spcBef>
            </a:pPr>
            <a:r>
              <a:rPr lang="en-US"/>
              <a:t>Experimental</a:t>
            </a:r>
          </a:p>
        </p:txBody>
      </p:sp>
      <p:sp>
        <p:nvSpPr>
          <p:cNvPr id="22" name="Line 17"/>
          <p:cNvSpPr>
            <a:spLocks noChangeShapeType="1"/>
          </p:cNvSpPr>
          <p:nvPr/>
        </p:nvSpPr>
        <p:spPr bwMode="auto">
          <a:xfrm flipH="1">
            <a:off x="1580356" y="2767642"/>
            <a:ext cx="304800" cy="457200"/>
          </a:xfrm>
          <a:prstGeom prst="line">
            <a:avLst/>
          </a:prstGeom>
          <a:noFill/>
          <a:ln w="9525">
            <a:solidFill>
              <a:schemeClr val="tx1"/>
            </a:solidFill>
            <a:round/>
            <a:headEnd/>
            <a:tailEnd type="triangle" w="med" len="med"/>
          </a:ln>
        </p:spPr>
        <p:txBody>
          <a:bodyPr wrap="none" anchor="ctr"/>
          <a:lstStyle/>
          <a:p>
            <a:endParaRPr lang="en-US"/>
          </a:p>
        </p:txBody>
      </p:sp>
      <p:sp>
        <p:nvSpPr>
          <p:cNvPr id="23" name="Line 18"/>
          <p:cNvSpPr>
            <a:spLocks noChangeShapeType="1"/>
          </p:cNvSpPr>
          <p:nvPr/>
        </p:nvSpPr>
        <p:spPr bwMode="auto">
          <a:xfrm>
            <a:off x="2342356" y="2767642"/>
            <a:ext cx="685800" cy="304800"/>
          </a:xfrm>
          <a:prstGeom prst="line">
            <a:avLst/>
          </a:prstGeom>
          <a:noFill/>
          <a:ln w="9525">
            <a:solidFill>
              <a:schemeClr val="tx1"/>
            </a:solidFill>
            <a:round/>
            <a:headEnd/>
            <a:tailEnd type="triangle" w="med" len="med"/>
          </a:ln>
        </p:spPr>
        <p:txBody>
          <a:bodyPr wrap="none" anchor="ctr"/>
          <a:lstStyle/>
          <a:p>
            <a:endParaRPr lang="en-US"/>
          </a:p>
        </p:txBody>
      </p:sp>
      <p:sp>
        <p:nvSpPr>
          <p:cNvPr id="24" name="Text Box 13"/>
          <p:cNvSpPr txBox="1">
            <a:spLocks noChangeArrowheads="1"/>
          </p:cNvSpPr>
          <p:nvPr/>
        </p:nvSpPr>
        <p:spPr bwMode="auto">
          <a:xfrm>
            <a:off x="2438400" y="3787914"/>
            <a:ext cx="1906572" cy="707886"/>
          </a:xfrm>
          <a:prstGeom prst="rect">
            <a:avLst/>
          </a:prstGeom>
          <a:noFill/>
          <a:ln w="9525">
            <a:noFill/>
            <a:miter lim="800000"/>
            <a:headEnd/>
            <a:tailEnd/>
          </a:ln>
        </p:spPr>
        <p:txBody>
          <a:bodyPr wrap="square">
            <a:spAutoFit/>
          </a:bodyPr>
          <a:lstStyle/>
          <a:p>
            <a:pPr algn="ctr" eaLnBrk="0" hangingPunct="0"/>
            <a:r>
              <a:rPr lang="en-US" sz="2000" dirty="0" smtClean="0"/>
              <a:t>Randomized</a:t>
            </a:r>
          </a:p>
          <a:p>
            <a:pPr algn="ctr" eaLnBrk="0" hangingPunct="0"/>
            <a:r>
              <a:rPr lang="en-US" sz="2000" dirty="0" smtClean="0"/>
              <a:t>Non-randomized</a:t>
            </a:r>
            <a:endParaRPr lang="en-US" sz="2000" dirty="0"/>
          </a:p>
        </p:txBody>
      </p:sp>
      <p:sp>
        <p:nvSpPr>
          <p:cNvPr id="25" name="Line 16"/>
          <p:cNvSpPr>
            <a:spLocks noChangeShapeType="1"/>
          </p:cNvSpPr>
          <p:nvPr/>
        </p:nvSpPr>
        <p:spPr bwMode="auto">
          <a:xfrm>
            <a:off x="3371506" y="3381523"/>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2" name="Down Arrow 1"/>
          <p:cNvSpPr/>
          <p:nvPr/>
        </p:nvSpPr>
        <p:spPr bwMode="auto">
          <a:xfrm rot="2303389">
            <a:off x="6910432" y="1240088"/>
            <a:ext cx="484632" cy="1006475"/>
          </a:xfrm>
          <a:prstGeom prst="downArrow">
            <a:avLst>
              <a:gd name="adj1" fmla="val 50000"/>
              <a:gd name="adj2" fmla="val 57120"/>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8726532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026"/>
          <p:cNvSpPr>
            <a:spLocks noGrp="1" noChangeArrowheads="1"/>
          </p:cNvSpPr>
          <p:nvPr>
            <p:ph type="title"/>
          </p:nvPr>
        </p:nvSpPr>
        <p:spPr>
          <a:xfrm>
            <a:off x="685800" y="3962400"/>
            <a:ext cx="7924800" cy="1752600"/>
          </a:xfrm>
        </p:spPr>
        <p:txBody>
          <a:bodyPr/>
          <a:lstStyle/>
          <a:p>
            <a:pPr algn="l"/>
            <a:r>
              <a:rPr lang="en-US" sz="3600" dirty="0" smtClean="0"/>
              <a:t>Therefore, cohorts are the basis of all study designs when the individual is the unit of observation.</a:t>
            </a:r>
          </a:p>
        </p:txBody>
      </p:sp>
      <p:sp>
        <p:nvSpPr>
          <p:cNvPr id="35842" name="Rectangle 1027"/>
          <p:cNvSpPr>
            <a:spLocks noGrp="1" noChangeArrowheads="1"/>
          </p:cNvSpPr>
          <p:nvPr>
            <p:ph type="body" idx="1"/>
          </p:nvPr>
        </p:nvSpPr>
        <p:spPr>
          <a:xfrm>
            <a:off x="381000" y="609600"/>
            <a:ext cx="8382000" cy="3200400"/>
          </a:xfrm>
        </p:spPr>
        <p:txBody>
          <a:bodyPr/>
          <a:lstStyle/>
          <a:p>
            <a:pPr>
              <a:buFontTx/>
              <a:buNone/>
            </a:pPr>
            <a:r>
              <a:rPr lang="en-US" dirty="0" smtClean="0"/>
              <a:t>   </a:t>
            </a:r>
          </a:p>
          <a:p>
            <a:pPr>
              <a:buFontTx/>
              <a:buNone/>
            </a:pPr>
            <a:r>
              <a:rPr lang="en-US" sz="3600" dirty="0" smtClean="0"/>
              <a:t>   With the individual as unit of observation, all study design is best thought of as </a:t>
            </a:r>
            <a:r>
              <a:rPr lang="en-US" sz="3600" u="sng" dirty="0" smtClean="0"/>
              <a:t>sampling</a:t>
            </a:r>
            <a:r>
              <a:rPr lang="en-US" sz="3600" dirty="0" smtClean="0"/>
              <a:t> the longitudinal experience of an </a:t>
            </a:r>
            <a:r>
              <a:rPr lang="en-US" sz="3600" u="sng" dirty="0" smtClean="0"/>
              <a:t>underlying study base or cohort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6002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3622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16002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371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447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86200" y="1558466"/>
            <a:ext cx="495300" cy="49893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676400"/>
            <a:ext cx="4572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779928"/>
            <a:ext cx="381000" cy="42987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1966913"/>
            <a:ext cx="457200" cy="4714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019300"/>
            <a:ext cx="506413" cy="49530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97730" y="1524000"/>
            <a:ext cx="426470" cy="34653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267200" y="1676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1676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2004" name="TextBox 37"/>
          <p:cNvSpPr txBox="1">
            <a:spLocks noChangeArrowheads="1"/>
          </p:cNvSpPr>
          <p:nvPr/>
        </p:nvSpPr>
        <p:spPr bwMode="auto">
          <a:xfrm>
            <a:off x="685800" y="5562600"/>
            <a:ext cx="1462260" cy="369332"/>
          </a:xfrm>
          <a:prstGeom prst="rect">
            <a:avLst/>
          </a:prstGeom>
          <a:noFill/>
          <a:ln w="9525">
            <a:noFill/>
            <a:miter lim="800000"/>
            <a:headEnd/>
            <a:tailEnd/>
          </a:ln>
        </p:spPr>
        <p:txBody>
          <a:bodyPr wrap="none">
            <a:spAutoFit/>
          </a:bodyPr>
          <a:lstStyle/>
          <a:p>
            <a:r>
              <a:rPr lang="en-US" sz="1800" dirty="0">
                <a:latin typeface="Calibri" pitchFamily="34" charset="0"/>
              </a:rPr>
              <a:t>Initial </a:t>
            </a:r>
            <a:r>
              <a:rPr lang="en-US" sz="1800" dirty="0" smtClean="0">
                <a:latin typeface="Calibri" pitchFamily="34" charset="0"/>
              </a:rPr>
              <a:t> Cohort</a:t>
            </a:r>
            <a:endParaRPr lang="en-US" sz="1800" dirty="0">
              <a:latin typeface="Calibri" pitchFamily="34" charset="0"/>
            </a:endParaRPr>
          </a:p>
        </p:txBody>
      </p:sp>
      <p:sp>
        <p:nvSpPr>
          <p:cNvPr id="42005" name="TextBox 38"/>
          <p:cNvSpPr txBox="1">
            <a:spLocks noChangeArrowheads="1"/>
          </p:cNvSpPr>
          <p:nvPr/>
        </p:nvSpPr>
        <p:spPr bwMode="auto">
          <a:xfrm>
            <a:off x="6896100" y="5562600"/>
            <a:ext cx="1848070" cy="646331"/>
          </a:xfrm>
          <a:prstGeom prst="rect">
            <a:avLst/>
          </a:prstGeom>
          <a:noFill/>
          <a:ln w="9525">
            <a:noFill/>
            <a:miter lim="800000"/>
            <a:headEnd/>
            <a:tailEnd/>
          </a:ln>
        </p:spPr>
        <p:txBody>
          <a:bodyPr wrap="none">
            <a:spAutoFit/>
          </a:bodyPr>
          <a:lstStyle/>
          <a:p>
            <a:r>
              <a:rPr lang="en-US" sz="1800" dirty="0">
                <a:latin typeface="Calibri" pitchFamily="34" charset="0"/>
              </a:rPr>
              <a:t>Cohort at the end</a:t>
            </a:r>
          </a:p>
          <a:p>
            <a:r>
              <a:rPr lang="en-US" sz="1800" dirty="0">
                <a:latin typeface="Calibri" pitchFamily="34" charset="0"/>
              </a:rPr>
              <a:t>of </a:t>
            </a:r>
            <a:r>
              <a:rPr lang="en-US" sz="1800" dirty="0" smtClean="0">
                <a:latin typeface="Calibri" pitchFamily="34" charset="0"/>
              </a:rPr>
              <a:t>Follow-Up</a:t>
            </a:r>
            <a:endParaRPr lang="en-US" sz="1800" dirty="0">
              <a:latin typeface="Calibri" pitchFamily="34" charset="0"/>
            </a:endParaRPr>
          </a:p>
        </p:txBody>
      </p:sp>
      <p:cxnSp>
        <p:nvCxnSpPr>
          <p:cNvPr id="43" name="Straight Arrow Connector 42"/>
          <p:cNvCxnSpPr/>
          <p:nvPr/>
        </p:nvCxnSpPr>
        <p:spPr>
          <a:xfrm>
            <a:off x="2209800" y="5715000"/>
            <a:ext cx="4648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2007" name="TextBox 43"/>
          <p:cNvSpPr txBox="1">
            <a:spLocks noChangeArrowheads="1"/>
          </p:cNvSpPr>
          <p:nvPr/>
        </p:nvSpPr>
        <p:spPr bwMode="auto">
          <a:xfrm>
            <a:off x="3810000" y="5715000"/>
            <a:ext cx="649288" cy="369888"/>
          </a:xfrm>
          <a:prstGeom prst="rect">
            <a:avLst/>
          </a:prstGeom>
          <a:noFill/>
          <a:ln w="9525">
            <a:noFill/>
            <a:miter lim="800000"/>
            <a:headEnd/>
            <a:tailEnd/>
          </a:ln>
        </p:spPr>
        <p:txBody>
          <a:bodyPr wrap="none">
            <a:spAutoFit/>
          </a:bodyPr>
          <a:lstStyle/>
          <a:p>
            <a:r>
              <a:rPr lang="en-US" sz="1800">
                <a:latin typeface="Calibri" pitchFamily="34" charset="0"/>
              </a:rPr>
              <a:t>Time</a:t>
            </a:r>
          </a:p>
        </p:txBody>
      </p:sp>
      <p:sp>
        <p:nvSpPr>
          <p:cNvPr id="42009" name="TextBox 45"/>
          <p:cNvSpPr txBox="1">
            <a:spLocks noChangeArrowheads="1"/>
          </p:cNvSpPr>
          <p:nvPr/>
        </p:nvSpPr>
        <p:spPr bwMode="auto">
          <a:xfrm>
            <a:off x="1591414" y="76200"/>
            <a:ext cx="5799986" cy="707886"/>
          </a:xfrm>
          <a:prstGeom prst="rect">
            <a:avLst/>
          </a:prstGeom>
          <a:noFill/>
          <a:ln w="9525">
            <a:noFill/>
            <a:miter lim="800000"/>
            <a:headEnd/>
            <a:tailEnd/>
          </a:ln>
        </p:spPr>
        <p:txBody>
          <a:bodyPr wrap="none">
            <a:spAutoFit/>
          </a:bodyPr>
          <a:lstStyle/>
          <a:p>
            <a:r>
              <a:rPr lang="en-US" sz="4000" dirty="0" smtClean="0"/>
              <a:t>Cohort (e.g., Fixed Cohort)</a:t>
            </a:r>
            <a:endParaRPr lang="en-US" sz="4000" dirty="0"/>
          </a:p>
        </p:txBody>
      </p:sp>
      <p:sp>
        <p:nvSpPr>
          <p:cNvPr id="42010" name="Text Box 1030"/>
          <p:cNvSpPr txBox="1">
            <a:spLocks noChangeArrowheads="1"/>
          </p:cNvSpPr>
          <p:nvPr/>
        </p:nvSpPr>
        <p:spPr bwMode="auto">
          <a:xfrm>
            <a:off x="304800" y="759768"/>
            <a:ext cx="8439150" cy="461665"/>
          </a:xfrm>
          <a:prstGeom prst="rect">
            <a:avLst/>
          </a:prstGeom>
          <a:noFill/>
          <a:ln w="9525">
            <a:noFill/>
            <a:miter lim="800000"/>
            <a:headEnd/>
            <a:tailEnd/>
          </a:ln>
        </p:spPr>
        <p:txBody>
          <a:bodyPr wrap="square" anchor="ctr">
            <a:spAutoFit/>
          </a:bodyPr>
          <a:lstStyle/>
          <a:p>
            <a:pPr algn="ctr" eaLnBrk="0" hangingPunct="0"/>
            <a:r>
              <a:rPr lang="en-US" dirty="0" smtClean="0"/>
              <a:t>       = event               </a:t>
            </a:r>
            <a:r>
              <a:rPr lang="en-US" dirty="0"/>
              <a:t>= loss to </a:t>
            </a:r>
            <a:r>
              <a:rPr lang="en-US" dirty="0" smtClean="0"/>
              <a:t>follow-up   CE = competing event</a:t>
            </a:r>
            <a:endParaRPr lang="en-US" dirty="0"/>
          </a:p>
        </p:txBody>
      </p:sp>
      <p:cxnSp>
        <p:nvCxnSpPr>
          <p:cNvPr id="2" name="Straight Connector 15"/>
          <p:cNvCxnSpPr/>
          <p:nvPr/>
        </p:nvCxnSpPr>
        <p:spPr>
          <a:xfrm flipV="1">
            <a:off x="338931" y="990600"/>
            <a:ext cx="4572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Oval 21"/>
          <p:cNvSpPr>
            <a:spLocks noChangeArrowheads="1"/>
          </p:cNvSpPr>
          <p:nvPr/>
        </p:nvSpPr>
        <p:spPr bwMode="auto">
          <a:xfrm flipV="1">
            <a:off x="796131" y="914400"/>
            <a:ext cx="152400" cy="152400"/>
          </a:xfrm>
          <a:prstGeom prst="ellipse">
            <a:avLst/>
          </a:prstGeom>
          <a:solidFill>
            <a:schemeClr val="tx1"/>
          </a:solidFill>
          <a:ln w="50800" algn="ctr">
            <a:solidFill>
              <a:srgbClr val="385D8A"/>
            </a:solidFill>
            <a:round/>
            <a:headEnd/>
            <a:tailEnd/>
          </a:ln>
        </p:spPr>
        <p:txBody>
          <a:bodyPr rot="10800000" anchor="ctr"/>
          <a:lstStyle/>
          <a:p>
            <a:pPr algn="ctr" fontAlgn="auto">
              <a:spcBef>
                <a:spcPts val="0"/>
              </a:spcBef>
              <a:spcAft>
                <a:spcPts val="0"/>
              </a:spcAft>
              <a:defRPr/>
            </a:pPr>
            <a:endParaRPr lang="en-US" sz="1800">
              <a:solidFill>
                <a:schemeClr val="lt1"/>
              </a:solidFill>
              <a:latin typeface="+mn-lt"/>
            </a:endParaRPr>
          </a:p>
        </p:txBody>
      </p:sp>
      <p:cxnSp>
        <p:nvCxnSpPr>
          <p:cNvPr id="42013" name="Straight Arrow Connector 30"/>
          <p:cNvCxnSpPr>
            <a:cxnSpLocks noChangeShapeType="1"/>
          </p:cNvCxnSpPr>
          <p:nvPr/>
        </p:nvCxnSpPr>
        <p:spPr bwMode="auto">
          <a:xfrm>
            <a:off x="2514600" y="990600"/>
            <a:ext cx="533400" cy="0"/>
          </a:xfrm>
          <a:prstGeom prst="straightConnector1">
            <a:avLst/>
          </a:prstGeom>
          <a:noFill/>
          <a:ln w="19050" algn="ctr">
            <a:solidFill>
              <a:schemeClr val="tx1"/>
            </a:solidFill>
            <a:round/>
            <a:headEnd/>
            <a:tailEnd type="arrow" w="med" len="med"/>
          </a:ln>
        </p:spPr>
      </p:cxnSp>
      <p:cxnSp>
        <p:nvCxnSpPr>
          <p:cNvPr id="31" name="Straight Connector 30"/>
          <p:cNvCxnSpPr/>
          <p:nvPr/>
        </p:nvCxnSpPr>
        <p:spPr>
          <a:xfrm flipV="1">
            <a:off x="3276600" y="1613673"/>
            <a:ext cx="381000" cy="36752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35"/>
          <p:cNvSpPr txBox="1">
            <a:spLocks noChangeArrowheads="1"/>
          </p:cNvSpPr>
          <p:nvPr/>
        </p:nvSpPr>
        <p:spPr bwMode="auto">
          <a:xfrm>
            <a:off x="3581400" y="1306512"/>
            <a:ext cx="420687" cy="369888"/>
          </a:xfrm>
          <a:prstGeom prst="rect">
            <a:avLst/>
          </a:prstGeom>
          <a:noFill/>
          <a:ln w="9525">
            <a:noFill/>
            <a:miter lim="800000"/>
            <a:headEnd/>
            <a:tailEnd/>
          </a:ln>
        </p:spPr>
        <p:txBody>
          <a:bodyPr wrap="none">
            <a:spAutoFit/>
          </a:bodyPr>
          <a:lstStyle/>
          <a:p>
            <a:r>
              <a:rPr lang="en-US" sz="1800" dirty="0">
                <a:latin typeface="Calibri" pitchFamily="34" charset="0"/>
              </a:rPr>
              <a:t>CE</a:t>
            </a:r>
          </a:p>
        </p:txBody>
      </p:sp>
      <p:cxnSp>
        <p:nvCxnSpPr>
          <p:cNvPr id="33" name="Straight Connector 34"/>
          <p:cNvCxnSpPr/>
          <p:nvPr/>
        </p:nvCxnSpPr>
        <p:spPr>
          <a:xfrm flipV="1">
            <a:off x="59436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TextBox 35"/>
          <p:cNvSpPr txBox="1">
            <a:spLocks noChangeArrowheads="1"/>
          </p:cNvSpPr>
          <p:nvPr/>
        </p:nvSpPr>
        <p:spPr bwMode="auto">
          <a:xfrm>
            <a:off x="6172200" y="1600200"/>
            <a:ext cx="417513" cy="366713"/>
          </a:xfrm>
          <a:prstGeom prst="rect">
            <a:avLst/>
          </a:prstGeom>
          <a:noFill/>
          <a:ln w="9525">
            <a:noFill/>
            <a:miter lim="800000"/>
            <a:headEnd/>
            <a:tailEnd/>
          </a:ln>
        </p:spPr>
        <p:txBody>
          <a:bodyPr wrap="none">
            <a:spAutoFit/>
          </a:bodyPr>
          <a:lstStyle/>
          <a:p>
            <a:r>
              <a:rPr lang="en-US" sz="1800">
                <a:latin typeface="Calibri" pitchFamily="34" charset="0"/>
              </a:rPr>
              <a:t>CE</a:t>
            </a:r>
          </a:p>
        </p:txBody>
      </p:sp>
      <p:pic>
        <p:nvPicPr>
          <p:cNvPr id="47" name="Picture 46"/>
          <p:cNvPicPr/>
          <p:nvPr/>
        </p:nvPicPr>
        <p:blipFill rotWithShape="1">
          <a:blip r:embed="rId3">
            <a:extLst>
              <a:ext uri="{28A0092B-C50C-407E-A947-70E740481C1C}">
                <a14:useLocalDpi xmlns:a14="http://schemas.microsoft.com/office/drawing/2010/main" val="0"/>
              </a:ext>
            </a:extLst>
          </a:blip>
          <a:srcRect r="89791" b="20344"/>
          <a:stretch/>
        </p:blipFill>
        <p:spPr>
          <a:xfrm>
            <a:off x="1093787" y="1613339"/>
            <a:ext cx="403225" cy="2577661"/>
          </a:xfrm>
          <a:prstGeom prst="rect">
            <a:avLst/>
          </a:prstGeom>
        </p:spPr>
      </p:pic>
      <p:pic>
        <p:nvPicPr>
          <p:cNvPr id="48" name="Picture 47"/>
          <p:cNvPicPr/>
          <p:nvPr/>
        </p:nvPicPr>
        <p:blipFill rotWithShape="1">
          <a:blip r:embed="rId3">
            <a:extLst>
              <a:ext uri="{28A0092B-C50C-407E-A947-70E740481C1C}">
                <a14:useLocalDpi xmlns:a14="http://schemas.microsoft.com/office/drawing/2010/main" val="0"/>
              </a:ext>
            </a:extLst>
          </a:blip>
          <a:srcRect t="1" r="89791" b="61259"/>
          <a:stretch/>
        </p:blipFill>
        <p:spPr>
          <a:xfrm>
            <a:off x="1093787" y="4232738"/>
            <a:ext cx="403226" cy="1253662"/>
          </a:xfrm>
          <a:prstGeom prst="rect">
            <a:avLst/>
          </a:prstGeom>
        </p:spPr>
      </p:pic>
      <p:pic>
        <p:nvPicPr>
          <p:cNvPr id="49" name="Picture 48"/>
          <p:cNvPicPr/>
          <p:nvPr/>
        </p:nvPicPr>
        <p:blipFill rotWithShape="1">
          <a:blip r:embed="rId3">
            <a:extLst>
              <a:ext uri="{28A0092B-C50C-407E-A947-70E740481C1C}">
                <a14:useLocalDpi xmlns:a14="http://schemas.microsoft.com/office/drawing/2010/main" val="0"/>
              </a:ext>
            </a:extLst>
          </a:blip>
          <a:srcRect r="89791" b="20344"/>
          <a:stretch/>
        </p:blipFill>
        <p:spPr>
          <a:xfrm>
            <a:off x="7342187" y="2438400"/>
            <a:ext cx="403225" cy="2653861"/>
          </a:xfrm>
          <a:prstGeom prst="rect">
            <a:avLst/>
          </a:prstGeom>
        </p:spPr>
      </p:pic>
      <p:pic>
        <p:nvPicPr>
          <p:cNvPr id="50" name="Picture 49"/>
          <p:cNvPicPr/>
          <p:nvPr/>
        </p:nvPicPr>
        <p:blipFill rotWithShape="1">
          <a:blip r:embed="rId3">
            <a:extLst>
              <a:ext uri="{28A0092B-C50C-407E-A947-70E740481C1C}">
                <a14:useLocalDpi xmlns:a14="http://schemas.microsoft.com/office/drawing/2010/main" val="0"/>
              </a:ext>
            </a:extLst>
          </a:blip>
          <a:srcRect t="1" r="89791" b="89696"/>
          <a:stretch/>
        </p:blipFill>
        <p:spPr>
          <a:xfrm>
            <a:off x="7315200" y="5153000"/>
            <a:ext cx="403226" cy="333400"/>
          </a:xfrm>
          <a:prstGeom prst="rect">
            <a:avLst/>
          </a:prstGeom>
        </p:spPr>
      </p:pic>
      <p:sp>
        <p:nvSpPr>
          <p:cNvPr id="51" name="Oval 21"/>
          <p:cNvSpPr>
            <a:spLocks noChangeArrowheads="1"/>
          </p:cNvSpPr>
          <p:nvPr/>
        </p:nvSpPr>
        <p:spPr bwMode="auto">
          <a:xfrm flipV="1">
            <a:off x="3048000" y="1421729"/>
            <a:ext cx="152400" cy="152400"/>
          </a:xfrm>
          <a:prstGeom prst="ellipse">
            <a:avLst/>
          </a:prstGeom>
          <a:solidFill>
            <a:schemeClr val="tx1"/>
          </a:solidFill>
          <a:ln w="50800" algn="ctr">
            <a:solidFill>
              <a:srgbClr val="385D8A"/>
            </a:solidFill>
            <a:round/>
            <a:headEnd/>
            <a:tailEnd/>
          </a:ln>
        </p:spPr>
        <p:txBody>
          <a:bodyPr rot="10800000" anchor="ctr"/>
          <a:lstStyle/>
          <a:p>
            <a:pPr algn="ctr" fontAlgn="auto">
              <a:spcBef>
                <a:spcPts val="0"/>
              </a:spcBef>
              <a:spcAft>
                <a:spcPts val="0"/>
              </a:spcAft>
              <a:defRPr/>
            </a:pPr>
            <a:endParaRPr lang="en-US" sz="1800">
              <a:solidFill>
                <a:schemeClr val="lt1"/>
              </a:solidFill>
              <a:latin typeface="+mn-lt"/>
            </a:endParaRPr>
          </a:p>
        </p:txBody>
      </p:sp>
      <p:sp>
        <p:nvSpPr>
          <p:cNvPr id="53" name="Oval 21"/>
          <p:cNvSpPr>
            <a:spLocks noChangeArrowheads="1"/>
          </p:cNvSpPr>
          <p:nvPr/>
        </p:nvSpPr>
        <p:spPr bwMode="auto">
          <a:xfrm flipV="1">
            <a:off x="4572000" y="1609943"/>
            <a:ext cx="152400" cy="152400"/>
          </a:xfrm>
          <a:prstGeom prst="ellipse">
            <a:avLst/>
          </a:prstGeom>
          <a:solidFill>
            <a:schemeClr val="tx1"/>
          </a:solidFill>
          <a:ln w="50800" algn="ctr">
            <a:solidFill>
              <a:srgbClr val="385D8A"/>
            </a:solidFill>
            <a:round/>
            <a:headEnd/>
            <a:tailEnd/>
          </a:ln>
        </p:spPr>
        <p:txBody>
          <a:bodyPr rot="10800000" anchor="ctr"/>
          <a:lstStyle/>
          <a:p>
            <a:pPr algn="ctr" fontAlgn="auto">
              <a:spcBef>
                <a:spcPts val="0"/>
              </a:spcBef>
              <a:spcAft>
                <a:spcPts val="0"/>
              </a:spcAft>
              <a:defRPr/>
            </a:pPr>
            <a:endParaRPr lang="en-US" sz="1800">
              <a:solidFill>
                <a:schemeClr val="lt1"/>
              </a:solidFill>
              <a:latin typeface="+mn-lt"/>
            </a:endParaRPr>
          </a:p>
        </p:txBody>
      </p:sp>
      <p:sp>
        <p:nvSpPr>
          <p:cNvPr id="54" name="Oval 21"/>
          <p:cNvSpPr>
            <a:spLocks noChangeArrowheads="1"/>
          </p:cNvSpPr>
          <p:nvPr/>
        </p:nvSpPr>
        <p:spPr bwMode="auto">
          <a:xfrm flipV="1">
            <a:off x="5448300" y="1697267"/>
            <a:ext cx="152400" cy="152400"/>
          </a:xfrm>
          <a:prstGeom prst="ellipse">
            <a:avLst/>
          </a:prstGeom>
          <a:solidFill>
            <a:schemeClr val="tx1"/>
          </a:solidFill>
          <a:ln w="50800" algn="ctr">
            <a:solidFill>
              <a:srgbClr val="385D8A"/>
            </a:solidFill>
            <a:round/>
            <a:headEnd/>
            <a:tailEnd/>
          </a:ln>
        </p:spPr>
        <p:txBody>
          <a:bodyPr rot="10800000" anchor="ctr"/>
          <a:lstStyle/>
          <a:p>
            <a:pPr algn="ctr" fontAlgn="auto">
              <a:spcBef>
                <a:spcPts val="0"/>
              </a:spcBef>
              <a:spcAft>
                <a:spcPts val="0"/>
              </a:spcAft>
              <a:defRPr/>
            </a:pPr>
            <a:endParaRPr lang="en-US" sz="1800">
              <a:solidFill>
                <a:schemeClr val="lt1"/>
              </a:solidFill>
              <a:latin typeface="+mn-lt"/>
            </a:endParaRPr>
          </a:p>
        </p:txBody>
      </p:sp>
      <p:sp>
        <p:nvSpPr>
          <p:cNvPr id="55" name="Oval 21"/>
          <p:cNvSpPr>
            <a:spLocks noChangeArrowheads="1"/>
          </p:cNvSpPr>
          <p:nvPr/>
        </p:nvSpPr>
        <p:spPr bwMode="auto">
          <a:xfrm flipV="1">
            <a:off x="6629400" y="1828800"/>
            <a:ext cx="152400" cy="152400"/>
          </a:xfrm>
          <a:prstGeom prst="ellipse">
            <a:avLst/>
          </a:prstGeom>
          <a:solidFill>
            <a:schemeClr val="tx1"/>
          </a:solidFill>
          <a:ln w="50800" algn="ctr">
            <a:solidFill>
              <a:srgbClr val="385D8A"/>
            </a:solidFill>
            <a:round/>
            <a:headEnd/>
            <a:tailEnd/>
          </a:ln>
        </p:spPr>
        <p:txBody>
          <a:bodyPr rot="10800000" anchor="ctr"/>
          <a:lstStyle/>
          <a:p>
            <a:pPr algn="ctr" fontAlgn="auto">
              <a:spcBef>
                <a:spcPts val="0"/>
              </a:spcBef>
              <a:spcAft>
                <a:spcPts val="0"/>
              </a:spcAft>
              <a:defRPr/>
            </a:pPr>
            <a:endParaRPr lang="en-US" sz="1800">
              <a:solidFill>
                <a:schemeClr val="lt1"/>
              </a:solidFill>
              <a:latin typeface="+mn-lt"/>
            </a:endParaRPr>
          </a:p>
        </p:txBody>
      </p:sp>
      <p:sp>
        <p:nvSpPr>
          <p:cNvPr id="57" name="Oval 56"/>
          <p:cNvSpPr/>
          <p:nvPr/>
        </p:nvSpPr>
        <p:spPr>
          <a:xfrm>
            <a:off x="762000" y="83820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8" name="Oval 57"/>
          <p:cNvSpPr/>
          <p:nvPr/>
        </p:nvSpPr>
        <p:spPr>
          <a:xfrm>
            <a:off x="3024584" y="1379359"/>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0" name="Oval 59"/>
          <p:cNvSpPr/>
          <p:nvPr/>
        </p:nvSpPr>
        <p:spPr>
          <a:xfrm>
            <a:off x="4499484" y="1546417"/>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1" name="Oval 60"/>
          <p:cNvSpPr/>
          <p:nvPr/>
        </p:nvSpPr>
        <p:spPr>
          <a:xfrm>
            <a:off x="5402830" y="1643773"/>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2" name="Oval 61"/>
          <p:cNvSpPr/>
          <p:nvPr/>
        </p:nvSpPr>
        <p:spPr>
          <a:xfrm>
            <a:off x="6554974" y="1764677"/>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Tree>
    <p:extLst>
      <p:ext uri="{BB962C8B-B14F-4D97-AF65-F5344CB8AC3E}">
        <p14:creationId xmlns:p14="http://schemas.microsoft.com/office/powerpoint/2010/main" val="9441496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Oval 79"/>
          <p:cNvSpPr/>
          <p:nvPr/>
        </p:nvSpPr>
        <p:spPr>
          <a:xfrm>
            <a:off x="6526095" y="175260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pic>
        <p:nvPicPr>
          <p:cNvPr id="52" name="Picture 51"/>
          <p:cNvPicPr/>
          <p:nvPr/>
        </p:nvPicPr>
        <p:blipFill rotWithShape="1">
          <a:blip r:embed="rId3">
            <a:extLst>
              <a:ext uri="{28A0092B-C50C-407E-A947-70E740481C1C}">
                <a14:useLocalDpi xmlns:a14="http://schemas.microsoft.com/office/drawing/2010/main" val="0"/>
              </a:ext>
            </a:extLst>
          </a:blip>
          <a:srcRect r="89791" b="20344"/>
          <a:stretch/>
        </p:blipFill>
        <p:spPr>
          <a:xfrm>
            <a:off x="7391400" y="2603939"/>
            <a:ext cx="403225" cy="2577661"/>
          </a:xfrm>
          <a:prstGeom prst="rect">
            <a:avLst/>
          </a:prstGeom>
        </p:spPr>
      </p:pic>
      <p:pic>
        <p:nvPicPr>
          <p:cNvPr id="51" name="Picture 50"/>
          <p:cNvPicPr/>
          <p:nvPr/>
        </p:nvPicPr>
        <p:blipFill rotWithShape="1">
          <a:blip r:embed="rId3">
            <a:extLst>
              <a:ext uri="{28A0092B-C50C-407E-A947-70E740481C1C}">
                <a14:useLocalDpi xmlns:a14="http://schemas.microsoft.com/office/drawing/2010/main" val="0"/>
              </a:ext>
            </a:extLst>
          </a:blip>
          <a:srcRect t="1" r="89791" b="61259"/>
          <a:stretch/>
        </p:blipFill>
        <p:spPr>
          <a:xfrm>
            <a:off x="1066800" y="4385138"/>
            <a:ext cx="403226" cy="1253662"/>
          </a:xfrm>
          <a:prstGeom prst="rect">
            <a:avLst/>
          </a:prstGeom>
        </p:spPr>
      </p:pic>
      <p:pic>
        <p:nvPicPr>
          <p:cNvPr id="50" name="Picture 49"/>
          <p:cNvPicPr/>
          <p:nvPr/>
        </p:nvPicPr>
        <p:blipFill rotWithShape="1">
          <a:blip r:embed="rId3">
            <a:extLst>
              <a:ext uri="{28A0092B-C50C-407E-A947-70E740481C1C}">
                <a14:useLocalDpi xmlns:a14="http://schemas.microsoft.com/office/drawing/2010/main" val="0"/>
              </a:ext>
            </a:extLst>
          </a:blip>
          <a:srcRect r="89791" b="20344"/>
          <a:stretch/>
        </p:blipFill>
        <p:spPr>
          <a:xfrm>
            <a:off x="1093787" y="1765739"/>
            <a:ext cx="403225" cy="2577661"/>
          </a:xfrm>
          <a:prstGeom prst="rect">
            <a:avLst/>
          </a:prstGeom>
        </p:spPr>
      </p:pic>
      <p:sp>
        <p:nvSpPr>
          <p:cNvPr id="4" name="Flowchart: Manual Input 3"/>
          <p:cNvSpPr/>
          <p:nvPr/>
        </p:nvSpPr>
        <p:spPr>
          <a:xfrm>
            <a:off x="1524000" y="1752600"/>
            <a:ext cx="58674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91400" y="2514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1752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447800"/>
            <a:ext cx="4572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266950" y="1447800"/>
            <a:ext cx="514350" cy="51911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733800" y="1676400"/>
            <a:ext cx="400844" cy="49904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676775" y="1752600"/>
            <a:ext cx="428625" cy="53013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486400" y="1783557"/>
            <a:ext cx="400050" cy="57864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23965" y="1966914"/>
            <a:ext cx="408009" cy="54768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131974" y="2057400"/>
            <a:ext cx="411826" cy="546539"/>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endCxn id="22" idx="4"/>
          </p:cNvCxnSpPr>
          <p:nvPr/>
        </p:nvCxnSpPr>
        <p:spPr>
          <a:xfrm flipV="1">
            <a:off x="2667000" y="1524000"/>
            <a:ext cx="41910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752600"/>
            <a:ext cx="38100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4972050" y="1783556"/>
            <a:ext cx="381000" cy="50485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324599" y="1966913"/>
            <a:ext cx="323166" cy="50958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1676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2007" name="TextBox 43"/>
          <p:cNvSpPr txBox="1">
            <a:spLocks noChangeArrowheads="1"/>
          </p:cNvSpPr>
          <p:nvPr/>
        </p:nvSpPr>
        <p:spPr bwMode="auto">
          <a:xfrm>
            <a:off x="3810000" y="5715000"/>
            <a:ext cx="649288" cy="369888"/>
          </a:xfrm>
          <a:prstGeom prst="rect">
            <a:avLst/>
          </a:prstGeom>
          <a:noFill/>
          <a:ln w="9525">
            <a:noFill/>
            <a:miter lim="800000"/>
            <a:headEnd/>
            <a:tailEnd/>
          </a:ln>
        </p:spPr>
        <p:txBody>
          <a:bodyPr wrap="none">
            <a:spAutoFit/>
          </a:bodyPr>
          <a:lstStyle/>
          <a:p>
            <a:r>
              <a:rPr lang="en-US" sz="1800">
                <a:latin typeface="Calibri" pitchFamily="34" charset="0"/>
              </a:rPr>
              <a:t>Time</a:t>
            </a:r>
          </a:p>
        </p:txBody>
      </p:sp>
      <p:sp>
        <p:nvSpPr>
          <p:cNvPr id="42009" name="TextBox 45"/>
          <p:cNvSpPr txBox="1">
            <a:spLocks noChangeArrowheads="1"/>
          </p:cNvSpPr>
          <p:nvPr/>
        </p:nvSpPr>
        <p:spPr bwMode="auto">
          <a:xfrm>
            <a:off x="208412" y="115669"/>
            <a:ext cx="8935588" cy="615553"/>
          </a:xfrm>
          <a:prstGeom prst="rect">
            <a:avLst/>
          </a:prstGeom>
          <a:noFill/>
          <a:ln w="9525">
            <a:noFill/>
            <a:miter lim="800000"/>
            <a:headEnd/>
            <a:tailEnd/>
          </a:ln>
        </p:spPr>
        <p:txBody>
          <a:bodyPr wrap="none">
            <a:spAutoFit/>
          </a:bodyPr>
          <a:lstStyle/>
          <a:p>
            <a:r>
              <a:rPr lang="en-US" sz="3400" b="1" dirty="0" smtClean="0"/>
              <a:t>3 Ways to Sample An Underlying Fixed Cohort</a:t>
            </a:r>
            <a:endParaRPr lang="en-US" sz="3400" b="1" dirty="0"/>
          </a:p>
        </p:txBody>
      </p:sp>
      <p:sp>
        <p:nvSpPr>
          <p:cNvPr id="42010" name="Text Box 1030"/>
          <p:cNvSpPr txBox="1">
            <a:spLocks noChangeArrowheads="1"/>
          </p:cNvSpPr>
          <p:nvPr/>
        </p:nvSpPr>
        <p:spPr bwMode="auto">
          <a:xfrm>
            <a:off x="304800" y="759768"/>
            <a:ext cx="8439150" cy="461665"/>
          </a:xfrm>
          <a:prstGeom prst="rect">
            <a:avLst/>
          </a:prstGeom>
          <a:noFill/>
          <a:ln w="9525">
            <a:noFill/>
            <a:miter lim="800000"/>
            <a:headEnd/>
            <a:tailEnd/>
          </a:ln>
        </p:spPr>
        <p:txBody>
          <a:bodyPr wrap="square" anchor="ctr">
            <a:spAutoFit/>
          </a:bodyPr>
          <a:lstStyle/>
          <a:p>
            <a:pPr algn="ctr" eaLnBrk="0" hangingPunct="0"/>
            <a:r>
              <a:rPr lang="en-US" dirty="0" smtClean="0"/>
              <a:t>       = event               </a:t>
            </a:r>
            <a:r>
              <a:rPr lang="en-US" dirty="0"/>
              <a:t>= loss to </a:t>
            </a:r>
            <a:r>
              <a:rPr lang="en-US" dirty="0" smtClean="0"/>
              <a:t>follow-up   CE = competing event</a:t>
            </a:r>
            <a:endParaRPr lang="en-US" dirty="0"/>
          </a:p>
        </p:txBody>
      </p:sp>
      <p:cxnSp>
        <p:nvCxnSpPr>
          <p:cNvPr id="2" name="Straight Connector 15"/>
          <p:cNvCxnSpPr/>
          <p:nvPr/>
        </p:nvCxnSpPr>
        <p:spPr>
          <a:xfrm flipV="1">
            <a:off x="338931" y="990600"/>
            <a:ext cx="4572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Oval 21"/>
          <p:cNvSpPr>
            <a:spLocks noChangeArrowheads="1"/>
          </p:cNvSpPr>
          <p:nvPr/>
        </p:nvSpPr>
        <p:spPr bwMode="auto">
          <a:xfrm flipV="1">
            <a:off x="796131" y="914400"/>
            <a:ext cx="152400" cy="152400"/>
          </a:xfrm>
          <a:prstGeom prst="ellipse">
            <a:avLst/>
          </a:prstGeom>
          <a:solidFill>
            <a:schemeClr val="tx1"/>
          </a:solidFill>
          <a:ln w="50800" algn="ctr">
            <a:solidFill>
              <a:srgbClr val="385D8A"/>
            </a:solidFill>
            <a:round/>
            <a:headEnd/>
            <a:tailEnd/>
          </a:ln>
        </p:spPr>
        <p:txBody>
          <a:bodyPr rot="10800000" anchor="ctr"/>
          <a:lstStyle/>
          <a:p>
            <a:pPr algn="ctr" fontAlgn="auto">
              <a:spcBef>
                <a:spcPts val="0"/>
              </a:spcBef>
              <a:spcAft>
                <a:spcPts val="0"/>
              </a:spcAft>
              <a:defRPr/>
            </a:pPr>
            <a:endParaRPr lang="en-US" sz="1800">
              <a:solidFill>
                <a:schemeClr val="lt1"/>
              </a:solidFill>
              <a:latin typeface="+mn-lt"/>
            </a:endParaRPr>
          </a:p>
        </p:txBody>
      </p:sp>
      <p:cxnSp>
        <p:nvCxnSpPr>
          <p:cNvPr id="42013" name="Straight Arrow Connector 30"/>
          <p:cNvCxnSpPr>
            <a:cxnSpLocks noChangeShapeType="1"/>
          </p:cNvCxnSpPr>
          <p:nvPr/>
        </p:nvCxnSpPr>
        <p:spPr bwMode="auto">
          <a:xfrm>
            <a:off x="2514600" y="990600"/>
            <a:ext cx="533400" cy="0"/>
          </a:xfrm>
          <a:prstGeom prst="straightConnector1">
            <a:avLst/>
          </a:prstGeom>
          <a:noFill/>
          <a:ln w="19050" algn="ctr">
            <a:solidFill>
              <a:schemeClr val="tx1"/>
            </a:solidFill>
            <a:round/>
            <a:headEnd/>
            <a:tailEnd type="arrow" w="med" len="med"/>
          </a:ln>
        </p:spPr>
      </p:cxnSp>
      <p:cxnSp>
        <p:nvCxnSpPr>
          <p:cNvPr id="31" name="Straight Connector 30"/>
          <p:cNvCxnSpPr/>
          <p:nvPr/>
        </p:nvCxnSpPr>
        <p:spPr>
          <a:xfrm flipV="1">
            <a:off x="3124200" y="1600200"/>
            <a:ext cx="40005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35"/>
          <p:cNvSpPr txBox="1">
            <a:spLocks noChangeArrowheads="1"/>
          </p:cNvSpPr>
          <p:nvPr/>
        </p:nvSpPr>
        <p:spPr bwMode="auto">
          <a:xfrm>
            <a:off x="3465513" y="1306512"/>
            <a:ext cx="420687" cy="369888"/>
          </a:xfrm>
          <a:prstGeom prst="rect">
            <a:avLst/>
          </a:prstGeom>
          <a:noFill/>
          <a:ln w="9525">
            <a:noFill/>
            <a:miter lim="800000"/>
            <a:headEnd/>
            <a:tailEnd/>
          </a:ln>
        </p:spPr>
        <p:txBody>
          <a:bodyPr wrap="none">
            <a:spAutoFit/>
          </a:bodyPr>
          <a:lstStyle/>
          <a:p>
            <a:r>
              <a:rPr lang="en-US" sz="1800" dirty="0">
                <a:latin typeface="Calibri" pitchFamily="34" charset="0"/>
              </a:rPr>
              <a:t>CE</a:t>
            </a:r>
          </a:p>
        </p:txBody>
      </p:sp>
      <p:cxnSp>
        <p:nvCxnSpPr>
          <p:cNvPr id="33" name="Straight Connector 34"/>
          <p:cNvCxnSpPr/>
          <p:nvPr/>
        </p:nvCxnSpPr>
        <p:spPr>
          <a:xfrm flipV="1">
            <a:off x="5894070" y="1905000"/>
            <a:ext cx="354330" cy="52305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TextBox 35"/>
          <p:cNvSpPr txBox="1">
            <a:spLocks noChangeArrowheads="1"/>
          </p:cNvSpPr>
          <p:nvPr/>
        </p:nvSpPr>
        <p:spPr bwMode="auto">
          <a:xfrm>
            <a:off x="6172200" y="1600200"/>
            <a:ext cx="417513" cy="366713"/>
          </a:xfrm>
          <a:prstGeom prst="rect">
            <a:avLst/>
          </a:prstGeom>
          <a:noFill/>
          <a:ln w="9525">
            <a:noFill/>
            <a:miter lim="800000"/>
            <a:headEnd/>
            <a:tailEnd/>
          </a:ln>
        </p:spPr>
        <p:txBody>
          <a:bodyPr wrap="none">
            <a:spAutoFit/>
          </a:bodyPr>
          <a:lstStyle/>
          <a:p>
            <a:r>
              <a:rPr lang="en-US" sz="1800">
                <a:latin typeface="Calibri" pitchFamily="34" charset="0"/>
              </a:rPr>
              <a:t>CE</a:t>
            </a:r>
          </a:p>
        </p:txBody>
      </p:sp>
      <p:grpSp>
        <p:nvGrpSpPr>
          <p:cNvPr id="69" name="Group 68"/>
          <p:cNvGrpSpPr/>
          <p:nvPr/>
        </p:nvGrpSpPr>
        <p:grpSpPr>
          <a:xfrm>
            <a:off x="914400" y="2538129"/>
            <a:ext cx="8176419" cy="2552700"/>
            <a:chOff x="914400" y="2538129"/>
            <a:chExt cx="8176419" cy="2552700"/>
          </a:xfrm>
        </p:grpSpPr>
        <p:sp>
          <p:nvSpPr>
            <p:cNvPr id="7" name="Right Arrow 6"/>
            <p:cNvSpPr/>
            <p:nvPr/>
          </p:nvSpPr>
          <p:spPr bwMode="auto">
            <a:xfrm>
              <a:off x="914400" y="2538129"/>
              <a:ext cx="8176419" cy="2552700"/>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39" name="TextBox 36"/>
            <p:cNvSpPr txBox="1">
              <a:spLocks noChangeArrowheads="1"/>
            </p:cNvSpPr>
            <p:nvPr/>
          </p:nvSpPr>
          <p:spPr bwMode="auto">
            <a:xfrm>
              <a:off x="1626674" y="3392269"/>
              <a:ext cx="1497526" cy="646331"/>
            </a:xfrm>
            <a:prstGeom prst="rect">
              <a:avLst/>
            </a:prstGeom>
            <a:noFill/>
            <a:ln w="9525">
              <a:noFill/>
              <a:miter lim="800000"/>
              <a:headEnd/>
              <a:tailEnd/>
            </a:ln>
          </p:spPr>
          <p:txBody>
            <a:bodyPr wrap="none">
              <a:spAutoFit/>
            </a:bodyPr>
            <a:lstStyle/>
            <a:p>
              <a:r>
                <a:rPr lang="en-US" sz="3600" b="1" dirty="0">
                  <a:solidFill>
                    <a:schemeClr val="bg1"/>
                  </a:solidFill>
                  <a:latin typeface="Calibri" pitchFamily="34" charset="0"/>
                </a:rPr>
                <a:t>Cohort</a:t>
              </a:r>
            </a:p>
          </p:txBody>
        </p:sp>
      </p:grpSp>
      <p:grpSp>
        <p:nvGrpSpPr>
          <p:cNvPr id="74" name="Group 73"/>
          <p:cNvGrpSpPr/>
          <p:nvPr/>
        </p:nvGrpSpPr>
        <p:grpSpPr>
          <a:xfrm>
            <a:off x="1175904" y="6019800"/>
            <a:ext cx="3134596" cy="646331"/>
            <a:chOff x="1175904" y="6019800"/>
            <a:chExt cx="3134596" cy="646331"/>
          </a:xfrm>
        </p:grpSpPr>
        <p:sp>
          <p:nvSpPr>
            <p:cNvPr id="42008" name="TextBox 44"/>
            <p:cNvSpPr txBox="1">
              <a:spLocks noChangeArrowheads="1"/>
            </p:cNvSpPr>
            <p:nvPr/>
          </p:nvSpPr>
          <p:spPr bwMode="auto">
            <a:xfrm>
              <a:off x="1443561" y="6019800"/>
              <a:ext cx="2866939" cy="646331"/>
            </a:xfrm>
            <a:prstGeom prst="rect">
              <a:avLst/>
            </a:prstGeom>
            <a:noFill/>
            <a:ln w="9525">
              <a:noFill/>
              <a:miter lim="800000"/>
              <a:headEnd/>
              <a:tailEnd/>
            </a:ln>
          </p:spPr>
          <p:txBody>
            <a:bodyPr wrap="none">
              <a:spAutoFit/>
            </a:bodyPr>
            <a:lstStyle/>
            <a:p>
              <a:r>
                <a:rPr lang="en-US" sz="3600" dirty="0" smtClean="0">
                  <a:latin typeface="Calibri" pitchFamily="34" charset="0"/>
                </a:rPr>
                <a:t>= Case-control</a:t>
              </a:r>
              <a:endParaRPr lang="en-US" sz="3600" dirty="0">
                <a:latin typeface="Calibri" pitchFamily="34" charset="0"/>
              </a:endParaRPr>
            </a:p>
          </p:txBody>
        </p:sp>
        <p:sp>
          <p:nvSpPr>
            <p:cNvPr id="44" name="Text Box 44"/>
            <p:cNvSpPr txBox="1">
              <a:spLocks noChangeArrowheads="1"/>
            </p:cNvSpPr>
            <p:nvPr/>
          </p:nvSpPr>
          <p:spPr bwMode="auto">
            <a:xfrm>
              <a:off x="1175904" y="6248400"/>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grpSp>
      <p:grpSp>
        <p:nvGrpSpPr>
          <p:cNvPr id="72" name="Group 71"/>
          <p:cNvGrpSpPr/>
          <p:nvPr/>
        </p:nvGrpSpPr>
        <p:grpSpPr>
          <a:xfrm>
            <a:off x="2476500" y="2133681"/>
            <a:ext cx="4247465" cy="3452719"/>
            <a:chOff x="2476500" y="2133681"/>
            <a:chExt cx="4247465" cy="3452719"/>
          </a:xfrm>
        </p:grpSpPr>
        <p:sp>
          <p:nvSpPr>
            <p:cNvPr id="40" name="Text Box 44"/>
            <p:cNvSpPr txBox="1">
              <a:spLocks noChangeArrowheads="1"/>
            </p:cNvSpPr>
            <p:nvPr/>
          </p:nvSpPr>
          <p:spPr bwMode="auto">
            <a:xfrm>
              <a:off x="2524125" y="2133681"/>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41" name="Text Box 44"/>
            <p:cNvSpPr txBox="1">
              <a:spLocks noChangeArrowheads="1"/>
            </p:cNvSpPr>
            <p:nvPr/>
          </p:nvSpPr>
          <p:spPr bwMode="auto">
            <a:xfrm>
              <a:off x="4057650" y="2682216"/>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42" name="Text Box 44"/>
            <p:cNvSpPr txBox="1">
              <a:spLocks noChangeArrowheads="1"/>
            </p:cNvSpPr>
            <p:nvPr/>
          </p:nvSpPr>
          <p:spPr bwMode="auto">
            <a:xfrm>
              <a:off x="4057650" y="5285346"/>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45" name="Text Box 44"/>
            <p:cNvSpPr txBox="1">
              <a:spLocks noChangeArrowheads="1"/>
            </p:cNvSpPr>
            <p:nvPr/>
          </p:nvSpPr>
          <p:spPr bwMode="auto">
            <a:xfrm>
              <a:off x="2476500" y="4920916"/>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46" name="Text Box 44"/>
            <p:cNvSpPr txBox="1">
              <a:spLocks noChangeArrowheads="1"/>
            </p:cNvSpPr>
            <p:nvPr/>
          </p:nvSpPr>
          <p:spPr bwMode="auto">
            <a:xfrm>
              <a:off x="2503945" y="2781300"/>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47" name="Text Box 44"/>
            <p:cNvSpPr txBox="1">
              <a:spLocks noChangeArrowheads="1"/>
            </p:cNvSpPr>
            <p:nvPr/>
          </p:nvSpPr>
          <p:spPr bwMode="auto">
            <a:xfrm>
              <a:off x="4043800" y="4686300"/>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48" name="Text Box 44"/>
            <p:cNvSpPr txBox="1">
              <a:spLocks noChangeArrowheads="1"/>
            </p:cNvSpPr>
            <p:nvPr/>
          </p:nvSpPr>
          <p:spPr bwMode="auto">
            <a:xfrm>
              <a:off x="4895850" y="2758416"/>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49" name="Text Box 44"/>
            <p:cNvSpPr txBox="1">
              <a:spLocks noChangeArrowheads="1"/>
            </p:cNvSpPr>
            <p:nvPr/>
          </p:nvSpPr>
          <p:spPr bwMode="auto">
            <a:xfrm>
              <a:off x="6456363" y="4692316"/>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58" name="Text Box 44"/>
            <p:cNvSpPr txBox="1">
              <a:spLocks noChangeArrowheads="1"/>
            </p:cNvSpPr>
            <p:nvPr/>
          </p:nvSpPr>
          <p:spPr bwMode="auto">
            <a:xfrm>
              <a:off x="4989787" y="4675085"/>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59" name="Text Box 44"/>
            <p:cNvSpPr txBox="1">
              <a:spLocks noChangeArrowheads="1"/>
            </p:cNvSpPr>
            <p:nvPr/>
          </p:nvSpPr>
          <p:spPr bwMode="auto">
            <a:xfrm>
              <a:off x="6457265" y="2839926"/>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60" name="Text Box 44"/>
            <p:cNvSpPr txBox="1">
              <a:spLocks noChangeArrowheads="1"/>
            </p:cNvSpPr>
            <p:nvPr/>
          </p:nvSpPr>
          <p:spPr bwMode="auto">
            <a:xfrm>
              <a:off x="4972050" y="5357800"/>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grpSp>
      <p:pic>
        <p:nvPicPr>
          <p:cNvPr id="53" name="Picture 52"/>
          <p:cNvPicPr/>
          <p:nvPr/>
        </p:nvPicPr>
        <p:blipFill rotWithShape="1">
          <a:blip r:embed="rId3">
            <a:extLst>
              <a:ext uri="{28A0092B-C50C-407E-A947-70E740481C1C}">
                <a14:useLocalDpi xmlns:a14="http://schemas.microsoft.com/office/drawing/2010/main" val="0"/>
              </a:ext>
            </a:extLst>
          </a:blip>
          <a:srcRect t="1" r="89791" b="89696"/>
          <a:stretch/>
        </p:blipFill>
        <p:spPr>
          <a:xfrm>
            <a:off x="7391400" y="5305400"/>
            <a:ext cx="403226" cy="333400"/>
          </a:xfrm>
          <a:prstGeom prst="rect">
            <a:avLst/>
          </a:prstGeom>
        </p:spPr>
      </p:pic>
      <p:sp>
        <p:nvSpPr>
          <p:cNvPr id="54" name="Oval 21"/>
          <p:cNvSpPr>
            <a:spLocks noChangeArrowheads="1"/>
          </p:cNvSpPr>
          <p:nvPr/>
        </p:nvSpPr>
        <p:spPr bwMode="auto">
          <a:xfrm flipV="1">
            <a:off x="3009900" y="1434511"/>
            <a:ext cx="152400" cy="152400"/>
          </a:xfrm>
          <a:prstGeom prst="ellipse">
            <a:avLst/>
          </a:prstGeom>
          <a:solidFill>
            <a:schemeClr val="tx1"/>
          </a:solidFill>
          <a:ln w="50800" algn="ctr">
            <a:solidFill>
              <a:srgbClr val="385D8A"/>
            </a:solidFill>
            <a:round/>
            <a:headEnd/>
            <a:tailEnd/>
          </a:ln>
        </p:spPr>
        <p:txBody>
          <a:bodyPr rot="10800000" anchor="ctr"/>
          <a:lstStyle/>
          <a:p>
            <a:pPr algn="ctr" fontAlgn="auto">
              <a:spcBef>
                <a:spcPts val="0"/>
              </a:spcBef>
              <a:spcAft>
                <a:spcPts val="0"/>
              </a:spcAft>
              <a:defRPr/>
            </a:pPr>
            <a:endParaRPr lang="en-US" sz="1800">
              <a:solidFill>
                <a:schemeClr val="lt1"/>
              </a:solidFill>
              <a:latin typeface="+mn-lt"/>
            </a:endParaRPr>
          </a:p>
        </p:txBody>
      </p:sp>
      <p:sp>
        <p:nvSpPr>
          <p:cNvPr id="62" name="Oval 21"/>
          <p:cNvSpPr>
            <a:spLocks noChangeArrowheads="1"/>
          </p:cNvSpPr>
          <p:nvPr/>
        </p:nvSpPr>
        <p:spPr bwMode="auto">
          <a:xfrm flipV="1">
            <a:off x="4524375" y="1613339"/>
            <a:ext cx="152400" cy="152400"/>
          </a:xfrm>
          <a:prstGeom prst="ellipse">
            <a:avLst/>
          </a:prstGeom>
          <a:solidFill>
            <a:schemeClr val="tx1"/>
          </a:solidFill>
          <a:ln w="50800" algn="ctr">
            <a:solidFill>
              <a:srgbClr val="385D8A"/>
            </a:solidFill>
            <a:round/>
            <a:headEnd/>
            <a:tailEnd/>
          </a:ln>
        </p:spPr>
        <p:txBody>
          <a:bodyPr rot="10800000" anchor="ctr"/>
          <a:lstStyle/>
          <a:p>
            <a:pPr algn="ctr" fontAlgn="auto">
              <a:spcBef>
                <a:spcPts val="0"/>
              </a:spcBef>
              <a:spcAft>
                <a:spcPts val="0"/>
              </a:spcAft>
              <a:defRPr/>
            </a:pPr>
            <a:endParaRPr lang="en-US" sz="1800">
              <a:solidFill>
                <a:schemeClr val="lt1"/>
              </a:solidFill>
              <a:latin typeface="+mn-lt"/>
            </a:endParaRPr>
          </a:p>
        </p:txBody>
      </p:sp>
      <p:sp>
        <p:nvSpPr>
          <p:cNvPr id="65" name="Oval 21"/>
          <p:cNvSpPr>
            <a:spLocks noChangeArrowheads="1"/>
          </p:cNvSpPr>
          <p:nvPr/>
        </p:nvSpPr>
        <p:spPr bwMode="auto">
          <a:xfrm flipV="1">
            <a:off x="5276850" y="1689539"/>
            <a:ext cx="152400" cy="152400"/>
          </a:xfrm>
          <a:prstGeom prst="ellipse">
            <a:avLst/>
          </a:prstGeom>
          <a:solidFill>
            <a:schemeClr val="tx1"/>
          </a:solidFill>
          <a:ln w="50800" algn="ctr">
            <a:solidFill>
              <a:srgbClr val="385D8A"/>
            </a:solidFill>
            <a:round/>
            <a:headEnd/>
            <a:tailEnd/>
          </a:ln>
        </p:spPr>
        <p:txBody>
          <a:bodyPr rot="10800000" anchor="ctr"/>
          <a:lstStyle/>
          <a:p>
            <a:pPr algn="ctr" fontAlgn="auto">
              <a:spcBef>
                <a:spcPts val="0"/>
              </a:spcBef>
              <a:spcAft>
                <a:spcPts val="0"/>
              </a:spcAft>
              <a:defRPr/>
            </a:pPr>
            <a:endParaRPr lang="en-US" sz="1800">
              <a:solidFill>
                <a:schemeClr val="lt1"/>
              </a:solidFill>
              <a:latin typeface="+mn-lt"/>
            </a:endParaRPr>
          </a:p>
        </p:txBody>
      </p:sp>
      <p:sp>
        <p:nvSpPr>
          <p:cNvPr id="76" name="Oval 75"/>
          <p:cNvSpPr/>
          <p:nvPr/>
        </p:nvSpPr>
        <p:spPr>
          <a:xfrm>
            <a:off x="762000" y="83820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7" name="Oval 76"/>
          <p:cNvSpPr/>
          <p:nvPr/>
        </p:nvSpPr>
        <p:spPr>
          <a:xfrm>
            <a:off x="2964430" y="137620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8" name="Oval 77"/>
          <p:cNvSpPr/>
          <p:nvPr/>
        </p:nvSpPr>
        <p:spPr>
          <a:xfrm>
            <a:off x="4464100" y="1570969"/>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9" name="Oval 78"/>
          <p:cNvSpPr/>
          <p:nvPr/>
        </p:nvSpPr>
        <p:spPr>
          <a:xfrm>
            <a:off x="5231380" y="1664986"/>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grpSp>
        <p:nvGrpSpPr>
          <p:cNvPr id="70" name="Group 69"/>
          <p:cNvGrpSpPr/>
          <p:nvPr/>
        </p:nvGrpSpPr>
        <p:grpSpPr>
          <a:xfrm>
            <a:off x="6001434" y="1221433"/>
            <a:ext cx="646331" cy="4987280"/>
            <a:chOff x="6001434" y="1221433"/>
            <a:chExt cx="646331" cy="4987280"/>
          </a:xfrm>
        </p:grpSpPr>
        <p:cxnSp>
          <p:nvCxnSpPr>
            <p:cNvPr id="17" name="Straight Arrow Connector 16"/>
            <p:cNvCxnSpPr/>
            <p:nvPr/>
          </p:nvCxnSpPr>
          <p:spPr bwMode="auto">
            <a:xfrm>
              <a:off x="6344444" y="1221433"/>
              <a:ext cx="56356" cy="4987280"/>
            </a:xfrm>
            <a:prstGeom prst="straightConnector1">
              <a:avLst/>
            </a:prstGeom>
            <a:solidFill>
              <a:schemeClr val="accent1"/>
            </a:solidFill>
            <a:ln w="444500" cap="flat" cmpd="sng" algn="ctr">
              <a:solidFill>
                <a:schemeClr val="accent2"/>
              </a:solidFill>
              <a:prstDash val="solid"/>
              <a:round/>
              <a:headEnd type="triangle"/>
              <a:tailEnd type="triangle"/>
            </a:ln>
            <a:effectLst/>
          </p:spPr>
        </p:cxnSp>
        <p:sp>
          <p:nvSpPr>
            <p:cNvPr id="42004" name="TextBox 37"/>
            <p:cNvSpPr txBox="1">
              <a:spLocks noChangeArrowheads="1"/>
            </p:cNvSpPr>
            <p:nvPr/>
          </p:nvSpPr>
          <p:spPr bwMode="auto">
            <a:xfrm rot="16200000">
              <a:off x="4819732" y="3429684"/>
              <a:ext cx="3009735" cy="646331"/>
            </a:xfrm>
            <a:prstGeom prst="rect">
              <a:avLst/>
            </a:prstGeom>
            <a:noFill/>
            <a:ln w="9525">
              <a:noFill/>
              <a:miter lim="800000"/>
              <a:headEnd/>
              <a:tailEnd/>
            </a:ln>
          </p:spPr>
          <p:txBody>
            <a:bodyPr wrap="none">
              <a:spAutoFit/>
            </a:bodyPr>
            <a:lstStyle/>
            <a:p>
              <a:r>
                <a:rPr lang="en-US" sz="3600" dirty="0" smtClean="0">
                  <a:solidFill>
                    <a:schemeClr val="bg1"/>
                  </a:solidFill>
                  <a:latin typeface="Calibri" pitchFamily="34" charset="0"/>
                </a:rPr>
                <a:t>Cross-sectional</a:t>
              </a:r>
              <a:endParaRPr lang="en-US" sz="3600" dirty="0">
                <a:solidFill>
                  <a:schemeClr val="bg1"/>
                </a:solidFill>
                <a:latin typeface="Calibri" pitchFamily="34" charset="0"/>
              </a:endParaRPr>
            </a:p>
          </p:txBody>
        </p:sp>
      </p:grpSp>
    </p:spTree>
    <p:extLst>
      <p:ext uri="{BB962C8B-B14F-4D97-AF65-F5344CB8AC3E}">
        <p14:creationId xmlns:p14="http://schemas.microsoft.com/office/powerpoint/2010/main" val="880274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841740" y="1881215"/>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289044" y="197563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6114"/>
            <a:ext cx="381000" cy="45848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693174" y="2133600"/>
            <a:ext cx="336026" cy="5334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76723" y="2293641"/>
            <a:ext cx="373148" cy="449559"/>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647656" y="2438400"/>
            <a:ext cx="362744" cy="48552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537223"/>
            <a:ext cx="362744" cy="451695"/>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36269" y="2019299"/>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endCxn id="37" idx="3"/>
          </p:cNvCxnSpPr>
          <p:nvPr/>
        </p:nvCxnSpPr>
        <p:spPr>
          <a:xfrm flipV="1">
            <a:off x="4191000" y="2175072"/>
            <a:ext cx="283585" cy="41572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30517" y="2293643"/>
            <a:ext cx="308752" cy="40443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05245" y="2091229"/>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5491" name="TextBox 35"/>
          <p:cNvSpPr txBox="1">
            <a:spLocks noChangeArrowheads="1"/>
          </p:cNvSpPr>
          <p:nvPr/>
        </p:nvSpPr>
        <p:spPr bwMode="auto">
          <a:xfrm>
            <a:off x="3465513" y="1786805"/>
            <a:ext cx="420687" cy="369888"/>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105492" name="TextBox 45"/>
          <p:cNvSpPr txBox="1">
            <a:spLocks noChangeArrowheads="1"/>
          </p:cNvSpPr>
          <p:nvPr/>
        </p:nvSpPr>
        <p:spPr bwMode="auto">
          <a:xfrm>
            <a:off x="2819400" y="39469"/>
            <a:ext cx="3480440" cy="646331"/>
          </a:xfrm>
          <a:prstGeom prst="rect">
            <a:avLst/>
          </a:prstGeom>
          <a:noFill/>
          <a:ln w="9525">
            <a:noFill/>
            <a:miter lim="800000"/>
            <a:headEnd/>
            <a:tailEnd/>
          </a:ln>
        </p:spPr>
        <p:txBody>
          <a:bodyPr wrap="none">
            <a:spAutoFit/>
          </a:bodyPr>
          <a:lstStyle/>
          <a:p>
            <a:r>
              <a:rPr lang="en-US" sz="3600" b="1" dirty="0" smtClean="0"/>
              <a:t>Dynamic Cohort</a:t>
            </a:r>
            <a:endParaRPr lang="en-US" sz="3600" b="1" dirty="0"/>
          </a:p>
        </p:txBody>
      </p:sp>
      <p:sp>
        <p:nvSpPr>
          <p:cNvPr id="105508" name="AutoShape 3"/>
          <p:cNvSpPr>
            <a:spLocks noChangeArrowheads="1"/>
          </p:cNvSpPr>
          <p:nvPr/>
        </p:nvSpPr>
        <p:spPr bwMode="auto">
          <a:xfrm rot="10800000">
            <a:off x="1524000" y="783567"/>
            <a:ext cx="6248400" cy="685800"/>
          </a:xfrm>
          <a:prstGeom prst="rtTriangle">
            <a:avLst/>
          </a:prstGeom>
          <a:solidFill>
            <a:schemeClr val="bg2">
              <a:lumMod val="60000"/>
              <a:lumOff val="40000"/>
            </a:schemeClr>
          </a:solidFill>
          <a:ln w="9525">
            <a:solidFill>
              <a:schemeClr val="tx1"/>
            </a:solidFill>
            <a:miter lim="800000"/>
            <a:headEnd/>
            <a:tailEnd/>
          </a:ln>
        </p:spPr>
        <p:txBody>
          <a:bodyPr wrap="none" anchor="ctr"/>
          <a:lstStyle/>
          <a:p>
            <a:endParaRPr lang="en-US" sz="1800">
              <a:latin typeface="Calibri" pitchFamily="34" charset="0"/>
            </a:endParaRPr>
          </a:p>
        </p:txBody>
      </p:sp>
      <p:cxnSp>
        <p:nvCxnSpPr>
          <p:cNvPr id="105515" name="Straight Connector 80"/>
          <p:cNvCxnSpPr>
            <a:cxnSpLocks noChangeShapeType="1"/>
          </p:cNvCxnSpPr>
          <p:nvPr/>
        </p:nvCxnSpPr>
        <p:spPr bwMode="auto">
          <a:xfrm>
            <a:off x="5657491" y="1124634"/>
            <a:ext cx="292380" cy="377887"/>
          </a:xfrm>
          <a:prstGeom prst="line">
            <a:avLst/>
          </a:prstGeom>
          <a:noFill/>
          <a:ln w="19050" algn="ctr">
            <a:solidFill>
              <a:schemeClr val="tx1"/>
            </a:solidFill>
            <a:round/>
            <a:headEnd/>
            <a:tailEnd/>
          </a:ln>
        </p:spPr>
      </p:cxnSp>
      <p:sp>
        <p:nvSpPr>
          <p:cNvPr id="105517" name="TextBox 84"/>
          <p:cNvSpPr txBox="1">
            <a:spLocks noChangeArrowheads="1"/>
          </p:cNvSpPr>
          <p:nvPr/>
        </p:nvSpPr>
        <p:spPr bwMode="auto">
          <a:xfrm>
            <a:off x="1676400" y="801469"/>
            <a:ext cx="1219200" cy="646331"/>
          </a:xfrm>
          <a:prstGeom prst="rect">
            <a:avLst/>
          </a:prstGeom>
          <a:noFill/>
          <a:ln w="9525">
            <a:noFill/>
            <a:miter lim="800000"/>
            <a:headEnd/>
            <a:tailEnd/>
          </a:ln>
        </p:spPr>
        <p:txBody>
          <a:bodyPr wrap="square">
            <a:spAutoFit/>
          </a:bodyPr>
          <a:lstStyle/>
          <a:p>
            <a:r>
              <a:rPr lang="en-US" sz="1800" dirty="0" smtClean="0">
                <a:latin typeface="Calibri" pitchFamily="34" charset="0"/>
              </a:rPr>
              <a:t>New Members</a:t>
            </a:r>
            <a:endParaRPr lang="en-US" sz="1800" dirty="0">
              <a:latin typeface="Calibri" pitchFamily="34" charset="0"/>
            </a:endParaRPr>
          </a:p>
        </p:txBody>
      </p:sp>
      <p:cxnSp>
        <p:nvCxnSpPr>
          <p:cNvPr id="21" name="Straight Connector 20"/>
          <p:cNvCxnSpPr/>
          <p:nvPr/>
        </p:nvCxnSpPr>
        <p:spPr>
          <a:xfrm flipV="1">
            <a:off x="6163461" y="2400299"/>
            <a:ext cx="356671" cy="45293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191000" y="1003958"/>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a:off x="5047234" y="1072038"/>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6505972" y="1231480"/>
            <a:ext cx="352028" cy="36872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35"/>
          <p:cNvSpPr txBox="1">
            <a:spLocks noChangeArrowheads="1"/>
          </p:cNvSpPr>
          <p:nvPr/>
        </p:nvSpPr>
        <p:spPr bwMode="auto">
          <a:xfrm>
            <a:off x="6684169" y="1548001"/>
            <a:ext cx="420687" cy="369888"/>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59" name="Rectangle 58"/>
          <p:cNvSpPr/>
          <p:nvPr/>
        </p:nvSpPr>
        <p:spPr>
          <a:xfrm>
            <a:off x="7315200" y="777875"/>
            <a:ext cx="457200" cy="69149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2" name="TextBox 43"/>
          <p:cNvSpPr txBox="1">
            <a:spLocks noChangeArrowheads="1"/>
          </p:cNvSpPr>
          <p:nvPr/>
        </p:nvSpPr>
        <p:spPr bwMode="auto">
          <a:xfrm>
            <a:off x="2455807" y="6172200"/>
            <a:ext cx="1811393" cy="369332"/>
          </a:xfrm>
          <a:prstGeom prst="rect">
            <a:avLst/>
          </a:prstGeom>
          <a:noFill/>
          <a:ln w="9525">
            <a:noFill/>
            <a:miter lim="800000"/>
            <a:headEnd/>
            <a:tailEnd/>
          </a:ln>
        </p:spPr>
        <p:txBody>
          <a:bodyPr wrap="none">
            <a:spAutoFit/>
          </a:bodyPr>
          <a:lstStyle/>
          <a:p>
            <a:r>
              <a:rPr lang="en-US" sz="1800" dirty="0" smtClean="0">
                <a:latin typeface="Calibri" pitchFamily="34" charset="0"/>
              </a:rPr>
              <a:t>Time (calendar)   </a:t>
            </a:r>
            <a:endParaRPr lang="en-US" sz="1800" dirty="0">
              <a:latin typeface="Calibri" pitchFamily="34" charset="0"/>
            </a:endParaRPr>
          </a:p>
        </p:txBody>
      </p:sp>
      <p:sp>
        <p:nvSpPr>
          <p:cNvPr id="33" name="TextBox 43"/>
          <p:cNvSpPr txBox="1">
            <a:spLocks noChangeArrowheads="1"/>
          </p:cNvSpPr>
          <p:nvPr/>
        </p:nvSpPr>
        <p:spPr bwMode="auto">
          <a:xfrm>
            <a:off x="7142956" y="6096000"/>
            <a:ext cx="1315244" cy="646331"/>
          </a:xfrm>
          <a:prstGeom prst="rect">
            <a:avLst/>
          </a:prstGeom>
          <a:noFill/>
          <a:ln w="9525">
            <a:noFill/>
            <a:miter lim="800000"/>
            <a:headEnd/>
            <a:tailEnd/>
          </a:ln>
        </p:spPr>
        <p:txBody>
          <a:bodyPr wrap="square">
            <a:spAutoFit/>
          </a:bodyPr>
          <a:lstStyle/>
          <a:p>
            <a:r>
              <a:rPr lang="en-US" sz="1800" dirty="0" smtClean="0">
                <a:latin typeface="Calibri" pitchFamily="34" charset="0"/>
              </a:rPr>
              <a:t>Observation ends</a:t>
            </a:r>
            <a:endParaRPr lang="en-US" sz="1800" dirty="0">
              <a:latin typeface="Calibri" pitchFamily="34" charset="0"/>
            </a:endParaRPr>
          </a:p>
        </p:txBody>
      </p:sp>
      <p:sp>
        <p:nvSpPr>
          <p:cNvPr id="34" name="TextBox 43"/>
          <p:cNvSpPr txBox="1">
            <a:spLocks noChangeArrowheads="1"/>
          </p:cNvSpPr>
          <p:nvPr/>
        </p:nvSpPr>
        <p:spPr bwMode="auto">
          <a:xfrm>
            <a:off x="762000" y="6059269"/>
            <a:ext cx="1536940" cy="646331"/>
          </a:xfrm>
          <a:prstGeom prst="rect">
            <a:avLst/>
          </a:prstGeom>
          <a:noFill/>
          <a:ln w="9525">
            <a:noFill/>
            <a:miter lim="800000"/>
            <a:headEnd/>
            <a:tailEnd/>
          </a:ln>
        </p:spPr>
        <p:txBody>
          <a:bodyPr wrap="square">
            <a:spAutoFit/>
          </a:bodyPr>
          <a:lstStyle/>
          <a:p>
            <a:r>
              <a:rPr lang="en-US" sz="1800" dirty="0" smtClean="0">
                <a:latin typeface="Calibri" pitchFamily="34" charset="0"/>
              </a:rPr>
              <a:t>Observation begins</a:t>
            </a:r>
            <a:endParaRPr lang="en-US" sz="1800" dirty="0">
              <a:latin typeface="Calibri" pitchFamily="34" charset="0"/>
            </a:endParaRPr>
          </a:p>
        </p:txBody>
      </p:sp>
      <p:cxnSp>
        <p:nvCxnSpPr>
          <p:cNvPr id="36" name="Straight Arrow Connector 35"/>
          <p:cNvCxnSpPr/>
          <p:nvPr/>
        </p:nvCxnSpPr>
        <p:spPr>
          <a:xfrm flipV="1">
            <a:off x="4191000" y="6324600"/>
            <a:ext cx="1143000" cy="583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Oval 36"/>
          <p:cNvSpPr/>
          <p:nvPr/>
        </p:nvSpPr>
        <p:spPr>
          <a:xfrm>
            <a:off x="4438949" y="1972661"/>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8" name="Oval 37"/>
          <p:cNvSpPr/>
          <p:nvPr/>
        </p:nvSpPr>
        <p:spPr>
          <a:xfrm>
            <a:off x="5333384" y="2175072"/>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9" name="Oval 38"/>
          <p:cNvSpPr/>
          <p:nvPr/>
        </p:nvSpPr>
        <p:spPr>
          <a:xfrm>
            <a:off x="5833252" y="1434441"/>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0" name="Oval 39"/>
          <p:cNvSpPr/>
          <p:nvPr/>
        </p:nvSpPr>
        <p:spPr>
          <a:xfrm>
            <a:off x="6424160" y="223509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1" name="Oval 40"/>
          <p:cNvSpPr/>
          <p:nvPr/>
        </p:nvSpPr>
        <p:spPr>
          <a:xfrm>
            <a:off x="2957061" y="1818974"/>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pic>
        <p:nvPicPr>
          <p:cNvPr id="60" name="Picture 59"/>
          <p:cNvPicPr/>
          <p:nvPr/>
        </p:nvPicPr>
        <p:blipFill rotWithShape="1">
          <a:blip r:embed="rId3">
            <a:extLst>
              <a:ext uri="{28A0092B-C50C-407E-A947-70E740481C1C}">
                <a14:useLocalDpi xmlns:a14="http://schemas.microsoft.com/office/drawing/2010/main" val="0"/>
              </a:ext>
            </a:extLst>
          </a:blip>
          <a:srcRect r="89791" b="20344"/>
          <a:stretch/>
        </p:blipFill>
        <p:spPr>
          <a:xfrm>
            <a:off x="1066800" y="2146739"/>
            <a:ext cx="403225" cy="2577661"/>
          </a:xfrm>
          <a:prstGeom prst="rect">
            <a:avLst/>
          </a:prstGeom>
        </p:spPr>
      </p:pic>
      <p:pic>
        <p:nvPicPr>
          <p:cNvPr id="62" name="Picture 61"/>
          <p:cNvPicPr/>
          <p:nvPr/>
        </p:nvPicPr>
        <p:blipFill rotWithShape="1">
          <a:blip r:embed="rId3">
            <a:extLst>
              <a:ext uri="{28A0092B-C50C-407E-A947-70E740481C1C}">
                <a14:useLocalDpi xmlns:a14="http://schemas.microsoft.com/office/drawing/2010/main" val="0"/>
              </a:ext>
            </a:extLst>
          </a:blip>
          <a:srcRect r="89791" b="20344"/>
          <a:stretch/>
        </p:blipFill>
        <p:spPr>
          <a:xfrm>
            <a:off x="7342187" y="2988918"/>
            <a:ext cx="403225" cy="2577661"/>
          </a:xfrm>
          <a:prstGeom prst="rect">
            <a:avLst/>
          </a:prstGeom>
        </p:spPr>
      </p:pic>
      <p:pic>
        <p:nvPicPr>
          <p:cNvPr id="63" name="Picture 62"/>
          <p:cNvPicPr/>
          <p:nvPr/>
        </p:nvPicPr>
        <p:blipFill rotWithShape="1">
          <a:blip r:embed="rId3">
            <a:extLst>
              <a:ext uri="{28A0092B-C50C-407E-A947-70E740481C1C}">
                <a14:useLocalDpi xmlns:a14="http://schemas.microsoft.com/office/drawing/2010/main" val="0"/>
              </a:ext>
            </a:extLst>
          </a:blip>
          <a:srcRect t="1" r="89791" b="61259"/>
          <a:stretch/>
        </p:blipFill>
        <p:spPr>
          <a:xfrm>
            <a:off x="1066800" y="4800600"/>
            <a:ext cx="403226" cy="1253662"/>
          </a:xfrm>
          <a:prstGeom prst="rect">
            <a:avLst/>
          </a:prstGeom>
        </p:spPr>
      </p:pic>
      <p:pic>
        <p:nvPicPr>
          <p:cNvPr id="64" name="Picture 63"/>
          <p:cNvPicPr/>
          <p:nvPr/>
        </p:nvPicPr>
        <p:blipFill rotWithShape="1">
          <a:blip r:embed="rId3">
            <a:extLst>
              <a:ext uri="{28A0092B-C50C-407E-A947-70E740481C1C}">
                <a14:useLocalDpi xmlns:a14="http://schemas.microsoft.com/office/drawing/2010/main" val="0"/>
              </a:ext>
            </a:extLst>
          </a:blip>
          <a:srcRect t="1" r="89791" b="89696"/>
          <a:stretch/>
        </p:blipFill>
        <p:spPr>
          <a:xfrm>
            <a:off x="7328612" y="805134"/>
            <a:ext cx="403226" cy="321333"/>
          </a:xfrm>
          <a:prstGeom prst="rect">
            <a:avLst/>
          </a:prstGeom>
        </p:spPr>
      </p:pic>
      <p:pic>
        <p:nvPicPr>
          <p:cNvPr id="65" name="Picture 64"/>
          <p:cNvPicPr/>
          <p:nvPr/>
        </p:nvPicPr>
        <p:blipFill rotWithShape="1">
          <a:blip r:embed="rId3">
            <a:extLst>
              <a:ext uri="{28A0092B-C50C-407E-A947-70E740481C1C}">
                <a14:useLocalDpi xmlns:a14="http://schemas.microsoft.com/office/drawing/2010/main" val="0"/>
              </a:ext>
            </a:extLst>
          </a:blip>
          <a:srcRect t="1" r="89791" b="89696"/>
          <a:stretch/>
        </p:blipFill>
        <p:spPr>
          <a:xfrm>
            <a:off x="7309529" y="1126467"/>
            <a:ext cx="403226" cy="321333"/>
          </a:xfrm>
          <a:prstGeom prst="rect">
            <a:avLst/>
          </a:prstGeom>
        </p:spPr>
      </p:pic>
      <p:pic>
        <p:nvPicPr>
          <p:cNvPr id="66" name="Picture 65"/>
          <p:cNvPicPr/>
          <p:nvPr/>
        </p:nvPicPr>
        <p:blipFill rotWithShape="1">
          <a:blip r:embed="rId3">
            <a:extLst>
              <a:ext uri="{28A0092B-C50C-407E-A947-70E740481C1C}">
                <a14:useLocalDpi xmlns:a14="http://schemas.microsoft.com/office/drawing/2010/main" val="0"/>
              </a:ext>
            </a:extLst>
          </a:blip>
          <a:srcRect t="1" r="89791" b="89696"/>
          <a:stretch/>
        </p:blipFill>
        <p:spPr>
          <a:xfrm>
            <a:off x="2191339" y="783566"/>
            <a:ext cx="403226" cy="321333"/>
          </a:xfrm>
          <a:prstGeom prst="rect">
            <a:avLst/>
          </a:prstGeom>
        </p:spPr>
      </p:pic>
      <p:pic>
        <p:nvPicPr>
          <p:cNvPr id="67" name="Picture 66"/>
          <p:cNvPicPr/>
          <p:nvPr/>
        </p:nvPicPr>
        <p:blipFill rotWithShape="1">
          <a:blip r:embed="rId3">
            <a:extLst>
              <a:ext uri="{28A0092B-C50C-407E-A947-70E740481C1C}">
                <a14:useLocalDpi xmlns:a14="http://schemas.microsoft.com/office/drawing/2010/main" val="0"/>
              </a:ext>
            </a:extLst>
          </a:blip>
          <a:srcRect t="1" r="89791" b="89696"/>
          <a:stretch/>
        </p:blipFill>
        <p:spPr>
          <a:xfrm>
            <a:off x="3243569" y="911371"/>
            <a:ext cx="403226" cy="321333"/>
          </a:xfrm>
          <a:prstGeom prst="rect">
            <a:avLst/>
          </a:prstGeom>
        </p:spPr>
      </p:pic>
      <p:pic>
        <p:nvPicPr>
          <p:cNvPr id="68" name="Picture 67"/>
          <p:cNvPicPr/>
          <p:nvPr/>
        </p:nvPicPr>
        <p:blipFill rotWithShape="1">
          <a:blip r:embed="rId3">
            <a:extLst>
              <a:ext uri="{28A0092B-C50C-407E-A947-70E740481C1C}">
                <a14:useLocalDpi xmlns:a14="http://schemas.microsoft.com/office/drawing/2010/main" val="0"/>
              </a:ext>
            </a:extLst>
          </a:blip>
          <a:srcRect t="1" r="89791" b="89696"/>
          <a:stretch/>
        </p:blipFill>
        <p:spPr>
          <a:xfrm>
            <a:off x="4408487" y="1019252"/>
            <a:ext cx="403226" cy="321333"/>
          </a:xfrm>
          <a:prstGeom prst="rect">
            <a:avLst/>
          </a:prstGeom>
        </p:spPr>
      </p:pic>
      <p:pic>
        <p:nvPicPr>
          <p:cNvPr id="69" name="Picture 68"/>
          <p:cNvPicPr/>
          <p:nvPr/>
        </p:nvPicPr>
        <p:blipFill rotWithShape="1">
          <a:blip r:embed="rId3">
            <a:extLst>
              <a:ext uri="{28A0092B-C50C-407E-A947-70E740481C1C}">
                <a14:useLocalDpi xmlns:a14="http://schemas.microsoft.com/office/drawing/2010/main" val="0"/>
              </a:ext>
            </a:extLst>
          </a:blip>
          <a:srcRect t="1" r="89791" b="89696"/>
          <a:stretch/>
        </p:blipFill>
        <p:spPr>
          <a:xfrm>
            <a:off x="5284787" y="1126466"/>
            <a:ext cx="403226" cy="321333"/>
          </a:xfrm>
          <a:prstGeom prst="rect">
            <a:avLst/>
          </a:prstGeom>
        </p:spPr>
      </p:pic>
      <p:pic>
        <p:nvPicPr>
          <p:cNvPr id="70" name="Picture 69"/>
          <p:cNvPicPr/>
          <p:nvPr/>
        </p:nvPicPr>
        <p:blipFill rotWithShape="1">
          <a:blip r:embed="rId3">
            <a:extLst>
              <a:ext uri="{28A0092B-C50C-407E-A947-70E740481C1C}">
                <a14:useLocalDpi xmlns:a14="http://schemas.microsoft.com/office/drawing/2010/main" val="0"/>
              </a:ext>
            </a:extLst>
          </a:blip>
          <a:srcRect t="1" r="89791" b="89696"/>
          <a:stretch/>
        </p:blipFill>
        <p:spPr>
          <a:xfrm>
            <a:off x="6073774" y="1206624"/>
            <a:ext cx="403226" cy="321333"/>
          </a:xfrm>
          <a:prstGeom prst="rect">
            <a:avLst/>
          </a:prstGeom>
        </p:spPr>
      </p:pic>
      <p:pic>
        <p:nvPicPr>
          <p:cNvPr id="71" name="Picture 70"/>
          <p:cNvPicPr/>
          <p:nvPr/>
        </p:nvPicPr>
        <p:blipFill rotWithShape="1">
          <a:blip r:embed="rId3">
            <a:extLst>
              <a:ext uri="{28A0092B-C50C-407E-A947-70E740481C1C}">
                <a14:useLocalDpi xmlns:a14="http://schemas.microsoft.com/office/drawing/2010/main" val="0"/>
              </a:ext>
            </a:extLst>
          </a:blip>
          <a:srcRect t="1" r="89791" b="89696"/>
          <a:stretch/>
        </p:blipFill>
        <p:spPr>
          <a:xfrm>
            <a:off x="6835774" y="1273774"/>
            <a:ext cx="403226" cy="321333"/>
          </a:xfrm>
          <a:prstGeom prst="rect">
            <a:avLst/>
          </a:prstGeom>
        </p:spPr>
      </p:pic>
      <p:pic>
        <p:nvPicPr>
          <p:cNvPr id="72" name="Picture 71"/>
          <p:cNvPicPr/>
          <p:nvPr/>
        </p:nvPicPr>
        <p:blipFill rotWithShape="1">
          <a:blip r:embed="rId3">
            <a:extLst>
              <a:ext uri="{28A0092B-C50C-407E-A947-70E740481C1C}">
                <a14:useLocalDpi xmlns:a14="http://schemas.microsoft.com/office/drawing/2010/main" val="0"/>
              </a:ext>
            </a:extLst>
          </a:blip>
          <a:srcRect t="1" r="89791" b="89696"/>
          <a:stretch/>
        </p:blipFill>
        <p:spPr>
          <a:xfrm>
            <a:off x="7342187" y="5622267"/>
            <a:ext cx="403226" cy="321333"/>
          </a:xfrm>
          <a:prstGeom prst="rect">
            <a:avLst/>
          </a:prstGeom>
        </p:spPr>
      </p:pic>
    </p:spTree>
    <p:extLst>
      <p:ext uri="{BB962C8B-B14F-4D97-AF65-F5344CB8AC3E}">
        <p14:creationId xmlns:p14="http://schemas.microsoft.com/office/powerpoint/2010/main" val="13633409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841740" y="1881215"/>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289044" y="197563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6114"/>
            <a:ext cx="381000" cy="45848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693174" y="2133600"/>
            <a:ext cx="336026" cy="5334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76723" y="2293641"/>
            <a:ext cx="373148" cy="449559"/>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647656" y="2438400"/>
            <a:ext cx="362744" cy="48552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537223"/>
            <a:ext cx="362744" cy="451695"/>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36269" y="2019299"/>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endCxn id="37" idx="3"/>
          </p:cNvCxnSpPr>
          <p:nvPr/>
        </p:nvCxnSpPr>
        <p:spPr>
          <a:xfrm flipV="1">
            <a:off x="4191000" y="2175072"/>
            <a:ext cx="283585" cy="41572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30517" y="2293643"/>
            <a:ext cx="308752" cy="40443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05245" y="2091229"/>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5491" name="TextBox 35"/>
          <p:cNvSpPr txBox="1">
            <a:spLocks noChangeArrowheads="1"/>
          </p:cNvSpPr>
          <p:nvPr/>
        </p:nvSpPr>
        <p:spPr bwMode="auto">
          <a:xfrm>
            <a:off x="3465513" y="1786805"/>
            <a:ext cx="420687" cy="369888"/>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105492" name="TextBox 45"/>
          <p:cNvSpPr txBox="1">
            <a:spLocks noChangeArrowheads="1"/>
          </p:cNvSpPr>
          <p:nvPr/>
        </p:nvSpPr>
        <p:spPr bwMode="auto">
          <a:xfrm>
            <a:off x="3048000" y="76200"/>
            <a:ext cx="3113353" cy="584775"/>
          </a:xfrm>
          <a:prstGeom prst="rect">
            <a:avLst/>
          </a:prstGeom>
          <a:noFill/>
          <a:ln w="9525">
            <a:noFill/>
            <a:miter lim="800000"/>
            <a:headEnd/>
            <a:tailEnd/>
          </a:ln>
        </p:spPr>
        <p:txBody>
          <a:bodyPr wrap="none">
            <a:spAutoFit/>
          </a:bodyPr>
          <a:lstStyle/>
          <a:p>
            <a:r>
              <a:rPr lang="en-US" sz="3200" b="1" dirty="0" smtClean="0"/>
              <a:t>Dynamic Cohort</a:t>
            </a:r>
            <a:endParaRPr lang="en-US" sz="3200" b="1" dirty="0"/>
          </a:p>
        </p:txBody>
      </p:sp>
      <p:sp>
        <p:nvSpPr>
          <p:cNvPr id="105508" name="AutoShape 3"/>
          <p:cNvSpPr>
            <a:spLocks noChangeArrowheads="1"/>
          </p:cNvSpPr>
          <p:nvPr/>
        </p:nvSpPr>
        <p:spPr bwMode="auto">
          <a:xfrm rot="10800000">
            <a:off x="1524000" y="783567"/>
            <a:ext cx="6248400" cy="685800"/>
          </a:xfrm>
          <a:prstGeom prst="rtTriangle">
            <a:avLst/>
          </a:prstGeom>
          <a:solidFill>
            <a:schemeClr val="bg2">
              <a:lumMod val="60000"/>
              <a:lumOff val="40000"/>
            </a:schemeClr>
          </a:solidFill>
          <a:ln w="9525">
            <a:solidFill>
              <a:schemeClr val="tx1"/>
            </a:solidFill>
            <a:miter lim="800000"/>
            <a:headEnd/>
            <a:tailEnd/>
          </a:ln>
        </p:spPr>
        <p:txBody>
          <a:bodyPr wrap="none" anchor="ctr"/>
          <a:lstStyle/>
          <a:p>
            <a:endParaRPr lang="en-US" sz="1800">
              <a:latin typeface="Calibri" pitchFamily="34" charset="0"/>
            </a:endParaRPr>
          </a:p>
        </p:txBody>
      </p:sp>
      <p:cxnSp>
        <p:nvCxnSpPr>
          <p:cNvPr id="105515" name="Straight Connector 80"/>
          <p:cNvCxnSpPr>
            <a:cxnSpLocks noChangeShapeType="1"/>
          </p:cNvCxnSpPr>
          <p:nvPr/>
        </p:nvCxnSpPr>
        <p:spPr bwMode="auto">
          <a:xfrm>
            <a:off x="5657491" y="1124634"/>
            <a:ext cx="292380" cy="377887"/>
          </a:xfrm>
          <a:prstGeom prst="line">
            <a:avLst/>
          </a:prstGeom>
          <a:noFill/>
          <a:ln w="19050" algn="ctr">
            <a:solidFill>
              <a:schemeClr val="tx1"/>
            </a:solidFill>
            <a:round/>
            <a:headEnd/>
            <a:tailEnd/>
          </a:ln>
        </p:spPr>
      </p:cxnSp>
      <p:sp>
        <p:nvSpPr>
          <p:cNvPr id="105517" name="TextBox 84"/>
          <p:cNvSpPr txBox="1">
            <a:spLocks noChangeArrowheads="1"/>
          </p:cNvSpPr>
          <p:nvPr/>
        </p:nvSpPr>
        <p:spPr bwMode="auto">
          <a:xfrm>
            <a:off x="1676400" y="801469"/>
            <a:ext cx="1219200" cy="646331"/>
          </a:xfrm>
          <a:prstGeom prst="rect">
            <a:avLst/>
          </a:prstGeom>
          <a:noFill/>
          <a:ln w="9525">
            <a:noFill/>
            <a:miter lim="800000"/>
            <a:headEnd/>
            <a:tailEnd/>
          </a:ln>
        </p:spPr>
        <p:txBody>
          <a:bodyPr wrap="square">
            <a:spAutoFit/>
          </a:bodyPr>
          <a:lstStyle/>
          <a:p>
            <a:r>
              <a:rPr lang="en-US" sz="1800" dirty="0" smtClean="0">
                <a:latin typeface="Calibri" pitchFamily="34" charset="0"/>
              </a:rPr>
              <a:t>New Members</a:t>
            </a:r>
            <a:endParaRPr lang="en-US" sz="1800" dirty="0">
              <a:latin typeface="Calibri" pitchFamily="34" charset="0"/>
            </a:endParaRPr>
          </a:p>
        </p:txBody>
      </p:sp>
      <p:cxnSp>
        <p:nvCxnSpPr>
          <p:cNvPr id="21" name="Straight Connector 20"/>
          <p:cNvCxnSpPr/>
          <p:nvPr/>
        </p:nvCxnSpPr>
        <p:spPr>
          <a:xfrm flipV="1">
            <a:off x="6163461" y="2400299"/>
            <a:ext cx="356671" cy="45293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191000" y="1003958"/>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a:off x="5047234" y="1072038"/>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6505972" y="1231480"/>
            <a:ext cx="352028" cy="36872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35"/>
          <p:cNvSpPr txBox="1">
            <a:spLocks noChangeArrowheads="1"/>
          </p:cNvSpPr>
          <p:nvPr/>
        </p:nvSpPr>
        <p:spPr bwMode="auto">
          <a:xfrm>
            <a:off x="6684169" y="1548001"/>
            <a:ext cx="420687" cy="369888"/>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59" name="Rectangle 58"/>
          <p:cNvSpPr/>
          <p:nvPr/>
        </p:nvSpPr>
        <p:spPr>
          <a:xfrm>
            <a:off x="7315200" y="777875"/>
            <a:ext cx="457200" cy="69149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2" name="TextBox 43"/>
          <p:cNvSpPr txBox="1">
            <a:spLocks noChangeArrowheads="1"/>
          </p:cNvSpPr>
          <p:nvPr/>
        </p:nvSpPr>
        <p:spPr bwMode="auto">
          <a:xfrm>
            <a:off x="2379607" y="6308390"/>
            <a:ext cx="1811393" cy="369332"/>
          </a:xfrm>
          <a:prstGeom prst="rect">
            <a:avLst/>
          </a:prstGeom>
          <a:noFill/>
          <a:ln w="9525">
            <a:noFill/>
            <a:miter lim="800000"/>
            <a:headEnd/>
            <a:tailEnd/>
          </a:ln>
        </p:spPr>
        <p:txBody>
          <a:bodyPr wrap="none">
            <a:spAutoFit/>
          </a:bodyPr>
          <a:lstStyle/>
          <a:p>
            <a:r>
              <a:rPr lang="en-US" sz="1800" dirty="0" smtClean="0">
                <a:latin typeface="Calibri" pitchFamily="34" charset="0"/>
              </a:rPr>
              <a:t>Time (calendar)   </a:t>
            </a:r>
            <a:endParaRPr lang="en-US" sz="1800" dirty="0">
              <a:latin typeface="Calibri" pitchFamily="34" charset="0"/>
            </a:endParaRPr>
          </a:p>
        </p:txBody>
      </p:sp>
      <p:sp>
        <p:nvSpPr>
          <p:cNvPr id="33" name="TextBox 43"/>
          <p:cNvSpPr txBox="1">
            <a:spLocks noChangeArrowheads="1"/>
          </p:cNvSpPr>
          <p:nvPr/>
        </p:nvSpPr>
        <p:spPr bwMode="auto">
          <a:xfrm>
            <a:off x="7142956" y="6096000"/>
            <a:ext cx="1315244" cy="646331"/>
          </a:xfrm>
          <a:prstGeom prst="rect">
            <a:avLst/>
          </a:prstGeom>
          <a:noFill/>
          <a:ln w="9525">
            <a:noFill/>
            <a:miter lim="800000"/>
            <a:headEnd/>
            <a:tailEnd/>
          </a:ln>
        </p:spPr>
        <p:txBody>
          <a:bodyPr wrap="square">
            <a:spAutoFit/>
          </a:bodyPr>
          <a:lstStyle/>
          <a:p>
            <a:r>
              <a:rPr lang="en-US" sz="1800" dirty="0" smtClean="0">
                <a:latin typeface="Calibri" pitchFamily="34" charset="0"/>
              </a:rPr>
              <a:t>Observation ends</a:t>
            </a:r>
            <a:endParaRPr lang="en-US" sz="1800" dirty="0">
              <a:latin typeface="Calibri" pitchFamily="34" charset="0"/>
            </a:endParaRPr>
          </a:p>
        </p:txBody>
      </p:sp>
      <p:sp>
        <p:nvSpPr>
          <p:cNvPr id="34" name="TextBox 43"/>
          <p:cNvSpPr txBox="1">
            <a:spLocks noChangeArrowheads="1"/>
          </p:cNvSpPr>
          <p:nvPr/>
        </p:nvSpPr>
        <p:spPr bwMode="auto">
          <a:xfrm>
            <a:off x="762000" y="6059269"/>
            <a:ext cx="1536940" cy="646331"/>
          </a:xfrm>
          <a:prstGeom prst="rect">
            <a:avLst/>
          </a:prstGeom>
          <a:noFill/>
          <a:ln w="9525">
            <a:noFill/>
            <a:miter lim="800000"/>
            <a:headEnd/>
            <a:tailEnd/>
          </a:ln>
        </p:spPr>
        <p:txBody>
          <a:bodyPr wrap="square">
            <a:spAutoFit/>
          </a:bodyPr>
          <a:lstStyle/>
          <a:p>
            <a:r>
              <a:rPr lang="en-US" sz="1800" dirty="0" smtClean="0">
                <a:latin typeface="Calibri" pitchFamily="34" charset="0"/>
              </a:rPr>
              <a:t>Observation begins</a:t>
            </a:r>
            <a:endParaRPr lang="en-US" sz="1800" dirty="0">
              <a:latin typeface="Calibri" pitchFamily="34" charset="0"/>
            </a:endParaRPr>
          </a:p>
        </p:txBody>
      </p:sp>
      <p:cxnSp>
        <p:nvCxnSpPr>
          <p:cNvPr id="36" name="Straight Arrow Connector 35"/>
          <p:cNvCxnSpPr/>
          <p:nvPr/>
        </p:nvCxnSpPr>
        <p:spPr>
          <a:xfrm flipV="1">
            <a:off x="4312054" y="6438900"/>
            <a:ext cx="1143000" cy="583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Oval 36"/>
          <p:cNvSpPr/>
          <p:nvPr/>
        </p:nvSpPr>
        <p:spPr>
          <a:xfrm>
            <a:off x="4438949" y="1972661"/>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8" name="Oval 37"/>
          <p:cNvSpPr/>
          <p:nvPr/>
        </p:nvSpPr>
        <p:spPr>
          <a:xfrm>
            <a:off x="5333384" y="2175072"/>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9" name="Oval 38"/>
          <p:cNvSpPr/>
          <p:nvPr/>
        </p:nvSpPr>
        <p:spPr>
          <a:xfrm>
            <a:off x="5833252" y="1434441"/>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0" name="Oval 39"/>
          <p:cNvSpPr/>
          <p:nvPr/>
        </p:nvSpPr>
        <p:spPr>
          <a:xfrm>
            <a:off x="6424160" y="223509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1" name="Oval 40"/>
          <p:cNvSpPr/>
          <p:nvPr/>
        </p:nvSpPr>
        <p:spPr>
          <a:xfrm>
            <a:off x="2957061" y="1818974"/>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pic>
        <p:nvPicPr>
          <p:cNvPr id="60" name="Picture 59"/>
          <p:cNvPicPr/>
          <p:nvPr/>
        </p:nvPicPr>
        <p:blipFill rotWithShape="1">
          <a:blip r:embed="rId3">
            <a:extLst>
              <a:ext uri="{28A0092B-C50C-407E-A947-70E740481C1C}">
                <a14:useLocalDpi xmlns:a14="http://schemas.microsoft.com/office/drawing/2010/main" val="0"/>
              </a:ext>
            </a:extLst>
          </a:blip>
          <a:srcRect r="89791" b="20344"/>
          <a:stretch/>
        </p:blipFill>
        <p:spPr>
          <a:xfrm>
            <a:off x="1066800" y="2146739"/>
            <a:ext cx="403225" cy="2577661"/>
          </a:xfrm>
          <a:prstGeom prst="rect">
            <a:avLst/>
          </a:prstGeom>
        </p:spPr>
      </p:pic>
      <p:pic>
        <p:nvPicPr>
          <p:cNvPr id="62" name="Picture 61"/>
          <p:cNvPicPr/>
          <p:nvPr/>
        </p:nvPicPr>
        <p:blipFill rotWithShape="1">
          <a:blip r:embed="rId3">
            <a:extLst>
              <a:ext uri="{28A0092B-C50C-407E-A947-70E740481C1C}">
                <a14:useLocalDpi xmlns:a14="http://schemas.microsoft.com/office/drawing/2010/main" val="0"/>
              </a:ext>
            </a:extLst>
          </a:blip>
          <a:srcRect r="89791" b="20344"/>
          <a:stretch/>
        </p:blipFill>
        <p:spPr>
          <a:xfrm>
            <a:off x="7342187" y="2988918"/>
            <a:ext cx="403225" cy="2577661"/>
          </a:xfrm>
          <a:prstGeom prst="rect">
            <a:avLst/>
          </a:prstGeom>
        </p:spPr>
      </p:pic>
      <p:pic>
        <p:nvPicPr>
          <p:cNvPr id="63" name="Picture 62"/>
          <p:cNvPicPr/>
          <p:nvPr/>
        </p:nvPicPr>
        <p:blipFill rotWithShape="1">
          <a:blip r:embed="rId3">
            <a:extLst>
              <a:ext uri="{28A0092B-C50C-407E-A947-70E740481C1C}">
                <a14:useLocalDpi xmlns:a14="http://schemas.microsoft.com/office/drawing/2010/main" val="0"/>
              </a:ext>
            </a:extLst>
          </a:blip>
          <a:srcRect t="1" r="89791" b="61259"/>
          <a:stretch/>
        </p:blipFill>
        <p:spPr>
          <a:xfrm>
            <a:off x="1066800" y="4800600"/>
            <a:ext cx="403226" cy="1253662"/>
          </a:xfrm>
          <a:prstGeom prst="rect">
            <a:avLst/>
          </a:prstGeom>
        </p:spPr>
      </p:pic>
      <p:pic>
        <p:nvPicPr>
          <p:cNvPr id="64" name="Picture 63"/>
          <p:cNvPicPr/>
          <p:nvPr/>
        </p:nvPicPr>
        <p:blipFill rotWithShape="1">
          <a:blip r:embed="rId3">
            <a:extLst>
              <a:ext uri="{28A0092B-C50C-407E-A947-70E740481C1C}">
                <a14:useLocalDpi xmlns:a14="http://schemas.microsoft.com/office/drawing/2010/main" val="0"/>
              </a:ext>
            </a:extLst>
          </a:blip>
          <a:srcRect t="1" r="89791" b="89696"/>
          <a:stretch/>
        </p:blipFill>
        <p:spPr>
          <a:xfrm>
            <a:off x="7328612" y="805134"/>
            <a:ext cx="403226" cy="321333"/>
          </a:xfrm>
          <a:prstGeom prst="rect">
            <a:avLst/>
          </a:prstGeom>
        </p:spPr>
      </p:pic>
      <p:pic>
        <p:nvPicPr>
          <p:cNvPr id="65" name="Picture 64"/>
          <p:cNvPicPr/>
          <p:nvPr/>
        </p:nvPicPr>
        <p:blipFill rotWithShape="1">
          <a:blip r:embed="rId3">
            <a:extLst>
              <a:ext uri="{28A0092B-C50C-407E-A947-70E740481C1C}">
                <a14:useLocalDpi xmlns:a14="http://schemas.microsoft.com/office/drawing/2010/main" val="0"/>
              </a:ext>
            </a:extLst>
          </a:blip>
          <a:srcRect t="1" r="89791" b="89696"/>
          <a:stretch/>
        </p:blipFill>
        <p:spPr>
          <a:xfrm>
            <a:off x="7309529" y="1126467"/>
            <a:ext cx="403226" cy="321333"/>
          </a:xfrm>
          <a:prstGeom prst="rect">
            <a:avLst/>
          </a:prstGeom>
        </p:spPr>
      </p:pic>
      <p:pic>
        <p:nvPicPr>
          <p:cNvPr id="66" name="Picture 65"/>
          <p:cNvPicPr/>
          <p:nvPr/>
        </p:nvPicPr>
        <p:blipFill rotWithShape="1">
          <a:blip r:embed="rId3">
            <a:extLst>
              <a:ext uri="{28A0092B-C50C-407E-A947-70E740481C1C}">
                <a14:useLocalDpi xmlns:a14="http://schemas.microsoft.com/office/drawing/2010/main" val="0"/>
              </a:ext>
            </a:extLst>
          </a:blip>
          <a:srcRect t="1" r="89791" b="89696"/>
          <a:stretch/>
        </p:blipFill>
        <p:spPr>
          <a:xfrm>
            <a:off x="2191339" y="783566"/>
            <a:ext cx="403226" cy="321333"/>
          </a:xfrm>
          <a:prstGeom prst="rect">
            <a:avLst/>
          </a:prstGeom>
        </p:spPr>
      </p:pic>
      <p:pic>
        <p:nvPicPr>
          <p:cNvPr id="67" name="Picture 66"/>
          <p:cNvPicPr/>
          <p:nvPr/>
        </p:nvPicPr>
        <p:blipFill rotWithShape="1">
          <a:blip r:embed="rId3">
            <a:extLst>
              <a:ext uri="{28A0092B-C50C-407E-A947-70E740481C1C}">
                <a14:useLocalDpi xmlns:a14="http://schemas.microsoft.com/office/drawing/2010/main" val="0"/>
              </a:ext>
            </a:extLst>
          </a:blip>
          <a:srcRect t="1" r="89791" b="89696"/>
          <a:stretch/>
        </p:blipFill>
        <p:spPr>
          <a:xfrm>
            <a:off x="3243569" y="911371"/>
            <a:ext cx="403226" cy="321333"/>
          </a:xfrm>
          <a:prstGeom prst="rect">
            <a:avLst/>
          </a:prstGeom>
        </p:spPr>
      </p:pic>
      <p:pic>
        <p:nvPicPr>
          <p:cNvPr id="68" name="Picture 67"/>
          <p:cNvPicPr/>
          <p:nvPr/>
        </p:nvPicPr>
        <p:blipFill rotWithShape="1">
          <a:blip r:embed="rId3">
            <a:extLst>
              <a:ext uri="{28A0092B-C50C-407E-A947-70E740481C1C}">
                <a14:useLocalDpi xmlns:a14="http://schemas.microsoft.com/office/drawing/2010/main" val="0"/>
              </a:ext>
            </a:extLst>
          </a:blip>
          <a:srcRect t="1" r="89791" b="89696"/>
          <a:stretch/>
        </p:blipFill>
        <p:spPr>
          <a:xfrm>
            <a:off x="4408487" y="1019252"/>
            <a:ext cx="403226" cy="321333"/>
          </a:xfrm>
          <a:prstGeom prst="rect">
            <a:avLst/>
          </a:prstGeom>
        </p:spPr>
      </p:pic>
      <p:pic>
        <p:nvPicPr>
          <p:cNvPr id="69" name="Picture 68"/>
          <p:cNvPicPr/>
          <p:nvPr/>
        </p:nvPicPr>
        <p:blipFill rotWithShape="1">
          <a:blip r:embed="rId3">
            <a:extLst>
              <a:ext uri="{28A0092B-C50C-407E-A947-70E740481C1C}">
                <a14:useLocalDpi xmlns:a14="http://schemas.microsoft.com/office/drawing/2010/main" val="0"/>
              </a:ext>
            </a:extLst>
          </a:blip>
          <a:srcRect t="1" r="89791" b="89696"/>
          <a:stretch/>
        </p:blipFill>
        <p:spPr>
          <a:xfrm>
            <a:off x="5284787" y="1126466"/>
            <a:ext cx="403226" cy="321333"/>
          </a:xfrm>
          <a:prstGeom prst="rect">
            <a:avLst/>
          </a:prstGeom>
        </p:spPr>
      </p:pic>
      <p:pic>
        <p:nvPicPr>
          <p:cNvPr id="70" name="Picture 69"/>
          <p:cNvPicPr/>
          <p:nvPr/>
        </p:nvPicPr>
        <p:blipFill rotWithShape="1">
          <a:blip r:embed="rId3">
            <a:extLst>
              <a:ext uri="{28A0092B-C50C-407E-A947-70E740481C1C}">
                <a14:useLocalDpi xmlns:a14="http://schemas.microsoft.com/office/drawing/2010/main" val="0"/>
              </a:ext>
            </a:extLst>
          </a:blip>
          <a:srcRect t="1" r="89791" b="89696"/>
          <a:stretch/>
        </p:blipFill>
        <p:spPr>
          <a:xfrm>
            <a:off x="6073774" y="1206624"/>
            <a:ext cx="403226" cy="321333"/>
          </a:xfrm>
          <a:prstGeom prst="rect">
            <a:avLst/>
          </a:prstGeom>
        </p:spPr>
      </p:pic>
      <p:pic>
        <p:nvPicPr>
          <p:cNvPr id="71" name="Picture 70"/>
          <p:cNvPicPr/>
          <p:nvPr/>
        </p:nvPicPr>
        <p:blipFill rotWithShape="1">
          <a:blip r:embed="rId3">
            <a:extLst>
              <a:ext uri="{28A0092B-C50C-407E-A947-70E740481C1C}">
                <a14:useLocalDpi xmlns:a14="http://schemas.microsoft.com/office/drawing/2010/main" val="0"/>
              </a:ext>
            </a:extLst>
          </a:blip>
          <a:srcRect t="1" r="89791" b="89696"/>
          <a:stretch/>
        </p:blipFill>
        <p:spPr>
          <a:xfrm>
            <a:off x="6835774" y="1273774"/>
            <a:ext cx="403226" cy="321333"/>
          </a:xfrm>
          <a:prstGeom prst="rect">
            <a:avLst/>
          </a:prstGeom>
        </p:spPr>
      </p:pic>
      <p:pic>
        <p:nvPicPr>
          <p:cNvPr id="72" name="Picture 71"/>
          <p:cNvPicPr/>
          <p:nvPr/>
        </p:nvPicPr>
        <p:blipFill rotWithShape="1">
          <a:blip r:embed="rId3">
            <a:extLst>
              <a:ext uri="{28A0092B-C50C-407E-A947-70E740481C1C}">
                <a14:useLocalDpi xmlns:a14="http://schemas.microsoft.com/office/drawing/2010/main" val="0"/>
              </a:ext>
            </a:extLst>
          </a:blip>
          <a:srcRect t="1" r="89791" b="89696"/>
          <a:stretch/>
        </p:blipFill>
        <p:spPr>
          <a:xfrm>
            <a:off x="7342187" y="5622267"/>
            <a:ext cx="403226" cy="321333"/>
          </a:xfrm>
          <a:prstGeom prst="rect">
            <a:avLst/>
          </a:prstGeom>
        </p:spPr>
      </p:pic>
      <p:grpSp>
        <p:nvGrpSpPr>
          <p:cNvPr id="51" name="Group 50"/>
          <p:cNvGrpSpPr/>
          <p:nvPr/>
        </p:nvGrpSpPr>
        <p:grpSpPr>
          <a:xfrm>
            <a:off x="914400" y="2628900"/>
            <a:ext cx="8176419" cy="2552700"/>
            <a:chOff x="914400" y="2538129"/>
            <a:chExt cx="8176419" cy="2552700"/>
          </a:xfrm>
        </p:grpSpPr>
        <p:sp>
          <p:nvSpPr>
            <p:cNvPr id="52" name="Right Arrow 51"/>
            <p:cNvSpPr/>
            <p:nvPr/>
          </p:nvSpPr>
          <p:spPr bwMode="auto">
            <a:xfrm>
              <a:off x="914400" y="2538129"/>
              <a:ext cx="8176419" cy="2552700"/>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3" name="TextBox 36"/>
            <p:cNvSpPr txBox="1">
              <a:spLocks noChangeArrowheads="1"/>
            </p:cNvSpPr>
            <p:nvPr/>
          </p:nvSpPr>
          <p:spPr bwMode="auto">
            <a:xfrm>
              <a:off x="1626674" y="3392269"/>
              <a:ext cx="1497526" cy="646331"/>
            </a:xfrm>
            <a:prstGeom prst="rect">
              <a:avLst/>
            </a:prstGeom>
            <a:noFill/>
            <a:ln w="9525">
              <a:noFill/>
              <a:miter lim="800000"/>
              <a:headEnd/>
              <a:tailEnd/>
            </a:ln>
          </p:spPr>
          <p:txBody>
            <a:bodyPr wrap="none">
              <a:spAutoFit/>
            </a:bodyPr>
            <a:lstStyle/>
            <a:p>
              <a:r>
                <a:rPr lang="en-US" sz="3600" b="1" dirty="0">
                  <a:solidFill>
                    <a:schemeClr val="bg1"/>
                  </a:solidFill>
                  <a:latin typeface="Calibri" pitchFamily="34" charset="0"/>
                </a:rPr>
                <a:t>Cohort</a:t>
              </a:r>
            </a:p>
          </p:txBody>
        </p:sp>
      </p:grpSp>
      <p:grpSp>
        <p:nvGrpSpPr>
          <p:cNvPr id="54" name="Group 53"/>
          <p:cNvGrpSpPr/>
          <p:nvPr/>
        </p:nvGrpSpPr>
        <p:grpSpPr>
          <a:xfrm>
            <a:off x="6019800" y="609600"/>
            <a:ext cx="646331" cy="5599113"/>
            <a:chOff x="6019800" y="1221433"/>
            <a:chExt cx="646331" cy="4987280"/>
          </a:xfrm>
        </p:grpSpPr>
        <p:cxnSp>
          <p:nvCxnSpPr>
            <p:cNvPr id="61" name="Straight Arrow Connector 60"/>
            <p:cNvCxnSpPr/>
            <p:nvPr/>
          </p:nvCxnSpPr>
          <p:spPr bwMode="auto">
            <a:xfrm>
              <a:off x="6344444" y="1221433"/>
              <a:ext cx="56356" cy="4987280"/>
            </a:xfrm>
            <a:prstGeom prst="straightConnector1">
              <a:avLst/>
            </a:prstGeom>
            <a:solidFill>
              <a:schemeClr val="accent1"/>
            </a:solidFill>
            <a:ln w="444500" cap="flat" cmpd="sng" algn="ctr">
              <a:solidFill>
                <a:schemeClr val="accent2"/>
              </a:solidFill>
              <a:prstDash val="solid"/>
              <a:round/>
              <a:headEnd type="triangle"/>
              <a:tailEnd type="triangle"/>
            </a:ln>
            <a:effectLst/>
          </p:spPr>
        </p:cxnSp>
        <p:sp>
          <p:nvSpPr>
            <p:cNvPr id="73" name="TextBox 37"/>
            <p:cNvSpPr txBox="1">
              <a:spLocks noChangeArrowheads="1"/>
            </p:cNvSpPr>
            <p:nvPr/>
          </p:nvSpPr>
          <p:spPr bwMode="auto">
            <a:xfrm rot="16200000">
              <a:off x="4838098" y="3429684"/>
              <a:ext cx="3009735" cy="646331"/>
            </a:xfrm>
            <a:prstGeom prst="rect">
              <a:avLst/>
            </a:prstGeom>
            <a:noFill/>
            <a:ln w="9525">
              <a:noFill/>
              <a:miter lim="800000"/>
              <a:headEnd/>
              <a:tailEnd/>
            </a:ln>
          </p:spPr>
          <p:txBody>
            <a:bodyPr wrap="none">
              <a:spAutoFit/>
            </a:bodyPr>
            <a:lstStyle/>
            <a:p>
              <a:r>
                <a:rPr lang="en-US" sz="3600" dirty="0" smtClean="0">
                  <a:solidFill>
                    <a:schemeClr val="bg1"/>
                  </a:solidFill>
                  <a:latin typeface="Calibri" pitchFamily="34" charset="0"/>
                </a:rPr>
                <a:t>Cross-sectional</a:t>
              </a:r>
              <a:endParaRPr lang="en-US" sz="3600" dirty="0">
                <a:solidFill>
                  <a:schemeClr val="bg1"/>
                </a:solidFill>
                <a:latin typeface="Calibri" pitchFamily="34" charset="0"/>
              </a:endParaRPr>
            </a:p>
          </p:txBody>
        </p:sp>
      </p:grpSp>
      <p:grpSp>
        <p:nvGrpSpPr>
          <p:cNvPr id="74" name="Group 73"/>
          <p:cNvGrpSpPr/>
          <p:nvPr/>
        </p:nvGrpSpPr>
        <p:grpSpPr>
          <a:xfrm>
            <a:off x="2435975" y="839184"/>
            <a:ext cx="4155325" cy="4965247"/>
            <a:chOff x="2462299" y="403881"/>
            <a:chExt cx="4155325" cy="4965247"/>
          </a:xfrm>
        </p:grpSpPr>
        <p:sp>
          <p:nvSpPr>
            <p:cNvPr id="75" name="Text Box 44"/>
            <p:cNvSpPr txBox="1">
              <a:spLocks noChangeArrowheads="1"/>
            </p:cNvSpPr>
            <p:nvPr/>
          </p:nvSpPr>
          <p:spPr bwMode="auto">
            <a:xfrm>
              <a:off x="2462299" y="2057400"/>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76" name="Text Box 44"/>
            <p:cNvSpPr txBox="1">
              <a:spLocks noChangeArrowheads="1"/>
            </p:cNvSpPr>
            <p:nvPr/>
          </p:nvSpPr>
          <p:spPr bwMode="auto">
            <a:xfrm>
              <a:off x="4076700" y="2667000"/>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77" name="Text Box 44"/>
            <p:cNvSpPr txBox="1">
              <a:spLocks noChangeArrowheads="1"/>
            </p:cNvSpPr>
            <p:nvPr/>
          </p:nvSpPr>
          <p:spPr bwMode="auto">
            <a:xfrm>
              <a:off x="4038600" y="3486473"/>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78" name="Text Box 44"/>
            <p:cNvSpPr txBox="1">
              <a:spLocks noChangeArrowheads="1"/>
            </p:cNvSpPr>
            <p:nvPr/>
          </p:nvSpPr>
          <p:spPr bwMode="auto">
            <a:xfrm>
              <a:off x="2514600" y="4907949"/>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79" name="Text Box 44"/>
            <p:cNvSpPr txBox="1">
              <a:spLocks noChangeArrowheads="1"/>
            </p:cNvSpPr>
            <p:nvPr/>
          </p:nvSpPr>
          <p:spPr bwMode="auto">
            <a:xfrm>
              <a:off x="2476500" y="2476500"/>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80" name="Text Box 44"/>
            <p:cNvSpPr txBox="1">
              <a:spLocks noChangeArrowheads="1"/>
            </p:cNvSpPr>
            <p:nvPr/>
          </p:nvSpPr>
          <p:spPr bwMode="auto">
            <a:xfrm>
              <a:off x="6350924" y="4260249"/>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81" name="Text Box 44"/>
            <p:cNvSpPr txBox="1">
              <a:spLocks noChangeArrowheads="1"/>
            </p:cNvSpPr>
            <p:nvPr/>
          </p:nvSpPr>
          <p:spPr bwMode="auto">
            <a:xfrm>
              <a:off x="4953000" y="2393349"/>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82" name="Text Box 44"/>
            <p:cNvSpPr txBox="1">
              <a:spLocks noChangeArrowheads="1"/>
            </p:cNvSpPr>
            <p:nvPr/>
          </p:nvSpPr>
          <p:spPr bwMode="auto">
            <a:xfrm>
              <a:off x="6350924" y="2688897"/>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83" name="Text Box 44"/>
            <p:cNvSpPr txBox="1">
              <a:spLocks noChangeArrowheads="1"/>
            </p:cNvSpPr>
            <p:nvPr/>
          </p:nvSpPr>
          <p:spPr bwMode="auto">
            <a:xfrm>
              <a:off x="4152900" y="403881"/>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97" name="Text Box 44"/>
            <p:cNvSpPr txBox="1">
              <a:spLocks noChangeArrowheads="1"/>
            </p:cNvSpPr>
            <p:nvPr/>
          </p:nvSpPr>
          <p:spPr bwMode="auto">
            <a:xfrm>
              <a:off x="6274724" y="403881"/>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84" name="Text Box 44"/>
            <p:cNvSpPr txBox="1">
              <a:spLocks noChangeArrowheads="1"/>
            </p:cNvSpPr>
            <p:nvPr/>
          </p:nvSpPr>
          <p:spPr bwMode="auto">
            <a:xfrm>
              <a:off x="4954331" y="4298349"/>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85" name="Text Box 44"/>
            <p:cNvSpPr txBox="1">
              <a:spLocks noChangeArrowheads="1"/>
            </p:cNvSpPr>
            <p:nvPr/>
          </p:nvSpPr>
          <p:spPr bwMode="auto">
            <a:xfrm>
              <a:off x="5002609" y="5140528"/>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86" name="Text Box 44"/>
            <p:cNvSpPr txBox="1">
              <a:spLocks noChangeArrowheads="1"/>
            </p:cNvSpPr>
            <p:nvPr/>
          </p:nvSpPr>
          <p:spPr bwMode="auto">
            <a:xfrm>
              <a:off x="5588924" y="454355"/>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87" name="Text Box 44"/>
            <p:cNvSpPr txBox="1">
              <a:spLocks noChangeArrowheads="1"/>
            </p:cNvSpPr>
            <p:nvPr/>
          </p:nvSpPr>
          <p:spPr bwMode="auto">
            <a:xfrm>
              <a:off x="5683815" y="4250997"/>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sp>
          <p:nvSpPr>
            <p:cNvPr id="88" name="Text Box 44"/>
            <p:cNvSpPr txBox="1">
              <a:spLocks noChangeArrowheads="1"/>
            </p:cNvSpPr>
            <p:nvPr/>
          </p:nvSpPr>
          <p:spPr bwMode="auto">
            <a:xfrm>
              <a:off x="5696655" y="4939848"/>
              <a:ext cx="266700"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grpSp>
      <p:grpSp>
        <p:nvGrpSpPr>
          <p:cNvPr id="98" name="Group 97"/>
          <p:cNvGrpSpPr/>
          <p:nvPr/>
        </p:nvGrpSpPr>
        <p:grpSpPr>
          <a:xfrm>
            <a:off x="138907" y="0"/>
            <a:ext cx="2604293" cy="646331"/>
            <a:chOff x="1175904" y="5975052"/>
            <a:chExt cx="3513573" cy="732715"/>
          </a:xfrm>
        </p:grpSpPr>
        <p:sp>
          <p:nvSpPr>
            <p:cNvPr id="99" name="TextBox 44"/>
            <p:cNvSpPr txBox="1">
              <a:spLocks noChangeArrowheads="1"/>
            </p:cNvSpPr>
            <p:nvPr/>
          </p:nvSpPr>
          <p:spPr bwMode="auto">
            <a:xfrm>
              <a:off x="1526159" y="5975052"/>
              <a:ext cx="3163318" cy="732715"/>
            </a:xfrm>
            <a:prstGeom prst="rect">
              <a:avLst/>
            </a:prstGeom>
            <a:noFill/>
            <a:ln w="9525">
              <a:noFill/>
              <a:miter lim="800000"/>
              <a:headEnd/>
              <a:tailEnd/>
            </a:ln>
          </p:spPr>
          <p:txBody>
            <a:bodyPr wrap="none">
              <a:spAutoFit/>
            </a:bodyPr>
            <a:lstStyle/>
            <a:p>
              <a:r>
                <a:rPr lang="en-US" sz="3600" dirty="0" smtClean="0">
                  <a:latin typeface="Calibri" pitchFamily="34" charset="0"/>
                </a:rPr>
                <a:t>= </a:t>
              </a:r>
              <a:r>
                <a:rPr lang="en-US" sz="2800" dirty="0" smtClean="0">
                  <a:latin typeface="Calibri" pitchFamily="34" charset="0"/>
                </a:rPr>
                <a:t>Case-control</a:t>
              </a:r>
              <a:endParaRPr lang="en-US" sz="2800" dirty="0">
                <a:latin typeface="Calibri" pitchFamily="34" charset="0"/>
              </a:endParaRPr>
            </a:p>
          </p:txBody>
        </p:sp>
        <p:sp>
          <p:nvSpPr>
            <p:cNvPr id="100" name="Text Box 44"/>
            <p:cNvSpPr txBox="1">
              <a:spLocks noChangeArrowheads="1"/>
            </p:cNvSpPr>
            <p:nvPr/>
          </p:nvSpPr>
          <p:spPr bwMode="auto">
            <a:xfrm>
              <a:off x="1175904" y="6248400"/>
              <a:ext cx="429424" cy="228600"/>
            </a:xfrm>
            <a:prstGeom prst="rect">
              <a:avLst/>
            </a:prstGeom>
            <a:solidFill>
              <a:srgbClr val="FF0000"/>
            </a:solidFill>
            <a:ln w="9525">
              <a:noFill/>
              <a:miter lim="800000"/>
              <a:headEnd/>
              <a:tailEnd/>
            </a:ln>
          </p:spPr>
          <p:txBody>
            <a:bodyPr wrap="square">
              <a:spAutoFit/>
            </a:bodyPr>
            <a:lstStyle/>
            <a:p>
              <a:pPr>
                <a:spcBef>
                  <a:spcPct val="50000"/>
                </a:spcBef>
              </a:pPr>
              <a:endParaRPr lang="en-US" sz="600" i="1"/>
            </a:p>
          </p:txBody>
        </p:sp>
      </p:grpSp>
    </p:spTree>
    <p:extLst>
      <p:ext uri="{BB962C8B-B14F-4D97-AF65-F5344CB8AC3E}">
        <p14:creationId xmlns:p14="http://schemas.microsoft.com/office/powerpoint/2010/main" val="2034665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a:xfrm>
            <a:off x="685800" y="0"/>
            <a:ext cx="7772400" cy="1143000"/>
          </a:xfrm>
        </p:spPr>
        <p:txBody>
          <a:bodyPr/>
          <a:lstStyle/>
          <a:p>
            <a:r>
              <a:rPr lang="en-US" dirty="0" smtClean="0"/>
              <a:t>Concept of the Study Base</a:t>
            </a:r>
          </a:p>
        </p:txBody>
      </p:sp>
      <p:sp>
        <p:nvSpPr>
          <p:cNvPr id="37890" name="Rectangle 3"/>
          <p:cNvSpPr>
            <a:spLocks noGrp="1" noChangeArrowheads="1"/>
          </p:cNvSpPr>
          <p:nvPr>
            <p:ph type="body" sz="half" idx="1"/>
          </p:nvPr>
        </p:nvSpPr>
        <p:spPr>
          <a:xfrm>
            <a:off x="228600" y="1066800"/>
            <a:ext cx="8763000" cy="1447800"/>
          </a:xfrm>
        </p:spPr>
        <p:txBody>
          <a:bodyPr/>
          <a:lstStyle/>
          <a:p>
            <a:pPr marL="0" indent="0">
              <a:buFontTx/>
              <a:buNone/>
            </a:pPr>
            <a:r>
              <a:rPr lang="en-US" sz="2800" dirty="0" smtClean="0"/>
              <a:t>The study base is the underlying population that experiences the events/outcomes you observe in your study</a:t>
            </a:r>
          </a:p>
          <a:p>
            <a:pPr marL="0" indent="0">
              <a:spcBef>
                <a:spcPts val="0"/>
              </a:spcBef>
              <a:buFontTx/>
              <a:buNone/>
            </a:pPr>
            <a:r>
              <a:rPr lang="en-US" sz="2800" dirty="0" smtClean="0"/>
              <a:t>(it is the underlying cohort you sampled)</a:t>
            </a:r>
          </a:p>
        </p:txBody>
      </p:sp>
      <p:graphicFrame>
        <p:nvGraphicFramePr>
          <p:cNvPr id="72749" name="Group 45"/>
          <p:cNvGraphicFramePr>
            <a:graphicFrameLocks noGrp="1"/>
          </p:cNvGraphicFramePr>
          <p:nvPr>
            <p:ph sz="half" idx="2"/>
            <p:extLst>
              <p:ext uri="{D42A27DB-BD31-4B8C-83A1-F6EECF244321}">
                <p14:modId xmlns:p14="http://schemas.microsoft.com/office/powerpoint/2010/main" val="2185828498"/>
              </p:ext>
            </p:extLst>
          </p:nvPr>
        </p:nvGraphicFramePr>
        <p:xfrm>
          <a:off x="533400" y="2819400"/>
          <a:ext cx="8305800" cy="3474561"/>
        </p:xfrm>
        <a:graphic>
          <a:graphicData uri="http://schemas.openxmlformats.org/drawingml/2006/table">
            <a:tbl>
              <a:tblPr/>
              <a:tblGrid>
                <a:gridCol w="2475767"/>
                <a:gridCol w="5830033"/>
              </a:tblGrid>
              <a:tr h="518257">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Study Design</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Study Base</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9378">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cohort</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explicitly defined cohort</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5057">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cross-sectional</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the cohort, either explicit or hypothetical, that was sampled at one point in time </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5308">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case-control</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the cohort, either explicit or hypothetical, that gave rise to the cases</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a:xfrm>
            <a:off x="685800" y="381000"/>
            <a:ext cx="7772400" cy="1143000"/>
          </a:xfrm>
        </p:spPr>
        <p:txBody>
          <a:bodyPr/>
          <a:lstStyle/>
          <a:p>
            <a:r>
              <a:rPr lang="en-US" dirty="0" smtClean="0"/>
              <a:t>Four Keys to Study Design Using Observation of Individuals</a:t>
            </a:r>
          </a:p>
        </p:txBody>
      </p:sp>
      <p:sp>
        <p:nvSpPr>
          <p:cNvPr id="39938" name="Rectangle 3"/>
          <p:cNvSpPr>
            <a:spLocks noGrp="1" noChangeArrowheads="1"/>
          </p:cNvSpPr>
          <p:nvPr>
            <p:ph type="body" idx="1"/>
          </p:nvPr>
        </p:nvSpPr>
        <p:spPr>
          <a:xfrm>
            <a:off x="228600" y="1981200"/>
            <a:ext cx="8686800" cy="4114800"/>
          </a:xfrm>
        </p:spPr>
        <p:txBody>
          <a:bodyPr/>
          <a:lstStyle/>
          <a:p>
            <a:r>
              <a:rPr lang="en-US" sz="2800" dirty="0" smtClean="0"/>
              <a:t>Identify the underlying population that is the Study Base</a:t>
            </a:r>
          </a:p>
          <a:p>
            <a:r>
              <a:rPr lang="en-US" sz="2800" dirty="0" smtClean="0"/>
              <a:t>Determine how the experience of the Study Base population will be (i.e., when planning a study) / was (i.e., when interpreting a completed study) sampled</a:t>
            </a:r>
          </a:p>
          <a:p>
            <a:r>
              <a:rPr lang="en-US" sz="2800" dirty="0" smtClean="0"/>
              <a:t>Consider the timing of measurements of exposure and outcome, relative to each other</a:t>
            </a:r>
          </a:p>
          <a:p>
            <a:r>
              <a:rPr lang="en-US" sz="2800" dirty="0" smtClean="0"/>
              <a:t>Observational </a:t>
            </a:r>
            <a:r>
              <a:rPr lang="en-US" sz="2800" dirty="0"/>
              <a:t>design should </a:t>
            </a:r>
            <a:r>
              <a:rPr lang="en-US" sz="2800" dirty="0" smtClean="0"/>
              <a:t>try to emulate </a:t>
            </a:r>
            <a:r>
              <a:rPr lang="en-US" sz="2800" dirty="0"/>
              <a:t>a target randomized trial</a:t>
            </a:r>
            <a:endParaRPr lang="en-US" sz="2800" dirty="0" smtClean="0"/>
          </a:p>
          <a:p>
            <a:pPr>
              <a:buFontTx/>
              <a:buNone/>
            </a:pPr>
            <a:endParaRPr lang="en-US" sz="28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6002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3622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16002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371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447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86200" y="1558466"/>
            <a:ext cx="495300" cy="49893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676400"/>
            <a:ext cx="4572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779928"/>
            <a:ext cx="381000" cy="42987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1966913"/>
            <a:ext cx="457200" cy="47148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019300"/>
            <a:ext cx="506413" cy="49530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97730" y="1524000"/>
            <a:ext cx="426470" cy="34653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267200" y="1676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1676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43" name="Straight Arrow Connector 42"/>
          <p:cNvCxnSpPr/>
          <p:nvPr/>
        </p:nvCxnSpPr>
        <p:spPr>
          <a:xfrm>
            <a:off x="2209800" y="5715000"/>
            <a:ext cx="4648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2007" name="TextBox 43"/>
          <p:cNvSpPr txBox="1">
            <a:spLocks noChangeArrowheads="1"/>
          </p:cNvSpPr>
          <p:nvPr/>
        </p:nvSpPr>
        <p:spPr bwMode="auto">
          <a:xfrm>
            <a:off x="3810000" y="5715000"/>
            <a:ext cx="649288" cy="369888"/>
          </a:xfrm>
          <a:prstGeom prst="rect">
            <a:avLst/>
          </a:prstGeom>
          <a:noFill/>
          <a:ln w="9525">
            <a:noFill/>
            <a:miter lim="800000"/>
            <a:headEnd/>
            <a:tailEnd/>
          </a:ln>
        </p:spPr>
        <p:txBody>
          <a:bodyPr wrap="none">
            <a:spAutoFit/>
          </a:bodyPr>
          <a:lstStyle/>
          <a:p>
            <a:r>
              <a:rPr lang="en-US" sz="1800" dirty="0">
                <a:latin typeface="Calibri" pitchFamily="34" charset="0"/>
              </a:rPr>
              <a:t>Time</a:t>
            </a:r>
          </a:p>
        </p:txBody>
      </p:sp>
      <p:sp>
        <p:nvSpPr>
          <p:cNvPr id="42010" name="Text Box 1030"/>
          <p:cNvSpPr txBox="1">
            <a:spLocks noChangeArrowheads="1"/>
          </p:cNvSpPr>
          <p:nvPr/>
        </p:nvSpPr>
        <p:spPr bwMode="auto">
          <a:xfrm>
            <a:off x="304800" y="759768"/>
            <a:ext cx="8439150" cy="461665"/>
          </a:xfrm>
          <a:prstGeom prst="rect">
            <a:avLst/>
          </a:prstGeom>
          <a:noFill/>
          <a:ln w="9525">
            <a:noFill/>
            <a:miter lim="800000"/>
            <a:headEnd/>
            <a:tailEnd/>
          </a:ln>
        </p:spPr>
        <p:txBody>
          <a:bodyPr wrap="square" anchor="ctr">
            <a:spAutoFit/>
          </a:bodyPr>
          <a:lstStyle/>
          <a:p>
            <a:pPr algn="ctr" eaLnBrk="0" hangingPunct="0"/>
            <a:r>
              <a:rPr lang="en-US" dirty="0" smtClean="0"/>
              <a:t>       = event               </a:t>
            </a:r>
            <a:r>
              <a:rPr lang="en-US" dirty="0"/>
              <a:t>= loss to </a:t>
            </a:r>
            <a:r>
              <a:rPr lang="en-US" dirty="0" smtClean="0"/>
              <a:t>follow-up   CE = competing event</a:t>
            </a:r>
            <a:endParaRPr lang="en-US" dirty="0"/>
          </a:p>
        </p:txBody>
      </p:sp>
      <p:cxnSp>
        <p:nvCxnSpPr>
          <p:cNvPr id="2" name="Straight Connector 15"/>
          <p:cNvCxnSpPr/>
          <p:nvPr/>
        </p:nvCxnSpPr>
        <p:spPr>
          <a:xfrm flipV="1">
            <a:off x="338931" y="990600"/>
            <a:ext cx="4572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Oval 21"/>
          <p:cNvSpPr>
            <a:spLocks noChangeArrowheads="1"/>
          </p:cNvSpPr>
          <p:nvPr/>
        </p:nvSpPr>
        <p:spPr bwMode="auto">
          <a:xfrm flipV="1">
            <a:off x="796131" y="914400"/>
            <a:ext cx="152400" cy="152400"/>
          </a:xfrm>
          <a:prstGeom prst="ellipse">
            <a:avLst/>
          </a:prstGeom>
          <a:solidFill>
            <a:schemeClr val="tx1"/>
          </a:solidFill>
          <a:ln w="50800" algn="ctr">
            <a:solidFill>
              <a:srgbClr val="385D8A"/>
            </a:solidFill>
            <a:round/>
            <a:headEnd/>
            <a:tailEnd/>
          </a:ln>
        </p:spPr>
        <p:txBody>
          <a:bodyPr rot="10800000" anchor="ctr"/>
          <a:lstStyle/>
          <a:p>
            <a:pPr algn="ctr" fontAlgn="auto">
              <a:spcBef>
                <a:spcPts val="0"/>
              </a:spcBef>
              <a:spcAft>
                <a:spcPts val="0"/>
              </a:spcAft>
              <a:defRPr/>
            </a:pPr>
            <a:endParaRPr lang="en-US" sz="1800">
              <a:solidFill>
                <a:schemeClr val="lt1"/>
              </a:solidFill>
              <a:latin typeface="+mn-lt"/>
            </a:endParaRPr>
          </a:p>
        </p:txBody>
      </p:sp>
      <p:cxnSp>
        <p:nvCxnSpPr>
          <p:cNvPr id="42013" name="Straight Arrow Connector 30"/>
          <p:cNvCxnSpPr>
            <a:cxnSpLocks noChangeShapeType="1"/>
          </p:cNvCxnSpPr>
          <p:nvPr/>
        </p:nvCxnSpPr>
        <p:spPr bwMode="auto">
          <a:xfrm>
            <a:off x="2514600" y="990600"/>
            <a:ext cx="533400" cy="0"/>
          </a:xfrm>
          <a:prstGeom prst="straightConnector1">
            <a:avLst/>
          </a:prstGeom>
          <a:noFill/>
          <a:ln w="19050" algn="ctr">
            <a:solidFill>
              <a:schemeClr val="tx1"/>
            </a:solidFill>
            <a:round/>
            <a:headEnd/>
            <a:tailEnd type="arrow" w="med" len="med"/>
          </a:ln>
        </p:spPr>
      </p:cxnSp>
      <p:cxnSp>
        <p:nvCxnSpPr>
          <p:cNvPr id="31" name="Straight Connector 30"/>
          <p:cNvCxnSpPr/>
          <p:nvPr/>
        </p:nvCxnSpPr>
        <p:spPr>
          <a:xfrm flipV="1">
            <a:off x="3276600" y="1613673"/>
            <a:ext cx="381000" cy="36752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35"/>
          <p:cNvSpPr txBox="1">
            <a:spLocks noChangeArrowheads="1"/>
          </p:cNvSpPr>
          <p:nvPr/>
        </p:nvSpPr>
        <p:spPr bwMode="auto">
          <a:xfrm>
            <a:off x="3581400" y="1306512"/>
            <a:ext cx="420687" cy="369888"/>
          </a:xfrm>
          <a:prstGeom prst="rect">
            <a:avLst/>
          </a:prstGeom>
          <a:noFill/>
          <a:ln w="9525">
            <a:noFill/>
            <a:miter lim="800000"/>
            <a:headEnd/>
            <a:tailEnd/>
          </a:ln>
        </p:spPr>
        <p:txBody>
          <a:bodyPr wrap="none">
            <a:spAutoFit/>
          </a:bodyPr>
          <a:lstStyle/>
          <a:p>
            <a:r>
              <a:rPr lang="en-US" sz="1800" dirty="0">
                <a:latin typeface="Calibri" pitchFamily="34" charset="0"/>
              </a:rPr>
              <a:t>CE</a:t>
            </a:r>
          </a:p>
        </p:txBody>
      </p:sp>
      <p:cxnSp>
        <p:nvCxnSpPr>
          <p:cNvPr id="33" name="Straight Connector 34"/>
          <p:cNvCxnSpPr/>
          <p:nvPr/>
        </p:nvCxnSpPr>
        <p:spPr>
          <a:xfrm flipV="1">
            <a:off x="59436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TextBox 35"/>
          <p:cNvSpPr txBox="1">
            <a:spLocks noChangeArrowheads="1"/>
          </p:cNvSpPr>
          <p:nvPr/>
        </p:nvSpPr>
        <p:spPr bwMode="auto">
          <a:xfrm>
            <a:off x="6172200" y="1600200"/>
            <a:ext cx="417513" cy="366713"/>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51" name="Oval 21"/>
          <p:cNvSpPr>
            <a:spLocks noChangeArrowheads="1"/>
          </p:cNvSpPr>
          <p:nvPr/>
        </p:nvSpPr>
        <p:spPr bwMode="auto">
          <a:xfrm flipV="1">
            <a:off x="3048000" y="1421729"/>
            <a:ext cx="152400" cy="152400"/>
          </a:xfrm>
          <a:prstGeom prst="ellipse">
            <a:avLst/>
          </a:prstGeom>
          <a:solidFill>
            <a:schemeClr val="tx1"/>
          </a:solidFill>
          <a:ln w="50800" algn="ctr">
            <a:solidFill>
              <a:srgbClr val="385D8A"/>
            </a:solidFill>
            <a:round/>
            <a:headEnd/>
            <a:tailEnd/>
          </a:ln>
        </p:spPr>
        <p:txBody>
          <a:bodyPr rot="10800000" anchor="ctr"/>
          <a:lstStyle/>
          <a:p>
            <a:pPr algn="ctr" fontAlgn="auto">
              <a:spcBef>
                <a:spcPts val="0"/>
              </a:spcBef>
              <a:spcAft>
                <a:spcPts val="0"/>
              </a:spcAft>
              <a:defRPr/>
            </a:pPr>
            <a:endParaRPr lang="en-US" sz="1800">
              <a:solidFill>
                <a:schemeClr val="lt1"/>
              </a:solidFill>
              <a:latin typeface="+mn-lt"/>
            </a:endParaRPr>
          </a:p>
        </p:txBody>
      </p:sp>
      <p:sp>
        <p:nvSpPr>
          <p:cNvPr id="53" name="Oval 21"/>
          <p:cNvSpPr>
            <a:spLocks noChangeArrowheads="1"/>
          </p:cNvSpPr>
          <p:nvPr/>
        </p:nvSpPr>
        <p:spPr bwMode="auto">
          <a:xfrm flipV="1">
            <a:off x="4572000" y="1609943"/>
            <a:ext cx="152400" cy="152400"/>
          </a:xfrm>
          <a:prstGeom prst="ellipse">
            <a:avLst/>
          </a:prstGeom>
          <a:solidFill>
            <a:schemeClr val="tx1"/>
          </a:solidFill>
          <a:ln w="50800" algn="ctr">
            <a:solidFill>
              <a:srgbClr val="385D8A"/>
            </a:solidFill>
            <a:round/>
            <a:headEnd/>
            <a:tailEnd/>
          </a:ln>
        </p:spPr>
        <p:txBody>
          <a:bodyPr rot="10800000" anchor="ctr"/>
          <a:lstStyle/>
          <a:p>
            <a:pPr algn="ctr" fontAlgn="auto">
              <a:spcBef>
                <a:spcPts val="0"/>
              </a:spcBef>
              <a:spcAft>
                <a:spcPts val="0"/>
              </a:spcAft>
              <a:defRPr/>
            </a:pPr>
            <a:endParaRPr lang="en-US" sz="1800">
              <a:solidFill>
                <a:schemeClr val="lt1"/>
              </a:solidFill>
              <a:latin typeface="+mn-lt"/>
            </a:endParaRPr>
          </a:p>
        </p:txBody>
      </p:sp>
      <p:sp>
        <p:nvSpPr>
          <p:cNvPr id="54" name="Oval 21"/>
          <p:cNvSpPr>
            <a:spLocks noChangeArrowheads="1"/>
          </p:cNvSpPr>
          <p:nvPr/>
        </p:nvSpPr>
        <p:spPr bwMode="auto">
          <a:xfrm flipV="1">
            <a:off x="5448300" y="1697267"/>
            <a:ext cx="152400" cy="152400"/>
          </a:xfrm>
          <a:prstGeom prst="ellipse">
            <a:avLst/>
          </a:prstGeom>
          <a:solidFill>
            <a:schemeClr val="tx1"/>
          </a:solidFill>
          <a:ln w="50800" algn="ctr">
            <a:solidFill>
              <a:srgbClr val="385D8A"/>
            </a:solidFill>
            <a:round/>
            <a:headEnd/>
            <a:tailEnd/>
          </a:ln>
        </p:spPr>
        <p:txBody>
          <a:bodyPr rot="10800000" anchor="ctr"/>
          <a:lstStyle/>
          <a:p>
            <a:pPr algn="ctr" fontAlgn="auto">
              <a:spcBef>
                <a:spcPts val="0"/>
              </a:spcBef>
              <a:spcAft>
                <a:spcPts val="0"/>
              </a:spcAft>
              <a:defRPr/>
            </a:pPr>
            <a:endParaRPr lang="en-US" sz="1800">
              <a:solidFill>
                <a:schemeClr val="lt1"/>
              </a:solidFill>
              <a:latin typeface="+mn-lt"/>
            </a:endParaRPr>
          </a:p>
        </p:txBody>
      </p:sp>
      <p:sp>
        <p:nvSpPr>
          <p:cNvPr id="55" name="Oval 21"/>
          <p:cNvSpPr>
            <a:spLocks noChangeArrowheads="1"/>
          </p:cNvSpPr>
          <p:nvPr/>
        </p:nvSpPr>
        <p:spPr bwMode="auto">
          <a:xfrm flipV="1">
            <a:off x="6629400" y="1828800"/>
            <a:ext cx="152400" cy="152400"/>
          </a:xfrm>
          <a:prstGeom prst="ellipse">
            <a:avLst/>
          </a:prstGeom>
          <a:solidFill>
            <a:schemeClr val="tx1"/>
          </a:solidFill>
          <a:ln w="50800" algn="ctr">
            <a:solidFill>
              <a:srgbClr val="385D8A"/>
            </a:solidFill>
            <a:round/>
            <a:headEnd/>
            <a:tailEnd/>
          </a:ln>
        </p:spPr>
        <p:txBody>
          <a:bodyPr rot="10800000" anchor="ctr"/>
          <a:lstStyle/>
          <a:p>
            <a:pPr algn="ctr" fontAlgn="auto">
              <a:spcBef>
                <a:spcPts val="0"/>
              </a:spcBef>
              <a:spcAft>
                <a:spcPts val="0"/>
              </a:spcAft>
              <a:defRPr/>
            </a:pPr>
            <a:endParaRPr lang="en-US" sz="1800">
              <a:solidFill>
                <a:schemeClr val="lt1"/>
              </a:solidFill>
              <a:latin typeface="+mn-lt"/>
            </a:endParaRPr>
          </a:p>
        </p:txBody>
      </p:sp>
      <p:sp>
        <p:nvSpPr>
          <p:cNvPr id="57" name="Oval 56"/>
          <p:cNvSpPr/>
          <p:nvPr/>
        </p:nvSpPr>
        <p:spPr>
          <a:xfrm>
            <a:off x="762000" y="83820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8" name="Oval 57"/>
          <p:cNvSpPr/>
          <p:nvPr/>
        </p:nvSpPr>
        <p:spPr>
          <a:xfrm>
            <a:off x="3024584" y="1379359"/>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0" name="Oval 59"/>
          <p:cNvSpPr/>
          <p:nvPr/>
        </p:nvSpPr>
        <p:spPr>
          <a:xfrm>
            <a:off x="4499484" y="1546417"/>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1" name="Oval 60"/>
          <p:cNvSpPr/>
          <p:nvPr/>
        </p:nvSpPr>
        <p:spPr>
          <a:xfrm>
            <a:off x="5402830" y="1643773"/>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2" name="Oval 61"/>
          <p:cNvSpPr/>
          <p:nvPr/>
        </p:nvSpPr>
        <p:spPr>
          <a:xfrm>
            <a:off x="6554974" y="1764677"/>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6" name="TextBox 45"/>
          <p:cNvSpPr txBox="1">
            <a:spLocks noChangeArrowheads="1"/>
          </p:cNvSpPr>
          <p:nvPr/>
        </p:nvSpPr>
        <p:spPr bwMode="auto">
          <a:xfrm>
            <a:off x="716617" y="0"/>
            <a:ext cx="7681911" cy="707886"/>
          </a:xfrm>
          <a:prstGeom prst="rect">
            <a:avLst/>
          </a:prstGeom>
          <a:noFill/>
          <a:ln w="9525">
            <a:noFill/>
            <a:miter lim="800000"/>
            <a:headEnd/>
            <a:tailEnd/>
          </a:ln>
        </p:spPr>
        <p:txBody>
          <a:bodyPr wrap="none">
            <a:spAutoFit/>
          </a:bodyPr>
          <a:lstStyle/>
          <a:p>
            <a:r>
              <a:rPr lang="en-US" sz="4000" dirty="0"/>
              <a:t>Cohort Study </a:t>
            </a:r>
            <a:r>
              <a:rPr lang="en-US" sz="4000" dirty="0" smtClean="0"/>
              <a:t>Design: Fixed Cohort</a:t>
            </a:r>
            <a:endParaRPr lang="en-US" sz="4000" dirty="0"/>
          </a:p>
        </p:txBody>
      </p:sp>
      <p:sp>
        <p:nvSpPr>
          <p:cNvPr id="52" name="TextBox 37"/>
          <p:cNvSpPr txBox="1">
            <a:spLocks noChangeArrowheads="1"/>
          </p:cNvSpPr>
          <p:nvPr/>
        </p:nvSpPr>
        <p:spPr bwMode="auto">
          <a:xfrm>
            <a:off x="567531" y="5562600"/>
            <a:ext cx="1794669" cy="646331"/>
          </a:xfrm>
          <a:prstGeom prst="rect">
            <a:avLst/>
          </a:prstGeom>
          <a:noFill/>
          <a:ln w="9525">
            <a:noFill/>
            <a:miter lim="800000"/>
            <a:headEnd/>
            <a:tailEnd/>
          </a:ln>
        </p:spPr>
        <p:txBody>
          <a:bodyPr wrap="square">
            <a:spAutoFit/>
          </a:bodyPr>
          <a:lstStyle/>
          <a:p>
            <a:r>
              <a:rPr lang="en-US" sz="1800" dirty="0">
                <a:latin typeface="Calibri" pitchFamily="34" charset="0"/>
              </a:rPr>
              <a:t>Initial Cohort</a:t>
            </a:r>
          </a:p>
          <a:p>
            <a:r>
              <a:rPr lang="en-US" sz="1800" dirty="0" smtClean="0">
                <a:latin typeface="Calibri" pitchFamily="34" charset="0"/>
              </a:rPr>
              <a:t>(e.g</a:t>
            </a:r>
            <a:r>
              <a:rPr lang="en-US" sz="1800" dirty="0" smtClean="0">
                <a:latin typeface="Calibri" pitchFamily="34" charset="0"/>
              </a:rPr>
              <a:t>., N </a:t>
            </a:r>
            <a:r>
              <a:rPr lang="en-US" sz="1800" dirty="0">
                <a:latin typeface="Calibri" pitchFamily="34" charset="0"/>
              </a:rPr>
              <a:t>= 1000)</a:t>
            </a:r>
          </a:p>
        </p:txBody>
      </p:sp>
      <p:sp>
        <p:nvSpPr>
          <p:cNvPr id="56" name="TextBox 38"/>
          <p:cNvSpPr txBox="1">
            <a:spLocks noChangeArrowheads="1"/>
          </p:cNvSpPr>
          <p:nvPr/>
        </p:nvSpPr>
        <p:spPr bwMode="auto">
          <a:xfrm>
            <a:off x="6896100" y="5553075"/>
            <a:ext cx="1848070" cy="923330"/>
          </a:xfrm>
          <a:prstGeom prst="rect">
            <a:avLst/>
          </a:prstGeom>
          <a:noFill/>
          <a:ln w="9525">
            <a:noFill/>
            <a:miter lim="800000"/>
            <a:headEnd/>
            <a:tailEnd/>
          </a:ln>
        </p:spPr>
        <p:txBody>
          <a:bodyPr wrap="none">
            <a:spAutoFit/>
          </a:bodyPr>
          <a:lstStyle/>
          <a:p>
            <a:r>
              <a:rPr lang="en-US" sz="1800" dirty="0">
                <a:latin typeface="Calibri" pitchFamily="34" charset="0"/>
              </a:rPr>
              <a:t>Cohort at the end</a:t>
            </a:r>
          </a:p>
          <a:p>
            <a:r>
              <a:rPr lang="en-US" sz="1800" dirty="0">
                <a:latin typeface="Calibri" pitchFamily="34" charset="0"/>
              </a:rPr>
              <a:t>of Follow-Up</a:t>
            </a:r>
          </a:p>
          <a:p>
            <a:r>
              <a:rPr lang="en-US" sz="1800" dirty="0" smtClean="0">
                <a:latin typeface="Calibri" pitchFamily="34" charset="0"/>
              </a:rPr>
              <a:t>(e.g., N </a:t>
            </a:r>
            <a:r>
              <a:rPr lang="en-US" sz="1800" dirty="0">
                <a:latin typeface="Calibri" pitchFamily="34" charset="0"/>
              </a:rPr>
              <a:t>= </a:t>
            </a:r>
            <a:r>
              <a:rPr lang="en-US" sz="1800" dirty="0" smtClean="0">
                <a:latin typeface="Calibri" pitchFamily="34" charset="0"/>
              </a:rPr>
              <a:t>987)</a:t>
            </a:r>
            <a:endParaRPr lang="en-US" sz="1800" dirty="0">
              <a:latin typeface="Calibri" pitchFamily="34" charset="0"/>
            </a:endParaRPr>
          </a:p>
        </p:txBody>
      </p:sp>
    </p:spTree>
    <p:extLst>
      <p:ext uri="{BB962C8B-B14F-4D97-AF65-F5344CB8AC3E}">
        <p14:creationId xmlns:p14="http://schemas.microsoft.com/office/powerpoint/2010/main" val="17831841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a:xfrm>
            <a:off x="685800" y="0"/>
            <a:ext cx="7772400" cy="1143000"/>
          </a:xfrm>
        </p:spPr>
        <p:txBody>
          <a:bodyPr/>
          <a:lstStyle/>
          <a:p>
            <a:r>
              <a:rPr lang="en-US" sz="4000" dirty="0" smtClean="0"/>
              <a:t>Study Design</a:t>
            </a:r>
            <a:br>
              <a:rPr lang="en-US" sz="4000" dirty="0" smtClean="0"/>
            </a:br>
            <a:r>
              <a:rPr lang="en-US" sz="2400" dirty="0" smtClean="0"/>
              <a:t>Outline of Topics for Today</a:t>
            </a:r>
            <a:endParaRPr lang="en-US" sz="4000" dirty="0" smtClean="0"/>
          </a:p>
        </p:txBody>
      </p:sp>
      <p:sp>
        <p:nvSpPr>
          <p:cNvPr id="19458" name="Rectangle 3"/>
          <p:cNvSpPr>
            <a:spLocks noGrp="1" noChangeArrowheads="1"/>
          </p:cNvSpPr>
          <p:nvPr>
            <p:ph type="body" idx="1"/>
          </p:nvPr>
        </p:nvSpPr>
        <p:spPr>
          <a:xfrm>
            <a:off x="685800" y="1219200"/>
            <a:ext cx="8153400" cy="4419600"/>
          </a:xfrm>
        </p:spPr>
        <p:txBody>
          <a:bodyPr/>
          <a:lstStyle/>
          <a:p>
            <a:pPr>
              <a:lnSpc>
                <a:spcPct val="70000"/>
              </a:lnSpc>
            </a:pPr>
            <a:r>
              <a:rPr lang="en-US" sz="2800" dirty="0" smtClean="0"/>
              <a:t>Individual vs group as unit of observation</a:t>
            </a:r>
          </a:p>
          <a:p>
            <a:pPr>
              <a:lnSpc>
                <a:spcPct val="70000"/>
              </a:lnSpc>
            </a:pPr>
            <a:r>
              <a:rPr lang="en-US" sz="2800" dirty="0" smtClean="0"/>
              <a:t>Group-level (ecologic) design</a:t>
            </a:r>
          </a:p>
          <a:p>
            <a:pPr>
              <a:lnSpc>
                <a:spcPct val="70000"/>
              </a:lnSpc>
            </a:pPr>
            <a:r>
              <a:rPr lang="en-US" sz="2800" dirty="0" smtClean="0"/>
              <a:t>Individual-level design</a:t>
            </a:r>
          </a:p>
          <a:p>
            <a:pPr lvl="1">
              <a:lnSpc>
                <a:spcPct val="70000"/>
              </a:lnSpc>
            </a:pPr>
            <a:r>
              <a:rPr lang="en-US" sz="2400" dirty="0" smtClean="0"/>
              <a:t>Unifying concept: the underlying study base</a:t>
            </a:r>
          </a:p>
          <a:p>
            <a:pPr>
              <a:lnSpc>
                <a:spcPct val="70000"/>
              </a:lnSpc>
            </a:pPr>
            <a:r>
              <a:rPr lang="en-US" sz="2800" dirty="0" smtClean="0"/>
              <a:t>Between-subjects designs </a:t>
            </a:r>
          </a:p>
          <a:p>
            <a:pPr lvl="1">
              <a:lnSpc>
                <a:spcPct val="70000"/>
              </a:lnSpc>
            </a:pPr>
            <a:r>
              <a:rPr lang="en-US" sz="2400" dirty="0" smtClean="0"/>
              <a:t>Cohort </a:t>
            </a:r>
          </a:p>
          <a:p>
            <a:pPr lvl="1">
              <a:lnSpc>
                <a:spcPct val="70000"/>
              </a:lnSpc>
            </a:pPr>
            <a:r>
              <a:rPr lang="en-US" sz="2400" dirty="0" smtClean="0"/>
              <a:t>Cross-sectional </a:t>
            </a:r>
          </a:p>
          <a:p>
            <a:pPr lvl="1">
              <a:lnSpc>
                <a:spcPct val="70000"/>
              </a:lnSpc>
            </a:pPr>
            <a:r>
              <a:rPr lang="en-US" sz="2400" dirty="0" smtClean="0"/>
              <a:t>Case-control </a:t>
            </a:r>
          </a:p>
          <a:p>
            <a:pPr lvl="2">
              <a:lnSpc>
                <a:spcPct val="70000"/>
              </a:lnSpc>
            </a:pPr>
            <a:r>
              <a:rPr lang="en-US" sz="2000" dirty="0" smtClean="0"/>
              <a:t>Sampling controls</a:t>
            </a:r>
          </a:p>
          <a:p>
            <a:pPr lvl="2">
              <a:lnSpc>
                <a:spcPct val="70000"/>
              </a:lnSpc>
            </a:pPr>
            <a:r>
              <a:rPr lang="en-US" sz="2000" dirty="0" smtClean="0"/>
              <a:t>Primary &amp; secondary study bases</a:t>
            </a:r>
          </a:p>
          <a:p>
            <a:pPr>
              <a:lnSpc>
                <a:spcPct val="70000"/>
              </a:lnSpc>
            </a:pPr>
            <a:r>
              <a:rPr lang="en-US" sz="2800" dirty="0"/>
              <a:t>Retrospective versus prospective – what matters</a:t>
            </a:r>
          </a:p>
          <a:p>
            <a:pPr>
              <a:lnSpc>
                <a:spcPct val="70000"/>
              </a:lnSpc>
            </a:pPr>
            <a:r>
              <a:rPr lang="en-US" sz="2800" dirty="0" smtClean="0"/>
              <a:t>Observational design emulating an experimental trial </a:t>
            </a:r>
          </a:p>
          <a:p>
            <a:pPr>
              <a:lnSpc>
                <a:spcPct val="70000"/>
              </a:lnSpc>
            </a:pPr>
            <a:r>
              <a:rPr lang="en-US" sz="2800" dirty="0" smtClean="0"/>
              <a:t>Within-subjects </a:t>
            </a:r>
            <a:r>
              <a:rPr lang="en-US" sz="2800" dirty="0"/>
              <a:t>design</a:t>
            </a:r>
            <a:endParaRPr lang="en-US" sz="2800" dirty="0">
              <a:solidFill>
                <a:srgbClr val="FF0066"/>
              </a:solidFill>
            </a:endParaRPr>
          </a:p>
          <a:p>
            <a:pPr>
              <a:lnSpc>
                <a:spcPct val="70000"/>
              </a:lnSpc>
            </a:pPr>
            <a:endParaRPr lang="en-US" sz="28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841740" y="1881215"/>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289044" y="197563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6114"/>
            <a:ext cx="381000" cy="45848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693174" y="2133600"/>
            <a:ext cx="336026" cy="5334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76723" y="2293641"/>
            <a:ext cx="373148" cy="449559"/>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647656" y="2438400"/>
            <a:ext cx="362744" cy="48552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537223"/>
            <a:ext cx="362744" cy="451695"/>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36269" y="2019299"/>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endCxn id="37" idx="3"/>
          </p:cNvCxnSpPr>
          <p:nvPr/>
        </p:nvCxnSpPr>
        <p:spPr>
          <a:xfrm flipV="1">
            <a:off x="4191000" y="2175072"/>
            <a:ext cx="283585" cy="41572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30517" y="2293643"/>
            <a:ext cx="308752" cy="40443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05245" y="2091229"/>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5491" name="TextBox 35"/>
          <p:cNvSpPr txBox="1">
            <a:spLocks noChangeArrowheads="1"/>
          </p:cNvSpPr>
          <p:nvPr/>
        </p:nvSpPr>
        <p:spPr bwMode="auto">
          <a:xfrm>
            <a:off x="3465513" y="1786805"/>
            <a:ext cx="420687" cy="369888"/>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105508" name="AutoShape 3"/>
          <p:cNvSpPr>
            <a:spLocks noChangeArrowheads="1"/>
          </p:cNvSpPr>
          <p:nvPr/>
        </p:nvSpPr>
        <p:spPr bwMode="auto">
          <a:xfrm rot="10800000">
            <a:off x="1524000" y="783567"/>
            <a:ext cx="6248400" cy="685800"/>
          </a:xfrm>
          <a:prstGeom prst="rtTriangle">
            <a:avLst/>
          </a:prstGeom>
          <a:solidFill>
            <a:schemeClr val="bg2">
              <a:lumMod val="60000"/>
              <a:lumOff val="40000"/>
            </a:schemeClr>
          </a:solidFill>
          <a:ln w="9525">
            <a:solidFill>
              <a:schemeClr val="tx1"/>
            </a:solidFill>
            <a:miter lim="800000"/>
            <a:headEnd/>
            <a:tailEnd/>
          </a:ln>
        </p:spPr>
        <p:txBody>
          <a:bodyPr wrap="none" anchor="ctr"/>
          <a:lstStyle/>
          <a:p>
            <a:endParaRPr lang="en-US" sz="1800">
              <a:latin typeface="Calibri" pitchFamily="34" charset="0"/>
            </a:endParaRPr>
          </a:p>
        </p:txBody>
      </p:sp>
      <p:cxnSp>
        <p:nvCxnSpPr>
          <p:cNvPr id="105515" name="Straight Connector 80"/>
          <p:cNvCxnSpPr>
            <a:cxnSpLocks noChangeShapeType="1"/>
          </p:cNvCxnSpPr>
          <p:nvPr/>
        </p:nvCxnSpPr>
        <p:spPr bwMode="auto">
          <a:xfrm>
            <a:off x="5657491" y="1124634"/>
            <a:ext cx="292380" cy="377887"/>
          </a:xfrm>
          <a:prstGeom prst="line">
            <a:avLst/>
          </a:prstGeom>
          <a:noFill/>
          <a:ln w="19050" algn="ctr">
            <a:solidFill>
              <a:schemeClr val="tx1"/>
            </a:solidFill>
            <a:round/>
            <a:headEnd/>
            <a:tailEnd/>
          </a:ln>
        </p:spPr>
      </p:cxnSp>
      <p:sp>
        <p:nvSpPr>
          <p:cNvPr id="105517" name="TextBox 84"/>
          <p:cNvSpPr txBox="1">
            <a:spLocks noChangeArrowheads="1"/>
          </p:cNvSpPr>
          <p:nvPr/>
        </p:nvSpPr>
        <p:spPr bwMode="auto">
          <a:xfrm>
            <a:off x="1676400" y="801469"/>
            <a:ext cx="1219200" cy="646331"/>
          </a:xfrm>
          <a:prstGeom prst="rect">
            <a:avLst/>
          </a:prstGeom>
          <a:noFill/>
          <a:ln w="9525">
            <a:noFill/>
            <a:miter lim="800000"/>
            <a:headEnd/>
            <a:tailEnd/>
          </a:ln>
        </p:spPr>
        <p:txBody>
          <a:bodyPr wrap="square">
            <a:spAutoFit/>
          </a:bodyPr>
          <a:lstStyle/>
          <a:p>
            <a:r>
              <a:rPr lang="en-US" sz="1800" dirty="0" smtClean="0">
                <a:latin typeface="Calibri" pitchFamily="34" charset="0"/>
              </a:rPr>
              <a:t>New Members</a:t>
            </a:r>
            <a:endParaRPr lang="en-US" sz="1800" dirty="0">
              <a:latin typeface="Calibri" pitchFamily="34" charset="0"/>
            </a:endParaRPr>
          </a:p>
        </p:txBody>
      </p:sp>
      <p:cxnSp>
        <p:nvCxnSpPr>
          <p:cNvPr id="21" name="Straight Connector 20"/>
          <p:cNvCxnSpPr/>
          <p:nvPr/>
        </p:nvCxnSpPr>
        <p:spPr>
          <a:xfrm flipV="1">
            <a:off x="6163461" y="2400299"/>
            <a:ext cx="356671" cy="45293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191000" y="1003958"/>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a:off x="5047234" y="1072038"/>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6505972" y="1231480"/>
            <a:ext cx="352028" cy="36872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35"/>
          <p:cNvSpPr txBox="1">
            <a:spLocks noChangeArrowheads="1"/>
          </p:cNvSpPr>
          <p:nvPr/>
        </p:nvSpPr>
        <p:spPr bwMode="auto">
          <a:xfrm>
            <a:off x="6684169" y="1548001"/>
            <a:ext cx="420687" cy="369888"/>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59" name="Rectangle 58"/>
          <p:cNvSpPr/>
          <p:nvPr/>
        </p:nvSpPr>
        <p:spPr>
          <a:xfrm>
            <a:off x="7315200" y="777875"/>
            <a:ext cx="457200" cy="69149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2" name="TextBox 43"/>
          <p:cNvSpPr txBox="1">
            <a:spLocks noChangeArrowheads="1"/>
          </p:cNvSpPr>
          <p:nvPr/>
        </p:nvSpPr>
        <p:spPr bwMode="auto">
          <a:xfrm>
            <a:off x="2379607" y="6248400"/>
            <a:ext cx="1811393" cy="369332"/>
          </a:xfrm>
          <a:prstGeom prst="rect">
            <a:avLst/>
          </a:prstGeom>
          <a:noFill/>
          <a:ln w="9525">
            <a:noFill/>
            <a:miter lim="800000"/>
            <a:headEnd/>
            <a:tailEnd/>
          </a:ln>
        </p:spPr>
        <p:txBody>
          <a:bodyPr wrap="none">
            <a:spAutoFit/>
          </a:bodyPr>
          <a:lstStyle/>
          <a:p>
            <a:r>
              <a:rPr lang="en-US" sz="1800" dirty="0" smtClean="0">
                <a:latin typeface="Calibri" pitchFamily="34" charset="0"/>
              </a:rPr>
              <a:t>Time (calendar)   </a:t>
            </a:r>
            <a:endParaRPr lang="en-US" sz="1800" dirty="0">
              <a:latin typeface="Calibri" pitchFamily="34" charset="0"/>
            </a:endParaRPr>
          </a:p>
        </p:txBody>
      </p:sp>
      <p:sp>
        <p:nvSpPr>
          <p:cNvPr id="33" name="TextBox 43"/>
          <p:cNvSpPr txBox="1">
            <a:spLocks noChangeArrowheads="1"/>
          </p:cNvSpPr>
          <p:nvPr/>
        </p:nvSpPr>
        <p:spPr bwMode="auto">
          <a:xfrm>
            <a:off x="7142956" y="6096000"/>
            <a:ext cx="1315244" cy="646331"/>
          </a:xfrm>
          <a:prstGeom prst="rect">
            <a:avLst/>
          </a:prstGeom>
          <a:noFill/>
          <a:ln w="9525">
            <a:noFill/>
            <a:miter lim="800000"/>
            <a:headEnd/>
            <a:tailEnd/>
          </a:ln>
        </p:spPr>
        <p:txBody>
          <a:bodyPr wrap="square">
            <a:spAutoFit/>
          </a:bodyPr>
          <a:lstStyle/>
          <a:p>
            <a:r>
              <a:rPr lang="en-US" sz="1800" dirty="0" smtClean="0">
                <a:latin typeface="Calibri" pitchFamily="34" charset="0"/>
              </a:rPr>
              <a:t>Observation ends</a:t>
            </a:r>
            <a:endParaRPr lang="en-US" sz="1800" dirty="0">
              <a:latin typeface="Calibri" pitchFamily="34" charset="0"/>
            </a:endParaRPr>
          </a:p>
        </p:txBody>
      </p:sp>
      <p:sp>
        <p:nvSpPr>
          <p:cNvPr id="34" name="TextBox 43"/>
          <p:cNvSpPr txBox="1">
            <a:spLocks noChangeArrowheads="1"/>
          </p:cNvSpPr>
          <p:nvPr/>
        </p:nvSpPr>
        <p:spPr bwMode="auto">
          <a:xfrm>
            <a:off x="762000" y="6059269"/>
            <a:ext cx="1536940" cy="646331"/>
          </a:xfrm>
          <a:prstGeom prst="rect">
            <a:avLst/>
          </a:prstGeom>
          <a:noFill/>
          <a:ln w="9525">
            <a:noFill/>
            <a:miter lim="800000"/>
            <a:headEnd/>
            <a:tailEnd/>
          </a:ln>
        </p:spPr>
        <p:txBody>
          <a:bodyPr wrap="square">
            <a:spAutoFit/>
          </a:bodyPr>
          <a:lstStyle/>
          <a:p>
            <a:r>
              <a:rPr lang="en-US" sz="1800" dirty="0" smtClean="0">
                <a:latin typeface="Calibri" pitchFamily="34" charset="0"/>
              </a:rPr>
              <a:t>Observation begins</a:t>
            </a:r>
            <a:endParaRPr lang="en-US" sz="1800" dirty="0">
              <a:latin typeface="Calibri" pitchFamily="34" charset="0"/>
            </a:endParaRPr>
          </a:p>
        </p:txBody>
      </p:sp>
      <p:cxnSp>
        <p:nvCxnSpPr>
          <p:cNvPr id="36" name="Straight Arrow Connector 35"/>
          <p:cNvCxnSpPr/>
          <p:nvPr/>
        </p:nvCxnSpPr>
        <p:spPr>
          <a:xfrm flipV="1">
            <a:off x="4038600" y="6400800"/>
            <a:ext cx="1143000" cy="583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Oval 36"/>
          <p:cNvSpPr/>
          <p:nvPr/>
        </p:nvSpPr>
        <p:spPr>
          <a:xfrm>
            <a:off x="4438949" y="1972661"/>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8" name="Oval 37"/>
          <p:cNvSpPr/>
          <p:nvPr/>
        </p:nvSpPr>
        <p:spPr>
          <a:xfrm>
            <a:off x="5333384" y="2175072"/>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9" name="Oval 38"/>
          <p:cNvSpPr/>
          <p:nvPr/>
        </p:nvSpPr>
        <p:spPr>
          <a:xfrm>
            <a:off x="5833252" y="1434441"/>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0" name="Oval 39"/>
          <p:cNvSpPr/>
          <p:nvPr/>
        </p:nvSpPr>
        <p:spPr>
          <a:xfrm>
            <a:off x="6424160" y="223509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1" name="Oval 40"/>
          <p:cNvSpPr/>
          <p:nvPr/>
        </p:nvSpPr>
        <p:spPr>
          <a:xfrm>
            <a:off x="2957061" y="1818974"/>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1" name="TextBox 50"/>
          <p:cNvSpPr txBox="1">
            <a:spLocks noChangeArrowheads="1"/>
          </p:cNvSpPr>
          <p:nvPr/>
        </p:nvSpPr>
        <p:spPr bwMode="auto">
          <a:xfrm>
            <a:off x="547689" y="0"/>
            <a:ext cx="8222123" cy="707886"/>
          </a:xfrm>
          <a:prstGeom prst="rect">
            <a:avLst/>
          </a:prstGeom>
          <a:noFill/>
          <a:ln w="9525">
            <a:noFill/>
            <a:miter lim="800000"/>
            <a:headEnd/>
            <a:tailEnd/>
          </a:ln>
        </p:spPr>
        <p:txBody>
          <a:bodyPr wrap="none">
            <a:spAutoFit/>
          </a:bodyPr>
          <a:lstStyle/>
          <a:p>
            <a:r>
              <a:rPr lang="en-US" sz="4000" dirty="0"/>
              <a:t>Cohort Study </a:t>
            </a:r>
            <a:r>
              <a:rPr lang="en-US" sz="4000" dirty="0" smtClean="0"/>
              <a:t>Design: Dynamic Cohort</a:t>
            </a:r>
            <a:endParaRPr lang="en-US" sz="4000" dirty="0"/>
          </a:p>
        </p:txBody>
      </p:sp>
    </p:spTree>
    <p:extLst>
      <p:ext uri="{BB962C8B-B14F-4D97-AF65-F5344CB8AC3E}">
        <p14:creationId xmlns:p14="http://schemas.microsoft.com/office/powerpoint/2010/main" val="14923213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685800" y="152400"/>
            <a:ext cx="7772400" cy="1143000"/>
          </a:xfrm>
        </p:spPr>
        <p:txBody>
          <a:bodyPr/>
          <a:lstStyle/>
          <a:p>
            <a:r>
              <a:rPr lang="en-US" dirty="0" smtClean="0"/>
              <a:t>Cohort study</a:t>
            </a:r>
          </a:p>
        </p:txBody>
      </p:sp>
      <p:sp>
        <p:nvSpPr>
          <p:cNvPr id="46082" name="Rectangle 3"/>
          <p:cNvSpPr>
            <a:spLocks noGrp="1" noChangeArrowheads="1"/>
          </p:cNvSpPr>
          <p:nvPr>
            <p:ph type="body" idx="1"/>
          </p:nvPr>
        </p:nvSpPr>
        <p:spPr>
          <a:xfrm>
            <a:off x="304800" y="1219200"/>
            <a:ext cx="8153400" cy="5334000"/>
          </a:xfrm>
        </p:spPr>
        <p:txBody>
          <a:bodyPr/>
          <a:lstStyle/>
          <a:p>
            <a:r>
              <a:rPr lang="en-US" sz="2800" dirty="0"/>
              <a:t>From the Latin </a:t>
            </a:r>
            <a:r>
              <a:rPr lang="en-US" sz="2800" i="1" dirty="0" err="1"/>
              <a:t>cohors</a:t>
            </a:r>
            <a:r>
              <a:rPr lang="en-US" sz="2800" i="1" dirty="0"/>
              <a:t>, </a:t>
            </a:r>
            <a:r>
              <a:rPr lang="en-US" sz="2800" dirty="0"/>
              <a:t>the basic unit of a legion in the Roman </a:t>
            </a:r>
            <a:r>
              <a:rPr lang="en-US" sz="2800" dirty="0" smtClean="0"/>
              <a:t>army (a group of soldiers). </a:t>
            </a:r>
            <a:endParaRPr lang="en-US" sz="2800" dirty="0"/>
          </a:p>
          <a:p>
            <a:r>
              <a:rPr lang="en-US" sz="2800" dirty="0" smtClean="0"/>
              <a:t>Schematic assumes one-time event but also possible to study repeated events</a:t>
            </a:r>
          </a:p>
          <a:p>
            <a:r>
              <a:rPr lang="en-US" sz="2800" dirty="0" smtClean="0"/>
              <a:t>In a cohort study, we can measure: </a:t>
            </a:r>
          </a:p>
          <a:p>
            <a:pPr lvl="1"/>
            <a:r>
              <a:rPr lang="en-US" sz="2400" dirty="0" smtClean="0"/>
              <a:t>Incidence of new event (e.g., death or a specific disease)</a:t>
            </a:r>
          </a:p>
          <a:p>
            <a:pPr lvl="1"/>
            <a:r>
              <a:rPr lang="en-US" sz="2400" dirty="0" smtClean="0"/>
              <a:t>Change over time in any entity (e.g., blood pressure)</a:t>
            </a:r>
          </a:p>
          <a:p>
            <a:r>
              <a:rPr lang="en-US" sz="2800" dirty="0" smtClean="0"/>
              <a:t>Cohort study  necessarily incorporates TIME</a:t>
            </a:r>
          </a:p>
          <a:p>
            <a:r>
              <a:rPr lang="en-US" sz="2800" dirty="0" smtClean="0"/>
              <a:t>For now, we are assuming that we can accurately identify when an event occurs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a:xfrm>
            <a:off x="152400" y="-76200"/>
            <a:ext cx="8839200" cy="1143000"/>
          </a:xfrm>
        </p:spPr>
        <p:txBody>
          <a:bodyPr/>
          <a:lstStyle/>
          <a:p>
            <a:r>
              <a:rPr lang="en-US" dirty="0" smtClean="0"/>
              <a:t>Defining the composition of a cohort </a:t>
            </a:r>
          </a:p>
        </p:txBody>
      </p:sp>
      <p:sp>
        <p:nvSpPr>
          <p:cNvPr id="48130" name="Rectangle 3"/>
          <p:cNvSpPr>
            <a:spLocks noGrp="1" noChangeArrowheads="1"/>
          </p:cNvSpPr>
          <p:nvPr>
            <p:ph type="body" idx="1"/>
          </p:nvPr>
        </p:nvSpPr>
        <p:spPr>
          <a:xfrm>
            <a:off x="228600" y="1143000"/>
            <a:ext cx="8610600" cy="5105400"/>
          </a:xfrm>
        </p:spPr>
        <p:txBody>
          <a:bodyPr/>
          <a:lstStyle/>
          <a:p>
            <a:pPr>
              <a:lnSpc>
                <a:spcPct val="90000"/>
              </a:lnSpc>
              <a:spcBef>
                <a:spcPts val="500"/>
              </a:spcBef>
              <a:spcAft>
                <a:spcPts val="500"/>
              </a:spcAft>
            </a:pPr>
            <a:r>
              <a:rPr lang="en-US" sz="2800" dirty="0" smtClean="0"/>
              <a:t>A cohort is defined and described by characteristics of its participants at their baseline, i.e., at the beginning of their follow-up.   </a:t>
            </a:r>
          </a:p>
          <a:p>
            <a:pPr>
              <a:lnSpc>
                <a:spcPct val="90000"/>
              </a:lnSpc>
              <a:spcBef>
                <a:spcPts val="500"/>
              </a:spcBef>
              <a:spcAft>
                <a:spcPts val="500"/>
              </a:spcAft>
            </a:pPr>
            <a:r>
              <a:rPr lang="en-US" sz="2800" dirty="0" smtClean="0"/>
              <a:t>It is incorrect </a:t>
            </a:r>
            <a:r>
              <a:rPr lang="en-US" sz="2800" dirty="0"/>
              <a:t>to define a cohort by an event that happens AFTER baseline</a:t>
            </a:r>
          </a:p>
          <a:p>
            <a:pPr>
              <a:lnSpc>
                <a:spcPct val="90000"/>
              </a:lnSpc>
            </a:pPr>
            <a:r>
              <a:rPr lang="en-US" sz="2400" dirty="0"/>
              <a:t>Example:  “We enrolled a cohort of patients with diabetes who started on anti-diabetes therapy and who subsequently at one year later had a good response to therapy with lowered blood sugar.  We followed them for the occurrence of eye disease."  </a:t>
            </a:r>
            <a:endParaRPr lang="en-US" sz="2400" dirty="0" smtClean="0"/>
          </a:p>
          <a:p>
            <a:pPr lvl="1">
              <a:lnSpc>
                <a:spcPct val="90000"/>
              </a:lnSpc>
            </a:pPr>
            <a:r>
              <a:rPr lang="en-US" sz="2400" dirty="0" smtClean="0"/>
              <a:t>When </a:t>
            </a:r>
            <a:r>
              <a:rPr lang="en-US" sz="2400" dirty="0"/>
              <a:t>is baseline (time zero) for this cohort? </a:t>
            </a:r>
            <a:endParaRPr lang="en-US" sz="2400" dirty="0" smtClean="0"/>
          </a:p>
          <a:p>
            <a:pPr lvl="1" indent="-342900">
              <a:lnSpc>
                <a:spcPct val="90000"/>
              </a:lnSpc>
            </a:pPr>
            <a:r>
              <a:rPr lang="en-US" sz="2400" dirty="0" smtClean="0"/>
              <a:t>At </a:t>
            </a:r>
            <a:r>
              <a:rPr lang="en-US" sz="2400" dirty="0"/>
              <a:t>one year when they exhibited the good response to therapy. </a:t>
            </a:r>
            <a:r>
              <a:rPr lang="en-US" sz="2400" dirty="0" smtClean="0"/>
              <a:t> Not </a:t>
            </a:r>
            <a:r>
              <a:rPr lang="en-US" sz="2400" dirty="0"/>
              <a:t>when they started therapy.  </a:t>
            </a:r>
          </a:p>
          <a:p>
            <a:pPr marL="0" indent="0">
              <a:lnSpc>
                <a:spcPct val="90000"/>
              </a:lnSpc>
              <a:buNone/>
            </a:pPr>
            <a:r>
              <a:rPr lang="en-US" sz="2400" dirty="0" smtClean="0"/>
              <a:t> </a:t>
            </a:r>
            <a:endParaRPr lang="en-US" sz="2400" dirty="0"/>
          </a:p>
          <a:p>
            <a:pPr marL="0" indent="0">
              <a:lnSpc>
                <a:spcPct val="90000"/>
              </a:lnSpc>
              <a:buNone/>
            </a:pPr>
            <a:endParaRPr lang="en-US" sz="2400" dirty="0" smtClean="0"/>
          </a:p>
          <a:p>
            <a:pPr>
              <a:lnSpc>
                <a:spcPct val="90000"/>
              </a:lnSpc>
              <a:buFontTx/>
              <a:buNone/>
            </a:pPr>
            <a:endParaRPr lang="en-US" sz="2400"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a:xfrm>
            <a:off x="152400" y="0"/>
            <a:ext cx="8839200" cy="1143000"/>
          </a:xfrm>
        </p:spPr>
        <p:txBody>
          <a:bodyPr/>
          <a:lstStyle/>
          <a:p>
            <a:r>
              <a:rPr lang="en-US" dirty="0" smtClean="0"/>
              <a:t>Examples: Fixed Cohort Studies</a:t>
            </a:r>
          </a:p>
        </p:txBody>
      </p:sp>
      <p:sp>
        <p:nvSpPr>
          <p:cNvPr id="48130" name="Rectangle 3"/>
          <p:cNvSpPr>
            <a:spLocks noGrp="1" noChangeArrowheads="1"/>
          </p:cNvSpPr>
          <p:nvPr>
            <p:ph type="body" idx="1"/>
          </p:nvPr>
        </p:nvSpPr>
        <p:spPr>
          <a:xfrm>
            <a:off x="228600" y="1295400"/>
            <a:ext cx="8839200" cy="5105400"/>
          </a:xfrm>
        </p:spPr>
        <p:txBody>
          <a:bodyPr/>
          <a:lstStyle/>
          <a:p>
            <a:pPr marL="0" indent="0">
              <a:lnSpc>
                <a:spcPct val="90000"/>
              </a:lnSpc>
              <a:buNone/>
            </a:pPr>
            <a:r>
              <a:rPr lang="en-US" sz="2800" dirty="0" smtClean="0"/>
              <a:t>Cohorts recruited specifically for research:  </a:t>
            </a:r>
          </a:p>
          <a:p>
            <a:pPr>
              <a:lnSpc>
                <a:spcPct val="90000"/>
              </a:lnSpc>
            </a:pPr>
            <a:r>
              <a:rPr lang="en-US" sz="2600" dirty="0" smtClean="0"/>
              <a:t>Framingham study.  Adult residents of the city called Framingham in the state of Massachusetts (in the U.S.) in 1948.  N= 5,209.</a:t>
            </a:r>
            <a:endParaRPr lang="en-US" sz="2600" dirty="0" smtClean="0">
              <a:solidFill>
                <a:srgbClr val="FF0000"/>
              </a:solidFill>
            </a:endParaRPr>
          </a:p>
          <a:p>
            <a:pPr>
              <a:lnSpc>
                <a:spcPct val="90000"/>
              </a:lnSpc>
            </a:pPr>
            <a:r>
              <a:rPr lang="en-US" sz="2600" dirty="0" smtClean="0"/>
              <a:t>Nurses Health Study.  </a:t>
            </a:r>
            <a:r>
              <a:rPr lang="en-US" sz="2600" dirty="0"/>
              <a:t>N</a:t>
            </a:r>
            <a:r>
              <a:rPr lang="en-US" sz="2600" dirty="0" smtClean="0"/>
              <a:t>urses residing in one of 11 states in the U.S. in 1976 who agreed to complete a baseline questionnaire.  N=122,000.</a:t>
            </a:r>
          </a:p>
          <a:p>
            <a:r>
              <a:rPr lang="en-US" sz="2600" dirty="0"/>
              <a:t>The Diabetes Study of Northern California (</a:t>
            </a:r>
            <a:r>
              <a:rPr lang="en-US" sz="2600" dirty="0" smtClean="0"/>
              <a:t>DISTANCE).  Adults with diabetes who were receiving care at a Kaiser Permanente Northern California health care facility and completed a questionnaire between 2005 and 2006. N=</a:t>
            </a:r>
            <a:r>
              <a:rPr lang="en-US" sz="2800" dirty="0" smtClean="0"/>
              <a:t>20,188.</a:t>
            </a:r>
            <a:endParaRPr lang="en-US" sz="2600" dirty="0" smtClean="0"/>
          </a:p>
          <a:p>
            <a:pPr>
              <a:lnSpc>
                <a:spcPct val="90000"/>
              </a:lnSpc>
              <a:buFontTx/>
              <a:buNone/>
            </a:pPr>
            <a:endParaRPr lang="en-US" sz="2400" dirty="0" smtClean="0"/>
          </a:p>
        </p:txBody>
      </p:sp>
    </p:spTree>
    <p:extLst>
      <p:ext uri="{BB962C8B-B14F-4D97-AF65-F5344CB8AC3E}">
        <p14:creationId xmlns:p14="http://schemas.microsoft.com/office/powerpoint/2010/main" val="14031987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a:xfrm>
            <a:off x="152400" y="228600"/>
            <a:ext cx="8839200" cy="1143000"/>
          </a:xfrm>
        </p:spPr>
        <p:txBody>
          <a:bodyPr/>
          <a:lstStyle/>
          <a:p>
            <a:r>
              <a:rPr lang="en-US" dirty="0" smtClean="0"/>
              <a:t>Examples: Dynamic Cohort Studies</a:t>
            </a:r>
          </a:p>
        </p:txBody>
      </p:sp>
      <p:sp>
        <p:nvSpPr>
          <p:cNvPr id="48130" name="Rectangle 3"/>
          <p:cNvSpPr>
            <a:spLocks noGrp="1" noChangeArrowheads="1"/>
          </p:cNvSpPr>
          <p:nvPr>
            <p:ph type="body" idx="1"/>
          </p:nvPr>
        </p:nvSpPr>
        <p:spPr>
          <a:xfrm>
            <a:off x="152400" y="1371600"/>
            <a:ext cx="8763000" cy="5105400"/>
          </a:xfrm>
        </p:spPr>
        <p:txBody>
          <a:bodyPr/>
          <a:lstStyle/>
          <a:p>
            <a:pPr>
              <a:lnSpc>
                <a:spcPct val="90000"/>
              </a:lnSpc>
            </a:pPr>
            <a:r>
              <a:rPr lang="en-US" sz="2800" dirty="0" smtClean="0"/>
              <a:t>Administratively defined:  Patients in the Kaiser Health Care system who had at least one visit beginning Jan. 1, 2000 through Dec 31, 2014 </a:t>
            </a:r>
          </a:p>
          <a:p>
            <a:pPr>
              <a:lnSpc>
                <a:spcPct val="90000"/>
              </a:lnSpc>
            </a:pPr>
            <a:endParaRPr lang="en-US" sz="2800" dirty="0" smtClean="0"/>
          </a:p>
          <a:p>
            <a:pPr>
              <a:lnSpc>
                <a:spcPct val="90000"/>
              </a:lnSpc>
            </a:pPr>
            <a:r>
              <a:rPr lang="en-US" sz="2800" dirty="0" smtClean="0"/>
              <a:t>Geographically defined:  residents of San Francisco at any time in 2014.</a:t>
            </a:r>
          </a:p>
          <a:p>
            <a:pPr marL="0" indent="0">
              <a:lnSpc>
                <a:spcPct val="90000"/>
              </a:lnSpc>
              <a:buNone/>
            </a:pPr>
            <a:endParaRPr lang="en-US" sz="2400" dirty="0" smtClean="0"/>
          </a:p>
          <a:p>
            <a:pPr>
              <a:lnSpc>
                <a:spcPct val="90000"/>
              </a:lnSpc>
              <a:buFontTx/>
              <a:buNone/>
            </a:pPr>
            <a:endParaRPr lang="en-US" sz="2400" dirty="0" smtClean="0"/>
          </a:p>
        </p:txBody>
      </p:sp>
    </p:spTree>
    <p:extLst>
      <p:ext uri="{BB962C8B-B14F-4D97-AF65-F5344CB8AC3E}">
        <p14:creationId xmlns:p14="http://schemas.microsoft.com/office/powerpoint/2010/main" val="13800536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76200"/>
            <a:ext cx="7772400" cy="1143000"/>
          </a:xfrm>
        </p:spPr>
        <p:txBody>
          <a:bodyPr/>
          <a:lstStyle/>
          <a:p>
            <a:r>
              <a:rPr lang="en-US" sz="3600" b="1" dirty="0" smtClean="0"/>
              <a:t>Fixed vs Dynamic Cohorts</a:t>
            </a:r>
            <a:endParaRPr lang="en-US" sz="3600" b="1" dirty="0"/>
          </a:p>
        </p:txBody>
      </p:sp>
      <p:graphicFrame>
        <p:nvGraphicFramePr>
          <p:cNvPr id="3" name="Table 2"/>
          <p:cNvGraphicFramePr>
            <a:graphicFrameLocks noGrp="1"/>
          </p:cNvGraphicFramePr>
          <p:nvPr>
            <p:extLst>
              <p:ext uri="{D42A27DB-BD31-4B8C-83A1-F6EECF244321}">
                <p14:modId xmlns:p14="http://schemas.microsoft.com/office/powerpoint/2010/main" val="3842441547"/>
              </p:ext>
            </p:extLst>
          </p:nvPr>
        </p:nvGraphicFramePr>
        <p:xfrm>
          <a:off x="228599" y="868680"/>
          <a:ext cx="8686801" cy="5760720"/>
        </p:xfrm>
        <a:graphic>
          <a:graphicData uri="http://schemas.openxmlformats.org/drawingml/2006/table">
            <a:tbl>
              <a:tblPr firstRow="1" bandRow="1">
                <a:tableStyleId>{F5AB1C69-6EDB-4FF4-983F-18BD219EF322}</a:tableStyleId>
              </a:tblPr>
              <a:tblGrid>
                <a:gridCol w="1595536"/>
                <a:gridCol w="3988836"/>
                <a:gridCol w="3102429"/>
              </a:tblGrid>
              <a:tr h="304800">
                <a:tc>
                  <a:txBody>
                    <a:bodyPr/>
                    <a:lstStyle/>
                    <a:p>
                      <a:endParaRPr 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dirty="0" smtClean="0">
                          <a:solidFill>
                            <a:schemeClr val="tx1"/>
                          </a:solidFill>
                        </a:rPr>
                        <a:t>Fixed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dirty="0" smtClean="0">
                          <a:solidFill>
                            <a:schemeClr val="tx1"/>
                          </a:solidFill>
                        </a:rPr>
                        <a:t>Dynamic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12520">
                <a:tc>
                  <a:txBody>
                    <a:bodyPr/>
                    <a:lstStyle/>
                    <a:p>
                      <a:r>
                        <a:rPr lang="en-US" sz="2000" b="1" dirty="0" smtClean="0">
                          <a:solidFill>
                            <a:schemeClr val="tx1"/>
                          </a:solidFill>
                        </a:rPr>
                        <a:t>Assembly</a:t>
                      </a:r>
                      <a:endParaRPr 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smtClean="0">
                          <a:solidFill>
                            <a:schemeClr val="tx1"/>
                          </a:solidFill>
                        </a:rPr>
                        <a:t>Usually put together</a:t>
                      </a:r>
                      <a:r>
                        <a:rPr lang="en-US" sz="2000" baseline="0" dirty="0" smtClean="0">
                          <a:solidFill>
                            <a:schemeClr val="tx1"/>
                          </a:solidFill>
                        </a:rPr>
                        <a:t> by researchers</a:t>
                      </a:r>
                      <a:r>
                        <a:rPr lang="en-US" sz="2000" dirty="0" smtClean="0">
                          <a:solidFill>
                            <a:schemeClr val="tx1"/>
                          </a:solidFill>
                        </a:rPr>
                        <a:t> </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aseline="0" dirty="0" smtClean="0">
                          <a:solidFill>
                            <a:schemeClr val="tx1"/>
                          </a:solidFill>
                        </a:rPr>
                        <a:t>Naturally occurring or already assembled for purposes other than research</a:t>
                      </a:r>
                      <a:r>
                        <a:rPr lang="en-US" sz="2000" dirty="0" smtClean="0">
                          <a:solidFill>
                            <a:schemeClr val="tx1"/>
                          </a:solidFill>
                        </a:rPr>
                        <a:t>  </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38200">
                <a:tc>
                  <a:txBody>
                    <a:bodyPr/>
                    <a:lstStyle/>
                    <a:p>
                      <a:r>
                        <a:rPr lang="en-US" sz="2000" b="1" dirty="0" smtClean="0">
                          <a:solidFill>
                            <a:schemeClr val="tx1"/>
                          </a:solidFill>
                        </a:rPr>
                        <a:t>Membership</a:t>
                      </a:r>
                      <a:endParaRPr 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smtClean="0">
                          <a:solidFill>
                            <a:schemeClr val="tx1"/>
                          </a:solidFill>
                        </a:rPr>
                        <a:t>Fixed</a:t>
                      </a:r>
                      <a:r>
                        <a:rPr lang="en-US" sz="2000" baseline="0" dirty="0" smtClean="0">
                          <a:solidFill>
                            <a:schemeClr val="tx1"/>
                          </a:solidFill>
                        </a:rPr>
                        <a:t> and limited</a:t>
                      </a:r>
                    </a:p>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tx1"/>
                          </a:solidFill>
                        </a:rPr>
                        <a:t>(“closed to the left”)</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smtClean="0">
                          <a:solidFill>
                            <a:schemeClr val="tx1"/>
                          </a:solidFill>
                        </a:rPr>
                        <a:t>Unlimited</a:t>
                      </a:r>
                    </a:p>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tx1"/>
                          </a:solidFill>
                        </a:rPr>
                        <a:t>(“open to the left”)</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447800">
                <a:tc>
                  <a:txBody>
                    <a:bodyPr/>
                    <a:lstStyle/>
                    <a:p>
                      <a:r>
                        <a:rPr lang="en-US" sz="2000" b="1" dirty="0" smtClean="0">
                          <a:solidFill>
                            <a:schemeClr val="tx1"/>
                          </a:solidFill>
                        </a:rPr>
                        <a:t>Follow-up</a:t>
                      </a:r>
                      <a:endParaRPr 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smtClean="0">
                          <a:solidFill>
                            <a:schemeClr val="tx1"/>
                          </a:solidFill>
                        </a:rPr>
                        <a:t>Follow until outcome of interest, competing event, or study</a:t>
                      </a:r>
                      <a:r>
                        <a:rPr lang="en-US" sz="2000" baseline="0" dirty="0" smtClean="0">
                          <a:solidFill>
                            <a:schemeClr val="tx1"/>
                          </a:solidFill>
                        </a:rPr>
                        <a:t> end</a:t>
                      </a:r>
                      <a:r>
                        <a:rPr lang="en-US" sz="2000" dirty="0" smtClean="0">
                          <a:solidFill>
                            <a:schemeClr val="tx1"/>
                          </a:solidFill>
                        </a:rPr>
                        <a:t>.  Desire is to limit losses to follow-up.</a:t>
                      </a:r>
                    </a:p>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tx1"/>
                          </a:solidFill>
                        </a:rPr>
                        <a:t>(“closed</a:t>
                      </a:r>
                      <a:r>
                        <a:rPr lang="en-US" sz="2000" baseline="0" dirty="0" smtClean="0">
                          <a:solidFill>
                            <a:schemeClr val="tx1"/>
                          </a:solidFill>
                        </a:rPr>
                        <a:t> to the right”</a:t>
                      </a:r>
                      <a:r>
                        <a:rPr lang="en-US" sz="2000" baseline="0" dirty="0">
                          <a:solidFill>
                            <a:schemeClr val="tx1"/>
                          </a:solidFill>
                        </a:rPr>
                        <a:t>)</a:t>
                      </a:r>
                      <a:endParaRPr lang="en-US" sz="200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smtClean="0">
                          <a:solidFill>
                            <a:schemeClr val="tx1"/>
                          </a:solidFill>
                        </a:rPr>
                        <a:t>Follow only while a member of cohort.  Losses to follow-up are expected.  </a:t>
                      </a:r>
                    </a:p>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tx1"/>
                          </a:solidFill>
                        </a:rPr>
                        <a:t>(“open </a:t>
                      </a:r>
                      <a:r>
                        <a:rPr lang="en-US" sz="2000" baseline="0" dirty="0" smtClean="0">
                          <a:solidFill>
                            <a:schemeClr val="tx1"/>
                          </a:solidFill>
                        </a:rPr>
                        <a:t>to the right”)</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33400">
                <a:tc>
                  <a:txBody>
                    <a:bodyPr/>
                    <a:lstStyle/>
                    <a:p>
                      <a:pPr algn="l"/>
                      <a:r>
                        <a:rPr lang="en-US" sz="2000" b="1" dirty="0" smtClean="0">
                          <a:solidFill>
                            <a:schemeClr val="tx1"/>
                          </a:solidFill>
                        </a:rPr>
                        <a:t>Susceptible</a:t>
                      </a:r>
                      <a:r>
                        <a:rPr lang="en-US" sz="2000" b="1" baseline="0" dirty="0" smtClean="0">
                          <a:solidFill>
                            <a:schemeClr val="tx1"/>
                          </a:solidFill>
                        </a:rPr>
                        <a:t> participants</a:t>
                      </a:r>
                      <a:endParaRPr 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smtClean="0">
                          <a:solidFill>
                            <a:schemeClr val="tx1"/>
                          </a:solidFill>
                        </a:rPr>
                        <a:t>Susceptible members begin to become</a:t>
                      </a:r>
                      <a:r>
                        <a:rPr lang="en-US" sz="2000" baseline="0" dirty="0" smtClean="0">
                          <a:solidFill>
                            <a:schemeClr val="tx1"/>
                          </a:solidFill>
                        </a:rPr>
                        <a:t> depleted over time, sometimes drastically.  </a:t>
                      </a:r>
                      <a:r>
                        <a:rPr lang="en-US" sz="2000" dirty="0" smtClean="0">
                          <a:solidFill>
                            <a:schemeClr val="tx1"/>
                          </a:solidFill>
                        </a:rPr>
                        <a:t>Not</a:t>
                      </a:r>
                      <a:r>
                        <a:rPr lang="en-US" sz="2000" baseline="0" dirty="0" smtClean="0">
                          <a:solidFill>
                            <a:schemeClr val="tx1"/>
                          </a:solidFill>
                        </a:rPr>
                        <a:t> replenished.</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err="1" smtClean="0">
                          <a:solidFill>
                            <a:schemeClr val="tx1"/>
                          </a:solidFill>
                        </a:rPr>
                        <a:t>Susceptibles</a:t>
                      </a:r>
                      <a:r>
                        <a:rPr lang="en-US" sz="2000" dirty="0" smtClean="0">
                          <a:solidFill>
                            <a:schemeClr val="tx1"/>
                          </a:solidFill>
                        </a:rPr>
                        <a:t> typically replenished as new members enter.</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33400">
                <a:tc>
                  <a:txBody>
                    <a:bodyPr/>
                    <a:lstStyle/>
                    <a:p>
                      <a:r>
                        <a:rPr lang="en-US" sz="2000" b="1" dirty="0" smtClean="0">
                          <a:solidFill>
                            <a:schemeClr val="tx1"/>
                          </a:solidFill>
                        </a:rPr>
                        <a:t>Time axis</a:t>
                      </a:r>
                      <a:endParaRPr 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aseline="0" dirty="0" smtClean="0">
                          <a:solidFill>
                            <a:schemeClr val="tx1"/>
                          </a:solidFill>
                        </a:rPr>
                        <a:t>Time since entry f</a:t>
                      </a:r>
                      <a:r>
                        <a:rPr lang="en-US" sz="2000" dirty="0" smtClean="0">
                          <a:solidFill>
                            <a:schemeClr val="tx1"/>
                          </a:solidFill>
                        </a:rPr>
                        <a:t>or cohort</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smtClean="0">
                          <a:solidFill>
                            <a:schemeClr val="tx1"/>
                          </a:solidFill>
                        </a:rPr>
                        <a:t>Typically calendar</a:t>
                      </a:r>
                      <a:r>
                        <a:rPr lang="en-US" sz="2000" baseline="0" dirty="0" smtClean="0">
                          <a:solidFill>
                            <a:schemeClr val="tx1"/>
                          </a:solidFill>
                        </a:rPr>
                        <a:t> time</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98273388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76200"/>
            <a:ext cx="7772400" cy="1143000"/>
          </a:xfrm>
        </p:spPr>
        <p:txBody>
          <a:bodyPr/>
          <a:lstStyle/>
          <a:p>
            <a:r>
              <a:rPr lang="en-US" sz="3200" b="1" dirty="0" smtClean="0"/>
              <a:t>Universe of cohort permutations</a:t>
            </a:r>
            <a:endParaRPr lang="en-US" sz="3200" b="1" dirty="0"/>
          </a:p>
        </p:txBody>
      </p:sp>
      <p:graphicFrame>
        <p:nvGraphicFramePr>
          <p:cNvPr id="3" name="Table 2"/>
          <p:cNvGraphicFramePr>
            <a:graphicFrameLocks noGrp="1"/>
          </p:cNvGraphicFramePr>
          <p:nvPr>
            <p:extLst>
              <p:ext uri="{D42A27DB-BD31-4B8C-83A1-F6EECF244321}">
                <p14:modId xmlns:p14="http://schemas.microsoft.com/office/powerpoint/2010/main" val="4240850629"/>
              </p:ext>
            </p:extLst>
          </p:nvPr>
        </p:nvGraphicFramePr>
        <p:xfrm>
          <a:off x="228599" y="1080655"/>
          <a:ext cx="8686801" cy="5437632"/>
        </p:xfrm>
        <a:graphic>
          <a:graphicData uri="http://schemas.openxmlformats.org/drawingml/2006/table">
            <a:tbl>
              <a:tblPr firstRow="1" bandRow="1">
                <a:tableStyleId>{F5AB1C69-6EDB-4FF4-983F-18BD219EF322}</a:tableStyleId>
              </a:tblPr>
              <a:tblGrid>
                <a:gridCol w="1371600"/>
                <a:gridCol w="1371600"/>
                <a:gridCol w="2743200"/>
                <a:gridCol w="3200401"/>
              </a:tblGrid>
              <a:tr h="757428">
                <a:tc>
                  <a:txBody>
                    <a:bodyPr/>
                    <a:lstStyle/>
                    <a:p>
                      <a:endParaRPr lang="en-US" sz="36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3600"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b="1" dirty="0" smtClean="0">
                          <a:solidFill>
                            <a:schemeClr val="tx1"/>
                          </a:solidFill>
                        </a:rPr>
                        <a:t>Departure from cohort from perspective of researcher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sz="3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1020">
                <a:tc>
                  <a:txBody>
                    <a:bodyPr/>
                    <a:lstStyle/>
                    <a:p>
                      <a:endParaRPr lang="en-US" sz="24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2400"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rPr>
                        <a:t>Not necessarily expected</a:t>
                      </a:r>
                      <a:r>
                        <a:rPr lang="en-US" sz="2400" b="1" baseline="0" dirty="0" smtClean="0">
                          <a:solidFill>
                            <a:schemeClr val="tx1"/>
                          </a:solidFill>
                        </a:rPr>
                        <a:t> and u</a:t>
                      </a:r>
                      <a:r>
                        <a:rPr lang="en-US" sz="2400" b="1" dirty="0" smtClean="0">
                          <a:solidFill>
                            <a:schemeClr val="tx1"/>
                          </a:solidFill>
                        </a:rPr>
                        <a:t>ndesirable</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solidFill>
                            <a:schemeClr val="tx1"/>
                          </a:solidFill>
                        </a:rPr>
                        <a:t>Naturally</a:t>
                      </a:r>
                      <a:r>
                        <a:rPr lang="en-US" sz="2400" b="1" baseline="0" dirty="0" smtClean="0">
                          <a:solidFill>
                            <a:schemeClr val="tx1"/>
                          </a:solidFill>
                        </a:rPr>
                        <a:t> expected (but not necessarily desirable)</a:t>
                      </a:r>
                      <a:endParaRPr lang="en-US" sz="2400"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83792">
                <a:tc rowSpan="2">
                  <a:txBody>
                    <a:bodyPr/>
                    <a:lstStyle/>
                    <a:p>
                      <a:pPr algn="ctr"/>
                      <a:r>
                        <a:rPr lang="en-US" sz="2800" b="1" dirty="0" smtClean="0">
                          <a:solidFill>
                            <a:schemeClr val="tx1"/>
                          </a:solidFill>
                        </a:rPr>
                        <a:t>Entry into cohort </a:t>
                      </a:r>
                      <a:endParaRPr lang="en-US" sz="28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baseline="0" dirty="0" smtClean="0">
                          <a:solidFill>
                            <a:schemeClr val="tx1"/>
                          </a:solidFill>
                        </a:rPr>
                        <a:t> </a:t>
                      </a:r>
                      <a:r>
                        <a:rPr lang="en-US" sz="2400" b="1" dirty="0" smtClean="0">
                          <a:solidFill>
                            <a:schemeClr val="tx1"/>
                          </a:solidFill>
                        </a:rPr>
                        <a:t>Limited in number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rPr>
                        <a:t>“Fixed cohort”</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t>Rarely used in epidemiologic</a:t>
                      </a:r>
                      <a:r>
                        <a:rPr lang="en-US" sz="2400" baseline="0" dirty="0" smtClean="0"/>
                        <a:t> research </a:t>
                      </a:r>
                      <a:endParaRPr lang="en-US" sz="24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39468">
                <a:tc vMerge="1">
                  <a:txBody>
                    <a:bodyPr/>
                    <a:lstStyle/>
                    <a:p>
                      <a:endParaRPr 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solidFill>
                            <a:schemeClr val="tx1"/>
                          </a:solidFill>
                        </a:rPr>
                        <a:t>Un-limited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aseline="0" dirty="0" smtClean="0">
                          <a:solidFill>
                            <a:schemeClr val="tx1"/>
                          </a:solidFill>
                        </a:rPr>
                        <a:t>Variation of a fixed cohort, where researchers willing to study all who meet criteria</a:t>
                      </a:r>
                      <a:endParaRPr lang="en-US" sz="240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t>“Dynamic</a:t>
                      </a:r>
                      <a:r>
                        <a:rPr lang="en-US" sz="2400" baseline="0" dirty="0" smtClean="0"/>
                        <a:t> cohort”</a:t>
                      </a:r>
                      <a:endParaRPr lang="en-US"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42589897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a:xfrm>
            <a:off x="685800" y="304800"/>
            <a:ext cx="7772400" cy="1143000"/>
          </a:xfrm>
        </p:spPr>
        <p:txBody>
          <a:bodyPr/>
          <a:lstStyle/>
          <a:p>
            <a:r>
              <a:rPr lang="en-US" smtClean="0"/>
              <a:t>Cohort Study Design</a:t>
            </a:r>
          </a:p>
        </p:txBody>
      </p:sp>
      <p:sp>
        <p:nvSpPr>
          <p:cNvPr id="50178" name="Rectangle 3"/>
          <p:cNvSpPr>
            <a:spLocks noGrp="1" noChangeArrowheads="1"/>
          </p:cNvSpPr>
          <p:nvPr>
            <p:ph type="body" idx="1"/>
          </p:nvPr>
        </p:nvSpPr>
        <p:spPr>
          <a:xfrm>
            <a:off x="152400" y="1447800"/>
            <a:ext cx="9067800" cy="4114800"/>
          </a:xfrm>
        </p:spPr>
        <p:txBody>
          <a:bodyPr/>
          <a:lstStyle/>
          <a:p>
            <a:pPr>
              <a:spcAft>
                <a:spcPts val="600"/>
              </a:spcAft>
            </a:pPr>
            <a:r>
              <a:rPr lang="en-US" dirty="0" smtClean="0"/>
              <a:t>Follows individuals’ </a:t>
            </a:r>
            <a:r>
              <a:rPr lang="en-US" dirty="0" smtClean="0"/>
              <a:t>progress through life and accompanying disease risk</a:t>
            </a:r>
          </a:p>
          <a:p>
            <a:pPr>
              <a:spcAft>
                <a:spcPts val="600"/>
              </a:spcAft>
            </a:pPr>
            <a:r>
              <a:rPr lang="en-US" dirty="0" smtClean="0"/>
              <a:t>Gold standard among observational study designs because exposure </a:t>
            </a:r>
            <a:r>
              <a:rPr lang="en-US" dirty="0" smtClean="0"/>
              <a:t>measured before </a:t>
            </a:r>
            <a:r>
              <a:rPr lang="en-US" dirty="0" smtClean="0"/>
              <a:t>outcome occurs</a:t>
            </a:r>
          </a:p>
          <a:p>
            <a:r>
              <a:rPr lang="en-US" dirty="0" smtClean="0"/>
              <a:t>Experimental study designs (</a:t>
            </a:r>
            <a:r>
              <a:rPr lang="en-US" dirty="0"/>
              <a:t>r</a:t>
            </a:r>
            <a:r>
              <a:rPr lang="en-US" dirty="0" smtClean="0"/>
              <a:t>andomized or non-randomized) are cohorts (typically “fixed”) where exposure assigned rather than observed</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a:xfrm>
            <a:off x="685800" y="-152400"/>
            <a:ext cx="7772400" cy="1143000"/>
          </a:xfrm>
        </p:spPr>
        <p:txBody>
          <a:bodyPr/>
          <a:lstStyle/>
          <a:p>
            <a:r>
              <a:rPr lang="en-US" dirty="0" smtClean="0">
                <a:solidFill>
                  <a:schemeClr val="tx1"/>
                </a:solidFill>
              </a:rPr>
              <a:t>Framingham Cohort Study</a:t>
            </a:r>
          </a:p>
        </p:txBody>
      </p:sp>
      <p:sp>
        <p:nvSpPr>
          <p:cNvPr id="52226" name="Rectangle 3"/>
          <p:cNvSpPr>
            <a:spLocks noGrp="1" noChangeArrowheads="1"/>
          </p:cNvSpPr>
          <p:nvPr>
            <p:ph type="body" idx="1"/>
          </p:nvPr>
        </p:nvSpPr>
        <p:spPr>
          <a:xfrm>
            <a:off x="228600" y="5867400"/>
            <a:ext cx="8986838" cy="1181101"/>
          </a:xfrm>
        </p:spPr>
        <p:txBody>
          <a:bodyPr/>
          <a:lstStyle/>
          <a:p>
            <a:pPr>
              <a:lnSpc>
                <a:spcPct val="90000"/>
              </a:lnSpc>
              <a:buFontTx/>
              <a:buNone/>
            </a:pPr>
            <a:r>
              <a:rPr lang="en-US" sz="2400" dirty="0" err="1"/>
              <a:t>Dawber</a:t>
            </a:r>
            <a:r>
              <a:rPr lang="en-US" sz="2400" dirty="0"/>
              <a:t> TR, </a:t>
            </a:r>
            <a:r>
              <a:rPr lang="en-US" sz="2400" dirty="0" err="1"/>
              <a:t>Meadors</a:t>
            </a:r>
            <a:r>
              <a:rPr lang="en-US" sz="2400" dirty="0"/>
              <a:t> GF, Moore FE, Jr.: Epidemiological approaches to heart disease: the Framingham Study. </a:t>
            </a:r>
            <a:r>
              <a:rPr lang="en-US" sz="2400" i="1" dirty="0"/>
              <a:t>Am J Public </a:t>
            </a:r>
            <a:r>
              <a:rPr lang="en-US" sz="2400" i="1" dirty="0" smtClean="0"/>
              <a:t>Health </a:t>
            </a:r>
            <a:r>
              <a:rPr lang="en-US" sz="2400" dirty="0" smtClean="0"/>
              <a:t>1951. </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838200"/>
            <a:ext cx="7810917" cy="5029200"/>
          </a:xfrm>
          <a:prstGeom prst="rect">
            <a:avLst/>
          </a:prstGeo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54162" y="2471737"/>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45363" y="3233738"/>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96963" y="2471738"/>
            <a:ext cx="457200" cy="396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35163" y="22431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92363" y="23193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916363" y="2445561"/>
            <a:ext cx="434181" cy="48337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endCxn id="54302" idx="2"/>
          </p:cNvCxnSpPr>
          <p:nvPr/>
        </p:nvCxnSpPr>
        <p:spPr>
          <a:xfrm flipV="1">
            <a:off x="4830763" y="2590800"/>
            <a:ext cx="434181" cy="41433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714432" y="2700338"/>
            <a:ext cx="335531" cy="419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852738"/>
            <a:ext cx="4572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40563" y="2958239"/>
            <a:ext cx="427037" cy="427899"/>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97163" y="23955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267200" y="2590800"/>
            <a:ext cx="289719" cy="36743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35563" y="27003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78563" y="28527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78163" y="23193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602163" y="25479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516563" y="26241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59563" y="27765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306763" y="23955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4292" name="TextBox 35"/>
          <p:cNvSpPr txBox="1">
            <a:spLocks noChangeArrowheads="1"/>
          </p:cNvSpPr>
          <p:nvPr/>
        </p:nvSpPr>
        <p:spPr bwMode="auto">
          <a:xfrm>
            <a:off x="3495675" y="2090738"/>
            <a:ext cx="417513" cy="366712"/>
          </a:xfrm>
          <a:prstGeom prst="rect">
            <a:avLst/>
          </a:prstGeom>
          <a:noFill/>
          <a:ln w="9525">
            <a:noFill/>
            <a:miter lim="800000"/>
            <a:headEnd/>
            <a:tailEnd/>
          </a:ln>
        </p:spPr>
        <p:txBody>
          <a:bodyPr wrap="none">
            <a:spAutoFit/>
          </a:bodyPr>
          <a:lstStyle/>
          <a:p>
            <a:r>
              <a:rPr lang="en-US" sz="1800">
                <a:latin typeface="Calibri" pitchFamily="34" charset="0"/>
              </a:rPr>
              <a:t>CE</a:t>
            </a:r>
          </a:p>
        </p:txBody>
      </p:sp>
      <p:cxnSp>
        <p:nvCxnSpPr>
          <p:cNvPr id="43" name="Straight Arrow Connector 42"/>
          <p:cNvCxnSpPr/>
          <p:nvPr/>
        </p:nvCxnSpPr>
        <p:spPr>
          <a:xfrm>
            <a:off x="2133600" y="6553200"/>
            <a:ext cx="4648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4295" name="TextBox 43"/>
          <p:cNvSpPr txBox="1">
            <a:spLocks noChangeArrowheads="1"/>
          </p:cNvSpPr>
          <p:nvPr/>
        </p:nvSpPr>
        <p:spPr bwMode="auto">
          <a:xfrm>
            <a:off x="4191000" y="6491288"/>
            <a:ext cx="644525" cy="366712"/>
          </a:xfrm>
          <a:prstGeom prst="rect">
            <a:avLst/>
          </a:prstGeom>
          <a:noFill/>
          <a:ln w="9525">
            <a:noFill/>
            <a:miter lim="800000"/>
            <a:headEnd/>
            <a:tailEnd/>
          </a:ln>
        </p:spPr>
        <p:txBody>
          <a:bodyPr wrap="none">
            <a:spAutoFit/>
          </a:bodyPr>
          <a:lstStyle/>
          <a:p>
            <a:r>
              <a:rPr lang="en-US" sz="1800">
                <a:latin typeface="Calibri" pitchFamily="34" charset="0"/>
              </a:rPr>
              <a:t>Time</a:t>
            </a:r>
          </a:p>
        </p:txBody>
      </p:sp>
      <p:cxnSp>
        <p:nvCxnSpPr>
          <p:cNvPr id="2" name="Straight Connector 34"/>
          <p:cNvCxnSpPr/>
          <p:nvPr/>
        </p:nvCxnSpPr>
        <p:spPr>
          <a:xfrm flipV="1">
            <a:off x="5973763" y="27765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4297" name="TextBox 35"/>
          <p:cNvSpPr txBox="1">
            <a:spLocks noChangeArrowheads="1"/>
          </p:cNvSpPr>
          <p:nvPr/>
        </p:nvSpPr>
        <p:spPr bwMode="auto">
          <a:xfrm>
            <a:off x="6202363" y="2471738"/>
            <a:ext cx="417512" cy="366712"/>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54298" name="Text Box 3"/>
          <p:cNvSpPr txBox="1">
            <a:spLocks noChangeArrowheads="1"/>
          </p:cNvSpPr>
          <p:nvPr/>
        </p:nvSpPr>
        <p:spPr bwMode="auto">
          <a:xfrm>
            <a:off x="173038" y="89118"/>
            <a:ext cx="9047162" cy="1815882"/>
          </a:xfrm>
          <a:prstGeom prst="rect">
            <a:avLst/>
          </a:prstGeom>
          <a:noFill/>
          <a:ln w="9525">
            <a:noFill/>
            <a:miter lim="800000"/>
            <a:headEnd/>
            <a:tailEnd/>
          </a:ln>
        </p:spPr>
        <p:txBody>
          <a:bodyPr anchor="ctr">
            <a:spAutoFit/>
          </a:bodyPr>
          <a:lstStyle/>
          <a:p>
            <a:pPr eaLnBrk="0" hangingPunct="0"/>
            <a:r>
              <a:rPr lang="en-US" sz="3200" b="1" dirty="0"/>
              <a:t>	</a:t>
            </a:r>
            <a:r>
              <a:rPr lang="en-US" sz="3200" b="1" dirty="0" smtClean="0"/>
              <a:t>  Threat </a:t>
            </a:r>
            <a:r>
              <a:rPr lang="en-US" sz="3200" b="1" dirty="0"/>
              <a:t>to Validity in a Cohort </a:t>
            </a:r>
            <a:r>
              <a:rPr lang="en-US" sz="3200" b="1" dirty="0" smtClean="0"/>
              <a:t>Study:</a:t>
            </a:r>
          </a:p>
          <a:p>
            <a:pPr algn="ctr" eaLnBrk="0" hangingPunct="0"/>
            <a:r>
              <a:rPr lang="en-US" sz="3200" b="1" dirty="0" smtClean="0"/>
              <a:t> Losses to follow-up</a:t>
            </a:r>
            <a:endParaRPr lang="en-US" sz="2800" dirty="0" smtClean="0"/>
          </a:p>
          <a:p>
            <a:pPr eaLnBrk="0" hangingPunct="0"/>
            <a:r>
              <a:rPr lang="en-US" dirty="0" smtClean="0"/>
              <a:t>What </a:t>
            </a:r>
            <a:r>
              <a:rPr lang="en-US" dirty="0"/>
              <a:t>bias do those lost introduce?  Missed disease diagnoses?</a:t>
            </a:r>
          </a:p>
          <a:p>
            <a:pPr eaLnBrk="0" hangingPunct="0"/>
            <a:r>
              <a:rPr lang="en-US" dirty="0" smtClean="0"/>
              <a:t>Are those </a:t>
            </a:r>
            <a:r>
              <a:rPr lang="en-US" dirty="0"/>
              <a:t>with particular </a:t>
            </a:r>
            <a:r>
              <a:rPr lang="en-US" dirty="0" smtClean="0"/>
              <a:t>exposures </a:t>
            </a:r>
            <a:r>
              <a:rPr lang="en-US" dirty="0"/>
              <a:t>more or less likely to leave?</a:t>
            </a:r>
          </a:p>
        </p:txBody>
      </p:sp>
      <p:sp>
        <p:nvSpPr>
          <p:cNvPr id="54299" name="Text Box 6"/>
          <p:cNvSpPr txBox="1">
            <a:spLocks noChangeArrowheads="1"/>
          </p:cNvSpPr>
          <p:nvPr/>
        </p:nvSpPr>
        <p:spPr bwMode="auto">
          <a:xfrm>
            <a:off x="2362200" y="1828800"/>
            <a:ext cx="319088" cy="457200"/>
          </a:xfrm>
          <a:prstGeom prst="rect">
            <a:avLst/>
          </a:prstGeom>
          <a:noFill/>
          <a:ln w="9525">
            <a:noFill/>
            <a:miter lim="800000"/>
            <a:headEnd/>
            <a:tailEnd/>
          </a:ln>
        </p:spPr>
        <p:txBody>
          <a:bodyPr wrap="none" anchor="ctr">
            <a:spAutoFit/>
          </a:bodyPr>
          <a:lstStyle/>
          <a:p>
            <a:pPr algn="ctr" eaLnBrk="0" hangingPunct="0"/>
            <a:r>
              <a:rPr lang="en-US" dirty="0"/>
              <a:t>?</a:t>
            </a:r>
          </a:p>
        </p:txBody>
      </p:sp>
      <p:sp>
        <p:nvSpPr>
          <p:cNvPr id="54300" name="Text Box 6"/>
          <p:cNvSpPr txBox="1">
            <a:spLocks noChangeArrowheads="1"/>
          </p:cNvSpPr>
          <p:nvPr/>
        </p:nvSpPr>
        <p:spPr bwMode="auto">
          <a:xfrm>
            <a:off x="2667000" y="1905000"/>
            <a:ext cx="319088" cy="457200"/>
          </a:xfrm>
          <a:prstGeom prst="rect">
            <a:avLst/>
          </a:prstGeom>
          <a:noFill/>
          <a:ln w="9525">
            <a:noFill/>
            <a:miter lim="800000"/>
            <a:headEnd/>
            <a:tailEnd/>
          </a:ln>
        </p:spPr>
        <p:txBody>
          <a:bodyPr wrap="none" anchor="ctr">
            <a:spAutoFit/>
          </a:bodyPr>
          <a:lstStyle/>
          <a:p>
            <a:pPr algn="ctr" eaLnBrk="0" hangingPunct="0"/>
            <a:r>
              <a:rPr lang="en-US"/>
              <a:t>?</a:t>
            </a:r>
          </a:p>
        </p:txBody>
      </p:sp>
      <p:sp>
        <p:nvSpPr>
          <p:cNvPr id="54301" name="Text Box 6"/>
          <p:cNvSpPr txBox="1">
            <a:spLocks noChangeArrowheads="1"/>
          </p:cNvSpPr>
          <p:nvPr/>
        </p:nvSpPr>
        <p:spPr bwMode="auto">
          <a:xfrm>
            <a:off x="4191000" y="2057400"/>
            <a:ext cx="319088" cy="457200"/>
          </a:xfrm>
          <a:prstGeom prst="rect">
            <a:avLst/>
          </a:prstGeom>
          <a:noFill/>
          <a:ln w="9525">
            <a:noFill/>
            <a:miter lim="800000"/>
            <a:headEnd/>
            <a:tailEnd/>
          </a:ln>
        </p:spPr>
        <p:txBody>
          <a:bodyPr wrap="none" anchor="ctr">
            <a:spAutoFit/>
          </a:bodyPr>
          <a:lstStyle/>
          <a:p>
            <a:pPr algn="ctr" eaLnBrk="0" hangingPunct="0"/>
            <a:r>
              <a:rPr lang="en-US" dirty="0"/>
              <a:t>?</a:t>
            </a:r>
          </a:p>
        </p:txBody>
      </p:sp>
      <p:sp>
        <p:nvSpPr>
          <p:cNvPr id="54302" name="Text Box 6"/>
          <p:cNvSpPr txBox="1">
            <a:spLocks noChangeArrowheads="1"/>
          </p:cNvSpPr>
          <p:nvPr/>
        </p:nvSpPr>
        <p:spPr bwMode="auto">
          <a:xfrm>
            <a:off x="5105400" y="2133600"/>
            <a:ext cx="319088" cy="457200"/>
          </a:xfrm>
          <a:prstGeom prst="rect">
            <a:avLst/>
          </a:prstGeom>
          <a:noFill/>
          <a:ln w="9525">
            <a:noFill/>
            <a:miter lim="800000"/>
            <a:headEnd/>
            <a:tailEnd/>
          </a:ln>
        </p:spPr>
        <p:txBody>
          <a:bodyPr wrap="none" anchor="ctr">
            <a:spAutoFit/>
          </a:bodyPr>
          <a:lstStyle/>
          <a:p>
            <a:pPr algn="ctr" eaLnBrk="0" hangingPunct="0"/>
            <a:r>
              <a:rPr lang="en-US"/>
              <a:t>?</a:t>
            </a:r>
          </a:p>
        </p:txBody>
      </p:sp>
      <p:sp>
        <p:nvSpPr>
          <p:cNvPr id="54303" name="Text Box 6"/>
          <p:cNvSpPr txBox="1">
            <a:spLocks noChangeArrowheads="1"/>
          </p:cNvSpPr>
          <p:nvPr/>
        </p:nvSpPr>
        <p:spPr bwMode="auto">
          <a:xfrm>
            <a:off x="5943600" y="2286000"/>
            <a:ext cx="319088" cy="457200"/>
          </a:xfrm>
          <a:prstGeom prst="rect">
            <a:avLst/>
          </a:prstGeom>
          <a:noFill/>
          <a:ln w="9525">
            <a:noFill/>
            <a:miter lim="800000"/>
            <a:headEnd/>
            <a:tailEnd/>
          </a:ln>
        </p:spPr>
        <p:txBody>
          <a:bodyPr wrap="none" anchor="ctr">
            <a:spAutoFit/>
          </a:bodyPr>
          <a:lstStyle/>
          <a:p>
            <a:pPr algn="ctr" eaLnBrk="0" hangingPunct="0"/>
            <a:r>
              <a:rPr lang="en-US"/>
              <a:t>?</a:t>
            </a:r>
          </a:p>
        </p:txBody>
      </p:sp>
      <p:sp>
        <p:nvSpPr>
          <p:cNvPr id="54304" name="Text Box 6"/>
          <p:cNvSpPr txBox="1">
            <a:spLocks noChangeArrowheads="1"/>
          </p:cNvSpPr>
          <p:nvPr/>
        </p:nvSpPr>
        <p:spPr bwMode="auto">
          <a:xfrm>
            <a:off x="7086600" y="2438400"/>
            <a:ext cx="319088" cy="457200"/>
          </a:xfrm>
          <a:prstGeom prst="rect">
            <a:avLst/>
          </a:prstGeom>
          <a:noFill/>
          <a:ln w="9525">
            <a:noFill/>
            <a:miter lim="800000"/>
            <a:headEnd/>
            <a:tailEnd/>
          </a:ln>
        </p:spPr>
        <p:txBody>
          <a:bodyPr wrap="none" anchor="ctr">
            <a:spAutoFit/>
          </a:bodyPr>
          <a:lstStyle/>
          <a:p>
            <a:pPr algn="ctr" eaLnBrk="0" hangingPunct="0"/>
            <a:r>
              <a:rPr lang="en-US" dirty="0"/>
              <a:t>?</a:t>
            </a:r>
          </a:p>
        </p:txBody>
      </p:sp>
      <p:sp>
        <p:nvSpPr>
          <p:cNvPr id="54305" name="Text Box 6"/>
          <p:cNvSpPr txBox="1">
            <a:spLocks noChangeArrowheads="1"/>
          </p:cNvSpPr>
          <p:nvPr/>
        </p:nvSpPr>
        <p:spPr bwMode="auto">
          <a:xfrm>
            <a:off x="7391400" y="2590800"/>
            <a:ext cx="319088" cy="457200"/>
          </a:xfrm>
          <a:prstGeom prst="rect">
            <a:avLst/>
          </a:prstGeom>
          <a:noFill/>
          <a:ln w="9525">
            <a:noFill/>
            <a:miter lim="800000"/>
            <a:headEnd/>
            <a:tailEnd/>
          </a:ln>
        </p:spPr>
        <p:txBody>
          <a:bodyPr wrap="none" anchor="ctr">
            <a:spAutoFit/>
          </a:bodyPr>
          <a:lstStyle/>
          <a:p>
            <a:pPr algn="ctr" eaLnBrk="0" hangingPunct="0"/>
            <a:r>
              <a:rPr lang="en-US" dirty="0"/>
              <a:t>?</a:t>
            </a:r>
          </a:p>
        </p:txBody>
      </p:sp>
      <p:sp>
        <p:nvSpPr>
          <p:cNvPr id="36" name="Oval 35"/>
          <p:cNvSpPr/>
          <p:nvPr/>
        </p:nvSpPr>
        <p:spPr>
          <a:xfrm>
            <a:off x="4518593" y="240056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7" name="Oval 36"/>
          <p:cNvSpPr/>
          <p:nvPr/>
        </p:nvSpPr>
        <p:spPr>
          <a:xfrm>
            <a:off x="5471093" y="2445561"/>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8" name="Oval 37"/>
          <p:cNvSpPr/>
          <p:nvPr/>
        </p:nvSpPr>
        <p:spPr>
          <a:xfrm>
            <a:off x="2986088" y="2208422"/>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9" name="Oval 38"/>
          <p:cNvSpPr/>
          <p:nvPr/>
        </p:nvSpPr>
        <p:spPr>
          <a:xfrm>
            <a:off x="6614093" y="2629653"/>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a:xfrm>
            <a:off x="685800" y="0"/>
            <a:ext cx="7772400" cy="1143000"/>
          </a:xfrm>
        </p:spPr>
        <p:txBody>
          <a:bodyPr/>
          <a:lstStyle/>
          <a:p>
            <a:r>
              <a:rPr lang="en-US" sz="4000" dirty="0" smtClean="0"/>
              <a:t>Research Studies Based on Humans</a:t>
            </a:r>
          </a:p>
        </p:txBody>
      </p:sp>
      <p:sp>
        <p:nvSpPr>
          <p:cNvPr id="21506" name="Text Box 3"/>
          <p:cNvSpPr txBox="1">
            <a:spLocks noChangeArrowheads="1"/>
          </p:cNvSpPr>
          <p:nvPr/>
        </p:nvSpPr>
        <p:spPr bwMode="auto">
          <a:xfrm>
            <a:off x="2741044" y="1303337"/>
            <a:ext cx="3344862" cy="579438"/>
          </a:xfrm>
          <a:prstGeom prst="rect">
            <a:avLst/>
          </a:prstGeom>
          <a:noFill/>
          <a:ln w="9525">
            <a:noFill/>
            <a:miter lim="800000"/>
            <a:headEnd/>
            <a:tailEnd/>
          </a:ln>
        </p:spPr>
        <p:txBody>
          <a:bodyPr wrap="none">
            <a:spAutoFit/>
          </a:bodyPr>
          <a:lstStyle/>
          <a:p>
            <a:pPr algn="ctr" eaLnBrk="0" hangingPunct="0"/>
            <a:r>
              <a:rPr lang="en-US" sz="3200" dirty="0"/>
              <a:t>Unit of observation</a:t>
            </a:r>
          </a:p>
        </p:txBody>
      </p:sp>
      <p:sp>
        <p:nvSpPr>
          <p:cNvPr id="21507" name="Line 4"/>
          <p:cNvSpPr>
            <a:spLocks noChangeShapeType="1"/>
          </p:cNvSpPr>
          <p:nvPr/>
        </p:nvSpPr>
        <p:spPr bwMode="auto">
          <a:xfrm flipH="1">
            <a:off x="3429000" y="1882775"/>
            <a:ext cx="533400" cy="533400"/>
          </a:xfrm>
          <a:prstGeom prst="line">
            <a:avLst/>
          </a:prstGeom>
          <a:noFill/>
          <a:ln w="9525">
            <a:solidFill>
              <a:schemeClr val="tx1"/>
            </a:solidFill>
            <a:round/>
            <a:headEnd/>
            <a:tailEnd type="triangle" w="med" len="med"/>
          </a:ln>
        </p:spPr>
        <p:txBody>
          <a:bodyPr wrap="none" anchor="ctr"/>
          <a:lstStyle/>
          <a:p>
            <a:endParaRPr lang="en-US"/>
          </a:p>
        </p:txBody>
      </p:sp>
      <p:sp>
        <p:nvSpPr>
          <p:cNvPr id="21508" name="Line 5"/>
          <p:cNvSpPr>
            <a:spLocks noChangeShapeType="1"/>
          </p:cNvSpPr>
          <p:nvPr/>
        </p:nvSpPr>
        <p:spPr bwMode="auto">
          <a:xfrm>
            <a:off x="4800600" y="1882775"/>
            <a:ext cx="533400" cy="609600"/>
          </a:xfrm>
          <a:prstGeom prst="line">
            <a:avLst/>
          </a:prstGeom>
          <a:noFill/>
          <a:ln w="9525">
            <a:solidFill>
              <a:schemeClr val="tx1"/>
            </a:solidFill>
            <a:round/>
            <a:headEnd/>
            <a:tailEnd type="triangle" w="med" len="med"/>
          </a:ln>
        </p:spPr>
        <p:txBody>
          <a:bodyPr wrap="none" anchor="ctr"/>
          <a:lstStyle/>
          <a:p>
            <a:endParaRPr lang="en-US"/>
          </a:p>
        </p:txBody>
      </p:sp>
      <p:sp>
        <p:nvSpPr>
          <p:cNvPr id="21509" name="Text Box 6"/>
          <p:cNvSpPr txBox="1">
            <a:spLocks noChangeArrowheads="1"/>
          </p:cNvSpPr>
          <p:nvPr/>
        </p:nvSpPr>
        <p:spPr bwMode="auto">
          <a:xfrm>
            <a:off x="439738" y="2263775"/>
            <a:ext cx="3805237" cy="461963"/>
          </a:xfrm>
          <a:prstGeom prst="rect">
            <a:avLst/>
          </a:prstGeom>
          <a:noFill/>
          <a:ln w="9525">
            <a:noFill/>
            <a:miter lim="800000"/>
            <a:headEnd/>
            <a:tailEnd/>
          </a:ln>
        </p:spPr>
        <p:txBody>
          <a:bodyPr wrap="none">
            <a:spAutoFit/>
          </a:bodyPr>
          <a:lstStyle/>
          <a:p>
            <a:pPr algn="ctr" eaLnBrk="0" hangingPunct="0"/>
            <a:r>
              <a:rPr lang="en-US" dirty="0"/>
              <a:t>Group (e.g., geographic area)</a:t>
            </a:r>
          </a:p>
        </p:txBody>
      </p:sp>
      <p:sp>
        <p:nvSpPr>
          <p:cNvPr id="21510" name="Text Box 7"/>
          <p:cNvSpPr txBox="1">
            <a:spLocks noChangeArrowheads="1"/>
          </p:cNvSpPr>
          <p:nvPr/>
        </p:nvSpPr>
        <p:spPr bwMode="auto">
          <a:xfrm>
            <a:off x="5334000" y="2187575"/>
            <a:ext cx="1435100" cy="457200"/>
          </a:xfrm>
          <a:prstGeom prst="rect">
            <a:avLst/>
          </a:prstGeom>
          <a:noFill/>
          <a:ln w="9525">
            <a:noFill/>
            <a:miter lim="800000"/>
            <a:headEnd/>
            <a:tailEnd/>
          </a:ln>
        </p:spPr>
        <p:txBody>
          <a:bodyPr wrap="none">
            <a:spAutoFit/>
          </a:bodyPr>
          <a:lstStyle/>
          <a:p>
            <a:pPr algn="ctr" eaLnBrk="0" hangingPunct="0"/>
            <a:r>
              <a:rPr lang="en-US"/>
              <a:t>Individual</a:t>
            </a:r>
          </a:p>
        </p:txBody>
      </p:sp>
      <p:sp>
        <p:nvSpPr>
          <p:cNvPr id="21511" name="Line 8"/>
          <p:cNvSpPr>
            <a:spLocks noChangeShapeType="1"/>
          </p:cNvSpPr>
          <p:nvPr/>
        </p:nvSpPr>
        <p:spPr bwMode="auto">
          <a:xfrm>
            <a:off x="1070529" y="3408869"/>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21512" name="Line 9"/>
          <p:cNvSpPr>
            <a:spLocks noChangeShapeType="1"/>
          </p:cNvSpPr>
          <p:nvPr/>
        </p:nvSpPr>
        <p:spPr bwMode="auto">
          <a:xfrm flipH="1">
            <a:off x="3695700" y="4306737"/>
            <a:ext cx="1371600" cy="701675"/>
          </a:xfrm>
          <a:prstGeom prst="line">
            <a:avLst/>
          </a:prstGeom>
          <a:noFill/>
          <a:ln w="9525">
            <a:solidFill>
              <a:schemeClr val="tx1"/>
            </a:solidFill>
            <a:round/>
            <a:headEnd/>
            <a:tailEnd type="triangle" w="med" len="med"/>
          </a:ln>
        </p:spPr>
        <p:txBody>
          <a:bodyPr wrap="none" anchor="ctr"/>
          <a:lstStyle/>
          <a:p>
            <a:endParaRPr lang="en-US"/>
          </a:p>
        </p:txBody>
      </p:sp>
      <p:sp>
        <p:nvSpPr>
          <p:cNvPr id="21513" name="Text Box 10"/>
          <p:cNvSpPr txBox="1">
            <a:spLocks noChangeArrowheads="1"/>
          </p:cNvSpPr>
          <p:nvPr/>
        </p:nvSpPr>
        <p:spPr bwMode="auto">
          <a:xfrm>
            <a:off x="148701" y="3732361"/>
            <a:ext cx="2258952" cy="461665"/>
          </a:xfrm>
          <a:prstGeom prst="rect">
            <a:avLst/>
          </a:prstGeom>
          <a:noFill/>
          <a:ln w="9525">
            <a:noFill/>
            <a:miter lim="800000"/>
            <a:headEnd/>
            <a:tailEnd/>
          </a:ln>
        </p:spPr>
        <p:txBody>
          <a:bodyPr wrap="none">
            <a:spAutoFit/>
          </a:bodyPr>
          <a:lstStyle/>
          <a:p>
            <a:pPr algn="ctr" eaLnBrk="0" hangingPunct="0"/>
            <a:r>
              <a:rPr lang="en-US" dirty="0" smtClean="0"/>
              <a:t>Ecologic </a:t>
            </a:r>
            <a:r>
              <a:rPr lang="en-US" dirty="0"/>
              <a:t>Studies</a:t>
            </a:r>
          </a:p>
        </p:txBody>
      </p:sp>
      <p:sp>
        <p:nvSpPr>
          <p:cNvPr id="21514" name="Text Box 11"/>
          <p:cNvSpPr txBox="1">
            <a:spLocks noChangeArrowheads="1"/>
          </p:cNvSpPr>
          <p:nvPr/>
        </p:nvSpPr>
        <p:spPr bwMode="auto">
          <a:xfrm>
            <a:off x="4616649" y="5008413"/>
            <a:ext cx="2233305" cy="1384995"/>
          </a:xfrm>
          <a:prstGeom prst="rect">
            <a:avLst/>
          </a:prstGeom>
          <a:noFill/>
          <a:ln w="9525">
            <a:noFill/>
            <a:miter lim="800000"/>
            <a:headEnd/>
            <a:tailEnd/>
          </a:ln>
        </p:spPr>
        <p:txBody>
          <a:bodyPr wrap="none">
            <a:spAutoFit/>
          </a:bodyPr>
          <a:lstStyle/>
          <a:p>
            <a:pPr algn="ctr" eaLnBrk="0" hangingPunct="0">
              <a:spcBef>
                <a:spcPct val="50000"/>
              </a:spcBef>
            </a:pPr>
            <a:r>
              <a:rPr lang="en-US" dirty="0" smtClean="0"/>
              <a:t>Between-subject</a:t>
            </a:r>
            <a:endParaRPr lang="en-US" dirty="0"/>
          </a:p>
          <a:p>
            <a:pPr algn="ctr" eaLnBrk="0" hangingPunct="0"/>
            <a:r>
              <a:rPr lang="en-US" sz="2000" dirty="0"/>
              <a:t>Cohort </a:t>
            </a:r>
          </a:p>
          <a:p>
            <a:pPr algn="ctr" eaLnBrk="0" hangingPunct="0"/>
            <a:r>
              <a:rPr lang="en-US" sz="2000" dirty="0"/>
              <a:t>Cross-sectional</a:t>
            </a:r>
          </a:p>
          <a:p>
            <a:pPr algn="ctr" eaLnBrk="0" hangingPunct="0"/>
            <a:r>
              <a:rPr lang="en-US" sz="2000" dirty="0"/>
              <a:t>Case-Control</a:t>
            </a:r>
          </a:p>
        </p:txBody>
      </p:sp>
      <p:sp>
        <p:nvSpPr>
          <p:cNvPr id="21515" name="Text Box 13"/>
          <p:cNvSpPr txBox="1">
            <a:spLocks noChangeArrowheads="1"/>
          </p:cNvSpPr>
          <p:nvPr/>
        </p:nvSpPr>
        <p:spPr bwMode="auto">
          <a:xfrm>
            <a:off x="6819900" y="4113361"/>
            <a:ext cx="1903413" cy="701675"/>
          </a:xfrm>
          <a:prstGeom prst="rect">
            <a:avLst/>
          </a:prstGeom>
          <a:noFill/>
          <a:ln w="9525">
            <a:noFill/>
            <a:miter lim="800000"/>
            <a:headEnd/>
            <a:tailEnd/>
          </a:ln>
        </p:spPr>
        <p:txBody>
          <a:bodyPr wrap="none">
            <a:spAutoFit/>
          </a:bodyPr>
          <a:lstStyle/>
          <a:p>
            <a:pPr algn="ctr" eaLnBrk="0" hangingPunct="0"/>
            <a:r>
              <a:rPr lang="en-US" sz="2000" dirty="0"/>
              <a:t>Randomized</a:t>
            </a:r>
          </a:p>
          <a:p>
            <a:pPr algn="ctr" eaLnBrk="0" hangingPunct="0"/>
            <a:r>
              <a:rPr lang="en-US" sz="2000" dirty="0"/>
              <a:t>Non-randomized</a:t>
            </a:r>
          </a:p>
        </p:txBody>
      </p:sp>
      <p:sp>
        <p:nvSpPr>
          <p:cNvPr id="21516" name="Text Box 14"/>
          <p:cNvSpPr txBox="1">
            <a:spLocks noChangeArrowheads="1"/>
          </p:cNvSpPr>
          <p:nvPr/>
        </p:nvSpPr>
        <p:spPr bwMode="auto">
          <a:xfrm>
            <a:off x="4724400" y="3810000"/>
            <a:ext cx="1981200" cy="457200"/>
          </a:xfrm>
          <a:prstGeom prst="rect">
            <a:avLst/>
          </a:prstGeom>
          <a:noFill/>
          <a:ln w="9525">
            <a:noFill/>
            <a:miter lim="800000"/>
            <a:headEnd/>
            <a:tailEnd/>
          </a:ln>
        </p:spPr>
        <p:txBody>
          <a:bodyPr>
            <a:spAutoFit/>
          </a:bodyPr>
          <a:lstStyle/>
          <a:p>
            <a:pPr algn="ctr" eaLnBrk="0" hangingPunct="0">
              <a:spcBef>
                <a:spcPct val="50000"/>
              </a:spcBef>
            </a:pPr>
            <a:r>
              <a:rPr lang="en-US" dirty="0"/>
              <a:t>Observational</a:t>
            </a:r>
          </a:p>
        </p:txBody>
      </p:sp>
      <p:sp>
        <p:nvSpPr>
          <p:cNvPr id="21517" name="Text Box 15"/>
          <p:cNvSpPr txBox="1">
            <a:spLocks noChangeArrowheads="1"/>
          </p:cNvSpPr>
          <p:nvPr/>
        </p:nvSpPr>
        <p:spPr bwMode="auto">
          <a:xfrm>
            <a:off x="6591300" y="3239938"/>
            <a:ext cx="2438400" cy="457200"/>
          </a:xfrm>
          <a:prstGeom prst="rect">
            <a:avLst/>
          </a:prstGeom>
          <a:noFill/>
          <a:ln w="9525">
            <a:noFill/>
            <a:miter lim="800000"/>
            <a:headEnd/>
            <a:tailEnd/>
          </a:ln>
        </p:spPr>
        <p:txBody>
          <a:bodyPr>
            <a:spAutoFit/>
          </a:bodyPr>
          <a:lstStyle/>
          <a:p>
            <a:pPr algn="ctr" eaLnBrk="0" hangingPunct="0">
              <a:spcBef>
                <a:spcPct val="50000"/>
              </a:spcBef>
            </a:pPr>
            <a:r>
              <a:rPr lang="en-US" dirty="0"/>
              <a:t>Experimental</a:t>
            </a:r>
          </a:p>
        </p:txBody>
      </p:sp>
      <p:sp>
        <p:nvSpPr>
          <p:cNvPr id="21518" name="Line 16"/>
          <p:cNvSpPr>
            <a:spLocks noChangeShapeType="1"/>
          </p:cNvSpPr>
          <p:nvPr/>
        </p:nvSpPr>
        <p:spPr bwMode="auto">
          <a:xfrm>
            <a:off x="7886700" y="3656161"/>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21519" name="Line 17"/>
          <p:cNvSpPr>
            <a:spLocks noChangeShapeType="1"/>
          </p:cNvSpPr>
          <p:nvPr/>
        </p:nvSpPr>
        <p:spPr bwMode="auto">
          <a:xfrm flipH="1">
            <a:off x="5486400" y="2725738"/>
            <a:ext cx="304800" cy="1084262"/>
          </a:xfrm>
          <a:prstGeom prst="line">
            <a:avLst/>
          </a:prstGeom>
          <a:noFill/>
          <a:ln w="9525">
            <a:solidFill>
              <a:schemeClr val="tx1"/>
            </a:solidFill>
            <a:round/>
            <a:headEnd/>
            <a:tailEnd type="triangle" w="med" len="med"/>
          </a:ln>
        </p:spPr>
        <p:txBody>
          <a:bodyPr wrap="none" anchor="ctr"/>
          <a:lstStyle/>
          <a:p>
            <a:endParaRPr lang="en-US"/>
          </a:p>
        </p:txBody>
      </p:sp>
      <p:sp>
        <p:nvSpPr>
          <p:cNvPr id="21520" name="Line 18"/>
          <p:cNvSpPr>
            <a:spLocks noChangeShapeType="1"/>
          </p:cNvSpPr>
          <p:nvPr/>
        </p:nvSpPr>
        <p:spPr bwMode="auto">
          <a:xfrm>
            <a:off x="6248400" y="2767642"/>
            <a:ext cx="685800" cy="506083"/>
          </a:xfrm>
          <a:prstGeom prst="line">
            <a:avLst/>
          </a:prstGeom>
          <a:noFill/>
          <a:ln w="9525">
            <a:solidFill>
              <a:schemeClr val="tx1"/>
            </a:solidFill>
            <a:round/>
            <a:headEnd/>
            <a:tailEnd type="triangle" w="med" len="med"/>
          </a:ln>
        </p:spPr>
        <p:txBody>
          <a:bodyPr wrap="none" anchor="ctr"/>
          <a:lstStyle/>
          <a:p>
            <a:endParaRPr lang="en-US"/>
          </a:p>
        </p:txBody>
      </p:sp>
      <p:sp>
        <p:nvSpPr>
          <p:cNvPr id="21521" name="Text Box 21"/>
          <p:cNvSpPr txBox="1">
            <a:spLocks noChangeArrowheads="1"/>
          </p:cNvSpPr>
          <p:nvPr/>
        </p:nvSpPr>
        <p:spPr bwMode="auto">
          <a:xfrm>
            <a:off x="1732756" y="5181600"/>
            <a:ext cx="2843212" cy="1371600"/>
          </a:xfrm>
          <a:prstGeom prst="rect">
            <a:avLst/>
          </a:prstGeom>
          <a:noFill/>
          <a:ln w="9525">
            <a:noFill/>
            <a:miter lim="800000"/>
            <a:headEnd/>
            <a:tailEnd/>
          </a:ln>
        </p:spPr>
        <p:txBody>
          <a:bodyPr wrap="none">
            <a:spAutoFit/>
          </a:bodyPr>
          <a:lstStyle/>
          <a:p>
            <a:pPr algn="ctr" eaLnBrk="0" hangingPunct="0">
              <a:spcBef>
                <a:spcPct val="50000"/>
              </a:spcBef>
            </a:pPr>
            <a:r>
              <a:rPr lang="en-US" dirty="0" smtClean="0"/>
              <a:t>Within-</a:t>
            </a:r>
            <a:r>
              <a:rPr lang="en-US" dirty="0"/>
              <a:t>s</a:t>
            </a:r>
            <a:r>
              <a:rPr lang="en-US" dirty="0" smtClean="0"/>
              <a:t>ubject</a:t>
            </a:r>
            <a:endParaRPr lang="en-US" dirty="0"/>
          </a:p>
          <a:p>
            <a:pPr algn="ctr" eaLnBrk="0" hangingPunct="0"/>
            <a:r>
              <a:rPr lang="en-US" sz="2000" dirty="0"/>
              <a:t>Case-crossover</a:t>
            </a:r>
          </a:p>
          <a:p>
            <a:pPr algn="ctr" eaLnBrk="0" hangingPunct="0"/>
            <a:r>
              <a:rPr lang="en-US" sz="2000" dirty="0"/>
              <a:t>Case only</a:t>
            </a:r>
          </a:p>
          <a:p>
            <a:pPr algn="ctr" eaLnBrk="0" hangingPunct="0"/>
            <a:r>
              <a:rPr lang="en-US" sz="2000" dirty="0"/>
              <a:t>Self-controlled case series</a:t>
            </a:r>
          </a:p>
        </p:txBody>
      </p:sp>
      <p:sp>
        <p:nvSpPr>
          <p:cNvPr id="21522" name="Line 22"/>
          <p:cNvSpPr>
            <a:spLocks noChangeShapeType="1"/>
          </p:cNvSpPr>
          <p:nvPr/>
        </p:nvSpPr>
        <p:spPr bwMode="auto">
          <a:xfrm>
            <a:off x="5715000" y="4306738"/>
            <a:ext cx="0" cy="701674"/>
          </a:xfrm>
          <a:prstGeom prst="line">
            <a:avLst/>
          </a:prstGeom>
          <a:noFill/>
          <a:ln w="9525">
            <a:solidFill>
              <a:schemeClr val="tx1"/>
            </a:solidFill>
            <a:round/>
            <a:headEnd/>
            <a:tailEnd type="triangle" w="med" len="med"/>
          </a:ln>
        </p:spPr>
        <p:txBody>
          <a:bodyPr wrap="none" anchor="ctr"/>
          <a:lstStyle/>
          <a:p>
            <a:endParaRPr lang="en-US"/>
          </a:p>
        </p:txBody>
      </p:sp>
      <p:sp>
        <p:nvSpPr>
          <p:cNvPr id="20" name="Text Box 14"/>
          <p:cNvSpPr txBox="1">
            <a:spLocks noChangeArrowheads="1"/>
          </p:cNvSpPr>
          <p:nvPr/>
        </p:nvSpPr>
        <p:spPr bwMode="auto">
          <a:xfrm>
            <a:off x="56356" y="3045125"/>
            <a:ext cx="1981200" cy="457200"/>
          </a:xfrm>
          <a:prstGeom prst="rect">
            <a:avLst/>
          </a:prstGeom>
          <a:noFill/>
          <a:ln w="9525">
            <a:noFill/>
            <a:miter lim="800000"/>
            <a:headEnd/>
            <a:tailEnd/>
          </a:ln>
        </p:spPr>
        <p:txBody>
          <a:bodyPr>
            <a:spAutoFit/>
          </a:bodyPr>
          <a:lstStyle/>
          <a:p>
            <a:pPr algn="ctr" eaLnBrk="0" hangingPunct="0">
              <a:spcBef>
                <a:spcPct val="50000"/>
              </a:spcBef>
            </a:pPr>
            <a:r>
              <a:rPr lang="en-US" dirty="0"/>
              <a:t>Observational</a:t>
            </a:r>
          </a:p>
        </p:txBody>
      </p:sp>
      <p:sp>
        <p:nvSpPr>
          <p:cNvPr id="21" name="Text Box 15"/>
          <p:cNvSpPr txBox="1">
            <a:spLocks noChangeArrowheads="1"/>
          </p:cNvSpPr>
          <p:nvPr/>
        </p:nvSpPr>
        <p:spPr bwMode="auto">
          <a:xfrm>
            <a:off x="2647156" y="2996242"/>
            <a:ext cx="2438400" cy="457200"/>
          </a:xfrm>
          <a:prstGeom prst="rect">
            <a:avLst/>
          </a:prstGeom>
          <a:noFill/>
          <a:ln w="9525">
            <a:noFill/>
            <a:miter lim="800000"/>
            <a:headEnd/>
            <a:tailEnd/>
          </a:ln>
        </p:spPr>
        <p:txBody>
          <a:bodyPr>
            <a:spAutoFit/>
          </a:bodyPr>
          <a:lstStyle/>
          <a:p>
            <a:pPr algn="ctr" eaLnBrk="0" hangingPunct="0">
              <a:spcBef>
                <a:spcPct val="50000"/>
              </a:spcBef>
            </a:pPr>
            <a:r>
              <a:rPr lang="en-US"/>
              <a:t>Experimental</a:t>
            </a:r>
          </a:p>
        </p:txBody>
      </p:sp>
      <p:sp>
        <p:nvSpPr>
          <p:cNvPr id="22" name="Line 17"/>
          <p:cNvSpPr>
            <a:spLocks noChangeShapeType="1"/>
          </p:cNvSpPr>
          <p:nvPr/>
        </p:nvSpPr>
        <p:spPr bwMode="auto">
          <a:xfrm flipH="1">
            <a:off x="1580356" y="2767642"/>
            <a:ext cx="304800" cy="304800"/>
          </a:xfrm>
          <a:prstGeom prst="line">
            <a:avLst/>
          </a:prstGeom>
          <a:noFill/>
          <a:ln w="9525">
            <a:solidFill>
              <a:schemeClr val="tx1"/>
            </a:solidFill>
            <a:round/>
            <a:headEnd/>
            <a:tailEnd type="triangle" w="med" len="med"/>
          </a:ln>
        </p:spPr>
        <p:txBody>
          <a:bodyPr wrap="none" anchor="ctr"/>
          <a:lstStyle/>
          <a:p>
            <a:endParaRPr lang="en-US"/>
          </a:p>
        </p:txBody>
      </p:sp>
      <p:sp>
        <p:nvSpPr>
          <p:cNvPr id="23" name="Line 18"/>
          <p:cNvSpPr>
            <a:spLocks noChangeShapeType="1"/>
          </p:cNvSpPr>
          <p:nvPr/>
        </p:nvSpPr>
        <p:spPr bwMode="auto">
          <a:xfrm>
            <a:off x="2342356" y="2767642"/>
            <a:ext cx="685800" cy="304800"/>
          </a:xfrm>
          <a:prstGeom prst="line">
            <a:avLst/>
          </a:prstGeom>
          <a:noFill/>
          <a:ln w="9525">
            <a:solidFill>
              <a:schemeClr val="tx1"/>
            </a:solidFill>
            <a:round/>
            <a:headEnd/>
            <a:tailEnd type="triangle" w="med" len="med"/>
          </a:ln>
        </p:spPr>
        <p:txBody>
          <a:bodyPr wrap="none" anchor="ctr"/>
          <a:lstStyle/>
          <a:p>
            <a:endParaRPr lang="en-US"/>
          </a:p>
        </p:txBody>
      </p:sp>
      <p:sp>
        <p:nvSpPr>
          <p:cNvPr id="24" name="Text Box 13"/>
          <p:cNvSpPr txBox="1">
            <a:spLocks noChangeArrowheads="1"/>
          </p:cNvSpPr>
          <p:nvPr/>
        </p:nvSpPr>
        <p:spPr bwMode="auto">
          <a:xfrm>
            <a:off x="2407653" y="3764907"/>
            <a:ext cx="2005821" cy="707886"/>
          </a:xfrm>
          <a:prstGeom prst="rect">
            <a:avLst/>
          </a:prstGeom>
          <a:noFill/>
          <a:ln w="9525">
            <a:noFill/>
            <a:miter lim="800000"/>
            <a:headEnd/>
            <a:tailEnd/>
          </a:ln>
        </p:spPr>
        <p:txBody>
          <a:bodyPr wrap="square">
            <a:spAutoFit/>
          </a:bodyPr>
          <a:lstStyle/>
          <a:p>
            <a:pPr algn="ctr" eaLnBrk="0" hangingPunct="0"/>
            <a:r>
              <a:rPr lang="en-US" sz="2000" dirty="0" smtClean="0"/>
              <a:t>Randomized</a:t>
            </a:r>
          </a:p>
          <a:p>
            <a:pPr algn="ctr" eaLnBrk="0" hangingPunct="0"/>
            <a:r>
              <a:rPr lang="en-US" sz="2000" dirty="0" smtClean="0"/>
              <a:t>Non-randomized</a:t>
            </a:r>
            <a:endParaRPr lang="en-US" sz="2000" dirty="0"/>
          </a:p>
        </p:txBody>
      </p:sp>
      <p:sp>
        <p:nvSpPr>
          <p:cNvPr id="25" name="Line 16"/>
          <p:cNvSpPr>
            <a:spLocks noChangeShapeType="1"/>
          </p:cNvSpPr>
          <p:nvPr/>
        </p:nvSpPr>
        <p:spPr bwMode="auto">
          <a:xfrm>
            <a:off x="3371506" y="3429000"/>
            <a:ext cx="0" cy="457200"/>
          </a:xfrm>
          <a:prstGeom prst="line">
            <a:avLst/>
          </a:prstGeom>
          <a:noFill/>
          <a:ln w="9525">
            <a:solidFill>
              <a:schemeClr val="tx1"/>
            </a:solidFill>
            <a:round/>
            <a:headEnd/>
            <a:tailEnd type="triangle" w="med" len="med"/>
          </a:ln>
        </p:spPr>
        <p:txBody>
          <a:bodyPr wrap="none" anchor="ctr"/>
          <a:lstStyle/>
          <a:p>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a:xfrm>
            <a:off x="76200" y="-76200"/>
            <a:ext cx="8915400" cy="1143000"/>
          </a:xfrm>
        </p:spPr>
        <p:txBody>
          <a:bodyPr/>
          <a:lstStyle/>
          <a:p>
            <a:r>
              <a:rPr lang="en-US" sz="3600" dirty="0" smtClean="0"/>
              <a:t/>
            </a:r>
            <a:br>
              <a:rPr lang="en-US" sz="3600" dirty="0" smtClean="0"/>
            </a:br>
            <a:r>
              <a:rPr lang="en-US" sz="3200" dirty="0"/>
              <a:t>P</a:t>
            </a:r>
            <a:r>
              <a:rPr lang="en-US" sz="3200" dirty="0" smtClean="0"/>
              <a:t>articipants lost during follow-up in a cohort study </a:t>
            </a:r>
            <a:r>
              <a:rPr lang="en-US" sz="3600" dirty="0" smtClean="0"/>
              <a:t/>
            </a:r>
            <a:br>
              <a:rPr lang="en-US" sz="3600" dirty="0" smtClean="0"/>
            </a:br>
            <a:endParaRPr lang="en-US" sz="3600" dirty="0" smtClean="0"/>
          </a:p>
        </p:txBody>
      </p:sp>
      <p:sp>
        <p:nvSpPr>
          <p:cNvPr id="56322" name="Rectangle 3"/>
          <p:cNvSpPr>
            <a:spLocks noGrp="1" noChangeArrowheads="1"/>
          </p:cNvSpPr>
          <p:nvPr>
            <p:ph type="body" idx="1"/>
          </p:nvPr>
        </p:nvSpPr>
        <p:spPr>
          <a:xfrm>
            <a:off x="228600" y="914400"/>
            <a:ext cx="8382000" cy="4648200"/>
          </a:xfrm>
        </p:spPr>
        <p:txBody>
          <a:bodyPr/>
          <a:lstStyle/>
          <a:p>
            <a:pPr>
              <a:lnSpc>
                <a:spcPct val="90000"/>
              </a:lnSpc>
            </a:pPr>
            <a:r>
              <a:rPr lang="en-US" dirty="0" smtClean="0"/>
              <a:t>If losses are </a:t>
            </a:r>
            <a:r>
              <a:rPr lang="en-US" b="1" dirty="0" smtClean="0"/>
              <a:t>random</a:t>
            </a:r>
            <a:r>
              <a:rPr lang="en-US" dirty="0" smtClean="0"/>
              <a:t>, only power is affected</a:t>
            </a:r>
          </a:p>
          <a:p>
            <a:pPr>
              <a:lnSpc>
                <a:spcPct val="90000"/>
              </a:lnSpc>
            </a:pPr>
            <a:r>
              <a:rPr lang="en-US" dirty="0" smtClean="0"/>
              <a:t>Disease </a:t>
            </a:r>
            <a:r>
              <a:rPr lang="en-US" b="1" dirty="0" smtClean="0"/>
              <a:t>incidence</a:t>
            </a:r>
            <a:r>
              <a:rPr lang="en-US" dirty="0" smtClean="0"/>
              <a:t> is a common research question in </a:t>
            </a:r>
            <a:r>
              <a:rPr lang="en-US" b="1" dirty="0" smtClean="0"/>
              <a:t>descriptive </a:t>
            </a:r>
            <a:r>
              <a:rPr lang="en-US" dirty="0" smtClean="0"/>
              <a:t>studies. </a:t>
            </a:r>
          </a:p>
          <a:p>
            <a:pPr lvl="1">
              <a:lnSpc>
                <a:spcPct val="90000"/>
              </a:lnSpc>
            </a:pPr>
            <a:r>
              <a:rPr lang="en-US" dirty="0" smtClean="0"/>
              <a:t>Estimate of incidence will be biased (i.e., inaccurate) in a fixed cohort if event incidence among those lost differs from those who remain</a:t>
            </a:r>
          </a:p>
          <a:p>
            <a:pPr>
              <a:lnSpc>
                <a:spcPct val="90000"/>
              </a:lnSpc>
            </a:pPr>
            <a:r>
              <a:rPr lang="en-US" b="1" dirty="0" smtClean="0"/>
              <a:t>Association</a:t>
            </a:r>
            <a:r>
              <a:rPr lang="en-US" dirty="0" smtClean="0"/>
              <a:t> of exposure to disease is the focus of </a:t>
            </a:r>
            <a:r>
              <a:rPr lang="en-US" b="1" dirty="0" smtClean="0"/>
              <a:t>analytic </a:t>
            </a:r>
            <a:r>
              <a:rPr lang="en-US" dirty="0" smtClean="0"/>
              <a:t>studies. </a:t>
            </a:r>
          </a:p>
          <a:p>
            <a:pPr lvl="1">
              <a:lnSpc>
                <a:spcPct val="90000"/>
              </a:lnSpc>
            </a:pPr>
            <a:r>
              <a:rPr lang="en-US" dirty="0" smtClean="0"/>
              <a:t>Estimate of association will be </a:t>
            </a:r>
            <a:r>
              <a:rPr lang="en-US" dirty="0"/>
              <a:t>b</a:t>
            </a:r>
            <a:r>
              <a:rPr lang="en-US" dirty="0" smtClean="0"/>
              <a:t>iased (in either fixed or dynamic cohorts) if the association between outcome and the exposure is different among those lost than those remaining.</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a:xfrm>
            <a:off x="685800" y="381000"/>
            <a:ext cx="7772400" cy="1143000"/>
          </a:xfrm>
        </p:spPr>
        <p:txBody>
          <a:bodyPr/>
          <a:lstStyle/>
          <a:p>
            <a:r>
              <a:rPr lang="en-US" sz="4000" dirty="0" smtClean="0"/>
              <a:t>Two Cohort Studies of HCV/HIV Coinfection and Risk of AIDS</a:t>
            </a:r>
          </a:p>
        </p:txBody>
      </p:sp>
      <p:sp>
        <p:nvSpPr>
          <p:cNvPr id="58370" name="Rectangle 3"/>
          <p:cNvSpPr>
            <a:spLocks noGrp="1" noChangeArrowheads="1"/>
          </p:cNvSpPr>
          <p:nvPr>
            <p:ph type="body" sz="half" idx="1"/>
          </p:nvPr>
        </p:nvSpPr>
        <p:spPr>
          <a:xfrm>
            <a:off x="381000" y="1752600"/>
            <a:ext cx="4191000" cy="4114800"/>
          </a:xfrm>
        </p:spPr>
        <p:txBody>
          <a:bodyPr/>
          <a:lstStyle/>
          <a:p>
            <a:pPr marL="341313" indent="0">
              <a:lnSpc>
                <a:spcPct val="90000"/>
              </a:lnSpc>
              <a:spcBef>
                <a:spcPct val="30000"/>
              </a:spcBef>
              <a:buNone/>
            </a:pPr>
            <a:r>
              <a:rPr lang="en-US" u="sng" dirty="0" smtClean="0"/>
              <a:t>Swiss </a:t>
            </a:r>
            <a:r>
              <a:rPr lang="en-US" u="sng" dirty="0" smtClean="0"/>
              <a:t>HIV Cohort</a:t>
            </a:r>
          </a:p>
          <a:p>
            <a:pPr>
              <a:lnSpc>
                <a:spcPct val="90000"/>
              </a:lnSpc>
              <a:spcBef>
                <a:spcPct val="30000"/>
              </a:spcBef>
            </a:pPr>
            <a:r>
              <a:rPr lang="en-US" dirty="0" smtClean="0"/>
              <a:t>3111 patients, ‘96-’99</a:t>
            </a:r>
          </a:p>
          <a:p>
            <a:pPr>
              <a:lnSpc>
                <a:spcPct val="90000"/>
              </a:lnSpc>
              <a:spcBef>
                <a:spcPct val="30000"/>
              </a:spcBef>
            </a:pPr>
            <a:r>
              <a:rPr lang="en-US" dirty="0" smtClean="0"/>
              <a:t>At least two visits</a:t>
            </a:r>
          </a:p>
          <a:p>
            <a:pPr>
              <a:lnSpc>
                <a:spcPct val="90000"/>
              </a:lnSpc>
              <a:spcBef>
                <a:spcPct val="30000"/>
              </a:spcBef>
            </a:pPr>
            <a:r>
              <a:rPr lang="en-US" dirty="0" smtClean="0"/>
              <a:t>Med. follow-up 28 </a:t>
            </a:r>
            <a:r>
              <a:rPr lang="en-US" dirty="0" err="1" smtClean="0"/>
              <a:t>mos</a:t>
            </a:r>
            <a:endParaRPr lang="en-US" dirty="0" smtClean="0"/>
          </a:p>
          <a:p>
            <a:pPr>
              <a:lnSpc>
                <a:spcPct val="90000"/>
              </a:lnSpc>
              <a:spcBef>
                <a:spcPct val="30000"/>
              </a:spcBef>
            </a:pPr>
            <a:r>
              <a:rPr lang="en-US" dirty="0" smtClean="0">
                <a:solidFill>
                  <a:srgbClr val="FF0000"/>
                </a:solidFill>
              </a:rPr>
              <a:t>HCV+ more rapid disease progression</a:t>
            </a:r>
          </a:p>
          <a:p>
            <a:pPr>
              <a:lnSpc>
                <a:spcPct val="90000"/>
              </a:lnSpc>
              <a:spcBef>
                <a:spcPct val="30000"/>
              </a:spcBef>
            </a:pPr>
            <a:r>
              <a:rPr lang="en-US" dirty="0" err="1" smtClean="0"/>
              <a:t>Adj</a:t>
            </a:r>
            <a:r>
              <a:rPr lang="en-US" dirty="0" smtClean="0"/>
              <a:t> RH = 1.7 (95% CI = 1.3 - 2.3)</a:t>
            </a:r>
          </a:p>
          <a:p>
            <a:pPr>
              <a:lnSpc>
                <a:spcPct val="90000"/>
              </a:lnSpc>
              <a:spcBef>
                <a:spcPct val="30000"/>
              </a:spcBef>
            </a:pPr>
            <a:r>
              <a:rPr lang="en-US" dirty="0" smtClean="0"/>
              <a:t>No loss to follow-up info</a:t>
            </a:r>
          </a:p>
          <a:p>
            <a:pPr>
              <a:lnSpc>
                <a:spcPct val="90000"/>
              </a:lnSpc>
              <a:spcBef>
                <a:spcPct val="30000"/>
              </a:spcBef>
              <a:buFontTx/>
              <a:buNone/>
            </a:pPr>
            <a:r>
              <a:rPr lang="en-US" sz="2400" dirty="0" smtClean="0"/>
              <a:t>        </a:t>
            </a:r>
            <a:r>
              <a:rPr lang="en-US" sz="2400" dirty="0" smtClean="0"/>
              <a:t> </a:t>
            </a:r>
            <a:r>
              <a:rPr lang="en-US" sz="2400" dirty="0" smtClean="0"/>
              <a:t>(</a:t>
            </a:r>
            <a:r>
              <a:rPr lang="en-US" sz="2400" dirty="0" err="1" smtClean="0"/>
              <a:t>Greub</a:t>
            </a:r>
            <a:r>
              <a:rPr lang="en-US" sz="2400" dirty="0"/>
              <a:t> </a:t>
            </a:r>
            <a:r>
              <a:rPr lang="en-US" sz="2400" dirty="0" smtClean="0"/>
              <a:t>et al. </a:t>
            </a:r>
            <a:r>
              <a:rPr lang="en-US" sz="2400" i="1" dirty="0" smtClean="0"/>
              <a:t>Lancet</a:t>
            </a:r>
            <a:r>
              <a:rPr lang="en-US" sz="2400" dirty="0" smtClean="0"/>
              <a:t>  2000</a:t>
            </a:r>
            <a:r>
              <a:rPr lang="en-US" sz="2400" dirty="0" smtClean="0"/>
              <a:t>)</a:t>
            </a:r>
          </a:p>
          <a:p>
            <a:pPr>
              <a:lnSpc>
                <a:spcPct val="90000"/>
              </a:lnSpc>
              <a:spcBef>
                <a:spcPct val="30000"/>
              </a:spcBef>
            </a:pPr>
            <a:endParaRPr lang="en-US" sz="2400" dirty="0" smtClean="0"/>
          </a:p>
        </p:txBody>
      </p:sp>
      <p:sp>
        <p:nvSpPr>
          <p:cNvPr id="58371" name="Rectangle 5"/>
          <p:cNvSpPr>
            <a:spLocks noGrp="1" noChangeArrowheads="1"/>
          </p:cNvSpPr>
          <p:nvPr>
            <p:ph type="body" sz="half" idx="2"/>
          </p:nvPr>
        </p:nvSpPr>
        <p:spPr>
          <a:xfrm>
            <a:off x="4648200" y="1752600"/>
            <a:ext cx="4191000" cy="4114800"/>
          </a:xfrm>
        </p:spPr>
        <p:txBody>
          <a:bodyPr/>
          <a:lstStyle/>
          <a:p>
            <a:pPr marL="341313" indent="0">
              <a:lnSpc>
                <a:spcPct val="90000"/>
              </a:lnSpc>
              <a:spcBef>
                <a:spcPct val="30000"/>
              </a:spcBef>
              <a:buNone/>
            </a:pPr>
            <a:r>
              <a:rPr lang="en-US" u="sng" dirty="0" smtClean="0"/>
              <a:t>Johns Hopkins Cohort</a:t>
            </a:r>
          </a:p>
          <a:p>
            <a:pPr>
              <a:lnSpc>
                <a:spcPct val="90000"/>
              </a:lnSpc>
              <a:spcBef>
                <a:spcPct val="30000"/>
              </a:spcBef>
            </a:pPr>
            <a:r>
              <a:rPr lang="en-US" dirty="0" smtClean="0"/>
              <a:t>1955 patients, ‘95-’01</a:t>
            </a:r>
          </a:p>
          <a:p>
            <a:pPr>
              <a:lnSpc>
                <a:spcPct val="90000"/>
              </a:lnSpc>
              <a:spcBef>
                <a:spcPct val="30000"/>
              </a:spcBef>
            </a:pPr>
            <a:r>
              <a:rPr lang="en-US" dirty="0" smtClean="0"/>
              <a:t>At least two visits</a:t>
            </a:r>
          </a:p>
          <a:p>
            <a:pPr>
              <a:lnSpc>
                <a:spcPct val="90000"/>
              </a:lnSpc>
              <a:spcBef>
                <a:spcPct val="30000"/>
              </a:spcBef>
            </a:pPr>
            <a:r>
              <a:rPr lang="en-US" dirty="0" smtClean="0"/>
              <a:t>Med. follow-up 25 </a:t>
            </a:r>
            <a:r>
              <a:rPr lang="en-US" dirty="0" err="1" smtClean="0"/>
              <a:t>mos</a:t>
            </a:r>
            <a:endParaRPr lang="en-US" dirty="0" smtClean="0"/>
          </a:p>
          <a:p>
            <a:pPr>
              <a:lnSpc>
                <a:spcPct val="90000"/>
              </a:lnSpc>
              <a:spcBef>
                <a:spcPct val="30000"/>
              </a:spcBef>
            </a:pPr>
            <a:r>
              <a:rPr lang="en-US" dirty="0" smtClean="0">
                <a:solidFill>
                  <a:srgbClr val="FF0000"/>
                </a:solidFill>
              </a:rPr>
              <a:t>HCV not associated with disease progression</a:t>
            </a:r>
          </a:p>
          <a:p>
            <a:pPr>
              <a:lnSpc>
                <a:spcPct val="90000"/>
              </a:lnSpc>
              <a:spcBef>
                <a:spcPct val="30000"/>
              </a:spcBef>
            </a:pPr>
            <a:r>
              <a:rPr lang="en-US" dirty="0" err="1" smtClean="0"/>
              <a:t>Adj</a:t>
            </a:r>
            <a:r>
              <a:rPr lang="en-US" dirty="0" smtClean="0"/>
              <a:t> RH = 1.0 (95% CI = 0.9 - 1.2)</a:t>
            </a:r>
          </a:p>
          <a:p>
            <a:pPr>
              <a:lnSpc>
                <a:spcPct val="90000"/>
              </a:lnSpc>
              <a:spcBef>
                <a:spcPct val="30000"/>
              </a:spcBef>
            </a:pPr>
            <a:r>
              <a:rPr lang="en-US" dirty="0" smtClean="0"/>
              <a:t>No loss to follow-up info</a:t>
            </a:r>
            <a:endParaRPr lang="en-US" sz="2400" dirty="0" smtClean="0"/>
          </a:p>
          <a:p>
            <a:pPr marL="169863" indent="-169863">
              <a:lnSpc>
                <a:spcPct val="90000"/>
              </a:lnSpc>
              <a:spcBef>
                <a:spcPct val="30000"/>
              </a:spcBef>
              <a:buFontTx/>
              <a:buNone/>
            </a:pPr>
            <a:r>
              <a:rPr lang="en-US" sz="2400" dirty="0" smtClean="0"/>
              <a:t>    </a:t>
            </a:r>
            <a:r>
              <a:rPr lang="en-US" sz="2400" dirty="0" smtClean="0"/>
              <a:t>(</a:t>
            </a:r>
            <a:r>
              <a:rPr lang="en-US" sz="2400" dirty="0" err="1" smtClean="0"/>
              <a:t>Sulkowski</a:t>
            </a:r>
            <a:r>
              <a:rPr lang="en-US" sz="2400" dirty="0" smtClean="0"/>
              <a:t> et al. </a:t>
            </a:r>
            <a:r>
              <a:rPr lang="en-US" sz="2400" i="1" dirty="0" smtClean="0"/>
              <a:t>JAMA</a:t>
            </a:r>
            <a:r>
              <a:rPr lang="en-US" sz="2400" dirty="0" smtClean="0"/>
              <a:t> </a:t>
            </a:r>
            <a:r>
              <a:rPr lang="en-US" sz="2400" dirty="0" smtClean="0"/>
              <a:t>2002)</a:t>
            </a:r>
          </a:p>
          <a:p>
            <a:pPr>
              <a:lnSpc>
                <a:spcPct val="90000"/>
              </a:lnSpc>
              <a:spcBef>
                <a:spcPct val="30000"/>
              </a:spcBef>
            </a:pPr>
            <a:endParaRPr lang="en-US" sz="2400"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a:xfrm>
            <a:off x="76200" y="-76200"/>
            <a:ext cx="8915400" cy="1143000"/>
          </a:xfrm>
        </p:spPr>
        <p:txBody>
          <a:bodyPr/>
          <a:lstStyle/>
          <a:p>
            <a:r>
              <a:rPr lang="en-US" sz="3600" dirty="0" smtClean="0"/>
              <a:t/>
            </a:r>
            <a:br>
              <a:rPr lang="en-US" sz="3600" dirty="0" smtClean="0"/>
            </a:br>
            <a:r>
              <a:rPr lang="en-US" sz="3600" dirty="0"/>
              <a:t>P</a:t>
            </a:r>
            <a:r>
              <a:rPr lang="en-US" sz="3600" dirty="0" smtClean="0"/>
              <a:t>articipants lost during follow-up in a cohort </a:t>
            </a:r>
            <a:br>
              <a:rPr lang="en-US" sz="3600" dirty="0" smtClean="0"/>
            </a:br>
            <a:endParaRPr lang="en-US" sz="3600" dirty="0" smtClean="0"/>
          </a:p>
        </p:txBody>
      </p:sp>
      <p:sp>
        <p:nvSpPr>
          <p:cNvPr id="56322" name="Rectangle 3"/>
          <p:cNvSpPr>
            <a:spLocks noGrp="1" noChangeArrowheads="1"/>
          </p:cNvSpPr>
          <p:nvPr>
            <p:ph type="body" idx="1"/>
          </p:nvPr>
        </p:nvSpPr>
        <p:spPr>
          <a:xfrm>
            <a:off x="228600" y="1143000"/>
            <a:ext cx="8382000" cy="4648200"/>
          </a:xfrm>
        </p:spPr>
        <p:txBody>
          <a:bodyPr/>
          <a:lstStyle/>
          <a:p>
            <a:pPr>
              <a:lnSpc>
                <a:spcPct val="90000"/>
              </a:lnSpc>
            </a:pPr>
            <a:r>
              <a:rPr lang="en-US" dirty="0" smtClean="0"/>
              <a:t>Not the only potential source of bias in a cohort but a major one</a:t>
            </a:r>
          </a:p>
          <a:p>
            <a:pPr>
              <a:lnSpc>
                <a:spcPct val="90000"/>
              </a:lnSpc>
            </a:pPr>
            <a:endParaRPr lang="en-US" sz="900" dirty="0" smtClean="0"/>
          </a:p>
          <a:p>
            <a:pPr>
              <a:lnSpc>
                <a:spcPct val="90000"/>
              </a:lnSpc>
            </a:pPr>
            <a:r>
              <a:rPr lang="en-US" dirty="0" smtClean="0"/>
              <a:t>We will have a comprehensive evaluation of bias later in the course</a:t>
            </a:r>
          </a:p>
          <a:p>
            <a:pPr lvl="1">
              <a:lnSpc>
                <a:spcPct val="90000"/>
              </a:lnSpc>
            </a:pPr>
            <a:r>
              <a:rPr lang="en-US" dirty="0" smtClean="0"/>
              <a:t>Thus discussion of losses is a bit premature</a:t>
            </a:r>
          </a:p>
          <a:p>
            <a:pPr lvl="1">
              <a:lnSpc>
                <a:spcPct val="90000"/>
              </a:lnSpc>
            </a:pPr>
            <a:r>
              <a:rPr lang="en-US" dirty="0" smtClean="0"/>
              <a:t>But one cannot learn about cohorts and study design in general without thinking about effect of losses</a:t>
            </a:r>
          </a:p>
          <a:p>
            <a:pPr lvl="1">
              <a:lnSpc>
                <a:spcPct val="90000"/>
              </a:lnSpc>
            </a:pPr>
            <a:r>
              <a:rPr lang="en-US" dirty="0" smtClean="0"/>
              <a:t>Key aspect of human-based research:  humans have free will and </a:t>
            </a:r>
            <a:r>
              <a:rPr lang="en-US" u="sng" dirty="0" smtClean="0"/>
              <a:t>will</a:t>
            </a:r>
            <a:r>
              <a:rPr lang="en-US" dirty="0" smtClean="0"/>
              <a:t> leave your research studies</a:t>
            </a:r>
          </a:p>
        </p:txBody>
      </p:sp>
    </p:spTree>
    <p:extLst>
      <p:ext uri="{BB962C8B-B14F-4D97-AF65-F5344CB8AC3E}">
        <p14:creationId xmlns:p14="http://schemas.microsoft.com/office/powerpoint/2010/main" val="185399495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a:xfrm>
            <a:off x="762000" y="0"/>
            <a:ext cx="7772400" cy="1143000"/>
          </a:xfrm>
        </p:spPr>
        <p:txBody>
          <a:bodyPr/>
          <a:lstStyle/>
          <a:p>
            <a:r>
              <a:rPr lang="en-US" sz="3600" b="1" dirty="0" smtClean="0"/>
              <a:t>Competing Events</a:t>
            </a:r>
          </a:p>
        </p:txBody>
      </p:sp>
      <p:sp>
        <p:nvSpPr>
          <p:cNvPr id="60418" name="Rectangle 3"/>
          <p:cNvSpPr>
            <a:spLocks noGrp="1" noChangeArrowheads="1"/>
          </p:cNvSpPr>
          <p:nvPr>
            <p:ph type="body" idx="1"/>
          </p:nvPr>
        </p:nvSpPr>
        <p:spPr>
          <a:xfrm>
            <a:off x="152400" y="914400"/>
            <a:ext cx="8763000" cy="4495800"/>
          </a:xfrm>
        </p:spPr>
        <p:txBody>
          <a:bodyPr/>
          <a:lstStyle/>
          <a:p>
            <a:r>
              <a:rPr lang="en-US" sz="2600" dirty="0" smtClean="0"/>
              <a:t>Important concept but not covered adequately in text</a:t>
            </a:r>
          </a:p>
          <a:p>
            <a:r>
              <a:rPr lang="en-US" sz="2600" dirty="0" smtClean="0"/>
              <a:t>Different than losses to follow-up. </a:t>
            </a:r>
          </a:p>
          <a:p>
            <a:pPr lvl="1">
              <a:lnSpc>
                <a:spcPct val="70000"/>
              </a:lnSpc>
            </a:pPr>
            <a:r>
              <a:rPr lang="en-US" sz="2400" dirty="0" smtClean="0"/>
              <a:t>Lost to follow-up: may still have outcome of interest but it won’t be observed by the investigators.  </a:t>
            </a:r>
          </a:p>
          <a:p>
            <a:pPr lvl="1">
              <a:lnSpc>
                <a:spcPct val="70000"/>
              </a:lnSpc>
            </a:pPr>
            <a:r>
              <a:rPr lang="en-US" sz="2400" dirty="0" smtClean="0"/>
              <a:t>Competing event: participant no longer able to have the outcome of interest (or has a markedly decreased risk).  </a:t>
            </a:r>
          </a:p>
          <a:p>
            <a:r>
              <a:rPr lang="en-US" sz="2600" dirty="0" smtClean="0"/>
              <a:t>Examples: </a:t>
            </a:r>
          </a:p>
          <a:p>
            <a:pPr lvl="1">
              <a:lnSpc>
                <a:spcPct val="70000"/>
              </a:lnSpc>
            </a:pPr>
            <a:r>
              <a:rPr lang="en-US" sz="2400" dirty="0" smtClean="0"/>
              <a:t>If outcome is not mortality, death is always a competing event.  </a:t>
            </a:r>
          </a:p>
          <a:p>
            <a:pPr lvl="1">
              <a:lnSpc>
                <a:spcPct val="70000"/>
              </a:lnSpc>
            </a:pPr>
            <a:r>
              <a:rPr lang="en-US" sz="2400" dirty="0" smtClean="0"/>
              <a:t>If outcome is hip fracture, bilateral hip replacement is competing event.</a:t>
            </a:r>
          </a:p>
          <a:p>
            <a:r>
              <a:rPr lang="en-US" sz="2600" dirty="0" smtClean="0"/>
              <a:t>Any outcome other than all-cause mortality has competing events. </a:t>
            </a:r>
          </a:p>
          <a:p>
            <a:r>
              <a:rPr lang="en-US" sz="2600" dirty="0" smtClean="0"/>
              <a:t>Implications for estimating incidence in </a:t>
            </a:r>
            <a:r>
              <a:rPr lang="en-US" sz="2600" dirty="0"/>
              <a:t>n</a:t>
            </a:r>
            <a:r>
              <a:rPr lang="en-US" sz="2600" dirty="0" smtClean="0"/>
              <a:t>ext 2 lectures.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a:xfrm>
            <a:off x="609600" y="1828800"/>
            <a:ext cx="7772400" cy="1600200"/>
          </a:xfrm>
        </p:spPr>
        <p:txBody>
          <a:bodyPr/>
          <a:lstStyle/>
          <a:p>
            <a:r>
              <a:rPr lang="en-US" dirty="0" smtClean="0"/>
              <a:t>Cross-Sectional </a:t>
            </a:r>
            <a:r>
              <a:rPr lang="en-US" dirty="0" smtClean="0"/>
              <a:t>Study Design</a:t>
            </a:r>
            <a:endParaRPr lang="en-US"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3877" y="1828800"/>
            <a:ext cx="5767607"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5908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63506" name="Straight Arrow Connector 31"/>
          <p:cNvCxnSpPr>
            <a:cxnSpLocks noChangeShapeType="1"/>
          </p:cNvCxnSpPr>
          <p:nvPr/>
        </p:nvCxnSpPr>
        <p:spPr bwMode="auto">
          <a:xfrm>
            <a:off x="4648200" y="1752600"/>
            <a:ext cx="1600200" cy="0"/>
          </a:xfrm>
          <a:prstGeom prst="straightConnector1">
            <a:avLst/>
          </a:prstGeom>
          <a:noFill/>
          <a:ln w="25400" algn="ctr">
            <a:solidFill>
              <a:schemeClr val="tx1"/>
            </a:solidFill>
            <a:prstDash val="sysDash"/>
            <a:round/>
            <a:headEnd/>
            <a:tailEnd type="arrow" w="med" len="med"/>
          </a:ln>
        </p:spPr>
      </p:cxnSp>
      <p:cxnSp>
        <p:nvCxnSpPr>
          <p:cNvPr id="62" name="Straight Arrow Connector 61"/>
          <p:cNvCxnSpPr/>
          <p:nvPr/>
        </p:nvCxnSpPr>
        <p:spPr>
          <a:xfrm>
            <a:off x="1219200" y="6477000"/>
            <a:ext cx="5791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3508" name="TextBox 75"/>
          <p:cNvSpPr txBox="1">
            <a:spLocks noChangeArrowheads="1"/>
          </p:cNvSpPr>
          <p:nvPr/>
        </p:nvSpPr>
        <p:spPr bwMode="auto">
          <a:xfrm>
            <a:off x="3733800" y="6488113"/>
            <a:ext cx="2246192" cy="369332"/>
          </a:xfrm>
          <a:prstGeom prst="rect">
            <a:avLst/>
          </a:prstGeom>
          <a:noFill/>
          <a:ln w="9525">
            <a:noFill/>
            <a:miter lim="800000"/>
            <a:headEnd/>
            <a:tailEnd/>
          </a:ln>
        </p:spPr>
        <p:txBody>
          <a:bodyPr wrap="none">
            <a:spAutoFit/>
          </a:bodyPr>
          <a:lstStyle/>
          <a:p>
            <a:r>
              <a:rPr lang="en-US" sz="1800" dirty="0" smtClean="0">
                <a:latin typeface="Calibri" pitchFamily="34" charset="0"/>
              </a:rPr>
              <a:t>Time from enrollment</a:t>
            </a:r>
            <a:endParaRPr lang="en-US" sz="1800" dirty="0">
              <a:latin typeface="Calibri" pitchFamily="34" charset="0"/>
            </a:endParaRPr>
          </a:p>
        </p:txBody>
      </p:sp>
      <p:sp>
        <p:nvSpPr>
          <p:cNvPr id="63509" name="TextBox 42"/>
          <p:cNvSpPr txBox="1">
            <a:spLocks noChangeArrowheads="1"/>
          </p:cNvSpPr>
          <p:nvPr/>
        </p:nvSpPr>
        <p:spPr bwMode="auto">
          <a:xfrm>
            <a:off x="609600" y="5791200"/>
            <a:ext cx="1524000" cy="646331"/>
          </a:xfrm>
          <a:prstGeom prst="rect">
            <a:avLst/>
          </a:prstGeom>
          <a:noFill/>
          <a:ln w="9525">
            <a:noFill/>
            <a:miter lim="800000"/>
            <a:headEnd/>
            <a:tailEnd/>
          </a:ln>
        </p:spPr>
        <p:txBody>
          <a:bodyPr>
            <a:spAutoFit/>
          </a:bodyPr>
          <a:lstStyle/>
          <a:p>
            <a:pPr algn="ctr"/>
            <a:r>
              <a:rPr lang="en-US" sz="1800" dirty="0" smtClean="0">
                <a:latin typeface="Calibri" pitchFamily="34" charset="0"/>
              </a:rPr>
              <a:t>Underlying </a:t>
            </a:r>
            <a:r>
              <a:rPr lang="en-US" sz="1800" dirty="0">
                <a:latin typeface="Calibri" pitchFamily="34" charset="0"/>
              </a:rPr>
              <a:t>Cohort</a:t>
            </a:r>
          </a:p>
        </p:txBody>
      </p:sp>
      <p:sp>
        <p:nvSpPr>
          <p:cNvPr id="63510" name="TextBox 43"/>
          <p:cNvSpPr txBox="1">
            <a:spLocks noChangeArrowheads="1"/>
          </p:cNvSpPr>
          <p:nvPr/>
        </p:nvSpPr>
        <p:spPr bwMode="auto">
          <a:xfrm>
            <a:off x="6934200" y="6216650"/>
            <a:ext cx="1524000" cy="641350"/>
          </a:xfrm>
          <a:prstGeom prst="rect">
            <a:avLst/>
          </a:prstGeom>
          <a:noFill/>
          <a:ln w="9525">
            <a:noFill/>
            <a:miter lim="800000"/>
            <a:headEnd/>
            <a:tailEnd/>
          </a:ln>
        </p:spPr>
        <p:txBody>
          <a:bodyPr>
            <a:spAutoFit/>
          </a:bodyPr>
          <a:lstStyle/>
          <a:p>
            <a:pPr algn="ctr"/>
            <a:r>
              <a:rPr lang="en-US" sz="1800" dirty="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63512" name="Straight Arrow Connector 38"/>
          <p:cNvCxnSpPr>
            <a:cxnSpLocks noChangeShapeType="1"/>
          </p:cNvCxnSpPr>
          <p:nvPr/>
        </p:nvCxnSpPr>
        <p:spPr bwMode="auto">
          <a:xfrm>
            <a:off x="3733800" y="1143000"/>
            <a:ext cx="533400" cy="0"/>
          </a:xfrm>
          <a:prstGeom prst="straightConnector1">
            <a:avLst/>
          </a:prstGeom>
          <a:noFill/>
          <a:ln w="25400" algn="ctr">
            <a:solidFill>
              <a:schemeClr val="tx1"/>
            </a:solidFill>
            <a:prstDash val="sysDash"/>
            <a:round/>
            <a:headEnd/>
            <a:tailEnd type="arrow" w="med" len="med"/>
          </a:ln>
        </p:spPr>
      </p:cxnSp>
      <p:sp>
        <p:nvSpPr>
          <p:cNvPr id="63513" name="TextBox 39"/>
          <p:cNvSpPr txBox="1">
            <a:spLocks noChangeArrowheads="1"/>
          </p:cNvSpPr>
          <p:nvPr/>
        </p:nvSpPr>
        <p:spPr bwMode="auto">
          <a:xfrm>
            <a:off x="4267200" y="914400"/>
            <a:ext cx="1652588" cy="366713"/>
          </a:xfrm>
          <a:prstGeom prst="rect">
            <a:avLst/>
          </a:prstGeom>
          <a:noFill/>
          <a:ln w="9525">
            <a:noFill/>
            <a:miter lim="800000"/>
            <a:headEnd/>
            <a:tailEnd/>
          </a:ln>
        </p:spPr>
        <p:txBody>
          <a:bodyPr>
            <a:spAutoFit/>
          </a:bodyPr>
          <a:lstStyle/>
          <a:p>
            <a:r>
              <a:rPr lang="en-US" sz="1800" dirty="0" smtClean="0">
                <a:latin typeface="Calibri" pitchFamily="34" charset="0"/>
              </a:rPr>
              <a:t>Survival </a:t>
            </a:r>
            <a:r>
              <a:rPr lang="en-US" sz="1800" dirty="0">
                <a:latin typeface="Calibri" pitchFamily="34" charset="0"/>
              </a:rPr>
              <a:t>Time</a:t>
            </a:r>
          </a:p>
        </p:txBody>
      </p:sp>
      <p:cxnSp>
        <p:nvCxnSpPr>
          <p:cNvPr id="63514" name="Straight Connector 53"/>
          <p:cNvCxnSpPr>
            <a:cxnSpLocks noChangeShapeType="1"/>
          </p:cNvCxnSpPr>
          <p:nvPr/>
        </p:nvCxnSpPr>
        <p:spPr bwMode="auto">
          <a:xfrm flipV="1">
            <a:off x="3048000" y="1600200"/>
            <a:ext cx="4495800" cy="0"/>
          </a:xfrm>
          <a:prstGeom prst="line">
            <a:avLst/>
          </a:prstGeom>
          <a:noFill/>
          <a:ln w="25400" algn="ctr">
            <a:solidFill>
              <a:schemeClr val="tx1"/>
            </a:solidFill>
            <a:prstDash val="sysDash"/>
            <a:round/>
            <a:headEnd/>
            <a:tailEnd/>
          </a:ln>
        </p:spPr>
      </p:cxnSp>
      <p:cxnSp>
        <p:nvCxnSpPr>
          <p:cNvPr id="63515" name="Straight Arrow Connector 56"/>
          <p:cNvCxnSpPr>
            <a:cxnSpLocks noChangeShapeType="1"/>
            <a:endCxn id="5" idx="0"/>
          </p:cNvCxnSpPr>
          <p:nvPr/>
        </p:nvCxnSpPr>
        <p:spPr bwMode="auto">
          <a:xfrm>
            <a:off x="7543800" y="1600200"/>
            <a:ext cx="0" cy="977900"/>
          </a:xfrm>
          <a:prstGeom prst="straightConnector1">
            <a:avLst/>
          </a:prstGeom>
          <a:noFill/>
          <a:ln w="25400" algn="ctr">
            <a:solidFill>
              <a:schemeClr val="tx1"/>
            </a:solidFill>
            <a:round/>
            <a:headEnd/>
            <a:tailEnd type="arrow" w="med" len="med"/>
          </a:ln>
        </p:spPr>
      </p:cxnSp>
      <p:cxnSp>
        <p:nvCxnSpPr>
          <p:cNvPr id="63516" name="Straight Connector 58"/>
          <p:cNvCxnSpPr>
            <a:cxnSpLocks noChangeShapeType="1"/>
          </p:cNvCxnSpPr>
          <p:nvPr/>
        </p:nvCxnSpPr>
        <p:spPr bwMode="auto">
          <a:xfrm flipV="1">
            <a:off x="5497513" y="1905000"/>
            <a:ext cx="1817687" cy="11113"/>
          </a:xfrm>
          <a:prstGeom prst="line">
            <a:avLst/>
          </a:prstGeom>
          <a:noFill/>
          <a:ln w="25400" algn="ctr">
            <a:solidFill>
              <a:schemeClr val="tx1"/>
            </a:solidFill>
            <a:prstDash val="sysDash"/>
            <a:round/>
            <a:headEnd/>
            <a:tailEnd/>
          </a:ln>
        </p:spPr>
      </p:cxnSp>
      <p:sp>
        <p:nvSpPr>
          <p:cNvPr id="63517" name="Text Box 3"/>
          <p:cNvSpPr txBox="1">
            <a:spLocks noChangeArrowheads="1"/>
          </p:cNvSpPr>
          <p:nvPr/>
        </p:nvSpPr>
        <p:spPr bwMode="auto">
          <a:xfrm>
            <a:off x="152400" y="189665"/>
            <a:ext cx="8824723" cy="523220"/>
          </a:xfrm>
          <a:prstGeom prst="rect">
            <a:avLst/>
          </a:prstGeom>
          <a:noFill/>
          <a:ln w="9525">
            <a:noFill/>
            <a:miter lim="800000"/>
            <a:headEnd/>
            <a:tailEnd/>
          </a:ln>
        </p:spPr>
        <p:txBody>
          <a:bodyPr wrap="none">
            <a:spAutoFit/>
          </a:bodyPr>
          <a:lstStyle/>
          <a:p>
            <a:pPr eaLnBrk="0" hangingPunct="0"/>
            <a:r>
              <a:rPr lang="en-US" sz="2800" b="1" dirty="0"/>
              <a:t>Cross-Sectional </a:t>
            </a:r>
            <a:r>
              <a:rPr lang="en-US" sz="2800" b="1" dirty="0" smtClean="0"/>
              <a:t>Study: From a Fixed Cohort Study Base</a:t>
            </a:r>
            <a:endParaRPr lang="en-US" sz="2800" b="1" dirty="0"/>
          </a:p>
        </p:txBody>
      </p:sp>
      <p:cxnSp>
        <p:nvCxnSpPr>
          <p:cNvPr id="63519" name="Straight Arrow Connector 56"/>
          <p:cNvCxnSpPr>
            <a:cxnSpLocks noChangeShapeType="1"/>
          </p:cNvCxnSpPr>
          <p:nvPr/>
        </p:nvCxnSpPr>
        <p:spPr bwMode="auto">
          <a:xfrm>
            <a:off x="7315200" y="1905000"/>
            <a:ext cx="1588" cy="685800"/>
          </a:xfrm>
          <a:prstGeom prst="straightConnector1">
            <a:avLst/>
          </a:prstGeom>
          <a:noFill/>
          <a:ln w="25400" algn="ctr">
            <a:solidFill>
              <a:schemeClr val="tx1"/>
            </a:solidFill>
            <a:round/>
            <a:headEnd/>
            <a:tailEnd type="arrow" w="med" len="med"/>
          </a:ln>
        </p:spPr>
      </p:cxnSp>
      <p:cxnSp>
        <p:nvCxnSpPr>
          <p:cNvPr id="63520" name="Straight Arrow Connector 31"/>
          <p:cNvCxnSpPr>
            <a:cxnSpLocks noChangeShapeType="1"/>
          </p:cNvCxnSpPr>
          <p:nvPr/>
        </p:nvCxnSpPr>
        <p:spPr bwMode="auto">
          <a:xfrm>
            <a:off x="6716713" y="1981200"/>
            <a:ext cx="522287" cy="3175"/>
          </a:xfrm>
          <a:prstGeom prst="straightConnector1">
            <a:avLst/>
          </a:prstGeom>
          <a:noFill/>
          <a:ln w="25400" algn="ctr">
            <a:solidFill>
              <a:schemeClr val="tx1"/>
            </a:solidFill>
            <a:prstDash val="sysDash"/>
            <a:round/>
            <a:headEnd/>
            <a:tailEnd type="arrow" w="med" len="med"/>
          </a:ln>
        </p:spPr>
      </p:cxnSp>
      <p:cxnSp>
        <p:nvCxnSpPr>
          <p:cNvPr id="35" name="Straight Connector 34"/>
          <p:cNvCxnSpPr/>
          <p:nvPr/>
        </p:nvCxnSpPr>
        <p:spPr>
          <a:xfrm flipV="1">
            <a:off x="3200400" y="1828800"/>
            <a:ext cx="228600" cy="2286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3522" name="TextBox 35"/>
          <p:cNvSpPr txBox="1">
            <a:spLocks noChangeArrowheads="1"/>
          </p:cNvSpPr>
          <p:nvPr/>
        </p:nvSpPr>
        <p:spPr bwMode="auto">
          <a:xfrm>
            <a:off x="3276600" y="1600200"/>
            <a:ext cx="417513" cy="366713"/>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36" name="Oval 35"/>
          <p:cNvSpPr/>
          <p:nvPr/>
        </p:nvSpPr>
        <p:spPr>
          <a:xfrm>
            <a:off x="3002530" y="1477361"/>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7" name="Oval 36"/>
          <p:cNvSpPr/>
          <p:nvPr/>
        </p:nvSpPr>
        <p:spPr>
          <a:xfrm>
            <a:off x="5402830" y="1848343"/>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8" name="Oval 37"/>
          <p:cNvSpPr/>
          <p:nvPr/>
        </p:nvSpPr>
        <p:spPr>
          <a:xfrm>
            <a:off x="4450330" y="1661693"/>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9" name="Oval 38"/>
          <p:cNvSpPr/>
          <p:nvPr/>
        </p:nvSpPr>
        <p:spPr>
          <a:xfrm>
            <a:off x="6481737" y="1896461"/>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grpSp>
        <p:nvGrpSpPr>
          <p:cNvPr id="40" name="Group 39"/>
          <p:cNvGrpSpPr/>
          <p:nvPr/>
        </p:nvGrpSpPr>
        <p:grpSpPr>
          <a:xfrm>
            <a:off x="7162800" y="801687"/>
            <a:ext cx="646331" cy="5599113"/>
            <a:chOff x="6019800" y="1221433"/>
            <a:chExt cx="646331" cy="4987280"/>
          </a:xfrm>
        </p:grpSpPr>
        <p:cxnSp>
          <p:nvCxnSpPr>
            <p:cNvPr id="41" name="Straight Arrow Connector 40"/>
            <p:cNvCxnSpPr/>
            <p:nvPr/>
          </p:nvCxnSpPr>
          <p:spPr bwMode="auto">
            <a:xfrm>
              <a:off x="6344444" y="1221433"/>
              <a:ext cx="56356" cy="4987280"/>
            </a:xfrm>
            <a:prstGeom prst="straightConnector1">
              <a:avLst/>
            </a:prstGeom>
            <a:solidFill>
              <a:schemeClr val="accent1"/>
            </a:solidFill>
            <a:ln w="444500" cap="flat" cmpd="sng" algn="ctr">
              <a:solidFill>
                <a:schemeClr val="accent2"/>
              </a:solidFill>
              <a:prstDash val="solid"/>
              <a:round/>
              <a:headEnd type="triangle"/>
              <a:tailEnd type="triangle"/>
            </a:ln>
            <a:effectLst/>
          </p:spPr>
        </p:cxnSp>
        <p:sp>
          <p:nvSpPr>
            <p:cNvPr id="42" name="TextBox 37"/>
            <p:cNvSpPr txBox="1">
              <a:spLocks noChangeArrowheads="1"/>
            </p:cNvSpPr>
            <p:nvPr/>
          </p:nvSpPr>
          <p:spPr bwMode="auto">
            <a:xfrm rot="16200000">
              <a:off x="4838098" y="3429684"/>
              <a:ext cx="3009735" cy="646331"/>
            </a:xfrm>
            <a:prstGeom prst="rect">
              <a:avLst/>
            </a:prstGeom>
            <a:noFill/>
            <a:ln w="9525">
              <a:noFill/>
              <a:miter lim="800000"/>
              <a:headEnd/>
              <a:tailEnd/>
            </a:ln>
          </p:spPr>
          <p:txBody>
            <a:bodyPr wrap="none">
              <a:spAutoFit/>
            </a:bodyPr>
            <a:lstStyle/>
            <a:p>
              <a:r>
                <a:rPr lang="en-US" sz="3600" dirty="0" smtClean="0">
                  <a:solidFill>
                    <a:schemeClr val="bg1"/>
                  </a:solidFill>
                  <a:latin typeface="Calibri" pitchFamily="34" charset="0"/>
                </a:rPr>
                <a:t>Cross-sectional</a:t>
              </a:r>
              <a:endParaRPr lang="en-US" sz="3600" dirty="0">
                <a:solidFill>
                  <a:schemeClr val="bg1"/>
                </a:solidFill>
                <a:latin typeface="Calibri"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fade">
                                      <p:cBhvr>
                                        <p:cTn id="7"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8646" y="2109087"/>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2895600" y="178216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flipH="1" flipV="1">
            <a:off x="5992770" y="1736441"/>
            <a:ext cx="45719" cy="4571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5491"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05508" name="AutoShape 3"/>
          <p:cNvSpPr>
            <a:spLocks noChangeArrowheads="1"/>
          </p:cNvSpPr>
          <p:nvPr/>
        </p:nvSpPr>
        <p:spPr bwMode="auto">
          <a:xfrm rot="10800000">
            <a:off x="1524000" y="783567"/>
            <a:ext cx="6248400" cy="685800"/>
          </a:xfrm>
          <a:prstGeom prst="rtTriangle">
            <a:avLst/>
          </a:prstGeom>
          <a:solidFill>
            <a:schemeClr val="bg2">
              <a:lumMod val="60000"/>
              <a:lumOff val="40000"/>
            </a:schemeClr>
          </a:solidFill>
          <a:ln w="9525">
            <a:solidFill>
              <a:schemeClr val="tx1"/>
            </a:solidFill>
            <a:miter lim="800000"/>
            <a:headEnd/>
            <a:tailEnd/>
          </a:ln>
        </p:spPr>
        <p:txBody>
          <a:bodyPr wrap="none" anchor="ctr"/>
          <a:lstStyle/>
          <a:p>
            <a:endParaRPr lang="en-US" sz="1800">
              <a:latin typeface="Calibri" pitchFamily="34" charset="0"/>
            </a:endParaRPr>
          </a:p>
        </p:txBody>
      </p:sp>
      <p:cxnSp>
        <p:nvCxnSpPr>
          <p:cNvPr id="105515" name="Straight Connector 80"/>
          <p:cNvCxnSpPr>
            <a:cxnSpLocks noChangeShapeType="1"/>
          </p:cNvCxnSpPr>
          <p:nvPr/>
        </p:nvCxnSpPr>
        <p:spPr bwMode="auto">
          <a:xfrm>
            <a:off x="5657491" y="1219200"/>
            <a:ext cx="335281" cy="435516"/>
          </a:xfrm>
          <a:prstGeom prst="line">
            <a:avLst/>
          </a:prstGeom>
          <a:noFill/>
          <a:ln w="19050" algn="ctr">
            <a:solidFill>
              <a:schemeClr val="tx1"/>
            </a:solidFill>
            <a:round/>
            <a:headEnd/>
            <a:tailEnd/>
          </a:ln>
        </p:spPr>
      </p:cxnSp>
      <p:sp>
        <p:nvSpPr>
          <p:cNvPr id="105517" name="TextBox 84"/>
          <p:cNvSpPr txBox="1">
            <a:spLocks noChangeArrowheads="1"/>
          </p:cNvSpPr>
          <p:nvPr/>
        </p:nvSpPr>
        <p:spPr bwMode="auto">
          <a:xfrm>
            <a:off x="1676400" y="801469"/>
            <a:ext cx="1219200" cy="646331"/>
          </a:xfrm>
          <a:prstGeom prst="rect">
            <a:avLst/>
          </a:prstGeom>
          <a:noFill/>
          <a:ln w="9525">
            <a:noFill/>
            <a:miter lim="800000"/>
            <a:headEnd/>
            <a:tailEnd/>
          </a:ln>
        </p:spPr>
        <p:txBody>
          <a:bodyPr wrap="square">
            <a:spAutoFit/>
          </a:bodyPr>
          <a:lstStyle/>
          <a:p>
            <a:r>
              <a:rPr lang="en-US" sz="1800" dirty="0" smtClean="0">
                <a:latin typeface="Calibri" pitchFamily="34" charset="0"/>
              </a:rPr>
              <a:t>New Members</a:t>
            </a:r>
            <a:endParaRPr lang="en-US" sz="1800" dirty="0">
              <a:latin typeface="Calibri" pitchFamily="34" charset="0"/>
            </a:endParaRP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55" name="Straight Arrow Connector 54"/>
          <p:cNvCxnSpPr/>
          <p:nvPr/>
        </p:nvCxnSpPr>
        <p:spPr>
          <a:xfrm>
            <a:off x="4191000" y="1098550"/>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a:off x="5105400" y="1224233"/>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6520132" y="1339880"/>
            <a:ext cx="457200" cy="52702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35"/>
          <p:cNvSpPr txBox="1">
            <a:spLocks noChangeArrowheads="1"/>
          </p:cNvSpPr>
          <p:nvPr/>
        </p:nvSpPr>
        <p:spPr bwMode="auto">
          <a:xfrm>
            <a:off x="6894513" y="1737894"/>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59" name="Rectangle 58"/>
          <p:cNvSpPr/>
          <p:nvPr/>
        </p:nvSpPr>
        <p:spPr>
          <a:xfrm>
            <a:off x="7319846" y="777875"/>
            <a:ext cx="452554" cy="6699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2" name="TextBox 43"/>
          <p:cNvSpPr txBox="1">
            <a:spLocks noChangeArrowheads="1"/>
          </p:cNvSpPr>
          <p:nvPr/>
        </p:nvSpPr>
        <p:spPr bwMode="auto">
          <a:xfrm>
            <a:off x="2654627" y="6293108"/>
            <a:ext cx="1697901" cy="369332"/>
          </a:xfrm>
          <a:prstGeom prst="rect">
            <a:avLst/>
          </a:prstGeom>
          <a:noFill/>
          <a:ln w="9525">
            <a:noFill/>
            <a:miter lim="800000"/>
            <a:headEnd/>
            <a:tailEnd/>
          </a:ln>
        </p:spPr>
        <p:txBody>
          <a:bodyPr wrap="none">
            <a:spAutoFit/>
          </a:bodyPr>
          <a:lstStyle/>
          <a:p>
            <a:r>
              <a:rPr lang="en-US" sz="1800" dirty="0" smtClean="0">
                <a:latin typeface="Calibri" pitchFamily="34" charset="0"/>
              </a:rPr>
              <a:t>Calendar Time   </a:t>
            </a:r>
            <a:endParaRPr lang="en-US" sz="1800" dirty="0">
              <a:latin typeface="Calibri" pitchFamily="34" charset="0"/>
            </a:endParaRPr>
          </a:p>
        </p:txBody>
      </p:sp>
      <p:cxnSp>
        <p:nvCxnSpPr>
          <p:cNvPr id="36" name="Straight Arrow Connector 35"/>
          <p:cNvCxnSpPr/>
          <p:nvPr/>
        </p:nvCxnSpPr>
        <p:spPr>
          <a:xfrm flipV="1">
            <a:off x="4312054" y="6438900"/>
            <a:ext cx="1143000" cy="583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1"/>
          <p:cNvCxnSpPr>
            <a:cxnSpLocks noChangeShapeType="1"/>
          </p:cNvCxnSpPr>
          <p:nvPr/>
        </p:nvCxnSpPr>
        <p:spPr bwMode="auto">
          <a:xfrm>
            <a:off x="4724400" y="2011064"/>
            <a:ext cx="1600200" cy="0"/>
          </a:xfrm>
          <a:prstGeom prst="straightConnector1">
            <a:avLst/>
          </a:prstGeom>
          <a:noFill/>
          <a:ln w="25400" algn="ctr">
            <a:solidFill>
              <a:schemeClr val="tx1"/>
            </a:solidFill>
            <a:prstDash val="sysDash"/>
            <a:round/>
            <a:headEnd/>
            <a:tailEnd type="arrow" w="med" len="med"/>
          </a:ln>
        </p:spPr>
      </p:cxnSp>
      <p:cxnSp>
        <p:nvCxnSpPr>
          <p:cNvPr id="38" name="Straight Connector 53"/>
          <p:cNvCxnSpPr>
            <a:cxnSpLocks noChangeShapeType="1"/>
          </p:cNvCxnSpPr>
          <p:nvPr/>
        </p:nvCxnSpPr>
        <p:spPr bwMode="auto">
          <a:xfrm flipV="1">
            <a:off x="3169669" y="1922838"/>
            <a:ext cx="4495800" cy="0"/>
          </a:xfrm>
          <a:prstGeom prst="line">
            <a:avLst/>
          </a:prstGeom>
          <a:noFill/>
          <a:ln w="25400" algn="ctr">
            <a:solidFill>
              <a:schemeClr val="tx1"/>
            </a:solidFill>
            <a:prstDash val="sysDash"/>
            <a:round/>
            <a:headEnd/>
            <a:tailEnd/>
          </a:ln>
        </p:spPr>
      </p:cxnSp>
      <p:cxnSp>
        <p:nvCxnSpPr>
          <p:cNvPr id="39" name="Straight Arrow Connector 56"/>
          <p:cNvCxnSpPr>
            <a:cxnSpLocks noChangeShapeType="1"/>
          </p:cNvCxnSpPr>
          <p:nvPr/>
        </p:nvCxnSpPr>
        <p:spPr bwMode="auto">
          <a:xfrm>
            <a:off x="7613906" y="1922838"/>
            <a:ext cx="6094" cy="916916"/>
          </a:xfrm>
          <a:prstGeom prst="straightConnector1">
            <a:avLst/>
          </a:prstGeom>
          <a:noFill/>
          <a:ln w="25400" algn="ctr">
            <a:solidFill>
              <a:schemeClr val="tx1"/>
            </a:solidFill>
            <a:round/>
            <a:headEnd/>
            <a:tailEnd type="arrow" w="med" len="med"/>
          </a:ln>
        </p:spPr>
      </p:cxnSp>
      <p:cxnSp>
        <p:nvCxnSpPr>
          <p:cNvPr id="40" name="Straight Connector 58"/>
          <p:cNvCxnSpPr>
            <a:cxnSpLocks noChangeShapeType="1"/>
          </p:cNvCxnSpPr>
          <p:nvPr/>
        </p:nvCxnSpPr>
        <p:spPr bwMode="auto">
          <a:xfrm flipV="1">
            <a:off x="5573713" y="2163464"/>
            <a:ext cx="1817687" cy="11113"/>
          </a:xfrm>
          <a:prstGeom prst="line">
            <a:avLst/>
          </a:prstGeom>
          <a:noFill/>
          <a:ln w="25400" algn="ctr">
            <a:solidFill>
              <a:schemeClr val="tx1"/>
            </a:solidFill>
            <a:prstDash val="sysDash"/>
            <a:round/>
            <a:headEnd/>
            <a:tailEnd/>
          </a:ln>
        </p:spPr>
      </p:cxnSp>
      <p:cxnSp>
        <p:nvCxnSpPr>
          <p:cNvPr id="41" name="Straight Arrow Connector 56"/>
          <p:cNvCxnSpPr>
            <a:cxnSpLocks noChangeShapeType="1"/>
          </p:cNvCxnSpPr>
          <p:nvPr/>
        </p:nvCxnSpPr>
        <p:spPr bwMode="auto">
          <a:xfrm>
            <a:off x="7391400" y="2163464"/>
            <a:ext cx="1588" cy="685800"/>
          </a:xfrm>
          <a:prstGeom prst="straightConnector1">
            <a:avLst/>
          </a:prstGeom>
          <a:noFill/>
          <a:ln w="25400" algn="ctr">
            <a:solidFill>
              <a:schemeClr val="tx1"/>
            </a:solidFill>
            <a:round/>
            <a:headEnd/>
            <a:tailEnd type="arrow" w="med" len="med"/>
          </a:ln>
        </p:spPr>
      </p:cxnSp>
      <p:cxnSp>
        <p:nvCxnSpPr>
          <p:cNvPr id="42" name="Straight Arrow Connector 31"/>
          <p:cNvCxnSpPr>
            <a:cxnSpLocks noChangeShapeType="1"/>
          </p:cNvCxnSpPr>
          <p:nvPr/>
        </p:nvCxnSpPr>
        <p:spPr bwMode="auto">
          <a:xfrm>
            <a:off x="6792913" y="2239664"/>
            <a:ext cx="522287" cy="3175"/>
          </a:xfrm>
          <a:prstGeom prst="straightConnector1">
            <a:avLst/>
          </a:prstGeom>
          <a:noFill/>
          <a:ln w="25400" algn="ctr">
            <a:solidFill>
              <a:schemeClr val="tx1"/>
            </a:solidFill>
            <a:round/>
            <a:headEnd/>
            <a:tailEnd type="arrow" w="med" len="med"/>
          </a:ln>
        </p:spPr>
      </p:cxnSp>
      <p:sp>
        <p:nvSpPr>
          <p:cNvPr id="43" name="TextBox 43"/>
          <p:cNvSpPr txBox="1">
            <a:spLocks noChangeArrowheads="1"/>
          </p:cNvSpPr>
          <p:nvPr/>
        </p:nvSpPr>
        <p:spPr bwMode="auto">
          <a:xfrm>
            <a:off x="6754826" y="6336268"/>
            <a:ext cx="1855774" cy="369332"/>
          </a:xfrm>
          <a:prstGeom prst="rect">
            <a:avLst/>
          </a:prstGeom>
          <a:noFill/>
          <a:ln w="9525">
            <a:noFill/>
            <a:miter lim="800000"/>
            <a:headEnd/>
            <a:tailEnd/>
          </a:ln>
        </p:spPr>
        <p:txBody>
          <a:bodyPr wrap="square">
            <a:spAutoFit/>
          </a:bodyPr>
          <a:lstStyle/>
          <a:p>
            <a:pPr algn="ctr"/>
            <a:r>
              <a:rPr lang="en-US" sz="1800" dirty="0">
                <a:latin typeface="Calibri" pitchFamily="34" charset="0"/>
              </a:rPr>
              <a:t>Time of the Study</a:t>
            </a:r>
          </a:p>
        </p:txBody>
      </p:sp>
      <p:sp>
        <p:nvSpPr>
          <p:cNvPr id="44" name="Up Arrow 43"/>
          <p:cNvSpPr/>
          <p:nvPr/>
        </p:nvSpPr>
        <p:spPr>
          <a:xfrm>
            <a:off x="7467600" y="60198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45" name="Straight Connector 53"/>
          <p:cNvCxnSpPr>
            <a:cxnSpLocks noChangeShapeType="1"/>
          </p:cNvCxnSpPr>
          <p:nvPr/>
        </p:nvCxnSpPr>
        <p:spPr bwMode="auto">
          <a:xfrm>
            <a:off x="6214676" y="1719546"/>
            <a:ext cx="1331447" cy="0"/>
          </a:xfrm>
          <a:prstGeom prst="line">
            <a:avLst/>
          </a:prstGeom>
          <a:noFill/>
          <a:ln w="25400" algn="ctr">
            <a:solidFill>
              <a:schemeClr val="tx1"/>
            </a:solidFill>
            <a:prstDash val="sysDash"/>
            <a:round/>
            <a:headEnd/>
            <a:tailEnd/>
          </a:ln>
        </p:spPr>
      </p:cxnSp>
      <p:cxnSp>
        <p:nvCxnSpPr>
          <p:cNvPr id="46" name="Straight Arrow Connector 56"/>
          <p:cNvCxnSpPr>
            <a:cxnSpLocks noChangeShapeType="1"/>
          </p:cNvCxnSpPr>
          <p:nvPr/>
        </p:nvCxnSpPr>
        <p:spPr bwMode="auto">
          <a:xfrm flipH="1" flipV="1">
            <a:off x="7543800" y="1469367"/>
            <a:ext cx="2323" cy="250179"/>
          </a:xfrm>
          <a:prstGeom prst="straightConnector1">
            <a:avLst/>
          </a:prstGeom>
          <a:noFill/>
          <a:ln w="25400" algn="ctr">
            <a:solidFill>
              <a:schemeClr val="tx1"/>
            </a:solidFill>
            <a:round/>
            <a:headEnd/>
            <a:tailEnd type="arrow" w="med" len="med"/>
          </a:ln>
        </p:spPr>
      </p:cxnSp>
      <p:sp>
        <p:nvSpPr>
          <p:cNvPr id="47" name="Oval 46"/>
          <p:cNvSpPr/>
          <p:nvPr/>
        </p:nvSpPr>
        <p:spPr>
          <a:xfrm>
            <a:off x="5898130" y="1624715"/>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8" name="Oval 47"/>
          <p:cNvSpPr/>
          <p:nvPr/>
        </p:nvSpPr>
        <p:spPr>
          <a:xfrm>
            <a:off x="4516779" y="198120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9" name="Oval 48"/>
          <p:cNvSpPr/>
          <p:nvPr/>
        </p:nvSpPr>
        <p:spPr>
          <a:xfrm>
            <a:off x="5414152" y="2091055"/>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0" name="Oval 49"/>
          <p:cNvSpPr/>
          <p:nvPr/>
        </p:nvSpPr>
        <p:spPr>
          <a:xfrm>
            <a:off x="6583930" y="2202566"/>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1" name="Text Box 3"/>
          <p:cNvSpPr txBox="1">
            <a:spLocks noChangeArrowheads="1"/>
          </p:cNvSpPr>
          <p:nvPr/>
        </p:nvSpPr>
        <p:spPr bwMode="auto">
          <a:xfrm>
            <a:off x="232446" y="76200"/>
            <a:ext cx="8682954" cy="492443"/>
          </a:xfrm>
          <a:prstGeom prst="rect">
            <a:avLst/>
          </a:prstGeom>
          <a:noFill/>
          <a:ln w="9525">
            <a:noFill/>
            <a:miter lim="800000"/>
            <a:headEnd/>
            <a:tailEnd/>
          </a:ln>
        </p:spPr>
        <p:txBody>
          <a:bodyPr wrap="none">
            <a:spAutoFit/>
          </a:bodyPr>
          <a:lstStyle/>
          <a:p>
            <a:pPr eaLnBrk="0" hangingPunct="0"/>
            <a:r>
              <a:rPr lang="en-US" sz="2600" b="1" dirty="0"/>
              <a:t>Cross-Sectional </a:t>
            </a:r>
            <a:r>
              <a:rPr lang="en-US" sz="2600" b="1" dirty="0" smtClean="0"/>
              <a:t>Study: From a Dynamic Cohort Study Base</a:t>
            </a:r>
            <a:endParaRPr lang="en-US" sz="2600" b="1" dirty="0"/>
          </a:p>
        </p:txBody>
      </p:sp>
      <p:grpSp>
        <p:nvGrpSpPr>
          <p:cNvPr id="52" name="Group 51"/>
          <p:cNvGrpSpPr/>
          <p:nvPr/>
        </p:nvGrpSpPr>
        <p:grpSpPr>
          <a:xfrm>
            <a:off x="7162800" y="416243"/>
            <a:ext cx="646331" cy="5832157"/>
            <a:chOff x="6019800" y="1221433"/>
            <a:chExt cx="646331" cy="4987280"/>
          </a:xfrm>
        </p:grpSpPr>
        <p:cxnSp>
          <p:nvCxnSpPr>
            <p:cNvPr id="53" name="Straight Arrow Connector 52"/>
            <p:cNvCxnSpPr/>
            <p:nvPr/>
          </p:nvCxnSpPr>
          <p:spPr bwMode="auto">
            <a:xfrm>
              <a:off x="6344444" y="1221433"/>
              <a:ext cx="56356" cy="4987280"/>
            </a:xfrm>
            <a:prstGeom prst="straightConnector1">
              <a:avLst/>
            </a:prstGeom>
            <a:solidFill>
              <a:schemeClr val="accent1"/>
            </a:solidFill>
            <a:ln w="444500" cap="flat" cmpd="sng" algn="ctr">
              <a:solidFill>
                <a:schemeClr val="accent2"/>
              </a:solidFill>
              <a:prstDash val="solid"/>
              <a:round/>
              <a:headEnd type="triangle"/>
              <a:tailEnd type="triangle"/>
            </a:ln>
            <a:effectLst/>
          </p:spPr>
        </p:cxnSp>
        <p:sp>
          <p:nvSpPr>
            <p:cNvPr id="54" name="TextBox 37"/>
            <p:cNvSpPr txBox="1">
              <a:spLocks noChangeArrowheads="1"/>
            </p:cNvSpPr>
            <p:nvPr/>
          </p:nvSpPr>
          <p:spPr bwMode="auto">
            <a:xfrm rot="16200000">
              <a:off x="4838098" y="3429684"/>
              <a:ext cx="3009735" cy="646331"/>
            </a:xfrm>
            <a:prstGeom prst="rect">
              <a:avLst/>
            </a:prstGeom>
            <a:noFill/>
            <a:ln w="9525">
              <a:noFill/>
              <a:miter lim="800000"/>
              <a:headEnd/>
              <a:tailEnd/>
            </a:ln>
          </p:spPr>
          <p:txBody>
            <a:bodyPr wrap="none">
              <a:spAutoFit/>
            </a:bodyPr>
            <a:lstStyle/>
            <a:p>
              <a:r>
                <a:rPr lang="en-US" sz="3600" dirty="0" smtClean="0">
                  <a:solidFill>
                    <a:schemeClr val="bg1"/>
                  </a:solidFill>
                  <a:latin typeface="Calibri" pitchFamily="34" charset="0"/>
                </a:rPr>
                <a:t>Cross-sectional</a:t>
              </a:r>
              <a:endParaRPr lang="en-US" sz="3600" dirty="0">
                <a:solidFill>
                  <a:schemeClr val="bg1"/>
                </a:solidFill>
                <a:latin typeface="Calibri" pitchFamily="34" charset="0"/>
              </a:endParaRPr>
            </a:p>
          </p:txBody>
        </p:sp>
      </p:grpSp>
    </p:spTree>
    <p:extLst>
      <p:ext uri="{BB962C8B-B14F-4D97-AF65-F5344CB8AC3E}">
        <p14:creationId xmlns:p14="http://schemas.microsoft.com/office/powerpoint/2010/main" val="3600610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fade">
                                      <p:cBhvr>
                                        <p:cTn id="7"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ChangeArrowheads="1"/>
          </p:cNvSpPr>
          <p:nvPr>
            <p:ph type="title"/>
          </p:nvPr>
        </p:nvSpPr>
        <p:spPr>
          <a:xfrm>
            <a:off x="609600" y="304800"/>
            <a:ext cx="7772400" cy="1143000"/>
          </a:xfrm>
        </p:spPr>
        <p:txBody>
          <a:bodyPr/>
          <a:lstStyle/>
          <a:p>
            <a:r>
              <a:rPr lang="en-US" sz="4000" dirty="0" smtClean="0"/>
              <a:t>Cross-Sectional Study Design</a:t>
            </a:r>
            <a:br>
              <a:rPr lang="en-US" sz="4000" dirty="0" smtClean="0"/>
            </a:br>
            <a:r>
              <a:rPr lang="en-US" sz="4000" dirty="0" smtClean="0"/>
              <a:t>Measures Prevalence</a:t>
            </a:r>
          </a:p>
        </p:txBody>
      </p:sp>
      <p:sp>
        <p:nvSpPr>
          <p:cNvPr id="65538" name="Rectangle 3"/>
          <p:cNvSpPr>
            <a:spLocks noGrp="1" noChangeArrowheads="1"/>
          </p:cNvSpPr>
          <p:nvPr>
            <p:ph type="body" idx="1"/>
          </p:nvPr>
        </p:nvSpPr>
        <p:spPr>
          <a:xfrm>
            <a:off x="152400" y="1676400"/>
            <a:ext cx="8458200" cy="4648200"/>
          </a:xfrm>
        </p:spPr>
        <p:txBody>
          <a:bodyPr/>
          <a:lstStyle/>
          <a:p>
            <a:pPr>
              <a:lnSpc>
                <a:spcPct val="90000"/>
              </a:lnSpc>
            </a:pPr>
            <a:r>
              <a:rPr lang="en-US" sz="3600" dirty="0" smtClean="0"/>
              <a:t>Measures prevalence of exposure or disease at one point in time.  Two types:</a:t>
            </a:r>
          </a:p>
          <a:p>
            <a:pPr lvl="1">
              <a:lnSpc>
                <a:spcPct val="90000"/>
              </a:lnSpc>
            </a:pPr>
            <a:r>
              <a:rPr lang="en-US" sz="3200" dirty="0" smtClean="0"/>
              <a:t>Point prevalence: e.g., Do you currently have a backache? </a:t>
            </a:r>
          </a:p>
          <a:p>
            <a:pPr lvl="1">
              <a:lnSpc>
                <a:spcPct val="90000"/>
              </a:lnSpc>
            </a:pPr>
            <a:r>
              <a:rPr lang="en-US" sz="3200" dirty="0" smtClean="0"/>
              <a:t>Period prevalence: e.g., Have you had a backache in the past 6 months? </a:t>
            </a:r>
          </a:p>
          <a:p>
            <a:pPr>
              <a:lnSpc>
                <a:spcPct val="90000"/>
              </a:lnSpc>
            </a:pPr>
            <a:r>
              <a:rPr lang="en-US" dirty="0" smtClean="0"/>
              <a:t>Don’t confuse with length of time to conduct the study.  e.g., Both examples above could occur in a study conducted over 4 months</a:t>
            </a:r>
            <a:r>
              <a:rPr lang="en-US" sz="3600" dirty="0" smtClean="0"/>
              <a:t>.</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a:xfrm>
            <a:off x="609600" y="381000"/>
            <a:ext cx="7772400" cy="1143000"/>
          </a:xfrm>
        </p:spPr>
        <p:txBody>
          <a:bodyPr/>
          <a:lstStyle/>
          <a:p>
            <a:r>
              <a:rPr lang="en-US" sz="4000" dirty="0" smtClean="0"/>
              <a:t>Cross-Sectional Design</a:t>
            </a:r>
            <a:br>
              <a:rPr lang="en-US" sz="4000" dirty="0" smtClean="0"/>
            </a:br>
            <a:r>
              <a:rPr lang="en-US" sz="4000" dirty="0" smtClean="0"/>
              <a:t>Weaknesses for Analytic Objectives</a:t>
            </a:r>
          </a:p>
        </p:txBody>
      </p:sp>
      <p:sp>
        <p:nvSpPr>
          <p:cNvPr id="67586" name="Rectangle 3"/>
          <p:cNvSpPr>
            <a:spLocks noGrp="1" noChangeArrowheads="1"/>
          </p:cNvSpPr>
          <p:nvPr>
            <p:ph type="body" idx="1"/>
          </p:nvPr>
        </p:nvSpPr>
        <p:spPr>
          <a:xfrm>
            <a:off x="304800" y="1752600"/>
            <a:ext cx="8305800" cy="4419600"/>
          </a:xfrm>
        </p:spPr>
        <p:txBody>
          <a:bodyPr/>
          <a:lstStyle/>
          <a:p>
            <a:pPr>
              <a:lnSpc>
                <a:spcPct val="90000"/>
              </a:lnSpc>
            </a:pPr>
            <a:r>
              <a:rPr lang="en-US" sz="3600" dirty="0" smtClean="0"/>
              <a:t>Often cannot determine whether putative cause preceded the disease outcome</a:t>
            </a:r>
          </a:p>
          <a:p>
            <a:pPr lvl="1">
              <a:lnSpc>
                <a:spcPct val="90000"/>
              </a:lnSpc>
            </a:pPr>
            <a:r>
              <a:rPr lang="en-US" dirty="0" smtClean="0"/>
              <a:t>Examples of exceptions:  Genetic exposure.  Childhood exposure and adult disease.</a:t>
            </a:r>
          </a:p>
          <a:p>
            <a:pPr>
              <a:lnSpc>
                <a:spcPct val="90000"/>
              </a:lnSpc>
            </a:pPr>
            <a:r>
              <a:rPr lang="en-US" sz="3600" dirty="0" smtClean="0"/>
              <a:t>Cannot distinguish factors associated with disease (incidence) from factors associated with survival with </a:t>
            </a:r>
            <a:r>
              <a:rPr lang="en-US" sz="3600" dirty="0" smtClean="0"/>
              <a:t>disease</a:t>
            </a:r>
            <a:endParaRPr lang="en-US" sz="3600"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ChangeArrowheads="1"/>
          </p:cNvSpPr>
          <p:nvPr>
            <p:ph type="title"/>
          </p:nvPr>
        </p:nvSpPr>
        <p:spPr>
          <a:xfrm>
            <a:off x="762000" y="228600"/>
            <a:ext cx="7772400" cy="1143000"/>
          </a:xfrm>
        </p:spPr>
        <p:txBody>
          <a:bodyPr/>
          <a:lstStyle/>
          <a:p>
            <a:r>
              <a:rPr lang="en-US" sz="4000" dirty="0" smtClean="0"/>
              <a:t>Example of Cross-sectional Study (from an underlying </a:t>
            </a:r>
            <a:r>
              <a:rPr lang="en-US" sz="4000" dirty="0"/>
              <a:t>f</a:t>
            </a:r>
            <a:r>
              <a:rPr lang="en-US" sz="4000" dirty="0" smtClean="0"/>
              <a:t>ixed cohort)</a:t>
            </a:r>
          </a:p>
        </p:txBody>
      </p:sp>
      <p:sp>
        <p:nvSpPr>
          <p:cNvPr id="69634" name="Rectangle 3"/>
          <p:cNvSpPr>
            <a:spLocks noGrp="1" noChangeArrowheads="1"/>
          </p:cNvSpPr>
          <p:nvPr>
            <p:ph type="body" idx="1"/>
          </p:nvPr>
        </p:nvSpPr>
        <p:spPr>
          <a:xfrm>
            <a:off x="152400" y="1600200"/>
            <a:ext cx="8763000" cy="4724400"/>
          </a:xfrm>
        </p:spPr>
        <p:txBody>
          <a:bodyPr/>
          <a:lstStyle/>
          <a:p>
            <a:pPr>
              <a:lnSpc>
                <a:spcPct val="90000"/>
              </a:lnSpc>
            </a:pPr>
            <a:r>
              <a:rPr lang="en-US" sz="2400" b="1" dirty="0" smtClean="0"/>
              <a:t>Objective:</a:t>
            </a:r>
            <a:r>
              <a:rPr lang="en-US" sz="2400" dirty="0" smtClean="0"/>
              <a:t>  Determine the prevalence and determinants of neck and shoulder pain in older adults.  </a:t>
            </a:r>
            <a:endParaRPr lang="en-US" sz="1200" dirty="0" smtClean="0"/>
          </a:p>
          <a:p>
            <a:pPr>
              <a:lnSpc>
                <a:spcPct val="90000"/>
              </a:lnSpc>
            </a:pPr>
            <a:r>
              <a:rPr lang="en-US" sz="2400" b="1" dirty="0" smtClean="0"/>
              <a:t>Methods: </a:t>
            </a:r>
            <a:r>
              <a:rPr lang="en-US" sz="2400" dirty="0" smtClean="0"/>
              <a:t>3,075 men and women in Health ABC study, a fixed cohort of 70-79 year old well-functioning adults </a:t>
            </a:r>
          </a:p>
          <a:p>
            <a:pPr>
              <a:lnSpc>
                <a:spcPct val="90000"/>
              </a:lnSpc>
            </a:pPr>
            <a:r>
              <a:rPr lang="en-US" sz="2400" dirty="0" smtClean="0"/>
              <a:t>Baseline visit:  Participants were asked if they had had </a:t>
            </a:r>
            <a:r>
              <a:rPr lang="en-US" sz="2400" dirty="0" smtClean="0">
                <a:solidFill>
                  <a:srgbClr val="FF0000"/>
                </a:solidFill>
              </a:rPr>
              <a:t>neck or shoulder pain lasting at least 1 month during the previous year</a:t>
            </a:r>
            <a:r>
              <a:rPr lang="en-US" sz="2400" dirty="0" smtClean="0"/>
              <a:t>.</a:t>
            </a:r>
          </a:p>
          <a:p>
            <a:pPr>
              <a:lnSpc>
                <a:spcPct val="90000"/>
              </a:lnSpc>
            </a:pPr>
            <a:r>
              <a:rPr lang="en-US" sz="2400" b="1" dirty="0"/>
              <a:t>Results: </a:t>
            </a:r>
            <a:r>
              <a:rPr lang="en-US" sz="2400" dirty="0"/>
              <a:t>11.9% reported neck pain and 18.9% reported shoulder pain</a:t>
            </a:r>
            <a:r>
              <a:rPr lang="en-US" sz="2400" dirty="0" smtClean="0"/>
              <a:t>. </a:t>
            </a:r>
          </a:p>
          <a:p>
            <a:pPr>
              <a:lnSpc>
                <a:spcPct val="90000"/>
              </a:lnSpc>
            </a:pPr>
            <a:r>
              <a:rPr lang="en-US" sz="2400" dirty="0" smtClean="0"/>
              <a:t>Let’s say we are interested in knowing the prevalence of  neck/shoulder pain in the general population of 70-79 years olds.  Who might be missing from this Health ABC study population?    </a:t>
            </a:r>
            <a:endParaRPr lang="en-US" sz="2400" dirty="0"/>
          </a:p>
          <a:p>
            <a:pPr>
              <a:lnSpc>
                <a:spcPct val="90000"/>
              </a:lnSpc>
            </a:pPr>
            <a:endParaRPr lang="en-US" sz="2400" dirty="0" smtClean="0"/>
          </a:p>
          <a:p>
            <a:pPr>
              <a:lnSpc>
                <a:spcPct val="90000"/>
              </a:lnSpc>
            </a:pPr>
            <a:endParaRPr lang="en-US" sz="2400" dirty="0" smtClean="0"/>
          </a:p>
        </p:txBody>
      </p:sp>
      <p:sp>
        <p:nvSpPr>
          <p:cNvPr id="69635" name="Text Box 4"/>
          <p:cNvSpPr txBox="1">
            <a:spLocks noChangeArrowheads="1"/>
          </p:cNvSpPr>
          <p:nvPr/>
        </p:nvSpPr>
        <p:spPr bwMode="auto">
          <a:xfrm>
            <a:off x="1219200" y="6064250"/>
            <a:ext cx="7924800" cy="641350"/>
          </a:xfrm>
          <a:prstGeom prst="rect">
            <a:avLst/>
          </a:prstGeom>
          <a:noFill/>
          <a:ln w="9525">
            <a:noFill/>
            <a:miter lim="800000"/>
            <a:headEnd/>
            <a:tailEnd/>
          </a:ln>
        </p:spPr>
        <p:txBody>
          <a:bodyPr>
            <a:spAutoFit/>
          </a:bodyPr>
          <a:lstStyle/>
          <a:p>
            <a:pPr algn="r" eaLnBrk="0" hangingPunct="0"/>
            <a:r>
              <a:rPr lang="en-US" sz="1800" dirty="0"/>
              <a:t>Vogt et al. Neck and shoulder pain in 70- to 79-year-old men and women: findings from the Health, Aging and Body Composition Study. </a:t>
            </a:r>
            <a:r>
              <a:rPr lang="en-US" sz="1800" i="1" dirty="0"/>
              <a:t>Spine</a:t>
            </a:r>
            <a:r>
              <a:rPr lang="en-US" sz="1800" dirty="0"/>
              <a:t> 2003.</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685800" y="457200"/>
            <a:ext cx="7772400" cy="1143000"/>
          </a:xfrm>
        </p:spPr>
        <p:txBody>
          <a:bodyPr/>
          <a:lstStyle/>
          <a:p>
            <a:r>
              <a:rPr lang="en-US" sz="4000" dirty="0" smtClean="0"/>
              <a:t>Ecologic study: </a:t>
            </a:r>
            <a:br>
              <a:rPr lang="en-US" sz="4000" dirty="0" smtClean="0"/>
            </a:br>
            <a:r>
              <a:rPr lang="en-US" sz="4000" dirty="0" smtClean="0"/>
              <a:t>water fluoride &amp; dental caries</a:t>
            </a:r>
          </a:p>
        </p:txBody>
      </p:sp>
      <p:sp>
        <p:nvSpPr>
          <p:cNvPr id="23554" name="Rectangle 3"/>
          <p:cNvSpPr>
            <a:spLocks noGrp="1" noChangeArrowheads="1"/>
          </p:cNvSpPr>
          <p:nvPr>
            <p:ph type="body" idx="1"/>
          </p:nvPr>
        </p:nvSpPr>
        <p:spPr>
          <a:xfrm>
            <a:off x="228600" y="1981200"/>
            <a:ext cx="8610600" cy="4114800"/>
          </a:xfrm>
        </p:spPr>
        <p:txBody>
          <a:bodyPr/>
          <a:lstStyle/>
          <a:p>
            <a:r>
              <a:rPr lang="en-US" dirty="0" smtClean="0"/>
              <a:t>191 municipalities in Denmark in </a:t>
            </a:r>
            <a:r>
              <a:rPr lang="en-US" dirty="0" smtClean="0"/>
              <a:t>2004 </a:t>
            </a:r>
            <a:endParaRPr lang="en-US" dirty="0" smtClean="0"/>
          </a:p>
          <a:p>
            <a:r>
              <a:rPr lang="en-US" dirty="0" smtClean="0"/>
              <a:t>Unit of analysis was the </a:t>
            </a:r>
            <a:r>
              <a:rPr lang="en-US" dirty="0" smtClean="0"/>
              <a:t>municipalities </a:t>
            </a:r>
            <a:endParaRPr lang="en-US" dirty="0" smtClean="0"/>
          </a:p>
          <a:p>
            <a:r>
              <a:rPr lang="en-US" dirty="0" smtClean="0"/>
              <a:t>Exposure variable:  Concentration of fluoride in the water supply </a:t>
            </a:r>
            <a:r>
              <a:rPr lang="en-US" dirty="0"/>
              <a:t>(</a:t>
            </a:r>
            <a:r>
              <a:rPr lang="en-US" dirty="0" smtClean="0"/>
              <a:t>parts per million)</a:t>
            </a:r>
          </a:p>
          <a:p>
            <a:r>
              <a:rPr lang="en-US" dirty="0" smtClean="0"/>
              <a:t>Outcome variable:  Mean DMF-S (index of cavities, extractions </a:t>
            </a:r>
            <a:r>
              <a:rPr lang="en-US" dirty="0" smtClean="0"/>
              <a:t>&amp; restorations</a:t>
            </a:r>
            <a:r>
              <a:rPr lang="en-US" dirty="0" smtClean="0"/>
              <a:t>) of </a:t>
            </a:r>
            <a:r>
              <a:rPr lang="en-US" dirty="0" smtClean="0"/>
              <a:t>15 </a:t>
            </a:r>
            <a:r>
              <a:rPr lang="en-US" dirty="0" err="1" smtClean="0"/>
              <a:t>yr</a:t>
            </a:r>
            <a:r>
              <a:rPr lang="en-US" dirty="0" smtClean="0"/>
              <a:t> olds </a:t>
            </a:r>
            <a:endParaRPr lang="en-US" dirty="0" smtClean="0"/>
          </a:p>
        </p:txBody>
      </p:sp>
      <p:sp>
        <p:nvSpPr>
          <p:cNvPr id="23555" name="Text Box 4"/>
          <p:cNvSpPr txBox="1">
            <a:spLocks noChangeArrowheads="1"/>
          </p:cNvSpPr>
          <p:nvPr/>
        </p:nvSpPr>
        <p:spPr bwMode="auto">
          <a:xfrm>
            <a:off x="2514600" y="6172200"/>
            <a:ext cx="6324600" cy="457200"/>
          </a:xfrm>
          <a:prstGeom prst="rect">
            <a:avLst/>
          </a:prstGeom>
          <a:noFill/>
          <a:ln w="9525">
            <a:noFill/>
            <a:miter lim="800000"/>
            <a:headEnd/>
            <a:tailEnd/>
          </a:ln>
        </p:spPr>
        <p:txBody>
          <a:bodyPr>
            <a:spAutoFit/>
          </a:bodyPr>
          <a:lstStyle/>
          <a:p>
            <a:pPr algn="r" eaLnBrk="0" hangingPunct="0"/>
            <a:r>
              <a:rPr lang="en-US" sz="1200" dirty="0"/>
              <a:t>Ekstrand et al. Factors associated with inter-municipality differences in dental caries experience among Danish adolescents. </a:t>
            </a:r>
            <a:r>
              <a:rPr lang="en-US" sz="1200" i="1" dirty="0"/>
              <a:t>Community Dent Oral </a:t>
            </a:r>
            <a:r>
              <a:rPr lang="en-US" sz="1200" i="1" dirty="0" err="1"/>
              <a:t>Epidemiol</a:t>
            </a:r>
            <a:r>
              <a:rPr lang="en-US" sz="1200" dirty="0"/>
              <a:t> </a:t>
            </a:r>
            <a:r>
              <a:rPr lang="en-US" sz="1200" dirty="0" smtClean="0"/>
              <a:t> 2010</a:t>
            </a:r>
            <a:endParaRPr lang="en-US" sz="12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Grp="1" noChangeArrowheads="1"/>
          </p:cNvSpPr>
          <p:nvPr>
            <p:ph type="title"/>
          </p:nvPr>
        </p:nvSpPr>
        <p:spPr>
          <a:xfrm>
            <a:off x="685800" y="304800"/>
            <a:ext cx="7772400" cy="1143000"/>
          </a:xfrm>
        </p:spPr>
        <p:txBody>
          <a:bodyPr/>
          <a:lstStyle/>
          <a:p>
            <a:r>
              <a:rPr lang="en-US" smtClean="0"/>
              <a:t>(continued)</a:t>
            </a:r>
          </a:p>
        </p:txBody>
      </p:sp>
      <p:sp>
        <p:nvSpPr>
          <p:cNvPr id="30723" name="Rectangle 3"/>
          <p:cNvSpPr>
            <a:spLocks noGrp="1" noChangeArrowheads="1"/>
          </p:cNvSpPr>
          <p:nvPr>
            <p:ph type="body" idx="1"/>
          </p:nvPr>
        </p:nvSpPr>
        <p:spPr>
          <a:xfrm>
            <a:off x="152400" y="1447800"/>
            <a:ext cx="8763000" cy="4114800"/>
          </a:xfrm>
        </p:spPr>
        <p:txBody>
          <a:bodyPr/>
          <a:lstStyle/>
          <a:p>
            <a:r>
              <a:rPr lang="en-US" b="1" dirty="0" smtClean="0"/>
              <a:t>Results: </a:t>
            </a:r>
            <a:r>
              <a:rPr lang="en-US" dirty="0" smtClean="0"/>
              <a:t>The </a:t>
            </a:r>
            <a:r>
              <a:rPr lang="en-US" dirty="0"/>
              <a:t>correlates of both neck and shoulder pain were female gender, no education beyond high school, poorer self-rated health, depressive symptomatology and a medical history of arthritis, heart attack, angina.</a:t>
            </a:r>
            <a:r>
              <a:rPr lang="en-US" dirty="0" smtClean="0"/>
              <a:t> </a:t>
            </a:r>
          </a:p>
          <a:p>
            <a:r>
              <a:rPr lang="en-US" dirty="0" smtClean="0"/>
              <a:t>Can causality be assessed?  For example, does depression cause people to experience pain?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sz="3600" dirty="0" smtClean="0"/>
              <a:t>Example of Cross-sectional Study </a:t>
            </a:r>
            <a:br>
              <a:rPr lang="en-US" sz="3600" dirty="0" smtClean="0"/>
            </a:br>
            <a:r>
              <a:rPr lang="en-US" sz="3600" dirty="0" smtClean="0"/>
              <a:t>(from follow-up visit in fixed cohort</a:t>
            </a:r>
            <a:r>
              <a:rPr lang="en-US" dirty="0" smtClean="0"/>
              <a:t>)</a:t>
            </a:r>
            <a:endParaRPr lang="en-US" dirty="0"/>
          </a:p>
        </p:txBody>
      </p:sp>
      <p:sp>
        <p:nvSpPr>
          <p:cNvPr id="3" name="Content Placeholder 2"/>
          <p:cNvSpPr>
            <a:spLocks noGrp="1"/>
          </p:cNvSpPr>
          <p:nvPr>
            <p:ph idx="1"/>
          </p:nvPr>
        </p:nvSpPr>
        <p:spPr>
          <a:xfrm>
            <a:off x="381000" y="1828800"/>
            <a:ext cx="8458200" cy="4114800"/>
          </a:xfrm>
        </p:spPr>
        <p:txBody>
          <a:bodyPr/>
          <a:lstStyle/>
          <a:p>
            <a:pPr marL="0" indent="0">
              <a:buNone/>
            </a:pPr>
            <a:r>
              <a:rPr lang="en-US" sz="2400" dirty="0"/>
              <a:t>We evaluated participants of the Framingham Heart Study (seventh examination cycle of the Offspring cohort plus second examination cycle of the multiethnic Omni cohort) to identify clinical correlates of plasma </a:t>
            </a:r>
            <a:r>
              <a:rPr lang="en-US" sz="2400" dirty="0" smtClean="0"/>
              <a:t>FGF23 and </a:t>
            </a:r>
            <a:r>
              <a:rPr lang="en-US" sz="2400" dirty="0"/>
              <a:t>examine its cross-sectional association with vascular function </a:t>
            </a:r>
            <a:r>
              <a:rPr lang="en-US" sz="2400" dirty="0" smtClean="0"/>
              <a:t>… Multivariable-adjusted </a:t>
            </a:r>
            <a:r>
              <a:rPr lang="en-US" sz="2400" dirty="0"/>
              <a:t>cross-sectional analyses showed no consistent association of FGF23 with vascular function measures. </a:t>
            </a:r>
          </a:p>
        </p:txBody>
      </p:sp>
      <p:sp>
        <p:nvSpPr>
          <p:cNvPr id="4" name="TextBox 3"/>
          <p:cNvSpPr txBox="1"/>
          <p:nvPr/>
        </p:nvSpPr>
        <p:spPr>
          <a:xfrm>
            <a:off x="3200400" y="6324600"/>
            <a:ext cx="5778260" cy="400110"/>
          </a:xfrm>
          <a:prstGeom prst="rect">
            <a:avLst/>
          </a:prstGeom>
          <a:noFill/>
        </p:spPr>
        <p:txBody>
          <a:bodyPr wrap="square" rtlCol="0">
            <a:spAutoFit/>
          </a:bodyPr>
          <a:lstStyle/>
          <a:p>
            <a:pPr algn="r"/>
            <a:r>
              <a:rPr lang="en-US" sz="2000" dirty="0" smtClean="0"/>
              <a:t>Haring R et al.  </a:t>
            </a:r>
            <a:r>
              <a:rPr lang="en-US" sz="2000" i="1" dirty="0" smtClean="0"/>
              <a:t>J AM Heart </a:t>
            </a:r>
            <a:r>
              <a:rPr lang="en-US" sz="2000" i="1" dirty="0" err="1" smtClean="0"/>
              <a:t>Assoc</a:t>
            </a:r>
            <a:r>
              <a:rPr lang="en-US" sz="2000" i="1" dirty="0" smtClean="0"/>
              <a:t> </a:t>
            </a:r>
            <a:r>
              <a:rPr lang="en-US" sz="2000" dirty="0" smtClean="0"/>
              <a:t>2016.</a:t>
            </a:r>
            <a:endParaRPr lang="en-US" sz="2000" dirty="0"/>
          </a:p>
        </p:txBody>
      </p:sp>
    </p:spTree>
    <p:extLst>
      <p:ext uri="{BB962C8B-B14F-4D97-AF65-F5344CB8AC3E}">
        <p14:creationId xmlns:p14="http://schemas.microsoft.com/office/powerpoint/2010/main" val="105921233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sz="3600" dirty="0" smtClean="0"/>
              <a:t>Example of Cross-sectional Study </a:t>
            </a:r>
            <a:br>
              <a:rPr lang="en-US" sz="3600" dirty="0" smtClean="0"/>
            </a:br>
            <a:r>
              <a:rPr lang="en-US" sz="3600" dirty="0" smtClean="0"/>
              <a:t>(from an underlying dynamic cohort</a:t>
            </a:r>
            <a:r>
              <a:rPr lang="en-US" dirty="0" smtClean="0"/>
              <a:t>)</a:t>
            </a:r>
            <a:endParaRPr lang="en-US" dirty="0"/>
          </a:p>
        </p:txBody>
      </p:sp>
      <p:sp>
        <p:nvSpPr>
          <p:cNvPr id="3" name="Content Placeholder 2"/>
          <p:cNvSpPr>
            <a:spLocks noGrp="1"/>
          </p:cNvSpPr>
          <p:nvPr>
            <p:ph idx="1"/>
          </p:nvPr>
        </p:nvSpPr>
        <p:spPr>
          <a:xfrm>
            <a:off x="381000" y="1828800"/>
            <a:ext cx="8458200" cy="4114800"/>
          </a:xfrm>
        </p:spPr>
        <p:txBody>
          <a:bodyPr/>
          <a:lstStyle/>
          <a:p>
            <a:pPr marL="0" indent="0">
              <a:buNone/>
            </a:pPr>
            <a:r>
              <a:rPr lang="en-US" sz="2400" dirty="0"/>
              <a:t>We conducted a cross-sectional analysis </a:t>
            </a:r>
            <a:r>
              <a:rPr lang="en-US" sz="2400" dirty="0" smtClean="0"/>
              <a:t>including 3,165 Latino [adult] participants </a:t>
            </a:r>
            <a:r>
              <a:rPr lang="en-US" sz="2400" dirty="0"/>
              <a:t>in the 2007–2010 </a:t>
            </a:r>
            <a:r>
              <a:rPr lang="en-US" sz="2400" dirty="0" smtClean="0"/>
              <a:t> </a:t>
            </a:r>
            <a:r>
              <a:rPr lang="en-US" sz="2400" b="1" dirty="0" smtClean="0"/>
              <a:t>National </a:t>
            </a:r>
            <a:r>
              <a:rPr lang="en-US" sz="2400" b="1" dirty="0"/>
              <a:t>Health and Nutrition </a:t>
            </a:r>
            <a:r>
              <a:rPr lang="en-US" sz="2400" b="1" dirty="0" smtClean="0"/>
              <a:t>Examination Survey</a:t>
            </a:r>
            <a:r>
              <a:rPr lang="en-US" sz="2400" dirty="0" smtClean="0"/>
              <a:t>... </a:t>
            </a:r>
            <a:r>
              <a:rPr lang="en-US" sz="2400" dirty="0"/>
              <a:t>An acculturation score, ranging from 0 (lowest) to </a:t>
            </a:r>
            <a:r>
              <a:rPr lang="en-US" sz="2400" dirty="0" smtClean="0"/>
              <a:t>3 (highest</a:t>
            </a:r>
            <a:r>
              <a:rPr lang="en-US" sz="2400" dirty="0"/>
              <a:t>), was calculated by giving 1 point for each of 3 </a:t>
            </a:r>
            <a:r>
              <a:rPr lang="en-US" sz="2400" dirty="0" smtClean="0"/>
              <a:t>characteristics: being </a:t>
            </a:r>
            <a:r>
              <a:rPr lang="en-US" sz="2400" dirty="0"/>
              <a:t>born in the United States, speaking </a:t>
            </a:r>
            <a:r>
              <a:rPr lang="en-US" sz="2400" dirty="0" smtClean="0"/>
              <a:t>predominantly English</a:t>
            </a:r>
            <a:r>
              <a:rPr lang="en-US" sz="2400" dirty="0"/>
              <a:t>, and living in the United States for 20 years or </a:t>
            </a:r>
            <a:r>
              <a:rPr lang="en-US" sz="2400" dirty="0" smtClean="0"/>
              <a:t>more…After </a:t>
            </a:r>
            <a:r>
              <a:rPr lang="en-US" sz="2400" dirty="0"/>
              <a:t>adjusting for sociodemographic factors, the </a:t>
            </a:r>
            <a:r>
              <a:rPr lang="en-US" sz="2400" dirty="0" smtClean="0"/>
              <a:t>likelihood of </a:t>
            </a:r>
            <a:r>
              <a:rPr lang="en-US" sz="2400" dirty="0"/>
              <a:t>diabetes (95% confidence interval [CI]) increased </a:t>
            </a:r>
            <a:r>
              <a:rPr lang="en-US" sz="2400" dirty="0" smtClean="0"/>
              <a:t>with level </a:t>
            </a:r>
            <a:r>
              <a:rPr lang="en-US" sz="2400" dirty="0"/>
              <a:t>of acculturation— 1.71 (95% CI, 1.31–2.23), 1.63 (95% </a:t>
            </a:r>
            <a:r>
              <a:rPr lang="en-US" sz="2400" dirty="0" smtClean="0"/>
              <a:t>CI, 1.11–2.39</a:t>
            </a:r>
            <a:r>
              <a:rPr lang="en-US" sz="2400" dirty="0"/>
              <a:t>), and 2.05 (95% CI, 1.27–3.29) for scores of 1, 2, and </a:t>
            </a:r>
            <a:r>
              <a:rPr lang="en-US" sz="2400" dirty="0" smtClean="0"/>
              <a:t>3, respectively.</a:t>
            </a:r>
            <a:endParaRPr lang="en-US" sz="2400" dirty="0"/>
          </a:p>
        </p:txBody>
      </p:sp>
      <p:sp>
        <p:nvSpPr>
          <p:cNvPr id="4" name="TextBox 3"/>
          <p:cNvSpPr txBox="1"/>
          <p:nvPr/>
        </p:nvSpPr>
        <p:spPr>
          <a:xfrm>
            <a:off x="3200400" y="6324600"/>
            <a:ext cx="5778260" cy="400110"/>
          </a:xfrm>
          <a:prstGeom prst="rect">
            <a:avLst/>
          </a:prstGeom>
          <a:noFill/>
        </p:spPr>
        <p:txBody>
          <a:bodyPr wrap="square" rtlCol="0">
            <a:spAutoFit/>
          </a:bodyPr>
          <a:lstStyle/>
          <a:p>
            <a:pPr algn="r"/>
            <a:r>
              <a:rPr lang="en-US" sz="2000" dirty="0"/>
              <a:t>O’Brien </a:t>
            </a:r>
            <a:r>
              <a:rPr lang="en-US" sz="2000" dirty="0" smtClean="0"/>
              <a:t>MJ et al.   </a:t>
            </a:r>
            <a:r>
              <a:rPr lang="en-US" sz="2000" i="1" dirty="0" err="1" smtClean="0"/>
              <a:t>Prev</a:t>
            </a:r>
            <a:r>
              <a:rPr lang="en-US" sz="2000" i="1" dirty="0" smtClean="0"/>
              <a:t> </a:t>
            </a:r>
            <a:r>
              <a:rPr lang="en-US" sz="2000" i="1" dirty="0"/>
              <a:t>Chronic </a:t>
            </a:r>
            <a:r>
              <a:rPr lang="en-US" sz="2000" i="1" dirty="0" smtClean="0"/>
              <a:t>Dis </a:t>
            </a:r>
            <a:r>
              <a:rPr lang="en-US" sz="2000" dirty="0" smtClean="0"/>
              <a:t>2014</a:t>
            </a:r>
            <a:endParaRPr lang="en-US" sz="2000" dirty="0"/>
          </a:p>
        </p:txBody>
      </p:sp>
    </p:spTree>
    <p:extLst>
      <p:ext uri="{BB962C8B-B14F-4D97-AF65-F5344CB8AC3E}">
        <p14:creationId xmlns:p14="http://schemas.microsoft.com/office/powerpoint/2010/main" val="269293349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ChangeArrowheads="1"/>
          </p:cNvSpPr>
          <p:nvPr>
            <p:ph type="title"/>
          </p:nvPr>
        </p:nvSpPr>
        <p:spPr>
          <a:xfrm>
            <a:off x="685800" y="1828800"/>
            <a:ext cx="7772400" cy="1143000"/>
          </a:xfrm>
        </p:spPr>
        <p:txBody>
          <a:bodyPr/>
          <a:lstStyle/>
          <a:p>
            <a:r>
              <a:rPr lang="en-US" smtClean="0"/>
              <a:t>Case-Control Design</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a:xfrm>
            <a:off x="685800" y="0"/>
            <a:ext cx="7772400" cy="1143000"/>
          </a:xfrm>
        </p:spPr>
        <p:txBody>
          <a:bodyPr/>
          <a:lstStyle/>
          <a:p>
            <a:r>
              <a:rPr lang="en-US" sz="4000" dirty="0" smtClean="0"/>
              <a:t>Case-Control Design</a:t>
            </a:r>
          </a:p>
        </p:txBody>
      </p:sp>
      <p:sp>
        <p:nvSpPr>
          <p:cNvPr id="74754" name="Rectangle 3"/>
          <p:cNvSpPr>
            <a:spLocks noGrp="1" noChangeArrowheads="1"/>
          </p:cNvSpPr>
          <p:nvPr>
            <p:ph type="body" idx="1"/>
          </p:nvPr>
        </p:nvSpPr>
        <p:spPr>
          <a:xfrm>
            <a:off x="152400" y="1066800"/>
            <a:ext cx="8686800" cy="4648200"/>
          </a:xfrm>
        </p:spPr>
        <p:txBody>
          <a:bodyPr/>
          <a:lstStyle/>
          <a:p>
            <a:pPr>
              <a:lnSpc>
                <a:spcPct val="80000"/>
              </a:lnSpc>
            </a:pPr>
            <a:r>
              <a:rPr lang="en-US" sz="2800" dirty="0" smtClean="0"/>
              <a:t>Case-control studies are a VERY efficient way to sample an underlying cohort (i.e., an underlying study base)</a:t>
            </a:r>
          </a:p>
          <a:p>
            <a:pPr>
              <a:lnSpc>
                <a:spcPct val="80000"/>
              </a:lnSpc>
            </a:pPr>
            <a:endParaRPr lang="en-US" sz="1200" dirty="0" smtClean="0"/>
          </a:p>
          <a:p>
            <a:pPr>
              <a:lnSpc>
                <a:spcPct val="80000"/>
              </a:lnSpc>
            </a:pPr>
            <a:r>
              <a:rPr lang="en-US" sz="2800" b="1" dirty="0" smtClean="0"/>
              <a:t>Study Base</a:t>
            </a:r>
            <a:r>
              <a:rPr lang="en-US" sz="2800" dirty="0" smtClean="0"/>
              <a:t> in case-control design = the population (or underlying cohort) that gave rise to the cases (</a:t>
            </a:r>
            <a:r>
              <a:rPr lang="en-US" sz="2800" dirty="0" err="1" smtClean="0"/>
              <a:t>Szklo</a:t>
            </a:r>
            <a:r>
              <a:rPr lang="en-US" sz="2800" dirty="0" smtClean="0"/>
              <a:t> and Nieto call it the </a:t>
            </a:r>
            <a:r>
              <a:rPr lang="en-US" sz="2800" b="1" dirty="0" smtClean="0"/>
              <a:t>“reference population”</a:t>
            </a:r>
            <a:r>
              <a:rPr lang="en-US" sz="2800" dirty="0" smtClean="0"/>
              <a:t>).</a:t>
            </a:r>
          </a:p>
          <a:p>
            <a:pPr>
              <a:lnSpc>
                <a:spcPct val="80000"/>
              </a:lnSpc>
            </a:pPr>
            <a:endParaRPr lang="en-US" sz="1200" dirty="0" smtClean="0"/>
          </a:p>
          <a:p>
            <a:pPr>
              <a:lnSpc>
                <a:spcPct val="80000"/>
              </a:lnSpc>
            </a:pPr>
            <a:r>
              <a:rPr lang="en-US" sz="2800" dirty="0" smtClean="0"/>
              <a:t>Case-control design is best understood by considering how the experience of a cohort is sampled</a:t>
            </a:r>
          </a:p>
          <a:p>
            <a:pPr>
              <a:lnSpc>
                <a:spcPct val="80000"/>
              </a:lnSpc>
            </a:pPr>
            <a:endParaRPr lang="en-US" sz="1200" dirty="0" smtClean="0"/>
          </a:p>
          <a:p>
            <a:pPr>
              <a:lnSpc>
                <a:spcPct val="80000"/>
              </a:lnSpc>
            </a:pPr>
            <a:r>
              <a:rPr lang="en-US" sz="2800" dirty="0" smtClean="0"/>
              <a:t>Study base is the key concept that links case-control design and cohort design</a:t>
            </a:r>
          </a:p>
          <a:p>
            <a:pPr>
              <a:lnSpc>
                <a:spcPct val="80000"/>
              </a:lnSpc>
            </a:pPr>
            <a:endParaRPr lang="en-US" sz="1200" dirty="0" smtClean="0"/>
          </a:p>
          <a:p>
            <a:pPr>
              <a:lnSpc>
                <a:spcPct val="80000"/>
              </a:lnSpc>
            </a:pPr>
            <a:r>
              <a:rPr lang="en-US" sz="2800" dirty="0" smtClean="0"/>
              <a:t>Most misunderstood design but key methodologic advances have now led to coherent theory.  </a:t>
            </a:r>
          </a:p>
          <a:p>
            <a:pPr>
              <a:lnSpc>
                <a:spcPct val="80000"/>
              </a:lnSpc>
              <a:buFontTx/>
              <a:buNone/>
            </a:pPr>
            <a:endParaRPr lang="en-US" sz="2800"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ChangeArrowheads="1"/>
          </p:cNvSpPr>
          <p:nvPr>
            <p:ph type="title"/>
          </p:nvPr>
        </p:nvSpPr>
        <p:spPr/>
        <p:txBody>
          <a:bodyPr/>
          <a:lstStyle/>
          <a:p>
            <a:r>
              <a:rPr lang="en-US" smtClean="0"/>
              <a:t>Case-Control Key Concept #1</a:t>
            </a:r>
          </a:p>
        </p:txBody>
      </p:sp>
      <p:sp>
        <p:nvSpPr>
          <p:cNvPr id="76802" name="Rectangle 3"/>
          <p:cNvSpPr>
            <a:spLocks noGrp="1" noChangeArrowheads="1"/>
          </p:cNvSpPr>
          <p:nvPr>
            <p:ph type="body" idx="1"/>
          </p:nvPr>
        </p:nvSpPr>
        <p:spPr>
          <a:xfrm>
            <a:off x="152400" y="2133600"/>
            <a:ext cx="8839200" cy="4114800"/>
          </a:xfrm>
        </p:spPr>
        <p:txBody>
          <a:bodyPr/>
          <a:lstStyle/>
          <a:p>
            <a:r>
              <a:rPr lang="en-US" sz="2800" dirty="0" smtClean="0"/>
              <a:t>Think of the selection of cases and controls as occurring from an underlying cohort (aka “study base”)</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ChangeArrowheads="1"/>
          </p:cNvSpPr>
          <p:nvPr>
            <p:ph type="title"/>
          </p:nvPr>
        </p:nvSpPr>
        <p:spPr>
          <a:xfrm>
            <a:off x="685800" y="76200"/>
            <a:ext cx="7772400" cy="1143000"/>
          </a:xfrm>
        </p:spPr>
        <p:txBody>
          <a:bodyPr/>
          <a:lstStyle/>
          <a:p>
            <a:r>
              <a:rPr lang="en-US" sz="4000" smtClean="0"/>
              <a:t>Primary &amp; Secondary Study Bases</a:t>
            </a:r>
          </a:p>
        </p:txBody>
      </p:sp>
      <p:sp>
        <p:nvSpPr>
          <p:cNvPr id="78850" name="Rectangle 3"/>
          <p:cNvSpPr>
            <a:spLocks noGrp="1" noChangeArrowheads="1"/>
          </p:cNvSpPr>
          <p:nvPr>
            <p:ph type="body" idx="1"/>
          </p:nvPr>
        </p:nvSpPr>
        <p:spPr>
          <a:xfrm>
            <a:off x="152400" y="1143000"/>
            <a:ext cx="8915400" cy="4114800"/>
          </a:xfrm>
        </p:spPr>
        <p:txBody>
          <a:bodyPr/>
          <a:lstStyle/>
          <a:p>
            <a:r>
              <a:rPr lang="en-US" sz="2800" dirty="0" smtClean="0"/>
              <a:t>Case-control studies can be thought of as evolving from one of two types of study bases (i.e., underlying cohorts):</a:t>
            </a:r>
          </a:p>
          <a:p>
            <a:pPr lvl="1">
              <a:spcBef>
                <a:spcPct val="30000"/>
              </a:spcBef>
            </a:pPr>
            <a:r>
              <a:rPr lang="en-US" sz="2400" b="1" dirty="0" smtClean="0"/>
              <a:t>  </a:t>
            </a:r>
            <a:r>
              <a:rPr lang="en-US" b="1" dirty="0" smtClean="0"/>
              <a:t>Primary study base vs Secondary study base</a:t>
            </a:r>
            <a:endParaRPr lang="en-US" sz="900" b="1" dirty="0" smtClean="0"/>
          </a:p>
          <a:p>
            <a:r>
              <a:rPr lang="en-US" sz="2800" dirty="0" smtClean="0"/>
              <a:t>A primary study base is one where the underlying cohort is readily defined, either because it is:</a:t>
            </a:r>
          </a:p>
          <a:p>
            <a:pPr lvl="1">
              <a:spcBef>
                <a:spcPct val="30000"/>
              </a:spcBef>
            </a:pPr>
            <a:r>
              <a:rPr lang="en-US" dirty="0" smtClean="0"/>
              <a:t>previously assembled for research (e.g., Framingham)</a:t>
            </a:r>
          </a:p>
          <a:p>
            <a:pPr lvl="1">
              <a:spcBef>
                <a:spcPct val="30000"/>
              </a:spcBef>
            </a:pPr>
            <a:r>
              <a:rPr lang="en-US" dirty="0" smtClean="0"/>
              <a:t>administratively defined (e.g., Kaiser members in 2014)</a:t>
            </a:r>
          </a:p>
          <a:p>
            <a:pPr lvl="1">
              <a:spcBef>
                <a:spcPct val="30000"/>
              </a:spcBef>
            </a:pPr>
            <a:r>
              <a:rPr lang="en-US" dirty="0" smtClean="0"/>
              <a:t>or geographically defined (e.g., SF residents in 2010) </a:t>
            </a:r>
          </a:p>
          <a:p>
            <a:r>
              <a:rPr lang="en-US" sz="2800" dirty="0" smtClean="0"/>
              <a:t>A secondary study base is more elusive.  It starts with the cases and then works backwards. </a:t>
            </a:r>
          </a:p>
          <a:p>
            <a:endParaRPr lang="en-US" sz="2800" dirty="0" smtClean="0"/>
          </a:p>
          <a:p>
            <a:endParaRPr lang="en-US" dirty="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ChangeArrowheads="1"/>
          </p:cNvSpPr>
          <p:nvPr>
            <p:ph type="title"/>
          </p:nvPr>
        </p:nvSpPr>
        <p:spPr>
          <a:xfrm>
            <a:off x="381000" y="304800"/>
            <a:ext cx="7772400" cy="1143000"/>
          </a:xfrm>
        </p:spPr>
        <p:txBody>
          <a:bodyPr/>
          <a:lstStyle/>
          <a:p>
            <a:r>
              <a:rPr lang="en-US" sz="4000" dirty="0" smtClean="0"/>
              <a:t>Case-control Study </a:t>
            </a:r>
            <a:br>
              <a:rPr lang="en-US" sz="4000" dirty="0" smtClean="0"/>
            </a:br>
            <a:r>
              <a:rPr lang="en-US" sz="4000" dirty="0" smtClean="0"/>
              <a:t>in a Primary Study Base</a:t>
            </a:r>
          </a:p>
        </p:txBody>
      </p:sp>
      <p:sp>
        <p:nvSpPr>
          <p:cNvPr id="78850" name="Rectangle 3"/>
          <p:cNvSpPr>
            <a:spLocks noGrp="1" noChangeArrowheads="1"/>
          </p:cNvSpPr>
          <p:nvPr>
            <p:ph type="body" idx="1"/>
          </p:nvPr>
        </p:nvSpPr>
        <p:spPr>
          <a:xfrm>
            <a:off x="1066800" y="1905000"/>
            <a:ext cx="6629400" cy="3352800"/>
          </a:xfrm>
        </p:spPr>
        <p:txBody>
          <a:bodyPr/>
          <a:lstStyle/>
          <a:p>
            <a:pPr marL="0" indent="0">
              <a:buNone/>
            </a:pPr>
            <a:r>
              <a:rPr lang="en-US" dirty="0"/>
              <a:t>S</a:t>
            </a:r>
            <a:r>
              <a:rPr lang="en-US" dirty="0" smtClean="0"/>
              <a:t>ampling cases and controls from: </a:t>
            </a:r>
          </a:p>
          <a:p>
            <a:r>
              <a:rPr lang="en-US" dirty="0"/>
              <a:t>F</a:t>
            </a:r>
            <a:r>
              <a:rPr lang="en-US" dirty="0" smtClean="0"/>
              <a:t>ixed cohort </a:t>
            </a:r>
          </a:p>
          <a:p>
            <a:r>
              <a:rPr lang="en-US" dirty="0" smtClean="0"/>
              <a:t>Dynamic cohort</a:t>
            </a:r>
          </a:p>
          <a:p>
            <a:pPr marL="457200" lvl="1" indent="0">
              <a:buNone/>
            </a:pPr>
            <a:endParaRPr lang="en-US" sz="2400" dirty="0" smtClean="0"/>
          </a:p>
          <a:p>
            <a:endParaRPr lang="en-US" dirty="0" smtClean="0"/>
          </a:p>
        </p:txBody>
      </p:sp>
    </p:spTree>
    <p:extLst>
      <p:ext uri="{BB962C8B-B14F-4D97-AF65-F5344CB8AC3E}">
        <p14:creationId xmlns:p14="http://schemas.microsoft.com/office/powerpoint/2010/main" val="29414764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54162" y="2471737"/>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45363" y="3309938"/>
            <a:ext cx="457200" cy="31242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96963" y="2471738"/>
            <a:ext cx="457200" cy="396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35163" y="22431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92363" y="23193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916363" y="2471738"/>
            <a:ext cx="41952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30763" y="2624138"/>
            <a:ext cx="345416"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92763" y="27003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477000" y="29289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6858000" y="2928938"/>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97163" y="23955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221163" y="26241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35563" y="27003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78163" y="23193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602163" y="25479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516563" y="26241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124200" y="2342476"/>
            <a:ext cx="472326" cy="4769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0916" name="TextBox 35"/>
          <p:cNvSpPr txBox="1">
            <a:spLocks noChangeArrowheads="1"/>
          </p:cNvSpPr>
          <p:nvPr/>
        </p:nvSpPr>
        <p:spPr bwMode="auto">
          <a:xfrm>
            <a:off x="3544887" y="2224088"/>
            <a:ext cx="417513" cy="366712"/>
          </a:xfrm>
          <a:prstGeom prst="rect">
            <a:avLst/>
          </a:prstGeom>
          <a:noFill/>
          <a:ln w="9525">
            <a:noFill/>
            <a:miter lim="800000"/>
            <a:headEnd/>
            <a:tailEnd/>
          </a:ln>
        </p:spPr>
        <p:txBody>
          <a:bodyPr wrap="none">
            <a:spAutoFit/>
          </a:bodyPr>
          <a:lstStyle/>
          <a:p>
            <a:r>
              <a:rPr lang="en-US" sz="1800" dirty="0">
                <a:latin typeface="Calibri" pitchFamily="34" charset="0"/>
              </a:rPr>
              <a:t>CE</a:t>
            </a:r>
          </a:p>
        </p:txBody>
      </p:sp>
      <p:cxnSp>
        <p:nvCxnSpPr>
          <p:cNvPr id="43" name="Straight Arrow Connector 42"/>
          <p:cNvCxnSpPr/>
          <p:nvPr/>
        </p:nvCxnSpPr>
        <p:spPr>
          <a:xfrm>
            <a:off x="2133600" y="6553200"/>
            <a:ext cx="4648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0919" name="TextBox 43"/>
          <p:cNvSpPr txBox="1">
            <a:spLocks noChangeArrowheads="1"/>
          </p:cNvSpPr>
          <p:nvPr/>
        </p:nvSpPr>
        <p:spPr bwMode="auto">
          <a:xfrm>
            <a:off x="4191000" y="6491288"/>
            <a:ext cx="644525" cy="366712"/>
          </a:xfrm>
          <a:prstGeom prst="rect">
            <a:avLst/>
          </a:prstGeom>
          <a:noFill/>
          <a:ln w="9525">
            <a:noFill/>
            <a:miter lim="800000"/>
            <a:headEnd/>
            <a:tailEnd/>
          </a:ln>
        </p:spPr>
        <p:txBody>
          <a:bodyPr wrap="none">
            <a:spAutoFit/>
          </a:bodyPr>
          <a:lstStyle/>
          <a:p>
            <a:r>
              <a:rPr lang="en-US" sz="1800">
                <a:latin typeface="Calibri" pitchFamily="34" charset="0"/>
              </a:rPr>
              <a:t>Time</a:t>
            </a:r>
          </a:p>
        </p:txBody>
      </p:sp>
      <p:cxnSp>
        <p:nvCxnSpPr>
          <p:cNvPr id="2" name="Straight Connector 34"/>
          <p:cNvCxnSpPr/>
          <p:nvPr/>
        </p:nvCxnSpPr>
        <p:spPr>
          <a:xfrm flipV="1">
            <a:off x="5973763" y="27765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0921" name="TextBox 35"/>
          <p:cNvSpPr txBox="1">
            <a:spLocks noChangeArrowheads="1"/>
          </p:cNvSpPr>
          <p:nvPr/>
        </p:nvSpPr>
        <p:spPr bwMode="auto">
          <a:xfrm>
            <a:off x="6324600" y="2592059"/>
            <a:ext cx="417512" cy="366712"/>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80922" name="TextBox 45"/>
          <p:cNvSpPr txBox="1">
            <a:spLocks noChangeArrowheads="1"/>
          </p:cNvSpPr>
          <p:nvPr/>
        </p:nvSpPr>
        <p:spPr bwMode="auto">
          <a:xfrm>
            <a:off x="513511" y="18871"/>
            <a:ext cx="7994496" cy="1200329"/>
          </a:xfrm>
          <a:prstGeom prst="rect">
            <a:avLst/>
          </a:prstGeom>
          <a:noFill/>
          <a:ln w="9525">
            <a:noFill/>
            <a:miter lim="800000"/>
            <a:headEnd/>
            <a:tailEnd/>
          </a:ln>
        </p:spPr>
        <p:txBody>
          <a:bodyPr wrap="none">
            <a:spAutoFit/>
          </a:bodyPr>
          <a:lstStyle/>
          <a:p>
            <a:pPr algn="ctr"/>
            <a:r>
              <a:rPr lang="en-US" sz="3600" dirty="0" smtClean="0"/>
              <a:t>Case-control Design: </a:t>
            </a:r>
          </a:p>
          <a:p>
            <a:pPr algn="ctr"/>
            <a:r>
              <a:rPr lang="en-US" sz="3600" dirty="0" smtClean="0"/>
              <a:t>Sampling from an underlying </a:t>
            </a:r>
            <a:r>
              <a:rPr lang="en-US" sz="3600" dirty="0"/>
              <a:t>f</a:t>
            </a:r>
            <a:r>
              <a:rPr lang="en-US" sz="3600" dirty="0" smtClean="0"/>
              <a:t>ixed </a:t>
            </a:r>
            <a:r>
              <a:rPr lang="en-US" sz="3600" dirty="0"/>
              <a:t>c</a:t>
            </a:r>
            <a:r>
              <a:rPr lang="en-US" sz="3600" dirty="0" smtClean="0"/>
              <a:t>ohort</a:t>
            </a:r>
            <a:endParaRPr lang="en-US" sz="3600" dirty="0"/>
          </a:p>
        </p:txBody>
      </p:sp>
      <p:sp>
        <p:nvSpPr>
          <p:cNvPr id="80923" name="Rectangle 1031"/>
          <p:cNvSpPr>
            <a:spLocks noChangeArrowheads="1"/>
          </p:cNvSpPr>
          <p:nvPr/>
        </p:nvSpPr>
        <p:spPr bwMode="auto">
          <a:xfrm>
            <a:off x="533400" y="1154539"/>
            <a:ext cx="7604967" cy="830997"/>
          </a:xfrm>
          <a:prstGeom prst="rect">
            <a:avLst/>
          </a:prstGeom>
          <a:noFill/>
          <a:ln w="9525">
            <a:noFill/>
            <a:miter lim="800000"/>
            <a:headEnd/>
            <a:tailEnd/>
          </a:ln>
        </p:spPr>
        <p:txBody>
          <a:bodyPr wrap="none" anchor="ctr">
            <a:spAutoFit/>
          </a:bodyPr>
          <a:lstStyle/>
          <a:p>
            <a:pPr eaLnBrk="0" hangingPunct="0"/>
            <a:r>
              <a:rPr lang="en-US" dirty="0"/>
              <a:t>Given that all the cases are </a:t>
            </a:r>
            <a:r>
              <a:rPr lang="en-US" dirty="0" smtClean="0"/>
              <a:t>sampled, </a:t>
            </a:r>
            <a:r>
              <a:rPr lang="en-US" dirty="0"/>
              <a:t>how would you sample</a:t>
            </a:r>
          </a:p>
          <a:p>
            <a:pPr eaLnBrk="0" hangingPunct="0"/>
            <a:r>
              <a:rPr lang="en-US" dirty="0" smtClean="0"/>
              <a:t>“controls” </a:t>
            </a:r>
            <a:r>
              <a:rPr lang="en-US" dirty="0"/>
              <a:t>from this cohort for a case-control study?</a:t>
            </a:r>
          </a:p>
        </p:txBody>
      </p:sp>
      <p:sp>
        <p:nvSpPr>
          <p:cNvPr id="29" name="Rectangle 28"/>
          <p:cNvSpPr/>
          <p:nvPr/>
        </p:nvSpPr>
        <p:spPr>
          <a:xfrm>
            <a:off x="7252629" y="164477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cases</a:t>
            </a:r>
            <a:endParaRPr lang="en-US" sz="1800" dirty="0"/>
          </a:p>
        </p:txBody>
      </p:sp>
      <p:cxnSp>
        <p:nvCxnSpPr>
          <p:cNvPr id="30" name="Straight Arrow Connector 29"/>
          <p:cNvCxnSpPr/>
          <p:nvPr/>
        </p:nvCxnSpPr>
        <p:spPr>
          <a:xfrm>
            <a:off x="3099729" y="225437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4661829" y="248297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5576229" y="263537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Oval 36"/>
          <p:cNvSpPr/>
          <p:nvPr/>
        </p:nvSpPr>
        <p:spPr>
          <a:xfrm>
            <a:off x="2978059" y="2170856"/>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8" name="Oval 37"/>
          <p:cNvSpPr/>
          <p:nvPr/>
        </p:nvSpPr>
        <p:spPr>
          <a:xfrm>
            <a:off x="4518593" y="2415253"/>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9" name="Oval 38"/>
          <p:cNvSpPr/>
          <p:nvPr/>
        </p:nvSpPr>
        <p:spPr>
          <a:xfrm>
            <a:off x="5454559" y="248297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Tree>
    <p:extLst>
      <p:ext uri="{BB962C8B-B14F-4D97-AF65-F5344CB8AC3E}">
        <p14:creationId xmlns:p14="http://schemas.microsoft.com/office/powerpoint/2010/main" val="29386988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09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23" grpId="0"/>
      <p:bldP spid="29"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908" name="Group 20"/>
          <p:cNvGraphicFramePr>
            <a:graphicFrameLocks noGrp="1"/>
          </p:cNvGraphicFramePr>
          <p:nvPr>
            <p:extLst>
              <p:ext uri="{D42A27DB-BD31-4B8C-83A1-F6EECF244321}">
                <p14:modId xmlns:p14="http://schemas.microsoft.com/office/powerpoint/2010/main" val="3274813596"/>
              </p:ext>
            </p:extLst>
          </p:nvPr>
        </p:nvGraphicFramePr>
        <p:xfrm>
          <a:off x="304800" y="1524000"/>
          <a:ext cx="8610600" cy="4529201"/>
        </p:xfrm>
        <a:graphic>
          <a:graphicData uri="http://schemas.openxmlformats.org/drawingml/2006/table">
            <a:tbl>
              <a:tblPr/>
              <a:tblGrid>
                <a:gridCol w="2438400"/>
                <a:gridCol w="2362200"/>
                <a:gridCol w="3810000"/>
              </a:tblGrid>
              <a:tr h="479994">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Method of  Control Sampling (Preferred Terminology)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Also known as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Mechanics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3399">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rPr>
                        <a:t>Incidence density sampling</a:t>
                      </a:r>
                      <a:r>
                        <a:rPr kumimoji="0" lang="en-US" sz="2000" b="1" i="0" u="none" strike="noStrike" cap="none" normalizeH="0" baseline="0" smtClean="0">
                          <a:ln>
                            <a:noFill/>
                          </a:ln>
                          <a:solidFill>
                            <a:srgbClr val="FF0000"/>
                          </a:solidFill>
                          <a:effectLst/>
                          <a:latin typeface="Times New Roman" pitchFamily="18" charset="0"/>
                        </a:rPr>
                        <a:t>*</a:t>
                      </a:r>
                      <a:r>
                        <a:rPr kumimoji="0" lang="en-US" sz="2000" b="0" i="0" u="none" strike="noStrike" cap="none" normalizeH="0" baseline="0" smtClean="0">
                          <a:ln>
                            <a:noFill/>
                          </a:ln>
                          <a:solidFill>
                            <a:schemeClr val="tx1"/>
                          </a:solidFill>
                          <a:effectLst/>
                          <a:latin typeface="Times New Roman" pitchFamily="18" charset="0"/>
                        </a:rPr>
                        <a:t> </a:t>
                      </a:r>
                      <a:endParaRPr kumimoji="0" lang="en-US" sz="2000" b="0" i="0" u="none" strike="noStrike" cap="none" normalizeH="0" baseline="0" dirty="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Risk-set sampling</a:t>
                      </a:r>
                    </a:p>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Concurrent sampling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Random sample at time each case develops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0641">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Case-cohort  sampling</a:t>
                      </a:r>
                      <a:r>
                        <a:rPr kumimoji="0" lang="en-US" sz="2000" b="1" i="0" u="none" strike="noStrike" cap="none" normalizeH="0" baseline="0" dirty="0" smtClean="0">
                          <a:ln>
                            <a:noFill/>
                          </a:ln>
                          <a:solidFill>
                            <a:srgbClr val="FF0000"/>
                          </a:solidFill>
                          <a:effectLst/>
                          <a:latin typeface="Times New Roman" pitchFamily="18" charset="0"/>
                        </a:rPr>
                        <a:t>*</a:t>
                      </a:r>
                      <a:endParaRPr kumimoji="0" lang="en-US" sz="2000" b="1" i="0" u="none" strike="noStrike" cap="none" normalizeH="0" baseline="0" dirty="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Inclusive sampling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Random sample of the cohort at baseline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52601">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Prevalent control sampling</a:t>
                      </a:r>
                      <a:endParaRPr kumimoji="0" lang="en-US" sz="2000" b="0" i="0" u="none" strike="noStrike" cap="none" normalizeH="0" baseline="0" dirty="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Cumulative sampling</a:t>
                      </a:r>
                    </a:p>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Epidemic sampling</a:t>
                      </a:r>
                    </a:p>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Exclusive sampling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Random sample of persons without outcome at end of follow-up</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2962" name="Rectangle 2"/>
          <p:cNvSpPr>
            <a:spLocks noGrp="1" noChangeArrowheads="1"/>
          </p:cNvSpPr>
          <p:nvPr>
            <p:ph type="title"/>
          </p:nvPr>
        </p:nvSpPr>
        <p:spPr>
          <a:xfrm>
            <a:off x="381000" y="152400"/>
            <a:ext cx="8229600" cy="1143000"/>
          </a:xfrm>
        </p:spPr>
        <p:txBody>
          <a:bodyPr/>
          <a:lstStyle/>
          <a:p>
            <a:r>
              <a:rPr lang="en-US" sz="3200" dirty="0" smtClean="0"/>
              <a:t>Sampling Controls within a Primary Study Base: Fixed Cohort</a:t>
            </a:r>
          </a:p>
        </p:txBody>
      </p:sp>
      <p:sp>
        <p:nvSpPr>
          <p:cNvPr id="2" name="TextBox 1"/>
          <p:cNvSpPr txBox="1"/>
          <p:nvPr/>
        </p:nvSpPr>
        <p:spPr>
          <a:xfrm>
            <a:off x="457200" y="6096000"/>
            <a:ext cx="7696200" cy="461665"/>
          </a:xfrm>
          <a:prstGeom prst="rect">
            <a:avLst/>
          </a:prstGeom>
          <a:noFill/>
        </p:spPr>
        <p:txBody>
          <a:bodyPr wrap="square" rtlCol="0">
            <a:spAutoFit/>
          </a:bodyPr>
          <a:lstStyle/>
          <a:p>
            <a:r>
              <a:rPr lang="en-US" dirty="0" smtClean="0">
                <a:solidFill>
                  <a:srgbClr val="FF0000"/>
                </a:solidFill>
              </a:rPr>
              <a:t>* Preferred approach to enhance validity </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685800" y="381000"/>
            <a:ext cx="7772400" cy="1143000"/>
          </a:xfrm>
        </p:spPr>
        <p:txBody>
          <a:bodyPr/>
          <a:lstStyle/>
          <a:p>
            <a:r>
              <a:rPr lang="en-US" dirty="0" smtClean="0"/>
              <a:t>Ecologic association</a:t>
            </a:r>
          </a:p>
        </p:txBody>
      </p:sp>
      <p:pic>
        <p:nvPicPr>
          <p:cNvPr id="25602" name="Picture 4" descr="Ekstrand figure 3"/>
          <p:cNvPicPr>
            <a:picLocks noChangeAspect="1" noChangeArrowheads="1"/>
          </p:cNvPicPr>
          <p:nvPr/>
        </p:nvPicPr>
        <p:blipFill>
          <a:blip r:embed="rId3"/>
          <a:srcRect l="34785" t="37909" r="34595" b="37585"/>
          <a:stretch>
            <a:fillRect/>
          </a:stretch>
        </p:blipFill>
        <p:spPr bwMode="auto">
          <a:xfrm>
            <a:off x="838200" y="1447800"/>
            <a:ext cx="7391400" cy="4572000"/>
          </a:xfrm>
          <a:prstGeom prst="rect">
            <a:avLst/>
          </a:prstGeom>
          <a:noFill/>
          <a:ln w="9525">
            <a:noFill/>
            <a:miter lim="800000"/>
            <a:headEnd/>
            <a:tailEnd/>
          </a:ln>
        </p:spPr>
      </p:pic>
      <p:sp>
        <p:nvSpPr>
          <p:cNvPr id="25603" name="Text Box 5"/>
          <p:cNvSpPr txBox="1">
            <a:spLocks noChangeArrowheads="1"/>
          </p:cNvSpPr>
          <p:nvPr/>
        </p:nvSpPr>
        <p:spPr bwMode="auto">
          <a:xfrm>
            <a:off x="533400" y="5943600"/>
            <a:ext cx="8229600" cy="581025"/>
          </a:xfrm>
          <a:prstGeom prst="rect">
            <a:avLst/>
          </a:prstGeom>
          <a:noFill/>
          <a:ln w="9525">
            <a:noFill/>
            <a:miter lim="800000"/>
            <a:headEnd/>
            <a:tailEnd/>
          </a:ln>
        </p:spPr>
        <p:txBody>
          <a:bodyPr>
            <a:spAutoFit/>
          </a:bodyPr>
          <a:lstStyle/>
          <a:p>
            <a:pPr eaLnBrk="0" hangingPunct="0">
              <a:spcBef>
                <a:spcPct val="30000"/>
              </a:spcBef>
            </a:pPr>
            <a:r>
              <a:rPr lang="en-US" sz="1600" b="1">
                <a:latin typeface="Arial" charset="0"/>
              </a:rPr>
              <a:t>Fluoride concentration in the water supply versus mean DMF-S among 15-year-olds in the different municipalities. Tendency line is presented.</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2766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19400"/>
            <a:ext cx="457200" cy="25908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2766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5012"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cases</a:t>
            </a:r>
            <a:endParaRPr lang="en-US" sz="1800" dirty="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2667000" y="2286000"/>
            <a:ext cx="46038" cy="3124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2" name="Rectangle 51"/>
          <p:cNvSpPr/>
          <p:nvPr/>
        </p:nvSpPr>
        <p:spPr>
          <a:xfrm>
            <a:off x="4191000" y="2514600"/>
            <a:ext cx="46038" cy="2895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3" name="Rectangle 52"/>
          <p:cNvSpPr/>
          <p:nvPr/>
        </p:nvSpPr>
        <p:spPr>
          <a:xfrm flipH="1">
            <a:off x="5151438" y="2590800"/>
            <a:ext cx="46037" cy="2819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4" name="Rectangle 53"/>
          <p:cNvSpPr/>
          <p:nvPr/>
        </p:nvSpPr>
        <p:spPr>
          <a:xfrm>
            <a:off x="6248400" y="2724150"/>
            <a:ext cx="46038" cy="2686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59" name="Shape 58"/>
          <p:cNvCxnSpPr>
            <a:stCxn id="51" idx="2"/>
          </p:cNvCxnSpPr>
          <p:nvPr/>
        </p:nvCxnSpPr>
        <p:spPr>
          <a:xfrm rot="16200000" flipH="1">
            <a:off x="5127625" y="2971800"/>
            <a:ext cx="304800" cy="51816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52" idx="2"/>
          </p:cNvCxnSpPr>
          <p:nvPr/>
        </p:nvCxnSpPr>
        <p:spPr>
          <a:xfrm>
            <a:off x="4213225" y="5410200"/>
            <a:ext cx="23813"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5178425" y="5446713"/>
            <a:ext cx="381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753100" y="5405438"/>
            <a:ext cx="38100" cy="309562"/>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a:off x="1168400" y="5889625"/>
            <a:ext cx="6172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5031" name="TextBox 56"/>
          <p:cNvSpPr txBox="1">
            <a:spLocks noChangeArrowheads="1"/>
          </p:cNvSpPr>
          <p:nvPr/>
        </p:nvSpPr>
        <p:spPr bwMode="auto">
          <a:xfrm>
            <a:off x="3683000" y="5900738"/>
            <a:ext cx="649288" cy="369887"/>
          </a:xfrm>
          <a:prstGeom prst="rect">
            <a:avLst/>
          </a:prstGeom>
          <a:noFill/>
          <a:ln w="9525">
            <a:noFill/>
            <a:miter lim="800000"/>
            <a:headEnd/>
            <a:tailEnd/>
          </a:ln>
        </p:spPr>
        <p:txBody>
          <a:bodyPr wrap="none">
            <a:spAutoFit/>
          </a:bodyPr>
          <a:lstStyle/>
          <a:p>
            <a:r>
              <a:rPr lang="en-US" sz="1800">
                <a:latin typeface="Calibri" pitchFamily="34" charset="0"/>
              </a:rPr>
              <a:t>Time</a:t>
            </a:r>
          </a:p>
        </p:txBody>
      </p:sp>
      <p:sp>
        <p:nvSpPr>
          <p:cNvPr id="85032" name="Rectangle 3"/>
          <p:cNvSpPr>
            <a:spLocks noChangeArrowheads="1"/>
          </p:cNvSpPr>
          <p:nvPr/>
        </p:nvSpPr>
        <p:spPr bwMode="auto">
          <a:xfrm>
            <a:off x="76200" y="228600"/>
            <a:ext cx="8839200" cy="1077218"/>
          </a:xfrm>
          <a:prstGeom prst="rect">
            <a:avLst/>
          </a:prstGeom>
          <a:noFill/>
          <a:ln w="9525">
            <a:noFill/>
            <a:miter lim="800000"/>
            <a:headEnd/>
            <a:tailEnd/>
          </a:ln>
        </p:spPr>
        <p:txBody>
          <a:bodyPr wrap="square">
            <a:spAutoFit/>
          </a:bodyPr>
          <a:lstStyle/>
          <a:p>
            <a:pPr algn="ctr" eaLnBrk="0" hangingPunct="0"/>
            <a:r>
              <a:rPr lang="en-US" sz="3200" b="1" dirty="0"/>
              <a:t>Incidence </a:t>
            </a:r>
            <a:r>
              <a:rPr lang="en-US" sz="3200" b="1" dirty="0" smtClean="0"/>
              <a:t>density </a:t>
            </a:r>
            <a:r>
              <a:rPr lang="en-US" sz="3200" b="1" dirty="0"/>
              <a:t>s</a:t>
            </a:r>
            <a:r>
              <a:rPr lang="en-US" sz="3200" b="1" dirty="0" smtClean="0"/>
              <a:t>ampling </a:t>
            </a:r>
          </a:p>
          <a:p>
            <a:pPr algn="ctr" eaLnBrk="0" hangingPunct="0"/>
            <a:r>
              <a:rPr lang="en-US" sz="3200" b="1" dirty="0" smtClean="0"/>
              <a:t>within </a:t>
            </a:r>
            <a:r>
              <a:rPr lang="en-US" sz="3200" b="1" dirty="0"/>
              <a:t>a </a:t>
            </a:r>
            <a:r>
              <a:rPr lang="en-US" sz="3200" b="1" dirty="0" smtClean="0"/>
              <a:t>fixed cohort primary study base</a:t>
            </a:r>
            <a:endParaRPr lang="en-US" sz="3200" b="1" dirty="0"/>
          </a:p>
        </p:txBody>
      </p:sp>
      <p:sp>
        <p:nvSpPr>
          <p:cNvPr id="210986" name="Rectangle 4"/>
          <p:cNvSpPr>
            <a:spLocks noChangeArrowheads="1"/>
          </p:cNvSpPr>
          <p:nvPr/>
        </p:nvSpPr>
        <p:spPr bwMode="auto">
          <a:xfrm>
            <a:off x="263525" y="5765800"/>
            <a:ext cx="8312150" cy="1016000"/>
          </a:xfrm>
          <a:prstGeom prst="rect">
            <a:avLst/>
          </a:prstGeom>
          <a:solidFill>
            <a:schemeClr val="bg1"/>
          </a:solidFill>
          <a:ln w="9525">
            <a:noFill/>
            <a:miter lim="800000"/>
            <a:headEnd/>
            <a:tailEnd/>
          </a:ln>
        </p:spPr>
        <p:txBody>
          <a:bodyPr>
            <a:spAutoFit/>
          </a:bodyPr>
          <a:lstStyle/>
          <a:p>
            <a:pPr eaLnBrk="0" hangingPunct="0"/>
            <a:r>
              <a:rPr lang="en-US" sz="2000" b="1"/>
              <a:t>Controls are randomly sampled each time a case is diagnosed from those still in follow-up without the diagnosis.  A control at one time may become a case later in time.</a:t>
            </a:r>
          </a:p>
        </p:txBody>
      </p:sp>
      <p:cxnSp>
        <p:nvCxnSpPr>
          <p:cNvPr id="47" name="Straight Connector 46"/>
          <p:cNvCxnSpPr>
            <a:stCxn id="54" idx="2"/>
          </p:cNvCxnSpPr>
          <p:nvPr/>
        </p:nvCxnSpPr>
        <p:spPr>
          <a:xfrm>
            <a:off x="6270625" y="5410200"/>
            <a:ext cx="23813" cy="304800"/>
          </a:xfrm>
          <a:prstGeom prst="line">
            <a:avLst/>
          </a:prstGeom>
        </p:spPr>
        <p:style>
          <a:lnRef idx="1">
            <a:schemeClr val="accent1"/>
          </a:lnRef>
          <a:fillRef idx="0">
            <a:schemeClr val="accent1"/>
          </a:fillRef>
          <a:effectRef idx="0">
            <a:schemeClr val="accent1"/>
          </a:effectRef>
          <a:fontRef idx="minor">
            <a:schemeClr val="tx1"/>
          </a:fontRef>
        </p:style>
      </p:cxnSp>
      <p:sp>
        <p:nvSpPr>
          <p:cNvPr id="85035" name="Text Box 44"/>
          <p:cNvSpPr txBox="1">
            <a:spLocks noChangeArrowheads="1"/>
          </p:cNvSpPr>
          <p:nvPr/>
        </p:nvSpPr>
        <p:spPr bwMode="auto">
          <a:xfrm>
            <a:off x="2574925" y="2971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85036" name="Text Box 45"/>
          <p:cNvSpPr txBox="1">
            <a:spLocks noChangeArrowheads="1"/>
          </p:cNvSpPr>
          <p:nvPr/>
        </p:nvSpPr>
        <p:spPr bwMode="auto">
          <a:xfrm>
            <a:off x="2574925" y="39624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85037" name="Text Box 46"/>
          <p:cNvSpPr txBox="1">
            <a:spLocks noChangeArrowheads="1"/>
          </p:cNvSpPr>
          <p:nvPr/>
        </p:nvSpPr>
        <p:spPr bwMode="auto">
          <a:xfrm>
            <a:off x="2574925" y="4876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48" name="Text Box 44"/>
          <p:cNvSpPr txBox="1">
            <a:spLocks noChangeArrowheads="1"/>
          </p:cNvSpPr>
          <p:nvPr/>
        </p:nvSpPr>
        <p:spPr bwMode="auto">
          <a:xfrm>
            <a:off x="4090987" y="33210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49" name="Text Box 45"/>
          <p:cNvSpPr txBox="1">
            <a:spLocks noChangeArrowheads="1"/>
          </p:cNvSpPr>
          <p:nvPr/>
        </p:nvSpPr>
        <p:spPr bwMode="auto">
          <a:xfrm>
            <a:off x="4090987" y="40227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0" name="Text Box 46"/>
          <p:cNvSpPr txBox="1">
            <a:spLocks noChangeArrowheads="1"/>
          </p:cNvSpPr>
          <p:nvPr/>
        </p:nvSpPr>
        <p:spPr bwMode="auto">
          <a:xfrm>
            <a:off x="4090987" y="50736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5" name="Text Box 44"/>
          <p:cNvSpPr txBox="1">
            <a:spLocks noChangeArrowheads="1"/>
          </p:cNvSpPr>
          <p:nvPr/>
        </p:nvSpPr>
        <p:spPr bwMode="auto">
          <a:xfrm>
            <a:off x="5075237" y="30289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7" name="Text Box 45"/>
          <p:cNvSpPr txBox="1">
            <a:spLocks noChangeArrowheads="1"/>
          </p:cNvSpPr>
          <p:nvPr/>
        </p:nvSpPr>
        <p:spPr bwMode="auto">
          <a:xfrm>
            <a:off x="5075237" y="38100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8" name="Text Box 46"/>
          <p:cNvSpPr txBox="1">
            <a:spLocks noChangeArrowheads="1"/>
          </p:cNvSpPr>
          <p:nvPr/>
        </p:nvSpPr>
        <p:spPr bwMode="auto">
          <a:xfrm>
            <a:off x="5075237" y="49339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6" name="Text Box 44"/>
          <p:cNvSpPr txBox="1">
            <a:spLocks noChangeArrowheads="1"/>
          </p:cNvSpPr>
          <p:nvPr/>
        </p:nvSpPr>
        <p:spPr bwMode="auto">
          <a:xfrm>
            <a:off x="6160293" y="36258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7" name="Text Box 45"/>
          <p:cNvSpPr txBox="1">
            <a:spLocks noChangeArrowheads="1"/>
          </p:cNvSpPr>
          <p:nvPr/>
        </p:nvSpPr>
        <p:spPr bwMode="auto">
          <a:xfrm>
            <a:off x="6160293" y="4051659"/>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8" name="Text Box 46"/>
          <p:cNvSpPr txBox="1">
            <a:spLocks noChangeArrowheads="1"/>
          </p:cNvSpPr>
          <p:nvPr/>
        </p:nvSpPr>
        <p:spPr bwMode="auto">
          <a:xfrm>
            <a:off x="6160293" y="46482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9" name="Rectangle 68"/>
          <p:cNvSpPr/>
          <p:nvPr/>
        </p:nvSpPr>
        <p:spPr>
          <a:xfrm>
            <a:off x="7889875" y="4744821"/>
            <a:ext cx="533400" cy="10668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controls</a:t>
            </a:r>
            <a:endParaRPr lang="en-US" sz="1800" dirty="0"/>
          </a:p>
        </p:txBody>
      </p:sp>
      <p:sp>
        <p:nvSpPr>
          <p:cNvPr id="70" name="Oval 69"/>
          <p:cNvSpPr/>
          <p:nvPr/>
        </p:nvSpPr>
        <p:spPr>
          <a:xfrm>
            <a:off x="4526530" y="1920245"/>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1" name="Oval 70"/>
          <p:cNvSpPr/>
          <p:nvPr/>
        </p:nvSpPr>
        <p:spPr>
          <a:xfrm>
            <a:off x="2962401" y="1726453"/>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2" name="Oval 71"/>
          <p:cNvSpPr/>
          <p:nvPr/>
        </p:nvSpPr>
        <p:spPr>
          <a:xfrm>
            <a:off x="5410199" y="2072645"/>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3" name="Oval 72"/>
          <p:cNvSpPr/>
          <p:nvPr/>
        </p:nvSpPr>
        <p:spPr>
          <a:xfrm>
            <a:off x="6533987" y="220998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Tree>
    <p:extLst>
      <p:ext uri="{BB962C8B-B14F-4D97-AF65-F5344CB8AC3E}">
        <p14:creationId xmlns:p14="http://schemas.microsoft.com/office/powerpoint/2010/main" val="2287750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09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86"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p:cNvSpPr>
            <a:spLocks noGrp="1" noChangeArrowheads="1"/>
          </p:cNvSpPr>
          <p:nvPr>
            <p:ph type="title"/>
          </p:nvPr>
        </p:nvSpPr>
        <p:spPr>
          <a:xfrm>
            <a:off x="685800" y="304800"/>
            <a:ext cx="7772400" cy="1143000"/>
          </a:xfrm>
        </p:spPr>
        <p:txBody>
          <a:bodyPr/>
          <a:lstStyle/>
          <a:p>
            <a:r>
              <a:rPr lang="en-US" sz="3200" dirty="0" smtClean="0"/>
              <a:t>Example of case-control study with incidence density sampling ( from a fixed cohort)</a:t>
            </a:r>
          </a:p>
        </p:txBody>
      </p:sp>
      <p:sp>
        <p:nvSpPr>
          <p:cNvPr id="87042" name="Rectangle 3"/>
          <p:cNvSpPr>
            <a:spLocks noGrp="1" noChangeArrowheads="1"/>
          </p:cNvSpPr>
          <p:nvPr>
            <p:ph type="body" idx="1"/>
          </p:nvPr>
        </p:nvSpPr>
        <p:spPr>
          <a:xfrm>
            <a:off x="685800" y="1828800"/>
            <a:ext cx="7772400" cy="4114800"/>
          </a:xfrm>
        </p:spPr>
        <p:txBody>
          <a:bodyPr/>
          <a:lstStyle/>
          <a:p>
            <a:pPr>
              <a:lnSpc>
                <a:spcPct val="80000"/>
              </a:lnSpc>
              <a:buFontTx/>
              <a:buNone/>
            </a:pPr>
            <a:r>
              <a:rPr lang="en-US" sz="2000" b="1" dirty="0" smtClean="0"/>
              <a:t>Abstract</a:t>
            </a:r>
          </a:p>
          <a:p>
            <a:pPr>
              <a:lnSpc>
                <a:spcPct val="80000"/>
              </a:lnSpc>
              <a:buFontTx/>
              <a:buNone/>
            </a:pPr>
            <a:r>
              <a:rPr lang="en-US" sz="2000" dirty="0" smtClean="0"/>
              <a:t>We investigated associations between metabolic syndrome, its components, and breast cancer risk in a nested case–control study on postmenopausal women of the ORDET cohort (N = </a:t>
            </a:r>
            <a:r>
              <a:rPr lang="en-US" sz="2000" b="1" dirty="0" smtClean="0"/>
              <a:t>10,000</a:t>
            </a:r>
            <a:r>
              <a:rPr lang="en-US" sz="2000" dirty="0" smtClean="0"/>
              <a:t>).</a:t>
            </a:r>
            <a:endParaRPr lang="en-US" sz="2000" b="1" dirty="0" smtClean="0"/>
          </a:p>
          <a:p>
            <a:pPr>
              <a:lnSpc>
                <a:spcPct val="80000"/>
              </a:lnSpc>
              <a:buFontTx/>
              <a:buNone/>
            </a:pPr>
            <a:r>
              <a:rPr lang="en-US" sz="2000" dirty="0" smtClean="0"/>
              <a:t>After a median follow-up of 13.5 years, </a:t>
            </a:r>
            <a:r>
              <a:rPr lang="en-US" sz="2000" b="1" dirty="0" smtClean="0"/>
              <a:t>163</a:t>
            </a:r>
            <a:r>
              <a:rPr lang="en-US" sz="2000" dirty="0" smtClean="0"/>
              <a:t> women developed breast cancer…</a:t>
            </a:r>
            <a:r>
              <a:rPr lang="en-US" sz="2000" b="1" dirty="0" smtClean="0"/>
              <a:t>Four matched controls per case were selected by incidence density sampling</a:t>
            </a:r>
            <a:r>
              <a:rPr lang="en-US" sz="2000" dirty="0" smtClean="0"/>
              <a:t>, and rate ratios were estimated by conditional logistic regression. Metabolic syndrome (i.e. presence of three or more metabolic syndrome components) was significantly associated with breast cancer risk </a:t>
            </a:r>
            <a:r>
              <a:rPr lang="en-US" sz="2000" b="1" dirty="0" smtClean="0"/>
              <a:t>(rate ratio</a:t>
            </a:r>
            <a:r>
              <a:rPr lang="en-US" sz="2000" dirty="0" smtClean="0"/>
              <a:t> 1.58 [95% confidence interval 1.07–2.33])…</a:t>
            </a:r>
          </a:p>
          <a:p>
            <a:pPr algn="r">
              <a:lnSpc>
                <a:spcPct val="80000"/>
              </a:lnSpc>
              <a:buFontTx/>
              <a:buNone/>
            </a:pPr>
            <a:r>
              <a:rPr lang="en-US" sz="2000" dirty="0" smtClean="0"/>
              <a:t> </a:t>
            </a:r>
            <a:r>
              <a:rPr lang="en-US" sz="2000" b="1" dirty="0" smtClean="0"/>
              <a:t>Metabolic syndrome and postmenopausal breast cancer in the ORDET cohort: A nested case–control study </a:t>
            </a:r>
            <a:r>
              <a:rPr lang="en-US" sz="2000" dirty="0" smtClean="0">
                <a:hlinkClick r:id="rId3"/>
              </a:rPr>
              <a:t/>
            </a:r>
            <a:br>
              <a:rPr lang="en-US" sz="2000" dirty="0" smtClean="0">
                <a:hlinkClick r:id="rId3"/>
              </a:rPr>
            </a:br>
            <a:r>
              <a:rPr lang="en-US" sz="2000" dirty="0" err="1" smtClean="0"/>
              <a:t>Agnoli</a:t>
            </a:r>
            <a:r>
              <a:rPr lang="en-US" sz="2000" dirty="0" smtClean="0"/>
              <a:t> et al. </a:t>
            </a:r>
            <a:r>
              <a:rPr lang="en-US" sz="2000" i="1" dirty="0" err="1" smtClean="0"/>
              <a:t>Nutr</a:t>
            </a:r>
            <a:r>
              <a:rPr lang="en-US" sz="2000" i="1" dirty="0" smtClean="0"/>
              <a:t> </a:t>
            </a:r>
            <a:r>
              <a:rPr lang="en-US" sz="2000" i="1" dirty="0" err="1" smtClean="0"/>
              <a:t>Metab</a:t>
            </a:r>
            <a:r>
              <a:rPr lang="en-US" sz="2000" i="1" dirty="0" smtClean="0"/>
              <a:t> </a:t>
            </a:r>
            <a:r>
              <a:rPr lang="en-US" sz="2000" i="1" dirty="0" err="1" smtClean="0"/>
              <a:t>Cardiovasc</a:t>
            </a:r>
            <a:r>
              <a:rPr lang="en-US" sz="2000" i="1" dirty="0" smtClean="0"/>
              <a:t> </a:t>
            </a:r>
            <a:r>
              <a:rPr lang="en-US" sz="2000" i="1" dirty="0" smtClean="0"/>
              <a:t>Dis</a:t>
            </a:r>
            <a:r>
              <a:rPr lang="en-US" sz="2000" dirty="0" smtClean="0"/>
              <a:t> </a:t>
            </a:r>
            <a:r>
              <a:rPr lang="en-US" sz="2000" dirty="0" smtClean="0"/>
              <a:t>2009 </a:t>
            </a:r>
          </a:p>
        </p:txBody>
      </p:sp>
      <p:sp>
        <p:nvSpPr>
          <p:cNvPr id="174084" name="Text Box 4"/>
          <p:cNvSpPr txBox="1">
            <a:spLocks noChangeArrowheads="1"/>
          </p:cNvSpPr>
          <p:nvPr/>
        </p:nvSpPr>
        <p:spPr bwMode="auto">
          <a:xfrm>
            <a:off x="457200" y="6096000"/>
            <a:ext cx="8686800" cy="457200"/>
          </a:xfrm>
          <a:prstGeom prst="rect">
            <a:avLst/>
          </a:prstGeom>
          <a:noFill/>
          <a:ln w="9525">
            <a:noFill/>
            <a:miter lim="800000"/>
            <a:headEnd/>
            <a:tailEnd/>
          </a:ln>
        </p:spPr>
        <p:txBody>
          <a:bodyPr>
            <a:spAutoFit/>
          </a:bodyPr>
          <a:lstStyle/>
          <a:p>
            <a:pPr algn="ctr" eaLnBrk="0" hangingPunct="0">
              <a:spcBef>
                <a:spcPct val="50000"/>
              </a:spcBef>
            </a:pPr>
            <a:r>
              <a:rPr lang="en-US"/>
              <a:t>Efficient design!  815 (163 cases + 652 ctrls) represent 10,000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0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4"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p:cNvSpPr>
            <a:spLocks noGrp="1" noChangeArrowheads="1"/>
          </p:cNvSpPr>
          <p:nvPr>
            <p:ph type="title"/>
          </p:nvPr>
        </p:nvSpPr>
        <p:spPr>
          <a:xfrm>
            <a:off x="685800" y="228600"/>
            <a:ext cx="7772400" cy="1143000"/>
          </a:xfrm>
        </p:spPr>
        <p:txBody>
          <a:bodyPr/>
          <a:lstStyle/>
          <a:p>
            <a:r>
              <a:rPr lang="en-US" dirty="0" smtClean="0"/>
              <a:t>Counterintuitive Idea #1</a:t>
            </a:r>
          </a:p>
        </p:txBody>
      </p:sp>
      <p:sp>
        <p:nvSpPr>
          <p:cNvPr id="89090" name="Rectangle 3"/>
          <p:cNvSpPr>
            <a:spLocks noGrp="1" noChangeArrowheads="1"/>
          </p:cNvSpPr>
          <p:nvPr>
            <p:ph type="body" idx="1"/>
          </p:nvPr>
        </p:nvSpPr>
        <p:spPr>
          <a:xfrm>
            <a:off x="76200" y="1295400"/>
            <a:ext cx="8915400" cy="4114800"/>
          </a:xfrm>
        </p:spPr>
        <p:txBody>
          <a:bodyPr/>
          <a:lstStyle/>
          <a:p>
            <a:pPr>
              <a:lnSpc>
                <a:spcPct val="90000"/>
              </a:lnSpc>
            </a:pPr>
            <a:r>
              <a:rPr lang="en-US" sz="2800" dirty="0" smtClean="0"/>
              <a:t>In a </a:t>
            </a:r>
            <a:r>
              <a:rPr lang="en-US" sz="2800" dirty="0"/>
              <a:t>full </a:t>
            </a:r>
            <a:r>
              <a:rPr lang="en-US" sz="2800" dirty="0" smtClean="0"/>
              <a:t>cohort, individuals </a:t>
            </a:r>
            <a:r>
              <a:rPr lang="en-US" sz="2800" dirty="0"/>
              <a:t>contribute person-time up until becoming a case or the end of their follow-up. </a:t>
            </a:r>
            <a:r>
              <a:rPr lang="en-US" sz="2800" dirty="0" smtClean="0"/>
              <a:t>A case-control </a:t>
            </a:r>
            <a:r>
              <a:rPr lang="en-US" sz="2800" dirty="0"/>
              <a:t>design </a:t>
            </a:r>
            <a:r>
              <a:rPr lang="en-US" sz="2800" dirty="0" smtClean="0"/>
              <a:t>with incidence density sampling samples </a:t>
            </a:r>
            <a:r>
              <a:rPr lang="en-US" sz="2800" dirty="0"/>
              <a:t>from the </a:t>
            </a:r>
            <a:r>
              <a:rPr lang="en-US" sz="2800" b="1" dirty="0"/>
              <a:t>person-time experience of the cohort</a:t>
            </a:r>
            <a:r>
              <a:rPr lang="en-US" sz="2800" b="1" dirty="0" smtClean="0"/>
              <a:t>.</a:t>
            </a:r>
          </a:p>
          <a:p>
            <a:pPr>
              <a:lnSpc>
                <a:spcPct val="90000"/>
              </a:lnSpc>
            </a:pPr>
            <a:endParaRPr lang="en-US" sz="1000" b="1" dirty="0"/>
          </a:p>
          <a:p>
            <a:pPr>
              <a:lnSpc>
                <a:spcPct val="90000"/>
              </a:lnSpc>
            </a:pPr>
            <a:r>
              <a:rPr lang="en-US" sz="2800" dirty="0" smtClean="0"/>
              <a:t>Incidence density sampling for controls:  Sampling “person-time” not individuals.  Each time a case occurs, the remaining non-diseased cohort is sampled for controls from those in follow-up at that time. </a:t>
            </a:r>
          </a:p>
          <a:p>
            <a:pPr>
              <a:lnSpc>
                <a:spcPct val="90000"/>
              </a:lnSpc>
            </a:pPr>
            <a:endParaRPr lang="en-US" sz="1000" dirty="0" smtClean="0"/>
          </a:p>
          <a:p>
            <a:pPr>
              <a:lnSpc>
                <a:spcPct val="90000"/>
              </a:lnSpc>
            </a:pPr>
            <a:r>
              <a:rPr lang="en-US" sz="2800" dirty="0" smtClean="0"/>
              <a:t>As a result, </a:t>
            </a:r>
            <a:r>
              <a:rPr lang="en-US" sz="2800" b="1" dirty="0" smtClean="0"/>
              <a:t>individuals </a:t>
            </a:r>
            <a:r>
              <a:rPr lang="en-US" sz="2800" b="1" dirty="0"/>
              <a:t>can be controls at one point in time and cases at a later </a:t>
            </a:r>
            <a:r>
              <a:rPr lang="en-US" sz="2800" b="1" dirty="0" smtClean="0"/>
              <a:t>time.  Control persons can also be sampled more than once.</a:t>
            </a:r>
            <a:endParaRPr lang="en-US" sz="2800" b="1" dirty="0"/>
          </a:p>
          <a:p>
            <a:pPr>
              <a:lnSpc>
                <a:spcPct val="90000"/>
              </a:lnSpc>
            </a:pPr>
            <a:endParaRPr lang="en-US" sz="2800" dirty="0"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Grp="1" noChangeArrowheads="1"/>
          </p:cNvSpPr>
          <p:nvPr>
            <p:ph type="title"/>
          </p:nvPr>
        </p:nvSpPr>
        <p:spPr>
          <a:xfrm>
            <a:off x="0" y="76200"/>
            <a:ext cx="9144000" cy="1143000"/>
          </a:xfrm>
        </p:spPr>
        <p:txBody>
          <a:bodyPr/>
          <a:lstStyle/>
          <a:p>
            <a:r>
              <a:rPr lang="en-US" sz="3500" b="1" dirty="0" smtClean="0"/>
              <a:t>Another example: Incidence density sampling</a:t>
            </a:r>
          </a:p>
        </p:txBody>
      </p:sp>
      <p:sp>
        <p:nvSpPr>
          <p:cNvPr id="91138" name="Rectangle 3"/>
          <p:cNvSpPr>
            <a:spLocks noGrp="1" noChangeArrowheads="1"/>
          </p:cNvSpPr>
          <p:nvPr>
            <p:ph type="body" idx="1"/>
          </p:nvPr>
        </p:nvSpPr>
        <p:spPr>
          <a:xfrm>
            <a:off x="381000" y="1219200"/>
            <a:ext cx="8229600" cy="4114800"/>
          </a:xfrm>
        </p:spPr>
        <p:txBody>
          <a:bodyPr/>
          <a:lstStyle/>
          <a:p>
            <a:pPr>
              <a:lnSpc>
                <a:spcPct val="80000"/>
              </a:lnSpc>
            </a:pPr>
            <a:r>
              <a:rPr lang="en-US" sz="2000" b="1" dirty="0" smtClean="0"/>
              <a:t>Objective</a:t>
            </a:r>
            <a:r>
              <a:rPr lang="en-US" sz="2000" dirty="0" smtClean="0"/>
              <a:t>: Associations between serum C-reactive protein (CRP) and colon and rectal cancer </a:t>
            </a:r>
          </a:p>
          <a:p>
            <a:pPr>
              <a:lnSpc>
                <a:spcPct val="80000"/>
              </a:lnSpc>
            </a:pPr>
            <a:r>
              <a:rPr lang="en-US" sz="2000" b="1" dirty="0" smtClean="0"/>
              <a:t>Methods:</a:t>
            </a:r>
            <a:r>
              <a:rPr lang="en-US" sz="2000" dirty="0" smtClean="0"/>
              <a:t>  Nested case-control study within the European Prospective Investigation into Cancer and Nutrition, </a:t>
            </a:r>
            <a:r>
              <a:rPr lang="en-US" sz="2000" b="1" i="1" dirty="0" smtClean="0"/>
              <a:t>over 520,000</a:t>
            </a:r>
            <a:r>
              <a:rPr lang="en-US" sz="2000" dirty="0" smtClean="0"/>
              <a:t> participants recruited 1992–2000.</a:t>
            </a:r>
          </a:p>
          <a:p>
            <a:pPr>
              <a:lnSpc>
                <a:spcPct val="80000"/>
              </a:lnSpc>
            </a:pPr>
            <a:r>
              <a:rPr lang="en-US" sz="2000" b="1" dirty="0" smtClean="0"/>
              <a:t>Cases:</a:t>
            </a:r>
            <a:r>
              <a:rPr lang="en-US" sz="2000" dirty="0" smtClean="0"/>
              <a:t> Incident cancer </a:t>
            </a:r>
            <a:r>
              <a:rPr lang="en-US" sz="2000" b="1" dirty="0" smtClean="0"/>
              <a:t>cases (N=1,096)</a:t>
            </a:r>
            <a:r>
              <a:rPr lang="en-US" sz="2000" dirty="0" smtClean="0"/>
              <a:t> identified through record linkage with regional cancer registries. Closure dates ranged from December 1999 to June 2003</a:t>
            </a:r>
          </a:p>
          <a:p>
            <a:pPr>
              <a:lnSpc>
                <a:spcPct val="80000"/>
              </a:lnSpc>
            </a:pPr>
            <a:r>
              <a:rPr lang="en-US" sz="2000" b="1" dirty="0" smtClean="0"/>
              <a:t>Controls</a:t>
            </a:r>
            <a:r>
              <a:rPr lang="en-US" sz="2000" dirty="0" smtClean="0"/>
              <a:t>:  We used an incidence density sampling protocol for </a:t>
            </a:r>
            <a:r>
              <a:rPr lang="en-US" sz="2000" b="1" dirty="0" smtClean="0"/>
              <a:t>control selection (N=1,096),</a:t>
            </a:r>
            <a:r>
              <a:rPr lang="en-US" sz="2000" dirty="0" smtClean="0"/>
              <a:t> such that controls could include subjects who later became cases, while each control subject could also be sampled more than once. Matching characteristics were study center at the time of enrollment, sex, age at blood collection (6-month to 2-year intervals),… </a:t>
            </a:r>
          </a:p>
          <a:p>
            <a:pPr>
              <a:lnSpc>
                <a:spcPct val="80000"/>
              </a:lnSpc>
            </a:pPr>
            <a:r>
              <a:rPr lang="en-US" sz="2000" b="1" dirty="0" smtClean="0"/>
              <a:t>Results</a:t>
            </a:r>
            <a:r>
              <a:rPr lang="en-US" sz="2000" dirty="0" smtClean="0"/>
              <a:t>: Evidence that elevated CRP concentrations are related to a higher risk of colon cancer but not rectal cancer.</a:t>
            </a:r>
          </a:p>
        </p:txBody>
      </p:sp>
      <p:sp>
        <p:nvSpPr>
          <p:cNvPr id="91139" name="Text Box 4"/>
          <p:cNvSpPr txBox="1">
            <a:spLocks noChangeArrowheads="1"/>
          </p:cNvSpPr>
          <p:nvPr/>
        </p:nvSpPr>
        <p:spPr bwMode="auto">
          <a:xfrm>
            <a:off x="1600200" y="5635475"/>
            <a:ext cx="7010400" cy="581025"/>
          </a:xfrm>
          <a:prstGeom prst="rect">
            <a:avLst/>
          </a:prstGeom>
          <a:noFill/>
          <a:ln w="9525">
            <a:noFill/>
            <a:miter lim="800000"/>
            <a:headEnd/>
            <a:tailEnd/>
          </a:ln>
        </p:spPr>
        <p:txBody>
          <a:bodyPr>
            <a:spAutoFit/>
          </a:bodyPr>
          <a:lstStyle/>
          <a:p>
            <a:pPr algn="r" eaLnBrk="0" hangingPunct="0"/>
            <a:r>
              <a:rPr lang="en-US" sz="1600" dirty="0" err="1"/>
              <a:t>Aleksandrova</a:t>
            </a:r>
            <a:r>
              <a:rPr lang="en-US" sz="1600" dirty="0"/>
              <a:t> et al. Circulating C-Reactive protein concentrations and risks of colon and rectal cancer.  </a:t>
            </a:r>
            <a:r>
              <a:rPr lang="en-US" sz="1600" i="1" dirty="0"/>
              <a:t>AJE</a:t>
            </a:r>
            <a:r>
              <a:rPr lang="en-US" sz="1600" dirty="0"/>
              <a:t> </a:t>
            </a:r>
            <a:r>
              <a:rPr lang="en-US" sz="1600" dirty="0" smtClean="0"/>
              <a:t> 2010</a:t>
            </a:r>
            <a:endParaRPr lang="en-US" sz="1600" dirty="0"/>
          </a:p>
        </p:txBody>
      </p:sp>
      <p:sp>
        <p:nvSpPr>
          <p:cNvPr id="2" name="TextBox 1"/>
          <p:cNvSpPr txBox="1"/>
          <p:nvPr/>
        </p:nvSpPr>
        <p:spPr>
          <a:xfrm>
            <a:off x="599536" y="6216500"/>
            <a:ext cx="8011064" cy="461665"/>
          </a:xfrm>
          <a:prstGeom prst="rect">
            <a:avLst/>
          </a:prstGeom>
          <a:noFill/>
        </p:spPr>
        <p:txBody>
          <a:bodyPr wrap="square" rtlCol="0">
            <a:spAutoFit/>
          </a:bodyPr>
          <a:lstStyle/>
          <a:p>
            <a:r>
              <a:rPr lang="en-US" dirty="0" smtClean="0"/>
              <a:t>Efficient:  2,192 sampled vs 520,000 in underlying cohort</a:t>
            </a:r>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3204"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6" name="Rectangle 55"/>
          <p:cNvSpPr>
            <a:spLocks noChangeArrowheads="1"/>
          </p:cNvSpPr>
          <p:nvPr/>
        </p:nvSpPr>
        <p:spPr bwMode="auto">
          <a:xfrm>
            <a:off x="1143000" y="3429000"/>
            <a:ext cx="228600" cy="1219200"/>
          </a:xfrm>
          <a:prstGeom prst="rect">
            <a:avLst/>
          </a:prstGeom>
          <a:solidFill>
            <a:srgbClr val="FF0000"/>
          </a:solidFill>
          <a:ln w="25400" algn="ctr">
            <a:solidFill>
              <a:srgbClr val="FF0000"/>
            </a:solidFill>
            <a:miter lim="800000"/>
            <a:headEnd/>
            <a:tailEnd/>
          </a:ln>
        </p:spPr>
        <p:txBody>
          <a:bodyPr anchor="ctr"/>
          <a:lstStyle/>
          <a:p>
            <a:pPr algn="ctr" fontAlgn="auto">
              <a:spcBef>
                <a:spcPts val="0"/>
              </a:spcBef>
              <a:spcAft>
                <a:spcPts val="0"/>
              </a:spcAft>
              <a:defRPr/>
            </a:pPr>
            <a:endParaRPr lang="en-US" sz="1800">
              <a:solidFill>
                <a:schemeClr val="lt1"/>
              </a:solidFill>
              <a:latin typeface="+mn-lt"/>
            </a:endParaRPr>
          </a:p>
        </p:txBody>
      </p:sp>
      <p:cxnSp>
        <p:nvCxnSpPr>
          <p:cNvPr id="62" name="Straight Arrow Connector 61"/>
          <p:cNvCxnSpPr/>
          <p:nvPr/>
        </p:nvCxnSpPr>
        <p:spPr>
          <a:xfrm>
            <a:off x="1447800" y="6324600"/>
            <a:ext cx="6172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3216" name="TextBox 75"/>
          <p:cNvSpPr txBox="1">
            <a:spLocks noChangeArrowheads="1"/>
          </p:cNvSpPr>
          <p:nvPr/>
        </p:nvSpPr>
        <p:spPr bwMode="auto">
          <a:xfrm>
            <a:off x="3922712" y="6324600"/>
            <a:ext cx="649288" cy="369887"/>
          </a:xfrm>
          <a:prstGeom prst="rect">
            <a:avLst/>
          </a:prstGeom>
          <a:noFill/>
          <a:ln w="9525">
            <a:noFill/>
            <a:miter lim="800000"/>
            <a:headEnd/>
            <a:tailEnd/>
          </a:ln>
        </p:spPr>
        <p:txBody>
          <a:bodyPr wrap="none">
            <a:spAutoFit/>
          </a:bodyPr>
          <a:lstStyle/>
          <a:p>
            <a:r>
              <a:rPr lang="en-US" sz="1800" dirty="0">
                <a:latin typeface="Calibri" pitchFamily="34" charset="0"/>
              </a:rPr>
              <a:t>Time</a:t>
            </a:r>
          </a:p>
        </p:txBody>
      </p:sp>
      <p:sp>
        <p:nvSpPr>
          <p:cNvPr id="93217" name="Text Box 5"/>
          <p:cNvSpPr txBox="1">
            <a:spLocks noChangeArrowheads="1"/>
          </p:cNvSpPr>
          <p:nvPr/>
        </p:nvSpPr>
        <p:spPr bwMode="auto">
          <a:xfrm>
            <a:off x="1119961" y="76200"/>
            <a:ext cx="7109639" cy="1200329"/>
          </a:xfrm>
          <a:prstGeom prst="rect">
            <a:avLst/>
          </a:prstGeom>
          <a:noFill/>
          <a:ln w="9525">
            <a:noFill/>
            <a:miter lim="800000"/>
            <a:headEnd/>
            <a:tailEnd/>
          </a:ln>
        </p:spPr>
        <p:txBody>
          <a:bodyPr wrap="none">
            <a:spAutoFit/>
          </a:bodyPr>
          <a:lstStyle/>
          <a:p>
            <a:pPr algn="ctr" eaLnBrk="0" hangingPunct="0"/>
            <a:r>
              <a:rPr lang="en-US" sz="3600" dirty="0" smtClean="0"/>
              <a:t>Case-cohort study design</a:t>
            </a:r>
            <a:r>
              <a:rPr lang="en-US" sz="3600" dirty="0"/>
              <a:t>: </a:t>
            </a:r>
            <a:endParaRPr lang="en-US" sz="3600" dirty="0" smtClean="0"/>
          </a:p>
          <a:p>
            <a:pPr algn="ctr" eaLnBrk="0" hangingPunct="0"/>
            <a:r>
              <a:rPr lang="en-US" sz="3600" dirty="0" smtClean="0"/>
              <a:t>Sample </a:t>
            </a:r>
            <a:r>
              <a:rPr lang="en-US" sz="3600" dirty="0"/>
              <a:t>baseline of </a:t>
            </a:r>
            <a:r>
              <a:rPr lang="en-US" sz="3600" dirty="0" smtClean="0"/>
              <a:t>underlying cohort</a:t>
            </a:r>
            <a:endParaRPr lang="en-US" sz="3600" dirty="0"/>
          </a:p>
        </p:txBody>
      </p:sp>
      <p:sp>
        <p:nvSpPr>
          <p:cNvPr id="36" name="Rectangle 35"/>
          <p:cNvSpPr>
            <a:spLocks noChangeArrowheads="1"/>
          </p:cNvSpPr>
          <p:nvPr/>
        </p:nvSpPr>
        <p:spPr bwMode="auto">
          <a:xfrm>
            <a:off x="1066800" y="3429000"/>
            <a:ext cx="457200" cy="1219200"/>
          </a:xfrm>
          <a:prstGeom prst="rect">
            <a:avLst/>
          </a:prstGeom>
          <a:solidFill>
            <a:srgbClr val="FF0000"/>
          </a:solidFill>
          <a:ln w="25400" algn="ctr">
            <a:solidFill>
              <a:srgbClr val="FF0000"/>
            </a:solidFill>
            <a:miter lim="800000"/>
            <a:headEnd/>
            <a:tailEnd/>
          </a:ln>
        </p:spPr>
        <p:txBody>
          <a:bodyPr vert="vert270" anchor="ctr"/>
          <a:lstStyle/>
          <a:p>
            <a:pPr algn="ctr" fontAlgn="auto">
              <a:spcBef>
                <a:spcPts val="0"/>
              </a:spcBef>
              <a:spcAft>
                <a:spcPts val="0"/>
              </a:spcAft>
              <a:defRPr/>
            </a:pPr>
            <a:r>
              <a:rPr lang="en-US" sz="1800" dirty="0" smtClean="0">
                <a:solidFill>
                  <a:schemeClr val="lt1"/>
                </a:solidFill>
                <a:latin typeface="+mn-lt"/>
              </a:rPr>
              <a:t>controls</a:t>
            </a:r>
            <a:endParaRPr lang="en-US" sz="1800" dirty="0">
              <a:solidFill>
                <a:schemeClr val="lt1"/>
              </a:solidFill>
              <a:latin typeface="+mn-lt"/>
            </a:endParaRPr>
          </a:p>
        </p:txBody>
      </p:sp>
      <p:sp>
        <p:nvSpPr>
          <p:cNvPr id="37" name="Oval 36"/>
          <p:cNvSpPr/>
          <p:nvPr/>
        </p:nvSpPr>
        <p:spPr>
          <a:xfrm>
            <a:off x="2957189" y="1785504"/>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8" name="Oval 37"/>
          <p:cNvSpPr/>
          <p:nvPr/>
        </p:nvSpPr>
        <p:spPr>
          <a:xfrm>
            <a:off x="4495800" y="1937904"/>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9" name="Oval 38"/>
          <p:cNvSpPr/>
          <p:nvPr/>
        </p:nvSpPr>
        <p:spPr>
          <a:xfrm>
            <a:off x="6505702" y="2201261"/>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0" name="Oval 39"/>
          <p:cNvSpPr/>
          <p:nvPr/>
        </p:nvSpPr>
        <p:spPr>
          <a:xfrm>
            <a:off x="5410200" y="2122367"/>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1" name="Rectangle 40"/>
          <p:cNvSpPr/>
          <p:nvPr/>
        </p:nvSpPr>
        <p:spPr>
          <a:xfrm>
            <a:off x="7291451" y="1300956"/>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cases</a:t>
            </a:r>
            <a:endParaRPr lang="en-US" sz="1800" dirty="0"/>
          </a:p>
        </p:txBody>
      </p:sp>
    </p:spTree>
    <p:extLst>
      <p:ext uri="{BB962C8B-B14F-4D97-AF65-F5344CB8AC3E}">
        <p14:creationId xmlns:p14="http://schemas.microsoft.com/office/powerpoint/2010/main" val="32091711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p:cNvSpPr>
            <a:spLocks noGrp="1" noChangeArrowheads="1"/>
          </p:cNvSpPr>
          <p:nvPr>
            <p:ph type="title"/>
          </p:nvPr>
        </p:nvSpPr>
        <p:spPr>
          <a:xfrm>
            <a:off x="0" y="304800"/>
            <a:ext cx="9144000" cy="1143000"/>
          </a:xfrm>
        </p:spPr>
        <p:txBody>
          <a:bodyPr/>
          <a:lstStyle/>
          <a:p>
            <a:r>
              <a:rPr lang="en-US" sz="3200" dirty="0" smtClean="0"/>
              <a:t>Case-cohort design:  A case-control study sampling controls at baseline of underlying cohort</a:t>
            </a:r>
          </a:p>
        </p:txBody>
      </p:sp>
      <p:sp>
        <p:nvSpPr>
          <p:cNvPr id="95234" name="Rectangle 3"/>
          <p:cNvSpPr>
            <a:spLocks noGrp="1" noChangeArrowheads="1"/>
          </p:cNvSpPr>
          <p:nvPr>
            <p:ph type="body" idx="1"/>
          </p:nvPr>
        </p:nvSpPr>
        <p:spPr>
          <a:xfrm>
            <a:off x="685800" y="1752600"/>
            <a:ext cx="7772400" cy="4114800"/>
          </a:xfrm>
        </p:spPr>
        <p:txBody>
          <a:bodyPr/>
          <a:lstStyle/>
          <a:p>
            <a:pPr>
              <a:lnSpc>
                <a:spcPct val="90000"/>
              </a:lnSpc>
              <a:buFontTx/>
              <a:buNone/>
            </a:pPr>
            <a:r>
              <a:rPr lang="en-US" sz="2400" b="1" dirty="0" smtClean="0"/>
              <a:t>Abstract</a:t>
            </a:r>
          </a:p>
          <a:p>
            <a:pPr>
              <a:lnSpc>
                <a:spcPct val="90000"/>
              </a:lnSpc>
              <a:buFontTx/>
              <a:buNone/>
            </a:pPr>
            <a:r>
              <a:rPr lang="en-US" sz="2400" dirty="0" smtClean="0"/>
              <a:t>We conducted a case-cohort investigation of colorectal cancer among nondiabetic subjects enrolled in the Women’s Health Initiative Observational Study, a prospective cohort of </a:t>
            </a:r>
            <a:r>
              <a:rPr lang="en-US" sz="2400" b="1" dirty="0" smtClean="0"/>
              <a:t>93,676</a:t>
            </a:r>
            <a:r>
              <a:rPr lang="en-US" sz="2400" dirty="0" smtClean="0"/>
              <a:t> postmenopausal women. </a:t>
            </a:r>
          </a:p>
          <a:p>
            <a:pPr>
              <a:lnSpc>
                <a:spcPct val="90000"/>
              </a:lnSpc>
              <a:buFontTx/>
              <a:buNone/>
            </a:pPr>
            <a:r>
              <a:rPr lang="en-US" sz="2400" dirty="0" smtClean="0"/>
              <a:t>Fasting baseline serum specimens from all incident colorectal </a:t>
            </a:r>
            <a:r>
              <a:rPr lang="en-US" sz="2400" b="1" dirty="0" smtClean="0"/>
              <a:t>cancer cases (n = 438)</a:t>
            </a:r>
            <a:r>
              <a:rPr lang="en-US" sz="2400" dirty="0" smtClean="0"/>
              <a:t> and </a:t>
            </a:r>
            <a:r>
              <a:rPr lang="en-US" sz="2400" b="1" dirty="0" smtClean="0"/>
              <a:t>a random </a:t>
            </a:r>
            <a:r>
              <a:rPr lang="en-US" sz="2400" b="1" dirty="0" err="1" smtClean="0"/>
              <a:t>subcohort</a:t>
            </a:r>
            <a:r>
              <a:rPr lang="en-US" sz="2400" b="1" dirty="0" smtClean="0"/>
              <a:t> (n = 816)</a:t>
            </a:r>
            <a:r>
              <a:rPr lang="en-US" sz="2400" dirty="0" smtClean="0"/>
              <a:t> of Women’s Health Initiative Observational Study subjects were tested for insulin, glucose, total IGF-I, free IGF-I, IGF binding protein-3, and estradiol. </a:t>
            </a:r>
          </a:p>
        </p:txBody>
      </p:sp>
      <p:sp>
        <p:nvSpPr>
          <p:cNvPr id="95235" name="Text Box 4"/>
          <p:cNvSpPr txBox="1">
            <a:spLocks noChangeArrowheads="1"/>
          </p:cNvSpPr>
          <p:nvPr/>
        </p:nvSpPr>
        <p:spPr bwMode="auto">
          <a:xfrm>
            <a:off x="2356449" y="5486400"/>
            <a:ext cx="6400800" cy="757238"/>
          </a:xfrm>
          <a:prstGeom prst="rect">
            <a:avLst/>
          </a:prstGeom>
          <a:noFill/>
          <a:ln w="9525">
            <a:noFill/>
            <a:miter lim="800000"/>
            <a:headEnd/>
            <a:tailEnd/>
          </a:ln>
        </p:spPr>
        <p:txBody>
          <a:bodyPr>
            <a:spAutoFit/>
          </a:bodyPr>
          <a:lstStyle/>
          <a:p>
            <a:pPr algn="r" eaLnBrk="0" hangingPunct="0">
              <a:lnSpc>
                <a:spcPct val="80000"/>
              </a:lnSpc>
              <a:spcBef>
                <a:spcPct val="40000"/>
              </a:spcBef>
            </a:pPr>
            <a:r>
              <a:rPr lang="en-US" sz="1800" dirty="0"/>
              <a:t>Gunter et al. Insulin, Insulin-like Growth Factor-I, Endogenous Estradiol, and Risk of Colorectal Cancer in Postmenopausal Women. </a:t>
            </a:r>
            <a:r>
              <a:rPr lang="en-US" sz="1800" i="1" dirty="0"/>
              <a:t>Cancer Res</a:t>
            </a:r>
            <a:r>
              <a:rPr lang="en-US" sz="1800" dirty="0"/>
              <a:t> </a:t>
            </a:r>
            <a:r>
              <a:rPr lang="en-US" sz="1800" dirty="0" smtClean="0"/>
              <a:t> 2008</a:t>
            </a:r>
            <a:endParaRPr lang="en-US" sz="1800" dirty="0"/>
          </a:p>
        </p:txBody>
      </p:sp>
      <p:sp>
        <p:nvSpPr>
          <p:cNvPr id="2" name="TextBox 1"/>
          <p:cNvSpPr txBox="1"/>
          <p:nvPr/>
        </p:nvSpPr>
        <p:spPr>
          <a:xfrm>
            <a:off x="381000" y="6243935"/>
            <a:ext cx="7467600" cy="461665"/>
          </a:xfrm>
          <a:prstGeom prst="rect">
            <a:avLst/>
          </a:prstGeom>
          <a:noFill/>
        </p:spPr>
        <p:txBody>
          <a:bodyPr wrap="square" rtlCol="0">
            <a:spAutoFit/>
          </a:bodyPr>
          <a:lstStyle/>
          <a:p>
            <a:r>
              <a:rPr lang="en-US" dirty="0" smtClean="0"/>
              <a:t>Efficient:  ~1,250  cases and controls vs 93,676 participants</a:t>
            </a:r>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noChangeArrowheads="1"/>
          </p:cNvSpPr>
          <p:nvPr>
            <p:ph type="title"/>
          </p:nvPr>
        </p:nvSpPr>
        <p:spPr>
          <a:xfrm>
            <a:off x="685800" y="381000"/>
            <a:ext cx="7772400" cy="1143000"/>
          </a:xfrm>
        </p:spPr>
        <p:txBody>
          <a:bodyPr/>
          <a:lstStyle/>
          <a:p>
            <a:r>
              <a:rPr lang="en-US" sz="4000" dirty="0" smtClean="0"/>
              <a:t>Individual can be a control and a case in case-cohort design</a:t>
            </a:r>
          </a:p>
        </p:txBody>
      </p:sp>
      <p:sp>
        <p:nvSpPr>
          <p:cNvPr id="97282" name="Rectangle 3"/>
          <p:cNvSpPr>
            <a:spLocks noGrp="1" noChangeArrowheads="1"/>
          </p:cNvSpPr>
          <p:nvPr>
            <p:ph type="body" idx="1"/>
          </p:nvPr>
        </p:nvSpPr>
        <p:spPr>
          <a:xfrm>
            <a:off x="152400" y="1828800"/>
            <a:ext cx="8839200" cy="4114800"/>
          </a:xfrm>
        </p:spPr>
        <p:txBody>
          <a:bodyPr/>
          <a:lstStyle/>
          <a:p>
            <a:pPr>
              <a:lnSpc>
                <a:spcPct val="80000"/>
              </a:lnSpc>
            </a:pPr>
            <a:r>
              <a:rPr lang="en-US" sz="2800" dirty="0" smtClean="0"/>
              <a:t>In the random </a:t>
            </a:r>
            <a:r>
              <a:rPr lang="en-US" sz="2800" dirty="0" err="1" smtClean="0"/>
              <a:t>subcohort</a:t>
            </a:r>
            <a:r>
              <a:rPr lang="en-US" sz="2800" dirty="0" smtClean="0"/>
              <a:t>, some will go on to become cases.  In previous example, the random </a:t>
            </a:r>
            <a:r>
              <a:rPr lang="en-US" sz="2800" dirty="0" err="1" smtClean="0"/>
              <a:t>subcohort</a:t>
            </a:r>
            <a:r>
              <a:rPr lang="en-US" sz="2800" dirty="0" smtClean="0"/>
              <a:t> included 7 future cancer cases.  </a:t>
            </a:r>
            <a:r>
              <a:rPr lang="en-US" sz="2800" i="1" dirty="0" smtClean="0"/>
              <a:t>Why do we include them in the control group?</a:t>
            </a:r>
          </a:p>
          <a:p>
            <a:pPr>
              <a:lnSpc>
                <a:spcPct val="80000"/>
              </a:lnSpc>
            </a:pPr>
            <a:endParaRPr lang="en-US" sz="1200" dirty="0" smtClean="0"/>
          </a:p>
          <a:p>
            <a:pPr>
              <a:lnSpc>
                <a:spcPct val="80000"/>
              </a:lnSpc>
            </a:pPr>
            <a:r>
              <a:rPr lang="en-US" sz="2800" dirty="0" smtClean="0"/>
              <a:t>Goal is to compare exposure of interest between the cases and the </a:t>
            </a:r>
            <a:r>
              <a:rPr lang="en-US" sz="2800" i="1" dirty="0" smtClean="0"/>
              <a:t>cohort.  </a:t>
            </a:r>
            <a:r>
              <a:rPr lang="en-US" sz="2800" dirty="0" smtClean="0"/>
              <a:t>Not comparing cases and “non-cases.”</a:t>
            </a:r>
            <a:r>
              <a:rPr lang="en-US" sz="2800" i="1" dirty="0" smtClean="0"/>
              <a:t> </a:t>
            </a:r>
          </a:p>
          <a:p>
            <a:pPr>
              <a:lnSpc>
                <a:spcPct val="80000"/>
              </a:lnSpc>
            </a:pPr>
            <a:endParaRPr lang="en-US" sz="1200" i="1" dirty="0" smtClean="0"/>
          </a:p>
          <a:p>
            <a:pPr>
              <a:lnSpc>
                <a:spcPct val="80000"/>
              </a:lnSpc>
            </a:pPr>
            <a:r>
              <a:rPr lang="en-US" sz="2800" dirty="0" smtClean="0"/>
              <a:t>By comparing exposure between the cases and the underlying cohort, we can calculate an unbiased estimate of the risk ratio. </a:t>
            </a:r>
          </a:p>
          <a:p>
            <a:pPr>
              <a:lnSpc>
                <a:spcPct val="80000"/>
              </a:lnSpc>
            </a:pPr>
            <a:endParaRPr lang="en-US" sz="1200" dirty="0" smtClean="0"/>
          </a:p>
          <a:p>
            <a:pPr>
              <a:lnSpc>
                <a:spcPct val="80000"/>
              </a:lnSpc>
            </a:pPr>
            <a:r>
              <a:rPr lang="en-US" sz="2800" dirty="0" smtClean="0"/>
              <a:t>More on this in the Disease Association lectures.</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2"/>
          <p:cNvSpPr>
            <a:spLocks noGrp="1" noChangeArrowheads="1"/>
          </p:cNvSpPr>
          <p:nvPr>
            <p:ph type="title"/>
          </p:nvPr>
        </p:nvSpPr>
        <p:spPr>
          <a:xfrm>
            <a:off x="609600" y="152400"/>
            <a:ext cx="7772400" cy="1143000"/>
          </a:xfrm>
        </p:spPr>
        <p:txBody>
          <a:bodyPr/>
          <a:lstStyle/>
          <a:p>
            <a:r>
              <a:rPr lang="en-US" dirty="0" smtClean="0"/>
              <a:t>Another case-cohort example</a:t>
            </a:r>
          </a:p>
        </p:txBody>
      </p:sp>
      <p:sp>
        <p:nvSpPr>
          <p:cNvPr id="98306" name="Rectangle 3"/>
          <p:cNvSpPr>
            <a:spLocks noGrp="1" noChangeArrowheads="1"/>
          </p:cNvSpPr>
          <p:nvPr>
            <p:ph type="body" idx="1"/>
          </p:nvPr>
        </p:nvSpPr>
        <p:spPr>
          <a:xfrm>
            <a:off x="304800" y="1295400"/>
            <a:ext cx="8153400" cy="4495800"/>
          </a:xfrm>
        </p:spPr>
        <p:txBody>
          <a:bodyPr/>
          <a:lstStyle/>
          <a:p>
            <a:pPr>
              <a:lnSpc>
                <a:spcPct val="80000"/>
              </a:lnSpc>
            </a:pPr>
            <a:r>
              <a:rPr lang="en-US" sz="2000" b="1" dirty="0" smtClean="0"/>
              <a:t>Objective</a:t>
            </a:r>
            <a:r>
              <a:rPr lang="en-US" sz="2000" dirty="0" smtClean="0"/>
              <a:t>:  Determine whether serum C-reactive protein levels, a sensitive indicator of inflammation, are associated with the risk of cardiovascular mortality among older women. </a:t>
            </a:r>
          </a:p>
          <a:p>
            <a:pPr>
              <a:lnSpc>
                <a:spcPct val="80000"/>
              </a:lnSpc>
            </a:pPr>
            <a:r>
              <a:rPr lang="en-US" sz="2000" b="1" dirty="0" smtClean="0"/>
              <a:t>Methods</a:t>
            </a:r>
            <a:r>
              <a:rPr lang="en-US" sz="2000" dirty="0" smtClean="0"/>
              <a:t>: We conducted a case-cohort study within the Study of Osteoporotic Fractures, a population-based study involving </a:t>
            </a:r>
            <a:r>
              <a:rPr lang="en-US" sz="2000" b="1" dirty="0" smtClean="0"/>
              <a:t>9,704 women</a:t>
            </a:r>
            <a:r>
              <a:rPr lang="en-US" sz="2000" dirty="0" smtClean="0"/>
              <a:t> aged &gt; or = 65 years from four U.S. centers. </a:t>
            </a:r>
          </a:p>
          <a:p>
            <a:pPr>
              <a:lnSpc>
                <a:spcPct val="80000"/>
              </a:lnSpc>
            </a:pPr>
            <a:r>
              <a:rPr lang="en-US" sz="2000" dirty="0" smtClean="0"/>
              <a:t>Controls:  We randomly selected </a:t>
            </a:r>
            <a:r>
              <a:rPr lang="en-US" sz="2000" b="1" dirty="0" smtClean="0"/>
              <a:t>400 women</a:t>
            </a:r>
            <a:r>
              <a:rPr lang="en-US" sz="2000" dirty="0" smtClean="0"/>
              <a:t> from the entire cohort. Of these, </a:t>
            </a:r>
            <a:r>
              <a:rPr lang="en-US" sz="2000" b="1" dirty="0" smtClean="0"/>
              <a:t>58 were also cases </a:t>
            </a:r>
            <a:r>
              <a:rPr lang="en-US" sz="2000" dirty="0" smtClean="0"/>
              <a:t>who died during the first 6 years of </a:t>
            </a:r>
            <a:r>
              <a:rPr lang="en-US" sz="2000" dirty="0"/>
              <a:t>follow-up</a:t>
            </a:r>
            <a:r>
              <a:rPr lang="en-US" sz="2000" dirty="0" smtClean="0"/>
              <a:t>. </a:t>
            </a:r>
          </a:p>
          <a:p>
            <a:pPr>
              <a:lnSpc>
                <a:spcPct val="80000"/>
              </a:lnSpc>
            </a:pPr>
            <a:r>
              <a:rPr lang="en-US" sz="2000" dirty="0" smtClean="0"/>
              <a:t>Cases</a:t>
            </a:r>
            <a:r>
              <a:rPr lang="en-US" sz="2000" dirty="0"/>
              <a:t>: Random sample of </a:t>
            </a:r>
            <a:r>
              <a:rPr lang="en-US" sz="2000" dirty="0" smtClean="0"/>
              <a:t>additional </a:t>
            </a:r>
            <a:r>
              <a:rPr lang="en-US" sz="2000" b="1" dirty="0" smtClean="0"/>
              <a:t>92 </a:t>
            </a:r>
            <a:r>
              <a:rPr lang="en-US" sz="2000" b="1" dirty="0"/>
              <a:t>women</a:t>
            </a:r>
            <a:r>
              <a:rPr lang="en-US" sz="2000" dirty="0"/>
              <a:t> from the 1,125 women in the cohort who had died during the first 6 years of follow-up. </a:t>
            </a:r>
            <a:endParaRPr lang="en-US" sz="2000" dirty="0" smtClean="0"/>
          </a:p>
          <a:p>
            <a:pPr>
              <a:lnSpc>
                <a:spcPct val="80000"/>
              </a:lnSpc>
            </a:pPr>
            <a:r>
              <a:rPr lang="en-US" sz="2000" dirty="0" smtClean="0"/>
              <a:t>Serum C-reactive protein levels measured in stored baseline serum</a:t>
            </a:r>
          </a:p>
          <a:p>
            <a:pPr>
              <a:lnSpc>
                <a:spcPct val="80000"/>
              </a:lnSpc>
            </a:pPr>
            <a:r>
              <a:rPr lang="en-US" sz="2000" b="1" dirty="0" smtClean="0"/>
              <a:t>Results:</a:t>
            </a:r>
            <a:r>
              <a:rPr lang="en-US" sz="2000" dirty="0" smtClean="0"/>
              <a:t> During 6 years of follow-up, women with C-reactive protein levels in the highest quartile (&gt;3.0 mg/L) had a 8.0-fold (95% confidence interval [CI]: 2.2 to 29) greater risk of cardiovascular mortality than those in the lowest quartile (&lt; or = 1.0 mg/L). </a:t>
            </a:r>
          </a:p>
        </p:txBody>
      </p:sp>
      <p:sp>
        <p:nvSpPr>
          <p:cNvPr id="98307" name="Text Box 4"/>
          <p:cNvSpPr txBox="1">
            <a:spLocks noChangeArrowheads="1"/>
          </p:cNvSpPr>
          <p:nvPr/>
        </p:nvSpPr>
        <p:spPr bwMode="auto">
          <a:xfrm>
            <a:off x="1143000" y="6324600"/>
            <a:ext cx="7772400" cy="369888"/>
          </a:xfrm>
          <a:prstGeom prst="rect">
            <a:avLst/>
          </a:prstGeom>
          <a:noFill/>
          <a:ln w="9525">
            <a:noFill/>
            <a:miter lim="800000"/>
            <a:headEnd/>
            <a:tailEnd/>
          </a:ln>
        </p:spPr>
        <p:txBody>
          <a:bodyPr>
            <a:spAutoFit/>
          </a:bodyPr>
          <a:lstStyle/>
          <a:p>
            <a:pPr algn="r" eaLnBrk="0" hangingPunct="0">
              <a:spcBef>
                <a:spcPct val="50000"/>
              </a:spcBef>
            </a:pPr>
            <a:r>
              <a:rPr lang="en-US" sz="1800" dirty="0"/>
              <a:t>Tice et al.  </a:t>
            </a:r>
            <a:r>
              <a:rPr lang="en-US" sz="1800" i="1" dirty="0"/>
              <a:t>Am J Med</a:t>
            </a:r>
            <a:r>
              <a:rPr lang="en-US" sz="1800" dirty="0"/>
              <a:t> </a:t>
            </a:r>
            <a:r>
              <a:rPr lang="en-US" sz="1800" dirty="0" smtClean="0"/>
              <a:t> 2003</a:t>
            </a:r>
            <a:endParaRPr lang="en-US" sz="1800" dirty="0"/>
          </a:p>
        </p:txBody>
      </p:sp>
      <p:sp>
        <p:nvSpPr>
          <p:cNvPr id="2" name="TextBox 1"/>
          <p:cNvSpPr txBox="1"/>
          <p:nvPr/>
        </p:nvSpPr>
        <p:spPr>
          <a:xfrm>
            <a:off x="609600" y="5791200"/>
            <a:ext cx="8305800" cy="461665"/>
          </a:xfrm>
          <a:prstGeom prst="rect">
            <a:avLst/>
          </a:prstGeom>
          <a:noFill/>
        </p:spPr>
        <p:txBody>
          <a:bodyPr wrap="square" rtlCol="0">
            <a:spAutoFit/>
          </a:bodyPr>
          <a:lstStyle/>
          <a:p>
            <a:r>
              <a:rPr lang="en-US" dirty="0" smtClean="0"/>
              <a:t>Efficient:  492 (including 150 cases) vs 9,704 participants</a:t>
            </a:r>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noChangeArrowheads="1"/>
          </p:cNvSpPr>
          <p:nvPr>
            <p:ph type="title"/>
          </p:nvPr>
        </p:nvSpPr>
        <p:spPr>
          <a:xfrm>
            <a:off x="381000" y="152400"/>
            <a:ext cx="8229600" cy="1143000"/>
          </a:xfrm>
        </p:spPr>
        <p:txBody>
          <a:bodyPr/>
          <a:lstStyle/>
          <a:p>
            <a:r>
              <a:rPr lang="en-US" sz="3600" dirty="0" smtClean="0"/>
              <a:t>Incidence density vs case-cohort sampling (from an underlying fixed cohort)</a:t>
            </a:r>
          </a:p>
        </p:txBody>
      </p:sp>
      <p:graphicFrame>
        <p:nvGraphicFramePr>
          <p:cNvPr id="2" name="Table 1"/>
          <p:cNvGraphicFramePr>
            <a:graphicFrameLocks noGrp="1"/>
          </p:cNvGraphicFramePr>
          <p:nvPr>
            <p:extLst>
              <p:ext uri="{D42A27DB-BD31-4B8C-83A1-F6EECF244321}">
                <p14:modId xmlns:p14="http://schemas.microsoft.com/office/powerpoint/2010/main" val="2235432731"/>
              </p:ext>
            </p:extLst>
          </p:nvPr>
        </p:nvGraphicFramePr>
        <p:xfrm>
          <a:off x="457201" y="1774132"/>
          <a:ext cx="8381999" cy="4472967"/>
        </p:xfrm>
        <a:graphic>
          <a:graphicData uri="http://schemas.openxmlformats.org/drawingml/2006/table">
            <a:tbl>
              <a:tblPr firstRow="1" bandRow="1">
                <a:tableStyleId>{F5AB1C69-6EDB-4FF4-983F-18BD219EF322}</a:tableStyleId>
              </a:tblPr>
              <a:tblGrid>
                <a:gridCol w="2209799"/>
                <a:gridCol w="6172200"/>
              </a:tblGrid>
              <a:tr h="602007">
                <a:tc>
                  <a:txBody>
                    <a:bodyPr/>
                    <a:lstStyle/>
                    <a:p>
                      <a:pPr algn="ctr"/>
                      <a:r>
                        <a:rPr lang="en-US" sz="2400" dirty="0" smtClean="0">
                          <a:solidFill>
                            <a:schemeClr val="tx1"/>
                          </a:solidFill>
                        </a:rPr>
                        <a:t>Design</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smtClean="0">
                          <a:solidFill>
                            <a:schemeClr val="tx1"/>
                          </a:solidFill>
                        </a:rPr>
                        <a:t>Unique</a:t>
                      </a:r>
                      <a:r>
                        <a:rPr lang="en-US" sz="2400" baseline="0" dirty="0" smtClean="0">
                          <a:solidFill>
                            <a:schemeClr val="tx1"/>
                          </a:solidFill>
                        </a:rPr>
                        <a:t> Advantages</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60192">
                <a:tc>
                  <a:txBody>
                    <a:bodyPr/>
                    <a:lstStyle/>
                    <a:p>
                      <a:pPr algn="ctr"/>
                      <a:r>
                        <a:rPr lang="en-US" sz="2200" dirty="0" smtClean="0">
                          <a:solidFill>
                            <a:schemeClr val="tx1"/>
                          </a:solidFill>
                        </a:rPr>
                        <a:t>Incidence density</a:t>
                      </a:r>
                      <a:endParaRPr lang="en-US" sz="2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smtClean="0">
                          <a:solidFill>
                            <a:schemeClr val="tx1"/>
                          </a:solidFill>
                        </a:rPr>
                        <a:t> If exposures</a:t>
                      </a:r>
                      <a:r>
                        <a:rPr lang="en-US" sz="2200" baseline="0" dirty="0" smtClean="0">
                          <a:solidFill>
                            <a:schemeClr val="tx1"/>
                          </a:solidFill>
                        </a:rPr>
                        <a:t> change over time (“time-varying exposures) and </a:t>
                      </a:r>
                      <a:r>
                        <a:rPr lang="en-US" sz="2200" dirty="0" smtClean="0">
                          <a:solidFill>
                            <a:schemeClr val="tx1"/>
                          </a:solidFill>
                        </a:rPr>
                        <a:t>resources allow for only one exposure </a:t>
                      </a:r>
                      <a:r>
                        <a:rPr lang="en-US" sz="2200" dirty="0" err="1" smtClean="0">
                          <a:solidFill>
                            <a:schemeClr val="tx1"/>
                          </a:solidFill>
                        </a:rPr>
                        <a:t>timepoint</a:t>
                      </a:r>
                      <a:r>
                        <a:rPr lang="en-US" sz="2200" dirty="0" smtClean="0">
                          <a:solidFill>
                            <a:schemeClr val="tx1"/>
                          </a:solidFill>
                        </a:rPr>
                        <a:t> to be measured, this design (choosing, say, one year prior to event) could</a:t>
                      </a:r>
                      <a:r>
                        <a:rPr lang="en-US" sz="2200" baseline="0" dirty="0" smtClean="0">
                          <a:solidFill>
                            <a:schemeClr val="tx1"/>
                          </a:solidFill>
                        </a:rPr>
                        <a:t> accommodate these constraints while a </a:t>
                      </a:r>
                      <a:r>
                        <a:rPr lang="en-US" sz="2200" dirty="0" smtClean="0">
                          <a:solidFill>
                            <a:schemeClr val="tx1"/>
                          </a:solidFill>
                        </a:rPr>
                        <a:t>case-cohort design</a:t>
                      </a:r>
                      <a:r>
                        <a:rPr lang="en-US" sz="2200" baseline="0" dirty="0" smtClean="0">
                          <a:solidFill>
                            <a:schemeClr val="tx1"/>
                          </a:solidFill>
                        </a:rPr>
                        <a:t> could not.</a:t>
                      </a:r>
                      <a:endParaRPr lang="en-US" sz="220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40541">
                <a:tc>
                  <a:txBody>
                    <a:bodyPr/>
                    <a:lstStyle/>
                    <a:p>
                      <a:pPr algn="ctr"/>
                      <a:r>
                        <a:rPr lang="en-US" sz="2200" dirty="0" smtClean="0">
                          <a:solidFill>
                            <a:schemeClr val="tx1"/>
                          </a:solidFill>
                        </a:rPr>
                        <a:t>Case-cohort</a:t>
                      </a:r>
                      <a:endParaRPr lang="en-US" sz="2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smtClean="0">
                          <a:solidFill>
                            <a:schemeClr val="tx1"/>
                          </a:solidFill>
                        </a:rPr>
                        <a:t>One control group can be used for any number of outcomes, thereby increasing efficiency and also building up a well-</a:t>
                      </a:r>
                      <a:r>
                        <a:rPr lang="en-US" sz="2200" dirty="0" err="1" smtClean="0">
                          <a:solidFill>
                            <a:schemeClr val="tx1"/>
                          </a:solidFill>
                        </a:rPr>
                        <a:t>phenotyped</a:t>
                      </a:r>
                      <a:r>
                        <a:rPr lang="en-US" sz="2200" dirty="0" smtClean="0">
                          <a:solidFill>
                            <a:schemeClr val="tx1"/>
                          </a:solidFill>
                        </a:rPr>
                        <a:t> control group in terms of measurements (covariates).  Especially</a:t>
                      </a:r>
                      <a:r>
                        <a:rPr lang="en-US" sz="2200" baseline="0" dirty="0" smtClean="0">
                          <a:solidFill>
                            <a:schemeClr val="tx1"/>
                          </a:solidFill>
                        </a:rPr>
                        <a:t> useful for time-invariant exposures (e.g., </a:t>
                      </a:r>
                      <a:r>
                        <a:rPr lang="en-US" sz="2200" baseline="0" dirty="0" smtClean="0">
                          <a:solidFill>
                            <a:schemeClr val="tx1"/>
                          </a:solidFill>
                        </a:rPr>
                        <a:t>genotype).</a:t>
                      </a:r>
                      <a:endParaRPr lang="en-US" sz="2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38774532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noChangeArrowheads="1"/>
          </p:cNvSpPr>
          <p:nvPr>
            <p:ph type="title"/>
          </p:nvPr>
        </p:nvSpPr>
        <p:spPr>
          <a:xfrm>
            <a:off x="685800" y="381000"/>
            <a:ext cx="7772400" cy="1143000"/>
          </a:xfrm>
        </p:spPr>
        <p:txBody>
          <a:bodyPr/>
          <a:lstStyle/>
          <a:p>
            <a:r>
              <a:rPr lang="en-US" sz="4000" dirty="0" smtClean="0"/>
              <a:t>For completeness, </a:t>
            </a:r>
            <a:br>
              <a:rPr lang="en-US" sz="4000" dirty="0" smtClean="0"/>
            </a:br>
            <a:r>
              <a:rPr lang="en-US" sz="4000" dirty="0" smtClean="0"/>
              <a:t>there is a 3</a:t>
            </a:r>
            <a:r>
              <a:rPr lang="en-US" sz="4000" baseline="30000" dirty="0" smtClean="0"/>
              <a:t>rd</a:t>
            </a:r>
            <a:r>
              <a:rPr lang="en-US" sz="4000" dirty="0" smtClean="0"/>
              <a:t> approach</a:t>
            </a:r>
          </a:p>
        </p:txBody>
      </p:sp>
      <p:sp>
        <p:nvSpPr>
          <p:cNvPr id="97282" name="Rectangle 3"/>
          <p:cNvSpPr>
            <a:spLocks noGrp="1" noChangeArrowheads="1"/>
          </p:cNvSpPr>
          <p:nvPr>
            <p:ph type="body" idx="1"/>
          </p:nvPr>
        </p:nvSpPr>
        <p:spPr>
          <a:xfrm>
            <a:off x="304800" y="1981200"/>
            <a:ext cx="8153400" cy="4114800"/>
          </a:xfrm>
        </p:spPr>
        <p:txBody>
          <a:bodyPr/>
          <a:lstStyle/>
          <a:p>
            <a:pPr>
              <a:lnSpc>
                <a:spcPct val="80000"/>
              </a:lnSpc>
            </a:pPr>
            <a:r>
              <a:rPr lang="en-US" sz="2800" dirty="0" smtClean="0"/>
              <a:t>We include this design because you may encounter it in the literature.  </a:t>
            </a:r>
          </a:p>
          <a:p>
            <a:pPr>
              <a:lnSpc>
                <a:spcPct val="80000"/>
              </a:lnSpc>
            </a:pPr>
            <a:r>
              <a:rPr lang="en-US" sz="2800" dirty="0"/>
              <a:t>T</a:t>
            </a:r>
            <a:r>
              <a:rPr lang="en-US" sz="2800" dirty="0" smtClean="0"/>
              <a:t>his design is sub-optimal in its ability to derive correct answers.  Other approaches should be used.</a:t>
            </a:r>
          </a:p>
        </p:txBody>
      </p:sp>
    </p:spTree>
    <p:extLst>
      <p:ext uri="{BB962C8B-B14F-4D97-AF65-F5344CB8AC3E}">
        <p14:creationId xmlns:p14="http://schemas.microsoft.com/office/powerpoint/2010/main" val="8054356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a:xfrm>
            <a:off x="457200" y="152400"/>
            <a:ext cx="7772400" cy="1143000"/>
          </a:xfrm>
        </p:spPr>
        <p:txBody>
          <a:bodyPr/>
          <a:lstStyle/>
          <a:p>
            <a:r>
              <a:rPr lang="en-US" sz="4000" dirty="0" smtClean="0"/>
              <a:t>Problems with ecologic </a:t>
            </a:r>
            <a:r>
              <a:rPr lang="en-US" sz="4000" dirty="0"/>
              <a:t>s</a:t>
            </a:r>
            <a:r>
              <a:rPr lang="en-US" sz="4000" dirty="0" smtClean="0"/>
              <a:t>tudies that lead to incorrect conclusions</a:t>
            </a:r>
          </a:p>
        </p:txBody>
      </p:sp>
      <p:sp>
        <p:nvSpPr>
          <p:cNvPr id="19458" name="Rectangle 3"/>
          <p:cNvSpPr>
            <a:spLocks noGrp="1" noChangeArrowheads="1"/>
          </p:cNvSpPr>
          <p:nvPr>
            <p:ph type="body" idx="1"/>
          </p:nvPr>
        </p:nvSpPr>
        <p:spPr>
          <a:xfrm>
            <a:off x="152400" y="1524000"/>
            <a:ext cx="8686800" cy="4876800"/>
          </a:xfrm>
        </p:spPr>
        <p:txBody>
          <a:bodyPr/>
          <a:lstStyle/>
          <a:p>
            <a:pPr>
              <a:lnSpc>
                <a:spcPct val="80000"/>
              </a:lnSpc>
            </a:pPr>
            <a:r>
              <a:rPr lang="en-US" sz="2800" dirty="0" smtClean="0"/>
              <a:t>Confounding</a:t>
            </a:r>
          </a:p>
          <a:p>
            <a:pPr lvl="1">
              <a:lnSpc>
                <a:spcPct val="80000"/>
              </a:lnSpc>
            </a:pPr>
            <a:r>
              <a:rPr lang="en-US" sz="2600" dirty="0" smtClean="0"/>
              <a:t>Potential source of bias in most observational studies, not just ecologic studies.  Covered in later lectures.</a:t>
            </a:r>
          </a:p>
          <a:p>
            <a:pPr lvl="1">
              <a:lnSpc>
                <a:spcPct val="80000"/>
              </a:lnSpc>
            </a:pPr>
            <a:r>
              <a:rPr lang="en-US" sz="2600" dirty="0" smtClean="0"/>
              <a:t>Particularly difficult to manage in ecologic design</a:t>
            </a:r>
          </a:p>
          <a:p>
            <a:pPr marL="457200" lvl="1" indent="0">
              <a:lnSpc>
                <a:spcPct val="80000"/>
              </a:lnSpc>
              <a:buNone/>
            </a:pPr>
            <a:r>
              <a:rPr lang="en-US" sz="1200" dirty="0" smtClean="0"/>
              <a:t> </a:t>
            </a:r>
          </a:p>
          <a:p>
            <a:pPr>
              <a:lnSpc>
                <a:spcPct val="80000"/>
              </a:lnSpc>
            </a:pPr>
            <a:r>
              <a:rPr lang="en-US" sz="2800" dirty="0" smtClean="0"/>
              <a:t>Ecologic fallacy</a:t>
            </a:r>
          </a:p>
          <a:p>
            <a:pPr lvl="1">
              <a:lnSpc>
                <a:spcPct val="80000"/>
              </a:lnSpc>
            </a:pPr>
            <a:r>
              <a:rPr lang="en-US" sz="2600" dirty="0" smtClean="0"/>
              <a:t>Particular to ecologic design</a:t>
            </a:r>
          </a:p>
          <a:p>
            <a:pPr lvl="1">
              <a:lnSpc>
                <a:spcPct val="80000"/>
              </a:lnSpc>
            </a:pPr>
            <a:r>
              <a:rPr lang="en-US" sz="2600" dirty="0" smtClean="0"/>
              <a:t>Can arise when making inferences about individuals from the group level of observation.  The relationship that appears to exist at the group level is </a:t>
            </a:r>
            <a:r>
              <a:rPr lang="en-US" sz="2600" i="1" dirty="0" smtClean="0"/>
              <a:t>not</a:t>
            </a:r>
            <a:r>
              <a:rPr lang="en-US" sz="2600" dirty="0" smtClean="0"/>
              <a:t> present within individuals</a:t>
            </a:r>
          </a:p>
          <a:p>
            <a:pPr lvl="1">
              <a:lnSpc>
                <a:spcPct val="80000"/>
              </a:lnSpc>
            </a:pPr>
            <a:r>
              <a:rPr lang="en-US" sz="2600" dirty="0" smtClean="0"/>
              <a:t>Example in next slides</a:t>
            </a:r>
          </a:p>
          <a:p>
            <a:pPr lvl="1">
              <a:lnSpc>
                <a:spcPct val="80000"/>
              </a:lnSpc>
            </a:pPr>
            <a:endParaRPr lang="en-US" sz="2400" dirty="0" smtClean="0"/>
          </a:p>
          <a:p>
            <a:pPr lvl="1">
              <a:lnSpc>
                <a:spcPct val="80000"/>
              </a:lnSpc>
            </a:pPr>
            <a:endParaRPr lang="en-US" sz="2400" dirty="0" smtClean="0"/>
          </a:p>
        </p:txBody>
      </p:sp>
    </p:spTree>
    <p:extLst>
      <p:ext uri="{BB962C8B-B14F-4D97-AF65-F5344CB8AC3E}">
        <p14:creationId xmlns:p14="http://schemas.microsoft.com/office/powerpoint/2010/main" val="2848379075"/>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8288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5908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1336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00371" name="TextBox 35"/>
          <p:cNvSpPr txBox="1">
            <a:spLocks noChangeArrowheads="1"/>
          </p:cNvSpPr>
          <p:nvPr/>
        </p:nvSpPr>
        <p:spPr bwMode="auto">
          <a:xfrm>
            <a:off x="3505200" y="1538287"/>
            <a:ext cx="417513" cy="366713"/>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29" name="Rectangle 28"/>
          <p:cNvSpPr/>
          <p:nvPr/>
        </p:nvSpPr>
        <p:spPr>
          <a:xfrm>
            <a:off x="7239000" y="9144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cases</a:t>
            </a:r>
            <a:endParaRPr lang="en-US" sz="1800" dirty="0"/>
          </a:p>
        </p:txBody>
      </p:sp>
      <p:cxnSp>
        <p:nvCxnSpPr>
          <p:cNvPr id="31" name="Straight Arrow Connector 30"/>
          <p:cNvCxnSpPr/>
          <p:nvPr/>
        </p:nvCxnSpPr>
        <p:spPr>
          <a:xfrm>
            <a:off x="3086100" y="15240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17526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19050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19812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1524000" y="6057900"/>
            <a:ext cx="53340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0381" name="TextBox 75"/>
          <p:cNvSpPr txBox="1">
            <a:spLocks noChangeArrowheads="1"/>
          </p:cNvSpPr>
          <p:nvPr/>
        </p:nvSpPr>
        <p:spPr bwMode="auto">
          <a:xfrm>
            <a:off x="3935850" y="6155396"/>
            <a:ext cx="649288" cy="369887"/>
          </a:xfrm>
          <a:prstGeom prst="rect">
            <a:avLst/>
          </a:prstGeom>
          <a:noFill/>
          <a:ln w="9525">
            <a:noFill/>
            <a:miter lim="800000"/>
            <a:headEnd/>
            <a:tailEnd/>
          </a:ln>
        </p:spPr>
        <p:txBody>
          <a:bodyPr wrap="none">
            <a:spAutoFit/>
          </a:bodyPr>
          <a:lstStyle/>
          <a:p>
            <a:r>
              <a:rPr lang="en-US" sz="1800" dirty="0">
                <a:latin typeface="Calibri" pitchFamily="34" charset="0"/>
              </a:rPr>
              <a:t>Time</a:t>
            </a:r>
          </a:p>
        </p:txBody>
      </p:sp>
      <p:sp>
        <p:nvSpPr>
          <p:cNvPr id="100384" name="TextBox 43"/>
          <p:cNvSpPr txBox="1">
            <a:spLocks noChangeArrowheads="1"/>
          </p:cNvSpPr>
          <p:nvPr/>
        </p:nvSpPr>
        <p:spPr bwMode="auto">
          <a:xfrm>
            <a:off x="6934200" y="6211888"/>
            <a:ext cx="1524000" cy="641350"/>
          </a:xfrm>
          <a:prstGeom prst="rect">
            <a:avLst/>
          </a:prstGeom>
          <a:noFill/>
          <a:ln w="9525">
            <a:noFill/>
            <a:miter lim="800000"/>
            <a:headEnd/>
            <a:tailEnd/>
          </a:ln>
        </p:spPr>
        <p:txBody>
          <a:bodyPr>
            <a:spAutoFit/>
          </a:bodyPr>
          <a:lstStyle/>
          <a:p>
            <a:pPr algn="ctr"/>
            <a:r>
              <a:rPr lang="en-US" sz="180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8" name="Straight Arrow Connector 37"/>
          <p:cNvCxnSpPr/>
          <p:nvPr/>
        </p:nvCxnSpPr>
        <p:spPr>
          <a:xfrm flipV="1">
            <a:off x="3200400" y="1666591"/>
            <a:ext cx="381000" cy="390809"/>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0387" name="Text Box 5"/>
          <p:cNvSpPr txBox="1">
            <a:spLocks noChangeArrowheads="1"/>
          </p:cNvSpPr>
          <p:nvPr/>
        </p:nvSpPr>
        <p:spPr bwMode="auto">
          <a:xfrm>
            <a:off x="0" y="271790"/>
            <a:ext cx="9144000" cy="523220"/>
          </a:xfrm>
          <a:prstGeom prst="rect">
            <a:avLst/>
          </a:prstGeom>
          <a:noFill/>
          <a:ln w="9525">
            <a:noFill/>
            <a:miter lim="800000"/>
            <a:headEnd/>
            <a:tailEnd/>
          </a:ln>
        </p:spPr>
        <p:txBody>
          <a:bodyPr anchor="ctr">
            <a:spAutoFit/>
          </a:bodyPr>
          <a:lstStyle/>
          <a:p>
            <a:pPr algn="ctr" eaLnBrk="0" hangingPunct="0"/>
            <a:r>
              <a:rPr lang="en-US" sz="2800" b="1" dirty="0" smtClean="0"/>
              <a:t>“Prevalent</a:t>
            </a:r>
            <a:r>
              <a:rPr lang="en-US" sz="2800" b="1" dirty="0"/>
              <a:t> </a:t>
            </a:r>
            <a:r>
              <a:rPr lang="en-US" sz="2800" b="1" dirty="0" smtClean="0"/>
              <a:t>control” sampling</a:t>
            </a:r>
            <a:endParaRPr lang="en-US" sz="2800" b="1" dirty="0"/>
          </a:p>
        </p:txBody>
      </p:sp>
      <p:sp>
        <p:nvSpPr>
          <p:cNvPr id="39" name="Rectangle 38"/>
          <p:cNvSpPr>
            <a:spLocks noChangeArrowheads="1"/>
          </p:cNvSpPr>
          <p:nvPr/>
        </p:nvSpPr>
        <p:spPr bwMode="auto">
          <a:xfrm>
            <a:off x="7346731" y="3429000"/>
            <a:ext cx="425669" cy="1219200"/>
          </a:xfrm>
          <a:prstGeom prst="rect">
            <a:avLst/>
          </a:prstGeom>
          <a:solidFill>
            <a:srgbClr val="FF0000"/>
          </a:solidFill>
          <a:ln w="25400" algn="ctr">
            <a:solidFill>
              <a:srgbClr val="FF0000"/>
            </a:solidFill>
            <a:miter lim="800000"/>
            <a:headEnd/>
            <a:tailEnd/>
          </a:ln>
        </p:spPr>
        <p:txBody>
          <a:bodyPr vert="vert270" anchor="ctr"/>
          <a:lstStyle/>
          <a:p>
            <a:pPr algn="ctr" fontAlgn="auto">
              <a:spcBef>
                <a:spcPts val="0"/>
              </a:spcBef>
              <a:spcAft>
                <a:spcPts val="0"/>
              </a:spcAft>
              <a:defRPr/>
            </a:pPr>
            <a:r>
              <a:rPr lang="en-US" sz="1800" dirty="0" smtClean="0">
                <a:solidFill>
                  <a:schemeClr val="lt1"/>
                </a:solidFill>
                <a:latin typeface="+mn-lt"/>
              </a:rPr>
              <a:t>controls</a:t>
            </a:r>
            <a:endParaRPr lang="en-US" sz="1800" dirty="0">
              <a:solidFill>
                <a:schemeClr val="lt1"/>
              </a:solidFill>
              <a:latin typeface="+mn-lt"/>
            </a:endParaRPr>
          </a:p>
        </p:txBody>
      </p:sp>
      <p:sp>
        <p:nvSpPr>
          <p:cNvPr id="2" name="TextBox 1"/>
          <p:cNvSpPr txBox="1"/>
          <p:nvPr/>
        </p:nvSpPr>
        <p:spPr>
          <a:xfrm>
            <a:off x="1790700" y="3724364"/>
            <a:ext cx="4914900" cy="1200329"/>
          </a:xfrm>
          <a:prstGeom prst="rect">
            <a:avLst/>
          </a:prstGeom>
          <a:noFill/>
        </p:spPr>
        <p:txBody>
          <a:bodyPr wrap="square" rtlCol="0">
            <a:spAutoFit/>
          </a:bodyPr>
          <a:lstStyle/>
          <a:p>
            <a:r>
              <a:rPr lang="en-US" dirty="0" smtClean="0"/>
              <a:t>You may encounter this design in the literature; don’t use this approach to design a study.</a:t>
            </a:r>
            <a:endParaRPr lang="en-US" dirty="0"/>
          </a:p>
        </p:txBody>
      </p:sp>
      <p:sp>
        <p:nvSpPr>
          <p:cNvPr id="40" name="Oval 39"/>
          <p:cNvSpPr/>
          <p:nvPr/>
        </p:nvSpPr>
        <p:spPr>
          <a:xfrm>
            <a:off x="2957061" y="1429452"/>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1" name="Oval 40"/>
          <p:cNvSpPr/>
          <p:nvPr/>
        </p:nvSpPr>
        <p:spPr>
          <a:xfrm>
            <a:off x="4494999" y="1693488"/>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3" name="Oval 42"/>
          <p:cNvSpPr/>
          <p:nvPr/>
        </p:nvSpPr>
        <p:spPr>
          <a:xfrm>
            <a:off x="6524080" y="1887913"/>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4" name="Oval 43"/>
          <p:cNvSpPr/>
          <p:nvPr/>
        </p:nvSpPr>
        <p:spPr>
          <a:xfrm>
            <a:off x="5409399" y="1803174"/>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Tree>
    <p:extLst>
      <p:ext uri="{BB962C8B-B14F-4D97-AF65-F5344CB8AC3E}">
        <p14:creationId xmlns:p14="http://schemas.microsoft.com/office/powerpoint/2010/main" val="27800475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2"/>
          <p:cNvSpPr>
            <a:spLocks noGrp="1" noChangeArrowheads="1"/>
          </p:cNvSpPr>
          <p:nvPr>
            <p:ph type="title"/>
          </p:nvPr>
        </p:nvSpPr>
        <p:spPr>
          <a:xfrm>
            <a:off x="685800" y="0"/>
            <a:ext cx="7772400" cy="1143000"/>
          </a:xfrm>
        </p:spPr>
        <p:txBody>
          <a:bodyPr/>
          <a:lstStyle/>
          <a:p>
            <a:r>
              <a:rPr lang="en-US" sz="4000" dirty="0" smtClean="0"/>
              <a:t>“Case-Control”: A misnomer</a:t>
            </a:r>
          </a:p>
        </p:txBody>
      </p:sp>
      <p:sp>
        <p:nvSpPr>
          <p:cNvPr id="102402" name="Rectangle 3"/>
          <p:cNvSpPr>
            <a:spLocks noGrp="1" noChangeArrowheads="1"/>
          </p:cNvSpPr>
          <p:nvPr>
            <p:ph type="body" idx="1"/>
          </p:nvPr>
        </p:nvSpPr>
        <p:spPr>
          <a:xfrm>
            <a:off x="76200" y="1066800"/>
            <a:ext cx="8915400" cy="4114800"/>
          </a:xfrm>
        </p:spPr>
        <p:txBody>
          <a:bodyPr/>
          <a:lstStyle/>
          <a:p>
            <a:pPr>
              <a:lnSpc>
                <a:spcPct val="80000"/>
              </a:lnSpc>
            </a:pPr>
            <a:r>
              <a:rPr lang="en-US" sz="2800" dirty="0" smtClean="0"/>
              <a:t>Term “case-control” inspires us to want to find controls who are "never cases."  Finding such persons is very difficult and even when we think we do (e.g., with prevalent control design), there are problems.   </a:t>
            </a:r>
          </a:p>
          <a:p>
            <a:pPr>
              <a:lnSpc>
                <a:spcPct val="80000"/>
              </a:lnSpc>
            </a:pPr>
            <a:endParaRPr lang="en-US" sz="1200" dirty="0" smtClean="0"/>
          </a:p>
          <a:p>
            <a:pPr>
              <a:lnSpc>
                <a:spcPct val="80000"/>
              </a:lnSpc>
            </a:pPr>
            <a:r>
              <a:rPr lang="en-US" sz="2800" dirty="0" smtClean="0"/>
              <a:t>This form of study design, sampling on </a:t>
            </a:r>
            <a:r>
              <a:rPr lang="en-US" sz="2800" dirty="0" smtClean="0"/>
              <a:t>case status vs other, is </a:t>
            </a:r>
            <a:r>
              <a:rPr lang="en-US" sz="2800" dirty="0" smtClean="0"/>
              <a:t>best thought of as a "case vs reference" design or “case-referent”. </a:t>
            </a:r>
          </a:p>
          <a:p>
            <a:pPr>
              <a:lnSpc>
                <a:spcPct val="80000"/>
              </a:lnSpc>
            </a:pPr>
            <a:endParaRPr lang="en-US" sz="1000" dirty="0" smtClean="0"/>
          </a:p>
          <a:p>
            <a:pPr>
              <a:lnSpc>
                <a:spcPct val="80000"/>
              </a:lnSpc>
            </a:pPr>
            <a:r>
              <a:rPr lang="en-US" sz="2800" dirty="0" smtClean="0"/>
              <a:t>That said, you rarely hear a design described as “case-referent.” </a:t>
            </a:r>
          </a:p>
          <a:p>
            <a:pPr>
              <a:lnSpc>
                <a:spcPct val="80000"/>
              </a:lnSpc>
            </a:pPr>
            <a:endParaRPr lang="en-US" sz="1000" dirty="0" smtClean="0"/>
          </a:p>
          <a:p>
            <a:pPr>
              <a:lnSpc>
                <a:spcPct val="80000"/>
              </a:lnSpc>
            </a:pPr>
            <a:r>
              <a:rPr lang="en-US" sz="2800" dirty="0" smtClean="0"/>
              <a:t>“</a:t>
            </a:r>
            <a:r>
              <a:rPr lang="en-US" sz="2800" dirty="0"/>
              <a:t>C</a:t>
            </a:r>
            <a:r>
              <a:rPr lang="en-US" sz="2800" dirty="0" smtClean="0"/>
              <a:t>ase-control” is widely accepted, but beware that “control” can mean different things depending on design.  In fact, in the better designs, reference group composition is agnostic about whether persons later become cases. </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908" name="Group 20"/>
          <p:cNvGraphicFramePr>
            <a:graphicFrameLocks noGrp="1"/>
          </p:cNvGraphicFramePr>
          <p:nvPr>
            <p:extLst>
              <p:ext uri="{D42A27DB-BD31-4B8C-83A1-F6EECF244321}">
                <p14:modId xmlns:p14="http://schemas.microsoft.com/office/powerpoint/2010/main" val="2842357675"/>
              </p:ext>
            </p:extLst>
          </p:nvPr>
        </p:nvGraphicFramePr>
        <p:xfrm>
          <a:off x="304800" y="1524000"/>
          <a:ext cx="8610600" cy="4529201"/>
        </p:xfrm>
        <a:graphic>
          <a:graphicData uri="http://schemas.openxmlformats.org/drawingml/2006/table">
            <a:tbl>
              <a:tblPr/>
              <a:tblGrid>
                <a:gridCol w="2438400"/>
                <a:gridCol w="2362200"/>
                <a:gridCol w="3810000"/>
              </a:tblGrid>
              <a:tr h="479994">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Method of Control Sampling (Preferred Terminology)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Also known as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Mechanics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3399">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rPr>
                        <a:t>Incidence density sampling</a:t>
                      </a:r>
                      <a:r>
                        <a:rPr kumimoji="0" lang="en-US" sz="2000" b="1" i="0" u="none" strike="noStrike" cap="none" normalizeH="0" baseline="0" smtClean="0">
                          <a:ln>
                            <a:noFill/>
                          </a:ln>
                          <a:solidFill>
                            <a:srgbClr val="FF0000"/>
                          </a:solidFill>
                          <a:effectLst/>
                          <a:latin typeface="Times New Roman" pitchFamily="18" charset="0"/>
                        </a:rPr>
                        <a:t>*</a:t>
                      </a:r>
                      <a:r>
                        <a:rPr kumimoji="0" lang="en-US" sz="2000" b="0" i="0" u="none" strike="noStrike" cap="none" normalizeH="0" baseline="0" smtClean="0">
                          <a:ln>
                            <a:noFill/>
                          </a:ln>
                          <a:solidFill>
                            <a:schemeClr val="tx1"/>
                          </a:solidFill>
                          <a:effectLst/>
                          <a:latin typeface="Times New Roman" pitchFamily="18" charset="0"/>
                        </a:rPr>
                        <a:t> </a:t>
                      </a:r>
                      <a:endParaRPr kumimoji="0" lang="en-US" sz="2000" b="0" i="0" u="none" strike="noStrike" cap="none" normalizeH="0" baseline="0" dirty="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Risk-set sampling</a:t>
                      </a:r>
                    </a:p>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Concurrent sampling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Random sample at time each case is diagnosed</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0641">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Case-cohort  sampling</a:t>
                      </a:r>
                      <a:r>
                        <a:rPr kumimoji="0" lang="en-US" sz="2000" b="1" i="0" u="none" strike="noStrike" cap="none" normalizeH="0" baseline="0" dirty="0" smtClean="0">
                          <a:ln>
                            <a:noFill/>
                          </a:ln>
                          <a:solidFill>
                            <a:srgbClr val="FF0000"/>
                          </a:solidFill>
                          <a:effectLst/>
                          <a:latin typeface="Times New Roman" pitchFamily="18" charset="0"/>
                        </a:rPr>
                        <a:t>*</a:t>
                      </a:r>
                      <a:endParaRPr kumimoji="0" lang="en-US" sz="2000" b="1" i="0" u="none" strike="noStrike" cap="none" normalizeH="0" baseline="0" dirty="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Inclusive sampling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Random sample of the cohort at baseline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52601">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Prevalent control sampling</a:t>
                      </a:r>
                      <a:endParaRPr kumimoji="0" lang="en-US" sz="2000" b="0" i="0" u="none" strike="noStrike" cap="none" normalizeH="0" baseline="0" dirty="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Cumulative sampling</a:t>
                      </a:r>
                    </a:p>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Epidemic sampling</a:t>
                      </a:r>
                    </a:p>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Exclusive sampling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Random sample of persons without outcome at end of follow-up</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2962" name="Rectangle 2"/>
          <p:cNvSpPr>
            <a:spLocks noGrp="1" noChangeArrowheads="1"/>
          </p:cNvSpPr>
          <p:nvPr>
            <p:ph type="title"/>
          </p:nvPr>
        </p:nvSpPr>
        <p:spPr>
          <a:xfrm>
            <a:off x="381000" y="152400"/>
            <a:ext cx="8229600" cy="1143000"/>
          </a:xfrm>
        </p:spPr>
        <p:txBody>
          <a:bodyPr/>
          <a:lstStyle/>
          <a:p>
            <a:r>
              <a:rPr lang="en-US" sz="3200" dirty="0" smtClean="0"/>
              <a:t>Sampling Controls from a Primary Study Base: Fixed Cohort</a:t>
            </a:r>
          </a:p>
        </p:txBody>
      </p:sp>
      <p:sp>
        <p:nvSpPr>
          <p:cNvPr id="2" name="TextBox 1"/>
          <p:cNvSpPr txBox="1"/>
          <p:nvPr/>
        </p:nvSpPr>
        <p:spPr>
          <a:xfrm>
            <a:off x="457200" y="6096000"/>
            <a:ext cx="7696200" cy="461665"/>
          </a:xfrm>
          <a:prstGeom prst="rect">
            <a:avLst/>
          </a:prstGeom>
          <a:noFill/>
        </p:spPr>
        <p:txBody>
          <a:bodyPr wrap="square" rtlCol="0">
            <a:spAutoFit/>
          </a:bodyPr>
          <a:lstStyle/>
          <a:p>
            <a:r>
              <a:rPr lang="en-US" dirty="0" smtClean="0">
                <a:solidFill>
                  <a:srgbClr val="FF0000"/>
                </a:solidFill>
              </a:rPr>
              <a:t>* Preferred approach to enhance validity </a:t>
            </a:r>
            <a:endParaRPr lang="en-US" dirty="0">
              <a:solidFill>
                <a:srgbClr val="FF0000"/>
              </a:solidFill>
            </a:endParaRPr>
          </a:p>
        </p:txBody>
      </p:sp>
    </p:spTree>
    <p:extLst>
      <p:ext uri="{BB962C8B-B14F-4D97-AF65-F5344CB8AC3E}">
        <p14:creationId xmlns:p14="http://schemas.microsoft.com/office/powerpoint/2010/main" val="181096355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4"/>
          <p:cNvSpPr>
            <a:spLocks noChangeArrowheads="1"/>
          </p:cNvSpPr>
          <p:nvPr/>
        </p:nvSpPr>
        <p:spPr bwMode="auto">
          <a:xfrm>
            <a:off x="685800" y="609600"/>
            <a:ext cx="7772400" cy="1143000"/>
          </a:xfrm>
          <a:prstGeom prst="rect">
            <a:avLst/>
          </a:prstGeom>
          <a:noFill/>
          <a:ln w="9525">
            <a:noFill/>
            <a:miter lim="800000"/>
            <a:headEnd/>
            <a:tailEnd/>
          </a:ln>
        </p:spPr>
        <p:txBody>
          <a:bodyPr anchor="ctr"/>
          <a:lstStyle/>
          <a:p>
            <a:pPr algn="ctr" eaLnBrk="0" hangingPunct="0"/>
            <a:r>
              <a:rPr lang="en-US" sz="4400" dirty="0">
                <a:solidFill>
                  <a:schemeClr val="tx2"/>
                </a:solidFill>
              </a:rPr>
              <a:t>Case-Control Key Concept #2</a:t>
            </a:r>
          </a:p>
        </p:txBody>
      </p:sp>
      <p:sp>
        <p:nvSpPr>
          <p:cNvPr id="103426" name="Rectangle 5"/>
          <p:cNvSpPr>
            <a:spLocks noChangeArrowheads="1"/>
          </p:cNvSpPr>
          <p:nvPr/>
        </p:nvSpPr>
        <p:spPr bwMode="auto">
          <a:xfrm>
            <a:off x="304800" y="1905000"/>
            <a:ext cx="8686800" cy="4114800"/>
          </a:xfrm>
          <a:prstGeom prst="rect">
            <a:avLst/>
          </a:prstGeom>
          <a:noFill/>
          <a:ln w="9525">
            <a:noFill/>
            <a:miter lim="800000"/>
            <a:headEnd/>
            <a:tailEnd/>
          </a:ln>
        </p:spPr>
        <p:txBody>
          <a:bodyPr/>
          <a:lstStyle/>
          <a:p>
            <a:pPr marL="342900" indent="-342900" eaLnBrk="0" hangingPunct="0">
              <a:spcBef>
                <a:spcPct val="40000"/>
              </a:spcBef>
              <a:buFontTx/>
              <a:buChar char="•"/>
            </a:pPr>
            <a:r>
              <a:rPr lang="en-US" sz="3200" dirty="0" smtClean="0"/>
              <a:t>Distinguish if underlying study base is fixed (closed) or dynamic (open) cohort</a:t>
            </a:r>
          </a:p>
          <a:p>
            <a:pPr marL="342900" indent="-342900" eaLnBrk="0" hangingPunct="0">
              <a:spcBef>
                <a:spcPct val="40000"/>
              </a:spcBef>
              <a:buFontTx/>
              <a:buChar char="•"/>
            </a:pPr>
            <a:r>
              <a:rPr lang="en-US" sz="3200" dirty="0" smtClean="0"/>
              <a:t>We have reviewed sampling for fixed cohort</a:t>
            </a:r>
          </a:p>
          <a:p>
            <a:pPr marL="342900" indent="-342900" eaLnBrk="0" hangingPunct="0">
              <a:spcBef>
                <a:spcPct val="40000"/>
              </a:spcBef>
              <a:buFontTx/>
              <a:buChar char="•"/>
            </a:pPr>
            <a:r>
              <a:rPr lang="en-US" sz="3200" dirty="0" smtClean="0"/>
              <a:t>Next, we consider sampling for a dynamic cohort</a:t>
            </a:r>
            <a:endParaRPr lang="en-US" sz="3200" dirty="0"/>
          </a:p>
          <a:p>
            <a:pPr marL="342900" indent="-342900" eaLnBrk="0" hangingPunct="0">
              <a:spcBef>
                <a:spcPct val="40000"/>
              </a:spcBef>
              <a:buFontTx/>
              <a:buChar char="•"/>
            </a:pPr>
            <a:endParaRPr lang="en-US" sz="1600"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5491"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05492" name="TextBox 45"/>
          <p:cNvSpPr txBox="1">
            <a:spLocks noChangeArrowheads="1"/>
          </p:cNvSpPr>
          <p:nvPr/>
        </p:nvSpPr>
        <p:spPr bwMode="auto">
          <a:xfrm>
            <a:off x="304800" y="162580"/>
            <a:ext cx="8763000" cy="523220"/>
          </a:xfrm>
          <a:prstGeom prst="rect">
            <a:avLst/>
          </a:prstGeom>
          <a:noFill/>
          <a:ln w="9525">
            <a:noFill/>
            <a:miter lim="800000"/>
            <a:headEnd/>
            <a:tailEnd/>
          </a:ln>
        </p:spPr>
        <p:txBody>
          <a:bodyPr wrap="square">
            <a:spAutoFit/>
          </a:bodyPr>
          <a:lstStyle/>
          <a:p>
            <a:r>
              <a:rPr lang="en-US" sz="2800" b="1" dirty="0" smtClean="0"/>
              <a:t>Dynamic Cohort: Cases identified amongst all members</a:t>
            </a:r>
            <a:endParaRPr lang="en-US" sz="2800" b="1" dirty="0"/>
          </a:p>
        </p:txBody>
      </p:sp>
      <p:sp>
        <p:nvSpPr>
          <p:cNvPr id="105508" name="AutoShape 3"/>
          <p:cNvSpPr>
            <a:spLocks noChangeArrowheads="1"/>
          </p:cNvSpPr>
          <p:nvPr/>
        </p:nvSpPr>
        <p:spPr bwMode="auto">
          <a:xfrm rot="10800000">
            <a:off x="1524000" y="783567"/>
            <a:ext cx="6248400" cy="685800"/>
          </a:xfrm>
          <a:prstGeom prst="rtTriangle">
            <a:avLst/>
          </a:prstGeom>
          <a:solidFill>
            <a:schemeClr val="bg2">
              <a:lumMod val="60000"/>
              <a:lumOff val="40000"/>
            </a:schemeClr>
          </a:solidFill>
          <a:ln w="9525">
            <a:solidFill>
              <a:schemeClr val="tx1"/>
            </a:solidFill>
            <a:miter lim="800000"/>
            <a:headEnd/>
            <a:tailEnd/>
          </a:ln>
        </p:spPr>
        <p:txBody>
          <a:bodyPr wrap="none" anchor="ctr"/>
          <a:lstStyle/>
          <a:p>
            <a:endParaRPr lang="en-US" sz="1800">
              <a:latin typeface="Calibri" pitchFamily="34" charset="0"/>
            </a:endParaRPr>
          </a:p>
        </p:txBody>
      </p:sp>
      <p:cxnSp>
        <p:nvCxnSpPr>
          <p:cNvPr id="105515" name="Straight Connector 80"/>
          <p:cNvCxnSpPr>
            <a:cxnSpLocks noChangeShapeType="1"/>
          </p:cNvCxnSpPr>
          <p:nvPr/>
        </p:nvCxnSpPr>
        <p:spPr bwMode="auto">
          <a:xfrm>
            <a:off x="5733691" y="1224233"/>
            <a:ext cx="209909" cy="375967"/>
          </a:xfrm>
          <a:prstGeom prst="line">
            <a:avLst/>
          </a:prstGeom>
          <a:noFill/>
          <a:ln w="19050" algn="ctr">
            <a:solidFill>
              <a:schemeClr val="tx1"/>
            </a:solidFill>
            <a:round/>
            <a:headEnd/>
            <a:tailEnd/>
          </a:ln>
        </p:spPr>
      </p:cxnSp>
      <p:sp>
        <p:nvSpPr>
          <p:cNvPr id="105517" name="TextBox 84"/>
          <p:cNvSpPr txBox="1">
            <a:spLocks noChangeArrowheads="1"/>
          </p:cNvSpPr>
          <p:nvPr/>
        </p:nvSpPr>
        <p:spPr bwMode="auto">
          <a:xfrm>
            <a:off x="1458310" y="803301"/>
            <a:ext cx="1219200" cy="646331"/>
          </a:xfrm>
          <a:prstGeom prst="rect">
            <a:avLst/>
          </a:prstGeom>
          <a:noFill/>
          <a:ln w="9525">
            <a:noFill/>
            <a:miter lim="800000"/>
            <a:headEnd/>
            <a:tailEnd/>
          </a:ln>
        </p:spPr>
        <p:txBody>
          <a:bodyPr wrap="square">
            <a:spAutoFit/>
          </a:bodyPr>
          <a:lstStyle/>
          <a:p>
            <a:r>
              <a:rPr lang="en-US" sz="1800" dirty="0" smtClean="0">
                <a:latin typeface="Calibri" pitchFamily="34" charset="0"/>
              </a:rPr>
              <a:t>New Members</a:t>
            </a:r>
            <a:endParaRPr lang="en-US" sz="1800" dirty="0">
              <a:latin typeface="Calibri" pitchFamily="34" charset="0"/>
            </a:endParaRP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55" name="Straight Arrow Connector 54"/>
          <p:cNvCxnSpPr/>
          <p:nvPr/>
        </p:nvCxnSpPr>
        <p:spPr>
          <a:xfrm>
            <a:off x="4191000" y="1098550"/>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a:off x="5105400" y="1143000"/>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2209800" y="862957"/>
            <a:ext cx="457200" cy="52702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35"/>
          <p:cNvSpPr txBox="1">
            <a:spLocks noChangeArrowheads="1"/>
          </p:cNvSpPr>
          <p:nvPr/>
        </p:nvSpPr>
        <p:spPr bwMode="auto">
          <a:xfrm>
            <a:off x="2584181" y="1260971"/>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59" name="Rectangle 58"/>
          <p:cNvSpPr/>
          <p:nvPr/>
        </p:nvSpPr>
        <p:spPr>
          <a:xfrm>
            <a:off x="7315200" y="777875"/>
            <a:ext cx="457200" cy="69149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2" name="Rectangle 31"/>
          <p:cNvSpPr/>
          <p:nvPr/>
        </p:nvSpPr>
        <p:spPr>
          <a:xfrm>
            <a:off x="7239000" y="1529032"/>
            <a:ext cx="533400" cy="756967"/>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cases</a:t>
            </a:r>
            <a:endParaRPr lang="en-US" sz="1800" dirty="0"/>
          </a:p>
        </p:txBody>
      </p:sp>
      <p:cxnSp>
        <p:nvCxnSpPr>
          <p:cNvPr id="33" name="Straight Arrow Connector 32"/>
          <p:cNvCxnSpPr/>
          <p:nvPr/>
        </p:nvCxnSpPr>
        <p:spPr>
          <a:xfrm>
            <a:off x="3050157" y="18669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82"/>
          <p:cNvCxnSpPr>
            <a:cxnSpLocks noChangeShapeType="1"/>
          </p:cNvCxnSpPr>
          <p:nvPr/>
        </p:nvCxnSpPr>
        <p:spPr bwMode="auto">
          <a:xfrm>
            <a:off x="6038491" y="1649953"/>
            <a:ext cx="1200509" cy="9525"/>
          </a:xfrm>
          <a:prstGeom prst="straightConnector1">
            <a:avLst/>
          </a:prstGeom>
          <a:noFill/>
          <a:ln w="19050" algn="ctr">
            <a:solidFill>
              <a:schemeClr val="tx1"/>
            </a:solidFill>
            <a:round/>
            <a:headEnd/>
            <a:tailEnd type="arrow" w="med" len="med"/>
          </a:ln>
        </p:spPr>
      </p:cxnSp>
      <p:cxnSp>
        <p:nvCxnSpPr>
          <p:cNvPr id="41" name="Straight Arrow Connector 40"/>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4" name="Oval 25"/>
          <p:cNvSpPr/>
          <p:nvPr/>
        </p:nvSpPr>
        <p:spPr>
          <a:xfrm>
            <a:off x="5894716" y="1542511"/>
            <a:ext cx="94892" cy="11537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7" name="TextBox 16"/>
          <p:cNvSpPr txBox="1"/>
          <p:nvPr/>
        </p:nvSpPr>
        <p:spPr>
          <a:xfrm>
            <a:off x="381000" y="6119004"/>
            <a:ext cx="8382000" cy="523220"/>
          </a:xfrm>
          <a:prstGeom prst="rect">
            <a:avLst/>
          </a:prstGeom>
          <a:noFill/>
        </p:spPr>
        <p:txBody>
          <a:bodyPr wrap="square" rtlCol="0">
            <a:spAutoFit/>
          </a:bodyPr>
          <a:lstStyle/>
          <a:p>
            <a:r>
              <a:rPr lang="en-US" sz="2800" b="1" dirty="0" smtClean="0"/>
              <a:t>How to sample controls?</a:t>
            </a:r>
            <a:endParaRPr lang="en-US" sz="2800" b="1" dirty="0"/>
          </a:p>
        </p:txBody>
      </p:sp>
      <p:sp>
        <p:nvSpPr>
          <p:cNvPr id="42" name="Oval 41"/>
          <p:cNvSpPr/>
          <p:nvPr/>
        </p:nvSpPr>
        <p:spPr>
          <a:xfrm>
            <a:off x="2962273" y="175939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3" name="Oval 42"/>
          <p:cNvSpPr/>
          <p:nvPr/>
        </p:nvSpPr>
        <p:spPr>
          <a:xfrm>
            <a:off x="4499032" y="1955366"/>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5" name="Oval 44"/>
          <p:cNvSpPr/>
          <p:nvPr/>
        </p:nvSpPr>
        <p:spPr>
          <a:xfrm>
            <a:off x="5364730" y="2134868"/>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6" name="Oval 45"/>
          <p:cNvSpPr/>
          <p:nvPr/>
        </p:nvSpPr>
        <p:spPr>
          <a:xfrm>
            <a:off x="6532602" y="2220626"/>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7" name="Oval 46"/>
          <p:cNvSpPr/>
          <p:nvPr/>
        </p:nvSpPr>
        <p:spPr>
          <a:xfrm>
            <a:off x="5839432" y="152716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Tree>
    <p:extLst>
      <p:ext uri="{BB962C8B-B14F-4D97-AF65-F5344CB8AC3E}">
        <p14:creationId xmlns:p14="http://schemas.microsoft.com/office/powerpoint/2010/main" val="11384083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4"/>
          <p:cNvSpPr>
            <a:spLocks noChangeArrowheads="1"/>
          </p:cNvSpPr>
          <p:nvPr/>
        </p:nvSpPr>
        <p:spPr bwMode="auto">
          <a:xfrm>
            <a:off x="228600" y="0"/>
            <a:ext cx="8686800" cy="1143000"/>
          </a:xfrm>
          <a:prstGeom prst="rect">
            <a:avLst/>
          </a:prstGeom>
          <a:noFill/>
          <a:ln w="9525">
            <a:noFill/>
            <a:miter lim="800000"/>
            <a:headEnd/>
            <a:tailEnd/>
          </a:ln>
        </p:spPr>
        <p:txBody>
          <a:bodyPr anchor="ctr"/>
          <a:lstStyle/>
          <a:p>
            <a:pPr algn="ctr" eaLnBrk="0" hangingPunct="0"/>
            <a:r>
              <a:rPr lang="en-US" sz="3000" dirty="0">
                <a:solidFill>
                  <a:schemeClr val="tx2"/>
                </a:solidFill>
              </a:rPr>
              <a:t>Example of case-control study with incidence density sampling in a primary </a:t>
            </a:r>
            <a:r>
              <a:rPr lang="en-US" sz="3000" dirty="0" smtClean="0">
                <a:solidFill>
                  <a:schemeClr val="tx2"/>
                </a:solidFill>
              </a:rPr>
              <a:t>study base (dynamic cohort)</a:t>
            </a:r>
            <a:endParaRPr lang="en-US" sz="3000" dirty="0">
              <a:solidFill>
                <a:schemeClr val="tx2"/>
              </a:solidFill>
            </a:endParaRPr>
          </a:p>
        </p:txBody>
      </p:sp>
      <p:sp>
        <p:nvSpPr>
          <p:cNvPr id="107522" name="Text Box 5"/>
          <p:cNvSpPr txBox="1">
            <a:spLocks noChangeArrowheads="1"/>
          </p:cNvSpPr>
          <p:nvPr/>
        </p:nvSpPr>
        <p:spPr bwMode="auto">
          <a:xfrm>
            <a:off x="228600" y="1349375"/>
            <a:ext cx="8686800" cy="5078313"/>
          </a:xfrm>
          <a:prstGeom prst="rect">
            <a:avLst/>
          </a:prstGeom>
          <a:noFill/>
          <a:ln w="9525">
            <a:noFill/>
            <a:miter lim="800000"/>
            <a:headEnd/>
            <a:tailEnd/>
          </a:ln>
        </p:spPr>
        <p:txBody>
          <a:bodyPr>
            <a:spAutoFit/>
          </a:bodyPr>
          <a:lstStyle/>
          <a:p>
            <a:r>
              <a:rPr lang="en-US" b="1" i="1" dirty="0" smtClean="0"/>
              <a:t>Abstract</a:t>
            </a:r>
          </a:p>
          <a:p>
            <a:r>
              <a:rPr lang="en-US" dirty="0" smtClean="0"/>
              <a:t>We </a:t>
            </a:r>
            <a:r>
              <a:rPr lang="en-US" dirty="0"/>
              <a:t>examined the association between use </a:t>
            </a:r>
            <a:r>
              <a:rPr lang="en-US" dirty="0" smtClean="0"/>
              <a:t>of low-dose </a:t>
            </a:r>
            <a:r>
              <a:rPr lang="en-US" dirty="0"/>
              <a:t>aspirin and non-aspirin nonsteroidal </a:t>
            </a:r>
            <a:r>
              <a:rPr lang="en-US" dirty="0" smtClean="0"/>
              <a:t>anti-inflammatory drugs </a:t>
            </a:r>
            <a:r>
              <a:rPr lang="en-US" dirty="0"/>
              <a:t>(NSAIDs) and endometrial cancer risk in </a:t>
            </a:r>
            <a:r>
              <a:rPr lang="en-US" dirty="0" smtClean="0"/>
              <a:t>a nationwide </a:t>
            </a:r>
            <a:r>
              <a:rPr lang="en-US" dirty="0"/>
              <a:t>case–control study</a:t>
            </a:r>
            <a:r>
              <a:rPr lang="en-US" dirty="0" smtClean="0"/>
              <a:t>.</a:t>
            </a:r>
          </a:p>
          <a:p>
            <a:endParaRPr lang="en-US" dirty="0"/>
          </a:p>
          <a:p>
            <a:r>
              <a:rPr lang="en-US" b="1" dirty="0" smtClean="0"/>
              <a:t>Cases </a:t>
            </a:r>
            <a:r>
              <a:rPr lang="en-US" dirty="0"/>
              <a:t>were all women in Denmark </a:t>
            </a:r>
            <a:r>
              <a:rPr lang="en-US" dirty="0" smtClean="0"/>
              <a:t>diagnosed with </a:t>
            </a:r>
            <a:r>
              <a:rPr lang="en-US" dirty="0"/>
              <a:t>endometrial cancer during 2000–2009. </a:t>
            </a:r>
            <a:r>
              <a:rPr lang="en-US" dirty="0" smtClean="0"/>
              <a:t>Age-matched female </a:t>
            </a:r>
            <a:r>
              <a:rPr lang="en-US" b="1" dirty="0"/>
              <a:t>controls </a:t>
            </a:r>
            <a:r>
              <a:rPr lang="en-US" dirty="0"/>
              <a:t>were randomly selected by </a:t>
            </a:r>
            <a:r>
              <a:rPr lang="en-US" b="1" dirty="0"/>
              <a:t>risk-set </a:t>
            </a:r>
            <a:r>
              <a:rPr lang="en-US" b="1" dirty="0" smtClean="0"/>
              <a:t>sampling</a:t>
            </a:r>
            <a:r>
              <a:rPr lang="en-US" dirty="0" smtClean="0"/>
              <a:t>. Information </a:t>
            </a:r>
            <a:r>
              <a:rPr lang="en-US" dirty="0"/>
              <a:t>on NSAID use was collected from </a:t>
            </a:r>
            <a:r>
              <a:rPr lang="en-US" dirty="0" smtClean="0"/>
              <a:t>the Prescription </a:t>
            </a:r>
            <a:r>
              <a:rPr lang="en-US" dirty="0"/>
              <a:t>Registry and classified according to </a:t>
            </a:r>
            <a:r>
              <a:rPr lang="en-US" dirty="0" smtClean="0"/>
              <a:t>duration and </a:t>
            </a:r>
            <a:r>
              <a:rPr lang="en-US" dirty="0"/>
              <a:t>intensity. Conditional logistic regression was used </a:t>
            </a:r>
            <a:r>
              <a:rPr lang="en-US" dirty="0" smtClean="0"/>
              <a:t>to calculate </a:t>
            </a:r>
            <a:r>
              <a:rPr lang="en-US" dirty="0"/>
              <a:t>odds </a:t>
            </a:r>
            <a:r>
              <a:rPr lang="en-US" dirty="0" smtClean="0"/>
              <a:t>ratios…</a:t>
            </a:r>
            <a:endParaRPr lang="en-US" dirty="0"/>
          </a:p>
          <a:p>
            <a:pPr eaLnBrk="0" hangingPunct="0"/>
            <a:endParaRPr lang="en-US" dirty="0" smtClean="0"/>
          </a:p>
          <a:p>
            <a:pPr eaLnBrk="0" hangingPunct="0"/>
            <a:r>
              <a:rPr lang="en-US" sz="1800" dirty="0" err="1" smtClean="0"/>
              <a:t>Brøns</a:t>
            </a:r>
            <a:r>
              <a:rPr lang="en-US" sz="1800" dirty="0" smtClean="0"/>
              <a:t> </a:t>
            </a:r>
            <a:r>
              <a:rPr lang="en-US" sz="1800" dirty="0"/>
              <a:t>N, </a:t>
            </a:r>
            <a:r>
              <a:rPr lang="en-US" sz="1800" dirty="0" smtClean="0"/>
              <a:t>et al. </a:t>
            </a:r>
            <a:r>
              <a:rPr lang="en-US" sz="1800" dirty="0"/>
              <a:t>Use of nonsteroidal anti-inflammatory drugs and risk of endometrial cancer: a nationwide case-control study. </a:t>
            </a:r>
            <a:r>
              <a:rPr lang="en-US" sz="1800" i="1" dirty="0"/>
              <a:t>Cancer Causes </a:t>
            </a:r>
            <a:r>
              <a:rPr lang="en-US" sz="1800" i="1" dirty="0" smtClean="0"/>
              <a:t>Control</a:t>
            </a:r>
            <a:r>
              <a:rPr lang="en-US" sz="1800" dirty="0"/>
              <a:t> </a:t>
            </a:r>
            <a:r>
              <a:rPr lang="en-US" sz="1800" dirty="0" smtClean="0"/>
              <a:t> 2015</a:t>
            </a:r>
            <a:endParaRPr lang="en-US" sz="1800"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908" name="Group 20"/>
          <p:cNvGraphicFramePr>
            <a:graphicFrameLocks noGrp="1"/>
          </p:cNvGraphicFramePr>
          <p:nvPr>
            <p:extLst>
              <p:ext uri="{D42A27DB-BD31-4B8C-83A1-F6EECF244321}">
                <p14:modId xmlns:p14="http://schemas.microsoft.com/office/powerpoint/2010/main" val="2280910726"/>
              </p:ext>
            </p:extLst>
          </p:nvPr>
        </p:nvGraphicFramePr>
        <p:xfrm>
          <a:off x="228600" y="1752600"/>
          <a:ext cx="8610600" cy="4632960"/>
        </p:xfrm>
        <a:graphic>
          <a:graphicData uri="http://schemas.openxmlformats.org/drawingml/2006/table">
            <a:tbl>
              <a:tblPr/>
              <a:tblGrid>
                <a:gridCol w="3352800"/>
                <a:gridCol w="5257800"/>
              </a:tblGrid>
              <a:tr h="266700">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Method of Sampling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Mechanics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2040">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Incidence density</a:t>
                      </a:r>
                      <a:r>
                        <a:rPr kumimoji="0" lang="en-US" sz="2800" b="0" i="0" u="none" strike="noStrike" cap="none" normalizeH="0" baseline="0" dirty="0" smtClean="0">
                          <a:ln>
                            <a:noFill/>
                          </a:ln>
                          <a:solidFill>
                            <a:schemeClr val="tx1"/>
                          </a:solidFill>
                          <a:effectLst/>
                          <a:latin typeface="Times New Roman" pitchFamily="18" charset="0"/>
                        </a:rPr>
                        <a:t>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at time each case is diagnosed;  i.e., match on calendar time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800">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Midpoint of risk period</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at midpoint in follow-up.  Assumes linear change in exposure prevalence.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Any single time point (e.g., end of risk period)</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at one </a:t>
                      </a:r>
                      <a:r>
                        <a:rPr kumimoji="0" lang="en-US" sz="2800" b="0" i="0" u="none" strike="noStrike" cap="none" normalizeH="0" baseline="0" dirty="0" err="1" smtClean="0">
                          <a:ln>
                            <a:noFill/>
                          </a:ln>
                          <a:solidFill>
                            <a:schemeClr val="tx1"/>
                          </a:solidFill>
                          <a:effectLst/>
                          <a:latin typeface="Times New Roman" pitchFamily="18" charset="0"/>
                        </a:rPr>
                        <a:t>timepoint</a:t>
                      </a:r>
                      <a:r>
                        <a:rPr kumimoji="0" lang="en-US" sz="2800" b="0" i="0" u="none" strike="noStrike" cap="none" normalizeH="0" baseline="0" dirty="0" smtClean="0">
                          <a:ln>
                            <a:noFill/>
                          </a:ln>
                          <a:solidFill>
                            <a:schemeClr val="tx1"/>
                          </a:solidFill>
                          <a:effectLst/>
                          <a:latin typeface="Times New Roman" pitchFamily="18" charset="0"/>
                        </a:rPr>
                        <a:t>, usually end of follow-up.  Assumes steady state exposure prevalence.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2962" name="Rectangle 2"/>
          <p:cNvSpPr>
            <a:spLocks noGrp="1" noChangeArrowheads="1"/>
          </p:cNvSpPr>
          <p:nvPr>
            <p:ph type="title"/>
          </p:nvPr>
        </p:nvSpPr>
        <p:spPr>
          <a:xfrm>
            <a:off x="381000" y="304800"/>
            <a:ext cx="8229600" cy="1143000"/>
          </a:xfrm>
        </p:spPr>
        <p:txBody>
          <a:bodyPr/>
          <a:lstStyle/>
          <a:p>
            <a:r>
              <a:rPr lang="en-US" sz="3600" dirty="0" smtClean="0"/>
              <a:t>Sampling Controls from within a </a:t>
            </a:r>
            <a:br>
              <a:rPr lang="en-US" sz="3600" dirty="0" smtClean="0"/>
            </a:br>
            <a:r>
              <a:rPr lang="en-US" sz="3600" dirty="0" smtClean="0"/>
              <a:t>Dynamic Cohort  Primary Study Base</a:t>
            </a:r>
          </a:p>
        </p:txBody>
      </p:sp>
    </p:spTree>
    <p:extLst>
      <p:ext uri="{BB962C8B-B14F-4D97-AF65-F5344CB8AC3E}">
        <p14:creationId xmlns:p14="http://schemas.microsoft.com/office/powerpoint/2010/main" val="521104150"/>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5491"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05492" name="TextBox 45"/>
          <p:cNvSpPr txBox="1">
            <a:spLocks noChangeArrowheads="1"/>
          </p:cNvSpPr>
          <p:nvPr/>
        </p:nvSpPr>
        <p:spPr bwMode="auto">
          <a:xfrm>
            <a:off x="76200" y="76200"/>
            <a:ext cx="9129935" cy="430887"/>
          </a:xfrm>
          <a:prstGeom prst="rect">
            <a:avLst/>
          </a:prstGeom>
          <a:noFill/>
          <a:ln w="9525">
            <a:noFill/>
            <a:miter lim="800000"/>
            <a:headEnd/>
            <a:tailEnd/>
          </a:ln>
        </p:spPr>
        <p:txBody>
          <a:bodyPr wrap="none">
            <a:spAutoFit/>
          </a:bodyPr>
          <a:lstStyle/>
          <a:p>
            <a:r>
              <a:rPr lang="en-US" sz="2200" b="1" dirty="0"/>
              <a:t>Incidence Density Sampling In Dynamic Cohort (e.g. SF County residents)</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cases</a:t>
            </a:r>
            <a:endParaRPr lang="en-US" sz="1800" dirty="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2667000" y="2286000"/>
            <a:ext cx="76200" cy="381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2" name="Rectangle 51"/>
          <p:cNvSpPr/>
          <p:nvPr/>
        </p:nvSpPr>
        <p:spPr>
          <a:xfrm>
            <a:off x="4191000" y="2514600"/>
            <a:ext cx="762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3" name="Rectangle 52"/>
          <p:cNvSpPr/>
          <p:nvPr/>
        </p:nvSpPr>
        <p:spPr>
          <a:xfrm>
            <a:off x="5105400" y="2667000"/>
            <a:ext cx="76200" cy="3429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4" name="Rectangle 53"/>
          <p:cNvSpPr/>
          <p:nvPr/>
        </p:nvSpPr>
        <p:spPr>
          <a:xfrm>
            <a:off x="6248400" y="2819400"/>
            <a:ext cx="76200" cy="32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105504" name="Shape 58"/>
          <p:cNvCxnSpPr>
            <a:cxnSpLocks noChangeShapeType="1"/>
            <a:stCxn id="51" idx="2"/>
          </p:cNvCxnSpPr>
          <p:nvPr/>
        </p:nvCxnSpPr>
        <p:spPr bwMode="auto">
          <a:xfrm rot="16200000" flipH="1">
            <a:off x="5162550" y="3638550"/>
            <a:ext cx="228600" cy="5143500"/>
          </a:xfrm>
          <a:prstGeom prst="bentConnector2">
            <a:avLst/>
          </a:prstGeom>
          <a:noFill/>
          <a:ln w="25400" algn="ctr">
            <a:solidFill>
              <a:srgbClr val="4A7EBB"/>
            </a:solidFill>
            <a:miter lim="800000"/>
            <a:headEnd/>
            <a:tailEnd type="arrow" w="med" len="med"/>
          </a:ln>
        </p:spPr>
      </p:cxnSp>
      <p:cxnSp>
        <p:nvCxnSpPr>
          <p:cNvPr id="105505" name="Straight Connector 60"/>
          <p:cNvCxnSpPr>
            <a:cxnSpLocks noChangeShapeType="1"/>
            <a:stCxn id="52" idx="2"/>
          </p:cNvCxnSpPr>
          <p:nvPr/>
        </p:nvCxnSpPr>
        <p:spPr bwMode="auto">
          <a:xfrm>
            <a:off x="4229100" y="6096000"/>
            <a:ext cx="38100" cy="228600"/>
          </a:xfrm>
          <a:prstGeom prst="line">
            <a:avLst/>
          </a:prstGeom>
          <a:noFill/>
          <a:ln w="25400" algn="ctr">
            <a:solidFill>
              <a:srgbClr val="4A7EBB"/>
            </a:solidFill>
            <a:round/>
            <a:headEnd/>
            <a:tailEnd/>
          </a:ln>
        </p:spPr>
      </p:cxnSp>
      <p:cxnSp>
        <p:nvCxnSpPr>
          <p:cNvPr id="105506" name="Straight Connector 62"/>
          <p:cNvCxnSpPr>
            <a:cxnSpLocks noChangeShapeType="1"/>
          </p:cNvCxnSpPr>
          <p:nvPr/>
        </p:nvCxnSpPr>
        <p:spPr bwMode="auto">
          <a:xfrm>
            <a:off x="5143500" y="6096000"/>
            <a:ext cx="38100" cy="228600"/>
          </a:xfrm>
          <a:prstGeom prst="line">
            <a:avLst/>
          </a:prstGeom>
          <a:noFill/>
          <a:ln w="25400" algn="ctr">
            <a:solidFill>
              <a:srgbClr val="4A7EBB"/>
            </a:solidFill>
            <a:round/>
            <a:headEnd/>
            <a:tailEnd/>
          </a:ln>
        </p:spPr>
      </p:cxnSp>
      <p:cxnSp>
        <p:nvCxnSpPr>
          <p:cNvPr id="105507" name="Straight Connector 63"/>
          <p:cNvCxnSpPr>
            <a:cxnSpLocks noChangeShapeType="1"/>
          </p:cNvCxnSpPr>
          <p:nvPr/>
        </p:nvCxnSpPr>
        <p:spPr bwMode="auto">
          <a:xfrm>
            <a:off x="6286500" y="6096000"/>
            <a:ext cx="38100" cy="228600"/>
          </a:xfrm>
          <a:prstGeom prst="line">
            <a:avLst/>
          </a:prstGeom>
          <a:noFill/>
          <a:ln w="25400" algn="ctr">
            <a:solidFill>
              <a:srgbClr val="4A7EBB"/>
            </a:solidFill>
            <a:round/>
            <a:headEnd/>
            <a:tailEnd/>
          </a:ln>
        </p:spPr>
      </p:cxnSp>
      <p:sp>
        <p:nvSpPr>
          <p:cNvPr id="105508" name="AutoShape 3"/>
          <p:cNvSpPr>
            <a:spLocks noChangeArrowheads="1"/>
          </p:cNvSpPr>
          <p:nvPr/>
        </p:nvSpPr>
        <p:spPr bwMode="auto">
          <a:xfrm rot="10800000">
            <a:off x="1524000" y="457200"/>
            <a:ext cx="6248400" cy="685800"/>
          </a:xfrm>
          <a:prstGeom prst="rtTriangle">
            <a:avLst/>
          </a:prstGeom>
          <a:solidFill>
            <a:schemeClr val="bg2">
              <a:lumMod val="40000"/>
              <a:lumOff val="60000"/>
            </a:schemeClr>
          </a:solidFill>
          <a:ln w="9525">
            <a:solidFill>
              <a:schemeClr val="tx1"/>
            </a:solidFill>
            <a:miter lim="800000"/>
            <a:headEnd/>
            <a:tailEnd/>
          </a:ln>
        </p:spPr>
        <p:txBody>
          <a:bodyPr wrap="none" anchor="ctr"/>
          <a:lstStyle/>
          <a:p>
            <a:endParaRPr lang="en-US" sz="1800">
              <a:latin typeface="Calibri" pitchFamily="34" charset="0"/>
            </a:endParaRPr>
          </a:p>
        </p:txBody>
      </p:sp>
      <p:sp>
        <p:nvSpPr>
          <p:cNvPr id="66" name="Rectangle 65"/>
          <p:cNvSpPr/>
          <p:nvPr/>
        </p:nvSpPr>
        <p:spPr>
          <a:xfrm>
            <a:off x="6248400" y="457200"/>
            <a:ext cx="76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7" name="Rectangle 66"/>
          <p:cNvSpPr/>
          <p:nvPr/>
        </p:nvSpPr>
        <p:spPr>
          <a:xfrm>
            <a:off x="5105400" y="457200"/>
            <a:ext cx="762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8" name="Rectangle 67"/>
          <p:cNvSpPr/>
          <p:nvPr/>
        </p:nvSpPr>
        <p:spPr>
          <a:xfrm>
            <a:off x="4267200" y="457200"/>
            <a:ext cx="76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9" name="Rectangle 68"/>
          <p:cNvSpPr/>
          <p:nvPr/>
        </p:nvSpPr>
        <p:spPr>
          <a:xfrm>
            <a:off x="2667000" y="457200"/>
            <a:ext cx="762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7" name="Rectangle 76"/>
          <p:cNvSpPr/>
          <p:nvPr/>
        </p:nvSpPr>
        <p:spPr>
          <a:xfrm>
            <a:off x="5715000" y="457200"/>
            <a:ext cx="76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105515"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105516"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105517" name="TextBox 84"/>
          <p:cNvSpPr txBox="1">
            <a:spLocks noChangeArrowheads="1"/>
          </p:cNvSpPr>
          <p:nvPr/>
        </p:nvSpPr>
        <p:spPr bwMode="auto">
          <a:xfrm>
            <a:off x="1362868" y="609600"/>
            <a:ext cx="1084263" cy="641350"/>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a:latin typeface="Calibri" pitchFamily="34" charset="0"/>
              </a:rPr>
              <a:t>Residents</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5" name="Text Box 44"/>
          <p:cNvSpPr txBox="1">
            <a:spLocks noChangeArrowheads="1"/>
          </p:cNvSpPr>
          <p:nvPr/>
        </p:nvSpPr>
        <p:spPr bwMode="auto">
          <a:xfrm>
            <a:off x="2574925" y="2971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6" name="Text Box 45"/>
          <p:cNvSpPr txBox="1">
            <a:spLocks noChangeArrowheads="1"/>
          </p:cNvSpPr>
          <p:nvPr/>
        </p:nvSpPr>
        <p:spPr bwMode="auto">
          <a:xfrm>
            <a:off x="2574925" y="36576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7" name="Text Box 46"/>
          <p:cNvSpPr txBox="1">
            <a:spLocks noChangeArrowheads="1"/>
          </p:cNvSpPr>
          <p:nvPr/>
        </p:nvSpPr>
        <p:spPr bwMode="auto">
          <a:xfrm>
            <a:off x="2574925" y="52260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8" name="Text Box 44"/>
          <p:cNvSpPr txBox="1">
            <a:spLocks noChangeArrowheads="1"/>
          </p:cNvSpPr>
          <p:nvPr/>
        </p:nvSpPr>
        <p:spPr bwMode="auto">
          <a:xfrm>
            <a:off x="4175125" y="5397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9" name="Text Box 45"/>
          <p:cNvSpPr txBox="1">
            <a:spLocks noChangeArrowheads="1"/>
          </p:cNvSpPr>
          <p:nvPr/>
        </p:nvSpPr>
        <p:spPr bwMode="auto">
          <a:xfrm>
            <a:off x="4106862" y="411791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0" name="Text Box 46"/>
          <p:cNvSpPr txBox="1">
            <a:spLocks noChangeArrowheads="1"/>
          </p:cNvSpPr>
          <p:nvPr/>
        </p:nvSpPr>
        <p:spPr bwMode="auto">
          <a:xfrm>
            <a:off x="4106862" y="503231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1" name="Text Box 44"/>
          <p:cNvSpPr txBox="1">
            <a:spLocks noChangeArrowheads="1"/>
          </p:cNvSpPr>
          <p:nvPr/>
        </p:nvSpPr>
        <p:spPr bwMode="auto">
          <a:xfrm>
            <a:off x="5040312" y="308999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2" name="Text Box 45"/>
          <p:cNvSpPr txBox="1">
            <a:spLocks noChangeArrowheads="1"/>
          </p:cNvSpPr>
          <p:nvPr/>
        </p:nvSpPr>
        <p:spPr bwMode="auto">
          <a:xfrm>
            <a:off x="5029200" y="34734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3" name="Text Box 46"/>
          <p:cNvSpPr txBox="1">
            <a:spLocks noChangeArrowheads="1"/>
          </p:cNvSpPr>
          <p:nvPr/>
        </p:nvSpPr>
        <p:spPr bwMode="auto">
          <a:xfrm>
            <a:off x="5040312" y="56070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4" name="Text Box 44"/>
          <p:cNvSpPr txBox="1">
            <a:spLocks noChangeArrowheads="1"/>
          </p:cNvSpPr>
          <p:nvPr/>
        </p:nvSpPr>
        <p:spPr bwMode="auto">
          <a:xfrm>
            <a:off x="6183312" y="6096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5" name="Text Box 45"/>
          <p:cNvSpPr txBox="1">
            <a:spLocks noChangeArrowheads="1"/>
          </p:cNvSpPr>
          <p:nvPr/>
        </p:nvSpPr>
        <p:spPr bwMode="auto">
          <a:xfrm>
            <a:off x="6183312" y="408059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6" name="Text Box 46"/>
          <p:cNvSpPr txBox="1">
            <a:spLocks noChangeArrowheads="1"/>
          </p:cNvSpPr>
          <p:nvPr/>
        </p:nvSpPr>
        <p:spPr bwMode="auto">
          <a:xfrm>
            <a:off x="6183312" y="499499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cxnSp>
        <p:nvCxnSpPr>
          <p:cNvPr id="73" name="Straight Arrow Connector 72"/>
          <p:cNvCxnSpPr/>
          <p:nvPr/>
        </p:nvCxnSpPr>
        <p:spPr>
          <a:xfrm>
            <a:off x="6379714" y="778304"/>
            <a:ext cx="1627816" cy="4582064"/>
          </a:xfrm>
          <a:prstGeom prst="straightConnector1">
            <a:avLst/>
          </a:prstGeom>
          <a:ln w="19050">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71" name="Rectangle 70"/>
          <p:cNvSpPr/>
          <p:nvPr/>
        </p:nvSpPr>
        <p:spPr>
          <a:xfrm>
            <a:off x="7315200" y="495299"/>
            <a:ext cx="457200" cy="64770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4" name="Rectangle 63"/>
          <p:cNvSpPr/>
          <p:nvPr/>
        </p:nvSpPr>
        <p:spPr>
          <a:xfrm>
            <a:off x="5715000" y="2743200"/>
            <a:ext cx="76200" cy="3352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5" name="Text Box 44"/>
          <p:cNvSpPr txBox="1">
            <a:spLocks noChangeArrowheads="1"/>
          </p:cNvSpPr>
          <p:nvPr/>
        </p:nvSpPr>
        <p:spPr bwMode="auto">
          <a:xfrm>
            <a:off x="5592762" y="3036498"/>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0" name="Text Box 45"/>
          <p:cNvSpPr txBox="1">
            <a:spLocks noChangeArrowheads="1"/>
          </p:cNvSpPr>
          <p:nvPr/>
        </p:nvSpPr>
        <p:spPr bwMode="auto">
          <a:xfrm>
            <a:off x="5592762" y="4027098"/>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2" name="Text Box 46"/>
          <p:cNvSpPr txBox="1">
            <a:spLocks noChangeArrowheads="1"/>
          </p:cNvSpPr>
          <p:nvPr/>
        </p:nvSpPr>
        <p:spPr bwMode="auto">
          <a:xfrm>
            <a:off x="5592762" y="4941498"/>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8" name="Text Box 46"/>
          <p:cNvSpPr txBox="1">
            <a:spLocks noChangeArrowheads="1"/>
          </p:cNvSpPr>
          <p:nvPr/>
        </p:nvSpPr>
        <p:spPr bwMode="auto">
          <a:xfrm>
            <a:off x="5638800" y="56102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9" name="Oval 78"/>
          <p:cNvSpPr/>
          <p:nvPr/>
        </p:nvSpPr>
        <p:spPr>
          <a:xfrm>
            <a:off x="2973123" y="1750989"/>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80" name="Oval 79"/>
          <p:cNvSpPr/>
          <p:nvPr/>
        </p:nvSpPr>
        <p:spPr>
          <a:xfrm>
            <a:off x="5977446" y="1405638"/>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81" name="Oval 80"/>
          <p:cNvSpPr/>
          <p:nvPr/>
        </p:nvSpPr>
        <p:spPr>
          <a:xfrm>
            <a:off x="4509999" y="1974273"/>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82" name="Oval 81"/>
          <p:cNvSpPr/>
          <p:nvPr/>
        </p:nvSpPr>
        <p:spPr>
          <a:xfrm>
            <a:off x="5393668" y="2113456"/>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83" name="Oval 82"/>
          <p:cNvSpPr/>
          <p:nvPr/>
        </p:nvSpPr>
        <p:spPr>
          <a:xfrm>
            <a:off x="6573446" y="2194688"/>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84" name="Rectangle 83"/>
          <p:cNvSpPr/>
          <p:nvPr/>
        </p:nvSpPr>
        <p:spPr>
          <a:xfrm>
            <a:off x="7915455" y="5352401"/>
            <a:ext cx="533400" cy="10668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controls</a:t>
            </a:r>
            <a:endParaRPr lang="en-US" sz="1800" dirty="0"/>
          </a:p>
        </p:txBody>
      </p:sp>
      <p:cxnSp>
        <p:nvCxnSpPr>
          <p:cNvPr id="85" name="Straight Arrow Connector 84"/>
          <p:cNvCxnSpPr/>
          <p:nvPr/>
        </p:nvCxnSpPr>
        <p:spPr>
          <a:xfrm>
            <a:off x="4297362" y="723900"/>
            <a:ext cx="3551238" cy="4883150"/>
          </a:xfrm>
          <a:prstGeom prst="straightConnector1">
            <a:avLst/>
          </a:prstGeom>
          <a:ln w="19050">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60232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2"/>
          <p:cNvSpPr>
            <a:spLocks noGrp="1" noChangeArrowheads="1"/>
          </p:cNvSpPr>
          <p:nvPr>
            <p:ph type="title"/>
          </p:nvPr>
        </p:nvSpPr>
        <p:spPr>
          <a:xfrm>
            <a:off x="0" y="228600"/>
            <a:ext cx="8763000" cy="1143000"/>
          </a:xfrm>
        </p:spPr>
        <p:txBody>
          <a:bodyPr/>
          <a:lstStyle/>
          <a:p>
            <a:r>
              <a:rPr lang="en-US" sz="4000" dirty="0" smtClean="0"/>
              <a:t>Dynamic study base:  Finding the Cases</a:t>
            </a:r>
          </a:p>
        </p:txBody>
      </p:sp>
      <p:sp>
        <p:nvSpPr>
          <p:cNvPr id="109570" name="Rectangle 3"/>
          <p:cNvSpPr>
            <a:spLocks noGrp="1" noChangeArrowheads="1"/>
          </p:cNvSpPr>
          <p:nvPr>
            <p:ph type="body" idx="1"/>
          </p:nvPr>
        </p:nvSpPr>
        <p:spPr>
          <a:xfrm>
            <a:off x="228600" y="1295400"/>
            <a:ext cx="8686800" cy="5257800"/>
          </a:xfrm>
        </p:spPr>
        <p:txBody>
          <a:bodyPr/>
          <a:lstStyle/>
          <a:p>
            <a:r>
              <a:rPr lang="en-US" dirty="0"/>
              <a:t>All women aged 30–84 years, diagnosed with </a:t>
            </a:r>
            <a:r>
              <a:rPr lang="en-US" dirty="0" smtClean="0"/>
              <a:t>endometrial cancer </a:t>
            </a:r>
            <a:r>
              <a:rPr lang="en-US" dirty="0"/>
              <a:t>during 2000–2009, and with no prior history </a:t>
            </a:r>
            <a:r>
              <a:rPr lang="en-US" dirty="0" smtClean="0"/>
              <a:t>of cancer </a:t>
            </a:r>
            <a:r>
              <a:rPr lang="en-US" dirty="0"/>
              <a:t>(except non-melanoma skin cancer) were eligible </a:t>
            </a:r>
            <a:r>
              <a:rPr lang="en-US" dirty="0" smtClean="0"/>
              <a:t>as cases</a:t>
            </a:r>
            <a:r>
              <a:rPr lang="en-US" dirty="0"/>
              <a:t>. Furthermore, cases had to be living in Denmark </a:t>
            </a:r>
            <a:r>
              <a:rPr lang="en-US" dirty="0" smtClean="0"/>
              <a:t>on index </a:t>
            </a:r>
            <a:r>
              <a:rPr lang="en-US" dirty="0"/>
              <a:t>date (date of diagnosis).</a:t>
            </a:r>
            <a:endParaRPr lang="en-US" dirty="0" smtClean="0"/>
          </a:p>
          <a:p>
            <a:r>
              <a:rPr lang="en-US" dirty="0" smtClean="0"/>
              <a:t>A total of 5,382 cases were identified from a nationwide registry</a:t>
            </a:r>
          </a:p>
        </p:txBody>
      </p:sp>
      <p:sp>
        <p:nvSpPr>
          <p:cNvPr id="2" name="TextBox 1"/>
          <p:cNvSpPr txBox="1"/>
          <p:nvPr/>
        </p:nvSpPr>
        <p:spPr>
          <a:xfrm>
            <a:off x="4267200" y="6175630"/>
            <a:ext cx="4876800" cy="369332"/>
          </a:xfrm>
          <a:prstGeom prst="rect">
            <a:avLst/>
          </a:prstGeom>
          <a:noFill/>
        </p:spPr>
        <p:txBody>
          <a:bodyPr wrap="square" rtlCol="0">
            <a:spAutoFit/>
          </a:bodyPr>
          <a:lstStyle/>
          <a:p>
            <a:r>
              <a:rPr lang="en-US" sz="1800" dirty="0" err="1" smtClean="0"/>
              <a:t>Brons</a:t>
            </a:r>
            <a:r>
              <a:rPr lang="en-US" sz="1800" dirty="0" smtClean="0"/>
              <a:t> et al. </a:t>
            </a:r>
            <a:r>
              <a:rPr lang="en-US" sz="1800" i="1" dirty="0" smtClean="0"/>
              <a:t>Cancer </a:t>
            </a:r>
            <a:r>
              <a:rPr lang="en-US" sz="1800" i="1" dirty="0"/>
              <a:t>Causes Control </a:t>
            </a:r>
            <a:r>
              <a:rPr lang="en-US" sz="1800" dirty="0" smtClean="0"/>
              <a:t>2015</a:t>
            </a:r>
            <a:endParaRPr lang="en-US" sz="1800"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2"/>
          <p:cNvSpPr>
            <a:spLocks noGrp="1" noChangeArrowheads="1"/>
          </p:cNvSpPr>
          <p:nvPr>
            <p:ph type="title"/>
          </p:nvPr>
        </p:nvSpPr>
        <p:spPr>
          <a:xfrm>
            <a:off x="533400" y="-152400"/>
            <a:ext cx="8153400" cy="1143000"/>
          </a:xfrm>
        </p:spPr>
        <p:txBody>
          <a:bodyPr/>
          <a:lstStyle/>
          <a:p>
            <a:r>
              <a:rPr lang="en-US" sz="4000" dirty="0" smtClean="0"/>
              <a:t>Dynamic study base: controls</a:t>
            </a:r>
          </a:p>
        </p:txBody>
      </p:sp>
      <p:sp>
        <p:nvSpPr>
          <p:cNvPr id="110594" name="Rectangle 3"/>
          <p:cNvSpPr>
            <a:spLocks noGrp="1" noChangeArrowheads="1"/>
          </p:cNvSpPr>
          <p:nvPr>
            <p:ph type="body" idx="1"/>
          </p:nvPr>
        </p:nvSpPr>
        <p:spPr>
          <a:xfrm>
            <a:off x="76200" y="838200"/>
            <a:ext cx="8839200" cy="4114800"/>
          </a:xfrm>
        </p:spPr>
        <p:txBody>
          <a:bodyPr/>
          <a:lstStyle/>
          <a:p>
            <a:r>
              <a:rPr lang="en-US" sz="2400" dirty="0"/>
              <a:t>For each case, 15 controls were randomly selected from </a:t>
            </a:r>
            <a:r>
              <a:rPr lang="en-US" sz="2400" dirty="0" smtClean="0"/>
              <a:t>the total </a:t>
            </a:r>
            <a:r>
              <a:rPr lang="en-US" sz="2400" dirty="0"/>
              <a:t>Danish female population matched on date of </a:t>
            </a:r>
            <a:r>
              <a:rPr lang="en-US" sz="2400" dirty="0" smtClean="0"/>
              <a:t>birth (±</a:t>
            </a:r>
            <a:r>
              <a:rPr lang="en-US" sz="2400" dirty="0"/>
              <a:t>1 month) using the Civil Registration System and </a:t>
            </a:r>
            <a:r>
              <a:rPr lang="en-US" sz="2400" dirty="0" smtClean="0"/>
              <a:t>risk-set sampling </a:t>
            </a:r>
            <a:r>
              <a:rPr lang="en-US" sz="2400" dirty="0"/>
              <a:t>[27]. The controls had to be at risk of a </a:t>
            </a:r>
            <a:r>
              <a:rPr lang="en-US" sz="2400" dirty="0" smtClean="0"/>
              <a:t>first cancer </a:t>
            </a:r>
            <a:r>
              <a:rPr lang="en-US" sz="2400" dirty="0"/>
              <a:t>at the time the matching case was diagnosed (</a:t>
            </a:r>
            <a:r>
              <a:rPr lang="en-US" sz="2400" dirty="0" smtClean="0"/>
              <a:t>index date). We </a:t>
            </a:r>
            <a:r>
              <a:rPr lang="en-US" sz="2400" dirty="0"/>
              <a:t>also required that controls have no </a:t>
            </a:r>
            <a:r>
              <a:rPr lang="en-US" sz="2400" dirty="0" smtClean="0"/>
              <a:t>previous hysterectomy </a:t>
            </a:r>
            <a:r>
              <a:rPr lang="en-US" sz="2400" dirty="0"/>
              <a:t>recorded in the National Patient </a:t>
            </a:r>
            <a:r>
              <a:rPr lang="en-US" sz="2400" dirty="0" smtClean="0"/>
              <a:t>Register. </a:t>
            </a:r>
          </a:p>
          <a:p>
            <a:r>
              <a:rPr lang="en-US" sz="2400" dirty="0" smtClean="0"/>
              <a:t>A </a:t>
            </a:r>
            <a:r>
              <a:rPr lang="en-US" sz="2400" dirty="0"/>
              <a:t>total of 72,127 controls </a:t>
            </a:r>
            <a:endParaRPr lang="en-US" sz="2400" dirty="0" smtClean="0"/>
          </a:p>
          <a:p>
            <a:pPr>
              <a:lnSpc>
                <a:spcPct val="80000"/>
              </a:lnSpc>
            </a:pPr>
            <a:r>
              <a:rPr lang="en-US" sz="2400" dirty="0" smtClean="0"/>
              <a:t>Efficient:  77,509 total participants (5,382 cases + 72,127 controls) represents the experience of the entire population of Danish women (~3 million)</a:t>
            </a:r>
          </a:p>
          <a:p>
            <a:pPr>
              <a:lnSpc>
                <a:spcPct val="80000"/>
              </a:lnSpc>
            </a:pPr>
            <a:r>
              <a:rPr lang="en-US" sz="2400" dirty="0"/>
              <a:t>Investigators did not have to perform assays or obtain interviews on participants.  All data were obtained from electronic registries.  Could have used fewer controls but it was no more expensive to use 15 controls than 3 controls.</a:t>
            </a: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059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a:xfrm>
            <a:off x="685800" y="152400"/>
            <a:ext cx="7772400" cy="1143000"/>
          </a:xfrm>
        </p:spPr>
        <p:txBody>
          <a:bodyPr/>
          <a:lstStyle/>
          <a:p>
            <a:r>
              <a:rPr lang="en-US" dirty="0" smtClean="0"/>
              <a:t>Ecologic fallacy</a:t>
            </a:r>
          </a:p>
        </p:txBody>
      </p:sp>
      <p:sp>
        <p:nvSpPr>
          <p:cNvPr id="27650" name="Rectangle 3"/>
          <p:cNvSpPr>
            <a:spLocks noGrp="1" noChangeArrowheads="1"/>
          </p:cNvSpPr>
          <p:nvPr>
            <p:ph type="body" sz="half" idx="1"/>
          </p:nvPr>
        </p:nvSpPr>
        <p:spPr>
          <a:xfrm>
            <a:off x="533400" y="1371600"/>
            <a:ext cx="7924800" cy="1676400"/>
          </a:xfrm>
        </p:spPr>
        <p:txBody>
          <a:bodyPr/>
          <a:lstStyle/>
          <a:p>
            <a:r>
              <a:rPr lang="en-US" sz="2800" dirty="0"/>
              <a:t>I</a:t>
            </a:r>
            <a:r>
              <a:rPr lang="en-US" sz="2800" dirty="0" smtClean="0"/>
              <a:t>ncome and traffic injuries</a:t>
            </a:r>
          </a:p>
          <a:p>
            <a:r>
              <a:rPr lang="en-US" sz="2800" dirty="0" smtClean="0"/>
              <a:t>Results using community as the unit of analysis</a:t>
            </a:r>
          </a:p>
          <a:p>
            <a:endParaRPr lang="en-US" sz="2800" dirty="0" smtClean="0"/>
          </a:p>
        </p:txBody>
      </p:sp>
      <p:graphicFrame>
        <p:nvGraphicFramePr>
          <p:cNvPr id="270365" name="Group 29"/>
          <p:cNvGraphicFramePr>
            <a:graphicFrameLocks noGrp="1"/>
          </p:cNvGraphicFramePr>
          <p:nvPr>
            <p:ph sz="half" idx="2"/>
            <p:extLst>
              <p:ext uri="{D42A27DB-BD31-4B8C-83A1-F6EECF244321}">
                <p14:modId xmlns:p14="http://schemas.microsoft.com/office/powerpoint/2010/main" val="3888136272"/>
              </p:ext>
            </p:extLst>
          </p:nvPr>
        </p:nvGraphicFramePr>
        <p:xfrm>
          <a:off x="1447800" y="2971800"/>
          <a:ext cx="5943600" cy="2602017"/>
        </p:xfrm>
        <a:graphic>
          <a:graphicData uri="http://schemas.openxmlformats.org/drawingml/2006/table">
            <a:tbl>
              <a:tblPr/>
              <a:tblGrid>
                <a:gridCol w="2565400"/>
                <a:gridCol w="1854200"/>
                <a:gridCol w="1524000"/>
              </a:tblGrid>
              <a:tr h="944765">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Mean income</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Injuries (%)</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2383">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Community A</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$23,940</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57%</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2383">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Community B</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$22,430</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43%</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2383">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Community C</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$21,410</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29%</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7673" name="Text Box 30"/>
          <p:cNvSpPr txBox="1">
            <a:spLocks noChangeArrowheads="1"/>
          </p:cNvSpPr>
          <p:nvPr/>
        </p:nvSpPr>
        <p:spPr bwMode="auto">
          <a:xfrm>
            <a:off x="762000" y="5562600"/>
            <a:ext cx="7696200" cy="822325"/>
          </a:xfrm>
          <a:prstGeom prst="rect">
            <a:avLst/>
          </a:prstGeom>
          <a:noFill/>
          <a:ln w="9525">
            <a:noFill/>
            <a:miter lim="800000"/>
            <a:headEnd/>
            <a:tailEnd/>
          </a:ln>
        </p:spPr>
        <p:txBody>
          <a:bodyPr>
            <a:spAutoFit/>
          </a:bodyPr>
          <a:lstStyle/>
          <a:p>
            <a:pPr algn="ctr" eaLnBrk="0" hangingPunct="0">
              <a:spcBef>
                <a:spcPct val="50000"/>
              </a:spcBef>
            </a:pPr>
            <a:r>
              <a:rPr lang="en-US" i="1"/>
              <a:t>Communities</a:t>
            </a:r>
            <a:r>
              <a:rPr lang="en-US"/>
              <a:t> with higher income have more traffic injuries.  What about </a:t>
            </a:r>
            <a:r>
              <a:rPr lang="en-US" i="1"/>
              <a:t>individuals </a:t>
            </a:r>
            <a:r>
              <a:rPr lang="en-US"/>
              <a:t>with higher income?</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solidFill>
                <a:srgbClr val="FFFFFF"/>
              </a:solidFill>
            </a:endParaRPr>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solidFill>
                <a:srgbClr val="FFFFFF"/>
              </a:solidFill>
            </a:endParaRPr>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solidFill>
                <a:srgbClr val="FFFFFF"/>
              </a:solidFill>
            </a:endParaRPr>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solidFill>
                <a:srgbClr val="FFFFFF"/>
              </a:solidFill>
            </a:endParaRPr>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solidFill>
                <a:srgbClr val="FFFFFF"/>
              </a:solidFill>
            </a:endParaRPr>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solidFill>
                <a:srgbClr val="FFFFFF"/>
              </a:solidFill>
            </a:endParaRPr>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solidFill>
                <a:srgbClr val="FFFFFF"/>
              </a:solidFill>
            </a:endParaRPr>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6451"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solidFill>
                  <a:srgbClr val="000000"/>
                </a:solidFill>
                <a:latin typeface="Calibri" pitchFamily="34" charset="0"/>
              </a:rPr>
              <a:t>CE</a:t>
            </a:r>
          </a:p>
        </p:txBody>
      </p:sp>
      <p:sp>
        <p:nvSpPr>
          <p:cNvPr id="146452" name="TextBox 45"/>
          <p:cNvSpPr txBox="1">
            <a:spLocks noChangeArrowheads="1"/>
          </p:cNvSpPr>
          <p:nvPr/>
        </p:nvSpPr>
        <p:spPr bwMode="auto">
          <a:xfrm>
            <a:off x="152400" y="889000"/>
            <a:ext cx="3733800" cy="1016000"/>
          </a:xfrm>
          <a:prstGeom prst="rect">
            <a:avLst/>
          </a:prstGeom>
          <a:noFill/>
          <a:ln w="9525">
            <a:noFill/>
            <a:miter lim="800000"/>
            <a:headEnd/>
            <a:tailEnd/>
          </a:ln>
        </p:spPr>
        <p:txBody>
          <a:bodyPr>
            <a:spAutoFit/>
          </a:bodyPr>
          <a:lstStyle/>
          <a:p>
            <a:r>
              <a:rPr lang="en-US" sz="2000" b="1" dirty="0">
                <a:solidFill>
                  <a:srgbClr val="000000"/>
                </a:solidFill>
              </a:rPr>
              <a:t>Sampling controls at midpoint in dynamic cohort (e.g. SF county)</a:t>
            </a:r>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4" name="Rectangle 53"/>
          <p:cNvSpPr/>
          <p:nvPr/>
        </p:nvSpPr>
        <p:spPr>
          <a:xfrm>
            <a:off x="4572000" y="2590800"/>
            <a:ext cx="76200" cy="3505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solidFill>
                <a:srgbClr val="FFFFFF"/>
              </a:solidFill>
            </a:endParaRPr>
          </a:p>
        </p:txBody>
      </p:sp>
      <p:cxnSp>
        <p:nvCxnSpPr>
          <p:cNvPr id="146461" name="Shape 58"/>
          <p:cNvCxnSpPr>
            <a:cxnSpLocks noChangeShapeType="1"/>
          </p:cNvCxnSpPr>
          <p:nvPr/>
        </p:nvCxnSpPr>
        <p:spPr bwMode="auto">
          <a:xfrm flipV="1">
            <a:off x="4697883" y="6255544"/>
            <a:ext cx="3200400" cy="22225"/>
          </a:xfrm>
          <a:prstGeom prst="straightConnector1">
            <a:avLst/>
          </a:prstGeom>
          <a:noFill/>
          <a:ln w="25400" algn="ctr">
            <a:solidFill>
              <a:srgbClr val="4A7EBB"/>
            </a:solidFill>
            <a:miter lim="800000"/>
            <a:headEnd/>
            <a:tailEnd type="arrow" w="med" len="med"/>
          </a:ln>
        </p:spPr>
      </p:cxnSp>
      <p:cxnSp>
        <p:nvCxnSpPr>
          <p:cNvPr id="146462" name="Straight Connector 63"/>
          <p:cNvCxnSpPr>
            <a:cxnSpLocks noChangeShapeType="1"/>
          </p:cNvCxnSpPr>
          <p:nvPr/>
        </p:nvCxnSpPr>
        <p:spPr bwMode="auto">
          <a:xfrm>
            <a:off x="4648200" y="6172200"/>
            <a:ext cx="22047" cy="112024"/>
          </a:xfrm>
          <a:prstGeom prst="line">
            <a:avLst/>
          </a:prstGeom>
          <a:noFill/>
          <a:ln w="25400" algn="ctr">
            <a:solidFill>
              <a:srgbClr val="4A7EBB"/>
            </a:solidFill>
            <a:round/>
            <a:headEnd/>
            <a:tailEnd/>
          </a:ln>
        </p:spPr>
      </p:cxnSp>
      <p:sp>
        <p:nvSpPr>
          <p:cNvPr id="146463" name="AutoShape 3"/>
          <p:cNvSpPr>
            <a:spLocks noChangeArrowheads="1"/>
          </p:cNvSpPr>
          <p:nvPr/>
        </p:nvSpPr>
        <p:spPr bwMode="auto">
          <a:xfrm rot="10800000">
            <a:off x="1524000" y="457200"/>
            <a:ext cx="6248400" cy="685800"/>
          </a:xfrm>
          <a:prstGeom prst="rtTriangle">
            <a:avLst/>
          </a:prstGeom>
          <a:solidFill>
            <a:schemeClr val="bg2">
              <a:lumMod val="40000"/>
              <a:lumOff val="60000"/>
            </a:schemeClr>
          </a:solidFill>
          <a:ln w="9525">
            <a:solidFill>
              <a:schemeClr val="tx1"/>
            </a:solidFill>
            <a:miter lim="800000"/>
            <a:headEnd/>
            <a:tailEnd/>
          </a:ln>
        </p:spPr>
        <p:txBody>
          <a:bodyPr wrap="none" anchor="ctr"/>
          <a:lstStyle/>
          <a:p>
            <a:endParaRPr lang="en-US" sz="1800">
              <a:solidFill>
                <a:srgbClr val="000000"/>
              </a:solidFill>
              <a:latin typeface="Calibri" pitchFamily="34" charset="0"/>
            </a:endParaRPr>
          </a:p>
        </p:txBody>
      </p:sp>
      <p:sp>
        <p:nvSpPr>
          <p:cNvPr id="66" name="Rectangle 65"/>
          <p:cNvSpPr/>
          <p:nvPr/>
        </p:nvSpPr>
        <p:spPr>
          <a:xfrm>
            <a:off x="4495800" y="457200"/>
            <a:ext cx="46038"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solidFill>
                <a:srgbClr val="FFFFFF"/>
              </a:solidFill>
            </a:endParaRPr>
          </a:p>
        </p:txBody>
      </p:sp>
      <p:cxnSp>
        <p:nvCxnSpPr>
          <p:cNvPr id="146465"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146466"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146467" name="TextBox 84"/>
          <p:cNvSpPr txBox="1">
            <a:spLocks noChangeArrowheads="1"/>
          </p:cNvSpPr>
          <p:nvPr/>
        </p:nvSpPr>
        <p:spPr bwMode="auto">
          <a:xfrm>
            <a:off x="820737" y="196850"/>
            <a:ext cx="1084263" cy="641350"/>
          </a:xfrm>
          <a:prstGeom prst="rect">
            <a:avLst/>
          </a:prstGeom>
          <a:noFill/>
          <a:ln w="9525">
            <a:noFill/>
            <a:miter lim="800000"/>
            <a:headEnd/>
            <a:tailEnd/>
          </a:ln>
        </p:spPr>
        <p:txBody>
          <a:bodyPr wrap="none">
            <a:spAutoFit/>
          </a:bodyPr>
          <a:lstStyle/>
          <a:p>
            <a:r>
              <a:rPr lang="en-US" sz="1800" dirty="0">
                <a:solidFill>
                  <a:srgbClr val="000000"/>
                </a:solidFill>
                <a:latin typeface="Calibri" pitchFamily="34" charset="0"/>
              </a:rPr>
              <a:t>New</a:t>
            </a:r>
          </a:p>
          <a:p>
            <a:r>
              <a:rPr lang="en-US" sz="1800" dirty="0">
                <a:solidFill>
                  <a:srgbClr val="000000"/>
                </a:solidFill>
                <a:latin typeface="Calibri" pitchFamily="34" charset="0"/>
              </a:rPr>
              <a:t>Residents</a:t>
            </a:r>
          </a:p>
        </p:txBody>
      </p:sp>
      <p:sp>
        <p:nvSpPr>
          <p:cNvPr id="146468" name="Text Box 1036"/>
          <p:cNvSpPr txBox="1">
            <a:spLocks noChangeArrowheads="1"/>
          </p:cNvSpPr>
          <p:nvPr/>
        </p:nvSpPr>
        <p:spPr bwMode="auto">
          <a:xfrm>
            <a:off x="170108" y="6206006"/>
            <a:ext cx="7329488" cy="707886"/>
          </a:xfrm>
          <a:prstGeom prst="rect">
            <a:avLst/>
          </a:prstGeom>
          <a:noFill/>
          <a:ln w="9525">
            <a:noFill/>
            <a:miter lim="800000"/>
            <a:headEnd/>
            <a:tailEnd/>
          </a:ln>
        </p:spPr>
        <p:txBody>
          <a:bodyPr anchor="ctr">
            <a:spAutoFit/>
          </a:bodyPr>
          <a:lstStyle/>
          <a:p>
            <a:pPr eaLnBrk="0" hangingPunct="0"/>
            <a:r>
              <a:rPr lang="en-US" altLang="en-US" sz="2000" dirty="0" smtClean="0">
                <a:solidFill>
                  <a:srgbClr val="000000"/>
                </a:solidFill>
              </a:rPr>
              <a:t>Unbiased if </a:t>
            </a:r>
            <a:r>
              <a:rPr lang="en-US" altLang="en-US" sz="2000" dirty="0">
                <a:solidFill>
                  <a:srgbClr val="000000"/>
                </a:solidFill>
              </a:rPr>
              <a:t>exposure </a:t>
            </a:r>
            <a:r>
              <a:rPr lang="en-US" altLang="en-US" sz="2000" dirty="0" smtClean="0">
                <a:solidFill>
                  <a:srgbClr val="000000"/>
                </a:solidFill>
              </a:rPr>
              <a:t>AND covariate prevalence changing </a:t>
            </a:r>
            <a:r>
              <a:rPr lang="en-US" altLang="en-US" sz="2000" dirty="0">
                <a:solidFill>
                  <a:srgbClr val="000000"/>
                </a:solidFill>
              </a:rPr>
              <a:t>linearly or in steady state</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solidFill>
                <a:srgbClr val="FFFFFF"/>
              </a:solidFill>
            </a:endParaRPr>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838700" y="817563"/>
            <a:ext cx="4572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3613150" y="685800"/>
            <a:ext cx="39370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6474" name="TextBox 35"/>
          <p:cNvSpPr txBox="1">
            <a:spLocks noChangeArrowheads="1"/>
          </p:cNvSpPr>
          <p:nvPr/>
        </p:nvSpPr>
        <p:spPr bwMode="auto">
          <a:xfrm>
            <a:off x="3903663" y="1003300"/>
            <a:ext cx="420687" cy="369888"/>
          </a:xfrm>
          <a:prstGeom prst="rect">
            <a:avLst/>
          </a:prstGeom>
          <a:noFill/>
          <a:ln w="9525">
            <a:noFill/>
            <a:miter lim="800000"/>
            <a:headEnd/>
            <a:tailEnd/>
          </a:ln>
        </p:spPr>
        <p:txBody>
          <a:bodyPr wrap="none">
            <a:spAutoFit/>
          </a:bodyPr>
          <a:lstStyle/>
          <a:p>
            <a:r>
              <a:rPr lang="en-US" sz="1800">
                <a:solidFill>
                  <a:srgbClr val="000000"/>
                </a:solidFill>
                <a:latin typeface="Calibri" pitchFamily="34" charset="0"/>
              </a:rPr>
              <a:t>CE</a:t>
            </a:r>
          </a:p>
        </p:txBody>
      </p:sp>
      <p:sp>
        <p:nvSpPr>
          <p:cNvPr id="146475" name="TextBox 2"/>
          <p:cNvSpPr txBox="1">
            <a:spLocks noChangeArrowheads="1"/>
          </p:cNvSpPr>
          <p:nvPr/>
        </p:nvSpPr>
        <p:spPr bwMode="auto">
          <a:xfrm>
            <a:off x="2057400" y="5715000"/>
            <a:ext cx="3810000" cy="369888"/>
          </a:xfrm>
          <a:prstGeom prst="rect">
            <a:avLst/>
          </a:prstGeom>
          <a:noFill/>
          <a:ln w="9525">
            <a:noFill/>
            <a:miter lim="800000"/>
            <a:headEnd/>
            <a:tailEnd/>
          </a:ln>
        </p:spPr>
        <p:txBody>
          <a:bodyPr>
            <a:spAutoFit/>
          </a:bodyPr>
          <a:lstStyle/>
          <a:p>
            <a:pPr eaLnBrk="0" hangingPunct="0"/>
            <a:r>
              <a:rPr lang="en-US" sz="1800">
                <a:solidFill>
                  <a:srgbClr val="000000"/>
                </a:solidFill>
                <a:latin typeface="Calibri" pitchFamily="34" charset="0"/>
              </a:rPr>
              <a:t>Calendar Time </a:t>
            </a:r>
          </a:p>
        </p:txBody>
      </p:sp>
      <p:cxnSp>
        <p:nvCxnSpPr>
          <p:cNvPr id="58" name="Straight Arrow Connector 57"/>
          <p:cNvCxnSpPr/>
          <p:nvPr/>
        </p:nvCxnSpPr>
        <p:spPr>
          <a:xfrm>
            <a:off x="3581400" y="5867400"/>
            <a:ext cx="841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6" name="Text Box 44"/>
          <p:cNvSpPr txBox="1">
            <a:spLocks noChangeArrowheads="1"/>
          </p:cNvSpPr>
          <p:nvPr/>
        </p:nvSpPr>
        <p:spPr bwMode="auto">
          <a:xfrm>
            <a:off x="4488611" y="288697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solidFill>
                <a:srgbClr val="000000"/>
              </a:solidFill>
            </a:endParaRPr>
          </a:p>
        </p:txBody>
      </p:sp>
      <p:sp>
        <p:nvSpPr>
          <p:cNvPr id="47" name="Text Box 45"/>
          <p:cNvSpPr txBox="1">
            <a:spLocks noChangeArrowheads="1"/>
          </p:cNvSpPr>
          <p:nvPr/>
        </p:nvSpPr>
        <p:spPr bwMode="auto">
          <a:xfrm>
            <a:off x="4488611" y="372517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solidFill>
                <a:srgbClr val="000000"/>
              </a:solidFill>
            </a:endParaRPr>
          </a:p>
        </p:txBody>
      </p:sp>
      <p:sp>
        <p:nvSpPr>
          <p:cNvPr id="48" name="Text Box 46"/>
          <p:cNvSpPr txBox="1">
            <a:spLocks noChangeArrowheads="1"/>
          </p:cNvSpPr>
          <p:nvPr/>
        </p:nvSpPr>
        <p:spPr bwMode="auto">
          <a:xfrm>
            <a:off x="4505910" y="460782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solidFill>
                <a:srgbClr val="000000"/>
              </a:solidFill>
            </a:endParaRPr>
          </a:p>
        </p:txBody>
      </p:sp>
      <p:sp>
        <p:nvSpPr>
          <p:cNvPr id="49" name="Text Box 44"/>
          <p:cNvSpPr txBox="1">
            <a:spLocks noChangeArrowheads="1"/>
          </p:cNvSpPr>
          <p:nvPr/>
        </p:nvSpPr>
        <p:spPr bwMode="auto">
          <a:xfrm>
            <a:off x="4501520" y="34131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solidFill>
                <a:srgbClr val="000000"/>
              </a:solidFill>
            </a:endParaRPr>
          </a:p>
        </p:txBody>
      </p:sp>
      <p:sp>
        <p:nvSpPr>
          <p:cNvPr id="50" name="Text Box 45"/>
          <p:cNvSpPr txBox="1">
            <a:spLocks noChangeArrowheads="1"/>
          </p:cNvSpPr>
          <p:nvPr/>
        </p:nvSpPr>
        <p:spPr bwMode="auto">
          <a:xfrm>
            <a:off x="4501520" y="42513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solidFill>
                <a:srgbClr val="000000"/>
              </a:solidFill>
            </a:endParaRPr>
          </a:p>
        </p:txBody>
      </p:sp>
      <p:sp>
        <p:nvSpPr>
          <p:cNvPr id="51" name="Text Box 46"/>
          <p:cNvSpPr txBox="1">
            <a:spLocks noChangeArrowheads="1"/>
          </p:cNvSpPr>
          <p:nvPr/>
        </p:nvSpPr>
        <p:spPr bwMode="auto">
          <a:xfrm>
            <a:off x="4518819" y="513397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solidFill>
                <a:srgbClr val="000000"/>
              </a:solidFill>
            </a:endParaRPr>
          </a:p>
        </p:txBody>
      </p:sp>
      <p:sp>
        <p:nvSpPr>
          <p:cNvPr id="52" name="Text Box 44"/>
          <p:cNvSpPr txBox="1">
            <a:spLocks noChangeArrowheads="1"/>
          </p:cNvSpPr>
          <p:nvPr/>
        </p:nvSpPr>
        <p:spPr bwMode="auto">
          <a:xfrm>
            <a:off x="4489988" y="31559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solidFill>
                <a:srgbClr val="000000"/>
              </a:solidFill>
            </a:endParaRPr>
          </a:p>
        </p:txBody>
      </p:sp>
      <p:sp>
        <p:nvSpPr>
          <p:cNvPr id="53" name="Text Box 45"/>
          <p:cNvSpPr txBox="1">
            <a:spLocks noChangeArrowheads="1"/>
          </p:cNvSpPr>
          <p:nvPr/>
        </p:nvSpPr>
        <p:spPr bwMode="auto">
          <a:xfrm>
            <a:off x="4489988" y="39941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solidFill>
                <a:srgbClr val="000000"/>
              </a:solidFill>
            </a:endParaRPr>
          </a:p>
        </p:txBody>
      </p:sp>
      <p:sp>
        <p:nvSpPr>
          <p:cNvPr id="57" name="Text Box 46"/>
          <p:cNvSpPr txBox="1">
            <a:spLocks noChangeArrowheads="1"/>
          </p:cNvSpPr>
          <p:nvPr/>
        </p:nvSpPr>
        <p:spPr bwMode="auto">
          <a:xfrm>
            <a:off x="4507287" y="4876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solidFill>
                <a:srgbClr val="000000"/>
              </a:solidFill>
            </a:endParaRPr>
          </a:p>
        </p:txBody>
      </p:sp>
      <p:sp>
        <p:nvSpPr>
          <p:cNvPr id="62" name="Text Box 46"/>
          <p:cNvSpPr txBox="1">
            <a:spLocks noChangeArrowheads="1"/>
          </p:cNvSpPr>
          <p:nvPr/>
        </p:nvSpPr>
        <p:spPr bwMode="auto">
          <a:xfrm>
            <a:off x="4514519" y="5723267"/>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solidFill>
                <a:srgbClr val="000000"/>
              </a:solidFill>
            </a:endParaRPr>
          </a:p>
        </p:txBody>
      </p:sp>
      <p:sp>
        <p:nvSpPr>
          <p:cNvPr id="63" name="Text Box 46"/>
          <p:cNvSpPr txBox="1">
            <a:spLocks noChangeArrowheads="1"/>
          </p:cNvSpPr>
          <p:nvPr/>
        </p:nvSpPr>
        <p:spPr bwMode="auto">
          <a:xfrm>
            <a:off x="4502987" y="5466092"/>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solidFill>
                <a:srgbClr val="000000"/>
              </a:solidFill>
            </a:endParaRPr>
          </a:p>
        </p:txBody>
      </p:sp>
      <p:sp>
        <p:nvSpPr>
          <p:cNvPr id="64" name="Text Box 46"/>
          <p:cNvSpPr txBox="1">
            <a:spLocks noChangeArrowheads="1"/>
          </p:cNvSpPr>
          <p:nvPr/>
        </p:nvSpPr>
        <p:spPr bwMode="auto">
          <a:xfrm>
            <a:off x="4479925" y="26352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solidFill>
                <a:srgbClr val="000000"/>
              </a:solidFill>
            </a:endParaRPr>
          </a:p>
        </p:txBody>
      </p:sp>
      <p:sp>
        <p:nvSpPr>
          <p:cNvPr id="59" name="Text Box 46"/>
          <p:cNvSpPr txBox="1">
            <a:spLocks noChangeArrowheads="1"/>
          </p:cNvSpPr>
          <p:nvPr/>
        </p:nvSpPr>
        <p:spPr bwMode="auto">
          <a:xfrm>
            <a:off x="4389406" y="550533"/>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solidFill>
                <a:srgbClr val="000000"/>
              </a:solidFill>
            </a:endParaRPr>
          </a:p>
        </p:txBody>
      </p:sp>
      <p:cxnSp>
        <p:nvCxnSpPr>
          <p:cNvPr id="60" name="Straight Arrow Connector 59"/>
          <p:cNvCxnSpPr>
            <a:stCxn id="146463" idx="5"/>
          </p:cNvCxnSpPr>
          <p:nvPr/>
        </p:nvCxnSpPr>
        <p:spPr>
          <a:xfrm>
            <a:off x="4648200" y="800100"/>
            <a:ext cx="3191055" cy="4665992"/>
          </a:xfrm>
          <a:prstGeom prst="straightConnector1">
            <a:avLst/>
          </a:prstGeom>
          <a:ln w="19050">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61" name="Rectangle 60"/>
          <p:cNvSpPr/>
          <p:nvPr/>
        </p:nvSpPr>
        <p:spPr>
          <a:xfrm>
            <a:off x="7343955" y="441325"/>
            <a:ext cx="457200" cy="71913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solidFill>
                <a:srgbClr val="FFFFFF"/>
              </a:solidFill>
            </a:endParaRPr>
          </a:p>
        </p:txBody>
      </p:sp>
      <p:sp>
        <p:nvSpPr>
          <p:cNvPr id="65" name="Rectangle 64"/>
          <p:cNvSpPr/>
          <p:nvPr/>
        </p:nvSpPr>
        <p:spPr>
          <a:xfrm>
            <a:off x="7305855" y="1250861"/>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cases</a:t>
            </a:r>
            <a:endParaRPr lang="en-US" sz="1800" dirty="0"/>
          </a:p>
        </p:txBody>
      </p:sp>
      <p:sp>
        <p:nvSpPr>
          <p:cNvPr id="67" name="Rectangle 66"/>
          <p:cNvSpPr/>
          <p:nvPr/>
        </p:nvSpPr>
        <p:spPr>
          <a:xfrm>
            <a:off x="7915455" y="5352401"/>
            <a:ext cx="533400" cy="10668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controls</a:t>
            </a:r>
            <a:endParaRPr lang="en-US" sz="1800" dirty="0"/>
          </a:p>
        </p:txBody>
      </p:sp>
    </p:spTree>
    <p:extLst>
      <p:ext uri="{BB962C8B-B14F-4D97-AF65-F5344CB8AC3E}">
        <p14:creationId xmlns:p14="http://schemas.microsoft.com/office/powerpoint/2010/main" val="2729666779"/>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499"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48500" name="TextBox 45"/>
          <p:cNvSpPr txBox="1">
            <a:spLocks noChangeArrowheads="1"/>
          </p:cNvSpPr>
          <p:nvPr/>
        </p:nvSpPr>
        <p:spPr bwMode="auto">
          <a:xfrm>
            <a:off x="228600" y="736600"/>
            <a:ext cx="3581400" cy="1016000"/>
          </a:xfrm>
          <a:prstGeom prst="rect">
            <a:avLst/>
          </a:prstGeom>
          <a:noFill/>
          <a:ln w="9525">
            <a:noFill/>
            <a:miter lim="800000"/>
            <a:headEnd/>
            <a:tailEnd/>
          </a:ln>
        </p:spPr>
        <p:txBody>
          <a:bodyPr>
            <a:spAutoFit/>
          </a:bodyPr>
          <a:lstStyle/>
          <a:p>
            <a:r>
              <a:rPr lang="en-US" sz="2000" b="1" dirty="0"/>
              <a:t>Sampling controls after case accrual in a dynamic cohort (e.g. SF County)</a:t>
            </a:r>
          </a:p>
        </p:txBody>
      </p:sp>
      <p:sp>
        <p:nvSpPr>
          <p:cNvPr id="148511" name="AutoShape 3"/>
          <p:cNvSpPr>
            <a:spLocks noChangeArrowheads="1"/>
          </p:cNvSpPr>
          <p:nvPr/>
        </p:nvSpPr>
        <p:spPr bwMode="auto">
          <a:xfrm rot="10800000">
            <a:off x="1524000" y="457200"/>
            <a:ext cx="6248400" cy="685800"/>
          </a:xfrm>
          <a:prstGeom prst="rtTriangle">
            <a:avLst/>
          </a:prstGeom>
          <a:solidFill>
            <a:schemeClr val="bg2">
              <a:lumMod val="40000"/>
              <a:lumOff val="60000"/>
            </a:schemeClr>
          </a:solidFill>
          <a:ln w="9525">
            <a:solidFill>
              <a:schemeClr val="tx1"/>
            </a:solidFill>
            <a:miter lim="800000"/>
            <a:headEnd/>
            <a:tailEnd/>
          </a:ln>
        </p:spPr>
        <p:txBody>
          <a:bodyPr wrap="none" anchor="ctr"/>
          <a:lstStyle/>
          <a:p>
            <a:endParaRPr lang="en-US" sz="1800">
              <a:latin typeface="Calibri" pitchFamily="34" charset="0"/>
            </a:endParaRPr>
          </a:p>
        </p:txBody>
      </p:sp>
      <p:sp>
        <p:nvSpPr>
          <p:cNvPr id="66" name="Rectangle 65"/>
          <p:cNvSpPr/>
          <p:nvPr/>
        </p:nvSpPr>
        <p:spPr>
          <a:xfrm>
            <a:off x="7534275" y="457200"/>
            <a:ext cx="46038" cy="6286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148513"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sp>
        <p:nvSpPr>
          <p:cNvPr id="148515" name="TextBox 84"/>
          <p:cNvSpPr txBox="1">
            <a:spLocks noChangeArrowheads="1"/>
          </p:cNvSpPr>
          <p:nvPr/>
        </p:nvSpPr>
        <p:spPr bwMode="auto">
          <a:xfrm>
            <a:off x="5912282" y="192375"/>
            <a:ext cx="1084263" cy="641350"/>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a:latin typeface="Calibri" pitchFamily="34" charset="0"/>
              </a:rPr>
              <a:t>Residents</a:t>
            </a:r>
          </a:p>
        </p:txBody>
      </p:sp>
      <p:sp>
        <p:nvSpPr>
          <p:cNvPr id="148516" name="Text Box 1036"/>
          <p:cNvSpPr txBox="1">
            <a:spLocks noChangeArrowheads="1"/>
          </p:cNvSpPr>
          <p:nvPr/>
        </p:nvSpPr>
        <p:spPr bwMode="auto">
          <a:xfrm>
            <a:off x="366713" y="6324600"/>
            <a:ext cx="8929687" cy="400110"/>
          </a:xfrm>
          <a:prstGeom prst="rect">
            <a:avLst/>
          </a:prstGeom>
          <a:noFill/>
          <a:ln w="9525">
            <a:noFill/>
            <a:miter lim="800000"/>
            <a:headEnd/>
            <a:tailEnd/>
          </a:ln>
        </p:spPr>
        <p:txBody>
          <a:bodyPr wrap="square" anchor="ctr">
            <a:spAutoFit/>
          </a:bodyPr>
          <a:lstStyle/>
          <a:p>
            <a:pPr eaLnBrk="0" hangingPunct="0"/>
            <a:r>
              <a:rPr lang="en-US" altLang="en-US" sz="2000" dirty="0" smtClean="0"/>
              <a:t>Unbiased if exposure prevalence AND covariates in population are </a:t>
            </a:r>
            <a:r>
              <a:rPr lang="en-US" altLang="en-US" sz="2000" dirty="0"/>
              <a:t>in steady </a:t>
            </a:r>
            <a:r>
              <a:rPr lang="en-US" altLang="en-US" sz="2000" dirty="0" smtClean="0"/>
              <a:t>state</a:t>
            </a:r>
            <a:endParaRPr lang="en-US" altLang="en-US" sz="2000" dirty="0"/>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55" name="Straight Arrow Connector 54"/>
          <p:cNvCxnSpPr/>
          <p:nvPr/>
        </p:nvCxnSpPr>
        <p:spPr>
          <a:xfrm>
            <a:off x="4838700" y="817563"/>
            <a:ext cx="4572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3613150" y="685800"/>
            <a:ext cx="39370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522" name="TextBox 35"/>
          <p:cNvSpPr txBox="1">
            <a:spLocks noChangeArrowheads="1"/>
          </p:cNvSpPr>
          <p:nvPr/>
        </p:nvSpPr>
        <p:spPr bwMode="auto">
          <a:xfrm>
            <a:off x="3903663" y="10033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48523" name="TextBox 2"/>
          <p:cNvSpPr txBox="1">
            <a:spLocks noChangeArrowheads="1"/>
          </p:cNvSpPr>
          <p:nvPr/>
        </p:nvSpPr>
        <p:spPr bwMode="auto">
          <a:xfrm>
            <a:off x="2133600" y="6107112"/>
            <a:ext cx="3810000" cy="369888"/>
          </a:xfrm>
          <a:prstGeom prst="rect">
            <a:avLst/>
          </a:prstGeom>
          <a:noFill/>
          <a:ln w="9525">
            <a:noFill/>
            <a:miter lim="800000"/>
            <a:headEnd/>
            <a:tailEnd/>
          </a:ln>
        </p:spPr>
        <p:txBody>
          <a:bodyPr>
            <a:spAutoFit/>
          </a:bodyPr>
          <a:lstStyle/>
          <a:p>
            <a:pPr eaLnBrk="0" hangingPunct="0"/>
            <a:r>
              <a:rPr lang="en-US" sz="1800" dirty="0">
                <a:latin typeface="Calibri" pitchFamily="34" charset="0"/>
              </a:rPr>
              <a:t>Calendar Time </a:t>
            </a:r>
          </a:p>
        </p:txBody>
      </p:sp>
      <p:cxnSp>
        <p:nvCxnSpPr>
          <p:cNvPr id="58" name="Straight Arrow Connector 57"/>
          <p:cNvCxnSpPr/>
          <p:nvPr/>
        </p:nvCxnSpPr>
        <p:spPr>
          <a:xfrm>
            <a:off x="3733800" y="6248400"/>
            <a:ext cx="841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4" name="Rectangle 63"/>
          <p:cNvSpPr>
            <a:spLocks noChangeArrowheads="1"/>
          </p:cNvSpPr>
          <p:nvPr/>
        </p:nvSpPr>
        <p:spPr bwMode="auto">
          <a:xfrm>
            <a:off x="7277100" y="3886200"/>
            <a:ext cx="495300" cy="1219200"/>
          </a:xfrm>
          <a:prstGeom prst="rect">
            <a:avLst/>
          </a:prstGeom>
          <a:solidFill>
            <a:srgbClr val="FF0000"/>
          </a:solidFill>
          <a:ln w="25400" algn="ctr">
            <a:solidFill>
              <a:srgbClr val="FF0000"/>
            </a:solidFill>
            <a:miter lim="800000"/>
            <a:headEnd/>
            <a:tailEnd/>
          </a:ln>
        </p:spPr>
        <p:txBody>
          <a:bodyPr vert="vert270" anchor="ctr"/>
          <a:lstStyle/>
          <a:p>
            <a:pPr algn="ctr" fontAlgn="auto">
              <a:spcBef>
                <a:spcPts val="0"/>
              </a:spcBef>
              <a:spcAft>
                <a:spcPts val="0"/>
              </a:spcAft>
              <a:defRPr/>
            </a:pPr>
            <a:r>
              <a:rPr lang="en-US" sz="1800" dirty="0" smtClean="0">
                <a:solidFill>
                  <a:schemeClr val="lt1"/>
                </a:solidFill>
                <a:latin typeface="+mn-lt"/>
              </a:rPr>
              <a:t>controls</a:t>
            </a:r>
            <a:endParaRPr lang="en-US" sz="1800" dirty="0">
              <a:solidFill>
                <a:schemeClr val="lt1"/>
              </a:solidFill>
              <a:latin typeface="+mn-lt"/>
            </a:endParaRPr>
          </a:p>
        </p:txBody>
      </p:sp>
      <p:sp>
        <p:nvSpPr>
          <p:cNvPr id="47" name="Rectangle 46"/>
          <p:cNvSpPr/>
          <p:nvPr/>
        </p:nvSpPr>
        <p:spPr>
          <a:xfrm>
            <a:off x="7343955" y="441325"/>
            <a:ext cx="457200" cy="6445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5" name="Text Box 44"/>
          <p:cNvSpPr txBox="1">
            <a:spLocks noChangeArrowheads="1"/>
          </p:cNvSpPr>
          <p:nvPr/>
        </p:nvSpPr>
        <p:spPr bwMode="auto">
          <a:xfrm>
            <a:off x="7343956" y="690881"/>
            <a:ext cx="428444" cy="184666"/>
          </a:xfrm>
          <a:prstGeom prst="rect">
            <a:avLst/>
          </a:prstGeom>
          <a:solidFill>
            <a:srgbClr val="FF0000"/>
          </a:solidFill>
          <a:ln w="9525">
            <a:noFill/>
            <a:miter lim="800000"/>
            <a:headEnd/>
            <a:tailEnd/>
          </a:ln>
        </p:spPr>
        <p:txBody>
          <a:bodyPr wrap="square">
            <a:spAutoFit/>
          </a:bodyPr>
          <a:lstStyle/>
          <a:p>
            <a:pPr>
              <a:spcBef>
                <a:spcPct val="50000"/>
              </a:spcBef>
            </a:pPr>
            <a:endParaRPr lang="en-US" sz="600" i="1" dirty="0"/>
          </a:p>
        </p:txBody>
      </p:sp>
      <p:sp>
        <p:nvSpPr>
          <p:cNvPr id="48" name="Oval 47"/>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49" name="Oval 48"/>
          <p:cNvSpPr/>
          <p:nvPr/>
        </p:nvSpPr>
        <p:spPr>
          <a:xfrm>
            <a:off x="5993910" y="134490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0" name="Oval 49"/>
          <p:cNvSpPr/>
          <p:nvPr/>
        </p:nvSpPr>
        <p:spPr>
          <a:xfrm>
            <a:off x="3057161" y="171023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1" name="Oval 50"/>
          <p:cNvSpPr/>
          <p:nvPr/>
        </p:nvSpPr>
        <p:spPr>
          <a:xfrm>
            <a:off x="6547622" y="213360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4" name="Oval 53"/>
          <p:cNvSpPr/>
          <p:nvPr/>
        </p:nvSpPr>
        <p:spPr>
          <a:xfrm>
            <a:off x="4488430" y="1995515"/>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7" name="Oval 56"/>
          <p:cNvSpPr/>
          <p:nvPr/>
        </p:nvSpPr>
        <p:spPr>
          <a:xfrm>
            <a:off x="5440930" y="212933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3" name="Rectangle 42"/>
          <p:cNvSpPr/>
          <p:nvPr/>
        </p:nvSpPr>
        <p:spPr>
          <a:xfrm>
            <a:off x="7252939" y="1304955"/>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cases</a:t>
            </a:r>
            <a:endParaRPr lang="en-US" sz="1800" dirty="0"/>
          </a:p>
        </p:txBody>
      </p:sp>
      <p:cxnSp>
        <p:nvCxnSpPr>
          <p:cNvPr id="44" name="Straight Arrow Connector 43"/>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82"/>
          <p:cNvCxnSpPr>
            <a:cxnSpLocks noChangeShapeType="1"/>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cxnSp>
        <p:nvCxnSpPr>
          <p:cNvPr id="59" name="Straight Arrow Connector 58"/>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041413"/>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908" name="Group 20"/>
          <p:cNvGraphicFramePr>
            <a:graphicFrameLocks noGrp="1"/>
          </p:cNvGraphicFramePr>
          <p:nvPr>
            <p:extLst>
              <p:ext uri="{D42A27DB-BD31-4B8C-83A1-F6EECF244321}">
                <p14:modId xmlns:p14="http://schemas.microsoft.com/office/powerpoint/2010/main" val="1943383829"/>
              </p:ext>
            </p:extLst>
          </p:nvPr>
        </p:nvGraphicFramePr>
        <p:xfrm>
          <a:off x="228600" y="1493520"/>
          <a:ext cx="8763000" cy="5059680"/>
        </p:xfrm>
        <a:graphic>
          <a:graphicData uri="http://schemas.openxmlformats.org/drawingml/2006/table">
            <a:tbl>
              <a:tblPr/>
              <a:tblGrid>
                <a:gridCol w="3352800"/>
                <a:gridCol w="5410200"/>
              </a:tblGrid>
              <a:tr h="266700">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Method of Sampling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Mechanics/Assumptions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2040">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Incidence density</a:t>
                      </a:r>
                      <a:r>
                        <a:rPr kumimoji="0" lang="en-US" sz="2800" b="0" i="0" u="none" strike="noStrike" cap="none" normalizeH="0" baseline="0" dirty="0" smtClean="0">
                          <a:ln>
                            <a:noFill/>
                          </a:ln>
                          <a:solidFill>
                            <a:schemeClr val="tx1"/>
                          </a:solidFill>
                          <a:effectLst/>
                          <a:latin typeface="Times New Roman" pitchFamily="18" charset="0"/>
                        </a:rPr>
                        <a:t>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at time each case diagnosed; i.e., match on calendar time.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800">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Midpoint of risk period</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at midpoint in follow-up. Assumes linear change in exposure and covariate prevalence.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Any single time point (e.g., end of </a:t>
                      </a:r>
                      <a:r>
                        <a:rPr kumimoji="0" lang="en-US" sz="2800" b="1" i="0" u="none" strike="noStrike" cap="none" normalizeH="0" baseline="0" smtClean="0">
                          <a:ln>
                            <a:noFill/>
                          </a:ln>
                          <a:solidFill>
                            <a:schemeClr val="tx1"/>
                          </a:solidFill>
                          <a:effectLst/>
                          <a:latin typeface="Times New Roman" pitchFamily="18" charset="0"/>
                        </a:rPr>
                        <a:t>risk period)</a:t>
                      </a:r>
                      <a:endParaRPr kumimoji="0" lang="en-US" sz="2800" b="1" i="0" u="none" strike="noStrike" cap="none" normalizeH="0" baseline="0" dirty="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at one </a:t>
                      </a:r>
                      <a:r>
                        <a:rPr kumimoji="0" lang="en-US" sz="2800" b="0" i="0" u="none" strike="noStrike" cap="none" normalizeH="0" baseline="0" dirty="0" err="1" smtClean="0">
                          <a:ln>
                            <a:noFill/>
                          </a:ln>
                          <a:solidFill>
                            <a:schemeClr val="tx1"/>
                          </a:solidFill>
                          <a:effectLst/>
                          <a:latin typeface="Times New Roman" pitchFamily="18" charset="0"/>
                        </a:rPr>
                        <a:t>timepoint</a:t>
                      </a:r>
                      <a:r>
                        <a:rPr kumimoji="0" lang="en-US" sz="2800" b="0" i="0" u="none" strike="noStrike" cap="none" normalizeH="0" baseline="0" dirty="0" smtClean="0">
                          <a:ln>
                            <a:noFill/>
                          </a:ln>
                          <a:solidFill>
                            <a:schemeClr val="tx1"/>
                          </a:solidFill>
                          <a:effectLst/>
                          <a:latin typeface="Times New Roman" pitchFamily="18" charset="0"/>
                        </a:rPr>
                        <a:t>, usually end of follow-up.  Assumes steady state exposure and covariate prevalence.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2962" name="Rectangle 2"/>
          <p:cNvSpPr>
            <a:spLocks noGrp="1" noChangeArrowheads="1"/>
          </p:cNvSpPr>
          <p:nvPr>
            <p:ph type="title"/>
          </p:nvPr>
        </p:nvSpPr>
        <p:spPr>
          <a:xfrm>
            <a:off x="228600" y="152400"/>
            <a:ext cx="8534400" cy="1143000"/>
          </a:xfrm>
        </p:spPr>
        <p:txBody>
          <a:bodyPr/>
          <a:lstStyle/>
          <a:p>
            <a:r>
              <a:rPr lang="en-US" sz="3600" dirty="0" smtClean="0"/>
              <a:t>Summary: Sampling Controls from a Dynamic Cohort  Primary Study Base</a:t>
            </a:r>
          </a:p>
        </p:txBody>
      </p:sp>
    </p:spTree>
    <p:extLst>
      <p:ext uri="{BB962C8B-B14F-4D97-AF65-F5344CB8AC3E}">
        <p14:creationId xmlns:p14="http://schemas.microsoft.com/office/powerpoint/2010/main" val="3321599928"/>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2"/>
          <p:cNvSpPr>
            <a:spLocks noGrp="1" noChangeArrowheads="1"/>
          </p:cNvSpPr>
          <p:nvPr>
            <p:ph type="title"/>
          </p:nvPr>
        </p:nvSpPr>
        <p:spPr>
          <a:xfrm>
            <a:off x="-228600" y="228600"/>
            <a:ext cx="9296400" cy="1143000"/>
          </a:xfrm>
        </p:spPr>
        <p:txBody>
          <a:bodyPr/>
          <a:lstStyle/>
          <a:p>
            <a:r>
              <a:rPr lang="en-US" sz="3200" b="1" dirty="0" smtClean="0"/>
              <a:t>Deciphering primary vs secondary study base</a:t>
            </a:r>
            <a:endParaRPr lang="en-US" sz="3200" b="1" u="sng" dirty="0" smtClean="0"/>
          </a:p>
        </p:txBody>
      </p:sp>
      <p:sp>
        <p:nvSpPr>
          <p:cNvPr id="111618" name="Rectangle 3"/>
          <p:cNvSpPr>
            <a:spLocks noGrp="1" noChangeArrowheads="1"/>
          </p:cNvSpPr>
          <p:nvPr>
            <p:ph type="body" idx="1"/>
          </p:nvPr>
        </p:nvSpPr>
        <p:spPr>
          <a:xfrm>
            <a:off x="304800" y="1981200"/>
            <a:ext cx="8229600" cy="4343400"/>
          </a:xfrm>
        </p:spPr>
        <p:txBody>
          <a:bodyPr/>
          <a:lstStyle/>
          <a:p>
            <a:r>
              <a:rPr lang="en-US" sz="2800" b="1" dirty="0" smtClean="0"/>
              <a:t>Primary Study Base</a:t>
            </a:r>
            <a:r>
              <a:rPr lang="en-US" sz="2800" dirty="0" smtClean="0"/>
              <a:t> = a population that gives rise to cases that can be tangibly identified and enumerated</a:t>
            </a:r>
          </a:p>
          <a:p>
            <a:r>
              <a:rPr lang="en-US" sz="2800" dirty="0" smtClean="0"/>
              <a:t>i.e., existed long before and independent of your case-control study</a:t>
            </a:r>
          </a:p>
          <a:p>
            <a:r>
              <a:rPr lang="en-US" sz="2800" dirty="0" smtClean="0"/>
              <a:t>Typically, based on participation in a research study; administrative definition; or geographical area </a:t>
            </a:r>
          </a:p>
          <a:p>
            <a:r>
              <a:rPr lang="en-US" sz="2800" dirty="0" smtClean="0"/>
              <a:t>All of our previous examples of “underlying cohort” for </a:t>
            </a:r>
            <a:r>
              <a:rPr lang="en-US" sz="2800" dirty="0"/>
              <a:t>c</a:t>
            </a:r>
            <a:r>
              <a:rPr lang="en-US" sz="2800" dirty="0" smtClean="0"/>
              <a:t>ase-control studies were all primary study bases </a:t>
            </a:r>
          </a:p>
          <a:p>
            <a:endParaRPr lang="en-US" sz="2800" dirty="0" smtClean="0"/>
          </a:p>
        </p:txBody>
      </p:sp>
      <p:sp>
        <p:nvSpPr>
          <p:cNvPr id="4" name="Rectangle 2"/>
          <p:cNvSpPr txBox="1">
            <a:spLocks noChangeArrowheads="1"/>
          </p:cNvSpPr>
          <p:nvPr/>
        </p:nvSpPr>
        <p:spPr bwMode="auto">
          <a:xfrm>
            <a:off x="533400" y="990600"/>
            <a:ext cx="7772400" cy="1143000"/>
          </a:xfrm>
          <a:prstGeom prst="rect">
            <a:avLst/>
          </a:prstGeom>
          <a:noFill/>
          <a:ln w="9525">
            <a:noFill/>
            <a:miter lim="800000"/>
            <a:headEnd/>
            <a:tailEnd/>
          </a:ln>
        </p:spPr>
        <p:txBody>
          <a:bodyPr anchor="ctr"/>
          <a:lstStyle/>
          <a:p>
            <a:pPr eaLnBrk="0" hangingPunct="0">
              <a:defRPr/>
            </a:pPr>
            <a:r>
              <a:rPr lang="en-US" sz="3200" u="sng" kern="0" dirty="0">
                <a:solidFill>
                  <a:schemeClr val="tx2"/>
                </a:solidFill>
                <a:latin typeface="+mj-lt"/>
                <a:ea typeface="+mj-ea"/>
                <a:cs typeface="+mj-cs"/>
              </a:rPr>
              <a:t>Definition of a Primary Study Base</a:t>
            </a:r>
          </a:p>
        </p:txBody>
      </p:sp>
    </p:spTree>
    <p:extLst>
      <p:ext uri="{BB962C8B-B14F-4D97-AF65-F5344CB8AC3E}">
        <p14:creationId xmlns:p14="http://schemas.microsoft.com/office/powerpoint/2010/main" val="4130845485"/>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2"/>
          <p:cNvSpPr>
            <a:spLocks noChangeArrowheads="1"/>
          </p:cNvSpPr>
          <p:nvPr/>
        </p:nvSpPr>
        <p:spPr bwMode="auto">
          <a:xfrm>
            <a:off x="609600" y="76200"/>
            <a:ext cx="7772400" cy="1143000"/>
          </a:xfrm>
          <a:prstGeom prst="rect">
            <a:avLst/>
          </a:prstGeom>
          <a:noFill/>
          <a:ln w="9525">
            <a:noFill/>
            <a:miter lim="800000"/>
            <a:headEnd/>
            <a:tailEnd/>
          </a:ln>
        </p:spPr>
        <p:txBody>
          <a:bodyPr anchor="ctr"/>
          <a:lstStyle/>
          <a:p>
            <a:pPr algn="ctr" eaLnBrk="0" hangingPunct="0"/>
            <a:r>
              <a:rPr lang="en-US" sz="4000" b="1" dirty="0">
                <a:solidFill>
                  <a:schemeClr val="tx2"/>
                </a:solidFill>
              </a:rPr>
              <a:t>Secondary Study Base</a:t>
            </a:r>
          </a:p>
        </p:txBody>
      </p:sp>
      <p:sp>
        <p:nvSpPr>
          <p:cNvPr id="113666" name="Rectangle 3"/>
          <p:cNvSpPr>
            <a:spLocks noChangeArrowheads="1"/>
          </p:cNvSpPr>
          <p:nvPr/>
        </p:nvSpPr>
        <p:spPr bwMode="auto">
          <a:xfrm>
            <a:off x="152400" y="1066800"/>
            <a:ext cx="8610600" cy="4114800"/>
          </a:xfrm>
          <a:prstGeom prst="rect">
            <a:avLst/>
          </a:prstGeom>
          <a:noFill/>
          <a:ln w="9525">
            <a:noFill/>
            <a:miter lim="800000"/>
            <a:headEnd/>
            <a:tailEnd/>
          </a:ln>
        </p:spPr>
        <p:txBody>
          <a:bodyPr/>
          <a:lstStyle/>
          <a:p>
            <a:pPr marL="342900" indent="-342900" eaLnBrk="0" hangingPunct="0">
              <a:spcBef>
                <a:spcPct val="40000"/>
              </a:spcBef>
              <a:buFontTx/>
              <a:buChar char="•"/>
            </a:pPr>
            <a:r>
              <a:rPr lang="en-US" sz="3200" b="1" dirty="0"/>
              <a:t>Secondary Study Base</a:t>
            </a:r>
            <a:r>
              <a:rPr lang="en-US" sz="3200" dirty="0"/>
              <a:t> = population that gave rise to cases, defined as those persons who would have been identified as cases if they had developed disease during the period of study</a:t>
            </a:r>
          </a:p>
          <a:p>
            <a:pPr marL="342900" indent="-342900" eaLnBrk="0" hangingPunct="0">
              <a:spcBef>
                <a:spcPct val="40000"/>
              </a:spcBef>
              <a:buFontTx/>
              <a:buChar char="•"/>
            </a:pPr>
            <a:r>
              <a:rPr lang="en-US" sz="3200" dirty="0"/>
              <a:t>Start with cases and then attempt to identify </a:t>
            </a:r>
            <a:r>
              <a:rPr lang="en-US" sz="3200" dirty="0" smtClean="0"/>
              <a:t>the </a:t>
            </a:r>
            <a:r>
              <a:rPr lang="en-US" sz="3200" i="1" dirty="0" smtClean="0"/>
              <a:t>hypothetical </a:t>
            </a:r>
            <a:r>
              <a:rPr lang="en-US" sz="3200" i="1" dirty="0"/>
              <a:t>cohort </a:t>
            </a:r>
            <a:r>
              <a:rPr lang="en-US" sz="3200" dirty="0" smtClean="0"/>
              <a:t>(Note: it is virtually always a dynamic cohort) that </a:t>
            </a:r>
            <a:r>
              <a:rPr lang="en-US" sz="3200" dirty="0"/>
              <a:t>gave rise to </a:t>
            </a:r>
            <a:r>
              <a:rPr lang="en-US" sz="3200" dirty="0" smtClean="0"/>
              <a:t>them</a:t>
            </a:r>
            <a:endParaRPr lang="en-US" sz="3200" dirty="0"/>
          </a:p>
          <a:p>
            <a:pPr marL="342900" indent="-342900" eaLnBrk="0" hangingPunct="0">
              <a:spcBef>
                <a:spcPct val="40000"/>
              </a:spcBef>
              <a:buFontTx/>
              <a:buChar char="•"/>
            </a:pPr>
            <a:r>
              <a:rPr lang="en-US" sz="3200" dirty="0"/>
              <a:t>Difficult concept but crucial to case-control design when </a:t>
            </a:r>
            <a:r>
              <a:rPr lang="en-US" sz="3200" dirty="0" smtClean="0"/>
              <a:t>secondary study base is all one can do or is preferred by researchers </a:t>
            </a:r>
            <a:endParaRPr lang="en-US" sz="3200" dirty="0"/>
          </a:p>
        </p:txBody>
      </p:sp>
    </p:spTree>
    <p:extLst>
      <p:ext uri="{BB962C8B-B14F-4D97-AF65-F5344CB8AC3E}">
        <p14:creationId xmlns:p14="http://schemas.microsoft.com/office/powerpoint/2010/main" val="1640053697"/>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noChangeArrowheads="1"/>
          </p:cNvSpPr>
          <p:nvPr>
            <p:ph type="title"/>
          </p:nvPr>
        </p:nvSpPr>
        <p:spPr>
          <a:xfrm>
            <a:off x="685800" y="381000"/>
            <a:ext cx="7772400" cy="1143000"/>
          </a:xfrm>
        </p:spPr>
        <p:txBody>
          <a:bodyPr/>
          <a:lstStyle/>
          <a:p>
            <a:r>
              <a:rPr lang="en-US" sz="4000" dirty="0" smtClean="0"/>
              <a:t>Case-Control Selection from a Secondary Study Base</a:t>
            </a:r>
          </a:p>
        </p:txBody>
      </p:sp>
      <p:sp>
        <p:nvSpPr>
          <p:cNvPr id="115714" name="Rectangle 3"/>
          <p:cNvSpPr>
            <a:spLocks noGrp="1" noChangeArrowheads="1"/>
          </p:cNvSpPr>
          <p:nvPr>
            <p:ph type="body" idx="1"/>
          </p:nvPr>
        </p:nvSpPr>
        <p:spPr>
          <a:xfrm>
            <a:off x="228600" y="1981200"/>
            <a:ext cx="8686800" cy="4114800"/>
          </a:xfrm>
        </p:spPr>
        <p:txBody>
          <a:bodyPr/>
          <a:lstStyle/>
          <a:p>
            <a:pPr>
              <a:lnSpc>
                <a:spcPct val="90000"/>
              </a:lnSpc>
            </a:pPr>
            <a:r>
              <a:rPr lang="en-US" dirty="0" smtClean="0"/>
              <a:t>Source of cases is often one or more hospitals or other medical facilities.  Identifying cases is easy.</a:t>
            </a:r>
          </a:p>
          <a:p>
            <a:pPr>
              <a:lnSpc>
                <a:spcPct val="90000"/>
              </a:lnSpc>
            </a:pPr>
            <a:r>
              <a:rPr lang="en-US" dirty="0" smtClean="0"/>
              <a:t>For controls, problem is identifying who would come to the facility if diagnosed with the disease </a:t>
            </a:r>
          </a:p>
          <a:p>
            <a:pPr>
              <a:lnSpc>
                <a:spcPct val="90000"/>
              </a:lnSpc>
            </a:pPr>
            <a:r>
              <a:rPr lang="en-US" dirty="0" smtClean="0"/>
              <a:t>Careful consideration has to be given to factors causing someone to show up at that institution with that diagnosis</a:t>
            </a:r>
          </a:p>
        </p:txBody>
      </p:sp>
    </p:spTree>
    <p:extLst>
      <p:ext uri="{BB962C8B-B14F-4D97-AF65-F5344CB8AC3E}">
        <p14:creationId xmlns:p14="http://schemas.microsoft.com/office/powerpoint/2010/main" val="283811463"/>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2"/>
          <p:cNvSpPr>
            <a:spLocks noGrp="1" noChangeArrowheads="1"/>
          </p:cNvSpPr>
          <p:nvPr>
            <p:ph type="title"/>
          </p:nvPr>
        </p:nvSpPr>
        <p:spPr>
          <a:xfrm>
            <a:off x="609600" y="228600"/>
            <a:ext cx="7772400" cy="1143000"/>
          </a:xfrm>
        </p:spPr>
        <p:txBody>
          <a:bodyPr/>
          <a:lstStyle/>
          <a:p>
            <a:r>
              <a:rPr lang="en-US" smtClean="0"/>
              <a:t>Secondary Study Base</a:t>
            </a:r>
          </a:p>
        </p:txBody>
      </p:sp>
      <p:sp>
        <p:nvSpPr>
          <p:cNvPr id="117762" name="Rectangle 3"/>
          <p:cNvSpPr>
            <a:spLocks noGrp="1" noChangeArrowheads="1"/>
          </p:cNvSpPr>
          <p:nvPr>
            <p:ph type="body" idx="1"/>
          </p:nvPr>
        </p:nvSpPr>
        <p:spPr>
          <a:xfrm>
            <a:off x="152400" y="1371600"/>
            <a:ext cx="8839200" cy="4724400"/>
          </a:xfrm>
        </p:spPr>
        <p:txBody>
          <a:bodyPr/>
          <a:lstStyle/>
          <a:p>
            <a:pPr>
              <a:lnSpc>
                <a:spcPct val="90000"/>
              </a:lnSpc>
            </a:pPr>
            <a:r>
              <a:rPr lang="en-US" sz="2400" dirty="0" smtClean="0"/>
              <a:t>Example: Incident glioma (brain tumor) cases seen at UCSF Medical Center</a:t>
            </a:r>
          </a:p>
          <a:p>
            <a:pPr>
              <a:lnSpc>
                <a:spcPct val="90000"/>
              </a:lnSpc>
            </a:pPr>
            <a:r>
              <a:rPr lang="en-US" sz="2400" dirty="0" smtClean="0"/>
              <a:t>The secondary study base is:  Persons whom, if they had developed incident </a:t>
            </a:r>
            <a:r>
              <a:rPr lang="en-US" sz="2400" dirty="0" err="1" smtClean="0"/>
              <a:t>glioma</a:t>
            </a:r>
            <a:r>
              <a:rPr lang="en-US" sz="2400" dirty="0" smtClean="0"/>
              <a:t>, would have been seen at UCSF.  </a:t>
            </a:r>
          </a:p>
          <a:p>
            <a:pPr>
              <a:lnSpc>
                <a:spcPct val="90000"/>
              </a:lnSpc>
            </a:pPr>
            <a:r>
              <a:rPr lang="en-US" sz="2400" dirty="0" smtClean="0"/>
              <a:t>Can we identify this secondary study base in practice?  Patients come to UCSF from many areas and for different reasons</a:t>
            </a:r>
          </a:p>
          <a:p>
            <a:pPr>
              <a:lnSpc>
                <a:spcPct val="90000"/>
              </a:lnSpc>
            </a:pPr>
            <a:r>
              <a:rPr lang="en-US" sz="2400" dirty="0" smtClean="0"/>
              <a:t>Common approaches raise considerable concerns.  Examples:</a:t>
            </a:r>
          </a:p>
          <a:p>
            <a:pPr lvl="1">
              <a:lnSpc>
                <a:spcPct val="90000"/>
              </a:lnSpc>
            </a:pPr>
            <a:r>
              <a:rPr lang="en-US" sz="2400" dirty="0" smtClean="0"/>
              <a:t>UCSF patients with a different neurologic disease</a:t>
            </a:r>
          </a:p>
          <a:p>
            <a:pPr lvl="1">
              <a:lnSpc>
                <a:spcPct val="90000"/>
              </a:lnSpc>
            </a:pPr>
            <a:r>
              <a:rPr lang="en-US" sz="2400" dirty="0" smtClean="0"/>
              <a:t>UCSF patients from a similar tertiary referral clinic but other  rare disease</a:t>
            </a:r>
          </a:p>
          <a:p>
            <a:pPr lvl="1">
              <a:lnSpc>
                <a:spcPct val="90000"/>
              </a:lnSpc>
            </a:pPr>
            <a:r>
              <a:rPr lang="en-US" sz="2400" dirty="0" smtClean="0"/>
              <a:t>Residents of the neighborhood of the case</a:t>
            </a:r>
          </a:p>
        </p:txBody>
      </p:sp>
    </p:spTree>
    <p:extLst>
      <p:ext uri="{BB962C8B-B14F-4D97-AF65-F5344CB8AC3E}">
        <p14:creationId xmlns:p14="http://schemas.microsoft.com/office/powerpoint/2010/main" val="223174130"/>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Grp="1" noChangeArrowheads="1"/>
          </p:cNvSpPr>
          <p:nvPr>
            <p:ph type="title"/>
          </p:nvPr>
        </p:nvSpPr>
        <p:spPr>
          <a:xfrm>
            <a:off x="381000" y="304800"/>
            <a:ext cx="8229600" cy="1143000"/>
          </a:xfrm>
        </p:spPr>
        <p:txBody>
          <a:bodyPr/>
          <a:lstStyle/>
          <a:p>
            <a:r>
              <a:rPr lang="en-US" sz="4000" b="1" smtClean="0"/>
              <a:t>Case-control study with incident cases and secondary study base</a:t>
            </a:r>
          </a:p>
        </p:txBody>
      </p:sp>
      <p:sp>
        <p:nvSpPr>
          <p:cNvPr id="119810" name="Rectangle 3"/>
          <p:cNvSpPr>
            <a:spLocks noGrp="1" noChangeArrowheads="1"/>
          </p:cNvSpPr>
          <p:nvPr>
            <p:ph type="body" idx="1"/>
          </p:nvPr>
        </p:nvSpPr>
        <p:spPr>
          <a:xfrm>
            <a:off x="304800" y="1828800"/>
            <a:ext cx="8534400" cy="4267200"/>
          </a:xfrm>
        </p:spPr>
        <p:txBody>
          <a:bodyPr/>
          <a:lstStyle/>
          <a:p>
            <a:pPr>
              <a:lnSpc>
                <a:spcPct val="80000"/>
              </a:lnSpc>
            </a:pPr>
            <a:r>
              <a:rPr lang="en-US" sz="2400" smtClean="0"/>
              <a:t>Oral contraceptive (OC) use has been linked to increased risk of breast cancer, largely on the basis of studies conducted before 1990. </a:t>
            </a:r>
          </a:p>
          <a:p>
            <a:pPr>
              <a:lnSpc>
                <a:spcPct val="80000"/>
              </a:lnSpc>
            </a:pPr>
            <a:r>
              <a:rPr lang="en-US" sz="2400" smtClean="0"/>
              <a:t>In the Case-Control Surveillance Study, a US hospital-based case-control study of medication use and cancer, the authors assessed the relation of OC use to breast cancer risk among 907 case women with incident invasive breast cancer and 1,711 controls  </a:t>
            </a:r>
          </a:p>
          <a:p>
            <a:pPr>
              <a:lnSpc>
                <a:spcPct val="80000"/>
              </a:lnSpc>
            </a:pPr>
            <a:r>
              <a:rPr lang="en-US" sz="2400" smtClean="0"/>
              <a:t>After control for breast cancer risk factors, the multivariable odds ratio for 1 year or more of OC use, relative to less than 1 year of use, was 1.5 (95% CI: 1.2, 1.8).</a:t>
            </a:r>
          </a:p>
        </p:txBody>
      </p:sp>
      <p:sp>
        <p:nvSpPr>
          <p:cNvPr id="119811" name="Text Box 4"/>
          <p:cNvSpPr txBox="1">
            <a:spLocks noChangeArrowheads="1"/>
          </p:cNvSpPr>
          <p:nvPr/>
        </p:nvSpPr>
        <p:spPr bwMode="auto">
          <a:xfrm>
            <a:off x="2895600" y="5943600"/>
            <a:ext cx="5867400" cy="641350"/>
          </a:xfrm>
          <a:prstGeom prst="rect">
            <a:avLst/>
          </a:prstGeom>
          <a:noFill/>
          <a:ln w="9525">
            <a:noFill/>
            <a:miter lim="800000"/>
            <a:headEnd/>
            <a:tailEnd/>
          </a:ln>
        </p:spPr>
        <p:txBody>
          <a:bodyPr>
            <a:spAutoFit/>
          </a:bodyPr>
          <a:lstStyle/>
          <a:p>
            <a:pPr algn="r" eaLnBrk="0" hangingPunct="0"/>
            <a:r>
              <a:rPr lang="en-US" sz="1800" dirty="0"/>
              <a:t>Rosenberg et al. A Case-Control Study of Oral Contraceptive Use and Incident Breast Cancer  </a:t>
            </a:r>
            <a:r>
              <a:rPr lang="en-US" sz="1800" i="1" dirty="0"/>
              <a:t>AJE</a:t>
            </a:r>
            <a:r>
              <a:rPr lang="en-US" sz="1800" dirty="0"/>
              <a:t> </a:t>
            </a:r>
            <a:r>
              <a:rPr lang="en-US" sz="1800" dirty="0" smtClean="0"/>
              <a:t> 2008</a:t>
            </a:r>
            <a:endParaRPr lang="en-US" sz="1800" dirty="0"/>
          </a:p>
        </p:txBody>
      </p:sp>
    </p:spTree>
    <p:extLst>
      <p:ext uri="{BB962C8B-B14F-4D97-AF65-F5344CB8AC3E}">
        <p14:creationId xmlns:p14="http://schemas.microsoft.com/office/powerpoint/2010/main" val="4014201191"/>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2"/>
          <p:cNvSpPr>
            <a:spLocks noGrp="1" noChangeArrowheads="1"/>
          </p:cNvSpPr>
          <p:nvPr>
            <p:ph type="title"/>
          </p:nvPr>
        </p:nvSpPr>
        <p:spPr>
          <a:xfrm>
            <a:off x="685800" y="76200"/>
            <a:ext cx="7772400" cy="1143000"/>
          </a:xfrm>
        </p:spPr>
        <p:txBody>
          <a:bodyPr/>
          <a:lstStyle/>
          <a:p>
            <a:r>
              <a:rPr lang="en-US" dirty="0" smtClean="0"/>
              <a:t>Selection of cases &amp; controls</a:t>
            </a:r>
          </a:p>
        </p:txBody>
      </p:sp>
      <p:sp>
        <p:nvSpPr>
          <p:cNvPr id="121858" name="Rectangle 3"/>
          <p:cNvSpPr>
            <a:spLocks noGrp="1" noChangeArrowheads="1"/>
          </p:cNvSpPr>
          <p:nvPr>
            <p:ph type="body" idx="1"/>
          </p:nvPr>
        </p:nvSpPr>
        <p:spPr>
          <a:xfrm>
            <a:off x="228600" y="1219200"/>
            <a:ext cx="8686800" cy="4191000"/>
          </a:xfrm>
        </p:spPr>
        <p:txBody>
          <a:bodyPr/>
          <a:lstStyle/>
          <a:p>
            <a:pPr>
              <a:lnSpc>
                <a:spcPct val="90000"/>
              </a:lnSpc>
            </a:pPr>
            <a:r>
              <a:rPr lang="en-US" sz="2400" dirty="0" smtClean="0"/>
              <a:t>The present analyses included patients interviewed from 1993 through 2007 in participating hospitals in Baltimore, New York, and Philadelphia (not all hospitals in these cites – just a selection). Eligible </a:t>
            </a:r>
            <a:r>
              <a:rPr lang="en-US" sz="2400" u="sng" dirty="0" smtClean="0"/>
              <a:t>cases</a:t>
            </a:r>
            <a:r>
              <a:rPr lang="en-US" sz="2400" dirty="0" smtClean="0"/>
              <a:t> were women aged 25–69 years with a new diagnosis of invasive breast cancer.</a:t>
            </a:r>
          </a:p>
          <a:p>
            <a:pPr>
              <a:lnSpc>
                <a:spcPct val="90000"/>
              </a:lnSpc>
            </a:pPr>
            <a:endParaRPr lang="en-US" sz="800" dirty="0" smtClean="0"/>
          </a:p>
          <a:p>
            <a:pPr>
              <a:lnSpc>
                <a:spcPct val="90000"/>
              </a:lnSpc>
            </a:pPr>
            <a:r>
              <a:rPr lang="en-US" sz="2400" dirty="0" smtClean="0"/>
              <a:t>Secondary study base:  women aged 25-69 who would have been admitted to a participating hospital if they developed invasive breast cancer</a:t>
            </a:r>
          </a:p>
          <a:p>
            <a:pPr>
              <a:lnSpc>
                <a:spcPct val="90000"/>
              </a:lnSpc>
            </a:pPr>
            <a:endParaRPr lang="en-US" sz="800" dirty="0" smtClean="0"/>
          </a:p>
          <a:p>
            <a:pPr>
              <a:lnSpc>
                <a:spcPct val="90000"/>
              </a:lnSpc>
            </a:pPr>
            <a:r>
              <a:rPr lang="en-US" sz="2400" dirty="0" smtClean="0"/>
              <a:t>We can say it in words, but can those who belong in this secondary study base be identified in practice? </a:t>
            </a:r>
          </a:p>
          <a:p>
            <a:pPr lvl="1">
              <a:lnSpc>
                <a:spcPct val="90000"/>
              </a:lnSpc>
            </a:pPr>
            <a:r>
              <a:rPr lang="en-US" sz="2000" dirty="0" smtClean="0"/>
              <a:t>No!  In the U.S., there are many choices of what medical facility to use if one develops a particular condition.  This makes it often impossible to identify the population whom, if they had developed breast cancer, would have gone to a particular hospital.</a:t>
            </a:r>
          </a:p>
          <a:p>
            <a:pPr>
              <a:lnSpc>
                <a:spcPct val="90000"/>
              </a:lnSpc>
            </a:pPr>
            <a:endParaRPr lang="en-US" sz="2400" dirty="0" smtClean="0"/>
          </a:p>
        </p:txBody>
      </p:sp>
    </p:spTree>
    <p:extLst>
      <p:ext uri="{BB962C8B-B14F-4D97-AF65-F5344CB8AC3E}">
        <p14:creationId xmlns:p14="http://schemas.microsoft.com/office/powerpoint/2010/main" val="4185527436"/>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Rectangle 2"/>
          <p:cNvSpPr>
            <a:spLocks noGrp="1" noChangeArrowheads="1"/>
          </p:cNvSpPr>
          <p:nvPr>
            <p:ph type="title"/>
          </p:nvPr>
        </p:nvSpPr>
        <p:spPr>
          <a:xfrm>
            <a:off x="685800" y="0"/>
            <a:ext cx="7772400" cy="1143000"/>
          </a:xfrm>
        </p:spPr>
        <p:txBody>
          <a:bodyPr/>
          <a:lstStyle/>
          <a:p>
            <a:r>
              <a:rPr lang="en-US" sz="3600" dirty="0" smtClean="0"/>
              <a:t>Selection of cases &amp; controls</a:t>
            </a:r>
          </a:p>
        </p:txBody>
      </p:sp>
      <p:sp>
        <p:nvSpPr>
          <p:cNvPr id="292867" name="Rectangle 3"/>
          <p:cNvSpPr>
            <a:spLocks noGrp="1" noChangeArrowheads="1"/>
          </p:cNvSpPr>
          <p:nvPr>
            <p:ph type="body" idx="1"/>
          </p:nvPr>
        </p:nvSpPr>
        <p:spPr>
          <a:xfrm>
            <a:off x="228600" y="990600"/>
            <a:ext cx="8763000" cy="4191000"/>
          </a:xfrm>
        </p:spPr>
        <p:txBody>
          <a:bodyPr/>
          <a:lstStyle/>
          <a:p>
            <a:r>
              <a:rPr lang="en-US" sz="2400" u="sng" dirty="0" smtClean="0"/>
              <a:t>Here’s what the investigators did to identify controls:  </a:t>
            </a:r>
            <a:r>
              <a:rPr lang="en-US" sz="2400" dirty="0" smtClean="0"/>
              <a:t>Controls were selected from 2,330 women aged 25–69 years with no history of cancer who had been admitted for nonmalignant diagnoses </a:t>
            </a:r>
            <a:r>
              <a:rPr lang="en-US" sz="2400" i="1" dirty="0" smtClean="0"/>
              <a:t>that we judged to be unrelated to OC use…</a:t>
            </a:r>
          </a:p>
          <a:p>
            <a:r>
              <a:rPr lang="en-US" sz="2400" dirty="0" smtClean="0"/>
              <a:t>Selection of controls should NOT be based on exposure status. Investigators should instead be concerned with identifying women from the appropriate secondary study base.</a:t>
            </a:r>
          </a:p>
          <a:p>
            <a:r>
              <a:rPr lang="en-US" sz="2400" dirty="0" smtClean="0"/>
              <a:t>What you want to know about the selected controls:  Is OC use in the selected controls an accurate reflection of OC use in the secondary study base?  i.e. among those who would have been admitted to a participating hospital if they developed invasive breast cancer.</a:t>
            </a:r>
          </a:p>
          <a:p>
            <a:pPr lvl="1"/>
            <a:r>
              <a:rPr lang="en-US" sz="2400" dirty="0" smtClean="0"/>
              <a:t>Best way to do this is to directly identify the secondary study base and sample it directly.  But this is not easy to do.</a:t>
            </a:r>
          </a:p>
        </p:txBody>
      </p:sp>
    </p:spTree>
    <p:extLst>
      <p:ext uri="{BB962C8B-B14F-4D97-AF65-F5344CB8AC3E}">
        <p14:creationId xmlns:p14="http://schemas.microsoft.com/office/powerpoint/2010/main" val="29686217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28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28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286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9"/>
          <p:cNvSpPr>
            <a:spLocks noGrp="1" noChangeArrowheads="1"/>
          </p:cNvSpPr>
          <p:nvPr>
            <p:ph type="title"/>
          </p:nvPr>
        </p:nvSpPr>
        <p:spPr/>
        <p:txBody>
          <a:bodyPr/>
          <a:lstStyle/>
          <a:p>
            <a:endParaRPr lang="en-US" smtClean="0"/>
          </a:p>
        </p:txBody>
      </p:sp>
      <p:sp>
        <p:nvSpPr>
          <p:cNvPr id="29698" name="Rectangle 3"/>
          <p:cNvSpPr>
            <a:spLocks noGrp="1" noChangeArrowheads="1"/>
          </p:cNvSpPr>
          <p:nvPr>
            <p:ph type="body" sz="half" idx="1"/>
          </p:nvPr>
        </p:nvSpPr>
        <p:spPr>
          <a:xfrm>
            <a:off x="457200" y="1981200"/>
            <a:ext cx="7924800" cy="1295400"/>
          </a:xfrm>
        </p:spPr>
        <p:txBody>
          <a:bodyPr/>
          <a:lstStyle/>
          <a:p>
            <a:r>
              <a:rPr lang="en-US" sz="2800" dirty="0" smtClean="0"/>
              <a:t>Results using individual as the unit of analysis (as a case-control study):</a:t>
            </a:r>
          </a:p>
        </p:txBody>
      </p:sp>
      <p:graphicFrame>
        <p:nvGraphicFramePr>
          <p:cNvPr id="272407" name="Group 23"/>
          <p:cNvGraphicFramePr>
            <a:graphicFrameLocks noGrp="1"/>
          </p:cNvGraphicFramePr>
          <p:nvPr>
            <p:ph sz="half" idx="2"/>
            <p:extLst>
              <p:ext uri="{D42A27DB-BD31-4B8C-83A1-F6EECF244321}">
                <p14:modId xmlns:p14="http://schemas.microsoft.com/office/powerpoint/2010/main" val="2741568968"/>
              </p:ext>
            </p:extLst>
          </p:nvPr>
        </p:nvGraphicFramePr>
        <p:xfrm>
          <a:off x="1295400" y="3124200"/>
          <a:ext cx="6096000" cy="1600200"/>
        </p:xfrm>
        <a:graphic>
          <a:graphicData uri="http://schemas.openxmlformats.org/drawingml/2006/table">
            <a:tbl>
              <a:tblPr/>
              <a:tblGrid>
                <a:gridCol w="3733800"/>
                <a:gridCol w="2362200"/>
              </a:tblGrid>
              <a:tr h="53340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Mean income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Cases (traffic injury)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$13,230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Ctrls (no injury)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$32,310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9713" name="Text Box 24"/>
          <p:cNvSpPr txBox="1">
            <a:spLocks noChangeArrowheads="1"/>
          </p:cNvSpPr>
          <p:nvPr/>
        </p:nvSpPr>
        <p:spPr bwMode="auto">
          <a:xfrm>
            <a:off x="609600" y="5181600"/>
            <a:ext cx="7772400" cy="457200"/>
          </a:xfrm>
          <a:prstGeom prst="rect">
            <a:avLst/>
          </a:prstGeom>
          <a:noFill/>
          <a:ln w="9525">
            <a:noFill/>
            <a:miter lim="800000"/>
            <a:headEnd/>
            <a:tailEnd/>
          </a:ln>
        </p:spPr>
        <p:txBody>
          <a:bodyPr>
            <a:spAutoFit/>
          </a:bodyPr>
          <a:lstStyle/>
          <a:p>
            <a:pPr algn="ctr" eaLnBrk="0" hangingPunct="0">
              <a:spcBef>
                <a:spcPct val="50000"/>
              </a:spcBef>
            </a:pPr>
            <a:r>
              <a:rPr lang="en-US" i="1"/>
              <a:t>Individuals </a:t>
            </a:r>
            <a:r>
              <a:rPr lang="en-US"/>
              <a:t>with higher income have fewer traffic injuries.</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Rectangle 2"/>
          <p:cNvSpPr>
            <a:spLocks noGrp="1" noChangeArrowheads="1"/>
          </p:cNvSpPr>
          <p:nvPr>
            <p:ph type="title"/>
          </p:nvPr>
        </p:nvSpPr>
        <p:spPr>
          <a:xfrm>
            <a:off x="762000" y="152400"/>
            <a:ext cx="7772400" cy="1143000"/>
          </a:xfrm>
        </p:spPr>
        <p:txBody>
          <a:bodyPr/>
          <a:lstStyle/>
          <a:p>
            <a:r>
              <a:rPr lang="en-US" sz="3600" dirty="0" smtClean="0"/>
              <a:t>Challenges according to </a:t>
            </a:r>
            <a:br>
              <a:rPr lang="en-US" sz="3600" dirty="0" smtClean="0"/>
            </a:br>
            <a:r>
              <a:rPr lang="en-US" sz="3600" dirty="0" smtClean="0"/>
              <a:t>Primary vs. Secondary Study Base</a:t>
            </a:r>
          </a:p>
        </p:txBody>
      </p:sp>
      <p:sp>
        <p:nvSpPr>
          <p:cNvPr id="125954" name="Rectangle 3"/>
          <p:cNvSpPr>
            <a:spLocks noGrp="1" noChangeArrowheads="1"/>
          </p:cNvSpPr>
          <p:nvPr>
            <p:ph type="body" idx="1"/>
          </p:nvPr>
        </p:nvSpPr>
        <p:spPr>
          <a:xfrm>
            <a:off x="304800" y="1447800"/>
            <a:ext cx="8610600" cy="4114800"/>
          </a:xfrm>
        </p:spPr>
        <p:txBody>
          <a:bodyPr/>
          <a:lstStyle/>
          <a:p>
            <a:r>
              <a:rPr lang="en-US" dirty="0" smtClean="0"/>
              <a:t>Main challenge with a </a:t>
            </a:r>
            <a:r>
              <a:rPr lang="en-US" u="sng" dirty="0" smtClean="0"/>
              <a:t>primary</a:t>
            </a:r>
            <a:r>
              <a:rPr lang="en-US" dirty="0" smtClean="0"/>
              <a:t> study base is ascertainment of all cases</a:t>
            </a:r>
          </a:p>
          <a:p>
            <a:pPr lvl="1"/>
            <a:r>
              <a:rPr lang="en-US" dirty="0"/>
              <a:t>N</a:t>
            </a:r>
            <a:r>
              <a:rPr lang="en-US" dirty="0" smtClean="0"/>
              <a:t>o registry of all cases for many diseases</a:t>
            </a:r>
          </a:p>
          <a:p>
            <a:pPr lvl="1"/>
            <a:r>
              <a:rPr lang="en-US" dirty="0" smtClean="0"/>
              <a:t>For some diseases (e.g., breast or prostate cancer), not all instances formally always gets diagnosed</a:t>
            </a:r>
          </a:p>
          <a:p>
            <a:endParaRPr lang="en-US" sz="1000" dirty="0" smtClean="0"/>
          </a:p>
          <a:p>
            <a:r>
              <a:rPr lang="en-US" dirty="0" smtClean="0"/>
              <a:t>Main challenge with a </a:t>
            </a:r>
            <a:r>
              <a:rPr lang="en-US" u="sng" dirty="0" smtClean="0"/>
              <a:t>secondary</a:t>
            </a:r>
            <a:r>
              <a:rPr lang="en-US" dirty="0" smtClean="0"/>
              <a:t> base is the </a:t>
            </a:r>
            <a:r>
              <a:rPr lang="en-US" i="1" dirty="0" smtClean="0"/>
              <a:t>practical</a:t>
            </a:r>
            <a:r>
              <a:rPr lang="en-US" dirty="0" smtClean="0"/>
              <a:t> sampling of the base</a:t>
            </a:r>
          </a:p>
          <a:p>
            <a:pPr lvl="1"/>
            <a:r>
              <a:rPr lang="en-US" dirty="0" smtClean="0"/>
              <a:t>e.g., hospital-based case-control studies common but very difficult to identify members of the study base</a:t>
            </a:r>
          </a:p>
        </p:txBody>
      </p:sp>
    </p:spTree>
    <p:extLst>
      <p:ext uri="{BB962C8B-B14F-4D97-AF65-F5344CB8AC3E}">
        <p14:creationId xmlns:p14="http://schemas.microsoft.com/office/powerpoint/2010/main" val="3018353761"/>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Rectangle 2"/>
          <p:cNvSpPr>
            <a:spLocks noGrp="1" noChangeArrowheads="1"/>
          </p:cNvSpPr>
          <p:nvPr>
            <p:ph type="title"/>
          </p:nvPr>
        </p:nvSpPr>
        <p:spPr>
          <a:xfrm>
            <a:off x="152400" y="228600"/>
            <a:ext cx="9144000" cy="1143000"/>
          </a:xfrm>
        </p:spPr>
        <p:txBody>
          <a:bodyPr/>
          <a:lstStyle/>
          <a:p>
            <a:r>
              <a:rPr lang="en-US" sz="3600" b="1" smtClean="0"/>
              <a:t>Primary vs. Secondary Study Base (cont.)</a:t>
            </a:r>
          </a:p>
        </p:txBody>
      </p:sp>
      <p:sp>
        <p:nvSpPr>
          <p:cNvPr id="128002" name="Rectangle 3"/>
          <p:cNvSpPr>
            <a:spLocks noGrp="1" noChangeArrowheads="1"/>
          </p:cNvSpPr>
          <p:nvPr>
            <p:ph type="body" idx="1"/>
          </p:nvPr>
        </p:nvSpPr>
        <p:spPr>
          <a:xfrm>
            <a:off x="381000" y="1600200"/>
            <a:ext cx="8153400" cy="4114800"/>
          </a:xfrm>
        </p:spPr>
        <p:txBody>
          <a:bodyPr/>
          <a:lstStyle/>
          <a:p>
            <a:r>
              <a:rPr lang="en-US" dirty="0" smtClean="0"/>
              <a:t>Important, under-emphasized aspect of case-control design</a:t>
            </a:r>
          </a:p>
          <a:p>
            <a:r>
              <a:rPr lang="en-US" dirty="0" smtClean="0"/>
              <a:t>Primary study base case-control studies can be very strong design</a:t>
            </a:r>
          </a:p>
          <a:p>
            <a:r>
              <a:rPr lang="en-US" dirty="0" smtClean="0"/>
              <a:t>Secondary study base often not explicitly recognized by researchers</a:t>
            </a:r>
          </a:p>
          <a:p>
            <a:pPr lvl="1"/>
            <a:r>
              <a:rPr lang="en-US" dirty="0" smtClean="0"/>
              <a:t>Even when recognized, difficult design to manage and source of many invalid case-control studies</a:t>
            </a:r>
          </a:p>
        </p:txBody>
      </p:sp>
    </p:spTree>
    <p:extLst>
      <p:ext uri="{BB962C8B-B14F-4D97-AF65-F5344CB8AC3E}">
        <p14:creationId xmlns:p14="http://schemas.microsoft.com/office/powerpoint/2010/main" val="4129695497"/>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4"/>
          <p:cNvSpPr>
            <a:spLocks noChangeArrowheads="1"/>
          </p:cNvSpPr>
          <p:nvPr/>
        </p:nvSpPr>
        <p:spPr bwMode="auto">
          <a:xfrm>
            <a:off x="685800" y="609600"/>
            <a:ext cx="7772400" cy="1143000"/>
          </a:xfrm>
          <a:prstGeom prst="rect">
            <a:avLst/>
          </a:prstGeom>
          <a:noFill/>
          <a:ln w="9525">
            <a:noFill/>
            <a:miter lim="800000"/>
            <a:headEnd/>
            <a:tailEnd/>
          </a:ln>
        </p:spPr>
        <p:txBody>
          <a:bodyPr anchor="ctr"/>
          <a:lstStyle/>
          <a:p>
            <a:pPr algn="ctr" eaLnBrk="0" hangingPunct="0"/>
            <a:r>
              <a:rPr lang="en-US" sz="4400">
                <a:solidFill>
                  <a:schemeClr val="tx2"/>
                </a:solidFill>
              </a:rPr>
              <a:t>Case-Control Key Concept #3</a:t>
            </a:r>
          </a:p>
        </p:txBody>
      </p:sp>
      <p:sp>
        <p:nvSpPr>
          <p:cNvPr id="130050" name="Rectangle 5"/>
          <p:cNvSpPr>
            <a:spLocks noChangeArrowheads="1"/>
          </p:cNvSpPr>
          <p:nvPr/>
        </p:nvSpPr>
        <p:spPr bwMode="auto">
          <a:xfrm>
            <a:off x="685800" y="2133600"/>
            <a:ext cx="7772400" cy="4114800"/>
          </a:xfrm>
          <a:prstGeom prst="rect">
            <a:avLst/>
          </a:prstGeom>
          <a:noFill/>
          <a:ln w="9525">
            <a:noFill/>
            <a:miter lim="800000"/>
            <a:headEnd/>
            <a:tailEnd/>
          </a:ln>
        </p:spPr>
        <p:txBody>
          <a:bodyPr/>
          <a:lstStyle/>
          <a:p>
            <a:pPr marL="342900" indent="-342900" eaLnBrk="0" hangingPunct="0">
              <a:spcBef>
                <a:spcPct val="40000"/>
              </a:spcBef>
              <a:buFontTx/>
              <a:buChar char="•"/>
            </a:pPr>
            <a:r>
              <a:rPr lang="en-US" sz="3200"/>
              <a:t>A inappropriate control group is usually the result of the inability to identify a well defined secondary study base (or the result of ignoring the study base concept entirely)</a:t>
            </a:r>
          </a:p>
        </p:txBody>
      </p:sp>
    </p:spTree>
    <p:extLst>
      <p:ext uri="{BB962C8B-B14F-4D97-AF65-F5344CB8AC3E}">
        <p14:creationId xmlns:p14="http://schemas.microsoft.com/office/powerpoint/2010/main" val="2502799608"/>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Rectangle 2"/>
          <p:cNvSpPr>
            <a:spLocks noGrp="1" noChangeArrowheads="1"/>
          </p:cNvSpPr>
          <p:nvPr>
            <p:ph type="title"/>
          </p:nvPr>
        </p:nvSpPr>
        <p:spPr>
          <a:xfrm>
            <a:off x="685800" y="152400"/>
            <a:ext cx="7772400" cy="1143000"/>
          </a:xfrm>
        </p:spPr>
        <p:txBody>
          <a:bodyPr/>
          <a:lstStyle/>
          <a:p>
            <a:r>
              <a:rPr lang="en-US" dirty="0" smtClean="0"/>
              <a:t>Two Concepts to Distinguish</a:t>
            </a:r>
          </a:p>
        </p:txBody>
      </p:sp>
      <p:sp>
        <p:nvSpPr>
          <p:cNvPr id="132098" name="Rectangle 3"/>
          <p:cNvSpPr>
            <a:spLocks noGrp="1" noChangeArrowheads="1"/>
          </p:cNvSpPr>
          <p:nvPr>
            <p:ph type="body" idx="1"/>
          </p:nvPr>
        </p:nvSpPr>
        <p:spPr>
          <a:xfrm>
            <a:off x="304800" y="1371600"/>
            <a:ext cx="8458200" cy="4114800"/>
          </a:xfrm>
        </p:spPr>
        <p:txBody>
          <a:bodyPr/>
          <a:lstStyle/>
          <a:p>
            <a:pPr>
              <a:lnSpc>
                <a:spcPct val="90000"/>
              </a:lnSpc>
            </a:pPr>
            <a:r>
              <a:rPr lang="en-US" b="1" dirty="0" smtClean="0"/>
              <a:t>Primary</a:t>
            </a:r>
            <a:r>
              <a:rPr lang="en-US" dirty="0" smtClean="0"/>
              <a:t> versus </a:t>
            </a:r>
            <a:r>
              <a:rPr lang="en-US" b="1" dirty="0" smtClean="0"/>
              <a:t>Secondary study base</a:t>
            </a:r>
            <a:r>
              <a:rPr lang="en-US" dirty="0" smtClean="0"/>
              <a:t> focuses on identifying the source of the cases and controls</a:t>
            </a:r>
          </a:p>
          <a:p>
            <a:pPr>
              <a:lnSpc>
                <a:spcPct val="90000"/>
              </a:lnSpc>
            </a:pPr>
            <a:endParaRPr lang="en-US" dirty="0" smtClean="0"/>
          </a:p>
          <a:p>
            <a:pPr>
              <a:lnSpc>
                <a:spcPct val="90000"/>
              </a:lnSpc>
            </a:pPr>
            <a:r>
              <a:rPr lang="en-US" b="1" dirty="0" smtClean="0"/>
              <a:t>Incident</a:t>
            </a:r>
            <a:r>
              <a:rPr lang="en-US" dirty="0" smtClean="0"/>
              <a:t> versus </a:t>
            </a:r>
            <a:r>
              <a:rPr lang="en-US" b="1" dirty="0" smtClean="0"/>
              <a:t>Prevalent sampling</a:t>
            </a:r>
            <a:r>
              <a:rPr lang="en-US" dirty="0" smtClean="0"/>
              <a:t> refers to how the cases and controls are sampled (both types of sampling can be done either in a primary or a secondary study base) </a:t>
            </a:r>
          </a:p>
        </p:txBody>
      </p:sp>
    </p:spTree>
    <p:extLst>
      <p:ext uri="{BB962C8B-B14F-4D97-AF65-F5344CB8AC3E}">
        <p14:creationId xmlns:p14="http://schemas.microsoft.com/office/powerpoint/2010/main" val="2636529620"/>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499"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48500" name="TextBox 45"/>
          <p:cNvSpPr txBox="1">
            <a:spLocks noChangeArrowheads="1"/>
          </p:cNvSpPr>
          <p:nvPr/>
        </p:nvSpPr>
        <p:spPr bwMode="auto">
          <a:xfrm>
            <a:off x="228600" y="736600"/>
            <a:ext cx="3581400" cy="1015663"/>
          </a:xfrm>
          <a:prstGeom prst="rect">
            <a:avLst/>
          </a:prstGeom>
          <a:noFill/>
          <a:ln w="9525">
            <a:noFill/>
            <a:miter lim="800000"/>
            <a:headEnd/>
            <a:tailEnd/>
          </a:ln>
        </p:spPr>
        <p:txBody>
          <a:bodyPr>
            <a:spAutoFit/>
          </a:bodyPr>
          <a:lstStyle/>
          <a:p>
            <a:r>
              <a:rPr lang="en-US" sz="2000" b="1" dirty="0" smtClean="0"/>
              <a:t>Case-Control Study with Prevalent Cases and Controls</a:t>
            </a:r>
          </a:p>
          <a:p>
            <a:r>
              <a:rPr lang="en-US" sz="2000" b="1" dirty="0"/>
              <a:t>i</a:t>
            </a:r>
            <a:r>
              <a:rPr lang="en-US" sz="2000" b="1" dirty="0" smtClean="0"/>
              <a:t>n a Dynamic Cohort</a:t>
            </a:r>
            <a:endParaRPr lang="en-US" sz="2000" b="1" dirty="0"/>
          </a:p>
        </p:txBody>
      </p:sp>
      <p:sp>
        <p:nvSpPr>
          <p:cNvPr id="148511" name="AutoShape 3"/>
          <p:cNvSpPr>
            <a:spLocks noChangeArrowheads="1"/>
          </p:cNvSpPr>
          <p:nvPr/>
        </p:nvSpPr>
        <p:spPr bwMode="auto">
          <a:xfrm rot="10800000">
            <a:off x="1524000" y="457200"/>
            <a:ext cx="6248400" cy="685800"/>
          </a:xfrm>
          <a:prstGeom prst="rtTriangle">
            <a:avLst/>
          </a:prstGeom>
          <a:solidFill>
            <a:schemeClr val="bg2">
              <a:lumMod val="40000"/>
              <a:lumOff val="60000"/>
            </a:schemeClr>
          </a:solidFill>
          <a:ln w="9525">
            <a:solidFill>
              <a:schemeClr val="tx1"/>
            </a:solidFill>
            <a:miter lim="800000"/>
            <a:headEnd/>
            <a:tailEnd/>
          </a:ln>
        </p:spPr>
        <p:txBody>
          <a:bodyPr wrap="none" anchor="ctr"/>
          <a:lstStyle/>
          <a:p>
            <a:endParaRPr lang="en-US" sz="1800">
              <a:latin typeface="Calibri" pitchFamily="34" charset="0"/>
            </a:endParaRPr>
          </a:p>
        </p:txBody>
      </p:sp>
      <p:sp>
        <p:nvSpPr>
          <p:cNvPr id="66" name="Rectangle 65"/>
          <p:cNvSpPr/>
          <p:nvPr/>
        </p:nvSpPr>
        <p:spPr>
          <a:xfrm>
            <a:off x="7534275" y="457200"/>
            <a:ext cx="46038" cy="6286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148513"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sp>
        <p:nvSpPr>
          <p:cNvPr id="148515" name="TextBox 84"/>
          <p:cNvSpPr txBox="1">
            <a:spLocks noChangeArrowheads="1"/>
          </p:cNvSpPr>
          <p:nvPr/>
        </p:nvSpPr>
        <p:spPr bwMode="auto">
          <a:xfrm>
            <a:off x="1371600" y="152400"/>
            <a:ext cx="1084784" cy="646331"/>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smtClean="0">
                <a:latin typeface="Calibri" pitchFamily="34" charset="0"/>
              </a:rPr>
              <a:t>Members</a:t>
            </a:r>
            <a:endParaRPr lang="en-US" sz="1800" dirty="0">
              <a:latin typeface="Calibri" pitchFamily="34" charset="0"/>
            </a:endParaRP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55" name="Straight Arrow Connector 54"/>
          <p:cNvCxnSpPr/>
          <p:nvPr/>
        </p:nvCxnSpPr>
        <p:spPr>
          <a:xfrm>
            <a:off x="4838700" y="817563"/>
            <a:ext cx="4572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3613150" y="685800"/>
            <a:ext cx="39370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522" name="TextBox 35"/>
          <p:cNvSpPr txBox="1">
            <a:spLocks noChangeArrowheads="1"/>
          </p:cNvSpPr>
          <p:nvPr/>
        </p:nvSpPr>
        <p:spPr bwMode="auto">
          <a:xfrm>
            <a:off x="3903663" y="10033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48523" name="TextBox 2"/>
          <p:cNvSpPr txBox="1">
            <a:spLocks noChangeArrowheads="1"/>
          </p:cNvSpPr>
          <p:nvPr/>
        </p:nvSpPr>
        <p:spPr bwMode="auto">
          <a:xfrm>
            <a:off x="2133600" y="6107112"/>
            <a:ext cx="3810000" cy="369888"/>
          </a:xfrm>
          <a:prstGeom prst="rect">
            <a:avLst/>
          </a:prstGeom>
          <a:noFill/>
          <a:ln w="9525">
            <a:noFill/>
            <a:miter lim="800000"/>
            <a:headEnd/>
            <a:tailEnd/>
          </a:ln>
        </p:spPr>
        <p:txBody>
          <a:bodyPr>
            <a:spAutoFit/>
          </a:bodyPr>
          <a:lstStyle/>
          <a:p>
            <a:pPr eaLnBrk="0" hangingPunct="0"/>
            <a:r>
              <a:rPr lang="en-US" sz="1800" dirty="0">
                <a:latin typeface="Calibri" pitchFamily="34" charset="0"/>
              </a:rPr>
              <a:t>Calendar Time </a:t>
            </a:r>
          </a:p>
        </p:txBody>
      </p:sp>
      <p:cxnSp>
        <p:nvCxnSpPr>
          <p:cNvPr id="58" name="Straight Arrow Connector 57"/>
          <p:cNvCxnSpPr/>
          <p:nvPr/>
        </p:nvCxnSpPr>
        <p:spPr>
          <a:xfrm>
            <a:off x="3733800" y="6248400"/>
            <a:ext cx="841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4" name="Rectangle 63"/>
          <p:cNvSpPr>
            <a:spLocks noChangeArrowheads="1"/>
          </p:cNvSpPr>
          <p:nvPr/>
        </p:nvSpPr>
        <p:spPr bwMode="auto">
          <a:xfrm>
            <a:off x="7277100" y="3886200"/>
            <a:ext cx="495300" cy="1219200"/>
          </a:xfrm>
          <a:prstGeom prst="rect">
            <a:avLst/>
          </a:prstGeom>
          <a:solidFill>
            <a:srgbClr val="FF0000"/>
          </a:solidFill>
          <a:ln w="25400" algn="ctr">
            <a:solidFill>
              <a:srgbClr val="FF0000"/>
            </a:solidFill>
            <a:miter lim="800000"/>
            <a:headEnd/>
            <a:tailEnd/>
          </a:ln>
        </p:spPr>
        <p:txBody>
          <a:bodyPr vert="vert270" anchor="ctr"/>
          <a:lstStyle/>
          <a:p>
            <a:pPr algn="ctr" fontAlgn="auto">
              <a:spcBef>
                <a:spcPts val="0"/>
              </a:spcBef>
              <a:spcAft>
                <a:spcPts val="0"/>
              </a:spcAft>
              <a:defRPr/>
            </a:pPr>
            <a:r>
              <a:rPr lang="en-US" sz="1800" dirty="0" smtClean="0">
                <a:solidFill>
                  <a:schemeClr val="lt1"/>
                </a:solidFill>
                <a:latin typeface="+mn-lt"/>
              </a:rPr>
              <a:t>controls</a:t>
            </a:r>
            <a:endParaRPr lang="en-US" sz="1800" dirty="0">
              <a:solidFill>
                <a:schemeClr val="lt1"/>
              </a:solidFill>
              <a:latin typeface="+mn-lt"/>
            </a:endParaRPr>
          </a:p>
        </p:txBody>
      </p:sp>
      <p:sp>
        <p:nvSpPr>
          <p:cNvPr id="47" name="Rectangle 46"/>
          <p:cNvSpPr/>
          <p:nvPr/>
        </p:nvSpPr>
        <p:spPr>
          <a:xfrm>
            <a:off x="7343955" y="441325"/>
            <a:ext cx="457200" cy="6445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5" name="Text Box 44"/>
          <p:cNvSpPr txBox="1">
            <a:spLocks noChangeArrowheads="1"/>
          </p:cNvSpPr>
          <p:nvPr/>
        </p:nvSpPr>
        <p:spPr bwMode="auto">
          <a:xfrm>
            <a:off x="7343956" y="690881"/>
            <a:ext cx="428444" cy="184666"/>
          </a:xfrm>
          <a:prstGeom prst="rect">
            <a:avLst/>
          </a:prstGeom>
          <a:solidFill>
            <a:srgbClr val="FF0000"/>
          </a:solidFill>
          <a:ln w="9525">
            <a:noFill/>
            <a:miter lim="800000"/>
            <a:headEnd/>
            <a:tailEnd/>
          </a:ln>
        </p:spPr>
        <p:txBody>
          <a:bodyPr wrap="square">
            <a:spAutoFit/>
          </a:bodyPr>
          <a:lstStyle/>
          <a:p>
            <a:pPr>
              <a:spcBef>
                <a:spcPct val="50000"/>
              </a:spcBef>
            </a:pPr>
            <a:endParaRPr lang="en-US" sz="600" i="1" dirty="0"/>
          </a:p>
        </p:txBody>
      </p:sp>
      <p:sp>
        <p:nvSpPr>
          <p:cNvPr id="48" name="Oval 47"/>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49" name="Oval 48"/>
          <p:cNvSpPr/>
          <p:nvPr/>
        </p:nvSpPr>
        <p:spPr>
          <a:xfrm>
            <a:off x="5993910" y="134490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0" name="Oval 49"/>
          <p:cNvSpPr/>
          <p:nvPr/>
        </p:nvSpPr>
        <p:spPr>
          <a:xfrm>
            <a:off x="2985739" y="171023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1" name="Oval 50"/>
          <p:cNvSpPr/>
          <p:nvPr/>
        </p:nvSpPr>
        <p:spPr>
          <a:xfrm>
            <a:off x="6547622" y="213360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4" name="Oval 53"/>
          <p:cNvSpPr/>
          <p:nvPr/>
        </p:nvSpPr>
        <p:spPr>
          <a:xfrm>
            <a:off x="4488430" y="1995515"/>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7" name="Oval 56"/>
          <p:cNvSpPr/>
          <p:nvPr/>
        </p:nvSpPr>
        <p:spPr>
          <a:xfrm>
            <a:off x="5440930" y="212933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3" name="Rectangle 42"/>
          <p:cNvSpPr/>
          <p:nvPr/>
        </p:nvSpPr>
        <p:spPr>
          <a:xfrm>
            <a:off x="7252939" y="1304955"/>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cases</a:t>
            </a:r>
            <a:endParaRPr lang="en-US" sz="1800" dirty="0"/>
          </a:p>
        </p:txBody>
      </p:sp>
      <p:cxnSp>
        <p:nvCxnSpPr>
          <p:cNvPr id="44" name="Straight Arrow Connector 43"/>
          <p:cNvCxnSpPr/>
          <p:nvPr/>
        </p:nvCxnSpPr>
        <p:spPr>
          <a:xfrm>
            <a:off x="3199245" y="1828800"/>
            <a:ext cx="3022600" cy="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4648200" y="2057400"/>
            <a:ext cx="2590800" cy="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5562600" y="2209800"/>
            <a:ext cx="685800" cy="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82"/>
          <p:cNvCxnSpPr>
            <a:cxnSpLocks noChangeShapeType="1"/>
          </p:cNvCxnSpPr>
          <p:nvPr/>
        </p:nvCxnSpPr>
        <p:spPr bwMode="auto">
          <a:xfrm>
            <a:off x="6108700" y="1485900"/>
            <a:ext cx="1144239" cy="38100"/>
          </a:xfrm>
          <a:prstGeom prst="straightConnector1">
            <a:avLst/>
          </a:prstGeom>
          <a:noFill/>
          <a:ln w="19050" algn="ctr">
            <a:solidFill>
              <a:schemeClr val="tx1"/>
            </a:solidFill>
            <a:prstDash val="dash"/>
            <a:round/>
            <a:headEnd/>
            <a:tailEnd type="arrow" w="med" len="med"/>
          </a:ln>
        </p:spPr>
      </p:cxnSp>
      <p:cxnSp>
        <p:nvCxnSpPr>
          <p:cNvPr id="59" name="Straight Arrow Connector 58"/>
          <p:cNvCxnSpPr/>
          <p:nvPr/>
        </p:nvCxnSpPr>
        <p:spPr>
          <a:xfrm>
            <a:off x="6705600" y="2286000"/>
            <a:ext cx="533400" cy="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a:off x="3405188" y="3352800"/>
            <a:ext cx="533400" cy="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61" name="TextBox 39"/>
          <p:cNvSpPr txBox="1">
            <a:spLocks noChangeArrowheads="1"/>
          </p:cNvSpPr>
          <p:nvPr/>
        </p:nvSpPr>
        <p:spPr bwMode="auto">
          <a:xfrm>
            <a:off x="3962400" y="3200400"/>
            <a:ext cx="1652588" cy="366713"/>
          </a:xfrm>
          <a:prstGeom prst="rect">
            <a:avLst/>
          </a:prstGeom>
          <a:noFill/>
          <a:ln w="9525">
            <a:noFill/>
            <a:miter lim="800000"/>
            <a:headEnd/>
            <a:tailEnd/>
          </a:ln>
        </p:spPr>
        <p:txBody>
          <a:bodyPr>
            <a:spAutoFit/>
          </a:bodyPr>
          <a:lstStyle/>
          <a:p>
            <a:r>
              <a:rPr lang="en-US" sz="1800" dirty="0">
                <a:latin typeface="Calibri" pitchFamily="34" charset="0"/>
              </a:rPr>
              <a:t>:Survival Time</a:t>
            </a:r>
          </a:p>
        </p:txBody>
      </p:sp>
      <p:sp>
        <p:nvSpPr>
          <p:cNvPr id="62" name="Text Box 5"/>
          <p:cNvSpPr txBox="1">
            <a:spLocks noChangeArrowheads="1"/>
          </p:cNvSpPr>
          <p:nvPr/>
        </p:nvSpPr>
        <p:spPr bwMode="auto">
          <a:xfrm>
            <a:off x="1828800" y="4503737"/>
            <a:ext cx="4800600" cy="1015663"/>
          </a:xfrm>
          <a:prstGeom prst="rect">
            <a:avLst/>
          </a:prstGeom>
          <a:solidFill>
            <a:schemeClr val="bg1"/>
          </a:solidFill>
          <a:ln w="9525">
            <a:noFill/>
            <a:miter lim="800000"/>
            <a:headEnd/>
            <a:tailEnd/>
          </a:ln>
        </p:spPr>
        <p:txBody>
          <a:bodyPr>
            <a:spAutoFit/>
          </a:bodyPr>
          <a:lstStyle/>
          <a:p>
            <a:pPr algn="ctr" eaLnBrk="0" hangingPunct="0">
              <a:spcBef>
                <a:spcPct val="50000"/>
              </a:spcBef>
            </a:pPr>
            <a:r>
              <a:rPr lang="en-US" dirty="0"/>
              <a:t>C</a:t>
            </a:r>
            <a:r>
              <a:rPr lang="en-US" dirty="0" smtClean="0"/>
              <a:t>ommon </a:t>
            </a:r>
            <a:r>
              <a:rPr lang="en-US" dirty="0"/>
              <a:t>case-control design </a:t>
            </a:r>
            <a:r>
              <a:rPr lang="en-US"/>
              <a:t>– </a:t>
            </a:r>
            <a:endParaRPr lang="en-US" smtClean="0"/>
          </a:p>
          <a:p>
            <a:pPr algn="ctr" eaLnBrk="0" hangingPunct="0">
              <a:spcBef>
                <a:spcPct val="50000"/>
              </a:spcBef>
            </a:pPr>
            <a:r>
              <a:rPr lang="en-US" smtClean="0"/>
              <a:t>and </a:t>
            </a:r>
            <a:r>
              <a:rPr lang="en-US" dirty="0"/>
              <a:t>most susceptible to bias.</a:t>
            </a:r>
          </a:p>
        </p:txBody>
      </p:sp>
      <p:grpSp>
        <p:nvGrpSpPr>
          <p:cNvPr id="63" name="Group 62"/>
          <p:cNvGrpSpPr/>
          <p:nvPr/>
        </p:nvGrpSpPr>
        <p:grpSpPr>
          <a:xfrm>
            <a:off x="6629400" y="6096000"/>
            <a:ext cx="2362200" cy="985838"/>
            <a:chOff x="6934200" y="5867400"/>
            <a:chExt cx="1524000" cy="985838"/>
          </a:xfrm>
        </p:grpSpPr>
        <p:sp>
          <p:nvSpPr>
            <p:cNvPr id="65" name="TextBox 43"/>
            <p:cNvSpPr txBox="1">
              <a:spLocks noChangeArrowheads="1"/>
            </p:cNvSpPr>
            <p:nvPr/>
          </p:nvSpPr>
          <p:spPr bwMode="auto">
            <a:xfrm>
              <a:off x="6934200" y="6211888"/>
              <a:ext cx="1524000" cy="641350"/>
            </a:xfrm>
            <a:prstGeom prst="rect">
              <a:avLst/>
            </a:prstGeom>
            <a:noFill/>
            <a:ln w="9525">
              <a:noFill/>
              <a:miter lim="800000"/>
              <a:headEnd/>
              <a:tailEnd/>
            </a:ln>
          </p:spPr>
          <p:txBody>
            <a:bodyPr>
              <a:spAutoFit/>
            </a:bodyPr>
            <a:lstStyle/>
            <a:p>
              <a:pPr algn="ctr"/>
              <a:r>
                <a:rPr lang="en-US" sz="1800">
                  <a:latin typeface="Calibri" pitchFamily="34" charset="0"/>
                </a:rPr>
                <a:t>Time of the Study</a:t>
              </a:r>
            </a:p>
          </p:txBody>
        </p:sp>
        <p:sp>
          <p:nvSpPr>
            <p:cNvPr id="67" name="Up Arrow 66"/>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grpSp>
    </p:spTree>
    <p:extLst>
      <p:ext uri="{BB962C8B-B14F-4D97-AF65-F5344CB8AC3E}">
        <p14:creationId xmlns:p14="http://schemas.microsoft.com/office/powerpoint/2010/main" val="2172750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Rectangle 2"/>
          <p:cNvSpPr>
            <a:spLocks noGrp="1" noChangeArrowheads="1"/>
          </p:cNvSpPr>
          <p:nvPr>
            <p:ph type="title"/>
          </p:nvPr>
        </p:nvSpPr>
        <p:spPr>
          <a:xfrm>
            <a:off x="228600" y="76200"/>
            <a:ext cx="8686800" cy="1143000"/>
          </a:xfrm>
        </p:spPr>
        <p:txBody>
          <a:bodyPr/>
          <a:lstStyle/>
          <a:p>
            <a:r>
              <a:rPr lang="en-US" sz="3600" b="1" smtClean="0"/>
              <a:t>Case-control design using prevalent cases</a:t>
            </a:r>
          </a:p>
        </p:txBody>
      </p:sp>
      <p:sp>
        <p:nvSpPr>
          <p:cNvPr id="136194" name="Rectangle 3"/>
          <p:cNvSpPr>
            <a:spLocks noGrp="1" noChangeArrowheads="1"/>
          </p:cNvSpPr>
          <p:nvPr>
            <p:ph type="body" idx="1"/>
          </p:nvPr>
        </p:nvSpPr>
        <p:spPr>
          <a:xfrm>
            <a:off x="381000" y="1143000"/>
            <a:ext cx="8610600" cy="4572000"/>
          </a:xfrm>
        </p:spPr>
        <p:txBody>
          <a:bodyPr/>
          <a:lstStyle/>
          <a:p>
            <a:r>
              <a:rPr lang="en-US" dirty="0" smtClean="0"/>
              <a:t>Sampling glioma patients under treatment in a hospital during study period</a:t>
            </a:r>
          </a:p>
          <a:p>
            <a:r>
              <a:rPr lang="en-US" dirty="0" smtClean="0"/>
              <a:t>Glioma has poor overall survival such that using patients in treatment (and surviving) will not be representative of all glioma diagnoses </a:t>
            </a:r>
          </a:p>
          <a:p>
            <a:r>
              <a:rPr lang="en-US" dirty="0" smtClean="0"/>
              <a:t>Nature of bias variable and not predictable</a:t>
            </a:r>
          </a:p>
          <a:p>
            <a:r>
              <a:rPr lang="en-US" dirty="0" smtClean="0"/>
              <a:t>Note:  If cases at Kaiser, primary study base.  If at UCSF, secondary study base.  </a:t>
            </a:r>
          </a:p>
          <a:p>
            <a:r>
              <a:rPr lang="en-US" dirty="0" smtClean="0"/>
              <a:t>Historically most common design</a:t>
            </a:r>
          </a:p>
        </p:txBody>
      </p:sp>
    </p:spTree>
    <p:extLst>
      <p:ext uri="{BB962C8B-B14F-4D97-AF65-F5344CB8AC3E}">
        <p14:creationId xmlns:p14="http://schemas.microsoft.com/office/powerpoint/2010/main" val="1993034951"/>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499"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48500" name="TextBox 45"/>
          <p:cNvSpPr txBox="1">
            <a:spLocks noChangeArrowheads="1"/>
          </p:cNvSpPr>
          <p:nvPr/>
        </p:nvSpPr>
        <p:spPr bwMode="auto">
          <a:xfrm>
            <a:off x="228600" y="736600"/>
            <a:ext cx="3581400" cy="1015663"/>
          </a:xfrm>
          <a:prstGeom prst="rect">
            <a:avLst/>
          </a:prstGeom>
          <a:noFill/>
          <a:ln w="9525">
            <a:noFill/>
            <a:miter lim="800000"/>
            <a:headEnd/>
            <a:tailEnd/>
          </a:ln>
        </p:spPr>
        <p:txBody>
          <a:bodyPr>
            <a:spAutoFit/>
          </a:bodyPr>
          <a:lstStyle/>
          <a:p>
            <a:r>
              <a:rPr lang="en-US" sz="2000" b="1" dirty="0" smtClean="0"/>
              <a:t>Case-Control Study with Prevalent Cases and Controls</a:t>
            </a:r>
          </a:p>
          <a:p>
            <a:r>
              <a:rPr lang="en-US" sz="2000" b="1" dirty="0"/>
              <a:t>i</a:t>
            </a:r>
            <a:r>
              <a:rPr lang="en-US" sz="2000" b="1" dirty="0" smtClean="0"/>
              <a:t>n a Dynamic Cohort</a:t>
            </a:r>
            <a:endParaRPr lang="en-US" sz="2000" b="1" dirty="0"/>
          </a:p>
        </p:txBody>
      </p:sp>
      <p:sp>
        <p:nvSpPr>
          <p:cNvPr id="148511" name="AutoShape 3"/>
          <p:cNvSpPr>
            <a:spLocks noChangeArrowheads="1"/>
          </p:cNvSpPr>
          <p:nvPr/>
        </p:nvSpPr>
        <p:spPr bwMode="auto">
          <a:xfrm rot="10800000">
            <a:off x="1524000" y="457200"/>
            <a:ext cx="6248400" cy="685800"/>
          </a:xfrm>
          <a:prstGeom prst="rtTriangle">
            <a:avLst/>
          </a:prstGeom>
          <a:solidFill>
            <a:schemeClr val="bg2">
              <a:lumMod val="40000"/>
              <a:lumOff val="60000"/>
            </a:schemeClr>
          </a:solidFill>
          <a:ln w="9525">
            <a:solidFill>
              <a:schemeClr val="tx1"/>
            </a:solidFill>
            <a:miter lim="800000"/>
            <a:headEnd/>
            <a:tailEnd/>
          </a:ln>
        </p:spPr>
        <p:txBody>
          <a:bodyPr wrap="none" anchor="ctr"/>
          <a:lstStyle/>
          <a:p>
            <a:endParaRPr lang="en-US" sz="1800">
              <a:latin typeface="Calibri" pitchFamily="34" charset="0"/>
            </a:endParaRPr>
          </a:p>
        </p:txBody>
      </p:sp>
      <p:sp>
        <p:nvSpPr>
          <p:cNvPr id="66" name="Rectangle 65"/>
          <p:cNvSpPr/>
          <p:nvPr/>
        </p:nvSpPr>
        <p:spPr>
          <a:xfrm>
            <a:off x="7534275" y="457200"/>
            <a:ext cx="46038" cy="6286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148513"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sp>
        <p:nvSpPr>
          <p:cNvPr id="148515" name="TextBox 84"/>
          <p:cNvSpPr txBox="1">
            <a:spLocks noChangeArrowheads="1"/>
          </p:cNvSpPr>
          <p:nvPr/>
        </p:nvSpPr>
        <p:spPr bwMode="auto">
          <a:xfrm>
            <a:off x="1073876" y="152400"/>
            <a:ext cx="1084263" cy="641350"/>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a:latin typeface="Calibri" pitchFamily="34" charset="0"/>
              </a:rPr>
              <a:t>Residents</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55" name="Straight Arrow Connector 54"/>
          <p:cNvCxnSpPr/>
          <p:nvPr/>
        </p:nvCxnSpPr>
        <p:spPr>
          <a:xfrm>
            <a:off x="4838700" y="817563"/>
            <a:ext cx="4572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3613150" y="685800"/>
            <a:ext cx="39370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522" name="TextBox 35"/>
          <p:cNvSpPr txBox="1">
            <a:spLocks noChangeArrowheads="1"/>
          </p:cNvSpPr>
          <p:nvPr/>
        </p:nvSpPr>
        <p:spPr bwMode="auto">
          <a:xfrm>
            <a:off x="3903663" y="10033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48523" name="TextBox 2"/>
          <p:cNvSpPr txBox="1">
            <a:spLocks noChangeArrowheads="1"/>
          </p:cNvSpPr>
          <p:nvPr/>
        </p:nvSpPr>
        <p:spPr bwMode="auto">
          <a:xfrm>
            <a:off x="2133600" y="6107112"/>
            <a:ext cx="3810000" cy="369888"/>
          </a:xfrm>
          <a:prstGeom prst="rect">
            <a:avLst/>
          </a:prstGeom>
          <a:noFill/>
          <a:ln w="9525">
            <a:noFill/>
            <a:miter lim="800000"/>
            <a:headEnd/>
            <a:tailEnd/>
          </a:ln>
        </p:spPr>
        <p:txBody>
          <a:bodyPr>
            <a:spAutoFit/>
          </a:bodyPr>
          <a:lstStyle/>
          <a:p>
            <a:pPr eaLnBrk="0" hangingPunct="0"/>
            <a:r>
              <a:rPr lang="en-US" sz="1800" dirty="0">
                <a:latin typeface="Calibri" pitchFamily="34" charset="0"/>
              </a:rPr>
              <a:t>Calendar Time </a:t>
            </a:r>
          </a:p>
        </p:txBody>
      </p:sp>
      <p:cxnSp>
        <p:nvCxnSpPr>
          <p:cNvPr id="58" name="Straight Arrow Connector 57"/>
          <p:cNvCxnSpPr/>
          <p:nvPr/>
        </p:nvCxnSpPr>
        <p:spPr>
          <a:xfrm>
            <a:off x="3733800" y="6248400"/>
            <a:ext cx="841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4" name="Rectangle 63"/>
          <p:cNvSpPr>
            <a:spLocks noChangeArrowheads="1"/>
          </p:cNvSpPr>
          <p:nvPr/>
        </p:nvSpPr>
        <p:spPr bwMode="auto">
          <a:xfrm>
            <a:off x="7315200" y="3886200"/>
            <a:ext cx="457200" cy="1219200"/>
          </a:xfrm>
          <a:prstGeom prst="rect">
            <a:avLst/>
          </a:prstGeom>
          <a:solidFill>
            <a:srgbClr val="FF0000"/>
          </a:solidFill>
          <a:ln w="25400" algn="ctr">
            <a:solidFill>
              <a:srgbClr val="FF0000"/>
            </a:solidFill>
            <a:miter lim="800000"/>
            <a:headEnd/>
            <a:tailEnd/>
          </a:ln>
        </p:spPr>
        <p:txBody>
          <a:bodyPr vert="vert270" anchor="ctr"/>
          <a:lstStyle/>
          <a:p>
            <a:pPr algn="ctr" fontAlgn="auto">
              <a:spcBef>
                <a:spcPts val="0"/>
              </a:spcBef>
              <a:spcAft>
                <a:spcPts val="0"/>
              </a:spcAft>
              <a:defRPr/>
            </a:pPr>
            <a:r>
              <a:rPr lang="en-US" sz="1800" dirty="0" smtClean="0">
                <a:solidFill>
                  <a:schemeClr val="lt1"/>
                </a:solidFill>
                <a:latin typeface="+mn-lt"/>
              </a:rPr>
              <a:t>controls</a:t>
            </a:r>
            <a:endParaRPr lang="en-US" sz="1800" dirty="0">
              <a:solidFill>
                <a:schemeClr val="lt1"/>
              </a:solidFill>
              <a:latin typeface="+mn-lt"/>
            </a:endParaRPr>
          </a:p>
        </p:txBody>
      </p:sp>
      <p:sp>
        <p:nvSpPr>
          <p:cNvPr id="47" name="Rectangle 46"/>
          <p:cNvSpPr/>
          <p:nvPr/>
        </p:nvSpPr>
        <p:spPr>
          <a:xfrm>
            <a:off x="7343955" y="441325"/>
            <a:ext cx="457200" cy="70167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5" name="Text Box 44"/>
          <p:cNvSpPr txBox="1">
            <a:spLocks noChangeArrowheads="1"/>
          </p:cNvSpPr>
          <p:nvPr/>
        </p:nvSpPr>
        <p:spPr bwMode="auto">
          <a:xfrm>
            <a:off x="7343956" y="690881"/>
            <a:ext cx="428444" cy="184666"/>
          </a:xfrm>
          <a:prstGeom prst="rect">
            <a:avLst/>
          </a:prstGeom>
          <a:solidFill>
            <a:srgbClr val="FF0000"/>
          </a:solidFill>
          <a:ln w="9525">
            <a:noFill/>
            <a:miter lim="800000"/>
            <a:headEnd/>
            <a:tailEnd/>
          </a:ln>
        </p:spPr>
        <p:txBody>
          <a:bodyPr wrap="square">
            <a:spAutoFit/>
          </a:bodyPr>
          <a:lstStyle/>
          <a:p>
            <a:pPr>
              <a:spcBef>
                <a:spcPct val="50000"/>
              </a:spcBef>
            </a:pPr>
            <a:endParaRPr lang="en-US" sz="600" i="1" dirty="0"/>
          </a:p>
        </p:txBody>
      </p:sp>
      <p:sp>
        <p:nvSpPr>
          <p:cNvPr id="48" name="Oval 47"/>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49" name="Oval 48"/>
          <p:cNvSpPr/>
          <p:nvPr/>
        </p:nvSpPr>
        <p:spPr>
          <a:xfrm>
            <a:off x="5993910" y="134490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0" name="Oval 49"/>
          <p:cNvSpPr/>
          <p:nvPr/>
        </p:nvSpPr>
        <p:spPr>
          <a:xfrm>
            <a:off x="2985739" y="171023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1" name="Oval 50"/>
          <p:cNvSpPr/>
          <p:nvPr/>
        </p:nvSpPr>
        <p:spPr>
          <a:xfrm>
            <a:off x="6547622" y="213360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4" name="Oval 53"/>
          <p:cNvSpPr/>
          <p:nvPr/>
        </p:nvSpPr>
        <p:spPr>
          <a:xfrm>
            <a:off x="4488430" y="1995515"/>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7" name="Oval 56"/>
          <p:cNvSpPr/>
          <p:nvPr/>
        </p:nvSpPr>
        <p:spPr>
          <a:xfrm>
            <a:off x="5440930" y="212933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3" name="Rectangle 42"/>
          <p:cNvSpPr/>
          <p:nvPr/>
        </p:nvSpPr>
        <p:spPr>
          <a:xfrm>
            <a:off x="7252939" y="1304955"/>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cases</a:t>
            </a:r>
            <a:endParaRPr lang="en-US" sz="1800" dirty="0"/>
          </a:p>
        </p:txBody>
      </p:sp>
      <p:cxnSp>
        <p:nvCxnSpPr>
          <p:cNvPr id="44" name="Straight Arrow Connector 43"/>
          <p:cNvCxnSpPr/>
          <p:nvPr/>
        </p:nvCxnSpPr>
        <p:spPr>
          <a:xfrm>
            <a:off x="3199245" y="1828800"/>
            <a:ext cx="3022600" cy="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4648200" y="2057400"/>
            <a:ext cx="2590800" cy="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5562600" y="2209800"/>
            <a:ext cx="685800" cy="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82"/>
          <p:cNvCxnSpPr>
            <a:cxnSpLocks noChangeShapeType="1"/>
          </p:cNvCxnSpPr>
          <p:nvPr/>
        </p:nvCxnSpPr>
        <p:spPr bwMode="auto">
          <a:xfrm>
            <a:off x="6108700" y="1485900"/>
            <a:ext cx="1144239" cy="38100"/>
          </a:xfrm>
          <a:prstGeom prst="straightConnector1">
            <a:avLst/>
          </a:prstGeom>
          <a:noFill/>
          <a:ln w="19050" algn="ctr">
            <a:solidFill>
              <a:schemeClr val="tx1"/>
            </a:solidFill>
            <a:prstDash val="dash"/>
            <a:round/>
            <a:headEnd/>
            <a:tailEnd type="arrow" w="med" len="med"/>
          </a:ln>
        </p:spPr>
      </p:cxnSp>
      <p:cxnSp>
        <p:nvCxnSpPr>
          <p:cNvPr id="59" name="Straight Arrow Connector 58"/>
          <p:cNvCxnSpPr/>
          <p:nvPr/>
        </p:nvCxnSpPr>
        <p:spPr>
          <a:xfrm>
            <a:off x="6705600" y="2286000"/>
            <a:ext cx="533400" cy="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a:off x="3405188" y="3352800"/>
            <a:ext cx="533400" cy="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61" name="TextBox 39"/>
          <p:cNvSpPr txBox="1">
            <a:spLocks noChangeArrowheads="1"/>
          </p:cNvSpPr>
          <p:nvPr/>
        </p:nvSpPr>
        <p:spPr bwMode="auto">
          <a:xfrm>
            <a:off x="3962400" y="3200400"/>
            <a:ext cx="1652588" cy="366713"/>
          </a:xfrm>
          <a:prstGeom prst="rect">
            <a:avLst/>
          </a:prstGeom>
          <a:noFill/>
          <a:ln w="9525">
            <a:noFill/>
            <a:miter lim="800000"/>
            <a:headEnd/>
            <a:tailEnd/>
          </a:ln>
        </p:spPr>
        <p:txBody>
          <a:bodyPr>
            <a:spAutoFit/>
          </a:bodyPr>
          <a:lstStyle/>
          <a:p>
            <a:r>
              <a:rPr lang="en-US" sz="1800" dirty="0" smtClean="0">
                <a:latin typeface="Calibri" pitchFamily="34" charset="0"/>
              </a:rPr>
              <a:t>Survival </a:t>
            </a:r>
            <a:r>
              <a:rPr lang="en-US" sz="1800" dirty="0">
                <a:latin typeface="Calibri" pitchFamily="34" charset="0"/>
              </a:rPr>
              <a:t>Time</a:t>
            </a:r>
          </a:p>
        </p:txBody>
      </p:sp>
    </p:spTree>
    <p:extLst>
      <p:ext uri="{BB962C8B-B14F-4D97-AF65-F5344CB8AC3E}">
        <p14:creationId xmlns:p14="http://schemas.microsoft.com/office/powerpoint/2010/main" val="2264311059"/>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8646" y="2109087"/>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2895600" y="178216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flipH="1" flipV="1">
            <a:off x="5992770" y="1736441"/>
            <a:ext cx="45719" cy="4571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2122488"/>
            <a:ext cx="226977" cy="23971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5491" name="TextBox 35"/>
          <p:cNvSpPr txBox="1">
            <a:spLocks noChangeArrowheads="1"/>
          </p:cNvSpPr>
          <p:nvPr/>
        </p:nvSpPr>
        <p:spPr bwMode="auto">
          <a:xfrm>
            <a:off x="3465513" y="1916112"/>
            <a:ext cx="420687" cy="369888"/>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105492" name="TextBox 45"/>
          <p:cNvSpPr txBox="1">
            <a:spLocks noChangeArrowheads="1"/>
          </p:cNvSpPr>
          <p:nvPr/>
        </p:nvSpPr>
        <p:spPr bwMode="auto">
          <a:xfrm>
            <a:off x="762000" y="162580"/>
            <a:ext cx="8122673" cy="523220"/>
          </a:xfrm>
          <a:prstGeom prst="rect">
            <a:avLst/>
          </a:prstGeom>
          <a:noFill/>
          <a:ln w="9525">
            <a:noFill/>
            <a:miter lim="800000"/>
            <a:headEnd/>
            <a:tailEnd/>
          </a:ln>
        </p:spPr>
        <p:txBody>
          <a:bodyPr wrap="none">
            <a:spAutoFit/>
          </a:bodyPr>
          <a:lstStyle/>
          <a:p>
            <a:r>
              <a:rPr lang="en-US" sz="2800" b="1" dirty="0" smtClean="0"/>
              <a:t>Cross-Sectional Study Design in a Dynamic Cohort</a:t>
            </a:r>
            <a:endParaRPr lang="en-US" sz="2800" b="1" dirty="0"/>
          </a:p>
        </p:txBody>
      </p:sp>
      <p:sp>
        <p:nvSpPr>
          <p:cNvPr id="105508" name="AutoShape 3"/>
          <p:cNvSpPr>
            <a:spLocks noChangeArrowheads="1"/>
          </p:cNvSpPr>
          <p:nvPr/>
        </p:nvSpPr>
        <p:spPr bwMode="auto">
          <a:xfrm rot="10800000">
            <a:off x="1524000" y="783567"/>
            <a:ext cx="6248400" cy="685800"/>
          </a:xfrm>
          <a:prstGeom prst="rtTriangle">
            <a:avLst/>
          </a:prstGeom>
          <a:solidFill>
            <a:schemeClr val="bg2">
              <a:lumMod val="60000"/>
              <a:lumOff val="40000"/>
            </a:schemeClr>
          </a:solidFill>
          <a:ln w="9525">
            <a:solidFill>
              <a:schemeClr val="tx1"/>
            </a:solidFill>
            <a:miter lim="800000"/>
            <a:headEnd/>
            <a:tailEnd/>
          </a:ln>
        </p:spPr>
        <p:txBody>
          <a:bodyPr wrap="none" anchor="ctr"/>
          <a:lstStyle/>
          <a:p>
            <a:endParaRPr lang="en-US" sz="1800">
              <a:latin typeface="Calibri" pitchFamily="34" charset="0"/>
            </a:endParaRPr>
          </a:p>
        </p:txBody>
      </p:sp>
      <p:cxnSp>
        <p:nvCxnSpPr>
          <p:cNvPr id="105515" name="Straight Connector 80"/>
          <p:cNvCxnSpPr>
            <a:cxnSpLocks noChangeShapeType="1"/>
          </p:cNvCxnSpPr>
          <p:nvPr/>
        </p:nvCxnSpPr>
        <p:spPr bwMode="auto">
          <a:xfrm>
            <a:off x="5657491" y="1219200"/>
            <a:ext cx="335281" cy="435516"/>
          </a:xfrm>
          <a:prstGeom prst="line">
            <a:avLst/>
          </a:prstGeom>
          <a:noFill/>
          <a:ln w="19050" algn="ctr">
            <a:solidFill>
              <a:schemeClr val="tx1"/>
            </a:solidFill>
            <a:round/>
            <a:headEnd/>
            <a:tailEnd/>
          </a:ln>
        </p:spPr>
      </p:cxnSp>
      <p:sp>
        <p:nvSpPr>
          <p:cNvPr id="105517" name="TextBox 84"/>
          <p:cNvSpPr txBox="1">
            <a:spLocks noChangeArrowheads="1"/>
          </p:cNvSpPr>
          <p:nvPr/>
        </p:nvSpPr>
        <p:spPr bwMode="auto">
          <a:xfrm>
            <a:off x="1676400" y="801469"/>
            <a:ext cx="1219200" cy="646331"/>
          </a:xfrm>
          <a:prstGeom prst="rect">
            <a:avLst/>
          </a:prstGeom>
          <a:noFill/>
          <a:ln w="9525">
            <a:noFill/>
            <a:miter lim="800000"/>
            <a:headEnd/>
            <a:tailEnd/>
          </a:ln>
        </p:spPr>
        <p:txBody>
          <a:bodyPr wrap="square">
            <a:spAutoFit/>
          </a:bodyPr>
          <a:lstStyle/>
          <a:p>
            <a:r>
              <a:rPr lang="en-US" sz="1800" dirty="0" smtClean="0">
                <a:latin typeface="Calibri" pitchFamily="34" charset="0"/>
              </a:rPr>
              <a:t>New Members</a:t>
            </a:r>
            <a:endParaRPr lang="en-US" sz="1800" dirty="0">
              <a:latin typeface="Calibri" pitchFamily="34" charset="0"/>
            </a:endParaRP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55" name="Straight Arrow Connector 54"/>
          <p:cNvCxnSpPr/>
          <p:nvPr/>
        </p:nvCxnSpPr>
        <p:spPr>
          <a:xfrm>
            <a:off x="4191000" y="1098550"/>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a:off x="5105400" y="1224233"/>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6520132" y="1339880"/>
            <a:ext cx="228600" cy="28483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35"/>
          <p:cNvSpPr txBox="1">
            <a:spLocks noChangeArrowheads="1"/>
          </p:cNvSpPr>
          <p:nvPr/>
        </p:nvSpPr>
        <p:spPr bwMode="auto">
          <a:xfrm>
            <a:off x="6705600" y="1412272"/>
            <a:ext cx="420687" cy="369888"/>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59" name="Rectangle 58"/>
          <p:cNvSpPr/>
          <p:nvPr/>
        </p:nvSpPr>
        <p:spPr>
          <a:xfrm>
            <a:off x="7319846" y="777875"/>
            <a:ext cx="452554" cy="6699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2" name="TextBox 43"/>
          <p:cNvSpPr txBox="1">
            <a:spLocks noChangeArrowheads="1"/>
          </p:cNvSpPr>
          <p:nvPr/>
        </p:nvSpPr>
        <p:spPr bwMode="auto">
          <a:xfrm>
            <a:off x="2654627" y="6293108"/>
            <a:ext cx="1697901" cy="369332"/>
          </a:xfrm>
          <a:prstGeom prst="rect">
            <a:avLst/>
          </a:prstGeom>
          <a:noFill/>
          <a:ln w="9525">
            <a:noFill/>
            <a:miter lim="800000"/>
            <a:headEnd/>
            <a:tailEnd/>
          </a:ln>
        </p:spPr>
        <p:txBody>
          <a:bodyPr wrap="none">
            <a:spAutoFit/>
          </a:bodyPr>
          <a:lstStyle/>
          <a:p>
            <a:r>
              <a:rPr lang="en-US" sz="1800" dirty="0" smtClean="0">
                <a:latin typeface="Calibri" pitchFamily="34" charset="0"/>
              </a:rPr>
              <a:t>Calendar Time   </a:t>
            </a:r>
            <a:endParaRPr lang="en-US" sz="1800" dirty="0">
              <a:latin typeface="Calibri" pitchFamily="34" charset="0"/>
            </a:endParaRPr>
          </a:p>
        </p:txBody>
      </p:sp>
      <p:cxnSp>
        <p:nvCxnSpPr>
          <p:cNvPr id="36" name="Straight Arrow Connector 35"/>
          <p:cNvCxnSpPr/>
          <p:nvPr/>
        </p:nvCxnSpPr>
        <p:spPr>
          <a:xfrm flipV="1">
            <a:off x="4312054" y="6438900"/>
            <a:ext cx="1143000" cy="583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1"/>
          <p:cNvCxnSpPr>
            <a:cxnSpLocks noChangeShapeType="1"/>
          </p:cNvCxnSpPr>
          <p:nvPr/>
        </p:nvCxnSpPr>
        <p:spPr bwMode="auto">
          <a:xfrm>
            <a:off x="4724400" y="2011064"/>
            <a:ext cx="1600200" cy="0"/>
          </a:xfrm>
          <a:prstGeom prst="straightConnector1">
            <a:avLst/>
          </a:prstGeom>
          <a:noFill/>
          <a:ln w="25400" algn="ctr">
            <a:solidFill>
              <a:schemeClr val="tx1"/>
            </a:solidFill>
            <a:prstDash val="sysDash"/>
            <a:round/>
            <a:headEnd/>
            <a:tailEnd type="arrow" w="med" len="med"/>
          </a:ln>
        </p:spPr>
      </p:cxnSp>
      <p:cxnSp>
        <p:nvCxnSpPr>
          <p:cNvPr id="38" name="Straight Connector 53"/>
          <p:cNvCxnSpPr>
            <a:cxnSpLocks noChangeShapeType="1"/>
          </p:cNvCxnSpPr>
          <p:nvPr/>
        </p:nvCxnSpPr>
        <p:spPr bwMode="auto">
          <a:xfrm flipV="1">
            <a:off x="3169669" y="1922838"/>
            <a:ext cx="4495800" cy="0"/>
          </a:xfrm>
          <a:prstGeom prst="line">
            <a:avLst/>
          </a:prstGeom>
          <a:noFill/>
          <a:ln w="25400" algn="ctr">
            <a:solidFill>
              <a:schemeClr val="tx1"/>
            </a:solidFill>
            <a:prstDash val="sysDash"/>
            <a:round/>
            <a:headEnd/>
            <a:tailEnd/>
          </a:ln>
        </p:spPr>
      </p:cxnSp>
      <p:cxnSp>
        <p:nvCxnSpPr>
          <p:cNvPr id="39" name="Straight Arrow Connector 56"/>
          <p:cNvCxnSpPr>
            <a:cxnSpLocks noChangeShapeType="1"/>
          </p:cNvCxnSpPr>
          <p:nvPr/>
        </p:nvCxnSpPr>
        <p:spPr bwMode="auto">
          <a:xfrm>
            <a:off x="7613906" y="1922838"/>
            <a:ext cx="6094" cy="916916"/>
          </a:xfrm>
          <a:prstGeom prst="straightConnector1">
            <a:avLst/>
          </a:prstGeom>
          <a:noFill/>
          <a:ln w="25400" algn="ctr">
            <a:solidFill>
              <a:schemeClr val="tx1"/>
            </a:solidFill>
            <a:round/>
            <a:headEnd/>
            <a:tailEnd type="arrow" w="med" len="med"/>
          </a:ln>
        </p:spPr>
      </p:cxnSp>
      <p:cxnSp>
        <p:nvCxnSpPr>
          <p:cNvPr id="40" name="Straight Connector 58"/>
          <p:cNvCxnSpPr>
            <a:cxnSpLocks noChangeShapeType="1"/>
          </p:cNvCxnSpPr>
          <p:nvPr/>
        </p:nvCxnSpPr>
        <p:spPr bwMode="auto">
          <a:xfrm flipV="1">
            <a:off x="5573713" y="2163464"/>
            <a:ext cx="1817687" cy="11113"/>
          </a:xfrm>
          <a:prstGeom prst="line">
            <a:avLst/>
          </a:prstGeom>
          <a:noFill/>
          <a:ln w="25400" algn="ctr">
            <a:solidFill>
              <a:schemeClr val="tx1"/>
            </a:solidFill>
            <a:prstDash val="sysDash"/>
            <a:round/>
            <a:headEnd/>
            <a:tailEnd/>
          </a:ln>
        </p:spPr>
      </p:cxnSp>
      <p:cxnSp>
        <p:nvCxnSpPr>
          <p:cNvPr id="41" name="Straight Arrow Connector 56"/>
          <p:cNvCxnSpPr>
            <a:cxnSpLocks noChangeShapeType="1"/>
          </p:cNvCxnSpPr>
          <p:nvPr/>
        </p:nvCxnSpPr>
        <p:spPr bwMode="auto">
          <a:xfrm>
            <a:off x="7391400" y="2163464"/>
            <a:ext cx="1588" cy="685800"/>
          </a:xfrm>
          <a:prstGeom prst="straightConnector1">
            <a:avLst/>
          </a:prstGeom>
          <a:noFill/>
          <a:ln w="25400" algn="ctr">
            <a:solidFill>
              <a:schemeClr val="tx1"/>
            </a:solidFill>
            <a:round/>
            <a:headEnd/>
            <a:tailEnd type="arrow" w="med" len="med"/>
          </a:ln>
        </p:spPr>
      </p:cxnSp>
      <p:cxnSp>
        <p:nvCxnSpPr>
          <p:cNvPr id="42" name="Straight Arrow Connector 31"/>
          <p:cNvCxnSpPr>
            <a:cxnSpLocks noChangeShapeType="1"/>
          </p:cNvCxnSpPr>
          <p:nvPr/>
        </p:nvCxnSpPr>
        <p:spPr bwMode="auto">
          <a:xfrm>
            <a:off x="6792913" y="2239664"/>
            <a:ext cx="522287" cy="3175"/>
          </a:xfrm>
          <a:prstGeom prst="straightConnector1">
            <a:avLst/>
          </a:prstGeom>
          <a:noFill/>
          <a:ln w="25400" algn="ctr">
            <a:solidFill>
              <a:schemeClr val="tx1"/>
            </a:solidFill>
            <a:round/>
            <a:headEnd/>
            <a:tailEnd type="arrow" w="med" len="med"/>
          </a:ln>
        </p:spPr>
      </p:cxnSp>
      <p:sp>
        <p:nvSpPr>
          <p:cNvPr id="43" name="TextBox 43"/>
          <p:cNvSpPr txBox="1">
            <a:spLocks noChangeArrowheads="1"/>
          </p:cNvSpPr>
          <p:nvPr/>
        </p:nvSpPr>
        <p:spPr bwMode="auto">
          <a:xfrm>
            <a:off x="6667500" y="6412468"/>
            <a:ext cx="2095500" cy="369332"/>
          </a:xfrm>
          <a:prstGeom prst="rect">
            <a:avLst/>
          </a:prstGeom>
          <a:noFill/>
          <a:ln w="9525">
            <a:noFill/>
            <a:miter lim="800000"/>
            <a:headEnd/>
            <a:tailEnd/>
          </a:ln>
        </p:spPr>
        <p:txBody>
          <a:bodyPr wrap="square">
            <a:spAutoFit/>
          </a:bodyPr>
          <a:lstStyle/>
          <a:p>
            <a:pPr algn="ctr"/>
            <a:r>
              <a:rPr lang="en-US" sz="1800" dirty="0">
                <a:latin typeface="Calibri" pitchFamily="34" charset="0"/>
              </a:rPr>
              <a:t>Time of the Study</a:t>
            </a:r>
          </a:p>
        </p:txBody>
      </p:sp>
      <p:sp>
        <p:nvSpPr>
          <p:cNvPr id="44" name="Up Arrow 43"/>
          <p:cNvSpPr/>
          <p:nvPr/>
        </p:nvSpPr>
        <p:spPr>
          <a:xfrm>
            <a:off x="7543376" y="6199095"/>
            <a:ext cx="76624" cy="27867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45" name="Straight Connector 53"/>
          <p:cNvCxnSpPr>
            <a:cxnSpLocks noChangeShapeType="1"/>
            <a:stCxn id="47" idx="6"/>
          </p:cNvCxnSpPr>
          <p:nvPr/>
        </p:nvCxnSpPr>
        <p:spPr bwMode="auto">
          <a:xfrm>
            <a:off x="6141469" y="1743285"/>
            <a:ext cx="1472437" cy="9315"/>
          </a:xfrm>
          <a:prstGeom prst="line">
            <a:avLst/>
          </a:prstGeom>
          <a:noFill/>
          <a:ln w="25400" algn="ctr">
            <a:solidFill>
              <a:schemeClr val="tx1"/>
            </a:solidFill>
            <a:prstDash val="sysDash"/>
            <a:round/>
            <a:headEnd/>
            <a:tailEnd/>
          </a:ln>
        </p:spPr>
      </p:cxnSp>
      <p:cxnSp>
        <p:nvCxnSpPr>
          <p:cNvPr id="46" name="Straight Arrow Connector 56"/>
          <p:cNvCxnSpPr>
            <a:cxnSpLocks noChangeShapeType="1"/>
          </p:cNvCxnSpPr>
          <p:nvPr/>
        </p:nvCxnSpPr>
        <p:spPr bwMode="auto">
          <a:xfrm flipV="1">
            <a:off x="7616953" y="1469367"/>
            <a:ext cx="3047" cy="250179"/>
          </a:xfrm>
          <a:prstGeom prst="straightConnector1">
            <a:avLst/>
          </a:prstGeom>
          <a:noFill/>
          <a:ln w="25400" algn="ctr">
            <a:solidFill>
              <a:schemeClr val="tx1"/>
            </a:solidFill>
            <a:round/>
            <a:headEnd/>
            <a:tailEnd type="arrow" w="med" len="med"/>
          </a:ln>
        </p:spPr>
      </p:cxnSp>
      <p:sp>
        <p:nvSpPr>
          <p:cNvPr id="47" name="Oval 46"/>
          <p:cNvSpPr/>
          <p:nvPr/>
        </p:nvSpPr>
        <p:spPr>
          <a:xfrm>
            <a:off x="5898130" y="1624715"/>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8" name="Oval 47"/>
          <p:cNvSpPr/>
          <p:nvPr/>
        </p:nvSpPr>
        <p:spPr>
          <a:xfrm>
            <a:off x="4516779" y="198120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9" name="Oval 48"/>
          <p:cNvSpPr/>
          <p:nvPr/>
        </p:nvSpPr>
        <p:spPr>
          <a:xfrm>
            <a:off x="5414152" y="2091055"/>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0" name="Oval 49"/>
          <p:cNvSpPr/>
          <p:nvPr/>
        </p:nvSpPr>
        <p:spPr>
          <a:xfrm>
            <a:off x="6583930" y="2202566"/>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51" name="Straight Arrow Connector 50"/>
          <p:cNvCxnSpPr/>
          <p:nvPr/>
        </p:nvCxnSpPr>
        <p:spPr>
          <a:xfrm>
            <a:off x="3405188" y="3352800"/>
            <a:ext cx="533400" cy="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52" name="TextBox 39"/>
          <p:cNvSpPr txBox="1">
            <a:spLocks noChangeArrowheads="1"/>
          </p:cNvSpPr>
          <p:nvPr/>
        </p:nvSpPr>
        <p:spPr bwMode="auto">
          <a:xfrm>
            <a:off x="3962400" y="3200400"/>
            <a:ext cx="1652588" cy="366713"/>
          </a:xfrm>
          <a:prstGeom prst="rect">
            <a:avLst/>
          </a:prstGeom>
          <a:noFill/>
          <a:ln w="9525">
            <a:noFill/>
            <a:miter lim="800000"/>
            <a:headEnd/>
            <a:tailEnd/>
          </a:ln>
        </p:spPr>
        <p:txBody>
          <a:bodyPr>
            <a:spAutoFit/>
          </a:bodyPr>
          <a:lstStyle/>
          <a:p>
            <a:r>
              <a:rPr lang="en-US" sz="1800" dirty="0" smtClean="0">
                <a:latin typeface="Calibri" pitchFamily="34" charset="0"/>
              </a:rPr>
              <a:t>Survival </a:t>
            </a:r>
            <a:r>
              <a:rPr lang="en-US" sz="1800" dirty="0">
                <a:latin typeface="Calibri" pitchFamily="34" charset="0"/>
              </a:rPr>
              <a:t>Time</a:t>
            </a:r>
          </a:p>
        </p:txBody>
      </p:sp>
      <p:grpSp>
        <p:nvGrpSpPr>
          <p:cNvPr id="63" name="Group 62"/>
          <p:cNvGrpSpPr/>
          <p:nvPr/>
        </p:nvGrpSpPr>
        <p:grpSpPr>
          <a:xfrm>
            <a:off x="7620000" y="685800"/>
            <a:ext cx="369332" cy="5513295"/>
            <a:chOff x="6187956" y="1221433"/>
            <a:chExt cx="369332" cy="4987280"/>
          </a:xfrm>
        </p:grpSpPr>
        <p:cxnSp>
          <p:nvCxnSpPr>
            <p:cNvPr id="64" name="Straight Arrow Connector 63"/>
            <p:cNvCxnSpPr/>
            <p:nvPr/>
          </p:nvCxnSpPr>
          <p:spPr bwMode="auto">
            <a:xfrm>
              <a:off x="6344444" y="1221433"/>
              <a:ext cx="56356" cy="4987280"/>
            </a:xfrm>
            <a:prstGeom prst="straightConnector1">
              <a:avLst/>
            </a:prstGeom>
            <a:solidFill>
              <a:schemeClr val="accent1"/>
            </a:solidFill>
            <a:ln w="295275" cap="flat" cmpd="sng" algn="ctr">
              <a:solidFill>
                <a:schemeClr val="accent2"/>
              </a:solidFill>
              <a:prstDash val="solid"/>
              <a:round/>
              <a:headEnd type="triangle" w="sm" len="sm"/>
              <a:tailEnd type="triangle" w="sm" len="sm"/>
            </a:ln>
            <a:effectLst/>
          </p:spPr>
        </p:cxnSp>
        <p:sp>
          <p:nvSpPr>
            <p:cNvPr id="65" name="TextBox 37"/>
            <p:cNvSpPr txBox="1">
              <a:spLocks noChangeArrowheads="1"/>
            </p:cNvSpPr>
            <p:nvPr/>
          </p:nvSpPr>
          <p:spPr bwMode="auto">
            <a:xfrm rot="16200000">
              <a:off x="5244299" y="3561727"/>
              <a:ext cx="2256646" cy="369332"/>
            </a:xfrm>
            <a:prstGeom prst="rect">
              <a:avLst/>
            </a:prstGeom>
            <a:noFill/>
            <a:ln w="9525">
              <a:noFill/>
              <a:miter lim="800000"/>
              <a:headEnd/>
              <a:tailEnd/>
            </a:ln>
          </p:spPr>
          <p:txBody>
            <a:bodyPr wrap="none">
              <a:spAutoFit/>
            </a:bodyPr>
            <a:lstStyle/>
            <a:p>
              <a:r>
                <a:rPr lang="en-US" sz="1800" dirty="0" smtClean="0">
                  <a:solidFill>
                    <a:schemeClr val="bg1"/>
                  </a:solidFill>
                  <a:latin typeface="Calibri" pitchFamily="34" charset="0"/>
                </a:rPr>
                <a:t>Cross-sectional: Controls</a:t>
              </a:r>
              <a:endParaRPr lang="en-US" sz="1800" dirty="0">
                <a:solidFill>
                  <a:schemeClr val="bg1"/>
                </a:solidFill>
                <a:latin typeface="Calibri" pitchFamily="34" charset="0"/>
              </a:endParaRPr>
            </a:p>
          </p:txBody>
        </p:sp>
      </p:grpSp>
      <p:grpSp>
        <p:nvGrpSpPr>
          <p:cNvPr id="66" name="Group 65"/>
          <p:cNvGrpSpPr/>
          <p:nvPr/>
        </p:nvGrpSpPr>
        <p:grpSpPr>
          <a:xfrm>
            <a:off x="7162800" y="685799"/>
            <a:ext cx="369332" cy="5513295"/>
            <a:chOff x="6187956" y="1221433"/>
            <a:chExt cx="369332" cy="4987280"/>
          </a:xfrm>
        </p:grpSpPr>
        <p:cxnSp>
          <p:nvCxnSpPr>
            <p:cNvPr id="67" name="Straight Arrow Connector 66"/>
            <p:cNvCxnSpPr/>
            <p:nvPr/>
          </p:nvCxnSpPr>
          <p:spPr bwMode="auto">
            <a:xfrm>
              <a:off x="6344444" y="1221433"/>
              <a:ext cx="56356" cy="4987280"/>
            </a:xfrm>
            <a:prstGeom prst="straightConnector1">
              <a:avLst/>
            </a:prstGeom>
            <a:solidFill>
              <a:schemeClr val="accent1"/>
            </a:solidFill>
            <a:ln w="295275" cap="flat" cmpd="sng" algn="ctr">
              <a:solidFill>
                <a:schemeClr val="accent2"/>
              </a:solidFill>
              <a:prstDash val="solid"/>
              <a:round/>
              <a:headEnd type="triangle" w="sm" len="sm"/>
              <a:tailEnd type="triangle" w="sm" len="sm"/>
            </a:ln>
            <a:effectLst/>
          </p:spPr>
        </p:cxnSp>
        <p:sp>
          <p:nvSpPr>
            <p:cNvPr id="68" name="TextBox 37"/>
            <p:cNvSpPr txBox="1">
              <a:spLocks noChangeArrowheads="1"/>
            </p:cNvSpPr>
            <p:nvPr/>
          </p:nvSpPr>
          <p:spPr bwMode="auto">
            <a:xfrm rot="16200000">
              <a:off x="5359115" y="3676544"/>
              <a:ext cx="2027014" cy="369332"/>
            </a:xfrm>
            <a:prstGeom prst="rect">
              <a:avLst/>
            </a:prstGeom>
            <a:noFill/>
            <a:ln w="9525">
              <a:noFill/>
              <a:miter lim="800000"/>
              <a:headEnd/>
              <a:tailEnd/>
            </a:ln>
          </p:spPr>
          <p:txBody>
            <a:bodyPr wrap="none">
              <a:spAutoFit/>
            </a:bodyPr>
            <a:lstStyle/>
            <a:p>
              <a:r>
                <a:rPr lang="en-US" sz="1800" dirty="0" smtClean="0">
                  <a:solidFill>
                    <a:schemeClr val="bg1"/>
                  </a:solidFill>
                  <a:latin typeface="Calibri" pitchFamily="34" charset="0"/>
                </a:rPr>
                <a:t>Cross-sectional: Cases</a:t>
              </a:r>
              <a:endParaRPr lang="en-US" sz="1800" dirty="0">
                <a:solidFill>
                  <a:schemeClr val="bg1"/>
                </a:solidFill>
                <a:latin typeface="Calibri" pitchFamily="34" charset="0"/>
              </a:endParaRPr>
            </a:p>
          </p:txBody>
        </p:sp>
      </p:grpSp>
    </p:spTree>
    <p:extLst>
      <p:ext uri="{BB962C8B-B14F-4D97-AF65-F5344CB8AC3E}">
        <p14:creationId xmlns:p14="http://schemas.microsoft.com/office/powerpoint/2010/main" val="2714139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3"/>
                                        </p:tgtEl>
                                        <p:attrNameLst>
                                          <p:attrName>style.visibility</p:attrName>
                                        </p:attrNameLst>
                                      </p:cBhvr>
                                      <p:to>
                                        <p:strVal val="visible"/>
                                      </p:to>
                                    </p:set>
                                    <p:animEffect transition="in" filter="fade">
                                      <p:cBhvr>
                                        <p:cTn id="7" dur="500"/>
                                        <p:tgtEl>
                                          <p:spTgt spid="6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6"/>
                                        </p:tgtEl>
                                        <p:attrNameLst>
                                          <p:attrName>style.visibility</p:attrName>
                                        </p:attrNameLst>
                                      </p:cBhvr>
                                      <p:to>
                                        <p:strVal val="visible"/>
                                      </p:to>
                                    </p:set>
                                    <p:animEffect transition="in" filter="fade">
                                      <p:cBhvr>
                                        <p:cTn id="12" dur="500"/>
                                        <p:tgtEl>
                                          <p:spTgt spid="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Rectangle 4"/>
          <p:cNvSpPr>
            <a:spLocks noChangeArrowheads="1"/>
          </p:cNvSpPr>
          <p:nvPr/>
        </p:nvSpPr>
        <p:spPr bwMode="auto">
          <a:xfrm>
            <a:off x="685800" y="609600"/>
            <a:ext cx="7772400" cy="1143000"/>
          </a:xfrm>
          <a:prstGeom prst="rect">
            <a:avLst/>
          </a:prstGeom>
          <a:noFill/>
          <a:ln w="9525">
            <a:noFill/>
            <a:miter lim="800000"/>
            <a:headEnd/>
            <a:tailEnd/>
          </a:ln>
        </p:spPr>
        <p:txBody>
          <a:bodyPr anchor="ctr"/>
          <a:lstStyle/>
          <a:p>
            <a:pPr algn="ctr" eaLnBrk="0" hangingPunct="0"/>
            <a:r>
              <a:rPr lang="en-US" sz="4400">
                <a:solidFill>
                  <a:schemeClr val="tx2"/>
                </a:solidFill>
              </a:rPr>
              <a:t>Case-Control Key Concept #4</a:t>
            </a:r>
          </a:p>
        </p:txBody>
      </p:sp>
      <p:sp>
        <p:nvSpPr>
          <p:cNvPr id="142338" name="Rectangle 5"/>
          <p:cNvSpPr>
            <a:spLocks noChangeArrowheads="1"/>
          </p:cNvSpPr>
          <p:nvPr/>
        </p:nvSpPr>
        <p:spPr bwMode="auto">
          <a:xfrm>
            <a:off x="609600" y="2133600"/>
            <a:ext cx="8991600" cy="4114800"/>
          </a:xfrm>
          <a:prstGeom prst="rect">
            <a:avLst/>
          </a:prstGeom>
          <a:noFill/>
          <a:ln w="9525">
            <a:noFill/>
            <a:miter lim="800000"/>
            <a:headEnd/>
            <a:tailEnd/>
          </a:ln>
        </p:spPr>
        <p:txBody>
          <a:bodyPr/>
          <a:lstStyle/>
          <a:p>
            <a:pPr marL="342900" indent="-342900" eaLnBrk="0" hangingPunct="0">
              <a:spcBef>
                <a:spcPct val="40000"/>
              </a:spcBef>
              <a:buFontTx/>
              <a:buChar char="•"/>
            </a:pPr>
            <a:r>
              <a:rPr lang="en-US" sz="3200" dirty="0"/>
              <a:t>Incident sampling of </a:t>
            </a:r>
            <a:r>
              <a:rPr lang="en-US" sz="3200" dirty="0" smtClean="0"/>
              <a:t>cases </a:t>
            </a:r>
            <a:r>
              <a:rPr lang="en-US" sz="3200" dirty="0"/>
              <a:t>is preferable to prevalent sampling</a:t>
            </a:r>
          </a:p>
        </p:txBody>
      </p:sp>
    </p:spTree>
    <p:extLst>
      <p:ext uri="{BB962C8B-B14F-4D97-AF65-F5344CB8AC3E}">
        <p14:creationId xmlns:p14="http://schemas.microsoft.com/office/powerpoint/2010/main" val="3281841964"/>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Rectangle 2"/>
          <p:cNvSpPr>
            <a:spLocks noGrp="1" noChangeArrowheads="1"/>
          </p:cNvSpPr>
          <p:nvPr>
            <p:ph type="title"/>
          </p:nvPr>
        </p:nvSpPr>
        <p:spPr>
          <a:xfrm>
            <a:off x="685800" y="-152400"/>
            <a:ext cx="7772400" cy="1143000"/>
          </a:xfrm>
        </p:spPr>
        <p:txBody>
          <a:bodyPr/>
          <a:lstStyle/>
          <a:p>
            <a:r>
              <a:rPr lang="en-US" dirty="0" smtClean="0"/>
              <a:t>“Nested” Case-Control Study  </a:t>
            </a:r>
          </a:p>
        </p:txBody>
      </p:sp>
      <p:sp>
        <p:nvSpPr>
          <p:cNvPr id="144386" name="Rectangle 3"/>
          <p:cNvSpPr>
            <a:spLocks noGrp="1" noChangeArrowheads="1"/>
          </p:cNvSpPr>
          <p:nvPr>
            <p:ph type="body" idx="1"/>
          </p:nvPr>
        </p:nvSpPr>
        <p:spPr>
          <a:xfrm>
            <a:off x="228600" y="838200"/>
            <a:ext cx="8686800" cy="5486400"/>
          </a:xfrm>
        </p:spPr>
        <p:txBody>
          <a:bodyPr/>
          <a:lstStyle/>
          <a:p>
            <a:pPr>
              <a:lnSpc>
                <a:spcPct val="80000"/>
              </a:lnSpc>
            </a:pPr>
            <a:r>
              <a:rPr lang="en-US" sz="2400" dirty="0" smtClean="0"/>
              <a:t>Term is used ambiguously in textbooks and literature</a:t>
            </a:r>
          </a:p>
          <a:p>
            <a:pPr>
              <a:lnSpc>
                <a:spcPct val="80000"/>
              </a:lnSpc>
            </a:pPr>
            <a:r>
              <a:rPr lang="en-US" sz="2400" dirty="0" smtClean="0"/>
              <a:t>Most often refers to incidence density sampling within a previously existing research cohort study (i.e., a primary study base)</a:t>
            </a:r>
          </a:p>
          <a:p>
            <a:pPr>
              <a:lnSpc>
                <a:spcPct val="80000"/>
              </a:lnSpc>
            </a:pPr>
            <a:r>
              <a:rPr lang="en-US" sz="2400" dirty="0" smtClean="0"/>
              <a:t>May refer to case-cohort sampling (or even prevalent controls) within a previously existing research cohort study</a:t>
            </a:r>
          </a:p>
          <a:p>
            <a:pPr>
              <a:lnSpc>
                <a:spcPct val="80000"/>
              </a:lnSpc>
            </a:pPr>
            <a:r>
              <a:rPr lang="en-US" sz="2400" dirty="0" smtClean="0"/>
              <a:t>May </a:t>
            </a:r>
            <a:r>
              <a:rPr lang="en-US" sz="2400" dirty="0" smtClean="0"/>
              <a:t>refer </a:t>
            </a:r>
            <a:r>
              <a:rPr lang="en-US" sz="2400" dirty="0" smtClean="0"/>
              <a:t>to any case-control study within primary study base</a:t>
            </a:r>
          </a:p>
          <a:p>
            <a:pPr>
              <a:lnSpc>
                <a:spcPct val="80000"/>
              </a:lnSpc>
            </a:pPr>
            <a:r>
              <a:rPr lang="en-US" sz="2400" dirty="0" smtClean="0"/>
              <a:t>We doubt if there will ever be uniform use of “nested case-control”</a:t>
            </a:r>
          </a:p>
          <a:p>
            <a:pPr>
              <a:lnSpc>
                <a:spcPct val="80000"/>
              </a:lnSpc>
            </a:pPr>
            <a:r>
              <a:rPr lang="en-US" sz="2400" dirty="0" smtClean="0"/>
              <a:t>Therefore, we discourage use of "nested case-control study” as a stand-alone term.  Instead, favor placing the study in context by noting the parent cohort.  e.g.,  “This is a case-control study nested within </a:t>
            </a:r>
            <a:r>
              <a:rPr lang="en-US" sz="2400" dirty="0" err="1" smtClean="0"/>
              <a:t>xxyyzz</a:t>
            </a:r>
            <a:r>
              <a:rPr lang="en-US" sz="2400" dirty="0" smtClean="0"/>
              <a:t> underlying cohort.”</a:t>
            </a:r>
          </a:p>
          <a:p>
            <a:pPr>
              <a:lnSpc>
                <a:spcPct val="80000"/>
              </a:lnSpc>
            </a:pPr>
            <a:r>
              <a:rPr lang="en-US" sz="2400" dirty="0" smtClean="0"/>
              <a:t>Main utility of “nested”:  A reminder that there is often a far less expensive way to study various outcomes in the underlying cohort than making measurements on everyone in the cohort.</a:t>
            </a:r>
          </a:p>
        </p:txBody>
      </p:sp>
    </p:spTree>
    <p:extLst>
      <p:ext uri="{BB962C8B-B14F-4D97-AF65-F5344CB8AC3E}">
        <p14:creationId xmlns:p14="http://schemas.microsoft.com/office/powerpoint/2010/main" val="39197707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5" name="Picture 2"/>
          <p:cNvPicPr>
            <a:picLocks noChangeAspect="1" noChangeArrowheads="1"/>
          </p:cNvPicPr>
          <p:nvPr/>
        </p:nvPicPr>
        <p:blipFill>
          <a:blip r:embed="rId3"/>
          <a:srcRect l="3799" t="35962" r="3799" b="3316"/>
          <a:stretch>
            <a:fillRect/>
          </a:stretch>
        </p:blipFill>
        <p:spPr bwMode="auto">
          <a:xfrm>
            <a:off x="12700" y="1205252"/>
            <a:ext cx="9055100" cy="4585948"/>
          </a:xfrm>
          <a:prstGeom prst="rect">
            <a:avLst/>
          </a:prstGeom>
          <a:noFill/>
          <a:ln w="9525">
            <a:noFill/>
            <a:miter lim="800000"/>
            <a:headEnd/>
            <a:tailEnd/>
          </a:ln>
        </p:spPr>
      </p:pic>
      <p:sp>
        <p:nvSpPr>
          <p:cNvPr id="31746" name="Rectangle 2"/>
          <p:cNvSpPr>
            <a:spLocks noChangeArrowheads="1"/>
          </p:cNvSpPr>
          <p:nvPr/>
        </p:nvSpPr>
        <p:spPr bwMode="auto">
          <a:xfrm>
            <a:off x="685800" y="0"/>
            <a:ext cx="7772400" cy="1143000"/>
          </a:xfrm>
          <a:prstGeom prst="rect">
            <a:avLst/>
          </a:prstGeom>
          <a:noFill/>
          <a:ln w="9525">
            <a:noFill/>
            <a:miter lim="800000"/>
            <a:headEnd/>
            <a:tailEnd/>
          </a:ln>
        </p:spPr>
        <p:txBody>
          <a:bodyPr anchor="ctr"/>
          <a:lstStyle/>
          <a:p>
            <a:pPr algn="ctr" eaLnBrk="0" hangingPunct="0"/>
            <a:r>
              <a:rPr lang="en-US" sz="4000" dirty="0" smtClean="0">
                <a:solidFill>
                  <a:schemeClr val="tx2"/>
                </a:solidFill>
              </a:rPr>
              <a:t>Ecologic </a:t>
            </a:r>
            <a:r>
              <a:rPr lang="en-US" sz="4000" dirty="0">
                <a:solidFill>
                  <a:schemeClr val="tx2"/>
                </a:solidFill>
              </a:rPr>
              <a:t>Fallacy</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3" name="Rectangle 2"/>
          <p:cNvSpPr>
            <a:spLocks noGrp="1" noChangeArrowheads="1"/>
          </p:cNvSpPr>
          <p:nvPr>
            <p:ph type="title"/>
          </p:nvPr>
        </p:nvSpPr>
        <p:spPr>
          <a:xfrm>
            <a:off x="76200" y="-76200"/>
            <a:ext cx="9144000" cy="1143000"/>
          </a:xfrm>
        </p:spPr>
        <p:txBody>
          <a:bodyPr/>
          <a:lstStyle/>
          <a:p>
            <a:r>
              <a:rPr lang="en-US" sz="3200" b="1" dirty="0" smtClean="0"/>
              <a:t>Comment on Terms Prospective &amp; Retrospective</a:t>
            </a:r>
          </a:p>
        </p:txBody>
      </p:sp>
      <p:sp>
        <p:nvSpPr>
          <p:cNvPr id="146434" name="Rectangle 3"/>
          <p:cNvSpPr>
            <a:spLocks noGrp="1" noChangeArrowheads="1"/>
          </p:cNvSpPr>
          <p:nvPr>
            <p:ph type="body" idx="1"/>
          </p:nvPr>
        </p:nvSpPr>
        <p:spPr>
          <a:xfrm>
            <a:off x="76200" y="838200"/>
            <a:ext cx="8915400" cy="4114800"/>
          </a:xfrm>
        </p:spPr>
        <p:txBody>
          <a:bodyPr/>
          <a:lstStyle/>
          <a:p>
            <a:pPr>
              <a:lnSpc>
                <a:spcPct val="90000"/>
              </a:lnSpc>
            </a:pPr>
            <a:r>
              <a:rPr lang="en-US" sz="2800" dirty="0" smtClean="0"/>
              <a:t>There are at least 3 different meanings to the dichotomy of the terms: prospective vs retrospective</a:t>
            </a:r>
          </a:p>
          <a:p>
            <a:pPr lvl="1">
              <a:lnSpc>
                <a:spcPct val="90000"/>
              </a:lnSpc>
            </a:pPr>
            <a:r>
              <a:rPr lang="en-US" sz="2400" dirty="0" smtClean="0"/>
              <a:t>See optional reading by </a:t>
            </a:r>
            <a:r>
              <a:rPr lang="en-US" sz="2400" dirty="0" err="1" smtClean="0"/>
              <a:t>Vandenbroucke</a:t>
            </a:r>
            <a:r>
              <a:rPr lang="en-US" sz="2400" dirty="0" smtClean="0"/>
              <a:t>, </a:t>
            </a:r>
            <a:r>
              <a:rPr lang="en-US" sz="2400" i="1" dirty="0" smtClean="0"/>
              <a:t>BMJ</a:t>
            </a:r>
            <a:r>
              <a:rPr lang="en-US" sz="2400" dirty="0" smtClean="0"/>
              <a:t> 1991</a:t>
            </a:r>
          </a:p>
          <a:p>
            <a:pPr lvl="1"/>
            <a:r>
              <a:rPr lang="en-US" sz="2400" dirty="0" smtClean="0"/>
              <a:t>given this confusion, “words prospective and retrospective have lost all meaning.   From spotting them in the abstract, the reader gains no insight into the type of research that was performed.”</a:t>
            </a:r>
          </a:p>
          <a:p>
            <a:pPr>
              <a:lnSpc>
                <a:spcPct val="90000"/>
              </a:lnSpc>
            </a:pPr>
            <a:r>
              <a:rPr lang="en-US" sz="2800" dirty="0" smtClean="0"/>
              <a:t>The key issues for the strength of the study design are: </a:t>
            </a:r>
          </a:p>
          <a:p>
            <a:pPr lvl="1">
              <a:lnSpc>
                <a:spcPct val="90000"/>
              </a:lnSpc>
            </a:pPr>
            <a:r>
              <a:rPr lang="en-US" sz="2400" dirty="0" smtClean="0"/>
              <a:t>Timing of measurements:  best to obtain measurement (or specimen) of exposure prior to outcome</a:t>
            </a:r>
          </a:p>
          <a:p>
            <a:pPr lvl="1">
              <a:lnSpc>
                <a:spcPct val="90000"/>
              </a:lnSpc>
            </a:pPr>
            <a:r>
              <a:rPr lang="en-US" sz="2400" dirty="0" smtClean="0"/>
              <a:t>And more broadly, the accuracy of measurements, the absence of selection bias and the absence of confounding</a:t>
            </a:r>
          </a:p>
          <a:p>
            <a:pPr>
              <a:lnSpc>
                <a:spcPct val="90000"/>
              </a:lnSpc>
            </a:pPr>
            <a:r>
              <a:rPr lang="en-US" sz="2800" dirty="0" smtClean="0"/>
              <a:t>We don’t recommend labeling studies as prospective or retrospective, although journals will sometimes insist</a:t>
            </a:r>
          </a:p>
        </p:txBody>
      </p:sp>
    </p:spTree>
    <p:extLst>
      <p:ext uri="{BB962C8B-B14F-4D97-AF65-F5344CB8AC3E}">
        <p14:creationId xmlns:p14="http://schemas.microsoft.com/office/powerpoint/2010/main" val="591424135"/>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Rectangle 5"/>
          <p:cNvSpPr>
            <a:spLocks noChangeArrowheads="1"/>
          </p:cNvSpPr>
          <p:nvPr/>
        </p:nvSpPr>
        <p:spPr bwMode="auto">
          <a:xfrm>
            <a:off x="662796" y="228600"/>
            <a:ext cx="7772400" cy="1143000"/>
          </a:xfrm>
          <a:prstGeom prst="rect">
            <a:avLst/>
          </a:prstGeom>
          <a:noFill/>
          <a:ln w="9525">
            <a:noFill/>
            <a:miter lim="800000"/>
            <a:headEnd/>
            <a:tailEnd/>
          </a:ln>
        </p:spPr>
        <p:txBody>
          <a:bodyPr anchor="ctr"/>
          <a:lstStyle/>
          <a:p>
            <a:pPr algn="ctr" eaLnBrk="0" hangingPunct="0"/>
            <a:r>
              <a:rPr lang="en-US" sz="4400" b="1" dirty="0">
                <a:solidFill>
                  <a:schemeClr val="tx2"/>
                </a:solidFill>
              </a:rPr>
              <a:t>Case-Control Key Concept #5</a:t>
            </a:r>
          </a:p>
        </p:txBody>
      </p:sp>
      <p:sp>
        <p:nvSpPr>
          <p:cNvPr id="148482" name="Rectangle 6"/>
          <p:cNvSpPr>
            <a:spLocks noChangeArrowheads="1"/>
          </p:cNvSpPr>
          <p:nvPr/>
        </p:nvSpPr>
        <p:spPr bwMode="auto">
          <a:xfrm>
            <a:off x="228600" y="1371600"/>
            <a:ext cx="8839200" cy="4114800"/>
          </a:xfrm>
          <a:prstGeom prst="rect">
            <a:avLst/>
          </a:prstGeom>
          <a:noFill/>
          <a:ln w="9525">
            <a:noFill/>
            <a:miter lim="800000"/>
            <a:headEnd/>
            <a:tailEnd/>
          </a:ln>
        </p:spPr>
        <p:txBody>
          <a:bodyPr/>
          <a:lstStyle/>
          <a:p>
            <a:pPr marL="342900" indent="-342900" eaLnBrk="0" hangingPunct="0">
              <a:spcBef>
                <a:spcPct val="40000"/>
              </a:spcBef>
              <a:buFontTx/>
              <a:buChar char="•"/>
            </a:pPr>
            <a:r>
              <a:rPr lang="en-US" sz="3200" dirty="0" smtClean="0"/>
              <a:t>Plans for measurement are part of study design</a:t>
            </a:r>
          </a:p>
          <a:p>
            <a:pPr marL="342900" indent="-342900" eaLnBrk="0" hangingPunct="0">
              <a:spcBef>
                <a:spcPct val="40000"/>
              </a:spcBef>
              <a:buFontTx/>
              <a:buChar char="•"/>
            </a:pPr>
            <a:r>
              <a:rPr lang="en-US" sz="3200" dirty="0" smtClean="0"/>
              <a:t>Measuring </a:t>
            </a:r>
            <a:r>
              <a:rPr lang="en-US" sz="3200" b="1" dirty="0" smtClean="0"/>
              <a:t>exposure prior to outcome and with a method that is independent of outcome </a:t>
            </a:r>
            <a:r>
              <a:rPr lang="en-US" sz="3200" dirty="0" smtClean="0"/>
              <a:t>is best for causal inference (i.e., getting the right answer)</a:t>
            </a:r>
            <a:endParaRPr lang="en-US" sz="3200" dirty="0"/>
          </a:p>
          <a:p>
            <a:pPr marL="342900" indent="-342900" eaLnBrk="0" hangingPunct="0">
              <a:spcBef>
                <a:spcPct val="40000"/>
              </a:spcBef>
              <a:buFontTx/>
              <a:buChar char="•"/>
            </a:pPr>
            <a:r>
              <a:rPr lang="en-US" sz="3200" dirty="0"/>
              <a:t>Strength of design rests on accurate measurements </a:t>
            </a:r>
            <a:r>
              <a:rPr lang="en-US" sz="3200" dirty="0" smtClean="0"/>
              <a:t>of exposure made prior to and </a:t>
            </a:r>
            <a:r>
              <a:rPr lang="en-US" sz="3200" dirty="0"/>
              <a:t>without knowledge of the </a:t>
            </a:r>
            <a:r>
              <a:rPr lang="en-US" sz="3200" dirty="0" smtClean="0"/>
              <a:t>outcome (and vice versa), </a:t>
            </a:r>
            <a:r>
              <a:rPr lang="en-US" sz="3200" dirty="0"/>
              <a:t>not whether it is cohort or case-control sampling, or whether it is “prospective” or “retrospective”</a:t>
            </a:r>
          </a:p>
        </p:txBody>
      </p:sp>
    </p:spTree>
    <p:extLst>
      <p:ext uri="{BB962C8B-B14F-4D97-AF65-F5344CB8AC3E}">
        <p14:creationId xmlns:p14="http://schemas.microsoft.com/office/powerpoint/2010/main" val="2226279050"/>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Rectangle 1026"/>
          <p:cNvSpPr>
            <a:spLocks noGrp="1" noChangeArrowheads="1"/>
          </p:cNvSpPr>
          <p:nvPr>
            <p:ph type="title"/>
          </p:nvPr>
        </p:nvSpPr>
        <p:spPr>
          <a:xfrm>
            <a:off x="685800" y="152400"/>
            <a:ext cx="7772400" cy="838200"/>
          </a:xfrm>
        </p:spPr>
        <p:txBody>
          <a:bodyPr/>
          <a:lstStyle/>
          <a:p>
            <a:r>
              <a:rPr lang="en-US" sz="4000" dirty="0" smtClean="0"/>
              <a:t>Strong Case-Control Study</a:t>
            </a:r>
          </a:p>
        </p:txBody>
      </p:sp>
      <p:sp>
        <p:nvSpPr>
          <p:cNvPr id="150530" name="Rectangle 1027"/>
          <p:cNvSpPr>
            <a:spLocks noGrp="1" noChangeArrowheads="1"/>
          </p:cNvSpPr>
          <p:nvPr>
            <p:ph type="body" idx="1"/>
          </p:nvPr>
        </p:nvSpPr>
        <p:spPr>
          <a:xfrm>
            <a:off x="304800" y="1066800"/>
            <a:ext cx="8305800" cy="4953000"/>
          </a:xfrm>
        </p:spPr>
        <p:txBody>
          <a:bodyPr/>
          <a:lstStyle/>
          <a:p>
            <a:r>
              <a:rPr lang="en-US" dirty="0" smtClean="0"/>
              <a:t>Kaiser Research Division 1990</a:t>
            </a:r>
          </a:p>
          <a:p>
            <a:pPr lvl="1"/>
            <a:r>
              <a:rPr lang="en-US" dirty="0" smtClean="0"/>
              <a:t>Question: Does screening sigmoidoscopy prevent colon cancer deaths?</a:t>
            </a:r>
          </a:p>
          <a:p>
            <a:r>
              <a:rPr lang="en-US" dirty="0" smtClean="0"/>
              <a:t>Design choices (other than an RCT)</a:t>
            </a:r>
          </a:p>
          <a:p>
            <a:pPr lvl="1"/>
            <a:r>
              <a:rPr lang="en-US" dirty="0" smtClean="0"/>
              <a:t>Start a new cohort and wait for colon cancer deaths </a:t>
            </a:r>
            <a:r>
              <a:rPr lang="en-US" dirty="0" smtClean="0"/>
              <a:t>--will </a:t>
            </a:r>
            <a:r>
              <a:rPr lang="en-US" dirty="0" smtClean="0"/>
              <a:t>take 10 to 20 </a:t>
            </a:r>
            <a:r>
              <a:rPr lang="en-US" dirty="0" err="1" smtClean="0"/>
              <a:t>yrs</a:t>
            </a:r>
            <a:endParaRPr lang="en-US" dirty="0" smtClean="0"/>
          </a:p>
          <a:p>
            <a:pPr lvl="1"/>
            <a:r>
              <a:rPr lang="en-US" dirty="0" smtClean="0"/>
              <a:t>Look back at entire Kaiser cohort: Kaiser members in 18-year period--100,000’s of records to review</a:t>
            </a:r>
          </a:p>
          <a:p>
            <a:pPr lvl="1"/>
            <a:r>
              <a:rPr lang="en-US" dirty="0" smtClean="0"/>
              <a:t>Case-control: </a:t>
            </a:r>
            <a:r>
              <a:rPr lang="en-US" u="sng" dirty="0" smtClean="0"/>
              <a:t>Sample</a:t>
            </a:r>
            <a:r>
              <a:rPr lang="en-US" dirty="0" smtClean="0"/>
              <a:t> experience of </a:t>
            </a:r>
            <a:r>
              <a:rPr lang="en-US" dirty="0" smtClean="0"/>
              <a:t>pre-existing Kaiser </a:t>
            </a:r>
            <a:r>
              <a:rPr lang="en-US" dirty="0" smtClean="0"/>
              <a:t>cohort</a:t>
            </a:r>
          </a:p>
          <a:p>
            <a:pPr lvl="1"/>
            <a:endParaRPr lang="en-US" dirty="0" smtClean="0"/>
          </a:p>
        </p:txBody>
      </p:sp>
    </p:spTree>
    <p:extLst>
      <p:ext uri="{BB962C8B-B14F-4D97-AF65-F5344CB8AC3E}">
        <p14:creationId xmlns:p14="http://schemas.microsoft.com/office/powerpoint/2010/main" val="2878020699"/>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Rectangle 2050"/>
          <p:cNvSpPr>
            <a:spLocks noGrp="1" noChangeArrowheads="1"/>
          </p:cNvSpPr>
          <p:nvPr>
            <p:ph type="title"/>
          </p:nvPr>
        </p:nvSpPr>
        <p:spPr>
          <a:xfrm>
            <a:off x="762000" y="-76200"/>
            <a:ext cx="7772400" cy="1143000"/>
          </a:xfrm>
        </p:spPr>
        <p:txBody>
          <a:bodyPr/>
          <a:lstStyle/>
          <a:p>
            <a:r>
              <a:rPr lang="en-US" dirty="0" smtClean="0"/>
              <a:t>Case-Control Study Design</a:t>
            </a:r>
          </a:p>
        </p:txBody>
      </p:sp>
      <p:sp>
        <p:nvSpPr>
          <p:cNvPr id="152578" name="Rectangle 2051"/>
          <p:cNvSpPr>
            <a:spLocks noGrp="1" noChangeArrowheads="1"/>
          </p:cNvSpPr>
          <p:nvPr>
            <p:ph type="body" sz="half" idx="1"/>
          </p:nvPr>
        </p:nvSpPr>
        <p:spPr>
          <a:xfrm>
            <a:off x="152400" y="990600"/>
            <a:ext cx="4876800" cy="5105400"/>
          </a:xfrm>
        </p:spPr>
        <p:txBody>
          <a:bodyPr/>
          <a:lstStyle/>
          <a:p>
            <a:pPr>
              <a:lnSpc>
                <a:spcPct val="90000"/>
              </a:lnSpc>
            </a:pPr>
            <a:r>
              <a:rPr lang="en-US" dirty="0" smtClean="0"/>
              <a:t>Colon cancer deaths 1971-1988: 1712</a:t>
            </a:r>
          </a:p>
          <a:p>
            <a:pPr>
              <a:lnSpc>
                <a:spcPct val="90000"/>
              </a:lnSpc>
            </a:pPr>
            <a:r>
              <a:rPr lang="en-US" dirty="0" smtClean="0"/>
              <a:t>Cases=colon cancer deaths anatomically detectable by sigmoidoscopy: 261</a:t>
            </a:r>
          </a:p>
          <a:p>
            <a:pPr>
              <a:lnSpc>
                <a:spcPct val="90000"/>
              </a:lnSpc>
            </a:pPr>
            <a:r>
              <a:rPr lang="en-US" dirty="0" smtClean="0"/>
              <a:t>4 controls per case</a:t>
            </a:r>
          </a:p>
          <a:p>
            <a:pPr>
              <a:lnSpc>
                <a:spcPct val="90000"/>
              </a:lnSpc>
            </a:pPr>
            <a:r>
              <a:rPr lang="en-US" dirty="0" smtClean="0"/>
              <a:t>Controls = alive and in Kaiser at time of matched </a:t>
            </a:r>
            <a:r>
              <a:rPr lang="en-US" dirty="0" smtClean="0"/>
              <a:t>colon cancer </a:t>
            </a:r>
            <a:r>
              <a:rPr lang="en-US" dirty="0" smtClean="0"/>
              <a:t>death (incidence </a:t>
            </a:r>
            <a:r>
              <a:rPr lang="en-US" dirty="0" smtClean="0"/>
              <a:t>density sampling)</a:t>
            </a:r>
            <a:endParaRPr lang="en-US" dirty="0" smtClean="0"/>
          </a:p>
          <a:p>
            <a:pPr>
              <a:lnSpc>
                <a:spcPct val="90000"/>
              </a:lnSpc>
            </a:pPr>
            <a:r>
              <a:rPr lang="en-US" dirty="0" smtClean="0"/>
              <a:t>Dynamic </a:t>
            </a:r>
            <a:r>
              <a:rPr lang="en-US" dirty="0" smtClean="0"/>
              <a:t>cohort</a:t>
            </a:r>
            <a:endParaRPr lang="en-US" dirty="0" smtClean="0"/>
          </a:p>
        </p:txBody>
      </p:sp>
      <p:sp>
        <p:nvSpPr>
          <p:cNvPr id="152579" name="Rectangle 2052"/>
          <p:cNvSpPr>
            <a:spLocks noGrp="1" noChangeArrowheads="1"/>
          </p:cNvSpPr>
          <p:nvPr>
            <p:ph type="body" sz="half" idx="2"/>
          </p:nvPr>
        </p:nvSpPr>
        <p:spPr>
          <a:xfrm>
            <a:off x="4876800" y="990600"/>
            <a:ext cx="4114800" cy="4648200"/>
          </a:xfrm>
        </p:spPr>
        <p:txBody>
          <a:bodyPr/>
          <a:lstStyle/>
          <a:p>
            <a:pPr>
              <a:lnSpc>
                <a:spcPct val="90000"/>
              </a:lnSpc>
            </a:pPr>
            <a:r>
              <a:rPr lang="en-US" dirty="0" smtClean="0"/>
              <a:t>Blinded review of prior 10 years of medical records</a:t>
            </a:r>
          </a:p>
          <a:p>
            <a:pPr>
              <a:lnSpc>
                <a:spcPct val="90000"/>
              </a:lnSpc>
            </a:pPr>
            <a:endParaRPr lang="en-US" sz="1200" dirty="0" smtClean="0"/>
          </a:p>
          <a:p>
            <a:pPr>
              <a:lnSpc>
                <a:spcPct val="90000"/>
              </a:lnSpc>
            </a:pPr>
            <a:r>
              <a:rPr lang="en-US" dirty="0" smtClean="0"/>
              <a:t>Exposure=screening sigmoidoscopy </a:t>
            </a:r>
          </a:p>
          <a:p>
            <a:pPr>
              <a:lnSpc>
                <a:spcPct val="90000"/>
              </a:lnSpc>
            </a:pPr>
            <a:endParaRPr lang="en-US" sz="1200" dirty="0" smtClean="0"/>
          </a:p>
          <a:p>
            <a:pPr>
              <a:lnSpc>
                <a:spcPct val="90000"/>
              </a:lnSpc>
            </a:pPr>
            <a:r>
              <a:rPr lang="en-US" dirty="0" smtClean="0"/>
              <a:t>8.8% of cases vs. 24.2% of controls had prior screening sigmoidoscopy</a:t>
            </a:r>
          </a:p>
          <a:p>
            <a:pPr>
              <a:lnSpc>
                <a:spcPct val="90000"/>
              </a:lnSpc>
            </a:pPr>
            <a:endParaRPr lang="en-US" dirty="0" smtClean="0"/>
          </a:p>
          <a:p>
            <a:pPr>
              <a:lnSpc>
                <a:spcPct val="90000"/>
              </a:lnSpc>
            </a:pPr>
            <a:endParaRPr lang="en-US" dirty="0" smtClean="0"/>
          </a:p>
        </p:txBody>
      </p:sp>
      <p:sp>
        <p:nvSpPr>
          <p:cNvPr id="152580" name="Text Box 2053"/>
          <p:cNvSpPr txBox="1">
            <a:spLocks noChangeArrowheads="1"/>
          </p:cNvSpPr>
          <p:nvPr/>
        </p:nvSpPr>
        <p:spPr bwMode="auto">
          <a:xfrm>
            <a:off x="914400" y="6003925"/>
            <a:ext cx="7772400" cy="701675"/>
          </a:xfrm>
          <a:prstGeom prst="rect">
            <a:avLst/>
          </a:prstGeom>
          <a:noFill/>
          <a:ln w="9525">
            <a:noFill/>
            <a:miter lim="800000"/>
            <a:headEnd/>
            <a:tailEnd/>
          </a:ln>
        </p:spPr>
        <p:txBody>
          <a:bodyPr>
            <a:spAutoFit/>
          </a:bodyPr>
          <a:lstStyle/>
          <a:p>
            <a:pPr algn="r" eaLnBrk="0" hangingPunct="0">
              <a:spcBef>
                <a:spcPct val="50000"/>
              </a:spcBef>
            </a:pPr>
            <a:r>
              <a:rPr lang="en-US" sz="2000" b="1" dirty="0"/>
              <a:t>A case-control study of screening sigmoidoscopy and mortality from colorectal cancer</a:t>
            </a:r>
            <a:r>
              <a:rPr lang="en-US" sz="2000" dirty="0"/>
              <a:t>. Selby et al., </a:t>
            </a:r>
            <a:r>
              <a:rPr lang="en-US" sz="2000" i="1" dirty="0"/>
              <a:t>NEJM</a:t>
            </a:r>
            <a:r>
              <a:rPr lang="en-US" sz="2000" dirty="0"/>
              <a:t> 1992; 326:653-7</a:t>
            </a:r>
          </a:p>
        </p:txBody>
      </p:sp>
    </p:spTree>
    <p:extLst>
      <p:ext uri="{BB962C8B-B14F-4D97-AF65-F5344CB8AC3E}">
        <p14:creationId xmlns:p14="http://schemas.microsoft.com/office/powerpoint/2010/main" val="926548475"/>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5491"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cases</a:t>
            </a:r>
            <a:endParaRPr lang="en-US" sz="1800" dirty="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2667000" y="2286000"/>
            <a:ext cx="76200" cy="381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2" name="Rectangle 51"/>
          <p:cNvSpPr/>
          <p:nvPr/>
        </p:nvSpPr>
        <p:spPr>
          <a:xfrm>
            <a:off x="4191000" y="2514600"/>
            <a:ext cx="762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3" name="Rectangle 52"/>
          <p:cNvSpPr/>
          <p:nvPr/>
        </p:nvSpPr>
        <p:spPr>
          <a:xfrm>
            <a:off x="5105400" y="2667000"/>
            <a:ext cx="76200" cy="3429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4" name="Rectangle 53"/>
          <p:cNvSpPr/>
          <p:nvPr/>
        </p:nvSpPr>
        <p:spPr>
          <a:xfrm>
            <a:off x="6248400" y="2819400"/>
            <a:ext cx="76200" cy="32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105504" name="Shape 58"/>
          <p:cNvCxnSpPr>
            <a:cxnSpLocks noChangeShapeType="1"/>
            <a:stCxn id="51" idx="2"/>
          </p:cNvCxnSpPr>
          <p:nvPr/>
        </p:nvCxnSpPr>
        <p:spPr bwMode="auto">
          <a:xfrm rot="16200000" flipH="1">
            <a:off x="5162550" y="3638550"/>
            <a:ext cx="228600" cy="5143500"/>
          </a:xfrm>
          <a:prstGeom prst="bentConnector2">
            <a:avLst/>
          </a:prstGeom>
          <a:noFill/>
          <a:ln w="25400" algn="ctr">
            <a:solidFill>
              <a:srgbClr val="4A7EBB"/>
            </a:solidFill>
            <a:miter lim="800000"/>
            <a:headEnd/>
            <a:tailEnd type="arrow" w="med" len="med"/>
          </a:ln>
        </p:spPr>
      </p:cxnSp>
      <p:cxnSp>
        <p:nvCxnSpPr>
          <p:cNvPr id="105505" name="Straight Connector 60"/>
          <p:cNvCxnSpPr>
            <a:cxnSpLocks noChangeShapeType="1"/>
            <a:stCxn id="52" idx="2"/>
          </p:cNvCxnSpPr>
          <p:nvPr/>
        </p:nvCxnSpPr>
        <p:spPr bwMode="auto">
          <a:xfrm>
            <a:off x="4229100" y="6096000"/>
            <a:ext cx="38100" cy="228600"/>
          </a:xfrm>
          <a:prstGeom prst="line">
            <a:avLst/>
          </a:prstGeom>
          <a:noFill/>
          <a:ln w="25400" algn="ctr">
            <a:solidFill>
              <a:srgbClr val="4A7EBB"/>
            </a:solidFill>
            <a:round/>
            <a:headEnd/>
            <a:tailEnd/>
          </a:ln>
        </p:spPr>
      </p:cxnSp>
      <p:cxnSp>
        <p:nvCxnSpPr>
          <p:cNvPr id="105506" name="Straight Connector 62"/>
          <p:cNvCxnSpPr>
            <a:cxnSpLocks noChangeShapeType="1"/>
          </p:cNvCxnSpPr>
          <p:nvPr/>
        </p:nvCxnSpPr>
        <p:spPr bwMode="auto">
          <a:xfrm>
            <a:off x="5143500" y="6096000"/>
            <a:ext cx="38100" cy="228600"/>
          </a:xfrm>
          <a:prstGeom prst="line">
            <a:avLst/>
          </a:prstGeom>
          <a:noFill/>
          <a:ln w="25400" algn="ctr">
            <a:solidFill>
              <a:srgbClr val="4A7EBB"/>
            </a:solidFill>
            <a:round/>
            <a:headEnd/>
            <a:tailEnd/>
          </a:ln>
        </p:spPr>
      </p:cxnSp>
      <p:cxnSp>
        <p:nvCxnSpPr>
          <p:cNvPr id="105507" name="Straight Connector 63"/>
          <p:cNvCxnSpPr>
            <a:cxnSpLocks noChangeShapeType="1"/>
          </p:cNvCxnSpPr>
          <p:nvPr/>
        </p:nvCxnSpPr>
        <p:spPr bwMode="auto">
          <a:xfrm>
            <a:off x="6286500" y="6096000"/>
            <a:ext cx="38100" cy="228600"/>
          </a:xfrm>
          <a:prstGeom prst="line">
            <a:avLst/>
          </a:prstGeom>
          <a:noFill/>
          <a:ln w="25400" algn="ctr">
            <a:solidFill>
              <a:srgbClr val="4A7EBB"/>
            </a:solidFill>
            <a:round/>
            <a:headEnd/>
            <a:tailEnd/>
          </a:ln>
        </p:spPr>
      </p:cxnSp>
      <p:sp>
        <p:nvSpPr>
          <p:cNvPr id="105508" name="AutoShape 3"/>
          <p:cNvSpPr>
            <a:spLocks noChangeArrowheads="1"/>
          </p:cNvSpPr>
          <p:nvPr/>
        </p:nvSpPr>
        <p:spPr bwMode="auto">
          <a:xfrm rot="10800000">
            <a:off x="1524000" y="457200"/>
            <a:ext cx="6248400" cy="685800"/>
          </a:xfrm>
          <a:prstGeom prst="rtTriangle">
            <a:avLst/>
          </a:prstGeom>
          <a:solidFill>
            <a:schemeClr val="bg2">
              <a:lumMod val="40000"/>
              <a:lumOff val="60000"/>
            </a:schemeClr>
          </a:solidFill>
          <a:ln w="9525">
            <a:solidFill>
              <a:schemeClr val="tx1"/>
            </a:solidFill>
            <a:miter lim="800000"/>
            <a:headEnd/>
            <a:tailEnd/>
          </a:ln>
        </p:spPr>
        <p:txBody>
          <a:bodyPr wrap="none" anchor="ctr"/>
          <a:lstStyle/>
          <a:p>
            <a:endParaRPr lang="en-US" sz="1800">
              <a:latin typeface="Calibri" pitchFamily="34" charset="0"/>
            </a:endParaRPr>
          </a:p>
        </p:txBody>
      </p:sp>
      <p:sp>
        <p:nvSpPr>
          <p:cNvPr id="66" name="Rectangle 65"/>
          <p:cNvSpPr/>
          <p:nvPr/>
        </p:nvSpPr>
        <p:spPr>
          <a:xfrm>
            <a:off x="6248400" y="457200"/>
            <a:ext cx="76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7" name="Rectangle 66"/>
          <p:cNvSpPr/>
          <p:nvPr/>
        </p:nvSpPr>
        <p:spPr>
          <a:xfrm>
            <a:off x="5105400" y="457200"/>
            <a:ext cx="762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8" name="Rectangle 67"/>
          <p:cNvSpPr/>
          <p:nvPr/>
        </p:nvSpPr>
        <p:spPr>
          <a:xfrm>
            <a:off x="4267200" y="457200"/>
            <a:ext cx="76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9" name="Rectangle 68"/>
          <p:cNvSpPr/>
          <p:nvPr/>
        </p:nvSpPr>
        <p:spPr>
          <a:xfrm>
            <a:off x="2667000" y="457200"/>
            <a:ext cx="762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7" name="Rectangle 76"/>
          <p:cNvSpPr/>
          <p:nvPr/>
        </p:nvSpPr>
        <p:spPr>
          <a:xfrm>
            <a:off x="5715000" y="457200"/>
            <a:ext cx="76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105515"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105516"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105517" name="TextBox 84"/>
          <p:cNvSpPr txBox="1">
            <a:spLocks noChangeArrowheads="1"/>
          </p:cNvSpPr>
          <p:nvPr/>
        </p:nvSpPr>
        <p:spPr bwMode="auto">
          <a:xfrm>
            <a:off x="954680" y="228599"/>
            <a:ext cx="1084784" cy="646331"/>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smtClean="0">
                <a:latin typeface="Calibri" pitchFamily="34" charset="0"/>
              </a:rPr>
              <a:t>Members</a:t>
            </a:r>
            <a:endParaRPr lang="en-US" sz="1800" dirty="0">
              <a:latin typeface="Calibri" pitchFamily="34" charset="0"/>
            </a:endParaRP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5" name="Text Box 44"/>
          <p:cNvSpPr txBox="1">
            <a:spLocks noChangeArrowheads="1"/>
          </p:cNvSpPr>
          <p:nvPr/>
        </p:nvSpPr>
        <p:spPr bwMode="auto">
          <a:xfrm>
            <a:off x="2574925" y="2971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6" name="Text Box 45"/>
          <p:cNvSpPr txBox="1">
            <a:spLocks noChangeArrowheads="1"/>
          </p:cNvSpPr>
          <p:nvPr/>
        </p:nvSpPr>
        <p:spPr bwMode="auto">
          <a:xfrm>
            <a:off x="2574925" y="36576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7" name="Text Box 46"/>
          <p:cNvSpPr txBox="1">
            <a:spLocks noChangeArrowheads="1"/>
          </p:cNvSpPr>
          <p:nvPr/>
        </p:nvSpPr>
        <p:spPr bwMode="auto">
          <a:xfrm>
            <a:off x="2574925" y="52260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8" name="Text Box 44"/>
          <p:cNvSpPr txBox="1">
            <a:spLocks noChangeArrowheads="1"/>
          </p:cNvSpPr>
          <p:nvPr/>
        </p:nvSpPr>
        <p:spPr bwMode="auto">
          <a:xfrm>
            <a:off x="4106862" y="312731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9" name="Text Box 45"/>
          <p:cNvSpPr txBox="1">
            <a:spLocks noChangeArrowheads="1"/>
          </p:cNvSpPr>
          <p:nvPr/>
        </p:nvSpPr>
        <p:spPr bwMode="auto">
          <a:xfrm>
            <a:off x="4106862" y="411791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0" name="Text Box 46"/>
          <p:cNvSpPr txBox="1">
            <a:spLocks noChangeArrowheads="1"/>
          </p:cNvSpPr>
          <p:nvPr/>
        </p:nvSpPr>
        <p:spPr bwMode="auto">
          <a:xfrm>
            <a:off x="4106862" y="503231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1" name="Text Box 44"/>
          <p:cNvSpPr txBox="1">
            <a:spLocks noChangeArrowheads="1"/>
          </p:cNvSpPr>
          <p:nvPr/>
        </p:nvSpPr>
        <p:spPr bwMode="auto">
          <a:xfrm>
            <a:off x="5059362" y="575823"/>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2" name="Text Box 45"/>
          <p:cNvSpPr txBox="1">
            <a:spLocks noChangeArrowheads="1"/>
          </p:cNvSpPr>
          <p:nvPr/>
        </p:nvSpPr>
        <p:spPr bwMode="auto">
          <a:xfrm>
            <a:off x="5029200" y="34734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3" name="Text Box 46"/>
          <p:cNvSpPr txBox="1">
            <a:spLocks noChangeArrowheads="1"/>
          </p:cNvSpPr>
          <p:nvPr/>
        </p:nvSpPr>
        <p:spPr bwMode="auto">
          <a:xfrm>
            <a:off x="5040312" y="56070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4" name="Text Box 44"/>
          <p:cNvSpPr txBox="1">
            <a:spLocks noChangeArrowheads="1"/>
          </p:cNvSpPr>
          <p:nvPr/>
        </p:nvSpPr>
        <p:spPr bwMode="auto">
          <a:xfrm>
            <a:off x="6183312" y="6096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5" name="Text Box 45"/>
          <p:cNvSpPr txBox="1">
            <a:spLocks noChangeArrowheads="1"/>
          </p:cNvSpPr>
          <p:nvPr/>
        </p:nvSpPr>
        <p:spPr bwMode="auto">
          <a:xfrm>
            <a:off x="6183312" y="408059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6" name="Text Box 46"/>
          <p:cNvSpPr txBox="1">
            <a:spLocks noChangeArrowheads="1"/>
          </p:cNvSpPr>
          <p:nvPr/>
        </p:nvSpPr>
        <p:spPr bwMode="auto">
          <a:xfrm>
            <a:off x="6183312" y="499499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cxnSp>
        <p:nvCxnSpPr>
          <p:cNvPr id="73" name="Straight Arrow Connector 72"/>
          <p:cNvCxnSpPr/>
          <p:nvPr/>
        </p:nvCxnSpPr>
        <p:spPr>
          <a:xfrm>
            <a:off x="6379714" y="778304"/>
            <a:ext cx="1627816" cy="4582064"/>
          </a:xfrm>
          <a:prstGeom prst="straightConnector1">
            <a:avLst/>
          </a:prstGeom>
          <a:ln w="19050">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71" name="Rectangle 70"/>
          <p:cNvSpPr/>
          <p:nvPr/>
        </p:nvSpPr>
        <p:spPr>
          <a:xfrm>
            <a:off x="7315200" y="495300"/>
            <a:ext cx="457200" cy="6032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4" name="Rectangle 63"/>
          <p:cNvSpPr/>
          <p:nvPr/>
        </p:nvSpPr>
        <p:spPr>
          <a:xfrm>
            <a:off x="5715000" y="2743200"/>
            <a:ext cx="76200" cy="3352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5" name="Text Box 44"/>
          <p:cNvSpPr txBox="1">
            <a:spLocks noChangeArrowheads="1"/>
          </p:cNvSpPr>
          <p:nvPr/>
        </p:nvSpPr>
        <p:spPr bwMode="auto">
          <a:xfrm>
            <a:off x="5592762" y="3036498"/>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0" name="Text Box 45"/>
          <p:cNvSpPr txBox="1">
            <a:spLocks noChangeArrowheads="1"/>
          </p:cNvSpPr>
          <p:nvPr/>
        </p:nvSpPr>
        <p:spPr bwMode="auto">
          <a:xfrm>
            <a:off x="5592762" y="4027098"/>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2" name="Text Box 46"/>
          <p:cNvSpPr txBox="1">
            <a:spLocks noChangeArrowheads="1"/>
          </p:cNvSpPr>
          <p:nvPr/>
        </p:nvSpPr>
        <p:spPr bwMode="auto">
          <a:xfrm>
            <a:off x="5592762" y="4941498"/>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8" name="Text Box 46"/>
          <p:cNvSpPr txBox="1">
            <a:spLocks noChangeArrowheads="1"/>
          </p:cNvSpPr>
          <p:nvPr/>
        </p:nvSpPr>
        <p:spPr bwMode="auto">
          <a:xfrm>
            <a:off x="5638800" y="56102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9" name="Oval 78"/>
          <p:cNvSpPr/>
          <p:nvPr/>
        </p:nvSpPr>
        <p:spPr>
          <a:xfrm>
            <a:off x="2973123" y="1750989"/>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80" name="Oval 79"/>
          <p:cNvSpPr/>
          <p:nvPr/>
        </p:nvSpPr>
        <p:spPr>
          <a:xfrm>
            <a:off x="5977446" y="1405638"/>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81" name="Oval 80"/>
          <p:cNvSpPr/>
          <p:nvPr/>
        </p:nvSpPr>
        <p:spPr>
          <a:xfrm>
            <a:off x="4509999" y="1974273"/>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82" name="Oval 81"/>
          <p:cNvSpPr/>
          <p:nvPr/>
        </p:nvSpPr>
        <p:spPr>
          <a:xfrm>
            <a:off x="5393668" y="2113456"/>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83" name="Oval 82"/>
          <p:cNvSpPr/>
          <p:nvPr/>
        </p:nvSpPr>
        <p:spPr>
          <a:xfrm>
            <a:off x="6573446" y="2194688"/>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84" name="Rectangle 83"/>
          <p:cNvSpPr/>
          <p:nvPr/>
        </p:nvSpPr>
        <p:spPr>
          <a:xfrm>
            <a:off x="7915455" y="5352401"/>
            <a:ext cx="533400" cy="10668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controls</a:t>
            </a:r>
            <a:endParaRPr lang="en-US" sz="1800" dirty="0"/>
          </a:p>
        </p:txBody>
      </p:sp>
      <p:sp>
        <p:nvSpPr>
          <p:cNvPr id="85" name="TextBox 45"/>
          <p:cNvSpPr txBox="1">
            <a:spLocks noChangeArrowheads="1"/>
          </p:cNvSpPr>
          <p:nvPr/>
        </p:nvSpPr>
        <p:spPr bwMode="auto">
          <a:xfrm>
            <a:off x="381000" y="1066800"/>
            <a:ext cx="5186363" cy="708025"/>
          </a:xfrm>
          <a:prstGeom prst="rect">
            <a:avLst/>
          </a:prstGeom>
          <a:noFill/>
          <a:ln w="9525">
            <a:noFill/>
            <a:miter lim="800000"/>
            <a:headEnd/>
            <a:tailEnd/>
          </a:ln>
        </p:spPr>
        <p:txBody>
          <a:bodyPr>
            <a:spAutoFit/>
          </a:bodyPr>
          <a:lstStyle/>
          <a:p>
            <a:r>
              <a:rPr lang="en-US" sz="2000" b="1" dirty="0"/>
              <a:t>Incidence </a:t>
            </a:r>
            <a:r>
              <a:rPr lang="en-US" sz="2000" b="1" dirty="0" smtClean="0"/>
              <a:t>density </a:t>
            </a:r>
            <a:r>
              <a:rPr lang="en-US" sz="2000" b="1" dirty="0"/>
              <a:t>s</a:t>
            </a:r>
            <a:r>
              <a:rPr lang="en-US" sz="2000" b="1" dirty="0" smtClean="0"/>
              <a:t>ampling </a:t>
            </a:r>
            <a:r>
              <a:rPr lang="en-US" sz="2000" b="1" dirty="0"/>
              <a:t>In Kaiser (Dynamic Cohort)</a:t>
            </a:r>
          </a:p>
        </p:txBody>
      </p:sp>
    </p:spTree>
    <p:extLst>
      <p:ext uri="{BB962C8B-B14F-4D97-AF65-F5344CB8AC3E}">
        <p14:creationId xmlns:p14="http://schemas.microsoft.com/office/powerpoint/2010/main" val="36752043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Rectangle 2"/>
          <p:cNvSpPr>
            <a:spLocks noGrp="1" noChangeArrowheads="1"/>
          </p:cNvSpPr>
          <p:nvPr>
            <p:ph type="title"/>
          </p:nvPr>
        </p:nvSpPr>
        <p:spPr>
          <a:xfrm>
            <a:off x="0" y="76200"/>
            <a:ext cx="9144000" cy="1143000"/>
          </a:xfrm>
        </p:spPr>
        <p:txBody>
          <a:bodyPr/>
          <a:lstStyle/>
          <a:p>
            <a:r>
              <a:rPr lang="en-US" sz="3200" dirty="0" smtClean="0"/>
              <a:t>Critical Features of Good Case-Control Design</a:t>
            </a:r>
          </a:p>
        </p:txBody>
      </p:sp>
      <p:sp>
        <p:nvSpPr>
          <p:cNvPr id="156674" name="Rectangle 3"/>
          <p:cNvSpPr>
            <a:spLocks noGrp="1" noChangeArrowheads="1"/>
          </p:cNvSpPr>
          <p:nvPr>
            <p:ph type="body" idx="1"/>
          </p:nvPr>
        </p:nvSpPr>
        <p:spPr>
          <a:xfrm>
            <a:off x="228600" y="1066800"/>
            <a:ext cx="8686800" cy="4114800"/>
          </a:xfrm>
        </p:spPr>
        <p:txBody>
          <a:bodyPr/>
          <a:lstStyle/>
          <a:p>
            <a:pPr>
              <a:lnSpc>
                <a:spcPct val="90000"/>
              </a:lnSpc>
            </a:pPr>
            <a:r>
              <a:rPr lang="en-US" sz="2800" dirty="0" smtClean="0"/>
              <a:t>Use a </a:t>
            </a:r>
            <a:r>
              <a:rPr lang="en-US" sz="2800" i="1" dirty="0" smtClean="0"/>
              <a:t>primary study base</a:t>
            </a:r>
            <a:endParaRPr lang="en-US" sz="2800" dirty="0" smtClean="0"/>
          </a:p>
          <a:p>
            <a:pPr>
              <a:lnSpc>
                <a:spcPct val="90000"/>
              </a:lnSpc>
            </a:pPr>
            <a:r>
              <a:rPr lang="en-US" sz="2800" dirty="0" smtClean="0"/>
              <a:t>Cases: all, or random sample, of </a:t>
            </a:r>
            <a:r>
              <a:rPr lang="en-US" sz="2800" i="1" dirty="0" smtClean="0"/>
              <a:t>incident </a:t>
            </a:r>
            <a:r>
              <a:rPr lang="en-US" sz="2800" dirty="0" smtClean="0"/>
              <a:t>diagnoses in the study base</a:t>
            </a:r>
          </a:p>
          <a:p>
            <a:pPr>
              <a:lnSpc>
                <a:spcPct val="90000"/>
              </a:lnSpc>
            </a:pPr>
            <a:r>
              <a:rPr lang="en-US" sz="2800" dirty="0" smtClean="0"/>
              <a:t>Controls: an </a:t>
            </a:r>
            <a:r>
              <a:rPr lang="en-US" sz="2800" i="1" dirty="0" smtClean="0"/>
              <a:t>unbiased sample of study base</a:t>
            </a:r>
            <a:r>
              <a:rPr lang="en-US" sz="2800" dirty="0" smtClean="0"/>
              <a:t> to estimate exposure prevalence</a:t>
            </a:r>
          </a:p>
          <a:p>
            <a:pPr lvl="1">
              <a:lnSpc>
                <a:spcPct val="90000"/>
              </a:lnSpc>
            </a:pPr>
            <a:r>
              <a:rPr lang="en-US" dirty="0" smtClean="0"/>
              <a:t>Underlying fixed cohort study base: Incidence density or case-cohort sampling </a:t>
            </a:r>
          </a:p>
          <a:p>
            <a:pPr lvl="1">
              <a:lnSpc>
                <a:spcPct val="90000"/>
              </a:lnSpc>
            </a:pPr>
            <a:r>
              <a:rPr lang="en-US" dirty="0" smtClean="0"/>
              <a:t>Underlying dynamic cohort study base: Incidence density is best.  Single point sampling of controls possible but must meet difficult assumptions.</a:t>
            </a:r>
          </a:p>
          <a:p>
            <a:pPr>
              <a:lnSpc>
                <a:spcPct val="90000"/>
              </a:lnSpc>
            </a:pPr>
            <a:r>
              <a:rPr lang="en-US" sz="2800" dirty="0" smtClean="0"/>
              <a:t>Measurements preferably based on records or stored biological samples rather than participant/family recall  </a:t>
            </a:r>
          </a:p>
          <a:p>
            <a:pPr>
              <a:lnSpc>
                <a:spcPct val="90000"/>
              </a:lnSpc>
            </a:pPr>
            <a:endParaRPr lang="en-US" dirty="0" smtClean="0"/>
          </a:p>
        </p:txBody>
      </p:sp>
    </p:spTree>
    <p:extLst>
      <p:ext uri="{BB962C8B-B14F-4D97-AF65-F5344CB8AC3E}">
        <p14:creationId xmlns:p14="http://schemas.microsoft.com/office/powerpoint/2010/main" val="635739273"/>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3"/>
          <p:cNvSpPr txBox="1">
            <a:spLocks noChangeArrowheads="1"/>
          </p:cNvSpPr>
          <p:nvPr/>
        </p:nvSpPr>
        <p:spPr bwMode="auto">
          <a:xfrm>
            <a:off x="2741044" y="1303337"/>
            <a:ext cx="3344862" cy="579438"/>
          </a:xfrm>
          <a:prstGeom prst="rect">
            <a:avLst/>
          </a:prstGeom>
          <a:noFill/>
          <a:ln w="9525">
            <a:noFill/>
            <a:miter lim="800000"/>
            <a:headEnd/>
            <a:tailEnd/>
          </a:ln>
        </p:spPr>
        <p:txBody>
          <a:bodyPr wrap="none">
            <a:spAutoFit/>
          </a:bodyPr>
          <a:lstStyle/>
          <a:p>
            <a:pPr algn="ctr" eaLnBrk="0" hangingPunct="0"/>
            <a:r>
              <a:rPr lang="en-US" sz="3200" dirty="0"/>
              <a:t>Unit of observation</a:t>
            </a:r>
          </a:p>
        </p:txBody>
      </p:sp>
      <p:sp>
        <p:nvSpPr>
          <p:cNvPr id="21507" name="Line 4"/>
          <p:cNvSpPr>
            <a:spLocks noChangeShapeType="1"/>
          </p:cNvSpPr>
          <p:nvPr/>
        </p:nvSpPr>
        <p:spPr bwMode="auto">
          <a:xfrm flipH="1">
            <a:off x="3429000" y="1882775"/>
            <a:ext cx="533400" cy="533400"/>
          </a:xfrm>
          <a:prstGeom prst="line">
            <a:avLst/>
          </a:prstGeom>
          <a:noFill/>
          <a:ln w="9525">
            <a:solidFill>
              <a:schemeClr val="tx1"/>
            </a:solidFill>
            <a:round/>
            <a:headEnd/>
            <a:tailEnd type="triangle" w="med" len="med"/>
          </a:ln>
        </p:spPr>
        <p:txBody>
          <a:bodyPr wrap="none" anchor="ctr"/>
          <a:lstStyle/>
          <a:p>
            <a:endParaRPr lang="en-US"/>
          </a:p>
        </p:txBody>
      </p:sp>
      <p:sp>
        <p:nvSpPr>
          <p:cNvPr id="21508" name="Line 5"/>
          <p:cNvSpPr>
            <a:spLocks noChangeShapeType="1"/>
          </p:cNvSpPr>
          <p:nvPr/>
        </p:nvSpPr>
        <p:spPr bwMode="auto">
          <a:xfrm>
            <a:off x="4800600" y="1882775"/>
            <a:ext cx="533400" cy="609600"/>
          </a:xfrm>
          <a:prstGeom prst="line">
            <a:avLst/>
          </a:prstGeom>
          <a:noFill/>
          <a:ln w="9525">
            <a:solidFill>
              <a:schemeClr val="tx1"/>
            </a:solidFill>
            <a:round/>
            <a:headEnd/>
            <a:tailEnd type="triangle" w="med" len="med"/>
          </a:ln>
        </p:spPr>
        <p:txBody>
          <a:bodyPr wrap="none" anchor="ctr"/>
          <a:lstStyle/>
          <a:p>
            <a:endParaRPr lang="en-US"/>
          </a:p>
        </p:txBody>
      </p:sp>
      <p:sp>
        <p:nvSpPr>
          <p:cNvPr id="21509" name="Text Box 6"/>
          <p:cNvSpPr txBox="1">
            <a:spLocks noChangeArrowheads="1"/>
          </p:cNvSpPr>
          <p:nvPr/>
        </p:nvSpPr>
        <p:spPr bwMode="auto">
          <a:xfrm>
            <a:off x="439738" y="2263775"/>
            <a:ext cx="3805237" cy="461963"/>
          </a:xfrm>
          <a:prstGeom prst="rect">
            <a:avLst/>
          </a:prstGeom>
          <a:noFill/>
          <a:ln w="9525">
            <a:noFill/>
            <a:miter lim="800000"/>
            <a:headEnd/>
            <a:tailEnd/>
          </a:ln>
        </p:spPr>
        <p:txBody>
          <a:bodyPr wrap="none">
            <a:spAutoFit/>
          </a:bodyPr>
          <a:lstStyle/>
          <a:p>
            <a:pPr algn="ctr" eaLnBrk="0" hangingPunct="0"/>
            <a:r>
              <a:rPr lang="en-US" dirty="0"/>
              <a:t>Group (e.g., geographic area)</a:t>
            </a:r>
          </a:p>
        </p:txBody>
      </p:sp>
      <p:sp>
        <p:nvSpPr>
          <p:cNvPr id="21510" name="Text Box 7"/>
          <p:cNvSpPr txBox="1">
            <a:spLocks noChangeArrowheads="1"/>
          </p:cNvSpPr>
          <p:nvPr/>
        </p:nvSpPr>
        <p:spPr bwMode="auto">
          <a:xfrm>
            <a:off x="5456769" y="2187575"/>
            <a:ext cx="1553631" cy="461665"/>
          </a:xfrm>
          <a:prstGeom prst="rect">
            <a:avLst/>
          </a:prstGeom>
          <a:noFill/>
          <a:ln w="9525">
            <a:noFill/>
            <a:miter lim="800000"/>
            <a:headEnd/>
            <a:tailEnd/>
          </a:ln>
        </p:spPr>
        <p:txBody>
          <a:bodyPr wrap="none">
            <a:spAutoFit/>
          </a:bodyPr>
          <a:lstStyle/>
          <a:p>
            <a:pPr algn="ctr" eaLnBrk="0" hangingPunct="0"/>
            <a:r>
              <a:rPr lang="en-US" b="1" dirty="0"/>
              <a:t>Individual</a:t>
            </a:r>
          </a:p>
        </p:txBody>
      </p:sp>
      <p:sp>
        <p:nvSpPr>
          <p:cNvPr id="21511" name="Line 8"/>
          <p:cNvSpPr>
            <a:spLocks noChangeShapeType="1"/>
          </p:cNvSpPr>
          <p:nvPr/>
        </p:nvSpPr>
        <p:spPr bwMode="auto">
          <a:xfrm>
            <a:off x="1070529" y="3408869"/>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21512" name="Line 9"/>
          <p:cNvSpPr>
            <a:spLocks noChangeShapeType="1"/>
          </p:cNvSpPr>
          <p:nvPr/>
        </p:nvSpPr>
        <p:spPr bwMode="auto">
          <a:xfrm flipH="1">
            <a:off x="3695700" y="4267199"/>
            <a:ext cx="952500" cy="741213"/>
          </a:xfrm>
          <a:prstGeom prst="line">
            <a:avLst/>
          </a:prstGeom>
          <a:noFill/>
          <a:ln w="9525">
            <a:solidFill>
              <a:schemeClr val="tx1"/>
            </a:solidFill>
            <a:round/>
            <a:headEnd/>
            <a:tailEnd type="triangle" w="med" len="med"/>
          </a:ln>
        </p:spPr>
        <p:txBody>
          <a:bodyPr wrap="none" anchor="ctr"/>
          <a:lstStyle/>
          <a:p>
            <a:endParaRPr lang="en-US"/>
          </a:p>
        </p:txBody>
      </p:sp>
      <p:sp>
        <p:nvSpPr>
          <p:cNvPr id="21513" name="Text Box 10"/>
          <p:cNvSpPr txBox="1">
            <a:spLocks noChangeArrowheads="1"/>
          </p:cNvSpPr>
          <p:nvPr/>
        </p:nvSpPr>
        <p:spPr bwMode="auto">
          <a:xfrm>
            <a:off x="148701" y="3732361"/>
            <a:ext cx="2258952" cy="461665"/>
          </a:xfrm>
          <a:prstGeom prst="rect">
            <a:avLst/>
          </a:prstGeom>
          <a:noFill/>
          <a:ln w="9525">
            <a:noFill/>
            <a:miter lim="800000"/>
            <a:headEnd/>
            <a:tailEnd/>
          </a:ln>
        </p:spPr>
        <p:txBody>
          <a:bodyPr wrap="none">
            <a:spAutoFit/>
          </a:bodyPr>
          <a:lstStyle/>
          <a:p>
            <a:pPr algn="ctr" eaLnBrk="0" hangingPunct="0"/>
            <a:r>
              <a:rPr lang="en-US" dirty="0" smtClean="0"/>
              <a:t>Ecologic </a:t>
            </a:r>
            <a:r>
              <a:rPr lang="en-US" dirty="0"/>
              <a:t>Studies</a:t>
            </a:r>
          </a:p>
        </p:txBody>
      </p:sp>
      <p:sp>
        <p:nvSpPr>
          <p:cNvPr id="21514" name="Text Box 11"/>
          <p:cNvSpPr txBox="1">
            <a:spLocks noChangeArrowheads="1"/>
          </p:cNvSpPr>
          <p:nvPr/>
        </p:nvSpPr>
        <p:spPr bwMode="auto">
          <a:xfrm>
            <a:off x="4616649" y="5008413"/>
            <a:ext cx="2233305" cy="1384995"/>
          </a:xfrm>
          <a:prstGeom prst="rect">
            <a:avLst/>
          </a:prstGeom>
          <a:noFill/>
          <a:ln w="9525">
            <a:noFill/>
            <a:miter lim="800000"/>
            <a:headEnd/>
            <a:tailEnd/>
          </a:ln>
        </p:spPr>
        <p:txBody>
          <a:bodyPr wrap="none">
            <a:spAutoFit/>
          </a:bodyPr>
          <a:lstStyle/>
          <a:p>
            <a:pPr algn="ctr" eaLnBrk="0" hangingPunct="0">
              <a:spcBef>
                <a:spcPct val="50000"/>
              </a:spcBef>
            </a:pPr>
            <a:r>
              <a:rPr lang="en-US" dirty="0" smtClean="0"/>
              <a:t>Between-subject</a:t>
            </a:r>
            <a:endParaRPr lang="en-US" dirty="0"/>
          </a:p>
          <a:p>
            <a:pPr algn="ctr" eaLnBrk="0" hangingPunct="0"/>
            <a:r>
              <a:rPr lang="en-US" sz="2000" dirty="0"/>
              <a:t>Cohort </a:t>
            </a:r>
          </a:p>
          <a:p>
            <a:pPr algn="ctr" eaLnBrk="0" hangingPunct="0"/>
            <a:r>
              <a:rPr lang="en-US" sz="2000" dirty="0"/>
              <a:t>Cross-sectional</a:t>
            </a:r>
          </a:p>
          <a:p>
            <a:pPr algn="ctr" eaLnBrk="0" hangingPunct="0"/>
            <a:r>
              <a:rPr lang="en-US" sz="2000" dirty="0"/>
              <a:t>Case-Control</a:t>
            </a:r>
          </a:p>
        </p:txBody>
      </p:sp>
      <p:sp>
        <p:nvSpPr>
          <p:cNvPr id="21515" name="Text Box 13"/>
          <p:cNvSpPr txBox="1">
            <a:spLocks noChangeArrowheads="1"/>
          </p:cNvSpPr>
          <p:nvPr/>
        </p:nvSpPr>
        <p:spPr bwMode="auto">
          <a:xfrm>
            <a:off x="6819900" y="4113361"/>
            <a:ext cx="1903413" cy="701675"/>
          </a:xfrm>
          <a:prstGeom prst="rect">
            <a:avLst/>
          </a:prstGeom>
          <a:noFill/>
          <a:ln w="9525">
            <a:noFill/>
            <a:miter lim="800000"/>
            <a:headEnd/>
            <a:tailEnd/>
          </a:ln>
        </p:spPr>
        <p:txBody>
          <a:bodyPr wrap="none">
            <a:spAutoFit/>
          </a:bodyPr>
          <a:lstStyle/>
          <a:p>
            <a:pPr algn="ctr" eaLnBrk="0" hangingPunct="0"/>
            <a:r>
              <a:rPr lang="en-US" sz="2000" dirty="0"/>
              <a:t>Randomized</a:t>
            </a:r>
          </a:p>
          <a:p>
            <a:pPr algn="ctr" eaLnBrk="0" hangingPunct="0"/>
            <a:r>
              <a:rPr lang="en-US" sz="2000" dirty="0"/>
              <a:t>Non-randomized</a:t>
            </a:r>
          </a:p>
        </p:txBody>
      </p:sp>
      <p:sp>
        <p:nvSpPr>
          <p:cNvPr id="21516" name="Text Box 14"/>
          <p:cNvSpPr txBox="1">
            <a:spLocks noChangeArrowheads="1"/>
          </p:cNvSpPr>
          <p:nvPr/>
        </p:nvSpPr>
        <p:spPr bwMode="auto">
          <a:xfrm>
            <a:off x="4575968" y="3810000"/>
            <a:ext cx="2129632" cy="461665"/>
          </a:xfrm>
          <a:prstGeom prst="rect">
            <a:avLst/>
          </a:prstGeom>
          <a:noFill/>
          <a:ln w="9525">
            <a:noFill/>
            <a:miter lim="800000"/>
            <a:headEnd/>
            <a:tailEnd/>
          </a:ln>
        </p:spPr>
        <p:txBody>
          <a:bodyPr wrap="square">
            <a:spAutoFit/>
          </a:bodyPr>
          <a:lstStyle/>
          <a:p>
            <a:pPr algn="ctr" eaLnBrk="0" hangingPunct="0">
              <a:spcBef>
                <a:spcPct val="50000"/>
              </a:spcBef>
            </a:pPr>
            <a:r>
              <a:rPr lang="en-US" b="1" dirty="0">
                <a:solidFill>
                  <a:srgbClr val="FF0000"/>
                </a:solidFill>
              </a:rPr>
              <a:t>Observational</a:t>
            </a:r>
          </a:p>
        </p:txBody>
      </p:sp>
      <p:sp>
        <p:nvSpPr>
          <p:cNvPr id="21517" name="Text Box 15"/>
          <p:cNvSpPr txBox="1">
            <a:spLocks noChangeArrowheads="1"/>
          </p:cNvSpPr>
          <p:nvPr/>
        </p:nvSpPr>
        <p:spPr bwMode="auto">
          <a:xfrm>
            <a:off x="6591300" y="3239938"/>
            <a:ext cx="2438400" cy="457200"/>
          </a:xfrm>
          <a:prstGeom prst="rect">
            <a:avLst/>
          </a:prstGeom>
          <a:noFill/>
          <a:ln w="9525">
            <a:noFill/>
            <a:miter lim="800000"/>
            <a:headEnd/>
            <a:tailEnd/>
          </a:ln>
        </p:spPr>
        <p:txBody>
          <a:bodyPr>
            <a:spAutoFit/>
          </a:bodyPr>
          <a:lstStyle/>
          <a:p>
            <a:pPr algn="ctr" eaLnBrk="0" hangingPunct="0">
              <a:spcBef>
                <a:spcPct val="50000"/>
              </a:spcBef>
            </a:pPr>
            <a:r>
              <a:rPr lang="en-US" b="1" dirty="0">
                <a:solidFill>
                  <a:srgbClr val="FF0000"/>
                </a:solidFill>
              </a:rPr>
              <a:t>Experimental</a:t>
            </a:r>
          </a:p>
        </p:txBody>
      </p:sp>
      <p:sp>
        <p:nvSpPr>
          <p:cNvPr id="21518" name="Line 16"/>
          <p:cNvSpPr>
            <a:spLocks noChangeShapeType="1"/>
          </p:cNvSpPr>
          <p:nvPr/>
        </p:nvSpPr>
        <p:spPr bwMode="auto">
          <a:xfrm>
            <a:off x="7886700" y="3656161"/>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21519" name="Line 17"/>
          <p:cNvSpPr>
            <a:spLocks noChangeShapeType="1"/>
          </p:cNvSpPr>
          <p:nvPr/>
        </p:nvSpPr>
        <p:spPr bwMode="auto">
          <a:xfrm flipH="1">
            <a:off x="5486400" y="2725738"/>
            <a:ext cx="304800" cy="1084262"/>
          </a:xfrm>
          <a:prstGeom prst="line">
            <a:avLst/>
          </a:prstGeom>
          <a:noFill/>
          <a:ln w="9525">
            <a:solidFill>
              <a:schemeClr val="tx1"/>
            </a:solidFill>
            <a:round/>
            <a:headEnd/>
            <a:tailEnd type="triangle" w="med" len="med"/>
          </a:ln>
        </p:spPr>
        <p:txBody>
          <a:bodyPr wrap="none" anchor="ctr"/>
          <a:lstStyle/>
          <a:p>
            <a:endParaRPr lang="en-US"/>
          </a:p>
        </p:txBody>
      </p:sp>
      <p:sp>
        <p:nvSpPr>
          <p:cNvPr id="21520" name="Line 18"/>
          <p:cNvSpPr>
            <a:spLocks noChangeShapeType="1"/>
          </p:cNvSpPr>
          <p:nvPr/>
        </p:nvSpPr>
        <p:spPr bwMode="auto">
          <a:xfrm>
            <a:off x="6248400" y="2767642"/>
            <a:ext cx="685800" cy="506083"/>
          </a:xfrm>
          <a:prstGeom prst="line">
            <a:avLst/>
          </a:prstGeom>
          <a:noFill/>
          <a:ln w="9525">
            <a:solidFill>
              <a:schemeClr val="tx1"/>
            </a:solidFill>
            <a:round/>
            <a:headEnd/>
            <a:tailEnd type="triangle" w="med" len="med"/>
          </a:ln>
        </p:spPr>
        <p:txBody>
          <a:bodyPr wrap="none" anchor="ctr"/>
          <a:lstStyle/>
          <a:p>
            <a:endParaRPr lang="en-US"/>
          </a:p>
        </p:txBody>
      </p:sp>
      <p:sp>
        <p:nvSpPr>
          <p:cNvPr id="21521" name="Text Box 21"/>
          <p:cNvSpPr txBox="1">
            <a:spLocks noChangeArrowheads="1"/>
          </p:cNvSpPr>
          <p:nvPr/>
        </p:nvSpPr>
        <p:spPr bwMode="auto">
          <a:xfrm>
            <a:off x="1732756" y="5181600"/>
            <a:ext cx="2843212" cy="1371600"/>
          </a:xfrm>
          <a:prstGeom prst="rect">
            <a:avLst/>
          </a:prstGeom>
          <a:noFill/>
          <a:ln w="9525">
            <a:noFill/>
            <a:miter lim="800000"/>
            <a:headEnd/>
            <a:tailEnd/>
          </a:ln>
        </p:spPr>
        <p:txBody>
          <a:bodyPr wrap="none">
            <a:spAutoFit/>
          </a:bodyPr>
          <a:lstStyle/>
          <a:p>
            <a:pPr algn="ctr" eaLnBrk="0" hangingPunct="0">
              <a:spcBef>
                <a:spcPct val="50000"/>
              </a:spcBef>
            </a:pPr>
            <a:r>
              <a:rPr lang="en-US" dirty="0" smtClean="0"/>
              <a:t>Within-subject</a:t>
            </a:r>
            <a:endParaRPr lang="en-US" dirty="0"/>
          </a:p>
          <a:p>
            <a:pPr algn="ctr" eaLnBrk="0" hangingPunct="0"/>
            <a:r>
              <a:rPr lang="en-US" sz="2000" dirty="0"/>
              <a:t>Case-crossover</a:t>
            </a:r>
          </a:p>
          <a:p>
            <a:pPr algn="ctr" eaLnBrk="0" hangingPunct="0"/>
            <a:r>
              <a:rPr lang="en-US" sz="2000" dirty="0"/>
              <a:t>Case only</a:t>
            </a:r>
          </a:p>
          <a:p>
            <a:pPr algn="ctr" eaLnBrk="0" hangingPunct="0"/>
            <a:r>
              <a:rPr lang="en-US" sz="2000" dirty="0"/>
              <a:t>Self-controlled case series</a:t>
            </a:r>
          </a:p>
        </p:txBody>
      </p:sp>
      <p:sp>
        <p:nvSpPr>
          <p:cNvPr id="21522" name="Line 22"/>
          <p:cNvSpPr>
            <a:spLocks noChangeShapeType="1"/>
          </p:cNvSpPr>
          <p:nvPr/>
        </p:nvSpPr>
        <p:spPr bwMode="auto">
          <a:xfrm>
            <a:off x="5715000" y="4306738"/>
            <a:ext cx="0" cy="701674"/>
          </a:xfrm>
          <a:prstGeom prst="line">
            <a:avLst/>
          </a:prstGeom>
          <a:noFill/>
          <a:ln w="9525">
            <a:solidFill>
              <a:schemeClr val="tx1"/>
            </a:solidFill>
            <a:round/>
            <a:headEnd/>
            <a:tailEnd type="triangle" w="med" len="med"/>
          </a:ln>
        </p:spPr>
        <p:txBody>
          <a:bodyPr wrap="none" anchor="ctr"/>
          <a:lstStyle/>
          <a:p>
            <a:endParaRPr lang="en-US"/>
          </a:p>
        </p:txBody>
      </p:sp>
      <p:sp>
        <p:nvSpPr>
          <p:cNvPr id="20" name="Text Box 14"/>
          <p:cNvSpPr txBox="1">
            <a:spLocks noChangeArrowheads="1"/>
          </p:cNvSpPr>
          <p:nvPr/>
        </p:nvSpPr>
        <p:spPr bwMode="auto">
          <a:xfrm>
            <a:off x="56356" y="3045125"/>
            <a:ext cx="1981200" cy="457200"/>
          </a:xfrm>
          <a:prstGeom prst="rect">
            <a:avLst/>
          </a:prstGeom>
          <a:noFill/>
          <a:ln w="9525">
            <a:noFill/>
            <a:miter lim="800000"/>
            <a:headEnd/>
            <a:tailEnd/>
          </a:ln>
        </p:spPr>
        <p:txBody>
          <a:bodyPr>
            <a:spAutoFit/>
          </a:bodyPr>
          <a:lstStyle/>
          <a:p>
            <a:pPr algn="ctr" eaLnBrk="0" hangingPunct="0">
              <a:spcBef>
                <a:spcPct val="50000"/>
              </a:spcBef>
            </a:pPr>
            <a:r>
              <a:rPr lang="en-US" dirty="0"/>
              <a:t>Observational</a:t>
            </a:r>
          </a:p>
        </p:txBody>
      </p:sp>
      <p:sp>
        <p:nvSpPr>
          <p:cNvPr id="21" name="Text Box 15"/>
          <p:cNvSpPr txBox="1">
            <a:spLocks noChangeArrowheads="1"/>
          </p:cNvSpPr>
          <p:nvPr/>
        </p:nvSpPr>
        <p:spPr bwMode="auto">
          <a:xfrm>
            <a:off x="2647156" y="2996242"/>
            <a:ext cx="2438400" cy="457200"/>
          </a:xfrm>
          <a:prstGeom prst="rect">
            <a:avLst/>
          </a:prstGeom>
          <a:noFill/>
          <a:ln w="9525">
            <a:noFill/>
            <a:miter lim="800000"/>
            <a:headEnd/>
            <a:tailEnd/>
          </a:ln>
        </p:spPr>
        <p:txBody>
          <a:bodyPr>
            <a:spAutoFit/>
          </a:bodyPr>
          <a:lstStyle/>
          <a:p>
            <a:pPr algn="ctr" eaLnBrk="0" hangingPunct="0">
              <a:spcBef>
                <a:spcPct val="50000"/>
              </a:spcBef>
            </a:pPr>
            <a:r>
              <a:rPr lang="en-US"/>
              <a:t>Experimental</a:t>
            </a:r>
          </a:p>
        </p:txBody>
      </p:sp>
      <p:sp>
        <p:nvSpPr>
          <p:cNvPr id="22" name="Line 17"/>
          <p:cNvSpPr>
            <a:spLocks noChangeShapeType="1"/>
          </p:cNvSpPr>
          <p:nvPr/>
        </p:nvSpPr>
        <p:spPr bwMode="auto">
          <a:xfrm flipH="1">
            <a:off x="1580356" y="2767642"/>
            <a:ext cx="304800" cy="457200"/>
          </a:xfrm>
          <a:prstGeom prst="line">
            <a:avLst/>
          </a:prstGeom>
          <a:noFill/>
          <a:ln w="9525">
            <a:solidFill>
              <a:schemeClr val="tx1"/>
            </a:solidFill>
            <a:round/>
            <a:headEnd/>
            <a:tailEnd type="triangle" w="med" len="med"/>
          </a:ln>
        </p:spPr>
        <p:txBody>
          <a:bodyPr wrap="none" anchor="ctr"/>
          <a:lstStyle/>
          <a:p>
            <a:endParaRPr lang="en-US"/>
          </a:p>
        </p:txBody>
      </p:sp>
      <p:sp>
        <p:nvSpPr>
          <p:cNvPr id="23" name="Line 18"/>
          <p:cNvSpPr>
            <a:spLocks noChangeShapeType="1"/>
          </p:cNvSpPr>
          <p:nvPr/>
        </p:nvSpPr>
        <p:spPr bwMode="auto">
          <a:xfrm>
            <a:off x="2342356" y="2767642"/>
            <a:ext cx="685800" cy="304800"/>
          </a:xfrm>
          <a:prstGeom prst="line">
            <a:avLst/>
          </a:prstGeom>
          <a:noFill/>
          <a:ln w="9525">
            <a:solidFill>
              <a:schemeClr val="tx1"/>
            </a:solidFill>
            <a:round/>
            <a:headEnd/>
            <a:tailEnd type="triangle" w="med" len="med"/>
          </a:ln>
        </p:spPr>
        <p:txBody>
          <a:bodyPr wrap="none" anchor="ctr"/>
          <a:lstStyle/>
          <a:p>
            <a:endParaRPr lang="en-US"/>
          </a:p>
        </p:txBody>
      </p:sp>
      <p:sp>
        <p:nvSpPr>
          <p:cNvPr id="24" name="Text Box 13"/>
          <p:cNvSpPr txBox="1">
            <a:spLocks noChangeArrowheads="1"/>
          </p:cNvSpPr>
          <p:nvPr/>
        </p:nvSpPr>
        <p:spPr bwMode="auto">
          <a:xfrm>
            <a:off x="2407653" y="3764907"/>
            <a:ext cx="2005822" cy="707886"/>
          </a:xfrm>
          <a:prstGeom prst="rect">
            <a:avLst/>
          </a:prstGeom>
          <a:noFill/>
          <a:ln w="9525">
            <a:noFill/>
            <a:miter lim="800000"/>
            <a:headEnd/>
            <a:tailEnd/>
          </a:ln>
        </p:spPr>
        <p:txBody>
          <a:bodyPr wrap="square">
            <a:spAutoFit/>
          </a:bodyPr>
          <a:lstStyle/>
          <a:p>
            <a:pPr algn="ctr" eaLnBrk="0" hangingPunct="0"/>
            <a:r>
              <a:rPr lang="en-US" sz="2000" dirty="0" smtClean="0"/>
              <a:t>Randomized</a:t>
            </a:r>
          </a:p>
          <a:p>
            <a:pPr algn="ctr" eaLnBrk="0" hangingPunct="0"/>
            <a:r>
              <a:rPr lang="en-US" sz="2000" dirty="0" smtClean="0"/>
              <a:t>Non-randomized</a:t>
            </a:r>
            <a:endParaRPr lang="en-US" sz="2000" dirty="0"/>
          </a:p>
        </p:txBody>
      </p:sp>
      <p:sp>
        <p:nvSpPr>
          <p:cNvPr id="25" name="Line 16"/>
          <p:cNvSpPr>
            <a:spLocks noChangeShapeType="1"/>
          </p:cNvSpPr>
          <p:nvPr/>
        </p:nvSpPr>
        <p:spPr bwMode="auto">
          <a:xfrm>
            <a:off x="3371506" y="3381523"/>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26" name="Rectangle 2"/>
          <p:cNvSpPr txBox="1">
            <a:spLocks noChangeArrowheads="1"/>
          </p:cNvSpPr>
          <p:nvPr/>
        </p:nvSpPr>
        <p:spPr bwMode="auto">
          <a:xfrm>
            <a:off x="377301" y="228600"/>
            <a:ext cx="8538099"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r>
              <a:rPr lang="en-US" kern="0" dirty="0" smtClean="0"/>
              <a:t>Research Studies Based on Humans</a:t>
            </a:r>
          </a:p>
        </p:txBody>
      </p:sp>
    </p:spTree>
    <p:extLst>
      <p:ext uri="{BB962C8B-B14F-4D97-AF65-F5344CB8AC3E}">
        <p14:creationId xmlns:p14="http://schemas.microsoft.com/office/powerpoint/2010/main" val="1060595702"/>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Rectangle 2"/>
          <p:cNvSpPr>
            <a:spLocks noGrp="1" noChangeArrowheads="1"/>
          </p:cNvSpPr>
          <p:nvPr>
            <p:ph type="title"/>
          </p:nvPr>
        </p:nvSpPr>
        <p:spPr>
          <a:xfrm>
            <a:off x="304800" y="0"/>
            <a:ext cx="8534400" cy="1143000"/>
          </a:xfrm>
        </p:spPr>
        <p:txBody>
          <a:bodyPr/>
          <a:lstStyle/>
          <a:p>
            <a:r>
              <a:rPr lang="en-US" sz="3400" b="1" dirty="0" smtClean="0"/>
              <a:t>Relationship between </a:t>
            </a:r>
            <a:br>
              <a:rPr lang="en-US" sz="3400" b="1" dirty="0" smtClean="0"/>
            </a:br>
            <a:r>
              <a:rPr lang="en-US" sz="3400" b="1" dirty="0" smtClean="0"/>
              <a:t>Observational and Experimental Studies</a:t>
            </a:r>
          </a:p>
        </p:txBody>
      </p:sp>
      <p:sp>
        <p:nvSpPr>
          <p:cNvPr id="156674" name="Rectangle 3"/>
          <p:cNvSpPr>
            <a:spLocks noGrp="1" noChangeArrowheads="1"/>
          </p:cNvSpPr>
          <p:nvPr>
            <p:ph type="body" idx="1"/>
          </p:nvPr>
        </p:nvSpPr>
        <p:spPr>
          <a:xfrm>
            <a:off x="76200" y="1143000"/>
            <a:ext cx="9067800" cy="4114800"/>
          </a:xfrm>
        </p:spPr>
        <p:txBody>
          <a:bodyPr/>
          <a:lstStyle/>
          <a:p>
            <a:pPr>
              <a:lnSpc>
                <a:spcPct val="90000"/>
              </a:lnSpc>
            </a:pPr>
            <a:r>
              <a:rPr lang="en-US" sz="2600" dirty="0" smtClean="0"/>
              <a:t>We already said: experimental studies can be viewed as cohort studies where the investigator assigns the exposure  </a:t>
            </a:r>
          </a:p>
          <a:p>
            <a:pPr>
              <a:lnSpc>
                <a:spcPct val="90000"/>
              </a:lnSpc>
            </a:pPr>
            <a:endParaRPr lang="en-US" sz="500" dirty="0" smtClean="0"/>
          </a:p>
          <a:p>
            <a:pPr>
              <a:lnSpc>
                <a:spcPct val="90000"/>
              </a:lnSpc>
            </a:pPr>
            <a:r>
              <a:rPr lang="en-US" sz="2600" dirty="0" smtClean="0"/>
              <a:t>New: Observational studies should be viewed (and designed) as attempting to </a:t>
            </a:r>
            <a:r>
              <a:rPr lang="en-US" sz="2600" u="sng" dirty="0" smtClean="0"/>
              <a:t>emulate</a:t>
            </a:r>
            <a:r>
              <a:rPr lang="en-US" sz="2600" dirty="0" smtClean="0"/>
              <a:t> a randomized controlled trial (RCT)</a:t>
            </a:r>
          </a:p>
          <a:p>
            <a:pPr>
              <a:lnSpc>
                <a:spcPct val="90000"/>
              </a:lnSpc>
            </a:pPr>
            <a:endParaRPr lang="en-US" sz="500" dirty="0" smtClean="0"/>
          </a:p>
          <a:p>
            <a:pPr>
              <a:lnSpc>
                <a:spcPct val="90000"/>
              </a:lnSpc>
            </a:pPr>
            <a:r>
              <a:rPr lang="en-US" sz="2600" dirty="0" smtClean="0"/>
              <a:t>Thus, when designing an observational study, ask yourself:	  What is the RCT that I am trying to emulate?	</a:t>
            </a:r>
          </a:p>
          <a:p>
            <a:pPr lvl="1">
              <a:lnSpc>
                <a:spcPct val="90000"/>
              </a:lnSpc>
              <a:spcBef>
                <a:spcPts val="600"/>
              </a:spcBef>
            </a:pPr>
            <a:r>
              <a:rPr lang="en-US" sz="2400" dirty="0" smtClean="0"/>
              <a:t>What is the “target trial”?</a:t>
            </a:r>
          </a:p>
          <a:p>
            <a:pPr lvl="1">
              <a:lnSpc>
                <a:spcPct val="90000"/>
              </a:lnSpc>
              <a:spcBef>
                <a:spcPts val="600"/>
              </a:spcBef>
            </a:pPr>
            <a:endParaRPr lang="en-US" sz="500" dirty="0" smtClean="0"/>
          </a:p>
          <a:p>
            <a:pPr>
              <a:lnSpc>
                <a:spcPct val="90000"/>
              </a:lnSpc>
            </a:pPr>
            <a:r>
              <a:rPr lang="en-US" sz="2600" dirty="0" smtClean="0"/>
              <a:t>The “target trial” can be a very real RCT that could in reality be performed if there were time and resources</a:t>
            </a:r>
          </a:p>
          <a:p>
            <a:pPr lvl="1">
              <a:lnSpc>
                <a:spcPct val="90000"/>
              </a:lnSpc>
              <a:spcBef>
                <a:spcPts val="600"/>
              </a:spcBef>
            </a:pPr>
            <a:r>
              <a:rPr lang="en-US" sz="2400" dirty="0" smtClean="0"/>
              <a:t>e.g., randomizing to treatment A vs B and following for 20 years</a:t>
            </a:r>
          </a:p>
          <a:p>
            <a:pPr lvl="1">
              <a:lnSpc>
                <a:spcPct val="90000"/>
              </a:lnSpc>
              <a:spcBef>
                <a:spcPts val="600"/>
              </a:spcBef>
            </a:pPr>
            <a:endParaRPr lang="en-US" sz="300" dirty="0" smtClean="0"/>
          </a:p>
          <a:p>
            <a:pPr>
              <a:lnSpc>
                <a:spcPct val="90000"/>
              </a:lnSpc>
            </a:pPr>
            <a:r>
              <a:rPr lang="en-US" sz="2600" dirty="0" smtClean="0"/>
              <a:t>Or, an RCT which is hypothetical (a “thought experiment”)</a:t>
            </a:r>
          </a:p>
          <a:p>
            <a:pPr lvl="1">
              <a:lnSpc>
                <a:spcPct val="90000"/>
              </a:lnSpc>
              <a:spcBef>
                <a:spcPts val="600"/>
              </a:spcBef>
            </a:pPr>
            <a:r>
              <a:rPr lang="en-US" sz="2400" dirty="0"/>
              <a:t>e</a:t>
            </a:r>
            <a:r>
              <a:rPr lang="en-US" sz="2400" dirty="0" smtClean="0"/>
              <a:t>.g., randomizing to smoking vs not; being obese vs non-obese</a:t>
            </a:r>
            <a:endParaRPr lang="en-US" dirty="0" smtClean="0"/>
          </a:p>
        </p:txBody>
      </p:sp>
    </p:spTree>
    <p:extLst>
      <p:ext uri="{BB962C8B-B14F-4D97-AF65-F5344CB8AC3E}">
        <p14:creationId xmlns:p14="http://schemas.microsoft.com/office/powerpoint/2010/main" val="968073132"/>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Rectangle 2"/>
          <p:cNvSpPr>
            <a:spLocks noGrp="1" noChangeArrowheads="1"/>
          </p:cNvSpPr>
          <p:nvPr>
            <p:ph type="title"/>
          </p:nvPr>
        </p:nvSpPr>
        <p:spPr>
          <a:xfrm>
            <a:off x="304800" y="76200"/>
            <a:ext cx="8534400" cy="1143000"/>
          </a:xfrm>
        </p:spPr>
        <p:txBody>
          <a:bodyPr/>
          <a:lstStyle/>
          <a:p>
            <a:r>
              <a:rPr lang="en-US" sz="3400" b="1" dirty="0" smtClean="0"/>
              <a:t>Relationship between </a:t>
            </a:r>
            <a:br>
              <a:rPr lang="en-US" sz="3400" b="1" dirty="0" smtClean="0"/>
            </a:br>
            <a:r>
              <a:rPr lang="en-US" sz="3400" b="1" dirty="0" smtClean="0"/>
              <a:t>Observational and Experimental Studies</a:t>
            </a:r>
          </a:p>
        </p:txBody>
      </p:sp>
      <p:sp>
        <p:nvSpPr>
          <p:cNvPr id="156674" name="Rectangle 3"/>
          <p:cNvSpPr>
            <a:spLocks noGrp="1" noChangeArrowheads="1"/>
          </p:cNvSpPr>
          <p:nvPr>
            <p:ph type="body" idx="1"/>
          </p:nvPr>
        </p:nvSpPr>
        <p:spPr>
          <a:xfrm>
            <a:off x="76200" y="1295400"/>
            <a:ext cx="9067800" cy="4114800"/>
          </a:xfrm>
        </p:spPr>
        <p:txBody>
          <a:bodyPr/>
          <a:lstStyle/>
          <a:p>
            <a:pPr>
              <a:lnSpc>
                <a:spcPct val="90000"/>
              </a:lnSpc>
            </a:pPr>
            <a:r>
              <a:rPr lang="en-US" sz="2600" dirty="0" smtClean="0"/>
              <a:t>Limitations in what is available to us (e.g., if we are using data collected during routine health care visits in electronic medical records) may limit the nature of the trial we can emulate</a:t>
            </a:r>
          </a:p>
          <a:p>
            <a:pPr lvl="1">
              <a:lnSpc>
                <a:spcPct val="90000"/>
              </a:lnSpc>
            </a:pPr>
            <a:r>
              <a:rPr lang="en-US" sz="2400" dirty="0" smtClean="0"/>
              <a:t>Need to make compromises in the target trial, but it is still a trial</a:t>
            </a:r>
          </a:p>
          <a:p>
            <a:pPr lvl="1">
              <a:lnSpc>
                <a:spcPct val="90000"/>
              </a:lnSpc>
            </a:pPr>
            <a:endParaRPr lang="en-US" sz="500" dirty="0" smtClean="0"/>
          </a:p>
          <a:p>
            <a:pPr>
              <a:lnSpc>
                <a:spcPct val="90000"/>
              </a:lnSpc>
            </a:pPr>
            <a:r>
              <a:rPr lang="en-US" sz="2600" dirty="0" smtClean="0"/>
              <a:t>We can, in theory, come very close to emulating an RCT with the only exception being the need to do some sort of maneuver to deal with confounding other than through randomization</a:t>
            </a:r>
          </a:p>
          <a:p>
            <a:pPr lvl="1">
              <a:lnSpc>
                <a:spcPct val="90000"/>
              </a:lnSpc>
            </a:pPr>
            <a:r>
              <a:rPr lang="en-US" sz="2400" dirty="0" smtClean="0"/>
              <a:t>We will discuss these maneuvers later in the course</a:t>
            </a:r>
          </a:p>
          <a:p>
            <a:pPr lvl="1">
              <a:lnSpc>
                <a:spcPct val="90000"/>
              </a:lnSpc>
            </a:pPr>
            <a:endParaRPr lang="en-US" sz="800" dirty="0" smtClean="0"/>
          </a:p>
          <a:p>
            <a:pPr>
              <a:lnSpc>
                <a:spcPct val="90000"/>
              </a:lnSpc>
            </a:pPr>
            <a:r>
              <a:rPr lang="en-US" sz="2600" dirty="0" smtClean="0"/>
              <a:t>Emulating a target trial in observational work has advantages</a:t>
            </a:r>
          </a:p>
          <a:p>
            <a:pPr lvl="1">
              <a:spcBef>
                <a:spcPts val="0"/>
              </a:spcBef>
            </a:pPr>
            <a:r>
              <a:rPr lang="en-US" sz="2400" dirty="0" smtClean="0"/>
              <a:t>Promotes clarity in the research question</a:t>
            </a:r>
          </a:p>
          <a:p>
            <a:pPr lvl="1">
              <a:spcBef>
                <a:spcPts val="0"/>
              </a:spcBef>
            </a:pPr>
            <a:r>
              <a:rPr lang="en-US" sz="2400" dirty="0" smtClean="0"/>
              <a:t>Avoids common biases in observational research</a:t>
            </a:r>
          </a:p>
          <a:p>
            <a:pPr lvl="1">
              <a:spcBef>
                <a:spcPts val="0"/>
              </a:spcBef>
            </a:pPr>
            <a:r>
              <a:rPr lang="en-US" sz="2400" dirty="0" smtClean="0"/>
              <a:t>Better chance of influencing public health/clinical practice</a:t>
            </a:r>
          </a:p>
          <a:p>
            <a:pPr marL="0" indent="0">
              <a:lnSpc>
                <a:spcPct val="90000"/>
              </a:lnSpc>
              <a:buNone/>
            </a:pPr>
            <a:endParaRPr lang="en-US" dirty="0" smtClean="0"/>
          </a:p>
        </p:txBody>
      </p:sp>
    </p:spTree>
    <p:extLst>
      <p:ext uri="{BB962C8B-B14F-4D97-AF65-F5344CB8AC3E}">
        <p14:creationId xmlns:p14="http://schemas.microsoft.com/office/powerpoint/2010/main" val="2202599010"/>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Rectangle 2"/>
          <p:cNvSpPr>
            <a:spLocks noGrp="1" noChangeArrowheads="1"/>
          </p:cNvSpPr>
          <p:nvPr>
            <p:ph type="title"/>
          </p:nvPr>
        </p:nvSpPr>
        <p:spPr>
          <a:xfrm>
            <a:off x="304800" y="228600"/>
            <a:ext cx="8534400" cy="1143000"/>
          </a:xfrm>
        </p:spPr>
        <p:txBody>
          <a:bodyPr/>
          <a:lstStyle/>
          <a:p>
            <a:r>
              <a:rPr lang="en-US" sz="3400" b="1" dirty="0" smtClean="0"/>
              <a:t>Relationship between </a:t>
            </a:r>
            <a:br>
              <a:rPr lang="en-US" sz="3400" b="1" dirty="0" smtClean="0"/>
            </a:br>
            <a:r>
              <a:rPr lang="en-US" sz="3400" b="1" dirty="0" smtClean="0"/>
              <a:t>Observational and Experimental Studies</a:t>
            </a:r>
          </a:p>
        </p:txBody>
      </p:sp>
      <p:sp>
        <p:nvSpPr>
          <p:cNvPr id="156674" name="Rectangle 3"/>
          <p:cNvSpPr>
            <a:spLocks noGrp="1" noChangeArrowheads="1"/>
          </p:cNvSpPr>
          <p:nvPr>
            <p:ph type="body" idx="1"/>
          </p:nvPr>
        </p:nvSpPr>
        <p:spPr>
          <a:xfrm>
            <a:off x="76200" y="1600200"/>
            <a:ext cx="9067800" cy="4114800"/>
          </a:xfrm>
        </p:spPr>
        <p:txBody>
          <a:bodyPr/>
          <a:lstStyle/>
          <a:p>
            <a:pPr>
              <a:lnSpc>
                <a:spcPct val="90000"/>
              </a:lnSpc>
            </a:pPr>
            <a:r>
              <a:rPr lang="en-US" sz="2600" dirty="0" smtClean="0"/>
              <a:t>Warning: This is not to say that observational studies can always equal findings of an RCT or obviate need to do RCTs</a:t>
            </a:r>
          </a:p>
          <a:p>
            <a:pPr lvl="1">
              <a:lnSpc>
                <a:spcPct val="90000"/>
              </a:lnSpc>
            </a:pPr>
            <a:r>
              <a:rPr lang="en-US" sz="2400" dirty="0" smtClean="0"/>
              <a:t>If feasible, an RCT would always be preferable</a:t>
            </a:r>
          </a:p>
          <a:p>
            <a:pPr marL="0" indent="0">
              <a:lnSpc>
                <a:spcPct val="90000"/>
              </a:lnSpc>
              <a:buNone/>
            </a:pPr>
            <a:endParaRPr lang="en-US" sz="1200" dirty="0" smtClean="0"/>
          </a:p>
          <a:p>
            <a:pPr>
              <a:lnSpc>
                <a:spcPct val="90000"/>
              </a:lnSpc>
            </a:pPr>
            <a:r>
              <a:rPr lang="en-US" sz="2600" b="1" dirty="0" smtClean="0"/>
              <a:t>But when RCTs cannot be done or are impractical, observational studies which have attempted to emulate RCTs can often aptly fill the void</a:t>
            </a:r>
          </a:p>
          <a:p>
            <a:pPr>
              <a:lnSpc>
                <a:spcPct val="90000"/>
              </a:lnSpc>
            </a:pPr>
            <a:endParaRPr lang="en-US" dirty="0" smtClean="0"/>
          </a:p>
        </p:txBody>
      </p:sp>
    </p:spTree>
    <p:extLst>
      <p:ext uri="{BB962C8B-B14F-4D97-AF65-F5344CB8AC3E}">
        <p14:creationId xmlns:p14="http://schemas.microsoft.com/office/powerpoint/2010/main" val="952419191"/>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18648</TotalTime>
  <Words>24588</Words>
  <Application>Microsoft Office PowerPoint</Application>
  <PresentationFormat>On-screen Show (4:3)</PresentationFormat>
  <Paragraphs>1220</Paragraphs>
  <Slides>106</Slides>
  <Notes>101</Notes>
  <HiddenSlides>0</HiddenSlides>
  <MMClips>0</MMClips>
  <ScaleCrop>false</ScaleCrop>
  <HeadingPairs>
    <vt:vector size="4" baseType="variant">
      <vt:variant>
        <vt:lpstr>Theme</vt:lpstr>
      </vt:variant>
      <vt:variant>
        <vt:i4>1</vt:i4>
      </vt:variant>
      <vt:variant>
        <vt:lpstr>Slide Titles</vt:lpstr>
      </vt:variant>
      <vt:variant>
        <vt:i4>106</vt:i4>
      </vt:variant>
    </vt:vector>
  </HeadingPairs>
  <TitlesOfParts>
    <vt:vector size="107" baseType="lpstr">
      <vt:lpstr>Default Design</vt:lpstr>
      <vt:lpstr>Epidemiologic Methods (EPI 203) Fall 2016 First 5 Lectures</vt:lpstr>
      <vt:lpstr>Study Design Outline of Topics for Today</vt:lpstr>
      <vt:lpstr>Research Studies Based on Humans</vt:lpstr>
      <vt:lpstr>Ecologic study:  water fluoride &amp; dental caries</vt:lpstr>
      <vt:lpstr>Ecologic association</vt:lpstr>
      <vt:lpstr>Problems with ecologic studies that lead to incorrect conclusions</vt:lpstr>
      <vt:lpstr>Ecologic fallacy</vt:lpstr>
      <vt:lpstr>PowerPoint Presentation</vt:lpstr>
      <vt:lpstr>PowerPoint Presentation</vt:lpstr>
      <vt:lpstr>Utility of ecologic studies</vt:lpstr>
      <vt:lpstr>Research Studies Based on Humans</vt:lpstr>
      <vt:lpstr>Therefore, cohorts are the basis of all study designs when the individual is the unit of observation.</vt:lpstr>
      <vt:lpstr>PowerPoint Presentation</vt:lpstr>
      <vt:lpstr>PowerPoint Presentation</vt:lpstr>
      <vt:lpstr>PowerPoint Presentation</vt:lpstr>
      <vt:lpstr>PowerPoint Presentation</vt:lpstr>
      <vt:lpstr>Concept of the Study Base</vt:lpstr>
      <vt:lpstr>Four Keys to Study Design Using Observation of Individuals</vt:lpstr>
      <vt:lpstr>PowerPoint Presentation</vt:lpstr>
      <vt:lpstr>PowerPoint Presentation</vt:lpstr>
      <vt:lpstr>Cohort study</vt:lpstr>
      <vt:lpstr>Defining the composition of a cohort </vt:lpstr>
      <vt:lpstr>Examples: Fixed Cohort Studies</vt:lpstr>
      <vt:lpstr>Examples: Dynamic Cohort Studies</vt:lpstr>
      <vt:lpstr>Fixed vs Dynamic Cohorts</vt:lpstr>
      <vt:lpstr>Universe of cohort permutations</vt:lpstr>
      <vt:lpstr>Cohort Study Design</vt:lpstr>
      <vt:lpstr>Framingham Cohort Study</vt:lpstr>
      <vt:lpstr>PowerPoint Presentation</vt:lpstr>
      <vt:lpstr> Participants lost during follow-up in a cohort study  </vt:lpstr>
      <vt:lpstr>Two Cohort Studies of HCV/HIV Coinfection and Risk of AIDS</vt:lpstr>
      <vt:lpstr> Participants lost during follow-up in a cohort  </vt:lpstr>
      <vt:lpstr>Competing Events</vt:lpstr>
      <vt:lpstr>Cross-Sectional Study Design</vt:lpstr>
      <vt:lpstr>PowerPoint Presentation</vt:lpstr>
      <vt:lpstr>PowerPoint Presentation</vt:lpstr>
      <vt:lpstr>Cross-Sectional Study Design Measures Prevalence</vt:lpstr>
      <vt:lpstr>Cross-Sectional Design Weaknesses for Analytic Objectives</vt:lpstr>
      <vt:lpstr>Example of Cross-sectional Study (from an underlying fixed cohort)</vt:lpstr>
      <vt:lpstr>(continued)</vt:lpstr>
      <vt:lpstr>Example of Cross-sectional Study  (from follow-up visit in fixed cohort)</vt:lpstr>
      <vt:lpstr>Example of Cross-sectional Study  (from an underlying dynamic cohort)</vt:lpstr>
      <vt:lpstr>Case-Control Design</vt:lpstr>
      <vt:lpstr>Case-Control Design</vt:lpstr>
      <vt:lpstr>Case-Control Key Concept #1</vt:lpstr>
      <vt:lpstr>Primary &amp; Secondary Study Bases</vt:lpstr>
      <vt:lpstr>Case-control Study  in a Primary Study Base</vt:lpstr>
      <vt:lpstr>PowerPoint Presentation</vt:lpstr>
      <vt:lpstr>Sampling Controls within a Primary Study Base: Fixed Cohort</vt:lpstr>
      <vt:lpstr>PowerPoint Presentation</vt:lpstr>
      <vt:lpstr>Example of case-control study with incidence density sampling ( from a fixed cohort)</vt:lpstr>
      <vt:lpstr>Counterintuitive Idea #1</vt:lpstr>
      <vt:lpstr>Another example: Incidence density sampling</vt:lpstr>
      <vt:lpstr>PowerPoint Presentation</vt:lpstr>
      <vt:lpstr>Case-cohort design:  A case-control study sampling controls at baseline of underlying cohort</vt:lpstr>
      <vt:lpstr>Individual can be a control and a case in case-cohort design</vt:lpstr>
      <vt:lpstr>Another case-cohort example</vt:lpstr>
      <vt:lpstr>Incidence density vs case-cohort sampling (from an underlying fixed cohort)</vt:lpstr>
      <vt:lpstr>For completeness,  there is a 3rd approach</vt:lpstr>
      <vt:lpstr>PowerPoint Presentation</vt:lpstr>
      <vt:lpstr>“Case-Control”: A misnomer</vt:lpstr>
      <vt:lpstr>Sampling Controls from a Primary Study Base: Fixed Cohort</vt:lpstr>
      <vt:lpstr>PowerPoint Presentation</vt:lpstr>
      <vt:lpstr>PowerPoint Presentation</vt:lpstr>
      <vt:lpstr>PowerPoint Presentation</vt:lpstr>
      <vt:lpstr>Sampling Controls from within a  Dynamic Cohort  Primary Study Base</vt:lpstr>
      <vt:lpstr>PowerPoint Presentation</vt:lpstr>
      <vt:lpstr>Dynamic study base:  Finding the Cases</vt:lpstr>
      <vt:lpstr>Dynamic study base: controls</vt:lpstr>
      <vt:lpstr>PowerPoint Presentation</vt:lpstr>
      <vt:lpstr>PowerPoint Presentation</vt:lpstr>
      <vt:lpstr>Summary: Sampling Controls from a Dynamic Cohort  Primary Study Base</vt:lpstr>
      <vt:lpstr>Deciphering primary vs secondary study base</vt:lpstr>
      <vt:lpstr>PowerPoint Presentation</vt:lpstr>
      <vt:lpstr>Case-Control Selection from a Secondary Study Base</vt:lpstr>
      <vt:lpstr>Secondary Study Base</vt:lpstr>
      <vt:lpstr>Case-control study with incident cases and secondary study base</vt:lpstr>
      <vt:lpstr>Selection of cases &amp; controls</vt:lpstr>
      <vt:lpstr>Selection of cases &amp; controls</vt:lpstr>
      <vt:lpstr>Challenges according to  Primary vs. Secondary Study Base</vt:lpstr>
      <vt:lpstr>Primary vs. Secondary Study Base (cont.)</vt:lpstr>
      <vt:lpstr>PowerPoint Presentation</vt:lpstr>
      <vt:lpstr>Two Concepts to Distinguish</vt:lpstr>
      <vt:lpstr>PowerPoint Presentation</vt:lpstr>
      <vt:lpstr>Case-control design using prevalent cases</vt:lpstr>
      <vt:lpstr>PowerPoint Presentation</vt:lpstr>
      <vt:lpstr>PowerPoint Presentation</vt:lpstr>
      <vt:lpstr>PowerPoint Presentation</vt:lpstr>
      <vt:lpstr>“Nested” Case-Control Study  </vt:lpstr>
      <vt:lpstr>Comment on Terms Prospective &amp; Retrospective</vt:lpstr>
      <vt:lpstr>PowerPoint Presentation</vt:lpstr>
      <vt:lpstr>Strong Case-Control Study</vt:lpstr>
      <vt:lpstr>Case-Control Study Design</vt:lpstr>
      <vt:lpstr>PowerPoint Presentation</vt:lpstr>
      <vt:lpstr>Critical Features of Good Case-Control Design</vt:lpstr>
      <vt:lpstr>PowerPoint Presentation</vt:lpstr>
      <vt:lpstr>Relationship between  Observational and Experimental Studies</vt:lpstr>
      <vt:lpstr>Relationship between  Observational and Experimental Studies</vt:lpstr>
      <vt:lpstr>Relationship between  Observational and Experimental Studies</vt:lpstr>
      <vt:lpstr>Summary: Four Key Aspects of Study Design Using Individuals as Unit of Observation</vt:lpstr>
      <vt:lpstr>Additional Slides</vt:lpstr>
      <vt:lpstr>PowerPoint Presentation</vt:lpstr>
      <vt:lpstr>Within-Subject Designs</vt:lpstr>
      <vt:lpstr>Case-Crossover Design</vt:lpstr>
      <vt:lpstr>PowerPoint Presentation</vt:lpstr>
      <vt:lpstr>Case-Crossover Example</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Dennis Osmond</dc:creator>
  <cp:lastModifiedBy>Jeff Martin</cp:lastModifiedBy>
  <cp:revision>1158</cp:revision>
  <cp:lastPrinted>2001-10-01T21:21:52Z</cp:lastPrinted>
  <dcterms:created xsi:type="dcterms:W3CDTF">2001-09-02T18:46:41Z</dcterms:created>
  <dcterms:modified xsi:type="dcterms:W3CDTF">2016-09-13T08:31:44Z</dcterms:modified>
</cp:coreProperties>
</file>