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10" r:id="rId4"/>
  </p:sldMasterIdLst>
  <p:notesMasterIdLst>
    <p:notesMasterId r:id="rId79"/>
  </p:notesMasterIdLst>
  <p:handoutMasterIdLst>
    <p:handoutMasterId r:id="rId80"/>
  </p:handoutMasterIdLst>
  <p:sldIdLst>
    <p:sldId id="256" r:id="rId5"/>
    <p:sldId id="684" r:id="rId6"/>
    <p:sldId id="628" r:id="rId7"/>
    <p:sldId id="714" r:id="rId8"/>
    <p:sldId id="715" r:id="rId9"/>
    <p:sldId id="716" r:id="rId10"/>
    <p:sldId id="717" r:id="rId11"/>
    <p:sldId id="727" r:id="rId12"/>
    <p:sldId id="728" r:id="rId13"/>
    <p:sldId id="725" r:id="rId14"/>
    <p:sldId id="726" r:id="rId15"/>
    <p:sldId id="660" r:id="rId16"/>
    <p:sldId id="629" r:id="rId17"/>
    <p:sldId id="630" r:id="rId18"/>
    <p:sldId id="709" r:id="rId19"/>
    <p:sldId id="624" r:id="rId20"/>
    <p:sldId id="626" r:id="rId21"/>
    <p:sldId id="688" r:id="rId22"/>
    <p:sldId id="661" r:id="rId23"/>
    <p:sldId id="679" r:id="rId24"/>
    <p:sldId id="732" r:id="rId25"/>
    <p:sldId id="736" r:id="rId26"/>
    <p:sldId id="691" r:id="rId27"/>
    <p:sldId id="695" r:id="rId28"/>
    <p:sldId id="692" r:id="rId29"/>
    <p:sldId id="693" r:id="rId30"/>
    <p:sldId id="737" r:id="rId31"/>
    <p:sldId id="733" r:id="rId32"/>
    <p:sldId id="738" r:id="rId33"/>
    <p:sldId id="782" r:id="rId34"/>
    <p:sldId id="744" r:id="rId35"/>
    <p:sldId id="734" r:id="rId36"/>
    <p:sldId id="663" r:id="rId37"/>
    <p:sldId id="669" r:id="rId38"/>
    <p:sldId id="590" r:id="rId39"/>
    <p:sldId id="674" r:id="rId40"/>
    <p:sldId id="745" r:id="rId41"/>
    <p:sldId id="677" r:id="rId42"/>
    <p:sldId id="746" r:id="rId43"/>
    <p:sldId id="735" r:id="rId44"/>
    <p:sldId id="747" r:id="rId45"/>
    <p:sldId id="748" r:id="rId46"/>
    <p:sldId id="749" r:id="rId47"/>
    <p:sldId id="750" r:id="rId48"/>
    <p:sldId id="751" r:id="rId49"/>
    <p:sldId id="752" r:id="rId50"/>
    <p:sldId id="753" r:id="rId51"/>
    <p:sldId id="754" r:id="rId52"/>
    <p:sldId id="755" r:id="rId53"/>
    <p:sldId id="759" r:id="rId54"/>
    <p:sldId id="760" r:id="rId55"/>
    <p:sldId id="756" r:id="rId56"/>
    <p:sldId id="757" r:id="rId57"/>
    <p:sldId id="758" r:id="rId58"/>
    <p:sldId id="761" r:id="rId59"/>
    <p:sldId id="769" r:id="rId60"/>
    <p:sldId id="768" r:id="rId61"/>
    <p:sldId id="770" r:id="rId62"/>
    <p:sldId id="771" r:id="rId63"/>
    <p:sldId id="772" r:id="rId64"/>
    <p:sldId id="773" r:id="rId65"/>
    <p:sldId id="774" r:id="rId66"/>
    <p:sldId id="775" r:id="rId67"/>
    <p:sldId id="783" r:id="rId68"/>
    <p:sldId id="776" r:id="rId69"/>
    <p:sldId id="777" r:id="rId70"/>
    <p:sldId id="778" r:id="rId71"/>
    <p:sldId id="779" r:id="rId72"/>
    <p:sldId id="780" r:id="rId73"/>
    <p:sldId id="781" r:id="rId74"/>
    <p:sldId id="676" r:id="rId75"/>
    <p:sldId id="678" r:id="rId76"/>
    <p:sldId id="601" r:id="rId77"/>
    <p:sldId id="273" r:id="rId78"/>
  </p:sldIdLst>
  <p:sldSz cx="9144000" cy="6858000" type="screen4x3"/>
  <p:notesSz cx="6858000" cy="910748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8" autoAdjust="0"/>
    <p:restoredTop sz="89730" autoAdjust="0"/>
  </p:normalViewPr>
  <p:slideViewPr>
    <p:cSldViewPr>
      <p:cViewPr varScale="1">
        <p:scale>
          <a:sx n="60" d="100"/>
          <a:sy n="60" d="100"/>
        </p:scale>
        <p:origin x="532" y="48"/>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Sheet1!$B$4</c:f>
              <c:strCache>
                <c:ptCount val="1"/>
                <c:pt idx="0">
                  <c:v>&lt; = high school</c:v>
                </c:pt>
              </c:strCache>
            </c:strRef>
          </c:tx>
          <c:spPr>
            <a:ln w="38100"/>
          </c:spPr>
          <c:marker>
            <c:symbol val="none"/>
          </c:marker>
          <c:cat>
            <c:strRef>
              <c:f>Sheet1!$C$3:$E$3</c:f>
              <c:strCache>
                <c:ptCount val="3"/>
                <c:pt idx="0">
                  <c:v>2001-2005</c:v>
                </c:pt>
                <c:pt idx="1">
                  <c:v>2006-2010</c:v>
                </c:pt>
                <c:pt idx="2">
                  <c:v>2011-2012</c:v>
                </c:pt>
              </c:strCache>
            </c:strRef>
          </c:cat>
          <c:val>
            <c:numRef>
              <c:f>Sheet1!$C$4:$E$4</c:f>
              <c:numCache>
                <c:formatCode>General</c:formatCode>
                <c:ptCount val="3"/>
                <c:pt idx="0">
                  <c:v>33</c:v>
                </c:pt>
                <c:pt idx="1">
                  <c:v>30</c:v>
                </c:pt>
                <c:pt idx="2">
                  <c:v>28</c:v>
                </c:pt>
              </c:numCache>
            </c:numRef>
          </c:val>
          <c:smooth val="0"/>
        </c:ser>
        <c:ser>
          <c:idx val="1"/>
          <c:order val="1"/>
          <c:tx>
            <c:strRef>
              <c:f>Sheet1!$B$5</c:f>
              <c:strCache>
                <c:ptCount val="1"/>
                <c:pt idx="0">
                  <c:v>some college</c:v>
                </c:pt>
              </c:strCache>
            </c:strRef>
          </c:tx>
          <c:spPr>
            <a:ln w="38100"/>
          </c:spPr>
          <c:marker>
            <c:symbol val="none"/>
          </c:marker>
          <c:cat>
            <c:strRef>
              <c:f>Sheet1!$C$3:$E$3</c:f>
              <c:strCache>
                <c:ptCount val="3"/>
                <c:pt idx="0">
                  <c:v>2001-2005</c:v>
                </c:pt>
                <c:pt idx="1">
                  <c:v>2006-2010</c:v>
                </c:pt>
                <c:pt idx="2">
                  <c:v>2011-2012</c:v>
                </c:pt>
              </c:strCache>
            </c:strRef>
          </c:cat>
          <c:val>
            <c:numRef>
              <c:f>Sheet1!$C$5:$E$5</c:f>
              <c:numCache>
                <c:formatCode>General</c:formatCode>
                <c:ptCount val="3"/>
                <c:pt idx="0">
                  <c:v>27</c:v>
                </c:pt>
                <c:pt idx="1">
                  <c:v>22</c:v>
                </c:pt>
                <c:pt idx="2">
                  <c:v>20</c:v>
                </c:pt>
              </c:numCache>
            </c:numRef>
          </c:val>
          <c:smooth val="0"/>
        </c:ser>
        <c:ser>
          <c:idx val="2"/>
          <c:order val="2"/>
          <c:tx>
            <c:strRef>
              <c:f>Sheet1!$B$6</c:f>
              <c:strCache>
                <c:ptCount val="1"/>
                <c:pt idx="0">
                  <c:v>college graduate</c:v>
                </c:pt>
              </c:strCache>
            </c:strRef>
          </c:tx>
          <c:spPr>
            <a:ln w="38100"/>
          </c:spPr>
          <c:marker>
            <c:symbol val="none"/>
          </c:marker>
          <c:cat>
            <c:strRef>
              <c:f>Sheet1!$C$3:$E$3</c:f>
              <c:strCache>
                <c:ptCount val="3"/>
                <c:pt idx="0">
                  <c:v>2001-2005</c:v>
                </c:pt>
                <c:pt idx="1">
                  <c:v>2006-2010</c:v>
                </c:pt>
                <c:pt idx="2">
                  <c:v>2011-2012</c:v>
                </c:pt>
              </c:strCache>
            </c:strRef>
          </c:cat>
          <c:val>
            <c:numRef>
              <c:f>Sheet1!$C$6:$E$6</c:f>
              <c:numCache>
                <c:formatCode>General</c:formatCode>
                <c:ptCount val="3"/>
                <c:pt idx="0">
                  <c:v>17</c:v>
                </c:pt>
                <c:pt idx="1">
                  <c:v>15</c:v>
                </c:pt>
                <c:pt idx="2">
                  <c:v>16</c:v>
                </c:pt>
              </c:numCache>
            </c:numRef>
          </c:val>
          <c:smooth val="0"/>
        </c:ser>
        <c:ser>
          <c:idx val="3"/>
          <c:order val="3"/>
          <c:tx>
            <c:strRef>
              <c:f>Sheet1!$B$7</c:f>
              <c:strCache>
                <c:ptCount val="1"/>
                <c:pt idx="0">
                  <c:v>post graduate</c:v>
                </c:pt>
              </c:strCache>
            </c:strRef>
          </c:tx>
          <c:spPr>
            <a:ln w="38100"/>
          </c:spPr>
          <c:marker>
            <c:symbol val="none"/>
          </c:marker>
          <c:cat>
            <c:strRef>
              <c:f>Sheet1!$C$3:$E$3</c:f>
              <c:strCache>
                <c:ptCount val="3"/>
                <c:pt idx="0">
                  <c:v>2001-2005</c:v>
                </c:pt>
                <c:pt idx="1">
                  <c:v>2006-2010</c:v>
                </c:pt>
                <c:pt idx="2">
                  <c:v>2011-2012</c:v>
                </c:pt>
              </c:strCache>
            </c:strRef>
          </c:cat>
          <c:val>
            <c:numRef>
              <c:f>Sheet1!$C$7:$E$7</c:f>
              <c:numCache>
                <c:formatCode>General</c:formatCode>
                <c:ptCount val="3"/>
                <c:pt idx="0">
                  <c:v>10</c:v>
                </c:pt>
                <c:pt idx="1">
                  <c:v>10</c:v>
                </c:pt>
                <c:pt idx="2">
                  <c:v>8</c:v>
                </c:pt>
              </c:numCache>
            </c:numRef>
          </c:val>
          <c:smooth val="0"/>
        </c:ser>
        <c:dLbls>
          <c:showLegendKey val="0"/>
          <c:showVal val="0"/>
          <c:showCatName val="0"/>
          <c:showSerName val="0"/>
          <c:showPercent val="0"/>
          <c:showBubbleSize val="0"/>
        </c:dLbls>
        <c:smooth val="0"/>
        <c:axId val="346236928"/>
        <c:axId val="346236144"/>
      </c:lineChart>
      <c:catAx>
        <c:axId val="346236928"/>
        <c:scaling>
          <c:orientation val="minMax"/>
        </c:scaling>
        <c:delete val="0"/>
        <c:axPos val="b"/>
        <c:numFmt formatCode="General" sourceLinked="0"/>
        <c:majorTickMark val="out"/>
        <c:minorTickMark val="none"/>
        <c:tickLblPos val="nextTo"/>
        <c:txPr>
          <a:bodyPr/>
          <a:lstStyle/>
          <a:p>
            <a:pPr>
              <a:defRPr sz="1400">
                <a:solidFill>
                  <a:schemeClr val="bg1"/>
                </a:solidFill>
              </a:defRPr>
            </a:pPr>
            <a:endParaRPr lang="en-US"/>
          </a:p>
        </c:txPr>
        <c:crossAx val="346236144"/>
        <c:crosses val="autoZero"/>
        <c:auto val="1"/>
        <c:lblAlgn val="ctr"/>
        <c:lblOffset val="100"/>
        <c:noMultiLvlLbl val="0"/>
      </c:catAx>
      <c:valAx>
        <c:axId val="346236144"/>
        <c:scaling>
          <c:orientation val="minMax"/>
        </c:scaling>
        <c:delete val="0"/>
        <c:axPos val="l"/>
        <c:majorGridlines>
          <c:spPr>
            <a:ln w="19050">
              <a:solidFill>
                <a:schemeClr val="bg1"/>
              </a:solidFill>
            </a:ln>
          </c:spPr>
        </c:majorGridlines>
        <c:numFmt formatCode="General" sourceLinked="1"/>
        <c:majorTickMark val="out"/>
        <c:minorTickMark val="none"/>
        <c:tickLblPos val="nextTo"/>
        <c:txPr>
          <a:bodyPr/>
          <a:lstStyle/>
          <a:p>
            <a:pPr>
              <a:defRPr sz="1400">
                <a:solidFill>
                  <a:schemeClr val="bg1"/>
                </a:solidFill>
              </a:defRPr>
            </a:pPr>
            <a:endParaRPr lang="en-US"/>
          </a:p>
        </c:txPr>
        <c:crossAx val="346236928"/>
        <c:crosses val="autoZero"/>
        <c:crossBetween val="between"/>
      </c:valAx>
    </c:plotArea>
    <c:legend>
      <c:legendPos val="r"/>
      <c:legendEntry>
        <c:idx val="0"/>
        <c:txPr>
          <a:bodyPr/>
          <a:lstStyle/>
          <a:p>
            <a:pPr>
              <a:defRPr sz="1400">
                <a:solidFill>
                  <a:schemeClr val="bg1"/>
                </a:solidFill>
              </a:defRPr>
            </a:pPr>
            <a:endParaRPr lang="en-US"/>
          </a:p>
        </c:txPr>
      </c:legendEntry>
      <c:legendEntry>
        <c:idx val="1"/>
        <c:txPr>
          <a:bodyPr/>
          <a:lstStyle/>
          <a:p>
            <a:pPr>
              <a:defRPr sz="1400">
                <a:solidFill>
                  <a:schemeClr val="bg1"/>
                </a:solidFill>
              </a:defRPr>
            </a:pPr>
            <a:endParaRPr lang="en-US"/>
          </a:p>
        </c:txPr>
      </c:legendEntry>
      <c:legendEntry>
        <c:idx val="2"/>
        <c:txPr>
          <a:bodyPr/>
          <a:lstStyle/>
          <a:p>
            <a:pPr>
              <a:defRPr sz="1400">
                <a:solidFill>
                  <a:schemeClr val="bg1"/>
                </a:solidFill>
              </a:defRPr>
            </a:pPr>
            <a:endParaRPr lang="en-US"/>
          </a:p>
        </c:txPr>
      </c:legendEntry>
      <c:legendEntry>
        <c:idx val="3"/>
        <c:txPr>
          <a:bodyPr/>
          <a:lstStyle/>
          <a:p>
            <a:pPr>
              <a:defRPr sz="1400">
                <a:solidFill>
                  <a:schemeClr val="bg1"/>
                </a:solidFill>
              </a:defRPr>
            </a:pPr>
            <a:endParaRPr lang="en-US"/>
          </a:p>
        </c:txPr>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245298602006994E-2"/>
          <c:y val="2.0013343985288794E-2"/>
          <c:w val="0.89554835836146729"/>
          <c:h val="0.64727081462132841"/>
        </c:manualLayout>
      </c:layout>
      <c:barChart>
        <c:barDir val="col"/>
        <c:grouping val="clustered"/>
        <c:varyColors val="0"/>
        <c:ser>
          <c:idx val="0"/>
          <c:order val="0"/>
          <c:invertIfNegative val="0"/>
          <c:dPt>
            <c:idx val="0"/>
            <c:invertIfNegative val="0"/>
            <c:bubble3D val="0"/>
            <c:spPr>
              <a:solidFill>
                <a:schemeClr val="accent3"/>
              </a:solidFill>
            </c:spPr>
          </c:dPt>
          <c:dPt>
            <c:idx val="1"/>
            <c:invertIfNegative val="0"/>
            <c:bubble3D val="0"/>
            <c:spPr>
              <a:solidFill>
                <a:schemeClr val="accent4"/>
              </a:solidFill>
            </c:spPr>
          </c:dPt>
          <c:dPt>
            <c:idx val="2"/>
            <c:invertIfNegative val="0"/>
            <c:bubble3D val="0"/>
            <c:spPr>
              <a:solidFill>
                <a:schemeClr val="accent5"/>
              </a:solidFill>
            </c:spPr>
          </c:dPt>
          <c:dPt>
            <c:idx val="3"/>
            <c:invertIfNegative val="0"/>
            <c:bubble3D val="0"/>
            <c:spPr>
              <a:solidFill>
                <a:schemeClr val="accent2"/>
              </a:solidFill>
            </c:spPr>
          </c:dPt>
          <c:dPt>
            <c:idx val="4"/>
            <c:invertIfNegative val="0"/>
            <c:bubble3D val="0"/>
            <c:spPr>
              <a:solidFill>
                <a:schemeClr val="accent3"/>
              </a:solidFill>
            </c:spPr>
          </c:dPt>
          <c:dPt>
            <c:idx val="5"/>
            <c:invertIfNegative val="0"/>
            <c:bubble3D val="0"/>
            <c:spPr>
              <a:solidFill>
                <a:schemeClr val="accent4"/>
              </a:solidFill>
            </c:spPr>
          </c:dPt>
          <c:dPt>
            <c:idx val="6"/>
            <c:invertIfNegative val="0"/>
            <c:bubble3D val="0"/>
            <c:spPr>
              <a:solidFill>
                <a:schemeClr val="accent5"/>
              </a:solidFill>
            </c:spPr>
          </c:dPt>
          <c:dPt>
            <c:idx val="7"/>
            <c:invertIfNegative val="0"/>
            <c:bubble3D val="0"/>
            <c:spPr>
              <a:solidFill>
                <a:schemeClr val="accent2"/>
              </a:solidFill>
            </c:spPr>
          </c:dPt>
          <c:dPt>
            <c:idx val="8"/>
            <c:invertIfNegative val="0"/>
            <c:bubble3D val="0"/>
            <c:spPr>
              <a:solidFill>
                <a:schemeClr val="accent3"/>
              </a:solidFill>
            </c:spPr>
          </c:dPt>
          <c:dPt>
            <c:idx val="9"/>
            <c:invertIfNegative val="0"/>
            <c:bubble3D val="0"/>
            <c:spPr>
              <a:solidFill>
                <a:schemeClr val="accent4"/>
              </a:solidFill>
            </c:spPr>
          </c:dPt>
          <c:dPt>
            <c:idx val="10"/>
            <c:invertIfNegative val="0"/>
            <c:bubble3D val="0"/>
            <c:spPr>
              <a:solidFill>
                <a:schemeClr val="accent5"/>
              </a:solidFill>
            </c:spPr>
          </c:dPt>
          <c:dPt>
            <c:idx val="11"/>
            <c:invertIfNegative val="0"/>
            <c:bubble3D val="0"/>
            <c:spPr>
              <a:solidFill>
                <a:schemeClr val="accent2"/>
              </a:solidFill>
            </c:spPr>
          </c:dPt>
          <c:dPt>
            <c:idx val="12"/>
            <c:invertIfNegative val="0"/>
            <c:bubble3D val="0"/>
            <c:spPr>
              <a:solidFill>
                <a:schemeClr val="accent3"/>
              </a:solidFill>
            </c:spPr>
          </c:dPt>
          <c:dPt>
            <c:idx val="13"/>
            <c:invertIfNegative val="0"/>
            <c:bubble3D val="0"/>
            <c:spPr>
              <a:solidFill>
                <a:schemeClr val="accent4"/>
              </a:solidFill>
            </c:spPr>
          </c:dPt>
          <c:dPt>
            <c:idx val="14"/>
            <c:invertIfNegative val="0"/>
            <c:bubble3D val="0"/>
            <c:spPr>
              <a:solidFill>
                <a:schemeClr val="accent5"/>
              </a:solidFill>
            </c:spPr>
          </c:dPt>
          <c:dPt>
            <c:idx val="15"/>
            <c:invertIfNegative val="0"/>
            <c:bubble3D val="0"/>
            <c:spPr>
              <a:solidFill>
                <a:schemeClr val="accent2"/>
              </a:solidFill>
            </c:spPr>
          </c:dPt>
          <c:cat>
            <c:multiLvlStrRef>
              <c:f>Sheet1!$A$29:$B$44</c:f>
              <c:multiLvlStrCache>
                <c:ptCount val="16"/>
                <c:lvl>
                  <c:pt idx="0">
                    <c:v>High edu, High nSES5</c:v>
                  </c:pt>
                  <c:pt idx="1">
                    <c:v>High edu, Low nSES5</c:v>
                  </c:pt>
                  <c:pt idx="2">
                    <c:v>Low edu, High nSES5</c:v>
                  </c:pt>
                  <c:pt idx="3">
                    <c:v>Low edu, Low nSES5</c:v>
                  </c:pt>
                  <c:pt idx="4">
                    <c:v>High edu, High nSES5</c:v>
                  </c:pt>
                  <c:pt idx="5">
                    <c:v>High edu, Low nSES5</c:v>
                  </c:pt>
                  <c:pt idx="6">
                    <c:v>Low edu, High nSES5</c:v>
                  </c:pt>
                  <c:pt idx="7">
                    <c:v>Low edu, Low nSES5</c:v>
                  </c:pt>
                  <c:pt idx="8">
                    <c:v>High edu, High nSES5</c:v>
                  </c:pt>
                  <c:pt idx="9">
                    <c:v>High edu, Low nSES5</c:v>
                  </c:pt>
                  <c:pt idx="10">
                    <c:v>Low edu, High nSES5</c:v>
                  </c:pt>
                  <c:pt idx="11">
                    <c:v>Low edu, Low nSES5</c:v>
                  </c:pt>
                  <c:pt idx="12">
                    <c:v>High edu, High nSES5</c:v>
                  </c:pt>
                  <c:pt idx="13">
                    <c:v>High edu, Low nSES5</c:v>
                  </c:pt>
                  <c:pt idx="14">
                    <c:v>Low edu, High nSES5</c:v>
                  </c:pt>
                  <c:pt idx="15">
                    <c:v>Low edu, Low nSES5</c:v>
                  </c:pt>
                </c:lvl>
                <c:lvl>
                  <c:pt idx="0">
                    <c:v>Non-Latina White</c:v>
                  </c:pt>
                  <c:pt idx="4">
                    <c:v>African American</c:v>
                  </c:pt>
                  <c:pt idx="8">
                    <c:v>Latina</c:v>
                  </c:pt>
                  <c:pt idx="12">
                    <c:v>Asian American</c:v>
                  </c:pt>
                </c:lvl>
              </c:multiLvlStrCache>
            </c:multiLvlStrRef>
          </c:cat>
          <c:val>
            <c:numRef>
              <c:f>Sheet1!$C$29:$C$44</c:f>
              <c:numCache>
                <c:formatCode>0.00</c:formatCode>
                <c:ptCount val="16"/>
                <c:pt idx="0">
                  <c:v>1</c:v>
                </c:pt>
                <c:pt idx="1">
                  <c:v>1.36</c:v>
                </c:pt>
                <c:pt idx="2">
                  <c:v>1.18</c:v>
                </c:pt>
                <c:pt idx="3">
                  <c:v>1.43</c:v>
                </c:pt>
                <c:pt idx="4">
                  <c:v>1.25</c:v>
                </c:pt>
                <c:pt idx="5">
                  <c:v>1.56</c:v>
                </c:pt>
                <c:pt idx="6">
                  <c:v>1.5</c:v>
                </c:pt>
                <c:pt idx="7">
                  <c:v>1.57</c:v>
                </c:pt>
                <c:pt idx="8">
                  <c:v>0.8</c:v>
                </c:pt>
                <c:pt idx="9">
                  <c:v>1</c:v>
                </c:pt>
                <c:pt idx="10">
                  <c:v>0.77</c:v>
                </c:pt>
                <c:pt idx="11">
                  <c:v>1.1299999999999999</c:v>
                </c:pt>
                <c:pt idx="12">
                  <c:v>0.79</c:v>
                </c:pt>
                <c:pt idx="13">
                  <c:v>0.9</c:v>
                </c:pt>
                <c:pt idx="14">
                  <c:v>0.82</c:v>
                </c:pt>
                <c:pt idx="15">
                  <c:v>0.93</c:v>
                </c:pt>
              </c:numCache>
            </c:numRef>
          </c:val>
        </c:ser>
        <c:dLbls>
          <c:showLegendKey val="0"/>
          <c:showVal val="0"/>
          <c:showCatName val="0"/>
          <c:showSerName val="0"/>
          <c:showPercent val="0"/>
          <c:showBubbleSize val="0"/>
        </c:dLbls>
        <c:gapWidth val="150"/>
        <c:axId val="604306480"/>
        <c:axId val="604304128"/>
      </c:barChart>
      <c:catAx>
        <c:axId val="604306480"/>
        <c:scaling>
          <c:orientation val="minMax"/>
        </c:scaling>
        <c:delete val="0"/>
        <c:axPos val="b"/>
        <c:numFmt formatCode="General" sourceLinked="0"/>
        <c:majorTickMark val="out"/>
        <c:minorTickMark val="none"/>
        <c:tickLblPos val="nextTo"/>
        <c:txPr>
          <a:bodyPr rot="-5400000" vert="horz"/>
          <a:lstStyle/>
          <a:p>
            <a:pPr>
              <a:defRPr sz="1100" b="1">
                <a:solidFill>
                  <a:schemeClr val="bg1"/>
                </a:solidFill>
              </a:defRPr>
            </a:pPr>
            <a:endParaRPr lang="en-US"/>
          </a:p>
        </c:txPr>
        <c:crossAx val="604304128"/>
        <c:crosses val="autoZero"/>
        <c:auto val="1"/>
        <c:lblAlgn val="ctr"/>
        <c:lblOffset val="100"/>
        <c:noMultiLvlLbl val="0"/>
      </c:catAx>
      <c:valAx>
        <c:axId val="604304128"/>
        <c:scaling>
          <c:orientation val="minMax"/>
        </c:scaling>
        <c:delete val="0"/>
        <c:axPos val="l"/>
        <c:majorGridlines/>
        <c:numFmt formatCode="0.00" sourceLinked="1"/>
        <c:majorTickMark val="out"/>
        <c:minorTickMark val="none"/>
        <c:tickLblPos val="nextTo"/>
        <c:txPr>
          <a:bodyPr/>
          <a:lstStyle/>
          <a:p>
            <a:pPr>
              <a:defRPr>
                <a:solidFill>
                  <a:schemeClr val="bg1"/>
                </a:solidFill>
              </a:defRPr>
            </a:pPr>
            <a:endParaRPr lang="en-US"/>
          </a:p>
        </c:txPr>
        <c:crossAx val="604306480"/>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245298602006994E-2"/>
          <c:y val="2.0013343985288794E-2"/>
          <c:w val="0.89554835836146729"/>
          <c:h val="0.64727081462132841"/>
        </c:manualLayout>
      </c:layout>
      <c:barChart>
        <c:barDir val="col"/>
        <c:grouping val="clustered"/>
        <c:varyColors val="0"/>
        <c:ser>
          <c:idx val="0"/>
          <c:order val="0"/>
          <c:invertIfNegative val="0"/>
          <c:dPt>
            <c:idx val="0"/>
            <c:invertIfNegative val="0"/>
            <c:bubble3D val="0"/>
            <c:spPr>
              <a:solidFill>
                <a:schemeClr val="accent3"/>
              </a:solidFill>
            </c:spPr>
          </c:dPt>
          <c:dPt>
            <c:idx val="1"/>
            <c:invertIfNegative val="0"/>
            <c:bubble3D val="0"/>
            <c:spPr>
              <a:solidFill>
                <a:schemeClr val="accent4"/>
              </a:solidFill>
            </c:spPr>
          </c:dPt>
          <c:dPt>
            <c:idx val="2"/>
            <c:invertIfNegative val="0"/>
            <c:bubble3D val="0"/>
            <c:spPr>
              <a:solidFill>
                <a:schemeClr val="accent5"/>
              </a:solidFill>
            </c:spPr>
          </c:dPt>
          <c:dPt>
            <c:idx val="3"/>
            <c:invertIfNegative val="0"/>
            <c:bubble3D val="0"/>
            <c:spPr>
              <a:solidFill>
                <a:schemeClr val="accent2"/>
              </a:solidFill>
            </c:spPr>
          </c:dPt>
          <c:dPt>
            <c:idx val="4"/>
            <c:invertIfNegative val="0"/>
            <c:bubble3D val="0"/>
            <c:spPr>
              <a:solidFill>
                <a:schemeClr val="accent3"/>
              </a:solidFill>
            </c:spPr>
          </c:dPt>
          <c:dPt>
            <c:idx val="5"/>
            <c:invertIfNegative val="0"/>
            <c:bubble3D val="0"/>
            <c:spPr>
              <a:solidFill>
                <a:schemeClr val="accent4"/>
              </a:solidFill>
            </c:spPr>
          </c:dPt>
          <c:dPt>
            <c:idx val="6"/>
            <c:invertIfNegative val="0"/>
            <c:bubble3D val="0"/>
            <c:spPr>
              <a:solidFill>
                <a:schemeClr val="accent5"/>
              </a:solidFill>
            </c:spPr>
          </c:dPt>
          <c:dPt>
            <c:idx val="7"/>
            <c:invertIfNegative val="0"/>
            <c:bubble3D val="0"/>
            <c:spPr>
              <a:solidFill>
                <a:schemeClr val="accent2"/>
              </a:solidFill>
            </c:spPr>
          </c:dPt>
          <c:dPt>
            <c:idx val="8"/>
            <c:invertIfNegative val="0"/>
            <c:bubble3D val="0"/>
            <c:spPr>
              <a:solidFill>
                <a:schemeClr val="accent3"/>
              </a:solidFill>
            </c:spPr>
          </c:dPt>
          <c:dPt>
            <c:idx val="9"/>
            <c:invertIfNegative val="0"/>
            <c:bubble3D val="0"/>
            <c:spPr>
              <a:solidFill>
                <a:schemeClr val="accent4"/>
              </a:solidFill>
            </c:spPr>
          </c:dPt>
          <c:dPt>
            <c:idx val="10"/>
            <c:invertIfNegative val="0"/>
            <c:bubble3D val="0"/>
            <c:spPr>
              <a:solidFill>
                <a:schemeClr val="accent5"/>
              </a:solidFill>
            </c:spPr>
          </c:dPt>
          <c:dPt>
            <c:idx val="11"/>
            <c:invertIfNegative val="0"/>
            <c:bubble3D val="0"/>
            <c:spPr>
              <a:solidFill>
                <a:schemeClr val="accent2"/>
              </a:solidFill>
            </c:spPr>
          </c:dPt>
          <c:dPt>
            <c:idx val="12"/>
            <c:invertIfNegative val="0"/>
            <c:bubble3D val="0"/>
            <c:spPr>
              <a:solidFill>
                <a:schemeClr val="accent3"/>
              </a:solidFill>
            </c:spPr>
          </c:dPt>
          <c:dPt>
            <c:idx val="13"/>
            <c:invertIfNegative val="0"/>
            <c:bubble3D val="0"/>
            <c:spPr>
              <a:solidFill>
                <a:schemeClr val="accent4"/>
              </a:solidFill>
            </c:spPr>
          </c:dPt>
          <c:dPt>
            <c:idx val="14"/>
            <c:invertIfNegative val="0"/>
            <c:bubble3D val="0"/>
            <c:spPr>
              <a:solidFill>
                <a:schemeClr val="accent5"/>
              </a:solidFill>
            </c:spPr>
          </c:dPt>
          <c:dPt>
            <c:idx val="15"/>
            <c:invertIfNegative val="0"/>
            <c:bubble3D val="0"/>
            <c:spPr>
              <a:solidFill>
                <a:schemeClr val="accent2"/>
              </a:solidFill>
            </c:spPr>
          </c:dPt>
          <c:cat>
            <c:multiLvlStrRef>
              <c:f>Sheet1!$A$29:$B$44</c:f>
              <c:multiLvlStrCache>
                <c:ptCount val="16"/>
                <c:lvl>
                  <c:pt idx="0">
                    <c:v>High edu, High nSES5</c:v>
                  </c:pt>
                  <c:pt idx="1">
                    <c:v>High edu, Low nSES5</c:v>
                  </c:pt>
                  <c:pt idx="2">
                    <c:v>Low edu, High nSES5</c:v>
                  </c:pt>
                  <c:pt idx="3">
                    <c:v>Low edu, Low nSES5</c:v>
                  </c:pt>
                  <c:pt idx="4">
                    <c:v>High edu, High nSES5</c:v>
                  </c:pt>
                  <c:pt idx="5">
                    <c:v>High edu, Low nSES5</c:v>
                  </c:pt>
                  <c:pt idx="6">
                    <c:v>Low edu, High nSES5</c:v>
                  </c:pt>
                  <c:pt idx="7">
                    <c:v>Low edu, Low nSES5</c:v>
                  </c:pt>
                  <c:pt idx="8">
                    <c:v>High edu, High nSES5</c:v>
                  </c:pt>
                  <c:pt idx="9">
                    <c:v>High edu, Low nSES5</c:v>
                  </c:pt>
                  <c:pt idx="10">
                    <c:v>Low edu, High nSES5</c:v>
                  </c:pt>
                  <c:pt idx="11">
                    <c:v>Low edu, Low nSES5</c:v>
                  </c:pt>
                  <c:pt idx="12">
                    <c:v>High edu, High nSES5</c:v>
                  </c:pt>
                  <c:pt idx="13">
                    <c:v>High edu, Low nSES5</c:v>
                  </c:pt>
                  <c:pt idx="14">
                    <c:v>Low edu, High nSES5</c:v>
                  </c:pt>
                  <c:pt idx="15">
                    <c:v>Low edu, Low nSES5</c:v>
                  </c:pt>
                </c:lvl>
                <c:lvl>
                  <c:pt idx="0">
                    <c:v>Non-Latina White</c:v>
                  </c:pt>
                  <c:pt idx="4">
                    <c:v>African American</c:v>
                  </c:pt>
                  <c:pt idx="8">
                    <c:v>Latina</c:v>
                  </c:pt>
                  <c:pt idx="12">
                    <c:v>Asian American</c:v>
                  </c:pt>
                </c:lvl>
              </c:multiLvlStrCache>
            </c:multiLvlStrRef>
          </c:cat>
          <c:val>
            <c:numRef>
              <c:f>Sheet1!$C$29:$C$44</c:f>
              <c:numCache>
                <c:formatCode>0.00</c:formatCode>
                <c:ptCount val="16"/>
                <c:pt idx="0">
                  <c:v>1</c:v>
                </c:pt>
                <c:pt idx="1">
                  <c:v>1.36</c:v>
                </c:pt>
                <c:pt idx="2">
                  <c:v>1.18</c:v>
                </c:pt>
                <c:pt idx="3">
                  <c:v>1.43</c:v>
                </c:pt>
                <c:pt idx="4">
                  <c:v>1.25</c:v>
                </c:pt>
                <c:pt idx="5">
                  <c:v>1.56</c:v>
                </c:pt>
                <c:pt idx="6">
                  <c:v>1.5</c:v>
                </c:pt>
                <c:pt idx="7">
                  <c:v>1.57</c:v>
                </c:pt>
                <c:pt idx="8">
                  <c:v>0.8</c:v>
                </c:pt>
                <c:pt idx="9">
                  <c:v>1</c:v>
                </c:pt>
                <c:pt idx="10">
                  <c:v>0.77</c:v>
                </c:pt>
                <c:pt idx="11">
                  <c:v>1.1299999999999999</c:v>
                </c:pt>
                <c:pt idx="12">
                  <c:v>0.79</c:v>
                </c:pt>
                <c:pt idx="13">
                  <c:v>0.9</c:v>
                </c:pt>
                <c:pt idx="14">
                  <c:v>0.82</c:v>
                </c:pt>
                <c:pt idx="15">
                  <c:v>0.93</c:v>
                </c:pt>
              </c:numCache>
            </c:numRef>
          </c:val>
        </c:ser>
        <c:dLbls>
          <c:showLegendKey val="0"/>
          <c:showVal val="0"/>
          <c:showCatName val="0"/>
          <c:showSerName val="0"/>
          <c:showPercent val="0"/>
          <c:showBubbleSize val="0"/>
        </c:dLbls>
        <c:gapWidth val="150"/>
        <c:axId val="812998624"/>
        <c:axId val="812991960"/>
      </c:barChart>
      <c:catAx>
        <c:axId val="812998624"/>
        <c:scaling>
          <c:orientation val="minMax"/>
        </c:scaling>
        <c:delete val="0"/>
        <c:axPos val="b"/>
        <c:numFmt formatCode="General" sourceLinked="0"/>
        <c:majorTickMark val="out"/>
        <c:minorTickMark val="none"/>
        <c:tickLblPos val="nextTo"/>
        <c:txPr>
          <a:bodyPr rot="-5400000" vert="horz"/>
          <a:lstStyle/>
          <a:p>
            <a:pPr>
              <a:defRPr sz="1100" b="1">
                <a:solidFill>
                  <a:schemeClr val="bg1"/>
                </a:solidFill>
              </a:defRPr>
            </a:pPr>
            <a:endParaRPr lang="en-US"/>
          </a:p>
        </c:txPr>
        <c:crossAx val="812991960"/>
        <c:crosses val="autoZero"/>
        <c:auto val="1"/>
        <c:lblAlgn val="ctr"/>
        <c:lblOffset val="100"/>
        <c:noMultiLvlLbl val="0"/>
      </c:catAx>
      <c:valAx>
        <c:axId val="812991960"/>
        <c:scaling>
          <c:orientation val="minMax"/>
        </c:scaling>
        <c:delete val="0"/>
        <c:axPos val="l"/>
        <c:majorGridlines/>
        <c:numFmt formatCode="0.00" sourceLinked="1"/>
        <c:majorTickMark val="out"/>
        <c:minorTickMark val="none"/>
        <c:tickLblPos val="nextTo"/>
        <c:txPr>
          <a:bodyPr/>
          <a:lstStyle/>
          <a:p>
            <a:pPr>
              <a:defRPr>
                <a:solidFill>
                  <a:schemeClr val="bg1"/>
                </a:solidFill>
              </a:defRPr>
            </a:pPr>
            <a:endParaRPr lang="en-US"/>
          </a:p>
        </c:txPr>
        <c:crossAx val="812998624"/>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245298602006994E-2"/>
          <c:y val="2.0013343985288794E-2"/>
          <c:w val="0.89554835836146729"/>
          <c:h val="0.64727081462132841"/>
        </c:manualLayout>
      </c:layout>
      <c:barChart>
        <c:barDir val="col"/>
        <c:grouping val="clustered"/>
        <c:varyColors val="0"/>
        <c:ser>
          <c:idx val="0"/>
          <c:order val="0"/>
          <c:invertIfNegative val="0"/>
          <c:dPt>
            <c:idx val="0"/>
            <c:invertIfNegative val="0"/>
            <c:bubble3D val="0"/>
            <c:spPr>
              <a:solidFill>
                <a:schemeClr val="accent3"/>
              </a:solidFill>
            </c:spPr>
          </c:dPt>
          <c:dPt>
            <c:idx val="1"/>
            <c:invertIfNegative val="0"/>
            <c:bubble3D val="0"/>
            <c:spPr>
              <a:solidFill>
                <a:schemeClr val="accent4"/>
              </a:solidFill>
            </c:spPr>
          </c:dPt>
          <c:dPt>
            <c:idx val="2"/>
            <c:invertIfNegative val="0"/>
            <c:bubble3D val="0"/>
            <c:spPr>
              <a:solidFill>
                <a:schemeClr val="accent5"/>
              </a:solidFill>
            </c:spPr>
          </c:dPt>
          <c:dPt>
            <c:idx val="3"/>
            <c:invertIfNegative val="0"/>
            <c:bubble3D val="0"/>
            <c:spPr>
              <a:solidFill>
                <a:schemeClr val="accent2"/>
              </a:solidFill>
            </c:spPr>
          </c:dPt>
          <c:dPt>
            <c:idx val="4"/>
            <c:invertIfNegative val="0"/>
            <c:bubble3D val="0"/>
            <c:spPr>
              <a:solidFill>
                <a:schemeClr val="accent3"/>
              </a:solidFill>
            </c:spPr>
          </c:dPt>
          <c:dPt>
            <c:idx val="5"/>
            <c:invertIfNegative val="0"/>
            <c:bubble3D val="0"/>
            <c:spPr>
              <a:solidFill>
                <a:schemeClr val="accent4"/>
              </a:solidFill>
            </c:spPr>
          </c:dPt>
          <c:dPt>
            <c:idx val="6"/>
            <c:invertIfNegative val="0"/>
            <c:bubble3D val="0"/>
            <c:spPr>
              <a:solidFill>
                <a:schemeClr val="accent5"/>
              </a:solidFill>
            </c:spPr>
          </c:dPt>
          <c:dPt>
            <c:idx val="7"/>
            <c:invertIfNegative val="0"/>
            <c:bubble3D val="0"/>
            <c:spPr>
              <a:solidFill>
                <a:schemeClr val="accent2"/>
              </a:solidFill>
            </c:spPr>
          </c:dPt>
          <c:dPt>
            <c:idx val="8"/>
            <c:invertIfNegative val="0"/>
            <c:bubble3D val="0"/>
            <c:spPr>
              <a:solidFill>
                <a:schemeClr val="accent3"/>
              </a:solidFill>
            </c:spPr>
          </c:dPt>
          <c:dPt>
            <c:idx val="9"/>
            <c:invertIfNegative val="0"/>
            <c:bubble3D val="0"/>
            <c:spPr>
              <a:solidFill>
                <a:schemeClr val="accent4"/>
              </a:solidFill>
            </c:spPr>
          </c:dPt>
          <c:dPt>
            <c:idx val="10"/>
            <c:invertIfNegative val="0"/>
            <c:bubble3D val="0"/>
            <c:spPr>
              <a:solidFill>
                <a:schemeClr val="accent5"/>
              </a:solidFill>
            </c:spPr>
          </c:dPt>
          <c:dPt>
            <c:idx val="11"/>
            <c:invertIfNegative val="0"/>
            <c:bubble3D val="0"/>
            <c:spPr>
              <a:solidFill>
                <a:schemeClr val="accent2"/>
              </a:solidFill>
            </c:spPr>
          </c:dPt>
          <c:dPt>
            <c:idx val="12"/>
            <c:invertIfNegative val="0"/>
            <c:bubble3D val="0"/>
            <c:spPr>
              <a:solidFill>
                <a:schemeClr val="accent3"/>
              </a:solidFill>
            </c:spPr>
          </c:dPt>
          <c:dPt>
            <c:idx val="13"/>
            <c:invertIfNegative val="0"/>
            <c:bubble3D val="0"/>
            <c:spPr>
              <a:solidFill>
                <a:schemeClr val="accent4"/>
              </a:solidFill>
            </c:spPr>
          </c:dPt>
          <c:dPt>
            <c:idx val="14"/>
            <c:invertIfNegative val="0"/>
            <c:bubble3D val="0"/>
            <c:spPr>
              <a:solidFill>
                <a:schemeClr val="accent5"/>
              </a:solidFill>
            </c:spPr>
          </c:dPt>
          <c:dPt>
            <c:idx val="15"/>
            <c:invertIfNegative val="0"/>
            <c:bubble3D val="0"/>
            <c:spPr>
              <a:solidFill>
                <a:schemeClr val="accent2"/>
              </a:solidFill>
            </c:spPr>
          </c:dPt>
          <c:cat>
            <c:multiLvlStrRef>
              <c:f>Sheet1!$A$29:$B$44</c:f>
              <c:multiLvlStrCache>
                <c:ptCount val="16"/>
                <c:lvl>
                  <c:pt idx="0">
                    <c:v>High edu, High nSES5</c:v>
                  </c:pt>
                  <c:pt idx="1">
                    <c:v>High edu, Low nSES5</c:v>
                  </c:pt>
                  <c:pt idx="2">
                    <c:v>Low edu, High nSES5</c:v>
                  </c:pt>
                  <c:pt idx="3">
                    <c:v>Low edu, Low nSES5</c:v>
                  </c:pt>
                  <c:pt idx="4">
                    <c:v>High edu, High nSES5</c:v>
                  </c:pt>
                  <c:pt idx="5">
                    <c:v>High edu, Low nSES5</c:v>
                  </c:pt>
                  <c:pt idx="6">
                    <c:v>Low edu, High nSES5</c:v>
                  </c:pt>
                  <c:pt idx="7">
                    <c:v>Low edu, Low nSES5</c:v>
                  </c:pt>
                  <c:pt idx="8">
                    <c:v>High edu, High nSES5</c:v>
                  </c:pt>
                  <c:pt idx="9">
                    <c:v>High edu, Low nSES5</c:v>
                  </c:pt>
                  <c:pt idx="10">
                    <c:v>Low edu, High nSES5</c:v>
                  </c:pt>
                  <c:pt idx="11">
                    <c:v>Low edu, Low nSES5</c:v>
                  </c:pt>
                  <c:pt idx="12">
                    <c:v>High edu, High nSES5</c:v>
                  </c:pt>
                  <c:pt idx="13">
                    <c:v>High edu, Low nSES5</c:v>
                  </c:pt>
                  <c:pt idx="14">
                    <c:v>Low edu, High nSES5</c:v>
                  </c:pt>
                  <c:pt idx="15">
                    <c:v>Low edu, Low nSES5</c:v>
                  </c:pt>
                </c:lvl>
                <c:lvl>
                  <c:pt idx="0">
                    <c:v>Non-Latina White</c:v>
                  </c:pt>
                  <c:pt idx="4">
                    <c:v>African American</c:v>
                  </c:pt>
                  <c:pt idx="8">
                    <c:v>Latina</c:v>
                  </c:pt>
                  <c:pt idx="12">
                    <c:v>Asian American</c:v>
                  </c:pt>
                </c:lvl>
              </c:multiLvlStrCache>
            </c:multiLvlStrRef>
          </c:cat>
          <c:val>
            <c:numRef>
              <c:f>Sheet1!$C$29:$C$44</c:f>
              <c:numCache>
                <c:formatCode>0.00</c:formatCode>
                <c:ptCount val="16"/>
                <c:pt idx="0">
                  <c:v>1</c:v>
                </c:pt>
                <c:pt idx="1">
                  <c:v>1.36</c:v>
                </c:pt>
                <c:pt idx="2">
                  <c:v>1.18</c:v>
                </c:pt>
                <c:pt idx="3">
                  <c:v>1.43</c:v>
                </c:pt>
                <c:pt idx="4">
                  <c:v>1.25</c:v>
                </c:pt>
                <c:pt idx="5">
                  <c:v>1.56</c:v>
                </c:pt>
                <c:pt idx="6">
                  <c:v>1.5</c:v>
                </c:pt>
                <c:pt idx="7">
                  <c:v>1.57</c:v>
                </c:pt>
                <c:pt idx="8">
                  <c:v>0.8</c:v>
                </c:pt>
                <c:pt idx="9">
                  <c:v>1</c:v>
                </c:pt>
                <c:pt idx="10">
                  <c:v>0.77</c:v>
                </c:pt>
                <c:pt idx="11">
                  <c:v>1.1299999999999999</c:v>
                </c:pt>
                <c:pt idx="12">
                  <c:v>0.79</c:v>
                </c:pt>
                <c:pt idx="13">
                  <c:v>0.9</c:v>
                </c:pt>
                <c:pt idx="14">
                  <c:v>0.82</c:v>
                </c:pt>
                <c:pt idx="15">
                  <c:v>0.93</c:v>
                </c:pt>
              </c:numCache>
            </c:numRef>
          </c:val>
        </c:ser>
        <c:dLbls>
          <c:showLegendKey val="0"/>
          <c:showVal val="0"/>
          <c:showCatName val="0"/>
          <c:showSerName val="0"/>
          <c:showPercent val="0"/>
          <c:showBubbleSize val="0"/>
        </c:dLbls>
        <c:gapWidth val="150"/>
        <c:axId val="812997448"/>
        <c:axId val="812995096"/>
      </c:barChart>
      <c:catAx>
        <c:axId val="812997448"/>
        <c:scaling>
          <c:orientation val="minMax"/>
        </c:scaling>
        <c:delete val="0"/>
        <c:axPos val="b"/>
        <c:numFmt formatCode="General" sourceLinked="0"/>
        <c:majorTickMark val="out"/>
        <c:minorTickMark val="none"/>
        <c:tickLblPos val="nextTo"/>
        <c:txPr>
          <a:bodyPr rot="-5400000" vert="horz"/>
          <a:lstStyle/>
          <a:p>
            <a:pPr>
              <a:defRPr sz="1100" b="1">
                <a:solidFill>
                  <a:schemeClr val="bg1"/>
                </a:solidFill>
              </a:defRPr>
            </a:pPr>
            <a:endParaRPr lang="en-US"/>
          </a:p>
        </c:txPr>
        <c:crossAx val="812995096"/>
        <c:crosses val="autoZero"/>
        <c:auto val="1"/>
        <c:lblAlgn val="ctr"/>
        <c:lblOffset val="100"/>
        <c:noMultiLvlLbl val="0"/>
      </c:catAx>
      <c:valAx>
        <c:axId val="812995096"/>
        <c:scaling>
          <c:orientation val="minMax"/>
        </c:scaling>
        <c:delete val="0"/>
        <c:axPos val="l"/>
        <c:majorGridlines/>
        <c:numFmt formatCode="0.00" sourceLinked="1"/>
        <c:majorTickMark val="out"/>
        <c:minorTickMark val="none"/>
        <c:tickLblPos val="nextTo"/>
        <c:txPr>
          <a:bodyPr/>
          <a:lstStyle/>
          <a:p>
            <a:pPr>
              <a:defRPr>
                <a:solidFill>
                  <a:schemeClr val="bg1"/>
                </a:solidFill>
              </a:defRPr>
            </a:pPr>
            <a:endParaRPr lang="en-US"/>
          </a:p>
        </c:txPr>
        <c:crossAx val="812997448"/>
        <c:crosses val="autoZero"/>
        <c:crossBetween val="between"/>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245298602006994E-2"/>
          <c:y val="2.0013343985288794E-2"/>
          <c:w val="0.89554835836146729"/>
          <c:h val="0.64727081462132841"/>
        </c:manualLayout>
      </c:layout>
      <c:barChart>
        <c:barDir val="col"/>
        <c:grouping val="clustered"/>
        <c:varyColors val="0"/>
        <c:ser>
          <c:idx val="0"/>
          <c:order val="0"/>
          <c:invertIfNegative val="0"/>
          <c:dPt>
            <c:idx val="0"/>
            <c:invertIfNegative val="0"/>
            <c:bubble3D val="0"/>
            <c:spPr>
              <a:solidFill>
                <a:schemeClr val="accent3"/>
              </a:solidFill>
            </c:spPr>
          </c:dPt>
          <c:dPt>
            <c:idx val="1"/>
            <c:invertIfNegative val="0"/>
            <c:bubble3D val="0"/>
            <c:spPr>
              <a:solidFill>
                <a:schemeClr val="accent4"/>
              </a:solidFill>
            </c:spPr>
          </c:dPt>
          <c:dPt>
            <c:idx val="2"/>
            <c:invertIfNegative val="0"/>
            <c:bubble3D val="0"/>
            <c:spPr>
              <a:solidFill>
                <a:schemeClr val="accent5"/>
              </a:solidFill>
            </c:spPr>
          </c:dPt>
          <c:dPt>
            <c:idx val="3"/>
            <c:invertIfNegative val="0"/>
            <c:bubble3D val="0"/>
            <c:spPr>
              <a:solidFill>
                <a:schemeClr val="accent2"/>
              </a:solidFill>
            </c:spPr>
          </c:dPt>
          <c:dPt>
            <c:idx val="4"/>
            <c:invertIfNegative val="0"/>
            <c:bubble3D val="0"/>
            <c:spPr>
              <a:solidFill>
                <a:schemeClr val="accent3"/>
              </a:solidFill>
            </c:spPr>
          </c:dPt>
          <c:dPt>
            <c:idx val="5"/>
            <c:invertIfNegative val="0"/>
            <c:bubble3D val="0"/>
            <c:spPr>
              <a:solidFill>
                <a:schemeClr val="accent4"/>
              </a:solidFill>
            </c:spPr>
          </c:dPt>
          <c:dPt>
            <c:idx val="6"/>
            <c:invertIfNegative val="0"/>
            <c:bubble3D val="0"/>
            <c:spPr>
              <a:solidFill>
                <a:schemeClr val="accent5"/>
              </a:solidFill>
            </c:spPr>
          </c:dPt>
          <c:dPt>
            <c:idx val="7"/>
            <c:invertIfNegative val="0"/>
            <c:bubble3D val="0"/>
            <c:spPr>
              <a:solidFill>
                <a:schemeClr val="accent2"/>
              </a:solidFill>
            </c:spPr>
          </c:dPt>
          <c:dPt>
            <c:idx val="8"/>
            <c:invertIfNegative val="0"/>
            <c:bubble3D val="0"/>
            <c:spPr>
              <a:solidFill>
                <a:schemeClr val="accent3"/>
              </a:solidFill>
            </c:spPr>
          </c:dPt>
          <c:dPt>
            <c:idx val="9"/>
            <c:invertIfNegative val="0"/>
            <c:bubble3D val="0"/>
            <c:spPr>
              <a:solidFill>
                <a:schemeClr val="accent4"/>
              </a:solidFill>
            </c:spPr>
          </c:dPt>
          <c:dPt>
            <c:idx val="10"/>
            <c:invertIfNegative val="0"/>
            <c:bubble3D val="0"/>
            <c:spPr>
              <a:solidFill>
                <a:schemeClr val="accent5"/>
              </a:solidFill>
            </c:spPr>
          </c:dPt>
          <c:dPt>
            <c:idx val="11"/>
            <c:invertIfNegative val="0"/>
            <c:bubble3D val="0"/>
            <c:spPr>
              <a:solidFill>
                <a:schemeClr val="accent2"/>
              </a:solidFill>
            </c:spPr>
          </c:dPt>
          <c:dPt>
            <c:idx val="12"/>
            <c:invertIfNegative val="0"/>
            <c:bubble3D val="0"/>
            <c:spPr>
              <a:solidFill>
                <a:schemeClr val="accent3"/>
              </a:solidFill>
            </c:spPr>
          </c:dPt>
          <c:dPt>
            <c:idx val="13"/>
            <c:invertIfNegative val="0"/>
            <c:bubble3D val="0"/>
            <c:spPr>
              <a:solidFill>
                <a:schemeClr val="accent4"/>
              </a:solidFill>
            </c:spPr>
          </c:dPt>
          <c:dPt>
            <c:idx val="14"/>
            <c:invertIfNegative val="0"/>
            <c:bubble3D val="0"/>
            <c:spPr>
              <a:solidFill>
                <a:schemeClr val="accent5"/>
              </a:solidFill>
            </c:spPr>
          </c:dPt>
          <c:dPt>
            <c:idx val="15"/>
            <c:invertIfNegative val="0"/>
            <c:bubble3D val="0"/>
            <c:spPr>
              <a:solidFill>
                <a:schemeClr val="accent2"/>
              </a:solidFill>
            </c:spPr>
          </c:dPt>
          <c:cat>
            <c:multiLvlStrRef>
              <c:f>Sheet1!$A$29:$B$44</c:f>
              <c:multiLvlStrCache>
                <c:ptCount val="16"/>
                <c:lvl>
                  <c:pt idx="0">
                    <c:v>High edu, High nSES5</c:v>
                  </c:pt>
                  <c:pt idx="1">
                    <c:v>High edu, Low nSES5</c:v>
                  </c:pt>
                  <c:pt idx="2">
                    <c:v>Low edu, High nSES5</c:v>
                  </c:pt>
                  <c:pt idx="3">
                    <c:v>Low edu, Low nSES5</c:v>
                  </c:pt>
                  <c:pt idx="4">
                    <c:v>High edu, High nSES5</c:v>
                  </c:pt>
                  <c:pt idx="5">
                    <c:v>High edu, Low nSES5</c:v>
                  </c:pt>
                  <c:pt idx="6">
                    <c:v>Low edu, High nSES5</c:v>
                  </c:pt>
                  <c:pt idx="7">
                    <c:v>Low edu, Low nSES5</c:v>
                  </c:pt>
                  <c:pt idx="8">
                    <c:v>High edu, High nSES5</c:v>
                  </c:pt>
                  <c:pt idx="9">
                    <c:v>High edu, Low nSES5</c:v>
                  </c:pt>
                  <c:pt idx="10">
                    <c:v>Low edu, High nSES5</c:v>
                  </c:pt>
                  <c:pt idx="11">
                    <c:v>Low edu, Low nSES5</c:v>
                  </c:pt>
                  <c:pt idx="12">
                    <c:v>High edu, High nSES5</c:v>
                  </c:pt>
                  <c:pt idx="13">
                    <c:v>High edu, Low nSES5</c:v>
                  </c:pt>
                  <c:pt idx="14">
                    <c:v>Low edu, High nSES5</c:v>
                  </c:pt>
                  <c:pt idx="15">
                    <c:v>Low edu, Low nSES5</c:v>
                  </c:pt>
                </c:lvl>
                <c:lvl>
                  <c:pt idx="0">
                    <c:v>Non-Latina White</c:v>
                  </c:pt>
                  <c:pt idx="4">
                    <c:v>African American</c:v>
                  </c:pt>
                  <c:pt idx="8">
                    <c:v>Latina</c:v>
                  </c:pt>
                  <c:pt idx="12">
                    <c:v>Asian American</c:v>
                  </c:pt>
                </c:lvl>
              </c:multiLvlStrCache>
            </c:multiLvlStrRef>
          </c:cat>
          <c:val>
            <c:numRef>
              <c:f>Sheet1!$C$29:$C$44</c:f>
              <c:numCache>
                <c:formatCode>0.00</c:formatCode>
                <c:ptCount val="16"/>
                <c:pt idx="0">
                  <c:v>1</c:v>
                </c:pt>
                <c:pt idx="1">
                  <c:v>1.36</c:v>
                </c:pt>
                <c:pt idx="2">
                  <c:v>1.18</c:v>
                </c:pt>
                <c:pt idx="3">
                  <c:v>1.43</c:v>
                </c:pt>
                <c:pt idx="4">
                  <c:v>1.25</c:v>
                </c:pt>
                <c:pt idx="5">
                  <c:v>1.56</c:v>
                </c:pt>
                <c:pt idx="6">
                  <c:v>1.5</c:v>
                </c:pt>
                <c:pt idx="7">
                  <c:v>1.57</c:v>
                </c:pt>
                <c:pt idx="8">
                  <c:v>0.8</c:v>
                </c:pt>
                <c:pt idx="9">
                  <c:v>1</c:v>
                </c:pt>
                <c:pt idx="10">
                  <c:v>0.77</c:v>
                </c:pt>
                <c:pt idx="11">
                  <c:v>1.1299999999999999</c:v>
                </c:pt>
                <c:pt idx="12">
                  <c:v>0.79</c:v>
                </c:pt>
                <c:pt idx="13">
                  <c:v>0.9</c:v>
                </c:pt>
                <c:pt idx="14">
                  <c:v>0.82</c:v>
                </c:pt>
                <c:pt idx="15">
                  <c:v>0.93</c:v>
                </c:pt>
              </c:numCache>
            </c:numRef>
          </c:val>
        </c:ser>
        <c:dLbls>
          <c:showLegendKey val="0"/>
          <c:showVal val="0"/>
          <c:showCatName val="0"/>
          <c:showSerName val="0"/>
          <c:showPercent val="0"/>
          <c:showBubbleSize val="0"/>
        </c:dLbls>
        <c:gapWidth val="150"/>
        <c:axId val="280258856"/>
        <c:axId val="280256504"/>
      </c:barChart>
      <c:catAx>
        <c:axId val="280258856"/>
        <c:scaling>
          <c:orientation val="minMax"/>
        </c:scaling>
        <c:delete val="0"/>
        <c:axPos val="b"/>
        <c:numFmt formatCode="General" sourceLinked="0"/>
        <c:majorTickMark val="out"/>
        <c:minorTickMark val="none"/>
        <c:tickLblPos val="nextTo"/>
        <c:txPr>
          <a:bodyPr rot="-5400000" vert="horz"/>
          <a:lstStyle/>
          <a:p>
            <a:pPr>
              <a:defRPr sz="1100" b="1">
                <a:solidFill>
                  <a:schemeClr val="bg1"/>
                </a:solidFill>
              </a:defRPr>
            </a:pPr>
            <a:endParaRPr lang="en-US"/>
          </a:p>
        </c:txPr>
        <c:crossAx val="280256504"/>
        <c:crosses val="autoZero"/>
        <c:auto val="1"/>
        <c:lblAlgn val="ctr"/>
        <c:lblOffset val="100"/>
        <c:noMultiLvlLbl val="0"/>
      </c:catAx>
      <c:valAx>
        <c:axId val="280256504"/>
        <c:scaling>
          <c:orientation val="minMax"/>
        </c:scaling>
        <c:delete val="0"/>
        <c:axPos val="l"/>
        <c:majorGridlines/>
        <c:numFmt formatCode="0.00" sourceLinked="1"/>
        <c:majorTickMark val="out"/>
        <c:minorTickMark val="none"/>
        <c:tickLblPos val="nextTo"/>
        <c:txPr>
          <a:bodyPr/>
          <a:lstStyle/>
          <a:p>
            <a:pPr>
              <a:defRPr>
                <a:solidFill>
                  <a:schemeClr val="bg1"/>
                </a:solidFill>
              </a:defRPr>
            </a:pPr>
            <a:endParaRPr lang="en-US"/>
          </a:p>
        </c:txPr>
        <c:crossAx val="280258856"/>
        <c:crosses val="autoZero"/>
        <c:crossBetween val="between"/>
      </c:valAx>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 smoker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White</c:v>
                </c:pt>
                <c:pt idx="1">
                  <c:v>All AAPI</c:v>
                </c:pt>
                <c:pt idx="2">
                  <c:v>Chinese</c:v>
                </c:pt>
                <c:pt idx="3">
                  <c:v>Filipino</c:v>
                </c:pt>
                <c:pt idx="4">
                  <c:v>Japanese</c:v>
                </c:pt>
                <c:pt idx="5">
                  <c:v>South Asian</c:v>
                </c:pt>
                <c:pt idx="6">
                  <c:v>Korean</c:v>
                </c:pt>
                <c:pt idx="7">
                  <c:v>Vietnamese</c:v>
                </c:pt>
                <c:pt idx="8">
                  <c:v>Pacific Islander</c:v>
                </c:pt>
              </c:strCache>
            </c:strRef>
          </c:cat>
          <c:val>
            <c:numRef>
              <c:f>Sheet1!$B$2:$B$10</c:f>
              <c:numCache>
                <c:formatCode>General</c:formatCode>
                <c:ptCount val="9"/>
                <c:pt idx="0">
                  <c:v>57.5</c:v>
                </c:pt>
                <c:pt idx="1">
                  <c:v>46.8</c:v>
                </c:pt>
                <c:pt idx="2">
                  <c:v>50.7</c:v>
                </c:pt>
                <c:pt idx="3">
                  <c:v>41.7</c:v>
                </c:pt>
                <c:pt idx="4">
                  <c:v>59.8</c:v>
                </c:pt>
                <c:pt idx="5">
                  <c:v>42.3</c:v>
                </c:pt>
                <c:pt idx="6">
                  <c:v>32.700000000000003</c:v>
                </c:pt>
                <c:pt idx="7">
                  <c:v>46.6</c:v>
                </c:pt>
                <c:pt idx="8">
                  <c:v>42.2</c:v>
                </c:pt>
              </c:numCache>
            </c:numRef>
          </c:val>
        </c:ser>
        <c:dLbls>
          <c:showLegendKey val="0"/>
          <c:showVal val="0"/>
          <c:showCatName val="0"/>
          <c:showSerName val="0"/>
          <c:showPercent val="0"/>
          <c:showBubbleSize val="0"/>
        </c:dLbls>
        <c:gapWidth val="219"/>
        <c:overlap val="-27"/>
        <c:axId val="813018224"/>
        <c:axId val="813016656"/>
      </c:barChart>
      <c:catAx>
        <c:axId val="81301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13016656"/>
        <c:crosses val="autoZero"/>
        <c:auto val="1"/>
        <c:lblAlgn val="ctr"/>
        <c:lblOffset val="100"/>
        <c:noMultiLvlLbl val="0"/>
      </c:catAx>
      <c:valAx>
        <c:axId val="81301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1301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0.123</cdr:x>
      <cdr:y>0.10991</cdr:y>
    </cdr:from>
    <cdr:to>
      <cdr:x>0.15451</cdr:x>
      <cdr:y>0.18474</cdr:y>
    </cdr:to>
    <cdr:sp macro="" textlink="">
      <cdr:nvSpPr>
        <cdr:cNvPr id="3" name="TextBox 9"/>
        <cdr:cNvSpPr txBox="1"/>
      </cdr:nvSpPr>
      <cdr:spPr>
        <a:xfrm xmlns:a="http://schemas.openxmlformats.org/drawingml/2006/main">
          <a:off x="1171494" y="54247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a:t>
          </a:r>
        </a:p>
      </cdr:txBody>
    </cdr:sp>
  </cdr:relSizeAnchor>
  <cdr:relSizeAnchor xmlns:cdr="http://schemas.openxmlformats.org/drawingml/2006/chartDrawing">
    <cdr:from>
      <cdr:x>0.23456</cdr:x>
      <cdr:y>0.08959</cdr:y>
    </cdr:from>
    <cdr:to>
      <cdr:x>0.26607</cdr:x>
      <cdr:y>0.16442</cdr:y>
    </cdr:to>
    <cdr:sp macro="" textlink="">
      <cdr:nvSpPr>
        <cdr:cNvPr id="4" name="TextBox 9"/>
        <cdr:cNvSpPr txBox="1"/>
      </cdr:nvSpPr>
      <cdr:spPr>
        <a:xfrm xmlns:a="http://schemas.openxmlformats.org/drawingml/2006/main">
          <a:off x="2234008" y="442171"/>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0.34847</cdr:x>
      <cdr:y>0.05059</cdr:y>
    </cdr:from>
    <cdr:to>
      <cdr:x>0.37998</cdr:x>
      <cdr:y>0.12542</cdr:y>
    </cdr:to>
    <cdr:sp macro="" textlink="">
      <cdr:nvSpPr>
        <cdr:cNvPr id="5" name="TextBox 9"/>
        <cdr:cNvSpPr txBox="1"/>
      </cdr:nvSpPr>
      <cdr:spPr>
        <a:xfrm xmlns:a="http://schemas.openxmlformats.org/drawingml/2006/main">
          <a:off x="3318862"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0.4022</cdr:x>
      <cdr:y>0.05059</cdr:y>
    </cdr:from>
    <cdr:to>
      <cdr:x>0.43371</cdr:x>
      <cdr:y>0.12542</cdr:y>
    </cdr:to>
    <cdr:sp macro="" textlink="">
      <cdr:nvSpPr>
        <cdr:cNvPr id="6" name="TextBox 9"/>
        <cdr:cNvSpPr txBox="1"/>
      </cdr:nvSpPr>
      <cdr:spPr>
        <a:xfrm xmlns:a="http://schemas.openxmlformats.org/drawingml/2006/main">
          <a:off x="3830566"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0.45833</cdr:x>
      <cdr:y>0.03654</cdr:y>
    </cdr:from>
    <cdr:to>
      <cdr:x>0.48984</cdr:x>
      <cdr:y>0.11137</cdr:y>
    </cdr:to>
    <cdr:sp macro="" textlink="">
      <cdr:nvSpPr>
        <cdr:cNvPr id="7" name="TextBox 9"/>
        <cdr:cNvSpPr txBox="1"/>
      </cdr:nvSpPr>
      <cdr:spPr>
        <a:xfrm xmlns:a="http://schemas.openxmlformats.org/drawingml/2006/main">
          <a:off x="4365173" y="180333"/>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0.62827</cdr:x>
      <cdr:y>0.33732</cdr:y>
    </cdr:from>
    <cdr:to>
      <cdr:x>0.65978</cdr:x>
      <cdr:y>0.41215</cdr:y>
    </cdr:to>
    <cdr:sp macro="" textlink="">
      <cdr:nvSpPr>
        <cdr:cNvPr id="8" name="TextBox 9"/>
        <cdr:cNvSpPr txBox="1"/>
      </cdr:nvSpPr>
      <cdr:spPr>
        <a:xfrm xmlns:a="http://schemas.openxmlformats.org/drawingml/2006/main">
          <a:off x="5983681" y="1664875"/>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0.123</cdr:x>
      <cdr:y>0.10991</cdr:y>
    </cdr:from>
    <cdr:to>
      <cdr:x>0.15451</cdr:x>
      <cdr:y>0.18474</cdr:y>
    </cdr:to>
    <cdr:sp macro="" textlink="">
      <cdr:nvSpPr>
        <cdr:cNvPr id="3" name="TextBox 9"/>
        <cdr:cNvSpPr txBox="1"/>
      </cdr:nvSpPr>
      <cdr:spPr>
        <a:xfrm xmlns:a="http://schemas.openxmlformats.org/drawingml/2006/main">
          <a:off x="1171494" y="54247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a:t>
          </a:r>
        </a:p>
      </cdr:txBody>
    </cdr:sp>
  </cdr:relSizeAnchor>
  <cdr:relSizeAnchor xmlns:cdr="http://schemas.openxmlformats.org/drawingml/2006/chartDrawing">
    <cdr:from>
      <cdr:x>0.23456</cdr:x>
      <cdr:y>0.08959</cdr:y>
    </cdr:from>
    <cdr:to>
      <cdr:x>0.26607</cdr:x>
      <cdr:y>0.16442</cdr:y>
    </cdr:to>
    <cdr:sp macro="" textlink="">
      <cdr:nvSpPr>
        <cdr:cNvPr id="4" name="TextBox 9"/>
        <cdr:cNvSpPr txBox="1"/>
      </cdr:nvSpPr>
      <cdr:spPr>
        <a:xfrm xmlns:a="http://schemas.openxmlformats.org/drawingml/2006/main">
          <a:off x="2234008" y="442171"/>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0.34847</cdr:x>
      <cdr:y>0.05059</cdr:y>
    </cdr:from>
    <cdr:to>
      <cdr:x>0.37998</cdr:x>
      <cdr:y>0.12542</cdr:y>
    </cdr:to>
    <cdr:sp macro="" textlink="">
      <cdr:nvSpPr>
        <cdr:cNvPr id="5" name="TextBox 9"/>
        <cdr:cNvSpPr txBox="1"/>
      </cdr:nvSpPr>
      <cdr:spPr>
        <a:xfrm xmlns:a="http://schemas.openxmlformats.org/drawingml/2006/main">
          <a:off x="3318862"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0.4022</cdr:x>
      <cdr:y>0.05059</cdr:y>
    </cdr:from>
    <cdr:to>
      <cdr:x>0.43371</cdr:x>
      <cdr:y>0.12542</cdr:y>
    </cdr:to>
    <cdr:sp macro="" textlink="">
      <cdr:nvSpPr>
        <cdr:cNvPr id="6" name="TextBox 9"/>
        <cdr:cNvSpPr txBox="1"/>
      </cdr:nvSpPr>
      <cdr:spPr>
        <a:xfrm xmlns:a="http://schemas.openxmlformats.org/drawingml/2006/main">
          <a:off x="3830566"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0.45833</cdr:x>
      <cdr:y>0.03654</cdr:y>
    </cdr:from>
    <cdr:to>
      <cdr:x>0.48984</cdr:x>
      <cdr:y>0.11137</cdr:y>
    </cdr:to>
    <cdr:sp macro="" textlink="">
      <cdr:nvSpPr>
        <cdr:cNvPr id="7" name="TextBox 9"/>
        <cdr:cNvSpPr txBox="1"/>
      </cdr:nvSpPr>
      <cdr:spPr>
        <a:xfrm xmlns:a="http://schemas.openxmlformats.org/drawingml/2006/main">
          <a:off x="4365173" y="180333"/>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0.62827</cdr:x>
      <cdr:y>0.33732</cdr:y>
    </cdr:from>
    <cdr:to>
      <cdr:x>0.65978</cdr:x>
      <cdr:y>0.41215</cdr:y>
    </cdr:to>
    <cdr:sp macro="" textlink="">
      <cdr:nvSpPr>
        <cdr:cNvPr id="8" name="TextBox 9"/>
        <cdr:cNvSpPr txBox="1"/>
      </cdr:nvSpPr>
      <cdr:spPr>
        <a:xfrm xmlns:a="http://schemas.openxmlformats.org/drawingml/2006/main">
          <a:off x="5983681" y="1664875"/>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0.123</cdr:x>
      <cdr:y>0.10991</cdr:y>
    </cdr:from>
    <cdr:to>
      <cdr:x>0.15451</cdr:x>
      <cdr:y>0.18474</cdr:y>
    </cdr:to>
    <cdr:sp macro="" textlink="">
      <cdr:nvSpPr>
        <cdr:cNvPr id="3" name="TextBox 9"/>
        <cdr:cNvSpPr txBox="1"/>
      </cdr:nvSpPr>
      <cdr:spPr>
        <a:xfrm xmlns:a="http://schemas.openxmlformats.org/drawingml/2006/main">
          <a:off x="1171494" y="54247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a:t>
          </a:r>
        </a:p>
      </cdr:txBody>
    </cdr:sp>
  </cdr:relSizeAnchor>
  <cdr:relSizeAnchor xmlns:cdr="http://schemas.openxmlformats.org/drawingml/2006/chartDrawing">
    <cdr:from>
      <cdr:x>0.23456</cdr:x>
      <cdr:y>0.08959</cdr:y>
    </cdr:from>
    <cdr:to>
      <cdr:x>0.26607</cdr:x>
      <cdr:y>0.16442</cdr:y>
    </cdr:to>
    <cdr:sp macro="" textlink="">
      <cdr:nvSpPr>
        <cdr:cNvPr id="4" name="TextBox 9"/>
        <cdr:cNvSpPr txBox="1"/>
      </cdr:nvSpPr>
      <cdr:spPr>
        <a:xfrm xmlns:a="http://schemas.openxmlformats.org/drawingml/2006/main">
          <a:off x="2234008" y="442171"/>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0.34847</cdr:x>
      <cdr:y>0.05059</cdr:y>
    </cdr:from>
    <cdr:to>
      <cdr:x>0.37998</cdr:x>
      <cdr:y>0.12542</cdr:y>
    </cdr:to>
    <cdr:sp macro="" textlink="">
      <cdr:nvSpPr>
        <cdr:cNvPr id="5" name="TextBox 9"/>
        <cdr:cNvSpPr txBox="1"/>
      </cdr:nvSpPr>
      <cdr:spPr>
        <a:xfrm xmlns:a="http://schemas.openxmlformats.org/drawingml/2006/main">
          <a:off x="3318862"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0.4022</cdr:x>
      <cdr:y>0.05059</cdr:y>
    </cdr:from>
    <cdr:to>
      <cdr:x>0.43371</cdr:x>
      <cdr:y>0.12542</cdr:y>
    </cdr:to>
    <cdr:sp macro="" textlink="">
      <cdr:nvSpPr>
        <cdr:cNvPr id="6" name="TextBox 9"/>
        <cdr:cNvSpPr txBox="1"/>
      </cdr:nvSpPr>
      <cdr:spPr>
        <a:xfrm xmlns:a="http://schemas.openxmlformats.org/drawingml/2006/main">
          <a:off x="3830566"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0.45833</cdr:x>
      <cdr:y>0.03654</cdr:y>
    </cdr:from>
    <cdr:to>
      <cdr:x>0.48984</cdr:x>
      <cdr:y>0.11137</cdr:y>
    </cdr:to>
    <cdr:sp macro="" textlink="">
      <cdr:nvSpPr>
        <cdr:cNvPr id="7" name="TextBox 9"/>
        <cdr:cNvSpPr txBox="1"/>
      </cdr:nvSpPr>
      <cdr:spPr>
        <a:xfrm xmlns:a="http://schemas.openxmlformats.org/drawingml/2006/main">
          <a:off x="4365173" y="180333"/>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0.62827</cdr:x>
      <cdr:y>0.33732</cdr:y>
    </cdr:from>
    <cdr:to>
      <cdr:x>0.65978</cdr:x>
      <cdr:y>0.41215</cdr:y>
    </cdr:to>
    <cdr:sp macro="" textlink="">
      <cdr:nvSpPr>
        <cdr:cNvPr id="8" name="TextBox 9"/>
        <cdr:cNvSpPr txBox="1"/>
      </cdr:nvSpPr>
      <cdr:spPr>
        <a:xfrm xmlns:a="http://schemas.openxmlformats.org/drawingml/2006/main">
          <a:off x="5983681" y="1664875"/>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0.123</cdr:x>
      <cdr:y>0.10991</cdr:y>
    </cdr:from>
    <cdr:to>
      <cdr:x>0.15451</cdr:x>
      <cdr:y>0.18474</cdr:y>
    </cdr:to>
    <cdr:sp macro="" textlink="">
      <cdr:nvSpPr>
        <cdr:cNvPr id="3" name="TextBox 9"/>
        <cdr:cNvSpPr txBox="1"/>
      </cdr:nvSpPr>
      <cdr:spPr>
        <a:xfrm xmlns:a="http://schemas.openxmlformats.org/drawingml/2006/main">
          <a:off x="1171494" y="54247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a:t>
          </a:r>
        </a:p>
      </cdr:txBody>
    </cdr:sp>
  </cdr:relSizeAnchor>
  <cdr:relSizeAnchor xmlns:cdr="http://schemas.openxmlformats.org/drawingml/2006/chartDrawing">
    <cdr:from>
      <cdr:x>0.23456</cdr:x>
      <cdr:y>0.08959</cdr:y>
    </cdr:from>
    <cdr:to>
      <cdr:x>0.26607</cdr:x>
      <cdr:y>0.16442</cdr:y>
    </cdr:to>
    <cdr:sp macro="" textlink="">
      <cdr:nvSpPr>
        <cdr:cNvPr id="4" name="TextBox 9"/>
        <cdr:cNvSpPr txBox="1"/>
      </cdr:nvSpPr>
      <cdr:spPr>
        <a:xfrm xmlns:a="http://schemas.openxmlformats.org/drawingml/2006/main">
          <a:off x="2234008" y="442171"/>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0.34847</cdr:x>
      <cdr:y>0.05059</cdr:y>
    </cdr:from>
    <cdr:to>
      <cdr:x>0.37998</cdr:x>
      <cdr:y>0.12542</cdr:y>
    </cdr:to>
    <cdr:sp macro="" textlink="">
      <cdr:nvSpPr>
        <cdr:cNvPr id="5" name="TextBox 9"/>
        <cdr:cNvSpPr txBox="1"/>
      </cdr:nvSpPr>
      <cdr:spPr>
        <a:xfrm xmlns:a="http://schemas.openxmlformats.org/drawingml/2006/main">
          <a:off x="3318862"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0.4022</cdr:x>
      <cdr:y>0.05059</cdr:y>
    </cdr:from>
    <cdr:to>
      <cdr:x>0.43371</cdr:x>
      <cdr:y>0.12542</cdr:y>
    </cdr:to>
    <cdr:sp macro="" textlink="">
      <cdr:nvSpPr>
        <cdr:cNvPr id="6" name="TextBox 9"/>
        <cdr:cNvSpPr txBox="1"/>
      </cdr:nvSpPr>
      <cdr:spPr>
        <a:xfrm xmlns:a="http://schemas.openxmlformats.org/drawingml/2006/main">
          <a:off x="3830566" y="249697"/>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0.45833</cdr:x>
      <cdr:y>0.03654</cdr:y>
    </cdr:from>
    <cdr:to>
      <cdr:x>0.48984</cdr:x>
      <cdr:y>0.11137</cdr:y>
    </cdr:to>
    <cdr:sp macro="" textlink="">
      <cdr:nvSpPr>
        <cdr:cNvPr id="7" name="TextBox 9"/>
        <cdr:cNvSpPr txBox="1"/>
      </cdr:nvSpPr>
      <cdr:spPr>
        <a:xfrm xmlns:a="http://schemas.openxmlformats.org/drawingml/2006/main">
          <a:off x="4365173" y="180333"/>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dr:relSizeAnchor xmlns:cdr="http://schemas.openxmlformats.org/drawingml/2006/chartDrawing">
    <cdr:from>
      <cdr:x>0.62827</cdr:x>
      <cdr:y>0.33732</cdr:y>
    </cdr:from>
    <cdr:to>
      <cdr:x>0.65978</cdr:x>
      <cdr:y>0.41215</cdr:y>
    </cdr:to>
    <cdr:sp macro="" textlink="">
      <cdr:nvSpPr>
        <cdr:cNvPr id="8" name="TextBox 9"/>
        <cdr:cNvSpPr txBox="1"/>
      </cdr:nvSpPr>
      <cdr:spPr>
        <a:xfrm xmlns:a="http://schemas.openxmlformats.org/drawingml/2006/main">
          <a:off x="5983681" y="1664875"/>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537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1/21/2019</a:t>
            </a:fld>
            <a:endParaRPr lang="en-US"/>
          </a:p>
        </p:txBody>
      </p:sp>
      <p:sp>
        <p:nvSpPr>
          <p:cNvPr id="4" name="Footer Placeholder 3"/>
          <p:cNvSpPr>
            <a:spLocks noGrp="1"/>
          </p:cNvSpPr>
          <p:nvPr>
            <p:ph type="ftr" sz="quarter" idx="2"/>
          </p:nvPr>
        </p:nvSpPr>
        <p:spPr>
          <a:xfrm>
            <a:off x="0" y="8650533"/>
            <a:ext cx="2971800" cy="4553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50533"/>
            <a:ext cx="2971800" cy="45537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374"/>
          </a:xfrm>
          <a:prstGeom prst="rect">
            <a:avLst/>
          </a:prstGeom>
        </p:spPr>
        <p:txBody>
          <a:bodyPr vert="horz" lIns="91440" tIns="45720" rIns="91440" bIns="45720" rtlCol="0"/>
          <a:lstStyle>
            <a:lvl1pPr algn="r">
              <a:defRPr sz="1200"/>
            </a:lvl1pPr>
          </a:lstStyle>
          <a:p>
            <a:fld id="{C36B0E42-7A1C-448B-B0EC-ABC05927D936}" type="datetimeFigureOut">
              <a:rPr lang="en-US" smtClean="0"/>
              <a:pPr/>
              <a:t>1/21/2019</a:t>
            </a:fld>
            <a:endParaRPr lang="en-US"/>
          </a:p>
        </p:txBody>
      </p:sp>
      <p:sp>
        <p:nvSpPr>
          <p:cNvPr id="4" name="Slide Image Placeholder 3"/>
          <p:cNvSpPr>
            <a:spLocks noGrp="1" noRot="1" noChangeAspect="1"/>
          </p:cNvSpPr>
          <p:nvPr>
            <p:ph type="sldImg" idx="2"/>
          </p:nvPr>
        </p:nvSpPr>
        <p:spPr>
          <a:xfrm>
            <a:off x="1150938" y="682625"/>
            <a:ext cx="4556125" cy="3416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6057"/>
            <a:ext cx="5486400" cy="40983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0533"/>
            <a:ext cx="2971800" cy="4553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0533"/>
            <a:ext cx="2971800" cy="455374"/>
          </a:xfrm>
          <a:prstGeom prst="rect">
            <a:avLst/>
          </a:prstGeom>
        </p:spPr>
        <p:txBody>
          <a:bodyPr vert="horz" lIns="91440" tIns="45720" rIns="91440" bIns="45720" rtlCol="0" anchor="b"/>
          <a:lstStyle>
            <a:lvl1pPr algn="r">
              <a:defRPr sz="1200"/>
            </a:lvl1pPr>
          </a:lstStyle>
          <a:p>
            <a:fld id="{EF8CE332-6E9C-4D11-9F5B-65AA288B18B8}" type="slidenum">
              <a:rPr lang="en-US" smtClean="0"/>
              <a:pPr/>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a:t>
            </a:fld>
            <a:endParaRPr lang="en-US" dirty="0"/>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37</a:t>
            </a:fld>
            <a:endParaRPr lang="en-US"/>
          </a:p>
        </p:txBody>
      </p:sp>
    </p:spTree>
    <p:extLst>
      <p:ext uri="{BB962C8B-B14F-4D97-AF65-F5344CB8AC3E}">
        <p14:creationId xmlns:p14="http://schemas.microsoft.com/office/powerpoint/2010/main" val="161522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39</a:t>
            </a:fld>
            <a:endParaRPr lang="en-US"/>
          </a:p>
        </p:txBody>
      </p:sp>
    </p:spTree>
    <p:extLst>
      <p:ext uri="{BB962C8B-B14F-4D97-AF65-F5344CB8AC3E}">
        <p14:creationId xmlns:p14="http://schemas.microsoft.com/office/powerpoint/2010/main" val="143384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41</a:t>
            </a:fld>
            <a:endParaRPr lang="en-US"/>
          </a:p>
        </p:txBody>
      </p:sp>
    </p:spTree>
    <p:extLst>
      <p:ext uri="{BB962C8B-B14F-4D97-AF65-F5344CB8AC3E}">
        <p14:creationId xmlns:p14="http://schemas.microsoft.com/office/powerpoint/2010/main" val="158475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43</a:t>
            </a:fld>
            <a:endParaRPr lang="en-US"/>
          </a:p>
        </p:txBody>
      </p:sp>
    </p:spTree>
    <p:extLst>
      <p:ext uri="{BB962C8B-B14F-4D97-AF65-F5344CB8AC3E}">
        <p14:creationId xmlns:p14="http://schemas.microsoft.com/office/powerpoint/2010/main" val="2014415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45</a:t>
            </a:fld>
            <a:endParaRPr lang="en-US"/>
          </a:p>
        </p:txBody>
      </p:sp>
    </p:spTree>
    <p:extLst>
      <p:ext uri="{BB962C8B-B14F-4D97-AF65-F5344CB8AC3E}">
        <p14:creationId xmlns:p14="http://schemas.microsoft.com/office/powerpoint/2010/main" val="374420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47</a:t>
            </a:fld>
            <a:endParaRPr lang="en-US"/>
          </a:p>
        </p:txBody>
      </p:sp>
    </p:spTree>
    <p:extLst>
      <p:ext uri="{BB962C8B-B14F-4D97-AF65-F5344CB8AC3E}">
        <p14:creationId xmlns:p14="http://schemas.microsoft.com/office/powerpoint/2010/main" val="776260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When controlling for baseline BMI </a:t>
            </a:r>
            <a:r>
              <a:rPr lang="en-US" sz="1200" i="1" dirty="0" smtClean="0">
                <a:solidFill>
                  <a:schemeClr val="bg1"/>
                </a:solidFill>
              </a:rPr>
              <a:t>z</a:t>
            </a:r>
            <a:r>
              <a:rPr lang="en-US" sz="1200" dirty="0" smtClean="0">
                <a:solidFill>
                  <a:schemeClr val="bg1"/>
                </a:solidFill>
              </a:rPr>
              <a:t> score, pubertal development stage, race/ethnicity, number of street segments observed per girl, and year of outcome measure, results indicated food and service retail scale (OR=2.40; </a:t>
            </a:r>
            <a:r>
              <a:rPr lang="en-US" sz="1200" i="1" dirty="0" smtClean="0">
                <a:solidFill>
                  <a:schemeClr val="bg1"/>
                </a:solidFill>
              </a:rPr>
              <a:t>P</a:t>
            </a:r>
            <a:r>
              <a:rPr lang="en-US" sz="1200" dirty="0" smtClean="0">
                <a:solidFill>
                  <a:schemeClr val="bg1"/>
                </a:solidFill>
              </a:rPr>
              <a:t>&lt;.001) and physical disorder scale (OR=2.53; </a:t>
            </a:r>
            <a:r>
              <a:rPr lang="en-US" sz="1200" i="1" dirty="0" smtClean="0">
                <a:solidFill>
                  <a:schemeClr val="bg1"/>
                </a:solidFill>
              </a:rPr>
              <a:t>P</a:t>
            </a:r>
            <a:r>
              <a:rPr lang="en-US" sz="1200" dirty="0" smtClean="0">
                <a:solidFill>
                  <a:schemeClr val="bg1"/>
                </a:solidFill>
              </a:rPr>
              <a:t>=.008) were predictors of increased odds of obesity during the 4-year transition from late childhood to early adolescence.</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54</a:t>
            </a:fld>
            <a:endParaRPr lang="en-US"/>
          </a:p>
        </p:txBody>
      </p:sp>
    </p:spTree>
    <p:extLst>
      <p:ext uri="{BB962C8B-B14F-4D97-AF65-F5344CB8AC3E}">
        <p14:creationId xmlns:p14="http://schemas.microsoft.com/office/powerpoint/2010/main" val="130489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it is not the individual</a:t>
            </a:r>
            <a:r>
              <a:rPr lang="en-US" baseline="0" dirty="0" smtClean="0"/>
              <a:t> woman’s job to solve public health problem of unintended pregnancy on her own time</a:t>
            </a:r>
          </a:p>
          <a:p>
            <a:r>
              <a:rPr lang="en-US" baseline="0" dirty="0" smtClean="0"/>
              <a:t>It is about informed preferences</a:t>
            </a:r>
          </a:p>
          <a:p>
            <a:r>
              <a:rPr lang="en-US" baseline="0" dirty="0" smtClean="0"/>
              <a:t>Comparison to maternal mortality – our job is to give women the information they need and to think about how it relates to their preferences. In the visit, s not to solve public health problem.</a:t>
            </a:r>
          </a:p>
          <a:p>
            <a:r>
              <a:rPr lang="en-US" baseline="0" dirty="0" smtClean="0"/>
              <a:t>Contraception as preference sensitive – maybe elucidate this a bit more </a:t>
            </a:r>
          </a:p>
          <a:p>
            <a:r>
              <a:rPr lang="en-US" dirty="0" smtClean="0"/>
              <a:t>Challenges around “Shared” – from a feminist perspective</a:t>
            </a:r>
          </a:p>
          <a:p>
            <a:r>
              <a:rPr lang="en-US" dirty="0" smtClean="0"/>
              <a:t>Importance of question “what is important to</a:t>
            </a:r>
            <a:r>
              <a:rPr lang="en-US" baseline="0" dirty="0" smtClean="0"/>
              <a:t> you about your method” </a:t>
            </a:r>
          </a:p>
          <a:p>
            <a:r>
              <a:rPr lang="en-US" baseline="0" dirty="0" smtClean="0"/>
              <a:t>The public health question – some people really felt like it was okay to have the public health hat on during a visit. I think it is important to say that while affecting public health outcomes may be secondary outcome of your clinical care, it should never be what you are primarily focusing on – it should be about influencing the individual women’s outcome – and this is why the public health level outcome around IUD use goes along with getting women to use IUDs regardless of their preferences.</a:t>
            </a:r>
          </a:p>
          <a:p>
            <a:r>
              <a:rPr lang="en-US" baseline="0" dirty="0" smtClean="0"/>
              <a:t>Really, you should never really have the public </a:t>
            </a:r>
            <a:r>
              <a:rPr lang="en-US" baseline="0" dirty="0" err="1" smtClean="0"/>
              <a:t>heatlh</a:t>
            </a:r>
            <a:r>
              <a:rPr lang="en-US" baseline="0" dirty="0" smtClean="0"/>
              <a:t> in mind – it should be the individual patient’s goals that matter – i.e. avoiding diabetes related foot amputations.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74</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a:t>
            </a:fld>
            <a:endParaRPr lang="en-US"/>
          </a:p>
        </p:txBody>
      </p:sp>
    </p:spTree>
    <p:extLst>
      <p:ext uri="{BB962C8B-B14F-4D97-AF65-F5344CB8AC3E}">
        <p14:creationId xmlns:p14="http://schemas.microsoft.com/office/powerpoint/2010/main" val="18583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16</a:t>
            </a:fld>
            <a:endParaRPr lang="en-US"/>
          </a:p>
        </p:txBody>
      </p:sp>
    </p:spTree>
    <p:extLst>
      <p:ext uri="{BB962C8B-B14F-4D97-AF65-F5344CB8AC3E}">
        <p14:creationId xmlns:p14="http://schemas.microsoft.com/office/powerpoint/2010/main" val="135033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20</a:t>
            </a:fld>
            <a:endParaRPr lang="en-US"/>
          </a:p>
        </p:txBody>
      </p:sp>
    </p:spTree>
    <p:extLst>
      <p:ext uri="{BB962C8B-B14F-4D97-AF65-F5344CB8AC3E}">
        <p14:creationId xmlns:p14="http://schemas.microsoft.com/office/powerpoint/2010/main" val="102168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21</a:t>
            </a:fld>
            <a:endParaRPr lang="en-US"/>
          </a:p>
        </p:txBody>
      </p:sp>
    </p:spTree>
    <p:extLst>
      <p:ext uri="{BB962C8B-B14F-4D97-AF65-F5344CB8AC3E}">
        <p14:creationId xmlns:p14="http://schemas.microsoft.com/office/powerpoint/2010/main" val="373825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22</a:t>
            </a:fld>
            <a:endParaRPr lang="en-US"/>
          </a:p>
        </p:txBody>
      </p:sp>
    </p:spTree>
    <p:extLst>
      <p:ext uri="{BB962C8B-B14F-4D97-AF65-F5344CB8AC3E}">
        <p14:creationId xmlns:p14="http://schemas.microsoft.com/office/powerpoint/2010/main" val="264952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27</a:t>
            </a:fld>
            <a:endParaRPr lang="en-US"/>
          </a:p>
        </p:txBody>
      </p:sp>
    </p:spTree>
    <p:extLst>
      <p:ext uri="{BB962C8B-B14F-4D97-AF65-F5344CB8AC3E}">
        <p14:creationId xmlns:p14="http://schemas.microsoft.com/office/powerpoint/2010/main" val="120621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29</a:t>
            </a:fld>
            <a:endParaRPr lang="en-US"/>
          </a:p>
        </p:txBody>
      </p:sp>
    </p:spTree>
    <p:extLst>
      <p:ext uri="{BB962C8B-B14F-4D97-AF65-F5344CB8AC3E}">
        <p14:creationId xmlns:p14="http://schemas.microsoft.com/office/powerpoint/2010/main" val="380193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31</a:t>
            </a:fld>
            <a:endParaRPr lang="en-US"/>
          </a:p>
        </p:txBody>
      </p:sp>
    </p:spTree>
    <p:extLst>
      <p:ext uri="{BB962C8B-B14F-4D97-AF65-F5344CB8AC3E}">
        <p14:creationId xmlns:p14="http://schemas.microsoft.com/office/powerpoint/2010/main" val="4191381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
            <a:ext cx="294508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1/21/2019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1/21/2019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1/21/2019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1/21/2019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1/21/2019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1/21/2019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1/21/2019</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1/21/2019</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33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1/21/2019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1/21/2019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1/21/2019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1/21/2019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B26A6-B2E8-4407-A83B-79019C9D6844}"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3F8DB-9A0A-4989-AF96-BFB0EC160312}" type="slidenum">
              <a:rPr lang="en-US" smtClean="0"/>
              <a:t>‹#›</a:t>
            </a:fld>
            <a:endParaRPr lang="en-US"/>
          </a:p>
        </p:txBody>
      </p:sp>
    </p:spTree>
    <p:extLst>
      <p:ext uri="{BB962C8B-B14F-4D97-AF65-F5344CB8AC3E}">
        <p14:creationId xmlns:p14="http://schemas.microsoft.com/office/powerpoint/2010/main" val="379164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B26A6-B2E8-4407-A83B-79019C9D6844}"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3F8DB-9A0A-4989-AF96-BFB0EC160312}" type="slidenum">
              <a:rPr lang="en-US" smtClean="0"/>
              <a:t>‹#›</a:t>
            </a:fld>
            <a:endParaRPr lang="en-US"/>
          </a:p>
        </p:txBody>
      </p:sp>
    </p:spTree>
    <p:extLst>
      <p:ext uri="{BB962C8B-B14F-4D97-AF65-F5344CB8AC3E}">
        <p14:creationId xmlns:p14="http://schemas.microsoft.com/office/powerpoint/2010/main" val="3200500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B26A6-B2E8-4407-A83B-79019C9D6844}"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2D67C37-78D5-49F8-B732-6711843F403C}" type="slidenum">
              <a:rPr lang="en-US" smtClean="0"/>
              <a:pPr>
                <a:defRPr/>
              </a:pPr>
              <a:t>‹#›</a:t>
            </a:fld>
            <a:endParaRPr lang="en-US"/>
          </a:p>
        </p:txBody>
      </p:sp>
    </p:spTree>
    <p:extLst>
      <p:ext uri="{BB962C8B-B14F-4D97-AF65-F5344CB8AC3E}">
        <p14:creationId xmlns:p14="http://schemas.microsoft.com/office/powerpoint/2010/main" val="3735518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D9BE9D4-892E-4947-9756-9E23C45B2341}" type="datetimeFigureOut">
              <a:rPr lang="en-US" smtClean="0"/>
              <a:pPr>
                <a:defRPr/>
              </a:pPr>
              <a:t>1/21/2019</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D115B0D-7298-4BCC-8B45-0671093FD4A1}" type="slidenum">
              <a:rPr lang="en-US" smtClean="0"/>
              <a:pPr>
                <a:defRPr/>
              </a:pPr>
              <a:t>‹#›</a:t>
            </a:fld>
            <a:endParaRPr lang="en-US"/>
          </a:p>
        </p:txBody>
      </p:sp>
    </p:spTree>
    <p:extLst>
      <p:ext uri="{BB962C8B-B14F-4D97-AF65-F5344CB8AC3E}">
        <p14:creationId xmlns:p14="http://schemas.microsoft.com/office/powerpoint/2010/main" val="2936534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B26A6-B2E8-4407-A83B-79019C9D6844}"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3E42EC6-405B-41EC-889D-F5E407DC420B}" type="slidenum">
              <a:rPr lang="en-US" smtClean="0"/>
              <a:pPr>
                <a:defRPr/>
              </a:pPr>
              <a:t>‹#›</a:t>
            </a:fld>
            <a:endParaRPr lang="en-US"/>
          </a:p>
        </p:txBody>
      </p:sp>
    </p:spTree>
    <p:extLst>
      <p:ext uri="{BB962C8B-B14F-4D97-AF65-F5344CB8AC3E}">
        <p14:creationId xmlns:p14="http://schemas.microsoft.com/office/powerpoint/2010/main" val="1028042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B26A6-B2E8-4407-A83B-79019C9D6844}"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95C76C8-D4A4-4778-A9D9-5ABC1F11DDD4}" type="slidenum">
              <a:rPr lang="en-US" smtClean="0"/>
              <a:pPr>
                <a:defRPr/>
              </a:pPr>
              <a:t>‹#›</a:t>
            </a:fld>
            <a:endParaRPr lang="en-US"/>
          </a:p>
        </p:txBody>
      </p:sp>
    </p:spTree>
    <p:extLst>
      <p:ext uri="{BB962C8B-B14F-4D97-AF65-F5344CB8AC3E}">
        <p14:creationId xmlns:p14="http://schemas.microsoft.com/office/powerpoint/2010/main" val="25625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B26A6-B2E8-4407-A83B-79019C9D6844}"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22597BA-2897-492F-8DEB-13A27BBBCB42}" type="slidenum">
              <a:rPr lang="en-US" smtClean="0"/>
              <a:pPr>
                <a:defRPr/>
              </a:pPr>
              <a:t>‹#›</a:t>
            </a:fld>
            <a:endParaRPr lang="en-US"/>
          </a:p>
        </p:txBody>
      </p:sp>
    </p:spTree>
    <p:extLst>
      <p:ext uri="{BB962C8B-B14F-4D97-AF65-F5344CB8AC3E}">
        <p14:creationId xmlns:p14="http://schemas.microsoft.com/office/powerpoint/2010/main" val="256383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7A4BA01-4336-48EA-AB6E-742DD6B6DF11}" type="datetimeFigureOut">
              <a:rPr lang="en-US" smtClean="0"/>
              <a:pPr>
                <a:defRPr/>
              </a:pPr>
              <a:t>1/21/2019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A8938B-A0A9-494F-9E66-FCD6D2F613B4}" type="slidenum">
              <a:rPr lang="en-US" smtClean="0"/>
              <a:pPr>
                <a:defRPr/>
              </a:pPr>
              <a:t>‹#›</a:t>
            </a:fld>
            <a:endParaRPr lang="en-US"/>
          </a:p>
        </p:txBody>
      </p:sp>
    </p:spTree>
    <p:extLst>
      <p:ext uri="{BB962C8B-B14F-4D97-AF65-F5344CB8AC3E}">
        <p14:creationId xmlns:p14="http://schemas.microsoft.com/office/powerpoint/2010/main" val="4149286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AEF1FF4-54A5-4372-B3B2-5CF6F8C34999}" type="datetimeFigureOut">
              <a:rPr lang="en-US" smtClean="0"/>
              <a:pPr>
                <a:defRPr/>
              </a:pPr>
              <a:t>1/21/2019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1CB1D3-B870-4CE5-93B8-A3D7E06A65E5}" type="slidenum">
              <a:rPr lang="en-US" smtClean="0"/>
              <a:pPr>
                <a:defRPr/>
              </a:pPr>
              <a:t>‹#›</a:t>
            </a:fld>
            <a:endParaRPr lang="en-US"/>
          </a:p>
        </p:txBody>
      </p:sp>
    </p:spTree>
    <p:extLst>
      <p:ext uri="{BB962C8B-B14F-4D97-AF65-F5344CB8AC3E}">
        <p14:creationId xmlns:p14="http://schemas.microsoft.com/office/powerpoint/2010/main" val="1651431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8227B6-C509-497A-AC84-B0F3CBE53D54}" type="datetimeFigureOut">
              <a:rPr lang="en-US" smtClean="0"/>
              <a:pPr>
                <a:defRPr/>
              </a:pPr>
              <a:t>1/21/2019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E7E255-44D2-42BE-8875-86371A889290}" type="slidenum">
              <a:rPr lang="en-US" smtClean="0"/>
              <a:pPr>
                <a:defRPr/>
              </a:pPr>
              <a:t>‹#›</a:t>
            </a:fld>
            <a:endParaRPr lang="en-US"/>
          </a:p>
        </p:txBody>
      </p:sp>
    </p:spTree>
    <p:extLst>
      <p:ext uri="{BB962C8B-B14F-4D97-AF65-F5344CB8AC3E}">
        <p14:creationId xmlns:p14="http://schemas.microsoft.com/office/powerpoint/2010/main" val="745859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22AE409-CB20-48A4-8589-2C79FEB5CEBB}" type="datetimeFigureOut">
              <a:rPr lang="en-US" smtClean="0"/>
              <a:pPr>
                <a:defRPr/>
              </a:pPr>
              <a:t>1/21/2019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01A1EC-0EE3-4574-B487-055EE8018F79}" type="slidenum">
              <a:rPr lang="en-US" smtClean="0"/>
              <a:pPr>
                <a:defRPr/>
              </a:pPr>
              <a:t>‹#›</a:t>
            </a:fld>
            <a:endParaRPr lang="en-US"/>
          </a:p>
        </p:txBody>
      </p:sp>
    </p:spTree>
    <p:extLst>
      <p:ext uri="{BB962C8B-B14F-4D97-AF65-F5344CB8AC3E}">
        <p14:creationId xmlns:p14="http://schemas.microsoft.com/office/powerpoint/2010/main" val="23417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1/21/2019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1/21/2019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DB26A6-B2E8-4407-A83B-79019C9D6844}" type="datetimeFigureOut">
              <a:rPr lang="en-US" smtClean="0"/>
              <a:t>1/21/2019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B3F8DB-9A0A-4989-AF96-BFB0EC160312}" type="slidenum">
              <a:rPr lang="en-US" smtClean="0"/>
              <a:t>‹#›</a:t>
            </a:fld>
            <a:endParaRPr lang="en-US"/>
          </a:p>
        </p:txBody>
      </p:sp>
    </p:spTree>
    <p:extLst>
      <p:ext uri="{BB962C8B-B14F-4D97-AF65-F5344CB8AC3E}">
        <p14:creationId xmlns:p14="http://schemas.microsoft.com/office/powerpoint/2010/main" val="510045923"/>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457200" y="2667000"/>
            <a:ext cx="86868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Multi-level Etiologies of Health Disparities:</a:t>
            </a:r>
            <a:br>
              <a:rPr lang="en-US" sz="3600" dirty="0" smtClean="0"/>
            </a:br>
            <a:r>
              <a:rPr lang="en-US" sz="3600" dirty="0" smtClean="0"/>
              <a:t>Pt 3. Behavioral</a:t>
            </a:r>
            <a:br>
              <a:rPr lang="en-US" sz="3600" dirty="0" smtClean="0"/>
            </a:br>
            <a:r>
              <a:rPr lang="en-US" sz="2800" dirty="0" smtClean="0"/>
              <a:t>January 22, 2019</a:t>
            </a:r>
            <a:endParaRPr lang="en-US" altLang="en-US" sz="2800" dirty="0" smtClean="0"/>
          </a:p>
        </p:txBody>
      </p:sp>
      <p:sp>
        <p:nvSpPr>
          <p:cNvPr id="24579" name="Subtitle 2"/>
          <p:cNvSpPr>
            <a:spLocks noGrp="1"/>
          </p:cNvSpPr>
          <p:nvPr>
            <p:ph type="subTitle" idx="1"/>
          </p:nvPr>
        </p:nvSpPr>
        <p:spPr bwMode="auto">
          <a:xfrm>
            <a:off x="762000" y="4800600"/>
            <a:ext cx="8117874"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Scarlett Lin Gomez, PhD, MPH</a:t>
            </a:r>
          </a:p>
          <a:p>
            <a:pPr eaLnBrk="1" hangingPunct="1">
              <a:spcBef>
                <a:spcPts val="0"/>
              </a:spcBef>
            </a:pPr>
            <a:r>
              <a:rPr lang="en-US" altLang="en-US" sz="2400" dirty="0" smtClean="0"/>
              <a:t>Department of Epidemiology &amp; Biostatistics</a:t>
            </a:r>
          </a:p>
          <a:p>
            <a:pPr eaLnBrk="1" hangingPunct="1">
              <a:spcBef>
                <a:spcPts val="0"/>
              </a:spcBef>
            </a:pPr>
            <a:r>
              <a:rPr lang="en-US" altLang="en-US" sz="2400" dirty="0" smtClean="0"/>
              <a:t>Helen Diller Family Comprehensive Cancer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Drugs and Alcohol</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l="25834" t="19260" r="29583" b="14074"/>
          <a:stretch>
            <a:fillRect/>
          </a:stretch>
        </p:blipFill>
        <p:spPr bwMode="auto">
          <a:xfrm>
            <a:off x="914400" y="990600"/>
            <a:ext cx="7467600" cy="5105400"/>
          </a:xfrm>
          <a:prstGeom prst="rect">
            <a:avLst/>
          </a:prstGeom>
          <a:noFill/>
          <a:ln w="9525">
            <a:noFill/>
            <a:miter lim="800000"/>
            <a:headEnd/>
            <a:tailEnd/>
          </a:ln>
        </p:spPr>
      </p:pic>
      <p:sp>
        <p:nvSpPr>
          <p:cNvPr id="4" name="Rectangle 3"/>
          <p:cNvSpPr/>
          <p:nvPr/>
        </p:nvSpPr>
        <p:spPr>
          <a:xfrm>
            <a:off x="2133600" y="6324600"/>
            <a:ext cx="4473789" cy="369332"/>
          </a:xfrm>
          <a:prstGeom prst="rect">
            <a:avLst/>
          </a:prstGeom>
        </p:spPr>
        <p:txBody>
          <a:bodyPr wrap="none">
            <a:spAutoFit/>
          </a:bodyPr>
          <a:lstStyle/>
          <a:p>
            <a:r>
              <a:rPr lang="en-US" dirty="0" smtClean="0"/>
              <a:t>2013 National Survey on Drug Use and Health</a:t>
            </a:r>
            <a:endParaRPr lang="en-US" dirty="0"/>
          </a:p>
        </p:txBody>
      </p:sp>
    </p:spTree>
    <p:extLst>
      <p:ext uri="{BB962C8B-B14F-4D97-AF65-F5344CB8AC3E}">
        <p14:creationId xmlns:p14="http://schemas.microsoft.com/office/powerpoint/2010/main" val="407833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7620000" cy="4832092"/>
          </a:xfrm>
          <a:prstGeom prst="rect">
            <a:avLst/>
          </a:prstGeom>
        </p:spPr>
        <p:txBody>
          <a:bodyPr wrap="square">
            <a:spAutoFit/>
          </a:bodyPr>
          <a:lstStyle/>
          <a:p>
            <a:r>
              <a:rPr lang="en-US" sz="2800" dirty="0" smtClean="0">
                <a:solidFill>
                  <a:schemeClr val="bg1"/>
                </a:solidFill>
              </a:rPr>
              <a:t>2013 </a:t>
            </a:r>
            <a:r>
              <a:rPr lang="en-US" sz="2800" dirty="0">
                <a:solidFill>
                  <a:schemeClr val="bg1"/>
                </a:solidFill>
              </a:rPr>
              <a:t>National Survey on Drug Use and </a:t>
            </a:r>
            <a:r>
              <a:rPr lang="en-US" sz="2800" dirty="0" smtClean="0">
                <a:solidFill>
                  <a:schemeClr val="bg1"/>
                </a:solidFill>
              </a:rPr>
              <a:t>Health (aged 26+)</a:t>
            </a:r>
          </a:p>
          <a:p>
            <a:r>
              <a:rPr lang="en-US" sz="2800" dirty="0" smtClean="0">
                <a:solidFill>
                  <a:schemeClr val="bg1"/>
                </a:solidFill>
              </a:rPr>
              <a:t> </a:t>
            </a:r>
          </a:p>
          <a:p>
            <a:pPr marL="342900" indent="-342900">
              <a:buFont typeface="Arial" panose="020B0604020202020204" pitchFamily="34" charset="0"/>
              <a:buChar char="•"/>
            </a:pPr>
            <a:r>
              <a:rPr lang="en-US" sz="2800" dirty="0" smtClean="0">
                <a:solidFill>
                  <a:schemeClr val="bg1"/>
                </a:solidFill>
              </a:rPr>
              <a:t>College graduates: 0.9</a:t>
            </a:r>
            <a:r>
              <a:rPr lang="en-US" sz="2800" dirty="0">
                <a:solidFill>
                  <a:schemeClr val="bg1"/>
                </a:solidFill>
              </a:rPr>
              <a:t>%</a:t>
            </a:r>
            <a:r>
              <a:rPr lang="en-US" sz="2800" dirty="0" smtClean="0">
                <a:solidFill>
                  <a:schemeClr val="bg1"/>
                </a:solidFill>
              </a:rPr>
              <a:t> </a:t>
            </a:r>
          </a:p>
          <a:p>
            <a:pPr marL="342900" indent="-342900">
              <a:buFont typeface="Arial" panose="020B0604020202020204" pitchFamily="34" charset="0"/>
              <a:buChar char="•"/>
            </a:pPr>
            <a:endParaRPr lang="en-US" sz="2800" dirty="0" smtClean="0">
              <a:solidFill>
                <a:schemeClr val="bg1"/>
              </a:solidFill>
            </a:endParaRPr>
          </a:p>
          <a:p>
            <a:pPr marL="342900" indent="-342900">
              <a:buFont typeface="Arial" panose="020B0604020202020204" pitchFamily="34" charset="0"/>
              <a:buChar char="•"/>
            </a:pPr>
            <a:r>
              <a:rPr lang="en-US" sz="2800" dirty="0">
                <a:solidFill>
                  <a:schemeClr val="bg1"/>
                </a:solidFill>
              </a:rPr>
              <a:t>S</a:t>
            </a:r>
            <a:r>
              <a:rPr lang="en-US" sz="2800" dirty="0" smtClean="0">
                <a:solidFill>
                  <a:schemeClr val="bg1"/>
                </a:solidFill>
              </a:rPr>
              <a:t>ome college education: 2.1</a:t>
            </a:r>
            <a:r>
              <a:rPr lang="en-US" sz="2800" dirty="0">
                <a:solidFill>
                  <a:schemeClr val="bg1"/>
                </a:solidFill>
              </a:rPr>
              <a:t>%</a:t>
            </a:r>
            <a:endParaRPr lang="en-US" sz="2800" dirty="0" smtClean="0">
              <a:solidFill>
                <a:schemeClr val="bg1"/>
              </a:solidFill>
            </a:endParaRPr>
          </a:p>
          <a:p>
            <a:pPr marL="342900" indent="-342900">
              <a:buFont typeface="Arial" panose="020B0604020202020204" pitchFamily="34" charset="0"/>
              <a:buChar char="•"/>
            </a:pPr>
            <a:endParaRPr lang="en-US" sz="28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High school graduate: 1.9</a:t>
            </a:r>
            <a:r>
              <a:rPr lang="en-US" sz="2800" dirty="0">
                <a:solidFill>
                  <a:schemeClr val="bg1"/>
                </a:solidFill>
              </a:rPr>
              <a:t>%</a:t>
            </a:r>
            <a:endParaRPr lang="en-US" sz="2800" dirty="0" smtClean="0">
              <a:solidFill>
                <a:schemeClr val="bg1"/>
              </a:solidFill>
            </a:endParaRPr>
          </a:p>
          <a:p>
            <a:pPr marL="342900" indent="-342900">
              <a:buFont typeface="Arial" panose="020B0604020202020204" pitchFamily="34" charset="0"/>
              <a:buChar char="•"/>
            </a:pPr>
            <a:endParaRPr lang="en-US" sz="2800" dirty="0" smtClean="0">
              <a:solidFill>
                <a:schemeClr val="bg1"/>
              </a:solidFill>
            </a:endParaRPr>
          </a:p>
          <a:p>
            <a:pPr marL="342900" indent="-342900">
              <a:buFont typeface="Arial" panose="020B0604020202020204" pitchFamily="34" charset="0"/>
              <a:buChar char="•"/>
            </a:pPr>
            <a:r>
              <a:rPr lang="en-US" sz="2800" dirty="0">
                <a:solidFill>
                  <a:schemeClr val="bg1"/>
                </a:solidFill>
              </a:rPr>
              <a:t>D</a:t>
            </a:r>
            <a:r>
              <a:rPr lang="en-US" sz="2800" dirty="0" smtClean="0">
                <a:solidFill>
                  <a:schemeClr val="bg1"/>
                </a:solidFill>
              </a:rPr>
              <a:t>id not graduate from high school: 2.5</a:t>
            </a:r>
            <a:r>
              <a:rPr lang="en-US" sz="2800" dirty="0">
                <a:solidFill>
                  <a:schemeClr val="bg1"/>
                </a:solidFill>
              </a:rPr>
              <a:t>%</a:t>
            </a:r>
            <a:endParaRPr lang="en-US" sz="2800" dirty="0" smtClean="0">
              <a:solidFill>
                <a:schemeClr val="bg1"/>
              </a:solidFill>
            </a:endParaRPr>
          </a:p>
          <a:p>
            <a:endParaRPr lang="en-US" sz="2800" dirty="0">
              <a:solidFill>
                <a:schemeClr val="bg1"/>
              </a:solidFill>
            </a:endParaRPr>
          </a:p>
        </p:txBody>
      </p:sp>
      <p:sp>
        <p:nvSpPr>
          <p:cNvPr id="3" name="Rectangle 2"/>
          <p:cNvSpPr/>
          <p:nvPr/>
        </p:nvSpPr>
        <p:spPr>
          <a:xfrm>
            <a:off x="685800" y="381000"/>
            <a:ext cx="7792967" cy="584775"/>
          </a:xfrm>
          <a:prstGeom prst="rect">
            <a:avLst/>
          </a:prstGeom>
        </p:spPr>
        <p:txBody>
          <a:bodyPr wrap="none">
            <a:spAutoFit/>
          </a:bodyPr>
          <a:lstStyle/>
          <a:p>
            <a:r>
              <a:rPr lang="en-US" sz="3200" dirty="0" smtClean="0">
                <a:solidFill>
                  <a:schemeClr val="bg1"/>
                </a:solidFill>
              </a:rPr>
              <a:t>Illicit drug dependence or abuse by education</a:t>
            </a:r>
            <a:endParaRPr lang="en-US" sz="3200" dirty="0">
              <a:solidFill>
                <a:schemeClr val="bg1"/>
              </a:solidFill>
            </a:endParaRPr>
          </a:p>
        </p:txBody>
      </p:sp>
    </p:spTree>
    <p:extLst>
      <p:ext uri="{BB962C8B-B14F-4D97-AF65-F5344CB8AC3E}">
        <p14:creationId xmlns:p14="http://schemas.microsoft.com/office/powerpoint/2010/main" val="124070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models </a:t>
            </a:r>
            <a:br>
              <a:rPr lang="en-US" dirty="0" smtClean="0"/>
            </a:br>
            <a:r>
              <a:rPr lang="en-US" dirty="0" smtClean="0"/>
              <a:t>of health behaviors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512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6250" t="18518" r="26250" b="11852"/>
          <a:stretch>
            <a:fillRect/>
          </a:stretch>
        </p:blipFill>
        <p:spPr bwMode="auto">
          <a:xfrm>
            <a:off x="856035" y="1122016"/>
            <a:ext cx="7525966" cy="5126383"/>
          </a:xfrm>
          <a:prstGeom prst="rect">
            <a:avLst/>
          </a:prstGeom>
          <a:noFill/>
          <a:ln w="9525">
            <a:noFill/>
            <a:miter lim="800000"/>
            <a:headEnd/>
            <a:tailEnd/>
          </a:ln>
        </p:spPr>
      </p:pic>
      <p:sp>
        <p:nvSpPr>
          <p:cNvPr id="2" name="TextBox 1"/>
          <p:cNvSpPr txBox="1"/>
          <p:nvPr/>
        </p:nvSpPr>
        <p:spPr>
          <a:xfrm>
            <a:off x="228600" y="304800"/>
            <a:ext cx="8895448" cy="523220"/>
          </a:xfrm>
          <a:prstGeom prst="rect">
            <a:avLst/>
          </a:prstGeom>
          <a:noFill/>
        </p:spPr>
        <p:txBody>
          <a:bodyPr wrap="none" rtlCol="0">
            <a:spAutoFit/>
          </a:bodyPr>
          <a:lstStyle/>
          <a:p>
            <a:r>
              <a:rPr lang="en-US" sz="2800" b="1" dirty="0" smtClean="0">
                <a:solidFill>
                  <a:schemeClr val="bg1"/>
                </a:solidFill>
              </a:rPr>
              <a:t>Psychological models of motivation and behavioral change</a:t>
            </a:r>
            <a:endParaRPr lang="en-US" sz="2800" b="1" dirty="0">
              <a:solidFill>
                <a:schemeClr val="bg1"/>
              </a:solidFill>
            </a:endParaRPr>
          </a:p>
        </p:txBody>
      </p:sp>
    </p:spTree>
    <p:extLst>
      <p:ext uri="{BB962C8B-B14F-4D97-AF65-F5344CB8AC3E}">
        <p14:creationId xmlns:p14="http://schemas.microsoft.com/office/powerpoint/2010/main" val="333035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ory of planned behavior.jpg"/>
          <p:cNvPicPr>
            <a:picLocks noChangeAspect="1"/>
          </p:cNvPicPr>
          <p:nvPr/>
        </p:nvPicPr>
        <p:blipFill>
          <a:blip r:embed="rId2" cstate="print"/>
          <a:stretch>
            <a:fillRect/>
          </a:stretch>
        </p:blipFill>
        <p:spPr>
          <a:xfrm>
            <a:off x="304800" y="1114033"/>
            <a:ext cx="8610600" cy="4524767"/>
          </a:xfrm>
          <a:prstGeom prst="rect">
            <a:avLst/>
          </a:prstGeom>
        </p:spPr>
      </p:pic>
      <p:sp>
        <p:nvSpPr>
          <p:cNvPr id="3" name="TextBox 2"/>
          <p:cNvSpPr txBox="1"/>
          <p:nvPr/>
        </p:nvSpPr>
        <p:spPr>
          <a:xfrm>
            <a:off x="228600" y="304800"/>
            <a:ext cx="8895448" cy="523220"/>
          </a:xfrm>
          <a:prstGeom prst="rect">
            <a:avLst/>
          </a:prstGeom>
          <a:noFill/>
        </p:spPr>
        <p:txBody>
          <a:bodyPr wrap="none" rtlCol="0">
            <a:spAutoFit/>
          </a:bodyPr>
          <a:lstStyle/>
          <a:p>
            <a:r>
              <a:rPr lang="en-US" sz="2800" b="1" dirty="0" smtClean="0">
                <a:solidFill>
                  <a:schemeClr val="bg1"/>
                </a:solidFill>
              </a:rPr>
              <a:t>Psychological models of motivation and behavioral change</a:t>
            </a:r>
            <a:endParaRPr lang="en-US" sz="2800" b="1" dirty="0">
              <a:solidFill>
                <a:schemeClr val="bg1"/>
              </a:solidFill>
            </a:endParaRPr>
          </a:p>
        </p:txBody>
      </p:sp>
    </p:spTree>
    <p:extLst>
      <p:ext uri="{BB962C8B-B14F-4D97-AF65-F5344CB8AC3E}">
        <p14:creationId xmlns:p14="http://schemas.microsoft.com/office/powerpoint/2010/main" val="28368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RWJ</a:t>
            </a:r>
            <a:r>
              <a:rPr kumimoji="0" lang="en-US" sz="4000" b="1" i="0" u="none" strike="noStrike" kern="1200" cap="none" spc="0" normalizeH="0" noProof="0" dirty="0" smtClean="0">
                <a:ln>
                  <a:noFill/>
                </a:ln>
                <a:solidFill>
                  <a:prstClr val="white"/>
                </a:solidFill>
                <a:effectLst/>
                <a:uLnTx/>
                <a:uFillTx/>
                <a:latin typeface="Calibri" pitchFamily="34" charset="0"/>
                <a:ea typeface="+mn-ea"/>
                <a:cs typeface="Arial" charset="0"/>
              </a:rPr>
              <a:t> Foundation Framework</a:t>
            </a:r>
            <a:endParaRPr kumimoji="0" lang="en-US" sz="4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 Homes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a:t>
            </a: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Adapted from Braveman et al., for </a:t>
            </a: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RWJ Foundation</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prstClr val="white"/>
                </a:solidFill>
                <a:effectLst/>
                <a:uLnTx/>
                <a:uFillTx/>
                <a:latin typeface="Arial" charset="0"/>
                <a:ea typeface="+mn-ea"/>
                <a:cs typeface="Arial" charset="0"/>
              </a:rPr>
              <a:t>Interaction with genetic/other biological factors</a:t>
            </a:r>
            <a:endParaRPr kumimoji="0" lang="en-US" altLang="en-US" sz="16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3" name="Oval 2"/>
          <p:cNvSpPr/>
          <p:nvPr/>
        </p:nvSpPr>
        <p:spPr>
          <a:xfrm>
            <a:off x="3200400" y="3962400"/>
            <a:ext cx="132715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86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98556" y="6107906"/>
            <a:ext cx="7456289" cy="222240"/>
          </a:xfrm>
          <a:prstGeom prst="rect">
            <a:avLst/>
          </a:prstGeom>
        </p:spPr>
        <p:txBody>
          <a:bodyPr wrap="square">
            <a:spAutoFit/>
          </a:bodyPr>
          <a:lstStyle/>
          <a:p>
            <a:r>
              <a:rPr lang="en-US" sz="844" dirty="0">
                <a:solidFill>
                  <a:srgbClr val="000000"/>
                </a:solidFill>
                <a:latin typeface="Gill Sans" charset="0"/>
                <a:ea typeface="ヒラギノ角ゴ ProN W3" charset="-128"/>
                <a:sym typeface="Gill Sans" charset="0"/>
              </a:rPr>
              <a:t>SOURCE: Amended from Solar &amp; Irwin, 2007</a:t>
            </a:r>
          </a:p>
        </p:txBody>
      </p:sp>
      <p:sp>
        <p:nvSpPr>
          <p:cNvPr id="6" name="Rectangle 5"/>
          <p:cNvSpPr/>
          <p:nvPr/>
        </p:nvSpPr>
        <p:spPr bwMode="auto">
          <a:xfrm>
            <a:off x="553641" y="1928812"/>
            <a:ext cx="1804913" cy="3214688"/>
          </a:xfrm>
          <a:prstGeom prst="rect">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Socioeconomic &amp; political context</a:t>
            </a:r>
          </a:p>
          <a:p>
            <a:pPr algn="ctr"/>
            <a:endParaRPr lang="en-US" sz="1400" b="1" dirty="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Governance</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Policy (Macroeconomic, Social, Health)</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Cultural and societal norms and values</a:t>
            </a:r>
            <a:endParaRPr lang="en-US" sz="1400" b="1" dirty="0">
              <a:solidFill>
                <a:prstClr val="black"/>
              </a:solidFill>
              <a:latin typeface="Gill Sans" charset="0"/>
              <a:ea typeface="ヒラギノ角ゴ ProN W3" charset="-128"/>
              <a:sym typeface="Gill Sans" charset="0"/>
            </a:endParaRPr>
          </a:p>
        </p:txBody>
      </p:sp>
      <p:sp>
        <p:nvSpPr>
          <p:cNvPr id="7" name="Rectangle 6"/>
          <p:cNvSpPr/>
          <p:nvPr/>
        </p:nvSpPr>
        <p:spPr bwMode="auto">
          <a:xfrm>
            <a:off x="2890539" y="2732484"/>
            <a:ext cx="1735931" cy="638026"/>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prstClr val="white"/>
                </a:solidFill>
                <a:latin typeface="Gill Sans" charset="0"/>
                <a:ea typeface="ヒラギノ角ゴ ProN W3" charset="-128"/>
                <a:cs typeface="ヒラギノ角ゴ ProN W3" charset="-128"/>
                <a:sym typeface="Gill Sans" charset="0"/>
              </a:rPr>
              <a:t>Social Position</a:t>
            </a:r>
            <a:endParaRPr lang="en-US" sz="1400" b="1" dirty="0">
              <a:solidFill>
                <a:prstClr val="white"/>
              </a:solidFill>
              <a:latin typeface="Gill Sans" charset="0"/>
              <a:ea typeface="ヒラギノ角ゴ ProN W3" charset="-128"/>
              <a:cs typeface="ヒラギノ角ゴ ProN W3" charset="-128"/>
              <a:sym typeface="Gill Sans" charset="0"/>
            </a:endParaRPr>
          </a:p>
        </p:txBody>
      </p:sp>
      <p:sp>
        <p:nvSpPr>
          <p:cNvPr id="8" name="Rectangle 7"/>
          <p:cNvSpPr/>
          <p:nvPr/>
        </p:nvSpPr>
        <p:spPr bwMode="auto">
          <a:xfrm>
            <a:off x="2890539" y="3465123"/>
            <a:ext cx="1735931" cy="1812428"/>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lnSpc>
                <a:spcPct val="150000"/>
              </a:lnSpc>
            </a:pPr>
            <a:r>
              <a:rPr lang="en-US" sz="1400" b="1" dirty="0" smtClean="0">
                <a:solidFill>
                  <a:prstClr val="white"/>
                </a:solidFill>
                <a:latin typeface="Gill Sans" charset="0"/>
                <a:ea typeface="ヒラギノ角ゴ ProN W3" charset="-128"/>
                <a:sym typeface="Gill Sans" charset="0"/>
              </a:rPr>
              <a:t>Education</a:t>
            </a:r>
          </a:p>
          <a:p>
            <a:pPr algn="ctr">
              <a:lnSpc>
                <a:spcPct val="150000"/>
              </a:lnSpc>
            </a:pPr>
            <a:r>
              <a:rPr lang="en-US" sz="1400" b="1" dirty="0" smtClean="0">
                <a:solidFill>
                  <a:prstClr val="white"/>
                </a:solidFill>
                <a:latin typeface="Gill Sans" charset="0"/>
                <a:ea typeface="ヒラギノ角ゴ ProN W3" charset="-128"/>
                <a:sym typeface="Gill Sans" charset="0"/>
              </a:rPr>
              <a:t>Occupation</a:t>
            </a:r>
          </a:p>
          <a:p>
            <a:pPr algn="ctr">
              <a:lnSpc>
                <a:spcPct val="150000"/>
              </a:lnSpc>
            </a:pPr>
            <a:r>
              <a:rPr lang="en-US" sz="1400" b="1" dirty="0" smtClean="0">
                <a:solidFill>
                  <a:prstClr val="white"/>
                </a:solidFill>
                <a:latin typeface="Gill Sans" charset="0"/>
                <a:ea typeface="ヒラギノ角ゴ ProN W3" charset="-128"/>
                <a:sym typeface="Gill Sans" charset="0"/>
              </a:rPr>
              <a:t>Income</a:t>
            </a:r>
          </a:p>
          <a:p>
            <a:pPr algn="ctr">
              <a:lnSpc>
                <a:spcPct val="150000"/>
              </a:lnSpc>
            </a:pPr>
            <a:r>
              <a:rPr lang="en-US" sz="1400" b="1" dirty="0" smtClean="0">
                <a:solidFill>
                  <a:prstClr val="white"/>
                </a:solidFill>
                <a:latin typeface="Gill Sans" charset="0"/>
                <a:ea typeface="ヒラギノ角ゴ ProN W3" charset="-128"/>
                <a:sym typeface="Gill Sans" charset="0"/>
              </a:rPr>
              <a:t>Gender</a:t>
            </a:r>
          </a:p>
          <a:p>
            <a:pPr algn="ctr">
              <a:lnSpc>
                <a:spcPct val="150000"/>
              </a:lnSpc>
            </a:pPr>
            <a:r>
              <a:rPr lang="en-US" sz="1400" b="1" dirty="0" smtClean="0">
                <a:solidFill>
                  <a:prstClr val="white"/>
                </a:solidFill>
                <a:latin typeface="Gill Sans" charset="0"/>
                <a:ea typeface="ヒラギノ角ゴ ProN W3" charset="-128"/>
                <a:sym typeface="Gill Sans" charset="0"/>
              </a:rPr>
              <a:t>Ethnicity/Race</a:t>
            </a:r>
            <a:endParaRPr lang="en-US" sz="1400" b="1" dirty="0">
              <a:solidFill>
                <a:prstClr val="white"/>
              </a:solidFill>
              <a:latin typeface="Gill Sans" charset="0"/>
              <a:ea typeface="ヒラギノ角ゴ ProN W3" charset="-128"/>
              <a:sym typeface="Gill Sans" charset="0"/>
            </a:endParaRPr>
          </a:p>
        </p:txBody>
      </p:sp>
      <p:sp>
        <p:nvSpPr>
          <p:cNvPr id="9" name="Rectangle 8"/>
          <p:cNvSpPr/>
          <p:nvPr/>
        </p:nvSpPr>
        <p:spPr bwMode="auto">
          <a:xfrm>
            <a:off x="5095280" y="2732484"/>
            <a:ext cx="1778794" cy="1810941"/>
          </a:xfrm>
          <a:prstGeom prst="rect">
            <a:avLst/>
          </a:prstGeom>
          <a:solidFill>
            <a:srgbClr val="003366"/>
          </a:solidFill>
          <a:ln w="25400" cap="flat" cmpd="sng" algn="ctr">
            <a:solidFill>
              <a:srgbClr val="003366"/>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spcBef>
                <a:spcPts val="1200"/>
              </a:spcBef>
            </a:pPr>
            <a:r>
              <a:rPr lang="en-US" sz="1400" dirty="0" smtClean="0">
                <a:solidFill>
                  <a:prstClr val="white"/>
                </a:solidFill>
                <a:latin typeface="Gill Sans" charset="0"/>
                <a:ea typeface="ヒラギノ角ゴ ProN W3" charset="-128"/>
                <a:cs typeface="ヒラギノ角ゴ ProN W3" charset="-128"/>
                <a:sym typeface="Gill Sans" charset="0"/>
              </a:rPr>
              <a:t>Material circumstances</a:t>
            </a:r>
          </a:p>
          <a:p>
            <a:pPr algn="ctr">
              <a:lnSpc>
                <a:spcPct val="150000"/>
              </a:lnSpc>
            </a:pPr>
            <a:r>
              <a:rPr lang="en-US" sz="1400" dirty="0" smtClean="0">
                <a:solidFill>
                  <a:prstClr val="white"/>
                </a:solidFill>
                <a:latin typeface="Gill Sans" charset="0"/>
                <a:ea typeface="ヒラギノ角ゴ ProN W3" charset="-128"/>
                <a:sym typeface="Gill Sans" charset="0"/>
              </a:rPr>
              <a:t>Social cohesion</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Psychosocial factors</a:t>
            </a:r>
          </a:p>
          <a:p>
            <a:pPr algn="ctr">
              <a:lnSpc>
                <a:spcPct val="150000"/>
              </a:lnSpc>
            </a:pPr>
            <a:r>
              <a:rPr lang="en-US" sz="1400" dirty="0" smtClean="0">
                <a:solidFill>
                  <a:prstClr val="white"/>
                </a:solidFill>
                <a:latin typeface="Gill Sans" charset="0"/>
                <a:ea typeface="ヒラギノ角ゴ ProN W3" charset="-128"/>
                <a:sym typeface="Gill Sans" charset="0"/>
              </a:rPr>
              <a:t>Behaviors</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Biological factors</a:t>
            </a:r>
            <a:endParaRPr lang="en-US" sz="1400" dirty="0">
              <a:solidFill>
                <a:prstClr val="white"/>
              </a:solidFill>
              <a:latin typeface="Gill Sans" charset="0"/>
              <a:ea typeface="ヒラギノ角ゴ ProN W3" charset="-128"/>
              <a:cs typeface="ヒラギノ角ゴ ProN W3" charset="-128"/>
              <a:sym typeface="Gill Sans" charset="0"/>
            </a:endParaRPr>
          </a:p>
        </p:txBody>
      </p:sp>
      <p:sp>
        <p:nvSpPr>
          <p:cNvPr id="11" name="Rectangle 10"/>
          <p:cNvSpPr/>
          <p:nvPr/>
        </p:nvSpPr>
        <p:spPr bwMode="auto">
          <a:xfrm>
            <a:off x="5017813" y="4942128"/>
            <a:ext cx="2072359" cy="385763"/>
          </a:xfrm>
          <a:prstGeom prst="rect">
            <a:avLst/>
          </a:prstGeom>
          <a:noFill/>
          <a:ln w="76200" cap="flat" cmpd="sng" algn="ctr">
            <a:solidFill>
              <a:srgbClr val="003366"/>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Health-Care System</a:t>
            </a:r>
            <a:endParaRPr lang="en-US" sz="1400" b="1" dirty="0">
              <a:solidFill>
                <a:srgbClr val="000000"/>
              </a:solidFill>
              <a:latin typeface="Gill Sans" charset="0"/>
              <a:ea typeface="ヒラギノ角ゴ ProN W3" charset="-128"/>
              <a:sym typeface="Gill Sans" charset="0"/>
            </a:endParaRPr>
          </a:p>
        </p:txBody>
      </p:sp>
      <p:sp>
        <p:nvSpPr>
          <p:cNvPr id="12" name="Isosceles Triangle 11"/>
          <p:cNvSpPr/>
          <p:nvPr/>
        </p:nvSpPr>
        <p:spPr bwMode="auto">
          <a:xfrm rot="5400000">
            <a:off x="2531566" y="3195935"/>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3" name="Isosceles Triangle 12"/>
          <p:cNvSpPr/>
          <p:nvPr/>
        </p:nvSpPr>
        <p:spPr bwMode="auto">
          <a:xfrm rot="5400000">
            <a:off x="2531566" y="3884116"/>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4" name="Isosceles Triangle 13"/>
          <p:cNvSpPr/>
          <p:nvPr/>
        </p:nvSpPr>
        <p:spPr bwMode="auto">
          <a:xfrm rot="16200000" flipH="1">
            <a:off x="2531566" y="3540026"/>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5" name="Isosceles Triangle 14"/>
          <p:cNvSpPr/>
          <p:nvPr/>
        </p:nvSpPr>
        <p:spPr bwMode="auto">
          <a:xfrm rot="16200000" flipH="1">
            <a:off x="2531566" y="4228207"/>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6" name="Isosceles Triangle 15"/>
          <p:cNvSpPr/>
          <p:nvPr/>
        </p:nvSpPr>
        <p:spPr bwMode="auto">
          <a:xfrm rot="5400000">
            <a:off x="4802386" y="316557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7" name="Isosceles Triangle 16"/>
          <p:cNvSpPr/>
          <p:nvPr/>
        </p:nvSpPr>
        <p:spPr bwMode="auto">
          <a:xfrm rot="5400000">
            <a:off x="4802386" y="361652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8" name="Isosceles Triangle 17"/>
          <p:cNvSpPr/>
          <p:nvPr/>
        </p:nvSpPr>
        <p:spPr bwMode="auto">
          <a:xfrm rot="5400000">
            <a:off x="4802386" y="4067473"/>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cxnSp>
        <p:nvCxnSpPr>
          <p:cNvPr id="19" name="Straight Arrow Connector 18"/>
          <p:cNvCxnSpPr/>
          <p:nvPr/>
        </p:nvCxnSpPr>
        <p:spPr bwMode="auto">
          <a:xfrm flipV="1">
            <a:off x="2375297" y="5943600"/>
            <a:ext cx="4822031" cy="15416"/>
          </a:xfrm>
          <a:prstGeom prst="straightConnector1">
            <a:avLst/>
          </a:prstGeom>
          <a:blipFill dpi="0" rotWithShape="0">
            <a:blip r:embed="rId3"/>
            <a:srcRect/>
            <a:tile tx="0" ty="0" sx="100000" sy="100000" flip="none" algn="tl"/>
          </a:blipFill>
          <a:ln w="101600" cap="flat" cmpd="sng" algn="ctr">
            <a:solidFill>
              <a:srgbClr val="0099FF"/>
            </a:solidFill>
            <a:prstDash val="solid"/>
            <a:round/>
            <a:headEnd type="none" w="med" len="med"/>
            <a:tailEnd type="triangle"/>
          </a:ln>
          <a:effectLst/>
        </p:spPr>
      </p:cxnSp>
      <p:sp>
        <p:nvSpPr>
          <p:cNvPr id="20" name="TextBox 19"/>
          <p:cNvSpPr txBox="1"/>
          <p:nvPr/>
        </p:nvSpPr>
        <p:spPr>
          <a:xfrm>
            <a:off x="2321719" y="5612267"/>
            <a:ext cx="4552355" cy="308674"/>
          </a:xfrm>
          <a:prstGeom prst="rect">
            <a:avLst/>
          </a:prstGeom>
          <a:noFill/>
        </p:spPr>
        <p:txBody>
          <a:bodyPr wrap="square" rtlCol="0">
            <a:spAutoFit/>
          </a:bodyPr>
          <a:lstStyle/>
          <a:p>
            <a:pPr algn="ctr"/>
            <a:r>
              <a:rPr lang="en-US" sz="1406" b="1" dirty="0">
                <a:solidFill>
                  <a:srgbClr val="0099FF"/>
                </a:solidFill>
                <a:latin typeface="Gill Sans" charset="0"/>
                <a:ea typeface="ヒラギノ角ゴ ProN W3" charset="-128"/>
                <a:sym typeface="Gill Sans" charset="0"/>
              </a:rPr>
              <a:t>SOCIAL DETERMINANTS OF HEALTH INEQUITIES</a:t>
            </a:r>
          </a:p>
        </p:txBody>
      </p:sp>
      <p:cxnSp>
        <p:nvCxnSpPr>
          <p:cNvPr id="21" name="Straight Arrow Connector 20"/>
          <p:cNvCxnSpPr>
            <a:stCxn id="9" idx="2"/>
          </p:cNvCxnSpPr>
          <p:nvPr/>
        </p:nvCxnSpPr>
        <p:spPr bwMode="auto">
          <a:xfrm>
            <a:off x="5984677" y="4543425"/>
            <a:ext cx="0" cy="375047"/>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2" name="Elbow Connector 21"/>
          <p:cNvCxnSpPr>
            <a:stCxn id="11" idx="3"/>
          </p:cNvCxnSpPr>
          <p:nvPr/>
        </p:nvCxnSpPr>
        <p:spPr bwMode="auto">
          <a:xfrm flipV="1">
            <a:off x="7090171" y="3633259"/>
            <a:ext cx="745851" cy="1501750"/>
          </a:xfrm>
          <a:prstGeom prst="bentConnector2">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3" name="Elbow Connector 22"/>
          <p:cNvCxnSpPr/>
          <p:nvPr/>
        </p:nvCxnSpPr>
        <p:spPr bwMode="auto">
          <a:xfrm rot="10800000">
            <a:off x="2375297" y="2257424"/>
            <a:ext cx="5786438" cy="689372"/>
          </a:xfrm>
          <a:prstGeom prst="bentConnector3">
            <a:avLst>
              <a:gd name="adj1" fmla="val 0"/>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nvGrpSpPr>
          <p:cNvPr id="24" name="Group 23"/>
          <p:cNvGrpSpPr/>
          <p:nvPr/>
        </p:nvGrpSpPr>
        <p:grpSpPr>
          <a:xfrm>
            <a:off x="3758505" y="2464593"/>
            <a:ext cx="3813871" cy="535781"/>
            <a:chOff x="5421629" y="3505199"/>
            <a:chExt cx="5424172" cy="762000"/>
          </a:xfrm>
        </p:grpSpPr>
        <p:cxnSp>
          <p:nvCxnSpPr>
            <p:cNvPr id="31" name="Elbow Connector 30"/>
            <p:cNvCxnSpPr/>
            <p:nvPr/>
          </p:nvCxnSpPr>
          <p:spPr bwMode="auto">
            <a:xfrm rot="10800000">
              <a:off x="5421630" y="3505199"/>
              <a:ext cx="5424171" cy="762000"/>
            </a:xfrm>
            <a:prstGeom prst="bentConnector3">
              <a:avLst>
                <a:gd name="adj1" fmla="val 314"/>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32" name="Straight Arrow Connector 31"/>
            <p:cNvCxnSpPr>
              <a:endCxn id="7" idx="0"/>
            </p:cNvCxnSpPr>
            <p:nvPr/>
          </p:nvCxnSpPr>
          <p:spPr bwMode="auto">
            <a:xfrm>
              <a:off x="5421629" y="3505199"/>
              <a:ext cx="0" cy="38100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cxnSp>
        <p:nvCxnSpPr>
          <p:cNvPr id="25" name="Straight Connector 24"/>
          <p:cNvCxnSpPr/>
          <p:nvPr/>
        </p:nvCxnSpPr>
        <p:spPr bwMode="auto">
          <a:xfrm>
            <a:off x="7090172" y="3053953"/>
            <a:ext cx="0" cy="1928813"/>
          </a:xfrm>
          <a:prstGeom prst="line">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26" name="Straight Arrow Connector 25"/>
          <p:cNvCxnSpPr/>
          <p:nvPr/>
        </p:nvCxnSpPr>
        <p:spPr bwMode="auto">
          <a:xfrm flipH="1">
            <a:off x="6874074" y="3053953"/>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7" name="Straight Arrow Connector 26"/>
          <p:cNvCxnSpPr/>
          <p:nvPr/>
        </p:nvCxnSpPr>
        <p:spPr bwMode="auto">
          <a:xfrm flipH="1">
            <a:off x="6874074" y="3370510"/>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8" name="Straight Arrow Connector 27"/>
          <p:cNvCxnSpPr/>
          <p:nvPr/>
        </p:nvCxnSpPr>
        <p:spPr bwMode="auto">
          <a:xfrm flipH="1">
            <a:off x="6874074" y="3636169"/>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9" name="Straight Arrow Connector 28"/>
          <p:cNvCxnSpPr/>
          <p:nvPr/>
        </p:nvCxnSpPr>
        <p:spPr bwMode="auto">
          <a:xfrm flipH="1">
            <a:off x="6874074" y="3964781"/>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30" name="Straight Arrow Connector 29"/>
          <p:cNvCxnSpPr/>
          <p:nvPr/>
        </p:nvCxnSpPr>
        <p:spPr bwMode="auto">
          <a:xfrm flipH="1">
            <a:off x="6874074" y="4232672"/>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sp>
        <p:nvSpPr>
          <p:cNvPr id="34" name="Title 6"/>
          <p:cNvSpPr>
            <a:spLocks noGrp="1"/>
          </p:cNvSpPr>
          <p:nvPr>
            <p:ph type="title"/>
          </p:nvPr>
        </p:nvSpPr>
        <p:spPr>
          <a:xfrm>
            <a:off x="628650" y="365126"/>
            <a:ext cx="8286750" cy="1325563"/>
          </a:xfrm>
        </p:spPr>
        <p:txBody>
          <a:bodyPr>
            <a:normAutofit fontScale="90000"/>
          </a:bodyPr>
          <a:lstStyle/>
          <a:p>
            <a:r>
              <a:rPr lang="en-US" sz="3094" b="1" dirty="0" smtClean="0"/>
              <a:t>Putting it in Context: World </a:t>
            </a:r>
            <a:r>
              <a:rPr lang="en-US" sz="3094" b="1" dirty="0"/>
              <a:t>Health Organization’s Commission on </a:t>
            </a:r>
            <a:r>
              <a:rPr lang="en-US" sz="3094" b="1" dirty="0" smtClean="0"/>
              <a:t>Social </a:t>
            </a:r>
            <a:r>
              <a:rPr lang="en-US" sz="3094" b="1" dirty="0"/>
              <a:t>Determinants of Health Framework</a:t>
            </a:r>
          </a:p>
        </p:txBody>
      </p:sp>
      <p:sp>
        <p:nvSpPr>
          <p:cNvPr id="35" name="Rectangle 34"/>
          <p:cNvSpPr/>
          <p:nvPr/>
        </p:nvSpPr>
        <p:spPr>
          <a:xfrm>
            <a:off x="610509" y="6513972"/>
            <a:ext cx="7456289" cy="265457"/>
          </a:xfrm>
          <a:prstGeom prst="rect">
            <a:avLst/>
          </a:prstGeom>
        </p:spPr>
        <p:txBody>
          <a:bodyPr wrap="square">
            <a:spAutoFit/>
          </a:bodyPr>
          <a:lstStyle/>
          <a:p>
            <a:r>
              <a:rPr lang="en-US" sz="1125" dirty="0">
                <a:latin typeface="Gill Sans" charset="0"/>
                <a:ea typeface="ヒラギノ角ゴ ProN W3" charset="-128"/>
                <a:sym typeface="Gill Sans" charset="0"/>
              </a:rPr>
              <a:t>http://www.who.int/social_determinants/thecommission/finalreport/graphs/en/</a:t>
            </a:r>
          </a:p>
        </p:txBody>
      </p:sp>
      <p:sp>
        <p:nvSpPr>
          <p:cNvPr id="10" name="Rectangle 9"/>
          <p:cNvSpPr/>
          <p:nvPr/>
        </p:nvSpPr>
        <p:spPr bwMode="auto">
          <a:xfrm>
            <a:off x="7197328" y="2939653"/>
            <a:ext cx="1393031" cy="696516"/>
          </a:xfrm>
          <a:prstGeom prst="rect">
            <a:avLst/>
          </a:prstGeom>
          <a:solidFill>
            <a:schemeClr val="bg1"/>
          </a:solidFill>
          <a:ln w="762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Distribution of health and</a:t>
            </a:r>
          </a:p>
          <a:p>
            <a:pPr algn="ctr"/>
            <a:r>
              <a:rPr lang="en-US" sz="1400" b="1" dirty="0" smtClean="0">
                <a:solidFill>
                  <a:srgbClr val="000000"/>
                </a:solidFill>
                <a:latin typeface="Gill Sans" charset="0"/>
                <a:ea typeface="ヒラギノ角ゴ ProN W3" charset="-128"/>
                <a:sym typeface="Gill Sans" charset="0"/>
              </a:rPr>
              <a:t> well-being</a:t>
            </a:r>
            <a:endParaRPr lang="en-US" sz="1400" b="1" dirty="0">
              <a:solidFill>
                <a:srgbClr val="000000"/>
              </a:solidFill>
              <a:latin typeface="Gill Sans" charset="0"/>
              <a:ea typeface="ヒラギノ角ゴ ProN W3" charset="-128"/>
              <a:sym typeface="Gill Sans" charset="0"/>
            </a:endParaRPr>
          </a:p>
        </p:txBody>
      </p:sp>
      <p:sp>
        <p:nvSpPr>
          <p:cNvPr id="2" name="Oval 1"/>
          <p:cNvSpPr/>
          <p:nvPr/>
        </p:nvSpPr>
        <p:spPr>
          <a:xfrm>
            <a:off x="5105400" y="3810000"/>
            <a:ext cx="1793379" cy="42862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3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467915"/>
            <a:ext cx="8382000" cy="4789885"/>
          </a:xfrm>
        </p:spPr>
        <p:txBody>
          <a:bodyPr>
            <a:noAutofit/>
          </a:bodyPr>
          <a:lstStyle/>
          <a:p>
            <a:r>
              <a:rPr lang="en-US" sz="2400" b="1" dirty="0" smtClean="0"/>
              <a:t>“Unnatural Causes. Place Matters” (PBS 2008)</a:t>
            </a:r>
            <a:endParaRPr lang="en-US" sz="2400" b="1" dirty="0"/>
          </a:p>
          <a:p>
            <a:pPr>
              <a:defRPr/>
            </a:pPr>
            <a:r>
              <a:rPr lang="en-US" sz="2400" i="1" dirty="0">
                <a:latin typeface="Trebuchet MS" pitchFamily="34" charset="0"/>
                <a:cs typeface="Arial" charset="0"/>
              </a:rPr>
              <a:t>Why is your street address…such a good predictor of your health</a:t>
            </a:r>
            <a:r>
              <a:rPr lang="en-US" sz="2400" i="1" dirty="0" smtClean="0">
                <a:latin typeface="Trebuchet MS" pitchFamily="34" charset="0"/>
                <a:cs typeface="Arial" charset="0"/>
              </a:rPr>
              <a:t>?</a:t>
            </a:r>
            <a:endParaRPr lang="en-US" sz="2400" dirty="0">
              <a:latin typeface="Trebuchet MS" pitchFamily="34" charset="0"/>
              <a:cs typeface="Arial" charset="0"/>
            </a:endParaRPr>
          </a:p>
          <a:p>
            <a:pPr>
              <a:defRPr/>
            </a:pPr>
            <a:r>
              <a:rPr lang="en-US" sz="2400" dirty="0">
                <a:latin typeface="Trebuchet MS" pitchFamily="34" charset="0"/>
                <a:cs typeface="Arial" charset="0"/>
              </a:rPr>
              <a:t>“When we think about health, we usually think about health care and access to health care and the quality of care.  But what research clearly shows is that health is embedded in the larger conditions in which we live and work.…</a:t>
            </a:r>
          </a:p>
          <a:p>
            <a:pPr>
              <a:defRPr/>
            </a:pPr>
            <a:r>
              <a:rPr lang="en-US" sz="2400" dirty="0">
                <a:latin typeface="Trebuchet MS" pitchFamily="34" charset="0"/>
                <a:cs typeface="Arial" charset="0"/>
              </a:rPr>
              <a:t>Sometimes, we naively think of improving health by simply changing behaviors.  </a:t>
            </a:r>
            <a:r>
              <a:rPr lang="en-US" sz="2400" b="1" dirty="0">
                <a:solidFill>
                  <a:srgbClr val="92D050"/>
                </a:solidFill>
                <a:latin typeface="Trebuchet MS" pitchFamily="34" charset="0"/>
                <a:cs typeface="Arial" charset="0"/>
              </a:rPr>
              <a:t>But the choices of individuals are often limited by the environments in which they live.</a:t>
            </a:r>
            <a:r>
              <a:rPr lang="en-US" sz="2400" dirty="0">
                <a:latin typeface="Trebuchet MS" pitchFamily="34" charset="0"/>
                <a:cs typeface="Arial" charset="0"/>
              </a:rPr>
              <a:t>” </a:t>
            </a:r>
          </a:p>
          <a:p>
            <a:pPr marL="355979" indent="-355979">
              <a:defRPr/>
            </a:pPr>
            <a:r>
              <a:rPr lang="en-US" sz="2400" dirty="0">
                <a:latin typeface="Trebuchet MS" pitchFamily="34" charset="0"/>
                <a:cs typeface="Arial" charset="0"/>
              </a:rPr>
              <a:t>(David Williams)</a:t>
            </a:r>
          </a:p>
          <a:p>
            <a:endParaRPr lang="en-US" sz="2400" dirty="0" smtClean="0"/>
          </a:p>
        </p:txBody>
      </p:sp>
    </p:spTree>
    <p:extLst>
      <p:ext uri="{BB962C8B-B14F-4D97-AF65-F5344CB8AC3E}">
        <p14:creationId xmlns:p14="http://schemas.microsoft.com/office/powerpoint/2010/main" val="592918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4724400"/>
          </a:xfrm>
        </p:spPr>
        <p:txBody>
          <a:bodyPr/>
          <a:lstStyle/>
          <a:p>
            <a:pPr algn="l"/>
            <a:r>
              <a:rPr lang="en-US" sz="4000" dirty="0" smtClean="0"/>
              <a:t>1. How would you design a research project based on these models?</a:t>
            </a:r>
            <a:r>
              <a:rPr lang="en-US" sz="4000" dirty="0"/>
              <a:t/>
            </a:r>
            <a:br>
              <a:rPr lang="en-US" sz="4000" dirty="0"/>
            </a:br>
            <a:r>
              <a:rPr lang="en-US" sz="4000" dirty="0" smtClean="0"/>
              <a:t>2. How would you design an intervention based on these models?</a:t>
            </a:r>
            <a:br>
              <a:rPr lang="en-US" sz="4000" dirty="0" smtClean="0"/>
            </a:br>
            <a:r>
              <a:rPr lang="en-US" sz="4000" dirty="0" smtClean="0"/>
              <a:t>3. How would you incorporate these models into clinical care?</a:t>
            </a:r>
            <a:endParaRPr lang="en-US" sz="4000" dirty="0"/>
          </a:p>
        </p:txBody>
      </p:sp>
      <p:sp>
        <p:nvSpPr>
          <p:cNvPr id="3" name="TextBox 2"/>
          <p:cNvSpPr txBox="1"/>
          <p:nvPr/>
        </p:nvSpPr>
        <p:spPr>
          <a:xfrm>
            <a:off x="546341" y="152400"/>
            <a:ext cx="8064259" cy="738664"/>
          </a:xfrm>
          <a:prstGeom prst="rect">
            <a:avLst/>
          </a:prstGeom>
          <a:noFill/>
        </p:spPr>
        <p:txBody>
          <a:bodyPr wrap="none" rtlCol="0">
            <a:spAutoFit/>
          </a:bodyPr>
          <a:lstStyle/>
          <a:p>
            <a:r>
              <a:rPr lang="en-US" sz="4200" b="1" dirty="0" smtClean="0">
                <a:solidFill>
                  <a:schemeClr val="bg1"/>
                </a:solidFill>
              </a:rPr>
              <a:t>Putting it into Practice: 3 Questions</a:t>
            </a:r>
            <a:endParaRPr lang="en-US" sz="4200" b="1" dirty="0">
              <a:solidFill>
                <a:schemeClr val="bg1"/>
              </a:solidFill>
            </a:endParaRPr>
          </a:p>
        </p:txBody>
      </p:sp>
    </p:spTree>
    <p:extLst>
      <p:ext uri="{BB962C8B-B14F-4D97-AF65-F5344CB8AC3E}">
        <p14:creationId xmlns:p14="http://schemas.microsoft.com/office/powerpoint/2010/main" val="144900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lstStyle/>
          <a:p>
            <a:r>
              <a:rPr lang="en-US" sz="3000" dirty="0"/>
              <a:t>Explanatory </a:t>
            </a:r>
            <a:r>
              <a:rPr lang="en-US" sz="3000" dirty="0" smtClean="0"/>
              <a:t>concepts/POTENTIAL PATHWAYS </a:t>
            </a:r>
            <a:r>
              <a:rPr lang="en-US" sz="3000" dirty="0"/>
              <a:t>connecting social determinants with </a:t>
            </a:r>
            <a:r>
              <a:rPr lang="en-US" sz="3000" dirty="0" smtClean="0"/>
              <a:t>behaviors</a:t>
            </a:r>
            <a:r>
              <a:rPr lang="en-US" sz="3000" dirty="0"/>
              <a:t/>
            </a:r>
            <a:br>
              <a:rPr lang="en-US" sz="3000" dirty="0"/>
            </a:br>
            <a:endParaRPr lang="en-US" sz="3000" dirty="0"/>
          </a:p>
        </p:txBody>
      </p:sp>
    </p:spTree>
    <p:extLst>
      <p:ext uri="{BB962C8B-B14F-4D97-AF65-F5344CB8AC3E}">
        <p14:creationId xmlns:p14="http://schemas.microsoft.com/office/powerpoint/2010/main" val="23379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Map </a:t>
            </a:r>
            <a:r>
              <a:rPr kumimoji="0" lang="en-US" sz="4000" b="1" i="0" u="none" strike="noStrike" kern="1200" cap="none" spc="0" normalizeH="0" baseline="0" noProof="0" smtClean="0">
                <a:ln>
                  <a:noFill/>
                </a:ln>
                <a:solidFill>
                  <a:prstClr val="white"/>
                </a:solidFill>
                <a:effectLst/>
                <a:uLnTx/>
                <a:uFillTx/>
                <a:latin typeface="Calibri" pitchFamily="34" charset="0"/>
                <a:ea typeface="+mn-ea"/>
                <a:cs typeface="Arial" charset="0"/>
              </a:rPr>
              <a:t>of First Four </a:t>
            </a: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Weeks</a:t>
            </a:r>
            <a:endParaRPr kumimoji="0" lang="en-US" sz="4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 Homes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a:t>
            </a: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Adapted from Braveman et al., for </a:t>
            </a: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RWJ Foundation</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prstClr val="white"/>
                </a:solidFill>
                <a:effectLst/>
                <a:uLnTx/>
                <a:uFillTx/>
                <a:latin typeface="Arial" charset="0"/>
                <a:ea typeface="+mn-ea"/>
                <a:cs typeface="Arial" charset="0"/>
              </a:rPr>
              <a:t>Interaction with genetic/other biological factors</a:t>
            </a:r>
            <a:endParaRPr kumimoji="0" lang="en-US" altLang="en-US" sz="16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2</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4</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5</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7" name="Straight Arrow Connector 16"/>
          <p:cNvCxnSpPr/>
          <p:nvPr/>
        </p:nvCxnSpPr>
        <p:spPr>
          <a:xfrm flipH="1">
            <a:off x="5257800" y="1966927"/>
            <a:ext cx="1339130" cy="176687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3</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3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endParaRPr lang="en-US" dirty="0"/>
          </a:p>
        </p:txBody>
      </p:sp>
      <p:sp>
        <p:nvSpPr>
          <p:cNvPr id="3" name="Content Placeholder 2"/>
          <p:cNvSpPr>
            <a:spLocks noGrp="1"/>
          </p:cNvSpPr>
          <p:nvPr>
            <p:ph idx="1"/>
          </p:nvPr>
        </p:nvSpPr>
        <p:spPr>
          <a:xfrm>
            <a:off x="457200" y="1341437"/>
            <a:ext cx="8229600" cy="4525963"/>
          </a:xfrm>
        </p:spPr>
        <p:txBody>
          <a:bodyPr/>
          <a:lstStyle/>
          <a:p>
            <a:pPr>
              <a:spcBef>
                <a:spcPts val="600"/>
              </a:spcBef>
            </a:pPr>
            <a:r>
              <a:rPr lang="en-US" dirty="0" smtClean="0"/>
              <a:t>Access to resources: neighborhood/environmental context</a:t>
            </a:r>
          </a:p>
          <a:p>
            <a:pPr>
              <a:spcBef>
                <a:spcPts val="600"/>
              </a:spcBef>
            </a:pPr>
            <a:r>
              <a:rPr lang="en-US" dirty="0" smtClean="0"/>
              <a:t>Economic deprivation</a:t>
            </a:r>
            <a:r>
              <a:rPr lang="en-US" dirty="0"/>
              <a:t>, </a:t>
            </a:r>
            <a:r>
              <a:rPr lang="en-US" dirty="0" smtClean="0"/>
              <a:t>financial constraints</a:t>
            </a:r>
          </a:p>
          <a:p>
            <a:pPr>
              <a:spcBef>
                <a:spcPts val="600"/>
              </a:spcBef>
            </a:pPr>
            <a:r>
              <a:rPr lang="en-US" dirty="0" smtClean="0"/>
              <a:t>Social </a:t>
            </a:r>
            <a:r>
              <a:rPr lang="en-US" dirty="0"/>
              <a:t>and cultural </a:t>
            </a:r>
            <a:r>
              <a:rPr lang="en-US" dirty="0" smtClean="0"/>
              <a:t>norms, culturally-driven health beliefs</a:t>
            </a:r>
            <a:endParaRPr lang="en-US" dirty="0"/>
          </a:p>
          <a:p>
            <a:pPr>
              <a:spcBef>
                <a:spcPts val="600"/>
              </a:spcBef>
            </a:pPr>
            <a:r>
              <a:rPr lang="en-US" dirty="0"/>
              <a:t>Stress &amp; social </a:t>
            </a:r>
            <a:r>
              <a:rPr lang="en-US" dirty="0" smtClean="0"/>
              <a:t>support</a:t>
            </a:r>
          </a:p>
          <a:p>
            <a:pPr>
              <a:spcBef>
                <a:spcPts val="600"/>
              </a:spcBef>
            </a:pPr>
            <a:r>
              <a:rPr lang="en-US" dirty="0" smtClean="0"/>
              <a:t>Medical mistrust &amp; healthcare utilization</a:t>
            </a:r>
            <a:endParaRPr lang="en-US" dirty="0"/>
          </a:p>
          <a:p>
            <a:pPr>
              <a:spcBef>
                <a:spcPts val="600"/>
              </a:spcBef>
            </a:pPr>
            <a:endParaRPr lang="en-US" dirty="0"/>
          </a:p>
        </p:txBody>
      </p:sp>
    </p:spTree>
    <p:extLst>
      <p:ext uri="{BB962C8B-B14F-4D97-AF65-F5344CB8AC3E}">
        <p14:creationId xmlns:p14="http://schemas.microsoft.com/office/powerpoint/2010/main" val="580097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smtClean="0"/>
              <a:t>pathways – sociological perspectives</a:t>
            </a:r>
            <a:r>
              <a:rPr lang="en-US" dirty="0" smtClean="0"/>
              <a:t/>
            </a:r>
            <a:br>
              <a:rPr lang="en-US" dirty="0" smtClean="0"/>
            </a:br>
            <a:r>
              <a:rPr lang="en-US" sz="3000" dirty="0" smtClean="0"/>
              <a:t>(</a:t>
            </a:r>
            <a:r>
              <a:rPr lang="en-US" sz="3000" dirty="0" err="1" smtClean="0"/>
              <a:t>Pampel</a:t>
            </a:r>
            <a:r>
              <a:rPr lang="en-US" sz="3000" dirty="0" smtClean="0"/>
              <a:t> </a:t>
            </a:r>
            <a:r>
              <a:rPr lang="en-US" sz="3000" dirty="0" err="1" smtClean="0"/>
              <a:t>Annu</a:t>
            </a:r>
            <a:r>
              <a:rPr lang="en-US" sz="3000" dirty="0" smtClean="0"/>
              <a:t> Rev </a:t>
            </a:r>
            <a:r>
              <a:rPr lang="en-US" sz="3000" dirty="0" err="1" smtClean="0"/>
              <a:t>Sociol</a:t>
            </a:r>
            <a:r>
              <a:rPr lang="en-US" sz="3000" dirty="0" smtClean="0"/>
              <a:t> 2010)</a:t>
            </a:r>
            <a:endParaRPr lang="en-US" sz="3000" dirty="0"/>
          </a:p>
        </p:txBody>
      </p:sp>
      <p:sp>
        <p:nvSpPr>
          <p:cNvPr id="3" name="Content Placeholder 2"/>
          <p:cNvSpPr>
            <a:spLocks noGrp="1"/>
          </p:cNvSpPr>
          <p:nvPr>
            <p:ph idx="1"/>
          </p:nvPr>
        </p:nvSpPr>
        <p:spPr>
          <a:xfrm>
            <a:off x="457200" y="2179637"/>
            <a:ext cx="8229600" cy="3763963"/>
          </a:xfrm>
        </p:spPr>
        <p:txBody>
          <a:bodyPr/>
          <a:lstStyle/>
          <a:p>
            <a:pPr>
              <a:spcBef>
                <a:spcPts val="600"/>
              </a:spcBef>
            </a:pPr>
            <a:r>
              <a:rPr lang="en-US" dirty="0" smtClean="0"/>
              <a:t>Fewer benefits of health behaviors for longevity</a:t>
            </a:r>
          </a:p>
          <a:p>
            <a:pPr>
              <a:spcBef>
                <a:spcPts val="600"/>
              </a:spcBef>
            </a:pPr>
            <a:r>
              <a:rPr lang="en-US" dirty="0" smtClean="0"/>
              <a:t>Latent traits</a:t>
            </a:r>
          </a:p>
          <a:p>
            <a:pPr>
              <a:spcBef>
                <a:spcPts val="600"/>
              </a:spcBef>
            </a:pPr>
            <a:r>
              <a:rPr lang="en-US" dirty="0" smtClean="0"/>
              <a:t>Class distinctions</a:t>
            </a:r>
          </a:p>
          <a:p>
            <a:pPr>
              <a:spcBef>
                <a:spcPts val="600"/>
              </a:spcBef>
            </a:pPr>
            <a:r>
              <a:rPr lang="en-US" dirty="0"/>
              <a:t>Knowledge and access to </a:t>
            </a:r>
            <a:r>
              <a:rPr lang="en-US" dirty="0" smtClean="0"/>
              <a:t>information</a:t>
            </a:r>
          </a:p>
          <a:p>
            <a:pPr>
              <a:spcBef>
                <a:spcPts val="600"/>
              </a:spcBef>
            </a:pPr>
            <a:r>
              <a:rPr lang="en-US" dirty="0" smtClean="0"/>
              <a:t>Efficacy and agency</a:t>
            </a:r>
          </a:p>
        </p:txBody>
      </p:sp>
    </p:spTree>
    <p:extLst>
      <p:ext uri="{BB962C8B-B14F-4D97-AF65-F5344CB8AC3E}">
        <p14:creationId xmlns:p14="http://schemas.microsoft.com/office/powerpoint/2010/main" val="170273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endParaRPr lang="en-US" dirty="0"/>
          </a:p>
        </p:txBody>
      </p:sp>
      <p:sp>
        <p:nvSpPr>
          <p:cNvPr id="3" name="Content Placeholder 2"/>
          <p:cNvSpPr>
            <a:spLocks noGrp="1"/>
          </p:cNvSpPr>
          <p:nvPr>
            <p:ph idx="1"/>
          </p:nvPr>
        </p:nvSpPr>
        <p:spPr>
          <a:xfrm>
            <a:off x="457200" y="1341437"/>
            <a:ext cx="8229600" cy="4525963"/>
          </a:xfrm>
        </p:spPr>
        <p:txBody>
          <a:bodyPr/>
          <a:lstStyle/>
          <a:p>
            <a:pPr>
              <a:spcBef>
                <a:spcPts val="600"/>
              </a:spcBef>
            </a:pPr>
            <a:r>
              <a:rPr lang="en-US" dirty="0" smtClean="0"/>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1141342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Access to resources: neighborhood/environmental context</a:t>
            </a:r>
            <a:endParaRPr lang="en-US" sz="4000" dirty="0"/>
          </a:p>
        </p:txBody>
      </p:sp>
      <p:sp>
        <p:nvSpPr>
          <p:cNvPr id="3" name="Content Placeholder 2"/>
          <p:cNvSpPr>
            <a:spLocks noGrp="1"/>
          </p:cNvSpPr>
          <p:nvPr>
            <p:ph idx="1"/>
          </p:nvPr>
        </p:nvSpPr>
        <p:spPr>
          <a:xfrm>
            <a:off x="457200" y="1951037"/>
            <a:ext cx="8229600" cy="4525963"/>
          </a:xfrm>
        </p:spPr>
        <p:txBody>
          <a:bodyPr/>
          <a:lstStyle/>
          <a:p>
            <a:pPr marL="0" indent="0">
              <a:buNone/>
            </a:pPr>
            <a:r>
              <a:rPr lang="en-US" sz="2000" b="1" dirty="0"/>
              <a:t>“Unnatural Causes. Place Matters” (PBS 2008)</a:t>
            </a:r>
          </a:p>
          <a:p>
            <a:pPr marL="0" indent="0">
              <a:buNone/>
              <a:defRPr/>
            </a:pPr>
            <a:r>
              <a:rPr lang="en-US" sz="2000" i="1" dirty="0">
                <a:latin typeface="Trebuchet MS" pitchFamily="34" charset="0"/>
                <a:cs typeface="Arial" charset="0"/>
              </a:rPr>
              <a:t>Why is your street address…such a good predictor of your health?</a:t>
            </a:r>
            <a:endParaRPr lang="en-US" sz="2000" dirty="0">
              <a:latin typeface="Trebuchet MS" pitchFamily="34" charset="0"/>
              <a:cs typeface="Arial" charset="0"/>
            </a:endParaRPr>
          </a:p>
          <a:p>
            <a:pPr marL="0" indent="0">
              <a:buNone/>
              <a:defRPr/>
            </a:pPr>
            <a:r>
              <a:rPr lang="en-US" sz="2000" dirty="0">
                <a:latin typeface="Trebuchet MS" pitchFamily="34" charset="0"/>
                <a:cs typeface="Arial" charset="0"/>
              </a:rPr>
              <a:t>“When we think about health, we usually think about health care and access to health care and the quality of care.  But what research clearly shows is that health is embedded in the larger conditions in which we live and work.…</a:t>
            </a:r>
          </a:p>
          <a:p>
            <a:pPr marL="0" indent="0">
              <a:buNone/>
              <a:defRPr/>
            </a:pPr>
            <a:r>
              <a:rPr lang="en-US" sz="2000" dirty="0">
                <a:latin typeface="Trebuchet MS" pitchFamily="34" charset="0"/>
                <a:cs typeface="Arial" charset="0"/>
              </a:rPr>
              <a:t>Sometimes, we naively think of improving health by simply changing behaviors.  </a:t>
            </a:r>
            <a:r>
              <a:rPr lang="en-US" sz="2000" b="1" dirty="0">
                <a:solidFill>
                  <a:srgbClr val="92D050"/>
                </a:solidFill>
                <a:latin typeface="Trebuchet MS" pitchFamily="34" charset="0"/>
                <a:cs typeface="Arial" charset="0"/>
              </a:rPr>
              <a:t>But the choices of individuals are often limited by the environments in which they live.</a:t>
            </a:r>
            <a:r>
              <a:rPr lang="en-US" sz="2000" dirty="0">
                <a:latin typeface="Trebuchet MS" pitchFamily="34" charset="0"/>
                <a:cs typeface="Arial" charset="0"/>
              </a:rPr>
              <a:t>” </a:t>
            </a:r>
          </a:p>
          <a:p>
            <a:pPr marL="0" indent="0">
              <a:buNone/>
              <a:defRPr/>
            </a:pPr>
            <a:r>
              <a:rPr lang="en-US" sz="2000" dirty="0">
                <a:latin typeface="Trebuchet MS" pitchFamily="34" charset="0"/>
                <a:cs typeface="Arial" charset="0"/>
              </a:rPr>
              <a:t>(David Williams)</a:t>
            </a:r>
          </a:p>
          <a:p>
            <a:pPr marL="0" indent="0">
              <a:buNone/>
            </a:pPr>
            <a:endParaRPr lang="en-US" sz="2000" dirty="0"/>
          </a:p>
        </p:txBody>
      </p:sp>
    </p:spTree>
    <p:extLst>
      <p:ext uri="{BB962C8B-B14F-4D97-AF65-F5344CB8AC3E}">
        <p14:creationId xmlns:p14="http://schemas.microsoft.com/office/powerpoint/2010/main" val="4089898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87252" y="921532"/>
            <a:ext cx="7466148" cy="5149068"/>
          </a:xfrm>
          <a:prstGeom prst="rect">
            <a:avLst/>
          </a:prstGeom>
          <a:ln w="9525">
            <a:solidFill>
              <a:schemeClr val="tx1"/>
            </a:solidFill>
          </a:ln>
        </p:spPr>
      </p:pic>
      <p:sp>
        <p:nvSpPr>
          <p:cNvPr id="3" name="TextBox 2"/>
          <p:cNvSpPr txBox="1"/>
          <p:nvPr/>
        </p:nvSpPr>
        <p:spPr>
          <a:xfrm>
            <a:off x="668564" y="76200"/>
            <a:ext cx="7620000" cy="317500"/>
          </a:xfrm>
          <a:prstGeom prst="rect">
            <a:avLst/>
          </a:prstGeom>
        </p:spPr>
        <p:txBody>
          <a:bodyPr/>
          <a:lstStyle/>
          <a:p>
            <a:pPr algn="ctr"/>
            <a:r>
              <a:rPr lang="en-US" sz="2400" i="0" baseline="0" dirty="0" smtClean="0">
                <a:solidFill>
                  <a:schemeClr val="bg1"/>
                </a:solidFill>
                <a:latin typeface="Arial"/>
              </a:rPr>
              <a:t>Model </a:t>
            </a:r>
            <a:r>
              <a:rPr lang="en-US" sz="2400" i="0" baseline="0" dirty="0">
                <a:solidFill>
                  <a:schemeClr val="bg1"/>
                </a:solidFill>
                <a:latin typeface="Arial"/>
              </a:rPr>
              <a:t>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76200" y="6350000"/>
            <a:ext cx="8077200" cy="241300"/>
          </a:xfrm>
          <a:prstGeom prst="rect">
            <a:avLst/>
          </a:prstGeom>
        </p:spPr>
        <p:txBody>
          <a:bodyPr/>
          <a:lstStyle/>
          <a:p>
            <a:r>
              <a:rPr lang="en-US" sz="1400" dirty="0"/>
              <a:t>Mai  Stafford , Steven  Cummins , Anne  </a:t>
            </a:r>
            <a:r>
              <a:rPr lang="en-US" sz="1400" dirty="0" err="1"/>
              <a:t>Ellaway</a:t>
            </a:r>
            <a:r>
              <a:rPr lang="en-US" sz="1400" dirty="0"/>
              <a:t> , Amanda  Sacker , Richard D.  Wiggins , Sally  Macintyre</a:t>
            </a:r>
          </a:p>
        </p:txBody>
      </p:sp>
      <p:sp>
        <p:nvSpPr>
          <p:cNvPr id="5" name="TextBox 4"/>
          <p:cNvSpPr txBox="1"/>
          <p:nvPr/>
        </p:nvSpPr>
        <p:spPr>
          <a:xfrm>
            <a:off x="76200" y="6096000"/>
            <a:ext cx="8077200" cy="241300"/>
          </a:xfrm>
          <a:prstGeom prst="rect">
            <a:avLst/>
          </a:prstGeom>
        </p:spPr>
        <p:txBody>
          <a:bodyPr/>
          <a:lstStyle/>
          <a:p>
            <a:r>
              <a:rPr lang="en-US" sz="1400" dirty="0"/>
              <a:t> Pathways to obesity: Identifying local, modifiable determinants of physical activity and diet</a:t>
            </a:r>
          </a:p>
        </p:txBody>
      </p:sp>
      <p:sp>
        <p:nvSpPr>
          <p:cNvPr id="6" name="TextBox 5"/>
          <p:cNvSpPr txBox="1"/>
          <p:nvPr/>
        </p:nvSpPr>
        <p:spPr>
          <a:xfrm>
            <a:off x="76200" y="6616700"/>
            <a:ext cx="8077200" cy="241300"/>
          </a:xfrm>
          <a:prstGeom prst="rect">
            <a:avLst/>
          </a:prstGeom>
        </p:spPr>
        <p:txBody>
          <a:bodyPr/>
          <a:lstStyle/>
          <a:p>
            <a:r>
              <a:rPr lang="en-US" sz="1400" dirty="0"/>
              <a:t>Social Science &amp; Medicine, Volume 65, Issue 9, 2007, 1882 - 1897</a:t>
            </a:r>
          </a:p>
        </p:txBody>
      </p:sp>
      <p:sp>
        <p:nvSpPr>
          <p:cNvPr id="7" name="Rectangle 6"/>
          <p:cNvSpPr/>
          <p:nvPr/>
        </p:nvSpPr>
        <p:spPr>
          <a:xfrm>
            <a:off x="5029200" y="1447800"/>
            <a:ext cx="1295400" cy="2819400"/>
          </a:xfrm>
          <a:prstGeom prst="rect">
            <a:avLst/>
          </a:prstGeom>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9" name="Rectangle 8"/>
          <p:cNvSpPr/>
          <p:nvPr/>
        </p:nvSpPr>
        <p:spPr>
          <a:xfrm>
            <a:off x="5029200" y="1752600"/>
            <a:ext cx="1219200" cy="2743200"/>
          </a:xfrm>
          <a:prstGeom prst="rect">
            <a:avLst/>
          </a:prstGeom>
          <a:ln w="25400">
            <a:solidFill>
              <a:srgbClr val="C00000"/>
            </a:solidFill>
          </a:ln>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32519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381000"/>
            <a:ext cx="7248525" cy="619125"/>
          </a:xfrm>
          <a:prstGeom prst="rect">
            <a:avLst/>
          </a:prstGeom>
        </p:spPr>
        <p:txBody>
          <a:bodyPr/>
          <a:lstStyle/>
          <a:p>
            <a:pPr eaLnBrk="0" hangingPunct="0">
              <a:lnSpc>
                <a:spcPct val="95000"/>
              </a:lnSpc>
              <a:defRPr/>
            </a:pPr>
            <a:r>
              <a:rPr lang="en-US" sz="2800" b="1" kern="0" dirty="0" smtClean="0">
                <a:solidFill>
                  <a:schemeClr val="bg1"/>
                </a:solidFill>
                <a:latin typeface="+mj-lt"/>
                <a:ea typeface="+mj-ea"/>
                <a:cs typeface="+mj-cs"/>
              </a:rPr>
              <a:t>Food environment</a:t>
            </a:r>
            <a:endParaRPr lang="en-US" sz="2800" b="1" kern="0" dirty="0">
              <a:solidFill>
                <a:schemeClr val="bg1"/>
              </a:solidFill>
              <a:latin typeface="+mj-lt"/>
              <a:ea typeface="+mj-ea"/>
              <a:cs typeface="+mj-cs"/>
            </a:endParaRPr>
          </a:p>
        </p:txBody>
      </p:sp>
      <p:sp>
        <p:nvSpPr>
          <p:cNvPr id="4" name="Rectangle 3"/>
          <p:cNvSpPr>
            <a:spLocks noChangeArrowheads="1"/>
          </p:cNvSpPr>
          <p:nvPr/>
        </p:nvSpPr>
        <p:spPr bwMode="auto">
          <a:xfrm>
            <a:off x="762000" y="1295400"/>
            <a:ext cx="7772400" cy="4893647"/>
          </a:xfrm>
          <a:prstGeom prst="rect">
            <a:avLst/>
          </a:prstGeom>
          <a:noFill/>
          <a:ln w="9525">
            <a:noFill/>
            <a:miter lim="800000"/>
            <a:headEnd/>
            <a:tailEnd/>
          </a:ln>
        </p:spPr>
        <p:txBody>
          <a:bodyPr wrap="square">
            <a:spAutoFit/>
          </a:bodyPr>
          <a:lstStyle/>
          <a:p>
            <a:r>
              <a:rPr lang="en-US" sz="2400" dirty="0">
                <a:solidFill>
                  <a:schemeClr val="bg1"/>
                </a:solidFill>
              </a:rPr>
              <a:t>Galvez et al 2009: </a:t>
            </a:r>
          </a:p>
          <a:p>
            <a:r>
              <a:rPr lang="en-US" sz="2400" dirty="0">
                <a:solidFill>
                  <a:schemeClr val="bg1"/>
                </a:solidFill>
              </a:rPr>
              <a:t>Children (ages 6-8) living on a block with 1 + convenience stores (range, 1–6) were more likely to have a BMI percentile in the top </a:t>
            </a:r>
            <a:r>
              <a:rPr lang="en-US" sz="2400" dirty="0" err="1">
                <a:solidFill>
                  <a:schemeClr val="bg1"/>
                </a:solidFill>
              </a:rPr>
              <a:t>tertile</a:t>
            </a:r>
            <a:r>
              <a:rPr lang="en-US" sz="2400" dirty="0">
                <a:solidFill>
                  <a:schemeClr val="bg1"/>
                </a:solidFill>
              </a:rPr>
              <a:t> </a:t>
            </a:r>
            <a:r>
              <a:rPr lang="en-US" sz="2400" dirty="0" smtClean="0">
                <a:solidFill>
                  <a:schemeClr val="bg1"/>
                </a:solidFill>
              </a:rPr>
              <a:t>(OR 1.90</a:t>
            </a:r>
            <a:r>
              <a:rPr lang="en-US" sz="2400" dirty="0">
                <a:solidFill>
                  <a:schemeClr val="bg1"/>
                </a:solidFill>
              </a:rPr>
              <a:t>, 95% </a:t>
            </a:r>
            <a:r>
              <a:rPr lang="en-US" sz="2400" dirty="0" smtClean="0">
                <a:solidFill>
                  <a:schemeClr val="bg1"/>
                </a:solidFill>
              </a:rPr>
              <a:t>CI, </a:t>
            </a:r>
            <a:r>
              <a:rPr lang="en-US" sz="2400" dirty="0">
                <a:solidFill>
                  <a:schemeClr val="bg1"/>
                </a:solidFill>
              </a:rPr>
              <a:t>1.15–3.15) compared with children having no convenience stores </a:t>
            </a:r>
          </a:p>
          <a:p>
            <a:endParaRPr lang="en-US" sz="2400" dirty="0">
              <a:solidFill>
                <a:schemeClr val="bg1"/>
              </a:solidFill>
            </a:endParaRPr>
          </a:p>
          <a:p>
            <a:r>
              <a:rPr lang="en-US" sz="2400" dirty="0" err="1">
                <a:solidFill>
                  <a:schemeClr val="bg1"/>
                </a:solidFill>
              </a:rPr>
              <a:t>Oreskovic</a:t>
            </a:r>
            <a:r>
              <a:rPr lang="en-US" sz="2400" dirty="0">
                <a:solidFill>
                  <a:schemeClr val="bg1"/>
                </a:solidFill>
              </a:rPr>
              <a:t> et al 2009:</a:t>
            </a:r>
          </a:p>
          <a:p>
            <a:r>
              <a:rPr lang="en-US" sz="2400" dirty="0">
                <a:solidFill>
                  <a:schemeClr val="bg1"/>
                </a:solidFill>
              </a:rPr>
              <a:t>D</a:t>
            </a:r>
            <a:r>
              <a:rPr lang="en-US" sz="2400" dirty="0" smtClean="0">
                <a:solidFill>
                  <a:schemeClr val="bg1"/>
                </a:solidFill>
              </a:rPr>
              <a:t>istance </a:t>
            </a:r>
            <a:r>
              <a:rPr lang="en-US" sz="2400" dirty="0">
                <a:solidFill>
                  <a:schemeClr val="bg1"/>
                </a:solidFill>
              </a:rPr>
              <a:t>to nearest fast-food restaurant was inversely associated with </a:t>
            </a:r>
            <a:r>
              <a:rPr lang="en-US" sz="2400" dirty="0" smtClean="0">
                <a:solidFill>
                  <a:schemeClr val="bg1"/>
                </a:solidFill>
              </a:rPr>
              <a:t>BMI</a:t>
            </a:r>
          </a:p>
          <a:p>
            <a:endParaRPr lang="en-US" sz="2400" dirty="0">
              <a:solidFill>
                <a:schemeClr val="bg1"/>
              </a:solidFill>
            </a:endParaRPr>
          </a:p>
          <a:p>
            <a:r>
              <a:rPr lang="en-US" sz="2400" dirty="0" smtClean="0">
                <a:solidFill>
                  <a:schemeClr val="bg1"/>
                </a:solidFill>
              </a:rPr>
              <a:t>Chen et al 2016:</a:t>
            </a:r>
          </a:p>
          <a:p>
            <a:r>
              <a:rPr lang="en-US" sz="2400" dirty="0" smtClean="0">
                <a:solidFill>
                  <a:schemeClr val="bg1"/>
                </a:solidFill>
              </a:rPr>
              <a:t>Food environment incl. living in food desert associated with obesity after adjusting for home food environment factors</a:t>
            </a:r>
            <a:endParaRPr lang="en-US" sz="2400" dirty="0">
              <a:solidFill>
                <a:schemeClr val="bg1"/>
              </a:solidFill>
            </a:endParaRPr>
          </a:p>
        </p:txBody>
      </p:sp>
      <p:pic>
        <p:nvPicPr>
          <p:cNvPr id="6" name="Picture 5" descr="convenience store.jpg"/>
          <p:cNvPicPr>
            <a:picLocks noChangeAspect="1"/>
          </p:cNvPicPr>
          <p:nvPr/>
        </p:nvPicPr>
        <p:blipFill>
          <a:blip r:embed="rId2" cstate="print"/>
          <a:srcRect/>
          <a:stretch>
            <a:fillRect/>
          </a:stretch>
        </p:blipFill>
        <p:spPr bwMode="auto">
          <a:xfrm>
            <a:off x="6477000" y="76200"/>
            <a:ext cx="2455862" cy="1633538"/>
          </a:xfrm>
          <a:prstGeom prst="rect">
            <a:avLst/>
          </a:prstGeom>
          <a:noFill/>
          <a:ln w="9525">
            <a:noFill/>
            <a:miter lim="800000"/>
            <a:headEnd/>
            <a:tailEnd/>
          </a:ln>
        </p:spPr>
      </p:pic>
    </p:spTree>
    <p:extLst>
      <p:ext uri="{BB962C8B-B14F-4D97-AF65-F5344CB8AC3E}">
        <p14:creationId xmlns:p14="http://schemas.microsoft.com/office/powerpoint/2010/main" val="2438097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28600"/>
            <a:ext cx="2748381" cy="769441"/>
          </a:xfrm>
          <a:prstGeom prst="rect">
            <a:avLst/>
          </a:prstGeom>
        </p:spPr>
        <p:txBody>
          <a:bodyPr wrap="none">
            <a:spAutoFit/>
          </a:bodyPr>
          <a:lstStyle/>
          <a:p>
            <a:r>
              <a:rPr lang="en-US" sz="4400" dirty="0" smtClean="0">
                <a:solidFill>
                  <a:schemeClr val="bg1"/>
                </a:solidFill>
              </a:rPr>
              <a:t>Diet / Food</a:t>
            </a:r>
          </a:p>
        </p:txBody>
      </p:sp>
      <p:sp>
        <p:nvSpPr>
          <p:cNvPr id="6" name="Rectangle 5"/>
          <p:cNvSpPr/>
          <p:nvPr/>
        </p:nvSpPr>
        <p:spPr>
          <a:xfrm>
            <a:off x="533400" y="1524000"/>
            <a:ext cx="2819400" cy="3970318"/>
          </a:xfrm>
          <a:prstGeom prst="rect">
            <a:avLst/>
          </a:prstGeom>
        </p:spPr>
        <p:txBody>
          <a:bodyPr wrap="square">
            <a:spAutoFit/>
          </a:bodyPr>
          <a:lstStyle/>
          <a:p>
            <a:pPr>
              <a:spcAft>
                <a:spcPts val="600"/>
              </a:spcAft>
            </a:pPr>
            <a:r>
              <a:rPr lang="en-US" sz="2800" dirty="0" smtClean="0">
                <a:solidFill>
                  <a:schemeClr val="bg1"/>
                </a:solidFill>
              </a:rPr>
              <a:t>“Food Desert” - low-income census tract where a large number of residents are more than a mile from a grocery store.</a:t>
            </a:r>
            <a:endParaRPr lang="en-US" sz="2800" dirty="0">
              <a:solidFill>
                <a:schemeClr val="bg1"/>
              </a:solidFill>
            </a:endParaRPr>
          </a:p>
        </p:txBody>
      </p:sp>
      <p:pic>
        <p:nvPicPr>
          <p:cNvPr id="7" name="Picture 6" descr="food desert los angeles.jpeg"/>
          <p:cNvPicPr>
            <a:picLocks noChangeAspect="1"/>
          </p:cNvPicPr>
          <p:nvPr/>
        </p:nvPicPr>
        <p:blipFill>
          <a:blip r:embed="rId2" cstate="print"/>
          <a:stretch>
            <a:fillRect/>
          </a:stretch>
        </p:blipFill>
        <p:spPr>
          <a:xfrm>
            <a:off x="3657600" y="1295400"/>
            <a:ext cx="5105400" cy="4495800"/>
          </a:xfrm>
          <a:prstGeom prst="rect">
            <a:avLst/>
          </a:prstGeom>
        </p:spPr>
      </p:pic>
    </p:spTree>
    <p:extLst>
      <p:ext uri="{BB962C8B-B14F-4D97-AF65-F5344CB8AC3E}">
        <p14:creationId xmlns:p14="http://schemas.microsoft.com/office/powerpoint/2010/main" val="2486279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endParaRPr lang="en-US" dirty="0"/>
          </a:p>
        </p:txBody>
      </p:sp>
      <p:sp>
        <p:nvSpPr>
          <p:cNvPr id="3" name="Content Placeholder 2"/>
          <p:cNvSpPr>
            <a:spLocks noGrp="1"/>
          </p:cNvSpPr>
          <p:nvPr>
            <p:ph idx="1"/>
          </p:nvPr>
        </p:nvSpPr>
        <p:spPr>
          <a:xfrm>
            <a:off x="457200" y="13414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t>Economic deprivation</a:t>
            </a:r>
            <a:r>
              <a:rPr lang="en-US" dirty="0"/>
              <a:t>, </a:t>
            </a:r>
            <a:r>
              <a:rPr lang="en-US" dirty="0" smtClean="0"/>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2355642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917918"/>
            <a:ext cx="8077200" cy="3108543"/>
          </a:xfrm>
          <a:prstGeom prst="rect">
            <a:avLst/>
          </a:prstGeom>
        </p:spPr>
        <p:txBody>
          <a:bodyPr wrap="square">
            <a:spAutoFit/>
          </a:bodyPr>
          <a:lstStyle/>
          <a:p>
            <a:pPr marL="225425" indent="-225425">
              <a:buFont typeface="Arial" pitchFamily="34" charset="0"/>
              <a:buChar char="•"/>
            </a:pPr>
            <a:r>
              <a:rPr lang="en-US" sz="2800" dirty="0" smtClean="0">
                <a:solidFill>
                  <a:schemeClr val="bg1"/>
                </a:solidFill>
              </a:rPr>
              <a:t>Meta-analysis of 27 studies - healthy eating costs $1.48 more per day per adult than eating a low-quality diet ($550 more annually per person). </a:t>
            </a:r>
          </a:p>
          <a:p>
            <a:pPr marL="225425" indent="-225425">
              <a:buFont typeface="Arial" pitchFamily="34" charset="0"/>
              <a:buChar char="•"/>
            </a:pPr>
            <a:r>
              <a:rPr lang="en-US" sz="2800" dirty="0" smtClean="0">
                <a:solidFill>
                  <a:schemeClr val="bg1"/>
                </a:solidFill>
              </a:rPr>
              <a:t>Aids for healthy behavior (</a:t>
            </a:r>
            <a:r>
              <a:rPr lang="en-US" sz="2800" dirty="0" err="1" smtClean="0">
                <a:solidFill>
                  <a:schemeClr val="bg1"/>
                </a:solidFill>
              </a:rPr>
              <a:t>Pampel</a:t>
            </a:r>
            <a:r>
              <a:rPr lang="en-US" sz="2800" dirty="0" smtClean="0">
                <a:solidFill>
                  <a:schemeClr val="bg1"/>
                </a:solidFill>
              </a:rPr>
              <a:t> 2010)</a:t>
            </a:r>
          </a:p>
          <a:p>
            <a:pPr marL="682625" lvl="1" indent="-225425">
              <a:buFont typeface="Arial" pitchFamily="34" charset="0"/>
              <a:buChar char="•"/>
            </a:pPr>
            <a:r>
              <a:rPr lang="en-US" sz="2800" dirty="0" smtClean="0">
                <a:solidFill>
                  <a:schemeClr val="bg1"/>
                </a:solidFill>
              </a:rPr>
              <a:t>Costs required for resources to quit smoking/reduce alcohol dependency, physical activities</a:t>
            </a:r>
            <a:endParaRPr lang="en-US" sz="2800" dirty="0">
              <a:solidFill>
                <a:schemeClr val="bg1"/>
              </a:solidFill>
            </a:endParaRPr>
          </a:p>
        </p:txBody>
      </p:sp>
      <p:sp>
        <p:nvSpPr>
          <p:cNvPr id="4" name="Title 1"/>
          <p:cNvSpPr txBox="1">
            <a:spLocks/>
          </p:cNvSpPr>
          <p:nvPr/>
        </p:nvSpPr>
        <p:spPr>
          <a:xfrm>
            <a:off x="457200" y="3810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bg1"/>
                </a:solidFill>
              </a:rPr>
              <a:t>Economic deprivation/</a:t>
            </a:r>
          </a:p>
          <a:p>
            <a:r>
              <a:rPr lang="en-US" sz="4000" dirty="0" smtClean="0">
                <a:solidFill>
                  <a:schemeClr val="bg1"/>
                </a:solidFill>
              </a:rPr>
              <a:t>Financial constraints</a:t>
            </a:r>
            <a:endParaRPr lang="en-US" sz="4000" dirty="0">
              <a:solidFill>
                <a:schemeClr val="bg1"/>
              </a:solidFill>
            </a:endParaRPr>
          </a:p>
        </p:txBody>
      </p:sp>
    </p:spTree>
    <p:extLst>
      <p:ext uri="{BB962C8B-B14F-4D97-AF65-F5344CB8AC3E}">
        <p14:creationId xmlns:p14="http://schemas.microsoft.com/office/powerpoint/2010/main" val="705535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endParaRPr lang="en-US" dirty="0"/>
          </a:p>
        </p:txBody>
      </p:sp>
      <p:sp>
        <p:nvSpPr>
          <p:cNvPr id="3" name="Content Placeholder 2"/>
          <p:cNvSpPr>
            <a:spLocks noGrp="1"/>
          </p:cNvSpPr>
          <p:nvPr>
            <p:ph idx="1"/>
          </p:nvPr>
        </p:nvSpPr>
        <p:spPr>
          <a:xfrm>
            <a:off x="457200" y="13414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t>Social </a:t>
            </a:r>
            <a:r>
              <a:rPr lang="en-US" dirty="0"/>
              <a:t>and cultural </a:t>
            </a:r>
            <a:r>
              <a:rPr lang="en-US" dirty="0" smtClean="0"/>
              <a:t>norms, culturally-driven health beliefs</a:t>
            </a:r>
            <a:endParaRPr lang="en-US" dirty="0"/>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4213898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304800" y="1066800"/>
            <a:ext cx="8534400" cy="5486400"/>
          </a:xfrm>
        </p:spPr>
        <p:txBody>
          <a:bodyPr/>
          <a:lstStyle/>
          <a:p>
            <a:r>
              <a:rPr lang="en-US" sz="2600" dirty="0" smtClean="0"/>
              <a:t>Health behaviors - patterned by social determinants, ex:</a:t>
            </a:r>
          </a:p>
          <a:p>
            <a:pPr lvl="1"/>
            <a:r>
              <a:rPr lang="en-US" sz="2600" dirty="0" smtClean="0"/>
              <a:t>Tobacco</a:t>
            </a:r>
          </a:p>
          <a:p>
            <a:pPr lvl="1"/>
            <a:r>
              <a:rPr lang="en-US" sz="2600" dirty="0" smtClean="0"/>
              <a:t>Diet</a:t>
            </a:r>
          </a:p>
          <a:p>
            <a:pPr lvl="1"/>
            <a:r>
              <a:rPr lang="en-US" sz="2600" dirty="0" smtClean="0"/>
              <a:t>Physical activity</a:t>
            </a:r>
          </a:p>
          <a:p>
            <a:pPr lvl="1"/>
            <a:r>
              <a:rPr lang="en-US" sz="2600" dirty="0" smtClean="0"/>
              <a:t>Alcohol / </a:t>
            </a:r>
            <a:r>
              <a:rPr lang="en-US" sz="2600" dirty="0"/>
              <a:t>d</a:t>
            </a:r>
            <a:r>
              <a:rPr lang="en-US" sz="2600" dirty="0" smtClean="0"/>
              <a:t>rugs</a:t>
            </a:r>
          </a:p>
          <a:p>
            <a:pPr lvl="1"/>
            <a:r>
              <a:rPr lang="en-US" sz="2600" dirty="0" smtClean="0"/>
              <a:t>Healthcare utilization</a:t>
            </a:r>
          </a:p>
          <a:p>
            <a:r>
              <a:rPr lang="en-US" sz="2600" dirty="0" smtClean="0"/>
              <a:t>Conceptual </a:t>
            </a:r>
            <a:r>
              <a:rPr lang="en-US" sz="2600" dirty="0"/>
              <a:t>models of health </a:t>
            </a:r>
            <a:r>
              <a:rPr lang="en-US" sz="2600" dirty="0" smtClean="0"/>
              <a:t>behaviors</a:t>
            </a:r>
          </a:p>
          <a:p>
            <a:r>
              <a:rPr lang="en-US" sz="2600" dirty="0" smtClean="0"/>
              <a:t>Explanatory concepts/potential mechanisms connecting social determinants with health behaviors</a:t>
            </a:r>
          </a:p>
          <a:p>
            <a:pPr lvl="1"/>
            <a:r>
              <a:rPr lang="en-US" sz="2600" dirty="0" smtClean="0"/>
              <a:t>Putting it into practice </a:t>
            </a:r>
            <a:r>
              <a:rPr lang="en-US" sz="2600" dirty="0" smtClean="0">
                <a:sym typeface="Wingdings" panose="05000000000000000000" pitchFamily="2" charset="2"/>
              </a:rPr>
              <a:t> research &amp; clinical practice</a:t>
            </a:r>
            <a:endParaRPr lang="en-US" sz="2600" dirty="0" smtClean="0"/>
          </a:p>
        </p:txBody>
      </p:sp>
    </p:spTree>
    <p:extLst>
      <p:ext uri="{BB962C8B-B14F-4D97-AF65-F5344CB8AC3E}">
        <p14:creationId xmlns:p14="http://schemas.microsoft.com/office/powerpoint/2010/main" val="843376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371600"/>
            <a:ext cx="8077200" cy="4955203"/>
          </a:xfrm>
          <a:prstGeom prst="rect">
            <a:avLst/>
          </a:prstGeom>
        </p:spPr>
        <p:txBody>
          <a:bodyPr wrap="square">
            <a:spAutoFit/>
          </a:bodyPr>
          <a:lstStyle/>
          <a:p>
            <a:pPr marL="225425" indent="-225425">
              <a:buFont typeface="Arial" pitchFamily="34" charset="0"/>
              <a:buChar char="•"/>
            </a:pPr>
            <a:r>
              <a:rPr lang="en-US" sz="2800" dirty="0" smtClean="0">
                <a:solidFill>
                  <a:schemeClr val="bg1"/>
                </a:solidFill>
              </a:rPr>
              <a:t>Some negative health behaviors are more common among certain social groups</a:t>
            </a:r>
          </a:p>
          <a:p>
            <a:pPr marL="682625" lvl="1" indent="-225425">
              <a:buFont typeface="Arial" pitchFamily="34" charset="0"/>
              <a:buChar char="•"/>
            </a:pPr>
            <a:r>
              <a:rPr lang="en-US" sz="2600" dirty="0" smtClean="0">
                <a:solidFill>
                  <a:schemeClr val="bg1"/>
                </a:solidFill>
              </a:rPr>
              <a:t>Culturally acceptable? E.g., alternative forms of smoking among South Asians, esp. women</a:t>
            </a:r>
          </a:p>
          <a:p>
            <a:pPr marL="682625" lvl="1" indent="-225425">
              <a:buFont typeface="Arial" pitchFamily="34" charset="0"/>
              <a:buChar char="•"/>
            </a:pPr>
            <a:r>
              <a:rPr lang="en-US" sz="2600" dirty="0" smtClean="0">
                <a:solidFill>
                  <a:schemeClr val="bg1"/>
                </a:solidFill>
              </a:rPr>
              <a:t>Less stigmatized? E.g., overweight/obesity among immigrant/2</a:t>
            </a:r>
            <a:r>
              <a:rPr lang="en-US" sz="2600" baseline="30000" dirty="0" smtClean="0">
                <a:solidFill>
                  <a:schemeClr val="bg1"/>
                </a:solidFill>
              </a:rPr>
              <a:t>nd</a:t>
            </a:r>
            <a:r>
              <a:rPr lang="en-US" sz="2600" dirty="0" smtClean="0">
                <a:solidFill>
                  <a:schemeClr val="bg1"/>
                </a:solidFill>
              </a:rPr>
              <a:t> gen Latinos and Asians</a:t>
            </a:r>
          </a:p>
          <a:p>
            <a:pPr marL="682625" lvl="1" indent="-225425">
              <a:buFont typeface="Arial" pitchFamily="34" charset="0"/>
              <a:buChar char="•"/>
            </a:pPr>
            <a:r>
              <a:rPr lang="en-US" sz="2600" dirty="0" smtClean="0">
                <a:solidFill>
                  <a:schemeClr val="bg1"/>
                </a:solidFill>
              </a:rPr>
              <a:t>Targeted advertising? E.g., menthol cigarettes among African-American communities</a:t>
            </a:r>
          </a:p>
          <a:p>
            <a:pPr marL="682625" lvl="1" indent="-225425">
              <a:buFont typeface="Arial" pitchFamily="34" charset="0"/>
              <a:buChar char="•"/>
            </a:pPr>
            <a:r>
              <a:rPr lang="en-US" sz="2600" dirty="0" smtClean="0">
                <a:solidFill>
                  <a:schemeClr val="bg1"/>
                </a:solidFill>
              </a:rPr>
              <a:t>Greater availability? E.g., betel-nut chewing in East Asia</a:t>
            </a:r>
          </a:p>
          <a:p>
            <a:pPr marL="682625" lvl="1" indent="-225425">
              <a:buFont typeface="Arial" pitchFamily="34" charset="0"/>
              <a:buChar char="•"/>
            </a:pPr>
            <a:r>
              <a:rPr lang="en-US" sz="2600" dirty="0" smtClean="0">
                <a:solidFill>
                  <a:schemeClr val="bg1"/>
                </a:solidFill>
              </a:rPr>
              <a:t>Perceived necessity of preventive health in absence of symptoms</a:t>
            </a:r>
            <a:endParaRPr lang="en-US" sz="2600" dirty="0" smtClean="0">
              <a:solidFill>
                <a:schemeClr val="bg1"/>
              </a:solidFill>
            </a:endParaRPr>
          </a:p>
        </p:txBody>
      </p:sp>
      <p:sp>
        <p:nvSpPr>
          <p:cNvPr id="4" name="Title 1"/>
          <p:cNvSpPr txBox="1">
            <a:spLocks/>
          </p:cNvSpPr>
          <p:nvPr/>
        </p:nvSpPr>
        <p:spPr>
          <a:xfrm>
            <a:off x="4572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bg1"/>
                </a:solidFill>
              </a:rPr>
              <a:t>Social and cultural norms, culturally-driven health beliefs</a:t>
            </a:r>
            <a:endParaRPr lang="en-US" sz="4000" dirty="0">
              <a:solidFill>
                <a:schemeClr val="bg1"/>
              </a:solidFill>
            </a:endParaRPr>
          </a:p>
        </p:txBody>
      </p:sp>
    </p:spTree>
    <p:extLst>
      <p:ext uri="{BB962C8B-B14F-4D97-AF65-F5344CB8AC3E}">
        <p14:creationId xmlns:p14="http://schemas.microsoft.com/office/powerpoint/2010/main" val="2396057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endParaRPr lang="en-US" dirty="0"/>
          </a:p>
        </p:txBody>
      </p:sp>
      <p:sp>
        <p:nvSpPr>
          <p:cNvPr id="3" name="Content Placeholder 2"/>
          <p:cNvSpPr>
            <a:spLocks noGrp="1"/>
          </p:cNvSpPr>
          <p:nvPr>
            <p:ph idx="1"/>
          </p:nvPr>
        </p:nvSpPr>
        <p:spPr>
          <a:xfrm>
            <a:off x="457200" y="13414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t>Stress &amp; social </a:t>
            </a:r>
            <a:r>
              <a:rPr lang="en-US" dirty="0" smtClean="0"/>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2183911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Stress &amp; social</a:t>
            </a:r>
            <a:r>
              <a:rPr kumimoji="0" lang="en-US" sz="3200" b="0" i="0" u="none" strike="noStrike" kern="1200" cap="none" spc="0" normalizeH="0" noProof="0" dirty="0" smtClean="0">
                <a:ln>
                  <a:noFill/>
                </a:ln>
                <a:solidFill>
                  <a:schemeClr val="bg1"/>
                </a:solidFill>
                <a:effectLst/>
                <a:uLnTx/>
                <a:uFillTx/>
                <a:latin typeface="+mj-lt"/>
                <a:ea typeface="+mj-ea"/>
                <a:cs typeface="+mj-cs"/>
              </a:rPr>
              <a:t> support</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Socioeconomic disadvantage </a:t>
            </a:r>
            <a:r>
              <a:rPr lang="en-US" sz="2600" dirty="0" smtClean="0">
                <a:solidFill>
                  <a:schemeClr val="bg1"/>
                </a:solidFill>
                <a:sym typeface="Wingdings" panose="05000000000000000000" pitchFamily="2" charset="2"/>
              </a:rPr>
              <a:t> increased adversity, drain on capacity to cope (</a:t>
            </a:r>
            <a:r>
              <a:rPr lang="en-US" sz="2600" dirty="0" err="1" smtClean="0">
                <a:solidFill>
                  <a:schemeClr val="bg1"/>
                </a:solidFill>
                <a:sym typeface="Wingdings" panose="05000000000000000000" pitchFamily="2" charset="2"/>
              </a:rPr>
              <a:t>Pampel</a:t>
            </a:r>
            <a:r>
              <a:rPr lang="en-US" sz="2600" dirty="0" smtClean="0">
                <a:solidFill>
                  <a:schemeClr val="bg1"/>
                </a:solidFill>
                <a:sym typeface="Wingdings" panose="05000000000000000000" pitchFamily="2" charset="2"/>
              </a:rPr>
              <a:t> 2010)</a:t>
            </a:r>
          </a:p>
          <a:p>
            <a:r>
              <a:rPr lang="en-US" sz="2600" dirty="0" smtClean="0">
                <a:solidFill>
                  <a:schemeClr val="bg1"/>
                </a:solidFill>
                <a:sym typeface="Wingdings" panose="05000000000000000000" pitchFamily="2" charset="2"/>
              </a:rPr>
              <a:t>Affordances model:</a:t>
            </a:r>
          </a:p>
          <a:p>
            <a:pPr lvl="1"/>
            <a:r>
              <a:rPr lang="en-US" sz="2200" dirty="0" smtClean="0">
                <a:solidFill>
                  <a:schemeClr val="bg1"/>
                </a:solidFill>
                <a:sym typeface="Wingdings" panose="05000000000000000000" pitchFamily="2" charset="2"/>
              </a:rPr>
              <a:t>Poor health behaviors  regulate mood  ability to cope</a:t>
            </a:r>
          </a:p>
          <a:p>
            <a:r>
              <a:rPr lang="en-US" sz="2600" dirty="0" smtClean="0">
                <a:solidFill>
                  <a:schemeClr val="bg1"/>
                </a:solidFill>
                <a:sym typeface="Wingdings" panose="05000000000000000000" pitchFamily="2" charset="2"/>
              </a:rPr>
              <a:t>Environmental affordances:</a:t>
            </a:r>
          </a:p>
          <a:p>
            <a:pPr lvl="1"/>
            <a:r>
              <a:rPr lang="en-US" sz="2000" dirty="0" smtClean="0">
                <a:solidFill>
                  <a:schemeClr val="bg1"/>
                </a:solidFill>
              </a:rPr>
              <a:t>Relationships </a:t>
            </a:r>
            <a:r>
              <a:rPr lang="en-US" sz="2000" dirty="0">
                <a:solidFill>
                  <a:schemeClr val="bg1"/>
                </a:solidFill>
              </a:rPr>
              <a:t>between people and their environments that can have an effect on human activity whether or not they are visible, known, or desirable.</a:t>
            </a:r>
          </a:p>
          <a:p>
            <a:pPr lvl="1"/>
            <a:endParaRPr lang="en-US" sz="2200" dirty="0" smtClean="0">
              <a:solidFill>
                <a:schemeClr val="bg1"/>
              </a:solidFill>
            </a:endParaRPr>
          </a:p>
        </p:txBody>
      </p:sp>
    </p:spTree>
    <p:extLst>
      <p:ext uri="{BB962C8B-B14F-4D97-AF65-F5344CB8AC3E}">
        <p14:creationId xmlns:p14="http://schemas.microsoft.com/office/powerpoint/2010/main" val="2918164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2612"/>
            <a:ext cx="7848600" cy="4524315"/>
          </a:xfrm>
          <a:prstGeom prst="rect">
            <a:avLst/>
          </a:prstGeom>
        </p:spPr>
        <p:txBody>
          <a:bodyPr wrap="square">
            <a:spAutoFit/>
          </a:bodyPr>
          <a:lstStyle/>
          <a:p>
            <a:pPr marL="342900" indent="-342900">
              <a:buFont typeface="Arial" panose="020B0604020202020204" pitchFamily="34" charset="0"/>
              <a:buChar char="•"/>
            </a:pPr>
            <a:r>
              <a:rPr lang="en-US" sz="3000" dirty="0" smtClean="0">
                <a:solidFill>
                  <a:schemeClr val="bg1"/>
                </a:solidFill>
              </a:rPr>
              <a:t> Over the life course, Blacks (and other underserved populations) are more likely to engage in coping strategies (i.e., adverse health behaviors) that “preserve” </a:t>
            </a:r>
            <a:r>
              <a:rPr lang="en-US" sz="3000" u="sng" dirty="0" smtClean="0">
                <a:solidFill>
                  <a:schemeClr val="bg1"/>
                </a:solidFill>
              </a:rPr>
              <a:t>mental health</a:t>
            </a:r>
            <a:r>
              <a:rPr lang="en-US" sz="3000" dirty="0" smtClean="0">
                <a:solidFill>
                  <a:schemeClr val="bg1"/>
                </a:solidFill>
              </a:rPr>
              <a:t> </a:t>
            </a:r>
          </a:p>
          <a:p>
            <a:pPr marL="342900" indent="-342900">
              <a:buFont typeface="Arial" panose="020B0604020202020204" pitchFamily="34" charset="0"/>
              <a:buChar char="•"/>
            </a:pPr>
            <a:r>
              <a:rPr lang="en-US" sz="3000" dirty="0" smtClean="0">
                <a:solidFill>
                  <a:schemeClr val="bg1"/>
                </a:solidFill>
              </a:rPr>
              <a:t>However, over time, in concert with social, economic, and environmental stressors, these coping strategies lead to poor </a:t>
            </a:r>
            <a:r>
              <a:rPr lang="en-US" sz="3000" u="sng" dirty="0" smtClean="0">
                <a:solidFill>
                  <a:schemeClr val="bg1"/>
                </a:solidFill>
              </a:rPr>
              <a:t>physical health </a:t>
            </a:r>
            <a:r>
              <a:rPr lang="en-US" sz="3000" dirty="0" smtClean="0">
                <a:solidFill>
                  <a:schemeClr val="bg1"/>
                </a:solidFill>
              </a:rPr>
              <a:t>in middle age and older life</a:t>
            </a:r>
          </a:p>
          <a:p>
            <a:pPr marL="342900" indent="-342900">
              <a:buFont typeface="Arial" panose="020B0604020202020204" pitchFamily="34" charset="0"/>
              <a:buChar char="•"/>
            </a:pPr>
            <a:endParaRPr lang="en-US" sz="2400" dirty="0">
              <a:solidFill>
                <a:schemeClr val="bg1"/>
              </a:solidFill>
            </a:endParaRPr>
          </a:p>
          <a:p>
            <a:r>
              <a:rPr lang="en-US" sz="2400" dirty="0" smtClean="0">
                <a:solidFill>
                  <a:schemeClr val="bg1"/>
                </a:solidFill>
              </a:rPr>
              <a:t>Jackson et al. AJPH 2010</a:t>
            </a:r>
            <a:endParaRPr lang="en-US" sz="2400" dirty="0">
              <a:solidFill>
                <a:schemeClr val="bg1"/>
              </a:solidFill>
            </a:endParaRPr>
          </a:p>
        </p:txBody>
      </p:sp>
      <p:sp>
        <p:nvSpPr>
          <p:cNvPr id="3" name="Title 1"/>
          <p:cNvSpPr txBox="1">
            <a:spLocks/>
          </p:cNvSpPr>
          <p:nvPr/>
        </p:nvSpPr>
        <p:spPr>
          <a:xfrm>
            <a:off x="457200" y="3048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Affordances</a:t>
            </a:r>
            <a:r>
              <a:rPr kumimoji="0" lang="en-US" sz="4400" b="0" i="0" u="none" strike="noStrike" kern="1200" cap="none" spc="0" normalizeH="0" noProof="0" dirty="0" smtClean="0">
                <a:ln>
                  <a:noFill/>
                </a:ln>
                <a:solidFill>
                  <a:schemeClr val="bg1"/>
                </a:solidFill>
                <a:effectLst/>
                <a:uLnTx/>
                <a:uFillTx/>
                <a:latin typeface="+mj-lt"/>
                <a:ea typeface="+mj-ea"/>
                <a:cs typeface="+mj-cs"/>
              </a:rPr>
              <a:t> Model (Jackson)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4339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srcRect l="18334" t="7407" r="19167" b="30412"/>
          <a:stretch/>
        </p:blipFill>
        <p:spPr bwMode="auto">
          <a:xfrm>
            <a:off x="381000" y="1447800"/>
            <a:ext cx="8305800" cy="4648200"/>
          </a:xfrm>
          <a:prstGeom prst="rect">
            <a:avLst/>
          </a:prstGeom>
          <a:noFill/>
          <a:ln w="9525">
            <a:noFill/>
            <a:miter lim="800000"/>
            <a:headEnd/>
            <a:tailEnd/>
          </a:ln>
        </p:spPr>
      </p:pic>
      <p:sp>
        <p:nvSpPr>
          <p:cNvPr id="2" name="TextBox 1"/>
          <p:cNvSpPr txBox="1"/>
          <p:nvPr/>
        </p:nvSpPr>
        <p:spPr>
          <a:xfrm>
            <a:off x="228600" y="76200"/>
            <a:ext cx="8686801" cy="1384995"/>
          </a:xfrm>
          <a:prstGeom prst="rect">
            <a:avLst/>
          </a:prstGeom>
          <a:noFill/>
        </p:spPr>
        <p:txBody>
          <a:bodyPr wrap="square" rtlCol="0">
            <a:spAutoFit/>
          </a:bodyPr>
          <a:lstStyle/>
          <a:p>
            <a:r>
              <a:rPr lang="en-US" sz="2800" dirty="0" smtClean="0">
                <a:solidFill>
                  <a:schemeClr val="bg1"/>
                </a:solidFill>
              </a:rPr>
              <a:t>Affordances Framework: Inter-relationships among environment, stressors, negative health behaviors, and physical and mental health</a:t>
            </a:r>
            <a:endParaRPr lang="en-US" sz="2800" dirty="0">
              <a:solidFill>
                <a:schemeClr val="bg1"/>
              </a:solidFill>
            </a:endParaRPr>
          </a:p>
        </p:txBody>
      </p:sp>
      <p:sp>
        <p:nvSpPr>
          <p:cNvPr id="3" name="TextBox 2"/>
          <p:cNvSpPr txBox="1"/>
          <p:nvPr/>
        </p:nvSpPr>
        <p:spPr>
          <a:xfrm>
            <a:off x="533400" y="6324600"/>
            <a:ext cx="6091283" cy="369332"/>
          </a:xfrm>
          <a:prstGeom prst="rect">
            <a:avLst/>
          </a:prstGeom>
          <a:noFill/>
        </p:spPr>
        <p:txBody>
          <a:bodyPr wrap="none" rtlCol="0">
            <a:spAutoFit/>
          </a:bodyPr>
          <a:lstStyle/>
          <a:p>
            <a:r>
              <a:rPr lang="en-US" dirty="0" smtClean="0"/>
              <a:t>Jackson &amp; Knight, 2006; Jackson, Knight, &amp; Rafferty, 2010, AJPH</a:t>
            </a:r>
            <a:endParaRPr lang="en-US" dirty="0"/>
          </a:p>
        </p:txBody>
      </p:sp>
    </p:spTree>
    <p:extLst>
      <p:ext uri="{BB962C8B-B14F-4D97-AF65-F5344CB8AC3E}">
        <p14:creationId xmlns:p14="http://schemas.microsoft.com/office/powerpoint/2010/main" val="2600524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Adverse Childhood Experiences (ACEs) - CDC</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288925" indent="-288925">
              <a:spcBef>
                <a:spcPct val="20000"/>
              </a:spcBef>
              <a:spcAft>
                <a:spcPts val="0"/>
              </a:spcAft>
              <a:buClr>
                <a:srgbClr val="D14B01"/>
              </a:buClr>
              <a:defRPr/>
            </a:pPr>
            <a:r>
              <a:rPr lang="en-US" sz="2800" kern="0" dirty="0" smtClean="0">
                <a:solidFill>
                  <a:schemeClr val="bg1"/>
                </a:solidFill>
                <a:latin typeface="+mn-lt"/>
              </a:rPr>
              <a:t>Before the age of 18:</a:t>
            </a:r>
          </a:p>
          <a:p>
            <a:pPr marL="288925" indent="-288925">
              <a:spcBef>
                <a:spcPct val="20000"/>
              </a:spcBef>
              <a:spcAft>
                <a:spcPts val="0"/>
              </a:spcAft>
              <a:buClr>
                <a:srgbClr val="D14B01"/>
              </a:buClr>
              <a:buFontTx/>
              <a:buChar char="•"/>
              <a:defRPr/>
            </a:pPr>
            <a:r>
              <a:rPr lang="en-US" sz="2800" kern="0" dirty="0" smtClean="0">
                <a:solidFill>
                  <a:schemeClr val="bg1"/>
                </a:solidFill>
                <a:latin typeface="+mn-lt"/>
              </a:rPr>
              <a:t>Live with </a:t>
            </a:r>
          </a:p>
          <a:p>
            <a:pPr marL="746125" lvl="1" indent="-288925">
              <a:spcBef>
                <a:spcPct val="20000"/>
              </a:spcBef>
              <a:spcAft>
                <a:spcPts val="0"/>
              </a:spcAft>
              <a:buClr>
                <a:srgbClr val="D14B01"/>
              </a:buClr>
              <a:buFont typeface="Wingdings" pitchFamily="2" charset="2"/>
              <a:buChar char="§"/>
              <a:defRPr/>
            </a:pPr>
            <a:r>
              <a:rPr lang="en-US" sz="2800" kern="0" dirty="0" smtClean="0">
                <a:solidFill>
                  <a:schemeClr val="bg1"/>
                </a:solidFill>
                <a:latin typeface="+mn-lt"/>
              </a:rPr>
              <a:t>depressed or mentally ill person</a:t>
            </a:r>
          </a:p>
          <a:p>
            <a:pPr marL="746125" lvl="1" indent="-288925">
              <a:spcBef>
                <a:spcPct val="20000"/>
              </a:spcBef>
              <a:spcAft>
                <a:spcPts val="0"/>
              </a:spcAft>
              <a:buClr>
                <a:srgbClr val="D14B01"/>
              </a:buClr>
              <a:buFont typeface="Wingdings" pitchFamily="2" charset="2"/>
              <a:buChar char="§"/>
              <a:defRPr/>
            </a:pPr>
            <a:r>
              <a:rPr lang="en-US" sz="2800" kern="0" dirty="0" smtClean="0">
                <a:solidFill>
                  <a:schemeClr val="bg1"/>
                </a:solidFill>
                <a:latin typeface="+mn-lt"/>
              </a:rPr>
              <a:t>alcoholic</a:t>
            </a:r>
          </a:p>
          <a:p>
            <a:pPr marL="746125" lvl="1" indent="-288925">
              <a:spcBef>
                <a:spcPct val="20000"/>
              </a:spcBef>
              <a:spcAft>
                <a:spcPts val="0"/>
              </a:spcAft>
              <a:buClr>
                <a:srgbClr val="D14B01"/>
              </a:buClr>
              <a:buFont typeface="Wingdings" pitchFamily="2" charset="2"/>
              <a:buChar char="§"/>
              <a:defRPr/>
            </a:pPr>
            <a:r>
              <a:rPr lang="en-US" sz="2800" kern="0" dirty="0">
                <a:solidFill>
                  <a:schemeClr val="bg1"/>
                </a:solidFill>
                <a:latin typeface="+mn-lt"/>
              </a:rPr>
              <a:t>d</a:t>
            </a:r>
            <a:r>
              <a:rPr lang="en-US" sz="2800" kern="0" dirty="0" smtClean="0">
                <a:solidFill>
                  <a:schemeClr val="bg1"/>
                </a:solidFill>
                <a:latin typeface="+mn-lt"/>
              </a:rPr>
              <a:t>rug user</a:t>
            </a:r>
          </a:p>
          <a:p>
            <a:pPr marL="746125" lvl="1" indent="-288925">
              <a:spcBef>
                <a:spcPct val="20000"/>
              </a:spcBef>
              <a:spcAft>
                <a:spcPts val="0"/>
              </a:spcAft>
              <a:buClr>
                <a:srgbClr val="D14B01"/>
              </a:buClr>
              <a:buFont typeface="Wingdings" pitchFamily="2" charset="2"/>
              <a:buChar char="§"/>
              <a:defRPr/>
            </a:pPr>
            <a:r>
              <a:rPr lang="en-US" sz="2800" kern="0" dirty="0">
                <a:solidFill>
                  <a:schemeClr val="bg1"/>
                </a:solidFill>
                <a:latin typeface="+mn-lt"/>
              </a:rPr>
              <a:t>a</a:t>
            </a:r>
            <a:r>
              <a:rPr lang="en-US" sz="2800" kern="0" dirty="0" smtClean="0">
                <a:solidFill>
                  <a:schemeClr val="bg1"/>
                </a:solidFill>
                <a:latin typeface="+mn-lt"/>
              </a:rPr>
              <a:t>nyone sentenced to prison time</a:t>
            </a:r>
          </a:p>
          <a:p>
            <a:pPr marL="288925" indent="-288925">
              <a:spcBef>
                <a:spcPct val="20000"/>
              </a:spcBef>
              <a:spcAft>
                <a:spcPts val="0"/>
              </a:spcAft>
              <a:buClr>
                <a:srgbClr val="D14B01"/>
              </a:buClr>
              <a:buFontTx/>
              <a:buChar char="•"/>
              <a:defRPr/>
            </a:pPr>
            <a:r>
              <a:rPr lang="en-US" sz="2800" kern="0" dirty="0">
                <a:solidFill>
                  <a:schemeClr val="bg1"/>
                </a:solidFill>
              </a:rPr>
              <a:t>Parents separated or divorced </a:t>
            </a:r>
          </a:p>
          <a:p>
            <a:pPr marL="288925" indent="-288925">
              <a:spcBef>
                <a:spcPct val="20000"/>
              </a:spcBef>
              <a:spcAft>
                <a:spcPts val="0"/>
              </a:spcAft>
              <a:buClr>
                <a:srgbClr val="D14B01"/>
              </a:buClr>
              <a:buFontTx/>
              <a:buChar char="•"/>
              <a:defRPr/>
            </a:pPr>
            <a:r>
              <a:rPr lang="en-US" sz="2800" kern="0" dirty="0">
                <a:solidFill>
                  <a:schemeClr val="bg1"/>
                </a:solidFill>
              </a:rPr>
              <a:t>Exposed to domestic violence</a:t>
            </a:r>
          </a:p>
          <a:p>
            <a:pPr marL="288925" indent="-288925">
              <a:spcBef>
                <a:spcPct val="20000"/>
              </a:spcBef>
              <a:spcAft>
                <a:spcPts val="0"/>
              </a:spcAft>
              <a:buClr>
                <a:srgbClr val="D14B01"/>
              </a:buClr>
              <a:buFontTx/>
              <a:buChar char="•"/>
              <a:defRPr/>
            </a:pPr>
            <a:r>
              <a:rPr lang="en-US" sz="2800" kern="0" dirty="0">
                <a:solidFill>
                  <a:schemeClr val="bg1"/>
                </a:solidFill>
              </a:rPr>
              <a:t>Physical abuse</a:t>
            </a:r>
          </a:p>
          <a:p>
            <a:pPr marL="288925" indent="-288925">
              <a:spcBef>
                <a:spcPct val="20000"/>
              </a:spcBef>
              <a:spcAft>
                <a:spcPts val="0"/>
              </a:spcAft>
              <a:buClr>
                <a:srgbClr val="D14B01"/>
              </a:buClr>
              <a:buFontTx/>
              <a:buChar char="•"/>
              <a:defRPr/>
            </a:pPr>
            <a:r>
              <a:rPr lang="en-US" sz="2800" kern="0" dirty="0">
                <a:solidFill>
                  <a:schemeClr val="bg1"/>
                </a:solidFill>
              </a:rPr>
              <a:t>Sexual abuse</a:t>
            </a:r>
          </a:p>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75071"/>
            <a:ext cx="8382000" cy="5500793"/>
          </a:xfrm>
          <a:prstGeom prst="rect">
            <a:avLst/>
          </a:prstGeom>
        </p:spPr>
      </p:pic>
      <p:sp>
        <p:nvSpPr>
          <p:cNvPr id="3" name="TextBox 2"/>
          <p:cNvSpPr txBox="1"/>
          <p:nvPr/>
        </p:nvSpPr>
        <p:spPr>
          <a:xfrm>
            <a:off x="156198" y="6400800"/>
            <a:ext cx="2237857" cy="369332"/>
          </a:xfrm>
          <a:prstGeom prst="rect">
            <a:avLst/>
          </a:prstGeom>
          <a:noFill/>
        </p:spPr>
        <p:txBody>
          <a:bodyPr wrap="none" rtlCol="0">
            <a:spAutoFit/>
          </a:bodyPr>
          <a:lstStyle/>
          <a:p>
            <a:r>
              <a:rPr lang="en-US" dirty="0" smtClean="0"/>
              <a:t>Bellis et al. AJPH 2013</a:t>
            </a:r>
            <a:endParaRPr lang="en-US" dirty="0"/>
          </a:p>
        </p:txBody>
      </p:sp>
      <p:sp>
        <p:nvSpPr>
          <p:cNvPr id="4" name="TextBox 3"/>
          <p:cNvSpPr txBox="1"/>
          <p:nvPr/>
        </p:nvSpPr>
        <p:spPr>
          <a:xfrm>
            <a:off x="188096" y="239203"/>
            <a:ext cx="8265019" cy="461665"/>
          </a:xfrm>
          <a:prstGeom prst="rect">
            <a:avLst/>
          </a:prstGeom>
          <a:noFill/>
        </p:spPr>
        <p:txBody>
          <a:bodyPr wrap="none" rtlCol="0">
            <a:spAutoFit/>
          </a:bodyPr>
          <a:lstStyle/>
          <a:p>
            <a:r>
              <a:rPr lang="en-US" sz="2400" b="1" dirty="0" smtClean="0">
                <a:solidFill>
                  <a:schemeClr val="bg1"/>
                </a:solidFill>
              </a:rPr>
              <a:t>Adverse Childhood Experiences and adult health behaviors, UK </a:t>
            </a:r>
            <a:endParaRPr lang="en-US" sz="2400" b="1" dirty="0">
              <a:solidFill>
                <a:schemeClr val="bg1"/>
              </a:solidFill>
            </a:endParaRPr>
          </a:p>
        </p:txBody>
      </p:sp>
    </p:spTree>
    <p:extLst>
      <p:ext uri="{BB962C8B-B14F-4D97-AF65-F5344CB8AC3E}">
        <p14:creationId xmlns:p14="http://schemas.microsoft.com/office/powerpoint/2010/main" val="818963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endParaRPr lang="en-US" dirty="0"/>
          </a:p>
        </p:txBody>
      </p:sp>
      <p:sp>
        <p:nvSpPr>
          <p:cNvPr id="3" name="Content Placeholder 2"/>
          <p:cNvSpPr>
            <a:spLocks noGrp="1"/>
          </p:cNvSpPr>
          <p:nvPr>
            <p:ph idx="1"/>
          </p:nvPr>
        </p:nvSpPr>
        <p:spPr>
          <a:xfrm>
            <a:off x="457200" y="13414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t>Medical mistrust &amp; healthcare utilization</a:t>
            </a:r>
            <a:endParaRPr lang="en-US" dirty="0"/>
          </a:p>
          <a:p>
            <a:pPr>
              <a:spcBef>
                <a:spcPts val="600"/>
              </a:spcBef>
            </a:pPr>
            <a:endParaRPr lang="en-US" dirty="0"/>
          </a:p>
        </p:txBody>
      </p:sp>
    </p:spTree>
    <p:extLst>
      <p:ext uri="{BB962C8B-B14F-4D97-AF65-F5344CB8AC3E}">
        <p14:creationId xmlns:p14="http://schemas.microsoft.com/office/powerpoint/2010/main" val="4090646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Medical mistrust and healthcare utilization</a:t>
            </a:r>
            <a:endParaRPr lang="en-US" sz="3600" dirty="0"/>
          </a:p>
        </p:txBody>
      </p:sp>
      <p:sp>
        <p:nvSpPr>
          <p:cNvPr id="3" name="Content Placeholder 2"/>
          <p:cNvSpPr>
            <a:spLocks noGrp="1"/>
          </p:cNvSpPr>
          <p:nvPr>
            <p:ph idx="1"/>
          </p:nvPr>
        </p:nvSpPr>
        <p:spPr>
          <a:xfrm>
            <a:off x="457200" y="1219200"/>
            <a:ext cx="8229600" cy="4525963"/>
          </a:xfrm>
        </p:spPr>
        <p:txBody>
          <a:bodyPr/>
          <a:lstStyle/>
          <a:p>
            <a:r>
              <a:rPr lang="en-US" sz="2800" dirty="0" smtClean="0"/>
              <a:t>Institutional and personal experiences with adverse medical experiences may result in mistrust of the medical care system and providers, leading to avoidance of medical care</a:t>
            </a:r>
          </a:p>
          <a:p>
            <a:r>
              <a:rPr lang="en-US" sz="2800" dirty="0" smtClean="0"/>
              <a:t>Medical mistrust index (of healthcare organizations) associated with measures of underutilization of health care (</a:t>
            </a:r>
            <a:r>
              <a:rPr lang="en-US" sz="2800" dirty="0" err="1" smtClean="0"/>
              <a:t>LaVeist</a:t>
            </a:r>
            <a:r>
              <a:rPr lang="en-US" sz="2800" dirty="0" smtClean="0"/>
              <a:t> et al. Health </a:t>
            </a:r>
            <a:r>
              <a:rPr lang="en-US" sz="2800" dirty="0" err="1" smtClean="0"/>
              <a:t>Serv</a:t>
            </a:r>
            <a:r>
              <a:rPr lang="en-US" sz="2800" dirty="0" smtClean="0"/>
              <a:t> Res 2009)</a:t>
            </a:r>
          </a:p>
          <a:p>
            <a:r>
              <a:rPr lang="en-US" sz="2800" dirty="0" smtClean="0"/>
              <a:t>Review of 27 studies showed greater medical mistrust associated (in most studies) with lower use of colorectal cancer screening (Adams et al. J </a:t>
            </a:r>
            <a:r>
              <a:rPr lang="en-US" sz="2800" dirty="0" err="1" smtClean="0"/>
              <a:t>Comm</a:t>
            </a:r>
            <a:r>
              <a:rPr lang="en-US" sz="2800" dirty="0" smtClean="0"/>
              <a:t> Health 2017)</a:t>
            </a:r>
            <a:endParaRPr lang="en-US" sz="2800" dirty="0"/>
          </a:p>
        </p:txBody>
      </p:sp>
    </p:spTree>
    <p:extLst>
      <p:ext uri="{BB962C8B-B14F-4D97-AF65-F5344CB8AC3E}">
        <p14:creationId xmlns:p14="http://schemas.microsoft.com/office/powerpoint/2010/main" val="2379909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smtClean="0"/>
              <a:t>(</a:t>
            </a:r>
            <a:r>
              <a:rPr lang="en-US" sz="3000" dirty="0" err="1" smtClean="0"/>
              <a:t>Pampel</a:t>
            </a:r>
            <a:r>
              <a:rPr lang="en-US" sz="3000" dirty="0" smtClean="0"/>
              <a:t> </a:t>
            </a:r>
            <a:r>
              <a:rPr lang="en-US" sz="3000" dirty="0" err="1" smtClean="0"/>
              <a:t>Annu</a:t>
            </a:r>
            <a:r>
              <a:rPr lang="en-US" sz="3000" dirty="0" smtClean="0"/>
              <a:t> Rev </a:t>
            </a:r>
            <a:r>
              <a:rPr lang="en-US" sz="3000" dirty="0" err="1" smtClean="0"/>
              <a:t>Sociol</a:t>
            </a:r>
            <a:r>
              <a:rPr lang="en-US" sz="3000" dirty="0" smtClean="0"/>
              <a:t> 2010)</a:t>
            </a:r>
            <a:endParaRPr lang="en-US" sz="3000" dirty="0"/>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93925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7526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solidFill>
                  <a:schemeClr val="bg1"/>
                </a:solidFill>
                <a:latin typeface="+mj-lt"/>
                <a:ea typeface="+mj-ea"/>
                <a:cs typeface="+mj-cs"/>
              </a:rPr>
              <a:t>Health behaviors are patterned by social determinants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899934538.jpg"/>
          <p:cNvPicPr>
            <a:picLocks noChangeAspect="1"/>
          </p:cNvPicPr>
          <p:nvPr/>
        </p:nvPicPr>
        <p:blipFill>
          <a:blip r:embed="rId2" cstate="print"/>
          <a:stretch>
            <a:fillRect/>
          </a:stretch>
        </p:blipFill>
        <p:spPr>
          <a:xfrm>
            <a:off x="457200" y="4495800"/>
            <a:ext cx="1975599" cy="1313854"/>
          </a:xfrm>
          <a:prstGeom prst="rect">
            <a:avLst/>
          </a:prstGeom>
        </p:spPr>
      </p:pic>
      <p:pic>
        <p:nvPicPr>
          <p:cNvPr id="4" name="Picture 3" descr="AlcoholicBeverages-731x1024.jpg"/>
          <p:cNvPicPr>
            <a:picLocks noChangeAspect="1"/>
          </p:cNvPicPr>
          <p:nvPr/>
        </p:nvPicPr>
        <p:blipFill>
          <a:blip r:embed="rId3" cstate="print"/>
          <a:stretch>
            <a:fillRect/>
          </a:stretch>
        </p:blipFill>
        <p:spPr>
          <a:xfrm>
            <a:off x="7391400" y="3886200"/>
            <a:ext cx="1501080" cy="2102744"/>
          </a:xfrm>
          <a:prstGeom prst="rect">
            <a:avLst/>
          </a:prstGeom>
        </p:spPr>
      </p:pic>
      <p:pic>
        <p:nvPicPr>
          <p:cNvPr id="5" name="Picture 4" descr="fast-food.jpg"/>
          <p:cNvPicPr>
            <a:picLocks noChangeAspect="1"/>
          </p:cNvPicPr>
          <p:nvPr/>
        </p:nvPicPr>
        <p:blipFill>
          <a:blip r:embed="rId4" cstate="print"/>
          <a:srcRect/>
          <a:stretch>
            <a:fillRect/>
          </a:stretch>
        </p:blipFill>
        <p:spPr bwMode="auto">
          <a:xfrm>
            <a:off x="5434013" y="4131569"/>
            <a:ext cx="1576387" cy="1857375"/>
          </a:xfrm>
          <a:prstGeom prst="rect">
            <a:avLst/>
          </a:prstGeom>
          <a:noFill/>
          <a:ln w="9525">
            <a:noFill/>
            <a:miter lim="800000"/>
            <a:headEnd/>
            <a:tailEnd/>
          </a:ln>
        </p:spPr>
      </p:pic>
      <p:pic>
        <p:nvPicPr>
          <p:cNvPr id="6" name="Picture 5" descr="cul de sac sidewalk.jpg"/>
          <p:cNvPicPr>
            <a:picLocks noChangeAspect="1"/>
          </p:cNvPicPr>
          <p:nvPr/>
        </p:nvPicPr>
        <p:blipFill>
          <a:blip r:embed="rId5" cstate="print"/>
          <a:stretch>
            <a:fillRect/>
          </a:stretch>
        </p:blipFill>
        <p:spPr>
          <a:xfrm>
            <a:off x="2686724" y="4335958"/>
            <a:ext cx="2418676" cy="1633537"/>
          </a:xfrm>
          <a:prstGeom prst="rect">
            <a:avLst/>
          </a:prstGeom>
        </p:spPr>
      </p:pic>
    </p:spTree>
    <p:extLst>
      <p:ext uri="{BB962C8B-B14F-4D97-AF65-F5344CB8AC3E}">
        <p14:creationId xmlns:p14="http://schemas.microsoft.com/office/powerpoint/2010/main" val="3197996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a:t>Fewer benefits of health behaviors for longevity</a:t>
            </a:r>
          </a:p>
        </p:txBody>
      </p:sp>
      <p:sp>
        <p:nvSpPr>
          <p:cNvPr id="3" name="Content Placeholder 2"/>
          <p:cNvSpPr>
            <a:spLocks noGrp="1"/>
          </p:cNvSpPr>
          <p:nvPr>
            <p:ph idx="1"/>
          </p:nvPr>
        </p:nvSpPr>
        <p:spPr>
          <a:xfrm>
            <a:off x="457200" y="1600200"/>
            <a:ext cx="8229600" cy="4525963"/>
          </a:xfrm>
        </p:spPr>
        <p:txBody>
          <a:bodyPr/>
          <a:lstStyle/>
          <a:p>
            <a:r>
              <a:rPr lang="en-US" sz="2200" dirty="0" smtClean="0"/>
              <a:t>Persons of low SES have less to gain from healthy behaviors</a:t>
            </a:r>
          </a:p>
          <a:p>
            <a:r>
              <a:rPr lang="en-US" sz="2200" dirty="0" smtClean="0"/>
              <a:t>Less reason to invest in future longevity and more reason to focus on present when making decisions about health behaviors</a:t>
            </a:r>
          </a:p>
          <a:p>
            <a:r>
              <a:rPr lang="en-US" sz="2200" dirty="0" smtClean="0"/>
              <a:t>Lower SES groups feel fatalistic about ability to act in ways that extend longevity, reduce disease risk</a:t>
            </a:r>
          </a:p>
          <a:p>
            <a:r>
              <a:rPr lang="en-US" sz="2200" dirty="0" smtClean="0"/>
              <a:t>Strong concern with future consequences of health decisions partially mediates relationship between SES and body weight</a:t>
            </a:r>
          </a:p>
          <a:p>
            <a:r>
              <a:rPr lang="en-US" sz="2200" dirty="0" smtClean="0"/>
              <a:t>High SES groups quit smoking because of future health concerns, while low SES groups are motivated by cost and current health problems</a:t>
            </a:r>
            <a:endParaRPr lang="en-US" sz="2200" dirty="0"/>
          </a:p>
          <a:p>
            <a:pPr lvl="1"/>
            <a:endParaRPr lang="en-US" sz="2200" dirty="0"/>
          </a:p>
        </p:txBody>
      </p:sp>
      <p:sp>
        <p:nvSpPr>
          <p:cNvPr id="4" name="TextBox 3"/>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774172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smtClean="0"/>
              <a:t>(</a:t>
            </a:r>
            <a:r>
              <a:rPr lang="en-US" sz="3000" dirty="0" err="1" smtClean="0"/>
              <a:t>Pampel</a:t>
            </a:r>
            <a:r>
              <a:rPr lang="en-US" sz="3000" dirty="0" smtClean="0"/>
              <a:t> </a:t>
            </a:r>
            <a:r>
              <a:rPr lang="en-US" sz="3000" dirty="0" err="1" smtClean="0"/>
              <a:t>Annu</a:t>
            </a:r>
            <a:r>
              <a:rPr lang="en-US" sz="3000" dirty="0" smtClean="0"/>
              <a:t> Rev </a:t>
            </a:r>
            <a:r>
              <a:rPr lang="en-US" sz="3000" dirty="0" err="1" smtClean="0"/>
              <a:t>Sociol</a:t>
            </a:r>
            <a:r>
              <a:rPr lang="en-US" sz="3000" dirty="0" smtClean="0"/>
              <a:t> 2010)</a:t>
            </a:r>
            <a:endParaRPr lang="en-US" sz="3000" dirty="0"/>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2364034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Latent traits</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200" dirty="0" smtClean="0"/>
              <a:t>Personal characteristic with propensity to engage in risky and/or unhealthy behaviors</a:t>
            </a:r>
          </a:p>
          <a:p>
            <a:r>
              <a:rPr lang="en-US" sz="2200" dirty="0" smtClean="0"/>
              <a:t>Crime literature – low self-control, attraction to risk, choose short-term gain in the face of long-term harm</a:t>
            </a:r>
            <a:endParaRPr lang="en-US" sz="2200" dirty="0"/>
          </a:p>
          <a:p>
            <a:pPr lvl="1"/>
            <a:endParaRPr lang="en-US" sz="22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2872189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smtClean="0"/>
              <a:t>(</a:t>
            </a:r>
            <a:r>
              <a:rPr lang="en-US" sz="3000" dirty="0" err="1" smtClean="0"/>
              <a:t>Pampel</a:t>
            </a:r>
            <a:r>
              <a:rPr lang="en-US" sz="3000" dirty="0" smtClean="0"/>
              <a:t> </a:t>
            </a:r>
            <a:r>
              <a:rPr lang="en-US" sz="3000" dirty="0" err="1" smtClean="0"/>
              <a:t>Annu</a:t>
            </a:r>
            <a:r>
              <a:rPr lang="en-US" sz="3000" dirty="0" smtClean="0"/>
              <a:t> Rev </a:t>
            </a:r>
            <a:r>
              <a:rPr lang="en-US" sz="3000" dirty="0" err="1" smtClean="0"/>
              <a:t>Sociol</a:t>
            </a:r>
            <a:r>
              <a:rPr lang="en-US" sz="3000" dirty="0" smtClean="0"/>
              <a:t> 2010)</a:t>
            </a:r>
            <a:endParaRPr lang="en-US" sz="3000" dirty="0"/>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2617168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Class distinctions</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200" dirty="0" smtClean="0"/>
              <a:t>Engage in healthy behaviors and lifestyles to set themselves apart from lower SES groups</a:t>
            </a:r>
          </a:p>
          <a:p>
            <a:r>
              <a:rPr lang="en-US" sz="2200" dirty="0" smtClean="0"/>
              <a:t>Classical theory: lifestyle as source of social differentiation, adoption of innovative fashion to reinforce differences</a:t>
            </a:r>
            <a:endParaRPr lang="en-US" sz="2200" dirty="0"/>
          </a:p>
          <a:p>
            <a:pPr lvl="1"/>
            <a:endParaRPr lang="en-US" sz="22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1826492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smtClean="0"/>
              <a:t>(</a:t>
            </a:r>
            <a:r>
              <a:rPr lang="en-US" sz="3000" dirty="0" err="1" smtClean="0"/>
              <a:t>Pampel</a:t>
            </a:r>
            <a:r>
              <a:rPr lang="en-US" sz="3000" dirty="0" smtClean="0"/>
              <a:t> </a:t>
            </a:r>
            <a:r>
              <a:rPr lang="en-US" sz="3000" dirty="0" err="1" smtClean="0"/>
              <a:t>Annu</a:t>
            </a:r>
            <a:r>
              <a:rPr lang="en-US" sz="3000" dirty="0" smtClean="0"/>
              <a:t> Rev </a:t>
            </a:r>
            <a:r>
              <a:rPr lang="en-US" sz="3000" dirty="0" err="1" smtClean="0"/>
              <a:t>Sociol</a:t>
            </a:r>
            <a:r>
              <a:rPr lang="en-US" sz="3000" dirty="0" smtClean="0"/>
              <a:t> 2010)</a:t>
            </a:r>
            <a:endParaRPr lang="en-US" sz="3000" dirty="0"/>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62393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Knowledge and access to information</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200" dirty="0" smtClean="0"/>
              <a:t>Lower SES groups have less access to and opportunities for learning about harms of unhealthy behaviors</a:t>
            </a:r>
          </a:p>
          <a:p>
            <a:r>
              <a:rPr lang="en-US" sz="2200" dirty="0" smtClean="0"/>
              <a:t>Some groups may also be exposed to more advertising</a:t>
            </a:r>
          </a:p>
          <a:p>
            <a:r>
              <a:rPr lang="en-US" sz="2200" dirty="0" smtClean="0"/>
              <a:t>Persons with college degree 3.6 x more likely to report that they pay attention to nutritional information from scientific experts, compared to those with less than high school degree</a:t>
            </a:r>
            <a:endParaRPr lang="en-US" sz="2200" dirty="0"/>
          </a:p>
          <a:p>
            <a:pPr lvl="1"/>
            <a:endParaRPr lang="en-US" sz="22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2360768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smtClean="0"/>
              <a:t>(</a:t>
            </a:r>
            <a:r>
              <a:rPr lang="en-US" sz="3000" dirty="0" err="1" smtClean="0"/>
              <a:t>Pampel</a:t>
            </a:r>
            <a:r>
              <a:rPr lang="en-US" sz="3000" dirty="0" smtClean="0"/>
              <a:t> </a:t>
            </a:r>
            <a:r>
              <a:rPr lang="en-US" sz="3000" dirty="0" err="1" smtClean="0"/>
              <a:t>Annu</a:t>
            </a:r>
            <a:r>
              <a:rPr lang="en-US" sz="3000" dirty="0" smtClean="0"/>
              <a:t> Rev </a:t>
            </a:r>
            <a:r>
              <a:rPr lang="en-US" sz="3000" dirty="0" err="1" smtClean="0"/>
              <a:t>Sociol</a:t>
            </a:r>
            <a:r>
              <a:rPr lang="en-US" sz="3000" dirty="0" smtClean="0"/>
              <a:t> 2010)</a:t>
            </a:r>
            <a:endParaRPr lang="en-US" sz="3000" dirty="0"/>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t>Efficacy and </a:t>
            </a:r>
            <a:r>
              <a:rPr lang="en-US" dirty="0" smtClean="0"/>
              <a:t>agency</a:t>
            </a:r>
            <a:endParaRPr lang="en-US" dirty="0"/>
          </a:p>
        </p:txBody>
      </p:sp>
    </p:spTree>
    <p:extLst>
      <p:ext uri="{BB962C8B-B14F-4D97-AF65-F5344CB8AC3E}">
        <p14:creationId xmlns:p14="http://schemas.microsoft.com/office/powerpoint/2010/main" val="3862520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Efficacy and agency</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200" dirty="0" smtClean="0"/>
              <a:t>Education provides human capital, effective agency, and sense of personal control</a:t>
            </a:r>
          </a:p>
          <a:p>
            <a:r>
              <a:rPr lang="en-US" sz="2200" dirty="0" smtClean="0"/>
              <a:t>Education trains individuals to evaluate and use information</a:t>
            </a:r>
          </a:p>
          <a:p>
            <a:r>
              <a:rPr lang="en-US" sz="2200" dirty="0" smtClean="0"/>
              <a:t>High SES groups are quickest to use new medical technologies</a:t>
            </a:r>
          </a:p>
          <a:p>
            <a:r>
              <a:rPr lang="en-US" sz="2200" dirty="0" smtClean="0"/>
              <a:t>Education increases use of aids to quit smoking, and responsiveness to antismoking ads</a:t>
            </a:r>
            <a:endParaRPr lang="en-US" sz="2200" dirty="0"/>
          </a:p>
          <a:p>
            <a:pPr lvl="1"/>
            <a:endParaRPr lang="en-US" sz="22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34133423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4724400"/>
          </a:xfrm>
        </p:spPr>
        <p:txBody>
          <a:bodyPr/>
          <a:lstStyle/>
          <a:p>
            <a:pPr algn="l"/>
            <a:r>
              <a:rPr lang="en-US" sz="4000" dirty="0" smtClean="0"/>
              <a:t>1. How would you design a research project based on these models?</a:t>
            </a:r>
            <a:r>
              <a:rPr lang="en-US" sz="4000" dirty="0"/>
              <a:t/>
            </a:r>
            <a:br>
              <a:rPr lang="en-US" sz="4000" dirty="0"/>
            </a:br>
            <a:r>
              <a:rPr lang="en-US" sz="4000" dirty="0" smtClean="0">
                <a:solidFill>
                  <a:schemeClr val="tx1">
                    <a:lumMod val="50000"/>
                    <a:lumOff val="50000"/>
                  </a:schemeClr>
                </a:solidFill>
              </a:rPr>
              <a:t>2. How would you design an intervention based on these models?</a:t>
            </a:r>
            <a:br>
              <a:rPr lang="en-US" sz="4000" dirty="0" smtClean="0">
                <a:solidFill>
                  <a:schemeClr val="tx1">
                    <a:lumMod val="50000"/>
                    <a:lumOff val="50000"/>
                  </a:schemeClr>
                </a:solidFill>
              </a:rPr>
            </a:br>
            <a:r>
              <a:rPr lang="en-US" sz="4000" dirty="0" smtClean="0">
                <a:solidFill>
                  <a:schemeClr val="tx1">
                    <a:lumMod val="50000"/>
                    <a:lumOff val="50000"/>
                  </a:schemeClr>
                </a:solidFill>
              </a:rPr>
              <a:t>3. How would you incorporate these models into clinical care?</a:t>
            </a:r>
            <a:endParaRPr lang="en-US" sz="4000" dirty="0">
              <a:solidFill>
                <a:schemeClr val="tx1">
                  <a:lumMod val="50000"/>
                  <a:lumOff val="50000"/>
                </a:schemeClr>
              </a:solidFill>
            </a:endParaRPr>
          </a:p>
        </p:txBody>
      </p:sp>
      <p:sp>
        <p:nvSpPr>
          <p:cNvPr id="3" name="TextBox 2"/>
          <p:cNvSpPr txBox="1"/>
          <p:nvPr/>
        </p:nvSpPr>
        <p:spPr>
          <a:xfrm>
            <a:off x="546341" y="152400"/>
            <a:ext cx="8064259" cy="738664"/>
          </a:xfrm>
          <a:prstGeom prst="rect">
            <a:avLst/>
          </a:prstGeom>
          <a:noFill/>
        </p:spPr>
        <p:txBody>
          <a:bodyPr wrap="none" rtlCol="0">
            <a:spAutoFit/>
          </a:bodyPr>
          <a:lstStyle/>
          <a:p>
            <a:r>
              <a:rPr lang="en-US" sz="4200" b="1" dirty="0" smtClean="0">
                <a:solidFill>
                  <a:schemeClr val="bg1"/>
                </a:solidFill>
              </a:rPr>
              <a:t>Putting it into Practice: 3 Questions</a:t>
            </a:r>
            <a:endParaRPr lang="en-US" sz="4200" b="1" dirty="0">
              <a:solidFill>
                <a:schemeClr val="bg1"/>
              </a:solidFill>
            </a:endParaRPr>
          </a:p>
        </p:txBody>
      </p:sp>
    </p:spTree>
    <p:extLst>
      <p:ext uri="{BB962C8B-B14F-4D97-AF65-F5344CB8AC3E}">
        <p14:creationId xmlns:p14="http://schemas.microsoft.com/office/powerpoint/2010/main" val="403903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behaviors vary by SES</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In representative US sample (Lantz, JAMA 1998)</a:t>
            </a:r>
          </a:p>
        </p:txBody>
      </p:sp>
      <p:graphicFrame>
        <p:nvGraphicFramePr>
          <p:cNvPr id="4" name="Table 3"/>
          <p:cNvGraphicFramePr>
            <a:graphicFrameLocks noGrp="1"/>
          </p:cNvGraphicFramePr>
          <p:nvPr>
            <p:extLst/>
          </p:nvPr>
        </p:nvGraphicFramePr>
        <p:xfrm>
          <a:off x="685800" y="2801461"/>
          <a:ext cx="7620000" cy="2651760"/>
        </p:xfrm>
        <a:graphic>
          <a:graphicData uri="http://schemas.openxmlformats.org/drawingml/2006/table">
            <a:tbl>
              <a:tblPr firstRow="1" bandRow="1">
                <a:tableStyleId>{5C22544A-7EE6-4342-B048-85BDC9FD1C3A}</a:tableStyleId>
              </a:tblPr>
              <a:tblGrid>
                <a:gridCol w="3352800"/>
                <a:gridCol w="2133600"/>
                <a:gridCol w="2133600"/>
              </a:tblGrid>
              <a:tr h="370840">
                <a:tc>
                  <a:txBody>
                    <a:bodyPr/>
                    <a:lstStyle/>
                    <a:p>
                      <a:r>
                        <a:rPr lang="en-US" sz="2400" dirty="0" smtClean="0"/>
                        <a:t>Health Behavior</a:t>
                      </a:r>
                      <a:endParaRPr lang="en-US" sz="2400" dirty="0"/>
                    </a:p>
                  </a:txBody>
                  <a:tcPr/>
                </a:tc>
                <a:tc>
                  <a:txBody>
                    <a:bodyPr/>
                    <a:lstStyle/>
                    <a:p>
                      <a:r>
                        <a:rPr lang="en-US" sz="2400" dirty="0" smtClean="0"/>
                        <a:t>&lt; High school education</a:t>
                      </a:r>
                      <a:endParaRPr lang="en-US" sz="2400" dirty="0"/>
                    </a:p>
                  </a:txBody>
                  <a:tcPr/>
                </a:tc>
                <a:tc>
                  <a:txBody>
                    <a:bodyPr/>
                    <a:lstStyle/>
                    <a:p>
                      <a:r>
                        <a:rPr lang="en-US" sz="2400" dirty="0" smtClean="0"/>
                        <a:t>College education</a:t>
                      </a:r>
                      <a:endParaRPr lang="en-US" sz="2400" dirty="0"/>
                    </a:p>
                  </a:txBody>
                  <a:tcPr/>
                </a:tc>
              </a:tr>
              <a:tr h="370840">
                <a:tc>
                  <a:txBody>
                    <a:bodyPr/>
                    <a:lstStyle/>
                    <a:p>
                      <a:r>
                        <a:rPr lang="en-US" sz="2400" dirty="0" smtClean="0"/>
                        <a:t>Smoking</a:t>
                      </a:r>
                      <a:endParaRPr lang="en-US" sz="2400" dirty="0"/>
                    </a:p>
                  </a:txBody>
                  <a:tcPr/>
                </a:tc>
                <a:tc>
                  <a:txBody>
                    <a:bodyPr/>
                    <a:lstStyle/>
                    <a:p>
                      <a:r>
                        <a:rPr lang="en-US" sz="2400" dirty="0" smtClean="0"/>
                        <a:t>42%</a:t>
                      </a:r>
                      <a:endParaRPr lang="en-US" sz="2400" dirty="0"/>
                    </a:p>
                  </a:txBody>
                  <a:tcPr/>
                </a:tc>
                <a:tc>
                  <a:txBody>
                    <a:bodyPr/>
                    <a:lstStyle/>
                    <a:p>
                      <a:r>
                        <a:rPr lang="en-US" sz="2400" dirty="0" smtClean="0"/>
                        <a:t>20%</a:t>
                      </a:r>
                      <a:endParaRPr lang="en-US" sz="2400" dirty="0"/>
                    </a:p>
                  </a:txBody>
                  <a:tcPr/>
                </a:tc>
              </a:tr>
              <a:tr h="370840">
                <a:tc>
                  <a:txBody>
                    <a:bodyPr/>
                    <a:lstStyle/>
                    <a:p>
                      <a:r>
                        <a:rPr lang="en-US" sz="2400" dirty="0" smtClean="0"/>
                        <a:t>Excessive alcohol intake</a:t>
                      </a:r>
                      <a:endParaRPr lang="en-US" sz="2400" dirty="0"/>
                    </a:p>
                  </a:txBody>
                  <a:tcPr/>
                </a:tc>
                <a:tc>
                  <a:txBody>
                    <a:bodyPr/>
                    <a:lstStyle/>
                    <a:p>
                      <a:r>
                        <a:rPr lang="en-US" sz="2400" dirty="0" smtClean="0"/>
                        <a:t>4.4%</a:t>
                      </a:r>
                      <a:endParaRPr lang="en-US" sz="2400" dirty="0"/>
                    </a:p>
                  </a:txBody>
                  <a:tcPr/>
                </a:tc>
                <a:tc>
                  <a:txBody>
                    <a:bodyPr/>
                    <a:lstStyle/>
                    <a:p>
                      <a:r>
                        <a:rPr lang="en-US" sz="2400" dirty="0" smtClean="0"/>
                        <a:t>3.7%</a:t>
                      </a:r>
                      <a:endParaRPr lang="en-US" sz="2400" dirty="0"/>
                    </a:p>
                  </a:txBody>
                  <a:tcPr/>
                </a:tc>
              </a:tr>
              <a:tr h="370840">
                <a:tc>
                  <a:txBody>
                    <a:bodyPr/>
                    <a:lstStyle/>
                    <a:p>
                      <a:r>
                        <a:rPr lang="en-US" sz="2400" dirty="0" smtClean="0"/>
                        <a:t>Physical inactivity</a:t>
                      </a:r>
                      <a:endParaRPr lang="en-US" sz="2400" dirty="0"/>
                    </a:p>
                  </a:txBody>
                  <a:tcPr/>
                </a:tc>
                <a:tc>
                  <a:txBody>
                    <a:bodyPr/>
                    <a:lstStyle/>
                    <a:p>
                      <a:r>
                        <a:rPr lang="en-US" sz="2400" dirty="0" smtClean="0"/>
                        <a:t>37%</a:t>
                      </a:r>
                      <a:endParaRPr lang="en-US" sz="2400" dirty="0"/>
                    </a:p>
                  </a:txBody>
                  <a:tcPr/>
                </a:tc>
                <a:tc>
                  <a:txBody>
                    <a:bodyPr/>
                    <a:lstStyle/>
                    <a:p>
                      <a:r>
                        <a:rPr lang="en-US" sz="2400" dirty="0" smtClean="0"/>
                        <a:t>14%</a:t>
                      </a:r>
                      <a:endParaRPr lang="en-US" sz="2400" dirty="0"/>
                    </a:p>
                  </a:txBody>
                  <a:tcPr/>
                </a:tc>
              </a:tr>
              <a:tr h="370840">
                <a:tc>
                  <a:txBody>
                    <a:bodyPr/>
                    <a:lstStyle/>
                    <a:p>
                      <a:r>
                        <a:rPr lang="en-US" sz="2400" dirty="0" smtClean="0"/>
                        <a:t>Obesity</a:t>
                      </a:r>
                      <a:endParaRPr lang="en-US" sz="2400" dirty="0"/>
                    </a:p>
                  </a:txBody>
                  <a:tcPr/>
                </a:tc>
                <a:tc>
                  <a:txBody>
                    <a:bodyPr/>
                    <a:lstStyle/>
                    <a:p>
                      <a:r>
                        <a:rPr lang="en-US" sz="2400" dirty="0" smtClean="0"/>
                        <a:t>28%</a:t>
                      </a:r>
                      <a:endParaRPr lang="en-US" sz="2400" dirty="0"/>
                    </a:p>
                  </a:txBody>
                  <a:tcPr/>
                </a:tc>
                <a:tc>
                  <a:txBody>
                    <a:bodyPr/>
                    <a:lstStyle/>
                    <a:p>
                      <a:r>
                        <a:rPr lang="en-US" sz="2400" dirty="0" smtClean="0"/>
                        <a:t>11%</a:t>
                      </a:r>
                      <a:endParaRPr lang="en-US" sz="2400" dirty="0"/>
                    </a:p>
                  </a:txBody>
                  <a:tcPr/>
                </a:tc>
              </a:tr>
            </a:tbl>
          </a:graphicData>
        </a:graphic>
      </p:graphicFrame>
    </p:spTree>
    <p:extLst>
      <p:ext uri="{BB962C8B-B14F-4D97-AF65-F5344CB8AC3E}">
        <p14:creationId xmlns:p14="http://schemas.microsoft.com/office/powerpoint/2010/main" val="3145849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4813" y="4035314"/>
            <a:ext cx="6210815" cy="495460"/>
          </a:xfrm>
        </p:spPr>
        <p:txBody>
          <a:bodyPr/>
          <a:lstStyle/>
          <a:p>
            <a:endParaRPr lang="en-US"/>
          </a:p>
        </p:txBody>
      </p:sp>
      <p:pic>
        <p:nvPicPr>
          <p:cNvPr id="1026" name="Picture 2" descr="“NIMHD Minority Health and Health Disparities Research Framework. If you would like to read all the details of the cells, download the attached PDF file in the right r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52" y="933451"/>
            <a:ext cx="8891666" cy="50614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191869"/>
            <a:ext cx="7763215" cy="646331"/>
          </a:xfrm>
          <a:prstGeom prst="rect">
            <a:avLst/>
          </a:prstGeom>
          <a:noFill/>
        </p:spPr>
        <p:txBody>
          <a:bodyPr wrap="none" rtlCol="0">
            <a:spAutoFit/>
          </a:bodyPr>
          <a:lstStyle/>
          <a:p>
            <a:r>
              <a:rPr lang="en-US" sz="3600" b="1" dirty="0" smtClean="0">
                <a:solidFill>
                  <a:schemeClr val="bg1"/>
                </a:solidFill>
              </a:rPr>
              <a:t>Capturing social determinants of health</a:t>
            </a:r>
            <a:endParaRPr lang="en-US" sz="3600" b="1" dirty="0">
              <a:solidFill>
                <a:schemeClr val="bg1"/>
              </a:solidFill>
            </a:endParaRPr>
          </a:p>
        </p:txBody>
      </p:sp>
    </p:spTree>
    <p:extLst>
      <p:ext uri="{BB962C8B-B14F-4D97-AF65-F5344CB8AC3E}">
        <p14:creationId xmlns:p14="http://schemas.microsoft.com/office/powerpoint/2010/main" val="1276578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4813" y="4035314"/>
            <a:ext cx="6210815" cy="495460"/>
          </a:xfrm>
        </p:spPr>
        <p:txBody>
          <a:bodyPr/>
          <a:lstStyle/>
          <a:p>
            <a:endParaRPr lang="en-US"/>
          </a:p>
        </p:txBody>
      </p:sp>
      <p:pic>
        <p:nvPicPr>
          <p:cNvPr id="1026" name="Picture 2" descr="“NIMHD Minority Health and Health Disparities Research Framework. If you would like to read all the details of the cells, download the attached PDF file in the right r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52" y="933451"/>
            <a:ext cx="8891666" cy="506141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219200" y="838200"/>
            <a:ext cx="6883400" cy="104139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191869"/>
            <a:ext cx="7763215" cy="646331"/>
          </a:xfrm>
          <a:prstGeom prst="rect">
            <a:avLst/>
          </a:prstGeom>
          <a:noFill/>
        </p:spPr>
        <p:txBody>
          <a:bodyPr wrap="none" rtlCol="0">
            <a:spAutoFit/>
          </a:bodyPr>
          <a:lstStyle/>
          <a:p>
            <a:r>
              <a:rPr lang="en-US" sz="3600" b="1" dirty="0" smtClean="0">
                <a:solidFill>
                  <a:schemeClr val="bg1"/>
                </a:solidFill>
              </a:rPr>
              <a:t>Capturing social determinants of health</a:t>
            </a:r>
            <a:endParaRPr lang="en-US" sz="3600" b="1" dirty="0">
              <a:solidFill>
                <a:schemeClr val="bg1"/>
              </a:solidFill>
            </a:endParaRPr>
          </a:p>
        </p:txBody>
      </p:sp>
    </p:spTree>
    <p:extLst>
      <p:ext uri="{BB962C8B-B14F-4D97-AF65-F5344CB8AC3E}">
        <p14:creationId xmlns:p14="http://schemas.microsoft.com/office/powerpoint/2010/main" val="2929217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Social and built environment associations with body size among breast cancer survivors</a:t>
            </a:r>
          </a:p>
        </p:txBody>
      </p:sp>
      <p:sp>
        <p:nvSpPr>
          <p:cNvPr id="3" name="Content Placeholder 2"/>
          <p:cNvSpPr>
            <a:spLocks noGrp="1"/>
          </p:cNvSpPr>
          <p:nvPr>
            <p:ph idx="1"/>
          </p:nvPr>
        </p:nvSpPr>
        <p:spPr>
          <a:xfrm>
            <a:off x="457200" y="1600200"/>
            <a:ext cx="8229600" cy="4525963"/>
          </a:xfrm>
        </p:spPr>
        <p:txBody>
          <a:bodyPr/>
          <a:lstStyle/>
          <a:p>
            <a:r>
              <a:rPr lang="en-US" sz="2200" dirty="0" smtClean="0"/>
              <a:t>Pathways breast cancer survivor cohort (N=4,312), Northern CA Kaiser, racially/ethnically diverse</a:t>
            </a:r>
          </a:p>
          <a:p>
            <a:r>
              <a:rPr lang="en-US" sz="2200" dirty="0" smtClean="0"/>
              <a:t>Higher odds of </a:t>
            </a:r>
            <a:r>
              <a:rPr lang="en-US" sz="2200" u="sng" dirty="0" smtClean="0"/>
              <a:t>overweight</a:t>
            </a:r>
            <a:r>
              <a:rPr lang="en-US" sz="2200" dirty="0" smtClean="0"/>
              <a:t> associated with:</a:t>
            </a:r>
          </a:p>
          <a:p>
            <a:pPr lvl="1"/>
            <a:r>
              <a:rPr lang="en-US" sz="2200" dirty="0" smtClean="0"/>
              <a:t>Lower neighborhood SES, ethnic minority composition, more commuters, higher traffic density, higher ratio of fast food to non fast food, higher ratio of unhealthy to healthy food outlets</a:t>
            </a:r>
          </a:p>
          <a:p>
            <a:r>
              <a:rPr lang="en-US" sz="2200" dirty="0" smtClean="0"/>
              <a:t>Higher odds of </a:t>
            </a:r>
            <a:r>
              <a:rPr lang="en-US" sz="2200" u="sng" dirty="0" smtClean="0"/>
              <a:t>obesity</a:t>
            </a:r>
            <a:r>
              <a:rPr lang="en-US" sz="2200" dirty="0" smtClean="0"/>
              <a:t> associated with:</a:t>
            </a:r>
          </a:p>
          <a:p>
            <a:pPr lvl="1"/>
            <a:r>
              <a:rPr lang="en-US" sz="2200" dirty="0" smtClean="0"/>
              <a:t>Lower neighborhood SES (OR=2.3 Q1 vs. Q5), </a:t>
            </a:r>
            <a:r>
              <a:rPr lang="en-US" sz="2200" dirty="0"/>
              <a:t>ethnic minority composition, more commuters, higher traffic density, higher ratio of fast food to non fast food, higher ratio of unhealthy to healthy food </a:t>
            </a:r>
            <a:r>
              <a:rPr lang="en-US" sz="2200" dirty="0" smtClean="0"/>
              <a:t>outlets, fewer total businesses, fewer recreational facilities</a:t>
            </a:r>
            <a:endParaRPr lang="en-US" sz="2200" dirty="0"/>
          </a:p>
          <a:p>
            <a:pPr lvl="1"/>
            <a:endParaRPr lang="en-US" sz="2200" dirty="0"/>
          </a:p>
        </p:txBody>
      </p:sp>
      <p:sp>
        <p:nvSpPr>
          <p:cNvPr id="4" name="TextBox 3"/>
          <p:cNvSpPr txBox="1"/>
          <p:nvPr/>
        </p:nvSpPr>
        <p:spPr>
          <a:xfrm>
            <a:off x="76200" y="6374330"/>
            <a:ext cx="3038845" cy="369332"/>
          </a:xfrm>
          <a:prstGeom prst="rect">
            <a:avLst/>
          </a:prstGeom>
          <a:noFill/>
        </p:spPr>
        <p:txBody>
          <a:bodyPr wrap="none" rtlCol="0">
            <a:spAutoFit/>
          </a:bodyPr>
          <a:lstStyle/>
          <a:p>
            <a:r>
              <a:rPr lang="en-US" dirty="0" err="1" smtClean="0"/>
              <a:t>Shariff</a:t>
            </a:r>
            <a:r>
              <a:rPr lang="en-US" dirty="0" smtClean="0"/>
              <a:t>-Marco et al. CEBP 2017</a:t>
            </a:r>
            <a:endParaRPr lang="en-US" dirty="0"/>
          </a:p>
        </p:txBody>
      </p:sp>
    </p:spTree>
    <p:extLst>
      <p:ext uri="{BB962C8B-B14F-4D97-AF65-F5344CB8AC3E}">
        <p14:creationId xmlns:p14="http://schemas.microsoft.com/office/powerpoint/2010/main" val="3923843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Social and built environment associations with body size among breast cancer survivors</a:t>
            </a:r>
          </a:p>
        </p:txBody>
      </p:sp>
      <p:sp>
        <p:nvSpPr>
          <p:cNvPr id="3" name="Content Placeholder 2"/>
          <p:cNvSpPr>
            <a:spLocks noGrp="1"/>
          </p:cNvSpPr>
          <p:nvPr>
            <p:ph idx="1"/>
          </p:nvPr>
        </p:nvSpPr>
        <p:spPr/>
        <p:txBody>
          <a:bodyPr/>
          <a:lstStyle/>
          <a:p>
            <a:r>
              <a:rPr lang="en-US" sz="2800" dirty="0" smtClean="0"/>
              <a:t>Adjusting for neighborhood SES greatly attenuated increased odds of overweight and obesity among African Americans and obesity among US-born Hispanics, relative to non-Hispanic whites.</a:t>
            </a:r>
          </a:p>
          <a:p>
            <a:r>
              <a:rPr lang="en-US" sz="2800" dirty="0" smtClean="0"/>
              <a:t>Further adjustment for other neighborhood attributes slightly attenuated increased odds of overweight and obesity among African Americans, but not among US-born Asians, relative to non-Hispanic whites.</a:t>
            </a:r>
            <a:endParaRPr lang="en-US" sz="2800" dirty="0"/>
          </a:p>
          <a:p>
            <a:pPr lvl="1"/>
            <a:endParaRPr lang="en-US" dirty="0"/>
          </a:p>
        </p:txBody>
      </p:sp>
      <p:sp>
        <p:nvSpPr>
          <p:cNvPr id="4" name="TextBox 3"/>
          <p:cNvSpPr txBox="1"/>
          <p:nvPr/>
        </p:nvSpPr>
        <p:spPr>
          <a:xfrm>
            <a:off x="76200" y="6308725"/>
            <a:ext cx="3038845" cy="369332"/>
          </a:xfrm>
          <a:prstGeom prst="rect">
            <a:avLst/>
          </a:prstGeom>
          <a:noFill/>
        </p:spPr>
        <p:txBody>
          <a:bodyPr wrap="none" rtlCol="0">
            <a:spAutoFit/>
          </a:bodyPr>
          <a:lstStyle/>
          <a:p>
            <a:r>
              <a:rPr lang="en-US" dirty="0" err="1" smtClean="0"/>
              <a:t>Shariff</a:t>
            </a:r>
            <a:r>
              <a:rPr lang="en-US" dirty="0" smtClean="0"/>
              <a:t>-Marco et al. CEBP 2017</a:t>
            </a:r>
            <a:endParaRPr lang="en-US" dirty="0"/>
          </a:p>
        </p:txBody>
      </p:sp>
    </p:spTree>
    <p:extLst>
      <p:ext uri="{BB962C8B-B14F-4D97-AF65-F5344CB8AC3E}">
        <p14:creationId xmlns:p14="http://schemas.microsoft.com/office/powerpoint/2010/main" val="2612419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054" y="304800"/>
            <a:ext cx="8685946" cy="1569638"/>
          </a:xfrm>
          <a:prstGeom prst="rect">
            <a:avLst/>
          </a:prstGeom>
        </p:spPr>
        <p:txBody>
          <a:bodyPr wrap="square" lIns="228589" tIns="228589" rIns="228589" bIns="228589">
            <a:spAutoFit/>
          </a:bodyPr>
          <a:lstStyle>
            <a:lvl1pPr indent="0">
              <a:spcBef>
                <a:spcPct val="20000"/>
              </a:spcBef>
              <a:buFont typeface="Arial" pitchFamily="34" charset="0"/>
              <a:buNone/>
              <a:defRPr sz="2400">
                <a:solidFill>
                  <a:schemeClr val="accent5">
                    <a:lumMod val="50000"/>
                  </a:schemeClr>
                </a:solidFill>
                <a:latin typeface="Times New Roman" pitchFamily="18" charset="0"/>
                <a:cs typeface="Times New Roman" pitchFamily="18" charset="0"/>
              </a:defRPr>
            </a:lvl1pPr>
            <a:lvl2pPr marL="1485825" indent="-571471">
              <a:spcBef>
                <a:spcPct val="20000"/>
              </a:spcBef>
              <a:buFont typeface="Arial" pitchFamily="34" charset="0"/>
              <a:buChar char="–"/>
              <a:defRPr sz="2500">
                <a:latin typeface="Trebuchet MS" pitchFamily="34" charset="0"/>
              </a:defRPr>
            </a:lvl2pPr>
            <a:lvl3pPr marL="2057297" indent="-571471">
              <a:spcBef>
                <a:spcPct val="20000"/>
              </a:spcBef>
              <a:buFont typeface="Arial" pitchFamily="34" charset="0"/>
              <a:buChar char="•"/>
              <a:defRPr sz="2500">
                <a:latin typeface="Trebuchet MS" pitchFamily="34" charset="0"/>
              </a:defRPr>
            </a:lvl3pPr>
            <a:lvl4pPr marL="2685916" indent="-628619">
              <a:spcBef>
                <a:spcPct val="20000"/>
              </a:spcBef>
              <a:buFont typeface="Arial" pitchFamily="34" charset="0"/>
              <a:buChar char="–"/>
              <a:defRPr sz="2500">
                <a:latin typeface="Trebuchet MS" pitchFamily="34" charset="0"/>
              </a:defRPr>
            </a:lvl4pPr>
            <a:lvl5pPr marL="3143093" indent="-457177">
              <a:spcBef>
                <a:spcPct val="20000"/>
              </a:spcBef>
              <a:buFont typeface="Arial" pitchFamily="34" charset="0"/>
              <a:buChar char="»"/>
              <a:defRPr sz="2500">
                <a:latin typeface="Trebuchet MS" pitchFamily="34" charset="0"/>
              </a:defRPr>
            </a:lvl5pPr>
            <a:lvl6pPr marL="12069477" indent="-1097226">
              <a:spcBef>
                <a:spcPct val="20000"/>
              </a:spcBef>
              <a:buFont typeface="Arial" pitchFamily="34" charset="0"/>
              <a:buChar char="•"/>
              <a:defRPr sz="9600"/>
            </a:lvl6pPr>
            <a:lvl7pPr marL="14263926" indent="-1097226">
              <a:spcBef>
                <a:spcPct val="20000"/>
              </a:spcBef>
              <a:buFont typeface="Arial" pitchFamily="34" charset="0"/>
              <a:buChar char="•"/>
              <a:defRPr sz="9600"/>
            </a:lvl7pPr>
            <a:lvl8pPr marL="16458377" indent="-1097226">
              <a:spcBef>
                <a:spcPct val="20000"/>
              </a:spcBef>
              <a:buFont typeface="Arial" pitchFamily="34" charset="0"/>
              <a:buChar char="•"/>
              <a:defRPr sz="9600"/>
            </a:lvl8pPr>
            <a:lvl9pPr marL="18652827" indent="-1097226">
              <a:spcBef>
                <a:spcPct val="20000"/>
              </a:spcBef>
              <a:buFont typeface="Arial" pitchFamily="34" charset="0"/>
              <a:buChar char="•"/>
              <a:defRPr sz="9600"/>
            </a:lvl9pPr>
          </a:lstStyle>
          <a:p>
            <a:r>
              <a:rPr lang="en-US" dirty="0" smtClean="0">
                <a:solidFill>
                  <a:schemeClr val="bg1"/>
                </a:solidFill>
              </a:rPr>
              <a:t>Effect </a:t>
            </a:r>
            <a:r>
              <a:rPr lang="en-US" dirty="0">
                <a:solidFill>
                  <a:schemeClr val="bg1"/>
                </a:solidFill>
              </a:rPr>
              <a:t>of neighborhood scales on the likelihood of development of obesity in the CYGNET Study, 2007-2012 (n=601 observations from 174 girls) </a:t>
            </a:r>
            <a:endParaRPr lang="en-US" dirty="0">
              <a:solidFill>
                <a:schemeClr val="bg1"/>
              </a:solidFill>
              <a:latin typeface="Times New Roman"/>
              <a:cs typeface="Times New Roman"/>
            </a:endParaRPr>
          </a:p>
        </p:txBody>
      </p:sp>
      <p:pic>
        <p:nvPicPr>
          <p:cNvPr id="3" name="Picture 5" descr="cygnet logo.jpg"/>
          <p:cNvPicPr>
            <a:picLocks noChangeAspect="1"/>
          </p:cNvPicPr>
          <p:nvPr/>
        </p:nvPicPr>
        <p:blipFill>
          <a:blip r:embed="rId3" cstate="print"/>
          <a:srcRect/>
          <a:stretch>
            <a:fillRect/>
          </a:stretch>
        </p:blipFill>
        <p:spPr bwMode="auto">
          <a:xfrm>
            <a:off x="381000" y="5029200"/>
            <a:ext cx="1000125" cy="1101725"/>
          </a:xfrm>
          <a:prstGeom prst="rect">
            <a:avLst/>
          </a:prstGeom>
          <a:noFill/>
          <a:ln w="9525">
            <a:noFill/>
            <a:miter lim="800000"/>
            <a:headEnd/>
            <a:tailEnd/>
          </a:ln>
        </p:spPr>
      </p:pic>
      <p:sp>
        <p:nvSpPr>
          <p:cNvPr id="4" name="TextBox 2"/>
          <p:cNvSpPr txBox="1">
            <a:spLocks noChangeArrowheads="1"/>
          </p:cNvSpPr>
          <p:nvPr/>
        </p:nvSpPr>
        <p:spPr bwMode="auto">
          <a:xfrm>
            <a:off x="1981200" y="5638800"/>
            <a:ext cx="5143500" cy="369888"/>
          </a:xfrm>
          <a:prstGeom prst="rect">
            <a:avLst/>
          </a:prstGeom>
          <a:noFill/>
          <a:ln w="9525">
            <a:noFill/>
            <a:miter lim="800000"/>
            <a:headEnd/>
            <a:tailEnd/>
          </a:ln>
        </p:spPr>
        <p:txBody>
          <a:bodyPr>
            <a:spAutoFit/>
          </a:bodyPr>
          <a:lstStyle/>
          <a:p>
            <a:r>
              <a:rPr lang="en-US" dirty="0" smtClean="0">
                <a:solidFill>
                  <a:schemeClr val="bg2"/>
                </a:solidFill>
              </a:rPr>
              <a:t>Hoyt </a:t>
            </a:r>
            <a:r>
              <a:rPr lang="en-US" i="1" dirty="0" smtClean="0">
                <a:solidFill>
                  <a:schemeClr val="bg2"/>
                </a:solidFill>
              </a:rPr>
              <a:t>Pediatrics </a:t>
            </a:r>
            <a:r>
              <a:rPr lang="en-US" dirty="0" smtClean="0">
                <a:solidFill>
                  <a:schemeClr val="bg2"/>
                </a:solidFill>
              </a:rPr>
              <a:t>2014</a:t>
            </a:r>
            <a:endParaRPr lang="en-US" dirty="0">
              <a:solidFill>
                <a:schemeClr val="bg2"/>
              </a:solidFill>
            </a:endParaRPr>
          </a:p>
        </p:txBody>
      </p:sp>
      <p:graphicFrame>
        <p:nvGraphicFramePr>
          <p:cNvPr id="6" name="Table 5"/>
          <p:cNvGraphicFramePr>
            <a:graphicFrameLocks noGrp="1"/>
          </p:cNvGraphicFramePr>
          <p:nvPr>
            <p:extLst/>
          </p:nvPr>
        </p:nvGraphicFramePr>
        <p:xfrm>
          <a:off x="533400" y="1828800"/>
          <a:ext cx="8277307" cy="3204250"/>
        </p:xfrm>
        <a:graphic>
          <a:graphicData uri="http://schemas.openxmlformats.org/drawingml/2006/table">
            <a:tbl>
              <a:tblPr firstRow="1" bandRow="1">
                <a:tableStyleId>{5C22544A-7EE6-4342-B048-85BDC9FD1C3A}</a:tableStyleId>
              </a:tblPr>
              <a:tblGrid>
                <a:gridCol w="3178729"/>
                <a:gridCol w="1310139"/>
                <a:gridCol w="1336342"/>
                <a:gridCol w="1257733"/>
                <a:gridCol w="1194364"/>
              </a:tblGrid>
              <a:tr h="457750">
                <a:tc>
                  <a:txBody>
                    <a:bodyPr/>
                    <a:lstStyle/>
                    <a:p>
                      <a:endParaRPr lang="en-US" sz="2400" dirty="0">
                        <a:latin typeface="Times New Roman"/>
                        <a:cs typeface="Times New Roman"/>
                      </a:endParaRPr>
                    </a:p>
                  </a:txBody>
                  <a:tcPr/>
                </a:tc>
                <a:tc gridSpan="2">
                  <a:txBody>
                    <a:bodyPr/>
                    <a:lstStyle/>
                    <a:p>
                      <a:pPr algn="ctr"/>
                      <a:r>
                        <a:rPr lang="en-US" sz="2400" dirty="0" smtClean="0">
                          <a:latin typeface="Times New Roman"/>
                          <a:cs typeface="Times New Roman"/>
                        </a:rPr>
                        <a:t>Model 1</a:t>
                      </a:r>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c gridSpan="2">
                  <a:txBody>
                    <a:bodyPr/>
                    <a:lstStyle/>
                    <a:p>
                      <a:pPr algn="ctr"/>
                      <a:r>
                        <a:rPr lang="en-US" sz="2400" dirty="0" smtClean="0">
                          <a:latin typeface="Times New Roman"/>
                          <a:cs typeface="Times New Roman"/>
                        </a:rPr>
                        <a:t>Model 2</a:t>
                      </a:r>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r>
              <a:tr h="457750">
                <a:tc>
                  <a:txBody>
                    <a:bodyPr/>
                    <a:lstStyle/>
                    <a:p>
                      <a:pPr marL="0" marR="0">
                        <a:spcBef>
                          <a:spcPts val="600"/>
                        </a:spcBef>
                        <a:spcAft>
                          <a:spcPts val="600"/>
                        </a:spcAft>
                      </a:pPr>
                      <a:r>
                        <a:rPr lang="en-US" sz="2400" b="1" dirty="0">
                          <a:effectLst/>
                          <a:latin typeface="Times New Roman"/>
                          <a:ea typeface="Times New Roman"/>
                        </a:rPr>
                        <a:t>Neighborhood Scale</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OR</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95% CI</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OR</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95% CI</a:t>
                      </a:r>
                    </a:p>
                  </a:txBody>
                  <a:tcPr marL="68580" marR="68580" marT="0" marB="0"/>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Food and Service Retail</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2.40***</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1.44, 4.02</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2.27***</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1.42, 3.61</a:t>
                      </a:r>
                      <a:endParaRPr lang="en-US" sz="2000">
                        <a:effectLst/>
                        <a:latin typeface="Times New Roman"/>
                        <a:ea typeface="Times New Roman"/>
                      </a:endParaRPr>
                    </a:p>
                  </a:txBody>
                  <a:tcPr marL="68580" marR="68580" marT="0" marB="0" anchor="ctr"/>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Recreation </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0.97</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0.55,1.69</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0.84</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0.50,1.40</a:t>
                      </a:r>
                      <a:endParaRPr lang="en-US" sz="2000">
                        <a:effectLst/>
                        <a:latin typeface="Times New Roman"/>
                        <a:ea typeface="Times New Roman"/>
                      </a:endParaRPr>
                    </a:p>
                  </a:txBody>
                  <a:tcPr marL="68580" marR="68580" marT="0" marB="0" anchor="ctr"/>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Walkability</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1.02</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0.63, 1.67</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0.85</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0.53, 1.36</a:t>
                      </a:r>
                      <a:endParaRPr lang="en-US" sz="2000" dirty="0">
                        <a:effectLst/>
                        <a:latin typeface="Times New Roman"/>
                        <a:ea typeface="Times New Roman"/>
                      </a:endParaRPr>
                    </a:p>
                  </a:txBody>
                  <a:tcPr marL="68580" marR="68580" marT="0" marB="0" anchor="ctr"/>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Physical Disorder</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2.53**</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1.28, 5.01</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2.41**</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1.31, 4.44</a:t>
                      </a:r>
                      <a:endParaRPr lang="en-US" sz="2000" dirty="0">
                        <a:effectLst/>
                        <a:latin typeface="Times New Roman"/>
                        <a:ea typeface="Times New Roman"/>
                      </a:endParaRPr>
                    </a:p>
                  </a:txBody>
                  <a:tcPr marL="68580" marR="68580" marT="0" marB="0" anchor="ctr"/>
                </a:tc>
              </a:tr>
              <a:tr h="457750">
                <a:tc gridSpan="5">
                  <a:txBody>
                    <a:bodyPr/>
                    <a:lstStyle/>
                    <a:p>
                      <a:r>
                        <a:rPr lang="en-US" sz="2400" kern="1200" dirty="0" smtClean="0">
                          <a:solidFill>
                            <a:schemeClr val="dk1"/>
                          </a:solidFill>
                          <a:effectLst/>
                          <a:latin typeface="Times New Roman"/>
                          <a:ea typeface="+mn-ea"/>
                          <a:cs typeface="Times New Roman"/>
                        </a:rPr>
                        <a:t>*** p &lt; .001; ** p &lt; .01; * p &lt; .05</a:t>
                      </a:r>
                      <a:endParaRPr lang="en-US" sz="2400" kern="1200" dirty="0">
                        <a:solidFill>
                          <a:schemeClr val="dk1"/>
                        </a:solidFill>
                        <a:effectLst/>
                        <a:latin typeface="Times New Roman"/>
                        <a:ea typeface="+mn-ea"/>
                        <a:cs typeface="Times New Roman"/>
                      </a:endParaRPr>
                    </a:p>
                  </a:txBody>
                  <a:tcPr/>
                </a:tc>
                <a:tc hMerge="1">
                  <a:txBody>
                    <a:bodyPr/>
                    <a:lstStyle/>
                    <a:p>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r>
            </a:tbl>
          </a:graphicData>
        </a:graphic>
      </p:graphicFrame>
    </p:spTree>
    <p:extLst>
      <p:ext uri="{BB962C8B-B14F-4D97-AF65-F5344CB8AC3E}">
        <p14:creationId xmlns:p14="http://schemas.microsoft.com/office/powerpoint/2010/main" val="3996914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t>Intersectionality: “intersecting inequalities” &amp; “multiple vulnerabilities”</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sz="2250" dirty="0"/>
              <a:t>Intersectionality theory originated from Black feminist scholarship</a:t>
            </a:r>
          </a:p>
          <a:p>
            <a:r>
              <a:rPr lang="en-US" sz="2250" dirty="0"/>
              <a:t>Upstream social determinants (racism, sexism, classism) that shape life experiences and restrict opportunities for upward mobility for individuals as a consequence of their multi-dimensional social statuses</a:t>
            </a:r>
          </a:p>
          <a:p>
            <a:r>
              <a:rPr lang="en-US" sz="2250" dirty="0"/>
              <a:t>Social status/identity is a marker of institutional policies</a:t>
            </a:r>
          </a:p>
          <a:p>
            <a:r>
              <a:rPr lang="en-US" sz="2250" dirty="0"/>
              <a:t>In health inequalities research: </a:t>
            </a:r>
          </a:p>
          <a:p>
            <a:pPr lvl="1"/>
            <a:r>
              <a:rPr lang="en-US" sz="2250" dirty="0"/>
              <a:t>“inter-categorical intersectionality” </a:t>
            </a:r>
            <a:r>
              <a:rPr lang="en-US" sz="2250" dirty="0">
                <a:sym typeface="Wingdings" panose="05000000000000000000" pitchFamily="2" charset="2"/>
              </a:rPr>
              <a:t> interactions between dimensions of social statuses/identities</a:t>
            </a:r>
            <a:endParaRPr lang="en-US" sz="2250" dirty="0"/>
          </a:p>
        </p:txBody>
      </p:sp>
      <p:sp>
        <p:nvSpPr>
          <p:cNvPr id="4" name="TextBox 3"/>
          <p:cNvSpPr txBox="1"/>
          <p:nvPr/>
        </p:nvSpPr>
        <p:spPr>
          <a:xfrm>
            <a:off x="457200" y="6202846"/>
            <a:ext cx="4719049" cy="646331"/>
          </a:xfrm>
          <a:prstGeom prst="rect">
            <a:avLst/>
          </a:prstGeom>
          <a:noFill/>
        </p:spPr>
        <p:txBody>
          <a:bodyPr wrap="none" rtlCol="0">
            <a:spAutoFit/>
          </a:bodyPr>
          <a:lstStyle/>
          <a:p>
            <a:r>
              <a:rPr lang="en-US" dirty="0" smtClean="0"/>
              <a:t>Green, Evans, Subramanian. Social </a:t>
            </a:r>
            <a:r>
              <a:rPr lang="en-US" dirty="0" err="1" smtClean="0"/>
              <a:t>Sci</a:t>
            </a:r>
            <a:r>
              <a:rPr lang="en-US" dirty="0" smtClean="0"/>
              <a:t> Med 2017</a:t>
            </a:r>
          </a:p>
          <a:p>
            <a:r>
              <a:rPr lang="en-US" dirty="0" smtClean="0"/>
              <a:t>Williams et al. Health Services Research 2012</a:t>
            </a:r>
            <a:endParaRPr lang="en-US" dirty="0"/>
          </a:p>
        </p:txBody>
      </p:sp>
    </p:spTree>
    <p:extLst>
      <p:ext uri="{BB962C8B-B14F-4D97-AF65-F5344CB8AC3E}">
        <p14:creationId xmlns:p14="http://schemas.microsoft.com/office/powerpoint/2010/main" val="1401860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04" y="76200"/>
            <a:ext cx="7886700" cy="994172"/>
          </a:xfrm>
        </p:spPr>
        <p:txBody>
          <a:bodyPr>
            <a:normAutofit fontScale="90000"/>
          </a:bodyPr>
          <a:lstStyle/>
          <a:p>
            <a:r>
              <a:rPr lang="en-US" sz="3000" dirty="0"/>
              <a:t>Breast cancer survival: intersection of </a:t>
            </a:r>
            <a:r>
              <a:rPr lang="en-US" sz="3000" dirty="0"/>
              <a:t>race/ethnicity, education, </a:t>
            </a:r>
            <a:r>
              <a:rPr lang="en-US" sz="3000" dirty="0"/>
              <a:t>&amp; neighborhood SES </a:t>
            </a:r>
          </a:p>
        </p:txBody>
      </p:sp>
      <p:sp>
        <p:nvSpPr>
          <p:cNvPr id="4" name="TextBox 3"/>
          <p:cNvSpPr txBox="1"/>
          <p:nvPr/>
        </p:nvSpPr>
        <p:spPr>
          <a:xfrm>
            <a:off x="402493" y="6198179"/>
            <a:ext cx="3102707" cy="646331"/>
          </a:xfrm>
          <a:prstGeom prst="rect">
            <a:avLst/>
          </a:prstGeom>
          <a:noFill/>
        </p:spPr>
        <p:txBody>
          <a:bodyPr wrap="square" rtlCol="0">
            <a:spAutoFit/>
          </a:bodyPr>
          <a:lstStyle/>
          <a:p>
            <a:r>
              <a:rPr lang="en-US" dirty="0" smtClean="0"/>
              <a:t>Shariff-Marco et al. </a:t>
            </a:r>
          </a:p>
          <a:p>
            <a:r>
              <a:rPr lang="en-US" dirty="0" smtClean="0"/>
              <a:t>J </a:t>
            </a:r>
            <a:r>
              <a:rPr lang="en-US" dirty="0" err="1" smtClean="0"/>
              <a:t>Comm</a:t>
            </a:r>
            <a:r>
              <a:rPr lang="en-US" dirty="0" smtClean="0"/>
              <a:t> Health 2015</a:t>
            </a:r>
            <a:endParaRPr lang="en-US" dirty="0"/>
          </a:p>
        </p:txBody>
      </p:sp>
      <p:sp>
        <p:nvSpPr>
          <p:cNvPr id="5" name="Rectangle 4"/>
          <p:cNvSpPr/>
          <p:nvPr/>
        </p:nvSpPr>
        <p:spPr>
          <a:xfrm>
            <a:off x="2070090" y="1002268"/>
            <a:ext cx="4864110" cy="369332"/>
          </a:xfrm>
          <a:prstGeom prst="rect">
            <a:avLst/>
          </a:prstGeom>
        </p:spPr>
        <p:txBody>
          <a:bodyPr wrap="square">
            <a:spAutoFit/>
          </a:bodyPr>
          <a:lstStyle/>
          <a:p>
            <a:pPr algn="ctr"/>
            <a:r>
              <a:rPr lang="en-US" dirty="0">
                <a:solidFill>
                  <a:schemeClr val="bg1"/>
                </a:solidFill>
              </a:rPr>
              <a:t>California Breast Cancer Survivorship Consortium</a:t>
            </a:r>
            <a:endParaRPr lang="en-US" dirty="0">
              <a:solidFill>
                <a:schemeClr val="bg1"/>
              </a:solidFill>
            </a:endParaRPr>
          </a:p>
        </p:txBody>
      </p:sp>
      <p:grpSp>
        <p:nvGrpSpPr>
          <p:cNvPr id="12" name="Group 11"/>
          <p:cNvGrpSpPr/>
          <p:nvPr/>
        </p:nvGrpSpPr>
        <p:grpSpPr>
          <a:xfrm>
            <a:off x="228600" y="1371600"/>
            <a:ext cx="7397827" cy="4677135"/>
            <a:chOff x="446233" y="1729648"/>
            <a:chExt cx="9722336" cy="4935557"/>
          </a:xfrm>
        </p:grpSpPr>
        <p:graphicFrame>
          <p:nvGraphicFramePr>
            <p:cNvPr id="8" name="Chart 7"/>
            <p:cNvGraphicFramePr/>
            <p:nvPr>
              <p:extLst/>
            </p:nvPr>
          </p:nvGraphicFramePr>
          <p:xfrm>
            <a:off x="950240" y="1729648"/>
            <a:ext cx="9218329" cy="493555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190864" y="3353672"/>
              <a:ext cx="1766637" cy="492443"/>
            </a:xfrm>
            <a:prstGeom prst="rect">
              <a:avLst/>
            </a:prstGeom>
            <a:noFill/>
          </p:spPr>
          <p:txBody>
            <a:bodyPr wrap="none" rtlCol="0">
              <a:spAutoFit/>
            </a:bodyPr>
            <a:lstStyle/>
            <a:p>
              <a:r>
                <a:rPr lang="en-US" dirty="0" smtClean="0">
                  <a:solidFill>
                    <a:schemeClr val="bg1"/>
                  </a:solidFill>
                </a:rPr>
                <a:t>Hazard ratio</a:t>
              </a:r>
              <a:endParaRPr lang="en-US" dirty="0">
                <a:solidFill>
                  <a:schemeClr val="bg1"/>
                </a:solidFill>
              </a:endParaRPr>
            </a:p>
          </p:txBody>
        </p:sp>
        <p:sp>
          <p:nvSpPr>
            <p:cNvPr id="10" name="TextBox 9"/>
            <p:cNvSpPr txBox="1"/>
            <p:nvPr/>
          </p:nvSpPr>
          <p:spPr>
            <a:xfrm>
              <a:off x="1447665" y="2841242"/>
              <a:ext cx="786882" cy="492444"/>
            </a:xfrm>
            <a:prstGeom prst="rect">
              <a:avLst/>
            </a:prstGeom>
            <a:noFill/>
          </p:spPr>
          <p:txBody>
            <a:bodyPr wrap="none" rtlCol="0">
              <a:spAutoFit/>
            </a:bodyPr>
            <a:lstStyle/>
            <a:p>
              <a:r>
                <a:rPr lang="en-US" dirty="0" smtClean="0">
                  <a:solidFill>
                    <a:schemeClr val="bg1"/>
                  </a:solidFill>
                </a:rPr>
                <a:t>(ref)</a:t>
              </a:r>
              <a:endParaRPr lang="en-US" dirty="0">
                <a:solidFill>
                  <a:schemeClr val="bg1"/>
                </a:solidFill>
              </a:endParaRPr>
            </a:p>
          </p:txBody>
        </p:sp>
      </p:grpSp>
    </p:spTree>
    <p:extLst>
      <p:ext uri="{BB962C8B-B14F-4D97-AF65-F5344CB8AC3E}">
        <p14:creationId xmlns:p14="http://schemas.microsoft.com/office/powerpoint/2010/main" val="3966902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04" y="76200"/>
            <a:ext cx="7886700" cy="994172"/>
          </a:xfrm>
        </p:spPr>
        <p:txBody>
          <a:bodyPr>
            <a:normAutofit fontScale="90000"/>
          </a:bodyPr>
          <a:lstStyle/>
          <a:p>
            <a:r>
              <a:rPr lang="en-US" sz="3000" dirty="0"/>
              <a:t>Breast cancer survival: intersection of </a:t>
            </a:r>
            <a:r>
              <a:rPr lang="en-US" sz="3000" dirty="0"/>
              <a:t>race/ethnicity, education, </a:t>
            </a:r>
            <a:r>
              <a:rPr lang="en-US" sz="3000" dirty="0"/>
              <a:t>&amp; neighborhood SES </a:t>
            </a:r>
          </a:p>
        </p:txBody>
      </p:sp>
      <p:sp>
        <p:nvSpPr>
          <p:cNvPr id="4" name="TextBox 3"/>
          <p:cNvSpPr txBox="1"/>
          <p:nvPr/>
        </p:nvSpPr>
        <p:spPr>
          <a:xfrm>
            <a:off x="402493" y="6198179"/>
            <a:ext cx="3102707" cy="646331"/>
          </a:xfrm>
          <a:prstGeom prst="rect">
            <a:avLst/>
          </a:prstGeom>
          <a:noFill/>
        </p:spPr>
        <p:txBody>
          <a:bodyPr wrap="square" rtlCol="0">
            <a:spAutoFit/>
          </a:bodyPr>
          <a:lstStyle/>
          <a:p>
            <a:r>
              <a:rPr lang="en-US" dirty="0" smtClean="0"/>
              <a:t>Shariff-Marco et al. </a:t>
            </a:r>
          </a:p>
          <a:p>
            <a:r>
              <a:rPr lang="en-US" dirty="0" smtClean="0"/>
              <a:t>J </a:t>
            </a:r>
            <a:r>
              <a:rPr lang="en-US" dirty="0" err="1" smtClean="0"/>
              <a:t>Comm</a:t>
            </a:r>
            <a:r>
              <a:rPr lang="en-US" dirty="0" smtClean="0"/>
              <a:t> Health 2015</a:t>
            </a:r>
            <a:endParaRPr lang="en-US" dirty="0"/>
          </a:p>
        </p:txBody>
      </p:sp>
      <p:sp>
        <p:nvSpPr>
          <p:cNvPr id="5" name="Rectangle 4"/>
          <p:cNvSpPr/>
          <p:nvPr/>
        </p:nvSpPr>
        <p:spPr>
          <a:xfrm>
            <a:off x="2070090" y="1002268"/>
            <a:ext cx="4864110" cy="369332"/>
          </a:xfrm>
          <a:prstGeom prst="rect">
            <a:avLst/>
          </a:prstGeom>
        </p:spPr>
        <p:txBody>
          <a:bodyPr wrap="square">
            <a:spAutoFit/>
          </a:bodyPr>
          <a:lstStyle/>
          <a:p>
            <a:pPr algn="ctr"/>
            <a:r>
              <a:rPr lang="en-US" dirty="0">
                <a:solidFill>
                  <a:schemeClr val="bg1"/>
                </a:solidFill>
              </a:rPr>
              <a:t>California Breast Cancer Survivorship Consortium</a:t>
            </a:r>
            <a:endParaRPr lang="en-US" dirty="0">
              <a:solidFill>
                <a:schemeClr val="bg1"/>
              </a:solidFill>
            </a:endParaRPr>
          </a:p>
        </p:txBody>
      </p:sp>
      <p:grpSp>
        <p:nvGrpSpPr>
          <p:cNvPr id="12" name="Group 11"/>
          <p:cNvGrpSpPr/>
          <p:nvPr/>
        </p:nvGrpSpPr>
        <p:grpSpPr>
          <a:xfrm>
            <a:off x="228600" y="1371600"/>
            <a:ext cx="7397827" cy="4677135"/>
            <a:chOff x="446233" y="1729648"/>
            <a:chExt cx="9722336" cy="4935557"/>
          </a:xfrm>
        </p:grpSpPr>
        <p:graphicFrame>
          <p:nvGraphicFramePr>
            <p:cNvPr id="8" name="Chart 7"/>
            <p:cNvGraphicFramePr/>
            <p:nvPr>
              <p:extLst/>
            </p:nvPr>
          </p:nvGraphicFramePr>
          <p:xfrm>
            <a:off x="950240" y="1729648"/>
            <a:ext cx="9218329" cy="493555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190864" y="3353672"/>
              <a:ext cx="1766637" cy="492443"/>
            </a:xfrm>
            <a:prstGeom prst="rect">
              <a:avLst/>
            </a:prstGeom>
            <a:noFill/>
          </p:spPr>
          <p:txBody>
            <a:bodyPr wrap="none" rtlCol="0">
              <a:spAutoFit/>
            </a:bodyPr>
            <a:lstStyle/>
            <a:p>
              <a:r>
                <a:rPr lang="en-US" dirty="0" smtClean="0">
                  <a:solidFill>
                    <a:schemeClr val="bg1"/>
                  </a:solidFill>
                </a:rPr>
                <a:t>Hazard ratio</a:t>
              </a:r>
              <a:endParaRPr lang="en-US" dirty="0">
                <a:solidFill>
                  <a:schemeClr val="bg1"/>
                </a:solidFill>
              </a:endParaRPr>
            </a:p>
          </p:txBody>
        </p:sp>
        <p:sp>
          <p:nvSpPr>
            <p:cNvPr id="10" name="TextBox 9"/>
            <p:cNvSpPr txBox="1"/>
            <p:nvPr/>
          </p:nvSpPr>
          <p:spPr>
            <a:xfrm>
              <a:off x="1447665" y="2841242"/>
              <a:ext cx="786882" cy="492444"/>
            </a:xfrm>
            <a:prstGeom prst="rect">
              <a:avLst/>
            </a:prstGeom>
            <a:noFill/>
          </p:spPr>
          <p:txBody>
            <a:bodyPr wrap="none" rtlCol="0">
              <a:spAutoFit/>
            </a:bodyPr>
            <a:lstStyle/>
            <a:p>
              <a:r>
                <a:rPr lang="en-US" dirty="0" smtClean="0">
                  <a:solidFill>
                    <a:schemeClr val="bg1"/>
                  </a:solidFill>
                </a:rPr>
                <a:t>(ref)</a:t>
              </a:r>
              <a:endParaRPr lang="en-US" dirty="0">
                <a:solidFill>
                  <a:schemeClr val="bg1"/>
                </a:solidFill>
              </a:endParaRPr>
            </a:p>
          </p:txBody>
        </p:sp>
      </p:grpSp>
      <p:sp>
        <p:nvSpPr>
          <p:cNvPr id="11" name="TextBox 10"/>
          <p:cNvSpPr txBox="1"/>
          <p:nvPr/>
        </p:nvSpPr>
        <p:spPr>
          <a:xfrm>
            <a:off x="6477000" y="1493893"/>
            <a:ext cx="2589376" cy="1251625"/>
          </a:xfrm>
          <a:prstGeom prst="rect">
            <a:avLst/>
          </a:prstGeom>
          <a:noFill/>
        </p:spPr>
        <p:txBody>
          <a:bodyPr wrap="square" rtlCol="0">
            <a:spAutoFit/>
          </a:bodyPr>
          <a:lstStyle/>
          <a:p>
            <a:pPr marL="68580">
              <a:spcAft>
                <a:spcPts val="375"/>
              </a:spcAft>
            </a:pPr>
            <a:r>
              <a:rPr lang="en-US" sz="1200" b="1" dirty="0">
                <a:solidFill>
                  <a:srgbClr val="FFFF00"/>
                </a:solidFill>
              </a:rPr>
              <a:t>Relative to non-Latina Whites in high SES neighborhoods:</a:t>
            </a:r>
          </a:p>
          <a:p>
            <a:pPr marL="150876" indent="-82296">
              <a:spcAft>
                <a:spcPts val="375"/>
              </a:spcAft>
              <a:buFont typeface="Arial" pitchFamily="34" charset="0"/>
              <a:buChar char="•"/>
            </a:pPr>
            <a:r>
              <a:rPr lang="en-US" sz="1200" b="1" dirty="0">
                <a:solidFill>
                  <a:srgbClr val="FFFF00"/>
                </a:solidFill>
              </a:rPr>
              <a:t>Non-Latina </a:t>
            </a:r>
            <a:r>
              <a:rPr lang="en-US" sz="1200" b="1" dirty="0">
                <a:solidFill>
                  <a:srgbClr val="FFFF00"/>
                </a:solidFill>
              </a:rPr>
              <a:t>Whites and African Americans </a:t>
            </a:r>
            <a:r>
              <a:rPr lang="en-US" sz="1200" b="1" dirty="0">
                <a:solidFill>
                  <a:srgbClr val="FFFF00"/>
                </a:solidFill>
              </a:rPr>
              <a:t>living in low SES neighborhoods </a:t>
            </a:r>
            <a:r>
              <a:rPr lang="en-US" sz="1200" b="1" dirty="0">
                <a:solidFill>
                  <a:srgbClr val="FFFF00"/>
                </a:solidFill>
              </a:rPr>
              <a:t>had worse survival, regardless of </a:t>
            </a:r>
            <a:r>
              <a:rPr lang="en-US" sz="1200" b="1" dirty="0">
                <a:solidFill>
                  <a:srgbClr val="FFFF00"/>
                </a:solidFill>
              </a:rPr>
              <a:t>education.  </a:t>
            </a:r>
            <a:endParaRPr lang="en-US" sz="1200" b="1" dirty="0">
              <a:solidFill>
                <a:srgbClr val="FFFF00"/>
              </a:solidFill>
            </a:endParaRPr>
          </a:p>
        </p:txBody>
      </p:sp>
      <p:cxnSp>
        <p:nvCxnSpPr>
          <p:cNvPr id="13" name="Straight Arrow Connector 12"/>
          <p:cNvCxnSpPr/>
          <p:nvPr/>
        </p:nvCxnSpPr>
        <p:spPr>
          <a:xfrm flipH="1">
            <a:off x="1704316" y="1634276"/>
            <a:ext cx="365774" cy="47365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512029" y="1532363"/>
            <a:ext cx="365774" cy="47365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276600" y="1371600"/>
            <a:ext cx="365774" cy="47365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38600" y="1447800"/>
            <a:ext cx="365774" cy="47365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795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04" y="76200"/>
            <a:ext cx="7886700" cy="994172"/>
          </a:xfrm>
        </p:spPr>
        <p:txBody>
          <a:bodyPr>
            <a:normAutofit fontScale="90000"/>
          </a:bodyPr>
          <a:lstStyle/>
          <a:p>
            <a:r>
              <a:rPr lang="en-US" sz="3000" dirty="0"/>
              <a:t>Breast cancer survival: intersection of </a:t>
            </a:r>
            <a:r>
              <a:rPr lang="en-US" sz="3000" dirty="0"/>
              <a:t>race/ethnicity, education, </a:t>
            </a:r>
            <a:r>
              <a:rPr lang="en-US" sz="3000" dirty="0"/>
              <a:t>&amp; neighborhood SES </a:t>
            </a:r>
          </a:p>
        </p:txBody>
      </p:sp>
      <p:sp>
        <p:nvSpPr>
          <p:cNvPr id="4" name="TextBox 3"/>
          <p:cNvSpPr txBox="1"/>
          <p:nvPr/>
        </p:nvSpPr>
        <p:spPr>
          <a:xfrm>
            <a:off x="402493" y="6198179"/>
            <a:ext cx="3102707" cy="646331"/>
          </a:xfrm>
          <a:prstGeom prst="rect">
            <a:avLst/>
          </a:prstGeom>
          <a:noFill/>
        </p:spPr>
        <p:txBody>
          <a:bodyPr wrap="square" rtlCol="0">
            <a:spAutoFit/>
          </a:bodyPr>
          <a:lstStyle/>
          <a:p>
            <a:r>
              <a:rPr lang="en-US" dirty="0" smtClean="0"/>
              <a:t>Shariff-Marco et al. </a:t>
            </a:r>
          </a:p>
          <a:p>
            <a:r>
              <a:rPr lang="en-US" dirty="0" smtClean="0"/>
              <a:t>J </a:t>
            </a:r>
            <a:r>
              <a:rPr lang="en-US" dirty="0" err="1" smtClean="0"/>
              <a:t>Comm</a:t>
            </a:r>
            <a:r>
              <a:rPr lang="en-US" dirty="0" smtClean="0"/>
              <a:t> Health 2015</a:t>
            </a:r>
            <a:endParaRPr lang="en-US" dirty="0"/>
          </a:p>
        </p:txBody>
      </p:sp>
      <p:sp>
        <p:nvSpPr>
          <p:cNvPr id="5" name="Rectangle 4"/>
          <p:cNvSpPr/>
          <p:nvPr/>
        </p:nvSpPr>
        <p:spPr>
          <a:xfrm>
            <a:off x="2070090" y="1002268"/>
            <a:ext cx="4864110" cy="369332"/>
          </a:xfrm>
          <a:prstGeom prst="rect">
            <a:avLst/>
          </a:prstGeom>
        </p:spPr>
        <p:txBody>
          <a:bodyPr wrap="square">
            <a:spAutoFit/>
          </a:bodyPr>
          <a:lstStyle/>
          <a:p>
            <a:pPr algn="ctr"/>
            <a:r>
              <a:rPr lang="en-US" dirty="0">
                <a:solidFill>
                  <a:schemeClr val="bg1"/>
                </a:solidFill>
              </a:rPr>
              <a:t>California Breast Cancer Survivorship Consortium</a:t>
            </a:r>
            <a:endParaRPr lang="en-US" dirty="0">
              <a:solidFill>
                <a:schemeClr val="bg1"/>
              </a:solidFill>
            </a:endParaRPr>
          </a:p>
        </p:txBody>
      </p:sp>
      <p:grpSp>
        <p:nvGrpSpPr>
          <p:cNvPr id="12" name="Group 11"/>
          <p:cNvGrpSpPr/>
          <p:nvPr/>
        </p:nvGrpSpPr>
        <p:grpSpPr>
          <a:xfrm>
            <a:off x="228600" y="1371600"/>
            <a:ext cx="7397827" cy="4677135"/>
            <a:chOff x="446233" y="1729648"/>
            <a:chExt cx="9722336" cy="4935557"/>
          </a:xfrm>
        </p:grpSpPr>
        <p:graphicFrame>
          <p:nvGraphicFramePr>
            <p:cNvPr id="8" name="Chart 7"/>
            <p:cNvGraphicFramePr/>
            <p:nvPr>
              <p:extLst/>
            </p:nvPr>
          </p:nvGraphicFramePr>
          <p:xfrm>
            <a:off x="950240" y="1729648"/>
            <a:ext cx="9218329" cy="493555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190864" y="3353672"/>
              <a:ext cx="1766637" cy="492443"/>
            </a:xfrm>
            <a:prstGeom prst="rect">
              <a:avLst/>
            </a:prstGeom>
            <a:noFill/>
          </p:spPr>
          <p:txBody>
            <a:bodyPr wrap="none" rtlCol="0">
              <a:spAutoFit/>
            </a:bodyPr>
            <a:lstStyle/>
            <a:p>
              <a:r>
                <a:rPr lang="en-US" dirty="0" smtClean="0">
                  <a:solidFill>
                    <a:schemeClr val="bg1"/>
                  </a:solidFill>
                </a:rPr>
                <a:t>Hazard ratio</a:t>
              </a:r>
              <a:endParaRPr lang="en-US" dirty="0">
                <a:solidFill>
                  <a:schemeClr val="bg1"/>
                </a:solidFill>
              </a:endParaRPr>
            </a:p>
          </p:txBody>
        </p:sp>
        <p:sp>
          <p:nvSpPr>
            <p:cNvPr id="10" name="TextBox 9"/>
            <p:cNvSpPr txBox="1"/>
            <p:nvPr/>
          </p:nvSpPr>
          <p:spPr>
            <a:xfrm>
              <a:off x="1447665" y="2841242"/>
              <a:ext cx="786882" cy="492444"/>
            </a:xfrm>
            <a:prstGeom prst="rect">
              <a:avLst/>
            </a:prstGeom>
            <a:noFill/>
          </p:spPr>
          <p:txBody>
            <a:bodyPr wrap="none" rtlCol="0">
              <a:spAutoFit/>
            </a:bodyPr>
            <a:lstStyle/>
            <a:p>
              <a:r>
                <a:rPr lang="en-US" dirty="0" smtClean="0">
                  <a:solidFill>
                    <a:schemeClr val="bg1"/>
                  </a:solidFill>
                </a:rPr>
                <a:t>(ref)</a:t>
              </a:r>
              <a:endParaRPr lang="en-US" dirty="0">
                <a:solidFill>
                  <a:schemeClr val="bg1"/>
                </a:solidFill>
              </a:endParaRPr>
            </a:p>
          </p:txBody>
        </p:sp>
      </p:grpSp>
      <p:cxnSp>
        <p:nvCxnSpPr>
          <p:cNvPr id="14" name="Straight Arrow Connector 13"/>
          <p:cNvCxnSpPr/>
          <p:nvPr/>
        </p:nvCxnSpPr>
        <p:spPr>
          <a:xfrm flipH="1">
            <a:off x="3604241" y="1482120"/>
            <a:ext cx="365774" cy="47365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4624" y="1482120"/>
            <a:ext cx="2589376" cy="1251625"/>
          </a:xfrm>
          <a:prstGeom prst="rect">
            <a:avLst/>
          </a:prstGeom>
          <a:noFill/>
        </p:spPr>
        <p:txBody>
          <a:bodyPr wrap="square" rtlCol="0">
            <a:spAutoFit/>
          </a:bodyPr>
          <a:lstStyle/>
          <a:p>
            <a:pPr marL="68580">
              <a:spcAft>
                <a:spcPts val="375"/>
              </a:spcAft>
            </a:pPr>
            <a:r>
              <a:rPr lang="en-US" sz="1200" b="1" dirty="0">
                <a:solidFill>
                  <a:srgbClr val="FFFF00"/>
                </a:solidFill>
              </a:rPr>
              <a:t>Relative to non-Latina Whites in high SES neighborhoods:</a:t>
            </a:r>
          </a:p>
          <a:p>
            <a:pPr marL="150876" indent="-82296">
              <a:spcAft>
                <a:spcPts val="375"/>
              </a:spcAft>
              <a:buFont typeface="Arial" pitchFamily="34" charset="0"/>
              <a:buChar char="•"/>
            </a:pPr>
            <a:r>
              <a:rPr lang="en-US" sz="1200" b="1" dirty="0" smtClean="0">
                <a:solidFill>
                  <a:srgbClr val="FFFF00"/>
                </a:solidFill>
              </a:rPr>
              <a:t>African </a:t>
            </a:r>
            <a:r>
              <a:rPr lang="en-US" sz="1200" b="1" dirty="0">
                <a:solidFill>
                  <a:srgbClr val="FFFF00"/>
                </a:solidFill>
              </a:rPr>
              <a:t>Americans with low </a:t>
            </a:r>
            <a:r>
              <a:rPr lang="en-US" sz="1200" b="1" dirty="0">
                <a:solidFill>
                  <a:srgbClr val="FFFF00"/>
                </a:solidFill>
              </a:rPr>
              <a:t>education, living in high SES neighborhoods, </a:t>
            </a:r>
            <a:r>
              <a:rPr lang="en-US" sz="1200" b="1" dirty="0">
                <a:solidFill>
                  <a:srgbClr val="FFFF00"/>
                </a:solidFill>
              </a:rPr>
              <a:t>also had worse </a:t>
            </a:r>
            <a:r>
              <a:rPr lang="en-US" sz="1200" b="1" dirty="0">
                <a:solidFill>
                  <a:srgbClr val="FFFF00"/>
                </a:solidFill>
              </a:rPr>
              <a:t>survival.</a:t>
            </a:r>
            <a:endParaRPr lang="en-US" sz="1200" b="1" dirty="0">
              <a:solidFill>
                <a:srgbClr val="FFFF00"/>
              </a:solidFill>
            </a:endParaRPr>
          </a:p>
        </p:txBody>
      </p:sp>
    </p:spTree>
    <p:extLst>
      <p:ext uri="{BB962C8B-B14F-4D97-AF65-F5344CB8AC3E}">
        <p14:creationId xmlns:p14="http://schemas.microsoft.com/office/powerpoint/2010/main" val="2101107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04" y="76200"/>
            <a:ext cx="7886700" cy="994172"/>
          </a:xfrm>
        </p:spPr>
        <p:txBody>
          <a:bodyPr>
            <a:normAutofit fontScale="90000"/>
          </a:bodyPr>
          <a:lstStyle/>
          <a:p>
            <a:r>
              <a:rPr lang="en-US" sz="3000" dirty="0"/>
              <a:t>Breast cancer survival: intersection of </a:t>
            </a:r>
            <a:r>
              <a:rPr lang="en-US" sz="3000" dirty="0"/>
              <a:t>race/ethnicity, education, </a:t>
            </a:r>
            <a:r>
              <a:rPr lang="en-US" sz="3000" dirty="0"/>
              <a:t>&amp; neighborhood SES </a:t>
            </a:r>
          </a:p>
        </p:txBody>
      </p:sp>
      <p:sp>
        <p:nvSpPr>
          <p:cNvPr id="4" name="TextBox 3"/>
          <p:cNvSpPr txBox="1"/>
          <p:nvPr/>
        </p:nvSpPr>
        <p:spPr>
          <a:xfrm>
            <a:off x="402493" y="6198179"/>
            <a:ext cx="3102707" cy="646331"/>
          </a:xfrm>
          <a:prstGeom prst="rect">
            <a:avLst/>
          </a:prstGeom>
          <a:noFill/>
        </p:spPr>
        <p:txBody>
          <a:bodyPr wrap="square" rtlCol="0">
            <a:spAutoFit/>
          </a:bodyPr>
          <a:lstStyle/>
          <a:p>
            <a:r>
              <a:rPr lang="en-US" dirty="0" smtClean="0"/>
              <a:t>Shariff-Marco et al. </a:t>
            </a:r>
          </a:p>
          <a:p>
            <a:r>
              <a:rPr lang="en-US" dirty="0" smtClean="0"/>
              <a:t>J </a:t>
            </a:r>
            <a:r>
              <a:rPr lang="en-US" dirty="0" err="1" smtClean="0"/>
              <a:t>Comm</a:t>
            </a:r>
            <a:r>
              <a:rPr lang="en-US" dirty="0" smtClean="0"/>
              <a:t> Health 2015</a:t>
            </a:r>
            <a:endParaRPr lang="en-US" dirty="0"/>
          </a:p>
        </p:txBody>
      </p:sp>
      <p:sp>
        <p:nvSpPr>
          <p:cNvPr id="5" name="Rectangle 4"/>
          <p:cNvSpPr/>
          <p:nvPr/>
        </p:nvSpPr>
        <p:spPr>
          <a:xfrm>
            <a:off x="2070090" y="1002268"/>
            <a:ext cx="4864110" cy="369332"/>
          </a:xfrm>
          <a:prstGeom prst="rect">
            <a:avLst/>
          </a:prstGeom>
        </p:spPr>
        <p:txBody>
          <a:bodyPr wrap="square">
            <a:spAutoFit/>
          </a:bodyPr>
          <a:lstStyle/>
          <a:p>
            <a:pPr algn="ctr"/>
            <a:r>
              <a:rPr lang="en-US" dirty="0">
                <a:solidFill>
                  <a:schemeClr val="bg1"/>
                </a:solidFill>
              </a:rPr>
              <a:t>California Breast Cancer Survivorship Consortium</a:t>
            </a:r>
            <a:endParaRPr lang="en-US" dirty="0">
              <a:solidFill>
                <a:schemeClr val="bg1"/>
              </a:solidFill>
            </a:endParaRPr>
          </a:p>
        </p:txBody>
      </p:sp>
      <p:grpSp>
        <p:nvGrpSpPr>
          <p:cNvPr id="12" name="Group 11"/>
          <p:cNvGrpSpPr/>
          <p:nvPr/>
        </p:nvGrpSpPr>
        <p:grpSpPr>
          <a:xfrm>
            <a:off x="228600" y="1371600"/>
            <a:ext cx="7397827" cy="4677135"/>
            <a:chOff x="446233" y="1729648"/>
            <a:chExt cx="9722336" cy="4935557"/>
          </a:xfrm>
        </p:grpSpPr>
        <p:graphicFrame>
          <p:nvGraphicFramePr>
            <p:cNvPr id="8" name="Chart 7"/>
            <p:cNvGraphicFramePr/>
            <p:nvPr>
              <p:extLst/>
            </p:nvPr>
          </p:nvGraphicFramePr>
          <p:xfrm>
            <a:off x="950240" y="1729648"/>
            <a:ext cx="9218329" cy="493555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190864" y="3353672"/>
              <a:ext cx="1766637" cy="492443"/>
            </a:xfrm>
            <a:prstGeom prst="rect">
              <a:avLst/>
            </a:prstGeom>
            <a:noFill/>
          </p:spPr>
          <p:txBody>
            <a:bodyPr wrap="none" rtlCol="0">
              <a:spAutoFit/>
            </a:bodyPr>
            <a:lstStyle/>
            <a:p>
              <a:r>
                <a:rPr lang="en-US" dirty="0" smtClean="0">
                  <a:solidFill>
                    <a:schemeClr val="bg1"/>
                  </a:solidFill>
                </a:rPr>
                <a:t>Hazard ratio</a:t>
              </a:r>
              <a:endParaRPr lang="en-US" dirty="0">
                <a:solidFill>
                  <a:schemeClr val="bg1"/>
                </a:solidFill>
              </a:endParaRPr>
            </a:p>
          </p:txBody>
        </p:sp>
        <p:sp>
          <p:nvSpPr>
            <p:cNvPr id="10" name="TextBox 9"/>
            <p:cNvSpPr txBox="1"/>
            <p:nvPr/>
          </p:nvSpPr>
          <p:spPr>
            <a:xfrm>
              <a:off x="1447665" y="2841242"/>
              <a:ext cx="786882" cy="492444"/>
            </a:xfrm>
            <a:prstGeom prst="rect">
              <a:avLst/>
            </a:prstGeom>
            <a:noFill/>
          </p:spPr>
          <p:txBody>
            <a:bodyPr wrap="none" rtlCol="0">
              <a:spAutoFit/>
            </a:bodyPr>
            <a:lstStyle/>
            <a:p>
              <a:r>
                <a:rPr lang="en-US" dirty="0" smtClean="0">
                  <a:solidFill>
                    <a:schemeClr val="bg1"/>
                  </a:solidFill>
                </a:rPr>
                <a:t>(ref)</a:t>
              </a:r>
              <a:endParaRPr lang="en-US" dirty="0">
                <a:solidFill>
                  <a:schemeClr val="bg1"/>
                </a:solidFill>
              </a:endParaRPr>
            </a:p>
          </p:txBody>
        </p:sp>
      </p:grpSp>
      <p:cxnSp>
        <p:nvCxnSpPr>
          <p:cNvPr id="14" name="Straight Arrow Connector 13"/>
          <p:cNvCxnSpPr/>
          <p:nvPr/>
        </p:nvCxnSpPr>
        <p:spPr>
          <a:xfrm flipH="1">
            <a:off x="5181600" y="2690220"/>
            <a:ext cx="365774" cy="47365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4624" y="1482120"/>
            <a:ext cx="2589376" cy="1066959"/>
          </a:xfrm>
          <a:prstGeom prst="rect">
            <a:avLst/>
          </a:prstGeom>
          <a:noFill/>
        </p:spPr>
        <p:txBody>
          <a:bodyPr wrap="square" rtlCol="0">
            <a:spAutoFit/>
          </a:bodyPr>
          <a:lstStyle/>
          <a:p>
            <a:pPr marL="68580">
              <a:spcAft>
                <a:spcPts val="375"/>
              </a:spcAft>
            </a:pPr>
            <a:r>
              <a:rPr lang="en-US" sz="1200" b="1" dirty="0">
                <a:solidFill>
                  <a:srgbClr val="FFFF00"/>
                </a:solidFill>
              </a:rPr>
              <a:t>Relative to non-Latina Whites in high SES neighborhoods:</a:t>
            </a:r>
          </a:p>
          <a:p>
            <a:pPr marL="150876" indent="-82296">
              <a:spcAft>
                <a:spcPts val="375"/>
              </a:spcAft>
              <a:buFont typeface="Arial" pitchFamily="34" charset="0"/>
              <a:buChar char="•"/>
            </a:pPr>
            <a:r>
              <a:rPr lang="en-US" sz="1200" b="1" dirty="0">
                <a:solidFill>
                  <a:srgbClr val="FFFF00"/>
                </a:solidFill>
              </a:rPr>
              <a:t>Latinas with low education, living in high SES neighborhoods, was the only group to have better survival.  </a:t>
            </a:r>
            <a:endParaRPr lang="en-US" sz="1200" b="1" dirty="0">
              <a:solidFill>
                <a:srgbClr val="FFFF00"/>
              </a:solidFill>
            </a:endParaRPr>
          </a:p>
        </p:txBody>
      </p:sp>
    </p:spTree>
    <p:extLst>
      <p:ext uri="{BB962C8B-B14F-4D97-AF65-F5344CB8AC3E}">
        <p14:creationId xmlns:p14="http://schemas.microsoft.com/office/powerpoint/2010/main" val="330613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mj-lt"/>
                <a:ea typeface="+mj-ea"/>
                <a:cs typeface="+mj-cs"/>
              </a:rPr>
              <a:t>Tobacco trends by race/ethnicity and sex</a:t>
            </a:r>
            <a:endParaRPr kumimoji="0" lang="en-US" sz="30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 US over time black white.gif"/>
          <p:cNvPicPr>
            <a:picLocks noChangeAspect="1"/>
          </p:cNvPicPr>
          <p:nvPr/>
        </p:nvPicPr>
        <p:blipFill>
          <a:blip r:embed="rId2" cstate="print"/>
          <a:stretch>
            <a:fillRect/>
          </a:stretch>
        </p:blipFill>
        <p:spPr>
          <a:xfrm>
            <a:off x="112711" y="1219200"/>
            <a:ext cx="8978901" cy="4267200"/>
          </a:xfrm>
          <a:prstGeom prst="rect">
            <a:avLst/>
          </a:prstGeom>
        </p:spPr>
      </p:pic>
    </p:spTree>
    <p:extLst>
      <p:ext uri="{BB962C8B-B14F-4D97-AF65-F5344CB8AC3E}">
        <p14:creationId xmlns:p14="http://schemas.microsoft.com/office/powerpoint/2010/main" val="39170122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9472" y="1470130"/>
            <a:ext cx="7796893" cy="3742010"/>
          </a:xfrm>
          <a:prstGeom prst="rect">
            <a:avLst/>
          </a:prstGeom>
        </p:spPr>
        <p:txBody>
          <a:bodyPr wrap="square" lIns="48218" tIns="24110" rIns="48218" bIns="24110">
            <a:spAutoFit/>
          </a:bodyPr>
          <a:lstStyle/>
          <a:p>
            <a:pPr marL="241093" indent="-241093">
              <a:buClr>
                <a:schemeClr val="tx1"/>
              </a:buClr>
              <a:buFont typeface="Arial" pitchFamily="34" charset="0"/>
              <a:buChar char="•"/>
              <a:defRPr/>
            </a:pPr>
            <a:r>
              <a:rPr lang="en-US" sz="2400" dirty="0">
                <a:solidFill>
                  <a:schemeClr val="bg1">
                    <a:lumMod val="95000"/>
                  </a:schemeClr>
                </a:solidFill>
              </a:rPr>
              <a:t>California Teachers Study: population cohort study of ~130,000 teachers and teaching administrators</a:t>
            </a:r>
          </a:p>
          <a:p>
            <a:pPr marL="241093" indent="-241093">
              <a:buClr>
                <a:schemeClr val="tx1"/>
              </a:buClr>
              <a:buFont typeface="Arial" pitchFamily="34" charset="0"/>
              <a:buChar char="•"/>
              <a:defRPr/>
            </a:pPr>
            <a:endParaRPr lang="en-US" sz="2400" dirty="0">
              <a:solidFill>
                <a:schemeClr val="bg1">
                  <a:lumMod val="95000"/>
                </a:schemeClr>
              </a:solidFill>
            </a:endParaRPr>
          </a:p>
          <a:p>
            <a:pPr marL="241093" indent="-241093">
              <a:buClr>
                <a:schemeClr val="tx1"/>
              </a:buClr>
              <a:buFont typeface="Arial" pitchFamily="34" charset="0"/>
              <a:buChar char="•"/>
              <a:defRPr/>
            </a:pPr>
            <a:r>
              <a:rPr lang="en-US" sz="2400" dirty="0">
                <a:solidFill>
                  <a:schemeClr val="bg1">
                    <a:lumMod val="95000"/>
                  </a:schemeClr>
                </a:solidFill>
              </a:rPr>
              <a:t>Analysis included 117,367 women who resided in California at the time of the 1995 baseline survey and for whom residential address could be </a:t>
            </a:r>
            <a:r>
              <a:rPr lang="en-US" sz="2400" dirty="0" err="1">
                <a:solidFill>
                  <a:schemeClr val="bg1">
                    <a:lumMod val="95000"/>
                  </a:schemeClr>
                </a:solidFill>
              </a:rPr>
              <a:t>geocoded</a:t>
            </a:r>
            <a:r>
              <a:rPr lang="en-US" sz="2400" dirty="0">
                <a:solidFill>
                  <a:schemeClr val="bg1">
                    <a:lumMod val="95000"/>
                  </a:schemeClr>
                </a:solidFill>
              </a:rPr>
              <a:t> </a:t>
            </a:r>
          </a:p>
          <a:p>
            <a:pPr marL="241093" indent="-241093">
              <a:buClr>
                <a:schemeClr val="tx1"/>
              </a:buClr>
              <a:buFont typeface="Arial" pitchFamily="34" charset="0"/>
              <a:buChar char="•"/>
              <a:defRPr/>
            </a:pPr>
            <a:endParaRPr lang="en-US" sz="2400" dirty="0">
              <a:solidFill>
                <a:schemeClr val="bg1">
                  <a:lumMod val="95000"/>
                </a:schemeClr>
              </a:solidFill>
            </a:endParaRPr>
          </a:p>
          <a:p>
            <a:pPr marL="241093" indent="-241093">
              <a:buClr>
                <a:schemeClr val="tx1"/>
              </a:buClr>
              <a:buFont typeface="Arial" pitchFamily="34" charset="0"/>
              <a:buChar char="•"/>
              <a:defRPr/>
            </a:pPr>
            <a:r>
              <a:rPr lang="en-US" sz="2400" u="sng" dirty="0">
                <a:solidFill>
                  <a:schemeClr val="bg1">
                    <a:lumMod val="95000"/>
                  </a:schemeClr>
                </a:solidFill>
              </a:rPr>
              <a:t>Recursive partitioning</a:t>
            </a:r>
            <a:r>
              <a:rPr lang="en-US" sz="2400" dirty="0">
                <a:solidFill>
                  <a:schemeClr val="bg1">
                    <a:lumMod val="95000"/>
                  </a:schemeClr>
                </a:solidFill>
              </a:rPr>
              <a:t> was used to identify </a:t>
            </a:r>
            <a:r>
              <a:rPr lang="en-US" sz="2400" u="sng" dirty="0" smtClean="0">
                <a:solidFill>
                  <a:schemeClr val="bg1">
                    <a:lumMod val="95000"/>
                  </a:schemeClr>
                </a:solidFill>
              </a:rPr>
              <a:t>unique combinations of </a:t>
            </a:r>
            <a:r>
              <a:rPr lang="en-US" sz="2400" u="sng" dirty="0" smtClean="0">
                <a:solidFill>
                  <a:schemeClr val="bg1">
                    <a:lumMod val="95000"/>
                  </a:schemeClr>
                </a:solidFill>
              </a:rPr>
              <a:t>predictors</a:t>
            </a:r>
            <a:r>
              <a:rPr lang="en-US" sz="2400" dirty="0" smtClean="0">
                <a:solidFill>
                  <a:schemeClr val="bg1">
                    <a:lumMod val="95000"/>
                  </a:schemeClr>
                </a:solidFill>
              </a:rPr>
              <a:t> </a:t>
            </a:r>
            <a:r>
              <a:rPr lang="en-US" sz="2400" dirty="0">
                <a:solidFill>
                  <a:schemeClr val="bg1">
                    <a:lumMod val="95000"/>
                  </a:schemeClr>
                </a:solidFill>
              </a:rPr>
              <a:t>of physical inactivity (&lt; 25 hrs/wk) </a:t>
            </a:r>
          </a:p>
        </p:txBody>
      </p:sp>
      <p:sp>
        <p:nvSpPr>
          <p:cNvPr id="2" name="Title 1"/>
          <p:cNvSpPr>
            <a:spLocks noGrp="1"/>
          </p:cNvSpPr>
          <p:nvPr>
            <p:ph type="title"/>
          </p:nvPr>
        </p:nvSpPr>
        <p:spPr>
          <a:xfrm>
            <a:off x="152400" y="228600"/>
            <a:ext cx="8763000" cy="994172"/>
          </a:xfrm>
        </p:spPr>
        <p:txBody>
          <a:bodyPr>
            <a:normAutofit fontScale="90000"/>
          </a:bodyPr>
          <a:lstStyle/>
          <a:p>
            <a:r>
              <a:rPr lang="en-US" sz="3000" dirty="0"/>
              <a:t>Multilevel Research: built environment and physical </a:t>
            </a:r>
            <a:r>
              <a:rPr lang="en-US" sz="3000" dirty="0" smtClean="0"/>
              <a:t>activity</a:t>
            </a:r>
            <a:endParaRPr lang="en-US" sz="3000" dirty="0"/>
          </a:p>
        </p:txBody>
      </p:sp>
      <p:sp>
        <p:nvSpPr>
          <p:cNvPr id="3" name="TextBox 2"/>
          <p:cNvSpPr txBox="1"/>
          <p:nvPr/>
        </p:nvSpPr>
        <p:spPr>
          <a:xfrm>
            <a:off x="228600" y="6211669"/>
            <a:ext cx="3808991" cy="369332"/>
          </a:xfrm>
          <a:prstGeom prst="rect">
            <a:avLst/>
          </a:prstGeom>
          <a:noFill/>
        </p:spPr>
        <p:txBody>
          <a:bodyPr wrap="none" rtlCol="0">
            <a:spAutoFit/>
          </a:bodyPr>
          <a:lstStyle/>
          <a:p>
            <a:r>
              <a:rPr lang="en-US" dirty="0"/>
              <a:t>Keegan </a:t>
            </a:r>
            <a:r>
              <a:rPr lang="en-US" dirty="0" smtClean="0"/>
              <a:t>et </a:t>
            </a:r>
            <a:r>
              <a:rPr lang="en-US" dirty="0"/>
              <a:t>al. </a:t>
            </a:r>
            <a:r>
              <a:rPr lang="en-US" dirty="0" smtClean="0"/>
              <a:t>Am </a:t>
            </a:r>
            <a:r>
              <a:rPr lang="en-US" dirty="0"/>
              <a:t>J Public Health, </a:t>
            </a:r>
            <a:r>
              <a:rPr lang="en-US" dirty="0" smtClean="0"/>
              <a:t>2012</a:t>
            </a:r>
            <a:endParaRPr lang="en-US" dirty="0"/>
          </a:p>
        </p:txBody>
      </p:sp>
    </p:spTree>
    <p:extLst>
      <p:ext uri="{BB962C8B-B14F-4D97-AF65-F5344CB8AC3E}">
        <p14:creationId xmlns:p14="http://schemas.microsoft.com/office/powerpoint/2010/main" val="358130952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447800" y="76200"/>
            <a:ext cx="6019800" cy="6781800"/>
            <a:chOff x="2209800" y="41958"/>
            <a:chExt cx="4800600" cy="6816042"/>
          </a:xfrm>
        </p:grpSpPr>
        <p:pic>
          <p:nvPicPr>
            <p:cNvPr id="75781" name="Picture 3"/>
            <p:cNvPicPr>
              <a:picLocks noChangeAspect="1" noChangeArrowheads="1"/>
            </p:cNvPicPr>
            <p:nvPr/>
          </p:nvPicPr>
          <p:blipFill>
            <a:blip r:embed="rId2" cstate="print"/>
            <a:srcRect/>
            <a:stretch>
              <a:fillRect/>
            </a:stretch>
          </p:blipFill>
          <p:spPr bwMode="auto">
            <a:xfrm>
              <a:off x="2286000" y="41958"/>
              <a:ext cx="4724400" cy="6816042"/>
            </a:xfrm>
            <a:prstGeom prst="rect">
              <a:avLst/>
            </a:prstGeom>
            <a:noFill/>
            <a:ln w="9525">
              <a:noFill/>
              <a:miter lim="800000"/>
              <a:headEnd/>
              <a:tailEnd/>
            </a:ln>
          </p:spPr>
        </p:pic>
        <p:sp>
          <p:nvSpPr>
            <p:cNvPr id="11" name="Oval 10"/>
            <p:cNvSpPr/>
            <p:nvPr/>
          </p:nvSpPr>
          <p:spPr>
            <a:xfrm>
              <a:off x="2209800" y="838179"/>
              <a:ext cx="1371911" cy="685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819659" y="1828274"/>
              <a:ext cx="1370823" cy="686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19659" y="3352433"/>
              <a:ext cx="1370823" cy="686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285896" y="4953410"/>
              <a:ext cx="1371911" cy="685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15715018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685800" y="1850122"/>
            <a:ext cx="8153400" cy="3346958"/>
          </a:xfrm>
          <a:prstGeom prst="rect">
            <a:avLst/>
          </a:prstGeom>
          <a:noFill/>
          <a:ln w="12700">
            <a:noFill/>
            <a:miter lim="800000"/>
            <a:headEnd/>
            <a:tailEnd/>
          </a:ln>
        </p:spPr>
        <p:txBody>
          <a:bodyPr lIns="26788" tIns="26788" rIns="26788" bIns="26788" anchor="ctr"/>
          <a:lstStyle/>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Built environment variables associated with physical activity</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Household crowding</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 of population work at home</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N of desirable amenities</a:t>
            </a:r>
          </a:p>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But built environment effects seen only among non-Hispanic Whites and “other” race/ethnicity, aged 36-75</a:t>
            </a:r>
          </a:p>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Minority groups have low physical activity </a:t>
            </a:r>
            <a:r>
              <a:rPr lang="en-US" sz="2400" u="sng" kern="0" dirty="0">
                <a:solidFill>
                  <a:schemeClr val="bg1">
                    <a:lumMod val="95000"/>
                  </a:schemeClr>
                </a:solidFill>
              </a:rPr>
              <a:t>regardless of built </a:t>
            </a:r>
            <a:r>
              <a:rPr lang="en-US" sz="2400" u="sng" kern="0" dirty="0" smtClean="0">
                <a:solidFill>
                  <a:schemeClr val="bg1">
                    <a:lumMod val="95000"/>
                  </a:schemeClr>
                </a:solidFill>
              </a:rPr>
              <a:t>environment in this educated population of educators</a:t>
            </a:r>
            <a:endParaRPr lang="en-US" sz="2400" u="sng" kern="0" dirty="0">
              <a:solidFill>
                <a:schemeClr val="bg1">
                  <a:lumMod val="95000"/>
                </a:schemeClr>
              </a:solidFill>
            </a:endParaRPr>
          </a:p>
          <a:p>
            <a:pPr marL="415216" indent="-301367" eaLnBrk="0" hangingPunct="0">
              <a:lnSpc>
                <a:spcPct val="90000"/>
              </a:lnSpc>
              <a:spcBef>
                <a:spcPts val="316"/>
              </a:spcBef>
              <a:spcAft>
                <a:spcPts val="316"/>
              </a:spcAft>
              <a:buClr>
                <a:schemeClr val="tx1"/>
              </a:buClr>
              <a:buSzPct val="171000"/>
              <a:buFont typeface="Arial" panose="020B0604020202020204" pitchFamily="34" charset="0"/>
              <a:buChar char="•"/>
              <a:defRPr/>
            </a:pPr>
            <a:endParaRPr lang="en-US" sz="2400" kern="0" dirty="0">
              <a:solidFill>
                <a:schemeClr val="bg1">
                  <a:lumMod val="95000"/>
                </a:schemeClr>
              </a:solidFill>
            </a:endParaRPr>
          </a:p>
        </p:txBody>
      </p:sp>
      <p:sp>
        <p:nvSpPr>
          <p:cNvPr id="5" name="Title 1"/>
          <p:cNvSpPr txBox="1">
            <a:spLocks/>
          </p:cNvSpPr>
          <p:nvPr/>
        </p:nvSpPr>
        <p:spPr>
          <a:xfrm>
            <a:off x="0" y="228600"/>
            <a:ext cx="9144000" cy="994172"/>
          </a:xfrm>
          <a:prstGeom prst="rect">
            <a:avLst/>
          </a:prstGeom>
        </p:spPr>
        <p:txBody>
          <a:bodyPr>
            <a:normAutofit fontScale="97500"/>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dirty="0" smtClean="0"/>
              <a:t>Multilevel Research: built environment and physical activity</a:t>
            </a:r>
            <a:endParaRPr lang="en-US" sz="3000" dirty="0"/>
          </a:p>
        </p:txBody>
      </p:sp>
    </p:spTree>
    <p:extLst>
      <p:ext uri="{BB962C8B-B14F-4D97-AF65-F5344CB8AC3E}">
        <p14:creationId xmlns:p14="http://schemas.microsoft.com/office/powerpoint/2010/main" val="41155910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4724400"/>
          </a:xfrm>
        </p:spPr>
        <p:txBody>
          <a:bodyPr/>
          <a:lstStyle/>
          <a:p>
            <a:pPr algn="l"/>
            <a:r>
              <a:rPr lang="en-US" sz="4000" dirty="0" smtClean="0">
                <a:solidFill>
                  <a:schemeClr val="tx1">
                    <a:lumMod val="50000"/>
                    <a:lumOff val="50000"/>
                  </a:schemeClr>
                </a:solidFill>
              </a:rPr>
              <a:t>1. How would you design a research project based on these models?</a:t>
            </a:r>
            <a:r>
              <a:rPr lang="en-US" sz="4000" dirty="0"/>
              <a:t/>
            </a:r>
            <a:br>
              <a:rPr lang="en-US" sz="4000" dirty="0"/>
            </a:br>
            <a:r>
              <a:rPr lang="en-US" sz="4000" dirty="0" smtClean="0"/>
              <a:t>2. How would you design an intervention based on these models?</a:t>
            </a:r>
            <a:r>
              <a:rPr lang="en-US" sz="4000" dirty="0" smtClean="0">
                <a:solidFill>
                  <a:schemeClr val="tx1">
                    <a:lumMod val="50000"/>
                    <a:lumOff val="50000"/>
                  </a:schemeClr>
                </a:solidFill>
              </a:rPr>
              <a:t/>
            </a:r>
            <a:br>
              <a:rPr lang="en-US" sz="4000" dirty="0" smtClean="0">
                <a:solidFill>
                  <a:schemeClr val="tx1">
                    <a:lumMod val="50000"/>
                    <a:lumOff val="50000"/>
                  </a:schemeClr>
                </a:solidFill>
              </a:rPr>
            </a:br>
            <a:r>
              <a:rPr lang="en-US" sz="4000" dirty="0" smtClean="0">
                <a:solidFill>
                  <a:schemeClr val="tx1">
                    <a:lumMod val="50000"/>
                    <a:lumOff val="50000"/>
                  </a:schemeClr>
                </a:solidFill>
              </a:rPr>
              <a:t>3. How would you incorporate these models into clinical care?</a:t>
            </a:r>
            <a:endParaRPr lang="en-US" sz="4000" dirty="0">
              <a:solidFill>
                <a:schemeClr val="tx1">
                  <a:lumMod val="50000"/>
                  <a:lumOff val="50000"/>
                </a:schemeClr>
              </a:solidFill>
            </a:endParaRPr>
          </a:p>
        </p:txBody>
      </p:sp>
      <p:sp>
        <p:nvSpPr>
          <p:cNvPr id="3" name="TextBox 2"/>
          <p:cNvSpPr txBox="1"/>
          <p:nvPr/>
        </p:nvSpPr>
        <p:spPr>
          <a:xfrm>
            <a:off x="546341" y="152400"/>
            <a:ext cx="8064259" cy="738664"/>
          </a:xfrm>
          <a:prstGeom prst="rect">
            <a:avLst/>
          </a:prstGeom>
          <a:noFill/>
        </p:spPr>
        <p:txBody>
          <a:bodyPr wrap="none" rtlCol="0">
            <a:spAutoFit/>
          </a:bodyPr>
          <a:lstStyle/>
          <a:p>
            <a:r>
              <a:rPr lang="en-US" sz="4200" b="1" dirty="0" smtClean="0">
                <a:solidFill>
                  <a:schemeClr val="bg1"/>
                </a:solidFill>
              </a:rPr>
              <a:t>Putting it into Practice: 3 Questions</a:t>
            </a:r>
            <a:endParaRPr lang="en-US" sz="4200" b="1" dirty="0">
              <a:solidFill>
                <a:schemeClr val="bg1"/>
              </a:solidFill>
            </a:endParaRPr>
          </a:p>
        </p:txBody>
      </p:sp>
    </p:spTree>
    <p:extLst>
      <p:ext uri="{BB962C8B-B14F-4D97-AF65-F5344CB8AC3E}">
        <p14:creationId xmlns:p14="http://schemas.microsoft.com/office/powerpoint/2010/main" val="27120875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Colorectal cancer screening guideline adherence among Asian Americans &amp; Pacific Islanders, </a:t>
            </a:r>
            <a:br>
              <a:rPr lang="en-US" sz="3000" dirty="0" smtClean="0"/>
            </a:br>
            <a:r>
              <a:rPr lang="en-US" sz="3000" dirty="0" smtClean="0"/>
              <a:t>CHIS 2001-2005 </a:t>
            </a:r>
            <a:r>
              <a:rPr lang="en-US" sz="2000" dirty="0" smtClean="0"/>
              <a:t>(Lee, Ethnicity &amp; Health 2011)</a:t>
            </a:r>
            <a:endParaRPr lang="en-US" sz="2000" dirty="0"/>
          </a:p>
        </p:txBody>
      </p:sp>
      <p:graphicFrame>
        <p:nvGraphicFramePr>
          <p:cNvPr id="6" name="Content Placeholder 5"/>
          <p:cNvGraphicFramePr>
            <a:graphicFrameLocks noGrp="1"/>
          </p:cNvGraphicFramePr>
          <p:nvPr>
            <p:ph idx="1"/>
            <p:extLst/>
          </p:nvPr>
        </p:nvGraphicFramePr>
        <p:xfrm>
          <a:off x="4572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1848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25463"/>
            <a:ext cx="7620000" cy="4893647"/>
          </a:xfrm>
          <a:prstGeom prst="rect">
            <a:avLst/>
          </a:prstGeom>
        </p:spPr>
        <p:txBody>
          <a:bodyPr wrap="square">
            <a:spAutoFit/>
          </a:bodyPr>
          <a:lstStyle/>
          <a:p>
            <a:r>
              <a:rPr lang="en-US" sz="2400" dirty="0">
                <a:solidFill>
                  <a:schemeClr val="bg1"/>
                </a:solidFill>
              </a:rPr>
              <a:t>Factors associated with  </a:t>
            </a:r>
            <a:r>
              <a:rPr lang="en-US" sz="2400" dirty="0" smtClean="0">
                <a:solidFill>
                  <a:schemeClr val="bg1"/>
                </a:solidFill>
              </a:rPr>
              <a:t>lower </a:t>
            </a:r>
            <a:r>
              <a:rPr lang="en-US" sz="2400" dirty="0" smtClean="0">
                <a:solidFill>
                  <a:schemeClr val="bg1"/>
                </a:solidFill>
              </a:rPr>
              <a:t>colorectal cancer screening </a:t>
            </a:r>
            <a:r>
              <a:rPr lang="en-US" sz="2400" dirty="0">
                <a:solidFill>
                  <a:schemeClr val="bg1"/>
                </a:solidFill>
              </a:rPr>
              <a:t>in </a:t>
            </a:r>
            <a:r>
              <a:rPr lang="en-US" sz="2400" dirty="0" smtClean="0">
                <a:solidFill>
                  <a:schemeClr val="bg1"/>
                </a:solidFill>
              </a:rPr>
              <a:t>AAPIs (Lee </a:t>
            </a:r>
            <a:r>
              <a:rPr lang="en-US" sz="2400" dirty="0" err="1">
                <a:solidFill>
                  <a:schemeClr val="bg1"/>
                </a:solidFill>
              </a:rPr>
              <a:t>Ethnicty</a:t>
            </a:r>
            <a:r>
              <a:rPr lang="en-US" sz="2400" dirty="0">
                <a:solidFill>
                  <a:schemeClr val="bg1"/>
                </a:solidFill>
              </a:rPr>
              <a:t> &amp; Health 2011</a:t>
            </a:r>
            <a:r>
              <a:rPr lang="en-US" sz="2400" dirty="0" smtClean="0">
                <a:solidFill>
                  <a:schemeClr val="bg1"/>
                </a:solidFill>
              </a:rPr>
              <a:t>)</a:t>
            </a:r>
          </a:p>
          <a:p>
            <a:pPr marL="342900" indent="-342900">
              <a:buFont typeface="Arial" panose="020B0604020202020204" pitchFamily="34" charset="0"/>
              <a:buChar char="•"/>
            </a:pPr>
            <a:r>
              <a:rPr lang="en-US" sz="2400" dirty="0" smtClean="0">
                <a:solidFill>
                  <a:schemeClr val="bg1"/>
                </a:solidFill>
              </a:rPr>
              <a:t>Female</a:t>
            </a:r>
          </a:p>
          <a:p>
            <a:pPr marL="342900" indent="-342900">
              <a:buFont typeface="Arial" panose="020B0604020202020204" pitchFamily="34" charset="0"/>
              <a:buChar char="•"/>
            </a:pPr>
            <a:r>
              <a:rPr lang="en-US" sz="2400" dirty="0" smtClean="0">
                <a:solidFill>
                  <a:schemeClr val="bg1"/>
                </a:solidFill>
              </a:rPr>
              <a:t>Never married</a:t>
            </a:r>
          </a:p>
          <a:p>
            <a:pPr marL="342900" indent="-342900">
              <a:buFont typeface="Arial" panose="020B0604020202020204" pitchFamily="34" charset="0"/>
              <a:buChar char="•"/>
            </a:pPr>
            <a:r>
              <a:rPr lang="en-US" sz="2400" dirty="0" smtClean="0">
                <a:solidFill>
                  <a:schemeClr val="bg1"/>
                </a:solidFill>
              </a:rPr>
              <a:t>Lower education</a:t>
            </a:r>
          </a:p>
          <a:p>
            <a:pPr marL="342900" indent="-342900">
              <a:buFont typeface="Arial" panose="020B0604020202020204" pitchFamily="34" charset="0"/>
              <a:buChar char="•"/>
            </a:pPr>
            <a:r>
              <a:rPr lang="en-US" sz="2400" dirty="0" smtClean="0">
                <a:solidFill>
                  <a:schemeClr val="bg1"/>
                </a:solidFill>
              </a:rPr>
              <a:t>Poverty</a:t>
            </a:r>
          </a:p>
          <a:p>
            <a:pPr marL="342900" indent="-342900">
              <a:buFont typeface="Arial" panose="020B0604020202020204" pitchFamily="34" charset="0"/>
              <a:buChar char="•"/>
            </a:pPr>
            <a:r>
              <a:rPr lang="en-US" sz="2400" dirty="0" smtClean="0">
                <a:solidFill>
                  <a:schemeClr val="bg1"/>
                </a:solidFill>
              </a:rPr>
              <a:t>No health insurance</a:t>
            </a:r>
          </a:p>
          <a:p>
            <a:pPr marL="342900" indent="-342900">
              <a:buFont typeface="Arial" panose="020B0604020202020204" pitchFamily="34" charset="0"/>
              <a:buChar char="•"/>
            </a:pPr>
            <a:r>
              <a:rPr lang="en-US" sz="2400" dirty="0" smtClean="0">
                <a:solidFill>
                  <a:schemeClr val="bg1"/>
                </a:solidFill>
              </a:rPr>
              <a:t>No usual source of care</a:t>
            </a:r>
          </a:p>
          <a:p>
            <a:pPr marL="342900" indent="-342900">
              <a:buFont typeface="Arial" panose="020B0604020202020204" pitchFamily="34" charset="0"/>
              <a:buChar char="•"/>
            </a:pPr>
            <a:r>
              <a:rPr lang="en-US" sz="2400" dirty="0" smtClean="0">
                <a:solidFill>
                  <a:schemeClr val="bg1"/>
                </a:solidFill>
              </a:rPr>
              <a:t>Fewer years in US</a:t>
            </a:r>
          </a:p>
          <a:p>
            <a:pPr marL="342900" indent="-342900">
              <a:buFont typeface="Arial" panose="020B0604020202020204" pitchFamily="34" charset="0"/>
              <a:buChar char="•"/>
            </a:pPr>
            <a:r>
              <a:rPr lang="en-US" sz="2400" dirty="0" smtClean="0">
                <a:solidFill>
                  <a:schemeClr val="bg1"/>
                </a:solidFill>
              </a:rPr>
              <a:t>Speak English + another language at home</a:t>
            </a:r>
          </a:p>
          <a:p>
            <a:pPr marL="342900" indent="-342900">
              <a:buFont typeface="Arial" panose="020B0604020202020204" pitchFamily="34" charset="0"/>
              <a:buChar char="•"/>
            </a:pPr>
            <a:r>
              <a:rPr lang="en-US" sz="2400" dirty="0" smtClean="0">
                <a:solidFill>
                  <a:schemeClr val="bg1"/>
                </a:solidFill>
              </a:rPr>
              <a:t>Fewer doctor visits</a:t>
            </a:r>
          </a:p>
          <a:p>
            <a:pPr marL="342900" indent="-342900">
              <a:buFont typeface="Arial" panose="020B0604020202020204" pitchFamily="34" charset="0"/>
              <a:buChar char="•"/>
            </a:pPr>
            <a:r>
              <a:rPr lang="en-US" sz="2400" dirty="0" smtClean="0">
                <a:solidFill>
                  <a:schemeClr val="bg1"/>
                </a:solidFill>
              </a:rPr>
              <a:t>Fewer chronic diseases</a:t>
            </a:r>
          </a:p>
          <a:p>
            <a:pPr marL="342900" indent="-342900">
              <a:buFont typeface="Arial" panose="020B0604020202020204" pitchFamily="34" charset="0"/>
              <a:buChar char="•"/>
            </a:pPr>
            <a:r>
              <a:rPr lang="en-US" sz="2400" dirty="0">
                <a:solidFill>
                  <a:schemeClr val="bg1"/>
                </a:solidFill>
              </a:rPr>
              <a:t>S</a:t>
            </a:r>
            <a:r>
              <a:rPr lang="en-US" sz="2400" dirty="0" smtClean="0">
                <a:solidFill>
                  <a:schemeClr val="bg1"/>
                </a:solidFill>
              </a:rPr>
              <a:t>moker</a:t>
            </a:r>
            <a:endParaRPr lang="en-US" sz="2400" dirty="0">
              <a:solidFill>
                <a:schemeClr val="bg1"/>
              </a:solidFill>
            </a:endParaRPr>
          </a:p>
        </p:txBody>
      </p:sp>
      <p:sp>
        <p:nvSpPr>
          <p:cNvPr id="4" name="Rectangle 3"/>
          <p:cNvSpPr/>
          <p:nvPr/>
        </p:nvSpPr>
        <p:spPr>
          <a:xfrm>
            <a:off x="381000" y="180945"/>
            <a:ext cx="8382000" cy="1077218"/>
          </a:xfrm>
          <a:prstGeom prst="rect">
            <a:avLst/>
          </a:prstGeom>
        </p:spPr>
        <p:txBody>
          <a:bodyPr wrap="square">
            <a:spAutoFit/>
          </a:bodyPr>
          <a:lstStyle/>
          <a:p>
            <a:pPr lvl="0" algn="ctr" eaLnBrk="0" hangingPunct="0">
              <a:defRPr/>
            </a:pPr>
            <a:r>
              <a:rPr lang="en-US" sz="3200" dirty="0" smtClean="0">
                <a:solidFill>
                  <a:schemeClr val="bg1"/>
                </a:solidFill>
              </a:rPr>
              <a:t>Interventions addressing social </a:t>
            </a:r>
            <a:r>
              <a:rPr lang="en-US" sz="3200" dirty="0">
                <a:solidFill>
                  <a:schemeClr val="bg1"/>
                </a:solidFill>
              </a:rPr>
              <a:t>and cultural norms, </a:t>
            </a:r>
            <a:r>
              <a:rPr lang="en-US" sz="3200" dirty="0" smtClean="0">
                <a:solidFill>
                  <a:schemeClr val="bg1"/>
                </a:solidFill>
              </a:rPr>
              <a:t>culturally-driven </a:t>
            </a:r>
            <a:r>
              <a:rPr lang="en-US" sz="3200" dirty="0">
                <a:solidFill>
                  <a:schemeClr val="bg1"/>
                </a:solidFill>
              </a:rPr>
              <a:t>health beliefs</a:t>
            </a:r>
          </a:p>
        </p:txBody>
      </p:sp>
    </p:spTree>
    <p:extLst>
      <p:ext uri="{BB962C8B-B14F-4D97-AF65-F5344CB8AC3E}">
        <p14:creationId xmlns:p14="http://schemas.microsoft.com/office/powerpoint/2010/main" val="3561694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Social and cultural norms,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culturally-driven health beliefs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Ex: </a:t>
            </a:r>
            <a:r>
              <a:rPr lang="en-US" sz="2800" dirty="0" smtClean="0">
                <a:solidFill>
                  <a:schemeClr val="bg1"/>
                </a:solidFill>
              </a:rPr>
              <a:t>Colorectal cancer </a:t>
            </a:r>
            <a:r>
              <a:rPr lang="en-US" sz="2800" dirty="0">
                <a:solidFill>
                  <a:schemeClr val="bg1"/>
                </a:solidFill>
              </a:rPr>
              <a:t>screening in South Asian </a:t>
            </a:r>
            <a:r>
              <a:rPr lang="en-US" sz="2800" dirty="0" smtClean="0">
                <a:solidFill>
                  <a:schemeClr val="bg1"/>
                </a:solidFill>
              </a:rPr>
              <a:t>Americans </a:t>
            </a:r>
            <a:r>
              <a:rPr lang="en-US" sz="2800" dirty="0" smtClean="0">
                <a:solidFill>
                  <a:schemeClr val="bg1"/>
                </a:solidFill>
                <a:sym typeface="Wingdings" panose="05000000000000000000" pitchFamily="2" charset="2"/>
              </a:rPr>
              <a:t> </a:t>
            </a:r>
            <a:r>
              <a:rPr lang="en-US" sz="2800" u="sng" dirty="0" smtClean="0">
                <a:solidFill>
                  <a:schemeClr val="bg1"/>
                </a:solidFill>
                <a:sym typeface="Wingdings" panose="05000000000000000000" pitchFamily="2" charset="2"/>
              </a:rPr>
              <a:t>preventive health beliefs</a:t>
            </a:r>
            <a:endParaRPr lang="en-US" sz="2600" u="sng" dirty="0" smtClean="0">
              <a:solidFill>
                <a:schemeClr val="bg1"/>
              </a:solidFill>
            </a:endParaRPr>
          </a:p>
          <a:p>
            <a:r>
              <a:rPr lang="en-US" sz="2600" dirty="0" smtClean="0">
                <a:solidFill>
                  <a:schemeClr val="bg1"/>
                </a:solidFill>
              </a:rPr>
              <a:t>While immigration and language determinants were important, the factors most strongly associated with screening were being </a:t>
            </a:r>
            <a:r>
              <a:rPr lang="en-US" sz="2600" u="sng" dirty="0" smtClean="0">
                <a:solidFill>
                  <a:schemeClr val="bg1"/>
                </a:solidFill>
              </a:rPr>
              <a:t>obese</a:t>
            </a:r>
            <a:r>
              <a:rPr lang="en-US" sz="2600" dirty="0" smtClean="0">
                <a:solidFill>
                  <a:schemeClr val="bg1"/>
                </a:solidFill>
              </a:rPr>
              <a:t> and having had a </a:t>
            </a:r>
            <a:r>
              <a:rPr lang="en-US" sz="2600" u="sng" dirty="0" smtClean="0">
                <a:solidFill>
                  <a:schemeClr val="bg1"/>
                </a:solidFill>
              </a:rPr>
              <a:t>flu shot</a:t>
            </a:r>
            <a:r>
              <a:rPr lang="en-US" sz="2600" dirty="0" smtClean="0">
                <a:solidFill>
                  <a:schemeClr val="bg1"/>
                </a:solidFill>
              </a:rPr>
              <a:t> in the past year</a:t>
            </a:r>
          </a:p>
          <a:p>
            <a:r>
              <a:rPr lang="en-US" sz="2600" dirty="0" smtClean="0">
                <a:solidFill>
                  <a:schemeClr val="bg1"/>
                </a:solidFill>
              </a:rPr>
              <a:t>Findings triangulate with qualitative data showing </a:t>
            </a:r>
            <a:r>
              <a:rPr lang="en-US" sz="2600" u="sng" dirty="0" smtClean="0">
                <a:solidFill>
                  <a:schemeClr val="bg1"/>
                </a:solidFill>
              </a:rPr>
              <a:t>health beliefs, </a:t>
            </a:r>
            <a:r>
              <a:rPr lang="en-US" sz="2600" u="sng" dirty="0" err="1" smtClean="0">
                <a:solidFill>
                  <a:schemeClr val="bg1"/>
                </a:solidFill>
              </a:rPr>
              <a:t>esp</a:t>
            </a:r>
            <a:r>
              <a:rPr lang="en-US" sz="2600" u="sng" dirty="0" smtClean="0">
                <a:solidFill>
                  <a:schemeClr val="bg1"/>
                </a:solidFill>
              </a:rPr>
              <a:t> in preventive care</a:t>
            </a:r>
            <a:r>
              <a:rPr lang="en-US" sz="2600" dirty="0" smtClean="0">
                <a:solidFill>
                  <a:schemeClr val="bg1"/>
                </a:solidFill>
              </a:rPr>
              <a:t>, is important in this population (Ivey J Health Care Poor </a:t>
            </a:r>
            <a:r>
              <a:rPr lang="en-US" sz="2600" dirty="0" err="1" smtClean="0">
                <a:solidFill>
                  <a:schemeClr val="bg1"/>
                </a:solidFill>
              </a:rPr>
              <a:t>Underserv</a:t>
            </a:r>
            <a:r>
              <a:rPr lang="en-US" sz="2600" dirty="0" smtClean="0">
                <a:solidFill>
                  <a:schemeClr val="bg1"/>
                </a:solidFill>
              </a:rPr>
              <a:t> 2018)</a:t>
            </a:r>
            <a:endParaRPr lang="en-US" sz="2600" dirty="0">
              <a:solidFill>
                <a:schemeClr val="bg1"/>
              </a:solidFill>
            </a:endParaRPr>
          </a:p>
        </p:txBody>
      </p:sp>
    </p:spTree>
    <p:extLst>
      <p:ext uri="{BB962C8B-B14F-4D97-AF65-F5344CB8AC3E}">
        <p14:creationId xmlns:p14="http://schemas.microsoft.com/office/powerpoint/2010/main" val="2643465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Applying conceptual models of health behaviors to intervention studies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Study #1: </a:t>
            </a:r>
            <a:r>
              <a:rPr lang="en-US" sz="2600" dirty="0" smtClean="0">
                <a:solidFill>
                  <a:schemeClr val="bg1"/>
                </a:solidFill>
              </a:rPr>
              <a:t>Colorectal </a:t>
            </a:r>
            <a:r>
              <a:rPr lang="en-US" sz="2600" dirty="0">
                <a:solidFill>
                  <a:schemeClr val="bg1"/>
                </a:solidFill>
              </a:rPr>
              <a:t>cancer screening in Chinese </a:t>
            </a:r>
            <a:r>
              <a:rPr lang="en-US" sz="2600" dirty="0" smtClean="0">
                <a:solidFill>
                  <a:schemeClr val="bg1"/>
                </a:solidFill>
              </a:rPr>
              <a:t>Americans (Nguyen AJPM 2017)</a:t>
            </a:r>
          </a:p>
          <a:p>
            <a:pPr lvl="1"/>
            <a:r>
              <a:rPr lang="en-US" sz="2200" dirty="0" smtClean="0">
                <a:solidFill>
                  <a:schemeClr val="bg1"/>
                </a:solidFill>
              </a:rPr>
              <a:t>In-language print materials</a:t>
            </a:r>
          </a:p>
          <a:p>
            <a:pPr lvl="1"/>
            <a:r>
              <a:rPr lang="en-US" sz="2200" dirty="0" smtClean="0">
                <a:solidFill>
                  <a:schemeClr val="bg1"/>
                </a:solidFill>
              </a:rPr>
              <a:t>Randomize to print materials vs. lay health worker</a:t>
            </a:r>
          </a:p>
          <a:p>
            <a:pPr lvl="1"/>
            <a:r>
              <a:rPr lang="en-US" sz="2200" dirty="0" smtClean="0">
                <a:solidFill>
                  <a:schemeClr val="bg1"/>
                </a:solidFill>
              </a:rPr>
              <a:t>Lay health worker outreach more effective than print materials alone</a:t>
            </a:r>
          </a:p>
          <a:p>
            <a:pPr lvl="1"/>
            <a:endParaRPr lang="en-US" sz="2200" dirty="0">
              <a:solidFill>
                <a:schemeClr val="bg1"/>
              </a:solidFill>
            </a:endParaRPr>
          </a:p>
        </p:txBody>
      </p:sp>
    </p:spTree>
    <p:extLst>
      <p:ext uri="{BB962C8B-B14F-4D97-AF65-F5344CB8AC3E}">
        <p14:creationId xmlns:p14="http://schemas.microsoft.com/office/powerpoint/2010/main" val="673878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Applying conceptual models of health behaviors to intervention studies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Study #2: </a:t>
            </a:r>
            <a:r>
              <a:rPr lang="en-US" sz="2600" dirty="0" smtClean="0">
                <a:solidFill>
                  <a:schemeClr val="bg1"/>
                </a:solidFill>
              </a:rPr>
              <a:t>FLU-FIT </a:t>
            </a:r>
            <a:r>
              <a:rPr lang="en-US" sz="2600" dirty="0" smtClean="0">
                <a:solidFill>
                  <a:schemeClr val="bg1"/>
                </a:solidFill>
              </a:rPr>
              <a:t>program (Potter AJPH 2013)</a:t>
            </a:r>
          </a:p>
          <a:p>
            <a:pPr lvl="1"/>
            <a:r>
              <a:rPr lang="en-US" sz="2200" dirty="0" smtClean="0">
                <a:solidFill>
                  <a:schemeClr val="bg1"/>
                </a:solidFill>
              </a:rPr>
              <a:t>Randomized flu clinics in an integrated healthcare system to offering FIT vs. no FIT</a:t>
            </a:r>
          </a:p>
          <a:p>
            <a:pPr lvl="1"/>
            <a:r>
              <a:rPr lang="en-US" sz="2200" dirty="0" smtClean="0">
                <a:solidFill>
                  <a:schemeClr val="bg1"/>
                </a:solidFill>
              </a:rPr>
              <a:t>Offering FIT increased FIT completion within 90 days of flu clinic, OR = 2.75</a:t>
            </a:r>
          </a:p>
          <a:p>
            <a:pPr lvl="1"/>
            <a:endParaRPr lang="en-US" sz="2200" dirty="0" smtClean="0">
              <a:solidFill>
                <a:schemeClr val="bg1"/>
              </a:solidFill>
            </a:endParaRPr>
          </a:p>
          <a:p>
            <a:pPr lvl="1"/>
            <a:endParaRPr lang="en-US" sz="2200" dirty="0">
              <a:solidFill>
                <a:schemeClr val="bg1"/>
              </a:solidFill>
            </a:endParaRPr>
          </a:p>
        </p:txBody>
      </p:sp>
    </p:spTree>
    <p:extLst>
      <p:ext uri="{BB962C8B-B14F-4D97-AF65-F5344CB8AC3E}">
        <p14:creationId xmlns:p14="http://schemas.microsoft.com/office/powerpoint/2010/main" val="35491923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Applying conceptual models of health behaviors to intervention studies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Study #3: </a:t>
            </a:r>
            <a:r>
              <a:rPr lang="en-US" sz="2600" dirty="0" smtClean="0">
                <a:solidFill>
                  <a:schemeClr val="bg1"/>
                </a:solidFill>
              </a:rPr>
              <a:t>A </a:t>
            </a:r>
            <a:r>
              <a:rPr lang="en-US" sz="2600" dirty="0" smtClean="0">
                <a:solidFill>
                  <a:schemeClr val="bg1"/>
                </a:solidFill>
              </a:rPr>
              <a:t>physician-initiated intervention to increase colorectal cancer screening (Sun Cancer 2018)</a:t>
            </a:r>
          </a:p>
          <a:p>
            <a:pPr lvl="1"/>
            <a:r>
              <a:rPr lang="en-US" sz="2200" dirty="0" smtClean="0">
                <a:solidFill>
                  <a:schemeClr val="bg1"/>
                </a:solidFill>
              </a:rPr>
              <a:t>Physicians from local independent practice association serving Chinese Americans </a:t>
            </a:r>
          </a:p>
          <a:p>
            <a:pPr lvl="1"/>
            <a:r>
              <a:rPr lang="en-US" sz="2200" dirty="0" smtClean="0">
                <a:solidFill>
                  <a:schemeClr val="bg1"/>
                </a:solidFill>
              </a:rPr>
              <a:t>Early intervention group: CME + patient intervention mailer w/FOBT kit</a:t>
            </a:r>
          </a:p>
          <a:p>
            <a:pPr lvl="1"/>
            <a:r>
              <a:rPr lang="en-US" sz="2200" dirty="0" smtClean="0">
                <a:solidFill>
                  <a:schemeClr val="bg1"/>
                </a:solidFill>
              </a:rPr>
              <a:t>Delayed intervention group: patient intervention mailer only</a:t>
            </a:r>
          </a:p>
          <a:p>
            <a:pPr lvl="1"/>
            <a:r>
              <a:rPr lang="en-US" sz="2200" dirty="0" smtClean="0">
                <a:solidFill>
                  <a:schemeClr val="bg1"/>
                </a:solidFill>
              </a:rPr>
              <a:t>No effect of CME </a:t>
            </a:r>
            <a:r>
              <a:rPr lang="en-US" sz="2200" dirty="0" smtClean="0">
                <a:solidFill>
                  <a:schemeClr val="bg1"/>
                </a:solidFill>
                <a:sym typeface="Wingdings" panose="05000000000000000000" pitchFamily="2" charset="2"/>
              </a:rPr>
              <a:t> both arms saw equal increase in FOBT </a:t>
            </a:r>
            <a:endParaRPr lang="en-US" sz="2200" dirty="0" smtClean="0">
              <a:solidFill>
                <a:schemeClr val="bg1"/>
              </a:solidFill>
            </a:endParaRPr>
          </a:p>
          <a:p>
            <a:pPr lvl="1"/>
            <a:endParaRPr lang="en-US" sz="2200" dirty="0" smtClean="0">
              <a:solidFill>
                <a:schemeClr val="bg1"/>
              </a:solidFill>
            </a:endParaRPr>
          </a:p>
          <a:p>
            <a:pPr lvl="1"/>
            <a:endParaRPr lang="en-US" sz="2200" dirty="0" smtClean="0">
              <a:solidFill>
                <a:schemeClr val="bg1"/>
              </a:solidFill>
            </a:endParaRPr>
          </a:p>
          <a:p>
            <a:pPr lvl="1"/>
            <a:endParaRPr lang="en-US" sz="2200" dirty="0">
              <a:solidFill>
                <a:schemeClr val="bg1"/>
              </a:solidFill>
            </a:endParaRPr>
          </a:p>
        </p:txBody>
      </p:sp>
    </p:spTree>
    <p:extLst>
      <p:ext uri="{BB962C8B-B14F-4D97-AF65-F5344CB8AC3E}">
        <p14:creationId xmlns:p14="http://schemas.microsoft.com/office/powerpoint/2010/main" val="1019458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p:nvPr>
            <p:extLst/>
          </p:nvPr>
        </p:nvGraphicFramePr>
        <p:xfrm>
          <a:off x="228600" y="1066800"/>
          <a:ext cx="8686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 trends by education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91746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4724400"/>
          </a:xfrm>
        </p:spPr>
        <p:txBody>
          <a:bodyPr/>
          <a:lstStyle/>
          <a:p>
            <a:pPr algn="l"/>
            <a:r>
              <a:rPr lang="en-US" sz="4000" dirty="0" smtClean="0">
                <a:solidFill>
                  <a:schemeClr val="tx1">
                    <a:lumMod val="50000"/>
                    <a:lumOff val="50000"/>
                  </a:schemeClr>
                </a:solidFill>
              </a:rPr>
              <a:t>1. How would you design a research project based on these models?</a:t>
            </a:r>
            <a:r>
              <a:rPr lang="en-US" sz="4000" dirty="0"/>
              <a:t/>
            </a:r>
            <a:br>
              <a:rPr lang="en-US" sz="4000" dirty="0"/>
            </a:br>
            <a:r>
              <a:rPr lang="en-US" sz="4000" dirty="0" smtClean="0">
                <a:solidFill>
                  <a:schemeClr val="tx1">
                    <a:lumMod val="50000"/>
                    <a:lumOff val="50000"/>
                  </a:schemeClr>
                </a:solidFill>
              </a:rPr>
              <a:t>2. How would you design an intervention based on these models?</a:t>
            </a:r>
            <a:br>
              <a:rPr lang="en-US" sz="4000" dirty="0" smtClean="0">
                <a:solidFill>
                  <a:schemeClr val="tx1">
                    <a:lumMod val="50000"/>
                    <a:lumOff val="50000"/>
                  </a:schemeClr>
                </a:solidFill>
              </a:rPr>
            </a:br>
            <a:r>
              <a:rPr lang="en-US" sz="4000" dirty="0" smtClean="0"/>
              <a:t>3. How would you incorporate these models into clinical care?</a:t>
            </a:r>
            <a:endParaRPr lang="en-US" sz="4000" dirty="0"/>
          </a:p>
        </p:txBody>
      </p:sp>
      <p:sp>
        <p:nvSpPr>
          <p:cNvPr id="3" name="TextBox 2"/>
          <p:cNvSpPr txBox="1"/>
          <p:nvPr/>
        </p:nvSpPr>
        <p:spPr>
          <a:xfrm>
            <a:off x="546341" y="152400"/>
            <a:ext cx="8064259" cy="738664"/>
          </a:xfrm>
          <a:prstGeom prst="rect">
            <a:avLst/>
          </a:prstGeom>
          <a:noFill/>
        </p:spPr>
        <p:txBody>
          <a:bodyPr wrap="none" rtlCol="0">
            <a:spAutoFit/>
          </a:bodyPr>
          <a:lstStyle/>
          <a:p>
            <a:r>
              <a:rPr lang="en-US" sz="4200" b="1" dirty="0" smtClean="0">
                <a:solidFill>
                  <a:schemeClr val="bg1"/>
                </a:solidFill>
              </a:rPr>
              <a:t>Putting it into Practice: 3 Questions</a:t>
            </a:r>
            <a:endParaRPr lang="en-US" sz="4200" b="1" dirty="0">
              <a:solidFill>
                <a:schemeClr val="bg1"/>
              </a:solidFill>
            </a:endParaRPr>
          </a:p>
        </p:txBody>
      </p:sp>
    </p:spTree>
    <p:extLst>
      <p:ext uri="{BB962C8B-B14F-4D97-AF65-F5344CB8AC3E}">
        <p14:creationId xmlns:p14="http://schemas.microsoft.com/office/powerpoint/2010/main" val="16774047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Biopsychosocial approach to behavior change: integrating sociocultural context into patient care</a:t>
            </a:r>
            <a:br>
              <a:rPr lang="en-US" sz="3000" dirty="0" smtClean="0"/>
            </a:br>
            <a:endParaRPr lang="en-US" sz="3000" dirty="0"/>
          </a:p>
        </p:txBody>
      </p:sp>
      <p:sp>
        <p:nvSpPr>
          <p:cNvPr id="3" name="Content Placeholder 2"/>
          <p:cNvSpPr>
            <a:spLocks noGrp="1"/>
          </p:cNvSpPr>
          <p:nvPr>
            <p:ph idx="1"/>
          </p:nvPr>
        </p:nvSpPr>
        <p:spPr>
          <a:xfrm>
            <a:off x="457200" y="1447800"/>
            <a:ext cx="8229600" cy="4525963"/>
          </a:xfrm>
        </p:spPr>
        <p:txBody>
          <a:bodyPr/>
          <a:lstStyle/>
          <a:p>
            <a:r>
              <a:rPr lang="en-US" sz="2600" dirty="0" smtClean="0"/>
              <a:t>Enhance knowledge of social context factors influencing health</a:t>
            </a:r>
          </a:p>
          <a:p>
            <a:pPr lvl="1"/>
            <a:r>
              <a:rPr lang="en-US" sz="2600" dirty="0" smtClean="0"/>
              <a:t>Social and political structures</a:t>
            </a:r>
          </a:p>
          <a:p>
            <a:pPr lvl="1"/>
            <a:r>
              <a:rPr lang="en-US" sz="2600" dirty="0" smtClean="0"/>
              <a:t>Economic conditions</a:t>
            </a:r>
          </a:p>
          <a:p>
            <a:pPr lvl="1"/>
            <a:r>
              <a:rPr lang="en-US" sz="2600" dirty="0" smtClean="0"/>
              <a:t>Cultural values</a:t>
            </a:r>
            <a:endParaRPr lang="en-US" sz="2600" dirty="0"/>
          </a:p>
          <a:p>
            <a:pPr lvl="1"/>
            <a:r>
              <a:rPr lang="en-US" sz="2600" dirty="0" smtClean="0"/>
              <a:t>Epidemiology of health behaviors</a:t>
            </a:r>
          </a:p>
          <a:p>
            <a:r>
              <a:rPr lang="en-US" sz="2600" dirty="0" smtClean="0"/>
              <a:t>Build advocacy skills</a:t>
            </a:r>
          </a:p>
          <a:p>
            <a:pPr lvl="1"/>
            <a:r>
              <a:rPr lang="en-US" sz="2600" dirty="0" smtClean="0"/>
              <a:t>E.g., work with healthcare provider to identify resources to improve health outcomes of low-income patient</a:t>
            </a:r>
          </a:p>
        </p:txBody>
      </p:sp>
      <p:sp>
        <p:nvSpPr>
          <p:cNvPr id="4" name="TextBox 3"/>
          <p:cNvSpPr txBox="1"/>
          <p:nvPr/>
        </p:nvSpPr>
        <p:spPr>
          <a:xfrm>
            <a:off x="425116" y="6324600"/>
            <a:ext cx="3622402" cy="369332"/>
          </a:xfrm>
          <a:prstGeom prst="rect">
            <a:avLst/>
          </a:prstGeom>
          <a:noFill/>
        </p:spPr>
        <p:txBody>
          <a:bodyPr wrap="none" rtlCol="0">
            <a:spAutoFit/>
          </a:bodyPr>
          <a:lstStyle/>
          <a:p>
            <a:r>
              <a:rPr lang="en-US" dirty="0" smtClean="0"/>
              <a:t>Chin et al. Education for Health 2000</a:t>
            </a:r>
            <a:endParaRPr lang="en-US" dirty="0"/>
          </a:p>
        </p:txBody>
      </p:sp>
    </p:spTree>
    <p:extLst>
      <p:ext uri="{BB962C8B-B14F-4D97-AF65-F5344CB8AC3E}">
        <p14:creationId xmlns:p14="http://schemas.microsoft.com/office/powerpoint/2010/main" val="33592057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Biopsychosocial approach to behavior change: integrating sociocultural context into patient care</a:t>
            </a:r>
            <a:br>
              <a:rPr lang="en-US" sz="3000" dirty="0" smtClean="0"/>
            </a:br>
            <a:endParaRPr lang="en-US" sz="3000" dirty="0"/>
          </a:p>
        </p:txBody>
      </p:sp>
      <p:sp>
        <p:nvSpPr>
          <p:cNvPr id="3" name="Content Placeholder 2"/>
          <p:cNvSpPr>
            <a:spLocks noGrp="1"/>
          </p:cNvSpPr>
          <p:nvPr>
            <p:ph idx="1"/>
          </p:nvPr>
        </p:nvSpPr>
        <p:spPr>
          <a:xfrm>
            <a:off x="457200" y="1447800"/>
            <a:ext cx="8229600" cy="4525963"/>
          </a:xfrm>
        </p:spPr>
        <p:txBody>
          <a:bodyPr/>
          <a:lstStyle/>
          <a:p>
            <a:r>
              <a:rPr lang="en-US" sz="2500" dirty="0" smtClean="0"/>
              <a:t>Implement motivational strategies with patients from diverse backgrounds – learning from the patient</a:t>
            </a:r>
          </a:p>
          <a:p>
            <a:pPr lvl="1"/>
            <a:r>
              <a:rPr lang="en-US" sz="2500" dirty="0" smtClean="0"/>
              <a:t>Use motivational interviewing principles to build rapport</a:t>
            </a:r>
          </a:p>
          <a:p>
            <a:pPr lvl="1"/>
            <a:r>
              <a:rPr lang="en-US" sz="2500" dirty="0" smtClean="0"/>
              <a:t>Interaction discussion with patients to assess readiness to change (Prochaska model)</a:t>
            </a:r>
          </a:p>
          <a:p>
            <a:pPr lvl="1"/>
            <a:r>
              <a:rPr lang="en-US" sz="2500" dirty="0" smtClean="0"/>
              <a:t>Build provider-patient partnership – learn about patients’ previous experiences with healthcare system and preferences for care</a:t>
            </a:r>
          </a:p>
          <a:p>
            <a:r>
              <a:rPr lang="en-US" sz="2500" dirty="0" smtClean="0"/>
              <a:t>Reinforce counseling skills through role-plays</a:t>
            </a:r>
          </a:p>
          <a:p>
            <a:pPr lvl="1"/>
            <a:r>
              <a:rPr lang="en-US" sz="2500" dirty="0" smtClean="0"/>
              <a:t>Include social and cultural information that is relevant to health behavior</a:t>
            </a:r>
          </a:p>
        </p:txBody>
      </p:sp>
      <p:sp>
        <p:nvSpPr>
          <p:cNvPr id="4" name="TextBox 3"/>
          <p:cNvSpPr txBox="1"/>
          <p:nvPr/>
        </p:nvSpPr>
        <p:spPr>
          <a:xfrm>
            <a:off x="425116" y="6324600"/>
            <a:ext cx="3622402" cy="369332"/>
          </a:xfrm>
          <a:prstGeom prst="rect">
            <a:avLst/>
          </a:prstGeom>
          <a:noFill/>
        </p:spPr>
        <p:txBody>
          <a:bodyPr wrap="none" rtlCol="0">
            <a:spAutoFit/>
          </a:bodyPr>
          <a:lstStyle/>
          <a:p>
            <a:r>
              <a:rPr lang="en-US" dirty="0" smtClean="0"/>
              <a:t>Chin et al. Education for Health 2000</a:t>
            </a:r>
            <a:endParaRPr lang="en-US" dirty="0"/>
          </a:p>
        </p:txBody>
      </p:sp>
    </p:spTree>
    <p:extLst>
      <p:ext uri="{BB962C8B-B14F-4D97-AF65-F5344CB8AC3E}">
        <p14:creationId xmlns:p14="http://schemas.microsoft.com/office/powerpoint/2010/main" val="2529108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81000"/>
            <a:ext cx="7162800" cy="5262979"/>
          </a:xfrm>
          <a:prstGeom prst="rect">
            <a:avLst/>
          </a:prstGeom>
        </p:spPr>
        <p:txBody>
          <a:bodyPr wrap="square">
            <a:spAutoFit/>
          </a:bodyPr>
          <a:lstStyle/>
          <a:p>
            <a:r>
              <a:rPr lang="en-US" sz="2400" b="1" dirty="0" smtClean="0">
                <a:solidFill>
                  <a:schemeClr val="bg1"/>
                </a:solidFill>
              </a:rPr>
              <a:t>Health promotion efforts that … simultaneously </a:t>
            </a:r>
          </a:p>
          <a:p>
            <a:endParaRPr lang="en-US" sz="2400" dirty="0" smtClean="0">
              <a:solidFill>
                <a:schemeClr val="bg1"/>
              </a:solidFill>
            </a:endParaRPr>
          </a:p>
          <a:p>
            <a:pPr marL="342900" indent="-342900">
              <a:buAutoNum type="arabicParenR"/>
            </a:pPr>
            <a:r>
              <a:rPr lang="en-US" sz="2400" dirty="0" smtClean="0">
                <a:solidFill>
                  <a:schemeClr val="bg1"/>
                </a:solidFill>
              </a:rPr>
              <a:t>prevent initiation or promote cessation of harmful behaviors, </a:t>
            </a:r>
          </a:p>
          <a:p>
            <a:pPr marL="342900" indent="-342900">
              <a:buAutoNum type="arabicParenR"/>
            </a:pPr>
            <a:r>
              <a:rPr lang="en-US" sz="2400" dirty="0" smtClean="0">
                <a:solidFill>
                  <a:schemeClr val="bg1"/>
                </a:solidFill>
              </a:rPr>
              <a:t>mitigate sources of stress (e.g., financial strain, exposure to trauma and violence) or reinforce positive resources (e.g., positive social networks), and </a:t>
            </a:r>
          </a:p>
          <a:p>
            <a:pPr marL="342900" indent="-342900">
              <a:buAutoNum type="arabicParenR"/>
            </a:pPr>
            <a:r>
              <a:rPr lang="en-US" sz="2400" dirty="0" smtClean="0">
                <a:solidFill>
                  <a:schemeClr val="bg1"/>
                </a:solidFill>
              </a:rPr>
              <a:t>act on structural forces (e.g., high concentrations of fast food restaurants or alcohol outlets) that encourage engagement in these behaviors </a:t>
            </a:r>
          </a:p>
          <a:p>
            <a:pPr marL="342900" indent="-342900">
              <a:buAutoNum type="arabicParenR"/>
            </a:pPr>
            <a:endParaRPr lang="en-US" sz="2400" dirty="0" smtClean="0">
              <a:solidFill>
                <a:schemeClr val="bg1"/>
              </a:solidFill>
            </a:endParaRPr>
          </a:p>
          <a:p>
            <a:pPr marL="342900" indent="-342900"/>
            <a:r>
              <a:rPr lang="en-US" sz="2400" dirty="0" smtClean="0">
                <a:solidFill>
                  <a:schemeClr val="bg1"/>
                </a:solidFill>
              </a:rPr>
              <a:t>are more likely to succeed than efforts to modify any of these factors in isolation.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t>
            </a:r>
            <a:r>
              <a:rPr lang="en-US" smtClean="0"/>
              <a:t>/ Discussion?</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000" dirty="0" smtClean="0"/>
              <a:t>Health behaviors by race/ethnicity, </a:t>
            </a:r>
            <a:br>
              <a:rPr lang="en-US" sz="3000" dirty="0" smtClean="0"/>
            </a:br>
            <a:r>
              <a:rPr lang="en-US" sz="3000" dirty="0" smtClean="0"/>
              <a:t>California Health Interview Survey 2015-2016</a:t>
            </a:r>
            <a:endParaRPr lang="en-US" sz="3000" dirty="0"/>
          </a:p>
        </p:txBody>
      </p:sp>
      <p:pic>
        <p:nvPicPr>
          <p:cNvPr id="5" name="Picture 4"/>
          <p:cNvPicPr>
            <a:picLocks noChangeAspect="1"/>
          </p:cNvPicPr>
          <p:nvPr/>
        </p:nvPicPr>
        <p:blipFill>
          <a:blip r:embed="rId2"/>
          <a:stretch>
            <a:fillRect/>
          </a:stretch>
        </p:blipFill>
        <p:spPr>
          <a:xfrm>
            <a:off x="228600" y="1169100"/>
            <a:ext cx="4573907" cy="2510884"/>
          </a:xfrm>
          <a:prstGeom prst="rect">
            <a:avLst/>
          </a:prstGeom>
        </p:spPr>
      </p:pic>
      <p:pic>
        <p:nvPicPr>
          <p:cNvPr id="7" name="Picture 6"/>
          <p:cNvPicPr>
            <a:picLocks noChangeAspect="1"/>
          </p:cNvPicPr>
          <p:nvPr/>
        </p:nvPicPr>
        <p:blipFill>
          <a:blip r:embed="rId3"/>
          <a:stretch>
            <a:fillRect/>
          </a:stretch>
        </p:blipFill>
        <p:spPr>
          <a:xfrm>
            <a:off x="4798694" y="1169100"/>
            <a:ext cx="4040506" cy="2218070"/>
          </a:xfrm>
          <a:prstGeom prst="rect">
            <a:avLst/>
          </a:prstGeom>
        </p:spPr>
      </p:pic>
      <p:pic>
        <p:nvPicPr>
          <p:cNvPr id="10" name="Picture 9"/>
          <p:cNvPicPr>
            <a:picLocks noChangeAspect="1"/>
          </p:cNvPicPr>
          <p:nvPr/>
        </p:nvPicPr>
        <p:blipFill>
          <a:blip r:embed="rId4"/>
          <a:stretch>
            <a:fillRect/>
          </a:stretch>
        </p:blipFill>
        <p:spPr>
          <a:xfrm>
            <a:off x="304800" y="3786807"/>
            <a:ext cx="4345307" cy="2385393"/>
          </a:xfrm>
          <a:prstGeom prst="rect">
            <a:avLst/>
          </a:prstGeom>
        </p:spPr>
      </p:pic>
      <p:pic>
        <p:nvPicPr>
          <p:cNvPr id="11" name="Picture 10"/>
          <p:cNvPicPr>
            <a:picLocks noChangeAspect="1"/>
          </p:cNvPicPr>
          <p:nvPr/>
        </p:nvPicPr>
        <p:blipFill>
          <a:blip r:embed="rId5"/>
          <a:stretch>
            <a:fillRect/>
          </a:stretch>
        </p:blipFill>
        <p:spPr>
          <a:xfrm>
            <a:off x="4592361" y="3824084"/>
            <a:ext cx="4277402" cy="2348116"/>
          </a:xfrm>
          <a:prstGeom prst="rect">
            <a:avLst/>
          </a:prstGeom>
        </p:spPr>
      </p:pic>
    </p:spTree>
    <p:extLst>
      <p:ext uri="{BB962C8B-B14F-4D97-AF65-F5344CB8AC3E}">
        <p14:creationId xmlns:p14="http://schemas.microsoft.com/office/powerpoint/2010/main" val="118841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000" dirty="0" smtClean="0"/>
              <a:t>Health behaviors by race/ethnicity, </a:t>
            </a:r>
            <a:br>
              <a:rPr lang="en-US" sz="3000" dirty="0" smtClean="0"/>
            </a:br>
            <a:r>
              <a:rPr lang="en-US" sz="3000" dirty="0" smtClean="0"/>
              <a:t>California Health Interview Survey 2015-2016</a:t>
            </a:r>
            <a:endParaRPr lang="en-US" sz="3000" dirty="0"/>
          </a:p>
        </p:txBody>
      </p:sp>
      <p:pic>
        <p:nvPicPr>
          <p:cNvPr id="3" name="Picture 2"/>
          <p:cNvPicPr>
            <a:picLocks noChangeAspect="1"/>
          </p:cNvPicPr>
          <p:nvPr/>
        </p:nvPicPr>
        <p:blipFill>
          <a:blip r:embed="rId2"/>
          <a:stretch>
            <a:fillRect/>
          </a:stretch>
        </p:blipFill>
        <p:spPr>
          <a:xfrm>
            <a:off x="455293" y="1169100"/>
            <a:ext cx="4343401" cy="2384346"/>
          </a:xfrm>
          <a:prstGeom prst="rect">
            <a:avLst/>
          </a:prstGeom>
        </p:spPr>
      </p:pic>
      <p:pic>
        <p:nvPicPr>
          <p:cNvPr id="4" name="Picture 3"/>
          <p:cNvPicPr>
            <a:picLocks noChangeAspect="1"/>
          </p:cNvPicPr>
          <p:nvPr/>
        </p:nvPicPr>
        <p:blipFill>
          <a:blip r:embed="rId3"/>
          <a:stretch>
            <a:fillRect/>
          </a:stretch>
        </p:blipFill>
        <p:spPr>
          <a:xfrm>
            <a:off x="4953001" y="2431177"/>
            <a:ext cx="4038599" cy="2217023"/>
          </a:xfrm>
          <a:prstGeom prst="rect">
            <a:avLst/>
          </a:prstGeom>
        </p:spPr>
      </p:pic>
      <p:pic>
        <p:nvPicPr>
          <p:cNvPr id="6" name="Picture 5"/>
          <p:cNvPicPr>
            <a:picLocks noChangeAspect="1"/>
          </p:cNvPicPr>
          <p:nvPr/>
        </p:nvPicPr>
        <p:blipFill>
          <a:blip r:embed="rId4"/>
          <a:stretch>
            <a:fillRect/>
          </a:stretch>
        </p:blipFill>
        <p:spPr>
          <a:xfrm>
            <a:off x="455293" y="3711654"/>
            <a:ext cx="4343401" cy="2384346"/>
          </a:xfrm>
          <a:prstGeom prst="rect">
            <a:avLst/>
          </a:prstGeom>
        </p:spPr>
      </p:pic>
    </p:spTree>
    <p:extLst>
      <p:ext uri="{BB962C8B-B14F-4D97-AF65-F5344CB8AC3E}">
        <p14:creationId xmlns:p14="http://schemas.microsoft.com/office/powerpoint/2010/main" val="4158785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12713" indent="-112713">
          <a:buFont typeface="Arial" pitchFamily="34" charset="0"/>
          <a:buChar char="•"/>
          <a:defRPr sz="2400" dirty="0" smtClean="0">
            <a:solidFill>
              <a:schemeClr val="bg1"/>
            </a:solidFill>
          </a:defRPr>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FCM Template 2013</Template>
  <TotalTime>61256</TotalTime>
  <Words>3439</Words>
  <Application>Microsoft Office PowerPoint</Application>
  <PresentationFormat>On-screen Show (4:3)</PresentationFormat>
  <Paragraphs>483</Paragraphs>
  <Slides>74</Slides>
  <Notes>17</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74</vt:i4>
      </vt:variant>
    </vt:vector>
  </HeadingPairs>
  <TitlesOfParts>
    <vt:vector size="87" baseType="lpstr">
      <vt:lpstr>Arial Unicode MS</vt:lpstr>
      <vt:lpstr>Arial</vt:lpstr>
      <vt:lpstr>Calibri</vt:lpstr>
      <vt:lpstr>Calibri Light</vt:lpstr>
      <vt:lpstr>Gill Sans</vt:lpstr>
      <vt:lpstr>Times New Roman</vt:lpstr>
      <vt:lpstr>Trebuchet MS</vt:lpstr>
      <vt:lpstr>Wingdings</vt:lpstr>
      <vt:lpstr>ヒラギノ角ゴ ProN W3</vt:lpstr>
      <vt:lpstr>FCM Template 2013</vt:lpstr>
      <vt:lpstr>1_FCM Template 10 border with shading</vt:lpstr>
      <vt:lpstr>2_FCM Template border no shading</vt:lpstr>
      <vt:lpstr>Office Theme</vt:lpstr>
      <vt:lpstr>Multi-level Etiologies of Health Disparities: Pt 3. Behavioral January 22, 2019</vt:lpstr>
      <vt:lpstr>PowerPoint Presentation</vt:lpstr>
      <vt:lpstr>Outline</vt:lpstr>
      <vt:lpstr>PowerPoint Presentation</vt:lpstr>
      <vt:lpstr>Health behaviors vary by SES</vt:lpstr>
      <vt:lpstr>PowerPoint Presentation</vt:lpstr>
      <vt:lpstr>PowerPoint Presentation</vt:lpstr>
      <vt:lpstr>Health behaviors by race/ethnicity,  California Health Interview Survey 2015-2016</vt:lpstr>
      <vt:lpstr>Health behaviors by race/ethnicity,  California Health Interview Survey 2015-2016</vt:lpstr>
      <vt:lpstr>PowerPoint Presentation</vt:lpstr>
      <vt:lpstr>PowerPoint Presentation</vt:lpstr>
      <vt:lpstr>Conceptual models  of health behaviors</vt:lpstr>
      <vt:lpstr>PowerPoint Presentation</vt:lpstr>
      <vt:lpstr>PowerPoint Presentation</vt:lpstr>
      <vt:lpstr>PowerPoint Presentation</vt:lpstr>
      <vt:lpstr>Putting it in Context: World Health Organization’s Commission on Social Determinants of Health Framework</vt:lpstr>
      <vt:lpstr>PowerPoint Presentation</vt:lpstr>
      <vt:lpstr>1. How would you design a research project based on these models? 2. How would you design an intervention based on these models? 3. How would you incorporate these models into clinical care?</vt:lpstr>
      <vt:lpstr>Explanatory concepts/POTENTIAL PATHWAYS connecting social determinants with behaviors </vt:lpstr>
      <vt:lpstr>Potential pathways</vt:lpstr>
      <vt:lpstr>Potential pathways – sociological perspectives (Pampel Annu Rev Sociol 2010)</vt:lpstr>
      <vt:lpstr>Potential pathways</vt:lpstr>
      <vt:lpstr>Access to resources: neighborhood/environmental context</vt:lpstr>
      <vt:lpstr>PowerPoint Presentation</vt:lpstr>
      <vt:lpstr>PowerPoint Presentation</vt:lpstr>
      <vt:lpstr>PowerPoint Presentation</vt:lpstr>
      <vt:lpstr>Potential pathways</vt:lpstr>
      <vt:lpstr>PowerPoint Presentation</vt:lpstr>
      <vt:lpstr>Potential pathways</vt:lpstr>
      <vt:lpstr>PowerPoint Presentation</vt:lpstr>
      <vt:lpstr>Potential pathways</vt:lpstr>
      <vt:lpstr>PowerPoint Presentation</vt:lpstr>
      <vt:lpstr>PowerPoint Presentation</vt:lpstr>
      <vt:lpstr>PowerPoint Presentation</vt:lpstr>
      <vt:lpstr>PowerPoint Presentation</vt:lpstr>
      <vt:lpstr>PowerPoint Presentation</vt:lpstr>
      <vt:lpstr>Potential pathways</vt:lpstr>
      <vt:lpstr>Medical mistrust and healthcare utilization</vt:lpstr>
      <vt:lpstr>Potential pathways (Pampel Annu Rev Sociol 2010)</vt:lpstr>
      <vt:lpstr>Fewer benefits of health behaviors for longevity</vt:lpstr>
      <vt:lpstr>Potential pathways (Pampel Annu Rev Sociol 2010)</vt:lpstr>
      <vt:lpstr>Latent traits</vt:lpstr>
      <vt:lpstr>Potential pathways (Pampel Annu Rev Sociol 2010)</vt:lpstr>
      <vt:lpstr>Class distinctions</vt:lpstr>
      <vt:lpstr>Potential pathways (Pampel Annu Rev Sociol 2010)</vt:lpstr>
      <vt:lpstr>Knowledge and access to information</vt:lpstr>
      <vt:lpstr>Potential pathways (Pampel Annu Rev Sociol 2010)</vt:lpstr>
      <vt:lpstr>Efficacy and agency</vt:lpstr>
      <vt:lpstr>1. How would you design a research project based on these models? 2. How would you design an intervention based on these models? 3. How would you incorporate these models into clinical care?</vt:lpstr>
      <vt:lpstr>PowerPoint Presentation</vt:lpstr>
      <vt:lpstr>PowerPoint Presentation</vt:lpstr>
      <vt:lpstr>Social and built environment associations with body size among breast cancer survivors</vt:lpstr>
      <vt:lpstr>Social and built environment associations with body size among breast cancer survivors</vt:lpstr>
      <vt:lpstr>PowerPoint Presentation</vt:lpstr>
      <vt:lpstr>Intersectionality: “intersecting inequalities” &amp; “multiple vulnerabilities”</vt:lpstr>
      <vt:lpstr>Breast cancer survival: intersection of race/ethnicity, education, &amp; neighborhood SES </vt:lpstr>
      <vt:lpstr>Breast cancer survival: intersection of race/ethnicity, education, &amp; neighborhood SES </vt:lpstr>
      <vt:lpstr>Breast cancer survival: intersection of race/ethnicity, education, &amp; neighborhood SES </vt:lpstr>
      <vt:lpstr>Breast cancer survival: intersection of race/ethnicity, education, &amp; neighborhood SES </vt:lpstr>
      <vt:lpstr>Multilevel Research: built environment and physical activity</vt:lpstr>
      <vt:lpstr>PowerPoint Presentation</vt:lpstr>
      <vt:lpstr>PowerPoint Presentation</vt:lpstr>
      <vt:lpstr>1. How would you design a research project based on these models? 2. How would you design an intervention based on these models? 3. How would you incorporate these models into clinical care?</vt:lpstr>
      <vt:lpstr>Colorectal cancer screening guideline adherence among Asian Americans &amp; Pacific Islanders,  CHIS 2001-2005 (Lee, Ethnicity &amp; Health 2011)</vt:lpstr>
      <vt:lpstr>PowerPoint Presentation</vt:lpstr>
      <vt:lpstr>PowerPoint Presentation</vt:lpstr>
      <vt:lpstr>PowerPoint Presentation</vt:lpstr>
      <vt:lpstr>PowerPoint Presentation</vt:lpstr>
      <vt:lpstr>PowerPoint Presentation</vt:lpstr>
      <vt:lpstr>1. How would you design a research project based on these models? 2. How would you design an intervention based on these models? 3. How would you incorporate these models into clinical care?</vt:lpstr>
      <vt:lpstr>Biopsychosocial approach to behavior change: integrating sociocultural context into patient care </vt:lpstr>
      <vt:lpstr>Biopsychosocial approach to behavior change: integrating sociocultural context into patient care </vt:lpstr>
      <vt:lpstr>PowerPoint Presentation</vt:lpstr>
      <vt:lpstr>Questions /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Gomez, Scarlett</cp:lastModifiedBy>
  <cp:revision>751</cp:revision>
  <dcterms:created xsi:type="dcterms:W3CDTF">2013-11-18T23:48:20Z</dcterms:created>
  <dcterms:modified xsi:type="dcterms:W3CDTF">2019-01-21T20:30:27Z</dcterms:modified>
</cp:coreProperties>
</file>