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sldIdLst>
    <p:sldId id="256" r:id="rId4"/>
    <p:sldId id="257" r:id="rId5"/>
    <p:sldId id="258" r:id="rId6"/>
    <p:sldId id="259" r:id="rId7"/>
    <p:sldId id="260" r:id="rId8"/>
    <p:sldId id="261" r:id="rId9"/>
    <p:sldId id="262"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10" d="100"/>
          <a:sy n="110" d="100"/>
        </p:scale>
        <p:origin x="-1040" y="-112"/>
      </p:cViewPr>
      <p:guideLst>
        <p:guide orient="horz"/>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Sheet1!$B$4</c:f>
              <c:strCache>
                <c:ptCount val="1"/>
                <c:pt idx="0">
                  <c:v>Relevence</c:v>
                </c:pt>
              </c:strCache>
            </c:strRef>
          </c:tx>
          <c:invertIfNegative val="0"/>
          <c:cat>
            <c:strRef>
              <c:f>Sheet1!$A$5:$A$9</c:f>
              <c:strCache>
                <c:ptCount val="5"/>
                <c:pt idx="0">
                  <c:v>Didactic session</c:v>
                </c:pt>
                <c:pt idx="1">
                  <c:v>Clinical cases</c:v>
                </c:pt>
                <c:pt idx="2">
                  <c:v>Low-vision workshop</c:v>
                </c:pt>
                <c:pt idx="3">
                  <c:v>Expert talk on Deafness</c:v>
                </c:pt>
                <c:pt idx="4">
                  <c:v>Site visit</c:v>
                </c:pt>
              </c:strCache>
            </c:strRef>
          </c:cat>
          <c:val>
            <c:numRef>
              <c:f>Sheet1!$B$5:$B$9</c:f>
              <c:numCache>
                <c:formatCode>0.00</c:formatCode>
                <c:ptCount val="5"/>
                <c:pt idx="0">
                  <c:v>4.33</c:v>
                </c:pt>
                <c:pt idx="1">
                  <c:v>4.67</c:v>
                </c:pt>
                <c:pt idx="2">
                  <c:v>4.0</c:v>
                </c:pt>
                <c:pt idx="3">
                  <c:v>4.0</c:v>
                </c:pt>
                <c:pt idx="4">
                  <c:v>5.0</c:v>
                </c:pt>
              </c:numCache>
            </c:numRef>
          </c:val>
        </c:ser>
        <c:ser>
          <c:idx val="1"/>
          <c:order val="1"/>
          <c:tx>
            <c:strRef>
              <c:f>Sheet1!$C$4</c:f>
              <c:strCache>
                <c:ptCount val="1"/>
                <c:pt idx="0">
                  <c:v>Contribution to knowledge</c:v>
                </c:pt>
              </c:strCache>
            </c:strRef>
          </c:tx>
          <c:invertIfNegative val="0"/>
          <c:cat>
            <c:strRef>
              <c:f>Sheet1!$A$5:$A$9</c:f>
              <c:strCache>
                <c:ptCount val="5"/>
                <c:pt idx="0">
                  <c:v>Didactic session</c:v>
                </c:pt>
                <c:pt idx="1">
                  <c:v>Clinical cases</c:v>
                </c:pt>
                <c:pt idx="2">
                  <c:v>Low-vision workshop</c:v>
                </c:pt>
                <c:pt idx="3">
                  <c:v>Expert talk on Deafness</c:v>
                </c:pt>
                <c:pt idx="4">
                  <c:v>Site visit</c:v>
                </c:pt>
              </c:strCache>
            </c:strRef>
          </c:cat>
          <c:val>
            <c:numRef>
              <c:f>Sheet1!$C$5:$C$9</c:f>
              <c:numCache>
                <c:formatCode>0.00</c:formatCode>
                <c:ptCount val="5"/>
                <c:pt idx="0">
                  <c:v>4.33</c:v>
                </c:pt>
                <c:pt idx="1">
                  <c:v>4.67</c:v>
                </c:pt>
                <c:pt idx="2">
                  <c:v>3.67</c:v>
                </c:pt>
                <c:pt idx="3">
                  <c:v>3.67</c:v>
                </c:pt>
                <c:pt idx="4">
                  <c:v>5.0</c:v>
                </c:pt>
              </c:numCache>
            </c:numRef>
          </c:val>
        </c:ser>
        <c:dLbls>
          <c:showLegendKey val="0"/>
          <c:showVal val="0"/>
          <c:showCatName val="0"/>
          <c:showSerName val="0"/>
          <c:showPercent val="0"/>
          <c:showBubbleSize val="0"/>
        </c:dLbls>
        <c:gapWidth val="150"/>
        <c:axId val="-2132685160"/>
        <c:axId val="2077634360"/>
      </c:barChart>
      <c:catAx>
        <c:axId val="-2132685160"/>
        <c:scaling>
          <c:orientation val="minMax"/>
        </c:scaling>
        <c:delete val="0"/>
        <c:axPos val="b"/>
        <c:majorTickMark val="out"/>
        <c:minorTickMark val="none"/>
        <c:tickLblPos val="nextTo"/>
        <c:crossAx val="2077634360"/>
        <c:crosses val="autoZero"/>
        <c:auto val="1"/>
        <c:lblAlgn val="ctr"/>
        <c:lblOffset val="100"/>
        <c:noMultiLvlLbl val="0"/>
      </c:catAx>
      <c:valAx>
        <c:axId val="2077634360"/>
        <c:scaling>
          <c:orientation val="minMax"/>
          <c:max val="5.0"/>
        </c:scaling>
        <c:delete val="0"/>
        <c:axPos val="l"/>
        <c:majorGridlines/>
        <c:numFmt formatCode="0.00" sourceLinked="1"/>
        <c:majorTickMark val="out"/>
        <c:minorTickMark val="none"/>
        <c:tickLblPos val="nextTo"/>
        <c:crossAx val="-2132685160"/>
        <c:crosses val="autoZero"/>
        <c:crossBetween val="between"/>
        <c:majorUnit val="1.0"/>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4BFEE3-AA21-CE4E-926E-A9E1CF11AF57}"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545E-449F-9E4D-A10B-C5B5DDF94868}" type="slidenum">
              <a:rPr lang="en-US" smtClean="0"/>
              <a:t>‹#›</a:t>
            </a:fld>
            <a:endParaRPr lang="en-US"/>
          </a:p>
        </p:txBody>
      </p:sp>
    </p:spTree>
    <p:extLst>
      <p:ext uri="{BB962C8B-B14F-4D97-AF65-F5344CB8AC3E}">
        <p14:creationId xmlns:p14="http://schemas.microsoft.com/office/powerpoint/2010/main" val="284347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BFEE3-AA21-CE4E-926E-A9E1CF11AF57}"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545E-449F-9E4D-A10B-C5B5DDF94868}" type="slidenum">
              <a:rPr lang="en-US" smtClean="0"/>
              <a:t>‹#›</a:t>
            </a:fld>
            <a:endParaRPr lang="en-US"/>
          </a:p>
        </p:txBody>
      </p:sp>
    </p:spTree>
    <p:extLst>
      <p:ext uri="{BB962C8B-B14F-4D97-AF65-F5344CB8AC3E}">
        <p14:creationId xmlns:p14="http://schemas.microsoft.com/office/powerpoint/2010/main" val="284556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BFEE3-AA21-CE4E-926E-A9E1CF11AF57}"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545E-449F-9E4D-A10B-C5B5DDF94868}" type="slidenum">
              <a:rPr lang="en-US" smtClean="0"/>
              <a:t>‹#›</a:t>
            </a:fld>
            <a:endParaRPr lang="en-US"/>
          </a:p>
        </p:txBody>
      </p:sp>
    </p:spTree>
    <p:extLst>
      <p:ext uri="{BB962C8B-B14F-4D97-AF65-F5344CB8AC3E}">
        <p14:creationId xmlns:p14="http://schemas.microsoft.com/office/powerpoint/2010/main" val="279032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761CA9-4D36-4ED2-99F9-0C3F9BED12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425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67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9B5AB6-076D-4B66-B4C7-ADCD9B4B51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6745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CDB526-73B8-46D9-BB91-EE82528199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9373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B4D205-E8D0-46CB-AF4F-95DF5BA02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3077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2F51245-3561-4326-B264-CA9172C1C7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836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568B7E-A010-4F30-8DA6-663005C0F7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965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9E8D35-3A7C-4FB8-B92D-7F1CE00E33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128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488D62-D413-4D98-A127-E8E80A8CBE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80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BFEE3-AA21-CE4E-926E-A9E1CF11AF57}"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545E-449F-9E4D-A10B-C5B5DDF94868}" type="slidenum">
              <a:rPr lang="en-US" smtClean="0"/>
              <a:t>‹#›</a:t>
            </a:fld>
            <a:endParaRPr lang="en-US"/>
          </a:p>
        </p:txBody>
      </p:sp>
    </p:spTree>
    <p:extLst>
      <p:ext uri="{BB962C8B-B14F-4D97-AF65-F5344CB8AC3E}">
        <p14:creationId xmlns:p14="http://schemas.microsoft.com/office/powerpoint/2010/main" val="1020694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662BA6-74D2-4499-81A2-51BFA5A3AB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700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1A5F2-C13B-47D9-93DF-0431BE7A61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3155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1B66E4-06E2-42C0-A92E-00091A433D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216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7E05DE-1B71-47B5-BB5C-F2C89C2052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6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761CA9-4D36-4ED2-99F9-0C3F9BED12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1634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67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9B5AB6-076D-4B66-B4C7-ADCD9B4B51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1045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CDB526-73B8-46D9-BB91-EE82528199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1427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B4D205-E8D0-46CB-AF4F-95DF5BA02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382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2F51245-3561-4326-B264-CA9172C1C7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6893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568B7E-A010-4F30-8DA6-663005C0F7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87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4BFEE3-AA21-CE4E-926E-A9E1CF11AF57}"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545E-449F-9E4D-A10B-C5B5DDF94868}" type="slidenum">
              <a:rPr lang="en-US" smtClean="0"/>
              <a:t>‹#›</a:t>
            </a:fld>
            <a:endParaRPr lang="en-US"/>
          </a:p>
        </p:txBody>
      </p:sp>
    </p:spTree>
    <p:extLst>
      <p:ext uri="{BB962C8B-B14F-4D97-AF65-F5344CB8AC3E}">
        <p14:creationId xmlns:p14="http://schemas.microsoft.com/office/powerpoint/2010/main" val="1774272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9E8D35-3A7C-4FB8-B92D-7F1CE00E33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8538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488D62-D413-4D98-A127-E8E80A8CBE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780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662BA6-74D2-4499-81A2-51BFA5A3AB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004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1A5F2-C13B-47D9-93DF-0431BE7A61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972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1B66E4-06E2-42C0-A92E-00091A433D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3391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7E05DE-1B71-47B5-BB5C-F2C89C2052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363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4BFEE3-AA21-CE4E-926E-A9E1CF11AF57}"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545E-449F-9E4D-A10B-C5B5DDF94868}" type="slidenum">
              <a:rPr lang="en-US" smtClean="0"/>
              <a:t>‹#›</a:t>
            </a:fld>
            <a:endParaRPr lang="en-US"/>
          </a:p>
        </p:txBody>
      </p:sp>
    </p:spTree>
    <p:extLst>
      <p:ext uri="{BB962C8B-B14F-4D97-AF65-F5344CB8AC3E}">
        <p14:creationId xmlns:p14="http://schemas.microsoft.com/office/powerpoint/2010/main" val="106749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4BFEE3-AA21-CE4E-926E-A9E1CF11AF57}" type="datetimeFigureOut">
              <a:rPr lang="en-US" smtClean="0"/>
              <a:t>5/18/15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545E-449F-9E4D-A10B-C5B5DDF94868}" type="slidenum">
              <a:rPr lang="en-US" smtClean="0"/>
              <a:t>‹#›</a:t>
            </a:fld>
            <a:endParaRPr lang="en-US"/>
          </a:p>
        </p:txBody>
      </p:sp>
    </p:spTree>
    <p:extLst>
      <p:ext uri="{BB962C8B-B14F-4D97-AF65-F5344CB8AC3E}">
        <p14:creationId xmlns:p14="http://schemas.microsoft.com/office/powerpoint/2010/main" val="3086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4BFEE3-AA21-CE4E-926E-A9E1CF11AF57}" type="datetimeFigureOut">
              <a:rPr lang="en-US" smtClean="0"/>
              <a:t>5/18/15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E545E-449F-9E4D-A10B-C5B5DDF94868}" type="slidenum">
              <a:rPr lang="en-US" smtClean="0"/>
              <a:t>‹#›</a:t>
            </a:fld>
            <a:endParaRPr lang="en-US"/>
          </a:p>
        </p:txBody>
      </p:sp>
    </p:spTree>
    <p:extLst>
      <p:ext uri="{BB962C8B-B14F-4D97-AF65-F5344CB8AC3E}">
        <p14:creationId xmlns:p14="http://schemas.microsoft.com/office/powerpoint/2010/main" val="2779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BFEE3-AA21-CE4E-926E-A9E1CF11AF57}" type="datetimeFigureOut">
              <a:rPr lang="en-US" smtClean="0"/>
              <a:t>5/18/15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E545E-449F-9E4D-A10B-C5B5DDF94868}" type="slidenum">
              <a:rPr lang="en-US" smtClean="0"/>
              <a:t>‹#›</a:t>
            </a:fld>
            <a:endParaRPr lang="en-US"/>
          </a:p>
        </p:txBody>
      </p:sp>
    </p:spTree>
    <p:extLst>
      <p:ext uri="{BB962C8B-B14F-4D97-AF65-F5344CB8AC3E}">
        <p14:creationId xmlns:p14="http://schemas.microsoft.com/office/powerpoint/2010/main" val="132739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4BFEE3-AA21-CE4E-926E-A9E1CF11AF57}"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545E-449F-9E4D-A10B-C5B5DDF94868}" type="slidenum">
              <a:rPr lang="en-US" smtClean="0"/>
              <a:t>‹#›</a:t>
            </a:fld>
            <a:endParaRPr lang="en-US"/>
          </a:p>
        </p:txBody>
      </p:sp>
    </p:spTree>
    <p:extLst>
      <p:ext uri="{BB962C8B-B14F-4D97-AF65-F5344CB8AC3E}">
        <p14:creationId xmlns:p14="http://schemas.microsoft.com/office/powerpoint/2010/main" val="173798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4BFEE3-AA21-CE4E-926E-A9E1CF11AF57}"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545E-449F-9E4D-A10B-C5B5DDF94868}" type="slidenum">
              <a:rPr lang="en-US" smtClean="0"/>
              <a:t>‹#›</a:t>
            </a:fld>
            <a:endParaRPr lang="en-US"/>
          </a:p>
        </p:txBody>
      </p:sp>
    </p:spTree>
    <p:extLst>
      <p:ext uri="{BB962C8B-B14F-4D97-AF65-F5344CB8AC3E}">
        <p14:creationId xmlns:p14="http://schemas.microsoft.com/office/powerpoint/2010/main" val="19183543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BFEE3-AA21-CE4E-926E-A9E1CF11AF57}" type="datetimeFigureOut">
              <a:rPr lang="en-US" smtClean="0"/>
              <a:t>5/18/15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E545E-449F-9E4D-A10B-C5B5DDF94868}" type="slidenum">
              <a:rPr lang="en-US" smtClean="0"/>
              <a:t>‹#›</a:t>
            </a:fld>
            <a:endParaRPr lang="en-US"/>
          </a:p>
        </p:txBody>
      </p:sp>
    </p:spTree>
    <p:extLst>
      <p:ext uri="{BB962C8B-B14F-4D97-AF65-F5344CB8AC3E}">
        <p14:creationId xmlns:p14="http://schemas.microsoft.com/office/powerpoint/2010/main" val="1892404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0"/>
            <a:ext cx="9144000" cy="1066800"/>
          </a:xfrm>
          <a:prstGeom prst="rect">
            <a:avLst/>
          </a:prstGeom>
          <a:solidFill>
            <a:srgbClr val="8C7B70"/>
          </a:solidFill>
          <a:ln w="25400" cap="rnd" algn="ctr">
            <a:noFill/>
            <a:miter lim="800000"/>
            <a:headEnd/>
            <a:tailEnd/>
          </a:ln>
        </p:spPr>
        <p:txBody>
          <a:bodyPr anchor="ctr"/>
          <a:lstStyle/>
          <a:p>
            <a:pPr algn="ctr" defTabSz="914400" fontAlgn="base">
              <a:spcBef>
                <a:spcPct val="0"/>
              </a:spcBef>
              <a:spcAft>
                <a:spcPct val="0"/>
              </a:spcAft>
            </a:pPr>
            <a:endParaRPr lang="en-US">
              <a:solidFill>
                <a:srgbClr val="000000"/>
              </a:solidFill>
              <a:latin typeface="Calibri" pitchFamily="34" charset="0"/>
            </a:endParaRPr>
          </a:p>
        </p:txBody>
      </p:sp>
      <p:sp>
        <p:nvSpPr>
          <p:cNvPr id="1027" name="Rectangle 2"/>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65CF6E6E-CE52-4B7D-AD7C-473E3E257482}"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85730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Gill Sans MT" pitchFamily="34" charset="0"/>
        </a:defRPr>
      </a:lvl2pPr>
      <a:lvl3pPr algn="ctr" rtl="0" eaLnBrk="0" fontAlgn="base" hangingPunct="0">
        <a:spcBef>
          <a:spcPct val="0"/>
        </a:spcBef>
        <a:spcAft>
          <a:spcPct val="0"/>
        </a:spcAft>
        <a:defRPr sz="4400">
          <a:solidFill>
            <a:schemeClr val="bg1"/>
          </a:solidFill>
          <a:latin typeface="Gill Sans MT" pitchFamily="34" charset="0"/>
        </a:defRPr>
      </a:lvl3pPr>
      <a:lvl4pPr algn="ctr" rtl="0" eaLnBrk="0" fontAlgn="base" hangingPunct="0">
        <a:spcBef>
          <a:spcPct val="0"/>
        </a:spcBef>
        <a:spcAft>
          <a:spcPct val="0"/>
        </a:spcAft>
        <a:defRPr sz="4400">
          <a:solidFill>
            <a:schemeClr val="bg1"/>
          </a:solidFill>
          <a:latin typeface="Gill Sans MT" pitchFamily="34" charset="0"/>
        </a:defRPr>
      </a:lvl4pPr>
      <a:lvl5pPr algn="ctr" rtl="0" eaLnBrk="0" fontAlgn="base" hangingPunct="0">
        <a:spcBef>
          <a:spcPct val="0"/>
        </a:spcBef>
        <a:spcAft>
          <a:spcPct val="0"/>
        </a:spcAft>
        <a:defRPr sz="4400">
          <a:solidFill>
            <a:schemeClr val="bg1"/>
          </a:solidFill>
          <a:latin typeface="Gill Sans MT" pitchFamily="34" charset="0"/>
        </a:defRPr>
      </a:lvl5pPr>
      <a:lvl6pPr marL="457200" algn="ctr" rtl="0" fontAlgn="base">
        <a:spcBef>
          <a:spcPct val="0"/>
        </a:spcBef>
        <a:spcAft>
          <a:spcPct val="0"/>
        </a:spcAft>
        <a:defRPr sz="4400">
          <a:solidFill>
            <a:srgbClr val="FFFF00"/>
          </a:solidFill>
          <a:latin typeface="Gill Sans MT" pitchFamily="34" charset="0"/>
        </a:defRPr>
      </a:lvl6pPr>
      <a:lvl7pPr marL="914400" algn="ctr" rtl="0" fontAlgn="base">
        <a:spcBef>
          <a:spcPct val="0"/>
        </a:spcBef>
        <a:spcAft>
          <a:spcPct val="0"/>
        </a:spcAft>
        <a:defRPr sz="4400">
          <a:solidFill>
            <a:srgbClr val="FFFF00"/>
          </a:solidFill>
          <a:latin typeface="Gill Sans MT" pitchFamily="34" charset="0"/>
        </a:defRPr>
      </a:lvl7pPr>
      <a:lvl8pPr marL="1371600" algn="ctr" rtl="0" fontAlgn="base">
        <a:spcBef>
          <a:spcPct val="0"/>
        </a:spcBef>
        <a:spcAft>
          <a:spcPct val="0"/>
        </a:spcAft>
        <a:defRPr sz="4400">
          <a:solidFill>
            <a:srgbClr val="FFFF00"/>
          </a:solidFill>
          <a:latin typeface="Gill Sans MT" pitchFamily="34" charset="0"/>
        </a:defRPr>
      </a:lvl8pPr>
      <a:lvl9pPr marL="1828800" algn="ctr" rtl="0" fontAlgn="base">
        <a:spcBef>
          <a:spcPct val="0"/>
        </a:spcBef>
        <a:spcAft>
          <a:spcPct val="0"/>
        </a:spcAft>
        <a:defRPr sz="4400">
          <a:solidFill>
            <a:srgbClr val="FFFF00"/>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rgbClr val="003155"/>
          </a:solidFill>
          <a:latin typeface="+mn-lt"/>
          <a:ea typeface="+mn-ea"/>
          <a:cs typeface="+mn-cs"/>
        </a:defRPr>
      </a:lvl1pPr>
      <a:lvl2pPr marL="742950" indent="-285750" algn="l" rtl="0" eaLnBrk="0" fontAlgn="base" hangingPunct="0">
        <a:spcBef>
          <a:spcPct val="20000"/>
        </a:spcBef>
        <a:spcAft>
          <a:spcPct val="0"/>
        </a:spcAft>
        <a:buChar char="–"/>
        <a:defRPr sz="2800">
          <a:solidFill>
            <a:srgbClr val="003155"/>
          </a:solidFill>
          <a:latin typeface="+mn-lt"/>
        </a:defRPr>
      </a:lvl2pPr>
      <a:lvl3pPr marL="1143000" indent="-228600" algn="l" rtl="0" eaLnBrk="0" fontAlgn="base" hangingPunct="0">
        <a:spcBef>
          <a:spcPct val="20000"/>
        </a:spcBef>
        <a:spcAft>
          <a:spcPct val="0"/>
        </a:spcAft>
        <a:buChar char="•"/>
        <a:defRPr sz="2400">
          <a:solidFill>
            <a:srgbClr val="003155"/>
          </a:solidFill>
          <a:latin typeface="+mn-lt"/>
        </a:defRPr>
      </a:lvl3pPr>
      <a:lvl4pPr marL="1600200" indent="-228600" algn="l" rtl="0" eaLnBrk="0" fontAlgn="base" hangingPunct="0">
        <a:spcBef>
          <a:spcPct val="20000"/>
        </a:spcBef>
        <a:spcAft>
          <a:spcPct val="0"/>
        </a:spcAft>
        <a:buChar char="–"/>
        <a:defRPr sz="2000">
          <a:solidFill>
            <a:srgbClr val="003155"/>
          </a:solidFill>
          <a:latin typeface="+mn-lt"/>
        </a:defRPr>
      </a:lvl4pPr>
      <a:lvl5pPr marL="2057400" indent="-228600" algn="l" rtl="0" eaLnBrk="0" fontAlgn="base" hangingPunct="0">
        <a:spcBef>
          <a:spcPct val="20000"/>
        </a:spcBef>
        <a:spcAft>
          <a:spcPct val="0"/>
        </a:spcAft>
        <a:buChar char="»"/>
        <a:defRPr sz="2000">
          <a:solidFill>
            <a:srgbClr val="003155"/>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0"/>
            <a:ext cx="9144000" cy="1066800"/>
          </a:xfrm>
          <a:prstGeom prst="rect">
            <a:avLst/>
          </a:prstGeom>
          <a:solidFill>
            <a:srgbClr val="8C7B70"/>
          </a:solidFill>
          <a:ln w="25400" cap="rnd" algn="ctr">
            <a:noFill/>
            <a:miter lim="800000"/>
            <a:headEnd/>
            <a:tailEnd/>
          </a:ln>
        </p:spPr>
        <p:txBody>
          <a:bodyPr anchor="ctr"/>
          <a:lstStyle/>
          <a:p>
            <a:pPr algn="ctr" defTabSz="914400" fontAlgn="base">
              <a:spcBef>
                <a:spcPct val="0"/>
              </a:spcBef>
              <a:spcAft>
                <a:spcPct val="0"/>
              </a:spcAft>
            </a:pPr>
            <a:endParaRPr lang="en-US">
              <a:solidFill>
                <a:srgbClr val="000000"/>
              </a:solidFill>
              <a:latin typeface="Calibri" pitchFamily="34" charset="0"/>
            </a:endParaRPr>
          </a:p>
        </p:txBody>
      </p:sp>
      <p:sp>
        <p:nvSpPr>
          <p:cNvPr id="1027" name="Rectangle 2"/>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65CF6E6E-CE52-4B7D-AD7C-473E3E257482}"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225047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Gill Sans MT" pitchFamily="34" charset="0"/>
        </a:defRPr>
      </a:lvl2pPr>
      <a:lvl3pPr algn="ctr" rtl="0" eaLnBrk="0" fontAlgn="base" hangingPunct="0">
        <a:spcBef>
          <a:spcPct val="0"/>
        </a:spcBef>
        <a:spcAft>
          <a:spcPct val="0"/>
        </a:spcAft>
        <a:defRPr sz="4400">
          <a:solidFill>
            <a:schemeClr val="bg1"/>
          </a:solidFill>
          <a:latin typeface="Gill Sans MT" pitchFamily="34" charset="0"/>
        </a:defRPr>
      </a:lvl3pPr>
      <a:lvl4pPr algn="ctr" rtl="0" eaLnBrk="0" fontAlgn="base" hangingPunct="0">
        <a:spcBef>
          <a:spcPct val="0"/>
        </a:spcBef>
        <a:spcAft>
          <a:spcPct val="0"/>
        </a:spcAft>
        <a:defRPr sz="4400">
          <a:solidFill>
            <a:schemeClr val="bg1"/>
          </a:solidFill>
          <a:latin typeface="Gill Sans MT" pitchFamily="34" charset="0"/>
        </a:defRPr>
      </a:lvl4pPr>
      <a:lvl5pPr algn="ctr" rtl="0" eaLnBrk="0" fontAlgn="base" hangingPunct="0">
        <a:spcBef>
          <a:spcPct val="0"/>
        </a:spcBef>
        <a:spcAft>
          <a:spcPct val="0"/>
        </a:spcAft>
        <a:defRPr sz="4400">
          <a:solidFill>
            <a:schemeClr val="bg1"/>
          </a:solidFill>
          <a:latin typeface="Gill Sans MT" pitchFamily="34" charset="0"/>
        </a:defRPr>
      </a:lvl5pPr>
      <a:lvl6pPr marL="457200" algn="ctr" rtl="0" fontAlgn="base">
        <a:spcBef>
          <a:spcPct val="0"/>
        </a:spcBef>
        <a:spcAft>
          <a:spcPct val="0"/>
        </a:spcAft>
        <a:defRPr sz="4400">
          <a:solidFill>
            <a:srgbClr val="FFFF00"/>
          </a:solidFill>
          <a:latin typeface="Gill Sans MT" pitchFamily="34" charset="0"/>
        </a:defRPr>
      </a:lvl6pPr>
      <a:lvl7pPr marL="914400" algn="ctr" rtl="0" fontAlgn="base">
        <a:spcBef>
          <a:spcPct val="0"/>
        </a:spcBef>
        <a:spcAft>
          <a:spcPct val="0"/>
        </a:spcAft>
        <a:defRPr sz="4400">
          <a:solidFill>
            <a:srgbClr val="FFFF00"/>
          </a:solidFill>
          <a:latin typeface="Gill Sans MT" pitchFamily="34" charset="0"/>
        </a:defRPr>
      </a:lvl7pPr>
      <a:lvl8pPr marL="1371600" algn="ctr" rtl="0" fontAlgn="base">
        <a:spcBef>
          <a:spcPct val="0"/>
        </a:spcBef>
        <a:spcAft>
          <a:spcPct val="0"/>
        </a:spcAft>
        <a:defRPr sz="4400">
          <a:solidFill>
            <a:srgbClr val="FFFF00"/>
          </a:solidFill>
          <a:latin typeface="Gill Sans MT" pitchFamily="34" charset="0"/>
        </a:defRPr>
      </a:lvl8pPr>
      <a:lvl9pPr marL="1828800" algn="ctr" rtl="0" fontAlgn="base">
        <a:spcBef>
          <a:spcPct val="0"/>
        </a:spcBef>
        <a:spcAft>
          <a:spcPct val="0"/>
        </a:spcAft>
        <a:defRPr sz="4400">
          <a:solidFill>
            <a:srgbClr val="FFFF00"/>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rgbClr val="003155"/>
          </a:solidFill>
          <a:latin typeface="+mn-lt"/>
          <a:ea typeface="+mn-ea"/>
          <a:cs typeface="+mn-cs"/>
        </a:defRPr>
      </a:lvl1pPr>
      <a:lvl2pPr marL="742950" indent="-285750" algn="l" rtl="0" eaLnBrk="0" fontAlgn="base" hangingPunct="0">
        <a:spcBef>
          <a:spcPct val="20000"/>
        </a:spcBef>
        <a:spcAft>
          <a:spcPct val="0"/>
        </a:spcAft>
        <a:buChar char="–"/>
        <a:defRPr sz="2800">
          <a:solidFill>
            <a:srgbClr val="003155"/>
          </a:solidFill>
          <a:latin typeface="+mn-lt"/>
        </a:defRPr>
      </a:lvl2pPr>
      <a:lvl3pPr marL="1143000" indent="-228600" algn="l" rtl="0" eaLnBrk="0" fontAlgn="base" hangingPunct="0">
        <a:spcBef>
          <a:spcPct val="20000"/>
        </a:spcBef>
        <a:spcAft>
          <a:spcPct val="0"/>
        </a:spcAft>
        <a:buChar char="•"/>
        <a:defRPr sz="2400">
          <a:solidFill>
            <a:srgbClr val="003155"/>
          </a:solidFill>
          <a:latin typeface="+mn-lt"/>
        </a:defRPr>
      </a:lvl3pPr>
      <a:lvl4pPr marL="1600200" indent="-228600" algn="l" rtl="0" eaLnBrk="0" fontAlgn="base" hangingPunct="0">
        <a:spcBef>
          <a:spcPct val="20000"/>
        </a:spcBef>
        <a:spcAft>
          <a:spcPct val="0"/>
        </a:spcAft>
        <a:buChar char="–"/>
        <a:defRPr sz="2000">
          <a:solidFill>
            <a:srgbClr val="003155"/>
          </a:solidFill>
          <a:latin typeface="+mn-lt"/>
        </a:defRPr>
      </a:lvl4pPr>
      <a:lvl5pPr marL="2057400" indent="-228600" algn="l" rtl="0" eaLnBrk="0" fontAlgn="base" hangingPunct="0">
        <a:spcBef>
          <a:spcPct val="20000"/>
        </a:spcBef>
        <a:spcAft>
          <a:spcPct val="0"/>
        </a:spcAft>
        <a:buChar char="»"/>
        <a:defRPr sz="2000">
          <a:solidFill>
            <a:srgbClr val="003155"/>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package" Target="../embeddings/Microsoft_Word_Document2.docx"/><Relationship Id="rId5"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0.png"/><Relationship Id="rId5" Type="http://schemas.openxmlformats.org/officeDocument/2006/relationships/package" Target="../embeddings/Microsoft_Word_Document4.docx"/><Relationship Id="rId6"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package" Target="../embeddings/Microsoft_Word_Document5.docx"/><Relationship Id="rId5" Type="http://schemas.openxmlformats.org/officeDocument/2006/relationships/image" Target="../media/image11.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1_v3.jp2"/>
          <p:cNvPicPr/>
          <p:nvPr/>
        </p:nvPicPr>
        <p:blipFill>
          <a:blip r:embed="rId2"/>
          <a:stretch>
            <a:fillRect/>
          </a:stretch>
        </p:blipFill>
        <p:spPr>
          <a:xfrm>
            <a:off x="535710" y="466255"/>
            <a:ext cx="6149108" cy="6253017"/>
          </a:xfrm>
          <a:prstGeom prst="rect">
            <a:avLst/>
          </a:prstGeom>
        </p:spPr>
      </p:pic>
      <p:sp>
        <p:nvSpPr>
          <p:cNvPr id="5" name="Rectangle 4"/>
          <p:cNvSpPr/>
          <p:nvPr/>
        </p:nvSpPr>
        <p:spPr>
          <a:xfrm>
            <a:off x="6858000" y="508426"/>
            <a:ext cx="2112818" cy="3954928"/>
          </a:xfrm>
          <a:prstGeom prst="rect">
            <a:avLst/>
          </a:prstGeom>
        </p:spPr>
        <p:txBody>
          <a:bodyPr wrap="square">
            <a:spAutoFit/>
          </a:bodyPr>
          <a:lstStyle/>
          <a:p>
            <a:pPr>
              <a:lnSpc>
                <a:spcPct val="150000"/>
              </a:lnSpc>
            </a:pPr>
            <a:r>
              <a:rPr lang="en-US" sz="1200" b="1" dirty="0">
                <a:latin typeface="Arial"/>
                <a:ea typeface="ＭＳ 明朝"/>
                <a:cs typeface="Arial"/>
              </a:rPr>
              <a:t>Figure 1. </a:t>
            </a:r>
            <a:r>
              <a:rPr lang="en-US" sz="1200" dirty="0">
                <a:latin typeface="Arial"/>
                <a:ea typeface="ＭＳ 明朝"/>
                <a:cs typeface="Arial"/>
              </a:rPr>
              <a:t>Summary of secondhand smoke exposures in those with and without subsequent atrial fibrillation. Values are reported as percentages for yes/no questions and medians for numeric responses. Horizontal error bars depict interquartile ranges around median. Questions are limited to </a:t>
            </a:r>
            <a:r>
              <a:rPr lang="en-US" sz="1200" i="1" dirty="0">
                <a:latin typeface="Arial"/>
                <a:ea typeface="ＭＳ 明朝"/>
                <a:cs typeface="Arial"/>
              </a:rPr>
              <a:t>a priori</a:t>
            </a:r>
            <a:r>
              <a:rPr lang="en-US" sz="1200" dirty="0">
                <a:latin typeface="Arial"/>
                <a:ea typeface="ＭＳ 明朝"/>
                <a:cs typeface="Arial"/>
              </a:rPr>
              <a:t> selected criteria (see methods). </a:t>
            </a:r>
          </a:p>
        </p:txBody>
      </p:sp>
      <p:sp>
        <p:nvSpPr>
          <p:cNvPr id="6" name="TextBox 5"/>
          <p:cNvSpPr txBox="1"/>
          <p:nvPr/>
        </p:nvSpPr>
        <p:spPr>
          <a:xfrm>
            <a:off x="103909" y="119959"/>
            <a:ext cx="1280218" cy="369332"/>
          </a:xfrm>
          <a:prstGeom prst="rect">
            <a:avLst/>
          </a:prstGeom>
          <a:solidFill>
            <a:srgbClr val="FFFF00"/>
          </a:solidFill>
        </p:spPr>
        <p:txBody>
          <a:bodyPr wrap="none" rtlCol="0">
            <a:spAutoFit/>
          </a:bodyPr>
          <a:lstStyle/>
          <a:p>
            <a:r>
              <a:rPr lang="en-US" dirty="0" err="1" smtClean="0"/>
              <a:t>Shalini</a:t>
            </a:r>
            <a:r>
              <a:rPr lang="en-US" dirty="0" smtClean="0"/>
              <a:t> Dixit</a:t>
            </a:r>
            <a:endParaRPr lang="en-US" dirty="0"/>
          </a:p>
        </p:txBody>
      </p:sp>
    </p:spTree>
    <p:extLst>
      <p:ext uri="{BB962C8B-B14F-4D97-AF65-F5344CB8AC3E}">
        <p14:creationId xmlns:p14="http://schemas.microsoft.com/office/powerpoint/2010/main" val="8745041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005434" y="848967"/>
            <a:ext cx="7328571" cy="4150215"/>
          </a:xfrm>
          <a:prstGeom prst="rect">
            <a:avLst/>
          </a:prstGeom>
          <a:noFill/>
          <a:ln w="9525">
            <a:noFill/>
            <a:miter lim="800000"/>
            <a:headEnd/>
            <a:tailEnd/>
          </a:ln>
        </p:spPr>
      </p:pic>
      <p:sp>
        <p:nvSpPr>
          <p:cNvPr id="5" name="TextBox 4"/>
          <p:cNvSpPr txBox="1"/>
          <p:nvPr/>
        </p:nvSpPr>
        <p:spPr>
          <a:xfrm>
            <a:off x="103909" y="119959"/>
            <a:ext cx="1280218" cy="369332"/>
          </a:xfrm>
          <a:prstGeom prst="rect">
            <a:avLst/>
          </a:prstGeom>
          <a:solidFill>
            <a:srgbClr val="FFFF00"/>
          </a:solidFill>
        </p:spPr>
        <p:txBody>
          <a:bodyPr wrap="none" rtlCol="0">
            <a:spAutoFit/>
          </a:bodyPr>
          <a:lstStyle/>
          <a:p>
            <a:r>
              <a:rPr lang="en-US" dirty="0" err="1" smtClean="0"/>
              <a:t>Shalini</a:t>
            </a:r>
            <a:r>
              <a:rPr lang="en-US" dirty="0" smtClean="0"/>
              <a:t> Dixit</a:t>
            </a:r>
            <a:endParaRPr lang="en-US" dirty="0"/>
          </a:p>
        </p:txBody>
      </p:sp>
    </p:spTree>
    <p:extLst>
      <p:ext uri="{BB962C8B-B14F-4D97-AF65-F5344CB8AC3E}">
        <p14:creationId xmlns:p14="http://schemas.microsoft.com/office/powerpoint/2010/main" val="24901371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00182" y="3567545"/>
            <a:ext cx="5380182" cy="3071092"/>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417455" y="84352"/>
            <a:ext cx="5380182" cy="3308786"/>
          </a:xfrm>
          <a:prstGeom prst="rect">
            <a:avLst/>
          </a:prstGeom>
        </p:spPr>
      </p:pic>
      <p:sp>
        <p:nvSpPr>
          <p:cNvPr id="6" name="Rectangle 5"/>
          <p:cNvSpPr/>
          <p:nvPr/>
        </p:nvSpPr>
        <p:spPr>
          <a:xfrm>
            <a:off x="300182" y="811516"/>
            <a:ext cx="3001818" cy="1200329"/>
          </a:xfrm>
          <a:prstGeom prst="rect">
            <a:avLst/>
          </a:prstGeom>
        </p:spPr>
        <p:txBody>
          <a:bodyPr wrap="square">
            <a:spAutoFit/>
          </a:bodyPr>
          <a:lstStyle/>
          <a:p>
            <a:r>
              <a:rPr lang="en-US" b="1" dirty="0"/>
              <a:t>Figure 2: Summary estimates of SVR12 rates for DAA therapy for genotype 1 HCV (N=3,790)*</a:t>
            </a:r>
            <a:endParaRPr lang="en-US" dirty="0"/>
          </a:p>
        </p:txBody>
      </p:sp>
      <p:sp>
        <p:nvSpPr>
          <p:cNvPr id="7" name="TextBox 6"/>
          <p:cNvSpPr txBox="1"/>
          <p:nvPr/>
        </p:nvSpPr>
        <p:spPr>
          <a:xfrm>
            <a:off x="103909" y="119959"/>
            <a:ext cx="1291940" cy="369332"/>
          </a:xfrm>
          <a:prstGeom prst="rect">
            <a:avLst/>
          </a:prstGeom>
          <a:solidFill>
            <a:srgbClr val="FFFF00"/>
          </a:solidFill>
        </p:spPr>
        <p:txBody>
          <a:bodyPr wrap="none" rtlCol="0">
            <a:spAutoFit/>
          </a:bodyPr>
          <a:lstStyle/>
          <a:p>
            <a:r>
              <a:rPr lang="en-US" dirty="0" err="1" smtClean="0"/>
              <a:t>Sachin</a:t>
            </a:r>
            <a:r>
              <a:rPr lang="en-US" dirty="0" smtClean="0"/>
              <a:t> </a:t>
            </a:r>
            <a:r>
              <a:rPr lang="en-US" dirty="0" err="1" smtClean="0"/>
              <a:t>Garg</a:t>
            </a:r>
            <a:endParaRPr lang="en-US" dirty="0"/>
          </a:p>
        </p:txBody>
      </p:sp>
    </p:spTree>
    <p:extLst>
      <p:ext uri="{BB962C8B-B14F-4D97-AF65-F5344CB8AC3E}">
        <p14:creationId xmlns:p14="http://schemas.microsoft.com/office/powerpoint/2010/main" val="14286971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m_log2a1mun_tdf_cumy"/>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85454"/>
            <a:ext cx="5486400" cy="4572000"/>
          </a:xfrm>
          <a:prstGeom prst="rect">
            <a:avLst/>
          </a:prstGeom>
          <a:noFill/>
          <a:ln>
            <a:noFill/>
          </a:ln>
        </p:spPr>
      </p:pic>
      <p:sp>
        <p:nvSpPr>
          <p:cNvPr id="3" name="Rectangle 2"/>
          <p:cNvSpPr/>
          <p:nvPr/>
        </p:nvSpPr>
        <p:spPr>
          <a:xfrm>
            <a:off x="415636" y="704318"/>
            <a:ext cx="8601363" cy="584776"/>
          </a:xfrm>
          <a:prstGeom prst="rect">
            <a:avLst/>
          </a:prstGeom>
        </p:spPr>
        <p:txBody>
          <a:bodyPr wrap="square">
            <a:spAutoFit/>
          </a:bodyPr>
          <a:lstStyle/>
          <a:p>
            <a:r>
              <a:rPr lang="en-US" sz="1600" b="1" dirty="0">
                <a:latin typeface="Arial"/>
                <a:ea typeface="ＭＳ 明朝"/>
                <a:cs typeface="Times New Roman"/>
              </a:rPr>
              <a:t>Figure: </a:t>
            </a:r>
            <a:r>
              <a:rPr lang="en-US" sz="1600" dirty="0" smtClean="0">
                <a:latin typeface="Arial"/>
                <a:ea typeface="ＭＳ 明朝"/>
                <a:cs typeface="Times New Roman"/>
              </a:rPr>
              <a:t>Association </a:t>
            </a:r>
            <a:r>
              <a:rPr lang="en-US" sz="1600" dirty="0">
                <a:latin typeface="Arial"/>
                <a:ea typeface="ＭＳ 明朝"/>
                <a:cs typeface="Times New Roman"/>
              </a:rPr>
              <a:t>of cumulative TDF exposure with urine α1 levels in HIV-infected MACS participants (N= 883)</a:t>
            </a:r>
            <a:endParaRPr lang="en-US" dirty="0">
              <a:effectLst/>
              <a:latin typeface="Cambria"/>
              <a:ea typeface="ＭＳ 明朝"/>
              <a:cs typeface="Times New Roman"/>
            </a:endParaRPr>
          </a:p>
        </p:txBody>
      </p:sp>
      <p:sp>
        <p:nvSpPr>
          <p:cNvPr id="4" name="TextBox 3"/>
          <p:cNvSpPr txBox="1"/>
          <p:nvPr/>
        </p:nvSpPr>
        <p:spPr>
          <a:xfrm>
            <a:off x="103909" y="119959"/>
            <a:ext cx="1832165" cy="369332"/>
          </a:xfrm>
          <a:prstGeom prst="rect">
            <a:avLst/>
          </a:prstGeom>
          <a:solidFill>
            <a:srgbClr val="FFFF00"/>
          </a:solidFill>
        </p:spPr>
        <p:txBody>
          <a:bodyPr wrap="none" rtlCol="0">
            <a:spAutoFit/>
          </a:bodyPr>
          <a:lstStyle/>
          <a:p>
            <a:r>
              <a:rPr lang="en-US" dirty="0" err="1" smtClean="0"/>
              <a:t>Vasantha</a:t>
            </a:r>
            <a:r>
              <a:rPr lang="en-US" dirty="0" smtClean="0"/>
              <a:t> </a:t>
            </a:r>
            <a:r>
              <a:rPr lang="en-US" dirty="0" err="1" smtClean="0"/>
              <a:t>Jotwani</a:t>
            </a:r>
            <a:endParaRPr lang="en-US" dirty="0"/>
          </a:p>
        </p:txBody>
      </p:sp>
    </p:spTree>
    <p:extLst>
      <p:ext uri="{BB962C8B-B14F-4D97-AF65-F5344CB8AC3E}">
        <p14:creationId xmlns:p14="http://schemas.microsoft.com/office/powerpoint/2010/main" val="19702328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61153969"/>
              </p:ext>
            </p:extLst>
          </p:nvPr>
        </p:nvGraphicFramePr>
        <p:xfrm>
          <a:off x="2490556" y="599209"/>
          <a:ext cx="6184900" cy="1549400"/>
        </p:xfrm>
        <a:graphic>
          <a:graphicData uri="http://schemas.openxmlformats.org/presentationml/2006/ole">
            <mc:AlternateContent xmlns:mc="http://schemas.openxmlformats.org/markup-compatibility/2006">
              <mc:Choice xmlns:v="urn:schemas-microsoft-com:vml" Requires="v">
                <p:oleObj spid="_x0000_s1027" name="Document" r:id="rId3" imgW="6184900" imgH="1549400" progId="Word.Document.12">
                  <p:embed/>
                </p:oleObj>
              </mc:Choice>
              <mc:Fallback>
                <p:oleObj name="Document" r:id="rId3" imgW="6184900" imgH="1549400" progId="Word.Document.12">
                  <p:embed/>
                  <p:pic>
                    <p:nvPicPr>
                      <p:cNvPr id="0" name=""/>
                      <p:cNvPicPr/>
                      <p:nvPr/>
                    </p:nvPicPr>
                    <p:blipFill>
                      <a:blip r:embed="rId4"/>
                      <a:stretch>
                        <a:fillRect/>
                      </a:stretch>
                    </p:blipFill>
                    <p:spPr>
                      <a:xfrm>
                        <a:off x="2490556" y="599209"/>
                        <a:ext cx="6184900" cy="1549400"/>
                      </a:xfrm>
                      <a:prstGeom prst="rect">
                        <a:avLst/>
                      </a:prstGeom>
                    </p:spPr>
                  </p:pic>
                </p:oleObj>
              </mc:Fallback>
            </mc:AlternateContent>
          </a:graphicData>
        </a:graphic>
      </p:graphicFrame>
      <p:pic>
        <p:nvPicPr>
          <p:cNvPr id="3" name="Picture 2" descr="Macintosh HD:Users:SF969943:Desktop:Figure.tiff"/>
          <p:cNvPicPr/>
          <p:nvPr/>
        </p:nvPicPr>
        <p:blipFill>
          <a:blip r:embed="rId5">
            <a:extLst>
              <a:ext uri="{28A0092B-C50C-407E-A947-70E740481C1C}">
                <a14:useLocalDpi xmlns:a14="http://schemas.microsoft.com/office/drawing/2010/main" val="0"/>
              </a:ext>
            </a:extLst>
          </a:blip>
          <a:srcRect/>
          <a:stretch>
            <a:fillRect/>
          </a:stretch>
        </p:blipFill>
        <p:spPr bwMode="auto">
          <a:xfrm>
            <a:off x="4994361" y="2691245"/>
            <a:ext cx="3681095" cy="4030980"/>
          </a:xfrm>
          <a:prstGeom prst="rect">
            <a:avLst/>
          </a:prstGeom>
          <a:noFill/>
          <a:ln>
            <a:noFill/>
          </a:ln>
        </p:spPr>
      </p:pic>
      <p:sp>
        <p:nvSpPr>
          <p:cNvPr id="4" name="Rectangle 3"/>
          <p:cNvSpPr/>
          <p:nvPr/>
        </p:nvSpPr>
        <p:spPr>
          <a:xfrm>
            <a:off x="2604277" y="2725881"/>
            <a:ext cx="2390084" cy="1384995"/>
          </a:xfrm>
          <a:prstGeom prst="rect">
            <a:avLst/>
          </a:prstGeom>
        </p:spPr>
        <p:txBody>
          <a:bodyPr wrap="square">
            <a:spAutoFit/>
          </a:bodyPr>
          <a:lstStyle/>
          <a:p>
            <a:r>
              <a:rPr lang="en-US" sz="1400" b="1" dirty="0">
                <a:latin typeface="Arial"/>
                <a:cs typeface="Arial"/>
              </a:rPr>
              <a:t>Figure: </a:t>
            </a:r>
            <a:r>
              <a:rPr lang="en-US" sz="1400" dirty="0">
                <a:latin typeface="Arial"/>
                <a:cs typeface="Arial"/>
              </a:rPr>
              <a:t>Unadjusted Weekly Wine and Overall Alcohol Consumption by Response to the Survey Question, “Do you believe that alcohol is good for your heart?”</a:t>
            </a:r>
          </a:p>
        </p:txBody>
      </p:sp>
      <p:sp>
        <p:nvSpPr>
          <p:cNvPr id="5" name="Rectangle 4"/>
          <p:cNvSpPr/>
          <p:nvPr/>
        </p:nvSpPr>
        <p:spPr>
          <a:xfrm>
            <a:off x="2604277" y="229877"/>
            <a:ext cx="5865091" cy="738664"/>
          </a:xfrm>
          <a:prstGeom prst="rect">
            <a:avLst/>
          </a:prstGeom>
        </p:spPr>
        <p:txBody>
          <a:bodyPr wrap="square">
            <a:spAutoFit/>
          </a:bodyPr>
          <a:lstStyle/>
          <a:p>
            <a:r>
              <a:rPr lang="en-US" sz="1400" b="1" dirty="0">
                <a:latin typeface="Arial"/>
                <a:cs typeface="Arial"/>
              </a:rPr>
              <a:t>Table: </a:t>
            </a:r>
            <a:r>
              <a:rPr lang="en-US" sz="1400" dirty="0">
                <a:latin typeface="Arial"/>
                <a:cs typeface="Arial"/>
              </a:rPr>
              <a:t>Unadjusted Weekly Wine and Overall Alcohol Consumption by Response to the Survey Question, “Do you believe that alcohol is good for your heart?”</a:t>
            </a:r>
          </a:p>
        </p:txBody>
      </p:sp>
      <p:sp>
        <p:nvSpPr>
          <p:cNvPr id="6" name="TextBox 5"/>
          <p:cNvSpPr txBox="1"/>
          <p:nvPr/>
        </p:nvSpPr>
        <p:spPr>
          <a:xfrm>
            <a:off x="103909" y="119959"/>
            <a:ext cx="1592879" cy="369332"/>
          </a:xfrm>
          <a:prstGeom prst="rect">
            <a:avLst/>
          </a:prstGeom>
          <a:solidFill>
            <a:srgbClr val="FFFF00"/>
          </a:solidFill>
        </p:spPr>
        <p:txBody>
          <a:bodyPr wrap="none" rtlCol="0">
            <a:spAutoFit/>
          </a:bodyPr>
          <a:lstStyle/>
          <a:p>
            <a:r>
              <a:rPr lang="en-US" dirty="0" err="1" smtClean="0"/>
              <a:t>Ziggy</a:t>
            </a:r>
            <a:r>
              <a:rPr lang="en-US" dirty="0" smtClean="0"/>
              <a:t> Whitman</a:t>
            </a:r>
            <a:endParaRPr lang="en-US" dirty="0"/>
          </a:p>
        </p:txBody>
      </p:sp>
    </p:spTree>
    <p:extLst>
      <p:ext uri="{BB962C8B-B14F-4D97-AF65-F5344CB8AC3E}">
        <p14:creationId xmlns:p14="http://schemas.microsoft.com/office/powerpoint/2010/main" val="19702328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284936" y="265361"/>
            <a:ext cx="6923255" cy="4165853"/>
          </a:xfrm>
          <a:prstGeom prst="rect">
            <a:avLst/>
          </a:prstGeom>
        </p:spPr>
      </p:pic>
      <p:sp>
        <p:nvSpPr>
          <p:cNvPr id="5" name="TextBox 4"/>
          <p:cNvSpPr txBox="1"/>
          <p:nvPr/>
        </p:nvSpPr>
        <p:spPr>
          <a:xfrm>
            <a:off x="155592" y="4584068"/>
            <a:ext cx="4301025" cy="2102627"/>
          </a:xfrm>
          <a:prstGeom prst="rect">
            <a:avLst/>
          </a:prstGeom>
          <a:noFill/>
        </p:spPr>
        <p:txBody>
          <a:bodyPr wrap="square" rtlCol="0">
            <a:spAutoFit/>
          </a:bodyPr>
          <a:lstStyle/>
          <a:p>
            <a:r>
              <a:rPr lang="en-US" sz="1400" b="1" dirty="0">
                <a:latin typeface="Arial"/>
                <a:cs typeface="Arial"/>
              </a:rPr>
              <a:t>Figure: </a:t>
            </a:r>
            <a:r>
              <a:rPr lang="en-US" sz="1400" dirty="0">
                <a:latin typeface="Arial"/>
                <a:cs typeface="Arial"/>
              </a:rPr>
              <a:t>New positive blood cultures leading to diagnosis of bloodstream infections (new BSI cultures) and positive blood cultures determined to be contaminants by day of fever. Total blood cultures obtained by day of fever are plotted on </a:t>
            </a:r>
            <a:r>
              <a:rPr lang="en-US" sz="1400" dirty="0" smtClean="0">
                <a:latin typeface="Arial"/>
                <a:cs typeface="Arial"/>
              </a:rPr>
              <a:t>left</a:t>
            </a:r>
            <a:r>
              <a:rPr lang="en-US" sz="1400" dirty="0">
                <a:latin typeface="Arial"/>
                <a:cs typeface="Arial"/>
              </a:rPr>
              <a:t>-hand y-axis. Positive blood cultures are plotted on the right hand y-axis. </a:t>
            </a:r>
            <a:r>
              <a:rPr lang="en-US" sz="1400" dirty="0" smtClean="0">
                <a:latin typeface="Arial"/>
                <a:cs typeface="Arial"/>
              </a:rPr>
              <a:t>Cultures </a:t>
            </a:r>
            <a:r>
              <a:rPr lang="en-US" sz="1400" dirty="0">
                <a:latin typeface="Arial"/>
                <a:cs typeface="Arial"/>
              </a:rPr>
              <a:t>collected after day 20 of fever are not shown; 25 cultures were obtained after day 20 of fever and none were positive</a:t>
            </a:r>
            <a:r>
              <a:rPr lang="en-US" sz="1400" dirty="0">
                <a:latin typeface="Arial"/>
                <a:cs typeface="Arial"/>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360107569"/>
              </p:ext>
            </p:extLst>
          </p:nvPr>
        </p:nvGraphicFramePr>
        <p:xfrm>
          <a:off x="4918364" y="5045364"/>
          <a:ext cx="6096000" cy="1778000"/>
        </p:xfrm>
        <a:graphic>
          <a:graphicData uri="http://schemas.openxmlformats.org/presentationml/2006/ole">
            <mc:AlternateContent xmlns:mc="http://schemas.openxmlformats.org/markup-compatibility/2006">
              <mc:Choice xmlns:v="urn:schemas-microsoft-com:vml" Requires="v">
                <p:oleObj spid="_x0000_s2051" name="Document" r:id="rId4" imgW="6096000" imgH="1778000" progId="Word.Document.12">
                  <p:embed/>
                </p:oleObj>
              </mc:Choice>
              <mc:Fallback>
                <p:oleObj name="Document" r:id="rId4" imgW="6096000" imgH="1778000" progId="Word.Document.12">
                  <p:embed/>
                  <p:pic>
                    <p:nvPicPr>
                      <p:cNvPr id="0" name=""/>
                      <p:cNvPicPr/>
                      <p:nvPr/>
                    </p:nvPicPr>
                    <p:blipFill>
                      <a:blip r:embed="rId5"/>
                      <a:stretch>
                        <a:fillRect/>
                      </a:stretch>
                    </p:blipFill>
                    <p:spPr>
                      <a:xfrm>
                        <a:off x="4918364" y="5045364"/>
                        <a:ext cx="6096000" cy="1778000"/>
                      </a:xfrm>
                      <a:prstGeom prst="rect">
                        <a:avLst/>
                      </a:prstGeom>
                    </p:spPr>
                  </p:pic>
                </p:oleObj>
              </mc:Fallback>
            </mc:AlternateContent>
          </a:graphicData>
        </a:graphic>
      </p:graphicFrame>
      <p:sp>
        <p:nvSpPr>
          <p:cNvPr id="7" name="Rectangle 6"/>
          <p:cNvSpPr/>
          <p:nvPr/>
        </p:nvSpPr>
        <p:spPr>
          <a:xfrm>
            <a:off x="4922191" y="4522144"/>
            <a:ext cx="4572000" cy="523220"/>
          </a:xfrm>
          <a:prstGeom prst="rect">
            <a:avLst/>
          </a:prstGeom>
        </p:spPr>
        <p:txBody>
          <a:bodyPr>
            <a:spAutoFit/>
          </a:bodyPr>
          <a:lstStyle/>
          <a:p>
            <a:r>
              <a:rPr lang="en-US" sz="1400" b="1" dirty="0">
                <a:latin typeface="Arial"/>
                <a:cs typeface="Arial"/>
              </a:rPr>
              <a:t>Table:</a:t>
            </a:r>
            <a:r>
              <a:rPr lang="en-US" sz="1400" dirty="0">
                <a:latin typeface="Arial"/>
                <a:cs typeface="Arial"/>
              </a:rPr>
              <a:t> Incidence of true positive and false positive blood culture results by time from fever onset</a:t>
            </a:r>
          </a:p>
        </p:txBody>
      </p:sp>
      <p:cxnSp>
        <p:nvCxnSpPr>
          <p:cNvPr id="9" name="Straight Connector 8"/>
          <p:cNvCxnSpPr/>
          <p:nvPr/>
        </p:nvCxnSpPr>
        <p:spPr>
          <a:xfrm flipH="1">
            <a:off x="4691794" y="4431214"/>
            <a:ext cx="4452206"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691794" y="4431214"/>
            <a:ext cx="0" cy="2426786"/>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406174" y="138920"/>
            <a:ext cx="1569660" cy="369332"/>
          </a:xfrm>
          <a:prstGeom prst="rect">
            <a:avLst/>
          </a:prstGeom>
          <a:solidFill>
            <a:srgbClr val="FFFF00"/>
          </a:solidFill>
        </p:spPr>
        <p:txBody>
          <a:bodyPr wrap="none" rtlCol="0">
            <a:spAutoFit/>
          </a:bodyPr>
          <a:lstStyle/>
          <a:p>
            <a:r>
              <a:rPr lang="en-US" dirty="0" smtClean="0"/>
              <a:t>Rachel </a:t>
            </a:r>
            <a:r>
              <a:rPr lang="en-US" dirty="0" err="1" smtClean="0"/>
              <a:t>Wattier</a:t>
            </a:r>
            <a:endParaRPr lang="en-US" dirty="0"/>
          </a:p>
        </p:txBody>
      </p:sp>
    </p:spTree>
    <p:extLst>
      <p:ext uri="{BB962C8B-B14F-4D97-AF65-F5344CB8AC3E}">
        <p14:creationId xmlns:p14="http://schemas.microsoft.com/office/powerpoint/2010/main" val="1970232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536474483"/>
              </p:ext>
            </p:extLst>
          </p:nvPr>
        </p:nvGraphicFramePr>
        <p:xfrm>
          <a:off x="484909" y="400049"/>
          <a:ext cx="7575562" cy="2509405"/>
        </p:xfrm>
        <a:graphic>
          <a:graphicData uri="http://schemas.openxmlformats.org/presentationml/2006/ole">
            <mc:AlternateContent xmlns:mc="http://schemas.openxmlformats.org/markup-compatibility/2006">
              <mc:Choice xmlns:v="urn:schemas-microsoft-com:vml" Requires="v">
                <p:oleObj spid="_x0000_s3075" name="Document" r:id="rId3" imgW="6096000" imgH="2019300" progId="Word.Document.12">
                  <p:embed/>
                </p:oleObj>
              </mc:Choice>
              <mc:Fallback>
                <p:oleObj name="Document" r:id="rId3" imgW="6096000" imgH="2019300" progId="Word.Document.12">
                  <p:embed/>
                  <p:pic>
                    <p:nvPicPr>
                      <p:cNvPr id="0" name=""/>
                      <p:cNvPicPr/>
                      <p:nvPr/>
                    </p:nvPicPr>
                    <p:blipFill>
                      <a:blip r:embed="rId4"/>
                      <a:stretch>
                        <a:fillRect/>
                      </a:stretch>
                    </p:blipFill>
                    <p:spPr>
                      <a:xfrm>
                        <a:off x="484909" y="400049"/>
                        <a:ext cx="7575562" cy="250940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94619101"/>
              </p:ext>
            </p:extLst>
          </p:nvPr>
        </p:nvGraphicFramePr>
        <p:xfrm>
          <a:off x="484909" y="3602180"/>
          <a:ext cx="7400637" cy="2636477"/>
        </p:xfrm>
        <a:graphic>
          <a:graphicData uri="http://schemas.openxmlformats.org/presentationml/2006/ole">
            <mc:AlternateContent xmlns:mc="http://schemas.openxmlformats.org/markup-compatibility/2006">
              <mc:Choice xmlns:v="urn:schemas-microsoft-com:vml" Requires="v">
                <p:oleObj spid="_x0000_s3076" name="Document" r:id="rId5" imgW="6096000" imgH="2171700" progId="Word.Document.12">
                  <p:embed/>
                </p:oleObj>
              </mc:Choice>
              <mc:Fallback>
                <p:oleObj name="Document" r:id="rId5" imgW="6096000" imgH="2171700" progId="Word.Document.12">
                  <p:embed/>
                  <p:pic>
                    <p:nvPicPr>
                      <p:cNvPr id="0" name=""/>
                      <p:cNvPicPr/>
                      <p:nvPr/>
                    </p:nvPicPr>
                    <p:blipFill>
                      <a:blip r:embed="rId6"/>
                      <a:stretch>
                        <a:fillRect/>
                      </a:stretch>
                    </p:blipFill>
                    <p:spPr>
                      <a:xfrm>
                        <a:off x="484909" y="3602180"/>
                        <a:ext cx="7400637" cy="2636477"/>
                      </a:xfrm>
                      <a:prstGeom prst="rect">
                        <a:avLst/>
                      </a:prstGeom>
                    </p:spPr>
                  </p:pic>
                </p:oleObj>
              </mc:Fallback>
            </mc:AlternateContent>
          </a:graphicData>
        </a:graphic>
      </p:graphicFrame>
      <p:sp>
        <p:nvSpPr>
          <p:cNvPr id="5" name="TextBox 4"/>
          <p:cNvSpPr txBox="1"/>
          <p:nvPr/>
        </p:nvSpPr>
        <p:spPr>
          <a:xfrm>
            <a:off x="7596909" y="158977"/>
            <a:ext cx="1349761" cy="369332"/>
          </a:xfrm>
          <a:prstGeom prst="rect">
            <a:avLst/>
          </a:prstGeom>
          <a:solidFill>
            <a:srgbClr val="FFFF00"/>
          </a:solidFill>
        </p:spPr>
        <p:txBody>
          <a:bodyPr wrap="none" rtlCol="0">
            <a:spAutoFit/>
          </a:bodyPr>
          <a:lstStyle/>
          <a:p>
            <a:r>
              <a:rPr lang="en-US" dirty="0" smtClean="0"/>
              <a:t>Bliss Temple</a:t>
            </a:r>
            <a:endParaRPr lang="en-US" dirty="0"/>
          </a:p>
        </p:txBody>
      </p:sp>
    </p:spTree>
    <p:extLst>
      <p:ext uri="{BB962C8B-B14F-4D97-AF65-F5344CB8AC3E}">
        <p14:creationId xmlns:p14="http://schemas.microsoft.com/office/powerpoint/2010/main" val="19702328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544374303"/>
              </p:ext>
            </p:extLst>
          </p:nvPr>
        </p:nvGraphicFramePr>
        <p:xfrm>
          <a:off x="540327" y="3288376"/>
          <a:ext cx="5486400" cy="3144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26040307"/>
              </p:ext>
            </p:extLst>
          </p:nvPr>
        </p:nvGraphicFramePr>
        <p:xfrm>
          <a:off x="484909" y="496452"/>
          <a:ext cx="7400637" cy="2636477"/>
        </p:xfrm>
        <a:graphic>
          <a:graphicData uri="http://schemas.openxmlformats.org/presentationml/2006/ole">
            <mc:AlternateContent xmlns:mc="http://schemas.openxmlformats.org/markup-compatibility/2006">
              <mc:Choice xmlns:v="urn:schemas-microsoft-com:vml" Requires="v">
                <p:oleObj spid="_x0000_s4098" name="Document" r:id="rId4" imgW="6096000" imgH="2171700" progId="Word.Document.12">
                  <p:embed/>
                </p:oleObj>
              </mc:Choice>
              <mc:Fallback>
                <p:oleObj name="Document" r:id="rId4" imgW="6096000" imgH="2171700" progId="Word.Document.12">
                  <p:embed/>
                  <p:pic>
                    <p:nvPicPr>
                      <p:cNvPr id="0" name=""/>
                      <p:cNvPicPr/>
                      <p:nvPr/>
                    </p:nvPicPr>
                    <p:blipFill>
                      <a:blip r:embed="rId5"/>
                      <a:stretch>
                        <a:fillRect/>
                      </a:stretch>
                    </p:blipFill>
                    <p:spPr>
                      <a:xfrm>
                        <a:off x="484909" y="496452"/>
                        <a:ext cx="7400637" cy="2636477"/>
                      </a:xfrm>
                      <a:prstGeom prst="rect">
                        <a:avLst/>
                      </a:prstGeom>
                    </p:spPr>
                  </p:pic>
                </p:oleObj>
              </mc:Fallback>
            </mc:AlternateContent>
          </a:graphicData>
        </a:graphic>
      </p:graphicFrame>
      <p:sp>
        <p:nvSpPr>
          <p:cNvPr id="6" name="TextBox 5"/>
          <p:cNvSpPr txBox="1"/>
          <p:nvPr/>
        </p:nvSpPr>
        <p:spPr>
          <a:xfrm>
            <a:off x="7596909" y="147432"/>
            <a:ext cx="1349761" cy="369332"/>
          </a:xfrm>
          <a:prstGeom prst="rect">
            <a:avLst/>
          </a:prstGeom>
          <a:solidFill>
            <a:srgbClr val="FFFF00"/>
          </a:solidFill>
        </p:spPr>
        <p:txBody>
          <a:bodyPr wrap="none" rtlCol="0">
            <a:spAutoFit/>
          </a:bodyPr>
          <a:lstStyle/>
          <a:p>
            <a:r>
              <a:rPr lang="en-US" dirty="0" smtClean="0"/>
              <a:t>Bliss Temple</a:t>
            </a:r>
            <a:endParaRPr lang="en-US" dirty="0"/>
          </a:p>
        </p:txBody>
      </p:sp>
    </p:spTree>
    <p:extLst>
      <p:ext uri="{BB962C8B-B14F-4D97-AF65-F5344CB8AC3E}">
        <p14:creationId xmlns:p14="http://schemas.microsoft.com/office/powerpoint/2010/main" val="18633335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Theme.thmx</Template>
  <TotalTime>25</TotalTime>
  <Words>274</Words>
  <Application>Microsoft Macintosh PowerPoint</Application>
  <PresentationFormat>On-screen Show (4:3)</PresentationFormat>
  <Paragraphs>15</Paragraphs>
  <Slides>8</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vt:i4>
      </vt:variant>
    </vt:vector>
  </HeadingPairs>
  <TitlesOfParts>
    <vt:vector size="12" baseType="lpstr">
      <vt:lpstr>Default Theme</vt:lpstr>
      <vt:lpstr>Default Design</vt:lpstr>
      <vt:lpstr>1_Default Design</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Vivek Jain</dc:creator>
  <cp:lastModifiedBy>Vivek Jain</cp:lastModifiedBy>
  <cp:revision>5</cp:revision>
  <dcterms:created xsi:type="dcterms:W3CDTF">2015-05-18T17:25:03Z</dcterms:created>
  <dcterms:modified xsi:type="dcterms:W3CDTF">2015-05-18T17:50:18Z</dcterms:modified>
</cp:coreProperties>
</file>