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1" r:id="rId4"/>
  </p:sldMasterIdLst>
  <p:notesMasterIdLst>
    <p:notesMasterId r:id="rId22"/>
  </p:notesMasterIdLst>
  <p:sldIdLst>
    <p:sldId id="256" r:id="rId5"/>
    <p:sldId id="372" r:id="rId6"/>
    <p:sldId id="360" r:id="rId7"/>
    <p:sldId id="365" r:id="rId8"/>
    <p:sldId id="335" r:id="rId9"/>
    <p:sldId id="334" r:id="rId10"/>
    <p:sldId id="333" r:id="rId11"/>
    <p:sldId id="373" r:id="rId12"/>
    <p:sldId id="361" r:id="rId13"/>
    <p:sldId id="374" r:id="rId14"/>
    <p:sldId id="377" r:id="rId15"/>
    <p:sldId id="376" r:id="rId16"/>
    <p:sldId id="375" r:id="rId17"/>
    <p:sldId id="379" r:id="rId18"/>
    <p:sldId id="380" r:id="rId19"/>
    <p:sldId id="381" r:id="rId20"/>
    <p:sldId id="301" r:id="rId21"/>
  </p:sldIdLst>
  <p:sldSz cx="12192000" cy="6858000"/>
  <p:notesSz cx="6858000" cy="9429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C3087-37A3-40D3-919D-0B7160D14342}" v="345" dt="2020-07-10T13:12:31.612"/>
    <p1510:client id="{8396E2A3-121A-C3B7-92D2-CC4B320A49F0}" v="1" dt="2020-09-17T15:37:06.5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3" autoAdjust="0"/>
    <p:restoredTop sz="84584" autoAdjust="0"/>
  </p:normalViewPr>
  <p:slideViewPr>
    <p:cSldViewPr snapToGrid="0">
      <p:cViewPr varScale="1">
        <p:scale>
          <a:sx n="121" d="100"/>
          <a:sy n="121" d="100"/>
        </p:scale>
        <p:origin x="14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5831480"/>
        <c:axId val="455831808"/>
      </c:lineChart>
      <c:catAx>
        <c:axId val="455831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831808"/>
        <c:crosses val="autoZero"/>
        <c:auto val="1"/>
        <c:lblAlgn val="ctr"/>
        <c:lblOffset val="100"/>
        <c:noMultiLvlLbl val="0"/>
      </c:catAx>
      <c:valAx>
        <c:axId val="4558318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55831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Sheet1!$A$2:$A$26</c:f>
              <c:numCache>
                <c:formatCode>General</c:formatCode>
                <c:ptCount val="2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1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3</c:v>
                </c:pt>
                <c:pt idx="4">
                  <c:v>3.5</c:v>
                </c:pt>
                <c:pt idx="5">
                  <c:v>3.1</c:v>
                </c:pt>
                <c:pt idx="6">
                  <c:v>3.1</c:v>
                </c:pt>
                <c:pt idx="7">
                  <c:v>3.2</c:v>
                </c:pt>
                <c:pt idx="8">
                  <c:v>3.3</c:v>
                </c:pt>
                <c:pt idx="9">
                  <c:v>3.4</c:v>
                </c:pt>
                <c:pt idx="10">
                  <c:v>3.5</c:v>
                </c:pt>
                <c:pt idx="11">
                  <c:v>3.7</c:v>
                </c:pt>
                <c:pt idx="12">
                  <c:v>3.8</c:v>
                </c:pt>
                <c:pt idx="13">
                  <c:v>4.5</c:v>
                </c:pt>
                <c:pt idx="14">
                  <c:v>4.5999999999999996</c:v>
                </c:pt>
                <c:pt idx="15">
                  <c:v>3</c:v>
                </c:pt>
                <c:pt idx="16">
                  <c:v>3.1</c:v>
                </c:pt>
                <c:pt idx="17">
                  <c:v>3.2</c:v>
                </c:pt>
                <c:pt idx="18">
                  <c:v>3.3</c:v>
                </c:pt>
                <c:pt idx="19">
                  <c:v>3.5</c:v>
                </c:pt>
                <c:pt idx="20">
                  <c:v>3.6</c:v>
                </c:pt>
                <c:pt idx="21">
                  <c:v>3.8</c:v>
                </c:pt>
                <c:pt idx="22">
                  <c:v>4</c:v>
                </c:pt>
                <c:pt idx="23">
                  <c:v>4.5</c:v>
                </c:pt>
                <c:pt idx="24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E6-410A-A20A-B2F856DD8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5831480"/>
        <c:axId val="455831808"/>
      </c:lineChart>
      <c:catAx>
        <c:axId val="455831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831808"/>
        <c:crosses val="autoZero"/>
        <c:auto val="1"/>
        <c:lblAlgn val="ctr"/>
        <c:lblOffset val="100"/>
        <c:noMultiLvlLbl val="0"/>
      </c:catAx>
      <c:valAx>
        <c:axId val="4558318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55831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Sheet1!$A$2:$A$26</c:f>
              <c:numCache>
                <c:formatCode>General</c:formatCode>
                <c:ptCount val="2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1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3</c:v>
                </c:pt>
                <c:pt idx="4">
                  <c:v>3.5</c:v>
                </c:pt>
                <c:pt idx="5">
                  <c:v>3.1</c:v>
                </c:pt>
                <c:pt idx="6">
                  <c:v>3.1</c:v>
                </c:pt>
                <c:pt idx="7">
                  <c:v>3.2</c:v>
                </c:pt>
                <c:pt idx="8">
                  <c:v>7.6</c:v>
                </c:pt>
                <c:pt idx="9">
                  <c:v>3.4</c:v>
                </c:pt>
                <c:pt idx="10">
                  <c:v>3.5</c:v>
                </c:pt>
                <c:pt idx="11">
                  <c:v>3.7</c:v>
                </c:pt>
                <c:pt idx="12">
                  <c:v>3.8</c:v>
                </c:pt>
                <c:pt idx="13">
                  <c:v>4.5</c:v>
                </c:pt>
                <c:pt idx="14">
                  <c:v>4.5999999999999996</c:v>
                </c:pt>
                <c:pt idx="15">
                  <c:v>3</c:v>
                </c:pt>
                <c:pt idx="16">
                  <c:v>3.1</c:v>
                </c:pt>
                <c:pt idx="17">
                  <c:v>3.2</c:v>
                </c:pt>
                <c:pt idx="18">
                  <c:v>3.3</c:v>
                </c:pt>
                <c:pt idx="19">
                  <c:v>3.5</c:v>
                </c:pt>
                <c:pt idx="20">
                  <c:v>3.6</c:v>
                </c:pt>
                <c:pt idx="21">
                  <c:v>3.8</c:v>
                </c:pt>
                <c:pt idx="22">
                  <c:v>4</c:v>
                </c:pt>
                <c:pt idx="23">
                  <c:v>4.5</c:v>
                </c:pt>
                <c:pt idx="24">
                  <c:v>4.5999999999999996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E6-410A-A20A-B2F856DD8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5831480"/>
        <c:axId val="455831808"/>
      </c:lineChart>
      <c:catAx>
        <c:axId val="455831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831808"/>
        <c:crosses val="autoZero"/>
        <c:auto val="1"/>
        <c:lblAlgn val="ctr"/>
        <c:lblOffset val="100"/>
        <c:noMultiLvlLbl val="0"/>
      </c:catAx>
      <c:valAx>
        <c:axId val="4558318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55831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Sheet1!$A$2:$A$25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8</c:v>
                </c:pt>
                <c:pt idx="1">
                  <c:v>8</c:v>
                </c:pt>
                <c:pt idx="2">
                  <c:v>8</c:v>
                </c:pt>
                <c:pt idx="3">
                  <c:v>3</c:v>
                </c:pt>
                <c:pt idx="4">
                  <c:v>3.5</c:v>
                </c:pt>
                <c:pt idx="5">
                  <c:v>4</c:v>
                </c:pt>
                <c:pt idx="6">
                  <c:v>4.5</c:v>
                </c:pt>
                <c:pt idx="7">
                  <c:v>3</c:v>
                </c:pt>
                <c:pt idx="8">
                  <c:v>3.3</c:v>
                </c:pt>
                <c:pt idx="9">
                  <c:v>4</c:v>
                </c:pt>
                <c:pt idx="10">
                  <c:v>4.5</c:v>
                </c:pt>
                <c:pt idx="11">
                  <c:v>3</c:v>
                </c:pt>
                <c:pt idx="12">
                  <c:v>3.2</c:v>
                </c:pt>
                <c:pt idx="13">
                  <c:v>4.5</c:v>
                </c:pt>
                <c:pt idx="14">
                  <c:v>4.5999999999999996</c:v>
                </c:pt>
                <c:pt idx="15">
                  <c:v>3</c:v>
                </c:pt>
                <c:pt idx="16">
                  <c:v>3.1</c:v>
                </c:pt>
                <c:pt idx="17">
                  <c:v>3.2</c:v>
                </c:pt>
                <c:pt idx="18">
                  <c:v>3.3</c:v>
                </c:pt>
                <c:pt idx="19">
                  <c:v>3</c:v>
                </c:pt>
                <c:pt idx="20">
                  <c:v>3.1</c:v>
                </c:pt>
                <c:pt idx="21">
                  <c:v>3.2</c:v>
                </c:pt>
                <c:pt idx="22">
                  <c:v>3.5</c:v>
                </c:pt>
                <c:pt idx="2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E6-410A-A20A-B2F856DD8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5831480"/>
        <c:axId val="455831808"/>
      </c:lineChart>
      <c:catAx>
        <c:axId val="455831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5831808"/>
        <c:crosses val="autoZero"/>
        <c:auto val="1"/>
        <c:lblAlgn val="ctr"/>
        <c:lblOffset val="100"/>
        <c:noMultiLvlLbl val="0"/>
      </c:catAx>
      <c:valAx>
        <c:axId val="4558318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55831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B5DEC-6AC2-4DEC-8DB3-58B7BCCE2B4F}" type="datetimeFigureOut">
              <a:rPr lang="en-US" smtClean="0"/>
              <a:t>10/20/2020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BACEDD-E32A-4C55-B305-02CED6DD9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78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BACEDD-E32A-4C55-B305-02CED6DD9D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45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58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82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6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17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17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04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30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27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16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E57637-1E63-483C-B1D7-8FA0ED52C70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3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60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7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38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7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784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11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76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17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08498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9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5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90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5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9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713" r:id="rId5"/>
    <p:sldLayoutId id="2147483986" r:id="rId6"/>
    <p:sldLayoutId id="2147483987" r:id="rId7"/>
    <p:sldLayoutId id="2147483988" r:id="rId8"/>
    <p:sldLayoutId id="2147483989" r:id="rId9"/>
    <p:sldLayoutId id="2147483717" r:id="rId10"/>
    <p:sldLayoutId id="2147483990" r:id="rId11"/>
    <p:sldLayoutId id="2147483991" r:id="rId12"/>
    <p:sldLayoutId id="214748399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pain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3EA25-2FC8-4D18-B929-5BBCFDDA3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solidFill>
                  <a:schemeClr val="tx1"/>
                </a:solidFill>
              </a:rPr>
              <a:t>Pain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745B9-9394-447C-9463-25766B0F2D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Charity Hale, Pharm.D.</a:t>
            </a:r>
          </a:p>
          <a:p>
            <a:r>
              <a:rPr lang="en-US" dirty="0">
                <a:solidFill>
                  <a:schemeClr val="tx1"/>
                </a:solidFill>
              </a:rPr>
              <a:t>October 2020</a:t>
            </a:r>
          </a:p>
        </p:txBody>
      </p:sp>
    </p:spTree>
    <p:extLst>
      <p:ext uri="{BB962C8B-B14F-4D97-AF65-F5344CB8AC3E}">
        <p14:creationId xmlns:p14="http://schemas.microsoft.com/office/powerpoint/2010/main" val="251777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Models: </a:t>
            </a:r>
          </a:p>
          <a:p>
            <a:pPr lvl="2"/>
            <a:r>
              <a:rPr lang="en-US" sz="2000" dirty="0">
                <a:solidFill>
                  <a:schemeClr val="tx1"/>
                </a:solidFill>
              </a:rPr>
              <a:t>Dose short acting opioids at a dose equivalent to </a:t>
            </a:r>
            <a:r>
              <a:rPr lang="en-US" sz="2000" u="sng" dirty="0">
                <a:solidFill>
                  <a:schemeClr val="tx1"/>
                </a:solidFill>
              </a:rPr>
              <a:t>10-20%</a:t>
            </a:r>
            <a:r>
              <a:rPr lang="en-US" sz="2000" dirty="0">
                <a:solidFill>
                  <a:schemeClr val="tx1"/>
                </a:solidFill>
              </a:rPr>
              <a:t> of total OMEs taken in previous 24hours </a:t>
            </a:r>
          </a:p>
          <a:p>
            <a:pPr lvl="2"/>
            <a:r>
              <a:rPr lang="en-US" sz="2000" dirty="0">
                <a:solidFill>
                  <a:schemeClr val="tx1"/>
                </a:solidFill>
              </a:rPr>
              <a:t>Dose short acting opioids at a dose equivalent to </a:t>
            </a:r>
            <a:r>
              <a:rPr lang="en-US" sz="2000" u="sng" dirty="0">
                <a:solidFill>
                  <a:schemeClr val="tx1"/>
                </a:solidFill>
              </a:rPr>
              <a:t>10-20%</a:t>
            </a:r>
            <a:r>
              <a:rPr lang="en-US" sz="2000" dirty="0">
                <a:solidFill>
                  <a:schemeClr val="tx1"/>
                </a:solidFill>
              </a:rPr>
              <a:t> of total OMEs taken prior to admission (baseline/home regimen)</a:t>
            </a:r>
          </a:p>
          <a:p>
            <a:pPr lvl="2"/>
            <a:r>
              <a:rPr lang="en-US" sz="2000" dirty="0">
                <a:solidFill>
                  <a:schemeClr val="tx1"/>
                </a:solidFill>
              </a:rPr>
              <a:t>Clinical judgement to adjust doses accordingly  </a:t>
            </a: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075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s/p lumbar fusion with a history of low back pain. At home, they take OxyContin SR 20 mg po q 8 hours + oxycodone IR 5 mg (4 tablets daily). What IR opioid would you suggest to better control this patient’s BTP?</a:t>
            </a: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108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 fontScale="92500" lnSpcReduction="10000"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s/p lumbar fusion with a history of low back pain. At home, they take OxyContin SR 20 mg po q 8 hours + oxycodone IR 5 mg (4 tablets daily). What IR opioid would you suggest to better control this patient’s BTP?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24-hour opioid use = 80 mg of oxycodone (equal to approximately 12o mg OME) – take 10-20% for each opioid prn dose</a:t>
            </a:r>
          </a:p>
          <a:p>
            <a:pPr lvl="3"/>
            <a:r>
              <a:rPr lang="en-US" sz="2000" b="1" dirty="0">
                <a:solidFill>
                  <a:srgbClr val="FF0000"/>
                </a:solidFill>
              </a:rPr>
              <a:t>Morphine IR 15 mg po q 3 hours prn BTP</a:t>
            </a:r>
          </a:p>
          <a:p>
            <a:pPr lvl="4"/>
            <a:r>
              <a:rPr lang="en-US" sz="2000" b="1" dirty="0">
                <a:solidFill>
                  <a:srgbClr val="FF0000"/>
                </a:solidFill>
              </a:rPr>
              <a:t>Available in 15 &amp; 30 mg tablets</a:t>
            </a:r>
          </a:p>
          <a:p>
            <a:pPr lvl="3"/>
            <a:r>
              <a:rPr lang="en-US" sz="2000" b="1" dirty="0">
                <a:solidFill>
                  <a:srgbClr val="FF0000"/>
                </a:solidFill>
              </a:rPr>
              <a:t>Oxycodone IR 10-15 mg po q 3 hours prn BTP</a:t>
            </a:r>
          </a:p>
          <a:p>
            <a:pPr lvl="4"/>
            <a:r>
              <a:rPr lang="en-US" sz="2000" b="1" dirty="0">
                <a:solidFill>
                  <a:srgbClr val="FF0000"/>
                </a:solidFill>
              </a:rPr>
              <a:t>Available in 10, 15, 20, 30, 40, 60, &amp; 80 mg tablets</a:t>
            </a:r>
          </a:p>
          <a:p>
            <a:pPr lvl="3"/>
            <a:r>
              <a:rPr lang="en-US" sz="2000" b="1" dirty="0">
                <a:solidFill>
                  <a:srgbClr val="FF0000"/>
                </a:solidFill>
              </a:rPr>
              <a:t> Hydromorphone 2 mg (or 2-4 mg) po q 3 hours prn BTP</a:t>
            </a:r>
          </a:p>
          <a:p>
            <a:pPr lvl="4"/>
            <a:r>
              <a:rPr lang="en-US" sz="2000" b="1" dirty="0">
                <a:solidFill>
                  <a:srgbClr val="FF0000"/>
                </a:solidFill>
              </a:rPr>
              <a:t>Available in 2, 4, &amp; 8 mg tablets</a:t>
            </a:r>
          </a:p>
          <a:p>
            <a:pPr lvl="3"/>
            <a:r>
              <a:rPr lang="en-US" sz="2000" b="1" dirty="0">
                <a:solidFill>
                  <a:srgbClr val="FF0000"/>
                </a:solidFill>
              </a:rPr>
              <a:t>Hydromorphone 0.6-1.2 mg IV q 3 hours prn BTP</a:t>
            </a: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973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s/p left knee replacement with uncontrolled BTP. At home, the patient takes MS Contin 60 mg po q 12 hours + hydromorphone 2 mg (3 tablets daily). What IR opioid would you suggest to better control this patient’s BTP?</a:t>
            </a: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252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 lnSpcReduction="10000"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s/p left knee replacement with uncontrolled BTP. At home, the patient takes MS Contin 60 mg po q 12 hours + hydromorphone 2 mg (3 tablets daily). What IR opioid would you suggest to better control this patient’s BTP?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Baseline 24-hour OME = 165 mg – 10-20% </a:t>
            </a:r>
          </a:p>
          <a:p>
            <a:pPr lvl="3"/>
            <a:r>
              <a:rPr lang="en-US" sz="2400" b="1" dirty="0">
                <a:solidFill>
                  <a:srgbClr val="FF0000"/>
                </a:solidFill>
              </a:rPr>
              <a:t>Morphine IR 15-30 mg po q 3 hours prn BTP</a:t>
            </a:r>
          </a:p>
          <a:p>
            <a:pPr lvl="3"/>
            <a:r>
              <a:rPr lang="en-US" sz="2400" b="1" dirty="0">
                <a:solidFill>
                  <a:srgbClr val="FF0000"/>
                </a:solidFill>
              </a:rPr>
              <a:t>Oxycodone IR 10-20mg po q 3 hours prn BTP</a:t>
            </a:r>
          </a:p>
          <a:p>
            <a:pPr lvl="3"/>
            <a:r>
              <a:rPr lang="en-US" sz="2400" b="1" dirty="0">
                <a:solidFill>
                  <a:srgbClr val="FF0000"/>
                </a:solidFill>
              </a:rPr>
              <a:t>Hydromorphone 2-4 mg po q 3 hours prn BTP</a:t>
            </a:r>
          </a:p>
          <a:p>
            <a:pPr lvl="3"/>
            <a:r>
              <a:rPr lang="en-US" sz="2400" b="1" dirty="0">
                <a:solidFill>
                  <a:srgbClr val="FF0000"/>
                </a:solidFill>
              </a:rPr>
              <a:t>Hydromorphone 0.8-1.6 mg IV q 3 hours prn BTP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280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who takes Fentanyl 50 mcg/hour patch: applies 1 patch </a:t>
            </a:r>
            <a:r>
              <a:rPr lang="en-US" sz="2400" dirty="0" err="1">
                <a:solidFill>
                  <a:schemeClr val="tx1"/>
                </a:solidFill>
              </a:rPr>
              <a:t>trandsdermally</a:t>
            </a:r>
            <a:r>
              <a:rPr lang="en-US" sz="2400" dirty="0">
                <a:solidFill>
                  <a:schemeClr val="tx1"/>
                </a:solidFill>
              </a:rPr>
              <a:t> q 72 hours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They report great pain control the first 48 after patch application, then experience uncontrolled pain 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What type of BTP is this? What would you suggest to improve the uncontrolled pain?</a:t>
            </a: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497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Tolerant: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 fontScale="92500" lnSpcReduction="10000"/>
          </a:bodyPr>
          <a:lstStyle/>
          <a:p>
            <a:endParaRPr lang="en-US" sz="2400" b="1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Patient who takes Fentanyl 50 mcg/hour patch: applies 1 patch </a:t>
            </a:r>
            <a:r>
              <a:rPr lang="en-US" sz="2400" dirty="0" err="1">
                <a:solidFill>
                  <a:schemeClr val="tx1"/>
                </a:solidFill>
              </a:rPr>
              <a:t>transdermally</a:t>
            </a:r>
            <a:r>
              <a:rPr lang="en-US" sz="2400" dirty="0">
                <a:solidFill>
                  <a:schemeClr val="tx1"/>
                </a:solidFill>
              </a:rPr>
              <a:t> q 72 hours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They report great pain control the first 48 after patch application, then experience uncontrolled pain 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What type of BTP is this? </a:t>
            </a:r>
            <a:r>
              <a:rPr lang="en-US" sz="2400" b="1" dirty="0">
                <a:solidFill>
                  <a:srgbClr val="FF0000"/>
                </a:solidFill>
              </a:rPr>
              <a:t>End of dose failure </a:t>
            </a:r>
          </a:p>
          <a:p>
            <a:pPr lvl="1"/>
            <a:endParaRPr lang="en-US" sz="2400" b="1" dirty="0">
              <a:solidFill>
                <a:srgbClr val="FF0000"/>
              </a:solidFill>
            </a:endParaRP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What would you suggest to do to improve this patient’s uncontrolled pain?</a:t>
            </a:r>
          </a:p>
          <a:p>
            <a:pPr lvl="2"/>
            <a:r>
              <a:rPr lang="en-US" sz="2200" b="1" dirty="0">
                <a:solidFill>
                  <a:srgbClr val="FF0000"/>
                </a:solidFill>
              </a:rPr>
              <a:t>Change dosing frequency from q 72 hours to q 48 hours</a:t>
            </a:r>
          </a:p>
          <a:p>
            <a:pPr lvl="3"/>
            <a:r>
              <a:rPr lang="en-US" sz="2000" b="1" dirty="0">
                <a:solidFill>
                  <a:srgbClr val="FF0000"/>
                </a:solidFill>
              </a:rPr>
              <a:t>Increase Fentanyl 50 mcg/hour patch to: applies 1 patch </a:t>
            </a:r>
            <a:r>
              <a:rPr lang="en-US" sz="2000" b="1" dirty="0" err="1">
                <a:solidFill>
                  <a:srgbClr val="FF0000"/>
                </a:solidFill>
              </a:rPr>
              <a:t>transdermally</a:t>
            </a:r>
            <a:r>
              <a:rPr lang="en-US" sz="2000" b="1" dirty="0">
                <a:solidFill>
                  <a:srgbClr val="FF0000"/>
                </a:solidFill>
              </a:rPr>
              <a:t> q </a:t>
            </a:r>
            <a:r>
              <a:rPr lang="en-US" sz="2000" b="1" u="sng" dirty="0">
                <a:solidFill>
                  <a:srgbClr val="FF0000"/>
                </a:solidFill>
              </a:rPr>
              <a:t>48</a:t>
            </a:r>
            <a:r>
              <a:rPr lang="en-US" sz="2000" b="1" dirty="0">
                <a:solidFill>
                  <a:srgbClr val="FF0000"/>
                </a:solidFill>
              </a:rPr>
              <a:t> hours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08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5FF36-FEDB-4CBD-8774-114154FFC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FBE8E1-C172-45F8-A843-5B1CD3526996}"/>
              </a:ext>
            </a:extLst>
          </p:cNvPr>
          <p:cNvSpPr txBox="1"/>
          <p:nvPr/>
        </p:nvSpPr>
        <p:spPr>
          <a:xfrm>
            <a:off x="7782758" y="1650092"/>
            <a:ext cx="15269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chemeClr val="bg1"/>
                </a:solidFill>
              </a:rPr>
              <a:t>??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6FF141-3D72-44C1-92F5-1E6BFF3AC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en-US" sz="6600" dirty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US" sz="6600" dirty="0">
                <a:solidFill>
                  <a:schemeClr val="tx1"/>
                </a:solidFill>
              </a:rPr>
              <a:t>Questions?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16052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CEB20-ADAA-48A0-8F29-F77960A95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6CAE-D917-43EF-8622-0588CB362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Identify persistent pain vs breakthrough pain</a:t>
            </a:r>
          </a:p>
          <a:p>
            <a:r>
              <a:rPr lang="en-US" sz="2800" dirty="0">
                <a:solidFill>
                  <a:schemeClr val="tx1"/>
                </a:solidFill>
              </a:rPr>
              <a:t>Develop therapeutic analgesic plans for breakthrough pain</a:t>
            </a:r>
          </a:p>
          <a:p>
            <a:r>
              <a:rPr lang="en-US" sz="2800" dirty="0">
                <a:solidFill>
                  <a:schemeClr val="tx1"/>
                </a:solidFill>
              </a:rPr>
              <a:t>Discuss pain management in special patient populations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Intrathecal pain pumps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Opioid overdose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Opioid withdrawal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End of life case</a:t>
            </a:r>
          </a:p>
        </p:txBody>
      </p:sp>
    </p:spTree>
    <p:extLst>
      <p:ext uri="{BB962C8B-B14F-4D97-AF65-F5344CB8AC3E}">
        <p14:creationId xmlns:p14="http://schemas.microsoft.com/office/powerpoint/2010/main" val="1077472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Persistent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19225-C056-4E6D-B4A3-6A65A0D79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Patients may describe persistent pain as: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Constant / continuous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Baseline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Intractable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Strategy for treating persistent pain is to dose analgesic regimens around the clock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Applies to both opioids &amp; non opioid analgesics 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14350" y="6286568"/>
            <a:ext cx="6300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</p:txBody>
      </p:sp>
    </p:spTree>
    <p:extLst>
      <p:ext uri="{BB962C8B-B14F-4D97-AF65-F5344CB8AC3E}">
        <p14:creationId xmlns:p14="http://schemas.microsoft.com/office/powerpoint/2010/main" val="99838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Types of Breakthrough Pain (BTP)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19225-C056-4E6D-B4A3-6A65A0D79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48912"/>
            <a:ext cx="9872871" cy="40386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Incident breakthrough pain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Identifiable trigger (</a:t>
            </a:r>
            <a:r>
              <a:rPr lang="en-US" dirty="0" err="1">
                <a:solidFill>
                  <a:schemeClr val="tx1"/>
                </a:solidFill>
              </a:rPr>
              <a:t>eg</a:t>
            </a:r>
            <a:r>
              <a:rPr lang="en-US" dirty="0">
                <a:solidFill>
                  <a:schemeClr val="tx1"/>
                </a:solidFill>
              </a:rPr>
              <a:t> physical therapy, wound changes, nursing care, ambulation, coughing, </a:t>
            </a:r>
            <a:r>
              <a:rPr lang="en-US" dirty="0" err="1">
                <a:solidFill>
                  <a:schemeClr val="tx1"/>
                </a:solidFill>
              </a:rPr>
              <a:t>etc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Premed the patient with analgesic prior to trigger 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IV analgesics: 15 minutes prior to trigger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PO analgesics: 1 hour prior to trigger</a:t>
            </a:r>
          </a:p>
          <a:p>
            <a:r>
              <a:rPr lang="en-US" b="1" dirty="0">
                <a:solidFill>
                  <a:schemeClr val="tx1"/>
                </a:solidFill>
              </a:rPr>
              <a:t>Spontaneous breakthrough pain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No apparent trigger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Use rescue / prn analgesics</a:t>
            </a:r>
          </a:p>
          <a:p>
            <a:r>
              <a:rPr lang="en-US" b="1" dirty="0">
                <a:solidFill>
                  <a:schemeClr val="tx1"/>
                </a:solidFill>
              </a:rPr>
              <a:t>End-of-dose failure breakthrough pain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Increase in pain prior to their next long acting analgesic dose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Decrease dosing frequency (</a:t>
            </a:r>
            <a:r>
              <a:rPr lang="en-US" dirty="0" err="1">
                <a:solidFill>
                  <a:schemeClr val="tx1"/>
                </a:solidFill>
              </a:rPr>
              <a:t>eg</a:t>
            </a:r>
            <a:r>
              <a:rPr lang="en-US" dirty="0">
                <a:solidFill>
                  <a:schemeClr val="tx1"/>
                </a:solidFill>
              </a:rPr>
              <a:t> change from q 12-hour dosing to q 8-hour dosing)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14350" y="6286568"/>
            <a:ext cx="6300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</p:txBody>
      </p:sp>
    </p:spTree>
    <p:extLst>
      <p:ext uri="{BB962C8B-B14F-4D97-AF65-F5344CB8AC3E}">
        <p14:creationId xmlns:p14="http://schemas.microsoft.com/office/powerpoint/2010/main" val="201222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9D82A75-B864-4D4D-AB0C-68A067A0380A}"/>
              </a:ext>
            </a:extLst>
          </p:cNvPr>
          <p:cNvSpPr/>
          <p:nvPr/>
        </p:nvSpPr>
        <p:spPr>
          <a:xfrm>
            <a:off x="1143000" y="2349660"/>
            <a:ext cx="9575157" cy="9977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775A24-6FF0-486A-AC15-9339151032B1}"/>
              </a:ext>
            </a:extLst>
          </p:cNvPr>
          <p:cNvSpPr/>
          <p:nvPr/>
        </p:nvSpPr>
        <p:spPr>
          <a:xfrm>
            <a:off x="1141282" y="3347458"/>
            <a:ext cx="9575157" cy="587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F1342E-ECC7-4BC2-A2F1-EE2183577BFF}"/>
              </a:ext>
            </a:extLst>
          </p:cNvPr>
          <p:cNvSpPr/>
          <p:nvPr/>
        </p:nvSpPr>
        <p:spPr>
          <a:xfrm>
            <a:off x="1139564" y="3934620"/>
            <a:ext cx="9575157" cy="2045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64" y="380071"/>
            <a:ext cx="9875520" cy="13563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Persistent Pain </a:t>
            </a:r>
            <a:br>
              <a:rPr lang="en-US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B916AF-B2EF-47A8-94A4-3F2D17DB8C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98261"/>
              </p:ext>
            </p:extLst>
          </p:nvPr>
        </p:nvGraphicFramePr>
        <p:xfrm>
          <a:off x="992530" y="22098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4EA8E1-9073-40F0-83D6-17EB043F2B4C}"/>
              </a:ext>
            </a:extLst>
          </p:cNvPr>
          <p:cNvSpPr txBox="1"/>
          <p:nvPr/>
        </p:nvSpPr>
        <p:spPr>
          <a:xfrm rot="16200000">
            <a:off x="69749" y="3904341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Pain Intensity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F48EA3-CADC-4330-AEDE-D5BC6297A981}"/>
              </a:ext>
            </a:extLst>
          </p:cNvPr>
          <p:cNvSpPr txBox="1"/>
          <p:nvPr/>
        </p:nvSpPr>
        <p:spPr>
          <a:xfrm>
            <a:off x="5255163" y="6201666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(hours)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18ACA64-6F58-4229-BF7A-D5DE7C43AC1F}"/>
              </a:ext>
            </a:extLst>
          </p:cNvPr>
          <p:cNvCxnSpPr/>
          <p:nvPr/>
        </p:nvCxnSpPr>
        <p:spPr>
          <a:xfrm>
            <a:off x="1156253" y="2836190"/>
            <a:ext cx="9558468" cy="0"/>
          </a:xfrm>
          <a:prstGeom prst="line">
            <a:avLst/>
          </a:prstGeom>
          <a:ln w="508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649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9D82A75-B864-4D4D-AB0C-68A067A0380A}"/>
              </a:ext>
            </a:extLst>
          </p:cNvPr>
          <p:cNvSpPr/>
          <p:nvPr/>
        </p:nvSpPr>
        <p:spPr>
          <a:xfrm>
            <a:off x="1143000" y="2349660"/>
            <a:ext cx="9575157" cy="9977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775A24-6FF0-486A-AC15-9339151032B1}"/>
              </a:ext>
            </a:extLst>
          </p:cNvPr>
          <p:cNvSpPr/>
          <p:nvPr/>
        </p:nvSpPr>
        <p:spPr>
          <a:xfrm>
            <a:off x="1141282" y="3347458"/>
            <a:ext cx="9575157" cy="587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F1342E-ECC7-4BC2-A2F1-EE2183577BFF}"/>
              </a:ext>
            </a:extLst>
          </p:cNvPr>
          <p:cNvSpPr/>
          <p:nvPr/>
        </p:nvSpPr>
        <p:spPr>
          <a:xfrm>
            <a:off x="1139564" y="3934620"/>
            <a:ext cx="9575157" cy="2045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B916AF-B2EF-47A8-94A4-3F2D17DB8C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92530" y="22098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4EA8E1-9073-40F0-83D6-17EB043F2B4C}"/>
              </a:ext>
            </a:extLst>
          </p:cNvPr>
          <p:cNvSpPr txBox="1"/>
          <p:nvPr/>
        </p:nvSpPr>
        <p:spPr>
          <a:xfrm rot="16200000">
            <a:off x="69749" y="3904341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Pain Intensity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F48EA3-CADC-4330-AEDE-D5BC6297A981}"/>
              </a:ext>
            </a:extLst>
          </p:cNvPr>
          <p:cNvSpPr txBox="1"/>
          <p:nvPr/>
        </p:nvSpPr>
        <p:spPr>
          <a:xfrm>
            <a:off x="5255163" y="6201666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(hours)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C4F0E1-015A-4B55-B5E8-81F1FE31E04A}"/>
              </a:ext>
            </a:extLst>
          </p:cNvPr>
          <p:cNvCxnSpPr/>
          <p:nvPr/>
        </p:nvCxnSpPr>
        <p:spPr>
          <a:xfrm>
            <a:off x="2118166" y="2049224"/>
            <a:ext cx="0" cy="5555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99D2507-ABF8-4875-8BE9-3F077C8AE53D}"/>
              </a:ext>
            </a:extLst>
          </p:cNvPr>
          <p:cNvSpPr txBox="1"/>
          <p:nvPr/>
        </p:nvSpPr>
        <p:spPr>
          <a:xfrm>
            <a:off x="1782176" y="171191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0CD6A98-762A-498F-9B48-481E0A7FB6DB}"/>
              </a:ext>
            </a:extLst>
          </p:cNvPr>
          <p:cNvCxnSpPr>
            <a:cxnSpLocks/>
          </p:cNvCxnSpPr>
          <p:nvPr/>
        </p:nvCxnSpPr>
        <p:spPr>
          <a:xfrm>
            <a:off x="6734620" y="2049224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D218C70-F813-43D9-8D09-169159406255}"/>
              </a:ext>
            </a:extLst>
          </p:cNvPr>
          <p:cNvSpPr txBox="1"/>
          <p:nvPr/>
        </p:nvSpPr>
        <p:spPr>
          <a:xfrm>
            <a:off x="6398630" y="1711916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74922D85-7F01-4B7C-9046-2FFD6DBB5822}"/>
              </a:ext>
            </a:extLst>
          </p:cNvPr>
          <p:cNvSpPr txBox="1">
            <a:spLocks/>
          </p:cNvSpPr>
          <p:nvPr/>
        </p:nvSpPr>
        <p:spPr>
          <a:xfrm>
            <a:off x="1139564" y="380071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Opioid dosing strategies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Use of long-acting analgesics  for persistent pain 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7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9D82A75-B864-4D4D-AB0C-68A067A0380A}"/>
              </a:ext>
            </a:extLst>
          </p:cNvPr>
          <p:cNvSpPr/>
          <p:nvPr/>
        </p:nvSpPr>
        <p:spPr>
          <a:xfrm>
            <a:off x="1143000" y="2349660"/>
            <a:ext cx="9575157" cy="9977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775A24-6FF0-486A-AC15-9339151032B1}"/>
              </a:ext>
            </a:extLst>
          </p:cNvPr>
          <p:cNvSpPr/>
          <p:nvPr/>
        </p:nvSpPr>
        <p:spPr>
          <a:xfrm>
            <a:off x="1141282" y="3347458"/>
            <a:ext cx="9575157" cy="587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F1342E-ECC7-4BC2-A2F1-EE2183577BFF}"/>
              </a:ext>
            </a:extLst>
          </p:cNvPr>
          <p:cNvSpPr/>
          <p:nvPr/>
        </p:nvSpPr>
        <p:spPr>
          <a:xfrm>
            <a:off x="1139564" y="3934620"/>
            <a:ext cx="9575157" cy="2045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64" y="380071"/>
            <a:ext cx="9875520" cy="135636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Decrease dosing frequency for end of dose failure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B916AF-B2EF-47A8-94A4-3F2D17DB8C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252985"/>
              </p:ext>
            </p:extLst>
          </p:nvPr>
        </p:nvGraphicFramePr>
        <p:xfrm>
          <a:off x="992530" y="22098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4EA8E1-9073-40F0-83D6-17EB043F2B4C}"/>
              </a:ext>
            </a:extLst>
          </p:cNvPr>
          <p:cNvSpPr txBox="1"/>
          <p:nvPr/>
        </p:nvSpPr>
        <p:spPr>
          <a:xfrm rot="16200000">
            <a:off x="69749" y="3904341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Pain Intensity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F48EA3-CADC-4330-AEDE-D5BC6297A981}"/>
              </a:ext>
            </a:extLst>
          </p:cNvPr>
          <p:cNvSpPr txBox="1"/>
          <p:nvPr/>
        </p:nvSpPr>
        <p:spPr>
          <a:xfrm>
            <a:off x="5255163" y="6201666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(hours)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C4F0E1-015A-4B55-B5E8-81F1FE31E04A}"/>
              </a:ext>
            </a:extLst>
          </p:cNvPr>
          <p:cNvCxnSpPr/>
          <p:nvPr/>
        </p:nvCxnSpPr>
        <p:spPr>
          <a:xfrm>
            <a:off x="2118166" y="2049224"/>
            <a:ext cx="0" cy="5555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99D2507-ABF8-4875-8BE9-3F077C8AE53D}"/>
              </a:ext>
            </a:extLst>
          </p:cNvPr>
          <p:cNvSpPr txBox="1"/>
          <p:nvPr/>
        </p:nvSpPr>
        <p:spPr>
          <a:xfrm>
            <a:off x="1782176" y="171191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0CD6A98-762A-498F-9B48-481E0A7FB6DB}"/>
              </a:ext>
            </a:extLst>
          </p:cNvPr>
          <p:cNvCxnSpPr>
            <a:cxnSpLocks/>
          </p:cNvCxnSpPr>
          <p:nvPr/>
        </p:nvCxnSpPr>
        <p:spPr>
          <a:xfrm>
            <a:off x="6734620" y="2049224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D218C70-F813-43D9-8D09-169159406255}"/>
              </a:ext>
            </a:extLst>
          </p:cNvPr>
          <p:cNvSpPr txBox="1"/>
          <p:nvPr/>
        </p:nvSpPr>
        <p:spPr>
          <a:xfrm>
            <a:off x="6398630" y="1711916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835A4BA-AF76-4E24-A4B4-9F8091666234}"/>
              </a:ext>
            </a:extLst>
          </p:cNvPr>
          <p:cNvSpPr txBox="1"/>
          <p:nvPr/>
        </p:nvSpPr>
        <p:spPr>
          <a:xfrm>
            <a:off x="3565019" y="4677270"/>
            <a:ext cx="1690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Break-through pain</a:t>
            </a:r>
          </a:p>
        </p:txBody>
      </p:sp>
    </p:spTree>
    <p:extLst>
      <p:ext uri="{BB962C8B-B14F-4D97-AF65-F5344CB8AC3E}">
        <p14:creationId xmlns:p14="http://schemas.microsoft.com/office/powerpoint/2010/main" val="378445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9D82A75-B864-4D4D-AB0C-68A067A0380A}"/>
              </a:ext>
            </a:extLst>
          </p:cNvPr>
          <p:cNvSpPr/>
          <p:nvPr/>
        </p:nvSpPr>
        <p:spPr>
          <a:xfrm>
            <a:off x="1143000" y="2349660"/>
            <a:ext cx="9575157" cy="9977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775A24-6FF0-486A-AC15-9339151032B1}"/>
              </a:ext>
            </a:extLst>
          </p:cNvPr>
          <p:cNvSpPr/>
          <p:nvPr/>
        </p:nvSpPr>
        <p:spPr>
          <a:xfrm>
            <a:off x="1141282" y="3347458"/>
            <a:ext cx="9575157" cy="5871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AF1342E-ECC7-4BC2-A2F1-EE2183577BFF}"/>
              </a:ext>
            </a:extLst>
          </p:cNvPr>
          <p:cNvSpPr/>
          <p:nvPr/>
        </p:nvSpPr>
        <p:spPr>
          <a:xfrm>
            <a:off x="1139564" y="3934620"/>
            <a:ext cx="9575157" cy="20453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64" y="380071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Persistent Pain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Schedule short acting analgesics around-the-clock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2B916AF-B2EF-47A8-94A4-3F2D17DB8C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92530" y="22098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4EA8E1-9073-40F0-83D6-17EB043F2B4C}"/>
              </a:ext>
            </a:extLst>
          </p:cNvPr>
          <p:cNvSpPr txBox="1"/>
          <p:nvPr/>
        </p:nvSpPr>
        <p:spPr>
          <a:xfrm rot="16200000">
            <a:off x="69749" y="3904341"/>
            <a:ext cx="148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Pain Intensity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F48EA3-CADC-4330-AEDE-D5BC6297A981}"/>
              </a:ext>
            </a:extLst>
          </p:cNvPr>
          <p:cNvSpPr txBox="1"/>
          <p:nvPr/>
        </p:nvSpPr>
        <p:spPr>
          <a:xfrm>
            <a:off x="5255163" y="6201666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 (hours)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C4F0E1-015A-4B55-B5E8-81F1FE31E04A}"/>
              </a:ext>
            </a:extLst>
          </p:cNvPr>
          <p:cNvCxnSpPr/>
          <p:nvPr/>
        </p:nvCxnSpPr>
        <p:spPr>
          <a:xfrm>
            <a:off x="2118166" y="2049224"/>
            <a:ext cx="0" cy="55558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99D2507-ABF8-4875-8BE9-3F077C8AE53D}"/>
              </a:ext>
            </a:extLst>
          </p:cNvPr>
          <p:cNvSpPr txBox="1"/>
          <p:nvPr/>
        </p:nvSpPr>
        <p:spPr>
          <a:xfrm>
            <a:off x="1782176" y="171191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492129E-D500-4B93-99DA-663C1976697A}"/>
              </a:ext>
            </a:extLst>
          </p:cNvPr>
          <p:cNvCxnSpPr>
            <a:cxnSpLocks/>
          </p:cNvCxnSpPr>
          <p:nvPr/>
        </p:nvCxnSpPr>
        <p:spPr>
          <a:xfrm>
            <a:off x="3731374" y="2082391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CB65641-8A26-4031-B6E1-0388349EF06E}"/>
              </a:ext>
            </a:extLst>
          </p:cNvPr>
          <p:cNvSpPr txBox="1"/>
          <p:nvPr/>
        </p:nvSpPr>
        <p:spPr>
          <a:xfrm>
            <a:off x="3395384" y="1745083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2D61574-605E-41BC-8A1B-CE5D7694E0B8}"/>
              </a:ext>
            </a:extLst>
          </p:cNvPr>
          <p:cNvCxnSpPr>
            <a:cxnSpLocks/>
          </p:cNvCxnSpPr>
          <p:nvPr/>
        </p:nvCxnSpPr>
        <p:spPr>
          <a:xfrm>
            <a:off x="5307800" y="2084995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D2CCBC9-A1FF-425A-8C1B-87BCEF9BE3A9}"/>
              </a:ext>
            </a:extLst>
          </p:cNvPr>
          <p:cNvSpPr txBox="1"/>
          <p:nvPr/>
        </p:nvSpPr>
        <p:spPr>
          <a:xfrm>
            <a:off x="4971810" y="1747687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0CD6A98-762A-498F-9B48-481E0A7FB6DB}"/>
              </a:ext>
            </a:extLst>
          </p:cNvPr>
          <p:cNvCxnSpPr>
            <a:cxnSpLocks/>
          </p:cNvCxnSpPr>
          <p:nvPr/>
        </p:nvCxnSpPr>
        <p:spPr>
          <a:xfrm>
            <a:off x="6956663" y="2086455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D218C70-F813-43D9-8D09-169159406255}"/>
              </a:ext>
            </a:extLst>
          </p:cNvPr>
          <p:cNvSpPr txBox="1"/>
          <p:nvPr/>
        </p:nvSpPr>
        <p:spPr>
          <a:xfrm>
            <a:off x="6620673" y="1749147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B1579E9-DF70-4A3A-9EEA-535076C047BB}"/>
              </a:ext>
            </a:extLst>
          </p:cNvPr>
          <p:cNvCxnSpPr>
            <a:cxnSpLocks/>
          </p:cNvCxnSpPr>
          <p:nvPr/>
        </p:nvCxnSpPr>
        <p:spPr>
          <a:xfrm>
            <a:off x="8533089" y="2089059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B6FB0FE-B4FC-40AB-8F03-E3AA8E9C4835}"/>
              </a:ext>
            </a:extLst>
          </p:cNvPr>
          <p:cNvSpPr txBox="1"/>
          <p:nvPr/>
        </p:nvSpPr>
        <p:spPr>
          <a:xfrm>
            <a:off x="8197099" y="1751751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4B9D4A3-38B6-42F2-9976-55FBD489A877}"/>
              </a:ext>
            </a:extLst>
          </p:cNvPr>
          <p:cNvCxnSpPr>
            <a:cxnSpLocks/>
          </p:cNvCxnSpPr>
          <p:nvPr/>
        </p:nvCxnSpPr>
        <p:spPr>
          <a:xfrm>
            <a:off x="10095225" y="2089059"/>
            <a:ext cx="0" cy="17801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75780323-DC91-4E2F-999B-2240DA149E28}"/>
              </a:ext>
            </a:extLst>
          </p:cNvPr>
          <p:cNvSpPr txBox="1"/>
          <p:nvPr/>
        </p:nvSpPr>
        <p:spPr>
          <a:xfrm>
            <a:off x="9759235" y="1751751"/>
            <a:ext cx="67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Dose</a:t>
            </a:r>
          </a:p>
        </p:txBody>
      </p:sp>
    </p:spTree>
    <p:extLst>
      <p:ext uri="{BB962C8B-B14F-4D97-AF65-F5344CB8AC3E}">
        <p14:creationId xmlns:p14="http://schemas.microsoft.com/office/powerpoint/2010/main" val="426388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0EE-4D5F-4095-A590-5FB5B27E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Opioid Naïve: Opioid Dosing for BTP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CE3E-6505-4644-BE9C-0A7A5368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D82E47-4B12-46D8-918B-8D33510A53A3}"/>
              </a:ext>
            </a:extLst>
          </p:cNvPr>
          <p:cNvSpPr txBox="1"/>
          <p:nvPr/>
        </p:nvSpPr>
        <p:spPr>
          <a:xfrm>
            <a:off x="527998" y="6116927"/>
            <a:ext cx="6500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McPherson ML. Demystifying opioid conversion calculations: a guide for effective dosing. 2</a:t>
            </a:r>
            <a:r>
              <a:rPr lang="en-US" sz="1200" baseline="30000" dirty="0"/>
              <a:t>nd</a:t>
            </a:r>
            <a:r>
              <a:rPr lang="en-US" sz="1200" dirty="0"/>
              <a:t> ed. </a:t>
            </a:r>
          </a:p>
          <a:p>
            <a:r>
              <a:rPr lang="en-US" sz="1200" dirty="0"/>
              <a:t>NCCN Guidelines: Adult Cancer Pain; </a:t>
            </a:r>
            <a:r>
              <a:rPr lang="en-US" sz="1200" dirty="0">
                <a:hlinkClick r:id="rId3"/>
              </a:rPr>
              <a:t>https://www.nccn.org/professionals/physician_gls/pdf/pain.pdf</a:t>
            </a:r>
            <a:endParaRPr lang="en-US" sz="1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C70B9F8-7D68-415D-9DD1-842A432A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20983"/>
            <a:ext cx="9872871" cy="4038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Smallest dose &amp; titrate based on patients' response, tolerability, &amp; functional status </a:t>
            </a:r>
          </a:p>
          <a:p>
            <a:r>
              <a:rPr lang="en-US" sz="2400" dirty="0">
                <a:solidFill>
                  <a:schemeClr val="tx1"/>
                </a:solidFill>
              </a:rPr>
              <a:t>Oxycodone IR 5-10 mg po q 4 hours prn BTP (or equivalent)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Clinical judgement – dose lower if patient is at high risk for respiratory depression / over sedation (e.g. Oxycodone IR 2.5-5 mg po q 4 hours prn BTP)</a:t>
            </a:r>
          </a:p>
          <a:p>
            <a:pPr lvl="1"/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9363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C98A537EB5434B815731827B9F2F94" ma:contentTypeVersion="14" ma:contentTypeDescription="Create a new document." ma:contentTypeScope="" ma:versionID="23ab045bbf7cf1ef473e806e9d803ae8">
  <xsd:schema xmlns:xsd="http://www.w3.org/2001/XMLSchema" xmlns:xs="http://www.w3.org/2001/XMLSchema" xmlns:p="http://schemas.microsoft.com/office/2006/metadata/properties" xmlns:ns1="http://schemas.microsoft.com/sharepoint/v3" xmlns:ns3="f60df30b-c541-4533-836d-aebc376cb4e9" xmlns:ns4="e7a0cdd7-89d1-461f-9eef-d9c80b28377c" targetNamespace="http://schemas.microsoft.com/office/2006/metadata/properties" ma:root="true" ma:fieldsID="fc2db344ae83262de49f89e7170b1ff8" ns1:_="" ns3:_="" ns4:_="">
    <xsd:import namespace="http://schemas.microsoft.com/sharepoint/v3"/>
    <xsd:import namespace="f60df30b-c541-4533-836d-aebc376cb4e9"/>
    <xsd:import namespace="e7a0cdd7-89d1-461f-9eef-d9c80b28377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df30b-c541-4533-836d-aebc376cb4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a0cdd7-89d1-461f-9eef-d9c80b28377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FD7069-5E79-41F6-8CB4-8ABD771917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4CDCCE-2956-4871-9EA9-1E2ABC5E6DB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f60df30b-c541-4533-836d-aebc376cb4e9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e7a0cdd7-89d1-461f-9eef-d9c80b28377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AAF1C67-F1D2-443E-A222-86C7362B0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0df30b-c541-4533-836d-aebc376cb4e9"/>
    <ds:schemaRef ds:uri="e7a0cdd7-89d1-461f-9eef-d9c80b2837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1148</TotalTime>
  <Words>1291</Words>
  <Application>Microsoft Office PowerPoint</Application>
  <PresentationFormat>Widescreen</PresentationFormat>
  <Paragraphs>186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Corbel</vt:lpstr>
      <vt:lpstr>Basis</vt:lpstr>
      <vt:lpstr>Pain Management </vt:lpstr>
      <vt:lpstr>Objectives</vt:lpstr>
      <vt:lpstr>Persistent Pain</vt:lpstr>
      <vt:lpstr>Types of Breakthrough Pain (BTP)</vt:lpstr>
      <vt:lpstr>Persistent Pain  </vt:lpstr>
      <vt:lpstr>PowerPoint Presentation</vt:lpstr>
      <vt:lpstr>Decrease dosing frequency for end of dose failure </vt:lpstr>
      <vt:lpstr>Persistent Pain  Schedule short acting analgesics around-the-clock</vt:lpstr>
      <vt:lpstr>Opioid Naïve: Opioid Dosing for BTP</vt:lpstr>
      <vt:lpstr>Opioid Tolerant: Opioid Dosing for BTP</vt:lpstr>
      <vt:lpstr>Opioid Tolerant: Opioid Dosing for BTP</vt:lpstr>
      <vt:lpstr>Opioid Tolerant: Opioid Dosing for BTP</vt:lpstr>
      <vt:lpstr>Opioid Tolerant: Opioid Dosing for BTP</vt:lpstr>
      <vt:lpstr>Opioid Tolerant: Opioid Dosing for BTP</vt:lpstr>
      <vt:lpstr>Opioid Tolerant: Opioid Dosing for BTP</vt:lpstr>
      <vt:lpstr>Opioid Tolerant: Opioid Dosing for BTP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Myo Kyoung Kim</dc:creator>
  <cp:lastModifiedBy>Charity L Hale</cp:lastModifiedBy>
  <cp:revision>1757</cp:revision>
  <dcterms:created xsi:type="dcterms:W3CDTF">2017-08-24T19:01:16Z</dcterms:created>
  <dcterms:modified xsi:type="dcterms:W3CDTF">2020-10-20T21:04:34Z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0x010100DCC98A537EB5434B815731827B9F2F94</vt:lpwstr>
  </property>
</Properties>
</file>