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1.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9" r:id="rId2"/>
    <p:sldMasterId id="2147483688" r:id="rId3"/>
    <p:sldMasterId id="2147483687" r:id="rId4"/>
  </p:sldMasterIdLst>
  <p:notesMasterIdLst>
    <p:notesMasterId r:id="rId95"/>
  </p:notesMasterIdLst>
  <p:handoutMasterIdLst>
    <p:handoutMasterId r:id="rId96"/>
  </p:handoutMasterIdLst>
  <p:sldIdLst>
    <p:sldId id="350" r:id="rId5"/>
    <p:sldId id="802" r:id="rId6"/>
    <p:sldId id="467" r:id="rId7"/>
    <p:sldId id="406" r:id="rId8"/>
    <p:sldId id="689" r:id="rId9"/>
    <p:sldId id="432" r:id="rId10"/>
    <p:sldId id="491" r:id="rId11"/>
    <p:sldId id="485" r:id="rId12"/>
    <p:sldId id="622" r:id="rId13"/>
    <p:sldId id="679" r:id="rId14"/>
    <p:sldId id="690" r:id="rId15"/>
    <p:sldId id="656" r:id="rId16"/>
    <p:sldId id="609" r:id="rId17"/>
    <p:sldId id="691" r:id="rId18"/>
    <p:sldId id="610" r:id="rId19"/>
    <p:sldId id="611" r:id="rId20"/>
    <p:sldId id="728" r:id="rId21"/>
    <p:sldId id="655" r:id="rId22"/>
    <p:sldId id="612" r:id="rId23"/>
    <p:sldId id="613" r:id="rId24"/>
    <p:sldId id="619" r:id="rId25"/>
    <p:sldId id="629" r:id="rId26"/>
    <p:sldId id="630" r:id="rId27"/>
    <p:sldId id="799" r:id="rId28"/>
    <p:sldId id="800" r:id="rId29"/>
    <p:sldId id="701" r:id="rId30"/>
    <p:sldId id="699" r:id="rId31"/>
    <p:sldId id="704" r:id="rId32"/>
    <p:sldId id="674" r:id="rId33"/>
    <p:sldId id="692" r:id="rId34"/>
    <p:sldId id="702" r:id="rId35"/>
    <p:sldId id="665" r:id="rId36"/>
    <p:sldId id="676" r:id="rId37"/>
    <p:sldId id="718" r:id="rId38"/>
    <p:sldId id="646" r:id="rId39"/>
    <p:sldId id="618" r:id="rId40"/>
    <p:sldId id="639" r:id="rId41"/>
    <p:sldId id="803" r:id="rId42"/>
    <p:sldId id="770" r:id="rId43"/>
    <p:sldId id="774" r:id="rId44"/>
    <p:sldId id="777" r:id="rId45"/>
    <p:sldId id="779" r:id="rId46"/>
    <p:sldId id="780" r:id="rId47"/>
    <p:sldId id="781" r:id="rId48"/>
    <p:sldId id="782" r:id="rId49"/>
    <p:sldId id="787" r:id="rId50"/>
    <p:sldId id="788" r:id="rId51"/>
    <p:sldId id="789" r:id="rId52"/>
    <p:sldId id="790" r:id="rId53"/>
    <p:sldId id="801" r:id="rId54"/>
    <p:sldId id="791" r:id="rId55"/>
    <p:sldId id="792" r:id="rId56"/>
    <p:sldId id="793" r:id="rId57"/>
    <p:sldId id="794" r:id="rId58"/>
    <p:sldId id="804" r:id="rId59"/>
    <p:sldId id="764" r:id="rId60"/>
    <p:sldId id="767" r:id="rId61"/>
    <p:sldId id="766" r:id="rId62"/>
    <p:sldId id="765" r:id="rId63"/>
    <p:sldId id="735" r:id="rId64"/>
    <p:sldId id="807" r:id="rId65"/>
    <p:sldId id="808" r:id="rId66"/>
    <p:sldId id="809" r:id="rId67"/>
    <p:sldId id="737" r:id="rId68"/>
    <p:sldId id="738" r:id="rId69"/>
    <p:sldId id="739" r:id="rId70"/>
    <p:sldId id="740" r:id="rId71"/>
    <p:sldId id="741" r:id="rId72"/>
    <p:sldId id="742" r:id="rId73"/>
    <p:sldId id="743" r:id="rId74"/>
    <p:sldId id="744" r:id="rId75"/>
    <p:sldId id="745" r:id="rId76"/>
    <p:sldId id="746" r:id="rId77"/>
    <p:sldId id="747" r:id="rId78"/>
    <p:sldId id="798" r:id="rId79"/>
    <p:sldId id="748" r:id="rId80"/>
    <p:sldId id="750" r:id="rId81"/>
    <p:sldId id="751" r:id="rId82"/>
    <p:sldId id="752" r:id="rId83"/>
    <p:sldId id="753" r:id="rId84"/>
    <p:sldId id="754" r:id="rId85"/>
    <p:sldId id="755" r:id="rId86"/>
    <p:sldId id="756" r:id="rId87"/>
    <p:sldId id="757" r:id="rId88"/>
    <p:sldId id="805" r:id="rId89"/>
    <p:sldId id="759" r:id="rId90"/>
    <p:sldId id="760" r:id="rId91"/>
    <p:sldId id="761" r:id="rId92"/>
    <p:sldId id="762" r:id="rId93"/>
    <p:sldId id="795" r:id="rId94"/>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16A8B"/>
    <a:srgbClr val="FFFF00"/>
    <a:srgbClr val="009FE3"/>
    <a:srgbClr val="C0C0C0"/>
    <a:srgbClr val="78BEDE"/>
    <a:srgbClr val="C7E0E7"/>
    <a:srgbClr val="006FA5"/>
    <a:srgbClr val="7D3815"/>
    <a:srgbClr val="395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435" autoAdjust="0"/>
    <p:restoredTop sz="85802" autoAdjust="0"/>
  </p:normalViewPr>
  <p:slideViewPr>
    <p:cSldViewPr snapToGrid="0" snapToObjects="1">
      <p:cViewPr varScale="1">
        <p:scale>
          <a:sx n="100" d="100"/>
          <a:sy n="100" d="100"/>
        </p:scale>
        <p:origin x="-1308" y="-76"/>
      </p:cViewPr>
      <p:guideLst>
        <p:guide orient="horz" pos="1152"/>
        <p:guide orient="horz" pos="3744"/>
        <p:guide pos="2880"/>
        <p:guide pos="288"/>
        <p:guide pos="5472"/>
      </p:guideLst>
    </p:cSldViewPr>
  </p:slideViewPr>
  <p:outlineViewPr>
    <p:cViewPr>
      <p:scale>
        <a:sx n="33" d="100"/>
        <a:sy n="33" d="100"/>
      </p:scale>
      <p:origin x="0" y="6264"/>
    </p:cViewPr>
  </p:outlineViewPr>
  <p:notesTextViewPr>
    <p:cViewPr>
      <p:scale>
        <a:sx n="100" d="100"/>
        <a:sy n="100" d="100"/>
      </p:scale>
      <p:origin x="0" y="0"/>
    </p:cViewPr>
  </p:notesTextViewPr>
  <p:sorterViewPr>
    <p:cViewPr>
      <p:scale>
        <a:sx n="90" d="100"/>
        <a:sy n="90" d="100"/>
      </p:scale>
      <p:origin x="0" y="5484"/>
    </p:cViewPr>
  </p:sorterViewPr>
  <p:notesViewPr>
    <p:cSldViewPr snapToGrid="0" snapToObjects="1">
      <p:cViewPr varScale="1">
        <p:scale>
          <a:sx n="96" d="100"/>
          <a:sy n="96" d="100"/>
        </p:scale>
        <p:origin x="-3606"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Emily%20Charlson's%20Mac%20Book%20Pro:Users:emilycharlson:Desktop:Haplogroups,%20B2%20and%20POAG:Significance%20levels%20of%20all%20typed%20mtSNPs%20in%20GERA%20arrays:Freq%20and%20Sig%20of%20typed%20mtSNPs%20on%20GERA%20array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3202024960555E-2"/>
          <c:y val="8.8940092165898599E-2"/>
          <c:w val="0.95401791656384805"/>
          <c:h val="0.829779200986973"/>
        </c:manualLayout>
      </c:layout>
      <c:scatterChart>
        <c:scatterStyle val="lineMarker"/>
        <c:varyColors val="0"/>
        <c:ser>
          <c:idx val="0"/>
          <c:order val="0"/>
          <c:tx>
            <c:v>EUR</c:v>
          </c:tx>
          <c:spPr>
            <a:ln w="28575">
              <a:noFill/>
            </a:ln>
          </c:spPr>
          <c:marker>
            <c:symbol val="circle"/>
            <c:size val="7"/>
            <c:spPr>
              <a:solidFill>
                <a:schemeClr val="tx2">
                  <a:lumMod val="75000"/>
                </a:schemeClr>
              </a:solidFill>
              <a:ln>
                <a:noFill/>
              </a:ln>
            </c:spPr>
          </c:marker>
          <c:dPt>
            <c:idx val="13"/>
            <c:marker>
              <c:spPr>
                <a:solidFill>
                  <a:srgbClr val="ED8009"/>
                </a:solidFill>
                <a:ln>
                  <a:noFill/>
                </a:ln>
              </c:spPr>
            </c:marker>
            <c:bubble3D val="0"/>
          </c:dPt>
          <c:dPt>
            <c:idx val="18"/>
            <c:marker>
              <c:spPr>
                <a:solidFill>
                  <a:srgbClr val="50E12C"/>
                </a:solidFill>
                <a:ln>
                  <a:noFill/>
                </a:ln>
              </c:spPr>
            </c:marker>
            <c:bubble3D val="0"/>
          </c:dPt>
          <c:dPt>
            <c:idx val="22"/>
            <c:marker>
              <c:spPr>
                <a:solidFill>
                  <a:srgbClr val="50E12C"/>
                </a:solidFill>
                <a:ln>
                  <a:noFill/>
                </a:ln>
              </c:spPr>
            </c:marker>
            <c:bubble3D val="0"/>
          </c:dPt>
          <c:dPt>
            <c:idx val="23"/>
            <c:marker>
              <c:spPr>
                <a:solidFill>
                  <a:srgbClr val="FF0000"/>
                </a:solidFill>
                <a:ln>
                  <a:noFill/>
                </a:ln>
              </c:spPr>
            </c:marker>
            <c:bubble3D val="0"/>
          </c:dPt>
          <c:dPt>
            <c:idx val="26"/>
            <c:marker>
              <c:spPr>
                <a:solidFill>
                  <a:srgbClr val="FF0000"/>
                </a:solidFill>
                <a:ln>
                  <a:noFill/>
                </a:ln>
              </c:spPr>
            </c:marker>
            <c:bubble3D val="0"/>
          </c:dPt>
          <c:dPt>
            <c:idx val="45"/>
            <c:marker>
              <c:spPr>
                <a:solidFill>
                  <a:srgbClr val="ED8009"/>
                </a:solidFill>
                <a:ln>
                  <a:noFill/>
                </a:ln>
              </c:spPr>
            </c:marker>
            <c:bubble3D val="0"/>
          </c:dPt>
          <c:dPt>
            <c:idx val="56"/>
            <c:marker>
              <c:spPr>
                <a:solidFill>
                  <a:srgbClr val="0386FF"/>
                </a:solidFill>
                <a:ln>
                  <a:noFill/>
                </a:ln>
              </c:spPr>
            </c:marker>
            <c:bubble3D val="0"/>
          </c:dPt>
          <c:dPt>
            <c:idx val="63"/>
            <c:marker>
              <c:spPr>
                <a:solidFill>
                  <a:srgbClr val="0386FF"/>
                </a:solidFill>
                <a:ln>
                  <a:noFill/>
                </a:ln>
              </c:spPr>
            </c:marker>
            <c:bubble3D val="0"/>
          </c:dPt>
          <c:dPt>
            <c:idx val="74"/>
            <c:marker>
              <c:spPr>
                <a:solidFill>
                  <a:srgbClr val="0386FF"/>
                </a:solidFill>
                <a:ln>
                  <a:noFill/>
                </a:ln>
              </c:spPr>
            </c:marker>
            <c:bubble3D val="0"/>
          </c:dPt>
          <c:dPt>
            <c:idx val="82"/>
            <c:marker>
              <c:spPr>
                <a:solidFill>
                  <a:srgbClr val="50E12C"/>
                </a:solidFill>
                <a:ln>
                  <a:noFill/>
                </a:ln>
              </c:spPr>
            </c:marker>
            <c:bubble3D val="0"/>
          </c:dPt>
          <c:xVal>
            <c:numRef>
              <c:f>EUR!$X$5:$X$106</c:f>
              <c:numCache>
                <c:formatCode>General</c:formatCode>
                <c:ptCount val="102"/>
                <c:pt idx="0">
                  <c:v>263</c:v>
                </c:pt>
                <c:pt idx="1">
                  <c:v>663</c:v>
                </c:pt>
                <c:pt idx="2">
                  <c:v>769</c:v>
                </c:pt>
                <c:pt idx="3">
                  <c:v>1243</c:v>
                </c:pt>
                <c:pt idx="4">
                  <c:v>1438</c:v>
                </c:pt>
                <c:pt idx="5">
                  <c:v>1736</c:v>
                </c:pt>
                <c:pt idx="6">
                  <c:v>2158</c:v>
                </c:pt>
                <c:pt idx="7">
                  <c:v>2332</c:v>
                </c:pt>
                <c:pt idx="8">
                  <c:v>2415</c:v>
                </c:pt>
                <c:pt idx="9">
                  <c:v>2416</c:v>
                </c:pt>
                <c:pt idx="10">
                  <c:v>2706</c:v>
                </c:pt>
                <c:pt idx="11">
                  <c:v>2755</c:v>
                </c:pt>
                <c:pt idx="12">
                  <c:v>2789</c:v>
                </c:pt>
                <c:pt idx="13">
                  <c:v>2833</c:v>
                </c:pt>
                <c:pt idx="14">
                  <c:v>2885</c:v>
                </c:pt>
                <c:pt idx="15">
                  <c:v>3010</c:v>
                </c:pt>
                <c:pt idx="16">
                  <c:v>3308</c:v>
                </c:pt>
                <c:pt idx="17">
                  <c:v>3480</c:v>
                </c:pt>
                <c:pt idx="18">
                  <c:v>3547</c:v>
                </c:pt>
                <c:pt idx="19">
                  <c:v>3594</c:v>
                </c:pt>
                <c:pt idx="20">
                  <c:v>3720</c:v>
                </c:pt>
                <c:pt idx="21">
                  <c:v>3915</c:v>
                </c:pt>
                <c:pt idx="22">
                  <c:v>3927</c:v>
                </c:pt>
                <c:pt idx="23">
                  <c:v>4977</c:v>
                </c:pt>
                <c:pt idx="24">
                  <c:v>5319</c:v>
                </c:pt>
                <c:pt idx="25">
                  <c:v>6461</c:v>
                </c:pt>
                <c:pt idx="26">
                  <c:v>6473</c:v>
                </c:pt>
                <c:pt idx="27">
                  <c:v>7028</c:v>
                </c:pt>
                <c:pt idx="28">
                  <c:v>7084</c:v>
                </c:pt>
                <c:pt idx="29">
                  <c:v>8027</c:v>
                </c:pt>
                <c:pt idx="30">
                  <c:v>8414</c:v>
                </c:pt>
                <c:pt idx="31">
                  <c:v>8572</c:v>
                </c:pt>
                <c:pt idx="32">
                  <c:v>8616</c:v>
                </c:pt>
                <c:pt idx="33">
                  <c:v>8994</c:v>
                </c:pt>
                <c:pt idx="34">
                  <c:v>9025</c:v>
                </c:pt>
                <c:pt idx="35">
                  <c:v>9120</c:v>
                </c:pt>
                <c:pt idx="36">
                  <c:v>9123</c:v>
                </c:pt>
                <c:pt idx="37">
                  <c:v>9180</c:v>
                </c:pt>
                <c:pt idx="38">
                  <c:v>9389</c:v>
                </c:pt>
                <c:pt idx="39">
                  <c:v>9554</c:v>
                </c:pt>
                <c:pt idx="40">
                  <c:v>9647</c:v>
                </c:pt>
                <c:pt idx="41">
                  <c:v>9716</c:v>
                </c:pt>
                <c:pt idx="42">
                  <c:v>9824</c:v>
                </c:pt>
                <c:pt idx="43">
                  <c:v>9833</c:v>
                </c:pt>
                <c:pt idx="44">
                  <c:v>9909</c:v>
                </c:pt>
                <c:pt idx="45">
                  <c:v>9950</c:v>
                </c:pt>
                <c:pt idx="46">
                  <c:v>10034</c:v>
                </c:pt>
                <c:pt idx="47">
                  <c:v>10238</c:v>
                </c:pt>
                <c:pt idx="48">
                  <c:v>10373</c:v>
                </c:pt>
                <c:pt idx="49">
                  <c:v>10400</c:v>
                </c:pt>
                <c:pt idx="50">
                  <c:v>10586</c:v>
                </c:pt>
                <c:pt idx="51">
                  <c:v>10733</c:v>
                </c:pt>
                <c:pt idx="52">
                  <c:v>10810</c:v>
                </c:pt>
                <c:pt idx="53">
                  <c:v>11176</c:v>
                </c:pt>
                <c:pt idx="54">
                  <c:v>11251</c:v>
                </c:pt>
                <c:pt idx="55">
                  <c:v>11299</c:v>
                </c:pt>
                <c:pt idx="56">
                  <c:v>11467</c:v>
                </c:pt>
                <c:pt idx="57">
                  <c:v>11641</c:v>
                </c:pt>
                <c:pt idx="58">
                  <c:v>11719</c:v>
                </c:pt>
                <c:pt idx="59">
                  <c:v>11899</c:v>
                </c:pt>
                <c:pt idx="60">
                  <c:v>12007</c:v>
                </c:pt>
                <c:pt idx="61">
                  <c:v>12236</c:v>
                </c:pt>
                <c:pt idx="62">
                  <c:v>12361</c:v>
                </c:pt>
                <c:pt idx="63">
                  <c:v>12372</c:v>
                </c:pt>
                <c:pt idx="64">
                  <c:v>12501</c:v>
                </c:pt>
                <c:pt idx="65">
                  <c:v>12612</c:v>
                </c:pt>
                <c:pt idx="66">
                  <c:v>12633</c:v>
                </c:pt>
                <c:pt idx="67">
                  <c:v>12669</c:v>
                </c:pt>
                <c:pt idx="68">
                  <c:v>12693</c:v>
                </c:pt>
                <c:pt idx="69">
                  <c:v>12705</c:v>
                </c:pt>
                <c:pt idx="70">
                  <c:v>12768</c:v>
                </c:pt>
                <c:pt idx="71">
                  <c:v>13263</c:v>
                </c:pt>
                <c:pt idx="72">
                  <c:v>13368</c:v>
                </c:pt>
                <c:pt idx="73">
                  <c:v>13401</c:v>
                </c:pt>
                <c:pt idx="74">
                  <c:v>13506</c:v>
                </c:pt>
                <c:pt idx="75">
                  <c:v>13590</c:v>
                </c:pt>
                <c:pt idx="76">
                  <c:v>13617</c:v>
                </c:pt>
                <c:pt idx="77">
                  <c:v>13708</c:v>
                </c:pt>
                <c:pt idx="78">
                  <c:v>13734</c:v>
                </c:pt>
                <c:pt idx="79">
                  <c:v>13914</c:v>
                </c:pt>
                <c:pt idx="80">
                  <c:v>13965</c:v>
                </c:pt>
                <c:pt idx="81">
                  <c:v>13966</c:v>
                </c:pt>
                <c:pt idx="82">
                  <c:v>14212</c:v>
                </c:pt>
                <c:pt idx="83">
                  <c:v>14284</c:v>
                </c:pt>
                <c:pt idx="84">
                  <c:v>14318</c:v>
                </c:pt>
                <c:pt idx="85">
                  <c:v>14560</c:v>
                </c:pt>
                <c:pt idx="86">
                  <c:v>14798</c:v>
                </c:pt>
                <c:pt idx="87">
                  <c:v>14861</c:v>
                </c:pt>
                <c:pt idx="88">
                  <c:v>14905</c:v>
                </c:pt>
                <c:pt idx="89">
                  <c:v>14911</c:v>
                </c:pt>
                <c:pt idx="90">
                  <c:v>15043</c:v>
                </c:pt>
                <c:pt idx="91">
                  <c:v>15607</c:v>
                </c:pt>
                <c:pt idx="92">
                  <c:v>15629</c:v>
                </c:pt>
                <c:pt idx="93">
                  <c:v>15662</c:v>
                </c:pt>
                <c:pt idx="94">
                  <c:v>15758</c:v>
                </c:pt>
                <c:pt idx="95">
                  <c:v>15833</c:v>
                </c:pt>
                <c:pt idx="96">
                  <c:v>15884</c:v>
                </c:pt>
                <c:pt idx="97">
                  <c:v>15954</c:v>
                </c:pt>
                <c:pt idx="98">
                  <c:v>16129</c:v>
                </c:pt>
                <c:pt idx="99">
                  <c:v>16153</c:v>
                </c:pt>
                <c:pt idx="100">
                  <c:v>16223</c:v>
                </c:pt>
                <c:pt idx="101">
                  <c:v>16325</c:v>
                </c:pt>
              </c:numCache>
            </c:numRef>
          </c:xVal>
          <c:yVal>
            <c:numRef>
              <c:f>EUR!$Y$5:$Y$106</c:f>
              <c:numCache>
                <c:formatCode>General</c:formatCode>
                <c:ptCount val="102"/>
                <c:pt idx="0">
                  <c:v>0.25798225285986198</c:v>
                </c:pt>
                <c:pt idx="1">
                  <c:v>0.28100036212128199</c:v>
                </c:pt>
                <c:pt idx="2">
                  <c:v>0.33021838479146298</c:v>
                </c:pt>
                <c:pt idx="3">
                  <c:v>3.5127791362224797E-2</c:v>
                </c:pt>
                <c:pt idx="4">
                  <c:v>6.2682752237505801E-2</c:v>
                </c:pt>
                <c:pt idx="5">
                  <c:v>0.322484295201242</c:v>
                </c:pt>
                <c:pt idx="6">
                  <c:v>0.37386502136461103</c:v>
                </c:pt>
                <c:pt idx="7">
                  <c:v>1.2177301682641899E-3</c:v>
                </c:pt>
                <c:pt idx="8">
                  <c:v>3.4757463392091198E-4</c:v>
                </c:pt>
                <c:pt idx="9">
                  <c:v>0.21645371772965</c:v>
                </c:pt>
                <c:pt idx="10">
                  <c:v>1.17411970106382</c:v>
                </c:pt>
                <c:pt idx="11">
                  <c:v>2.3695883447997199E-2</c:v>
                </c:pt>
                <c:pt idx="12">
                  <c:v>0.53700338797194402</c:v>
                </c:pt>
                <c:pt idx="13">
                  <c:v>3.8250684064715581</c:v>
                </c:pt>
                <c:pt idx="14">
                  <c:v>0.89312945552134604</c:v>
                </c:pt>
                <c:pt idx="15">
                  <c:v>1.2350770153501101</c:v>
                </c:pt>
                <c:pt idx="16">
                  <c:v>0.98088370955292703</c:v>
                </c:pt>
                <c:pt idx="17">
                  <c:v>6.5653073261744396E-2</c:v>
                </c:pt>
                <c:pt idx="18">
                  <c:v>2.04900266601119</c:v>
                </c:pt>
                <c:pt idx="19">
                  <c:v>0.15970566838856401</c:v>
                </c:pt>
                <c:pt idx="20">
                  <c:v>0.19246497193114701</c:v>
                </c:pt>
                <c:pt idx="21">
                  <c:v>0.85855022659953295</c:v>
                </c:pt>
                <c:pt idx="22">
                  <c:v>2.6796459671823301</c:v>
                </c:pt>
                <c:pt idx="23">
                  <c:v>6.19456711186786</c:v>
                </c:pt>
                <c:pt idx="24">
                  <c:v>0.56575054760352494</c:v>
                </c:pt>
                <c:pt idx="25">
                  <c:v>9.9523628610743098E-2</c:v>
                </c:pt>
                <c:pt idx="26">
                  <c:v>5.0796679284604096</c:v>
                </c:pt>
                <c:pt idx="27">
                  <c:v>0.97922451180644199</c:v>
                </c:pt>
                <c:pt idx="28">
                  <c:v>3.4757463392091198E-4</c:v>
                </c:pt>
                <c:pt idx="29">
                  <c:v>1.3945219230304701E-2</c:v>
                </c:pt>
                <c:pt idx="30">
                  <c:v>0.104190849830869</c:v>
                </c:pt>
                <c:pt idx="31">
                  <c:v>0.66554624884906899</c:v>
                </c:pt>
                <c:pt idx="32">
                  <c:v>7.3760478954137801E-2</c:v>
                </c:pt>
                <c:pt idx="33">
                  <c:v>7.40694021315286E-2</c:v>
                </c:pt>
                <c:pt idx="34">
                  <c:v>0.36612773734166698</c:v>
                </c:pt>
                <c:pt idx="35">
                  <c:v>0.11463877996848799</c:v>
                </c:pt>
                <c:pt idx="36">
                  <c:v>4.0140020862006196E-3</c:v>
                </c:pt>
                <c:pt idx="37">
                  <c:v>0.19647460442346801</c:v>
                </c:pt>
                <c:pt idx="38">
                  <c:v>3.2920265855502902E-2</c:v>
                </c:pt>
                <c:pt idx="39">
                  <c:v>0.212256228353533</c:v>
                </c:pt>
                <c:pt idx="40">
                  <c:v>8.3598696396124397E-2</c:v>
                </c:pt>
                <c:pt idx="41">
                  <c:v>0.170889289844705</c:v>
                </c:pt>
                <c:pt idx="42">
                  <c:v>9.1297737411159103E-4</c:v>
                </c:pt>
                <c:pt idx="43">
                  <c:v>0.22329881601158899</c:v>
                </c:pt>
                <c:pt idx="44">
                  <c:v>6.95427661651252E-4</c:v>
                </c:pt>
                <c:pt idx="45">
                  <c:v>3.4873156037828399</c:v>
                </c:pt>
                <c:pt idx="46">
                  <c:v>0.94195376960471799</c:v>
                </c:pt>
                <c:pt idx="47">
                  <c:v>1.0259952031025901</c:v>
                </c:pt>
                <c:pt idx="48">
                  <c:v>0.49485002168009401</c:v>
                </c:pt>
                <c:pt idx="49">
                  <c:v>9.3126465277929601E-2</c:v>
                </c:pt>
                <c:pt idx="50">
                  <c:v>0.34179774661298501</c:v>
                </c:pt>
                <c:pt idx="51">
                  <c:v>0.13212021654162001</c:v>
                </c:pt>
                <c:pt idx="52">
                  <c:v>0.46916022138347901</c:v>
                </c:pt>
                <c:pt idx="53">
                  <c:v>1.1095230910398299</c:v>
                </c:pt>
                <c:pt idx="54">
                  <c:v>0.14068153490288399</c:v>
                </c:pt>
                <c:pt idx="55">
                  <c:v>9.7055538715612698E-3</c:v>
                </c:pt>
                <c:pt idx="56">
                  <c:v>1.37294153599901</c:v>
                </c:pt>
                <c:pt idx="57">
                  <c:v>0.87811201489631896</c:v>
                </c:pt>
                <c:pt idx="58">
                  <c:v>1.2598742630342701</c:v>
                </c:pt>
                <c:pt idx="59">
                  <c:v>0.46407325860443099</c:v>
                </c:pt>
                <c:pt idx="60">
                  <c:v>0.32550628270365001</c:v>
                </c:pt>
                <c:pt idx="61">
                  <c:v>0.169732199066358</c:v>
                </c:pt>
                <c:pt idx="62">
                  <c:v>6.95427661651252E-4</c:v>
                </c:pt>
                <c:pt idx="63">
                  <c:v>1.3879582553547301</c:v>
                </c:pt>
                <c:pt idx="64">
                  <c:v>0.54030602352202906</c:v>
                </c:pt>
                <c:pt idx="65">
                  <c:v>0.52013688697690197</c:v>
                </c:pt>
                <c:pt idx="66">
                  <c:v>3.0397735151460901E-2</c:v>
                </c:pt>
                <c:pt idx="67">
                  <c:v>6.5193079327860199E-4</c:v>
                </c:pt>
                <c:pt idx="68">
                  <c:v>0.34543844525825701</c:v>
                </c:pt>
                <c:pt idx="69">
                  <c:v>0.259716280318121</c:v>
                </c:pt>
                <c:pt idx="70">
                  <c:v>9.5650039683711904E-4</c:v>
                </c:pt>
                <c:pt idx="71">
                  <c:v>0.41375036113395802</c:v>
                </c:pt>
                <c:pt idx="72">
                  <c:v>0.89894064509188398</c:v>
                </c:pt>
                <c:pt idx="73">
                  <c:v>7.3657553374345E-2</c:v>
                </c:pt>
                <c:pt idx="74">
                  <c:v>1.5625665562020301</c:v>
                </c:pt>
                <c:pt idx="75">
                  <c:v>1.2991232916230999</c:v>
                </c:pt>
                <c:pt idx="76">
                  <c:v>0.86550414416532595</c:v>
                </c:pt>
                <c:pt idx="77">
                  <c:v>0.14739803066176499</c:v>
                </c:pt>
                <c:pt idx="78">
                  <c:v>0.41544263947432503</c:v>
                </c:pt>
                <c:pt idx="79">
                  <c:v>0.38944629468290498</c:v>
                </c:pt>
                <c:pt idx="80">
                  <c:v>0.83268266525182399</c:v>
                </c:pt>
                <c:pt idx="81">
                  <c:v>0.463694127648966</c:v>
                </c:pt>
                <c:pt idx="82">
                  <c:v>2.6099485035410099</c:v>
                </c:pt>
                <c:pt idx="83">
                  <c:v>6.1430243778938798E-2</c:v>
                </c:pt>
                <c:pt idx="84">
                  <c:v>0.38404994834359901</c:v>
                </c:pt>
                <c:pt idx="85">
                  <c:v>2.60654893431994E-4</c:v>
                </c:pt>
                <c:pt idx="86">
                  <c:v>0.12942053944731499</c:v>
                </c:pt>
                <c:pt idx="87">
                  <c:v>1.54726866562074E-2</c:v>
                </c:pt>
                <c:pt idx="88">
                  <c:v>0.64340056427502901</c:v>
                </c:pt>
                <c:pt idx="89">
                  <c:v>7.8243446989642595E-4</c:v>
                </c:pt>
                <c:pt idx="90">
                  <c:v>0.82419836715172101</c:v>
                </c:pt>
                <c:pt idx="91">
                  <c:v>0.73778629452358302</c:v>
                </c:pt>
                <c:pt idx="92">
                  <c:v>1.26128374418228E-3</c:v>
                </c:pt>
                <c:pt idx="93">
                  <c:v>8.3440780698885997E-2</c:v>
                </c:pt>
                <c:pt idx="94">
                  <c:v>1.3458234581220401</c:v>
                </c:pt>
                <c:pt idx="95">
                  <c:v>9.1729494325211592E-3</c:v>
                </c:pt>
                <c:pt idx="96">
                  <c:v>0.96058588082386298</c:v>
                </c:pt>
                <c:pt idx="97">
                  <c:v>0.20259395032361799</c:v>
                </c:pt>
                <c:pt idx="98">
                  <c:v>9.0818524022147198E-2</c:v>
                </c:pt>
                <c:pt idx="99">
                  <c:v>0.33077612606919399</c:v>
                </c:pt>
                <c:pt idx="100">
                  <c:v>0.40197592766580997</c:v>
                </c:pt>
                <c:pt idx="101">
                  <c:v>1.17011755355651</c:v>
                </c:pt>
              </c:numCache>
            </c:numRef>
          </c:yVal>
          <c:smooth val="0"/>
        </c:ser>
        <c:dLbls>
          <c:showLegendKey val="0"/>
          <c:showVal val="0"/>
          <c:showCatName val="0"/>
          <c:showSerName val="0"/>
          <c:showPercent val="0"/>
          <c:showBubbleSize val="0"/>
        </c:dLbls>
        <c:axId val="59324288"/>
        <c:axId val="59325824"/>
      </c:scatterChart>
      <c:valAx>
        <c:axId val="59324288"/>
        <c:scaling>
          <c:orientation val="minMax"/>
          <c:max val="16570"/>
          <c:min val="0"/>
        </c:scaling>
        <c:delete val="0"/>
        <c:axPos val="b"/>
        <c:numFmt formatCode="General" sourceLinked="1"/>
        <c:majorTickMark val="out"/>
        <c:minorTickMark val="none"/>
        <c:tickLblPos val="nextTo"/>
        <c:txPr>
          <a:bodyPr/>
          <a:lstStyle/>
          <a:p>
            <a:pPr>
              <a:defRPr sz="1600"/>
            </a:pPr>
            <a:endParaRPr lang="en-US"/>
          </a:p>
        </c:txPr>
        <c:crossAx val="59325824"/>
        <c:crosses val="autoZero"/>
        <c:crossBetween val="midCat"/>
      </c:valAx>
      <c:valAx>
        <c:axId val="59325824"/>
        <c:scaling>
          <c:orientation val="minMax"/>
        </c:scaling>
        <c:delete val="0"/>
        <c:axPos val="l"/>
        <c:minorGridlines>
          <c:spPr>
            <a:ln>
              <a:noFill/>
            </a:ln>
          </c:spPr>
        </c:minorGridlines>
        <c:numFmt formatCode="General" sourceLinked="1"/>
        <c:majorTickMark val="out"/>
        <c:minorTickMark val="none"/>
        <c:tickLblPos val="nextTo"/>
        <c:txPr>
          <a:bodyPr/>
          <a:lstStyle/>
          <a:p>
            <a:pPr>
              <a:defRPr sz="1600"/>
            </a:pPr>
            <a:endParaRPr lang="en-US"/>
          </a:p>
        </c:txPr>
        <c:crossAx val="59324288"/>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5" name="Rectangle 3"/>
          <p:cNvSpPr>
            <a:spLocks noGrp="1" noChangeArrowheads="1"/>
          </p:cNvSpPr>
          <p:nvPr>
            <p:ph type="dt" sz="quarter"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r" defTabSz="914065">
              <a:defRPr sz="1000">
                <a:latin typeface="Arial" charset="0"/>
                <a:ea typeface="ＭＳ Ｐゴシック" charset="0"/>
                <a:cs typeface="+mn-cs"/>
              </a:defRPr>
            </a:lvl1pPr>
          </a:lstStyle>
          <a:p>
            <a:pPr>
              <a:defRPr/>
            </a:pPr>
            <a:endParaRPr lang="en-US"/>
          </a:p>
        </p:txBody>
      </p:sp>
      <p:sp>
        <p:nvSpPr>
          <p:cNvPr id="248836" name="Rectangle 4"/>
          <p:cNvSpPr>
            <a:spLocks noGrp="1" noChangeArrowheads="1"/>
          </p:cNvSpPr>
          <p:nvPr>
            <p:ph type="ftr" sz="quarter" idx="2"/>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7" name="Rectangle 5"/>
          <p:cNvSpPr>
            <a:spLocks noGrp="1" noChangeArrowheads="1"/>
          </p:cNvSpPr>
          <p:nvPr>
            <p:ph type="sldNum" sz="quarter" idx="3"/>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r" defTabSz="914065">
              <a:defRPr sz="1000">
                <a:latin typeface="Arial" pitchFamily="34" charset="0"/>
              </a:defRPr>
            </a:lvl1pPr>
          </a:lstStyle>
          <a:p>
            <a:pPr>
              <a:defRPr/>
            </a:pPr>
            <a:fld id="{6D8583B1-1C10-43CE-B9A8-4E33DB9E08C1}" type="slidenum">
              <a:rPr lang="en-US"/>
              <a:pPr>
                <a:defRPr/>
              </a:pPr>
              <a:t>‹#›</a:t>
            </a:fld>
            <a:endParaRPr lang="en-US"/>
          </a:p>
        </p:txBody>
      </p:sp>
    </p:spTree>
    <p:extLst>
      <p:ext uri="{BB962C8B-B14F-4D97-AF65-F5344CB8AC3E}">
        <p14:creationId xmlns:p14="http://schemas.microsoft.com/office/powerpoint/2010/main" val="279332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1" name="Rectangle 3"/>
          <p:cNvSpPr>
            <a:spLocks noGrp="1" noChangeArrowheads="1"/>
          </p:cNvSpPr>
          <p:nvPr>
            <p:ph type="dt"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r" defTabSz="925349">
              <a:defRPr sz="1000">
                <a:latin typeface="Arial" charset="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9641" y="3330394"/>
            <a:ext cx="7437120" cy="31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r" defTabSz="925349">
              <a:defRPr sz="1000">
                <a:latin typeface="Arial" pitchFamily="34" charset="0"/>
              </a:defRPr>
            </a:lvl1pPr>
          </a:lstStyle>
          <a:p>
            <a:pPr>
              <a:defRPr/>
            </a:pPr>
            <a:fld id="{3C164B47-FB3E-417F-8C29-4E0E87414AB9}" type="slidenum">
              <a:rPr lang="en-US"/>
              <a:pPr>
                <a:defRPr/>
              </a:pPr>
              <a:t>‹#›</a:t>
            </a:fld>
            <a:endParaRPr lang="en-US"/>
          </a:p>
        </p:txBody>
      </p:sp>
    </p:spTree>
    <p:extLst>
      <p:ext uri="{BB962C8B-B14F-4D97-AF65-F5344CB8AC3E}">
        <p14:creationId xmlns:p14="http://schemas.microsoft.com/office/powerpoint/2010/main" val="3950209644"/>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35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2pPr>
    <a:lvl3pPr marL="9144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3pPr>
    <a:lvl4pPr marL="13716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4pPr>
    <a:lvl5pPr marL="18288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E47CC66C-14E5-4C18-A6BF-4019AD0BFDB7}" type="slidenum">
              <a:rPr lang="en-US" sz="1000">
                <a:latin typeface="Arial" pitchFamily="34" charset="0"/>
              </a:rPr>
              <a:pPr eaLnBrk="1" hangingPunct="1">
                <a:defRPr/>
              </a:pPr>
              <a:t>1</a:t>
            </a:fld>
            <a:endParaRPr lang="en-US" sz="1000">
              <a:latin typeface="Arial" pitchFamily="34" charset="0"/>
            </a:endParaRPr>
          </a:p>
        </p:txBody>
      </p:sp>
      <p:sp>
        <p:nvSpPr>
          <p:cNvPr id="1472514" name="Rectangle 2"/>
          <p:cNvSpPr>
            <a:spLocks noGrp="1" noRot="1" noChangeAspect="1" noChangeArrowheads="1" noTextEdit="1"/>
          </p:cNvSpPr>
          <p:nvPr>
            <p:ph type="sldImg"/>
          </p:nvPr>
        </p:nvSpPr>
        <p:spPr>
          <a:ln/>
          <a:extLst>
            <a:ext uri="{FAA26D3D-D897-4be2-8F04-BA451C77F1D7}"/>
          </a:extLst>
        </p:spPr>
      </p:sp>
      <p:sp>
        <p:nvSpPr>
          <p:cNvPr id="1472515" name="Rectangle 3"/>
          <p:cNvSpPr>
            <a:spLocks noGrp="1" noChangeArrowheads="1"/>
          </p:cNvSpPr>
          <p:nvPr>
            <p:ph type="body" idx="1"/>
          </p:nvPr>
        </p:nvSpPr>
        <p:spPr/>
        <p:txBody>
          <a:bodyPr/>
          <a:lstStyle/>
          <a:p>
            <a:pPr eaLnBrk="1" hangingPunct="1">
              <a:defRPr/>
            </a:pPr>
            <a:endParaRPr lang="en-US" baseline="0" dirty="0" smtClean="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Hernia Type</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ICD9 Diagnosis Codes</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ICD9 Procedure Codes</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CPT4 Codes</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Inguinal Hernia</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550.x</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17.x, 53.0x, 53.1x</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49491, 49492, 49495, 49496, 49500, 49501, 49505, 49507, 49520, 49521, 49525, 49650, 49651, 49659</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Direct Inguinal</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17.11, 17.21, 17.23, 53.01, 53.03, 53.11, 53.14, 53.13, 53.16, 53.17</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Indirect Inguinal</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17.12, 17.22, 17.23, 53.02, 53.04, 53.12, 53.15,  53.13, 53.16, 53.17</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12</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Manhattan plot of GWAS findings in the GERA discovery cohort. </a:t>
            </a:r>
            <a:r>
              <a:rPr lang="en-US" dirty="0" smtClean="0"/>
              <a:t>Four novel inguinal hernia risk loci with genome-wide significant associations were identified in the regions of </a:t>
            </a:r>
            <a:r>
              <a:rPr lang="en-US" i="1" dirty="0" smtClean="0"/>
              <a:t>EFEMP1 </a:t>
            </a:r>
            <a:r>
              <a:rPr lang="en-US" dirty="0" smtClean="0"/>
              <a:t>(chromosome 2), </a:t>
            </a:r>
            <a:r>
              <a:rPr lang="en-US" i="1" dirty="0" smtClean="0"/>
              <a:t>ADAMTS6 </a:t>
            </a:r>
            <a:r>
              <a:rPr lang="en-US" dirty="0" smtClean="0"/>
              <a:t>(chromosome 5), </a:t>
            </a:r>
            <a:r>
              <a:rPr lang="en-US" i="1" dirty="0" smtClean="0"/>
              <a:t>EBF2 </a:t>
            </a:r>
            <a:r>
              <a:rPr lang="en-US" dirty="0" smtClean="0"/>
              <a:t>(chromosome 8), and </a:t>
            </a:r>
            <a:r>
              <a:rPr lang="en-US" i="1" dirty="0" smtClean="0"/>
              <a:t>WT1 </a:t>
            </a:r>
            <a:r>
              <a:rPr lang="en-US" dirty="0" smtClean="0"/>
              <a:t>(chromosome 11).  The dotted red line represents a significance threshold of </a:t>
            </a:r>
            <a:r>
              <a:rPr lang="en-US" i="1" dirty="0" smtClean="0"/>
              <a:t>P</a:t>
            </a:r>
            <a:r>
              <a:rPr lang="en-US" dirty="0" smtClean="0"/>
              <a:t>=5.0x10</a:t>
            </a:r>
            <a:r>
              <a:rPr lang="en-US" baseline="30000" dirty="0" smtClean="0"/>
              <a:t>-8</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had any of the following gastrointestinal surgeries (Hernia repair)?”</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a:t>
            </a:r>
            <a:r>
              <a:rPr lang="en-US" baseline="0" dirty="0" smtClean="0"/>
              <a:t> associated SNPs at four loci replicate in an independent sample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Anatomical</a:t>
            </a:r>
            <a:r>
              <a:rPr lang="en-US" baseline="0" dirty="0" smtClean="0"/>
              <a:t> differences could lead to different effects in men and women and across inguinal hernia subtypes.</a:t>
            </a:r>
          </a:p>
          <a:p>
            <a:endParaRPr lang="en-US" baseline="0" dirty="0" smtClean="0"/>
          </a:p>
          <a:p>
            <a:r>
              <a:rPr lang="en-US" baseline="0" dirty="0" smtClean="0"/>
              <a:t>We do not see evidence of that in the discovery cohort.</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S PGothic" pitchFamily="34" charset="-128"/>
                <a:cs typeface="Arial" charset="0"/>
              </a:rPr>
              <a:t>Supplementary Figure 1: (A-D) Locus Zoom plots of the top four loci associated with inguinal hernia in the GERA discovery cohort.</a:t>
            </a:r>
            <a:r>
              <a:rPr lang="en-US" sz="1200" kern="1200" dirty="0" smtClean="0">
                <a:solidFill>
                  <a:schemeClr val="tx1"/>
                </a:solidFill>
                <a:effectLst/>
                <a:latin typeface="Arial" charset="0"/>
                <a:ea typeface="MS PGothic" pitchFamily="34" charset="-128"/>
                <a:cs typeface="Arial" charset="0"/>
              </a:rPr>
              <a:t>  Plots show association results of SNPs in the GWAS of the GERA cohort samples and recombination rates. Each circle represents the -log</a:t>
            </a:r>
            <a:r>
              <a:rPr lang="en-US" sz="1200" kern="1200" baseline="-25000" dirty="0" smtClean="0">
                <a:solidFill>
                  <a:schemeClr val="tx1"/>
                </a:solidFill>
                <a:effectLst/>
                <a:latin typeface="Arial" charset="0"/>
                <a:ea typeface="MS PGothic" pitchFamily="34" charset="-128"/>
                <a:cs typeface="Arial" charset="0"/>
              </a:rPr>
              <a:t>10</a:t>
            </a:r>
            <a:r>
              <a:rPr lang="en-US" sz="1200" kern="1200" dirty="0" smtClean="0">
                <a:solidFill>
                  <a:schemeClr val="tx1"/>
                </a:solidFill>
                <a:effectLst/>
                <a:latin typeface="Arial" charset="0"/>
                <a:ea typeface="MS PGothic" pitchFamily="34" charset="-128"/>
                <a:cs typeface="Arial" charset="0"/>
              </a:rPr>
              <a:t> </a:t>
            </a:r>
            <a:r>
              <a:rPr lang="en-US" sz="1200" i="1" kern="1200" dirty="0" smtClean="0">
                <a:solidFill>
                  <a:schemeClr val="tx1"/>
                </a:solidFill>
                <a:effectLst/>
                <a:latin typeface="Arial" charset="0"/>
                <a:ea typeface="MS PGothic" pitchFamily="34" charset="-128"/>
                <a:cs typeface="Arial" charset="0"/>
              </a:rPr>
              <a:t>P</a:t>
            </a:r>
            <a:r>
              <a:rPr lang="en-US" sz="1200" kern="1200" dirty="0" smtClean="0">
                <a:solidFill>
                  <a:schemeClr val="tx1"/>
                </a:solidFill>
                <a:effectLst/>
                <a:latin typeface="Arial" charset="0"/>
                <a:ea typeface="MS PGothic" pitchFamily="34" charset="-128"/>
                <a:cs typeface="Arial" charset="0"/>
              </a:rPr>
              <a:t> value (y axes) and chromosomal position (x axes) of SNPs tested for association. The top associated SNP in each region is identified by its </a:t>
            </a:r>
            <a:r>
              <a:rPr lang="en-US" sz="1200" kern="1200" dirty="0" err="1" smtClean="0">
                <a:solidFill>
                  <a:schemeClr val="tx1"/>
                </a:solidFill>
                <a:effectLst/>
                <a:latin typeface="Arial" charset="0"/>
                <a:ea typeface="MS PGothic" pitchFamily="34" charset="-128"/>
                <a:cs typeface="Arial" charset="0"/>
              </a:rPr>
              <a:t>rsID</a:t>
            </a:r>
            <a:r>
              <a:rPr lang="en-US" sz="1200" kern="1200" dirty="0" smtClean="0">
                <a:solidFill>
                  <a:schemeClr val="tx1"/>
                </a:solidFill>
                <a:effectLst/>
                <a:latin typeface="Arial" charset="0"/>
                <a:ea typeface="MS PGothic" pitchFamily="34" charset="-128"/>
                <a:cs typeface="Arial" charset="0"/>
              </a:rPr>
              <a:t>. The color of each circle reflects the extent of LD with the top SNP.  Physical positions are based on NCBI build 37 of the human genome.  The relative position of genes and transcripts are displayed below the association plot.</a:t>
            </a:r>
            <a:endParaRPr lang="en-US" sz="1200" kern="1200" dirty="0">
              <a:solidFill>
                <a:schemeClr val="tx1"/>
              </a:solidFill>
              <a:effectLst/>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identified genetic risk loci,</a:t>
            </a:r>
            <a:r>
              <a:rPr lang="en-US" baseline="0" dirty="0" smtClean="0"/>
              <a:t> we want to demonstrate</a:t>
            </a:r>
          </a:p>
          <a:p>
            <a:endParaRPr lang="en-US" baseline="0" dirty="0" smtClean="0"/>
          </a:p>
          <a:p>
            <a:r>
              <a:rPr lang="en-US" baseline="0" dirty="0" smtClean="0"/>
              <a:t>tissue </a:t>
            </a:r>
            <a:r>
              <a:rPr lang="en-US" baseline="0" dirty="0" smtClean="0"/>
              <a:t>specific expression of genes in these loci</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18</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a:t>
            </a:r>
            <a:r>
              <a:rPr lang="en-US" baseline="0" dirty="0" smtClean="0"/>
              <a:t> is not proven that these are the causal genes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19</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TIMP3</a:t>
            </a:r>
            <a:r>
              <a:rPr lang="en-US" baseline="0" dirty="0" smtClean="0"/>
              <a:t> is an inhibitor of matrix metalloproteinases</a:t>
            </a:r>
          </a:p>
          <a:p>
            <a:endParaRPr lang="en-US" baseline="0" dirty="0" smtClean="0"/>
          </a:p>
          <a:p>
            <a:r>
              <a:rPr lang="en-US" baseline="0" dirty="0" smtClean="0"/>
              <a:t>Arbitrary cut off:</a:t>
            </a:r>
          </a:p>
          <a:p>
            <a:r>
              <a:rPr lang="en-US" baseline="0" dirty="0" smtClean="0"/>
              <a:t>Fragments per </a:t>
            </a:r>
            <a:r>
              <a:rPr lang="en-US" baseline="0" dirty="0" err="1" smtClean="0"/>
              <a:t>kilobase</a:t>
            </a:r>
            <a:r>
              <a:rPr lang="en-US" baseline="0" dirty="0" smtClean="0"/>
              <a:t> of 30: 2,059 genes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28</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29</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GERA</a:t>
            </a:r>
            <a:r>
              <a:rPr lang="en-US" baseline="0" dirty="0" smtClean="0"/>
              <a:t> participants live in Northern California</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a:t>
            </a:fld>
            <a:endParaRPr lang="en-US"/>
          </a:p>
        </p:txBody>
      </p:sp>
    </p:spTree>
    <p:extLst>
      <p:ext uri="{BB962C8B-B14F-4D97-AF65-F5344CB8AC3E}">
        <p14:creationId xmlns:p14="http://schemas.microsoft.com/office/powerpoint/2010/main" val="1722000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S PGothic" pitchFamily="34" charset="-128"/>
                <a:cs typeface="Arial" charset="0"/>
              </a:rPr>
              <a:t>Supplementary Figure 1: (A-D) Locus Zoom plots of the top four loci associated with inguinal hernia in the GERA discovery cohort.</a:t>
            </a:r>
            <a:r>
              <a:rPr lang="en-US" sz="1200" kern="1200" dirty="0" smtClean="0">
                <a:solidFill>
                  <a:schemeClr val="tx1"/>
                </a:solidFill>
                <a:effectLst/>
                <a:latin typeface="Arial" charset="0"/>
                <a:ea typeface="MS PGothic" pitchFamily="34" charset="-128"/>
                <a:cs typeface="Arial" charset="0"/>
              </a:rPr>
              <a:t>  Plots show association results of SNPs in the GWAS of the GERA cohort samples and recombination rates. Each circle represents the -log</a:t>
            </a:r>
            <a:r>
              <a:rPr lang="en-US" sz="1200" kern="1200" baseline="-25000" dirty="0" smtClean="0">
                <a:solidFill>
                  <a:schemeClr val="tx1"/>
                </a:solidFill>
                <a:effectLst/>
                <a:latin typeface="Arial" charset="0"/>
                <a:ea typeface="MS PGothic" pitchFamily="34" charset="-128"/>
                <a:cs typeface="Arial" charset="0"/>
              </a:rPr>
              <a:t>10</a:t>
            </a:r>
            <a:r>
              <a:rPr lang="en-US" sz="1200" kern="1200" dirty="0" smtClean="0">
                <a:solidFill>
                  <a:schemeClr val="tx1"/>
                </a:solidFill>
                <a:effectLst/>
                <a:latin typeface="Arial" charset="0"/>
                <a:ea typeface="MS PGothic" pitchFamily="34" charset="-128"/>
                <a:cs typeface="Arial" charset="0"/>
              </a:rPr>
              <a:t> </a:t>
            </a:r>
            <a:r>
              <a:rPr lang="en-US" sz="1200" i="1" kern="1200" dirty="0" smtClean="0">
                <a:solidFill>
                  <a:schemeClr val="tx1"/>
                </a:solidFill>
                <a:effectLst/>
                <a:latin typeface="Arial" charset="0"/>
                <a:ea typeface="MS PGothic" pitchFamily="34" charset="-128"/>
                <a:cs typeface="Arial" charset="0"/>
              </a:rPr>
              <a:t>P</a:t>
            </a:r>
            <a:r>
              <a:rPr lang="en-US" sz="1200" kern="1200" dirty="0" smtClean="0">
                <a:solidFill>
                  <a:schemeClr val="tx1"/>
                </a:solidFill>
                <a:effectLst/>
                <a:latin typeface="Arial" charset="0"/>
                <a:ea typeface="MS PGothic" pitchFamily="34" charset="-128"/>
                <a:cs typeface="Arial" charset="0"/>
              </a:rPr>
              <a:t> value (y axes) and chromosomal position (x axes) of SNPs tested for association. The top associated SNP in each region is identified by its </a:t>
            </a:r>
            <a:r>
              <a:rPr lang="en-US" sz="1200" kern="1200" dirty="0" err="1" smtClean="0">
                <a:solidFill>
                  <a:schemeClr val="tx1"/>
                </a:solidFill>
                <a:effectLst/>
                <a:latin typeface="Arial" charset="0"/>
                <a:ea typeface="MS PGothic" pitchFamily="34" charset="-128"/>
                <a:cs typeface="Arial" charset="0"/>
              </a:rPr>
              <a:t>rsID</a:t>
            </a:r>
            <a:r>
              <a:rPr lang="en-US" sz="1200" kern="1200" dirty="0" smtClean="0">
                <a:solidFill>
                  <a:schemeClr val="tx1"/>
                </a:solidFill>
                <a:effectLst/>
                <a:latin typeface="Arial" charset="0"/>
                <a:ea typeface="MS PGothic" pitchFamily="34" charset="-128"/>
                <a:cs typeface="Arial" charset="0"/>
              </a:rPr>
              <a:t>. The color of each circle reflects the extent of LD with the top SNP.  Physical positions are based on NCBI build 37 of the human genome.  The relative position of genes and transcripts are displayed below the association plot.</a:t>
            </a:r>
            <a:endParaRPr lang="en-US" sz="1200" kern="1200" dirty="0">
              <a:solidFill>
                <a:schemeClr val="tx1"/>
              </a:solidFill>
              <a:effectLst/>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5000"/>
              </a:lnSpc>
              <a:spcBef>
                <a:spcPct val="35000"/>
              </a:spcBef>
              <a:spcAft>
                <a:spcPct val="0"/>
              </a:spcAft>
              <a:buClrTx/>
              <a:buSzTx/>
              <a:buFontTx/>
              <a:buNone/>
              <a:tabLst/>
              <a:defRPr/>
            </a:pPr>
            <a:r>
              <a:rPr lang="en-US" sz="1200" b="1" kern="1200" dirty="0" smtClean="0">
                <a:solidFill>
                  <a:schemeClr val="tx1"/>
                </a:solidFill>
                <a:effectLst/>
                <a:latin typeface="Arial" charset="0"/>
                <a:ea typeface="MS PGothic" pitchFamily="34" charset="-128"/>
                <a:cs typeface="Arial" charset="0"/>
              </a:rPr>
              <a:t>Supplementary Table 4: SNPs classified as likely to affect binding according to </a:t>
            </a:r>
            <a:r>
              <a:rPr lang="en-US" sz="1200" b="1" kern="1200" dirty="0" err="1" smtClean="0">
                <a:solidFill>
                  <a:schemeClr val="tx1"/>
                </a:solidFill>
                <a:effectLst/>
                <a:latin typeface="Arial" charset="0"/>
                <a:ea typeface="MS PGothic" pitchFamily="34" charset="-128"/>
                <a:cs typeface="Arial" charset="0"/>
              </a:rPr>
              <a:t>RegulomeDB</a:t>
            </a:r>
            <a:r>
              <a:rPr lang="en-US" sz="1200" b="1" kern="1200" dirty="0" smtClean="0">
                <a:solidFill>
                  <a:schemeClr val="tx1"/>
                </a:solidFill>
                <a:effectLst/>
                <a:latin typeface="Arial" charset="0"/>
                <a:ea typeface="MS PGothic" pitchFamily="34" charset="-128"/>
                <a:cs typeface="Arial" charset="0"/>
              </a:rPr>
              <a:t> in the four inguinal hernia risk loci</a:t>
            </a:r>
            <a:endParaRPr lang="en-US" sz="1200" kern="1200" dirty="0" smtClean="0">
              <a:solidFill>
                <a:schemeClr val="tx1"/>
              </a:solidFill>
              <a:effectLst/>
              <a:latin typeface="Arial" charset="0"/>
              <a:ea typeface="MS PGothic" pitchFamily="34" charset="-128"/>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S PGothic" pitchFamily="34" charset="-128"/>
                <a:cs typeface="Arial" charset="0"/>
              </a:rPr>
              <a:t>CRISPR/Cas9</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37</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smtClean="0">
                <a:latin typeface="Calibri" pitchFamily="34" charset="0"/>
                <a:cs typeface="Tahoma" pitchFamily="34" charset="0"/>
              </a:rPr>
              <a:t>DNA Methylation occurs predominantly at </a:t>
            </a:r>
            <a:r>
              <a:rPr lang="en-US" sz="1200" b="0" dirty="0" err="1" smtClean="0">
                <a:latin typeface="Calibri" pitchFamily="34" charset="0"/>
                <a:cs typeface="Tahoma" pitchFamily="34" charset="0"/>
              </a:rPr>
              <a:t>CpG</a:t>
            </a:r>
            <a:r>
              <a:rPr lang="en-US" sz="1200" b="0" dirty="0" smtClean="0">
                <a:latin typeface="Calibri" pitchFamily="34" charset="0"/>
                <a:cs typeface="Tahoma" pitchFamily="34" charset="0"/>
              </a:rPr>
              <a:t> dinucleotides in mammals</a:t>
            </a:r>
            <a:endParaRPr lang="en-US" sz="1200" b="0" dirty="0" smtClean="0">
              <a:latin typeface="Calibri" pitchFamily="34" charset="0"/>
            </a:endParaRPr>
          </a:p>
          <a:p>
            <a:endParaRPr lang="en-US" b="0" dirty="0" smtClean="0"/>
          </a:p>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smtClean="0"/>
              <a:t>Different molecules can attach to the tails of proteins called “histones”</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39</a:t>
            </a:fld>
            <a:endParaRPr lang="en-US"/>
          </a:p>
        </p:txBody>
      </p:sp>
    </p:spTree>
    <p:extLst>
      <p:ext uri="{BB962C8B-B14F-4D97-AF65-F5344CB8AC3E}">
        <p14:creationId xmlns:p14="http://schemas.microsoft.com/office/powerpoint/2010/main" val="256128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fontAlgn="auto" hangingPunct="1">
              <a:spcBef>
                <a:spcPts val="0"/>
              </a:spcBef>
              <a:spcAft>
                <a:spcPts val="0"/>
              </a:spcAft>
              <a:defRPr/>
            </a:pPr>
            <a:r>
              <a:rPr lang="en-US" sz="1200" b="1" kern="0" dirty="0" smtClean="0">
                <a:solidFill>
                  <a:srgbClr val="000000"/>
                </a:solidFill>
                <a:latin typeface="Arial" charset="0"/>
                <a:ea typeface="MS PGothic" pitchFamily="34" charset="-128"/>
                <a:cs typeface="Arial" charset="0"/>
              </a:rPr>
              <a:t>A resource for studies of the genetic and environmental influences</a:t>
            </a:r>
          </a:p>
          <a:p>
            <a:pPr algn="ctr" eaLnBrk="1" fontAlgn="auto" hangingPunct="1">
              <a:spcBef>
                <a:spcPts val="0"/>
              </a:spcBef>
              <a:spcAft>
                <a:spcPts val="0"/>
              </a:spcAft>
              <a:defRPr/>
            </a:pPr>
            <a:r>
              <a:rPr lang="en-US" sz="1200" b="1" kern="0" dirty="0" smtClean="0">
                <a:solidFill>
                  <a:srgbClr val="000000"/>
                </a:solidFill>
                <a:latin typeface="Arial" charset="0"/>
                <a:ea typeface="MS PGothic" pitchFamily="34" charset="-128"/>
                <a:cs typeface="Arial" charset="0"/>
              </a:rPr>
              <a:t>on health, disease, and aging (2007)</a:t>
            </a:r>
          </a:p>
          <a:p>
            <a:pPr>
              <a:spcAft>
                <a:spcPct val="20000"/>
              </a:spcAft>
              <a:buFont typeface="Wingdings" pitchFamily="2" charset="2"/>
              <a:buNone/>
              <a:defRPr/>
            </a:pPr>
            <a:endParaRPr lang="en-US" b="1" kern="0" dirty="0" smtClean="0"/>
          </a:p>
          <a:p>
            <a:pPr>
              <a:spcAft>
                <a:spcPct val="20000"/>
              </a:spcAft>
              <a:buFont typeface="Wingdings" pitchFamily="2" charset="2"/>
              <a:buNone/>
              <a:defRPr/>
            </a:pPr>
            <a:r>
              <a:rPr lang="en-US" b="1" kern="0" dirty="0" smtClean="0"/>
              <a:t>RPGEH developed</a:t>
            </a:r>
            <a:r>
              <a:rPr lang="en-US" b="1" kern="0" baseline="0" dirty="0" smtClean="0"/>
              <a:t> by Cathy and Neil</a:t>
            </a:r>
          </a:p>
          <a:p>
            <a:pPr>
              <a:spcAft>
                <a:spcPct val="20000"/>
              </a:spcAft>
              <a:buFont typeface="Wingdings" pitchFamily="2" charset="2"/>
              <a:buNone/>
              <a:defRPr/>
            </a:pPr>
            <a:r>
              <a:rPr lang="en-US" b="1" kern="0" baseline="0" dirty="0" smtClean="0"/>
              <a:t>Build a resource</a:t>
            </a:r>
          </a:p>
          <a:p>
            <a:pPr>
              <a:spcAft>
                <a:spcPct val="20000"/>
              </a:spcAft>
              <a:buFont typeface="Wingdings" pitchFamily="2" charset="2"/>
              <a:buNone/>
              <a:defRPr/>
            </a:pPr>
            <a:r>
              <a:rPr lang="en-US" b="1" kern="0" baseline="0" dirty="0" smtClean="0"/>
              <a:t>430K</a:t>
            </a:r>
          </a:p>
          <a:p>
            <a:pPr>
              <a:spcAft>
                <a:spcPct val="20000"/>
              </a:spcAft>
              <a:buFont typeface="Wingdings" pitchFamily="2" charset="2"/>
              <a:buNone/>
              <a:defRPr/>
            </a:pPr>
            <a:r>
              <a:rPr lang="en-US" b="1" kern="0" baseline="0" dirty="0" smtClean="0"/>
              <a:t>Combines…</a:t>
            </a:r>
          </a:p>
          <a:p>
            <a:pPr>
              <a:spcAft>
                <a:spcPct val="20000"/>
              </a:spcAft>
              <a:buFont typeface="Wingdings" pitchFamily="2" charset="2"/>
              <a:buNone/>
              <a:defRPr/>
            </a:pPr>
            <a:endParaRPr lang="en-US" b="1" kern="0" dirty="0" smtClean="0"/>
          </a:p>
          <a:p>
            <a:pPr marL="812502" lvl="1" indent="-348215">
              <a:spcAft>
                <a:spcPct val="20000"/>
              </a:spcAft>
              <a:buFont typeface="Wingdings" pitchFamily="2" charset="2"/>
              <a:buChar char="§"/>
              <a:defRPr/>
            </a:pPr>
            <a:r>
              <a:rPr lang="en-US" sz="2400" b="1" kern="0" dirty="0" smtClean="0"/>
              <a:t>Initially funded by:</a:t>
            </a:r>
          </a:p>
          <a:p>
            <a:pPr marL="812502" lvl="1" indent="-348215">
              <a:spcAft>
                <a:spcPct val="20000"/>
              </a:spcAft>
              <a:buFont typeface="Wingdings" pitchFamily="2" charset="2"/>
              <a:buChar char="§"/>
              <a:defRPr/>
            </a:pPr>
            <a:r>
              <a:rPr lang="en-US" sz="2400" b="1" kern="0" dirty="0" smtClean="0"/>
              <a:t>The</a:t>
            </a:r>
            <a:r>
              <a:rPr lang="en-US" sz="2400" b="1" kern="0" baseline="0" dirty="0" smtClean="0"/>
              <a:t> Robert Wood Johnson Foundation</a:t>
            </a:r>
          </a:p>
          <a:p>
            <a:pPr marL="812502" lvl="1" indent="-348215">
              <a:spcAft>
                <a:spcPct val="20000"/>
              </a:spcAft>
              <a:buFont typeface="Wingdings" pitchFamily="2" charset="2"/>
              <a:buChar char="§"/>
              <a:defRPr/>
            </a:pPr>
            <a:r>
              <a:rPr lang="en-US" sz="2400" b="1" kern="0" baseline="0" dirty="0" smtClean="0"/>
              <a:t>The Wayne and Gladys Valley Foundation</a:t>
            </a:r>
          </a:p>
          <a:p>
            <a:pPr marL="812502" lvl="1" indent="-348215">
              <a:spcAft>
                <a:spcPct val="20000"/>
              </a:spcAft>
              <a:buFont typeface="Wingdings" pitchFamily="2" charset="2"/>
              <a:buChar char="§"/>
              <a:defRPr/>
            </a:pPr>
            <a:r>
              <a:rPr lang="en-US" sz="2400" b="1" kern="0" baseline="0" dirty="0" smtClean="0"/>
              <a:t>The Ellison Medical Foundation</a:t>
            </a:r>
          </a:p>
          <a:p>
            <a:pPr marL="812502" lvl="1" indent="-348215">
              <a:spcAft>
                <a:spcPct val="20000"/>
              </a:spcAft>
              <a:buFont typeface="Wingdings" pitchFamily="2" charset="2"/>
              <a:buChar char="§"/>
              <a:defRPr/>
            </a:pPr>
            <a:r>
              <a:rPr lang="en-US" sz="2400" b="1" kern="0" baseline="0" dirty="0" smtClean="0"/>
              <a:t>Kaiser Permanente’s Community Benefit Program</a:t>
            </a:r>
            <a:endParaRPr lang="en-US" sz="2400" b="1" kern="0" dirty="0"/>
          </a:p>
          <a:p>
            <a:pPr>
              <a:defRPr/>
            </a:pPr>
            <a:endParaRPr lang="en-US" dirty="0"/>
          </a:p>
        </p:txBody>
      </p:sp>
      <p:sp>
        <p:nvSpPr>
          <p:cNvPr id="4" name="Slide Number Placeholder 3"/>
          <p:cNvSpPr>
            <a:spLocks noGrp="1"/>
          </p:cNvSpPr>
          <p:nvPr>
            <p:ph type="sldNum" sz="quarter" idx="5"/>
          </p:nvPr>
        </p:nvSpPr>
        <p:spPr/>
        <p:txBody>
          <a:bodyPr/>
          <a:lstStyle/>
          <a:p>
            <a:pPr>
              <a:defRPr/>
            </a:pPr>
            <a:fld id="{47DB1603-2F4B-45CA-98B9-EBC0D44FED2F}"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Histones are proteins; they combine</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to form an </a:t>
            </a:r>
            <a:r>
              <a:rPr lang="en-US" sz="12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(8 subunits)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DNA wraps around the histone </a:t>
            </a:r>
            <a:r>
              <a:rPr lang="en-US" sz="12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twice to form a nucleosome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resulting structured DNA and protein complex is called chromatin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Changes in chromatin lead to changes in gene regulation</a:t>
            </a:r>
            <a:endPar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 eukaryotes</a:t>
            </a:r>
            <a:endPar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80bp DNA = 1 turn</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DNA wraps two times  and 145bp DNA associates with each core</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Linker DNA = 55bp</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Human nucleus = 15-30 x 10</a:t>
            </a:r>
            <a:r>
              <a:rPr lang="en-US" sz="1200" baseline="300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6</a:t>
            </a: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 nucleosomes</a:t>
            </a:r>
          </a:p>
          <a:p>
            <a:endParaRPr lang="en-US" dirty="0"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0" dirty="0" smtClean="0"/>
              <a:t>Chromatin structure altered directly</a:t>
            </a:r>
          </a:p>
          <a:p>
            <a:pPr eaLnBrk="1" hangingPunct="1"/>
            <a:endParaRPr lang="en-US" sz="1200" kern="0" dirty="0" smtClean="0"/>
          </a:p>
          <a:p>
            <a:pPr eaLnBrk="1" hangingPunct="1"/>
            <a:r>
              <a:rPr lang="en-US" sz="1200" kern="0" dirty="0" smtClean="0"/>
              <a:t>Inhibit binding of repressive factors</a:t>
            </a:r>
          </a:p>
          <a:p>
            <a:pPr eaLnBrk="1" hangingPunct="1"/>
            <a:endParaRPr lang="en-US" sz="1200" kern="0" dirty="0" smtClean="0"/>
          </a:p>
          <a:p>
            <a:pPr eaLnBrk="1" hangingPunct="1"/>
            <a:r>
              <a:rPr lang="en-US" sz="1200" kern="0" dirty="0" smtClean="0"/>
              <a:t>Recruit activating factors</a:t>
            </a:r>
            <a:endParaRPr lang="en-US" sz="1200" b="1" kern="0" dirty="0" smtClean="0"/>
          </a:p>
          <a:p>
            <a:endParaRPr lang="en-US" dirty="0"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Residues of histone tails can be covalently modified. There are at least 150 different modifications that define the </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histone code</a:t>
            </a:r>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42</a:t>
            </a:fld>
            <a:endParaRPr lang="en-US"/>
          </a:p>
        </p:txBody>
      </p:sp>
    </p:spTree>
    <p:extLst>
      <p:ext uri="{BB962C8B-B14F-4D97-AF65-F5344CB8AC3E}">
        <p14:creationId xmlns:p14="http://schemas.microsoft.com/office/powerpoint/2010/main" val="3448063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Neutralization of positively charged </a:t>
            </a:r>
            <a:r>
              <a:rPr lang="en-US"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lysines</a:t>
            </a:r>
            <a:r>
              <a:rPr lang="en-US"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by acetylation reduces the strength of binding of the histones to the negatively charged DNA and thus opens DNA binding sites.</a:t>
            </a:r>
          </a:p>
          <a:p>
            <a:endParaRPr lang="en-US" dirty="0"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Cytosine methylation occurs predominantly in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CpG</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dinucleotides</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mammalian cells.</a:t>
            </a:r>
          </a:p>
          <a:p>
            <a:pPr algn="l"/>
            <a:endParaRPr lang="en-US" b="0" dirty="0" smtClean="0">
              <a:ea typeface="ＭＳ Ｐゴシック" pitchFamily="34" charset="-128"/>
            </a:endParaRPr>
          </a:p>
          <a:p>
            <a:pPr algn="l">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DNA methylation is established and maintained by DNA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methyltransferases</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 far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Dnmt1</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Dnmt3a</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Dnmt3b</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have been shown to have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methylase</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activity on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CpG</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DNA. </a:t>
            </a:r>
          </a:p>
          <a:p>
            <a:endParaRPr lang="en-US" dirty="0"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After PCR the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uracils</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are substitute with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thymines</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 Sequencing allows to determine is a sequence is mainly methylated (&gt;CG) or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hypomethylated</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(&gt;TG).</a:t>
            </a:r>
          </a:p>
          <a:p>
            <a:endParaRPr lang="en-US" dirty="0"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Long</a:t>
            </a:r>
            <a:r>
              <a:rPr lang="en-US" baseline="0" dirty="0" smtClean="0">
                <a:ea typeface="ＭＳ Ｐゴシック" pitchFamily="34" charset="-128"/>
              </a:rPr>
              <a:t> Interspersed Nucleotide Elements</a:t>
            </a:r>
          </a:p>
          <a:p>
            <a:r>
              <a:rPr lang="en-US" baseline="0" dirty="0" smtClean="0">
                <a:ea typeface="ＭＳ Ｐゴシック" pitchFamily="34" charset="-128"/>
              </a:rPr>
              <a:t>Repetitive, highly methylated sequences</a:t>
            </a:r>
          </a:p>
          <a:p>
            <a:r>
              <a:rPr lang="en-US" baseline="0" dirty="0" err="1" smtClean="0">
                <a:ea typeface="ＭＳ Ｐゴシック" pitchFamily="34" charset="-128"/>
              </a:rPr>
              <a:t>Demethylation</a:t>
            </a:r>
            <a:r>
              <a:rPr lang="en-US" baseline="0" dirty="0" smtClean="0">
                <a:ea typeface="ＭＳ Ｐゴシック" pitchFamily="34" charset="-128"/>
              </a:rPr>
              <a:t> of LINE-1 increases their activity as transposable elements</a:t>
            </a:r>
          </a:p>
          <a:p>
            <a:r>
              <a:rPr lang="en-US" baseline="0" dirty="0" smtClean="0">
                <a:ea typeface="ＭＳ Ｐゴシック" pitchFamily="34" charset="-128"/>
              </a:rPr>
              <a:t>That leads to genomic alteration and deregulates gene transcription</a:t>
            </a: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total, 430K, &gt;190K,</a:t>
            </a:r>
          </a:p>
          <a:p>
            <a:r>
              <a:rPr lang="en-US" dirty="0" smtClean="0"/>
              <a:t>GERA</a:t>
            </a:r>
            <a:r>
              <a:rPr lang="en-US" baseline="0" dirty="0" smtClean="0"/>
              <a:t> includes 110,266</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a:t>
            </a:fld>
            <a:endParaRPr lang="en-US"/>
          </a:p>
        </p:txBody>
      </p:sp>
    </p:spTree>
    <p:extLst>
      <p:ext uri="{BB962C8B-B14F-4D97-AF65-F5344CB8AC3E}">
        <p14:creationId xmlns:p14="http://schemas.microsoft.com/office/powerpoint/2010/main" val="312137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Only larvae that are fed royal jelly develop into queens.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34" charset="-128"/>
              </a:rPr>
              <a:t>Silencing</a:t>
            </a:r>
            <a:r>
              <a:rPr lang="en-US" sz="1200" baseline="0" dirty="0" smtClean="0">
                <a:ea typeface="ＭＳ Ｐゴシック" pitchFamily="34" charset="-128"/>
              </a:rPr>
              <a:t> DNMT3 prevents methylation and produces queens.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ＭＳ Ｐゴシック" charset="-128"/>
                <a:cs typeface="ＭＳ Ｐゴシック" charset="-128"/>
              </a:rPr>
              <a:t>Fertile queens and sterile workers are alternative forms of the adult female honeybee that develop from genetically identical larvae following differential feeding with royal jelly. </a:t>
            </a:r>
            <a:r>
              <a:rPr lang="en-US" sz="1200" b="0" i="0" kern="1200" dirty="0" smtClean="0">
                <a:solidFill>
                  <a:schemeClr val="tx1"/>
                </a:solidFill>
                <a:effectLst/>
                <a:latin typeface="Arial" charset="0"/>
                <a:ea typeface="ＭＳ Ｐゴシック" charset="-128"/>
                <a:cs typeface="ＭＳ Ｐゴシック" charset="-128"/>
              </a:rPr>
              <a:t>Silencing </a:t>
            </a:r>
            <a:r>
              <a:rPr lang="en-US" sz="1200" b="0" i="0" kern="1200" dirty="0" smtClean="0">
                <a:solidFill>
                  <a:schemeClr val="tx1"/>
                </a:solidFill>
                <a:effectLst/>
                <a:latin typeface="Arial" charset="0"/>
                <a:ea typeface="ＭＳ Ｐゴシック" charset="-128"/>
                <a:cs typeface="ＭＳ Ｐゴシック" charset="-128"/>
              </a:rPr>
              <a:t>the expression of DNA methyltransferase Dnmt3, a key driver of epigenetic global reprogramming, in newly hatched larvae led to a royal jelly-like effect on the larval developmental trajectory; the majority of Dnmt3 small interfering RNA-treated individuals emerged as queens with fully developed ovaries. Our results suggest that DNA methylation in </a:t>
            </a:r>
            <a:r>
              <a:rPr lang="en-US" sz="1200" b="0" i="0" kern="1200" dirty="0" err="1" smtClean="0">
                <a:solidFill>
                  <a:schemeClr val="tx1"/>
                </a:solidFill>
                <a:effectLst/>
                <a:latin typeface="Arial" charset="0"/>
                <a:ea typeface="ＭＳ Ｐゴシック" charset="-128"/>
                <a:cs typeface="ＭＳ Ｐゴシック" charset="-128"/>
              </a:rPr>
              <a:t>Apis</a:t>
            </a:r>
            <a:r>
              <a:rPr lang="en-US" sz="1200" b="0" i="0" kern="1200" dirty="0" smtClean="0">
                <a:solidFill>
                  <a:schemeClr val="tx1"/>
                </a:solidFill>
                <a:effectLst/>
                <a:latin typeface="Arial" charset="0"/>
                <a:ea typeface="ＭＳ Ｐゴシック" charset="-128"/>
                <a:cs typeface="ＭＳ Ｐゴシック" charset="-128"/>
              </a:rPr>
              <a:t> is used for storing epigenetic information, that the use of that information can be differentially altered by nutritional input, and that the flexibility of epigenetic modifications underpins, profound shifts in developmental fates, with massive implications for reproductive and behavioral status.</a:t>
            </a:r>
            <a:endParaRPr lang="en-US" dirty="0"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Epigenetic alterations that arise </a:t>
            </a:r>
            <a:r>
              <a:rPr lang="en-US" sz="1200" b="0" u="none" dirty="0" smtClean="0"/>
              <a:t>around the time of conception, or during early embryogenesis, </a:t>
            </a:r>
            <a:r>
              <a:rPr lang="en-US" sz="1200" dirty="0" smtClean="0"/>
              <a:t>are amplified during development by cell division and somatic maintenance, and thus affect a high proportion of cells in the fully grown organism.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Fetal metabolic adjustments to nutritionally unfavorable conditions can affect growth and development, and may substantially alter the </a:t>
            </a:r>
            <a:r>
              <a:rPr lang="en-US" sz="1200" b="0" u="none" dirty="0" smtClean="0"/>
              <a:t>risk of chronic disorders later in life</a:t>
            </a:r>
            <a:r>
              <a:rPr lang="en-US" sz="1200" dirty="0" smtClean="0"/>
              <a:t>.</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53</a:t>
            </a:fld>
            <a:endParaRPr lang="en-US"/>
          </a:p>
        </p:txBody>
      </p:sp>
    </p:spTree>
    <p:extLst>
      <p:ext uri="{BB962C8B-B14F-4D97-AF65-F5344CB8AC3E}">
        <p14:creationId xmlns:p14="http://schemas.microsoft.com/office/powerpoint/2010/main" val="14322381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Differences </a:t>
            </a:r>
            <a:r>
              <a:rPr lang="en-US" sz="1200" dirty="0" smtClean="0"/>
              <a:t>in DNA methylation were detected by different studies and affected genes involved in growth and metabolic disease.</a:t>
            </a:r>
          </a:p>
          <a:p>
            <a:r>
              <a:rPr lang="en-US" sz="1200" dirty="0" smtClean="0"/>
              <a:t>Famine exposure later during gestation had no significant effects on DNA methylation</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54</a:t>
            </a:fld>
            <a:endParaRPr lang="en-US"/>
          </a:p>
        </p:txBody>
      </p:sp>
    </p:spTree>
    <p:extLst>
      <p:ext uri="{BB962C8B-B14F-4D97-AF65-F5344CB8AC3E}">
        <p14:creationId xmlns:p14="http://schemas.microsoft.com/office/powerpoint/2010/main" val="1432238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Prader-Willi</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hypotonia</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short stature,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hyperphagia</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obesity, behavioral issues (specifically OCD-like behaviors), small hands and feet,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hypogonadism</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mild mental retardation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Mother’s copy</a:t>
            </a:r>
            <a:r>
              <a:rPr lang="en-US" sz="1200" i="0" baseline="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imprinted (off)</a:t>
            </a:r>
            <a:endPar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Angelman</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Developmental delay, speech impairment, ataxia, behavioral uniqueness (happy demeanor, frequent laughter/smiling)</a:t>
            </a:r>
          </a:p>
          <a:p>
            <a:r>
              <a:rPr lang="en-US" i="0" dirty="0" smtClean="0">
                <a:ea typeface="ＭＳ Ｐゴシック" pitchFamily="34" charset="-128"/>
              </a:rPr>
              <a:t>Father’s copy</a:t>
            </a:r>
            <a:r>
              <a:rPr lang="en-US" i="0" baseline="0" dirty="0" smtClean="0">
                <a:ea typeface="ＭＳ Ｐゴシック" pitchFamily="34" charset="-128"/>
              </a:rPr>
              <a:t> is imprinted (off)</a:t>
            </a:r>
            <a:endParaRPr lang="en-US" i="0" dirty="0"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T2D</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a:t>
            </a:r>
            <a:r>
              <a:rPr lang="en-US" baseline="0" dirty="0" smtClean="0"/>
              <a:t> characteristics</a:t>
            </a:r>
          </a:p>
          <a:p>
            <a:r>
              <a:rPr lang="en-US" baseline="0" dirty="0" smtClean="0"/>
              <a:t>More women than men</a:t>
            </a:r>
          </a:p>
          <a:p>
            <a:r>
              <a:rPr lang="en-US" baseline="0" dirty="0" smtClean="0"/>
              <a:t>Broad age range: average 62</a:t>
            </a:r>
          </a:p>
          <a:p>
            <a:r>
              <a:rPr lang="en-US" baseline="0" dirty="0" smtClean="0"/>
              <a:t>Diverse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a:t>
            </a:fld>
            <a:endParaRPr lang="en-US"/>
          </a:p>
        </p:txBody>
      </p:sp>
    </p:spTree>
    <p:extLst>
      <p:ext uri="{BB962C8B-B14F-4D97-AF65-F5344CB8AC3E}">
        <p14:creationId xmlns:p14="http://schemas.microsoft.com/office/powerpoint/2010/main" val="10055843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Rot="1" noChangeAspect="1" noChangeArrowheads="1" noTextEdit="1"/>
          </p:cNvSpPr>
          <p:nvPr>
            <p:ph type="sldImg"/>
          </p:nvPr>
        </p:nvSpPr>
        <p:spPr>
          <a:solidFill>
            <a:srgbClr val="FFFFFF"/>
          </a:solidFill>
          <a:ln/>
        </p:spPr>
      </p:sp>
      <p:sp>
        <p:nvSpPr>
          <p:cNvPr id="80899"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Single mitochondrion</a:t>
            </a:r>
            <a:r>
              <a:rPr lang="en-US" baseline="0" dirty="0" smtClean="0">
                <a:ea typeface="ＭＳ Ｐゴシック" pitchFamily="34" charset="-128"/>
              </a:rPr>
              <a:t> in one celled organisms</a:t>
            </a:r>
          </a:p>
          <a:p>
            <a:r>
              <a:rPr lang="en-US" baseline="0" dirty="0" smtClean="0">
                <a:ea typeface="ＭＳ Ｐゴシック" pitchFamily="34" charset="-128"/>
              </a:rPr>
              <a:t>1-2,000 in human liver cells</a:t>
            </a:r>
            <a:endParaRPr lang="en-US" dirty="0"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7E5FD5F-779F-4310-BFC3-B81060B32EA3}" type="slidenum">
              <a:rPr lang="en-US" sz="1200" smtClean="0"/>
              <a:pPr/>
              <a:t>65</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Mitochondria appear to have entered the eukaryote lineage as a singular event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2894FC-1D7E-43FD-90F1-AF09347660A7}" type="slidenum">
              <a:rPr lang="en-US" sz="1200" smtClean="0"/>
              <a:pPr/>
              <a:t>66</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DNA sequence analysis suggests that the proto-mitochondrion was related to a aerobic alpha-</a:t>
            </a:r>
            <a:r>
              <a:rPr lang="en-US" dirty="0" err="1" smtClean="0">
                <a:ea typeface="ＭＳ Ｐゴシック" pitchFamily="34" charset="-128"/>
              </a:rPr>
              <a:t>proteobacterium</a:t>
            </a:r>
            <a:r>
              <a:rPr lang="en-US" dirty="0" smtClean="0">
                <a:ea typeface="ＭＳ Ｐゴシック" pitchFamily="34" charset="-128"/>
              </a:rPr>
              <a:t> like </a:t>
            </a:r>
            <a:r>
              <a:rPr lang="en-US" i="1" dirty="0" smtClean="0">
                <a:ea typeface="ＭＳ Ｐゴシック" pitchFamily="34" charset="-128"/>
              </a:rPr>
              <a:t>Typhus</a:t>
            </a:r>
            <a:r>
              <a:rPr lang="en-US" dirty="0" smtClean="0">
                <a:ea typeface="ＭＳ Ｐゴシック" pitchFamily="34" charset="-128"/>
              </a:rPr>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r>
              <a:rPr lang="en-GB" sz="1200" dirty="0" smtClean="0"/>
              <a:t>Mitochondrial genomes are generally circular, double stranded, supercoiled, and small (less than 20 Kb in length in animals)</a:t>
            </a:r>
          </a:p>
          <a:p>
            <a:pPr marL="609600" indent="-609600"/>
            <a:endParaRPr lang="en-GB" sz="1200" dirty="0" smtClean="0"/>
          </a:p>
          <a:p>
            <a:pPr marL="609600" indent="-609600"/>
            <a:r>
              <a:rPr lang="en-GB" sz="1200" dirty="0" smtClean="0"/>
              <a:t>linear mitochondrial genomes are also found in some protozoa and fungi</a:t>
            </a:r>
          </a:p>
          <a:p>
            <a:pPr marL="609600" indent="-609600"/>
            <a:endParaRPr lang="en-GB" sz="1200" dirty="0" smtClean="0"/>
          </a:p>
          <a:p>
            <a:pPr marL="609600" indent="-609600"/>
            <a:r>
              <a:rPr lang="en-GB" sz="1200" dirty="0" smtClean="0"/>
              <a:t>In most animals the two strands of </a:t>
            </a:r>
            <a:r>
              <a:rPr lang="en-GB" sz="1200" dirty="0" err="1" smtClean="0"/>
              <a:t>mtDNA</a:t>
            </a:r>
            <a:r>
              <a:rPr lang="en-GB" sz="1200" dirty="0" smtClean="0"/>
              <a:t> have different densities, so they are called the H </a:t>
            </a:r>
            <a:r>
              <a:rPr lang="en-GB" sz="1200" dirty="0" smtClean="0">
                <a:solidFill>
                  <a:srgbClr val="FFFF66"/>
                </a:solidFill>
              </a:rPr>
              <a:t>(heavy)</a:t>
            </a:r>
            <a:r>
              <a:rPr lang="en-GB" sz="1200" dirty="0" smtClean="0"/>
              <a:t> and L </a:t>
            </a:r>
            <a:r>
              <a:rPr lang="en-GB" sz="1200" dirty="0" smtClean="0">
                <a:solidFill>
                  <a:srgbClr val="FFFF66"/>
                </a:solidFill>
              </a:rPr>
              <a:t>(light)</a:t>
            </a:r>
            <a:r>
              <a:rPr lang="en-GB" sz="1200" dirty="0" smtClean="0"/>
              <a:t> strands</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67</a:t>
            </a:fld>
            <a:endParaRPr lang="en-US"/>
          </a:p>
        </p:txBody>
      </p:sp>
    </p:spTree>
    <p:extLst>
      <p:ext uri="{BB962C8B-B14F-4D97-AF65-F5344CB8AC3E}">
        <p14:creationId xmlns:p14="http://schemas.microsoft.com/office/powerpoint/2010/main" val="15516472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05596A-C66A-4575-BE97-A8FE6E9CACB0}" type="slidenum">
              <a:rPr lang="en-US" sz="1200" smtClean="0"/>
              <a:pPr/>
              <a:t>69</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solidFill>
            <a:srgbClr val="FFFFFF"/>
          </a:solidFill>
          <a:ln/>
        </p:spPr>
      </p:sp>
      <p:sp>
        <p:nvSpPr>
          <p:cNvPr id="8499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583E48D6-DBA1-4EC8-B764-E5D8837431F6}" type="slidenum">
              <a:rPr lang="en-US" sz="1000">
                <a:latin typeface="Arial" pitchFamily="34" charset="0"/>
              </a:rPr>
              <a:pPr eaLnBrk="1" hangingPunct="1">
                <a:defRPr/>
              </a:pPr>
              <a:t>7</a:t>
            </a:fld>
            <a:endParaRPr lang="en-US" sz="1000">
              <a:latin typeface="Arial" pitchFamily="34" charset="0"/>
            </a:endParaRPr>
          </a:p>
        </p:txBody>
      </p:sp>
      <p:sp>
        <p:nvSpPr>
          <p:cNvPr id="1550338" name="Rectangle 2"/>
          <p:cNvSpPr>
            <a:spLocks noGrp="1" noRot="1" noChangeAspect="1" noChangeArrowheads="1" noTextEdit="1"/>
          </p:cNvSpPr>
          <p:nvPr>
            <p:ph type="sldImg"/>
          </p:nvPr>
        </p:nvSpPr>
        <p:spPr>
          <a:ln/>
          <a:extLst>
            <a:ext uri="{FAA26D3D-D897-4be2-8F04-BA451C77F1D7}"/>
          </a:extLst>
        </p:spPr>
      </p:sp>
      <p:sp>
        <p:nvSpPr>
          <p:cNvPr id="1550339" name="Rectangle 3"/>
          <p:cNvSpPr>
            <a:spLocks noGrp="1" noChangeArrowheads="1"/>
          </p:cNvSpPr>
          <p:nvPr>
            <p:ph type="body" idx="1"/>
          </p:nvPr>
        </p:nvSpPr>
        <p:spPr/>
        <p:txBody>
          <a:bodyPr/>
          <a:lstStyle/>
          <a:p>
            <a:pPr eaLnBrk="1" hangingPunct="1">
              <a:defRPr/>
            </a:pPr>
            <a:endParaRPr lang="en-US" dirty="0" smtClean="0">
              <a:ea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Rot="1" noChangeAspect="1" noChangeArrowheads="1" noTextEdit="1"/>
          </p:cNvSpPr>
          <p:nvPr>
            <p:ph type="sldImg"/>
          </p:nvPr>
        </p:nvSpPr>
        <p:spPr>
          <a:solidFill>
            <a:srgbClr val="FFFFFF"/>
          </a:solidFill>
          <a:ln/>
        </p:spPr>
      </p:sp>
      <p:sp>
        <p:nvSpPr>
          <p:cNvPr id="86019"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solidFill>
            <a:srgbClr val="FFFFFF"/>
          </a:solidFill>
          <a:ln/>
        </p:spPr>
      </p:sp>
      <p:sp>
        <p:nvSpPr>
          <p:cNvPr id="87043"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solidFill>
            <a:srgbClr val="FFFFFF"/>
          </a:solidFill>
          <a:ln/>
        </p:spPr>
      </p:sp>
      <p:sp>
        <p:nvSpPr>
          <p:cNvPr id="88067" name="Rectangle 1027"/>
          <p:cNvSpPr>
            <a:spLocks noGrp="1" noChangeArrowheads="1"/>
          </p:cNvSpPr>
          <p:nvPr>
            <p:ph type="body" idx="1"/>
          </p:nvPr>
        </p:nvSpPr>
        <p:spPr>
          <a:solidFill>
            <a:srgbClr val="FFFFFF"/>
          </a:solidFill>
          <a:ln>
            <a:solidFill>
              <a:srgbClr val="000000"/>
            </a:solidFill>
          </a:ln>
        </p:spPr>
        <p:txBody>
          <a:bodyPr/>
          <a:lstStyle/>
          <a:p>
            <a:pPr marL="609600" indent="-609600"/>
            <a:r>
              <a:rPr lang="en-GB" sz="1200" dirty="0" smtClean="0"/>
              <a:t>Affects mid-life adults resulting in complete or partial blindness from optic nerve degeneration</a:t>
            </a:r>
          </a:p>
          <a:p>
            <a:pPr marL="609600" indent="-609600">
              <a:buFontTx/>
              <a:buNone/>
            </a:pPr>
            <a:endParaRPr lang="en-GB" sz="100" dirty="0" smtClean="0"/>
          </a:p>
          <a:p>
            <a:pPr marL="609600" indent="-609600"/>
            <a:r>
              <a:rPr lang="en-GB" sz="1200" dirty="0" smtClean="0"/>
              <a:t>Several mutations in mitochondrial electron transport chain enzyme complexes have been identified</a:t>
            </a:r>
          </a:p>
          <a:p>
            <a:pPr marL="609600" indent="-609600">
              <a:buFontTx/>
              <a:buNone/>
            </a:pPr>
            <a:endParaRPr lang="en-GB" sz="100" dirty="0" smtClean="0"/>
          </a:p>
          <a:p>
            <a:pPr marL="609600" indent="-609600"/>
            <a:r>
              <a:rPr lang="en-US" sz="1200" dirty="0" smtClean="0"/>
              <a:t>LHON results from defects in the enzymes of oxidative phosphorylation: without ATP production, the optic nerve dies  </a:t>
            </a:r>
          </a:p>
          <a:p>
            <a:endParaRPr lang="en-US" dirty="0" smtClean="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Leber’s</a:t>
            </a:r>
            <a:r>
              <a:rPr lang="en-US" dirty="0" smtClean="0"/>
              <a:t> Hereditary</a:t>
            </a:r>
            <a:r>
              <a:rPr lang="en-US" baseline="0" dirty="0" smtClean="0"/>
              <a:t> Optic Neuropathy</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76</a:t>
            </a:fld>
            <a:endParaRPr lang="en-US"/>
          </a:p>
        </p:txBody>
      </p:sp>
    </p:spTree>
    <p:extLst>
      <p:ext uri="{BB962C8B-B14F-4D97-AF65-F5344CB8AC3E}">
        <p14:creationId xmlns:p14="http://schemas.microsoft.com/office/powerpoint/2010/main" val="774789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583E48D6-DBA1-4EC8-B764-E5D8837431F6}" type="slidenum">
              <a:rPr lang="en-US" sz="1000">
                <a:latin typeface="Arial" pitchFamily="34" charset="0"/>
              </a:rPr>
              <a:pPr eaLnBrk="1" hangingPunct="1">
                <a:defRPr/>
              </a:pPr>
              <a:t>77</a:t>
            </a:fld>
            <a:endParaRPr lang="en-US" sz="1000">
              <a:latin typeface="Arial" pitchFamily="34" charset="0"/>
            </a:endParaRPr>
          </a:p>
        </p:txBody>
      </p:sp>
      <p:sp>
        <p:nvSpPr>
          <p:cNvPr id="1550338" name="Rectangle 2"/>
          <p:cNvSpPr>
            <a:spLocks noGrp="1" noRot="1" noChangeAspect="1" noChangeArrowheads="1" noTextEdit="1"/>
          </p:cNvSpPr>
          <p:nvPr>
            <p:ph type="sldImg"/>
          </p:nvPr>
        </p:nvSpPr>
        <p:spPr>
          <a:ln/>
          <a:extLst>
            <a:ext uri="{FAA26D3D-D897-4be2-8F04-BA451C77F1D7}"/>
          </a:extLst>
        </p:spPr>
      </p:sp>
      <p:sp>
        <p:nvSpPr>
          <p:cNvPr id="1550339" name="Rectangle 3"/>
          <p:cNvSpPr>
            <a:spLocks noGrp="1" noChangeArrowheads="1"/>
          </p:cNvSpPr>
          <p:nvPr>
            <p:ph type="body" idx="1"/>
          </p:nvPr>
        </p:nvSpPr>
        <p:spPr/>
        <p:txBody>
          <a:bodyPr/>
          <a:lstStyle/>
          <a:p>
            <a:pPr eaLnBrk="1" hangingPunct="1">
              <a:defRPr/>
            </a:pPr>
            <a:endParaRPr lang="en-US" dirty="0" smtClean="0">
              <a:ea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78</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80</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83</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84</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583E48D6-DBA1-4EC8-B764-E5D8837431F6}" type="slidenum">
              <a:rPr lang="en-US" sz="1000">
                <a:latin typeface="Arial" pitchFamily="34" charset="0"/>
              </a:rPr>
              <a:pPr eaLnBrk="1" hangingPunct="1">
                <a:defRPr/>
              </a:pPr>
              <a:t>8</a:t>
            </a:fld>
            <a:endParaRPr lang="en-US" sz="1000">
              <a:latin typeface="Arial" pitchFamily="34" charset="0"/>
            </a:endParaRPr>
          </a:p>
        </p:txBody>
      </p:sp>
      <p:sp>
        <p:nvSpPr>
          <p:cNvPr id="1550338" name="Rectangle 2"/>
          <p:cNvSpPr>
            <a:spLocks noGrp="1" noRot="1" noChangeAspect="1" noChangeArrowheads="1" noTextEdit="1"/>
          </p:cNvSpPr>
          <p:nvPr>
            <p:ph type="sldImg"/>
          </p:nvPr>
        </p:nvSpPr>
        <p:spPr>
          <a:ln/>
          <a:extLst>
            <a:ext uri="{FAA26D3D-D897-4be2-8F04-BA451C77F1D7}"/>
          </a:extLst>
        </p:spPr>
      </p:sp>
      <p:sp>
        <p:nvSpPr>
          <p:cNvPr id="1550339" name="Rectangle 3"/>
          <p:cNvSpPr>
            <a:spLocks noGrp="1" noChangeArrowheads="1"/>
          </p:cNvSpPr>
          <p:nvPr>
            <p:ph type="body" idx="1"/>
          </p:nvPr>
        </p:nvSpPr>
        <p:spPr/>
        <p:txBody>
          <a:bodyPr/>
          <a:lstStyle/>
          <a:p>
            <a:pPr eaLnBrk="1" hangingPunct="1">
              <a:defRPr/>
            </a:pPr>
            <a:endParaRPr lang="en-US" dirty="0" smtClean="0">
              <a:ea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a Haplotype phasing using informative markers shows a strong parent-of-origin bias with</a:t>
            </a:r>
          </a:p>
          <a:p>
            <a:r>
              <a:rPr lang="en-US" dirty="0" smtClean="0">
                <a:ea typeface="ＭＳ Ｐゴシック" pitchFamily="34" charset="-128"/>
              </a:rPr>
              <a:t>41/51 de novo events occurring on the paternally inherited haplotype. </a:t>
            </a:r>
          </a:p>
          <a:p>
            <a:r>
              <a:rPr lang="en-US" dirty="0" smtClean="0">
                <a:ea typeface="ＭＳ Ｐゴシック" pitchFamily="34" charset="-128"/>
              </a:rPr>
              <a:t>b</a:t>
            </a:r>
            <a:r>
              <a:rPr lang="en-US" dirty="0" smtClean="0">
                <a:ea typeface="ＭＳ Ｐゴシック" pitchFamily="34" charset="-128"/>
              </a:rPr>
              <a:t>, The paternal estimated age at conception versus the</a:t>
            </a:r>
          </a:p>
          <a:p>
            <a:r>
              <a:rPr lang="en-US" dirty="0" smtClean="0">
                <a:ea typeface="ＭＳ Ｐゴシック" pitchFamily="34" charset="-128"/>
              </a:rPr>
              <a:t>number of observed de novo point mutations (0, n = 53; 1, n = 65; 2, n = 44; 3+, n = 27). </a:t>
            </a:r>
          </a:p>
          <a:p>
            <a:r>
              <a:rPr lang="en-US" dirty="0" smtClean="0">
                <a:ea typeface="ＭＳ Ｐゴシック" pitchFamily="34" charset="-128"/>
              </a:rPr>
              <a:t>c,</a:t>
            </a:r>
            <a:r>
              <a:rPr lang="en-US" baseline="0" dirty="0" smtClean="0">
                <a:ea typeface="ＭＳ Ｐゴシック" pitchFamily="34" charset="-128"/>
              </a:rPr>
              <a:t> </a:t>
            </a:r>
            <a:r>
              <a:rPr lang="en-US" dirty="0" smtClean="0">
                <a:ea typeface="ＭＳ Ｐゴシック" pitchFamily="34" charset="-128"/>
              </a:rPr>
              <a:t>Decreased nonverbal IQ is significantly associated with an increasing number of “extreme”</a:t>
            </a:r>
          </a:p>
          <a:p>
            <a:r>
              <a:rPr lang="en-US" dirty="0" smtClean="0">
                <a:ea typeface="ＭＳ Ｐゴシック" pitchFamily="34" charset="-128"/>
              </a:rPr>
              <a:t>mutation events (0, n = 138; 1, n = 41; 2+, n = 10), both with and without CNVs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9</a:t>
            </a:fld>
            <a:endParaRPr lang="en-US"/>
          </a:p>
        </p:txBody>
      </p:sp>
    </p:spTree>
    <p:extLst>
      <p:ext uri="{BB962C8B-B14F-4D97-AF65-F5344CB8AC3E}">
        <p14:creationId xmlns:p14="http://schemas.microsoft.com/office/powerpoint/2010/main" val="388214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7454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1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4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75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61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472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87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46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404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18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387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42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395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10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9325"/>
            <a:ext cx="2057400" cy="517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949325"/>
            <a:ext cx="6021387" cy="5176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86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688AAAD-B6CD-4043-AF9D-D8739C1835FF}"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F463B3BE-24FF-49F0-B5CF-AA015E1DAD0F}" type="datetime4">
              <a:rPr lang="en-US"/>
              <a:pPr>
                <a:defRPr/>
              </a:pPr>
              <a:t>February 29, 2016</a:t>
            </a:fld>
            <a:endParaRPr lang="en-US"/>
          </a:p>
        </p:txBody>
      </p:sp>
    </p:spTree>
    <p:extLst>
      <p:ext uri="{BB962C8B-B14F-4D97-AF65-F5344CB8AC3E}">
        <p14:creationId xmlns:p14="http://schemas.microsoft.com/office/powerpoint/2010/main" val="158626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8A485F-9B75-46AD-97A1-E8DA9DD60780}"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856F48D1-8CCE-4E5F-B7B8-8F8DD03CC19C}" type="datetime4">
              <a:rPr lang="en-US"/>
              <a:pPr>
                <a:defRPr/>
              </a:pPr>
              <a:t>February 29, 2016</a:t>
            </a:fld>
            <a:endParaRPr lang="en-US"/>
          </a:p>
        </p:txBody>
      </p:sp>
    </p:spTree>
    <p:extLst>
      <p:ext uri="{BB962C8B-B14F-4D97-AF65-F5344CB8AC3E}">
        <p14:creationId xmlns:p14="http://schemas.microsoft.com/office/powerpoint/2010/main" val="332704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C73B4FA-B06C-4067-AA33-9250366B3116}"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C1CBF2FE-742A-4ECA-A6C1-C2B450542804}" type="datetime4">
              <a:rPr lang="en-US"/>
              <a:pPr>
                <a:defRPr/>
              </a:pPr>
              <a:t>February 29, 2016</a:t>
            </a:fld>
            <a:endParaRPr lang="en-US"/>
          </a:p>
        </p:txBody>
      </p:sp>
    </p:spTree>
    <p:extLst>
      <p:ext uri="{BB962C8B-B14F-4D97-AF65-F5344CB8AC3E}">
        <p14:creationId xmlns:p14="http://schemas.microsoft.com/office/powerpoint/2010/main" val="152327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EBA3A3B-3A39-4D61-9F6A-0AA85C97C8A6}"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993CE90-698A-439D-9D9A-73C21BE1CAF3}" type="datetime4">
              <a:rPr lang="en-US"/>
              <a:pPr>
                <a:defRPr/>
              </a:pPr>
              <a:t>February 29, 2016</a:t>
            </a:fld>
            <a:endParaRPr lang="en-US"/>
          </a:p>
        </p:txBody>
      </p:sp>
    </p:spTree>
    <p:extLst>
      <p:ext uri="{BB962C8B-B14F-4D97-AF65-F5344CB8AC3E}">
        <p14:creationId xmlns:p14="http://schemas.microsoft.com/office/powerpoint/2010/main" val="815634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DC1B031-A7C9-4742-B77F-B60A5620343B}" type="slidenum">
              <a:rPr lang="en-US"/>
              <a:pPr>
                <a:defRPr/>
              </a:pPr>
              <a:t>‹#›</a:t>
            </a:fld>
            <a:endParaRPr lang="en-US"/>
          </a:p>
        </p:txBody>
      </p:sp>
      <p:sp>
        <p:nvSpPr>
          <p:cNvPr id="8"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51"/>
          <p:cNvSpPr>
            <a:spLocks noGrp="1" noChangeArrowheads="1"/>
          </p:cNvSpPr>
          <p:nvPr>
            <p:ph type="dt" sz="half" idx="12"/>
          </p:nvPr>
        </p:nvSpPr>
        <p:spPr>
          <a:ln/>
        </p:spPr>
        <p:txBody>
          <a:bodyPr/>
          <a:lstStyle>
            <a:lvl1pPr>
              <a:defRPr/>
            </a:lvl1pPr>
          </a:lstStyle>
          <a:p>
            <a:pPr>
              <a:defRPr/>
            </a:pPr>
            <a:fld id="{CA35CA98-2099-46BE-BBE7-9E1396EB3265}" type="datetime4">
              <a:rPr lang="en-US"/>
              <a:pPr>
                <a:defRPr/>
              </a:pPr>
              <a:t>February 29, 2016</a:t>
            </a:fld>
            <a:endParaRPr lang="en-US"/>
          </a:p>
        </p:txBody>
      </p:sp>
    </p:spTree>
    <p:extLst>
      <p:ext uri="{BB962C8B-B14F-4D97-AF65-F5344CB8AC3E}">
        <p14:creationId xmlns:p14="http://schemas.microsoft.com/office/powerpoint/2010/main" val="113183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48D1B0D-4FC0-43C5-8C2E-15B509ABB5B3}" type="slidenum">
              <a:rPr lang="en-US"/>
              <a:pPr>
                <a:defRPr/>
              </a:pPr>
              <a:t>‹#›</a:t>
            </a:fld>
            <a:endParaRPr lang="en-US"/>
          </a:p>
        </p:txBody>
      </p:sp>
      <p:sp>
        <p:nvSpPr>
          <p:cNvPr id="4"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51"/>
          <p:cNvSpPr>
            <a:spLocks noGrp="1" noChangeArrowheads="1"/>
          </p:cNvSpPr>
          <p:nvPr>
            <p:ph type="dt" sz="half" idx="12"/>
          </p:nvPr>
        </p:nvSpPr>
        <p:spPr>
          <a:ln/>
        </p:spPr>
        <p:txBody>
          <a:bodyPr/>
          <a:lstStyle>
            <a:lvl1pPr>
              <a:defRPr/>
            </a:lvl1pPr>
          </a:lstStyle>
          <a:p>
            <a:pPr>
              <a:defRPr/>
            </a:pPr>
            <a:fld id="{0CE49F24-36D8-4F3E-9188-E6D822E76F93}" type="datetime4">
              <a:rPr lang="en-US"/>
              <a:pPr>
                <a:defRPr/>
              </a:pPr>
              <a:t>February 29, 2016</a:t>
            </a:fld>
            <a:endParaRPr lang="en-US"/>
          </a:p>
        </p:txBody>
      </p:sp>
    </p:spTree>
    <p:extLst>
      <p:ext uri="{BB962C8B-B14F-4D97-AF65-F5344CB8AC3E}">
        <p14:creationId xmlns:p14="http://schemas.microsoft.com/office/powerpoint/2010/main" val="2922433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1AC384-97D1-4674-9FC7-DFBB9E559127}" type="slidenum">
              <a:rPr lang="en-US"/>
              <a:pPr>
                <a:defRPr/>
              </a:pPr>
              <a:t>‹#›</a:t>
            </a:fld>
            <a:endParaRPr lang="en-US"/>
          </a:p>
        </p:txBody>
      </p:sp>
      <p:sp>
        <p:nvSpPr>
          <p:cNvPr id="3"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51"/>
          <p:cNvSpPr>
            <a:spLocks noGrp="1" noChangeArrowheads="1"/>
          </p:cNvSpPr>
          <p:nvPr>
            <p:ph type="dt" sz="half" idx="12"/>
          </p:nvPr>
        </p:nvSpPr>
        <p:spPr>
          <a:ln/>
        </p:spPr>
        <p:txBody>
          <a:bodyPr/>
          <a:lstStyle>
            <a:lvl1pPr>
              <a:defRPr/>
            </a:lvl1pPr>
          </a:lstStyle>
          <a:p>
            <a:pPr>
              <a:defRPr/>
            </a:pPr>
            <a:fld id="{E0D3804A-548F-4AEB-9420-C744037E748C}" type="datetime4">
              <a:rPr lang="en-US"/>
              <a:pPr>
                <a:defRPr/>
              </a:pPr>
              <a:t>February 29, 2016</a:t>
            </a:fld>
            <a:endParaRPr lang="en-US"/>
          </a:p>
        </p:txBody>
      </p:sp>
    </p:spTree>
    <p:extLst>
      <p:ext uri="{BB962C8B-B14F-4D97-AF65-F5344CB8AC3E}">
        <p14:creationId xmlns:p14="http://schemas.microsoft.com/office/powerpoint/2010/main" val="21728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33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69C9F5-71CD-47E8-A906-72B22743B9C5}"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82E1244A-CC18-478A-A43F-3567A99BC8E6}" type="datetime4">
              <a:rPr lang="en-US"/>
              <a:pPr>
                <a:defRPr/>
              </a:pPr>
              <a:t>February 29, 2016</a:t>
            </a:fld>
            <a:endParaRPr lang="en-US"/>
          </a:p>
        </p:txBody>
      </p:sp>
    </p:spTree>
    <p:extLst>
      <p:ext uri="{BB962C8B-B14F-4D97-AF65-F5344CB8AC3E}">
        <p14:creationId xmlns:p14="http://schemas.microsoft.com/office/powerpoint/2010/main" val="128450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3E24F4-5886-4920-AD98-37946240C398}"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20977B3-B048-43C2-BCDC-267F112436D7}" type="datetime4">
              <a:rPr lang="en-US"/>
              <a:pPr>
                <a:defRPr/>
              </a:pPr>
              <a:t>February 29, 2016</a:t>
            </a:fld>
            <a:endParaRPr lang="en-US"/>
          </a:p>
        </p:txBody>
      </p:sp>
    </p:spTree>
    <p:extLst>
      <p:ext uri="{BB962C8B-B14F-4D97-AF65-F5344CB8AC3E}">
        <p14:creationId xmlns:p14="http://schemas.microsoft.com/office/powerpoint/2010/main" val="91183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BCBF7C-EDE8-436A-9423-C63AE1E4441B}"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B3517624-C05C-44D9-AF99-9E3C52AF558B}" type="datetime4">
              <a:rPr lang="en-US"/>
              <a:pPr>
                <a:defRPr/>
              </a:pPr>
              <a:t>February 29, 2016</a:t>
            </a:fld>
            <a:endParaRPr lang="en-US"/>
          </a:p>
        </p:txBody>
      </p:sp>
    </p:spTree>
    <p:extLst>
      <p:ext uri="{BB962C8B-B14F-4D97-AF65-F5344CB8AC3E}">
        <p14:creationId xmlns:p14="http://schemas.microsoft.com/office/powerpoint/2010/main" val="177767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09BAA34-42A4-4A49-AED6-D6C22E8DBAD8}"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55133FA8-04EB-4A83-9539-D7647CA5F58E}" type="datetime4">
              <a:rPr lang="en-US"/>
              <a:pPr>
                <a:defRPr/>
              </a:pPr>
              <a:t>February 29, 2016</a:t>
            </a:fld>
            <a:endParaRPr lang="en-US"/>
          </a:p>
        </p:txBody>
      </p:sp>
    </p:spTree>
    <p:extLst>
      <p:ext uri="{BB962C8B-B14F-4D97-AF65-F5344CB8AC3E}">
        <p14:creationId xmlns:p14="http://schemas.microsoft.com/office/powerpoint/2010/main" val="112272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2460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566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128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132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191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342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51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48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3194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8960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592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0200"/>
            <a:ext cx="22860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600200"/>
            <a:ext cx="6705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784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461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40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4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98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8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24033" r="31470" b="18781"/>
          <a:stretch>
            <a:fillRect/>
          </a:stretch>
        </p:blipFill>
        <p:spPr bwMode="auto">
          <a:xfrm>
            <a:off x="0" y="138113"/>
            <a:ext cx="9144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7952" name="Group 80"/>
          <p:cNvGrpSpPr>
            <a:grpSpLocks/>
          </p:cNvGrpSpPr>
          <p:nvPr/>
        </p:nvGrpSpPr>
        <p:grpSpPr bwMode="auto">
          <a:xfrm>
            <a:off x="0" y="4513263"/>
            <a:ext cx="9144000" cy="2232025"/>
            <a:chOff x="0" y="2598"/>
            <a:chExt cx="5760" cy="1290"/>
          </a:xfrm>
          <a:solidFill>
            <a:srgbClr val="006FA5"/>
          </a:solidFill>
        </p:grpSpPr>
        <p:sp>
          <p:nvSpPr>
            <p:cNvPr id="1487875" name="Rectangle 3"/>
            <p:cNvSpPr>
              <a:spLocks noChangeArrowheads="1"/>
            </p:cNvSpPr>
            <p:nvPr/>
          </p:nvSpPr>
          <p:spPr bwMode="gray">
            <a:xfrm>
              <a:off x="0" y="2598"/>
              <a:ext cx="5760" cy="129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487877" name="Line 5"/>
            <p:cNvSpPr>
              <a:spLocks noChangeShapeType="1"/>
            </p:cNvSpPr>
            <p:nvPr/>
          </p:nvSpPr>
          <p:spPr bwMode="gray">
            <a:xfrm>
              <a:off x="0" y="259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sp>
          <p:nvSpPr>
            <p:cNvPr id="1487951" name="Line 79"/>
            <p:cNvSpPr>
              <a:spLocks noChangeShapeType="1"/>
            </p:cNvSpPr>
            <p:nvPr/>
          </p:nvSpPr>
          <p:spPr bwMode="gray">
            <a:xfrm>
              <a:off x="0" y="388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grpSp>
      <p:sp>
        <p:nvSpPr>
          <p:cNvPr id="1487876" name="Rectangle 4"/>
          <p:cNvSpPr>
            <a:spLocks noGrp="1" noChangeArrowheads="1"/>
          </p:cNvSpPr>
          <p:nvPr>
            <p:ph type="title"/>
          </p:nvPr>
        </p:nvSpPr>
        <p:spPr bwMode="gray">
          <a:xfrm>
            <a:off x="457200" y="3619500"/>
            <a:ext cx="75438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39211" r="31470" b="34087"/>
          <a:stretch>
            <a:fillRect/>
          </a:stretch>
        </p:blipFill>
        <p:spPr bwMode="auto">
          <a:xfrm>
            <a:off x="0" y="123825"/>
            <a:ext cx="9144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4308" name="Rectangle 4"/>
          <p:cNvSpPr>
            <a:spLocks noGrp="1" noChangeArrowheads="1"/>
          </p:cNvSpPr>
          <p:nvPr>
            <p:ph type="title"/>
          </p:nvPr>
        </p:nvSpPr>
        <p:spPr bwMode="gray">
          <a:xfrm>
            <a:off x="455613" y="949325"/>
            <a:ext cx="7545387"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634309" name="Line 5"/>
          <p:cNvSpPr>
            <a:spLocks noChangeShapeType="1"/>
          </p:cNvSpPr>
          <p:nvPr/>
        </p:nvSpPr>
        <p:spPr bwMode="gray">
          <a:xfrm>
            <a:off x="0" y="2166938"/>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pic>
        <p:nvPicPr>
          <p:cNvPr id="1634311" name="Picture 7" descr="ADM10d004_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05038"/>
            <a:ext cx="91408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634311"/>
                                        </p:tgtEl>
                                        <p:attrNameLst>
                                          <p:attrName>style.visibility</p:attrName>
                                        </p:attrNameLst>
                                      </p:cBhvr>
                                      <p:to>
                                        <p:strVal val="visible"/>
                                      </p:to>
                                    </p:set>
                                    <p:animEffect transition="in" filter="wipe(right)">
                                      <p:cBhvr>
                                        <p:cTn id="7" dur="1000"/>
                                        <p:tgtEl>
                                          <p:spTgt spid="16343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34308"/>
                                        </p:tgtEl>
                                        <p:attrNameLst>
                                          <p:attrName>style.visibility</p:attrName>
                                        </p:attrNameLst>
                                      </p:cBhvr>
                                      <p:to>
                                        <p:strVal val="visible"/>
                                      </p:to>
                                    </p:set>
                                    <p:animEffect transition="in" filter="fade">
                                      <p:cBhvr>
                                        <p:cTn id="10" dur="500"/>
                                        <p:tgtEl>
                                          <p:spTgt spid="163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08" grpId="0"/>
    </p:bldLst>
  </p:timing>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p:cNvSpPr>
            <a:spLocks noGrp="1" noChangeArrowheads="1"/>
          </p:cNvSpPr>
          <p:nvPr>
            <p:ph type="title"/>
          </p:nvPr>
        </p:nvSpPr>
        <p:spPr bwMode="gray">
          <a:xfrm>
            <a:off x="457200" y="684213"/>
            <a:ext cx="82296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544196" name="Rectangle 4"/>
          <p:cNvSpPr>
            <a:spLocks noGrp="1" noChangeArrowheads="1"/>
          </p:cNvSpPr>
          <p:nvPr>
            <p:ph type="body" idx="1"/>
          </p:nvPr>
        </p:nvSpPr>
        <p:spPr bwMode="gray">
          <a:xfrm>
            <a:off x="457200" y="1736725"/>
            <a:ext cx="8229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a:defRPr/>
            </a:pPr>
            <a:fld id="{74F4F3CB-EFDD-455B-9C0D-0EE13970B0B5}" type="slidenum">
              <a:rPr lang="en-US"/>
              <a:pPr>
                <a:defRPr/>
              </a:pPr>
              <a:t>‹#›</a:t>
            </a:fld>
            <a:endParaRPr lang="en-US"/>
          </a:p>
        </p:txBody>
      </p:sp>
      <p:grpSp>
        <p:nvGrpSpPr>
          <p:cNvPr id="3077" name="Group 8"/>
          <p:cNvGrpSpPr>
            <a:grpSpLocks/>
          </p:cNvGrpSpPr>
          <p:nvPr/>
        </p:nvGrpSpPr>
        <p:grpSpPr bwMode="auto">
          <a:xfrm>
            <a:off x="6669088" y="6400800"/>
            <a:ext cx="1989137" cy="223838"/>
            <a:chOff x="2205" y="2084"/>
            <a:chExt cx="1349" cy="152"/>
          </a:xfrm>
        </p:grpSpPr>
        <p:sp>
          <p:nvSpPr>
            <p:cNvPr id="1544201" name="Freeform 9"/>
            <p:cNvSpPr>
              <a:spLocks/>
            </p:cNvSpPr>
            <p:nvPr/>
          </p:nvSpPr>
          <p:spPr bwMode="black">
            <a:xfrm>
              <a:off x="2295" y="2127"/>
              <a:ext cx="15" cy="71"/>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2" name="Freeform 10"/>
            <p:cNvSpPr>
              <a:spLocks/>
            </p:cNvSpPr>
            <p:nvPr/>
          </p:nvSpPr>
          <p:spPr bwMode="black">
            <a:xfrm>
              <a:off x="2276" y="2122"/>
              <a:ext cx="20" cy="80"/>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3" name="Freeform 11"/>
            <p:cNvSpPr>
              <a:spLocks/>
            </p:cNvSpPr>
            <p:nvPr/>
          </p:nvSpPr>
          <p:spPr bwMode="black">
            <a:xfrm>
              <a:off x="2257" y="2127"/>
              <a:ext cx="26" cy="71"/>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4" name="Freeform 12"/>
            <p:cNvSpPr>
              <a:spLocks/>
            </p:cNvSpPr>
            <p:nvPr/>
          </p:nvSpPr>
          <p:spPr bwMode="black">
            <a:xfrm>
              <a:off x="2231" y="2136"/>
              <a:ext cx="38"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5" name="Freeform 13"/>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6" name="Freeform 14"/>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7" name="Freeform 15"/>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8" name="Freeform 16"/>
            <p:cNvSpPr>
              <a:spLocks/>
            </p:cNvSpPr>
            <p:nvPr/>
          </p:nvSpPr>
          <p:spPr bwMode="black">
            <a:xfrm>
              <a:off x="2205" y="2148"/>
              <a:ext cx="47" cy="68"/>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9" name="Freeform 17"/>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0" name="Freeform 18"/>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1" name="Freeform 19"/>
            <p:cNvSpPr>
              <a:spLocks/>
            </p:cNvSpPr>
            <p:nvPr/>
          </p:nvSpPr>
          <p:spPr bwMode="black">
            <a:xfrm>
              <a:off x="2326" y="2179"/>
              <a:ext cx="41" cy="38"/>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2" name="Freeform 20"/>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3" name="Freeform 21"/>
            <p:cNvSpPr>
              <a:spLocks/>
            </p:cNvSpPr>
            <p:nvPr/>
          </p:nvSpPr>
          <p:spPr bwMode="black">
            <a:xfrm>
              <a:off x="2330" y="2203"/>
              <a:ext cx="37" cy="27"/>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5" name="Freeform 23"/>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6" name="Freeform 24"/>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7" name="Freeform 25"/>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8" name="Freeform 26"/>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9" name="Freeform 27"/>
            <p:cNvSpPr>
              <a:spLocks/>
            </p:cNvSpPr>
            <p:nvPr/>
          </p:nvSpPr>
          <p:spPr bwMode="black">
            <a:xfrm>
              <a:off x="2269" y="2084"/>
              <a:ext cx="42" cy="38"/>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544221" name="Freeform 29"/>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2" name="Freeform 30"/>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4" name="Freeform 32"/>
            <p:cNvSpPr>
              <a:spLocks/>
            </p:cNvSpPr>
            <p:nvPr/>
          </p:nvSpPr>
          <p:spPr bwMode="black">
            <a:xfrm>
              <a:off x="3176" y="2148"/>
              <a:ext cx="68"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5" name="Freeform 33"/>
            <p:cNvSpPr>
              <a:spLocks/>
            </p:cNvSpPr>
            <p:nvPr/>
          </p:nvSpPr>
          <p:spPr bwMode="black">
            <a:xfrm>
              <a:off x="3459" y="2148"/>
              <a:ext cx="50"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6" name="Freeform 34"/>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7" name="Freeform 35"/>
            <p:cNvSpPr>
              <a:spLocks noEditPoints="1"/>
            </p:cNvSpPr>
            <p:nvPr/>
          </p:nvSpPr>
          <p:spPr bwMode="black">
            <a:xfrm>
              <a:off x="2874" y="2148"/>
              <a:ext cx="125"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8" name="Freeform 36"/>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9" name="Freeform 37"/>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0" name="Freeform 38"/>
            <p:cNvSpPr>
              <a:spLocks/>
            </p:cNvSpPr>
            <p:nvPr/>
          </p:nvSpPr>
          <p:spPr bwMode="black">
            <a:xfrm>
              <a:off x="2578" y="2147"/>
              <a:ext cx="56"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1" name="Freeform 39"/>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grpSp>
      <p:sp>
        <p:nvSpPr>
          <p:cNvPr id="1544242" name="Rectangle 50"/>
          <p:cNvSpPr>
            <a:spLocks noGrp="1" noChangeArrowheads="1"/>
          </p:cNvSpPr>
          <p:nvPr>
            <p:ph type="ftr" sz="quarter" idx="3"/>
          </p:nvPr>
        </p:nvSpPr>
        <p:spPr bwMode="gray">
          <a:xfrm>
            <a:off x="1428750" y="6477000"/>
            <a:ext cx="4467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r>
              <a:rPr lang="en-US"/>
              <a:t>|     © 2011 Kaiser Foundation Health Plan, Inc. For internal use only.</a:t>
            </a:r>
          </a:p>
        </p:txBody>
      </p:sp>
      <p:sp>
        <p:nvSpPr>
          <p:cNvPr id="1544243" name="Rectangle 51"/>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fld id="{99D61DF3-C7EA-4CA5-8BA9-98D3F51A6A09}" type="datetime4">
              <a:rPr lang="en-US"/>
              <a:pPr>
                <a:defRPr/>
              </a:pPr>
              <a:t>February 29, 2016</a:t>
            </a:fld>
            <a:endParaRPr lang="en-US"/>
          </a:p>
        </p:txBody>
      </p:sp>
      <p:pic>
        <p:nvPicPr>
          <p:cNvPr id="3080" name="Picture 63" descr="1478795_BLUE_18%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p:titleStyle>
    <p:body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214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endParaRPr lang="en-US" sz="1800">
              <a:latin typeface="Arial Narrow" charset="0"/>
              <a:ea typeface="ＭＳ Ｐゴシック" charset="0"/>
            </a:endParaRPr>
          </a:p>
        </p:txBody>
      </p:sp>
      <p:sp>
        <p:nvSpPr>
          <p:cNvPr id="1542147" name="Rectangle 3"/>
          <p:cNvSpPr>
            <a:spLocks noGrp="1" noChangeArrowheads="1"/>
          </p:cNvSpPr>
          <p:nvPr>
            <p:ph type="title"/>
          </p:nvPr>
        </p:nvSpPr>
        <p:spPr bwMode="gray">
          <a:xfrm>
            <a:off x="0" y="3121025"/>
            <a:ext cx="9144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9pPr>
    </p:titleStyle>
    <p:bodyStyle>
      <a:lvl1pPr marL="342900" indent="-342900" algn="l" rtl="0" eaLnBrk="0" fontAlgn="base" hangingPunct="0">
        <a:lnSpc>
          <a:spcPct val="90000"/>
        </a:lnSpc>
        <a:spcBef>
          <a:spcPct val="0"/>
        </a:spcBef>
        <a:spcAft>
          <a:spcPct val="0"/>
        </a:spcAft>
        <a:buClr>
          <a:srgbClr val="216A8B"/>
        </a:buClr>
        <a:defRPr sz="2000">
          <a:solidFill>
            <a:schemeClr val="bg1"/>
          </a:solidFill>
          <a:latin typeface="+mn-lt"/>
          <a:ea typeface="MS PGothic" pitchFamily="34" charset="-128"/>
          <a:cs typeface="+mn-cs"/>
        </a:defRPr>
      </a:lvl1pPr>
      <a:lvl2pPr marL="4572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2pPr>
      <a:lvl3pPr marL="9144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3pPr>
      <a:lvl4pPr marL="13716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4pPr>
      <a:lvl5pPr marL="18288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5pPr>
      <a:lvl6pPr marL="22860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6pPr>
      <a:lvl7pPr marL="27432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7pPr>
      <a:lvl8pPr marL="32004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8pPr>
      <a:lvl9pPr marL="36576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19.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gif"/><Relationship Id="rId4" Type="http://schemas.openxmlformats.org/officeDocument/2006/relationships/hyperlink" Target="http://www.netstate.com/states/geography/mapcom/ca_mapscom.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9.xml"/><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www.genome.gov/gwastudies/"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hyperlink" Target="http://www.genome.gov/gwastudies/" TargetMode="Externa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500" name="Rectangle 12"/>
          <p:cNvSpPr>
            <a:spLocks noGrp="1" noChangeArrowheads="1"/>
          </p:cNvSpPr>
          <p:nvPr>
            <p:ph type="title"/>
          </p:nvPr>
        </p:nvSpPr>
        <p:spPr>
          <a:xfrm>
            <a:off x="457200" y="3264822"/>
            <a:ext cx="8461375" cy="1034129"/>
          </a:xfrm>
        </p:spPr>
        <p:txBody>
          <a:bodyPr/>
          <a:lstStyle/>
          <a:p>
            <a:pPr eaLnBrk="1" hangingPunct="1">
              <a:defRPr/>
            </a:pPr>
            <a:r>
              <a:rPr lang="en-US" dirty="0"/>
              <a:t>Non-Mendelian Genetics</a:t>
            </a:r>
            <a:br>
              <a:rPr lang="en-US" dirty="0"/>
            </a:br>
            <a:r>
              <a:rPr lang="en-US" b="0" dirty="0"/>
              <a:t>Epidemiology 217: Lecture 9</a:t>
            </a:r>
            <a:endParaRPr lang="en-US" sz="4000" b="0" dirty="0" smtClean="0"/>
          </a:p>
        </p:txBody>
      </p:sp>
      <p:sp>
        <p:nvSpPr>
          <p:cNvPr id="1471501" name="Rectangle 13"/>
          <p:cNvSpPr>
            <a:spLocks noGrp="1" noChangeArrowheads="1"/>
          </p:cNvSpPr>
          <p:nvPr>
            <p:ph idx="1"/>
          </p:nvPr>
        </p:nvSpPr>
        <p:spPr>
          <a:xfrm>
            <a:off x="457200" y="4981575"/>
            <a:ext cx="7543800" cy="528638"/>
          </a:xfrm>
        </p:spPr>
        <p:txBody>
          <a:bodyPr/>
          <a:lstStyle/>
          <a:p>
            <a:pPr eaLnBrk="1" hangingPunct="1">
              <a:buFont typeface="Wingdings" charset="0"/>
              <a:buNone/>
              <a:defRPr/>
            </a:pPr>
            <a:r>
              <a:rPr lang="en-US" dirty="0" smtClean="0">
                <a:solidFill>
                  <a:schemeClr val="bg1"/>
                </a:solidFill>
                <a:ea typeface="+mn-ea"/>
              </a:rPr>
              <a:t>Eric Jorgenson, </a:t>
            </a:r>
            <a:r>
              <a:rPr lang="en-US" sz="2800" dirty="0" smtClean="0">
                <a:solidFill>
                  <a:schemeClr val="bg1"/>
                </a:solidFill>
                <a:ea typeface="+mn-ea"/>
              </a:rPr>
              <a:t>PhD</a:t>
            </a:r>
            <a:endParaRPr lang="en-US" dirty="0" smtClean="0">
              <a:solidFill>
                <a:schemeClr val="bg1"/>
              </a:solidFill>
              <a:ea typeface="+mn-ea"/>
            </a:endParaRPr>
          </a:p>
          <a:p>
            <a:pPr eaLnBrk="1" hangingPunct="1">
              <a:buFont typeface="Wingdings" charset="0"/>
              <a:buNone/>
              <a:defRPr/>
            </a:pPr>
            <a:r>
              <a:rPr lang="en-US" sz="2800" dirty="0" smtClean="0">
                <a:solidFill>
                  <a:schemeClr val="bg1"/>
                </a:solidFill>
                <a:ea typeface="+mn-ea"/>
              </a:rPr>
              <a:t>March 1</a:t>
            </a:r>
            <a:r>
              <a:rPr lang="en-US" sz="2800" baseline="30000" dirty="0" smtClean="0">
                <a:solidFill>
                  <a:schemeClr val="bg1"/>
                </a:solidFill>
                <a:ea typeface="+mn-ea"/>
              </a:rPr>
              <a:t>st</a:t>
            </a:r>
            <a:r>
              <a:rPr lang="en-US" sz="2800" dirty="0" smtClean="0">
                <a:solidFill>
                  <a:schemeClr val="bg1"/>
                </a:solidFill>
                <a:ea typeface="+mn-ea"/>
              </a:rPr>
              <a:t>, 2016</a:t>
            </a:r>
          </a:p>
        </p:txBody>
      </p:sp>
      <p:sp>
        <p:nvSpPr>
          <p:cNvPr id="1471504" name="Text Box 16"/>
          <p:cNvSpPr txBox="1">
            <a:spLocks noChangeArrowheads="1"/>
          </p:cNvSpPr>
          <p:nvPr/>
        </p:nvSpPr>
        <p:spPr bwMode="gray">
          <a:xfrm>
            <a:off x="457200" y="6442075"/>
            <a:ext cx="54864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b">
            <a:spAutoFit/>
          </a:bodyPr>
          <a:lstStyle/>
          <a:p>
            <a:pPr>
              <a:lnSpc>
                <a:spcPct val="90000"/>
              </a:lnSpc>
              <a:buClr>
                <a:schemeClr val="tx2"/>
              </a:buClr>
              <a:defRPr/>
            </a:pPr>
            <a:r>
              <a:rPr lang="en-US" sz="1200" b="1" dirty="0">
                <a:solidFill>
                  <a:srgbClr val="006FA5"/>
                </a:solidFill>
                <a:latin typeface="Arial Narrow" charset="0"/>
                <a:ea typeface="ＭＳ Ｐゴシック" charset="0"/>
              </a:rPr>
              <a:t>Kaiser Permanente Research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Hernias Are Classified by Anatomical Site </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1" name="TextBox 10"/>
          <p:cNvSpPr txBox="1"/>
          <p:nvPr/>
        </p:nvSpPr>
        <p:spPr>
          <a:xfrm>
            <a:off x="304800" y="1213314"/>
            <a:ext cx="4943475" cy="369332"/>
          </a:xfrm>
          <a:prstGeom prst="rect">
            <a:avLst/>
          </a:prstGeom>
          <a:noFill/>
        </p:spPr>
        <p:txBody>
          <a:bodyPr wrap="square" rtlCol="0">
            <a:spAutoFit/>
          </a:bodyPr>
          <a:lstStyle/>
          <a:p>
            <a:pPr algn="ctr"/>
            <a:r>
              <a:rPr lang="en-US" sz="1800" b="1" dirty="0" smtClean="0">
                <a:latin typeface="Arial" panose="020B0604020202020204" pitchFamily="34" charset="0"/>
                <a:cs typeface="Arial" panose="020B0604020202020204" pitchFamily="34" charset="0"/>
              </a:rPr>
              <a:t>            Hernia		   Repair Surgery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55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Inguinal Hernias Are Common in GERA</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280984395"/>
              </p:ext>
            </p:extLst>
          </p:nvPr>
        </p:nvGraphicFramePr>
        <p:xfrm>
          <a:off x="320040" y="4016320"/>
          <a:ext cx="8525192" cy="1927749"/>
        </p:xfrm>
        <a:graphic>
          <a:graphicData uri="http://schemas.openxmlformats.org/drawingml/2006/table">
            <a:tbl>
              <a:tblPr firstRow="1" bandRow="1">
                <a:tableStyleId>{0660B408-B3CF-4A94-85FC-2B1E0A45F4A2}</a:tableStyleId>
              </a:tblPr>
              <a:tblGrid>
                <a:gridCol w="2087880"/>
                <a:gridCol w="804664"/>
                <a:gridCol w="804664"/>
                <a:gridCol w="804664"/>
                <a:gridCol w="804664"/>
                <a:gridCol w="804664"/>
                <a:gridCol w="804664"/>
                <a:gridCol w="804664"/>
                <a:gridCol w="804664"/>
              </a:tblGrid>
              <a:tr h="449543">
                <a:tc>
                  <a:txBody>
                    <a:bodyPr/>
                    <a:lstStyle/>
                    <a:p>
                      <a:r>
                        <a:rPr lang="en-US" sz="1600" dirty="0" smtClean="0">
                          <a:latin typeface="Arial" panose="020B0604020202020204" pitchFamily="34" charset="0"/>
                          <a:cs typeface="Arial" panose="020B0604020202020204" pitchFamily="34" charset="0"/>
                        </a:rPr>
                        <a:t>GERA Cohort</a:t>
                      </a:r>
                      <a:endParaRPr lang="en-US" sz="1600" dirty="0">
                        <a:latin typeface="Arial" panose="020B0604020202020204" pitchFamily="34" charset="0"/>
                        <a:cs typeface="Arial" panose="020B0604020202020204" pitchFamily="34" charset="0"/>
                      </a:endParaRPr>
                    </a:p>
                  </a:txBody>
                  <a:tcPr/>
                </a:tc>
                <a:tc gridSpan="6">
                  <a:txBody>
                    <a:bodyPr/>
                    <a:lstStyle/>
                    <a:p>
                      <a:pPr algn="ctr"/>
                      <a:r>
                        <a:rPr lang="en-US" sz="1600" dirty="0" smtClean="0">
                          <a:latin typeface="Arial" panose="020B0604020202020204" pitchFamily="34" charset="0"/>
                          <a:cs typeface="Arial" panose="020B0604020202020204" pitchFamily="34" charset="0"/>
                        </a:rPr>
                        <a:t>Inguinal Hernia Cases</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Controls</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r>
              <a:tr h="449543">
                <a:tc>
                  <a:txBody>
                    <a:bodyPr/>
                    <a:lstStyle/>
                    <a:p>
                      <a:r>
                        <a:rPr lang="en-US" sz="1600" dirty="0" smtClean="0">
                          <a:latin typeface="Arial" panose="020B0604020202020204" pitchFamily="34" charset="0"/>
                          <a:cs typeface="Arial" panose="020B0604020202020204" pitchFamily="34" charset="0"/>
                        </a:rPr>
                        <a:t>Non-Hispanic whites</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gridSpan="2">
                  <a:txBody>
                    <a:bodyPr/>
                    <a:lstStyle/>
                    <a:p>
                      <a:pPr algn="ctr"/>
                      <a:r>
                        <a:rPr lang="en-US" sz="1600" dirty="0" smtClean="0">
                          <a:latin typeface="Arial" panose="020B0604020202020204" pitchFamily="34" charset="0"/>
                          <a:cs typeface="Arial" panose="020B0604020202020204" pitchFamily="34" charset="0"/>
                        </a:rPr>
                        <a:t>All </a:t>
                      </a:r>
                    </a:p>
                    <a:p>
                      <a:pPr algn="ctr"/>
                      <a:r>
                        <a:rPr lang="en-US" sz="1600" dirty="0" smtClean="0">
                          <a:latin typeface="Arial" panose="020B0604020202020204" pitchFamily="34" charset="0"/>
                          <a:cs typeface="Arial" panose="020B0604020202020204" pitchFamily="34" charset="0"/>
                        </a:rPr>
                        <a:t>(n=5,295)</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Direct (n=2,335)</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Indirect (n=2,647)</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c gridSpan="2">
                  <a:txBody>
                    <a:bodyPr/>
                    <a:lstStyle/>
                    <a:p>
                      <a:pPr algn="ct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(n=67,510)</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r>
              <a:tr h="449543">
                <a:tc>
                  <a:txBody>
                    <a:bodyPr/>
                    <a:lstStyle/>
                    <a:p>
                      <a:r>
                        <a:rPr lang="en-US" sz="1600" dirty="0" smtClean="0">
                          <a:latin typeface="Arial" panose="020B0604020202020204" pitchFamily="34" charset="0"/>
                          <a:cs typeface="Arial" panose="020B0604020202020204" pitchFamily="34" charset="0"/>
                        </a:rPr>
                        <a:t>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4,746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89.6%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2,193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93.9%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2,408</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91.0%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25,011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37.1%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449543">
                <a:tc>
                  <a:txBody>
                    <a:bodyPr/>
                    <a:lstStyle/>
                    <a:p>
                      <a:r>
                        <a:rPr lang="en-US" sz="1600" dirty="0" smtClean="0">
                          <a:latin typeface="Arial" panose="020B0604020202020204" pitchFamily="34" charset="0"/>
                          <a:cs typeface="Arial" panose="020B0604020202020204" pitchFamily="34" charset="0"/>
                        </a:rPr>
                        <a:t>Women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549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142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6.1%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9.0%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42,499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63.0%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bl>
          </a:graphicData>
        </a:graphic>
      </p:graphicFrame>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3" name="TextBox 12"/>
          <p:cNvSpPr txBox="1"/>
          <p:nvPr/>
        </p:nvSpPr>
        <p:spPr>
          <a:xfrm>
            <a:off x="304800" y="1213314"/>
            <a:ext cx="4943475" cy="369332"/>
          </a:xfrm>
          <a:prstGeom prst="rect">
            <a:avLst/>
          </a:prstGeom>
          <a:noFill/>
        </p:spPr>
        <p:txBody>
          <a:bodyPr wrap="square" rtlCol="0">
            <a:spAutoFit/>
          </a:bodyPr>
          <a:lstStyle/>
          <a:p>
            <a:pPr algn="ctr"/>
            <a:r>
              <a:rPr lang="en-US" sz="1800" b="1" dirty="0" smtClean="0">
                <a:latin typeface="Arial" panose="020B0604020202020204" pitchFamily="34" charset="0"/>
                <a:cs typeface="Arial" panose="020B0604020202020204" pitchFamily="34" charset="0"/>
              </a:rPr>
              <a:t>            Hernia		   Repair Surgery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401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279872"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a:t>
            </a:r>
            <a:r>
              <a:rPr lang="en-US" sz="1400" dirty="0" smtClean="0">
                <a:latin typeface="Arial" panose="020B0604020202020204" pitchFamily="34" charset="0"/>
                <a:cs typeface="Arial" panose="020B0604020202020204" pitchFamily="34" charset="0"/>
              </a:rPr>
              <a:t>Hernia Risk</a:t>
            </a:r>
            <a:endParaRPr lang="en-US" sz="1400" dirty="0">
              <a:latin typeface="Arial" panose="020B0604020202020204" pitchFamily="34" charset="0"/>
              <a:cs typeface="Arial" panose="020B0604020202020204" pitchFamily="34" charset="0"/>
            </a:endParaRPr>
          </a:p>
        </p:txBody>
      </p:sp>
      <p:sp>
        <p:nvSpPr>
          <p:cNvPr id="20" name="Flowchart: Alternate Process 19"/>
          <p:cNvSpPr/>
          <p:nvPr/>
        </p:nvSpPr>
        <p:spPr>
          <a:xfrm>
            <a:off x="189398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Genetic Risk Loci</a:t>
            </a:r>
            <a:endParaRPr lang="en-US" sz="140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4499072" y="1928828"/>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3279872"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Phenotype </a:t>
            </a:r>
            <a:r>
              <a:rPr lang="en-US" sz="1400" dirty="0">
                <a:latin typeface="Arial" panose="020B0604020202020204" pitchFamily="34" charset="0"/>
                <a:cs typeface="Arial" panose="020B0604020202020204" pitchFamily="34" charset="0"/>
              </a:rPr>
              <a:t>Development</a:t>
            </a:r>
          </a:p>
        </p:txBody>
      </p:sp>
      <p:sp>
        <p:nvSpPr>
          <p:cNvPr id="28" name="Title 1"/>
          <p:cNvSpPr>
            <a:spLocks noGrp="1"/>
          </p:cNvSpPr>
          <p:nvPr>
            <p:ph type="title"/>
          </p:nvPr>
        </p:nvSpPr>
        <p:spPr>
          <a:xfrm>
            <a:off x="457200" y="448860"/>
            <a:ext cx="8229600" cy="480131"/>
          </a:xfrm>
        </p:spPr>
        <p:txBody>
          <a:bodyPr/>
          <a:lstStyle/>
          <a:p>
            <a:r>
              <a:rPr lang="en-US" sz="2800" dirty="0" smtClean="0"/>
              <a:t>GWAS Can Identify Loci, not Genes</a:t>
            </a:r>
            <a:endParaRPr lang="en-US" sz="2800" dirty="0"/>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57700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Risk Alleles</a:t>
            </a:r>
            <a:endParaRPr lang="en-US" sz="1400" dirty="0">
              <a:latin typeface="Arial" panose="020B0604020202020204" pitchFamily="34" charset="0"/>
              <a:cs typeface="Arial" panose="020B0604020202020204" pitchFamily="34" charset="0"/>
            </a:endParaRPr>
          </a:p>
        </p:txBody>
      </p:sp>
      <p:sp>
        <p:nvSpPr>
          <p:cNvPr id="1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12</a:t>
            </a:fld>
            <a:endParaRPr lang="en-US"/>
          </a:p>
        </p:txBody>
      </p:sp>
      <p:sp>
        <p:nvSpPr>
          <p:cNvPr id="12"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1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29, 2016</a:t>
            </a:fld>
            <a:endParaRPr lang="en-US"/>
          </a:p>
        </p:txBody>
      </p:sp>
    </p:spTree>
    <p:extLst>
      <p:ext uri="{BB962C8B-B14F-4D97-AF65-F5344CB8AC3E}">
        <p14:creationId xmlns:p14="http://schemas.microsoft.com/office/powerpoint/2010/main" val="968276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Manhattan Plot of Inguinal Hernia GWAS Results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1026" name="Picture 2" descr="I:\Papers\Drafts\Hernia\1-revisions\Fig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13" y="1112542"/>
            <a:ext cx="8179549" cy="50491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4511" y="922558"/>
            <a:ext cx="1131570"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EFEMP1</a:t>
            </a:r>
            <a:endParaRPr lang="en-US" sz="1600" i="1" dirty="0">
              <a:latin typeface="Arial" panose="020B0604020202020204" pitchFamily="34" charset="0"/>
              <a:cs typeface="Arial" panose="020B0604020202020204" pitchFamily="34" charset="0"/>
            </a:endParaRPr>
          </a:p>
        </p:txBody>
      </p:sp>
      <p:sp>
        <p:nvSpPr>
          <p:cNvPr id="9" name="TextBox 8"/>
          <p:cNvSpPr txBox="1"/>
          <p:nvPr/>
        </p:nvSpPr>
        <p:spPr>
          <a:xfrm>
            <a:off x="3166797" y="2368022"/>
            <a:ext cx="1315468"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ADAMTS6</a:t>
            </a:r>
            <a:endParaRPr lang="en-US" sz="1600" i="1" dirty="0">
              <a:latin typeface="Arial" panose="020B0604020202020204" pitchFamily="34" charset="0"/>
              <a:cs typeface="Arial" panose="020B0604020202020204" pitchFamily="34" charset="0"/>
            </a:endParaRPr>
          </a:p>
        </p:txBody>
      </p:sp>
      <p:sp>
        <p:nvSpPr>
          <p:cNvPr id="10" name="TextBox 9"/>
          <p:cNvSpPr txBox="1"/>
          <p:nvPr/>
        </p:nvSpPr>
        <p:spPr>
          <a:xfrm>
            <a:off x="4442923" y="1970334"/>
            <a:ext cx="824067"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EBF2</a:t>
            </a:r>
            <a:endParaRPr lang="en-US" sz="1600" i="1" dirty="0">
              <a:latin typeface="Arial" panose="020B0604020202020204" pitchFamily="34" charset="0"/>
              <a:cs typeface="Arial" panose="020B0604020202020204" pitchFamily="34" charset="0"/>
            </a:endParaRPr>
          </a:p>
        </p:txBody>
      </p:sp>
      <p:sp>
        <p:nvSpPr>
          <p:cNvPr id="11" name="TextBox 10"/>
          <p:cNvSpPr txBox="1"/>
          <p:nvPr/>
        </p:nvSpPr>
        <p:spPr>
          <a:xfrm>
            <a:off x="5431765" y="936830"/>
            <a:ext cx="763793"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WT1</a:t>
            </a:r>
            <a:endParaRPr lang="en-US" sz="1600" i="1" dirty="0">
              <a:latin typeface="Arial" panose="020B0604020202020204" pitchFamily="34" charset="0"/>
              <a:cs typeface="Arial" panose="020B0604020202020204" pitchFamily="34" charset="0"/>
            </a:endParaRPr>
          </a:p>
        </p:txBody>
      </p:sp>
      <p:sp>
        <p:nvSpPr>
          <p:cNvPr id="12"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Hernia Repair Replication Sample: 23&amp;Me Subjects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
        <p:nvSpPr>
          <p:cNvPr id="8" name="Rectangle 7"/>
          <p:cNvSpPr/>
          <p:nvPr/>
        </p:nvSpPr>
        <p:spPr>
          <a:xfrm>
            <a:off x="304802" y="1263799"/>
            <a:ext cx="8412478"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“Have you ever had any of the following gastrointestinal surgeries (Hernia repair)?”</a:t>
            </a:r>
          </a:p>
        </p:txBody>
      </p:sp>
      <p:graphicFrame>
        <p:nvGraphicFramePr>
          <p:cNvPr id="3" name="Table 2"/>
          <p:cNvGraphicFramePr>
            <a:graphicFrameLocks noGrp="1"/>
          </p:cNvGraphicFramePr>
          <p:nvPr>
            <p:extLst>
              <p:ext uri="{D42A27DB-BD31-4B8C-83A1-F6EECF244321}">
                <p14:modId xmlns:p14="http://schemas.microsoft.com/office/powerpoint/2010/main" val="930392956"/>
              </p:ext>
            </p:extLst>
          </p:nvPr>
        </p:nvGraphicFramePr>
        <p:xfrm>
          <a:off x="487680" y="1908646"/>
          <a:ext cx="7887718" cy="3773834"/>
        </p:xfrm>
        <a:graphic>
          <a:graphicData uri="http://schemas.openxmlformats.org/drawingml/2006/table">
            <a:tbl>
              <a:tblPr firstRow="1" bandRow="1">
                <a:tableStyleId>{0660B408-B3CF-4A94-85FC-2B1E0A45F4A2}</a:tableStyleId>
              </a:tblPr>
              <a:tblGrid>
                <a:gridCol w="1797368"/>
                <a:gridCol w="1616392"/>
                <a:gridCol w="1543051"/>
                <a:gridCol w="1489709"/>
                <a:gridCol w="1441198"/>
              </a:tblGrid>
              <a:tr h="421034">
                <a:tc>
                  <a:txBody>
                    <a:bodyPr/>
                    <a:lstStyle/>
                    <a:p>
                      <a:r>
                        <a:rPr lang="en-US" sz="1600" dirty="0" smtClean="0">
                          <a:latin typeface="Arial" panose="020B0604020202020204" pitchFamily="34" charset="0"/>
                          <a:cs typeface="Arial" panose="020B0604020202020204" pitchFamily="34" charset="0"/>
                        </a:rPr>
                        <a:t>23&amp;Me Subjects</a:t>
                      </a:r>
                      <a:endParaRPr lang="en-US" sz="1600" dirty="0">
                        <a:latin typeface="Arial" panose="020B0604020202020204" pitchFamily="34" charset="0"/>
                        <a:cs typeface="Arial" panose="020B0604020202020204" pitchFamily="34" charset="0"/>
                      </a:endParaRPr>
                    </a:p>
                  </a:txBody>
                  <a:tcPr/>
                </a:tc>
                <a:tc gridSpan="2">
                  <a:txBody>
                    <a:bodyPr/>
                    <a:lstStyle/>
                    <a:p>
                      <a:pPr algn="ctr"/>
                      <a:r>
                        <a:rPr lang="en-US" sz="1600" dirty="0" smtClean="0">
                          <a:latin typeface="Arial" panose="020B0604020202020204" pitchFamily="34" charset="0"/>
                          <a:cs typeface="Arial" panose="020B0604020202020204" pitchFamily="34" charset="0"/>
                        </a:rPr>
                        <a:t>Hernia</a:t>
                      </a:r>
                      <a:r>
                        <a:rPr lang="en-US" sz="1600" baseline="0" dirty="0" smtClean="0">
                          <a:latin typeface="Arial" panose="020B0604020202020204" pitchFamily="34" charset="0"/>
                          <a:cs typeface="Arial" panose="020B0604020202020204" pitchFamily="34" charset="0"/>
                        </a:rPr>
                        <a:t> Repair Cases (n=9,701)</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Controls (n=82,743)</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266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Men</a:t>
                      </a: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6,812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70.2%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41,611</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50.2%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&lt;30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246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5,147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12.4%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31-45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1,087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14,109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46-60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1,605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23.6%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10,259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24.7%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&gt;60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3,874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56.9%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12.096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29.1%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r>
                        <a:rPr lang="en-US" sz="1600" dirty="0" smtClean="0">
                          <a:latin typeface="Arial" panose="020B0604020202020204" pitchFamily="34" charset="0"/>
                          <a:cs typeface="Arial" panose="020B0604020202020204" pitchFamily="34" charset="0"/>
                        </a:rPr>
                        <a:t>Women</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1,889</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29.8%</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41,132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49.8%</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&lt;30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4,252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31-45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317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16.8%</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11,099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46-60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603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31.9%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11,431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27.8%</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&gt;60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906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48.0%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14,350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34.9%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bl>
          </a:graphicData>
        </a:graphic>
      </p:graphicFrame>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676191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Replication of Inguinal Hernia Significant Associations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37" y="2098673"/>
            <a:ext cx="8468083" cy="19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Clinical Subtyping of Inguinal Hernia Risk SNPs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2111376"/>
            <a:ext cx="8409940" cy="245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What Is in an Inguinal Hernia Risk Locus?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56581"/>
            <a:ext cx="7955280" cy="489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015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279872"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a:t>
            </a:r>
            <a:r>
              <a:rPr lang="en-US" sz="1400" dirty="0" smtClean="0">
                <a:latin typeface="Arial" panose="020B0604020202020204" pitchFamily="34" charset="0"/>
                <a:cs typeface="Arial" panose="020B0604020202020204" pitchFamily="34" charset="0"/>
              </a:rPr>
              <a:t>Hernia Risk</a:t>
            </a:r>
            <a:endParaRPr lang="en-US" sz="1400" dirty="0">
              <a:latin typeface="Arial" panose="020B0604020202020204" pitchFamily="34" charset="0"/>
              <a:cs typeface="Arial" panose="020B0604020202020204" pitchFamily="34" charset="0"/>
            </a:endParaRPr>
          </a:p>
        </p:txBody>
      </p:sp>
      <p:sp>
        <p:nvSpPr>
          <p:cNvPr id="20" name="Flowchart: Alternate Process 19"/>
          <p:cNvSpPr/>
          <p:nvPr/>
        </p:nvSpPr>
        <p:spPr>
          <a:xfrm>
            <a:off x="189398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Genetic Risk Loci</a:t>
            </a:r>
            <a:endParaRPr lang="en-US" sz="140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4499072" y="1928828"/>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711363" y="4179114"/>
            <a:ext cx="146488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711363"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3279872"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Phenotype </a:t>
            </a:r>
            <a:r>
              <a:rPr lang="en-US" sz="1400" dirty="0">
                <a:latin typeface="Arial" panose="020B0604020202020204" pitchFamily="34" charset="0"/>
                <a:cs typeface="Arial" panose="020B0604020202020204" pitchFamily="34" charset="0"/>
              </a:rPr>
              <a:t>Development</a:t>
            </a:r>
          </a:p>
        </p:txBody>
      </p:sp>
      <p:sp>
        <p:nvSpPr>
          <p:cNvPr id="53" name="Flowchart: Process 52"/>
          <p:cNvSpPr/>
          <p:nvPr/>
        </p:nvSpPr>
        <p:spPr>
          <a:xfrm>
            <a:off x="508000"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Arial" panose="020B0604020202020204" pitchFamily="34" charset="0"/>
                <a:cs typeface="Arial" panose="020B0604020202020204" pitchFamily="34" charset="0"/>
              </a:rPr>
              <a:t>qRT</a:t>
            </a:r>
            <a:r>
              <a:rPr lang="en-US" sz="1400" dirty="0" smtClean="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a:t>
            </a:r>
            <a:r>
              <a:rPr lang="en-US" sz="1400" dirty="0" err="1" smtClean="0">
                <a:latin typeface="Arial" panose="020B0604020202020204" pitchFamily="34" charset="0"/>
                <a:cs typeface="Arial" panose="020B0604020202020204" pitchFamily="34" charset="0"/>
              </a:rPr>
              <a:t>eq</a:t>
            </a:r>
            <a:r>
              <a:rPr lang="en-US" sz="1400" dirty="0" smtClean="0">
                <a:latin typeface="Arial" panose="020B0604020202020204" pitchFamily="34" charset="0"/>
                <a:cs typeface="Arial" panose="020B0604020202020204" pitchFamily="34" charset="0"/>
              </a:rPr>
              <a:t> of Genes in Hernia Risk Loci</a:t>
            </a:r>
            <a:endParaRPr lang="en-US" sz="1400" dirty="0">
              <a:latin typeface="Arial" panose="020B0604020202020204" pitchFamily="34" charset="0"/>
              <a:cs typeface="Arial" panose="020B0604020202020204" pitchFamily="34" charset="0"/>
            </a:endParaRPr>
          </a:p>
        </p:txBody>
      </p:sp>
      <p:sp>
        <p:nvSpPr>
          <p:cNvPr id="71" name="Flowchart: Alternate Process 70"/>
          <p:cNvSpPr/>
          <p:nvPr/>
        </p:nvSpPr>
        <p:spPr>
          <a:xfrm>
            <a:off x="508000"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Tissue Specific Expression of Putative Risk Genes</a:t>
            </a:r>
            <a:endParaRPr lang="en-US" sz="1400" dirty="0">
              <a:latin typeface="Arial" panose="020B0604020202020204" pitchFamily="34" charset="0"/>
              <a:cs typeface="Arial" panose="020B0604020202020204" pitchFamily="34" charset="0"/>
            </a:endParaRPr>
          </a:p>
        </p:txBody>
      </p:sp>
      <p:sp>
        <p:nvSpPr>
          <p:cNvPr id="28" name="Title 1"/>
          <p:cNvSpPr>
            <a:spLocks noGrp="1"/>
          </p:cNvSpPr>
          <p:nvPr>
            <p:ph type="title"/>
          </p:nvPr>
        </p:nvSpPr>
        <p:spPr>
          <a:xfrm>
            <a:off x="457200" y="448860"/>
            <a:ext cx="8229600" cy="480131"/>
          </a:xfrm>
        </p:spPr>
        <p:txBody>
          <a:bodyPr/>
          <a:lstStyle/>
          <a:p>
            <a:r>
              <a:rPr lang="en-US" sz="2800" dirty="0" smtClean="0"/>
              <a:t>Are Genes in Risk Loci Expressed in Relevant Tissue?</a:t>
            </a:r>
            <a:endParaRPr lang="en-US" sz="2800" dirty="0"/>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57700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Risk Alleles</a:t>
            </a:r>
            <a:endParaRPr lang="en-US" sz="1400"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3161200"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18"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18</a:t>
            </a:fld>
            <a:endParaRPr lang="en-US"/>
          </a:p>
        </p:txBody>
      </p:sp>
      <p:sp>
        <p:nvSpPr>
          <p:cNvPr id="19"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21"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29, 2016</a:t>
            </a:fld>
            <a:endParaRPr lang="en-US"/>
          </a:p>
        </p:txBody>
      </p:sp>
    </p:spTree>
    <p:extLst>
      <p:ext uri="{BB962C8B-B14F-4D97-AF65-F5344CB8AC3E}">
        <p14:creationId xmlns:p14="http://schemas.microsoft.com/office/powerpoint/2010/main" val="968276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61"/>
            <a:ext cx="8229600" cy="867930"/>
          </a:xfrm>
        </p:spPr>
        <p:txBody>
          <a:bodyPr/>
          <a:lstStyle/>
          <a:p>
            <a:r>
              <a:rPr lang="en-US" sz="2800" dirty="0" smtClean="0"/>
              <a:t>Genes at Inguinal Hernia Risk Loci are Expressed </a:t>
            </a:r>
            <a:br>
              <a:rPr lang="en-US" sz="2800" dirty="0" smtClean="0"/>
            </a:br>
            <a:r>
              <a:rPr lang="en-US" sz="2800" dirty="0" smtClean="0"/>
              <a:t>in Mouse Connective Tissue</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4098" name="Picture 2" descr="I:\Papers\Drafts\Hernia\1-revisions\Fig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34065"/>
            <a:ext cx="8190582" cy="3430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Expression Network Analysis Identifies a Pathway</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5122" name="Picture 2" descr="I:\Papers\Drafts\Hernia\1-revisions\Figure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170" y="905444"/>
            <a:ext cx="5831659" cy="53328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smtClean="0"/>
              <a:t>4 Inguinal Hernia Risk Loci</a:t>
            </a:r>
          </a:p>
          <a:p>
            <a:pPr lvl="1" eaLnBrk="1" hangingPunct="1">
              <a:buClr>
                <a:srgbClr val="009FE3"/>
              </a:buClr>
              <a:defRPr/>
            </a:pPr>
            <a:r>
              <a:rPr lang="en-US" kern="0" dirty="0" smtClean="0"/>
              <a:t>Confirmed through replication in an independent cohort</a:t>
            </a:r>
          </a:p>
          <a:p>
            <a:pPr lvl="1" eaLnBrk="1" hangingPunct="1">
              <a:buClr>
                <a:srgbClr val="009FE3"/>
              </a:buClr>
              <a:defRPr/>
            </a:pPr>
            <a:r>
              <a:rPr lang="en-US" kern="0" dirty="0" smtClean="0"/>
              <a:t>Genes in the loci are expressed in equivalent mouse tissue</a:t>
            </a:r>
          </a:p>
          <a:p>
            <a:pPr eaLnBrk="1" hangingPunct="1">
              <a:buClr>
                <a:srgbClr val="009FE3"/>
              </a:buClr>
              <a:defRPr/>
            </a:pPr>
            <a:r>
              <a:rPr lang="en-US" sz="2800" b="1" kern="0" dirty="0" smtClean="0">
                <a:solidFill>
                  <a:schemeClr val="bg1">
                    <a:lumMod val="85000"/>
                  </a:schemeClr>
                </a:solidFill>
              </a:rPr>
              <a:t>Hernia Loci Show Evidence of Pleiotropy</a:t>
            </a:r>
          </a:p>
          <a:p>
            <a:pPr lvl="1" eaLnBrk="1" hangingPunct="1">
              <a:buClr>
                <a:srgbClr val="009FE3"/>
              </a:buClr>
              <a:defRPr/>
            </a:pPr>
            <a:r>
              <a:rPr lang="en-US" i="1" kern="0" dirty="0" smtClean="0">
                <a:solidFill>
                  <a:schemeClr val="bg1">
                    <a:lumMod val="85000"/>
                  </a:schemeClr>
                </a:solidFill>
              </a:rPr>
              <a:t>EFEMP1</a:t>
            </a:r>
            <a:r>
              <a:rPr lang="en-US" kern="0" dirty="0" smtClean="0">
                <a:solidFill>
                  <a:schemeClr val="bg1">
                    <a:lumMod val="85000"/>
                  </a:schemeClr>
                </a:solidFill>
              </a:rPr>
              <a:t>: Height, Forced Vital Capacity, Multiple Cancers</a:t>
            </a:r>
          </a:p>
          <a:p>
            <a:pPr lvl="1" eaLnBrk="1" hangingPunct="1">
              <a:buClr>
                <a:srgbClr val="009FE3"/>
              </a:buClr>
              <a:defRPr/>
            </a:pPr>
            <a:r>
              <a:rPr lang="en-US" i="1" kern="0" dirty="0" smtClean="0">
                <a:solidFill>
                  <a:schemeClr val="bg1">
                    <a:lumMod val="85000"/>
                  </a:schemeClr>
                </a:solidFill>
              </a:rPr>
              <a:t>WT1</a:t>
            </a:r>
            <a:r>
              <a:rPr lang="en-US" kern="0" dirty="0" smtClean="0">
                <a:solidFill>
                  <a:schemeClr val="bg1">
                    <a:lumMod val="85000"/>
                  </a:schemeClr>
                </a:solidFill>
              </a:rPr>
              <a:t>: Wilms’ Tumor, Tuberculosis</a:t>
            </a:r>
          </a:p>
          <a:p>
            <a:pPr lvl="1" eaLnBrk="1" hangingPunct="1">
              <a:buClr>
                <a:srgbClr val="009FE3"/>
              </a:buClr>
              <a:defRPr/>
            </a:pPr>
            <a:r>
              <a:rPr lang="en-US" i="1" kern="0" dirty="0" smtClean="0">
                <a:solidFill>
                  <a:schemeClr val="bg1">
                    <a:lumMod val="85000"/>
                  </a:schemeClr>
                </a:solidFill>
              </a:rPr>
              <a:t>EBF2</a:t>
            </a:r>
            <a:r>
              <a:rPr lang="en-US" kern="0" dirty="0" smtClean="0">
                <a:solidFill>
                  <a:schemeClr val="bg1">
                    <a:lumMod val="85000"/>
                  </a:schemeClr>
                </a:solidFill>
              </a:rPr>
              <a:t>: Prostate Cancer (different area in the gene)</a:t>
            </a:r>
          </a:p>
          <a:p>
            <a:pPr lvl="1" eaLnBrk="1" hangingPunct="1">
              <a:buClr>
                <a:srgbClr val="009FE3"/>
              </a:buClr>
              <a:defRPr/>
            </a:pPr>
            <a:r>
              <a:rPr lang="en-US" i="1" kern="0" dirty="0" smtClean="0">
                <a:solidFill>
                  <a:schemeClr val="bg1">
                    <a:lumMod val="85000"/>
                  </a:schemeClr>
                </a:solidFill>
              </a:rPr>
              <a:t>ADAMTS6</a:t>
            </a:r>
            <a:r>
              <a:rPr lang="en-US" kern="0" dirty="0" smtClean="0">
                <a:solidFill>
                  <a:schemeClr val="bg1">
                    <a:lumMod val="85000"/>
                  </a:schemeClr>
                </a:solidFill>
              </a:rPr>
              <a:t>: Central Corneal Thickness, Osteosarcoma</a:t>
            </a:r>
          </a:p>
          <a:p>
            <a:pPr eaLnBrk="1" hangingPunct="1">
              <a:buClr>
                <a:srgbClr val="009FE3"/>
              </a:buClr>
              <a:defRPr/>
            </a:pPr>
            <a:r>
              <a:rPr lang="en-US" sz="2800" b="1" kern="0" dirty="0" smtClean="0">
                <a:solidFill>
                  <a:schemeClr val="bg1">
                    <a:lumMod val="85000"/>
                  </a:schemeClr>
                </a:solidFill>
              </a:rPr>
              <a:t>Moving Toward Mechanism</a:t>
            </a:r>
          </a:p>
          <a:p>
            <a:pPr lvl="1" eaLnBrk="1" hangingPunct="1">
              <a:buClr>
                <a:srgbClr val="009FE3"/>
              </a:buClr>
              <a:defRPr/>
            </a:pPr>
            <a:r>
              <a:rPr lang="en-US" kern="0" dirty="0" smtClean="0">
                <a:solidFill>
                  <a:schemeClr val="bg1">
                    <a:lumMod val="85000"/>
                  </a:schemeClr>
                </a:solidFill>
              </a:rPr>
              <a:t>Collagen homeostasis</a:t>
            </a:r>
          </a:p>
          <a:p>
            <a:pPr lvl="1" eaLnBrk="1" hangingPunct="1">
              <a:buClr>
                <a:srgbClr val="009FE3"/>
              </a:buClr>
              <a:defRPr/>
            </a:pPr>
            <a:r>
              <a:rPr lang="en-US" kern="0" dirty="0" smtClean="0">
                <a:solidFill>
                  <a:schemeClr val="bg1">
                    <a:lumMod val="85000"/>
                  </a:schemeClr>
                </a:solidFill>
              </a:rPr>
              <a:t>Matrix metalloproteinases and their inhibitors (</a:t>
            </a:r>
            <a:r>
              <a:rPr lang="en-US" i="1" kern="0" dirty="0" smtClean="0">
                <a:solidFill>
                  <a:schemeClr val="bg1">
                    <a:lumMod val="85000"/>
                  </a:schemeClr>
                </a:solidFill>
              </a:rPr>
              <a:t>WT1</a:t>
            </a:r>
            <a:r>
              <a:rPr lang="en-US" kern="0" dirty="0" smtClean="0">
                <a:solidFill>
                  <a:schemeClr val="bg1">
                    <a:lumMod val="85000"/>
                  </a:schemeClr>
                </a:solidFill>
              </a:rPr>
              <a:t> and </a:t>
            </a:r>
            <a:r>
              <a:rPr lang="en-US" i="1" kern="0" dirty="0" smtClean="0">
                <a:solidFill>
                  <a:schemeClr val="bg1">
                    <a:lumMod val="85000"/>
                  </a:schemeClr>
                </a:solidFill>
              </a:rPr>
              <a:t>ADAMTS6</a:t>
            </a:r>
            <a:r>
              <a:rPr lang="en-US" kern="0" dirty="0" smtClean="0">
                <a:solidFill>
                  <a:schemeClr val="bg1">
                    <a:lumMod val="85000"/>
                  </a:schemeClr>
                </a:solidFill>
              </a:rPr>
              <a:t>)</a:t>
            </a:r>
          </a:p>
          <a:p>
            <a:pPr lvl="1" eaLnBrk="1" hangingPunct="1">
              <a:buClr>
                <a:srgbClr val="009FE3"/>
              </a:buClr>
              <a:defRPr/>
            </a:pPr>
            <a:r>
              <a:rPr lang="en-US" kern="0" dirty="0" smtClean="0">
                <a:solidFill>
                  <a:schemeClr val="bg1">
                    <a:lumMod val="85000"/>
                  </a:schemeClr>
                </a:solidFill>
              </a:rPr>
              <a:t>Elastin and chronic obstructive pulmonary disease (</a:t>
            </a:r>
            <a:r>
              <a:rPr lang="en-US" i="1" kern="0" dirty="0" smtClean="0">
                <a:solidFill>
                  <a:schemeClr val="bg1">
                    <a:lumMod val="85000"/>
                  </a:schemeClr>
                </a:solidFill>
              </a:rPr>
              <a:t>EFEMP1</a:t>
            </a:r>
            <a:r>
              <a:rPr lang="en-US" kern="0" dirty="0" smtClean="0">
                <a:solidFill>
                  <a:schemeClr val="bg1">
                    <a:lumMod val="85000"/>
                  </a:schemeClr>
                </a:solidFill>
              </a:rPr>
              <a:t>)</a:t>
            </a:r>
            <a:endParaRPr lang="en-US" sz="1800" kern="0" dirty="0" smtClean="0">
              <a:solidFill>
                <a:schemeClr val="bg1">
                  <a:lumMod val="85000"/>
                </a:schemeClr>
              </a:solidFill>
            </a:endParaRPr>
          </a:p>
        </p:txBody>
      </p:sp>
    </p:spTree>
    <p:extLst>
      <p:ext uri="{BB962C8B-B14F-4D97-AF65-F5344CB8AC3E}">
        <p14:creationId xmlns:p14="http://schemas.microsoft.com/office/powerpoint/2010/main" val="1117955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smtClean="0"/>
              <a:t>4 Inguinal Hernia Risk Loci</a:t>
            </a:r>
          </a:p>
          <a:p>
            <a:pPr lvl="1" eaLnBrk="1" hangingPunct="1">
              <a:buClr>
                <a:srgbClr val="009FE3"/>
              </a:buClr>
              <a:defRPr/>
            </a:pPr>
            <a:r>
              <a:rPr lang="en-US" kern="0" dirty="0" smtClean="0"/>
              <a:t>Confirmed through replication in an independent cohort</a:t>
            </a:r>
          </a:p>
          <a:p>
            <a:pPr lvl="1" eaLnBrk="1" hangingPunct="1">
              <a:buClr>
                <a:srgbClr val="009FE3"/>
              </a:buClr>
              <a:defRPr/>
            </a:pPr>
            <a:r>
              <a:rPr lang="en-US" kern="0" dirty="0" smtClean="0"/>
              <a:t>Genes in the loci are expressed in equivalent mouse tissue</a:t>
            </a:r>
          </a:p>
          <a:p>
            <a:pPr eaLnBrk="1" hangingPunct="1">
              <a:buClr>
                <a:srgbClr val="009FE3"/>
              </a:buClr>
              <a:defRPr/>
            </a:pPr>
            <a:r>
              <a:rPr lang="en-US" sz="2800" b="1" kern="0" dirty="0" smtClean="0"/>
              <a:t>Hernia Loci Show Evidence of Pleiotropy</a:t>
            </a:r>
          </a:p>
          <a:p>
            <a:pPr lvl="1" eaLnBrk="1" hangingPunct="1">
              <a:buClr>
                <a:srgbClr val="009FE3"/>
              </a:buClr>
              <a:defRPr/>
            </a:pPr>
            <a:r>
              <a:rPr lang="en-US" i="1" kern="0" dirty="0" smtClean="0"/>
              <a:t>EFEMP1</a:t>
            </a:r>
            <a:r>
              <a:rPr lang="en-US" kern="0" dirty="0" smtClean="0"/>
              <a:t>: Height, Forced Vital Capacity, Multiple Cancers</a:t>
            </a:r>
          </a:p>
          <a:p>
            <a:pPr lvl="1" eaLnBrk="1" hangingPunct="1">
              <a:buClr>
                <a:srgbClr val="009FE3"/>
              </a:buClr>
              <a:defRPr/>
            </a:pPr>
            <a:r>
              <a:rPr lang="en-US" i="1" kern="0" dirty="0" smtClean="0"/>
              <a:t>WT1</a:t>
            </a:r>
            <a:r>
              <a:rPr lang="en-US" kern="0" dirty="0" smtClean="0"/>
              <a:t>: Wilms’ Tumor, Tuberculosis</a:t>
            </a:r>
          </a:p>
          <a:p>
            <a:pPr lvl="1" eaLnBrk="1" hangingPunct="1">
              <a:buClr>
                <a:srgbClr val="009FE3"/>
              </a:buClr>
              <a:defRPr/>
            </a:pPr>
            <a:r>
              <a:rPr lang="en-US" i="1" kern="0" dirty="0" smtClean="0"/>
              <a:t>EBF2</a:t>
            </a:r>
            <a:r>
              <a:rPr lang="en-US" kern="0" dirty="0" smtClean="0"/>
              <a:t>: Prostate Cancer (different area in the gene)</a:t>
            </a:r>
          </a:p>
          <a:p>
            <a:pPr lvl="1" eaLnBrk="1" hangingPunct="1">
              <a:buClr>
                <a:srgbClr val="009FE3"/>
              </a:buClr>
              <a:defRPr/>
            </a:pPr>
            <a:r>
              <a:rPr lang="en-US" i="1" kern="0" dirty="0" smtClean="0"/>
              <a:t>ADAMTS6</a:t>
            </a:r>
            <a:r>
              <a:rPr lang="en-US" kern="0" dirty="0" smtClean="0"/>
              <a:t>: Central Corneal Thickness, Osteosarcoma</a:t>
            </a:r>
          </a:p>
          <a:p>
            <a:pPr eaLnBrk="1" hangingPunct="1">
              <a:buClr>
                <a:srgbClr val="009FE3"/>
              </a:buClr>
              <a:defRPr/>
            </a:pPr>
            <a:r>
              <a:rPr lang="en-US" sz="2800" b="1" kern="0" dirty="0" smtClean="0">
                <a:solidFill>
                  <a:schemeClr val="bg1">
                    <a:lumMod val="85000"/>
                  </a:schemeClr>
                </a:solidFill>
              </a:rPr>
              <a:t>Moving Toward Mechanism</a:t>
            </a:r>
          </a:p>
          <a:p>
            <a:pPr lvl="1" eaLnBrk="1" hangingPunct="1">
              <a:buClr>
                <a:srgbClr val="009FE3"/>
              </a:buClr>
              <a:defRPr/>
            </a:pPr>
            <a:r>
              <a:rPr lang="en-US" kern="0" dirty="0" smtClean="0">
                <a:solidFill>
                  <a:schemeClr val="bg1">
                    <a:lumMod val="85000"/>
                  </a:schemeClr>
                </a:solidFill>
              </a:rPr>
              <a:t>Collagen homeostasis</a:t>
            </a:r>
          </a:p>
          <a:p>
            <a:pPr lvl="1" eaLnBrk="1" hangingPunct="1">
              <a:buClr>
                <a:srgbClr val="009FE3"/>
              </a:buClr>
              <a:defRPr/>
            </a:pPr>
            <a:r>
              <a:rPr lang="en-US" kern="0" dirty="0" smtClean="0">
                <a:solidFill>
                  <a:schemeClr val="bg1">
                    <a:lumMod val="85000"/>
                  </a:schemeClr>
                </a:solidFill>
              </a:rPr>
              <a:t>Matrix metalloproteinases and their inhibitors </a:t>
            </a:r>
            <a:r>
              <a:rPr lang="en-US" kern="0" dirty="0">
                <a:solidFill>
                  <a:schemeClr val="bg1">
                    <a:lumMod val="85000"/>
                  </a:schemeClr>
                </a:solidFill>
              </a:rPr>
              <a:t>(</a:t>
            </a:r>
            <a:r>
              <a:rPr lang="en-US" i="1" kern="0" dirty="0">
                <a:solidFill>
                  <a:schemeClr val="bg1">
                    <a:lumMod val="85000"/>
                  </a:schemeClr>
                </a:solidFill>
              </a:rPr>
              <a:t>WT1</a:t>
            </a:r>
            <a:r>
              <a:rPr lang="en-US" kern="0" dirty="0">
                <a:solidFill>
                  <a:schemeClr val="bg1">
                    <a:lumMod val="85000"/>
                  </a:schemeClr>
                </a:solidFill>
              </a:rPr>
              <a:t> and </a:t>
            </a:r>
            <a:r>
              <a:rPr lang="en-US" i="1" kern="0" dirty="0">
                <a:solidFill>
                  <a:schemeClr val="bg1">
                    <a:lumMod val="85000"/>
                  </a:schemeClr>
                </a:solidFill>
              </a:rPr>
              <a:t>ADAMTS6</a:t>
            </a:r>
            <a:r>
              <a:rPr lang="en-US" kern="0" dirty="0" smtClean="0">
                <a:solidFill>
                  <a:schemeClr val="bg1">
                    <a:lumMod val="85000"/>
                  </a:schemeClr>
                </a:solidFill>
              </a:rPr>
              <a:t>)</a:t>
            </a:r>
          </a:p>
          <a:p>
            <a:pPr lvl="1" eaLnBrk="1" hangingPunct="1">
              <a:buClr>
                <a:srgbClr val="009FE3"/>
              </a:buClr>
              <a:defRPr/>
            </a:pPr>
            <a:r>
              <a:rPr lang="en-US" kern="0" dirty="0" smtClean="0">
                <a:solidFill>
                  <a:schemeClr val="bg1">
                    <a:lumMod val="85000"/>
                  </a:schemeClr>
                </a:solidFill>
              </a:rPr>
              <a:t>Elastin and chronic obstructive pulmonary disease (</a:t>
            </a:r>
            <a:r>
              <a:rPr lang="en-US" i="1" kern="0" dirty="0" smtClean="0">
                <a:solidFill>
                  <a:schemeClr val="bg1">
                    <a:lumMod val="85000"/>
                  </a:schemeClr>
                </a:solidFill>
              </a:rPr>
              <a:t>EFEMP1</a:t>
            </a:r>
            <a:r>
              <a:rPr lang="en-US" kern="0" dirty="0" smtClean="0">
                <a:solidFill>
                  <a:schemeClr val="bg1">
                    <a:lumMod val="85000"/>
                  </a:schemeClr>
                </a:solidFill>
              </a:rPr>
              <a:t>)</a:t>
            </a:r>
            <a:endParaRPr lang="en-US" sz="1800" kern="0" dirty="0" smtClean="0">
              <a:solidFill>
                <a:schemeClr val="bg1">
                  <a:lumMod val="85000"/>
                </a:schemeClr>
              </a:solidFill>
            </a:endParaRPr>
          </a:p>
        </p:txBody>
      </p:sp>
    </p:spTree>
    <p:extLst>
      <p:ext uri="{BB962C8B-B14F-4D97-AF65-F5344CB8AC3E}">
        <p14:creationId xmlns:p14="http://schemas.microsoft.com/office/powerpoint/2010/main" val="407912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t>
            </a:r>
            <a:r>
              <a:rPr lang="en-US" sz="2800" dirty="0" smtClean="0"/>
              <a:t>ave We </a:t>
            </a:r>
            <a:r>
              <a:rPr lang="en-US" sz="2800" dirty="0"/>
              <a:t>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dirty="0"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smtClean="0"/>
              <a:t>4 Inguinal Hernia Risk Loci</a:t>
            </a:r>
          </a:p>
          <a:p>
            <a:pPr lvl="1" eaLnBrk="1" hangingPunct="1">
              <a:buClr>
                <a:srgbClr val="009FE3"/>
              </a:buClr>
              <a:defRPr/>
            </a:pPr>
            <a:r>
              <a:rPr lang="en-US" kern="0" dirty="0" smtClean="0"/>
              <a:t>Confirmed through replication in an independent cohort</a:t>
            </a:r>
          </a:p>
          <a:p>
            <a:pPr lvl="1" eaLnBrk="1" hangingPunct="1">
              <a:buClr>
                <a:srgbClr val="009FE3"/>
              </a:buClr>
              <a:defRPr/>
            </a:pPr>
            <a:r>
              <a:rPr lang="en-US" kern="0" dirty="0" smtClean="0"/>
              <a:t>Genes in the loci are expressed in equivalent mouse tissue</a:t>
            </a:r>
          </a:p>
          <a:p>
            <a:pPr eaLnBrk="1" hangingPunct="1">
              <a:buClr>
                <a:srgbClr val="009FE3"/>
              </a:buClr>
              <a:defRPr/>
            </a:pPr>
            <a:r>
              <a:rPr lang="en-US" sz="2800" b="1" kern="0" dirty="0" smtClean="0"/>
              <a:t>Hernia Loci Show Evidence of Pleiotropy</a:t>
            </a:r>
          </a:p>
          <a:p>
            <a:pPr lvl="1" eaLnBrk="1" hangingPunct="1">
              <a:buClr>
                <a:srgbClr val="009FE3"/>
              </a:buClr>
              <a:defRPr/>
            </a:pPr>
            <a:r>
              <a:rPr lang="en-US" i="1" kern="0" dirty="0" smtClean="0"/>
              <a:t>EFEMP1</a:t>
            </a:r>
            <a:r>
              <a:rPr lang="en-US" kern="0" dirty="0" smtClean="0"/>
              <a:t>: Height, Forced Vital Capacity, Multiple Cancers</a:t>
            </a:r>
          </a:p>
          <a:p>
            <a:pPr lvl="1" eaLnBrk="1" hangingPunct="1">
              <a:buClr>
                <a:srgbClr val="009FE3"/>
              </a:buClr>
              <a:defRPr/>
            </a:pPr>
            <a:r>
              <a:rPr lang="en-US" i="1" kern="0" dirty="0" smtClean="0"/>
              <a:t>WT1</a:t>
            </a:r>
            <a:r>
              <a:rPr lang="en-US" kern="0" dirty="0" smtClean="0"/>
              <a:t>: Wilms’ Tumor, Tuberculosis</a:t>
            </a:r>
          </a:p>
          <a:p>
            <a:pPr lvl="1" eaLnBrk="1" hangingPunct="1">
              <a:buClr>
                <a:srgbClr val="009FE3"/>
              </a:buClr>
              <a:defRPr/>
            </a:pPr>
            <a:r>
              <a:rPr lang="en-US" i="1" kern="0" dirty="0" smtClean="0"/>
              <a:t>EBF2</a:t>
            </a:r>
            <a:r>
              <a:rPr lang="en-US" kern="0" dirty="0" smtClean="0"/>
              <a:t>: Prostate Cancer (different area in the gene)</a:t>
            </a:r>
          </a:p>
          <a:p>
            <a:pPr lvl="1" eaLnBrk="1" hangingPunct="1">
              <a:buClr>
                <a:srgbClr val="009FE3"/>
              </a:buClr>
              <a:defRPr/>
            </a:pPr>
            <a:r>
              <a:rPr lang="en-US" i="1" kern="0" dirty="0" smtClean="0"/>
              <a:t>ADAMTS6</a:t>
            </a:r>
            <a:r>
              <a:rPr lang="en-US" kern="0" dirty="0" smtClean="0"/>
              <a:t>: Central Corneal Thickness, Osteosarcoma</a:t>
            </a:r>
          </a:p>
          <a:p>
            <a:pPr eaLnBrk="1" hangingPunct="1">
              <a:buClr>
                <a:srgbClr val="009FE3"/>
              </a:buClr>
              <a:defRPr/>
            </a:pPr>
            <a:r>
              <a:rPr lang="en-US" sz="2800" b="1" kern="0" dirty="0" smtClean="0"/>
              <a:t>Moving Toward Mechanism</a:t>
            </a:r>
          </a:p>
          <a:p>
            <a:pPr lvl="1" eaLnBrk="1" hangingPunct="1">
              <a:buClr>
                <a:srgbClr val="009FE3"/>
              </a:buClr>
              <a:defRPr/>
            </a:pPr>
            <a:r>
              <a:rPr lang="en-US" kern="0" dirty="0"/>
              <a:t>Collagen homeostasis</a:t>
            </a:r>
          </a:p>
          <a:p>
            <a:pPr lvl="1" eaLnBrk="1" hangingPunct="1">
              <a:buClr>
                <a:srgbClr val="009FE3"/>
              </a:buClr>
              <a:defRPr/>
            </a:pPr>
            <a:r>
              <a:rPr lang="en-US" kern="0" dirty="0"/>
              <a:t>Matrix metalloproteinases and their </a:t>
            </a:r>
            <a:r>
              <a:rPr lang="en-US" kern="0" dirty="0" smtClean="0"/>
              <a:t>inhibitors</a:t>
            </a:r>
            <a:endParaRPr lang="en-US" kern="0" dirty="0"/>
          </a:p>
          <a:p>
            <a:pPr lvl="1" eaLnBrk="1" hangingPunct="1">
              <a:buClr>
                <a:srgbClr val="009FE3"/>
              </a:buClr>
              <a:defRPr/>
            </a:pPr>
            <a:r>
              <a:rPr lang="en-US" kern="0" dirty="0"/>
              <a:t>Elastin and </a:t>
            </a:r>
            <a:r>
              <a:rPr lang="en-US" kern="0" dirty="0" smtClean="0"/>
              <a:t>chronic </a:t>
            </a:r>
            <a:r>
              <a:rPr lang="en-US" kern="0" dirty="0"/>
              <a:t>obstructive pulmonary </a:t>
            </a:r>
            <a:r>
              <a:rPr lang="en-US" kern="0" dirty="0" smtClean="0"/>
              <a:t>disease</a:t>
            </a:r>
            <a:endParaRPr lang="en-US" kern="0" dirty="0"/>
          </a:p>
        </p:txBody>
      </p:sp>
    </p:spTree>
    <p:extLst>
      <p:ext uri="{BB962C8B-B14F-4D97-AF65-F5344CB8AC3E}">
        <p14:creationId xmlns:p14="http://schemas.microsoft.com/office/powerpoint/2010/main" val="4079121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Tree>
    <p:extLst>
      <p:ext uri="{BB962C8B-B14F-4D97-AF65-F5344CB8AC3E}">
        <p14:creationId xmlns:p14="http://schemas.microsoft.com/office/powerpoint/2010/main" val="2862382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
        <p:nvSpPr>
          <p:cNvPr id="7" name="Rectangle 3"/>
          <p:cNvSpPr txBox="1">
            <a:spLocks noChangeArrowheads="1"/>
          </p:cNvSpPr>
          <p:nvPr/>
        </p:nvSpPr>
        <p:spPr bwMode="gray">
          <a:xfrm>
            <a:off x="305118" y="1606691"/>
            <a:ext cx="8794750" cy="202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Tx/>
              <a:defRPr/>
            </a:pPr>
            <a:r>
              <a:rPr lang="en-US" sz="2800" b="1" kern="0" dirty="0" smtClean="0"/>
              <a:t>Where are the Regulatory Elements in Hernia Risk Loci?</a:t>
            </a:r>
          </a:p>
          <a:p>
            <a:pPr marL="457200" lvl="1" indent="0" eaLnBrk="1" hangingPunct="1">
              <a:buClrTx/>
              <a:buNone/>
              <a:defRPr/>
            </a:pPr>
            <a:endParaRPr lang="en-US" kern="0" dirty="0" smtClean="0"/>
          </a:p>
          <a:p>
            <a:pPr eaLnBrk="1" hangingPunct="1">
              <a:buClrTx/>
              <a:defRPr/>
            </a:pPr>
            <a:r>
              <a:rPr lang="en-US" sz="2800" b="1" kern="0" dirty="0">
                <a:solidFill>
                  <a:schemeClr val="bg1">
                    <a:lumMod val="95000"/>
                  </a:schemeClr>
                </a:solidFill>
              </a:rPr>
              <a:t>Which Variants Disrupt the Function of These Elements?</a:t>
            </a:r>
          </a:p>
          <a:p>
            <a:pPr eaLnBrk="1" hangingPunct="1">
              <a:buClrTx/>
              <a:defRPr/>
            </a:pPr>
            <a:endParaRPr lang="en-US" sz="2800" b="1" kern="0" dirty="0" smtClean="0"/>
          </a:p>
        </p:txBody>
      </p:sp>
    </p:spTree>
    <p:extLst>
      <p:ext uri="{BB962C8B-B14F-4D97-AF65-F5344CB8AC3E}">
        <p14:creationId xmlns:p14="http://schemas.microsoft.com/office/powerpoint/2010/main" val="170261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Genes Are Like Lightbulbs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latin typeface="Arial" panose="020B0604020202020204" pitchFamily="34" charset="0"/>
                <a:cs typeface="Arial" panose="020B0604020202020204" pitchFamily="34" charset="0"/>
              </a:rPr>
              <a:t>|     © 2011 Kaiser Foundation Health Plan, Inc. For internal use only.</a:t>
            </a:r>
            <a:endParaRPr lang="en-US"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29, 2016</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sp>
        <p:nvSpPr>
          <p:cNvPr id="38" name="TextBox 37"/>
          <p:cNvSpPr txBox="1"/>
          <p:nvPr/>
        </p:nvSpPr>
        <p:spPr>
          <a:xfrm>
            <a:off x="6436519" y="5211817"/>
            <a:ext cx="1364455"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Genes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977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Genes Are Like Lightbulbs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latin typeface="Arial" panose="020B0604020202020204" pitchFamily="34" charset="0"/>
                <a:cs typeface="Arial" panose="020B0604020202020204" pitchFamily="34" charset="0"/>
              </a:rPr>
              <a:t>|     © 2011 Kaiser Foundation Health Plan, Inc. For internal use only.</a:t>
            </a:r>
            <a:endParaRPr lang="en-US"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29, 2016</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Promoters</a:t>
            </a:r>
            <a:endParaRPr lang="en-US" b="1" dirty="0">
              <a:latin typeface="Arial" panose="020B0604020202020204" pitchFamily="34" charset="0"/>
              <a:cs typeface="Arial" panose="020B0604020202020204" pitchFamily="34" charset="0"/>
            </a:endParaRP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Genes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37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Genes Are Like Lightbulbs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latin typeface="Arial" panose="020B0604020202020204" pitchFamily="34" charset="0"/>
                <a:cs typeface="Arial" panose="020B0604020202020204" pitchFamily="34" charset="0"/>
              </a:rPr>
              <a:t>|     © 2011 Kaiser Foundation Health Plan, Inc. For internal use only.</a:t>
            </a:r>
            <a:endParaRPr lang="en-US"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29, 2016</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34" y="2188369"/>
            <a:ext cx="1853232" cy="306514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11" name="Elbow Connector 10"/>
          <p:cNvCxnSpPr/>
          <p:nvPr/>
        </p:nvCxnSpPr>
        <p:spPr bwMode="auto">
          <a:xfrm flipV="1">
            <a:off x="2355366" y="2608983"/>
            <a:ext cx="1187932" cy="1142437"/>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Elbow Connector 15"/>
          <p:cNvCxnSpPr/>
          <p:nvPr/>
        </p:nvCxnSpPr>
        <p:spPr bwMode="auto">
          <a:xfrm>
            <a:off x="2355366" y="3743098"/>
            <a:ext cx="1187932" cy="1102282"/>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Box 33"/>
          <p:cNvSpPr txBox="1"/>
          <p:nvPr/>
        </p:nvSpPr>
        <p:spPr>
          <a:xfrm>
            <a:off x="674853" y="5464594"/>
            <a:ext cx="1619553"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a:t>
            </a:r>
            <a:endParaRPr lang="en-US" b="1" dirty="0">
              <a:latin typeface="Arial" panose="020B0604020202020204" pitchFamily="34" charset="0"/>
              <a:cs typeface="Arial" panose="020B0604020202020204" pitchFamily="34" charset="0"/>
            </a:endParaRPr>
          </a:p>
        </p:txBody>
      </p: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Promoters</a:t>
            </a:r>
            <a:endParaRPr lang="en-US" b="1" dirty="0">
              <a:latin typeface="Arial" panose="020B0604020202020204" pitchFamily="34" charset="0"/>
              <a:cs typeface="Arial" panose="020B0604020202020204" pitchFamily="34" charset="0"/>
            </a:endParaRP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Genes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318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Proteins Bind Regulatory Elements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2170"/>
          <a:stretch/>
        </p:blipFill>
        <p:spPr>
          <a:xfrm>
            <a:off x="1246632" y="1082040"/>
            <a:ext cx="6650736" cy="1306306"/>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Promoter	Gene</a:t>
            </a:r>
            <a:endParaRPr lang="en-US" b="1" dirty="0">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Arrow Connector 9"/>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24555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rotWithShape="1">
          <a:blip r:embed="rId3">
            <a:extLst>
              <a:ext uri="{28A0092B-C50C-407E-A947-70E740481C1C}">
                <a14:useLocalDpi xmlns:a14="http://schemas.microsoft.com/office/drawing/2010/main" val="0"/>
              </a:ext>
            </a:extLst>
          </a:blip>
          <a:srcRect l="28824" t="18441" r="19325" b="18354"/>
          <a:stretch/>
        </p:blipFill>
        <p:spPr bwMode="auto">
          <a:xfrm>
            <a:off x="365760" y="1119349"/>
            <a:ext cx="6051092" cy="514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idx="4294967295"/>
          </p:nvPr>
        </p:nvSpPr>
        <p:spPr>
          <a:xfrm>
            <a:off x="457200" y="365760"/>
            <a:ext cx="8229600" cy="480131"/>
          </a:xfrm>
        </p:spPr>
        <p:txBody>
          <a:bodyPr/>
          <a:lstStyle/>
          <a:p>
            <a:r>
              <a:rPr lang="en-US" sz="2800" dirty="0" smtClean="0"/>
              <a:t>Kaiser Permanente Northern California Members</a:t>
            </a:r>
            <a:endParaRPr lang="en-US" dirty="0" smtClean="0"/>
          </a:p>
        </p:txBody>
      </p:sp>
      <p:sp>
        <p:nvSpPr>
          <p:cNvPr id="34820" name="Slide Number Placeholder 3"/>
          <p:cNvSpPr txBox="1">
            <a:spLocks noGrp="1"/>
          </p:cNvSpPr>
          <p:nvPr/>
        </p:nvSpPr>
        <p:spPr bwMode="auto">
          <a:xfrm>
            <a:off x="4072738" y="6394798"/>
            <a:ext cx="532645" cy="29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algn="r" eaLnBrk="1" hangingPunct="1"/>
            <a:fld id="{009E800D-A0C0-418F-934A-238868D26DE0}" type="slidenum">
              <a:rPr lang="en-US" sz="1100">
                <a:solidFill>
                  <a:srgbClr val="007DA4"/>
                </a:solidFill>
              </a:rPr>
              <a:pPr algn="r" eaLnBrk="1" hangingPunct="1"/>
              <a:t>3</a:t>
            </a:fld>
            <a:endParaRPr lang="en-US" sz="1100">
              <a:solidFill>
                <a:srgbClr val="007DA4"/>
              </a:solidFill>
            </a:endParaRPr>
          </a:p>
        </p:txBody>
      </p:sp>
      <p:pic>
        <p:nvPicPr>
          <p:cNvPr id="4098" name="Picture 2" descr="California ma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917" y="1205614"/>
            <a:ext cx="2857500" cy="17621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H="1" flipV="1">
            <a:off x="2915728" y="1205614"/>
            <a:ext cx="2674189" cy="450658"/>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Straight Connector 4"/>
          <p:cNvCxnSpPr/>
          <p:nvPr/>
        </p:nvCxnSpPr>
        <p:spPr bwMode="auto">
          <a:xfrm>
            <a:off x="6038491" y="2398143"/>
            <a:ext cx="298015" cy="281221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a:t>
            </a:fld>
            <a:endParaRPr lang="en-US"/>
          </a:p>
        </p:txBody>
      </p:sp>
      <p:sp>
        <p:nvSpPr>
          <p:cNvPr id="9"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10"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29, 2016</a:t>
            </a:fld>
            <a:endParaRPr lang="en-US"/>
          </a:p>
        </p:txBody>
      </p:sp>
    </p:spTree>
    <p:extLst>
      <p:ext uri="{BB962C8B-B14F-4D97-AF65-F5344CB8AC3E}">
        <p14:creationId xmlns:p14="http://schemas.microsoft.com/office/powerpoint/2010/main" val="1077842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7253"/>
          <a:stretch/>
        </p:blipFill>
        <p:spPr>
          <a:xfrm>
            <a:off x="1246632" y="1082040"/>
            <a:ext cx="6650736" cy="1537139"/>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Promoter	Gene</a:t>
            </a:r>
            <a:endParaRPr lang="en-US" b="1" dirty="0">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Activator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367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632" y="1082040"/>
            <a:ext cx="6650736" cy="4693920"/>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Promoter	Gene</a:t>
            </a:r>
            <a:endParaRPr lang="en-US" b="1" dirty="0">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Activator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837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err="1" smtClean="0"/>
              <a:t>ChIP-seq</a:t>
            </a:r>
            <a:r>
              <a:rPr lang="en-US" sz="2800" dirty="0" smtClean="0"/>
              <a:t> Can Identify Regulatory Elements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7" name="Picture 3" descr="mouseembryo_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2" y="1607678"/>
            <a:ext cx="1005840" cy="13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pic>
        <p:nvPicPr>
          <p:cNvPr id="11" name="Picture 3"/>
          <p:cNvPicPr>
            <a:picLocks noChangeAspect="1"/>
          </p:cNvPicPr>
          <p:nvPr/>
        </p:nvPicPr>
        <p:blipFill rotWithShape="1">
          <a:blip r:embed="rId4">
            <a:extLst>
              <a:ext uri="{28A0092B-C50C-407E-A947-70E740481C1C}">
                <a14:useLocalDpi xmlns:a14="http://schemas.microsoft.com/office/drawing/2010/main" val="0"/>
              </a:ext>
            </a:extLst>
          </a:blip>
          <a:srcRect l="75965" t="10515" b="22074"/>
          <a:stretch/>
        </p:blipFill>
        <p:spPr bwMode="auto">
          <a:xfrm>
            <a:off x="2411693" y="2886076"/>
            <a:ext cx="1658938" cy="82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rotWithShape="1">
          <a:blip r:embed="rId4">
            <a:extLst>
              <a:ext uri="{28A0092B-C50C-407E-A947-70E740481C1C}">
                <a14:useLocalDpi xmlns:a14="http://schemas.microsoft.com/office/drawing/2010/main" val="0"/>
              </a:ext>
            </a:extLst>
          </a:blip>
          <a:srcRect l="43401" t="3670" r="38198" b="14186"/>
          <a:stretch/>
        </p:blipFill>
        <p:spPr bwMode="auto">
          <a:xfrm>
            <a:off x="2504561" y="1602824"/>
            <a:ext cx="1412200" cy="111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rotWithShape="1">
          <a:blip r:embed="rId4">
            <a:extLst>
              <a:ext uri="{28A0092B-C50C-407E-A947-70E740481C1C}">
                <a14:useLocalDpi xmlns:a14="http://schemas.microsoft.com/office/drawing/2010/main" val="0"/>
              </a:ext>
            </a:extLst>
          </a:blip>
          <a:srcRect t="10217" r="72025" b="44693"/>
          <a:stretch/>
        </p:blipFill>
        <p:spPr bwMode="auto">
          <a:xfrm>
            <a:off x="2037043" y="911464"/>
            <a:ext cx="2312710" cy="6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p:cNvGrpSpPr>
            <a:grpSpLocks/>
          </p:cNvGrpSpPr>
          <p:nvPr/>
        </p:nvGrpSpPr>
        <p:grpSpPr bwMode="auto">
          <a:xfrm>
            <a:off x="2242903" y="4057649"/>
            <a:ext cx="809625" cy="330200"/>
            <a:chOff x="6217865" y="2959944"/>
            <a:chExt cx="809921" cy="330128"/>
          </a:xfrm>
        </p:grpSpPr>
        <p:sp>
          <p:nvSpPr>
            <p:cNvPr id="15" name="Freeform 14"/>
            <p:cNvSpPr>
              <a:spLocks noChangeArrowheads="1"/>
            </p:cNvSpPr>
            <p:nvPr/>
          </p:nvSpPr>
          <p:spPr bwMode="auto">
            <a:xfrm>
              <a:off x="6235334" y="2959944"/>
              <a:ext cx="792452"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8 w 792535"/>
                <a:gd name="T17" fmla="*/ 95500 h 177728"/>
                <a:gd name="T18" fmla="*/ 429643 w 792535"/>
                <a:gd name="T19" fmla="*/ 114600 h 177728"/>
                <a:gd name="T20" fmla="*/ 458286 w 792535"/>
                <a:gd name="T21" fmla="*/ 124150 h 177728"/>
                <a:gd name="T22" fmla="*/ 582405 w 792535"/>
                <a:gd name="T23" fmla="*/ 171900 h 177728"/>
                <a:gd name="T24" fmla="*/ 668333 w 792535"/>
                <a:gd name="T25" fmla="*/ 152800 h 177728"/>
                <a:gd name="T26" fmla="*/ 696976 w 792535"/>
                <a:gd name="T27" fmla="*/ 133700 h 177728"/>
                <a:gd name="T28" fmla="*/ 725619 w 792535"/>
                <a:gd name="T29" fmla="*/ 105050 h 177728"/>
                <a:gd name="T30" fmla="*/ 754262 w 792535"/>
                <a:gd name="T31" fmla="*/ 95500 h 177728"/>
                <a:gd name="T32" fmla="*/ 792452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16" name="Freeform 15"/>
            <p:cNvSpPr>
              <a:spLocks noChangeArrowheads="1"/>
            </p:cNvSpPr>
            <p:nvPr/>
          </p:nvSpPr>
          <p:spPr bwMode="auto">
            <a:xfrm>
              <a:off x="6217865" y="3112311"/>
              <a:ext cx="792453"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9 w 792535"/>
                <a:gd name="T17" fmla="*/ 95500 h 177728"/>
                <a:gd name="T18" fmla="*/ 429644 w 792535"/>
                <a:gd name="T19" fmla="*/ 114600 h 177728"/>
                <a:gd name="T20" fmla="*/ 458287 w 792535"/>
                <a:gd name="T21" fmla="*/ 124150 h 177728"/>
                <a:gd name="T22" fmla="*/ 582406 w 792535"/>
                <a:gd name="T23" fmla="*/ 171900 h 177728"/>
                <a:gd name="T24" fmla="*/ 668334 w 792535"/>
                <a:gd name="T25" fmla="*/ 152800 h 177728"/>
                <a:gd name="T26" fmla="*/ 696977 w 792535"/>
                <a:gd name="T27" fmla="*/ 133700 h 177728"/>
                <a:gd name="T28" fmla="*/ 725620 w 792535"/>
                <a:gd name="T29" fmla="*/ 105050 h 177728"/>
                <a:gd name="T30" fmla="*/ 754263 w 792535"/>
                <a:gd name="T31" fmla="*/ 95500 h 177728"/>
                <a:gd name="T32" fmla="*/ 792453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17" name="Straight Connector 16"/>
            <p:cNvCxnSpPr>
              <a:cxnSpLocks noChangeShapeType="1"/>
              <a:stCxn id="15" idx="2"/>
              <a:endCxn id="16" idx="2"/>
            </p:cNvCxnSpPr>
            <p:nvPr/>
          </p:nvCxnSpPr>
          <p:spPr bwMode="auto">
            <a:xfrm flipH="1">
              <a:off x="6341735" y="2959944"/>
              <a:ext cx="17469"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15" idx="3"/>
              <a:endCxn id="16" idx="3"/>
            </p:cNvCxnSpPr>
            <p:nvPr/>
          </p:nvCxnSpPr>
          <p:spPr bwMode="auto">
            <a:xfrm flipH="1">
              <a:off x="6503719" y="2969467"/>
              <a:ext cx="17469"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15" idx="10"/>
              <a:endCxn id="16" idx="8"/>
            </p:cNvCxnSpPr>
            <p:nvPr/>
          </p:nvCxnSpPr>
          <p:spPr bwMode="auto">
            <a:xfrm flipH="1">
              <a:off x="6629178" y="3083742"/>
              <a:ext cx="65111"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15" idx="11"/>
              <a:endCxn id="16" idx="11"/>
            </p:cNvCxnSpPr>
            <p:nvPr/>
          </p:nvCxnSpPr>
          <p:spPr bwMode="auto">
            <a:xfrm flipH="1">
              <a:off x="6800691" y="3131357"/>
              <a:ext cx="17468"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1" name="Group 25"/>
          <p:cNvGrpSpPr>
            <a:grpSpLocks/>
          </p:cNvGrpSpPr>
          <p:nvPr/>
        </p:nvGrpSpPr>
        <p:grpSpPr bwMode="auto">
          <a:xfrm>
            <a:off x="3392082" y="4051299"/>
            <a:ext cx="811212" cy="330200"/>
            <a:chOff x="6217865" y="2959944"/>
            <a:chExt cx="809921" cy="330128"/>
          </a:xfrm>
        </p:grpSpPr>
        <p:sp>
          <p:nvSpPr>
            <p:cNvPr id="22" name="Freeform 21"/>
            <p:cNvSpPr>
              <a:spLocks noChangeArrowheads="1"/>
            </p:cNvSpPr>
            <p:nvPr/>
          </p:nvSpPr>
          <p:spPr bwMode="auto">
            <a:xfrm>
              <a:off x="6235299" y="2959944"/>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23" name="Freeform 22"/>
            <p:cNvSpPr>
              <a:spLocks noChangeArrowheads="1"/>
            </p:cNvSpPr>
            <p:nvPr/>
          </p:nvSpPr>
          <p:spPr bwMode="auto">
            <a:xfrm>
              <a:off x="6217865" y="3112311"/>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24" name="Straight Connector 23"/>
            <p:cNvCxnSpPr>
              <a:cxnSpLocks noChangeShapeType="1"/>
              <a:stCxn id="22" idx="2"/>
              <a:endCxn id="23" idx="2"/>
            </p:cNvCxnSpPr>
            <p:nvPr/>
          </p:nvCxnSpPr>
          <p:spPr bwMode="auto">
            <a:xfrm flipH="1">
              <a:off x="6341493" y="2959944"/>
              <a:ext cx="17434"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22" idx="3"/>
              <a:endCxn id="23" idx="3"/>
            </p:cNvCxnSpPr>
            <p:nvPr/>
          </p:nvCxnSpPr>
          <p:spPr bwMode="auto">
            <a:xfrm flipH="1">
              <a:off x="6504745" y="296946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22" idx="10"/>
              <a:endCxn id="23" idx="8"/>
            </p:cNvCxnSpPr>
            <p:nvPr/>
          </p:nvCxnSpPr>
          <p:spPr bwMode="auto">
            <a:xfrm flipH="1">
              <a:off x="6628373" y="3083742"/>
              <a:ext cx="64984"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22" idx="11"/>
              <a:endCxn id="23" idx="11"/>
            </p:cNvCxnSpPr>
            <p:nvPr/>
          </p:nvCxnSpPr>
          <p:spPr bwMode="auto">
            <a:xfrm flipH="1">
              <a:off x="6799550" y="313135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pic>
        <p:nvPicPr>
          <p:cNvPr id="31" name="Picture 57" descr="ChipSeqExample_220x148.jpg"/>
          <p:cNvPicPr>
            <a:picLocks noChangeAspect="1"/>
          </p:cNvPicPr>
          <p:nvPr/>
        </p:nvPicPr>
        <p:blipFill rotWithShape="1">
          <a:blip r:embed="rId5">
            <a:extLst>
              <a:ext uri="{28A0092B-C50C-407E-A947-70E740481C1C}">
                <a14:useLocalDpi xmlns:a14="http://schemas.microsoft.com/office/drawing/2010/main" val="0"/>
              </a:ext>
            </a:extLst>
          </a:blip>
          <a:srcRect l="3226" t="8776" b="27133"/>
          <a:stretch/>
        </p:blipFill>
        <p:spPr bwMode="auto">
          <a:xfrm>
            <a:off x="2375459" y="4600575"/>
            <a:ext cx="1848137" cy="8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2" descr="nature06008-f1.2.jpg"/>
          <p:cNvPicPr>
            <a:picLocks noChangeAspect="1"/>
          </p:cNvPicPr>
          <p:nvPr/>
        </p:nvPicPr>
        <p:blipFill rotWithShape="1">
          <a:blip r:embed="rId6">
            <a:extLst>
              <a:ext uri="{28A0092B-C50C-407E-A947-70E740481C1C}">
                <a14:useLocalDpi xmlns:a14="http://schemas.microsoft.com/office/drawing/2010/main" val="0"/>
              </a:ext>
            </a:extLst>
          </a:blip>
          <a:srcRect l="32533" r="47500" b="84537"/>
          <a:stretch/>
        </p:blipFill>
        <p:spPr bwMode="auto">
          <a:xfrm>
            <a:off x="2637785" y="5786436"/>
            <a:ext cx="1639717" cy="37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p:cNvSpPr/>
          <p:nvPr/>
        </p:nvSpPr>
        <p:spPr bwMode="auto">
          <a:xfrm>
            <a:off x="807244" y="2571750"/>
            <a:ext cx="250031" cy="242888"/>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4" name="TextBox 32"/>
          <p:cNvSpPr txBox="1">
            <a:spLocks noChangeArrowheads="1"/>
          </p:cNvSpPr>
          <p:nvPr/>
        </p:nvSpPr>
        <p:spPr bwMode="auto">
          <a:xfrm>
            <a:off x="4589008" y="1204080"/>
            <a:ext cx="3335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Cross-link DNA and Proteins</a:t>
            </a:r>
            <a:endParaRPr lang="en-US" sz="1800" b="1" dirty="0">
              <a:latin typeface="Arial" panose="020B0604020202020204" pitchFamily="34" charset="0"/>
              <a:cs typeface="Arial" panose="020B0604020202020204" pitchFamily="34" charset="0"/>
            </a:endParaRPr>
          </a:p>
        </p:txBody>
      </p:sp>
      <p:sp>
        <p:nvSpPr>
          <p:cNvPr id="35" name="TextBox 32"/>
          <p:cNvSpPr txBox="1">
            <a:spLocks noChangeArrowheads="1"/>
          </p:cNvSpPr>
          <p:nvPr/>
        </p:nvSpPr>
        <p:spPr bwMode="auto">
          <a:xfrm>
            <a:off x="4589009" y="208728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Shear DNA</a:t>
            </a:r>
            <a:endParaRPr lang="en-US" sz="1800" b="1" dirty="0">
              <a:latin typeface="Arial" panose="020B0604020202020204" pitchFamily="34" charset="0"/>
              <a:cs typeface="Arial" panose="020B0604020202020204" pitchFamily="34" charset="0"/>
            </a:endParaRPr>
          </a:p>
        </p:txBody>
      </p:sp>
      <p:sp>
        <p:nvSpPr>
          <p:cNvPr id="36" name="TextBox 32"/>
          <p:cNvSpPr txBox="1">
            <a:spLocks noChangeArrowheads="1"/>
          </p:cNvSpPr>
          <p:nvPr/>
        </p:nvSpPr>
        <p:spPr bwMode="auto">
          <a:xfrm>
            <a:off x="4589009" y="311296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err="1" smtClean="0">
                <a:latin typeface="Arial" panose="020B0604020202020204" pitchFamily="34" charset="0"/>
                <a:cs typeface="Arial" panose="020B0604020202020204" pitchFamily="34" charset="0"/>
              </a:rPr>
              <a:t>Immunoprecipitate</a:t>
            </a:r>
            <a:endParaRPr lang="en-US" sz="1800" b="1" dirty="0">
              <a:latin typeface="Arial" panose="020B0604020202020204" pitchFamily="34" charset="0"/>
              <a:cs typeface="Arial" panose="020B0604020202020204" pitchFamily="34" charset="0"/>
            </a:endParaRPr>
          </a:p>
        </p:txBody>
      </p:sp>
      <p:sp>
        <p:nvSpPr>
          <p:cNvPr id="37" name="TextBox 32"/>
          <p:cNvSpPr txBox="1">
            <a:spLocks noChangeArrowheads="1"/>
          </p:cNvSpPr>
          <p:nvPr/>
        </p:nvSpPr>
        <p:spPr bwMode="auto">
          <a:xfrm>
            <a:off x="4589009" y="3990458"/>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Reverse Cross-link</a:t>
            </a:r>
            <a:endParaRPr lang="en-US" sz="1800" b="1" dirty="0">
              <a:latin typeface="Arial" panose="020B0604020202020204" pitchFamily="34" charset="0"/>
              <a:cs typeface="Arial" panose="020B0604020202020204" pitchFamily="34" charset="0"/>
            </a:endParaRPr>
          </a:p>
        </p:txBody>
      </p:sp>
      <p:sp>
        <p:nvSpPr>
          <p:cNvPr id="38" name="TextBox 32"/>
          <p:cNvSpPr txBox="1">
            <a:spLocks noChangeArrowheads="1"/>
          </p:cNvSpPr>
          <p:nvPr/>
        </p:nvSpPr>
        <p:spPr bwMode="auto">
          <a:xfrm>
            <a:off x="4589009" y="482746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Sequence and Map Reads</a:t>
            </a:r>
            <a:endParaRPr lang="en-US" sz="1800" b="1" dirty="0">
              <a:latin typeface="Arial" panose="020B0604020202020204" pitchFamily="34" charset="0"/>
              <a:cs typeface="Arial" panose="020B0604020202020204" pitchFamily="34" charset="0"/>
            </a:endParaRPr>
          </a:p>
        </p:txBody>
      </p:sp>
      <p:sp>
        <p:nvSpPr>
          <p:cNvPr id="39" name="TextBox 32"/>
          <p:cNvSpPr txBox="1">
            <a:spLocks noChangeArrowheads="1"/>
          </p:cNvSpPr>
          <p:nvPr/>
        </p:nvSpPr>
        <p:spPr bwMode="auto">
          <a:xfrm>
            <a:off x="4589009" y="579181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Determine Location</a:t>
            </a:r>
            <a:endParaRPr lang="en-US" sz="1800" b="1" dirty="0">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flipV="1">
            <a:off x="1057275" y="1471613"/>
            <a:ext cx="979768" cy="1100137"/>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TextBox 32"/>
          <p:cNvSpPr txBox="1">
            <a:spLocks noChangeArrowheads="1"/>
          </p:cNvSpPr>
          <p:nvPr/>
        </p:nvSpPr>
        <p:spPr bwMode="auto">
          <a:xfrm>
            <a:off x="201861" y="3126420"/>
            <a:ext cx="1835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Isolate Tissue</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119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err="1" smtClean="0"/>
              <a:t>ChIP-seq</a:t>
            </a:r>
            <a:r>
              <a:rPr lang="en-US" sz="2800" dirty="0" smtClean="0"/>
              <a:t> for the </a:t>
            </a:r>
            <a:r>
              <a:rPr lang="en-US" sz="2800" i="1" dirty="0" smtClean="0"/>
              <a:t>EFEMP1 </a:t>
            </a:r>
            <a:r>
              <a:rPr lang="en-US" sz="2800" dirty="0"/>
              <a:t>R</a:t>
            </a:r>
            <a:r>
              <a:rPr lang="en-US" sz="2800" dirty="0" smtClean="0"/>
              <a:t>egion </a:t>
            </a:r>
            <a:r>
              <a:rPr lang="en-US" sz="2800" dirty="0"/>
              <a:t>from ENCODE </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1" y="2021681"/>
            <a:ext cx="8378459" cy="2521744"/>
          </a:xfrm>
          <a:prstGeom prst="rect">
            <a:avLst/>
          </a:prstGeom>
        </p:spPr>
      </p:pic>
    </p:spTree>
    <p:extLst>
      <p:ext uri="{BB962C8B-B14F-4D97-AF65-F5344CB8AC3E}">
        <p14:creationId xmlns:p14="http://schemas.microsoft.com/office/powerpoint/2010/main" val="3972231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sp>
        <p:nvSpPr>
          <p:cNvPr id="7" name="Rectangle 3"/>
          <p:cNvSpPr txBox="1">
            <a:spLocks noChangeArrowheads="1"/>
          </p:cNvSpPr>
          <p:nvPr/>
        </p:nvSpPr>
        <p:spPr bwMode="gray">
          <a:xfrm>
            <a:off x="305118" y="1606691"/>
            <a:ext cx="8794750" cy="202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Tx/>
              <a:defRPr/>
            </a:pPr>
            <a:r>
              <a:rPr lang="en-US" sz="2800" b="1" kern="0" dirty="0" smtClean="0"/>
              <a:t>Where are the Regulatory Elements in Hernia Risk Loci?</a:t>
            </a:r>
          </a:p>
          <a:p>
            <a:pPr marL="457200" lvl="1" indent="0" eaLnBrk="1" hangingPunct="1">
              <a:buClrTx/>
              <a:buNone/>
              <a:defRPr/>
            </a:pPr>
            <a:endParaRPr lang="en-US" kern="0" dirty="0" smtClean="0"/>
          </a:p>
          <a:p>
            <a:pPr eaLnBrk="1" hangingPunct="1">
              <a:buClrTx/>
              <a:defRPr/>
            </a:pPr>
            <a:r>
              <a:rPr lang="en-US" sz="2800" b="1" kern="0" dirty="0" smtClean="0"/>
              <a:t>Which Variants Disrupt the Function of These Elements?</a:t>
            </a:r>
          </a:p>
          <a:p>
            <a:pPr eaLnBrk="1" hangingPunct="1">
              <a:buClrTx/>
              <a:defRPr/>
            </a:pPr>
            <a:endParaRPr lang="en-US" sz="2800" b="1" kern="0" dirty="0" smtClean="0"/>
          </a:p>
        </p:txBody>
      </p:sp>
    </p:spTree>
    <p:extLst>
      <p:ext uri="{BB962C8B-B14F-4D97-AF65-F5344CB8AC3E}">
        <p14:creationId xmlns:p14="http://schemas.microsoft.com/office/powerpoint/2010/main" val="4167446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Identify SNPs in Regulatory Elements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29" t="2993" r="25342" b="21541"/>
          <a:stretch/>
        </p:blipFill>
        <p:spPr bwMode="auto">
          <a:xfrm>
            <a:off x="2915650" y="1143000"/>
            <a:ext cx="2980326" cy="371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4914900"/>
            <a:ext cx="68961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98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SNPs in the </a:t>
            </a:r>
            <a:r>
              <a:rPr lang="en-US" sz="2800" i="1" dirty="0" smtClean="0"/>
              <a:t>EFEMP1</a:t>
            </a:r>
            <a:r>
              <a:rPr lang="en-US" sz="2800" dirty="0" smtClean="0"/>
              <a:t> Locus Might Affect Binding</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838720566"/>
              </p:ext>
            </p:extLst>
          </p:nvPr>
        </p:nvGraphicFramePr>
        <p:xfrm>
          <a:off x="1543050" y="1295208"/>
          <a:ext cx="5766435" cy="4600520"/>
        </p:xfrm>
        <a:graphic>
          <a:graphicData uri="http://schemas.openxmlformats.org/drawingml/2006/table">
            <a:tbl>
              <a:tblPr firstRow="1" bandRow="1">
                <a:tableStyleId>{0660B408-B3CF-4A94-85FC-2B1E0A45F4A2}</a:tableStyleId>
              </a:tblPr>
              <a:tblGrid>
                <a:gridCol w="1598613"/>
                <a:gridCol w="1300480"/>
                <a:gridCol w="1085850"/>
                <a:gridCol w="1781492"/>
              </a:tblGrid>
              <a:tr h="355544">
                <a:tc>
                  <a:txBody>
                    <a:bodyPr/>
                    <a:lstStyle/>
                    <a:p>
                      <a:r>
                        <a:rPr lang="en-US" sz="1600" dirty="0" smtClean="0"/>
                        <a:t>SNP</a:t>
                      </a:r>
                      <a:endParaRPr lang="en-US" sz="1600" dirty="0"/>
                    </a:p>
                  </a:txBody>
                  <a:tcPr/>
                </a:tc>
                <a:tc>
                  <a:txBody>
                    <a:bodyPr/>
                    <a:lstStyle/>
                    <a:p>
                      <a:r>
                        <a:rPr lang="en-US" sz="1600" dirty="0" smtClean="0"/>
                        <a:t>Chromosome</a:t>
                      </a:r>
                      <a:endParaRPr lang="en-US" sz="1600" dirty="0"/>
                    </a:p>
                  </a:txBody>
                  <a:tcPr/>
                </a:tc>
                <a:tc>
                  <a:txBody>
                    <a:bodyPr/>
                    <a:lstStyle/>
                    <a:p>
                      <a:pPr algn="ctr"/>
                      <a:r>
                        <a:rPr lang="en-US" sz="1600" dirty="0" smtClean="0"/>
                        <a:t>Position</a:t>
                      </a:r>
                      <a:endParaRPr lang="en-US" sz="1600" dirty="0"/>
                    </a:p>
                  </a:txBody>
                  <a:tcPr/>
                </a:tc>
                <a:tc>
                  <a:txBody>
                    <a:bodyPr/>
                    <a:lstStyle/>
                    <a:p>
                      <a:pPr algn="ctr"/>
                      <a:r>
                        <a:rPr lang="en-US" sz="1600" dirty="0" err="1" smtClean="0"/>
                        <a:t>RegulomeDB</a:t>
                      </a:r>
                      <a:r>
                        <a:rPr lang="en-US" sz="1600" baseline="0" dirty="0" smtClean="0"/>
                        <a:t> Score</a:t>
                      </a:r>
                      <a:endParaRPr lang="en-US" sz="1600" dirty="0"/>
                    </a:p>
                  </a:txBody>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rs11888023</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56,006,984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2b</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rs6739641</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56,020,961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2b</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rs3791679</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56,096,891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2b</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rs1367228</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56,112,439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rs78857879</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56,135,098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rs3762515</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56,150,863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rs6704991</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56,179,758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rs11893573</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56,007,033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rs1346782</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56,037,093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rs11680015</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56,090,238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rs4672080</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56,188,552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rs1432561</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56,188,647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rs6747490</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56,193,417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rs13431149</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56,193,664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rs1432563</a:t>
                      </a:r>
                    </a:p>
                  </a:txBody>
                  <a:tcPr marL="6350" marR="6350" marT="6350" marB="0" anchor="b">
                    <a:solidFill>
                      <a:schemeClr val="accent5">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panose="020B0604020202020204" pitchFamily="34" charset="0"/>
                          <a:cs typeface="Arial" panose="020B0604020202020204" pitchFamily="34" charset="0"/>
                        </a:rPr>
                        <a:t>2</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56,193,908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gridSpan="4">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panose="020B0604020202020204" pitchFamily="34" charset="0"/>
                          <a:cs typeface="Arial" panose="020B0604020202020204" pitchFamily="34" charset="0"/>
                        </a:rPr>
                        <a:t>…and 132 other SNPs</a:t>
                      </a:r>
                    </a:p>
                  </a:txBody>
                  <a:tcPr marL="6350" marR="6350" marT="6350" marB="0" anchor="b">
                    <a:solidFill>
                      <a:schemeClr val="accent5">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r>
            </a:tbl>
          </a:graphicData>
        </a:graphic>
      </p:graphicFrame>
      <p:sp>
        <p:nvSpPr>
          <p:cNvPr id="8"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1117955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279872"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a:t>
            </a:r>
            <a:r>
              <a:rPr lang="en-US" sz="1400" dirty="0" smtClean="0">
                <a:latin typeface="Arial" panose="020B0604020202020204" pitchFamily="34" charset="0"/>
                <a:cs typeface="Arial" panose="020B0604020202020204" pitchFamily="34" charset="0"/>
              </a:rPr>
              <a:t>Hernia Risk</a:t>
            </a:r>
            <a:endParaRPr lang="en-US" sz="1400" dirty="0">
              <a:latin typeface="Arial" panose="020B0604020202020204" pitchFamily="34" charset="0"/>
              <a:cs typeface="Arial" panose="020B0604020202020204" pitchFamily="34" charset="0"/>
            </a:endParaRPr>
          </a:p>
        </p:txBody>
      </p:sp>
      <p:sp>
        <p:nvSpPr>
          <p:cNvPr id="20" name="Flowchart: Alternate Process 19"/>
          <p:cNvSpPr/>
          <p:nvPr/>
        </p:nvSpPr>
        <p:spPr>
          <a:xfrm>
            <a:off x="189398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Genetic Risk Loci</a:t>
            </a:r>
            <a:endParaRPr lang="en-US" sz="140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4499072" y="1928828"/>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711363" y="4179114"/>
            <a:ext cx="2822537"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711363"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4522788"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3279872"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Phenotype </a:t>
            </a:r>
            <a:r>
              <a:rPr lang="en-US" sz="1400" dirty="0">
                <a:latin typeface="Arial" panose="020B0604020202020204" pitchFamily="34" charset="0"/>
                <a:cs typeface="Arial" panose="020B0604020202020204" pitchFamily="34" charset="0"/>
              </a:rPr>
              <a:t>Development</a:t>
            </a:r>
          </a:p>
        </p:txBody>
      </p:sp>
      <p:sp>
        <p:nvSpPr>
          <p:cNvPr id="53" name="Flowchart: Process 52"/>
          <p:cNvSpPr/>
          <p:nvPr/>
        </p:nvSpPr>
        <p:spPr>
          <a:xfrm>
            <a:off x="508000"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Arial" panose="020B0604020202020204" pitchFamily="34" charset="0"/>
                <a:cs typeface="Arial" panose="020B0604020202020204" pitchFamily="34" charset="0"/>
              </a:rPr>
              <a:t>qRT</a:t>
            </a:r>
            <a:r>
              <a:rPr lang="en-US" sz="1400" dirty="0" smtClean="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a:t>
            </a:r>
            <a:r>
              <a:rPr lang="en-US" sz="1400" dirty="0" err="1" smtClean="0">
                <a:latin typeface="Arial" panose="020B0604020202020204" pitchFamily="34" charset="0"/>
                <a:cs typeface="Arial" panose="020B0604020202020204" pitchFamily="34" charset="0"/>
              </a:rPr>
              <a:t>eq</a:t>
            </a:r>
            <a:r>
              <a:rPr lang="en-US" sz="1400" dirty="0" smtClean="0">
                <a:latin typeface="Arial" panose="020B0604020202020204" pitchFamily="34" charset="0"/>
                <a:cs typeface="Arial" panose="020B0604020202020204" pitchFamily="34" charset="0"/>
              </a:rPr>
              <a:t> of Genes in Hernia Risk Loci</a:t>
            </a:r>
            <a:endParaRPr lang="en-US" sz="1400" dirty="0">
              <a:latin typeface="Arial" panose="020B0604020202020204" pitchFamily="34" charset="0"/>
              <a:cs typeface="Arial" panose="020B0604020202020204" pitchFamily="34" charset="0"/>
            </a:endParaRPr>
          </a:p>
        </p:txBody>
      </p:sp>
      <p:sp>
        <p:nvSpPr>
          <p:cNvPr id="55" name="Flowchart: Process 54"/>
          <p:cNvSpPr/>
          <p:nvPr/>
        </p:nvSpPr>
        <p:spPr>
          <a:xfrm>
            <a:off x="3301059" y="4513168"/>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smtClean="0">
                <a:solidFill>
                  <a:schemeClr val="bg1"/>
                </a:solidFill>
                <a:latin typeface="Arial" panose="020B0604020202020204" pitchFamily="34" charset="0"/>
                <a:cs typeface="Arial" panose="020B0604020202020204" pitchFamily="34" charset="0"/>
              </a:rPr>
              <a:t>ChIP-seq</a:t>
            </a:r>
            <a:r>
              <a:rPr lang="en-US" sz="1400" dirty="0" smtClean="0">
                <a:solidFill>
                  <a:schemeClr val="bg1"/>
                </a:solidFill>
                <a:latin typeface="Arial" panose="020B0604020202020204" pitchFamily="34" charset="0"/>
                <a:cs typeface="Arial" panose="020B0604020202020204" pitchFamily="34" charset="0"/>
              </a:rPr>
              <a:t> and Differential Enhancer Assays</a:t>
            </a:r>
            <a:endParaRPr lang="en-US" sz="1400" dirty="0">
              <a:solidFill>
                <a:schemeClr val="bg1"/>
              </a:solidFill>
              <a:latin typeface="Arial" panose="020B0604020202020204" pitchFamily="34" charset="0"/>
              <a:cs typeface="Arial" panose="020B0604020202020204" pitchFamily="34" charset="0"/>
            </a:endParaRPr>
          </a:p>
        </p:txBody>
      </p:sp>
      <p:sp>
        <p:nvSpPr>
          <p:cNvPr id="58" name="Flowchart: Process 57"/>
          <p:cNvSpPr/>
          <p:nvPr/>
        </p:nvSpPr>
        <p:spPr>
          <a:xfrm>
            <a:off x="6177608" y="4506551"/>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bg1"/>
                </a:solidFill>
                <a:latin typeface="Arial" panose="020B0604020202020204" pitchFamily="34" charset="0"/>
                <a:cs typeface="Arial" panose="020B0604020202020204" pitchFamily="34" charset="0"/>
              </a:rPr>
              <a:t>CRISPR/Cas9 of </a:t>
            </a:r>
          </a:p>
          <a:p>
            <a:pPr algn="ctr"/>
            <a:r>
              <a:rPr lang="en-US" sz="1400" dirty="0" smtClean="0">
                <a:solidFill>
                  <a:schemeClr val="bg1"/>
                </a:solidFill>
                <a:latin typeface="Arial" panose="020B0604020202020204" pitchFamily="34" charset="0"/>
                <a:cs typeface="Arial" panose="020B0604020202020204" pitchFamily="34" charset="0"/>
              </a:rPr>
              <a:t>Associated Alleles</a:t>
            </a:r>
            <a:endParaRPr lang="en-US" sz="1400" dirty="0">
              <a:solidFill>
                <a:schemeClr val="bg1"/>
              </a:solidFill>
              <a:latin typeface="Arial" panose="020B0604020202020204" pitchFamily="34" charset="0"/>
              <a:cs typeface="Arial" panose="020B0604020202020204" pitchFamily="34" charset="0"/>
            </a:endParaRPr>
          </a:p>
        </p:txBody>
      </p:sp>
      <p:sp>
        <p:nvSpPr>
          <p:cNvPr id="71" name="Flowchart: Alternate Process 70"/>
          <p:cNvSpPr/>
          <p:nvPr/>
        </p:nvSpPr>
        <p:spPr>
          <a:xfrm>
            <a:off x="508000"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Tissue Specific Expression of Putative Risk Genes</a:t>
            </a:r>
            <a:endParaRPr lang="en-US" sz="1400" dirty="0">
              <a:latin typeface="Arial" panose="020B0604020202020204" pitchFamily="34" charset="0"/>
              <a:cs typeface="Arial" panose="020B0604020202020204" pitchFamily="34" charset="0"/>
            </a:endParaRPr>
          </a:p>
        </p:txBody>
      </p:sp>
      <p:cxnSp>
        <p:nvCxnSpPr>
          <p:cNvPr id="74" name="Straight Arrow Connector 73"/>
          <p:cNvCxnSpPr/>
          <p:nvPr/>
        </p:nvCxnSpPr>
        <p:spPr>
          <a:xfrm>
            <a:off x="44704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4168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Title 1"/>
          <p:cNvSpPr>
            <a:spLocks noGrp="1"/>
          </p:cNvSpPr>
          <p:nvPr>
            <p:ph type="title"/>
          </p:nvPr>
        </p:nvSpPr>
        <p:spPr>
          <a:xfrm>
            <a:off x="457200" y="448860"/>
            <a:ext cx="8229600" cy="480131"/>
          </a:xfrm>
        </p:spPr>
        <p:txBody>
          <a:bodyPr/>
          <a:lstStyle/>
          <a:p>
            <a:r>
              <a:rPr lang="en-US" sz="2800" dirty="0" smtClean="0"/>
              <a:t>Identifying Causal Variants</a:t>
            </a:r>
            <a:endParaRPr lang="en-US" sz="2800" dirty="0"/>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57700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Risk Alleles</a:t>
            </a:r>
            <a:endParaRPr lang="en-US" sz="1400" dirty="0">
              <a:latin typeface="Arial" panose="020B0604020202020204" pitchFamily="34" charset="0"/>
              <a:cs typeface="Arial" panose="020B0604020202020204" pitchFamily="34" charset="0"/>
            </a:endParaRPr>
          </a:p>
        </p:txBody>
      </p:sp>
      <p:cxnSp>
        <p:nvCxnSpPr>
          <p:cNvPr id="29" name="Straight Arrow Connector 28"/>
          <p:cNvCxnSpPr/>
          <p:nvPr/>
        </p:nvCxnSpPr>
        <p:spPr>
          <a:xfrm flipV="1">
            <a:off x="5994400" y="4086228"/>
            <a:ext cx="0" cy="1893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844382" y="5981745"/>
            <a:ext cx="150018" cy="1"/>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078410" y="3621912"/>
            <a:ext cx="33839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410449" y="3621912"/>
            <a:ext cx="6351" cy="804852"/>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26" name="Flowchart: Alternate Process 25"/>
          <p:cNvSpPr/>
          <p:nvPr/>
        </p:nvSpPr>
        <p:spPr>
          <a:xfrm>
            <a:off x="3337912" y="5667421"/>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Regulatory Elements in Hernia Risk Loci</a:t>
            </a:r>
          </a:p>
        </p:txBody>
      </p:sp>
      <p:sp>
        <p:nvSpPr>
          <p:cNvPr id="31" name="Flowchart: Alternate Process 30"/>
          <p:cNvSpPr/>
          <p:nvPr/>
        </p:nvSpPr>
        <p:spPr>
          <a:xfrm>
            <a:off x="6197600"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Alterations in Regulatory Elements Influence Risk</a:t>
            </a:r>
          </a:p>
        </p:txBody>
      </p:sp>
      <p:cxnSp>
        <p:nvCxnSpPr>
          <p:cNvPr id="32" name="Straight Arrow Connector 31"/>
          <p:cNvCxnSpPr/>
          <p:nvPr/>
        </p:nvCxnSpPr>
        <p:spPr>
          <a:xfrm>
            <a:off x="3161200"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37</a:t>
            </a:fld>
            <a:endParaRPr lang="en-US"/>
          </a:p>
        </p:txBody>
      </p:sp>
      <p:sp>
        <p:nvSpPr>
          <p:cNvPr id="35"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29, 2016</a:t>
            </a:fld>
            <a:endParaRPr lang="en-US"/>
          </a:p>
        </p:txBody>
      </p:sp>
    </p:spTree>
    <p:extLst>
      <p:ext uri="{BB962C8B-B14F-4D97-AF65-F5344CB8AC3E}">
        <p14:creationId xmlns:p14="http://schemas.microsoft.com/office/powerpoint/2010/main" val="1957755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b="1"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0c27c68e09fb2c469f20aaad3f1955b9-epigene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5"/>
            <a:ext cx="3779520" cy="51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spect="1"/>
          </p:cNvSpPr>
          <p:nvPr/>
        </p:nvSpPr>
        <p:spPr>
          <a:xfrm>
            <a:off x="3276600" y="1447800"/>
            <a:ext cx="1645920" cy="426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spect="1"/>
          </p:cNvSpPr>
          <p:nvPr/>
        </p:nvSpPr>
        <p:spPr>
          <a:xfrm>
            <a:off x="3352800" y="2286000"/>
            <a:ext cx="1341120"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14"/>
          <p:cNvGrpSpPr>
            <a:grpSpLocks noChangeAspect="1"/>
          </p:cNvGrpSpPr>
          <p:nvPr/>
        </p:nvGrpSpPr>
        <p:grpSpPr bwMode="auto">
          <a:xfrm>
            <a:off x="2818453" y="1502694"/>
            <a:ext cx="4751639" cy="981433"/>
            <a:chOff x="3061727" y="1676400"/>
            <a:chExt cx="5939572" cy="1227225"/>
          </a:xfrm>
        </p:grpSpPr>
        <p:pic>
          <p:nvPicPr>
            <p:cNvPr id="33805" name="Picture 2" descr="http://www.fda.gov/ucm/groups/fdagov-public/documents/image/ucm124808.gif"/>
            <p:cNvPicPr>
              <a:picLocks noChangeAspect="1" noChangeArrowheads="1"/>
            </p:cNvPicPr>
            <p:nvPr/>
          </p:nvPicPr>
          <p:blipFill>
            <a:blip r:embed="rId4">
              <a:extLst>
                <a:ext uri="{28A0092B-C50C-407E-A947-70E740481C1C}">
                  <a14:useLocalDpi xmlns:a14="http://schemas.microsoft.com/office/drawing/2010/main" val="0"/>
                </a:ext>
              </a:extLst>
            </a:blip>
            <a:srcRect r="9862" b="17242"/>
            <a:stretch>
              <a:fillRect/>
            </a:stretch>
          </p:blipFill>
          <p:spPr bwMode="auto">
            <a:xfrm>
              <a:off x="3061727" y="1676400"/>
              <a:ext cx="2673304" cy="12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7"/>
            <p:cNvSpPr txBox="1">
              <a:spLocks noChangeArrowheads="1"/>
            </p:cNvSpPr>
            <p:nvPr/>
          </p:nvSpPr>
          <p:spPr bwMode="auto">
            <a:xfrm>
              <a:off x="5724699" y="1676401"/>
              <a:ext cx="3276600" cy="461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lang="en-US" sz="1800" b="1" dirty="0">
                <a:latin typeface="Calibri" pitchFamily="34" charset="0"/>
              </a:endParaRPr>
            </a:p>
          </p:txBody>
        </p:sp>
        <p:sp>
          <p:nvSpPr>
            <p:cNvPr id="11" name="Oval 10"/>
            <p:cNvSpPr/>
            <p:nvPr/>
          </p:nvSpPr>
          <p:spPr>
            <a:xfrm>
              <a:off x="5181047" y="1980963"/>
              <a:ext cx="477840" cy="309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a:spLocks noChangeAspect="1"/>
          </p:cNvSpPr>
          <p:nvPr/>
        </p:nvSpPr>
        <p:spPr>
          <a:xfrm>
            <a:off x="3408367" y="4878388"/>
            <a:ext cx="1418589" cy="73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02" name="Picture 2"/>
          <p:cNvPicPr>
            <a:picLocks noChangeAspect="1" noChangeArrowheads="1"/>
          </p:cNvPicPr>
          <p:nvPr/>
        </p:nvPicPr>
        <p:blipFill>
          <a:blip r:embed="rId5">
            <a:extLst>
              <a:ext uri="{28A0092B-C50C-407E-A947-70E740481C1C}">
                <a14:useLocalDpi xmlns:a14="http://schemas.microsoft.com/office/drawing/2010/main" val="0"/>
              </a:ext>
            </a:extLst>
          </a:blip>
          <a:srcRect l="63313" t="15572" r="4944"/>
          <a:stretch>
            <a:fillRect/>
          </a:stretch>
        </p:blipFill>
        <p:spPr bwMode="auto">
          <a:xfrm rot="1067670">
            <a:off x="2870594" y="3394874"/>
            <a:ext cx="1928736" cy="173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smtClean="0"/>
              <a:t>The Two Main Components of the Epigenetic Code</a:t>
            </a:r>
          </a:p>
        </p:txBody>
      </p:sp>
      <p:sp>
        <p:nvSpPr>
          <p:cNvPr id="17" name="TextBox 26"/>
          <p:cNvSpPr txBox="1">
            <a:spLocks noChangeArrowheads="1"/>
          </p:cNvSpPr>
          <p:nvPr/>
        </p:nvSpPr>
        <p:spPr bwMode="auto">
          <a:xfrm>
            <a:off x="5181600" y="3992880"/>
            <a:ext cx="2850315" cy="461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Histone modification</a:t>
            </a:r>
          </a:p>
        </p:txBody>
      </p:sp>
      <p:sp>
        <p:nvSpPr>
          <p:cNvPr id="18" name="TextBox 8"/>
          <p:cNvSpPr txBox="1">
            <a:spLocks noChangeArrowheads="1"/>
          </p:cNvSpPr>
          <p:nvPr/>
        </p:nvSpPr>
        <p:spPr bwMode="auto">
          <a:xfrm>
            <a:off x="5358373" y="1870084"/>
            <a:ext cx="1911542" cy="36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DNA methylation</a:t>
            </a:r>
          </a:p>
        </p:txBody>
      </p:sp>
    </p:spTree>
    <p:extLst>
      <p:ext uri="{BB962C8B-B14F-4D97-AF65-F5344CB8AC3E}">
        <p14:creationId xmlns:p14="http://schemas.microsoft.com/office/powerpoint/2010/main" val="334318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9EAE637-5819-418D-AAE6-C1CBDA725109}" type="slidenum">
              <a:rPr lang="en-US"/>
              <a:pPr>
                <a:defRPr/>
              </a:pPr>
              <a:t>4</a:t>
            </a:fld>
            <a:endParaRPr lang="en-US"/>
          </a:p>
        </p:txBody>
      </p:sp>
      <p:sp>
        <p:nvSpPr>
          <p:cNvPr id="4" name="Date Placeholder 3"/>
          <p:cNvSpPr>
            <a:spLocks noGrp="1"/>
          </p:cNvSpPr>
          <p:nvPr>
            <p:ph type="dt" sz="quarter" idx="12"/>
          </p:nvPr>
        </p:nvSpPr>
        <p:spPr/>
        <p:txBody>
          <a:bodyPr/>
          <a:lstStyle/>
          <a:p>
            <a:pPr>
              <a:defRPr/>
            </a:pPr>
            <a:fld id="{B4DAA20C-EBF9-4C1A-8919-E4420E43D40E}" type="datetime4">
              <a:rPr lang="en-US"/>
              <a:pPr>
                <a:defRPr/>
              </a:pPr>
              <a:t>February 29, 2016</a:t>
            </a:fld>
            <a:endParaRPr lang="en-US"/>
          </a:p>
        </p:txBody>
      </p:sp>
      <p:sp>
        <p:nvSpPr>
          <p:cNvPr id="5" name="Oval 3"/>
          <p:cNvSpPr>
            <a:spLocks noChangeArrowheads="1"/>
          </p:cNvSpPr>
          <p:nvPr/>
        </p:nvSpPr>
        <p:spPr bwMode="auto">
          <a:xfrm>
            <a:off x="3188653" y="2954019"/>
            <a:ext cx="2743200" cy="1828800"/>
          </a:xfrm>
          <a:prstGeom prst="ellipse">
            <a:avLst/>
          </a:prstGeom>
          <a:solidFill>
            <a:schemeClr val="accent2"/>
          </a:solidFill>
          <a:ln w="9525">
            <a:solidFill>
              <a:srgbClr val="000000"/>
            </a:solidFill>
            <a:round/>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a:solidFill>
                  <a:srgbClr val="000000"/>
                </a:solidFill>
                <a:latin typeface="Arial" pitchFamily="34" charset="0"/>
                <a:ea typeface="+mn-ea"/>
              </a:rPr>
              <a:t>RPGEH Resource</a:t>
            </a:r>
          </a:p>
          <a:p>
            <a:pPr algn="ctr" defTabSz="987425" fontAlgn="auto">
              <a:spcBef>
                <a:spcPts val="0"/>
              </a:spcBef>
              <a:spcAft>
                <a:spcPts val="0"/>
              </a:spcAft>
              <a:defRPr/>
            </a:pPr>
            <a:r>
              <a:rPr lang="en-US" sz="2000" b="1" kern="0">
                <a:solidFill>
                  <a:srgbClr val="000000"/>
                </a:solidFill>
                <a:latin typeface="Arial" pitchFamily="34" charset="0"/>
                <a:ea typeface="+mn-ea"/>
              </a:rPr>
              <a:t>For Research</a:t>
            </a:r>
          </a:p>
        </p:txBody>
      </p:sp>
      <p:sp>
        <p:nvSpPr>
          <p:cNvPr id="6" name="Rectangle 4"/>
          <p:cNvSpPr>
            <a:spLocks noChangeArrowheads="1"/>
          </p:cNvSpPr>
          <p:nvPr/>
        </p:nvSpPr>
        <p:spPr bwMode="auto">
          <a:xfrm>
            <a:off x="344170" y="4332288"/>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smtClean="0">
                <a:solidFill>
                  <a:srgbClr val="000000"/>
                </a:solidFill>
                <a:latin typeface="Arial" pitchFamily="34" charset="0"/>
                <a:ea typeface="+mn-ea"/>
              </a:rPr>
              <a:t>Genetic Data</a:t>
            </a:r>
          </a:p>
          <a:p>
            <a:pPr algn="ctr" defTabSz="987425" fontAlgn="auto">
              <a:spcBef>
                <a:spcPts val="0"/>
              </a:spcBef>
              <a:spcAft>
                <a:spcPts val="0"/>
              </a:spcAft>
              <a:defRPr/>
            </a:pPr>
            <a:r>
              <a:rPr lang="en-US" sz="2000" b="1" kern="0" dirty="0" smtClean="0">
                <a:solidFill>
                  <a:srgbClr val="000000"/>
                </a:solidFill>
                <a:latin typeface="Arial" pitchFamily="34" charset="0"/>
                <a:ea typeface="+mn-ea"/>
              </a:rPr>
              <a:t>from </a:t>
            </a:r>
            <a:r>
              <a:rPr lang="en-US" sz="2000" b="1" kern="0" dirty="0" err="1" smtClean="0">
                <a:solidFill>
                  <a:srgbClr val="000000"/>
                </a:solidFill>
                <a:latin typeface="Arial" pitchFamily="34" charset="0"/>
                <a:ea typeface="+mn-ea"/>
              </a:rPr>
              <a:t>Biospecimens</a:t>
            </a:r>
            <a:endParaRPr lang="en-US" sz="2000" b="1" kern="0" dirty="0">
              <a:solidFill>
                <a:srgbClr val="000000"/>
              </a:solidFill>
              <a:latin typeface="Arial" pitchFamily="34" charset="0"/>
              <a:ea typeface="+mn-ea"/>
            </a:endParaRPr>
          </a:p>
        </p:txBody>
      </p:sp>
      <p:sp>
        <p:nvSpPr>
          <p:cNvPr id="7" name="Rectangle 5"/>
          <p:cNvSpPr>
            <a:spLocks noChangeArrowheads="1"/>
          </p:cNvSpPr>
          <p:nvPr/>
        </p:nvSpPr>
        <p:spPr bwMode="auto">
          <a:xfrm>
            <a:off x="344170" y="2035175"/>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Behavioral and</a:t>
            </a:r>
          </a:p>
          <a:p>
            <a:pPr algn="ctr" defTabSz="987425" fontAlgn="auto">
              <a:spcBef>
                <a:spcPts val="0"/>
              </a:spcBef>
              <a:spcAft>
                <a:spcPts val="0"/>
              </a:spcAft>
              <a:defRPr/>
            </a:pPr>
            <a:r>
              <a:rPr lang="en-US" sz="2000" b="1" kern="0" dirty="0" smtClean="0">
                <a:solidFill>
                  <a:srgbClr val="000000"/>
                </a:solidFill>
                <a:latin typeface="Arial" pitchFamily="34" charset="0"/>
                <a:ea typeface="+mn-ea"/>
              </a:rPr>
              <a:t>Demographic Data</a:t>
            </a:r>
          </a:p>
          <a:p>
            <a:pPr algn="ctr" defTabSz="987425" fontAlgn="auto">
              <a:spcBef>
                <a:spcPts val="0"/>
              </a:spcBef>
              <a:spcAft>
                <a:spcPts val="0"/>
              </a:spcAft>
              <a:defRPr/>
            </a:pPr>
            <a:r>
              <a:rPr lang="en-US" sz="2000" b="1" kern="0" dirty="0">
                <a:solidFill>
                  <a:srgbClr val="000000"/>
                </a:solidFill>
                <a:latin typeface="Arial" pitchFamily="34" charset="0"/>
                <a:ea typeface="+mn-ea"/>
              </a:rPr>
              <a:t>f</a:t>
            </a:r>
            <a:r>
              <a:rPr lang="en-US" sz="2000" b="1" kern="0" dirty="0" smtClean="0">
                <a:solidFill>
                  <a:srgbClr val="000000"/>
                </a:solidFill>
                <a:latin typeface="Arial" pitchFamily="34" charset="0"/>
                <a:ea typeface="+mn-ea"/>
              </a:rPr>
              <a:t>rom Surveys</a:t>
            </a:r>
            <a:endParaRPr lang="en-US" sz="2000" b="1" kern="0" dirty="0">
              <a:solidFill>
                <a:srgbClr val="000000"/>
              </a:solidFill>
              <a:latin typeface="Arial" pitchFamily="34" charset="0"/>
              <a:ea typeface="+mn-ea"/>
            </a:endParaRPr>
          </a:p>
        </p:txBody>
      </p:sp>
      <p:sp>
        <p:nvSpPr>
          <p:cNvPr id="8" name="Rectangle 6"/>
          <p:cNvSpPr>
            <a:spLocks noChangeArrowheads="1"/>
          </p:cNvSpPr>
          <p:nvPr/>
        </p:nvSpPr>
        <p:spPr bwMode="auto">
          <a:xfrm>
            <a:off x="6386512" y="2060575"/>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smtClean="0">
                <a:solidFill>
                  <a:srgbClr val="000000"/>
                </a:solidFill>
                <a:latin typeface="Arial" pitchFamily="34" charset="0"/>
                <a:ea typeface="+mn-ea"/>
              </a:rPr>
              <a:t>Kaiser Permanente</a:t>
            </a:r>
          </a:p>
          <a:p>
            <a:pPr algn="ctr" defTabSz="987425" fontAlgn="auto">
              <a:spcBef>
                <a:spcPts val="0"/>
              </a:spcBef>
              <a:spcAft>
                <a:spcPts val="0"/>
              </a:spcAft>
              <a:defRPr/>
            </a:pPr>
            <a:r>
              <a:rPr lang="en-US" sz="2000" b="1" kern="0" dirty="0" smtClean="0">
                <a:solidFill>
                  <a:srgbClr val="000000"/>
                </a:solidFill>
                <a:latin typeface="Arial" pitchFamily="34" charset="0"/>
                <a:ea typeface="+mn-ea"/>
              </a:rPr>
              <a:t>Electronic</a:t>
            </a:r>
            <a:endParaRPr lang="en-US" sz="2000" b="1" kern="0" dirty="0">
              <a:solidFill>
                <a:srgbClr val="000000"/>
              </a:solidFill>
              <a:latin typeface="Arial" pitchFamily="34" charset="0"/>
              <a:ea typeface="+mn-ea"/>
            </a:endParaRPr>
          </a:p>
          <a:p>
            <a:pPr algn="ctr" defTabSz="987425" fontAlgn="auto">
              <a:spcBef>
                <a:spcPts val="0"/>
              </a:spcBef>
              <a:spcAft>
                <a:spcPts val="0"/>
              </a:spcAft>
              <a:defRPr/>
            </a:pPr>
            <a:r>
              <a:rPr lang="en-US" sz="2000" b="1" kern="0" dirty="0" smtClean="0">
                <a:solidFill>
                  <a:srgbClr val="000000"/>
                </a:solidFill>
                <a:latin typeface="Arial" pitchFamily="34" charset="0"/>
                <a:ea typeface="+mn-ea"/>
              </a:rPr>
              <a:t>Health Records</a:t>
            </a:r>
            <a:endParaRPr lang="en-US" sz="1500" b="1" kern="0" dirty="0">
              <a:solidFill>
                <a:srgbClr val="000000"/>
              </a:solidFill>
              <a:ea typeface="+mn-ea"/>
            </a:endParaRPr>
          </a:p>
        </p:txBody>
      </p:sp>
      <p:sp>
        <p:nvSpPr>
          <p:cNvPr id="9" name="Rectangle 7"/>
          <p:cNvSpPr>
            <a:spLocks noChangeArrowheads="1"/>
          </p:cNvSpPr>
          <p:nvPr/>
        </p:nvSpPr>
        <p:spPr bwMode="auto">
          <a:xfrm>
            <a:off x="6388734" y="4324350"/>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smtClean="0">
                <a:solidFill>
                  <a:srgbClr val="000000"/>
                </a:solidFill>
                <a:latin typeface="Arial" pitchFamily="34" charset="0"/>
                <a:ea typeface="+mn-ea"/>
              </a:rPr>
              <a:t>Environmental</a:t>
            </a:r>
            <a:endParaRPr lang="en-US" sz="2000" b="1" kern="0" dirty="0">
              <a:solidFill>
                <a:srgbClr val="000000"/>
              </a:solidFill>
              <a:latin typeface="Arial" pitchFamily="34" charset="0"/>
              <a:ea typeface="+mn-ea"/>
            </a:endParaRPr>
          </a:p>
          <a:p>
            <a:pPr algn="ctr" defTabSz="987425" fontAlgn="auto">
              <a:spcBef>
                <a:spcPts val="0"/>
              </a:spcBef>
              <a:spcAft>
                <a:spcPts val="0"/>
              </a:spcAft>
              <a:defRPr/>
            </a:pPr>
            <a:r>
              <a:rPr lang="en-US" sz="2000" b="1" kern="0" dirty="0" smtClean="0">
                <a:solidFill>
                  <a:srgbClr val="000000"/>
                </a:solidFill>
                <a:latin typeface="Arial" pitchFamily="34" charset="0"/>
                <a:ea typeface="+mn-ea"/>
              </a:rPr>
              <a:t>Exposure Data</a:t>
            </a:r>
            <a:endParaRPr lang="en-US" sz="2000" b="1" kern="0" dirty="0">
              <a:solidFill>
                <a:srgbClr val="000000"/>
              </a:solidFill>
              <a:latin typeface="Arial" pitchFamily="34" charset="0"/>
              <a:ea typeface="+mn-ea"/>
            </a:endParaRPr>
          </a:p>
        </p:txBody>
      </p:sp>
      <p:sp>
        <p:nvSpPr>
          <p:cNvPr id="10" name="Text Box 8"/>
          <p:cNvSpPr txBox="1">
            <a:spLocks noChangeArrowheads="1"/>
          </p:cNvSpPr>
          <p:nvPr/>
        </p:nvSpPr>
        <p:spPr bwMode="auto">
          <a:xfrm>
            <a:off x="344171" y="985868"/>
            <a:ext cx="8419782" cy="71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smtClean="0">
                <a:solidFill>
                  <a:srgbClr val="000000"/>
                </a:solidFill>
                <a:ea typeface="+mn-ea"/>
              </a:rPr>
              <a:t>430,000 Adult </a:t>
            </a:r>
            <a:r>
              <a:rPr lang="en-US" sz="2000" b="1" kern="0" dirty="0">
                <a:solidFill>
                  <a:srgbClr val="000000"/>
                </a:solidFill>
                <a:ea typeface="+mn-ea"/>
              </a:rPr>
              <a:t>M</a:t>
            </a:r>
            <a:r>
              <a:rPr lang="en-US" sz="2000" b="1" kern="0" dirty="0" smtClean="0">
                <a:solidFill>
                  <a:srgbClr val="000000"/>
                </a:solidFill>
                <a:ea typeface="+mn-ea"/>
              </a:rPr>
              <a:t>embers of Kaiser Permanente Northern California</a:t>
            </a:r>
            <a:r>
              <a:rPr lang="en-US" sz="2000" b="1" kern="0" dirty="0">
                <a:solidFill>
                  <a:srgbClr val="000000"/>
                </a:solidFill>
                <a:ea typeface="+mn-ea"/>
              </a:rPr>
              <a:t> </a:t>
            </a:r>
            <a:r>
              <a:rPr lang="en-US" sz="2000" b="1" kern="0" dirty="0" smtClean="0">
                <a:solidFill>
                  <a:srgbClr val="000000"/>
                </a:solidFill>
                <a:ea typeface="+mn-ea"/>
              </a:rPr>
              <a:t>Provided Informed Consent</a:t>
            </a:r>
          </a:p>
        </p:txBody>
      </p:sp>
      <p:sp>
        <p:nvSpPr>
          <p:cNvPr id="11" name="Line 10"/>
          <p:cNvSpPr>
            <a:spLocks noChangeShapeType="1"/>
          </p:cNvSpPr>
          <p:nvPr/>
        </p:nvSpPr>
        <p:spPr bwMode="auto">
          <a:xfrm>
            <a:off x="2736850" y="2715895"/>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2" name="Line 11"/>
          <p:cNvSpPr>
            <a:spLocks noChangeShapeType="1"/>
          </p:cNvSpPr>
          <p:nvPr/>
        </p:nvSpPr>
        <p:spPr bwMode="auto">
          <a:xfrm flipV="1">
            <a:off x="2736849" y="4593907"/>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3" name="Line 12"/>
          <p:cNvSpPr>
            <a:spLocks noChangeShapeType="1"/>
          </p:cNvSpPr>
          <p:nvPr/>
        </p:nvSpPr>
        <p:spPr bwMode="auto">
          <a:xfrm flipH="1" flipV="1">
            <a:off x="5469888" y="4586921"/>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4" name="Line 13"/>
          <p:cNvSpPr>
            <a:spLocks noChangeShapeType="1"/>
          </p:cNvSpPr>
          <p:nvPr/>
        </p:nvSpPr>
        <p:spPr bwMode="auto">
          <a:xfrm flipH="1">
            <a:off x="5469885" y="2715894"/>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5" name="Text Box 15"/>
          <p:cNvSpPr txBox="1">
            <a:spLocks noChangeArrowheads="1"/>
          </p:cNvSpPr>
          <p:nvPr/>
        </p:nvSpPr>
        <p:spPr bwMode="auto">
          <a:xfrm>
            <a:off x="3392169" y="5667693"/>
            <a:ext cx="2439589" cy="40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smtClean="0">
                <a:solidFill>
                  <a:srgbClr val="000000"/>
                </a:solidFill>
                <a:ea typeface="+mn-ea"/>
              </a:rPr>
              <a:t>Research Studies</a:t>
            </a:r>
          </a:p>
        </p:txBody>
      </p:sp>
      <p:sp>
        <p:nvSpPr>
          <p:cNvPr id="17" name="Rectangle 18"/>
          <p:cNvSpPr txBox="1">
            <a:spLocks noChangeArrowheads="1"/>
          </p:cNvSpPr>
          <p:nvPr/>
        </p:nvSpPr>
        <p:spPr bwMode="auto">
          <a:xfrm>
            <a:off x="457201" y="365760"/>
            <a:ext cx="8382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33" tIns="49367" rIns="98733" bIns="49367" anchor="ctr"/>
          <a:lstStyle>
            <a:lvl1pPr algn="l" defTabSz="987425" rtl="0" eaLnBrk="0" fontAlgn="base" hangingPunct="0">
              <a:spcBef>
                <a:spcPct val="0"/>
              </a:spcBef>
              <a:spcAft>
                <a:spcPct val="0"/>
              </a:spcAft>
              <a:defRPr sz="2000" b="1">
                <a:solidFill>
                  <a:srgbClr val="006699"/>
                </a:solidFill>
                <a:latin typeface="+mj-lt"/>
                <a:ea typeface="+mj-ea"/>
                <a:cs typeface="+mj-cs"/>
              </a:defRPr>
            </a:lvl1pPr>
            <a:lvl2pPr algn="l" defTabSz="987425" rtl="0" eaLnBrk="0" fontAlgn="base" hangingPunct="0">
              <a:spcBef>
                <a:spcPct val="0"/>
              </a:spcBef>
              <a:spcAft>
                <a:spcPct val="0"/>
              </a:spcAft>
              <a:defRPr sz="2000" b="1">
                <a:solidFill>
                  <a:srgbClr val="006699"/>
                </a:solidFill>
                <a:latin typeface="Arial" pitchFamily="34" charset="0"/>
              </a:defRPr>
            </a:lvl2pPr>
            <a:lvl3pPr algn="l" defTabSz="987425" rtl="0" eaLnBrk="0" fontAlgn="base" hangingPunct="0">
              <a:spcBef>
                <a:spcPct val="0"/>
              </a:spcBef>
              <a:spcAft>
                <a:spcPct val="0"/>
              </a:spcAft>
              <a:defRPr sz="2000" b="1">
                <a:solidFill>
                  <a:srgbClr val="006699"/>
                </a:solidFill>
                <a:latin typeface="Arial" pitchFamily="34" charset="0"/>
              </a:defRPr>
            </a:lvl3pPr>
            <a:lvl4pPr algn="l" defTabSz="987425" rtl="0" eaLnBrk="0" fontAlgn="base" hangingPunct="0">
              <a:spcBef>
                <a:spcPct val="0"/>
              </a:spcBef>
              <a:spcAft>
                <a:spcPct val="0"/>
              </a:spcAft>
              <a:defRPr sz="2000" b="1">
                <a:solidFill>
                  <a:srgbClr val="006699"/>
                </a:solidFill>
                <a:latin typeface="Arial" pitchFamily="34" charset="0"/>
              </a:defRPr>
            </a:lvl4pPr>
            <a:lvl5pPr algn="l" defTabSz="987425" rtl="0" eaLnBrk="0" fontAlgn="base" hangingPunct="0">
              <a:spcBef>
                <a:spcPct val="0"/>
              </a:spcBef>
              <a:spcAft>
                <a:spcPct val="0"/>
              </a:spcAft>
              <a:defRPr sz="2000" b="1">
                <a:solidFill>
                  <a:srgbClr val="006699"/>
                </a:solidFill>
                <a:latin typeface="Arial" pitchFamily="34" charset="0"/>
              </a:defRPr>
            </a:lvl5pPr>
            <a:lvl6pPr marL="457200" algn="l" defTabSz="987425" rtl="0" fontAlgn="base">
              <a:spcBef>
                <a:spcPct val="0"/>
              </a:spcBef>
              <a:spcAft>
                <a:spcPct val="0"/>
              </a:spcAft>
              <a:defRPr sz="2000" b="1">
                <a:solidFill>
                  <a:srgbClr val="006699"/>
                </a:solidFill>
                <a:latin typeface="Arial" pitchFamily="34" charset="0"/>
              </a:defRPr>
            </a:lvl6pPr>
            <a:lvl7pPr marL="914400" algn="l" defTabSz="987425" rtl="0" fontAlgn="base">
              <a:spcBef>
                <a:spcPct val="0"/>
              </a:spcBef>
              <a:spcAft>
                <a:spcPct val="0"/>
              </a:spcAft>
              <a:defRPr sz="2000" b="1">
                <a:solidFill>
                  <a:srgbClr val="006699"/>
                </a:solidFill>
                <a:latin typeface="Arial" pitchFamily="34" charset="0"/>
              </a:defRPr>
            </a:lvl7pPr>
            <a:lvl8pPr marL="1371600" algn="l" defTabSz="987425" rtl="0" fontAlgn="base">
              <a:spcBef>
                <a:spcPct val="0"/>
              </a:spcBef>
              <a:spcAft>
                <a:spcPct val="0"/>
              </a:spcAft>
              <a:defRPr sz="2000" b="1">
                <a:solidFill>
                  <a:srgbClr val="006699"/>
                </a:solidFill>
                <a:latin typeface="Arial" pitchFamily="34" charset="0"/>
              </a:defRPr>
            </a:lvl8pPr>
            <a:lvl9pPr marL="1828800" algn="l" defTabSz="987425" rtl="0" fontAlgn="base">
              <a:spcBef>
                <a:spcPct val="0"/>
              </a:spcBef>
              <a:spcAft>
                <a:spcPct val="0"/>
              </a:spcAft>
              <a:defRPr sz="2000" b="1">
                <a:solidFill>
                  <a:srgbClr val="006699"/>
                </a:solidFill>
                <a:latin typeface="Arial" pitchFamily="34" charset="0"/>
              </a:defRPr>
            </a:lvl9pPr>
          </a:lstStyle>
          <a:p>
            <a:pPr eaLnBrk="1" hangingPunct="1">
              <a:defRPr/>
            </a:pPr>
            <a:r>
              <a:rPr lang="en-US" sz="2800" kern="0" dirty="0" smtClean="0"/>
              <a:t>Research Program on Genes, Environment, and Health </a:t>
            </a:r>
            <a:endParaRPr lang="en-US" sz="1800" kern="0" dirty="0" smtClean="0">
              <a:latin typeface="Arial"/>
            </a:endParaRPr>
          </a:p>
        </p:txBody>
      </p:sp>
      <p:cxnSp>
        <p:nvCxnSpPr>
          <p:cNvPr id="18" name="Straight Arrow Connector 17"/>
          <p:cNvCxnSpPr>
            <a:stCxn id="5" idx="4"/>
          </p:cNvCxnSpPr>
          <p:nvPr/>
        </p:nvCxnSpPr>
        <p:spPr bwMode="auto">
          <a:xfrm>
            <a:off x="4560253" y="4782819"/>
            <a:ext cx="0" cy="9144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Box 3"/>
          <p:cNvSpPr txBox="1">
            <a:spLocks noChangeArrowheads="1"/>
          </p:cNvSpPr>
          <p:nvPr/>
        </p:nvSpPr>
        <p:spPr bwMode="auto">
          <a:xfrm flipH="1">
            <a:off x="372663" y="6177354"/>
            <a:ext cx="5641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Co-directors: Catherine Schaefer and Neil </a:t>
            </a:r>
            <a:r>
              <a:rPr lang="en-US" sz="1600" dirty="0" err="1" smtClean="0"/>
              <a:t>Risch</a:t>
            </a:r>
            <a:endParaRPr lang="en-US" sz="1600" i="1" dirty="0"/>
          </a:p>
        </p:txBody>
      </p:sp>
      <p:sp>
        <p:nvSpPr>
          <p:cNvPr id="21" name="Footer Placeholder 4"/>
          <p:cNvSpPr>
            <a:spLocks noGrp="1"/>
          </p:cNvSpPr>
          <p:nvPr>
            <p:ph type="ftr" sz="quarter" idx="11"/>
          </p:nvPr>
        </p:nvSpPr>
        <p:spPr>
          <a:xfrm>
            <a:off x="1428750" y="6477000"/>
            <a:ext cx="4467225" cy="228600"/>
          </a:xfrm>
        </p:spPr>
        <p:txBody>
          <a:bodyPr/>
          <a:lstStyle/>
          <a:p>
            <a:pPr>
              <a:defRPr/>
            </a:pPr>
            <a:r>
              <a:rPr lang="en-US" dirty="0" smtClean="0"/>
              <a:t>|     © 2011 Kaiser Foundation Health Plan, Inc. For internal use only.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Chromatin: Histones Provide Structure to DNA</a:t>
            </a:r>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6454775" cy="38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5483032" y="3962400"/>
            <a:ext cx="3279968" cy="2438400"/>
            <a:chOff x="324465" y="317088"/>
            <a:chExt cx="4238523" cy="3342970"/>
          </a:xfrm>
        </p:grpSpPr>
        <p:pic>
          <p:nvPicPr>
            <p:cNvPr id="7" name="Picture 5"/>
            <p:cNvPicPr>
              <a:picLocks noChangeAspect="1"/>
            </p:cNvPicPr>
            <p:nvPr/>
          </p:nvPicPr>
          <p:blipFill>
            <a:blip r:embed="rId4">
              <a:extLst>
                <a:ext uri="{28A0092B-C50C-407E-A947-70E740481C1C}">
                  <a14:useLocalDpi xmlns:a14="http://schemas.microsoft.com/office/drawing/2010/main" val="0"/>
                </a:ext>
              </a:extLst>
            </a:blip>
            <a:srcRect r="47192" b="39949"/>
            <a:stretch>
              <a:fillRect/>
            </a:stretch>
          </p:blipFill>
          <p:spPr bwMode="auto">
            <a:xfrm>
              <a:off x="324465" y="762000"/>
              <a:ext cx="4238523" cy="289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61672" y="317088"/>
              <a:ext cx="1460803" cy="464147"/>
            </a:xfrm>
            <a:prstGeom prst="rect">
              <a:avLst/>
            </a:prstGeom>
            <a:noFill/>
          </p:spPr>
          <p:txBody>
            <a:bodyPr wrap="none">
              <a:spAutoFit/>
            </a:bodyPr>
            <a:lstStyle/>
            <a:p>
              <a:pPr>
                <a:defRPr/>
              </a:pPr>
              <a:r>
                <a:rPr lang="en-US" sz="1600" dirty="0">
                  <a:latin typeface="Arial" pitchFamily="34" charset="0"/>
                </a:rPr>
                <a:t>Chromatin</a:t>
              </a:r>
            </a:p>
          </p:txBody>
        </p:sp>
        <p:cxnSp>
          <p:nvCxnSpPr>
            <p:cNvPr id="9" name="Straight Connector 8"/>
            <p:cNvCxnSpPr/>
            <p:nvPr/>
          </p:nvCxnSpPr>
          <p:spPr>
            <a:xfrm>
              <a:off x="1295046" y="608727"/>
              <a:ext cx="0" cy="44181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9538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373495"/>
            <a:ext cx="8229600" cy="867930"/>
          </a:xfrm>
        </p:spPr>
        <p:txBody>
          <a:bodyPr/>
          <a:lstStyle/>
          <a:p>
            <a:pPr eaLnBrk="1" hangingPunct="1"/>
            <a:r>
              <a:rPr lang="en-US" sz="2800" dirty="0" smtClean="0"/>
              <a:t>Chromatin Structure is Determined by</a:t>
            </a:r>
            <a:br>
              <a:rPr lang="en-US" sz="2800" dirty="0" smtClean="0"/>
            </a:br>
            <a:r>
              <a:rPr lang="en-US" sz="2800" dirty="0" smtClean="0"/>
              <a:t>DNA Methylation and Histone Modifications</a:t>
            </a: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t="-1485" b="54050"/>
          <a:stretch>
            <a:fillRect/>
          </a:stretch>
        </p:blipFill>
        <p:spPr bwMode="auto">
          <a:xfrm>
            <a:off x="921703" y="1600200"/>
            <a:ext cx="7475537" cy="449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6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371600" y="1261581"/>
            <a:ext cx="5638800" cy="1843300"/>
            <a:chOff x="1749601" y="715360"/>
            <a:chExt cx="6047464" cy="2213039"/>
          </a:xfrm>
        </p:grpSpPr>
        <p:pic>
          <p:nvPicPr>
            <p:cNvPr id="47147" name="Picture 2"/>
            <p:cNvPicPr>
              <a:picLocks noChangeAspect="1" noChangeArrowheads="1"/>
            </p:cNvPicPr>
            <p:nvPr/>
          </p:nvPicPr>
          <p:blipFill>
            <a:blip r:embed="rId3">
              <a:extLst>
                <a:ext uri="{28A0092B-C50C-407E-A947-70E740481C1C}">
                  <a14:useLocalDpi xmlns:a14="http://schemas.microsoft.com/office/drawing/2010/main" val="0"/>
                </a:ext>
              </a:extLst>
            </a:blip>
            <a:srcRect l="63313" t="15572" r="4944"/>
            <a:stretch>
              <a:fillRect/>
            </a:stretch>
          </p:blipFill>
          <p:spPr bwMode="auto">
            <a:xfrm rot="1067670">
              <a:off x="3471157" y="923663"/>
              <a:ext cx="2226398" cy="200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148" name="Straight Connector 3"/>
            <p:cNvCxnSpPr>
              <a:cxnSpLocks noChangeShapeType="1"/>
            </p:cNvCxnSpPr>
            <p:nvPr/>
          </p:nvCxnSpPr>
          <p:spPr bwMode="auto">
            <a:xfrm flipV="1">
              <a:off x="4691611" y="964843"/>
              <a:ext cx="789631" cy="457200"/>
            </a:xfrm>
            <a:prstGeom prst="line">
              <a:avLst/>
            </a:prstGeom>
            <a:noFill/>
            <a:ln w="28575"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507447" y="715360"/>
              <a:ext cx="1666227" cy="480366"/>
            </a:xfrm>
            <a:prstGeom prst="rect">
              <a:avLst/>
            </a:prstGeom>
            <a:noFill/>
          </p:spPr>
          <p:txBody>
            <a:bodyPr wrap="none">
              <a:spAutoFit/>
            </a:bodyPr>
            <a:lstStyle/>
            <a:p>
              <a:pPr>
                <a:defRPr/>
              </a:pPr>
              <a:r>
                <a:rPr lang="en-US" sz="2000" dirty="0">
                  <a:solidFill>
                    <a:srgbClr val="C00000"/>
                  </a:solidFill>
                  <a:latin typeface="Tahoma" pitchFamily="34" charset="0"/>
                  <a:ea typeface="Tahoma" pitchFamily="34" charset="0"/>
                  <a:cs typeface="Tahoma" pitchFamily="34" charset="0"/>
                </a:rPr>
                <a:t>Nucleosome</a:t>
              </a:r>
            </a:p>
          </p:txBody>
        </p:sp>
        <p:cxnSp>
          <p:nvCxnSpPr>
            <p:cNvPr id="47150" name="Straight Connector 6"/>
            <p:cNvCxnSpPr>
              <a:cxnSpLocks noChangeShapeType="1"/>
            </p:cNvCxnSpPr>
            <p:nvPr/>
          </p:nvCxnSpPr>
          <p:spPr bwMode="auto">
            <a:xfrm flipH="1" flipV="1">
              <a:off x="3302328" y="1432949"/>
              <a:ext cx="295534" cy="368845"/>
            </a:xfrm>
            <a:prstGeom prst="line">
              <a:avLst/>
            </a:prstGeom>
            <a:noFill/>
            <a:ln w="38100"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749601" y="975526"/>
              <a:ext cx="1681975" cy="480366"/>
            </a:xfrm>
            <a:prstGeom prst="rect">
              <a:avLst/>
            </a:prstGeom>
            <a:noFill/>
          </p:spPr>
          <p:txBody>
            <a:bodyPr wrap="none">
              <a:spAutoFit/>
            </a:bodyPr>
            <a:lstStyle/>
            <a:p>
              <a:pPr>
                <a:defRPr/>
              </a:pPr>
              <a:r>
                <a:rPr lang="en-US" sz="2000" dirty="0">
                  <a:solidFill>
                    <a:srgbClr val="7030A0"/>
                  </a:solidFill>
                  <a:latin typeface="Tahoma" pitchFamily="34" charset="0"/>
                  <a:ea typeface="Tahoma" pitchFamily="34" charset="0"/>
                  <a:cs typeface="Tahoma" pitchFamily="34" charset="0"/>
                </a:rPr>
                <a:t>Histone tails</a:t>
              </a:r>
            </a:p>
          </p:txBody>
        </p:sp>
        <p:sp>
          <p:nvSpPr>
            <p:cNvPr id="18" name="TextBox 17"/>
            <p:cNvSpPr txBox="1"/>
            <p:nvPr/>
          </p:nvSpPr>
          <p:spPr>
            <a:xfrm>
              <a:off x="5481702" y="2313661"/>
              <a:ext cx="1867372" cy="480366"/>
            </a:xfrm>
            <a:prstGeom prst="rect">
              <a:avLst/>
            </a:prstGeom>
            <a:noFill/>
          </p:spPr>
          <p:txBody>
            <a:bodyPr wrap="none">
              <a:spAutoFit/>
            </a:bodyPr>
            <a:lstStyle/>
            <a:p>
              <a:pPr>
                <a:defRPr/>
              </a:pPr>
              <a:r>
                <a:rPr lang="en-US" sz="2000" dirty="0">
                  <a:latin typeface="Tahoma" pitchFamily="34" charset="0"/>
                  <a:ea typeface="Tahoma" pitchFamily="34" charset="0"/>
                  <a:cs typeface="Tahoma" pitchFamily="34" charset="0"/>
                </a:rPr>
                <a:t>DNA (147 </a:t>
              </a:r>
              <a:r>
                <a:rPr lang="en-US" sz="2000" dirty="0" err="1">
                  <a:latin typeface="Tahoma" pitchFamily="34" charset="0"/>
                  <a:ea typeface="Tahoma" pitchFamily="34" charset="0"/>
                  <a:cs typeface="Tahoma" pitchFamily="34" charset="0"/>
                </a:rPr>
                <a:t>bp</a:t>
              </a:r>
              <a:r>
                <a:rPr lang="en-US" sz="2000" dirty="0">
                  <a:latin typeface="Tahoma" pitchFamily="34" charset="0"/>
                  <a:ea typeface="Tahoma" pitchFamily="34" charset="0"/>
                  <a:cs typeface="Tahoma" pitchFamily="34" charset="0"/>
                </a:rPr>
                <a:t>)</a:t>
              </a:r>
            </a:p>
          </p:txBody>
        </p:sp>
        <p:cxnSp>
          <p:nvCxnSpPr>
            <p:cNvPr id="47153" name="Straight Connector 19"/>
            <p:cNvCxnSpPr>
              <a:cxnSpLocks noChangeShapeType="1"/>
            </p:cNvCxnSpPr>
            <p:nvPr/>
          </p:nvCxnSpPr>
          <p:spPr bwMode="auto">
            <a:xfrm>
              <a:off x="5572160" y="1707402"/>
              <a:ext cx="670985" cy="0"/>
            </a:xfrm>
            <a:prstGeom prst="line">
              <a:avLst/>
            </a:prstGeom>
            <a:noFill/>
            <a:ln w="28575"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015086" y="1314948"/>
              <a:ext cx="1781979" cy="849878"/>
            </a:xfrm>
            <a:prstGeom prst="rect">
              <a:avLst/>
            </a:prstGeom>
            <a:noFill/>
          </p:spPr>
          <p:txBody>
            <a:bodyPr wrap="square">
              <a:spAutoFit/>
            </a:bodyPr>
            <a:lstStyle/>
            <a:p>
              <a:pPr algn="ctr">
                <a:defRPr/>
              </a:pPr>
              <a:r>
                <a:rPr lang="en-US" sz="2000" dirty="0">
                  <a:solidFill>
                    <a:srgbClr val="00B050"/>
                  </a:solidFill>
                  <a:latin typeface="Tahoma" pitchFamily="34" charset="0"/>
                  <a:ea typeface="Tahoma" pitchFamily="34" charset="0"/>
                  <a:cs typeface="Tahoma" pitchFamily="34" charset="0"/>
                </a:rPr>
                <a:t>Chemical modification</a:t>
              </a:r>
            </a:p>
          </p:txBody>
        </p:sp>
      </p:grpSp>
      <p:graphicFrame>
        <p:nvGraphicFramePr>
          <p:cNvPr id="6" name="Table 5"/>
          <p:cNvGraphicFramePr>
            <a:graphicFrameLocks noGrp="1"/>
          </p:cNvGraphicFramePr>
          <p:nvPr>
            <p:extLst>
              <p:ext uri="{D42A27DB-BD31-4B8C-83A1-F6EECF244321}">
                <p14:modId xmlns:p14="http://schemas.microsoft.com/office/powerpoint/2010/main" val="531104947"/>
              </p:ext>
            </p:extLst>
          </p:nvPr>
        </p:nvGraphicFramePr>
        <p:xfrm>
          <a:off x="838200" y="3171391"/>
          <a:ext cx="7467599" cy="2662620"/>
        </p:xfrm>
        <a:graphic>
          <a:graphicData uri="http://schemas.openxmlformats.org/drawingml/2006/table">
            <a:tbl>
              <a:tblPr firstRow="1" bandRow="1">
                <a:tableStyleId>{5C22544A-7EE6-4342-B048-85BDC9FD1C3A}</a:tableStyleId>
              </a:tblPr>
              <a:tblGrid>
                <a:gridCol w="2083981"/>
                <a:gridCol w="2479551"/>
                <a:gridCol w="2904067"/>
              </a:tblGrid>
              <a:tr h="407030">
                <a:tc>
                  <a:txBody>
                    <a:bodyPr/>
                    <a:lstStyle/>
                    <a:p>
                      <a:pPr algn="ctr"/>
                      <a:r>
                        <a:rPr lang="en-US" sz="1600" dirty="0" smtClean="0">
                          <a:solidFill>
                            <a:schemeClr val="accent4"/>
                          </a:solidFill>
                        </a:rPr>
                        <a:t>Modification</a:t>
                      </a:r>
                      <a:endParaRPr lang="en-US" sz="1600" dirty="0">
                        <a:solidFill>
                          <a:schemeClr val="accent4"/>
                        </a:solidFill>
                      </a:endParaRPr>
                    </a:p>
                  </a:txBody>
                  <a:tcPr marT="45725" marB="45725"/>
                </a:tc>
                <a:tc>
                  <a:txBody>
                    <a:bodyPr/>
                    <a:lstStyle/>
                    <a:p>
                      <a:pPr algn="ctr"/>
                      <a:r>
                        <a:rPr lang="en-US" sz="1600" dirty="0" smtClean="0">
                          <a:solidFill>
                            <a:schemeClr val="accent4"/>
                          </a:solidFill>
                        </a:rPr>
                        <a:t>Role</a:t>
                      </a:r>
                      <a:r>
                        <a:rPr lang="en-US" sz="1600" baseline="0" dirty="0" smtClean="0">
                          <a:solidFill>
                            <a:schemeClr val="accent4"/>
                          </a:solidFill>
                        </a:rPr>
                        <a:t> in transcription</a:t>
                      </a:r>
                      <a:endParaRPr lang="en-US" sz="1600" dirty="0">
                        <a:solidFill>
                          <a:schemeClr val="accent4"/>
                        </a:solidFill>
                      </a:endParaRPr>
                    </a:p>
                  </a:txBody>
                  <a:tcPr marT="45725" marB="45725"/>
                </a:tc>
                <a:tc>
                  <a:txBody>
                    <a:bodyPr/>
                    <a:lstStyle/>
                    <a:p>
                      <a:pPr algn="ctr"/>
                      <a:r>
                        <a:rPr lang="en-US" sz="1600" dirty="0" smtClean="0">
                          <a:solidFill>
                            <a:schemeClr val="accent4"/>
                          </a:solidFill>
                        </a:rPr>
                        <a:t>Histone-modified</a:t>
                      </a:r>
                      <a:r>
                        <a:rPr lang="en-US" sz="1600" baseline="0" dirty="0" smtClean="0">
                          <a:solidFill>
                            <a:schemeClr val="accent4"/>
                          </a:solidFill>
                        </a:rPr>
                        <a:t> sites</a:t>
                      </a:r>
                      <a:endParaRPr lang="en-US" sz="1600" dirty="0">
                        <a:solidFill>
                          <a:schemeClr val="accent4"/>
                        </a:solidFill>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Acetylation</a:t>
                      </a:r>
                      <a:endParaRPr lang="en-US" sz="1400" dirty="0">
                        <a:latin typeface="Tahoma" pitchFamily="34" charset="0"/>
                        <a:ea typeface="Tahoma" pitchFamily="34" charset="0"/>
                        <a:cs typeface="Tahoma" pitchFamily="34" charset="0"/>
                      </a:endParaRPr>
                    </a:p>
                  </a:txBody>
                  <a:tcPr marT="45725" marB="45725"/>
                </a:tc>
                <a:tc>
                  <a:txBody>
                    <a:bodyPr/>
                    <a:lstStyle/>
                    <a:p>
                      <a:pPr algn="ctr"/>
                      <a:r>
                        <a:rPr lang="en-US" sz="1400" b="1" dirty="0" smtClean="0">
                          <a:latin typeface="Tahoma" pitchFamily="34" charset="0"/>
                          <a:ea typeface="Tahoma" pitchFamily="34" charset="0"/>
                          <a:cs typeface="Tahoma" pitchFamily="34" charset="0"/>
                        </a:rPr>
                        <a:t>Activation</a:t>
                      </a:r>
                      <a:endParaRPr lang="en-US" sz="1400" b="1" dirty="0">
                        <a:latin typeface="Tahoma" pitchFamily="34" charset="0"/>
                        <a:ea typeface="Tahoma" pitchFamily="34" charset="0"/>
                        <a:cs typeface="Tahoma" pitchFamily="34" charset="0"/>
                      </a:endParaRPr>
                    </a:p>
                  </a:txBody>
                  <a:tcPr marT="45725" marB="45725"/>
                </a:tc>
                <a:tc>
                  <a:txBody>
                    <a:bodyPr/>
                    <a:lstStyle/>
                    <a:p>
                      <a:r>
                        <a:rPr lang="en-US" sz="1400" dirty="0" smtClean="0">
                          <a:latin typeface="Tahoma" pitchFamily="34" charset="0"/>
                          <a:ea typeface="Tahoma" pitchFamily="34" charset="0"/>
                          <a:cs typeface="Tahoma" pitchFamily="34" charset="0"/>
                        </a:rPr>
                        <a:t>H3 (K9,K14,K18,K56)</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dirty="0"/>
                    </a:p>
                  </a:txBody>
                  <a:tcPr marT="45725" marB="45725"/>
                </a:tc>
                <a:tc>
                  <a:txBody>
                    <a:bodyPr/>
                    <a:lstStyle/>
                    <a:p>
                      <a:endParaRPr lang="en-US" sz="1600" dirty="0"/>
                    </a:p>
                  </a:txBody>
                  <a:tcPr marT="45725" marB="45725"/>
                </a:tc>
                <a:tc>
                  <a:txBody>
                    <a:bodyPr/>
                    <a:lstStyle/>
                    <a:p>
                      <a:r>
                        <a:rPr lang="en-US" sz="1400" dirty="0" smtClean="0">
                          <a:latin typeface="Tahoma" pitchFamily="34" charset="0"/>
                          <a:ea typeface="Tahoma" pitchFamily="34" charset="0"/>
                          <a:cs typeface="Tahoma" pitchFamily="34" charset="0"/>
                        </a:rPr>
                        <a:t>H4 (K5,K8,K12,K16)</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a:p>
                  </a:txBody>
                  <a:tcPr marT="45725" marB="45725"/>
                </a:tc>
                <a:tc>
                  <a:txBody>
                    <a:bodyPr/>
                    <a:lstStyle/>
                    <a:p>
                      <a:endParaRPr lang="en-US" sz="1600" dirty="0"/>
                    </a:p>
                  </a:txBody>
                  <a:tcPr marT="45725" marB="45725"/>
                </a:tc>
                <a:tc>
                  <a:txBody>
                    <a:bodyPr/>
                    <a:lstStyle/>
                    <a:p>
                      <a:r>
                        <a:rPr lang="en-US" sz="1400" dirty="0" smtClean="0">
                          <a:latin typeface="Tahoma" pitchFamily="34" charset="0"/>
                          <a:ea typeface="Tahoma" pitchFamily="34" charset="0"/>
                          <a:cs typeface="Tahoma" pitchFamily="34" charset="0"/>
                        </a:rPr>
                        <a:t>H2B</a:t>
                      </a:r>
                      <a:r>
                        <a:rPr lang="en-US" sz="1400" baseline="0" dirty="0" smtClean="0">
                          <a:latin typeface="Tahoma" pitchFamily="34" charset="0"/>
                          <a:ea typeface="Tahoma" pitchFamily="34" charset="0"/>
                          <a:cs typeface="Tahoma" pitchFamily="34" charset="0"/>
                        </a:rPr>
                        <a:t> (K6,K7,K16,K17)</a:t>
                      </a:r>
                      <a:endParaRPr lang="en-US" sz="1400" dirty="0">
                        <a:latin typeface="Tahoma" pitchFamily="34" charset="0"/>
                        <a:ea typeface="Tahoma" pitchFamily="34" charset="0"/>
                        <a:cs typeface="Tahoma" pitchFamily="34" charset="0"/>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Phosphorylation</a:t>
                      </a:r>
                      <a:endParaRPr lang="en-US" sz="1400" dirty="0">
                        <a:latin typeface="Tahoma" pitchFamily="34" charset="0"/>
                        <a:ea typeface="Tahoma" pitchFamily="34" charset="0"/>
                        <a:cs typeface="Tahoma" pitchFamily="34" charset="0"/>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itchFamily="34" charset="0"/>
                          <a:ea typeface="Tahoma" pitchFamily="34" charset="0"/>
                          <a:cs typeface="Tahoma" pitchFamily="34" charset="0"/>
                        </a:rPr>
                        <a:t>Activation</a:t>
                      </a:r>
                    </a:p>
                  </a:txBody>
                  <a:tcPr marT="45725" marB="45725"/>
                </a:tc>
                <a:tc>
                  <a:txBody>
                    <a:bodyPr/>
                    <a:lstStyle/>
                    <a:p>
                      <a:r>
                        <a:rPr lang="en-US" sz="1400" dirty="0" smtClean="0">
                          <a:latin typeface="Tahoma" pitchFamily="34" charset="0"/>
                          <a:ea typeface="Tahoma" pitchFamily="34" charset="0"/>
                          <a:cs typeface="Tahoma" pitchFamily="34" charset="0"/>
                        </a:rPr>
                        <a:t>H3 (S10)</a:t>
                      </a:r>
                      <a:endParaRPr lang="en-US" sz="1400" dirty="0">
                        <a:latin typeface="Tahoma" pitchFamily="34" charset="0"/>
                        <a:ea typeface="Tahoma" pitchFamily="34" charset="0"/>
                        <a:cs typeface="Tahoma" pitchFamily="34" charset="0"/>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Methylation</a:t>
                      </a:r>
                      <a:endParaRPr lang="en-US" sz="1400" dirty="0">
                        <a:latin typeface="Tahoma" pitchFamily="34" charset="0"/>
                        <a:ea typeface="Tahoma" pitchFamily="34" charset="0"/>
                        <a:cs typeface="Tahoma" pitchFamily="34" charset="0"/>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itchFamily="34" charset="0"/>
                          <a:ea typeface="Tahoma" pitchFamily="34" charset="0"/>
                          <a:cs typeface="Tahoma" pitchFamily="34" charset="0"/>
                        </a:rPr>
                        <a:t>Activation</a:t>
                      </a:r>
                    </a:p>
                  </a:txBody>
                  <a:tcPr marT="45725" marB="45725"/>
                </a:tc>
                <a:tc>
                  <a:txBody>
                    <a:bodyPr/>
                    <a:lstStyle/>
                    <a:p>
                      <a:r>
                        <a:rPr lang="en-US" sz="1400" dirty="0" smtClean="0">
                          <a:latin typeface="Tahoma" pitchFamily="34" charset="0"/>
                          <a:ea typeface="Tahoma" pitchFamily="34" charset="0"/>
                          <a:cs typeface="Tahoma" pitchFamily="34" charset="0"/>
                        </a:rPr>
                        <a:t>H3 (K4,K36,K79)</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a:p>
                  </a:txBody>
                  <a:tcPr marT="45725" marB="45725"/>
                </a:tc>
                <a:tc>
                  <a:txBody>
                    <a:bodyPr/>
                    <a:lstStyle/>
                    <a:p>
                      <a:pPr algn="ctr"/>
                      <a:r>
                        <a:rPr lang="en-US" sz="1400" b="1" dirty="0" smtClean="0">
                          <a:latin typeface="Tahoma" pitchFamily="34" charset="0"/>
                          <a:ea typeface="Tahoma" pitchFamily="34" charset="0"/>
                          <a:cs typeface="Tahoma" pitchFamily="34" charset="0"/>
                        </a:rPr>
                        <a:t>Repression</a:t>
                      </a:r>
                      <a:endParaRPr lang="en-US" sz="1400" b="1" dirty="0">
                        <a:latin typeface="Tahoma" pitchFamily="34" charset="0"/>
                        <a:ea typeface="Tahoma" pitchFamily="34" charset="0"/>
                        <a:cs typeface="Tahoma" pitchFamily="34" charset="0"/>
                      </a:endParaRPr>
                    </a:p>
                  </a:txBody>
                  <a:tcPr marT="45725" marB="45725"/>
                </a:tc>
                <a:tc>
                  <a:txBody>
                    <a:bodyPr/>
                    <a:lstStyle/>
                    <a:p>
                      <a:r>
                        <a:rPr lang="en-US" sz="1400" dirty="0" smtClean="0">
                          <a:latin typeface="Tahoma" pitchFamily="34" charset="0"/>
                          <a:ea typeface="Tahoma" pitchFamily="34" charset="0"/>
                          <a:cs typeface="Tahoma" pitchFamily="34" charset="0"/>
                        </a:rPr>
                        <a:t>H3 (K9,K27)</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dirty="0"/>
                    </a:p>
                  </a:txBody>
                  <a:tcPr marT="45725" marB="45725"/>
                </a:tc>
                <a:tc>
                  <a:txBody>
                    <a:bodyPr/>
                    <a:lstStyle/>
                    <a:p>
                      <a:endParaRPr lang="en-US" sz="1600"/>
                    </a:p>
                  </a:txBody>
                  <a:tcPr marT="45725" marB="45725"/>
                </a:tc>
                <a:tc>
                  <a:txBody>
                    <a:bodyPr/>
                    <a:lstStyle/>
                    <a:p>
                      <a:r>
                        <a:rPr lang="en-US" sz="1400" dirty="0" smtClean="0">
                          <a:latin typeface="Tahoma" pitchFamily="34" charset="0"/>
                          <a:ea typeface="Tahoma" pitchFamily="34" charset="0"/>
                          <a:cs typeface="Tahoma" pitchFamily="34" charset="0"/>
                        </a:rPr>
                        <a:t>H4 (K20)</a:t>
                      </a:r>
                      <a:endParaRPr lang="en-US" sz="1400" dirty="0">
                        <a:latin typeface="Tahoma" pitchFamily="34" charset="0"/>
                        <a:ea typeface="Tahoma" pitchFamily="34" charset="0"/>
                        <a:cs typeface="Tahoma" pitchFamily="34" charset="0"/>
                      </a:endParaRPr>
                    </a:p>
                  </a:txBody>
                  <a:tcPr marT="45725" marB="45725"/>
                </a:tc>
              </a:tr>
            </a:tbl>
          </a:graphicData>
        </a:graphic>
      </p:graphicFrame>
      <p:sp>
        <p:nvSpPr>
          <p:cNvPr id="15" name="Title 1"/>
          <p:cNvSpPr txBox="1">
            <a:spLocks/>
          </p:cNvSpPr>
          <p:nvPr/>
        </p:nvSpPr>
        <p:spPr bwMode="auto">
          <a:xfrm>
            <a:off x="304800" y="3810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Histone Modifications</a:t>
            </a:r>
          </a:p>
        </p:txBody>
      </p:sp>
    </p:spTree>
    <p:extLst>
      <p:ext uri="{BB962C8B-B14F-4D97-AF65-F5344CB8AC3E}">
        <p14:creationId xmlns:p14="http://schemas.microsoft.com/office/powerpoint/2010/main" val="2438753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0040" y="384068"/>
            <a:ext cx="8229600" cy="480131"/>
          </a:xfrm>
        </p:spPr>
        <p:txBody>
          <a:bodyPr/>
          <a:lstStyle/>
          <a:p>
            <a:pPr eaLnBrk="1" hangingPunct="1"/>
            <a:r>
              <a:rPr lang="en-US" sz="2800" dirty="0" smtClean="0"/>
              <a:t>Histone Acetylation and </a:t>
            </a:r>
            <a:r>
              <a:rPr lang="en-US" sz="2800" dirty="0" err="1" smtClean="0"/>
              <a:t>Deacetylation</a:t>
            </a:r>
            <a:endParaRPr lang="en-US" sz="2800" dirty="0" smtClean="0"/>
          </a:p>
        </p:txBody>
      </p:sp>
      <p:grpSp>
        <p:nvGrpSpPr>
          <p:cNvPr id="39" name="Group 39"/>
          <p:cNvGrpSpPr>
            <a:grpSpLocks/>
          </p:cNvGrpSpPr>
          <p:nvPr/>
        </p:nvGrpSpPr>
        <p:grpSpPr bwMode="auto">
          <a:xfrm>
            <a:off x="859473" y="2277944"/>
            <a:ext cx="6973887" cy="968176"/>
            <a:chOff x="7374" y="1817551"/>
            <a:chExt cx="6974123" cy="968278"/>
          </a:xfrm>
        </p:grpSpPr>
        <p:pic>
          <p:nvPicPr>
            <p:cNvPr id="40" name="Picture 5"/>
            <p:cNvPicPr>
              <a:picLocks noChangeAspect="1"/>
            </p:cNvPicPr>
            <p:nvPr/>
          </p:nvPicPr>
          <p:blipFill>
            <a:blip r:embed="rId3">
              <a:extLst>
                <a:ext uri="{28A0092B-C50C-407E-A947-70E740481C1C}">
                  <a14:useLocalDpi xmlns:a14="http://schemas.microsoft.com/office/drawing/2010/main" val="0"/>
                </a:ext>
              </a:extLst>
            </a:blip>
            <a:srcRect l="3378" t="13959" r="23016" b="75629"/>
            <a:stretch>
              <a:fillRect/>
            </a:stretch>
          </p:blipFill>
          <p:spPr bwMode="auto">
            <a:xfrm>
              <a:off x="2667000" y="1817551"/>
              <a:ext cx="4314497" cy="7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6"/>
            <p:cNvCxnSpPr>
              <a:cxnSpLocks noChangeShapeType="1"/>
            </p:cNvCxnSpPr>
            <p:nvPr/>
          </p:nvCxnSpPr>
          <p:spPr bwMode="auto">
            <a:xfrm flipH="1">
              <a:off x="612230" y="2454166"/>
              <a:ext cx="21336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7"/>
            <p:cNvSpPr>
              <a:spLocks noChangeArrowheads="1"/>
            </p:cNvSpPr>
            <p:nvPr/>
          </p:nvSpPr>
          <p:spPr bwMode="auto">
            <a:xfrm>
              <a:off x="762000" y="2416066"/>
              <a:ext cx="762000" cy="76200"/>
            </a:xfrm>
            <a:prstGeom prst="rect">
              <a:avLst/>
            </a:prstGeom>
            <a:solidFill>
              <a:srgbClr val="00B0F0"/>
            </a:solidFill>
            <a:ln w="9525" algn="ctr">
              <a:solidFill>
                <a:srgbClr val="00B0F0"/>
              </a:solidFill>
              <a:round/>
              <a:headEnd/>
              <a:tailEnd/>
            </a:ln>
          </p:spPr>
          <p:txBody>
            <a:bodyPr/>
            <a:lstStyle/>
            <a:p>
              <a:endParaRPr lang="en-US" sz="1400"/>
            </a:p>
          </p:txBody>
        </p:sp>
        <p:sp>
          <p:nvSpPr>
            <p:cNvPr id="43" name="TextBox 42"/>
            <p:cNvSpPr txBox="1"/>
            <p:nvPr/>
          </p:nvSpPr>
          <p:spPr>
            <a:xfrm>
              <a:off x="7374" y="2478020"/>
              <a:ext cx="2511510" cy="307809"/>
            </a:xfrm>
            <a:prstGeom prst="rect">
              <a:avLst/>
            </a:prstGeom>
            <a:noFill/>
          </p:spPr>
          <p:txBody>
            <a:bodyPr>
              <a:spAutoFit/>
            </a:bodyPr>
            <a:lstStyle/>
            <a:p>
              <a:pPr algn="ctr">
                <a:defRPr/>
              </a:pPr>
              <a:r>
                <a:rPr lang="en-US" sz="1400" dirty="0">
                  <a:latin typeface="Tahoma" pitchFamily="34" charset="0"/>
                  <a:ea typeface="Tahoma" pitchFamily="34" charset="0"/>
                  <a:cs typeface="Tahoma" pitchFamily="34" charset="0"/>
                </a:rPr>
                <a:t>Upstream activator sequence</a:t>
              </a:r>
            </a:p>
          </p:txBody>
        </p:sp>
      </p:grpSp>
      <p:sp>
        <p:nvSpPr>
          <p:cNvPr id="44" name="Oval 43"/>
          <p:cNvSpPr/>
          <p:nvPr/>
        </p:nvSpPr>
        <p:spPr bwMode="auto">
          <a:xfrm>
            <a:off x="1232863" y="2407920"/>
            <a:ext cx="1524000" cy="4572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dirty="0">
                <a:latin typeface="Tahoma" pitchFamily="34" charset="0"/>
                <a:ea typeface="Tahoma" pitchFamily="34" charset="0"/>
                <a:cs typeface="Tahoma" pitchFamily="34" charset="0"/>
              </a:rPr>
              <a:t>activator</a:t>
            </a:r>
          </a:p>
        </p:txBody>
      </p:sp>
      <p:grpSp>
        <p:nvGrpSpPr>
          <p:cNvPr id="45" name="Group 40"/>
          <p:cNvGrpSpPr>
            <a:grpSpLocks/>
          </p:cNvGrpSpPr>
          <p:nvPr/>
        </p:nvGrpSpPr>
        <p:grpSpPr bwMode="auto">
          <a:xfrm>
            <a:off x="670560" y="1860430"/>
            <a:ext cx="3654425" cy="1769667"/>
            <a:chOff x="-181285" y="1447800"/>
            <a:chExt cx="3654970" cy="1769667"/>
          </a:xfrm>
        </p:grpSpPr>
        <p:sp>
          <p:nvSpPr>
            <p:cNvPr id="46" name="Oval 45"/>
            <p:cNvSpPr/>
            <p:nvPr/>
          </p:nvSpPr>
          <p:spPr bwMode="auto">
            <a:xfrm>
              <a:off x="990600" y="1447800"/>
              <a:ext cx="1066800" cy="609600"/>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b="1" dirty="0">
                  <a:latin typeface="Tahoma" pitchFamily="34" charset="0"/>
                  <a:ea typeface="Tahoma" pitchFamily="34" charset="0"/>
                  <a:cs typeface="Tahoma" pitchFamily="34" charset="0"/>
                </a:rPr>
                <a:t>HAT</a:t>
              </a:r>
            </a:p>
          </p:txBody>
        </p:sp>
        <p:sp>
          <p:nvSpPr>
            <p:cNvPr id="47" name="TextBox 46"/>
            <p:cNvSpPr txBox="1"/>
            <p:nvPr/>
          </p:nvSpPr>
          <p:spPr>
            <a:xfrm>
              <a:off x="-181285" y="2909690"/>
              <a:ext cx="3654970" cy="307777"/>
            </a:xfrm>
            <a:prstGeom prst="rect">
              <a:avLst/>
            </a:prstGeom>
            <a:noFill/>
          </p:spPr>
          <p:txBody>
            <a:bodyPr>
              <a:spAutoFit/>
            </a:bodyPr>
            <a:lstStyle/>
            <a:p>
              <a:pPr algn="ctr">
                <a:defRPr/>
              </a:pPr>
              <a:r>
                <a:rPr lang="en-US" sz="1400" b="1" dirty="0">
                  <a:latin typeface="Tahoma" pitchFamily="34" charset="0"/>
                  <a:ea typeface="Tahoma" pitchFamily="34" charset="0"/>
                  <a:cs typeface="Tahoma" pitchFamily="34" charset="0"/>
                </a:rPr>
                <a:t>HAT</a:t>
              </a:r>
              <a:r>
                <a:rPr lang="en-US" sz="1400" dirty="0">
                  <a:latin typeface="Tahoma" pitchFamily="34" charset="0"/>
                  <a:ea typeface="Tahoma" pitchFamily="34" charset="0"/>
                  <a:cs typeface="Tahoma" pitchFamily="34" charset="0"/>
                </a:rPr>
                <a:t>= Histone </a:t>
              </a:r>
              <a:r>
                <a:rPr lang="en-US" sz="1400" dirty="0" err="1">
                  <a:latin typeface="Tahoma" pitchFamily="34" charset="0"/>
                  <a:ea typeface="Tahoma" pitchFamily="34" charset="0"/>
                  <a:cs typeface="Tahoma" pitchFamily="34" charset="0"/>
                </a:rPr>
                <a:t>acetyltransferase</a:t>
              </a:r>
              <a:endParaRPr lang="en-US" sz="1400" dirty="0">
                <a:latin typeface="Tahoma" pitchFamily="34" charset="0"/>
                <a:ea typeface="Tahoma" pitchFamily="34" charset="0"/>
                <a:cs typeface="Tahoma" pitchFamily="34" charset="0"/>
              </a:endParaRPr>
            </a:p>
          </p:txBody>
        </p:sp>
      </p:grpSp>
      <p:grpSp>
        <p:nvGrpSpPr>
          <p:cNvPr id="48" name="Group 38"/>
          <p:cNvGrpSpPr>
            <a:grpSpLocks/>
          </p:cNvGrpSpPr>
          <p:nvPr/>
        </p:nvGrpSpPr>
        <p:grpSpPr bwMode="auto">
          <a:xfrm>
            <a:off x="2756534" y="1264920"/>
            <a:ext cx="1495122" cy="1066799"/>
            <a:chOff x="1905000" y="614176"/>
            <a:chExt cx="1495498" cy="1066579"/>
          </a:xfrm>
        </p:grpSpPr>
        <p:cxnSp>
          <p:nvCxnSpPr>
            <p:cNvPr id="49" name="Elbow Connector 17"/>
            <p:cNvCxnSpPr>
              <a:cxnSpLocks noChangeShapeType="1"/>
            </p:cNvCxnSpPr>
            <p:nvPr/>
          </p:nvCxnSpPr>
          <p:spPr bwMode="auto">
            <a:xfrm flipV="1">
              <a:off x="1905000" y="1132916"/>
              <a:ext cx="990600" cy="141701"/>
            </a:xfrm>
            <a:prstGeom prst="bentConnector3">
              <a:avLst>
                <a:gd name="adj1" fmla="val 50000"/>
              </a:avLst>
            </a:prstGeom>
            <a:noFill/>
            <a:ln w="28575" algn="ctr">
              <a:solidFill>
                <a:schemeClr val="tx2"/>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Group 25"/>
            <p:cNvGrpSpPr>
              <a:grpSpLocks/>
            </p:cNvGrpSpPr>
            <p:nvPr/>
          </p:nvGrpSpPr>
          <p:grpSpPr bwMode="auto">
            <a:xfrm>
              <a:off x="2767228" y="614176"/>
              <a:ext cx="633270" cy="1066579"/>
              <a:chOff x="3736915" y="3453968"/>
              <a:chExt cx="633270" cy="1066579"/>
            </a:xfrm>
          </p:grpSpPr>
          <p:sp>
            <p:nvSpPr>
              <p:cNvPr id="51" name="Right Triangle 50"/>
              <p:cNvSpPr/>
              <p:nvPr/>
            </p:nvSpPr>
            <p:spPr bwMode="auto">
              <a:xfrm rot="13752483">
                <a:off x="3691806" y="3499077"/>
                <a:ext cx="636456" cy="546238"/>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dirty="0">
                  <a:ea typeface="ＭＳ Ｐゴシック" pitchFamily="48" charset="-128"/>
                </a:endParaRPr>
              </a:p>
            </p:txBody>
          </p:sp>
          <p:cxnSp>
            <p:nvCxnSpPr>
              <p:cNvPr id="52" name="Straight Connector 20"/>
              <p:cNvCxnSpPr>
                <a:cxnSpLocks noChangeShapeType="1"/>
              </p:cNvCxnSpPr>
              <p:nvPr/>
            </p:nvCxnSpPr>
            <p:spPr bwMode="auto">
              <a:xfrm flipH="1">
                <a:off x="4004345" y="4114409"/>
                <a:ext cx="2738" cy="406138"/>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3941755" y="3634905"/>
                <a:ext cx="428430" cy="307714"/>
              </a:xfrm>
              <a:prstGeom prst="rect">
                <a:avLst/>
              </a:prstGeom>
              <a:noFill/>
            </p:spPr>
            <p:txBody>
              <a:bodyPr wrap="none">
                <a:spAutoFit/>
              </a:bodyPr>
              <a:lstStyle/>
              <a:p>
                <a:pPr>
                  <a:defRPr/>
                </a:pPr>
                <a:r>
                  <a:rPr lang="en-US" sz="1400" b="1" dirty="0">
                    <a:latin typeface="Tahoma" pitchFamily="34" charset="0"/>
                    <a:ea typeface="Tahoma" pitchFamily="34" charset="0"/>
                    <a:cs typeface="Tahoma" pitchFamily="34" charset="0"/>
                  </a:rPr>
                  <a:t>AC</a:t>
                </a:r>
              </a:p>
            </p:txBody>
          </p:sp>
        </p:grpSp>
      </p:grpSp>
      <p:grpSp>
        <p:nvGrpSpPr>
          <p:cNvPr id="54" name="Group 37"/>
          <p:cNvGrpSpPr>
            <a:grpSpLocks/>
          </p:cNvGrpSpPr>
          <p:nvPr/>
        </p:nvGrpSpPr>
        <p:grpSpPr bwMode="auto">
          <a:xfrm>
            <a:off x="4798060" y="1417320"/>
            <a:ext cx="2362200" cy="923925"/>
            <a:chOff x="3946634" y="790944"/>
            <a:chExt cx="2362200" cy="923556"/>
          </a:xfrm>
        </p:grpSpPr>
        <p:grpSp>
          <p:nvGrpSpPr>
            <p:cNvPr id="55" name="Group 35"/>
            <p:cNvGrpSpPr>
              <a:grpSpLocks/>
            </p:cNvGrpSpPr>
            <p:nvPr/>
          </p:nvGrpSpPr>
          <p:grpSpPr bwMode="auto">
            <a:xfrm>
              <a:off x="3946634" y="1274617"/>
              <a:ext cx="2362200" cy="439883"/>
              <a:chOff x="3946634" y="1274617"/>
              <a:chExt cx="2362200" cy="439883"/>
            </a:xfrm>
          </p:grpSpPr>
          <p:cxnSp>
            <p:nvCxnSpPr>
              <p:cNvPr id="57" name="Straight Connector 30"/>
              <p:cNvCxnSpPr>
                <a:cxnSpLocks noChangeShapeType="1"/>
              </p:cNvCxnSpPr>
              <p:nvPr/>
            </p:nvCxnSpPr>
            <p:spPr bwMode="auto">
              <a:xfrm>
                <a:off x="3962400" y="1274617"/>
                <a:ext cx="0" cy="439883"/>
              </a:xfrm>
              <a:prstGeom prst="line">
                <a:avLst/>
              </a:prstGeom>
              <a:noFill/>
              <a:ln w="57150" algn="ctr">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34"/>
              <p:cNvCxnSpPr>
                <a:cxnSpLocks noChangeShapeType="1"/>
              </p:cNvCxnSpPr>
              <p:nvPr/>
            </p:nvCxnSpPr>
            <p:spPr bwMode="auto">
              <a:xfrm>
                <a:off x="3946634" y="1290383"/>
                <a:ext cx="2362200" cy="0"/>
              </a:xfrm>
              <a:prstGeom prst="straightConnector1">
                <a:avLst/>
              </a:prstGeom>
              <a:noFill/>
              <a:ln w="57150" algn="ctr">
                <a:solidFill>
                  <a:srgbClr val="0070C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TextBox 55"/>
            <p:cNvSpPr txBox="1"/>
            <p:nvPr/>
          </p:nvSpPr>
          <p:spPr>
            <a:xfrm>
              <a:off x="4611797" y="790944"/>
              <a:ext cx="579005" cy="399950"/>
            </a:xfrm>
            <a:prstGeom prst="rect">
              <a:avLst/>
            </a:prstGeom>
            <a:noFill/>
          </p:spPr>
          <p:txBody>
            <a:bodyPr wrap="none">
              <a:spAutoFit/>
            </a:bodyPr>
            <a:lstStyle/>
            <a:p>
              <a:pPr>
                <a:defRPr/>
              </a:pPr>
              <a:r>
                <a:rPr lang="en-US" sz="2000" b="1" dirty="0">
                  <a:solidFill>
                    <a:srgbClr val="FF0000"/>
                  </a:solidFill>
                  <a:latin typeface="Tahoma" pitchFamily="34" charset="0"/>
                  <a:ea typeface="Tahoma" pitchFamily="34" charset="0"/>
                  <a:cs typeface="Tahoma" pitchFamily="34" charset="0"/>
                </a:rPr>
                <a:t>ON</a:t>
              </a:r>
            </a:p>
          </p:txBody>
        </p:sp>
      </p:grpSp>
      <p:sp>
        <p:nvSpPr>
          <p:cNvPr id="59" name="Oval 58"/>
          <p:cNvSpPr/>
          <p:nvPr/>
        </p:nvSpPr>
        <p:spPr bwMode="auto">
          <a:xfrm>
            <a:off x="1156662" y="4770120"/>
            <a:ext cx="1676400" cy="457200"/>
          </a:xfrm>
          <a:prstGeom prst="ellipse">
            <a:avLst/>
          </a:prstGeom>
          <a:solidFill>
            <a:srgbClr val="E8380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dirty="0">
                <a:latin typeface="Tahoma" pitchFamily="34" charset="0"/>
                <a:ea typeface="Tahoma" pitchFamily="34" charset="0"/>
                <a:cs typeface="Tahoma" pitchFamily="34" charset="0"/>
              </a:rPr>
              <a:t>repressor</a:t>
            </a:r>
          </a:p>
        </p:txBody>
      </p:sp>
      <p:sp>
        <p:nvSpPr>
          <p:cNvPr id="60" name="Oval 59"/>
          <p:cNvSpPr/>
          <p:nvPr/>
        </p:nvSpPr>
        <p:spPr bwMode="auto">
          <a:xfrm>
            <a:off x="1842463" y="4312920"/>
            <a:ext cx="1266497" cy="609600"/>
          </a:xfrm>
          <a:prstGeom prst="ellipse">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b="1" dirty="0">
                <a:latin typeface="Tahoma" pitchFamily="34" charset="0"/>
                <a:ea typeface="Tahoma" pitchFamily="34" charset="0"/>
                <a:cs typeface="Tahoma" pitchFamily="34" charset="0"/>
              </a:rPr>
              <a:t>HDAC</a:t>
            </a:r>
          </a:p>
        </p:txBody>
      </p:sp>
      <p:sp>
        <p:nvSpPr>
          <p:cNvPr id="61" name="TextBox 60"/>
          <p:cNvSpPr txBox="1"/>
          <p:nvPr/>
        </p:nvSpPr>
        <p:spPr>
          <a:xfrm>
            <a:off x="5464810" y="4233743"/>
            <a:ext cx="679994" cy="400110"/>
          </a:xfrm>
          <a:prstGeom prst="rect">
            <a:avLst/>
          </a:prstGeom>
          <a:noFill/>
        </p:spPr>
        <p:txBody>
          <a:bodyPr wrap="none">
            <a:spAutoFit/>
          </a:bodyPr>
          <a:lstStyle/>
          <a:p>
            <a:pPr>
              <a:defRPr/>
            </a:pPr>
            <a:r>
              <a:rPr lang="en-US" sz="2000" b="1" dirty="0">
                <a:solidFill>
                  <a:sysClr val="windowText" lastClr="000000"/>
                </a:solidFill>
                <a:latin typeface="Tahoma" pitchFamily="34" charset="0"/>
                <a:ea typeface="Tahoma" pitchFamily="34" charset="0"/>
                <a:cs typeface="Tahoma" pitchFamily="34" charset="0"/>
              </a:rPr>
              <a:t>OFF</a:t>
            </a:r>
          </a:p>
        </p:txBody>
      </p:sp>
      <p:grpSp>
        <p:nvGrpSpPr>
          <p:cNvPr id="62" name="Group 52"/>
          <p:cNvGrpSpPr>
            <a:grpSpLocks/>
          </p:cNvGrpSpPr>
          <p:nvPr/>
        </p:nvGrpSpPr>
        <p:grpSpPr bwMode="auto">
          <a:xfrm rot="2155464">
            <a:off x="3768164" y="3308680"/>
            <a:ext cx="652281" cy="1066738"/>
            <a:chOff x="3735157" y="3454029"/>
            <a:chExt cx="651268" cy="1066518"/>
          </a:xfrm>
        </p:grpSpPr>
        <p:sp>
          <p:nvSpPr>
            <p:cNvPr id="63" name="Right Triangle 62"/>
            <p:cNvSpPr/>
            <p:nvPr/>
          </p:nvSpPr>
          <p:spPr bwMode="auto">
            <a:xfrm rot="13752483">
              <a:off x="3690346" y="3498840"/>
              <a:ext cx="636457" cy="546836"/>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dirty="0">
                <a:ea typeface="ＭＳ Ｐゴシック" pitchFamily="48" charset="-128"/>
              </a:endParaRPr>
            </a:p>
          </p:txBody>
        </p:sp>
        <p:cxnSp>
          <p:nvCxnSpPr>
            <p:cNvPr id="64" name="Straight Connector 54"/>
            <p:cNvCxnSpPr>
              <a:cxnSpLocks noChangeShapeType="1"/>
            </p:cNvCxnSpPr>
            <p:nvPr/>
          </p:nvCxnSpPr>
          <p:spPr bwMode="auto">
            <a:xfrm flipH="1">
              <a:off x="4004345" y="4114409"/>
              <a:ext cx="2738" cy="406138"/>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3958768" y="3650321"/>
              <a:ext cx="427657" cy="307714"/>
            </a:xfrm>
            <a:prstGeom prst="rect">
              <a:avLst/>
            </a:prstGeom>
            <a:noFill/>
          </p:spPr>
          <p:txBody>
            <a:bodyPr wrap="none">
              <a:spAutoFit/>
            </a:bodyPr>
            <a:lstStyle/>
            <a:p>
              <a:pPr>
                <a:defRPr/>
              </a:pPr>
              <a:r>
                <a:rPr lang="en-US" sz="1400" b="1" dirty="0">
                  <a:latin typeface="Tahoma" pitchFamily="34" charset="0"/>
                  <a:ea typeface="Tahoma" pitchFamily="34" charset="0"/>
                  <a:cs typeface="Tahoma" pitchFamily="34" charset="0"/>
                </a:rPr>
                <a:t>AC</a:t>
              </a:r>
            </a:p>
          </p:txBody>
        </p:sp>
      </p:grpSp>
      <p:cxnSp>
        <p:nvCxnSpPr>
          <p:cNvPr id="66" name="Curved Connector 66"/>
          <p:cNvCxnSpPr>
            <a:cxnSpLocks noChangeShapeType="1"/>
          </p:cNvCxnSpPr>
          <p:nvPr/>
        </p:nvCxnSpPr>
        <p:spPr bwMode="auto">
          <a:xfrm flipV="1">
            <a:off x="3108960" y="3962083"/>
            <a:ext cx="1074738" cy="655637"/>
          </a:xfrm>
          <a:prstGeom prst="curvedConnector2">
            <a:avLst/>
          </a:prstGeom>
          <a:noFill/>
          <a:ln w="2857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 name="Group 41"/>
          <p:cNvGrpSpPr>
            <a:grpSpLocks/>
          </p:cNvGrpSpPr>
          <p:nvPr/>
        </p:nvGrpSpPr>
        <p:grpSpPr bwMode="auto">
          <a:xfrm>
            <a:off x="859473" y="4617721"/>
            <a:ext cx="6973887" cy="968177"/>
            <a:chOff x="7374" y="1817551"/>
            <a:chExt cx="6974123" cy="968278"/>
          </a:xfrm>
        </p:grpSpPr>
        <p:pic>
          <p:nvPicPr>
            <p:cNvPr id="68" name="Picture 42"/>
            <p:cNvPicPr>
              <a:picLocks noChangeAspect="1"/>
            </p:cNvPicPr>
            <p:nvPr/>
          </p:nvPicPr>
          <p:blipFill>
            <a:blip r:embed="rId3">
              <a:extLst>
                <a:ext uri="{28A0092B-C50C-407E-A947-70E740481C1C}">
                  <a14:useLocalDpi xmlns:a14="http://schemas.microsoft.com/office/drawing/2010/main" val="0"/>
                </a:ext>
              </a:extLst>
            </a:blip>
            <a:srcRect l="3378" t="13959" r="23016" b="75629"/>
            <a:stretch>
              <a:fillRect/>
            </a:stretch>
          </p:blipFill>
          <p:spPr bwMode="auto">
            <a:xfrm>
              <a:off x="2667000" y="1817551"/>
              <a:ext cx="4314497" cy="7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43"/>
            <p:cNvCxnSpPr>
              <a:cxnSpLocks noChangeShapeType="1"/>
            </p:cNvCxnSpPr>
            <p:nvPr/>
          </p:nvCxnSpPr>
          <p:spPr bwMode="auto">
            <a:xfrm flipH="1">
              <a:off x="612230" y="2454166"/>
              <a:ext cx="21336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44"/>
            <p:cNvSpPr>
              <a:spLocks noChangeArrowheads="1"/>
            </p:cNvSpPr>
            <p:nvPr/>
          </p:nvSpPr>
          <p:spPr bwMode="auto">
            <a:xfrm>
              <a:off x="762000" y="2416066"/>
              <a:ext cx="762000" cy="76200"/>
            </a:xfrm>
            <a:prstGeom prst="rect">
              <a:avLst/>
            </a:prstGeom>
            <a:solidFill>
              <a:srgbClr val="E83808"/>
            </a:solidFill>
            <a:ln w="9525" algn="ctr">
              <a:solidFill>
                <a:srgbClr val="E83808"/>
              </a:solidFill>
              <a:round/>
              <a:headEnd/>
              <a:tailEnd/>
            </a:ln>
          </p:spPr>
          <p:txBody>
            <a:bodyPr/>
            <a:lstStyle/>
            <a:p>
              <a:endParaRPr lang="en-US" sz="1400"/>
            </a:p>
          </p:txBody>
        </p:sp>
        <p:sp>
          <p:nvSpPr>
            <p:cNvPr id="71" name="TextBox 70"/>
            <p:cNvSpPr txBox="1"/>
            <p:nvPr/>
          </p:nvSpPr>
          <p:spPr>
            <a:xfrm>
              <a:off x="7374" y="2478020"/>
              <a:ext cx="2786950" cy="307809"/>
            </a:xfrm>
            <a:prstGeom prst="rect">
              <a:avLst/>
            </a:prstGeom>
            <a:noFill/>
          </p:spPr>
          <p:txBody>
            <a:bodyPr wrap="square">
              <a:spAutoFit/>
            </a:bodyPr>
            <a:lstStyle/>
            <a:p>
              <a:pPr algn="ctr">
                <a:defRPr/>
              </a:pPr>
              <a:r>
                <a:rPr lang="en-US" sz="1400" dirty="0">
                  <a:latin typeface="Tahoma" pitchFamily="34" charset="0"/>
                  <a:ea typeface="Tahoma" pitchFamily="34" charset="0"/>
                  <a:cs typeface="Tahoma" pitchFamily="34" charset="0"/>
                </a:rPr>
                <a:t>Upstream repressive sequence</a:t>
              </a:r>
            </a:p>
          </p:txBody>
        </p:sp>
      </p:grpSp>
      <p:sp>
        <p:nvSpPr>
          <p:cNvPr id="72" name="TextBox 71"/>
          <p:cNvSpPr txBox="1"/>
          <p:nvPr/>
        </p:nvSpPr>
        <p:spPr>
          <a:xfrm>
            <a:off x="578088" y="5573713"/>
            <a:ext cx="3654425" cy="307777"/>
          </a:xfrm>
          <a:prstGeom prst="rect">
            <a:avLst/>
          </a:prstGeom>
          <a:noFill/>
        </p:spPr>
        <p:txBody>
          <a:bodyPr>
            <a:spAutoFit/>
          </a:bodyPr>
          <a:lstStyle/>
          <a:p>
            <a:pPr algn="ctr">
              <a:defRPr/>
            </a:pPr>
            <a:r>
              <a:rPr lang="en-US" sz="1400" b="1" dirty="0">
                <a:latin typeface="Tahoma" pitchFamily="34" charset="0"/>
                <a:ea typeface="Tahoma" pitchFamily="34" charset="0"/>
                <a:cs typeface="Tahoma" pitchFamily="34" charset="0"/>
              </a:rPr>
              <a:t>HDAC</a:t>
            </a:r>
            <a:r>
              <a:rPr lang="en-US" sz="1400" dirty="0">
                <a:latin typeface="Tahoma" pitchFamily="34" charset="0"/>
                <a:ea typeface="Tahoma" pitchFamily="34" charset="0"/>
                <a:cs typeface="Tahoma" pitchFamily="34" charset="0"/>
              </a:rPr>
              <a:t>= Histone </a:t>
            </a:r>
            <a:r>
              <a:rPr lang="en-US" sz="1400" dirty="0" err="1">
                <a:latin typeface="Tahoma" pitchFamily="34" charset="0"/>
                <a:ea typeface="Tahoma" pitchFamily="34" charset="0"/>
                <a:cs typeface="Tahoma" pitchFamily="34" charset="0"/>
              </a:rPr>
              <a:t>deacetylase</a:t>
            </a:r>
            <a:endParaRPr lang="en-US"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86134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298450" y="452208"/>
            <a:ext cx="8229600" cy="480131"/>
          </a:xfrm>
        </p:spPr>
        <p:txBody>
          <a:bodyPr/>
          <a:lstStyle/>
          <a:p>
            <a:pPr eaLnBrk="1" hangingPunct="1"/>
            <a:r>
              <a:rPr lang="en-US" sz="2800" dirty="0" smtClean="0"/>
              <a:t>Acetylation Reduces Histone Binding to DNA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688975" y="2836863"/>
            <a:ext cx="1371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5"/>
          <p:cNvCxnSpPr>
            <a:cxnSpLocks noChangeShapeType="1"/>
          </p:cNvCxnSpPr>
          <p:nvPr/>
        </p:nvCxnSpPr>
        <p:spPr bwMode="auto">
          <a:xfrm>
            <a:off x="2212975" y="3201988"/>
            <a:ext cx="849313" cy="3175"/>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3203575" y="2949575"/>
            <a:ext cx="17732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01688" y="3567113"/>
            <a:ext cx="1076325" cy="461962"/>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Closed</a:t>
            </a:r>
          </a:p>
        </p:txBody>
      </p:sp>
      <p:sp>
        <p:nvSpPr>
          <p:cNvPr id="7" name="TextBox 6"/>
          <p:cNvSpPr txBox="1"/>
          <p:nvPr/>
        </p:nvSpPr>
        <p:spPr>
          <a:xfrm>
            <a:off x="3660775" y="3587750"/>
            <a:ext cx="904875" cy="461963"/>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Open</a:t>
            </a:r>
          </a:p>
        </p:txBody>
      </p:sp>
      <p:grpSp>
        <p:nvGrpSpPr>
          <p:cNvPr id="8" name="Group 7"/>
          <p:cNvGrpSpPr>
            <a:grpSpLocks/>
          </p:cNvGrpSpPr>
          <p:nvPr/>
        </p:nvGrpSpPr>
        <p:grpSpPr bwMode="auto">
          <a:xfrm>
            <a:off x="5108575" y="2962275"/>
            <a:ext cx="3336925" cy="461963"/>
            <a:chOff x="5107917" y="3038521"/>
            <a:chExt cx="3337922" cy="461665"/>
          </a:xfrm>
        </p:grpSpPr>
        <p:cxnSp>
          <p:nvCxnSpPr>
            <p:cNvPr id="9" name="Straight Arrow Connector 17"/>
            <p:cNvCxnSpPr>
              <a:cxnSpLocks noChangeShapeType="1"/>
            </p:cNvCxnSpPr>
            <p:nvPr/>
          </p:nvCxnSpPr>
          <p:spPr bwMode="auto">
            <a:xfrm>
              <a:off x="5107917" y="3299198"/>
              <a:ext cx="849869" cy="2229"/>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957484" y="3038521"/>
              <a:ext cx="2488355" cy="461665"/>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Transcription </a:t>
              </a:r>
              <a:r>
                <a:rPr lang="en-US" b="1" dirty="0">
                  <a:latin typeface="Tahoma" pitchFamily="34" charset="0"/>
                  <a:ea typeface="Tahoma" pitchFamily="34" charset="0"/>
                  <a:cs typeface="Tahoma" pitchFamily="34" charset="0"/>
                </a:rPr>
                <a:t>ON</a:t>
              </a:r>
            </a:p>
          </p:txBody>
        </p:sp>
      </p:grpSp>
      <p:sp>
        <p:nvSpPr>
          <p:cNvPr id="12" name="Right Triangle 11"/>
          <p:cNvSpPr/>
          <p:nvPr/>
        </p:nvSpPr>
        <p:spPr bwMode="auto">
          <a:xfrm rot="13752483">
            <a:off x="3230563" y="2051050"/>
            <a:ext cx="635000" cy="546100"/>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a typeface="ＭＳ Ｐゴシック" pitchFamily="48" charset="-128"/>
            </a:endParaRPr>
          </a:p>
        </p:txBody>
      </p:sp>
      <p:cxnSp>
        <p:nvCxnSpPr>
          <p:cNvPr id="13" name="Straight Connector 40"/>
          <p:cNvCxnSpPr>
            <a:cxnSpLocks noChangeShapeType="1"/>
          </p:cNvCxnSpPr>
          <p:nvPr/>
        </p:nvCxnSpPr>
        <p:spPr bwMode="auto">
          <a:xfrm flipH="1">
            <a:off x="3543300" y="2667000"/>
            <a:ext cx="1588" cy="406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479800" y="2185988"/>
            <a:ext cx="461963" cy="338137"/>
          </a:xfrm>
          <a:prstGeom prst="rect">
            <a:avLst/>
          </a:prstGeom>
          <a:noFill/>
        </p:spPr>
        <p:txBody>
          <a:bodyPr wrap="none">
            <a:spAutoFit/>
          </a:bodyPr>
          <a:lstStyle/>
          <a:p>
            <a:pPr>
              <a:defRPr/>
            </a:pPr>
            <a:r>
              <a:rPr lang="en-US" sz="1600" b="1" dirty="0">
                <a:latin typeface="Tahoma" pitchFamily="34" charset="0"/>
                <a:ea typeface="Tahoma" pitchFamily="34" charset="0"/>
                <a:cs typeface="Tahoma" pitchFamily="34" charset="0"/>
              </a:rPr>
              <a:t>AC</a:t>
            </a:r>
          </a:p>
        </p:txBody>
      </p:sp>
      <p:grpSp>
        <p:nvGrpSpPr>
          <p:cNvPr id="16" name="Group 15"/>
          <p:cNvGrpSpPr>
            <a:grpSpLocks/>
          </p:cNvGrpSpPr>
          <p:nvPr/>
        </p:nvGrpSpPr>
        <p:grpSpPr bwMode="auto">
          <a:xfrm>
            <a:off x="4089400" y="2243138"/>
            <a:ext cx="2624138" cy="798512"/>
            <a:chOff x="4090055" y="2319052"/>
            <a:chExt cx="2623151" cy="799581"/>
          </a:xfrm>
        </p:grpSpPr>
        <p:sp>
          <p:nvSpPr>
            <p:cNvPr id="17" name="Plaque 16"/>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18" name="TextBox 17"/>
            <p:cNvSpPr txBox="1"/>
            <p:nvPr/>
          </p:nvSpPr>
          <p:spPr>
            <a:xfrm>
              <a:off x="4351894" y="2319052"/>
              <a:ext cx="2361312" cy="400586"/>
            </a:xfrm>
            <a:prstGeom prst="rect">
              <a:avLst/>
            </a:prstGeom>
            <a:noFill/>
          </p:spPr>
          <p:txBody>
            <a:bodyPr wrap="none">
              <a:spAutoFit/>
            </a:bodyPr>
            <a:lstStyle/>
            <a:p>
              <a:pPr>
                <a:defRPr/>
              </a:pPr>
              <a:r>
                <a:rPr lang="en-US" sz="2000" dirty="0">
                  <a:solidFill>
                    <a:schemeClr val="tx2">
                      <a:lumMod val="50000"/>
                    </a:schemeClr>
                  </a:solidFill>
                  <a:latin typeface="Tahoma" pitchFamily="34" charset="0"/>
                  <a:ea typeface="Tahoma" pitchFamily="34" charset="0"/>
                  <a:cs typeface="Tahoma" pitchFamily="34" charset="0"/>
                </a:rPr>
                <a:t>Transcription factor</a:t>
              </a:r>
            </a:p>
          </p:txBody>
        </p:sp>
      </p:grpSp>
    </p:spTree>
    <p:extLst>
      <p:ext uri="{BB962C8B-B14F-4D97-AF65-F5344CB8AC3E}">
        <p14:creationId xmlns:p14="http://schemas.microsoft.com/office/powerpoint/2010/main" val="30839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Histone Methylation</a:t>
            </a:r>
          </a:p>
        </p:txBody>
      </p:sp>
      <p:sp>
        <p:nvSpPr>
          <p:cNvPr id="11" name="Content Placeholder 2"/>
          <p:cNvSpPr txBox="1">
            <a:spLocks/>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O</a:t>
            </a:r>
            <a:r>
              <a:rPr lang="en-US" sz="2800" dirty="0" smtClean="0">
                <a:ea typeface="Tahoma" pitchFamily="34" charset="0"/>
                <a:cs typeface="Tahoma" pitchFamily="34" charset="0"/>
              </a:rPr>
              <a:t>ccurs at either </a:t>
            </a:r>
            <a:r>
              <a:rPr lang="en-US" sz="2800" dirty="0" err="1" smtClean="0">
                <a:ea typeface="Tahoma" pitchFamily="34" charset="0"/>
                <a:cs typeface="Tahoma" pitchFamily="34" charset="0"/>
              </a:rPr>
              <a:t>lysines</a:t>
            </a:r>
            <a:r>
              <a:rPr lang="en-US" sz="2800" dirty="0" smtClean="0">
                <a:ea typeface="Tahoma" pitchFamily="34" charset="0"/>
                <a:cs typeface="Tahoma" pitchFamily="34" charset="0"/>
              </a:rPr>
              <a:t> or </a:t>
            </a:r>
            <a:r>
              <a:rPr lang="en-US" sz="2800" dirty="0" err="1" smtClean="0">
                <a:ea typeface="Tahoma" pitchFamily="34" charset="0"/>
                <a:cs typeface="Tahoma" pitchFamily="34" charset="0"/>
              </a:rPr>
              <a:t>arginines</a:t>
            </a:r>
            <a:endParaRPr lang="en-US" sz="2800" kern="0" dirty="0" smtClean="0"/>
          </a:p>
          <a:p>
            <a:pPr eaLnBrk="1" hangingPunct="1"/>
            <a:endParaRPr lang="en-US" sz="2800" kern="0" dirty="0" smtClean="0"/>
          </a:p>
          <a:p>
            <a:pPr eaLnBrk="1" hangingPunct="1"/>
            <a:r>
              <a:rPr lang="en-US" sz="2800" dirty="0" smtClean="0">
                <a:ea typeface="Tahoma" pitchFamily="34" charset="0"/>
                <a:cs typeface="Tahoma" pitchFamily="34" charset="0"/>
              </a:rPr>
              <a:t>Activates or represses gene transcription depending on the position within the histone tail</a:t>
            </a:r>
            <a:endParaRPr lang="en-US" sz="2800" kern="0" dirty="0" smtClean="0"/>
          </a:p>
          <a:p>
            <a:pPr eaLnBrk="1" hangingPunct="1"/>
            <a:endParaRPr lang="en-US" sz="2800" kern="0" dirty="0" smtClean="0"/>
          </a:p>
          <a:p>
            <a:pPr eaLnBrk="1" hangingPunct="1"/>
            <a:r>
              <a:rPr lang="en-US" sz="2800" kern="0" dirty="0"/>
              <a:t>M</a:t>
            </a:r>
            <a:r>
              <a:rPr lang="en-US" sz="2800" dirty="0" smtClean="0">
                <a:ea typeface="Tahoma" pitchFamily="34" charset="0"/>
                <a:cs typeface="Tahoma" pitchFamily="34" charset="0"/>
              </a:rPr>
              <a:t>ultiple possible methylation </a:t>
            </a:r>
            <a:r>
              <a:rPr lang="en-US" sz="2800" dirty="0">
                <a:ea typeface="Tahoma" pitchFamily="34" charset="0"/>
                <a:cs typeface="Tahoma" pitchFamily="34" charset="0"/>
              </a:rPr>
              <a:t>states on each </a:t>
            </a:r>
            <a:r>
              <a:rPr lang="en-US" sz="2800" dirty="0" smtClean="0">
                <a:ea typeface="Tahoma" pitchFamily="34" charset="0"/>
                <a:cs typeface="Tahoma" pitchFamily="34" charset="0"/>
              </a:rPr>
              <a:t>residue    (-</a:t>
            </a:r>
            <a:r>
              <a:rPr lang="en-US" sz="2800" dirty="0">
                <a:ea typeface="Tahoma" pitchFamily="34" charset="0"/>
                <a:cs typeface="Tahoma" pitchFamily="34" charset="0"/>
              </a:rPr>
              <a:t>mono, -di or –tri methylated). </a:t>
            </a:r>
          </a:p>
          <a:p>
            <a:pPr eaLnBrk="1" hangingPunct="1"/>
            <a:endParaRPr lang="en-US" sz="2800" b="1" kern="0" dirty="0" smtClean="0"/>
          </a:p>
        </p:txBody>
      </p:sp>
    </p:spTree>
    <p:extLst>
      <p:ext uri="{BB962C8B-B14F-4D97-AF65-F5344CB8AC3E}">
        <p14:creationId xmlns:p14="http://schemas.microsoft.com/office/powerpoint/2010/main" val="4104804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DNA Methylation</a:t>
            </a:r>
          </a:p>
        </p:txBody>
      </p:sp>
      <p:pic>
        <p:nvPicPr>
          <p:cNvPr id="4" name="Picture 2" descr="http://www.fda.gov/ucm/groups/fdagov-public/documents/image/ucm124808.gif"/>
          <p:cNvPicPr>
            <a:picLocks noChangeAspect="1" noChangeArrowheads="1"/>
          </p:cNvPicPr>
          <p:nvPr/>
        </p:nvPicPr>
        <p:blipFill>
          <a:blip r:embed="rId3">
            <a:extLst>
              <a:ext uri="{28A0092B-C50C-407E-A947-70E740481C1C}">
                <a14:useLocalDpi xmlns:a14="http://schemas.microsoft.com/office/drawing/2010/main" val="0"/>
              </a:ext>
            </a:extLst>
          </a:blip>
          <a:srcRect r="9862" b="17242"/>
          <a:stretch>
            <a:fillRect/>
          </a:stretch>
        </p:blipFill>
        <p:spPr bwMode="auto">
          <a:xfrm>
            <a:off x="3048000" y="1150232"/>
            <a:ext cx="2971930" cy="13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2133601" y="2590800"/>
            <a:ext cx="4618779" cy="533399"/>
            <a:chOff x="2232193" y="2656428"/>
            <a:chExt cx="5439621" cy="698021"/>
          </a:xfrm>
        </p:grpSpPr>
        <p:grpSp>
          <p:nvGrpSpPr>
            <p:cNvPr id="6" name="Group 3"/>
            <p:cNvGrpSpPr>
              <a:grpSpLocks/>
            </p:cNvGrpSpPr>
            <p:nvPr/>
          </p:nvGrpSpPr>
          <p:grpSpPr bwMode="auto">
            <a:xfrm>
              <a:off x="2232193" y="2796032"/>
              <a:ext cx="5439621" cy="483318"/>
              <a:chOff x="2232193" y="2796032"/>
              <a:chExt cx="5439621" cy="483318"/>
            </a:xfrm>
          </p:grpSpPr>
          <p:sp>
            <p:nvSpPr>
              <p:cNvPr id="29" name="Line 66"/>
              <p:cNvSpPr>
                <a:spLocks noChangeShapeType="1"/>
              </p:cNvSpPr>
              <p:nvPr/>
            </p:nvSpPr>
            <p:spPr bwMode="auto">
              <a:xfrm>
                <a:off x="2232193" y="300376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7"/>
              <p:cNvSpPr>
                <a:spLocks noChangeShapeType="1"/>
              </p:cNvSpPr>
              <p:nvPr/>
            </p:nvSpPr>
            <p:spPr bwMode="auto">
              <a:xfrm>
                <a:off x="2321093"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5127793"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5"/>
              <p:cNvSpPr>
                <a:spLocks noChangeShapeType="1"/>
              </p:cNvSpPr>
              <p:nvPr/>
            </p:nvSpPr>
            <p:spPr bwMode="auto">
              <a:xfrm>
                <a:off x="42895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6"/>
              <p:cNvSpPr>
                <a:spLocks noChangeShapeType="1"/>
              </p:cNvSpPr>
              <p:nvPr/>
            </p:nvSpPr>
            <p:spPr bwMode="auto">
              <a:xfrm>
                <a:off x="41371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7"/>
              <p:cNvSpPr>
                <a:spLocks noChangeShapeType="1"/>
              </p:cNvSpPr>
              <p:nvPr/>
            </p:nvSpPr>
            <p:spPr bwMode="auto">
              <a:xfrm>
                <a:off x="36799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8"/>
              <p:cNvSpPr>
                <a:spLocks noChangeShapeType="1"/>
              </p:cNvSpPr>
              <p:nvPr/>
            </p:nvSpPr>
            <p:spPr bwMode="auto">
              <a:xfrm>
                <a:off x="29560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4"/>
              <p:cNvSpPr>
                <a:spLocks noChangeShapeType="1"/>
              </p:cNvSpPr>
              <p:nvPr/>
            </p:nvSpPr>
            <p:spPr bwMode="auto">
              <a:xfrm>
                <a:off x="4927768" y="2809983"/>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TextBox 36"/>
              <p:cNvSpPr txBox="1"/>
              <p:nvPr/>
            </p:nvSpPr>
            <p:spPr>
              <a:xfrm>
                <a:off x="5524910" y="2796032"/>
                <a:ext cx="2146904" cy="4833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Unmethylated</a:t>
                </a:r>
                <a:endParaRPr lang="en-US" sz="1800" b="1" dirty="0">
                  <a:latin typeface="Tahoma" pitchFamily="34" charset="0"/>
                  <a:ea typeface="Tahoma" pitchFamily="34" charset="0"/>
                  <a:cs typeface="Tahoma" pitchFamily="34" charset="0"/>
                </a:endParaRPr>
              </a:p>
            </p:txBody>
          </p:sp>
          <p:sp>
            <p:nvSpPr>
              <p:cNvPr id="38" name="Line 78"/>
              <p:cNvSpPr>
                <a:spLocks noChangeShapeType="1"/>
              </p:cNvSpPr>
              <p:nvPr/>
            </p:nvSpPr>
            <p:spPr bwMode="auto">
              <a:xfrm>
                <a:off x="3467159"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78"/>
              <p:cNvSpPr>
                <a:spLocks noChangeShapeType="1"/>
              </p:cNvSpPr>
              <p:nvPr/>
            </p:nvSpPr>
            <p:spPr bwMode="auto">
              <a:xfrm>
                <a:off x="32385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75"/>
              <p:cNvSpPr>
                <a:spLocks noChangeShapeType="1"/>
              </p:cNvSpPr>
              <p:nvPr/>
            </p:nvSpPr>
            <p:spPr bwMode="auto">
              <a:xfrm>
                <a:off x="46863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6"/>
              <p:cNvSpPr>
                <a:spLocks noChangeShapeType="1"/>
              </p:cNvSpPr>
              <p:nvPr/>
            </p:nvSpPr>
            <p:spPr bwMode="auto">
              <a:xfrm>
                <a:off x="45339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Oval 81"/>
            <p:cNvSpPr>
              <a:spLocks noChangeArrowheads="1"/>
            </p:cNvSpPr>
            <p:nvPr/>
          </p:nvSpPr>
          <p:spPr bwMode="auto">
            <a:xfrm>
              <a:off x="2244850" y="319885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83"/>
            <p:cNvSpPr>
              <a:spLocks noChangeArrowheads="1"/>
            </p:cNvSpPr>
            <p:nvPr/>
          </p:nvSpPr>
          <p:spPr bwMode="auto">
            <a:xfrm>
              <a:off x="28862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85"/>
            <p:cNvSpPr>
              <a:spLocks noChangeArrowheads="1"/>
            </p:cNvSpPr>
            <p:nvPr/>
          </p:nvSpPr>
          <p:spPr bwMode="auto">
            <a:xfrm>
              <a:off x="3604814" y="319147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87"/>
            <p:cNvSpPr>
              <a:spLocks noChangeArrowheads="1"/>
            </p:cNvSpPr>
            <p:nvPr/>
          </p:nvSpPr>
          <p:spPr bwMode="auto">
            <a:xfrm>
              <a:off x="40673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9"/>
            <p:cNvSpPr>
              <a:spLocks noChangeArrowheads="1"/>
            </p:cNvSpPr>
            <p:nvPr/>
          </p:nvSpPr>
          <p:spPr bwMode="auto">
            <a:xfrm>
              <a:off x="4219700" y="320046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91"/>
            <p:cNvSpPr>
              <a:spLocks noChangeArrowheads="1"/>
            </p:cNvSpPr>
            <p:nvPr/>
          </p:nvSpPr>
          <p:spPr bwMode="auto">
            <a:xfrm>
              <a:off x="5052614" y="318722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91"/>
            <p:cNvSpPr>
              <a:spLocks noChangeArrowheads="1"/>
            </p:cNvSpPr>
            <p:nvPr/>
          </p:nvSpPr>
          <p:spPr bwMode="auto">
            <a:xfrm>
              <a:off x="4852589" y="318606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81"/>
            <p:cNvSpPr>
              <a:spLocks noChangeArrowheads="1"/>
            </p:cNvSpPr>
            <p:nvPr/>
          </p:nvSpPr>
          <p:spPr bwMode="auto">
            <a:xfrm>
              <a:off x="2249800" y="26733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83"/>
            <p:cNvSpPr>
              <a:spLocks noChangeArrowheads="1"/>
            </p:cNvSpPr>
            <p:nvPr/>
          </p:nvSpPr>
          <p:spPr bwMode="auto">
            <a:xfrm>
              <a:off x="28792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85"/>
            <p:cNvSpPr>
              <a:spLocks noChangeArrowheads="1"/>
            </p:cNvSpPr>
            <p:nvPr/>
          </p:nvSpPr>
          <p:spPr bwMode="auto">
            <a:xfrm>
              <a:off x="3609764" y="266336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87"/>
            <p:cNvSpPr>
              <a:spLocks noChangeArrowheads="1"/>
            </p:cNvSpPr>
            <p:nvPr/>
          </p:nvSpPr>
          <p:spPr bwMode="auto">
            <a:xfrm>
              <a:off x="40603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89"/>
            <p:cNvSpPr>
              <a:spLocks noChangeArrowheads="1"/>
            </p:cNvSpPr>
            <p:nvPr/>
          </p:nvSpPr>
          <p:spPr bwMode="auto">
            <a:xfrm>
              <a:off x="4212775" y="266307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91"/>
            <p:cNvSpPr>
              <a:spLocks noChangeArrowheads="1"/>
            </p:cNvSpPr>
            <p:nvPr/>
          </p:nvSpPr>
          <p:spPr bwMode="auto">
            <a:xfrm>
              <a:off x="5052278" y="265642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91"/>
            <p:cNvSpPr>
              <a:spLocks noChangeArrowheads="1"/>
            </p:cNvSpPr>
            <p:nvPr/>
          </p:nvSpPr>
          <p:spPr bwMode="auto">
            <a:xfrm>
              <a:off x="4852253" y="266584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83"/>
            <p:cNvSpPr>
              <a:spLocks noChangeArrowheads="1"/>
            </p:cNvSpPr>
            <p:nvPr/>
          </p:nvSpPr>
          <p:spPr bwMode="auto">
            <a:xfrm>
              <a:off x="3164775" y="319909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83"/>
            <p:cNvSpPr>
              <a:spLocks noChangeArrowheads="1"/>
            </p:cNvSpPr>
            <p:nvPr/>
          </p:nvSpPr>
          <p:spPr bwMode="auto">
            <a:xfrm>
              <a:off x="3164775" y="266994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83"/>
            <p:cNvSpPr>
              <a:spLocks noChangeArrowheads="1"/>
            </p:cNvSpPr>
            <p:nvPr/>
          </p:nvSpPr>
          <p:spPr bwMode="auto">
            <a:xfrm>
              <a:off x="3400300" y="318852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83"/>
            <p:cNvSpPr>
              <a:spLocks noChangeArrowheads="1"/>
            </p:cNvSpPr>
            <p:nvPr/>
          </p:nvSpPr>
          <p:spPr bwMode="auto">
            <a:xfrm>
              <a:off x="3393375" y="266830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87"/>
            <p:cNvSpPr>
              <a:spLocks noChangeArrowheads="1"/>
            </p:cNvSpPr>
            <p:nvPr/>
          </p:nvSpPr>
          <p:spPr bwMode="auto">
            <a:xfrm>
              <a:off x="4461478" y="32004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89"/>
            <p:cNvSpPr>
              <a:spLocks noChangeArrowheads="1"/>
            </p:cNvSpPr>
            <p:nvPr/>
          </p:nvSpPr>
          <p:spPr bwMode="auto">
            <a:xfrm>
              <a:off x="4619164" y="319881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87"/>
            <p:cNvSpPr>
              <a:spLocks noChangeArrowheads="1"/>
            </p:cNvSpPr>
            <p:nvPr/>
          </p:nvSpPr>
          <p:spPr bwMode="auto">
            <a:xfrm>
              <a:off x="4467100" y="266858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Oval 89"/>
            <p:cNvSpPr>
              <a:spLocks noChangeArrowheads="1"/>
            </p:cNvSpPr>
            <p:nvPr/>
          </p:nvSpPr>
          <p:spPr bwMode="auto">
            <a:xfrm>
              <a:off x="4619500" y="2667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2" name="Group 41"/>
          <p:cNvGrpSpPr>
            <a:grpSpLocks/>
          </p:cNvGrpSpPr>
          <p:nvPr/>
        </p:nvGrpSpPr>
        <p:grpSpPr bwMode="auto">
          <a:xfrm>
            <a:off x="2074672" y="3221659"/>
            <a:ext cx="4388468" cy="1274141"/>
            <a:chOff x="2150719" y="3266090"/>
            <a:chExt cx="5113488" cy="1642460"/>
          </a:xfrm>
        </p:grpSpPr>
        <p:grpSp>
          <p:nvGrpSpPr>
            <p:cNvPr id="43" name="Group 4"/>
            <p:cNvGrpSpPr>
              <a:grpSpLocks/>
            </p:cNvGrpSpPr>
            <p:nvPr/>
          </p:nvGrpSpPr>
          <p:grpSpPr bwMode="auto">
            <a:xfrm>
              <a:off x="2150719" y="3266090"/>
              <a:ext cx="5113488" cy="1642460"/>
              <a:chOff x="2150719" y="3266090"/>
              <a:chExt cx="5113488" cy="1642460"/>
            </a:xfrm>
          </p:grpSpPr>
          <p:sp>
            <p:nvSpPr>
              <p:cNvPr id="52" name="Text Box 80"/>
              <p:cNvSpPr txBox="1">
                <a:spLocks noChangeArrowheads="1"/>
              </p:cNvSpPr>
              <p:nvPr/>
            </p:nvSpPr>
            <p:spPr bwMode="auto">
              <a:xfrm>
                <a:off x="5478839" y="3707253"/>
                <a:ext cx="1591770" cy="436421"/>
              </a:xfrm>
              <a:prstGeom prst="rect">
                <a:avLst/>
              </a:prstGeom>
              <a:noFill/>
              <a:ln>
                <a:noFill/>
              </a:ln>
              <a:effectLst/>
              <a:extLst/>
            </p:spPr>
            <p:txBody>
              <a:bodyPr wrap="none">
                <a:spAutoFit/>
              </a:bodyPr>
              <a:lstStyle/>
              <a:p>
                <a:pPr>
                  <a:defRPr/>
                </a:pPr>
                <a:r>
                  <a:rPr lang="en-US" sz="1600" b="1" dirty="0">
                    <a:solidFill>
                      <a:srgbClr val="FF6666"/>
                    </a:solidFill>
                    <a:latin typeface="Tahoma" pitchFamily="1" charset="0"/>
                  </a:rPr>
                  <a:t>Methyl </a:t>
                </a:r>
                <a:r>
                  <a:rPr lang="en-US" sz="1600" b="1" dirty="0" err="1">
                    <a:solidFill>
                      <a:srgbClr val="FF6666"/>
                    </a:solidFill>
                    <a:latin typeface="Tahoma" pitchFamily="1" charset="0"/>
                  </a:rPr>
                  <a:t>CpG</a:t>
                </a:r>
                <a:endParaRPr lang="en-US" sz="1600" b="1" dirty="0">
                  <a:solidFill>
                    <a:srgbClr val="FF6666"/>
                  </a:solidFill>
                  <a:latin typeface="Tahoma" pitchFamily="1" charset="0"/>
                </a:endParaRPr>
              </a:p>
            </p:txBody>
          </p:sp>
          <p:sp>
            <p:nvSpPr>
              <p:cNvPr id="53" name="Line 66"/>
              <p:cNvSpPr>
                <a:spLocks noChangeShapeType="1"/>
              </p:cNvSpPr>
              <p:nvPr/>
            </p:nvSpPr>
            <p:spPr bwMode="auto">
              <a:xfrm>
                <a:off x="2219384" y="457835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67"/>
              <p:cNvSpPr>
                <a:spLocks noChangeShapeType="1"/>
              </p:cNvSpPr>
              <p:nvPr/>
            </p:nvSpPr>
            <p:spPr bwMode="auto">
              <a:xfrm>
                <a:off x="2308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74"/>
              <p:cNvSpPr>
                <a:spLocks noChangeShapeType="1"/>
              </p:cNvSpPr>
              <p:nvPr/>
            </p:nvSpPr>
            <p:spPr bwMode="auto">
              <a:xfrm>
                <a:off x="5114984" y="439726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75"/>
              <p:cNvSpPr>
                <a:spLocks noChangeShapeType="1"/>
              </p:cNvSpPr>
              <p:nvPr/>
            </p:nvSpPr>
            <p:spPr bwMode="auto">
              <a:xfrm>
                <a:off x="42767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76"/>
              <p:cNvSpPr>
                <a:spLocks noChangeShapeType="1"/>
              </p:cNvSpPr>
              <p:nvPr/>
            </p:nvSpPr>
            <p:spPr bwMode="auto">
              <a:xfrm>
                <a:off x="41243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77"/>
              <p:cNvSpPr>
                <a:spLocks noChangeShapeType="1"/>
              </p:cNvSpPr>
              <p:nvPr/>
            </p:nvSpPr>
            <p:spPr bwMode="auto">
              <a:xfrm>
                <a:off x="36671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78"/>
              <p:cNvSpPr>
                <a:spLocks noChangeShapeType="1"/>
              </p:cNvSpPr>
              <p:nvPr/>
            </p:nvSpPr>
            <p:spPr bwMode="auto">
              <a:xfrm>
                <a:off x="2943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Oval 81"/>
              <p:cNvSpPr>
                <a:spLocks noChangeArrowheads="1"/>
              </p:cNvSpPr>
              <p:nvPr/>
            </p:nvSpPr>
            <p:spPr bwMode="auto">
              <a:xfrm>
                <a:off x="2225734" y="47371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1" name="Oval 82"/>
              <p:cNvSpPr>
                <a:spLocks noChangeArrowheads="1"/>
              </p:cNvSpPr>
              <p:nvPr/>
            </p:nvSpPr>
            <p:spPr bwMode="auto">
              <a:xfrm>
                <a:off x="2232084" y="42164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2" name="Oval 83"/>
              <p:cNvSpPr>
                <a:spLocks noChangeArrowheads="1"/>
              </p:cNvSpPr>
              <p:nvPr/>
            </p:nvSpPr>
            <p:spPr bwMode="auto">
              <a:xfrm>
                <a:off x="28670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3" name="Oval 84"/>
              <p:cNvSpPr>
                <a:spLocks noChangeArrowheads="1"/>
              </p:cNvSpPr>
              <p:nvPr/>
            </p:nvSpPr>
            <p:spPr bwMode="auto">
              <a:xfrm>
                <a:off x="28670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4" name="Oval 85"/>
              <p:cNvSpPr>
                <a:spLocks noChangeArrowheads="1"/>
              </p:cNvSpPr>
              <p:nvPr/>
            </p:nvSpPr>
            <p:spPr bwMode="auto">
              <a:xfrm>
                <a:off x="35909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5" name="Oval 86"/>
              <p:cNvSpPr>
                <a:spLocks noChangeArrowheads="1"/>
              </p:cNvSpPr>
              <p:nvPr/>
            </p:nvSpPr>
            <p:spPr bwMode="auto">
              <a:xfrm>
                <a:off x="3590984" y="42211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6" name="Oval 87"/>
              <p:cNvSpPr>
                <a:spLocks noChangeArrowheads="1"/>
              </p:cNvSpPr>
              <p:nvPr/>
            </p:nvSpPr>
            <p:spPr bwMode="auto">
              <a:xfrm>
                <a:off x="40481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7" name="Oval 88"/>
              <p:cNvSpPr>
                <a:spLocks noChangeArrowheads="1"/>
              </p:cNvSpPr>
              <p:nvPr/>
            </p:nvSpPr>
            <p:spPr bwMode="auto">
              <a:xfrm>
                <a:off x="40481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8" name="Oval 89"/>
              <p:cNvSpPr>
                <a:spLocks noChangeArrowheads="1"/>
              </p:cNvSpPr>
              <p:nvPr/>
            </p:nvSpPr>
            <p:spPr bwMode="auto">
              <a:xfrm>
                <a:off x="4200584" y="47545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9" name="Oval 91"/>
              <p:cNvSpPr>
                <a:spLocks noChangeArrowheads="1"/>
              </p:cNvSpPr>
              <p:nvPr/>
            </p:nvSpPr>
            <p:spPr bwMode="auto">
              <a:xfrm>
                <a:off x="5038784" y="473075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0" name="Oval 92"/>
              <p:cNvSpPr>
                <a:spLocks noChangeArrowheads="1"/>
              </p:cNvSpPr>
              <p:nvPr/>
            </p:nvSpPr>
            <p:spPr bwMode="auto">
              <a:xfrm>
                <a:off x="5038784" y="4238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1" name="Oval 90"/>
              <p:cNvSpPr>
                <a:spLocks noChangeArrowheads="1"/>
              </p:cNvSpPr>
              <p:nvPr/>
            </p:nvSpPr>
            <p:spPr bwMode="auto">
              <a:xfrm>
                <a:off x="42005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2" name="Line 74"/>
              <p:cNvSpPr>
                <a:spLocks noChangeShapeType="1"/>
              </p:cNvSpPr>
              <p:nvPr/>
            </p:nvSpPr>
            <p:spPr bwMode="auto">
              <a:xfrm>
                <a:off x="4914959" y="43909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91"/>
              <p:cNvSpPr>
                <a:spLocks noChangeArrowheads="1"/>
              </p:cNvSpPr>
              <p:nvPr/>
            </p:nvSpPr>
            <p:spPr bwMode="auto">
              <a:xfrm>
                <a:off x="4838759" y="4740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4" name="Oval 92"/>
              <p:cNvSpPr>
                <a:spLocks noChangeArrowheads="1"/>
              </p:cNvSpPr>
              <p:nvPr/>
            </p:nvSpPr>
            <p:spPr bwMode="auto">
              <a:xfrm>
                <a:off x="4838759" y="4232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cxnSp>
            <p:nvCxnSpPr>
              <p:cNvPr id="75" name="Straight Arrow Connector 7168"/>
              <p:cNvCxnSpPr>
                <a:cxnSpLocks noChangeShapeType="1"/>
              </p:cNvCxnSpPr>
              <p:nvPr/>
            </p:nvCxnSpPr>
            <p:spPr bwMode="auto">
              <a:xfrm>
                <a:off x="3857684" y="3352800"/>
                <a:ext cx="0" cy="762000"/>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4076939" y="3277198"/>
                <a:ext cx="1160299" cy="833167"/>
              </a:xfrm>
              <a:prstGeom prst="rect">
                <a:avLst/>
              </a:prstGeom>
              <a:noFill/>
            </p:spPr>
            <p:txBody>
              <a:bodyPr wrap="none">
                <a:spAutoFit/>
              </a:bodyPr>
              <a:lstStyle/>
              <a:p>
                <a:pPr>
                  <a:defRPr/>
                </a:pPr>
                <a:r>
                  <a:rPr lang="en-US" sz="1800" i="1" dirty="0">
                    <a:solidFill>
                      <a:srgbClr val="FF0000"/>
                    </a:solidFill>
                    <a:latin typeface="Tahoma" pitchFamily="34" charset="0"/>
                    <a:ea typeface="Tahoma" pitchFamily="34" charset="0"/>
                    <a:cs typeface="Tahoma" pitchFamily="34" charset="0"/>
                  </a:rPr>
                  <a:t>Dnmt3a</a:t>
                </a:r>
              </a:p>
              <a:p>
                <a:pPr>
                  <a:defRPr/>
                </a:pPr>
                <a:r>
                  <a:rPr lang="en-US" sz="1800" i="1" dirty="0">
                    <a:solidFill>
                      <a:srgbClr val="FF0000"/>
                    </a:solidFill>
                    <a:latin typeface="Tahoma" pitchFamily="34" charset="0"/>
                    <a:ea typeface="Tahoma" pitchFamily="34" charset="0"/>
                    <a:cs typeface="Tahoma" pitchFamily="34" charset="0"/>
                  </a:rPr>
                  <a:t>Dnmt3b</a:t>
                </a:r>
              </a:p>
            </p:txBody>
          </p:sp>
          <p:sp>
            <p:nvSpPr>
              <p:cNvPr id="77" name="TextBox 76"/>
              <p:cNvSpPr txBox="1"/>
              <p:nvPr/>
            </p:nvSpPr>
            <p:spPr>
              <a:xfrm>
                <a:off x="2150719" y="3266090"/>
                <a:ext cx="1604322" cy="833167"/>
              </a:xfrm>
              <a:prstGeom prst="rect">
                <a:avLst/>
              </a:prstGeom>
              <a:noFill/>
            </p:spPr>
            <p:txBody>
              <a:bodyPr wrap="none">
                <a:spAutoFit/>
              </a:bodyPr>
              <a:lstStyle/>
              <a:p>
                <a:pPr algn="ctr">
                  <a:defRPr/>
                </a:pPr>
                <a:r>
                  <a:rPr lang="en-US" sz="1800" i="1" dirty="0">
                    <a:latin typeface="Tahoma" pitchFamily="34" charset="0"/>
                    <a:ea typeface="Tahoma" pitchFamily="34" charset="0"/>
                    <a:cs typeface="Tahoma" pitchFamily="34" charset="0"/>
                  </a:rPr>
                  <a:t>de novo</a:t>
                </a:r>
              </a:p>
              <a:p>
                <a:pPr algn="ctr">
                  <a:defRPr/>
                </a:pPr>
                <a:r>
                  <a:rPr lang="en-US" sz="1800" i="1" dirty="0">
                    <a:latin typeface="Tahoma" pitchFamily="34" charset="0"/>
                    <a:ea typeface="Tahoma" pitchFamily="34" charset="0"/>
                    <a:cs typeface="Tahoma" pitchFamily="34" charset="0"/>
                  </a:rPr>
                  <a:t>methylation</a:t>
                </a:r>
              </a:p>
            </p:txBody>
          </p:sp>
          <p:sp>
            <p:nvSpPr>
              <p:cNvPr id="78" name="TextBox 77"/>
              <p:cNvSpPr txBox="1"/>
              <p:nvPr/>
            </p:nvSpPr>
            <p:spPr>
              <a:xfrm>
                <a:off x="5524879" y="4354716"/>
                <a:ext cx="1739328" cy="476096"/>
              </a:xfrm>
              <a:prstGeom prst="rect">
                <a:avLst/>
              </a:prstGeom>
              <a:noFill/>
            </p:spPr>
            <p:txBody>
              <a:bodyPr wrap="none">
                <a:spAutoFit/>
              </a:bodyPr>
              <a:lstStyle/>
              <a:p>
                <a:pPr>
                  <a:defRPr/>
                </a:pPr>
                <a:r>
                  <a:rPr lang="en-US" sz="1800" b="1" dirty="0">
                    <a:latin typeface="Tahoma" pitchFamily="34" charset="0"/>
                    <a:ea typeface="Tahoma" pitchFamily="34" charset="0"/>
                    <a:cs typeface="Tahoma" pitchFamily="34" charset="0"/>
                  </a:rPr>
                  <a:t>Methylated</a:t>
                </a:r>
              </a:p>
            </p:txBody>
          </p:sp>
          <p:sp>
            <p:nvSpPr>
              <p:cNvPr id="79" name="Line 78"/>
              <p:cNvSpPr>
                <a:spLocks noChangeShapeType="1"/>
              </p:cNvSpPr>
              <p:nvPr/>
            </p:nvSpPr>
            <p:spPr bwMode="auto">
              <a:xfrm>
                <a:off x="34671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8"/>
              <p:cNvSpPr>
                <a:spLocks noChangeShapeType="1"/>
              </p:cNvSpPr>
              <p:nvPr/>
            </p:nvSpPr>
            <p:spPr bwMode="auto">
              <a:xfrm>
                <a:off x="3238559" y="4371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5"/>
              <p:cNvSpPr>
                <a:spLocks noChangeShapeType="1"/>
              </p:cNvSpPr>
              <p:nvPr/>
            </p:nvSpPr>
            <p:spPr bwMode="auto">
              <a:xfrm>
                <a:off x="46863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6"/>
              <p:cNvSpPr>
                <a:spLocks noChangeShapeType="1"/>
              </p:cNvSpPr>
              <p:nvPr/>
            </p:nvSpPr>
            <p:spPr bwMode="auto">
              <a:xfrm>
                <a:off x="45339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83" name="Straight Connector 7173"/>
              <p:cNvCxnSpPr>
                <a:cxnSpLocks noChangeShapeType="1"/>
              </p:cNvCxnSpPr>
              <p:nvPr/>
            </p:nvCxnSpPr>
            <p:spPr bwMode="auto">
              <a:xfrm flipV="1">
                <a:off x="5168866" y="4007012"/>
                <a:ext cx="446767" cy="226456"/>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Oval 87"/>
            <p:cNvSpPr>
              <a:spLocks noChangeArrowheads="1"/>
            </p:cNvSpPr>
            <p:nvPr/>
          </p:nvSpPr>
          <p:spPr bwMode="auto">
            <a:xfrm>
              <a:off x="4464084" y="422052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Oval 89"/>
            <p:cNvSpPr>
              <a:spLocks noChangeArrowheads="1"/>
            </p:cNvSpPr>
            <p:nvPr/>
          </p:nvSpPr>
          <p:spPr bwMode="auto">
            <a:xfrm>
              <a:off x="4616484" y="421893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Oval 87"/>
            <p:cNvSpPr>
              <a:spLocks noChangeArrowheads="1"/>
            </p:cNvSpPr>
            <p:nvPr/>
          </p:nvSpPr>
          <p:spPr bwMode="auto">
            <a:xfrm>
              <a:off x="4464084" y="4745544"/>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Oval 89"/>
            <p:cNvSpPr>
              <a:spLocks noChangeArrowheads="1"/>
            </p:cNvSpPr>
            <p:nvPr/>
          </p:nvSpPr>
          <p:spPr bwMode="auto">
            <a:xfrm>
              <a:off x="4616484" y="474395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7"/>
            <p:cNvSpPr>
              <a:spLocks noChangeArrowheads="1"/>
            </p:cNvSpPr>
            <p:nvPr/>
          </p:nvSpPr>
          <p:spPr bwMode="auto">
            <a:xfrm>
              <a:off x="316648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89"/>
            <p:cNvSpPr>
              <a:spLocks noChangeArrowheads="1"/>
            </p:cNvSpPr>
            <p:nvPr/>
          </p:nvSpPr>
          <p:spPr bwMode="auto">
            <a:xfrm>
              <a:off x="339199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Oval 87"/>
            <p:cNvSpPr>
              <a:spLocks noChangeArrowheads="1"/>
            </p:cNvSpPr>
            <p:nvPr/>
          </p:nvSpPr>
          <p:spPr bwMode="auto">
            <a:xfrm>
              <a:off x="3166488" y="422800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9"/>
            <p:cNvSpPr>
              <a:spLocks noChangeArrowheads="1"/>
            </p:cNvSpPr>
            <p:nvPr/>
          </p:nvSpPr>
          <p:spPr bwMode="auto">
            <a:xfrm>
              <a:off x="3391998" y="42107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4" name="Group 83"/>
          <p:cNvGrpSpPr>
            <a:grpSpLocks/>
          </p:cNvGrpSpPr>
          <p:nvPr/>
        </p:nvGrpSpPr>
        <p:grpSpPr bwMode="auto">
          <a:xfrm>
            <a:off x="2107559" y="4422988"/>
            <a:ext cx="5660561" cy="1470547"/>
            <a:chOff x="2217837" y="4669727"/>
            <a:chExt cx="6547593" cy="2107954"/>
          </a:xfrm>
        </p:grpSpPr>
        <p:grpSp>
          <p:nvGrpSpPr>
            <p:cNvPr id="85" name="Group 5"/>
            <p:cNvGrpSpPr>
              <a:grpSpLocks/>
            </p:cNvGrpSpPr>
            <p:nvPr/>
          </p:nvGrpSpPr>
          <p:grpSpPr bwMode="auto">
            <a:xfrm>
              <a:off x="2217837" y="4669727"/>
              <a:ext cx="6547593" cy="2107954"/>
              <a:chOff x="2217837" y="4669727"/>
              <a:chExt cx="6547593" cy="2107954"/>
            </a:xfrm>
          </p:grpSpPr>
          <p:cxnSp>
            <p:nvCxnSpPr>
              <p:cNvPr id="90" name="Straight Arrow Connector 69"/>
              <p:cNvCxnSpPr>
                <a:cxnSpLocks noChangeShapeType="1"/>
              </p:cNvCxnSpPr>
              <p:nvPr/>
            </p:nvCxnSpPr>
            <p:spPr bwMode="auto">
              <a:xfrm>
                <a:off x="3848159" y="5105400"/>
                <a:ext cx="0" cy="762000"/>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2217837" y="5144558"/>
                <a:ext cx="1427067" cy="926482"/>
              </a:xfrm>
              <a:prstGeom prst="rect">
                <a:avLst/>
              </a:prstGeom>
              <a:noFill/>
            </p:spPr>
            <p:txBody>
              <a:bodyPr wrap="none">
                <a:spAutoFit/>
              </a:bodyPr>
              <a:lstStyle/>
              <a:p>
                <a:pPr algn="ctr">
                  <a:defRPr/>
                </a:pPr>
                <a:r>
                  <a:rPr lang="en-US" sz="1800" i="1" dirty="0">
                    <a:latin typeface="Tahoma" pitchFamily="34" charset="0"/>
                    <a:ea typeface="Tahoma" pitchFamily="34" charset="0"/>
                    <a:cs typeface="Tahoma" pitchFamily="34" charset="0"/>
                  </a:rPr>
                  <a:t>DNA</a:t>
                </a:r>
              </a:p>
              <a:p>
                <a:pPr algn="ctr">
                  <a:defRPr/>
                </a:pPr>
                <a:r>
                  <a:rPr lang="en-US" sz="1800" i="1" dirty="0">
                    <a:latin typeface="Tahoma" pitchFamily="34" charset="0"/>
                    <a:ea typeface="Tahoma" pitchFamily="34" charset="0"/>
                    <a:cs typeface="Tahoma" pitchFamily="34" charset="0"/>
                  </a:rPr>
                  <a:t>replication</a:t>
                </a:r>
              </a:p>
            </p:txBody>
          </p:sp>
          <p:sp>
            <p:nvSpPr>
              <p:cNvPr id="92" name="Line 66"/>
              <p:cNvSpPr>
                <a:spLocks noChangeShapeType="1"/>
              </p:cNvSpPr>
              <p:nvPr/>
            </p:nvSpPr>
            <p:spPr bwMode="auto">
              <a:xfrm>
                <a:off x="2247959" y="6431072"/>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67"/>
              <p:cNvSpPr>
                <a:spLocks noChangeShapeType="1"/>
              </p:cNvSpPr>
              <p:nvPr/>
            </p:nvSpPr>
            <p:spPr bwMode="auto">
              <a:xfrm>
                <a:off x="23368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74"/>
              <p:cNvSpPr>
                <a:spLocks noChangeShapeType="1"/>
              </p:cNvSpPr>
              <p:nvPr/>
            </p:nvSpPr>
            <p:spPr bwMode="auto">
              <a:xfrm>
                <a:off x="5143559" y="624363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75"/>
              <p:cNvSpPr>
                <a:spLocks noChangeShapeType="1"/>
              </p:cNvSpPr>
              <p:nvPr/>
            </p:nvSpPr>
            <p:spPr bwMode="auto">
              <a:xfrm>
                <a:off x="43053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76"/>
              <p:cNvSpPr>
                <a:spLocks noChangeShapeType="1"/>
              </p:cNvSpPr>
              <p:nvPr/>
            </p:nvSpPr>
            <p:spPr bwMode="auto">
              <a:xfrm>
                <a:off x="41529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77"/>
              <p:cNvSpPr>
                <a:spLocks noChangeShapeType="1"/>
              </p:cNvSpPr>
              <p:nvPr/>
            </p:nvSpPr>
            <p:spPr bwMode="auto">
              <a:xfrm>
                <a:off x="36957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78"/>
              <p:cNvSpPr>
                <a:spLocks noChangeShapeType="1"/>
              </p:cNvSpPr>
              <p:nvPr/>
            </p:nvSpPr>
            <p:spPr bwMode="auto">
              <a:xfrm>
                <a:off x="29718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Oval 82"/>
              <p:cNvSpPr>
                <a:spLocks noChangeArrowheads="1"/>
              </p:cNvSpPr>
              <p:nvPr/>
            </p:nvSpPr>
            <p:spPr bwMode="auto">
              <a:xfrm>
                <a:off x="2260659" y="608817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0" name="Oval 84"/>
              <p:cNvSpPr>
                <a:spLocks noChangeArrowheads="1"/>
              </p:cNvSpPr>
              <p:nvPr/>
            </p:nvSpPr>
            <p:spPr bwMode="auto">
              <a:xfrm>
                <a:off x="28956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1" name="Oval 86"/>
              <p:cNvSpPr>
                <a:spLocks noChangeArrowheads="1"/>
              </p:cNvSpPr>
              <p:nvPr/>
            </p:nvSpPr>
            <p:spPr bwMode="auto">
              <a:xfrm>
                <a:off x="3619559" y="6080234"/>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2" name="Oval 88"/>
              <p:cNvSpPr>
                <a:spLocks noChangeArrowheads="1"/>
              </p:cNvSpPr>
              <p:nvPr/>
            </p:nvSpPr>
            <p:spPr bwMode="auto">
              <a:xfrm>
                <a:off x="40767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3" name="Oval 92"/>
              <p:cNvSpPr>
                <a:spLocks noChangeArrowheads="1"/>
              </p:cNvSpPr>
              <p:nvPr/>
            </p:nvSpPr>
            <p:spPr bwMode="auto">
              <a:xfrm>
                <a:off x="5067359" y="6084888"/>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4" name="Oval 90"/>
              <p:cNvSpPr>
                <a:spLocks noChangeArrowheads="1"/>
              </p:cNvSpPr>
              <p:nvPr/>
            </p:nvSpPr>
            <p:spPr bwMode="auto">
              <a:xfrm>
                <a:off x="42291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5" name="Line 74"/>
              <p:cNvSpPr>
                <a:spLocks noChangeShapeType="1"/>
              </p:cNvSpPr>
              <p:nvPr/>
            </p:nvSpPr>
            <p:spPr bwMode="auto">
              <a:xfrm>
                <a:off x="4943534" y="624998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Oval 92"/>
              <p:cNvSpPr>
                <a:spLocks noChangeArrowheads="1"/>
              </p:cNvSpPr>
              <p:nvPr/>
            </p:nvSpPr>
            <p:spPr bwMode="auto">
              <a:xfrm>
                <a:off x="4867334" y="609758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7" name="Line 78"/>
              <p:cNvSpPr>
                <a:spLocks noChangeShapeType="1"/>
              </p:cNvSpPr>
              <p:nvPr/>
            </p:nvSpPr>
            <p:spPr bwMode="auto">
              <a:xfrm>
                <a:off x="34671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78"/>
              <p:cNvSpPr>
                <a:spLocks noChangeShapeType="1"/>
              </p:cNvSpPr>
              <p:nvPr/>
            </p:nvSpPr>
            <p:spPr bwMode="auto">
              <a:xfrm>
                <a:off x="3238559" y="6248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75"/>
              <p:cNvSpPr>
                <a:spLocks noChangeShapeType="1"/>
              </p:cNvSpPr>
              <p:nvPr/>
            </p:nvSpPr>
            <p:spPr bwMode="auto">
              <a:xfrm>
                <a:off x="46863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76"/>
              <p:cNvSpPr>
                <a:spLocks noChangeShapeType="1"/>
              </p:cNvSpPr>
              <p:nvPr/>
            </p:nvSpPr>
            <p:spPr bwMode="auto">
              <a:xfrm>
                <a:off x="45339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Curved Right Arrow 7171"/>
              <p:cNvSpPr>
                <a:spLocks noChangeArrowheads="1"/>
              </p:cNvSpPr>
              <p:nvPr/>
            </p:nvSpPr>
            <p:spPr bwMode="auto">
              <a:xfrm rot="-10585145">
                <a:off x="5664340" y="4669727"/>
                <a:ext cx="953026" cy="1589458"/>
              </a:xfrm>
              <a:prstGeom prst="curvedRightArrow">
                <a:avLst>
                  <a:gd name="adj1" fmla="val 24994"/>
                  <a:gd name="adj2" fmla="val 58087"/>
                  <a:gd name="adj3" fmla="val 22866"/>
                </a:avLst>
              </a:prstGeom>
              <a:solidFill>
                <a:srgbClr val="00B0F0"/>
              </a:solidFill>
              <a:ln w="9525" algn="ctr">
                <a:solidFill>
                  <a:srgbClr val="00B0F0"/>
                </a:solidFill>
                <a:round/>
                <a:headEnd/>
                <a:tailEnd/>
              </a:ln>
            </p:spPr>
            <p:txBody>
              <a:bodyPr/>
              <a:lstStyle/>
              <a:p>
                <a:endParaRPr lang="en-US"/>
              </a:p>
            </p:txBody>
          </p:sp>
          <p:sp>
            <p:nvSpPr>
              <p:cNvPr id="112" name="TextBox 111"/>
              <p:cNvSpPr txBox="1"/>
              <p:nvPr/>
            </p:nvSpPr>
            <p:spPr>
              <a:xfrm>
                <a:off x="6831128" y="5101784"/>
                <a:ext cx="1934302" cy="926482"/>
              </a:xfrm>
              <a:prstGeom prst="rect">
                <a:avLst/>
              </a:prstGeom>
              <a:noFill/>
            </p:spPr>
            <p:txBody>
              <a:bodyPr wrap="none">
                <a:spAutoFit/>
              </a:bodyPr>
              <a:lstStyle/>
              <a:p>
                <a:pPr algn="ctr">
                  <a:defRPr/>
                </a:pPr>
                <a:r>
                  <a:rPr lang="en-US" sz="1800" b="1" dirty="0">
                    <a:latin typeface="Tahoma" pitchFamily="34" charset="0"/>
                    <a:ea typeface="Tahoma" pitchFamily="34" charset="0"/>
                    <a:cs typeface="Tahoma" pitchFamily="34" charset="0"/>
                  </a:rPr>
                  <a:t>M</a:t>
                </a:r>
                <a:r>
                  <a:rPr lang="en-US" sz="1800" b="1" dirty="0" smtClean="0">
                    <a:latin typeface="Tahoma" pitchFamily="34" charset="0"/>
                    <a:ea typeface="Tahoma" pitchFamily="34" charset="0"/>
                    <a:cs typeface="Tahoma" pitchFamily="34" charset="0"/>
                  </a:rPr>
                  <a:t>aintenance</a:t>
                </a:r>
                <a:endParaRPr lang="en-US" sz="1800" b="1" dirty="0">
                  <a:latin typeface="Tahoma" pitchFamily="34" charset="0"/>
                  <a:ea typeface="Tahoma" pitchFamily="34" charset="0"/>
                  <a:cs typeface="Tahoma" pitchFamily="34" charset="0"/>
                </a:endParaRPr>
              </a:p>
              <a:p>
                <a:pPr algn="ctr">
                  <a:defRPr/>
                </a:pPr>
                <a:r>
                  <a:rPr lang="en-US" sz="1800" b="1" dirty="0">
                    <a:latin typeface="Tahoma" pitchFamily="34" charset="0"/>
                    <a:ea typeface="Tahoma" pitchFamily="34" charset="0"/>
                    <a:cs typeface="Tahoma" pitchFamily="34" charset="0"/>
                  </a:rPr>
                  <a:t>M</a:t>
                </a:r>
                <a:r>
                  <a:rPr lang="en-US" sz="1800" b="1" dirty="0" smtClean="0">
                    <a:latin typeface="Tahoma" pitchFamily="34" charset="0"/>
                    <a:ea typeface="Tahoma" pitchFamily="34" charset="0"/>
                    <a:cs typeface="Tahoma" pitchFamily="34" charset="0"/>
                  </a:rPr>
                  <a:t>ethylation</a:t>
                </a:r>
                <a:endParaRPr lang="en-US" sz="1800" b="1" dirty="0">
                  <a:latin typeface="Tahoma" pitchFamily="34" charset="0"/>
                  <a:ea typeface="Tahoma" pitchFamily="34" charset="0"/>
                  <a:cs typeface="Tahoma" pitchFamily="34" charset="0"/>
                </a:endParaRPr>
              </a:p>
            </p:txBody>
          </p:sp>
          <p:sp>
            <p:nvSpPr>
              <p:cNvPr id="113" name="TextBox 112"/>
              <p:cNvSpPr txBox="1"/>
              <p:nvPr/>
            </p:nvSpPr>
            <p:spPr>
              <a:xfrm>
                <a:off x="5363428" y="5337190"/>
                <a:ext cx="1003493" cy="529419"/>
              </a:xfrm>
              <a:prstGeom prst="rect">
                <a:avLst/>
              </a:prstGeom>
              <a:noFill/>
            </p:spPr>
            <p:txBody>
              <a:bodyPr wrap="none">
                <a:spAutoFit/>
              </a:bodyPr>
              <a:lstStyle/>
              <a:p>
                <a:pPr>
                  <a:defRPr/>
                </a:pPr>
                <a:r>
                  <a:rPr lang="en-US" sz="1800" i="1" dirty="0">
                    <a:solidFill>
                      <a:srgbClr val="FF0000"/>
                    </a:solidFill>
                    <a:latin typeface="Tahoma" pitchFamily="34" charset="0"/>
                    <a:ea typeface="Tahoma" pitchFamily="34" charset="0"/>
                    <a:cs typeface="Tahoma" pitchFamily="34" charset="0"/>
                  </a:rPr>
                  <a:t>Dnmt1</a:t>
                </a:r>
              </a:p>
            </p:txBody>
          </p:sp>
          <p:sp>
            <p:nvSpPr>
              <p:cNvPr id="114" name="TextBox 113"/>
              <p:cNvSpPr txBox="1"/>
              <p:nvPr/>
            </p:nvSpPr>
            <p:spPr>
              <a:xfrm>
                <a:off x="5600726" y="6248263"/>
                <a:ext cx="2438645" cy="5294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Hemimethylated</a:t>
                </a:r>
                <a:endParaRPr lang="en-US" sz="1800" b="1" dirty="0">
                  <a:latin typeface="Tahoma" pitchFamily="34" charset="0"/>
                  <a:ea typeface="Tahoma" pitchFamily="34" charset="0"/>
                  <a:cs typeface="Tahoma" pitchFamily="34" charset="0"/>
                </a:endParaRPr>
              </a:p>
            </p:txBody>
          </p:sp>
        </p:grpSp>
        <p:sp>
          <p:nvSpPr>
            <p:cNvPr id="86" name="Oval 87"/>
            <p:cNvSpPr>
              <a:spLocks noChangeArrowheads="1"/>
            </p:cNvSpPr>
            <p:nvPr/>
          </p:nvSpPr>
          <p:spPr bwMode="auto">
            <a:xfrm>
              <a:off x="3162300"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Oval 87"/>
            <p:cNvSpPr>
              <a:spLocks noChangeArrowheads="1"/>
            </p:cNvSpPr>
            <p:nvPr/>
          </p:nvSpPr>
          <p:spPr bwMode="auto">
            <a:xfrm>
              <a:off x="3381375"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Oval 87"/>
            <p:cNvSpPr>
              <a:spLocks noChangeArrowheads="1"/>
            </p:cNvSpPr>
            <p:nvPr/>
          </p:nvSpPr>
          <p:spPr bwMode="auto">
            <a:xfrm>
              <a:off x="4448175"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Oval 87"/>
            <p:cNvSpPr>
              <a:spLocks noChangeArrowheads="1"/>
            </p:cNvSpPr>
            <p:nvPr/>
          </p:nvSpPr>
          <p:spPr bwMode="auto">
            <a:xfrm>
              <a:off x="4610100"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9676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0294"/>
            <a:ext cx="8229600" cy="480131"/>
          </a:xfrm>
        </p:spPr>
        <p:txBody>
          <a:bodyPr/>
          <a:lstStyle/>
          <a:p>
            <a:pPr eaLnBrk="1" hangingPunct="1"/>
            <a:r>
              <a:rPr lang="en-US" sz="2800" dirty="0" smtClean="0"/>
              <a:t>DNA Methylation Affects Gene Expression in Two Ways</a:t>
            </a:r>
          </a:p>
        </p:txBody>
      </p:sp>
      <p:sp>
        <p:nvSpPr>
          <p:cNvPr id="4" name="TextBox 3"/>
          <p:cNvSpPr txBox="1"/>
          <p:nvPr/>
        </p:nvSpPr>
        <p:spPr>
          <a:xfrm>
            <a:off x="533400" y="1599676"/>
            <a:ext cx="7924800" cy="1092607"/>
          </a:xfrm>
          <a:prstGeom prst="rect">
            <a:avLst/>
          </a:prstGeom>
          <a:noFill/>
        </p:spPr>
        <p:txBody>
          <a:bodyPr wrap="square">
            <a:spAutoFit/>
          </a:bodyPr>
          <a:lstStyle/>
          <a:p>
            <a:pPr>
              <a:spcAft>
                <a:spcPts val="600"/>
              </a:spcAft>
              <a:defRPr/>
            </a:pPr>
            <a:r>
              <a:rPr lang="en-US" sz="2000" b="1" dirty="0">
                <a:latin typeface="Arial" panose="020B0604020202020204" pitchFamily="34" charset="0"/>
                <a:ea typeface="Tahoma" pitchFamily="34" charset="0"/>
                <a:cs typeface="Arial" panose="020B0604020202020204" pitchFamily="34" charset="0"/>
              </a:rPr>
              <a:t>Model 1</a:t>
            </a:r>
          </a:p>
          <a:p>
            <a:pPr>
              <a:spcAft>
                <a:spcPts val="600"/>
              </a:spcAft>
              <a:defRPr/>
            </a:pPr>
            <a:r>
              <a:rPr lang="en-US" sz="2000" dirty="0">
                <a:latin typeface="Arial" panose="020B0604020202020204" pitchFamily="34" charset="0"/>
                <a:ea typeface="Tahoma" pitchFamily="34" charset="0"/>
                <a:cs typeface="Arial" panose="020B0604020202020204" pitchFamily="34" charset="0"/>
              </a:rPr>
              <a:t>The presence of the methyl groups interferes with the binding of transcription factors that activate transcription from a specific gene.</a:t>
            </a:r>
          </a:p>
        </p:txBody>
      </p:sp>
      <p:grpSp>
        <p:nvGrpSpPr>
          <p:cNvPr id="5" name="Group 73"/>
          <p:cNvGrpSpPr>
            <a:grpSpLocks/>
          </p:cNvGrpSpPr>
          <p:nvPr/>
        </p:nvGrpSpPr>
        <p:grpSpPr bwMode="auto">
          <a:xfrm>
            <a:off x="1143001" y="2656951"/>
            <a:ext cx="2637896" cy="545871"/>
            <a:chOff x="1601970" y="2347216"/>
            <a:chExt cx="3043742" cy="771417"/>
          </a:xfrm>
        </p:grpSpPr>
        <p:sp>
          <p:nvSpPr>
            <p:cNvPr id="6" name="Plaque 5"/>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 name="TextBox 6"/>
            <p:cNvSpPr txBox="1"/>
            <p:nvPr/>
          </p:nvSpPr>
          <p:spPr>
            <a:xfrm>
              <a:off x="1601970" y="2347216"/>
              <a:ext cx="2438033" cy="478440"/>
            </a:xfrm>
            <a:prstGeom prst="rect">
              <a:avLst/>
            </a:prstGeom>
            <a:noFill/>
          </p:spPr>
          <p:txBody>
            <a:bodyPr wrap="none">
              <a:spAutoFit/>
            </a:bodyPr>
            <a:lstStyle/>
            <a:p>
              <a:pPr>
                <a:defRPr/>
              </a:pPr>
              <a:r>
                <a:rPr lang="en-US" sz="1600" b="1" dirty="0">
                  <a:solidFill>
                    <a:schemeClr val="tx2">
                      <a:lumMod val="75000"/>
                    </a:schemeClr>
                  </a:solidFill>
                  <a:latin typeface="Arial" panose="020B0604020202020204" pitchFamily="34" charset="0"/>
                  <a:ea typeface="Tahoma" pitchFamily="34" charset="0"/>
                  <a:cs typeface="Arial" panose="020B0604020202020204" pitchFamily="34" charset="0"/>
                </a:rPr>
                <a:t>Transcription factor</a:t>
              </a:r>
            </a:p>
          </p:txBody>
        </p:sp>
      </p:grpSp>
      <p:sp>
        <p:nvSpPr>
          <p:cNvPr id="8" name="Multiply 7"/>
          <p:cNvSpPr/>
          <p:nvPr/>
        </p:nvSpPr>
        <p:spPr bwMode="auto">
          <a:xfrm>
            <a:off x="3403600" y="3028427"/>
            <a:ext cx="543455" cy="447030"/>
          </a:xfrm>
          <a:prstGeom prst="mathMultiply">
            <a:avLst>
              <a:gd name="adj1" fmla="val 22028"/>
            </a:avLst>
          </a:prstGeom>
          <a:solidFill>
            <a:srgbClr val="FF0000"/>
          </a:solidFill>
          <a:ln w="9525" cap="flat" cmpd="sng" algn="ctr">
            <a:solidFill>
              <a:srgbClr val="FF0000"/>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sp>
        <p:nvSpPr>
          <p:cNvPr id="9" name="Plaque 8"/>
          <p:cNvSpPr/>
          <p:nvPr/>
        </p:nvSpPr>
        <p:spPr bwMode="auto">
          <a:xfrm>
            <a:off x="7155965" y="2937185"/>
            <a:ext cx="481569" cy="323479"/>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grpSp>
        <p:nvGrpSpPr>
          <p:cNvPr id="11" name="Group 69"/>
          <p:cNvGrpSpPr>
            <a:grpSpLocks/>
          </p:cNvGrpSpPr>
          <p:nvPr/>
        </p:nvGrpSpPr>
        <p:grpSpPr bwMode="auto">
          <a:xfrm>
            <a:off x="1143000" y="3428476"/>
            <a:ext cx="2839720" cy="490835"/>
            <a:chOff x="609600" y="2362200"/>
            <a:chExt cx="3276600" cy="692997"/>
          </a:xfrm>
        </p:grpSpPr>
        <p:sp>
          <p:nvSpPr>
            <p:cNvPr id="12" name="Line 66"/>
            <p:cNvSpPr>
              <a:spLocks noChangeShapeType="1"/>
            </p:cNvSpPr>
            <p:nvPr/>
          </p:nvSpPr>
          <p:spPr bwMode="auto">
            <a:xfrm>
              <a:off x="609600" y="270771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68"/>
            <p:cNvGrpSpPr>
              <a:grpSpLocks/>
            </p:cNvGrpSpPr>
            <p:nvPr/>
          </p:nvGrpSpPr>
          <p:grpSpPr bwMode="auto">
            <a:xfrm>
              <a:off x="1447800" y="2366084"/>
              <a:ext cx="152400" cy="687387"/>
              <a:chOff x="1659415" y="2350530"/>
              <a:chExt cx="152400" cy="687387"/>
            </a:xfrm>
          </p:grpSpPr>
          <p:sp>
            <p:nvSpPr>
              <p:cNvPr id="42"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44"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4" name="Group 149"/>
            <p:cNvGrpSpPr>
              <a:grpSpLocks/>
            </p:cNvGrpSpPr>
            <p:nvPr/>
          </p:nvGrpSpPr>
          <p:grpSpPr bwMode="auto">
            <a:xfrm>
              <a:off x="1839865" y="2367810"/>
              <a:ext cx="152400" cy="687387"/>
              <a:chOff x="1659415" y="2350530"/>
              <a:chExt cx="152400" cy="687387"/>
            </a:xfrm>
          </p:grpSpPr>
          <p:sp>
            <p:nvSpPr>
              <p:cNvPr id="39"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41"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5" name="Group 153"/>
            <p:cNvGrpSpPr>
              <a:grpSpLocks/>
            </p:cNvGrpSpPr>
            <p:nvPr/>
          </p:nvGrpSpPr>
          <p:grpSpPr bwMode="auto">
            <a:xfrm>
              <a:off x="2003640" y="2367810"/>
              <a:ext cx="152400" cy="687387"/>
              <a:chOff x="1659415" y="2350530"/>
              <a:chExt cx="152400" cy="687387"/>
            </a:xfrm>
          </p:grpSpPr>
          <p:sp>
            <p:nvSpPr>
              <p:cNvPr id="36"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8"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6" name="Group 157"/>
            <p:cNvGrpSpPr>
              <a:grpSpLocks/>
            </p:cNvGrpSpPr>
            <p:nvPr/>
          </p:nvGrpSpPr>
          <p:grpSpPr bwMode="auto">
            <a:xfrm>
              <a:off x="2164765" y="2362200"/>
              <a:ext cx="152400" cy="687387"/>
              <a:chOff x="1659415" y="2350530"/>
              <a:chExt cx="152400" cy="687387"/>
            </a:xfrm>
          </p:grpSpPr>
          <p:sp>
            <p:nvSpPr>
              <p:cNvPr id="33"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5"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7" name="Group 161"/>
            <p:cNvGrpSpPr>
              <a:grpSpLocks/>
            </p:cNvGrpSpPr>
            <p:nvPr/>
          </p:nvGrpSpPr>
          <p:grpSpPr bwMode="auto">
            <a:xfrm>
              <a:off x="2328540" y="2362200"/>
              <a:ext cx="152400" cy="687387"/>
              <a:chOff x="1659415" y="2350530"/>
              <a:chExt cx="152400" cy="687387"/>
            </a:xfrm>
          </p:grpSpPr>
          <p:sp>
            <p:nvSpPr>
              <p:cNvPr id="30"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2"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8" name="Group 165"/>
            <p:cNvGrpSpPr>
              <a:grpSpLocks/>
            </p:cNvGrpSpPr>
            <p:nvPr/>
          </p:nvGrpSpPr>
          <p:grpSpPr bwMode="auto">
            <a:xfrm>
              <a:off x="2497615" y="2362200"/>
              <a:ext cx="152400" cy="687387"/>
              <a:chOff x="1659415" y="2350530"/>
              <a:chExt cx="152400" cy="687387"/>
            </a:xfrm>
          </p:grpSpPr>
          <p:sp>
            <p:nvSpPr>
              <p:cNvPr id="27"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9"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9" name="Group 169"/>
            <p:cNvGrpSpPr>
              <a:grpSpLocks/>
            </p:cNvGrpSpPr>
            <p:nvPr/>
          </p:nvGrpSpPr>
          <p:grpSpPr bwMode="auto">
            <a:xfrm>
              <a:off x="2661390" y="2362200"/>
              <a:ext cx="152400" cy="687387"/>
              <a:chOff x="1659415" y="2350530"/>
              <a:chExt cx="152400" cy="687387"/>
            </a:xfrm>
          </p:grpSpPr>
          <p:sp>
            <p:nvSpPr>
              <p:cNvPr id="24"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6"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20" name="Group 173"/>
            <p:cNvGrpSpPr>
              <a:grpSpLocks/>
            </p:cNvGrpSpPr>
            <p:nvPr/>
          </p:nvGrpSpPr>
          <p:grpSpPr bwMode="auto">
            <a:xfrm>
              <a:off x="1219200" y="2366534"/>
              <a:ext cx="152400" cy="687387"/>
              <a:chOff x="1659415" y="2350530"/>
              <a:chExt cx="152400" cy="687387"/>
            </a:xfrm>
          </p:grpSpPr>
          <p:sp>
            <p:nvSpPr>
              <p:cNvPr id="21"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3"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sp>
        <p:nvSpPr>
          <p:cNvPr id="45" name="Line 66"/>
          <p:cNvSpPr>
            <a:spLocks noChangeShapeType="1"/>
          </p:cNvSpPr>
          <p:nvPr/>
        </p:nvSpPr>
        <p:spPr bwMode="auto">
          <a:xfrm>
            <a:off x="4861560" y="3677396"/>
            <a:ext cx="28397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77"/>
          <p:cNvSpPr>
            <a:spLocks noChangeShapeType="1"/>
          </p:cNvSpPr>
          <p:nvPr/>
        </p:nvSpPr>
        <p:spPr bwMode="auto">
          <a:xfrm>
            <a:off x="5934710" y="3480546"/>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85"/>
          <p:cNvSpPr>
            <a:spLocks noChangeArrowheads="1"/>
          </p:cNvSpPr>
          <p:nvPr/>
        </p:nvSpPr>
        <p:spPr bwMode="auto">
          <a:xfrm>
            <a:off x="5858510" y="38615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6"/>
          <p:cNvSpPr>
            <a:spLocks noChangeArrowheads="1"/>
          </p:cNvSpPr>
          <p:nvPr/>
        </p:nvSpPr>
        <p:spPr bwMode="auto">
          <a:xfrm>
            <a:off x="5858510" y="3326559"/>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Line 77"/>
          <p:cNvSpPr>
            <a:spLocks noChangeShapeType="1"/>
          </p:cNvSpPr>
          <p:nvPr/>
        </p:nvSpPr>
        <p:spPr bwMode="auto">
          <a:xfrm>
            <a:off x="6326823" y="3482134"/>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Oval 85"/>
          <p:cNvSpPr>
            <a:spLocks noChangeArrowheads="1"/>
          </p:cNvSpPr>
          <p:nvPr/>
        </p:nvSpPr>
        <p:spPr bwMode="auto">
          <a:xfrm>
            <a:off x="6250623" y="386313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6"/>
          <p:cNvSpPr>
            <a:spLocks noChangeArrowheads="1"/>
          </p:cNvSpPr>
          <p:nvPr/>
        </p:nvSpPr>
        <p:spPr bwMode="auto">
          <a:xfrm>
            <a:off x="6250623" y="33281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Line 77"/>
          <p:cNvSpPr>
            <a:spLocks noChangeShapeType="1"/>
          </p:cNvSpPr>
          <p:nvPr/>
        </p:nvSpPr>
        <p:spPr bwMode="auto">
          <a:xfrm>
            <a:off x="6490335" y="3482134"/>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Oval 85"/>
          <p:cNvSpPr>
            <a:spLocks noChangeArrowheads="1"/>
          </p:cNvSpPr>
          <p:nvPr/>
        </p:nvSpPr>
        <p:spPr bwMode="auto">
          <a:xfrm>
            <a:off x="6414135" y="386313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Oval 86"/>
          <p:cNvSpPr>
            <a:spLocks noChangeArrowheads="1"/>
          </p:cNvSpPr>
          <p:nvPr/>
        </p:nvSpPr>
        <p:spPr bwMode="auto">
          <a:xfrm>
            <a:off x="6414135" y="33281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Line 77"/>
          <p:cNvSpPr>
            <a:spLocks noChangeShapeType="1"/>
          </p:cNvSpPr>
          <p:nvPr/>
        </p:nvSpPr>
        <p:spPr bwMode="auto">
          <a:xfrm>
            <a:off x="6650673"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Oval 85"/>
          <p:cNvSpPr>
            <a:spLocks noChangeArrowheads="1"/>
          </p:cNvSpPr>
          <p:nvPr/>
        </p:nvSpPr>
        <p:spPr bwMode="auto">
          <a:xfrm>
            <a:off x="6574473"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Oval 86"/>
          <p:cNvSpPr>
            <a:spLocks noChangeArrowheads="1"/>
          </p:cNvSpPr>
          <p:nvPr/>
        </p:nvSpPr>
        <p:spPr bwMode="auto">
          <a:xfrm>
            <a:off x="6574473"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Line 77"/>
          <p:cNvSpPr>
            <a:spLocks noChangeShapeType="1"/>
          </p:cNvSpPr>
          <p:nvPr/>
        </p:nvSpPr>
        <p:spPr bwMode="auto">
          <a:xfrm>
            <a:off x="6814185"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Oval 85"/>
          <p:cNvSpPr>
            <a:spLocks noChangeArrowheads="1"/>
          </p:cNvSpPr>
          <p:nvPr/>
        </p:nvSpPr>
        <p:spPr bwMode="auto">
          <a:xfrm>
            <a:off x="6737985"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Oval 86"/>
          <p:cNvSpPr>
            <a:spLocks noChangeArrowheads="1"/>
          </p:cNvSpPr>
          <p:nvPr/>
        </p:nvSpPr>
        <p:spPr bwMode="auto">
          <a:xfrm>
            <a:off x="6737985"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Line 77"/>
          <p:cNvSpPr>
            <a:spLocks noChangeShapeType="1"/>
          </p:cNvSpPr>
          <p:nvPr/>
        </p:nvSpPr>
        <p:spPr bwMode="auto">
          <a:xfrm>
            <a:off x="6984048"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Oval 85"/>
          <p:cNvSpPr>
            <a:spLocks noChangeArrowheads="1"/>
          </p:cNvSpPr>
          <p:nvPr/>
        </p:nvSpPr>
        <p:spPr bwMode="auto">
          <a:xfrm>
            <a:off x="6907848"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Oval 86"/>
          <p:cNvSpPr>
            <a:spLocks noChangeArrowheads="1"/>
          </p:cNvSpPr>
          <p:nvPr/>
        </p:nvSpPr>
        <p:spPr bwMode="auto">
          <a:xfrm>
            <a:off x="6907848"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Line 77"/>
          <p:cNvSpPr>
            <a:spLocks noChangeShapeType="1"/>
          </p:cNvSpPr>
          <p:nvPr/>
        </p:nvSpPr>
        <p:spPr bwMode="auto">
          <a:xfrm>
            <a:off x="7147560"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Oval 85"/>
          <p:cNvSpPr>
            <a:spLocks noChangeArrowheads="1"/>
          </p:cNvSpPr>
          <p:nvPr/>
        </p:nvSpPr>
        <p:spPr bwMode="auto">
          <a:xfrm>
            <a:off x="7071360"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Oval 86"/>
          <p:cNvSpPr>
            <a:spLocks noChangeArrowheads="1"/>
          </p:cNvSpPr>
          <p:nvPr/>
        </p:nvSpPr>
        <p:spPr bwMode="auto">
          <a:xfrm>
            <a:off x="7071360"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Line 77"/>
          <p:cNvSpPr>
            <a:spLocks noChangeShapeType="1"/>
          </p:cNvSpPr>
          <p:nvPr/>
        </p:nvSpPr>
        <p:spPr bwMode="auto">
          <a:xfrm>
            <a:off x="5706110" y="3480546"/>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Oval 85"/>
          <p:cNvSpPr>
            <a:spLocks noChangeArrowheads="1"/>
          </p:cNvSpPr>
          <p:nvPr/>
        </p:nvSpPr>
        <p:spPr bwMode="auto">
          <a:xfrm>
            <a:off x="5629910" y="38615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Oval 86"/>
          <p:cNvSpPr>
            <a:spLocks noChangeArrowheads="1"/>
          </p:cNvSpPr>
          <p:nvPr/>
        </p:nvSpPr>
        <p:spPr bwMode="auto">
          <a:xfrm>
            <a:off x="5629910" y="3326559"/>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 name="Group 69"/>
          <p:cNvGrpSpPr>
            <a:grpSpLocks/>
          </p:cNvGrpSpPr>
          <p:nvPr/>
        </p:nvGrpSpPr>
        <p:grpSpPr bwMode="auto">
          <a:xfrm>
            <a:off x="533400" y="4404360"/>
            <a:ext cx="7924800" cy="1737884"/>
            <a:chOff x="0" y="3647668"/>
            <a:chExt cx="9144000" cy="2455529"/>
          </a:xfrm>
        </p:grpSpPr>
        <p:sp>
          <p:nvSpPr>
            <p:cNvPr id="71" name="TextBox 70"/>
            <p:cNvSpPr txBox="1"/>
            <p:nvPr/>
          </p:nvSpPr>
          <p:spPr>
            <a:xfrm>
              <a:off x="0" y="3647668"/>
              <a:ext cx="9144000" cy="1000202"/>
            </a:xfrm>
            <a:prstGeom prst="rect">
              <a:avLst/>
            </a:prstGeom>
            <a:noFill/>
          </p:spPr>
          <p:txBody>
            <a:bodyPr>
              <a:spAutoFit/>
            </a:bodyPr>
            <a:lstStyle/>
            <a:p>
              <a:pPr>
                <a:defRPr/>
              </a:pPr>
              <a:r>
                <a:rPr lang="en-US" sz="2000" b="1" dirty="0">
                  <a:latin typeface="Arial" panose="020B0604020202020204" pitchFamily="34" charset="0"/>
                  <a:ea typeface="Tahoma" pitchFamily="34" charset="0"/>
                  <a:cs typeface="Arial" panose="020B0604020202020204" pitchFamily="34" charset="0"/>
                </a:rPr>
                <a:t>Model 2</a:t>
              </a:r>
            </a:p>
            <a:p>
              <a:pPr>
                <a:defRPr/>
              </a:pPr>
              <a:r>
                <a:rPr lang="en-US" sz="2000" dirty="0">
                  <a:latin typeface="Arial" panose="020B0604020202020204" pitchFamily="34" charset="0"/>
                  <a:ea typeface="Tahoma" pitchFamily="34" charset="0"/>
                  <a:cs typeface="Arial" panose="020B0604020202020204" pitchFamily="34" charset="0"/>
                </a:rPr>
                <a:t>Repressing proteins are attracted by methylated DNA.</a:t>
              </a:r>
            </a:p>
          </p:txBody>
        </p:sp>
        <p:sp>
          <p:nvSpPr>
            <p:cNvPr id="72" name="TextBox 71"/>
            <p:cNvSpPr txBox="1"/>
            <p:nvPr/>
          </p:nvSpPr>
          <p:spPr>
            <a:xfrm>
              <a:off x="839788" y="4647914"/>
              <a:ext cx="2199567" cy="478357"/>
            </a:xfrm>
            <a:prstGeom prst="rect">
              <a:avLst/>
            </a:prstGeom>
            <a:noFill/>
          </p:spPr>
          <p:txBody>
            <a:bodyPr wrap="none">
              <a:spAutoFit/>
            </a:bodyPr>
            <a:lstStyle/>
            <a:p>
              <a:pPr>
                <a:defRPr/>
              </a:pPr>
              <a:r>
                <a:rPr lang="en-US" sz="1600" b="1" dirty="0">
                  <a:solidFill>
                    <a:srgbClr val="CC9900"/>
                  </a:solidFill>
                  <a:latin typeface="Arial" panose="020B0604020202020204" pitchFamily="34" charset="0"/>
                  <a:ea typeface="Tahoma" pitchFamily="34" charset="0"/>
                  <a:cs typeface="Arial" panose="020B0604020202020204" pitchFamily="34" charset="0"/>
                </a:rPr>
                <a:t>Repressive factor</a:t>
              </a:r>
            </a:p>
          </p:txBody>
        </p:sp>
        <p:sp>
          <p:nvSpPr>
            <p:cNvPr id="73" name="Plaque 72"/>
            <p:cNvSpPr/>
            <p:nvPr/>
          </p:nvSpPr>
          <p:spPr bwMode="auto">
            <a:xfrm>
              <a:off x="3482943" y="4648200"/>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4" name="Plaque 73"/>
            <p:cNvSpPr/>
            <p:nvPr/>
          </p:nvSpPr>
          <p:spPr bwMode="auto">
            <a:xfrm>
              <a:off x="7256073" y="5050496"/>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grpSp>
          <p:nvGrpSpPr>
            <p:cNvPr id="75" name="Group 209"/>
            <p:cNvGrpSpPr>
              <a:grpSpLocks/>
            </p:cNvGrpSpPr>
            <p:nvPr/>
          </p:nvGrpSpPr>
          <p:grpSpPr bwMode="auto">
            <a:xfrm>
              <a:off x="609600" y="5326803"/>
              <a:ext cx="3276600" cy="692997"/>
              <a:chOff x="609600" y="2362200"/>
              <a:chExt cx="3276600" cy="692997"/>
            </a:xfrm>
          </p:grpSpPr>
          <p:sp>
            <p:nvSpPr>
              <p:cNvPr id="104" name="Line 66"/>
              <p:cNvSpPr>
                <a:spLocks noChangeShapeType="1"/>
              </p:cNvSpPr>
              <p:nvPr/>
            </p:nvSpPr>
            <p:spPr bwMode="auto">
              <a:xfrm>
                <a:off x="609600" y="270771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5" name="Group 211"/>
              <p:cNvGrpSpPr>
                <a:grpSpLocks/>
              </p:cNvGrpSpPr>
              <p:nvPr/>
            </p:nvGrpSpPr>
            <p:grpSpPr bwMode="auto">
              <a:xfrm>
                <a:off x="1447800" y="2366084"/>
                <a:ext cx="152400" cy="687387"/>
                <a:chOff x="1659415" y="2350530"/>
                <a:chExt cx="152400" cy="687387"/>
              </a:xfrm>
            </p:grpSpPr>
            <p:sp>
              <p:nvSpPr>
                <p:cNvPr id="134"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6"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6" name="Group 212"/>
              <p:cNvGrpSpPr>
                <a:grpSpLocks/>
              </p:cNvGrpSpPr>
              <p:nvPr/>
            </p:nvGrpSpPr>
            <p:grpSpPr bwMode="auto">
              <a:xfrm>
                <a:off x="1839865" y="2367810"/>
                <a:ext cx="152400" cy="687387"/>
                <a:chOff x="1659415" y="2350530"/>
                <a:chExt cx="152400" cy="687387"/>
              </a:xfrm>
            </p:grpSpPr>
            <p:sp>
              <p:nvSpPr>
                <p:cNvPr id="131"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3"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7" name="Group 213"/>
              <p:cNvGrpSpPr>
                <a:grpSpLocks/>
              </p:cNvGrpSpPr>
              <p:nvPr/>
            </p:nvGrpSpPr>
            <p:grpSpPr bwMode="auto">
              <a:xfrm>
                <a:off x="2003640" y="2367810"/>
                <a:ext cx="152400" cy="687387"/>
                <a:chOff x="1659415" y="2350530"/>
                <a:chExt cx="152400" cy="687387"/>
              </a:xfrm>
            </p:grpSpPr>
            <p:sp>
              <p:nvSpPr>
                <p:cNvPr id="128"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0"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8" name="Group 214"/>
              <p:cNvGrpSpPr>
                <a:grpSpLocks/>
              </p:cNvGrpSpPr>
              <p:nvPr/>
            </p:nvGrpSpPr>
            <p:grpSpPr bwMode="auto">
              <a:xfrm>
                <a:off x="2164765" y="2362200"/>
                <a:ext cx="152400" cy="687387"/>
                <a:chOff x="1659415" y="2350530"/>
                <a:chExt cx="152400" cy="687387"/>
              </a:xfrm>
            </p:grpSpPr>
            <p:sp>
              <p:nvSpPr>
                <p:cNvPr id="125"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7"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9" name="Group 215"/>
              <p:cNvGrpSpPr>
                <a:grpSpLocks/>
              </p:cNvGrpSpPr>
              <p:nvPr/>
            </p:nvGrpSpPr>
            <p:grpSpPr bwMode="auto">
              <a:xfrm>
                <a:off x="2328540" y="2362200"/>
                <a:ext cx="152400" cy="687387"/>
                <a:chOff x="1659415" y="2350530"/>
                <a:chExt cx="152400" cy="687387"/>
              </a:xfrm>
            </p:grpSpPr>
            <p:sp>
              <p:nvSpPr>
                <p:cNvPr id="122"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4"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0" name="Group 216"/>
              <p:cNvGrpSpPr>
                <a:grpSpLocks/>
              </p:cNvGrpSpPr>
              <p:nvPr/>
            </p:nvGrpSpPr>
            <p:grpSpPr bwMode="auto">
              <a:xfrm>
                <a:off x="2497615" y="2362200"/>
                <a:ext cx="152400" cy="687387"/>
                <a:chOff x="1659415" y="2350530"/>
                <a:chExt cx="152400" cy="687387"/>
              </a:xfrm>
            </p:grpSpPr>
            <p:sp>
              <p:nvSpPr>
                <p:cNvPr id="119"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1"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1" name="Group 217"/>
              <p:cNvGrpSpPr>
                <a:grpSpLocks/>
              </p:cNvGrpSpPr>
              <p:nvPr/>
            </p:nvGrpSpPr>
            <p:grpSpPr bwMode="auto">
              <a:xfrm>
                <a:off x="2661390" y="2362200"/>
                <a:ext cx="152400" cy="687387"/>
                <a:chOff x="1659415" y="2350530"/>
                <a:chExt cx="152400" cy="687387"/>
              </a:xfrm>
            </p:grpSpPr>
            <p:sp>
              <p:nvSpPr>
                <p:cNvPr id="116"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18"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2" name="Group 218"/>
              <p:cNvGrpSpPr>
                <a:grpSpLocks/>
              </p:cNvGrpSpPr>
              <p:nvPr/>
            </p:nvGrpSpPr>
            <p:grpSpPr bwMode="auto">
              <a:xfrm>
                <a:off x="1219200" y="2366534"/>
                <a:ext cx="152400" cy="687387"/>
                <a:chOff x="1659415" y="2350530"/>
                <a:chExt cx="152400" cy="687387"/>
              </a:xfrm>
            </p:grpSpPr>
            <p:sp>
              <p:nvSpPr>
                <p:cNvPr id="113"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15"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sp>
          <p:nvSpPr>
            <p:cNvPr id="76" name="Oval 75"/>
            <p:cNvSpPr/>
            <p:nvPr/>
          </p:nvSpPr>
          <p:spPr bwMode="auto">
            <a:xfrm>
              <a:off x="2513172" y="5022792"/>
              <a:ext cx="914400" cy="457259"/>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7" name="Multiply 76"/>
            <p:cNvSpPr/>
            <p:nvPr/>
          </p:nvSpPr>
          <p:spPr bwMode="auto">
            <a:xfrm>
              <a:off x="3141663" y="4774874"/>
              <a:ext cx="628650" cy="633215"/>
            </a:xfrm>
            <a:prstGeom prst="mathMultiply">
              <a:avLst>
                <a:gd name="adj1" fmla="val 22028"/>
              </a:avLst>
            </a:prstGeom>
            <a:solidFill>
              <a:srgbClr val="FF0000"/>
            </a:solidFill>
            <a:ln w="9525" cap="flat" cmpd="sng" algn="ctr">
              <a:solidFill>
                <a:srgbClr val="FF0000"/>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grpSp>
          <p:nvGrpSpPr>
            <p:cNvPr id="78" name="Group 245"/>
            <p:cNvGrpSpPr>
              <a:grpSpLocks/>
            </p:cNvGrpSpPr>
            <p:nvPr/>
          </p:nvGrpSpPr>
          <p:grpSpPr bwMode="auto">
            <a:xfrm>
              <a:off x="4953000" y="5410200"/>
              <a:ext cx="3276600" cy="692997"/>
              <a:chOff x="4953000" y="2362994"/>
              <a:chExt cx="3276600" cy="692997"/>
            </a:xfrm>
          </p:grpSpPr>
          <p:sp>
            <p:nvSpPr>
              <p:cNvPr id="79" name="Line 66"/>
              <p:cNvSpPr>
                <a:spLocks noChangeShapeType="1"/>
              </p:cNvSpPr>
              <p:nvPr/>
            </p:nvSpPr>
            <p:spPr bwMode="auto">
              <a:xfrm>
                <a:off x="4953000" y="271780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7"/>
              <p:cNvSpPr>
                <a:spLocks noChangeShapeType="1"/>
              </p:cNvSpPr>
              <p:nvPr/>
            </p:nvSpPr>
            <p:spPr bwMode="auto">
              <a:xfrm>
                <a:off x="6025410" y="2520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Oval 85"/>
              <p:cNvSpPr>
                <a:spLocks noChangeArrowheads="1"/>
              </p:cNvSpPr>
              <p:nvPr/>
            </p:nvSpPr>
            <p:spPr bwMode="auto">
              <a:xfrm>
                <a:off x="5949210" y="2901865"/>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Oval 86"/>
              <p:cNvSpPr>
                <a:spLocks noChangeArrowheads="1"/>
              </p:cNvSpPr>
              <p:nvPr/>
            </p:nvSpPr>
            <p:spPr bwMode="auto">
              <a:xfrm>
                <a:off x="5949210" y="2366878"/>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Line 77"/>
              <p:cNvSpPr>
                <a:spLocks noChangeShapeType="1"/>
              </p:cNvSpPr>
              <p:nvPr/>
            </p:nvSpPr>
            <p:spPr bwMode="auto">
              <a:xfrm>
                <a:off x="6417475" y="252259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Oval 85"/>
              <p:cNvSpPr>
                <a:spLocks noChangeArrowheads="1"/>
              </p:cNvSpPr>
              <p:nvPr/>
            </p:nvSpPr>
            <p:spPr bwMode="auto">
              <a:xfrm>
                <a:off x="6341275" y="290359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Oval 86"/>
              <p:cNvSpPr>
                <a:spLocks noChangeArrowheads="1"/>
              </p:cNvSpPr>
              <p:nvPr/>
            </p:nvSpPr>
            <p:spPr bwMode="auto">
              <a:xfrm>
                <a:off x="6341275" y="236860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Line 77"/>
              <p:cNvSpPr>
                <a:spLocks noChangeShapeType="1"/>
              </p:cNvSpPr>
              <p:nvPr/>
            </p:nvSpPr>
            <p:spPr bwMode="auto">
              <a:xfrm>
                <a:off x="6581250" y="252259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Oval 85"/>
              <p:cNvSpPr>
                <a:spLocks noChangeArrowheads="1"/>
              </p:cNvSpPr>
              <p:nvPr/>
            </p:nvSpPr>
            <p:spPr bwMode="auto">
              <a:xfrm>
                <a:off x="6505050" y="290359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Oval 86"/>
              <p:cNvSpPr>
                <a:spLocks noChangeArrowheads="1"/>
              </p:cNvSpPr>
              <p:nvPr/>
            </p:nvSpPr>
            <p:spPr bwMode="auto">
              <a:xfrm>
                <a:off x="6505050" y="236860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Line 77"/>
              <p:cNvSpPr>
                <a:spLocks noChangeShapeType="1"/>
              </p:cNvSpPr>
              <p:nvPr/>
            </p:nvSpPr>
            <p:spPr bwMode="auto">
              <a:xfrm>
                <a:off x="6742375"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Oval 85"/>
              <p:cNvSpPr>
                <a:spLocks noChangeArrowheads="1"/>
              </p:cNvSpPr>
              <p:nvPr/>
            </p:nvSpPr>
            <p:spPr bwMode="auto">
              <a:xfrm>
                <a:off x="6666175"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Oval 86"/>
              <p:cNvSpPr>
                <a:spLocks noChangeArrowheads="1"/>
              </p:cNvSpPr>
              <p:nvPr/>
            </p:nvSpPr>
            <p:spPr bwMode="auto">
              <a:xfrm>
                <a:off x="6666175"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Line 77"/>
              <p:cNvSpPr>
                <a:spLocks noChangeShapeType="1"/>
              </p:cNvSpPr>
              <p:nvPr/>
            </p:nvSpPr>
            <p:spPr bwMode="auto">
              <a:xfrm>
                <a:off x="6906150"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Oval 85"/>
              <p:cNvSpPr>
                <a:spLocks noChangeArrowheads="1"/>
              </p:cNvSpPr>
              <p:nvPr/>
            </p:nvSpPr>
            <p:spPr bwMode="auto">
              <a:xfrm>
                <a:off x="6829950"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Oval 86"/>
              <p:cNvSpPr>
                <a:spLocks noChangeArrowheads="1"/>
              </p:cNvSpPr>
              <p:nvPr/>
            </p:nvSpPr>
            <p:spPr bwMode="auto">
              <a:xfrm>
                <a:off x="6829950"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Line 77"/>
              <p:cNvSpPr>
                <a:spLocks noChangeShapeType="1"/>
              </p:cNvSpPr>
              <p:nvPr/>
            </p:nvSpPr>
            <p:spPr bwMode="auto">
              <a:xfrm>
                <a:off x="7075225"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Oval 85"/>
              <p:cNvSpPr>
                <a:spLocks noChangeArrowheads="1"/>
              </p:cNvSpPr>
              <p:nvPr/>
            </p:nvSpPr>
            <p:spPr bwMode="auto">
              <a:xfrm>
                <a:off x="6999025"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Oval 86"/>
              <p:cNvSpPr>
                <a:spLocks noChangeArrowheads="1"/>
              </p:cNvSpPr>
              <p:nvPr/>
            </p:nvSpPr>
            <p:spPr bwMode="auto">
              <a:xfrm>
                <a:off x="6999025"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 name="Line 77"/>
              <p:cNvSpPr>
                <a:spLocks noChangeShapeType="1"/>
              </p:cNvSpPr>
              <p:nvPr/>
            </p:nvSpPr>
            <p:spPr bwMode="auto">
              <a:xfrm>
                <a:off x="7239000"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Oval 85"/>
              <p:cNvSpPr>
                <a:spLocks noChangeArrowheads="1"/>
              </p:cNvSpPr>
              <p:nvPr/>
            </p:nvSpPr>
            <p:spPr bwMode="auto">
              <a:xfrm>
                <a:off x="7162800"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Oval 86"/>
              <p:cNvSpPr>
                <a:spLocks noChangeArrowheads="1"/>
              </p:cNvSpPr>
              <p:nvPr/>
            </p:nvSpPr>
            <p:spPr bwMode="auto">
              <a:xfrm>
                <a:off x="7162800"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 name="Line 77"/>
              <p:cNvSpPr>
                <a:spLocks noChangeShapeType="1"/>
              </p:cNvSpPr>
              <p:nvPr/>
            </p:nvSpPr>
            <p:spPr bwMode="auto">
              <a:xfrm>
                <a:off x="5796810" y="25213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Oval 85"/>
              <p:cNvSpPr>
                <a:spLocks noChangeArrowheads="1"/>
              </p:cNvSpPr>
              <p:nvPr/>
            </p:nvSpPr>
            <p:spPr bwMode="auto">
              <a:xfrm>
                <a:off x="5720610" y="2902315"/>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 name="Oval 86"/>
              <p:cNvSpPr>
                <a:spLocks noChangeArrowheads="1"/>
              </p:cNvSpPr>
              <p:nvPr/>
            </p:nvSpPr>
            <p:spPr bwMode="auto">
              <a:xfrm>
                <a:off x="5720610" y="2367328"/>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extLst>
      <p:ext uri="{BB962C8B-B14F-4D97-AF65-F5344CB8AC3E}">
        <p14:creationId xmlns:p14="http://schemas.microsoft.com/office/powerpoint/2010/main" val="28928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799" y="452208"/>
            <a:ext cx="8229600" cy="480131"/>
          </a:xfrm>
        </p:spPr>
        <p:txBody>
          <a:bodyPr/>
          <a:lstStyle/>
          <a:p>
            <a:pPr eaLnBrk="1" hangingPunct="1"/>
            <a:r>
              <a:rPr lang="en-US" sz="2800" dirty="0" smtClean="0"/>
              <a:t>Using Bisulfite Sequencing to Study DNA Methylation</a:t>
            </a:r>
          </a:p>
        </p:txBody>
      </p:sp>
      <p:sp>
        <p:nvSpPr>
          <p:cNvPr id="4" name="TextBox 3"/>
          <p:cNvSpPr txBox="1"/>
          <p:nvPr/>
        </p:nvSpPr>
        <p:spPr>
          <a:xfrm>
            <a:off x="304800" y="1600418"/>
            <a:ext cx="8077200" cy="584775"/>
          </a:xfrm>
          <a:prstGeom prst="rect">
            <a:avLst/>
          </a:prstGeom>
          <a:noFill/>
        </p:spPr>
        <p:txBody>
          <a:bodyPr wrap="square">
            <a:spAutoFit/>
          </a:bodyPr>
          <a:lstStyle/>
          <a:p>
            <a:pPr>
              <a:defRPr/>
            </a:pPr>
            <a:r>
              <a:rPr lang="en-US" sz="1600" dirty="0">
                <a:latin typeface="Arial" panose="020B0604020202020204" pitchFamily="34" charset="0"/>
                <a:ea typeface="Tahoma" pitchFamily="34" charset="0"/>
                <a:cs typeface="Arial" panose="020B0604020202020204" pitchFamily="34" charset="0"/>
              </a:rPr>
              <a:t>Treatment with sodium </a:t>
            </a:r>
            <a:r>
              <a:rPr lang="en-US" sz="1600" dirty="0" err="1">
                <a:latin typeface="Arial" panose="020B0604020202020204" pitchFamily="34" charset="0"/>
                <a:ea typeface="Tahoma" pitchFamily="34" charset="0"/>
                <a:cs typeface="Arial" panose="020B0604020202020204" pitchFamily="34" charset="0"/>
              </a:rPr>
              <a:t>bisufite</a:t>
            </a:r>
            <a:r>
              <a:rPr lang="en-US" sz="1600" dirty="0">
                <a:latin typeface="Arial" panose="020B0604020202020204" pitchFamily="34" charset="0"/>
                <a:ea typeface="Tahoma" pitchFamily="34" charset="0"/>
                <a:cs typeface="Arial" panose="020B0604020202020204" pitchFamily="34" charset="0"/>
              </a:rPr>
              <a:t> converts all </a:t>
            </a:r>
            <a:r>
              <a:rPr lang="en-US" sz="1600" dirty="0" err="1">
                <a:latin typeface="Arial" panose="020B0604020202020204" pitchFamily="34" charset="0"/>
                <a:ea typeface="Tahoma" pitchFamily="34" charset="0"/>
                <a:cs typeface="Arial" panose="020B0604020202020204" pitchFamily="34" charset="0"/>
              </a:rPr>
              <a:t>cytosines</a:t>
            </a:r>
            <a:r>
              <a:rPr lang="en-US" sz="1600" dirty="0">
                <a:latin typeface="Arial" panose="020B0604020202020204" pitchFamily="34" charset="0"/>
                <a:ea typeface="Tahoma" pitchFamily="34" charset="0"/>
                <a:cs typeface="Arial" panose="020B0604020202020204" pitchFamily="34" charset="0"/>
              </a:rPr>
              <a:t> (C) in </a:t>
            </a:r>
            <a:r>
              <a:rPr lang="en-US" sz="1600" dirty="0" err="1" smtClean="0">
                <a:latin typeface="Arial" panose="020B0604020202020204" pitchFamily="34" charset="0"/>
                <a:ea typeface="Tahoma" pitchFamily="34" charset="0"/>
                <a:cs typeface="Arial" panose="020B0604020202020204" pitchFamily="34" charset="0"/>
              </a:rPr>
              <a:t>uracils</a:t>
            </a:r>
            <a:r>
              <a:rPr lang="en-US" sz="1600" dirty="0" smtClean="0">
                <a:latin typeface="Arial" panose="020B0604020202020204" pitchFamily="34" charset="0"/>
                <a:ea typeface="Tahoma" pitchFamily="34" charset="0"/>
                <a:cs typeface="Arial" panose="020B0604020202020204" pitchFamily="34" charset="0"/>
              </a:rPr>
              <a:t> (U)</a:t>
            </a:r>
          </a:p>
          <a:p>
            <a:pPr>
              <a:defRPr/>
            </a:pPr>
            <a:r>
              <a:rPr lang="en-US" sz="1600" dirty="0" smtClean="0">
                <a:latin typeface="Arial" panose="020B0604020202020204" pitchFamily="34" charset="0"/>
                <a:ea typeface="Tahoma" pitchFamily="34" charset="0"/>
                <a:cs typeface="Arial" panose="020B0604020202020204" pitchFamily="34" charset="0"/>
              </a:rPr>
              <a:t>unless </a:t>
            </a:r>
            <a:r>
              <a:rPr lang="en-US" sz="1600" dirty="0">
                <a:latin typeface="Arial" panose="020B0604020202020204" pitchFamily="34" charset="0"/>
                <a:ea typeface="Tahoma" pitchFamily="34" charset="0"/>
                <a:cs typeface="Arial" panose="020B0604020202020204" pitchFamily="34" charset="0"/>
              </a:rPr>
              <a:t>they are methylated (C</a:t>
            </a:r>
            <a:r>
              <a:rPr lang="en-US" sz="1600" baseline="50000" dirty="0">
                <a:latin typeface="Arial" panose="020B0604020202020204" pitchFamily="34" charset="0"/>
                <a:ea typeface="Tahoma" pitchFamily="34" charset="0"/>
                <a:cs typeface="Arial" panose="020B0604020202020204" pitchFamily="34" charset="0"/>
              </a:rPr>
              <a:t>m</a:t>
            </a:r>
            <a:r>
              <a:rPr lang="en-US" sz="1600" dirty="0">
                <a:latin typeface="Arial" panose="020B0604020202020204" pitchFamily="34" charset="0"/>
                <a:ea typeface="Tahoma" pitchFamily="34" charset="0"/>
                <a:cs typeface="Arial" panose="020B0604020202020204" pitchFamily="34" charset="0"/>
              </a:rPr>
              <a:t>).</a:t>
            </a:r>
          </a:p>
        </p:txBody>
      </p:sp>
      <p:grpSp>
        <p:nvGrpSpPr>
          <p:cNvPr id="5" name="Group 3"/>
          <p:cNvGrpSpPr>
            <a:grpSpLocks/>
          </p:cNvGrpSpPr>
          <p:nvPr/>
        </p:nvGrpSpPr>
        <p:grpSpPr bwMode="auto">
          <a:xfrm>
            <a:off x="457200" y="3058642"/>
            <a:ext cx="4774083" cy="1156526"/>
            <a:chOff x="128588" y="1552263"/>
            <a:chExt cx="5201490" cy="2341769"/>
          </a:xfrm>
        </p:grpSpPr>
        <p:sp>
          <p:nvSpPr>
            <p:cNvPr id="6" name="TextBox 31"/>
            <p:cNvSpPr txBox="1">
              <a:spLocks noChangeArrowheads="1"/>
            </p:cNvSpPr>
            <p:nvPr/>
          </p:nvSpPr>
          <p:spPr bwMode="auto">
            <a:xfrm>
              <a:off x="128588" y="1552263"/>
              <a:ext cx="1814978" cy="200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a:latin typeface="Courier New" pitchFamily="49" charset="0"/>
                  <a:cs typeface="Courier New" pitchFamily="49" charset="0"/>
                </a:rPr>
                <a:t>     </a:t>
              </a:r>
              <a:r>
                <a:rPr lang="en-US" sz="1600">
                  <a:solidFill>
                    <a:srgbClr val="FF0000"/>
                  </a:solidFill>
                  <a:latin typeface="Courier New" pitchFamily="49" charset="0"/>
                  <a:cs typeface="Courier New" pitchFamily="49" charset="0"/>
                </a:rPr>
                <a:t>m</a:t>
              </a:r>
            </a:p>
            <a:p>
              <a:pPr eaLnBrk="1" hangingPunct="1">
                <a:lnSpc>
                  <a:spcPts val="1400"/>
                </a:lnSpc>
              </a:pPr>
              <a:r>
                <a:rPr lang="en-US" sz="1600">
                  <a:latin typeface="Courier New" pitchFamily="49" charset="0"/>
                  <a:cs typeface="Courier New" pitchFamily="49" charset="0"/>
                </a:rPr>
                <a:t>CTGT</a:t>
              </a:r>
              <a:r>
                <a:rPr lang="en-US" sz="1600" b="1">
                  <a:latin typeface="Courier New" pitchFamily="49" charset="0"/>
                  <a:cs typeface="Courier New" pitchFamily="49" charset="0"/>
                </a:rPr>
                <a:t>CG</a:t>
              </a:r>
              <a:r>
                <a:rPr lang="en-US" sz="1600">
                  <a:latin typeface="Courier New" pitchFamily="49" charset="0"/>
                  <a:cs typeface="Courier New" pitchFamily="49" charset="0"/>
                </a:rPr>
                <a:t>AGT</a:t>
              </a:r>
              <a:r>
                <a:rPr lang="en-US" sz="1600" b="1">
                  <a:latin typeface="Courier New" pitchFamily="49" charset="0"/>
                  <a:cs typeface="Courier New" pitchFamily="49" charset="0"/>
                </a:rPr>
                <a:t>CG</a:t>
              </a:r>
              <a:r>
                <a:rPr lang="en-US" sz="1600">
                  <a:latin typeface="Courier New" pitchFamily="49" charset="0"/>
                  <a:cs typeface="Courier New" pitchFamily="49" charset="0"/>
                </a:rPr>
                <a:t>T</a:t>
              </a:r>
            </a:p>
            <a:p>
              <a:pPr eaLnBrk="1" hangingPunct="1">
                <a:lnSpc>
                  <a:spcPts val="1400"/>
                </a:lnSpc>
              </a:pPr>
              <a:r>
                <a:rPr lang="en-US" sz="1600">
                  <a:latin typeface="Courier New" pitchFamily="49" charset="0"/>
                  <a:cs typeface="Courier New" pitchFamily="49" charset="0"/>
                </a:rPr>
                <a:t>GACA</a:t>
              </a:r>
              <a:r>
                <a:rPr lang="en-US" sz="1600" b="1">
                  <a:latin typeface="Courier New" pitchFamily="49" charset="0"/>
                  <a:cs typeface="Courier New" pitchFamily="49" charset="0"/>
                </a:rPr>
                <a:t>GC</a:t>
              </a:r>
              <a:r>
                <a:rPr lang="en-US" sz="1600">
                  <a:latin typeface="Courier New" pitchFamily="49" charset="0"/>
                  <a:cs typeface="Courier New" pitchFamily="49" charset="0"/>
                </a:rPr>
                <a:t>TCA</a:t>
              </a:r>
              <a:r>
                <a:rPr lang="en-US" sz="1600" b="1">
                  <a:latin typeface="Courier New" pitchFamily="49" charset="0"/>
                  <a:cs typeface="Courier New" pitchFamily="49" charset="0"/>
                </a:rPr>
                <a:t>GC</a:t>
              </a:r>
              <a:r>
                <a:rPr lang="en-US" sz="1600">
                  <a:latin typeface="Courier New" pitchFamily="49" charset="0"/>
                  <a:cs typeface="Courier New" pitchFamily="49" charset="0"/>
                </a:rPr>
                <a:t>A</a:t>
              </a:r>
            </a:p>
            <a:p>
              <a:pPr eaLnBrk="1" hangingPunct="1">
                <a:lnSpc>
                  <a:spcPts val="1400"/>
                </a:lnSpc>
              </a:pPr>
              <a:r>
                <a:rPr lang="en-US" sz="1600">
                  <a:latin typeface="Courier New" pitchFamily="49" charset="0"/>
                  <a:cs typeface="Courier New" pitchFamily="49" charset="0"/>
                </a:rPr>
                <a:t>      </a:t>
              </a:r>
              <a:r>
                <a:rPr lang="en-US" sz="1600">
                  <a:solidFill>
                    <a:srgbClr val="FF0000"/>
                  </a:solidFill>
                  <a:latin typeface="Courier New" pitchFamily="49" charset="0"/>
                  <a:cs typeface="Courier New" pitchFamily="49" charset="0"/>
                </a:rPr>
                <a:t>m</a:t>
              </a:r>
              <a:endParaRPr lang="en-US" sz="1600">
                <a:latin typeface="Courier New" pitchFamily="49" charset="0"/>
                <a:cs typeface="Courier New" pitchFamily="49" charset="0"/>
              </a:endParaRPr>
            </a:p>
            <a:p>
              <a:pPr eaLnBrk="1" hangingPunct="1">
                <a:lnSpc>
                  <a:spcPts val="1400"/>
                </a:lnSpc>
              </a:pPr>
              <a:endParaRPr lang="en-US" sz="1600">
                <a:latin typeface="Courier New" pitchFamily="49" charset="0"/>
                <a:cs typeface="Courier New" pitchFamily="49" charset="0"/>
              </a:endParaRPr>
            </a:p>
          </p:txBody>
        </p:sp>
        <p:cxnSp>
          <p:nvCxnSpPr>
            <p:cNvPr id="7" name="Straight Arrow Connector 6"/>
            <p:cNvCxnSpPr/>
            <p:nvPr/>
          </p:nvCxnSpPr>
          <p:spPr bwMode="auto">
            <a:xfrm>
              <a:off x="2132062" y="2302175"/>
              <a:ext cx="1201581" cy="31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auto">
            <a:xfrm>
              <a:off x="2126263" y="2709962"/>
              <a:ext cx="1169396" cy="1184070"/>
            </a:xfrm>
            <a:prstGeom prst="rect">
              <a:avLst/>
            </a:prstGeom>
            <a:noFill/>
          </p:spPr>
          <p:txBody>
            <a:bodyPr wrap="none">
              <a:spAutoFit/>
            </a:bodyPr>
            <a:lstStyle/>
            <a:p>
              <a:pPr algn="ctr">
                <a:defRPr/>
              </a:pPr>
              <a:r>
                <a:rPr lang="en-US" sz="1600" dirty="0">
                  <a:latin typeface="Tahoma" pitchFamily="34" charset="0"/>
                  <a:cs typeface="Tahoma" pitchFamily="34" charset="0"/>
                </a:rPr>
                <a:t>Bisulfite </a:t>
              </a:r>
            </a:p>
            <a:p>
              <a:pPr algn="ctr">
                <a:defRPr/>
              </a:pPr>
              <a:r>
                <a:rPr lang="en-US" sz="1600" dirty="0">
                  <a:latin typeface="Tahoma" pitchFamily="34" charset="0"/>
                  <a:cs typeface="Tahoma" pitchFamily="34" charset="0"/>
                </a:rPr>
                <a:t>treatment</a:t>
              </a:r>
            </a:p>
          </p:txBody>
        </p:sp>
        <p:sp>
          <p:nvSpPr>
            <p:cNvPr id="9" name="TextBox 35"/>
            <p:cNvSpPr txBox="1">
              <a:spLocks noChangeArrowheads="1"/>
            </p:cNvSpPr>
            <p:nvPr/>
          </p:nvSpPr>
          <p:spPr bwMode="auto">
            <a:xfrm>
              <a:off x="3515100" y="1586847"/>
              <a:ext cx="1814978" cy="164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p>
            <a:p>
              <a:pPr eaLnBrk="1" hangingPunct="1">
                <a:lnSpc>
                  <a:spcPts val="1400"/>
                </a:lnSpc>
              </a:pPr>
              <a:r>
                <a:rPr lang="en-US" sz="1600" b="1" dirty="0" smtClean="0">
                  <a:solidFill>
                    <a:srgbClr val="00B0F0"/>
                  </a:solidFill>
                  <a:latin typeface="Courier New" pitchFamily="49" charset="0"/>
                  <a:cs typeface="Courier New" pitchFamily="49" charset="0"/>
                </a:rPr>
                <a:t>U</a:t>
              </a:r>
              <a:r>
                <a:rPr lang="en-US" sz="1600" dirty="0" smtClean="0">
                  <a:latin typeface="Courier New" pitchFamily="49" charset="0"/>
                  <a:cs typeface="Courier New" pitchFamily="49" charset="0"/>
                </a:rPr>
                <a:t>TGT</a:t>
              </a:r>
              <a:r>
                <a:rPr lang="en-US" sz="1600" b="1" dirty="0" smtClean="0">
                  <a:latin typeface="Courier New" pitchFamily="49" charset="0"/>
                  <a:cs typeface="Courier New" pitchFamily="49" charset="0"/>
                </a:rPr>
                <a:t>CG</a:t>
              </a:r>
              <a:r>
                <a:rPr lang="en-US" sz="1600" dirty="0" smtClean="0">
                  <a:latin typeface="Courier New" pitchFamily="49" charset="0"/>
                  <a:cs typeface="Courier New" pitchFamily="49" charset="0"/>
                </a:rPr>
                <a:t>AGT</a:t>
              </a:r>
              <a:r>
                <a:rPr lang="en-US" sz="1600" b="1" dirty="0" smtClean="0">
                  <a:solidFill>
                    <a:srgbClr val="00B0F0"/>
                  </a:solidFill>
                  <a:latin typeface="Courier New" pitchFamily="49" charset="0"/>
                  <a:cs typeface="Courier New" pitchFamily="49" charset="0"/>
                </a:rPr>
                <a:t>U</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a:p>
              <a:pPr eaLnBrk="1" hangingPunct="1">
                <a:lnSpc>
                  <a:spcPts val="1400"/>
                </a:lnSpc>
              </a:pPr>
              <a:r>
                <a:rPr lang="en-US" sz="1600" dirty="0">
                  <a:latin typeface="Courier New" pitchFamily="49" charset="0"/>
                  <a:cs typeface="Courier New" pitchFamily="49" charset="0"/>
                </a:rPr>
                <a:t>GA</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a:t>
              </a:r>
              <a:r>
                <a:rPr lang="en-US" sz="1600" b="1" dirty="0">
                  <a:latin typeface="Courier New" pitchFamily="49" charset="0"/>
                  <a:cs typeface="Courier New" pitchFamily="49" charset="0"/>
                </a:rPr>
                <a:t>GC</a:t>
              </a:r>
              <a:r>
                <a:rPr lang="en-US" sz="1600" dirty="0">
                  <a:latin typeface="Courier New" pitchFamily="49" charset="0"/>
                  <a:cs typeface="Courier New" pitchFamily="49" charset="0"/>
                </a:rPr>
                <a:t>T</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AG</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a:t>
              </a:r>
            </a:p>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endParaRPr lang="en-US" sz="1600" dirty="0">
                <a:latin typeface="Courier New" pitchFamily="49" charset="0"/>
                <a:cs typeface="Courier New" pitchFamily="49" charset="0"/>
              </a:endParaRPr>
            </a:p>
          </p:txBody>
        </p:sp>
      </p:grpSp>
      <p:grpSp>
        <p:nvGrpSpPr>
          <p:cNvPr id="10" name="Group 9"/>
          <p:cNvGrpSpPr>
            <a:grpSpLocks/>
          </p:cNvGrpSpPr>
          <p:nvPr/>
        </p:nvGrpSpPr>
        <p:grpSpPr bwMode="auto">
          <a:xfrm>
            <a:off x="5426172" y="3048001"/>
            <a:ext cx="3188542" cy="1118175"/>
            <a:chOff x="5023264" y="1383788"/>
            <a:chExt cx="4585321" cy="1336842"/>
          </a:xfrm>
        </p:grpSpPr>
        <p:cxnSp>
          <p:nvCxnSpPr>
            <p:cNvPr id="11" name="Straight Arrow Connector 10"/>
            <p:cNvCxnSpPr/>
            <p:nvPr/>
          </p:nvCxnSpPr>
          <p:spPr bwMode="auto">
            <a:xfrm>
              <a:off x="5109873" y="1827139"/>
              <a:ext cx="1600489" cy="15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5023264" y="2021498"/>
              <a:ext cx="1759896" cy="699132"/>
            </a:xfrm>
            <a:prstGeom prst="rect">
              <a:avLst/>
            </a:prstGeom>
            <a:noFill/>
          </p:spPr>
          <p:txBody>
            <a:bodyPr wrap="none">
              <a:spAutoFit/>
            </a:bodyPr>
            <a:lstStyle/>
            <a:p>
              <a:pPr algn="ctr">
                <a:defRPr/>
              </a:pPr>
              <a:r>
                <a:rPr lang="en-US" sz="1600" dirty="0">
                  <a:latin typeface="Tahoma" pitchFamily="34" charset="0"/>
                  <a:cs typeface="Tahoma" pitchFamily="34" charset="0"/>
                </a:rPr>
                <a:t>PCR</a:t>
              </a:r>
            </a:p>
            <a:p>
              <a:pPr algn="ctr">
                <a:defRPr/>
              </a:pPr>
              <a:r>
                <a:rPr lang="en-US" sz="1600" dirty="0">
                  <a:latin typeface="Tahoma" pitchFamily="34" charset="0"/>
                  <a:cs typeface="Tahoma" pitchFamily="34" charset="0"/>
                </a:rPr>
                <a:t>Sequencing</a:t>
              </a:r>
            </a:p>
          </p:txBody>
        </p:sp>
        <p:sp>
          <p:nvSpPr>
            <p:cNvPr id="13" name="TextBox 41"/>
            <p:cNvSpPr txBox="1">
              <a:spLocks noChangeArrowheads="1"/>
            </p:cNvSpPr>
            <p:nvPr/>
          </p:nvSpPr>
          <p:spPr bwMode="auto">
            <a:xfrm>
              <a:off x="6858000" y="1383788"/>
              <a:ext cx="2750585" cy="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p>
            <a:p>
              <a:pPr eaLnBrk="1" hangingPunct="1">
                <a:lnSpc>
                  <a:spcPts val="1400"/>
                </a:lnSpc>
              </a:pPr>
              <a:r>
                <a:rPr lang="en-US" sz="1600" b="1" dirty="0">
                  <a:solidFill>
                    <a:srgbClr val="00B0F0"/>
                  </a:solidFill>
                  <a:latin typeface="Courier New" pitchFamily="49" charset="0"/>
                  <a:cs typeface="Courier New" pitchFamily="49" charset="0"/>
                </a:rPr>
                <a:t>T</a:t>
              </a:r>
              <a:r>
                <a:rPr lang="en-US" sz="1600" dirty="0">
                  <a:latin typeface="Courier New" pitchFamily="49" charset="0"/>
                  <a:cs typeface="Courier New" pitchFamily="49" charset="0"/>
                </a:rPr>
                <a:t>TGT</a:t>
              </a:r>
              <a:r>
                <a:rPr lang="en-US" sz="1600" b="1" dirty="0">
                  <a:latin typeface="Courier New" pitchFamily="49" charset="0"/>
                  <a:cs typeface="Courier New" pitchFamily="49" charset="0"/>
                </a:rPr>
                <a:t>CG</a:t>
              </a:r>
              <a:r>
                <a:rPr lang="en-US" sz="1600" dirty="0">
                  <a:latin typeface="Courier New" pitchFamily="49" charset="0"/>
                  <a:cs typeface="Courier New" pitchFamily="49" charset="0"/>
                </a:rPr>
                <a:t>AGT</a:t>
              </a:r>
              <a:r>
                <a:rPr lang="en-US" sz="1600" b="1" dirty="0">
                  <a:solidFill>
                    <a:srgbClr val="00B0F0"/>
                  </a:solidFill>
                  <a:latin typeface="Courier New" pitchFamily="49" charset="0"/>
                  <a:cs typeface="Courier New" pitchFamily="49" charset="0"/>
                </a:rPr>
                <a:t>T</a:t>
              </a:r>
              <a:r>
                <a:rPr lang="en-US" sz="1600" dirty="0">
                  <a:latin typeface="Courier New" pitchFamily="49" charset="0"/>
                  <a:cs typeface="Courier New" pitchFamily="49" charset="0"/>
                </a:rPr>
                <a:t>GTAT</a:t>
              </a:r>
            </a:p>
            <a:p>
              <a:pPr eaLnBrk="1" hangingPunct="1">
                <a:lnSpc>
                  <a:spcPts val="1400"/>
                </a:lnSpc>
              </a:pPr>
              <a:r>
                <a:rPr lang="en-US" sz="1600" dirty="0">
                  <a:latin typeface="Courier New" pitchFamily="49" charset="0"/>
                  <a:cs typeface="Courier New" pitchFamily="49" charset="0"/>
                </a:rPr>
                <a:t>AACA</a:t>
              </a:r>
              <a:r>
                <a:rPr lang="en-US" sz="1600" b="1" dirty="0">
                  <a:latin typeface="Courier New" pitchFamily="49" charset="0"/>
                  <a:cs typeface="Courier New" pitchFamily="49" charset="0"/>
                </a:rPr>
                <a:t>GC</a:t>
              </a:r>
              <a:r>
                <a:rPr lang="en-US" sz="1600" dirty="0">
                  <a:latin typeface="Courier New" pitchFamily="49" charset="0"/>
                  <a:cs typeface="Courier New" pitchFamily="49" charset="0"/>
                </a:rPr>
                <a:t>TCAACATA</a:t>
              </a:r>
            </a:p>
          </p:txBody>
        </p:sp>
      </p:grpSp>
    </p:spTree>
    <p:extLst>
      <p:ext uri="{BB962C8B-B14F-4D97-AF65-F5344CB8AC3E}">
        <p14:creationId xmlns:p14="http://schemas.microsoft.com/office/powerpoint/2010/main" val="17611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DNA Methylation and Heart Disease: Incidence</a:t>
            </a:r>
          </a:p>
        </p:txBody>
      </p:sp>
      <p:sp>
        <p:nvSpPr>
          <p:cNvPr id="4"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Baccarelli</a:t>
            </a:r>
            <a:r>
              <a:rPr lang="en-US" sz="1600" dirty="0" smtClean="0"/>
              <a:t> </a:t>
            </a:r>
            <a:r>
              <a:rPr lang="en-US" sz="1600" i="1" dirty="0" smtClean="0"/>
              <a:t>et al</a:t>
            </a:r>
            <a:r>
              <a:rPr lang="en-US" sz="1600" dirty="0" smtClean="0"/>
              <a:t>. Epidemiology 2010</a:t>
            </a:r>
            <a:endParaRPr lang="en-US" sz="1600" i="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80135"/>
            <a:ext cx="6865620" cy="507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567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365760"/>
            <a:ext cx="8229600" cy="480131"/>
          </a:xfrm>
        </p:spPr>
        <p:txBody>
          <a:bodyPr/>
          <a:lstStyle/>
          <a:p>
            <a:r>
              <a:rPr lang="en-US" sz="2800" dirty="0" smtClean="0"/>
              <a:t>RPGEH Survey Respondents, </a:t>
            </a:r>
            <a:r>
              <a:rPr lang="en-US" sz="2800" dirty="0" err="1" smtClean="0"/>
              <a:t>Biospecimens</a:t>
            </a:r>
            <a:r>
              <a:rPr lang="en-US" sz="2800" dirty="0" smtClean="0"/>
              <a:t>, and GERA</a:t>
            </a:r>
          </a:p>
        </p:txBody>
      </p:sp>
      <p:sp>
        <p:nvSpPr>
          <p:cNvPr id="2" name="Oval 1"/>
          <p:cNvSpPr>
            <a:spLocks noChangeAspect="1"/>
          </p:cNvSpPr>
          <p:nvPr/>
        </p:nvSpPr>
        <p:spPr bwMode="auto">
          <a:xfrm>
            <a:off x="2279650" y="1295400"/>
            <a:ext cx="4572000" cy="4572000"/>
          </a:xfrm>
          <a:prstGeom prst="ellipse">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7" name="Oval 6"/>
          <p:cNvSpPr>
            <a:spLocks noChangeAspect="1"/>
          </p:cNvSpPr>
          <p:nvPr/>
        </p:nvSpPr>
        <p:spPr bwMode="auto">
          <a:xfrm>
            <a:off x="2552700" y="2644140"/>
            <a:ext cx="3017520" cy="301752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8" name="Oval 7"/>
          <p:cNvSpPr>
            <a:spLocks noChangeAspect="1"/>
          </p:cNvSpPr>
          <p:nvPr/>
        </p:nvSpPr>
        <p:spPr bwMode="auto">
          <a:xfrm>
            <a:off x="2698750" y="3295650"/>
            <a:ext cx="2286000" cy="22860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 name="TextBox 2"/>
          <p:cNvSpPr txBox="1"/>
          <p:nvPr/>
        </p:nvSpPr>
        <p:spPr>
          <a:xfrm>
            <a:off x="3149600" y="1866900"/>
            <a:ext cx="30353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430,000 Survey Respondents</a:t>
            </a:r>
            <a:endParaRPr lang="en-US" sz="1600" b="1" dirty="0">
              <a:latin typeface="Arial" panose="020B0604020202020204" pitchFamily="34" charset="0"/>
              <a:cs typeface="Arial" panose="020B0604020202020204" pitchFamily="34" charset="0"/>
            </a:endParaRPr>
          </a:p>
        </p:txBody>
      </p:sp>
      <p:sp>
        <p:nvSpPr>
          <p:cNvPr id="10" name="TextBox 9"/>
          <p:cNvSpPr txBox="1"/>
          <p:nvPr/>
        </p:nvSpPr>
        <p:spPr>
          <a:xfrm>
            <a:off x="2908300" y="3009900"/>
            <a:ext cx="238125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190,000 </a:t>
            </a:r>
            <a:r>
              <a:rPr lang="en-US" sz="1600" b="1" dirty="0" err="1" smtClean="0">
                <a:latin typeface="Arial" panose="020B0604020202020204" pitchFamily="34" charset="0"/>
                <a:cs typeface="Arial" panose="020B0604020202020204" pitchFamily="34" charset="0"/>
              </a:rPr>
              <a:t>Biospecimens</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2736850" y="4261217"/>
            <a:ext cx="230505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110,266 GERA Cohort</a:t>
            </a:r>
            <a:endParaRPr lang="en-US" sz="1600" b="1" dirty="0">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a:t>
            </a:fld>
            <a:endParaRPr lang="en-US"/>
          </a:p>
        </p:txBody>
      </p:sp>
      <p:sp>
        <p:nvSpPr>
          <p:cNvPr id="12"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1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29, 2016</a:t>
            </a:fld>
            <a:endParaRPr lang="en-US"/>
          </a:p>
        </p:txBody>
      </p:sp>
    </p:spTree>
    <p:extLst>
      <p:ext uri="{BB962C8B-B14F-4D97-AF65-F5344CB8AC3E}">
        <p14:creationId xmlns:p14="http://schemas.microsoft.com/office/powerpoint/2010/main" val="3877922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DNA Methylation and Heart Disease: Mortality</a:t>
            </a:r>
          </a:p>
        </p:txBody>
      </p:sp>
      <p:sp>
        <p:nvSpPr>
          <p:cNvPr id="4"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Baccarelli</a:t>
            </a:r>
            <a:r>
              <a:rPr lang="en-US" sz="1600" dirty="0" smtClean="0"/>
              <a:t> </a:t>
            </a:r>
            <a:r>
              <a:rPr lang="en-US" sz="1600" i="1" dirty="0" smtClean="0"/>
              <a:t>et al</a:t>
            </a:r>
            <a:r>
              <a:rPr lang="en-US" sz="1600" dirty="0" smtClean="0"/>
              <a:t>. Epidemiology 2010</a:t>
            </a:r>
            <a:endParaRPr lang="en-US" sz="1600" i="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5850"/>
            <a:ext cx="8465820" cy="480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37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6" y="1600200"/>
            <a:ext cx="8458580" cy="407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6172200"/>
            <a:ext cx="4447051"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Feil</a:t>
            </a:r>
            <a:r>
              <a:rPr lang="en-US" sz="1600" dirty="0" smtClean="0">
                <a:latin typeface="Arial" panose="020B0604020202020204" pitchFamily="34" charset="0"/>
                <a:cs typeface="Arial" panose="020B0604020202020204" pitchFamily="34" charset="0"/>
              </a:rPr>
              <a:t> and </a:t>
            </a:r>
            <a:r>
              <a:rPr lang="en-US" sz="1600" dirty="0" err="1" smtClean="0">
                <a:latin typeface="Arial" panose="020B0604020202020204" pitchFamily="34" charset="0"/>
                <a:cs typeface="Arial" panose="020B0604020202020204" pitchFamily="34" charset="0"/>
              </a:rPr>
              <a:t>Fraga</a:t>
            </a:r>
            <a:r>
              <a:rPr lang="en-US" sz="1600" dirty="0" smtClean="0">
                <a:latin typeface="Arial" panose="020B0604020202020204" pitchFamily="34" charset="0"/>
                <a:cs typeface="Arial" panose="020B0604020202020204" pitchFamily="34" charset="0"/>
              </a:rPr>
              <a:t>, 2012 Nature Reviews Genetics</a:t>
            </a:r>
            <a:endParaRPr lang="en-US" sz="1600" dirty="0">
              <a:latin typeface="Arial" panose="020B0604020202020204" pitchFamily="34" charset="0"/>
              <a:cs typeface="Arial" panose="020B0604020202020204" pitchFamily="34" charset="0"/>
            </a:endParaRPr>
          </a:p>
        </p:txBody>
      </p:sp>
      <p:sp>
        <p:nvSpPr>
          <p:cNvPr id="8" name="Title 1"/>
          <p:cNvSpPr txBox="1">
            <a:spLocks/>
          </p:cNvSpPr>
          <p:nvPr/>
        </p:nvSpPr>
        <p:spPr bwMode="auto">
          <a:xfrm>
            <a:off x="335280" y="381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The Environment Can Affect Methylation</a:t>
            </a:r>
          </a:p>
        </p:txBody>
      </p:sp>
    </p:spTree>
    <p:extLst>
      <p:ext uri="{BB962C8B-B14F-4D97-AF65-F5344CB8AC3E}">
        <p14:creationId xmlns:p14="http://schemas.microsoft.com/office/powerpoint/2010/main" val="1291126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0040" y="452208"/>
            <a:ext cx="8229600" cy="480131"/>
          </a:xfrm>
        </p:spPr>
        <p:txBody>
          <a:bodyPr/>
          <a:lstStyle/>
          <a:p>
            <a:pPr eaLnBrk="1" hangingPunct="1"/>
            <a:r>
              <a:rPr lang="en-US" sz="2800" dirty="0" smtClean="0"/>
              <a:t>Environment and Epigenetics</a:t>
            </a:r>
          </a:p>
        </p:txBody>
      </p:sp>
      <p:pic>
        <p:nvPicPr>
          <p:cNvPr id="4" name="Picture 2" descr="http://www.fda.gov/ucm/groups/fdagov-public/documents/image/ucm124808.gif"/>
          <p:cNvPicPr>
            <a:picLocks noChangeAspect="1" noChangeArrowheads="1"/>
          </p:cNvPicPr>
          <p:nvPr/>
        </p:nvPicPr>
        <p:blipFill>
          <a:blip r:embed="rId3">
            <a:extLst>
              <a:ext uri="{28A0092B-C50C-407E-A947-70E740481C1C}">
                <a14:useLocalDpi xmlns:a14="http://schemas.microsoft.com/office/drawing/2010/main" val="0"/>
              </a:ext>
            </a:extLst>
          </a:blip>
          <a:srcRect r="9862" b="17242"/>
          <a:stretch>
            <a:fillRect/>
          </a:stretch>
        </p:blipFill>
        <p:spPr bwMode="auto">
          <a:xfrm>
            <a:off x="4724400" y="1302632"/>
            <a:ext cx="2971930" cy="13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3810001" y="2743200"/>
            <a:ext cx="4618779" cy="533399"/>
            <a:chOff x="2232193" y="2656428"/>
            <a:chExt cx="5439621" cy="698021"/>
          </a:xfrm>
        </p:grpSpPr>
        <p:grpSp>
          <p:nvGrpSpPr>
            <p:cNvPr id="6" name="Group 3"/>
            <p:cNvGrpSpPr>
              <a:grpSpLocks/>
            </p:cNvGrpSpPr>
            <p:nvPr/>
          </p:nvGrpSpPr>
          <p:grpSpPr bwMode="auto">
            <a:xfrm>
              <a:off x="2232193" y="2796032"/>
              <a:ext cx="5439621" cy="483318"/>
              <a:chOff x="2232193" y="2796032"/>
              <a:chExt cx="5439621" cy="483318"/>
            </a:xfrm>
          </p:grpSpPr>
          <p:sp>
            <p:nvSpPr>
              <p:cNvPr id="29" name="Line 66"/>
              <p:cNvSpPr>
                <a:spLocks noChangeShapeType="1"/>
              </p:cNvSpPr>
              <p:nvPr/>
            </p:nvSpPr>
            <p:spPr bwMode="auto">
              <a:xfrm>
                <a:off x="2232193" y="300376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7"/>
              <p:cNvSpPr>
                <a:spLocks noChangeShapeType="1"/>
              </p:cNvSpPr>
              <p:nvPr/>
            </p:nvSpPr>
            <p:spPr bwMode="auto">
              <a:xfrm>
                <a:off x="2321093"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5127793"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5"/>
              <p:cNvSpPr>
                <a:spLocks noChangeShapeType="1"/>
              </p:cNvSpPr>
              <p:nvPr/>
            </p:nvSpPr>
            <p:spPr bwMode="auto">
              <a:xfrm>
                <a:off x="42895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6"/>
              <p:cNvSpPr>
                <a:spLocks noChangeShapeType="1"/>
              </p:cNvSpPr>
              <p:nvPr/>
            </p:nvSpPr>
            <p:spPr bwMode="auto">
              <a:xfrm>
                <a:off x="41371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7"/>
              <p:cNvSpPr>
                <a:spLocks noChangeShapeType="1"/>
              </p:cNvSpPr>
              <p:nvPr/>
            </p:nvSpPr>
            <p:spPr bwMode="auto">
              <a:xfrm>
                <a:off x="36799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8"/>
              <p:cNvSpPr>
                <a:spLocks noChangeShapeType="1"/>
              </p:cNvSpPr>
              <p:nvPr/>
            </p:nvSpPr>
            <p:spPr bwMode="auto">
              <a:xfrm>
                <a:off x="29560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4"/>
              <p:cNvSpPr>
                <a:spLocks noChangeShapeType="1"/>
              </p:cNvSpPr>
              <p:nvPr/>
            </p:nvSpPr>
            <p:spPr bwMode="auto">
              <a:xfrm>
                <a:off x="4927768" y="2809983"/>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TextBox 36"/>
              <p:cNvSpPr txBox="1"/>
              <p:nvPr/>
            </p:nvSpPr>
            <p:spPr>
              <a:xfrm>
                <a:off x="5524910" y="2796032"/>
                <a:ext cx="2146904" cy="4833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Unmethylated</a:t>
                </a:r>
                <a:endParaRPr lang="en-US" sz="1800" b="1" dirty="0">
                  <a:latin typeface="Tahoma" pitchFamily="34" charset="0"/>
                  <a:ea typeface="Tahoma" pitchFamily="34" charset="0"/>
                  <a:cs typeface="Tahoma" pitchFamily="34" charset="0"/>
                </a:endParaRPr>
              </a:p>
            </p:txBody>
          </p:sp>
          <p:sp>
            <p:nvSpPr>
              <p:cNvPr id="38" name="Line 78"/>
              <p:cNvSpPr>
                <a:spLocks noChangeShapeType="1"/>
              </p:cNvSpPr>
              <p:nvPr/>
            </p:nvSpPr>
            <p:spPr bwMode="auto">
              <a:xfrm>
                <a:off x="3467159"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78"/>
              <p:cNvSpPr>
                <a:spLocks noChangeShapeType="1"/>
              </p:cNvSpPr>
              <p:nvPr/>
            </p:nvSpPr>
            <p:spPr bwMode="auto">
              <a:xfrm>
                <a:off x="32385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75"/>
              <p:cNvSpPr>
                <a:spLocks noChangeShapeType="1"/>
              </p:cNvSpPr>
              <p:nvPr/>
            </p:nvSpPr>
            <p:spPr bwMode="auto">
              <a:xfrm>
                <a:off x="46863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6"/>
              <p:cNvSpPr>
                <a:spLocks noChangeShapeType="1"/>
              </p:cNvSpPr>
              <p:nvPr/>
            </p:nvSpPr>
            <p:spPr bwMode="auto">
              <a:xfrm>
                <a:off x="45339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Oval 81"/>
            <p:cNvSpPr>
              <a:spLocks noChangeArrowheads="1"/>
            </p:cNvSpPr>
            <p:nvPr/>
          </p:nvSpPr>
          <p:spPr bwMode="auto">
            <a:xfrm>
              <a:off x="2244850" y="319885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83"/>
            <p:cNvSpPr>
              <a:spLocks noChangeArrowheads="1"/>
            </p:cNvSpPr>
            <p:nvPr/>
          </p:nvSpPr>
          <p:spPr bwMode="auto">
            <a:xfrm>
              <a:off x="28862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85"/>
            <p:cNvSpPr>
              <a:spLocks noChangeArrowheads="1"/>
            </p:cNvSpPr>
            <p:nvPr/>
          </p:nvSpPr>
          <p:spPr bwMode="auto">
            <a:xfrm>
              <a:off x="3604814" y="319147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87"/>
            <p:cNvSpPr>
              <a:spLocks noChangeArrowheads="1"/>
            </p:cNvSpPr>
            <p:nvPr/>
          </p:nvSpPr>
          <p:spPr bwMode="auto">
            <a:xfrm>
              <a:off x="40673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9"/>
            <p:cNvSpPr>
              <a:spLocks noChangeArrowheads="1"/>
            </p:cNvSpPr>
            <p:nvPr/>
          </p:nvSpPr>
          <p:spPr bwMode="auto">
            <a:xfrm>
              <a:off x="4219700" y="320046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91"/>
            <p:cNvSpPr>
              <a:spLocks noChangeArrowheads="1"/>
            </p:cNvSpPr>
            <p:nvPr/>
          </p:nvSpPr>
          <p:spPr bwMode="auto">
            <a:xfrm>
              <a:off x="5052614" y="318722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91"/>
            <p:cNvSpPr>
              <a:spLocks noChangeArrowheads="1"/>
            </p:cNvSpPr>
            <p:nvPr/>
          </p:nvSpPr>
          <p:spPr bwMode="auto">
            <a:xfrm>
              <a:off x="4852589" y="318606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81"/>
            <p:cNvSpPr>
              <a:spLocks noChangeArrowheads="1"/>
            </p:cNvSpPr>
            <p:nvPr/>
          </p:nvSpPr>
          <p:spPr bwMode="auto">
            <a:xfrm>
              <a:off x="2249800" y="26733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83"/>
            <p:cNvSpPr>
              <a:spLocks noChangeArrowheads="1"/>
            </p:cNvSpPr>
            <p:nvPr/>
          </p:nvSpPr>
          <p:spPr bwMode="auto">
            <a:xfrm>
              <a:off x="28792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85"/>
            <p:cNvSpPr>
              <a:spLocks noChangeArrowheads="1"/>
            </p:cNvSpPr>
            <p:nvPr/>
          </p:nvSpPr>
          <p:spPr bwMode="auto">
            <a:xfrm>
              <a:off x="3609764" y="266336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87"/>
            <p:cNvSpPr>
              <a:spLocks noChangeArrowheads="1"/>
            </p:cNvSpPr>
            <p:nvPr/>
          </p:nvSpPr>
          <p:spPr bwMode="auto">
            <a:xfrm>
              <a:off x="40603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89"/>
            <p:cNvSpPr>
              <a:spLocks noChangeArrowheads="1"/>
            </p:cNvSpPr>
            <p:nvPr/>
          </p:nvSpPr>
          <p:spPr bwMode="auto">
            <a:xfrm>
              <a:off x="4212775" y="266307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91"/>
            <p:cNvSpPr>
              <a:spLocks noChangeArrowheads="1"/>
            </p:cNvSpPr>
            <p:nvPr/>
          </p:nvSpPr>
          <p:spPr bwMode="auto">
            <a:xfrm>
              <a:off x="5052278" y="265642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91"/>
            <p:cNvSpPr>
              <a:spLocks noChangeArrowheads="1"/>
            </p:cNvSpPr>
            <p:nvPr/>
          </p:nvSpPr>
          <p:spPr bwMode="auto">
            <a:xfrm>
              <a:off x="4852253" y="266584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83"/>
            <p:cNvSpPr>
              <a:spLocks noChangeArrowheads="1"/>
            </p:cNvSpPr>
            <p:nvPr/>
          </p:nvSpPr>
          <p:spPr bwMode="auto">
            <a:xfrm>
              <a:off x="3164775" y="319909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83"/>
            <p:cNvSpPr>
              <a:spLocks noChangeArrowheads="1"/>
            </p:cNvSpPr>
            <p:nvPr/>
          </p:nvSpPr>
          <p:spPr bwMode="auto">
            <a:xfrm>
              <a:off x="3164775" y="266994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83"/>
            <p:cNvSpPr>
              <a:spLocks noChangeArrowheads="1"/>
            </p:cNvSpPr>
            <p:nvPr/>
          </p:nvSpPr>
          <p:spPr bwMode="auto">
            <a:xfrm>
              <a:off x="3400300" y="318852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83"/>
            <p:cNvSpPr>
              <a:spLocks noChangeArrowheads="1"/>
            </p:cNvSpPr>
            <p:nvPr/>
          </p:nvSpPr>
          <p:spPr bwMode="auto">
            <a:xfrm>
              <a:off x="3393375" y="266830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87"/>
            <p:cNvSpPr>
              <a:spLocks noChangeArrowheads="1"/>
            </p:cNvSpPr>
            <p:nvPr/>
          </p:nvSpPr>
          <p:spPr bwMode="auto">
            <a:xfrm>
              <a:off x="4461478" y="32004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89"/>
            <p:cNvSpPr>
              <a:spLocks noChangeArrowheads="1"/>
            </p:cNvSpPr>
            <p:nvPr/>
          </p:nvSpPr>
          <p:spPr bwMode="auto">
            <a:xfrm>
              <a:off x="4619164" y="319881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87"/>
            <p:cNvSpPr>
              <a:spLocks noChangeArrowheads="1"/>
            </p:cNvSpPr>
            <p:nvPr/>
          </p:nvSpPr>
          <p:spPr bwMode="auto">
            <a:xfrm>
              <a:off x="4467100" y="266858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Oval 89"/>
            <p:cNvSpPr>
              <a:spLocks noChangeArrowheads="1"/>
            </p:cNvSpPr>
            <p:nvPr/>
          </p:nvSpPr>
          <p:spPr bwMode="auto">
            <a:xfrm>
              <a:off x="4619500" y="2667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2" name="Group 41"/>
          <p:cNvGrpSpPr>
            <a:grpSpLocks/>
          </p:cNvGrpSpPr>
          <p:nvPr/>
        </p:nvGrpSpPr>
        <p:grpSpPr bwMode="auto">
          <a:xfrm>
            <a:off x="3810002" y="4106878"/>
            <a:ext cx="4329539" cy="541319"/>
            <a:chOff x="2219384" y="4210750"/>
            <a:chExt cx="5044825" cy="697800"/>
          </a:xfrm>
        </p:grpSpPr>
        <p:grpSp>
          <p:nvGrpSpPr>
            <p:cNvPr id="43" name="Group 4"/>
            <p:cNvGrpSpPr>
              <a:grpSpLocks/>
            </p:cNvGrpSpPr>
            <p:nvPr/>
          </p:nvGrpSpPr>
          <p:grpSpPr bwMode="auto">
            <a:xfrm>
              <a:off x="2219384" y="4216401"/>
              <a:ext cx="5044825" cy="692149"/>
              <a:chOff x="2219384" y="4216401"/>
              <a:chExt cx="5044825" cy="692149"/>
            </a:xfrm>
          </p:grpSpPr>
          <p:sp>
            <p:nvSpPr>
              <p:cNvPr id="53" name="Line 66"/>
              <p:cNvSpPr>
                <a:spLocks noChangeShapeType="1"/>
              </p:cNvSpPr>
              <p:nvPr/>
            </p:nvSpPr>
            <p:spPr bwMode="auto">
              <a:xfrm>
                <a:off x="2219384" y="457835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67"/>
              <p:cNvSpPr>
                <a:spLocks noChangeShapeType="1"/>
              </p:cNvSpPr>
              <p:nvPr/>
            </p:nvSpPr>
            <p:spPr bwMode="auto">
              <a:xfrm>
                <a:off x="2308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74"/>
              <p:cNvSpPr>
                <a:spLocks noChangeShapeType="1"/>
              </p:cNvSpPr>
              <p:nvPr/>
            </p:nvSpPr>
            <p:spPr bwMode="auto">
              <a:xfrm>
                <a:off x="5114984" y="439726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75"/>
              <p:cNvSpPr>
                <a:spLocks noChangeShapeType="1"/>
              </p:cNvSpPr>
              <p:nvPr/>
            </p:nvSpPr>
            <p:spPr bwMode="auto">
              <a:xfrm>
                <a:off x="42767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76"/>
              <p:cNvSpPr>
                <a:spLocks noChangeShapeType="1"/>
              </p:cNvSpPr>
              <p:nvPr/>
            </p:nvSpPr>
            <p:spPr bwMode="auto">
              <a:xfrm>
                <a:off x="41243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77"/>
              <p:cNvSpPr>
                <a:spLocks noChangeShapeType="1"/>
              </p:cNvSpPr>
              <p:nvPr/>
            </p:nvSpPr>
            <p:spPr bwMode="auto">
              <a:xfrm>
                <a:off x="36671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78"/>
              <p:cNvSpPr>
                <a:spLocks noChangeShapeType="1"/>
              </p:cNvSpPr>
              <p:nvPr/>
            </p:nvSpPr>
            <p:spPr bwMode="auto">
              <a:xfrm>
                <a:off x="2943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Oval 81"/>
              <p:cNvSpPr>
                <a:spLocks noChangeArrowheads="1"/>
              </p:cNvSpPr>
              <p:nvPr/>
            </p:nvSpPr>
            <p:spPr bwMode="auto">
              <a:xfrm>
                <a:off x="2225734" y="47371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1" name="Oval 82"/>
              <p:cNvSpPr>
                <a:spLocks noChangeArrowheads="1"/>
              </p:cNvSpPr>
              <p:nvPr/>
            </p:nvSpPr>
            <p:spPr bwMode="auto">
              <a:xfrm>
                <a:off x="2232084" y="42164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2" name="Oval 83"/>
              <p:cNvSpPr>
                <a:spLocks noChangeArrowheads="1"/>
              </p:cNvSpPr>
              <p:nvPr/>
            </p:nvSpPr>
            <p:spPr bwMode="auto">
              <a:xfrm>
                <a:off x="28670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3" name="Oval 84"/>
              <p:cNvSpPr>
                <a:spLocks noChangeArrowheads="1"/>
              </p:cNvSpPr>
              <p:nvPr/>
            </p:nvSpPr>
            <p:spPr bwMode="auto">
              <a:xfrm>
                <a:off x="28670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4" name="Oval 85"/>
              <p:cNvSpPr>
                <a:spLocks noChangeArrowheads="1"/>
              </p:cNvSpPr>
              <p:nvPr/>
            </p:nvSpPr>
            <p:spPr bwMode="auto">
              <a:xfrm>
                <a:off x="35909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5" name="Oval 86"/>
              <p:cNvSpPr>
                <a:spLocks noChangeArrowheads="1"/>
              </p:cNvSpPr>
              <p:nvPr/>
            </p:nvSpPr>
            <p:spPr bwMode="auto">
              <a:xfrm>
                <a:off x="3590984" y="42211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6" name="Oval 87"/>
              <p:cNvSpPr>
                <a:spLocks noChangeArrowheads="1"/>
              </p:cNvSpPr>
              <p:nvPr/>
            </p:nvSpPr>
            <p:spPr bwMode="auto">
              <a:xfrm>
                <a:off x="40481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7" name="Oval 88"/>
              <p:cNvSpPr>
                <a:spLocks noChangeArrowheads="1"/>
              </p:cNvSpPr>
              <p:nvPr/>
            </p:nvSpPr>
            <p:spPr bwMode="auto">
              <a:xfrm>
                <a:off x="40481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8" name="Oval 89"/>
              <p:cNvSpPr>
                <a:spLocks noChangeArrowheads="1"/>
              </p:cNvSpPr>
              <p:nvPr/>
            </p:nvSpPr>
            <p:spPr bwMode="auto">
              <a:xfrm>
                <a:off x="4200584" y="47545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9" name="Oval 91"/>
              <p:cNvSpPr>
                <a:spLocks noChangeArrowheads="1"/>
              </p:cNvSpPr>
              <p:nvPr/>
            </p:nvSpPr>
            <p:spPr bwMode="auto">
              <a:xfrm>
                <a:off x="5038784" y="473075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0" name="Oval 92"/>
              <p:cNvSpPr>
                <a:spLocks noChangeArrowheads="1"/>
              </p:cNvSpPr>
              <p:nvPr/>
            </p:nvSpPr>
            <p:spPr bwMode="auto">
              <a:xfrm>
                <a:off x="5038784" y="4238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1" name="Oval 90"/>
              <p:cNvSpPr>
                <a:spLocks noChangeArrowheads="1"/>
              </p:cNvSpPr>
              <p:nvPr/>
            </p:nvSpPr>
            <p:spPr bwMode="auto">
              <a:xfrm>
                <a:off x="42005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2" name="Line 74"/>
              <p:cNvSpPr>
                <a:spLocks noChangeShapeType="1"/>
              </p:cNvSpPr>
              <p:nvPr/>
            </p:nvSpPr>
            <p:spPr bwMode="auto">
              <a:xfrm>
                <a:off x="4914959" y="43909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91"/>
              <p:cNvSpPr>
                <a:spLocks noChangeArrowheads="1"/>
              </p:cNvSpPr>
              <p:nvPr/>
            </p:nvSpPr>
            <p:spPr bwMode="auto">
              <a:xfrm>
                <a:off x="4838759" y="4740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4" name="Oval 92"/>
              <p:cNvSpPr>
                <a:spLocks noChangeArrowheads="1"/>
              </p:cNvSpPr>
              <p:nvPr/>
            </p:nvSpPr>
            <p:spPr bwMode="auto">
              <a:xfrm>
                <a:off x="4838759" y="4232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8" name="TextBox 77"/>
              <p:cNvSpPr txBox="1"/>
              <p:nvPr/>
            </p:nvSpPr>
            <p:spPr>
              <a:xfrm>
                <a:off x="5524880" y="4354716"/>
                <a:ext cx="1739329" cy="476096"/>
              </a:xfrm>
              <a:prstGeom prst="rect">
                <a:avLst/>
              </a:prstGeom>
              <a:noFill/>
            </p:spPr>
            <p:txBody>
              <a:bodyPr wrap="none">
                <a:spAutoFit/>
              </a:bodyPr>
              <a:lstStyle/>
              <a:p>
                <a:pPr>
                  <a:defRPr/>
                </a:pPr>
                <a:r>
                  <a:rPr lang="en-US" sz="1800" b="1" dirty="0">
                    <a:latin typeface="Tahoma" pitchFamily="34" charset="0"/>
                    <a:ea typeface="Tahoma" pitchFamily="34" charset="0"/>
                    <a:cs typeface="Tahoma" pitchFamily="34" charset="0"/>
                  </a:rPr>
                  <a:t>Methylated</a:t>
                </a:r>
              </a:p>
            </p:txBody>
          </p:sp>
          <p:sp>
            <p:nvSpPr>
              <p:cNvPr id="79" name="Line 78"/>
              <p:cNvSpPr>
                <a:spLocks noChangeShapeType="1"/>
              </p:cNvSpPr>
              <p:nvPr/>
            </p:nvSpPr>
            <p:spPr bwMode="auto">
              <a:xfrm>
                <a:off x="34671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8"/>
              <p:cNvSpPr>
                <a:spLocks noChangeShapeType="1"/>
              </p:cNvSpPr>
              <p:nvPr/>
            </p:nvSpPr>
            <p:spPr bwMode="auto">
              <a:xfrm>
                <a:off x="3238559" y="4371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5"/>
              <p:cNvSpPr>
                <a:spLocks noChangeShapeType="1"/>
              </p:cNvSpPr>
              <p:nvPr/>
            </p:nvSpPr>
            <p:spPr bwMode="auto">
              <a:xfrm>
                <a:off x="46863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6"/>
              <p:cNvSpPr>
                <a:spLocks noChangeShapeType="1"/>
              </p:cNvSpPr>
              <p:nvPr/>
            </p:nvSpPr>
            <p:spPr bwMode="auto">
              <a:xfrm>
                <a:off x="45339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 name="Oval 87"/>
            <p:cNvSpPr>
              <a:spLocks noChangeArrowheads="1"/>
            </p:cNvSpPr>
            <p:nvPr/>
          </p:nvSpPr>
          <p:spPr bwMode="auto">
            <a:xfrm>
              <a:off x="4464084" y="422052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Oval 89"/>
            <p:cNvSpPr>
              <a:spLocks noChangeArrowheads="1"/>
            </p:cNvSpPr>
            <p:nvPr/>
          </p:nvSpPr>
          <p:spPr bwMode="auto">
            <a:xfrm>
              <a:off x="4616484" y="421893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Oval 87"/>
            <p:cNvSpPr>
              <a:spLocks noChangeArrowheads="1"/>
            </p:cNvSpPr>
            <p:nvPr/>
          </p:nvSpPr>
          <p:spPr bwMode="auto">
            <a:xfrm>
              <a:off x="4464084" y="4745544"/>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Oval 89"/>
            <p:cNvSpPr>
              <a:spLocks noChangeArrowheads="1"/>
            </p:cNvSpPr>
            <p:nvPr/>
          </p:nvSpPr>
          <p:spPr bwMode="auto">
            <a:xfrm>
              <a:off x="4616484" y="474395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7"/>
            <p:cNvSpPr>
              <a:spLocks noChangeArrowheads="1"/>
            </p:cNvSpPr>
            <p:nvPr/>
          </p:nvSpPr>
          <p:spPr bwMode="auto">
            <a:xfrm>
              <a:off x="316648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89"/>
            <p:cNvSpPr>
              <a:spLocks noChangeArrowheads="1"/>
            </p:cNvSpPr>
            <p:nvPr/>
          </p:nvSpPr>
          <p:spPr bwMode="auto">
            <a:xfrm>
              <a:off x="339199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Oval 87"/>
            <p:cNvSpPr>
              <a:spLocks noChangeArrowheads="1"/>
            </p:cNvSpPr>
            <p:nvPr/>
          </p:nvSpPr>
          <p:spPr bwMode="auto">
            <a:xfrm>
              <a:off x="3166488" y="422800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9"/>
            <p:cNvSpPr>
              <a:spLocks noChangeArrowheads="1"/>
            </p:cNvSpPr>
            <p:nvPr/>
          </p:nvSpPr>
          <p:spPr bwMode="auto">
            <a:xfrm>
              <a:off x="3391998" y="42107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7627"/>
            <a:ext cx="1967028" cy="131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4324"/>
            <a:ext cx="2681286" cy="159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7" name="Straight Arrow Connector 7168"/>
          <p:cNvCxnSpPr>
            <a:cxnSpLocks noChangeShapeType="1"/>
          </p:cNvCxnSpPr>
          <p:nvPr/>
        </p:nvCxnSpPr>
        <p:spPr bwMode="auto">
          <a:xfrm>
            <a:off x="1676400" y="3112197"/>
            <a:ext cx="0" cy="591123"/>
          </a:xfrm>
          <a:prstGeom prst="straightConnector1">
            <a:avLst/>
          </a:prstGeom>
          <a:noFill/>
          <a:ln w="5715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7168"/>
          <p:cNvCxnSpPr>
            <a:cxnSpLocks noChangeShapeType="1"/>
          </p:cNvCxnSpPr>
          <p:nvPr/>
        </p:nvCxnSpPr>
        <p:spPr bwMode="auto">
          <a:xfrm>
            <a:off x="5092985" y="3452971"/>
            <a:ext cx="269324" cy="495859"/>
          </a:xfrm>
          <a:prstGeom prst="straightConnector1">
            <a:avLst/>
          </a:prstGeom>
          <a:noFill/>
          <a:ln w="57150" algn="ctr">
            <a:solidFill>
              <a:schemeClr val="tx1"/>
            </a:solidFill>
            <a:round/>
            <a:headEn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Arrow Connector 7168"/>
          <p:cNvCxnSpPr>
            <a:cxnSpLocks noChangeShapeType="1"/>
          </p:cNvCxnSpPr>
          <p:nvPr/>
        </p:nvCxnSpPr>
        <p:spPr bwMode="auto">
          <a:xfrm flipH="1">
            <a:off x="2057400" y="3699104"/>
            <a:ext cx="1048828" cy="249726"/>
          </a:xfrm>
          <a:prstGeom prst="straightConnector1">
            <a:avLst/>
          </a:prstGeom>
          <a:noFill/>
          <a:ln w="5715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TextBox 128"/>
          <p:cNvSpPr txBox="1"/>
          <p:nvPr/>
        </p:nvSpPr>
        <p:spPr>
          <a:xfrm>
            <a:off x="310087" y="6164997"/>
            <a:ext cx="8879148" cy="584775"/>
          </a:xfrm>
          <a:prstGeom prst="rect">
            <a:avLst/>
          </a:prstGeom>
          <a:noFill/>
        </p:spPr>
        <p:txBody>
          <a:bodyPr wrap="square" rtlCol="0">
            <a:spAutoFit/>
          </a:bodyPr>
          <a:lstStyle/>
          <a:p>
            <a:pPr marL="171450" indent="-171450">
              <a:buFont typeface="Arial" panose="020B0604020202020204" pitchFamily="34" charset="0"/>
              <a:buChar char="•"/>
            </a:pPr>
            <a:r>
              <a:rPr lang="en-US" sz="1600" dirty="0" err="1">
                <a:latin typeface="Arial" panose="020B0604020202020204" pitchFamily="34" charset="0"/>
                <a:cs typeface="Arial" panose="020B0604020202020204" pitchFamily="34" charset="0"/>
              </a:rPr>
              <a:t>Kucharski</a:t>
            </a:r>
            <a:r>
              <a:rPr lang="en-US" sz="1600" dirty="0">
                <a:latin typeface="Arial" panose="020B0604020202020204" pitchFamily="34" charset="0"/>
                <a:cs typeface="Arial" panose="020B0604020202020204" pitchFamily="34" charset="0"/>
              </a:rPr>
              <a:t>, R., </a:t>
            </a:r>
            <a:r>
              <a:rPr lang="en-US" sz="1600" dirty="0" err="1">
                <a:latin typeface="Arial" panose="020B0604020202020204" pitchFamily="34" charset="0"/>
                <a:cs typeface="Arial" panose="020B0604020202020204" pitchFamily="34" charset="0"/>
              </a:rPr>
              <a:t>Maleszka</a:t>
            </a:r>
            <a:r>
              <a:rPr lang="en-US" sz="1600" dirty="0">
                <a:latin typeface="Arial" panose="020B0604020202020204" pitchFamily="34" charset="0"/>
                <a:cs typeface="Arial" panose="020B0604020202020204" pitchFamily="34" charset="0"/>
              </a:rPr>
              <a:t>, J., </a:t>
            </a:r>
            <a:r>
              <a:rPr lang="en-US" sz="1600" dirty="0" err="1">
                <a:latin typeface="Arial" panose="020B0604020202020204" pitchFamily="34" charset="0"/>
                <a:cs typeface="Arial" panose="020B0604020202020204" pitchFamily="34" charset="0"/>
              </a:rPr>
              <a:t>Foret</a:t>
            </a:r>
            <a:r>
              <a:rPr lang="en-US" sz="1600" dirty="0">
                <a:latin typeface="Arial" panose="020B0604020202020204" pitchFamily="34" charset="0"/>
                <a:cs typeface="Arial" panose="020B0604020202020204" pitchFamily="34" charset="0"/>
              </a:rPr>
              <a:t>, S. &amp; </a:t>
            </a:r>
            <a:r>
              <a:rPr lang="en-US" sz="1600" dirty="0" err="1">
                <a:latin typeface="Arial" panose="020B0604020202020204" pitchFamily="34" charset="0"/>
                <a:cs typeface="Arial" panose="020B0604020202020204" pitchFamily="34" charset="0"/>
              </a:rPr>
              <a:t>Maleszka</a:t>
            </a:r>
            <a:r>
              <a:rPr lang="en-US" sz="1600" dirty="0">
                <a:latin typeface="Arial" panose="020B0604020202020204" pitchFamily="34" charset="0"/>
                <a:cs typeface="Arial" panose="020B0604020202020204" pitchFamily="34" charset="0"/>
              </a:rPr>
              <a:t>, 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Science </a:t>
            </a:r>
            <a:r>
              <a:rPr lang="en-US" sz="1600" dirty="0" smtClean="0">
                <a:latin typeface="Arial" panose="020B0604020202020204" pitchFamily="34" charset="0"/>
                <a:cs typeface="Arial" panose="020B0604020202020204" pitchFamily="34" charset="0"/>
              </a:rPr>
              <a:t>2008 </a:t>
            </a: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Lyko</a:t>
            </a:r>
            <a:r>
              <a:rPr lang="en-US" sz="1600" dirty="0">
                <a:latin typeface="Arial" panose="020B0604020202020204" pitchFamily="34" charset="0"/>
                <a:cs typeface="Arial" panose="020B0604020202020204" pitchFamily="34" charset="0"/>
              </a:rPr>
              <a:t>, F. </a:t>
            </a:r>
            <a:r>
              <a:rPr lang="en-US" sz="1600" i="1" dirty="0">
                <a:latin typeface="Arial" panose="020B0604020202020204" pitchFamily="34" charset="0"/>
                <a:cs typeface="Arial" panose="020B0604020202020204" pitchFamily="34" charset="0"/>
              </a:rPr>
              <a:t>et al</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PLoS</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Biology 2010 </a:t>
            </a:r>
            <a:endParaRPr lang="en-US" sz="1600" dirty="0">
              <a:latin typeface="Arial" panose="020B0604020202020204" pitchFamily="34" charset="0"/>
              <a:cs typeface="Arial" panose="020B0604020202020204" pitchFamily="34" charset="0"/>
            </a:endParaRPr>
          </a:p>
        </p:txBody>
      </p:sp>
      <p:sp>
        <p:nvSpPr>
          <p:cNvPr id="130" name="TextBox 129"/>
          <p:cNvSpPr txBox="1"/>
          <p:nvPr/>
        </p:nvSpPr>
        <p:spPr bwMode="auto">
          <a:xfrm>
            <a:off x="1054082" y="1127760"/>
            <a:ext cx="1244636" cy="369332"/>
          </a:xfrm>
          <a:prstGeom prst="rect">
            <a:avLst/>
          </a:prstGeom>
          <a:noFill/>
        </p:spPr>
        <p:txBody>
          <a:bodyPr wrap="none">
            <a:spAutoFit/>
          </a:bodyPr>
          <a:lstStyle/>
          <a:p>
            <a:pPr algn="ctr">
              <a:defRPr/>
            </a:pPr>
            <a:r>
              <a:rPr lang="en-US" sz="1800" dirty="0" smtClean="0">
                <a:latin typeface="Tahoma" pitchFamily="34" charset="0"/>
                <a:ea typeface="Tahoma" pitchFamily="34" charset="0"/>
                <a:cs typeface="Tahoma" pitchFamily="34" charset="0"/>
              </a:rPr>
              <a:t>Royal Jelly</a:t>
            </a:r>
            <a:endParaRPr lang="en-US" sz="1800" dirty="0">
              <a:latin typeface="Tahoma" pitchFamily="34" charset="0"/>
              <a:ea typeface="Tahoma" pitchFamily="34" charset="0"/>
              <a:cs typeface="Tahoma" pitchFamily="34" charset="0"/>
            </a:endParaRPr>
          </a:p>
        </p:txBody>
      </p:sp>
      <p:sp>
        <p:nvSpPr>
          <p:cNvPr id="131" name="TextBox 130"/>
          <p:cNvSpPr txBox="1"/>
          <p:nvPr/>
        </p:nvSpPr>
        <p:spPr bwMode="auto">
          <a:xfrm>
            <a:off x="3237020" y="3513344"/>
            <a:ext cx="1880900" cy="369332"/>
          </a:xfrm>
          <a:prstGeom prst="rect">
            <a:avLst/>
          </a:prstGeom>
          <a:noFill/>
        </p:spPr>
        <p:txBody>
          <a:bodyPr wrap="none">
            <a:spAutoFit/>
          </a:bodyPr>
          <a:lstStyle/>
          <a:p>
            <a:pPr>
              <a:defRPr/>
            </a:pPr>
            <a:r>
              <a:rPr lang="en-US" sz="1800" dirty="0" smtClean="0">
                <a:latin typeface="Tahoma" pitchFamily="34" charset="0"/>
                <a:ea typeface="Tahoma" pitchFamily="34" charset="0"/>
                <a:cs typeface="Tahoma" pitchFamily="34" charset="0"/>
              </a:rPr>
              <a:t>DNMT3 silencing</a:t>
            </a:r>
            <a:endParaRPr lang="en-US" sz="1800" dirty="0">
              <a:latin typeface="Tahoma" pitchFamily="34" charset="0"/>
              <a:ea typeface="Tahoma" pitchFamily="34" charset="0"/>
              <a:cs typeface="Tahoma" pitchFamily="34" charset="0"/>
            </a:endParaRPr>
          </a:p>
        </p:txBody>
      </p:sp>
      <p:cxnSp>
        <p:nvCxnSpPr>
          <p:cNvPr id="132" name="Straight Arrow Connector 7168"/>
          <p:cNvCxnSpPr>
            <a:cxnSpLocks noChangeShapeType="1"/>
          </p:cNvCxnSpPr>
          <p:nvPr/>
        </p:nvCxnSpPr>
        <p:spPr bwMode="auto">
          <a:xfrm flipH="1">
            <a:off x="5105400" y="3466541"/>
            <a:ext cx="241510" cy="495859"/>
          </a:xfrm>
          <a:prstGeom prst="straightConnector1">
            <a:avLst/>
          </a:prstGeom>
          <a:noFill/>
          <a:ln w="57150" algn="ctr">
            <a:solidFill>
              <a:schemeClr val="tx1"/>
            </a:solidFill>
            <a:round/>
            <a:headEn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13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9560" y="1488667"/>
            <a:ext cx="8290560" cy="4108457"/>
            <a:chOff x="228600" y="2265907"/>
            <a:chExt cx="8290560" cy="4108457"/>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3048000" cy="401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89960" y="2265907"/>
              <a:ext cx="5029200"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The Dutch famine of 1944 took place in the German-occupied part of the Netherlands near the end of World War II. About 4.5 million were affected.</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3474720" y="4091523"/>
              <a:ext cx="5029200"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Famine exposure in the </a:t>
              </a:r>
              <a:r>
                <a:rPr lang="en-US" sz="1600" dirty="0" err="1" smtClean="0">
                  <a:latin typeface="Arial" panose="020B0604020202020204" pitchFamily="34" charset="0"/>
                  <a:cs typeface="Arial" panose="020B0604020202020204" pitchFamily="34" charset="0"/>
                </a:rPr>
                <a:t>periconceptional</a:t>
              </a:r>
              <a:r>
                <a:rPr lang="en-US" sz="1600" dirty="0" smtClean="0">
                  <a:latin typeface="Arial" panose="020B0604020202020204" pitchFamily="34" charset="0"/>
                  <a:cs typeface="Arial" panose="020B0604020202020204" pitchFamily="34" charset="0"/>
                </a:rPr>
                <a:t> period led to an increased risk of metabolic and psychiatric disorders.</a:t>
              </a:r>
              <a:endParaRPr lang="en-US" sz="1600" dirty="0">
                <a:latin typeface="Arial" panose="020B0604020202020204" pitchFamily="34" charset="0"/>
                <a:cs typeface="Arial" panose="020B0604020202020204" pitchFamily="34" charset="0"/>
              </a:endParaRPr>
            </a:p>
          </p:txBody>
        </p:sp>
      </p:grpSp>
      <p:sp>
        <p:nvSpPr>
          <p:cNvPr id="12" name="Title 1"/>
          <p:cNvSpPr txBox="1">
            <a:spLocks/>
          </p:cNvSpPr>
          <p:nvPr/>
        </p:nvSpPr>
        <p:spPr bwMode="auto">
          <a:xfrm>
            <a:off x="304800" y="38481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Development and Epigenetics</a:t>
            </a:r>
          </a:p>
        </p:txBody>
      </p:sp>
    </p:spTree>
    <p:extLst>
      <p:ext uri="{BB962C8B-B14F-4D97-AF65-F5344CB8AC3E}">
        <p14:creationId xmlns:p14="http://schemas.microsoft.com/office/powerpoint/2010/main" val="31446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8320"/>
            <a:ext cx="8526024" cy="345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4800" y="6168777"/>
            <a:ext cx="4958683" cy="338554"/>
          </a:xfrm>
          <a:prstGeom prst="rect">
            <a:avLst/>
          </a:prstGeom>
          <a:noFill/>
        </p:spPr>
        <p:txBody>
          <a:bodyPr wrap="square" rtlCol="0">
            <a:spAutoFit/>
          </a:bodyPr>
          <a:lstStyle/>
          <a:p>
            <a:r>
              <a:rPr lang="en-US" sz="1600" dirty="0" err="1" smtClean="0">
                <a:latin typeface="Arial" panose="020B0604020202020204" pitchFamily="34" charset="0"/>
                <a:cs typeface="Arial" panose="020B0604020202020204" pitchFamily="34" charset="0"/>
              </a:rPr>
              <a:t>Heijmans</a:t>
            </a:r>
            <a:r>
              <a:rPr lang="en-US" sz="16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et al</a:t>
            </a:r>
            <a:r>
              <a:rPr lang="en-US" sz="1600" dirty="0" smtClean="0">
                <a:latin typeface="Arial" panose="020B0604020202020204" pitchFamily="34" charset="0"/>
                <a:cs typeface="Arial" panose="020B0604020202020204" pitchFamily="34" charset="0"/>
              </a:rPr>
              <a:t>., PNAS 2008</a:t>
            </a:r>
            <a:endParaRPr lang="en-US" sz="1600" dirty="0">
              <a:latin typeface="Arial" panose="020B0604020202020204" pitchFamily="34" charset="0"/>
              <a:cs typeface="Arial" panose="020B0604020202020204" pitchFamily="34" charset="0"/>
            </a:endParaRPr>
          </a:p>
        </p:txBody>
      </p:sp>
      <p:sp>
        <p:nvSpPr>
          <p:cNvPr id="12" name="Title 1"/>
          <p:cNvSpPr txBox="1">
            <a:spLocks/>
          </p:cNvSpPr>
          <p:nvPr/>
        </p:nvSpPr>
        <p:spPr bwMode="auto">
          <a:xfrm>
            <a:off x="304800" y="3810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Development and Epigenetics</a:t>
            </a:r>
          </a:p>
        </p:txBody>
      </p:sp>
    </p:spTree>
    <p:extLst>
      <p:ext uri="{BB962C8B-B14F-4D97-AF65-F5344CB8AC3E}">
        <p14:creationId xmlns:p14="http://schemas.microsoft.com/office/powerpoint/2010/main" val="26532874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b="1" dirty="0" smtClean="0"/>
              <a:t>Parent-of-origin </a:t>
            </a:r>
            <a:r>
              <a:rPr lang="en-US" sz="2800" b="1"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7137"/>
            <a:ext cx="8229600" cy="480131"/>
          </a:xfrm>
        </p:spPr>
        <p:txBody>
          <a:bodyPr/>
          <a:lstStyle/>
          <a:p>
            <a:pPr eaLnBrk="1" hangingPunct="1"/>
            <a:r>
              <a:rPr lang="en-US" sz="2800" dirty="0" smtClean="0"/>
              <a:t>Parent-of-Origin Effects</a:t>
            </a:r>
          </a:p>
        </p:txBody>
      </p:sp>
      <p:sp>
        <p:nvSpPr>
          <p:cNvPr id="3" name="Content Placeholder 2"/>
          <p:cNvSpPr txBox="1">
            <a:spLocks/>
          </p:cNvSpPr>
          <p:nvPr/>
        </p:nvSpPr>
        <p:spPr bwMode="auto">
          <a:xfrm>
            <a:off x="4572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Imprinting</a:t>
            </a:r>
          </a:p>
          <a:p>
            <a:pPr lvl="1" eaLnBrk="1" hangingPunct="1"/>
            <a:r>
              <a:rPr lang="en-US" sz="2400" kern="0" dirty="0" smtClean="0"/>
              <a:t>Genes expressed only from one parent</a:t>
            </a:r>
          </a:p>
          <a:p>
            <a:pPr lvl="1" eaLnBrk="1" hangingPunct="1"/>
            <a:r>
              <a:rPr lang="en-US" sz="2400" kern="0" dirty="0" smtClean="0"/>
              <a:t>DNA Methylation</a:t>
            </a:r>
          </a:p>
          <a:p>
            <a:pPr lvl="1" eaLnBrk="1" hangingPunct="1"/>
            <a:r>
              <a:rPr lang="en-US" sz="2400" kern="0" dirty="0" smtClean="0"/>
              <a:t>&lt;1% of genes</a:t>
            </a:r>
          </a:p>
          <a:p>
            <a:pPr eaLnBrk="1" hangingPunct="1"/>
            <a:endParaRPr lang="en-US" sz="2800" kern="0" dirty="0" smtClean="0"/>
          </a:p>
          <a:p>
            <a:pPr eaLnBrk="1" hangingPunct="1"/>
            <a:r>
              <a:rPr lang="en-US" sz="2800" kern="0" dirty="0"/>
              <a:t>In utero effects</a:t>
            </a:r>
          </a:p>
          <a:p>
            <a:pPr lvl="1" eaLnBrk="1" hangingPunct="1"/>
            <a:r>
              <a:rPr lang="en-US" sz="2400" kern="0" dirty="0"/>
              <a:t>Mother’s genotype can affect environment</a:t>
            </a:r>
          </a:p>
          <a:p>
            <a:pPr eaLnBrk="1" hangingPunct="1"/>
            <a:endParaRPr lang="en-US" sz="2800" kern="0" dirty="0" smtClean="0"/>
          </a:p>
        </p:txBody>
      </p:sp>
    </p:spTree>
    <p:extLst>
      <p:ext uri="{BB962C8B-B14F-4D97-AF65-F5344CB8AC3E}">
        <p14:creationId xmlns:p14="http://schemas.microsoft.com/office/powerpoint/2010/main" val="181477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7137"/>
            <a:ext cx="8229600" cy="480131"/>
          </a:xfrm>
        </p:spPr>
        <p:txBody>
          <a:bodyPr/>
          <a:lstStyle/>
          <a:p>
            <a:pPr eaLnBrk="1" hangingPunct="1"/>
            <a:r>
              <a:rPr lang="en-US" sz="2800" dirty="0" smtClean="0"/>
              <a:t>Diseases of Imprinting: </a:t>
            </a:r>
            <a:r>
              <a:rPr lang="en-US" sz="2800" dirty="0" err="1" smtClean="0"/>
              <a:t>Prader</a:t>
            </a:r>
            <a:r>
              <a:rPr lang="en-US" sz="2800" dirty="0" smtClean="0"/>
              <a:t>-Willi and </a:t>
            </a:r>
            <a:r>
              <a:rPr lang="en-US" sz="2800" dirty="0" err="1" smtClean="0"/>
              <a:t>Angelman</a:t>
            </a:r>
            <a:endParaRPr lang="en-US" sz="2800" dirty="0" smtClean="0"/>
          </a:p>
        </p:txBody>
      </p:sp>
      <p:grpSp>
        <p:nvGrpSpPr>
          <p:cNvPr id="4" name="Group 3"/>
          <p:cNvGrpSpPr>
            <a:grpSpLocks/>
          </p:cNvGrpSpPr>
          <p:nvPr/>
        </p:nvGrpSpPr>
        <p:grpSpPr bwMode="auto">
          <a:xfrm>
            <a:off x="423545" y="1718627"/>
            <a:ext cx="1603375" cy="4011613"/>
            <a:chOff x="380999" y="838200"/>
            <a:chExt cx="1603351" cy="401144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838200"/>
              <a:ext cx="1603351" cy="401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416624" y="1764475"/>
              <a:ext cx="609601" cy="304800"/>
            </a:xfrm>
            <a:prstGeom prst="rect">
              <a:avLst/>
            </a:prstGeom>
            <a:solidFill>
              <a:schemeClr val="bg1"/>
            </a:solidFill>
            <a:ln w="9525" algn="ctr">
              <a:solidFill>
                <a:schemeClr val="bg1"/>
              </a:solidFill>
              <a:round/>
              <a:headEnd/>
              <a:tailEnd/>
            </a:ln>
          </p:spPr>
          <p:txBody>
            <a:bodyPr/>
            <a:lstStyle/>
            <a:p>
              <a:endParaRPr lang="en-US"/>
            </a:p>
          </p:txBody>
        </p:sp>
      </p:grpSp>
      <p:sp>
        <p:nvSpPr>
          <p:cNvPr id="7" name="TextBox 6"/>
          <p:cNvSpPr txBox="1"/>
          <p:nvPr/>
        </p:nvSpPr>
        <p:spPr>
          <a:xfrm>
            <a:off x="1645920" y="2682240"/>
            <a:ext cx="1543050" cy="338138"/>
          </a:xfrm>
          <a:prstGeom prst="rect">
            <a:avLst/>
          </a:prstGeom>
          <a:noFill/>
        </p:spPr>
        <p:txBody>
          <a:bodyPr wrap="none">
            <a:spAutoFit/>
          </a:bodyPr>
          <a:lstStyle/>
          <a:p>
            <a:pPr>
              <a:defRPr/>
            </a:pPr>
            <a:r>
              <a:rPr lang="en-US" sz="1600" dirty="0">
                <a:solidFill>
                  <a:srgbClr val="FF0000"/>
                </a:solidFill>
                <a:latin typeface="Tahoma" pitchFamily="34" charset="0"/>
                <a:ea typeface="Tahoma" pitchFamily="34" charset="0"/>
                <a:cs typeface="Tahoma" pitchFamily="34" charset="0"/>
              </a:rPr>
              <a:t>PWS/AS region</a:t>
            </a:r>
          </a:p>
        </p:txBody>
      </p:sp>
      <p:cxnSp>
        <p:nvCxnSpPr>
          <p:cNvPr id="8" name="Straight Arrow Connector 6"/>
          <p:cNvCxnSpPr>
            <a:cxnSpLocks noChangeShapeType="1"/>
            <a:stCxn id="7" idx="3"/>
            <a:endCxn id="10" idx="1"/>
          </p:cNvCxnSpPr>
          <p:nvPr/>
        </p:nvCxnSpPr>
        <p:spPr bwMode="auto">
          <a:xfrm flipV="1">
            <a:off x="3188970" y="2328228"/>
            <a:ext cx="285750" cy="523081"/>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cxnSpLocks noChangeShapeType="1"/>
            <a:stCxn id="7" idx="3"/>
            <a:endCxn id="11" idx="1"/>
          </p:cNvCxnSpPr>
          <p:nvPr/>
        </p:nvCxnSpPr>
        <p:spPr bwMode="auto">
          <a:xfrm>
            <a:off x="3188970" y="2851309"/>
            <a:ext cx="285750" cy="1535906"/>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3474720" y="1974215"/>
            <a:ext cx="5156200" cy="708025"/>
          </a:xfrm>
          <a:prstGeom prst="rect">
            <a:avLst/>
          </a:prstGeom>
          <a:noFill/>
        </p:spPr>
        <p:txBody>
          <a:bodyPr>
            <a:spAutoFit/>
          </a:bodyPr>
          <a:lstStyle/>
          <a:p>
            <a:pPr>
              <a:defRPr/>
            </a:pPr>
            <a:r>
              <a:rPr lang="en-US" sz="2000" dirty="0">
                <a:latin typeface="Tahoma" pitchFamily="34" charset="0"/>
                <a:ea typeface="Tahoma" pitchFamily="34" charset="0"/>
                <a:cs typeface="Tahoma" pitchFamily="34" charset="0"/>
              </a:rPr>
              <a:t>Paternal loss = </a:t>
            </a:r>
            <a:r>
              <a:rPr lang="en-US" sz="2000" b="1" dirty="0" err="1">
                <a:latin typeface="Tahoma" pitchFamily="34" charset="0"/>
                <a:ea typeface="Tahoma" pitchFamily="34" charset="0"/>
                <a:cs typeface="Tahoma" pitchFamily="34" charset="0"/>
              </a:rPr>
              <a:t>Prader-Willi</a:t>
            </a:r>
            <a:r>
              <a:rPr lang="en-US" sz="2000" b="1" dirty="0">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(gene </a:t>
            </a:r>
            <a:r>
              <a:rPr lang="en-US" sz="2000" i="1" dirty="0">
                <a:latin typeface="Tahoma" pitchFamily="34" charset="0"/>
                <a:ea typeface="Tahoma" pitchFamily="34" charset="0"/>
                <a:cs typeface="Tahoma" pitchFamily="34" charset="0"/>
              </a:rPr>
              <a:t>SNRPN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Necdin</a:t>
            </a:r>
            <a:r>
              <a:rPr lang="en-US" sz="2000" dirty="0">
                <a:latin typeface="Tahoma" pitchFamily="34" charset="0"/>
                <a:ea typeface="Tahoma" pitchFamily="34" charset="0"/>
                <a:cs typeface="Tahoma" pitchFamily="34" charset="0"/>
              </a:rPr>
              <a:t> gene, clusters of </a:t>
            </a:r>
            <a:r>
              <a:rPr lang="en-US" sz="2000" dirty="0" err="1">
                <a:latin typeface="Tahoma" pitchFamily="34" charset="0"/>
                <a:ea typeface="Tahoma" pitchFamily="34" charset="0"/>
                <a:cs typeface="Tahoma" pitchFamily="34" charset="0"/>
              </a:rPr>
              <a:t>snoRNAs</a:t>
            </a:r>
            <a:r>
              <a:rPr lang="en-US" sz="2000" dirty="0">
                <a:latin typeface="Tahoma" pitchFamily="34" charset="0"/>
                <a:ea typeface="Tahoma" pitchFamily="34" charset="0"/>
                <a:cs typeface="Tahoma" pitchFamily="34" charset="0"/>
              </a:rPr>
              <a:t>)</a:t>
            </a:r>
          </a:p>
        </p:txBody>
      </p:sp>
      <p:sp>
        <p:nvSpPr>
          <p:cNvPr id="11" name="TextBox 10"/>
          <p:cNvSpPr txBox="1"/>
          <p:nvPr/>
        </p:nvSpPr>
        <p:spPr>
          <a:xfrm>
            <a:off x="3474720" y="4187190"/>
            <a:ext cx="4979988" cy="400050"/>
          </a:xfrm>
          <a:prstGeom prst="rect">
            <a:avLst/>
          </a:prstGeom>
          <a:noFill/>
        </p:spPr>
        <p:txBody>
          <a:bodyPr wrap="none">
            <a:spAutoFit/>
          </a:bodyPr>
          <a:lstStyle/>
          <a:p>
            <a:pPr>
              <a:defRPr/>
            </a:pPr>
            <a:r>
              <a:rPr lang="en-US" sz="2000" dirty="0">
                <a:latin typeface="Tahoma" pitchFamily="34" charset="0"/>
                <a:ea typeface="Tahoma" pitchFamily="34" charset="0"/>
                <a:cs typeface="Tahoma" pitchFamily="34" charset="0"/>
              </a:rPr>
              <a:t>Maternal loss = </a:t>
            </a:r>
            <a:r>
              <a:rPr lang="en-US" sz="2000" b="1" dirty="0" err="1">
                <a:latin typeface="Tahoma" pitchFamily="34" charset="0"/>
                <a:ea typeface="Tahoma" pitchFamily="34" charset="0"/>
                <a:cs typeface="Tahoma" pitchFamily="34" charset="0"/>
              </a:rPr>
              <a:t>Angelman</a:t>
            </a:r>
            <a:r>
              <a:rPr lang="en-US" sz="2000" dirty="0">
                <a:latin typeface="Tahoma" pitchFamily="34" charset="0"/>
                <a:ea typeface="Tahoma" pitchFamily="34" charset="0"/>
                <a:cs typeface="Tahoma" pitchFamily="34" charset="0"/>
              </a:rPr>
              <a:t> (gene </a:t>
            </a:r>
            <a:r>
              <a:rPr lang="en-US" sz="2000" i="1" dirty="0">
                <a:latin typeface="Tahoma" pitchFamily="34" charset="0"/>
                <a:ea typeface="Tahoma" pitchFamily="34" charset="0"/>
                <a:cs typeface="Tahoma" pitchFamily="34" charset="0"/>
              </a:rPr>
              <a:t>UBE3A</a:t>
            </a:r>
            <a:r>
              <a:rPr lang="en-US" sz="2000" dirty="0">
                <a:latin typeface="Tahoma" pitchFamily="34" charset="0"/>
                <a:ea typeface="Tahoma" pitchFamily="34" charset="0"/>
                <a:cs typeface="Tahoma" pitchFamily="34" charset="0"/>
              </a:rPr>
              <a:t>)</a:t>
            </a:r>
          </a:p>
        </p:txBody>
      </p:sp>
      <p:sp>
        <p:nvSpPr>
          <p:cNvPr id="12" name="Right Brace 10"/>
          <p:cNvSpPr>
            <a:spLocks/>
          </p:cNvSpPr>
          <p:nvPr/>
        </p:nvSpPr>
        <p:spPr bwMode="auto">
          <a:xfrm rot="5400000">
            <a:off x="7383939" y="4019709"/>
            <a:ext cx="315912" cy="1428750"/>
          </a:xfrm>
          <a:prstGeom prst="righ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Box 12"/>
          <p:cNvSpPr txBox="1"/>
          <p:nvPr/>
        </p:nvSpPr>
        <p:spPr>
          <a:xfrm>
            <a:off x="6157595" y="4892040"/>
            <a:ext cx="2473325" cy="831850"/>
          </a:xfrm>
          <a:prstGeom prst="rect">
            <a:avLst/>
          </a:prstGeom>
          <a:solidFill>
            <a:srgbClr val="FFFF99"/>
          </a:solidFill>
        </p:spPr>
        <p:txBody>
          <a:bodyPr>
            <a:spAutoFit/>
          </a:bodyPr>
          <a:lstStyle/>
          <a:p>
            <a:pPr algn="ctr">
              <a:defRPr/>
            </a:pPr>
            <a:r>
              <a:rPr lang="en-US" sz="1600" dirty="0">
                <a:latin typeface="Tahoma" pitchFamily="34" charset="0"/>
                <a:ea typeface="Tahoma" pitchFamily="34" charset="0"/>
                <a:cs typeface="Tahoma" pitchFamily="34" charset="0"/>
              </a:rPr>
              <a:t>Paternal allele silenced in hippocampus and cerebellum</a:t>
            </a:r>
          </a:p>
        </p:txBody>
      </p:sp>
    </p:spTree>
    <p:extLst>
      <p:ext uri="{BB962C8B-B14F-4D97-AF65-F5344CB8AC3E}">
        <p14:creationId xmlns:p14="http://schemas.microsoft.com/office/powerpoint/2010/main" val="13676819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1945" y="384068"/>
            <a:ext cx="8229600" cy="480131"/>
          </a:xfrm>
        </p:spPr>
        <p:txBody>
          <a:bodyPr/>
          <a:lstStyle/>
          <a:p>
            <a:pPr eaLnBrk="1" hangingPunct="1"/>
            <a:r>
              <a:rPr lang="en-US" sz="2800" dirty="0" smtClean="0"/>
              <a:t>Parent-of-Origin Effects in Type 2 Diabetes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11" y="1561574"/>
            <a:ext cx="8397677" cy="256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Kong </a:t>
            </a:r>
            <a:r>
              <a:rPr lang="en-US" sz="1600" i="1" dirty="0" smtClean="0"/>
              <a:t>et al</a:t>
            </a:r>
            <a:r>
              <a:rPr lang="en-US" sz="1600" dirty="0" smtClean="0"/>
              <a:t>. Nature 2009</a:t>
            </a:r>
            <a:endParaRPr lang="en-US" sz="1600" i="1" dirty="0"/>
          </a:p>
        </p:txBody>
      </p:sp>
    </p:spTree>
    <p:extLst>
      <p:ext uri="{BB962C8B-B14F-4D97-AF65-F5344CB8AC3E}">
        <p14:creationId xmlns:p14="http://schemas.microsoft.com/office/powerpoint/2010/main" val="3675610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35280" y="384068"/>
            <a:ext cx="8229600" cy="480131"/>
          </a:xfrm>
        </p:spPr>
        <p:txBody>
          <a:bodyPr/>
          <a:lstStyle/>
          <a:p>
            <a:pPr eaLnBrk="1" hangingPunct="1"/>
            <a:r>
              <a:rPr lang="en-US" sz="2800" dirty="0" smtClean="0"/>
              <a:t>Testicular Germ Cell Tumors and Maternal Genotype</a:t>
            </a:r>
          </a:p>
        </p:txBody>
      </p:sp>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6001" b="12345"/>
          <a:stretch/>
        </p:blipFill>
        <p:spPr bwMode="auto">
          <a:xfrm>
            <a:off x="304800" y="2316480"/>
            <a:ext cx="86382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7113" b="87997"/>
          <a:stretch/>
        </p:blipFill>
        <p:spPr bwMode="auto">
          <a:xfrm>
            <a:off x="1584960" y="1601438"/>
            <a:ext cx="7159942" cy="57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Starr </a:t>
            </a:r>
            <a:r>
              <a:rPr lang="en-US" sz="1600" i="1" dirty="0" smtClean="0"/>
              <a:t>et al</a:t>
            </a:r>
            <a:r>
              <a:rPr lang="en-US" sz="1600" dirty="0" smtClean="0"/>
              <a:t>. CEBP 2005</a:t>
            </a:r>
            <a:endParaRPr lang="en-US" sz="1600" i="1" dirty="0"/>
          </a:p>
        </p:txBody>
      </p:sp>
    </p:spTree>
    <p:extLst>
      <p:ext uri="{BB962C8B-B14F-4D97-AF65-F5344CB8AC3E}">
        <p14:creationId xmlns:p14="http://schemas.microsoft.com/office/powerpoint/2010/main" val="27083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457200" y="365760"/>
            <a:ext cx="8510463" cy="51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b="1" dirty="0" smtClean="0">
                <a:solidFill>
                  <a:srgbClr val="006699"/>
                </a:solidFill>
                <a:latin typeface="+mj-lt"/>
              </a:rPr>
              <a:t>GERA </a:t>
            </a:r>
            <a:r>
              <a:rPr lang="en-US" sz="2800" b="1" dirty="0">
                <a:solidFill>
                  <a:srgbClr val="006699"/>
                </a:solidFill>
                <a:latin typeface="+mj-lt"/>
              </a:rPr>
              <a:t>Cohort </a:t>
            </a:r>
            <a:r>
              <a:rPr lang="en-US" sz="2800" b="1" dirty="0" smtClean="0">
                <a:solidFill>
                  <a:srgbClr val="006699"/>
                </a:solidFill>
                <a:latin typeface="+mj-lt"/>
              </a:rPr>
              <a:t>Characteristics</a:t>
            </a:r>
            <a:endParaRPr lang="en-US" sz="2800" b="1" dirty="0">
              <a:solidFill>
                <a:srgbClr val="006699"/>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114162644"/>
              </p:ext>
            </p:extLst>
          </p:nvPr>
        </p:nvGraphicFramePr>
        <p:xfrm>
          <a:off x="1149876" y="1150566"/>
          <a:ext cx="6680836" cy="5029200"/>
        </p:xfrm>
        <a:graphic>
          <a:graphicData uri="http://schemas.openxmlformats.org/drawingml/2006/table">
            <a:tbl>
              <a:tblPr firstRow="1" bandRow="1">
                <a:tableStyleId>{0660B408-B3CF-4A94-85FC-2B1E0A45F4A2}</a:tableStyleId>
              </a:tblPr>
              <a:tblGrid>
                <a:gridCol w="2489518"/>
                <a:gridCol w="2159318"/>
                <a:gridCol w="2032000"/>
              </a:tblGrid>
              <a:tr h="335280">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Number of Subjects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tc>
              </a:tr>
              <a:tr h="335280">
                <a:tc gridSpan="3">
                  <a:txBody>
                    <a:bodyPr/>
                    <a:lstStyle/>
                    <a:p>
                      <a:r>
                        <a:rPr lang="en-US" sz="1600" dirty="0" smtClean="0">
                          <a:latin typeface="Arial" panose="020B0604020202020204" pitchFamily="34" charset="0"/>
                          <a:cs typeface="Arial" panose="020B0604020202020204" pitchFamily="34" charset="0"/>
                        </a:rPr>
                        <a:t>Age at Specimen Donation</a:t>
                      </a:r>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r>
              <a:tr h="335280">
                <a:tc>
                  <a:txBody>
                    <a:bodyPr/>
                    <a:lstStyle/>
                    <a:p>
                      <a:pPr lvl="1"/>
                      <a:r>
                        <a:rPr lang="en-US" sz="1600" dirty="0" smtClean="0">
                          <a:latin typeface="Arial" panose="020B0604020202020204" pitchFamily="34" charset="0"/>
                          <a:cs typeface="Arial" panose="020B0604020202020204" pitchFamily="34" charset="0"/>
                        </a:rPr>
                        <a:t>18-39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7,025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40-59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33,344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30.2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60-79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57,856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52.4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80+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12,041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10.9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gridSpan="3">
                  <a:txBody>
                    <a:bodyPr/>
                    <a:lstStyle/>
                    <a:p>
                      <a:r>
                        <a:rPr lang="en-US" sz="1600" dirty="0" smtClean="0">
                          <a:latin typeface="Arial" panose="020B0604020202020204" pitchFamily="34" charset="0"/>
                          <a:cs typeface="Arial" panose="020B0604020202020204" pitchFamily="34" charset="0"/>
                        </a:rPr>
                        <a:t>Sex</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r>
              <a:tr h="335280">
                <a:tc>
                  <a:txBody>
                    <a:bodyPr/>
                    <a:lstStyle/>
                    <a:p>
                      <a:pPr lvl="1"/>
                      <a:r>
                        <a:rPr lang="en-US" sz="1600" dirty="0" smtClean="0">
                          <a:latin typeface="Arial" panose="020B0604020202020204" pitchFamily="34" charset="0"/>
                          <a:cs typeface="Arial" panose="020B0604020202020204" pitchFamily="34" charset="0"/>
                        </a:rPr>
                        <a:t>Women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63,883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57.9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46,383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42.1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gridSpan="3">
                  <a:txBody>
                    <a:bodyPr/>
                    <a:lstStyle/>
                    <a:p>
                      <a:r>
                        <a:rPr lang="en-US" sz="1600" dirty="0" smtClean="0">
                          <a:latin typeface="Arial" panose="020B0604020202020204" pitchFamily="34" charset="0"/>
                          <a:cs typeface="Arial" panose="020B0604020202020204" pitchFamily="34" charset="0"/>
                        </a:rPr>
                        <a:t>Race/Ethnicity</a:t>
                      </a:r>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r>
              <a:tr h="335280">
                <a:tc>
                  <a:txBody>
                    <a:bodyPr/>
                    <a:lstStyle/>
                    <a:p>
                      <a:pPr lvl="1"/>
                      <a:r>
                        <a:rPr lang="en-US" sz="1600" dirty="0" smtClean="0">
                          <a:latin typeface="Arial" panose="020B0604020202020204" pitchFamily="34" charset="0"/>
                          <a:cs typeface="Arial" panose="020B0604020202020204" pitchFamily="34" charset="0"/>
                        </a:rPr>
                        <a:t>African American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3,765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Asian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8,512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7.7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Hispanic</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7,917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7.2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Non-Hispanic White</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89,259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81.0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r>
                        <a:rPr lang="en-US" sz="1600" dirty="0" smtClean="0">
                          <a:latin typeface="Arial" panose="020B0604020202020204" pitchFamily="34" charset="0"/>
                          <a:cs typeface="Arial" panose="020B0604020202020204" pitchFamily="34" charset="0"/>
                        </a:rPr>
                        <a:t>Total</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lvl="0" algn="ctr"/>
                      <a:r>
                        <a:rPr lang="en-US" sz="1600" dirty="0" smtClean="0">
                          <a:latin typeface="Arial" panose="020B0604020202020204" pitchFamily="34" charset="0"/>
                          <a:cs typeface="Arial" panose="020B0604020202020204" pitchFamily="34" charset="0"/>
                        </a:rPr>
                        <a:t>110,266</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100.0</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r>
            </a:tbl>
          </a:graphicData>
        </a:graphic>
      </p:graphicFrame>
      <p:sp>
        <p:nvSpPr>
          <p:cNvPr id="5"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a:t>
            </a:fld>
            <a:endParaRPr lang="en-US"/>
          </a:p>
        </p:txBody>
      </p:sp>
      <p:sp>
        <p:nvSpPr>
          <p:cNvPr id="6"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8"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29, 2016</a:t>
            </a:fld>
            <a:endParaRPr lang="en-US"/>
          </a:p>
        </p:txBody>
      </p:sp>
    </p:spTree>
    <p:extLst>
      <p:ext uri="{BB962C8B-B14F-4D97-AF65-F5344CB8AC3E}">
        <p14:creationId xmlns:p14="http://schemas.microsoft.com/office/powerpoint/2010/main" val="1149791217"/>
      </p:ext>
    </p:extLst>
  </p:cSld>
  <p:clrMapOvr>
    <a:masterClrMapping/>
  </p:clrMapOvr>
  <p:transition spd="slow" advTm="74358"/>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b="1"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1560582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Joe’s Class Demo</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61</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386" y="1584250"/>
            <a:ext cx="7334627" cy="2902099"/>
          </a:xfrm>
          <a:prstGeom prst="rect">
            <a:avLst/>
          </a:prstGeom>
        </p:spPr>
      </p:pic>
    </p:spTree>
    <p:extLst>
      <p:ext uri="{BB962C8B-B14F-4D97-AF65-F5344CB8AC3E}">
        <p14:creationId xmlns:p14="http://schemas.microsoft.com/office/powerpoint/2010/main" val="34748515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PTC Taste Perception</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580209804"/>
              </p:ext>
            </p:extLst>
          </p:nvPr>
        </p:nvGraphicFramePr>
        <p:xfrm>
          <a:off x="1818641" y="1612563"/>
          <a:ext cx="5172266" cy="4078168"/>
        </p:xfrm>
        <a:graphic>
          <a:graphicData uri="http://schemas.openxmlformats.org/drawingml/2006/table">
            <a:tbl>
              <a:tblPr firstRow="1" bandRow="1">
                <a:tableStyleId>{0660B408-B3CF-4A94-85FC-2B1E0A45F4A2}</a:tableStyleId>
              </a:tblPr>
              <a:tblGrid>
                <a:gridCol w="665480"/>
                <a:gridCol w="1478280"/>
                <a:gridCol w="1351280"/>
                <a:gridCol w="1677226"/>
              </a:tblGrid>
              <a:tr h="313825">
                <a:tc>
                  <a:txBody>
                    <a:bodyPr/>
                    <a:lstStyle/>
                    <a:p>
                      <a:r>
                        <a:rPr lang="en-US" dirty="0" smtClean="0">
                          <a:latin typeface="Arial" panose="020B0604020202020204" pitchFamily="34" charset="0"/>
                          <a:cs typeface="Arial" panose="020B0604020202020204" pitchFamily="34" charset="0"/>
                        </a:rPr>
                        <a:t>ID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rs10246939</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rs1726866</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Taster</a:t>
                      </a:r>
                      <a:r>
                        <a:rPr lang="en-US" baseline="0" dirty="0" smtClean="0">
                          <a:latin typeface="Arial" panose="020B0604020202020204" pitchFamily="34" charset="0"/>
                          <a:cs typeface="Arial" panose="020B0604020202020204" pitchFamily="34" charset="0"/>
                        </a:rPr>
                        <a:t> Status</a:t>
                      </a:r>
                      <a:endParaRPr lang="en-US" dirty="0">
                        <a:latin typeface="Arial" panose="020B0604020202020204" pitchFamily="34" charset="0"/>
                        <a:cs typeface="Arial" panose="020B0604020202020204" pitchFamily="34" charset="0"/>
                      </a:endParaRPr>
                    </a:p>
                  </a:txBody>
                  <a:tcPr/>
                </a:tc>
              </a:tr>
              <a:tr h="265172">
                <a:tc>
                  <a:txBody>
                    <a:bodyPr/>
                    <a:lstStyle/>
                    <a:p>
                      <a:pPr algn="l" fontAlgn="b"/>
                      <a:r>
                        <a:rPr lang="en-US" sz="1600" b="0" i="0" u="none" strike="noStrike" dirty="0">
                          <a:effectLst/>
                          <a:latin typeface="Arial" panose="020B0604020202020204" pitchFamily="34" charset="0"/>
                          <a:cs typeface="Arial" panose="020B0604020202020204" pitchFamily="34" charset="0"/>
                        </a:rPr>
                        <a:t>19</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GG</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dirty="0">
                          <a:effectLst/>
                          <a:latin typeface="Arial" panose="020B0604020202020204" pitchFamily="34" charset="0"/>
                          <a:cs typeface="Arial" panose="020B0604020202020204" pitchFamily="34" charset="0"/>
                        </a:rPr>
                        <a:t>26_#2</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GG</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dirty="0">
                          <a:effectLst/>
                          <a:latin typeface="Arial" panose="020B0604020202020204" pitchFamily="34" charset="0"/>
                          <a:cs typeface="Arial" panose="020B0604020202020204" pitchFamily="34" charset="0"/>
                        </a:rPr>
                        <a:t>27</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GG</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40</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GG</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42</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GG</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11</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GG</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N</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21</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AG</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24</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AG</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26_#1</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AG</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43</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AG</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25</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AG</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medium</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16</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AG</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mild</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44</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TT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AA</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N</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panose="020B0604020202020204" pitchFamily="34" charset="0"/>
                          <a:cs typeface="Arial" panose="020B0604020202020204" pitchFamily="34" charset="0"/>
                        </a:rPr>
                        <a:t>45</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TT</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panose="020B0604020202020204" pitchFamily="34" charset="0"/>
                          <a:cs typeface="Arial" panose="020B0604020202020204" pitchFamily="34" charset="0"/>
                        </a:rPr>
                        <a:t>AA</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N</a:t>
                      </a:r>
                    </a:p>
                  </a:txBody>
                  <a:tcPr marL="6350" marR="6350" marT="6350" marB="0" anchor="b">
                    <a:solidFill>
                      <a:schemeClr val="accent5">
                        <a:lumMod val="40000"/>
                        <a:lumOff val="60000"/>
                      </a:schemeClr>
                    </a:solidFill>
                  </a:tcPr>
                </a:tc>
              </a:tr>
            </a:tbl>
          </a:graphicData>
        </a:graphic>
      </p:graphicFrame>
    </p:spTree>
    <p:extLst>
      <p:ext uri="{BB962C8B-B14F-4D97-AF65-F5344CB8AC3E}">
        <p14:creationId xmlns:p14="http://schemas.microsoft.com/office/powerpoint/2010/main" val="17531664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Earwax Type</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00655862"/>
              </p:ext>
            </p:extLst>
          </p:nvPr>
        </p:nvGraphicFramePr>
        <p:xfrm>
          <a:off x="2269491" y="1587163"/>
          <a:ext cx="3820986" cy="4078168"/>
        </p:xfrm>
        <a:graphic>
          <a:graphicData uri="http://schemas.openxmlformats.org/drawingml/2006/table">
            <a:tbl>
              <a:tblPr firstRow="1" bandRow="1">
                <a:tableStyleId>{0660B408-B3CF-4A94-85FC-2B1E0A45F4A2}</a:tableStyleId>
              </a:tblPr>
              <a:tblGrid>
                <a:gridCol w="665480"/>
                <a:gridCol w="1478280"/>
                <a:gridCol w="1677226"/>
              </a:tblGrid>
              <a:tr h="313825">
                <a:tc>
                  <a:txBody>
                    <a:bodyPr/>
                    <a:lstStyle/>
                    <a:p>
                      <a:r>
                        <a:rPr lang="en-US" dirty="0" smtClean="0">
                          <a:latin typeface="Arial" panose="020B0604020202020204" pitchFamily="34" charset="0"/>
                          <a:cs typeface="Arial" panose="020B0604020202020204" pitchFamily="34" charset="0"/>
                        </a:rPr>
                        <a:t>ID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rs17822931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Earwax Type</a:t>
                      </a:r>
                      <a:endParaRPr lang="en-US" dirty="0">
                        <a:latin typeface="Arial" panose="020B0604020202020204" pitchFamily="34" charset="0"/>
                        <a:cs typeface="Arial" panose="020B0604020202020204" pitchFamily="34" charset="0"/>
                      </a:endParaRPr>
                    </a:p>
                  </a:txBody>
                  <a:tcPr/>
                </a:tc>
              </a:tr>
              <a:tr h="265172">
                <a:tc>
                  <a:txBody>
                    <a:bodyPr/>
                    <a:lstStyle/>
                    <a:p>
                      <a:pPr algn="l" fontAlgn="b"/>
                      <a:r>
                        <a:rPr lang="en-US" sz="1600" b="0" i="0" u="none" strike="noStrike" dirty="0">
                          <a:effectLst/>
                          <a:latin typeface="Arial"/>
                        </a:rPr>
                        <a:t>11</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wet</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25</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wet</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26_#1</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wet</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16</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19</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24</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CC</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40</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wet</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42</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43</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45</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CT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26_#2</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TT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wet</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21</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TT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27</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TT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dry</a:t>
                      </a:r>
                    </a:p>
                  </a:txBody>
                  <a:tcPr marL="6350" marR="6350" marT="6350" marB="0" anchor="b">
                    <a:solidFill>
                      <a:schemeClr val="accent5">
                        <a:lumMod val="40000"/>
                        <a:lumOff val="60000"/>
                      </a:schemeClr>
                    </a:solidFill>
                  </a:tcPr>
                </a:tc>
              </a:tr>
              <a:tr h="265172">
                <a:tc>
                  <a:txBody>
                    <a:bodyPr/>
                    <a:lstStyle/>
                    <a:p>
                      <a:pPr algn="l" fontAlgn="b"/>
                      <a:r>
                        <a:rPr lang="en-US" sz="1600" b="0" i="0" u="none" strike="noStrike">
                          <a:effectLst/>
                          <a:latin typeface="Arial"/>
                        </a:rPr>
                        <a:t>44</a:t>
                      </a:r>
                    </a:p>
                  </a:txBody>
                  <a:tcPr marL="6350" marR="6350" marT="6350" marB="0" anchor="b">
                    <a:solidFill>
                      <a:schemeClr val="accent5">
                        <a:lumMod val="40000"/>
                        <a:lumOff val="60000"/>
                      </a:schemeClr>
                    </a:solidFill>
                  </a:tcPr>
                </a:tc>
                <a:tc>
                  <a:txBody>
                    <a:bodyPr/>
                    <a:lstStyle/>
                    <a:p>
                      <a:pPr algn="ctr" fontAlgn="b"/>
                      <a:r>
                        <a:rPr lang="en-US" sz="1600" b="0" i="0" u="none" strike="noStrike">
                          <a:effectLst/>
                          <a:latin typeface="Arial"/>
                        </a:rPr>
                        <a:t>TT</a:t>
                      </a:r>
                    </a:p>
                  </a:txBody>
                  <a:tcPr marL="6350" marR="6350" marT="6350" marB="0" anchor="b">
                    <a:solidFill>
                      <a:schemeClr val="accent5">
                        <a:lumMod val="40000"/>
                        <a:lumOff val="60000"/>
                      </a:schemeClr>
                    </a:solidFill>
                  </a:tcPr>
                </a:tc>
                <a:tc>
                  <a:txBody>
                    <a:bodyPr/>
                    <a:lstStyle/>
                    <a:p>
                      <a:pPr algn="ctr" fontAlgn="b"/>
                      <a:r>
                        <a:rPr lang="en-US" sz="1600" b="0" i="0" u="none" strike="noStrike" dirty="0">
                          <a:effectLst/>
                          <a:latin typeface="Arial"/>
                        </a:rPr>
                        <a:t>dry</a:t>
                      </a:r>
                    </a:p>
                  </a:txBody>
                  <a:tcPr marL="6350" marR="6350" marT="6350" marB="0" anchor="b">
                    <a:solidFill>
                      <a:schemeClr val="accent5">
                        <a:lumMod val="40000"/>
                        <a:lumOff val="60000"/>
                      </a:schemeClr>
                    </a:solidFill>
                  </a:tcPr>
                </a:tc>
              </a:tr>
            </a:tbl>
          </a:graphicData>
        </a:graphic>
      </p:graphicFrame>
    </p:spTree>
    <p:extLst>
      <p:ext uri="{BB962C8B-B14F-4D97-AF65-F5344CB8AC3E}">
        <p14:creationId xmlns:p14="http://schemas.microsoft.com/office/powerpoint/2010/main" val="17531664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71487" y="380294"/>
            <a:ext cx="8229600" cy="480131"/>
          </a:xfrm>
        </p:spPr>
        <p:txBody>
          <a:bodyPr/>
          <a:lstStyle/>
          <a:p>
            <a:pPr eaLnBrk="1" hangingPunct="1"/>
            <a:r>
              <a:rPr lang="en-US" sz="2800" dirty="0" smtClean="0"/>
              <a:t>Mitochondrial Energetics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4" y="1143000"/>
            <a:ext cx="7896225"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5407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99565"/>
            <a:ext cx="770413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a:xfrm>
            <a:off x="457200" y="452208"/>
            <a:ext cx="8229600" cy="480131"/>
          </a:xfrm>
        </p:spPr>
        <p:txBody>
          <a:bodyPr/>
          <a:lstStyle/>
          <a:p>
            <a:r>
              <a:rPr lang="en-US" sz="2800" dirty="0" smtClean="0"/>
              <a:t>Origin of Mitochondria</a:t>
            </a:r>
          </a:p>
        </p:txBody>
      </p:sp>
    </p:spTree>
    <p:extLst>
      <p:ext uri="{BB962C8B-B14F-4D97-AF65-F5344CB8AC3E}">
        <p14:creationId xmlns:p14="http://schemas.microsoft.com/office/powerpoint/2010/main" val="4471162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569720"/>
            <a:ext cx="42291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595120"/>
            <a:ext cx="4143375"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itle 1"/>
          <p:cNvSpPr>
            <a:spLocks noGrp="1"/>
          </p:cNvSpPr>
          <p:nvPr>
            <p:ph type="title"/>
          </p:nvPr>
        </p:nvSpPr>
        <p:spPr>
          <a:xfrm>
            <a:off x="457200" y="452208"/>
            <a:ext cx="8229600" cy="480131"/>
          </a:xfrm>
        </p:spPr>
        <p:txBody>
          <a:bodyPr/>
          <a:lstStyle/>
          <a:p>
            <a:r>
              <a:rPr lang="en-US" sz="2800" dirty="0" smtClean="0"/>
              <a:t>Origin of Mitochondria</a:t>
            </a:r>
          </a:p>
        </p:txBody>
      </p:sp>
    </p:spTree>
    <p:extLst>
      <p:ext uri="{BB962C8B-B14F-4D97-AF65-F5344CB8AC3E}">
        <p14:creationId xmlns:p14="http://schemas.microsoft.com/office/powerpoint/2010/main" val="23859061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b="13184"/>
          <a:stretch>
            <a:fillRect/>
          </a:stretch>
        </p:blipFill>
        <p:spPr bwMode="auto">
          <a:xfrm>
            <a:off x="2133600" y="1600200"/>
            <a:ext cx="4800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txBox="1">
            <a:spLocks/>
          </p:cNvSpPr>
          <p:nvPr/>
        </p:nvSpPr>
        <p:spPr bwMode="auto">
          <a:xfrm>
            <a:off x="304800" y="381000"/>
            <a:ext cx="7772400"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800" b="1" dirty="0">
                <a:solidFill>
                  <a:srgbClr val="216A8B"/>
                </a:solidFill>
                <a:latin typeface="+mj-lt"/>
              </a:rPr>
              <a:t>Human </a:t>
            </a:r>
            <a:r>
              <a:rPr lang="en-US" sz="2800" b="1" dirty="0" err="1" smtClean="0">
                <a:solidFill>
                  <a:srgbClr val="216A8B"/>
                </a:solidFill>
                <a:latin typeface="+mj-lt"/>
              </a:rPr>
              <a:t>mtDNA</a:t>
            </a:r>
            <a:r>
              <a:rPr lang="en-US" sz="2800" b="1" dirty="0" smtClean="0">
                <a:solidFill>
                  <a:srgbClr val="216A8B"/>
                </a:solidFill>
                <a:latin typeface="+mj-lt"/>
              </a:rPr>
              <a:t> (16,569 </a:t>
            </a:r>
            <a:r>
              <a:rPr lang="en-US" sz="2800" b="1" dirty="0" err="1" smtClean="0">
                <a:solidFill>
                  <a:srgbClr val="216A8B"/>
                </a:solidFill>
                <a:latin typeface="+mj-lt"/>
              </a:rPr>
              <a:t>bp</a:t>
            </a:r>
            <a:r>
              <a:rPr lang="en-US" sz="2800" b="1" dirty="0" smtClean="0">
                <a:solidFill>
                  <a:srgbClr val="216A8B"/>
                </a:solidFill>
                <a:latin typeface="+mj-lt"/>
              </a:rPr>
              <a:t>)</a:t>
            </a:r>
            <a:endParaRPr lang="en-US" sz="2800" b="1" dirty="0">
              <a:solidFill>
                <a:srgbClr val="216A8B"/>
              </a:solidFill>
              <a:latin typeface="+mj-lt"/>
            </a:endParaRPr>
          </a:p>
        </p:txBody>
      </p:sp>
    </p:spTree>
    <p:extLst>
      <p:ext uri="{BB962C8B-B14F-4D97-AF65-F5344CB8AC3E}">
        <p14:creationId xmlns:p14="http://schemas.microsoft.com/office/powerpoint/2010/main" val="38264056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7843"/>
            <a:ext cx="8229600" cy="480131"/>
          </a:xfrm>
        </p:spPr>
        <p:txBody>
          <a:bodyPr/>
          <a:lstStyle/>
          <a:p>
            <a:pPr eaLnBrk="1" hangingPunct="1"/>
            <a:r>
              <a:rPr lang="en-US" sz="2800" dirty="0" smtClean="0"/>
              <a:t>Mitochondrial Genes</a:t>
            </a:r>
          </a:p>
        </p:txBody>
      </p:sp>
      <p:sp>
        <p:nvSpPr>
          <p:cNvPr id="2" name="Rectangle 1"/>
          <p:cNvSpPr/>
          <p:nvPr/>
        </p:nvSpPr>
        <p:spPr>
          <a:xfrm>
            <a:off x="914400" y="1600200"/>
            <a:ext cx="4572000" cy="3539430"/>
          </a:xfrm>
          <a:prstGeom prst="rect">
            <a:avLst/>
          </a:prstGeom>
        </p:spPr>
        <p:txBody>
          <a:bodyPr>
            <a:spAutoFit/>
          </a:bodyPr>
          <a:lstStyle/>
          <a:p>
            <a:pPr lvl="1"/>
            <a:r>
              <a:rPr lang="en-GB" dirty="0" err="1" smtClean="0"/>
              <a:t>tRNAs</a:t>
            </a:r>
            <a:endParaRPr lang="en-GB" dirty="0" smtClean="0"/>
          </a:p>
          <a:p>
            <a:pPr>
              <a:buFontTx/>
              <a:buNone/>
            </a:pPr>
            <a:endParaRPr lang="en-GB" sz="1600" dirty="0" smtClean="0"/>
          </a:p>
          <a:p>
            <a:pPr lvl="1"/>
            <a:r>
              <a:rPr lang="en-GB" dirty="0" err="1" smtClean="0"/>
              <a:t>rRNAs</a:t>
            </a:r>
            <a:endParaRPr lang="en-GB" dirty="0" smtClean="0"/>
          </a:p>
          <a:p>
            <a:pPr>
              <a:buFontTx/>
              <a:buNone/>
            </a:pPr>
            <a:endParaRPr lang="en-GB" sz="1600" dirty="0" smtClean="0"/>
          </a:p>
          <a:p>
            <a:pPr lvl="1"/>
            <a:r>
              <a:rPr lang="en-GB" dirty="0" smtClean="0"/>
              <a:t>Protein subunits:</a:t>
            </a:r>
          </a:p>
          <a:p>
            <a:pPr>
              <a:buFontTx/>
              <a:buNone/>
            </a:pPr>
            <a:endParaRPr lang="en-GB" sz="1600" dirty="0" smtClean="0"/>
          </a:p>
          <a:p>
            <a:pPr lvl="2"/>
            <a:r>
              <a:rPr lang="en-GB" dirty="0" smtClean="0"/>
              <a:t>cytochrome oxidase</a:t>
            </a:r>
          </a:p>
          <a:p>
            <a:pPr lvl="1">
              <a:buFont typeface="Wingdings" pitchFamily="2" charset="2"/>
              <a:buNone/>
            </a:pPr>
            <a:endParaRPr lang="en-GB" sz="1600" dirty="0" smtClean="0"/>
          </a:p>
          <a:p>
            <a:pPr lvl="2"/>
            <a:r>
              <a:rPr lang="en-GB" dirty="0" smtClean="0"/>
              <a:t>NADH dehydrogenase</a:t>
            </a:r>
          </a:p>
          <a:p>
            <a:pPr lvl="1">
              <a:buFont typeface="Wingdings" pitchFamily="2" charset="2"/>
              <a:buNone/>
            </a:pPr>
            <a:endParaRPr lang="en-GB" sz="1600" dirty="0" smtClean="0"/>
          </a:p>
          <a:p>
            <a:pPr lvl="2"/>
            <a:r>
              <a:rPr lang="en-GB" dirty="0" smtClean="0"/>
              <a:t>ATPase</a:t>
            </a:r>
            <a:endParaRPr lang="en-US" dirty="0" smtClean="0"/>
          </a:p>
        </p:txBody>
      </p:sp>
    </p:spTree>
    <p:extLst>
      <p:ext uri="{BB962C8B-B14F-4D97-AF65-F5344CB8AC3E}">
        <p14:creationId xmlns:p14="http://schemas.microsoft.com/office/powerpoint/2010/main" val="29008626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43825"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04800" y="381000"/>
            <a:ext cx="8519160"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800" b="1" dirty="0" err="1">
                <a:solidFill>
                  <a:srgbClr val="216A8B"/>
                </a:solidFill>
                <a:latin typeface="+mj-lt"/>
              </a:rPr>
              <a:t>mtDNA</a:t>
            </a:r>
            <a:r>
              <a:rPr lang="en-US" sz="2800" b="1" dirty="0">
                <a:solidFill>
                  <a:srgbClr val="216A8B"/>
                </a:solidFill>
                <a:latin typeface="+mj-lt"/>
              </a:rPr>
              <a:t> Products Act Inside and Outside the Mitochondrion</a:t>
            </a:r>
          </a:p>
        </p:txBody>
      </p:sp>
    </p:spTree>
    <p:extLst>
      <p:ext uri="{BB962C8B-B14F-4D97-AF65-F5344CB8AC3E}">
        <p14:creationId xmlns:p14="http://schemas.microsoft.com/office/powerpoint/2010/main" val="2508990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643AAEF2-8DA9-40EC-A434-6772663D9CB9}" type="slidenum">
              <a:rPr lang="en-US" sz="900" smtClean="0">
                <a:solidFill>
                  <a:srgbClr val="414636"/>
                </a:solidFill>
              </a:rPr>
              <a:pPr eaLnBrk="1" hangingPunct="1">
                <a:defRPr/>
              </a:pPr>
              <a:t>7</a:t>
            </a:fld>
            <a:endParaRPr lang="en-US" sz="900" smtClean="0">
              <a:solidFill>
                <a:srgbClr val="414636"/>
              </a:solidFill>
            </a:endParaRPr>
          </a:p>
        </p:txBody>
      </p:sp>
      <p:sp>
        <p:nvSpPr>
          <p:cNvPr id="6" name="Date Placeholder 5"/>
          <p:cNvSpPr>
            <a:spLocks noGrp="1"/>
          </p:cNvSpPr>
          <p:nvPr>
            <p:ph type="dt" sz="quarter" idx="12"/>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9A9F7CAF-806A-4294-B978-FEB5C67A2113}" type="datetime4">
              <a:rPr lang="en-US" sz="900" smtClean="0">
                <a:solidFill>
                  <a:schemeClr val="bg2"/>
                </a:solidFill>
              </a:rPr>
              <a:pPr eaLnBrk="1" hangingPunct="1">
                <a:defRPr/>
              </a:pPr>
              <a:t>February 29, 2016</a:t>
            </a:fld>
            <a:endParaRPr lang="en-US" sz="900" dirty="0" smtClean="0">
              <a:solidFill>
                <a:schemeClr val="bg2"/>
              </a:solidFill>
            </a:endParaRPr>
          </a:p>
        </p:txBody>
      </p:sp>
      <p:sp>
        <p:nvSpPr>
          <p:cNvPr id="1549314" name="Rectangle 2"/>
          <p:cNvSpPr>
            <a:spLocks noGrp="1" noChangeArrowheads="1"/>
          </p:cNvSpPr>
          <p:nvPr>
            <p:ph type="title"/>
          </p:nvPr>
        </p:nvSpPr>
        <p:spPr>
          <a:xfrm>
            <a:off x="457200" y="362832"/>
            <a:ext cx="8416925" cy="480131"/>
          </a:xfrm>
        </p:spPr>
        <p:txBody>
          <a:bodyPr/>
          <a:lstStyle/>
          <a:p>
            <a:pPr eaLnBrk="1" hangingPunct="1">
              <a:defRPr/>
            </a:pPr>
            <a:r>
              <a:rPr lang="en-US" sz="2800" dirty="0" smtClean="0"/>
              <a:t>2,111 Published </a:t>
            </a:r>
            <a:r>
              <a:rPr lang="en-US" sz="2800" dirty="0"/>
              <a:t>G</a:t>
            </a:r>
            <a:r>
              <a:rPr lang="en-US" sz="2800" dirty="0" smtClean="0"/>
              <a:t>enome-Wide Association Studies</a:t>
            </a:r>
            <a:endParaRPr lang="en-US" sz="2800" dirty="0" smtClean="0">
              <a:solidFill>
                <a:srgbClr val="006FA5"/>
              </a:solidFill>
              <a:ea typeface="+mj-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92" y="915575"/>
            <a:ext cx="7438388" cy="542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7198" y="6175062"/>
            <a:ext cx="3410070" cy="338554"/>
          </a:xfrm>
          <a:prstGeom prst="rect">
            <a:avLst/>
          </a:prstGeom>
        </p:spPr>
        <p:txBody>
          <a:bodyPr wrap="square">
            <a:spAutoFit/>
          </a:bodyPr>
          <a:lstStyle/>
          <a:p>
            <a:r>
              <a:rPr lang="en-US" sz="1600" dirty="0">
                <a:hlinkClick r:id="rId4"/>
              </a:rPr>
              <a:t>http://www.genome.gov/gwastudies/</a:t>
            </a:r>
            <a:endParaRPr lang="en-US" sz="1600" dirty="0"/>
          </a:p>
        </p:txBody>
      </p:sp>
      <p:sp>
        <p:nvSpPr>
          <p:cNvPr id="7"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dirty="0"/>
          </a:p>
        </p:txBody>
      </p:sp>
    </p:spTree>
    <p:extLst>
      <p:ext uri="{BB962C8B-B14F-4D97-AF65-F5344CB8AC3E}">
        <p14:creationId xmlns:p14="http://schemas.microsoft.com/office/powerpoint/2010/main" val="647936508"/>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289560" y="380294"/>
            <a:ext cx="8229600" cy="480131"/>
          </a:xfrm>
        </p:spPr>
        <p:txBody>
          <a:bodyPr/>
          <a:lstStyle/>
          <a:p>
            <a:pPr eaLnBrk="1" hangingPunct="1"/>
            <a:r>
              <a:rPr lang="en-US" sz="2800" dirty="0" smtClean="0"/>
              <a:t>Human </a:t>
            </a:r>
            <a:r>
              <a:rPr lang="en-US" sz="2800" dirty="0" err="1" smtClean="0"/>
              <a:t>mtDNA</a:t>
            </a:r>
            <a:r>
              <a:rPr lang="en-US" sz="2800" dirty="0" smtClean="0"/>
              <a:t> Lineages</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4645"/>
            <a:ext cx="81534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732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04800" y="452208"/>
            <a:ext cx="8229600" cy="480131"/>
          </a:xfrm>
        </p:spPr>
        <p:txBody>
          <a:bodyPr/>
          <a:lstStyle/>
          <a:p>
            <a:pPr eaLnBrk="1" hangingPunct="1"/>
            <a:r>
              <a:rPr lang="en-US" sz="2800" dirty="0" err="1" smtClean="0"/>
              <a:t>mtDNA</a:t>
            </a:r>
            <a:r>
              <a:rPr lang="en-US" sz="2800" dirty="0" smtClean="0"/>
              <a:t> Lineages (Simplified)</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324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411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315277" y="375127"/>
            <a:ext cx="8229600" cy="557212"/>
          </a:xfrm>
        </p:spPr>
        <p:txBody>
          <a:bodyPr/>
          <a:lstStyle/>
          <a:p>
            <a:pPr eaLnBrk="1" hangingPunct="1"/>
            <a:r>
              <a:rPr lang="en-US" dirty="0" smtClean="0"/>
              <a:t>Human </a:t>
            </a:r>
            <a:r>
              <a:rPr lang="en-US" dirty="0" err="1" smtClean="0"/>
              <a:t>mtDNA</a:t>
            </a:r>
            <a:r>
              <a:rPr lang="en-US" dirty="0" smtClean="0"/>
              <a:t> Migrations</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6550"/>
            <a:ext cx="77628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5302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Mitochondrial Inheritance</a:t>
            </a:r>
          </a:p>
        </p:txBody>
      </p:sp>
      <p:pic>
        <p:nvPicPr>
          <p:cNvPr id="121858" name="Picture 2" descr="http://upload.wikimedia.org/wikipedia/commons/7/7b/Mitochondrial.jpg"/>
          <p:cNvPicPr>
            <a:picLocks noChangeAspect="1" noChangeArrowheads="1"/>
          </p:cNvPicPr>
          <p:nvPr/>
        </p:nvPicPr>
        <p:blipFill rotWithShape="1">
          <a:blip r:embed="rId3">
            <a:extLst>
              <a:ext uri="{28A0092B-C50C-407E-A947-70E740481C1C}">
                <a14:useLocalDpi xmlns:a14="http://schemas.microsoft.com/office/drawing/2010/main" val="0"/>
              </a:ext>
            </a:extLst>
          </a:blip>
          <a:srcRect t="6452" b="-1289"/>
          <a:stretch/>
        </p:blipFill>
        <p:spPr bwMode="auto">
          <a:xfrm>
            <a:off x="2444651" y="1600200"/>
            <a:ext cx="3849469"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623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04800" y="452208"/>
            <a:ext cx="8229600" cy="480131"/>
          </a:xfrm>
        </p:spPr>
        <p:txBody>
          <a:bodyPr/>
          <a:lstStyle/>
          <a:p>
            <a:pPr eaLnBrk="1" hangingPunct="1"/>
            <a:r>
              <a:rPr lang="en-US" sz="2800" dirty="0" smtClean="0"/>
              <a:t>Morbidity Map of </a:t>
            </a:r>
            <a:r>
              <a:rPr lang="en-US" sz="2800" dirty="0" err="1" smtClean="0"/>
              <a:t>mtDNA</a:t>
            </a:r>
            <a:endParaRPr lang="en-US" sz="2800" dirty="0" smtClean="0"/>
          </a:p>
        </p:txBody>
      </p:sp>
      <p:pic>
        <p:nvPicPr>
          <p:cNvPr id="4" name="Picture 3" descr="nrneu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95120"/>
            <a:ext cx="4724400" cy="408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449263" y="6172200"/>
            <a:ext cx="7483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err="1"/>
              <a:t>DiMauro</a:t>
            </a:r>
            <a:r>
              <a:rPr lang="en-US" sz="1600" dirty="0"/>
              <a:t>, S. </a:t>
            </a:r>
            <a:r>
              <a:rPr lang="en-US" sz="1600" i="1" dirty="0"/>
              <a:t>et al.</a:t>
            </a:r>
            <a:r>
              <a:rPr lang="en-US" sz="1600" dirty="0"/>
              <a:t> </a:t>
            </a:r>
            <a:r>
              <a:rPr lang="en-US" sz="1600" dirty="0" smtClean="0">
                <a:solidFill>
                  <a:srgbClr val="000000"/>
                </a:solidFill>
              </a:rPr>
              <a:t> </a:t>
            </a:r>
            <a:r>
              <a:rPr lang="en-US" sz="1600" dirty="0" smtClean="0"/>
              <a:t>Nat</a:t>
            </a:r>
            <a:r>
              <a:rPr lang="en-US" sz="1600" dirty="0"/>
              <a:t>. Rev. Neurol. </a:t>
            </a:r>
            <a:r>
              <a:rPr lang="en-US" sz="1600" dirty="0" smtClean="0"/>
              <a:t>2013</a:t>
            </a:r>
            <a:endParaRPr lang="en-US" sz="1600" dirty="0"/>
          </a:p>
        </p:txBody>
      </p:sp>
    </p:spTree>
    <p:extLst>
      <p:ext uri="{BB962C8B-B14F-4D97-AF65-F5344CB8AC3E}">
        <p14:creationId xmlns:p14="http://schemas.microsoft.com/office/powerpoint/2010/main" val="1094212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1AC384-97D1-4674-9FC7-DFBB9E559127}" type="slidenum">
              <a:rPr lang="en-US" smtClean="0"/>
              <a:pPr>
                <a:defRPr/>
              </a:pPr>
              <a:t>75</a:t>
            </a:fld>
            <a:endParaRPr lang="en-US"/>
          </a:p>
        </p:txBody>
      </p:sp>
      <p:sp>
        <p:nvSpPr>
          <p:cNvPr id="3" name="Footer Placeholder 2"/>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4" name="Date Placeholder 3"/>
          <p:cNvSpPr>
            <a:spLocks noGrp="1"/>
          </p:cNvSpPr>
          <p:nvPr>
            <p:ph type="dt" sz="half" idx="12"/>
          </p:nvPr>
        </p:nvSpPr>
        <p:spPr/>
        <p:txBody>
          <a:bodyPr/>
          <a:lstStyle/>
          <a:p>
            <a:pPr>
              <a:defRPr/>
            </a:pPr>
            <a:fld id="{E0D3804A-548F-4AEB-9420-C744037E748C}" type="datetime4">
              <a:rPr lang="en-US" smtClean="0"/>
              <a:pPr>
                <a:defRPr/>
              </a:pPr>
              <a:t>February 29, 2016</a:t>
            </a:fld>
            <a:endParaRPr lang="en-US"/>
          </a:p>
        </p:txBody>
      </p:sp>
      <p:sp>
        <p:nvSpPr>
          <p:cNvPr id="7" name="Text Box 25"/>
          <p:cNvSpPr txBox="1">
            <a:spLocks noChangeArrowheads="1"/>
          </p:cNvSpPr>
          <p:nvPr/>
        </p:nvSpPr>
        <p:spPr bwMode="auto">
          <a:xfrm>
            <a:off x="32004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006699"/>
                </a:solidFill>
                <a:latin typeface="+mj-lt"/>
              </a:rPr>
              <a:t>Normal Vision Compared to Vision with Glaucoma</a:t>
            </a:r>
            <a:endParaRPr lang="en-US" sz="2800" dirty="0">
              <a:solidFill>
                <a:srgbClr val="006699"/>
              </a:solidFill>
              <a:latin typeface="+mj-lt"/>
            </a:endParaRPr>
          </a:p>
        </p:txBody>
      </p:sp>
      <p:sp>
        <p:nvSpPr>
          <p:cNvPr id="5" name="TextBox 4"/>
          <p:cNvSpPr txBox="1"/>
          <p:nvPr/>
        </p:nvSpPr>
        <p:spPr>
          <a:xfrm>
            <a:off x="1060515" y="4865298"/>
            <a:ext cx="268335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Normal Vision</a:t>
            </a:r>
            <a:endParaRPr lang="en-US" sz="2800" b="1" dirty="0">
              <a:latin typeface="Arial" panose="020B0604020202020204" pitchFamily="34" charset="0"/>
              <a:cs typeface="Arial" panose="020B0604020202020204" pitchFamily="34" charset="0"/>
            </a:endParaRPr>
          </a:p>
        </p:txBody>
      </p:sp>
      <p:sp>
        <p:nvSpPr>
          <p:cNvPr id="9" name="TextBox 8"/>
          <p:cNvSpPr txBox="1"/>
          <p:nvPr/>
        </p:nvSpPr>
        <p:spPr>
          <a:xfrm>
            <a:off x="5750454" y="4862421"/>
            <a:ext cx="2151345"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Glaucoma</a:t>
            </a:r>
            <a:endParaRPr lang="en-US" sz="2800" b="1"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40" r="-52"/>
          <a:stretch/>
        </p:blipFill>
        <p:spPr bwMode="auto">
          <a:xfrm>
            <a:off x="593402" y="1956653"/>
            <a:ext cx="3536637" cy="2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8" r="9419"/>
          <a:stretch/>
        </p:blipFill>
        <p:spPr>
          <a:xfrm>
            <a:off x="5004946" y="1956653"/>
            <a:ext cx="3520440" cy="2680000"/>
          </a:xfrm>
          <a:prstGeom prst="rect">
            <a:avLst/>
          </a:prstGeom>
        </p:spPr>
      </p:pic>
    </p:spTree>
    <p:extLst>
      <p:ext uri="{BB962C8B-B14F-4D97-AF65-F5344CB8AC3E}">
        <p14:creationId xmlns:p14="http://schemas.microsoft.com/office/powerpoint/2010/main" val="14830761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 y="388550"/>
            <a:ext cx="8686801" cy="480131"/>
          </a:xfrm>
        </p:spPr>
        <p:txBody>
          <a:bodyPr/>
          <a:lstStyle/>
          <a:p>
            <a:r>
              <a:rPr lang="en-US" sz="2800" dirty="0" smtClean="0"/>
              <a:t>High Concentration of Mitochondria at Optic Disc</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76</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6146" name="Picture 2" descr="http://meajo.org/articles/2011/18/1/images/MiddleEastAfrJOphthalmol_2011_18_1_17_75880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 y="1584674"/>
            <a:ext cx="6541962" cy="457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65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643AAEF2-8DA9-40EC-A434-6772663D9CB9}" type="slidenum">
              <a:rPr lang="en-US" sz="900" smtClean="0">
                <a:solidFill>
                  <a:srgbClr val="414636"/>
                </a:solidFill>
              </a:rPr>
              <a:pPr eaLnBrk="1" hangingPunct="1">
                <a:defRPr/>
              </a:pPr>
              <a:t>77</a:t>
            </a:fld>
            <a:endParaRPr lang="en-US" sz="900" smtClean="0">
              <a:solidFill>
                <a:srgbClr val="414636"/>
              </a:solidFill>
            </a:endParaRPr>
          </a:p>
        </p:txBody>
      </p:sp>
      <p:sp>
        <p:nvSpPr>
          <p:cNvPr id="6" name="Date Placeholder 5"/>
          <p:cNvSpPr>
            <a:spLocks noGrp="1"/>
          </p:cNvSpPr>
          <p:nvPr>
            <p:ph type="dt" sz="quarter" idx="12"/>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9A9F7CAF-806A-4294-B978-FEB5C67A2113}" type="datetime4">
              <a:rPr lang="en-US" sz="900" smtClean="0">
                <a:solidFill>
                  <a:schemeClr val="bg2"/>
                </a:solidFill>
              </a:rPr>
              <a:pPr eaLnBrk="1" hangingPunct="1">
                <a:defRPr/>
              </a:pPr>
              <a:t>February 29, 2016</a:t>
            </a:fld>
            <a:endParaRPr lang="en-US" sz="900" dirty="0" smtClean="0">
              <a:solidFill>
                <a:schemeClr val="bg2"/>
              </a:solidFill>
            </a:endParaRPr>
          </a:p>
        </p:txBody>
      </p:sp>
      <p:sp>
        <p:nvSpPr>
          <p:cNvPr id="1549314" name="Rectangle 2"/>
          <p:cNvSpPr>
            <a:spLocks noGrp="1" noChangeArrowheads="1"/>
          </p:cNvSpPr>
          <p:nvPr>
            <p:ph type="title"/>
          </p:nvPr>
        </p:nvSpPr>
        <p:spPr>
          <a:xfrm>
            <a:off x="304800" y="373797"/>
            <a:ext cx="8604913" cy="480131"/>
          </a:xfrm>
        </p:spPr>
        <p:txBody>
          <a:bodyPr/>
          <a:lstStyle/>
          <a:p>
            <a:pPr eaLnBrk="1" hangingPunct="1">
              <a:defRPr/>
            </a:pPr>
            <a:r>
              <a:rPr lang="en-US" sz="2800" dirty="0" smtClean="0"/>
              <a:t>Primary Open Angle Glaucoma Case and Control Definitions</a:t>
            </a:r>
            <a:endParaRPr lang="en-US" sz="2800" dirty="0" smtClean="0">
              <a:solidFill>
                <a:srgbClr val="006FA5"/>
              </a:solidFill>
            </a:endParaRPr>
          </a:p>
        </p:txBody>
      </p:sp>
      <p:sp>
        <p:nvSpPr>
          <p:cNvPr id="1549315" name="Rectangle 3"/>
          <p:cNvSpPr>
            <a:spLocks noGrp="1" noChangeArrowheads="1"/>
          </p:cNvSpPr>
          <p:nvPr>
            <p:ph type="body" idx="1"/>
          </p:nvPr>
        </p:nvSpPr>
        <p:spPr>
          <a:xfrm>
            <a:off x="457200" y="1143000"/>
            <a:ext cx="8160357" cy="5022914"/>
          </a:xfrm>
        </p:spPr>
        <p:txBody>
          <a:bodyPr/>
          <a:lstStyle/>
          <a:p>
            <a:pPr eaLnBrk="1" hangingPunct="1">
              <a:buClr>
                <a:srgbClr val="009FE3"/>
              </a:buClr>
              <a:defRPr/>
            </a:pPr>
            <a:r>
              <a:rPr lang="en-US" sz="2800" b="1" dirty="0" smtClean="0"/>
              <a:t>Cases</a:t>
            </a:r>
            <a:endParaRPr lang="en-US" sz="2800" b="1" dirty="0"/>
          </a:p>
          <a:p>
            <a:pPr lvl="1" eaLnBrk="1" hangingPunct="1">
              <a:buClr>
                <a:srgbClr val="009FE3"/>
              </a:buClr>
              <a:defRPr/>
            </a:pPr>
            <a:r>
              <a:rPr lang="en-US" dirty="0" smtClean="0"/>
              <a:t>35 or older</a:t>
            </a:r>
          </a:p>
          <a:p>
            <a:pPr lvl="1" eaLnBrk="1" hangingPunct="1">
              <a:buClr>
                <a:srgbClr val="009FE3"/>
              </a:buClr>
              <a:defRPr/>
            </a:pPr>
            <a:r>
              <a:rPr lang="en-US" dirty="0" smtClean="0"/>
              <a:t>KPNC members from 2008-2014</a:t>
            </a:r>
          </a:p>
          <a:p>
            <a:pPr lvl="1" eaLnBrk="1" hangingPunct="1">
              <a:buClr>
                <a:srgbClr val="009FE3"/>
              </a:buClr>
              <a:defRPr/>
            </a:pPr>
            <a:r>
              <a:rPr lang="en-US" dirty="0" smtClean="0"/>
              <a:t>One or more diagnoses of primary open angle glaucoma (POAG)</a:t>
            </a:r>
          </a:p>
          <a:p>
            <a:pPr lvl="2" eaLnBrk="1" hangingPunct="1">
              <a:buClr>
                <a:srgbClr val="009FE3"/>
              </a:buClr>
              <a:defRPr/>
            </a:pPr>
            <a:r>
              <a:rPr lang="en-US" dirty="0" smtClean="0"/>
              <a:t>ICD-9 Codes: 365.01, 365.05, 365.1, 365.10, 365.11, and 365.15</a:t>
            </a:r>
          </a:p>
          <a:p>
            <a:pPr lvl="1" eaLnBrk="1" hangingPunct="1">
              <a:buClr>
                <a:srgbClr val="009FE3"/>
              </a:buClr>
              <a:defRPr/>
            </a:pPr>
            <a:r>
              <a:rPr lang="en-US" dirty="0" smtClean="0"/>
              <a:t>No diagnosis of any other type of glaucoma</a:t>
            </a:r>
          </a:p>
          <a:p>
            <a:pPr eaLnBrk="1" hangingPunct="1">
              <a:buClr>
                <a:srgbClr val="009FE3"/>
              </a:buClr>
              <a:defRPr/>
            </a:pPr>
            <a:r>
              <a:rPr lang="en-US" sz="2800" b="1" dirty="0" smtClean="0"/>
              <a:t>Controls</a:t>
            </a:r>
          </a:p>
          <a:p>
            <a:pPr lvl="1" eaLnBrk="1" hangingPunct="1">
              <a:buClr>
                <a:srgbClr val="009FE3"/>
              </a:buClr>
              <a:defRPr/>
            </a:pPr>
            <a:r>
              <a:rPr lang="en-US" dirty="0" smtClean="0"/>
              <a:t>35 or older</a:t>
            </a:r>
          </a:p>
          <a:p>
            <a:pPr lvl="1" eaLnBrk="1" hangingPunct="1">
              <a:buClr>
                <a:srgbClr val="009FE3"/>
              </a:buClr>
              <a:defRPr/>
            </a:pPr>
            <a:r>
              <a:rPr lang="en-US" dirty="0"/>
              <a:t>KPNC members from </a:t>
            </a:r>
            <a:r>
              <a:rPr lang="en-US" dirty="0" smtClean="0"/>
              <a:t>2008-2014</a:t>
            </a:r>
            <a:endParaRPr lang="en-US" dirty="0"/>
          </a:p>
          <a:p>
            <a:pPr lvl="1" eaLnBrk="1" hangingPunct="1">
              <a:buClr>
                <a:srgbClr val="009FE3"/>
              </a:buClr>
              <a:defRPr/>
            </a:pPr>
            <a:r>
              <a:rPr lang="en-US" dirty="0" smtClean="0"/>
              <a:t>No glaucoma diagnosis of any kind</a:t>
            </a:r>
          </a:p>
          <a:p>
            <a:pPr lvl="1" eaLnBrk="1" hangingPunct="1">
              <a:buClr>
                <a:srgbClr val="009FE3"/>
              </a:buClr>
              <a:defRPr/>
            </a:pPr>
            <a:r>
              <a:rPr lang="en-US" dirty="0" smtClean="0"/>
              <a:t>No documented IOP measures above 22 mmHg in either eye</a:t>
            </a:r>
          </a:p>
          <a:p>
            <a:pPr lvl="1" eaLnBrk="1" hangingPunct="1">
              <a:buClr>
                <a:srgbClr val="009FE3"/>
              </a:buClr>
              <a:defRPr/>
            </a:pPr>
            <a:r>
              <a:rPr lang="en-US" dirty="0" smtClean="0"/>
              <a:t>No documented Cup-to-Disc ratio difference of more than 0.2 between eyes</a:t>
            </a:r>
            <a:endParaRPr lang="en-US" dirty="0"/>
          </a:p>
        </p:txBody>
      </p:sp>
    </p:spTree>
    <p:extLst>
      <p:ext uri="{BB962C8B-B14F-4D97-AF65-F5344CB8AC3E}">
        <p14:creationId xmlns:p14="http://schemas.microsoft.com/office/powerpoint/2010/main" val="2397299723"/>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80999" y="266039"/>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216A8B"/>
                </a:solidFill>
                <a:latin typeface="+mj-lt"/>
              </a:rPr>
              <a:t>Primary Open Angle Glaucoma in GERA</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71549385"/>
              </p:ext>
            </p:extLst>
          </p:nvPr>
        </p:nvGraphicFramePr>
        <p:xfrm>
          <a:off x="1066800" y="1578311"/>
          <a:ext cx="6807852" cy="4669831"/>
        </p:xfrm>
        <a:graphic>
          <a:graphicData uri="http://schemas.openxmlformats.org/drawingml/2006/table">
            <a:tbl>
              <a:tblPr>
                <a:tableStyleId>{5C22544A-7EE6-4342-B048-85BDC9FD1C3A}</a:tableStyleId>
              </a:tblPr>
              <a:tblGrid>
                <a:gridCol w="2215320"/>
                <a:gridCol w="1148133"/>
                <a:gridCol w="1148133"/>
                <a:gridCol w="1148133"/>
                <a:gridCol w="1148133"/>
              </a:tblGrid>
              <a:tr h="244902">
                <a:tc>
                  <a:txBody>
                    <a:bodyPr/>
                    <a:lstStyle/>
                    <a:p>
                      <a:pPr algn="l" fontAlgn="b"/>
                      <a:endParaRPr lang="en-US" sz="1600" b="1"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gridSpan="2">
                  <a:txBody>
                    <a:bodyPr/>
                    <a:lstStyle/>
                    <a:p>
                      <a:pPr algn="ctr" fontAlgn="b"/>
                      <a:r>
                        <a:rPr lang="en-US" sz="1600" b="1" u="none" strike="noStrike" dirty="0" smtClean="0">
                          <a:effectLst/>
                          <a:latin typeface="Arial" panose="020B0604020202020204" pitchFamily="34" charset="0"/>
                          <a:cs typeface="Arial" panose="020B0604020202020204" pitchFamily="34" charset="0"/>
                        </a:rPr>
                        <a:t>Cases</a:t>
                      </a:r>
                      <a:endParaRPr lang="en-US" sz="1600" b="1"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c gridSpan="2">
                  <a:txBody>
                    <a:bodyPr/>
                    <a:lstStyle/>
                    <a:p>
                      <a:pPr algn="ctr" fontAlgn="b"/>
                      <a:r>
                        <a:rPr lang="en-US" sz="1600" b="1" u="none" strike="noStrike" dirty="0" smtClean="0">
                          <a:effectLst/>
                          <a:latin typeface="Arial" panose="020B0604020202020204" pitchFamily="34" charset="0"/>
                          <a:cs typeface="Arial" panose="020B0604020202020204" pitchFamily="34" charset="0"/>
                        </a:rPr>
                        <a:t>Controls</a:t>
                      </a:r>
                      <a:endParaRPr lang="en-US" sz="1600" b="1"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r>
              <a:tr h="244902">
                <a:tc>
                  <a:txBody>
                    <a:bodyPr/>
                    <a:lstStyle/>
                    <a:p>
                      <a:pPr algn="l" fontAlgn="ctr"/>
                      <a:r>
                        <a:rPr lang="en-US" sz="1600" u="none" strike="noStrike">
                          <a:effectLst/>
                          <a:latin typeface="Arial" panose="020B0604020202020204" pitchFamily="34" charset="0"/>
                          <a:cs typeface="Arial" panose="020B0604020202020204" pitchFamily="34" charset="0"/>
                        </a:rPr>
                        <a:t> </a:t>
                      </a:r>
                      <a:endParaRPr lang="en-US" sz="1600" b="0" i="1" u="none" strike="noStrike">
                        <a:effectLst/>
                        <a:latin typeface="Arial" panose="020B0604020202020204" pitchFamily="34" charset="0"/>
                        <a:cs typeface="Arial" panose="020B0604020202020204" pitchFamily="34" charset="0"/>
                      </a:endParaRPr>
                    </a:p>
                  </a:txBody>
                  <a:tcPr marL="5118" marR="5118" marT="5118" marB="0" anchor="ctr"/>
                </a:tc>
                <a:tc gridSpan="2">
                  <a:txBody>
                    <a:bodyPr/>
                    <a:lstStyle/>
                    <a:p>
                      <a:pPr algn="ctr" fontAlgn="ctr"/>
                      <a:r>
                        <a:rPr lang="en-US" sz="1600" u="none" strike="noStrike" dirty="0" smtClean="0">
                          <a:effectLst/>
                          <a:latin typeface="Arial" panose="020B0604020202020204" pitchFamily="34" charset="0"/>
                          <a:cs typeface="Arial" panose="020B0604020202020204" pitchFamily="34" charset="0"/>
                        </a:rPr>
                        <a:t>n=4,580</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ctr"/>
                </a:tc>
                <a:tc hMerge="1">
                  <a:txBody>
                    <a:bodyPr/>
                    <a:lstStyle/>
                    <a:p>
                      <a:endParaRPr lang="en-US"/>
                    </a:p>
                  </a:txBody>
                  <a:tcPr/>
                </a:tc>
                <a:tc gridSpan="2">
                  <a:txBody>
                    <a:bodyPr/>
                    <a:lstStyle/>
                    <a:p>
                      <a:pPr algn="ctr" fontAlgn="ctr"/>
                      <a:r>
                        <a:rPr lang="en-US" sz="1600" u="none" strike="noStrike" dirty="0" smtClean="0">
                          <a:effectLst/>
                          <a:latin typeface="Arial" panose="020B0604020202020204" pitchFamily="34" charset="0"/>
                          <a:cs typeface="Arial" panose="020B0604020202020204" pitchFamily="34" charset="0"/>
                        </a:rPr>
                        <a:t>n=75,766</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ctr"/>
                </a:tc>
                <a:tc hMerge="1">
                  <a:txBody>
                    <a:bodyPr/>
                    <a:lstStyle/>
                    <a:p>
                      <a:endParaRPr lang="en-US"/>
                    </a:p>
                  </a:txBody>
                  <a:tcPr/>
                </a:tc>
              </a:tr>
              <a:tr h="244902">
                <a:tc>
                  <a:txBody>
                    <a:bodyPr/>
                    <a:lstStyle/>
                    <a:p>
                      <a:pPr algn="l" fontAlgn="b"/>
                      <a:r>
                        <a:rPr lang="en-US" sz="1600" u="none" strike="noStrike" dirty="0" smtClean="0">
                          <a:effectLst/>
                          <a:latin typeface="Arial" panose="020B0604020202020204" pitchFamily="34" charset="0"/>
                          <a:cs typeface="Arial" panose="020B0604020202020204" pitchFamily="34" charset="0"/>
                        </a:rPr>
                        <a:t>Age (years)</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35-44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0.66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6,283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8.29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45-54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164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3.58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13,288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17.54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55-64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743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16.22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23,075</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30.46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65-74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1,450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31.66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20,022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26.23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75-84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1,676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36.59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10,837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14.30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85+</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517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11.29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2,261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2.98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Mean </a:t>
                      </a:r>
                      <a:r>
                        <a:rPr lang="en-US" sz="1600" u="none" strike="noStrike" dirty="0">
                          <a:effectLst/>
                          <a:latin typeface="Arial" panose="020B0604020202020204" pitchFamily="34" charset="0"/>
                          <a:cs typeface="Arial" panose="020B0604020202020204" pitchFamily="34" charset="0"/>
                        </a:rPr>
                        <a:t>(SD)</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72.89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9.94)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62.45</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12.13)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gridSpan="5">
                  <a:txBody>
                    <a:bodyPr/>
                    <a:lstStyle/>
                    <a:p>
                      <a:pPr algn="l" fontAlgn="b"/>
                      <a:r>
                        <a:rPr lang="en-US" sz="1600" u="none" strike="noStrike" dirty="0" smtClean="0">
                          <a:effectLst/>
                          <a:latin typeface="Arial" panose="020B0604020202020204" pitchFamily="34" charset="0"/>
                          <a:cs typeface="Arial" panose="020B0604020202020204" pitchFamily="34" charset="0"/>
                        </a:rPr>
                        <a:t>Sex</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c hMerge="1">
                  <a:txBody>
                    <a:bodyPr/>
                    <a:lstStyle/>
                    <a:p>
                      <a:pPr lvl="0" algn="ctr" fontAlgn="b"/>
                      <a:endParaRPr lang="en-US" sz="1800" b="0" i="0" u="none" strike="noStrike" dirty="0">
                        <a:effectLst/>
                        <a:latin typeface="Geneva CY"/>
                      </a:endParaRPr>
                    </a:p>
                  </a:txBody>
                  <a:tcPr marL="5118" marR="5118" marT="5118" marB="0" anchor="b"/>
                </a:tc>
                <a:tc hMerge="1">
                  <a:txBody>
                    <a:bodyPr/>
                    <a:lstStyle/>
                    <a:p>
                      <a:pPr lvl="0" algn="ctr" fontAlgn="b"/>
                      <a:endParaRPr lang="en-US" sz="1800" b="0" i="0" u="none" strike="noStrike" dirty="0">
                        <a:effectLst/>
                        <a:latin typeface="Geneva CY"/>
                      </a:endParaRPr>
                    </a:p>
                  </a:txBody>
                  <a:tcPr marL="5118" marR="5118" marT="5118" marB="0" anchor="b"/>
                </a:tc>
                <a:tc hMerge="1">
                  <a:txBody>
                    <a:bodyPr/>
                    <a:lstStyle/>
                    <a:p>
                      <a:pPr lvl="0" algn="ctr" fontAlgn="b"/>
                      <a:endParaRPr lang="en-US" sz="1800" b="0" i="0" u="none" strike="noStrike" dirty="0">
                        <a:effectLst/>
                        <a:latin typeface="Geneva CY"/>
                      </a:endParaRPr>
                    </a:p>
                  </a:txBody>
                  <a:tcPr marL="5118" marR="5118"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Women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2,324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50.74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43,537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57.48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Men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2,256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49.26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32,219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42.52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gridSpan="5">
                  <a:txBody>
                    <a:bodyPr/>
                    <a:lstStyle/>
                    <a:p>
                      <a:pPr algn="l" fontAlgn="b"/>
                      <a:r>
                        <a:rPr lang="en-US" sz="1600" u="none" strike="noStrike" dirty="0" smtClean="0">
                          <a:effectLst/>
                          <a:latin typeface="Arial" panose="020B0604020202020204" pitchFamily="34" charset="0"/>
                          <a:cs typeface="Arial" panose="020B0604020202020204" pitchFamily="34" charset="0"/>
                        </a:rPr>
                        <a:t>Race</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r>
              <a:tr h="437545">
                <a:tc>
                  <a:txBody>
                    <a:bodyPr/>
                    <a:lstStyle/>
                    <a:p>
                      <a:pPr lvl="1" algn="l" fontAlgn="b"/>
                      <a:r>
                        <a:rPr lang="en-US" sz="1600" u="none" strike="noStrike" dirty="0" smtClean="0">
                          <a:effectLst/>
                          <a:latin typeface="Arial" panose="020B0604020202020204" pitchFamily="34" charset="0"/>
                          <a:cs typeface="Arial" panose="020B0604020202020204" pitchFamily="34" charset="0"/>
                        </a:rPr>
                        <a:t>Non-Hispanic white</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3,607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78.76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62,393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82.35</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Latino</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371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8.10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6,154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8.12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East</a:t>
                      </a:r>
                      <a:r>
                        <a:rPr lang="en-US" sz="1600" u="none" strike="noStrike" baseline="0" dirty="0" smtClean="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Asian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313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6.83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5,167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6.82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African American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289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6.31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2,052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2.71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bl>
          </a:graphicData>
        </a:graphic>
      </p:graphicFrame>
    </p:spTree>
    <p:extLst>
      <p:ext uri="{BB962C8B-B14F-4D97-AF65-F5344CB8AC3E}">
        <p14:creationId xmlns:p14="http://schemas.microsoft.com/office/powerpoint/2010/main" val="20112084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109886421"/>
              </p:ext>
            </p:extLst>
          </p:nvPr>
        </p:nvGraphicFramePr>
        <p:xfrm>
          <a:off x="488948" y="1442055"/>
          <a:ext cx="8026400" cy="442118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736598" y="3775415"/>
            <a:ext cx="7531100" cy="1588"/>
          </a:xfrm>
          <a:prstGeom prst="line">
            <a:avLst/>
          </a:prstGeom>
          <a:ln w="3175" cap="flat" cmpd="sng" algn="ctr">
            <a:solidFill>
              <a:schemeClr val="tx1">
                <a:lumMod val="50000"/>
                <a:lumOff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02834" y="5919432"/>
            <a:ext cx="5715000" cy="400110"/>
          </a:xfrm>
          <a:prstGeom prst="rect">
            <a:avLst/>
          </a:prstGeom>
          <a:noFill/>
        </p:spPr>
        <p:txBody>
          <a:bodyPr wrap="square" rtlCol="0">
            <a:spAutoFit/>
          </a:bodyPr>
          <a:lstStyle/>
          <a:p>
            <a:pPr algn="ctr"/>
            <a:r>
              <a:rPr lang="en-US" sz="2000" dirty="0" smtClean="0"/>
              <a:t>Position </a:t>
            </a:r>
            <a:r>
              <a:rPr lang="en-US" sz="2000" smtClean="0"/>
              <a:t>on mitochondrial </a:t>
            </a:r>
            <a:r>
              <a:rPr lang="en-US" sz="2000" dirty="0" smtClean="0"/>
              <a:t>genome</a:t>
            </a:r>
            <a:endParaRPr lang="en-US" sz="2000" dirty="0"/>
          </a:p>
        </p:txBody>
      </p:sp>
      <p:sp>
        <p:nvSpPr>
          <p:cNvPr id="11" name="TextBox 10"/>
          <p:cNvSpPr txBox="1"/>
          <p:nvPr/>
        </p:nvSpPr>
        <p:spPr>
          <a:xfrm rot="16200000">
            <a:off x="-2591438" y="3580762"/>
            <a:ext cx="5715000" cy="369332"/>
          </a:xfrm>
          <a:prstGeom prst="rect">
            <a:avLst/>
          </a:prstGeom>
          <a:noFill/>
        </p:spPr>
        <p:txBody>
          <a:bodyPr wrap="square" rtlCol="0">
            <a:spAutoFit/>
          </a:bodyPr>
          <a:lstStyle/>
          <a:p>
            <a:pPr algn="ctr"/>
            <a:r>
              <a:rPr lang="en-US" sz="1800" dirty="0" smtClean="0"/>
              <a:t>-log</a:t>
            </a:r>
            <a:r>
              <a:rPr lang="en-US" sz="1800" baseline="-25000" dirty="0" smtClean="0"/>
              <a:t>10</a:t>
            </a:r>
            <a:r>
              <a:rPr lang="en-US" sz="1800" dirty="0" smtClean="0"/>
              <a:t>(P-value)</a:t>
            </a:r>
            <a:endParaRPr lang="en-US" sz="1800" dirty="0"/>
          </a:p>
        </p:txBody>
      </p:sp>
      <p:sp>
        <p:nvSpPr>
          <p:cNvPr id="13" name="Title 1"/>
          <p:cNvSpPr txBox="1">
            <a:spLocks/>
          </p:cNvSpPr>
          <p:nvPr/>
        </p:nvSpPr>
        <p:spPr>
          <a:xfrm>
            <a:off x="304800" y="381001"/>
            <a:ext cx="8839200" cy="685800"/>
          </a:xfrm>
          <a:prstGeom prst="rect">
            <a:avLst/>
          </a:prstGeom>
        </p:spPr>
        <p:txBody>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r>
              <a:rPr lang="en-US" sz="2800" kern="0" dirty="0" smtClean="0"/>
              <a:t>Association Results in GERA Non-Hispanic </a:t>
            </a:r>
            <a:r>
              <a:rPr lang="en-US" sz="2800" kern="0" dirty="0"/>
              <a:t>W</a:t>
            </a:r>
            <a:r>
              <a:rPr lang="en-US" sz="2800" kern="0" dirty="0" smtClean="0"/>
              <a:t>hites</a:t>
            </a:r>
            <a:endParaRPr lang="en-US" sz="2800" kern="0" dirty="0"/>
          </a:p>
        </p:txBody>
      </p:sp>
    </p:spTree>
    <p:extLst>
      <p:ext uri="{BB962C8B-B14F-4D97-AF65-F5344CB8AC3E}">
        <p14:creationId xmlns:p14="http://schemas.microsoft.com/office/powerpoint/2010/main" val="1117629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643AAEF2-8DA9-40EC-A434-6772663D9CB9}" type="slidenum">
              <a:rPr lang="en-US" sz="900" smtClean="0">
                <a:solidFill>
                  <a:srgbClr val="414636"/>
                </a:solidFill>
              </a:rPr>
              <a:pPr eaLnBrk="1" hangingPunct="1">
                <a:defRPr/>
              </a:pPr>
              <a:t>8</a:t>
            </a:fld>
            <a:endParaRPr lang="en-US" sz="900" smtClean="0">
              <a:solidFill>
                <a:srgbClr val="414636"/>
              </a:solidFill>
            </a:endParaRPr>
          </a:p>
        </p:txBody>
      </p:sp>
      <p:sp>
        <p:nvSpPr>
          <p:cNvPr id="6" name="Date Placeholder 5"/>
          <p:cNvSpPr>
            <a:spLocks noGrp="1"/>
          </p:cNvSpPr>
          <p:nvPr>
            <p:ph type="dt" sz="quarter" idx="12"/>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9A9F7CAF-806A-4294-B978-FEB5C67A2113}" type="datetime4">
              <a:rPr lang="en-US" sz="900" smtClean="0">
                <a:solidFill>
                  <a:schemeClr val="bg2"/>
                </a:solidFill>
              </a:rPr>
              <a:pPr eaLnBrk="1" hangingPunct="1">
                <a:defRPr/>
              </a:pPr>
              <a:t>February 29, 2016</a:t>
            </a:fld>
            <a:endParaRPr lang="en-US" sz="900" dirty="0" smtClean="0">
              <a:solidFill>
                <a:schemeClr val="bg2"/>
              </a:solidFill>
            </a:endParaRPr>
          </a:p>
        </p:txBody>
      </p:sp>
      <p:sp>
        <p:nvSpPr>
          <p:cNvPr id="1549314" name="Rectangle 2"/>
          <p:cNvSpPr>
            <a:spLocks noGrp="1" noChangeArrowheads="1"/>
          </p:cNvSpPr>
          <p:nvPr>
            <p:ph type="title"/>
          </p:nvPr>
        </p:nvSpPr>
        <p:spPr>
          <a:xfrm>
            <a:off x="457200" y="362832"/>
            <a:ext cx="8416925" cy="480131"/>
          </a:xfrm>
        </p:spPr>
        <p:txBody>
          <a:bodyPr/>
          <a:lstStyle/>
          <a:p>
            <a:pPr eaLnBrk="1" hangingPunct="1">
              <a:defRPr/>
            </a:pPr>
            <a:r>
              <a:rPr lang="en-US" sz="2800" dirty="0" smtClean="0"/>
              <a:t>15,396 SNPs Associated in GWAS</a:t>
            </a:r>
            <a:endParaRPr lang="en-US" sz="2800" dirty="0" smtClean="0">
              <a:solidFill>
                <a:srgbClr val="006FA5"/>
              </a:solidFill>
              <a:ea typeface="+mj-ea"/>
            </a:endParaRPr>
          </a:p>
        </p:txBody>
      </p:sp>
      <p:pic>
        <p:nvPicPr>
          <p:cNvPr id="9218" name="Picture 2" descr="http://www.ebi.ac.uk/fgpt/gwas/images/timeseries/gwas-2012-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09" y="1137040"/>
            <a:ext cx="7628810" cy="5085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bi.ac.uk/fgpt/gwas/images/Legend.png"/>
          <p:cNvPicPr>
            <a:picLocks noChangeAspect="1" noChangeArrowheads="1"/>
          </p:cNvPicPr>
          <p:nvPr/>
        </p:nvPicPr>
        <p:blipFill rotWithShape="1">
          <a:blip r:embed="rId4">
            <a:extLst>
              <a:ext uri="{28A0092B-C50C-407E-A947-70E740481C1C}">
                <a14:useLocalDpi xmlns:a14="http://schemas.microsoft.com/office/drawing/2010/main" val="0"/>
              </a:ext>
            </a:extLst>
          </a:blip>
          <a:srcRect r="67819" b="3082"/>
          <a:stretch/>
        </p:blipFill>
        <p:spPr bwMode="auto">
          <a:xfrm>
            <a:off x="6854024" y="1977177"/>
            <a:ext cx="2122998" cy="323682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dirty="0"/>
          </a:p>
        </p:txBody>
      </p:sp>
      <p:sp>
        <p:nvSpPr>
          <p:cNvPr id="11" name="Rectangle 10"/>
          <p:cNvSpPr/>
          <p:nvPr/>
        </p:nvSpPr>
        <p:spPr>
          <a:xfrm>
            <a:off x="297198" y="6175062"/>
            <a:ext cx="3410070" cy="338554"/>
          </a:xfrm>
          <a:prstGeom prst="rect">
            <a:avLst/>
          </a:prstGeom>
        </p:spPr>
        <p:txBody>
          <a:bodyPr wrap="square">
            <a:spAutoFit/>
          </a:bodyPr>
          <a:lstStyle/>
          <a:p>
            <a:r>
              <a:rPr lang="en-US" sz="1600" dirty="0">
                <a:hlinkClick r:id="rId5"/>
              </a:rPr>
              <a:t>http://www.genome.gov/gwastudies/</a:t>
            </a:r>
            <a:endParaRPr lang="en-US" sz="1600" dirty="0"/>
          </a:p>
        </p:txBody>
      </p:sp>
    </p:spTree>
    <p:extLst>
      <p:ext uri="{BB962C8B-B14F-4D97-AF65-F5344CB8AC3E}">
        <p14:creationId xmlns:p14="http://schemas.microsoft.com/office/powerpoint/2010/main" val="1937645823"/>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0480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err="1" smtClean="0">
                <a:solidFill>
                  <a:srgbClr val="216A8B"/>
                </a:solidFill>
                <a:latin typeface="+mj-lt"/>
              </a:rPr>
              <a:t>mtSNPs</a:t>
            </a:r>
            <a:r>
              <a:rPr lang="en-US" sz="2800" b="1" dirty="0" smtClean="0">
                <a:solidFill>
                  <a:srgbClr val="216A8B"/>
                </a:solidFill>
                <a:latin typeface="+mj-lt"/>
              </a:rPr>
              <a:t> Associated with POAG in </a:t>
            </a:r>
            <a:r>
              <a:rPr lang="en-US" sz="2800" b="1" dirty="0">
                <a:solidFill>
                  <a:srgbClr val="216A8B"/>
                </a:solidFill>
                <a:latin typeface="+mj-lt"/>
              </a:rPr>
              <a:t>N</a:t>
            </a:r>
            <a:r>
              <a:rPr lang="en-US" sz="2800" b="1" dirty="0" smtClean="0">
                <a:solidFill>
                  <a:srgbClr val="216A8B"/>
                </a:solidFill>
                <a:latin typeface="+mj-lt"/>
              </a:rPr>
              <a:t>on-Hispanics Whites</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37025592"/>
              </p:ext>
            </p:extLst>
          </p:nvPr>
        </p:nvGraphicFramePr>
        <p:xfrm>
          <a:off x="638354" y="1600200"/>
          <a:ext cx="7819846" cy="4435848"/>
        </p:xfrm>
        <a:graphic>
          <a:graphicData uri="http://schemas.openxmlformats.org/drawingml/2006/table">
            <a:tbl>
              <a:tblPr>
                <a:tableStyleId>{5C22544A-7EE6-4342-B048-85BDC9FD1C3A}</a:tableStyleId>
              </a:tblPr>
              <a:tblGrid>
                <a:gridCol w="1117121"/>
                <a:gridCol w="1117121"/>
                <a:gridCol w="951621"/>
                <a:gridCol w="954056"/>
                <a:gridCol w="834798"/>
                <a:gridCol w="1311826"/>
                <a:gridCol w="1533303"/>
              </a:tblGrid>
              <a:tr h="739308">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SNP</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Position </a:t>
                      </a:r>
                      <a:endParaRPr lang="en-US" sz="1800" b="1" u="none" strike="noStrike" dirty="0" smtClean="0">
                        <a:effectLst/>
                        <a:latin typeface="Arial" panose="020B0604020202020204" pitchFamily="34" charset="0"/>
                        <a:cs typeface="Arial" panose="020B0604020202020204" pitchFamily="34" charset="0"/>
                      </a:endParaRPr>
                    </a:p>
                    <a:p>
                      <a:pPr algn="ctr" fontAlgn="ctr"/>
                      <a:r>
                        <a:rPr lang="en-US" sz="1800" b="1" u="none" strike="noStrike" dirty="0" smtClean="0">
                          <a:effectLst/>
                          <a:latin typeface="Arial" panose="020B0604020202020204" pitchFamily="34" charset="0"/>
                          <a:cs typeface="Arial" panose="020B0604020202020204" pitchFamily="34" charset="0"/>
                        </a:rPr>
                        <a:t>in </a:t>
                      </a:r>
                      <a:r>
                        <a:rPr lang="en-US" sz="1800" b="1" u="none" strike="noStrike" dirty="0" err="1" smtClean="0">
                          <a:effectLst/>
                          <a:latin typeface="Arial" panose="020B0604020202020204" pitchFamily="34" charset="0"/>
                          <a:cs typeface="Arial" panose="020B0604020202020204" pitchFamily="34" charset="0"/>
                        </a:rPr>
                        <a:t>mtDNA</a:t>
                      </a:r>
                      <a:r>
                        <a:rPr lang="en-US" sz="1800" b="1" u="none" strike="noStrike" dirty="0" smtClean="0">
                          <a:effectLst/>
                          <a:latin typeface="Arial" panose="020B0604020202020204" pitchFamily="34" charset="0"/>
                          <a:cs typeface="Arial" panose="020B0604020202020204" pitchFamily="34" charset="0"/>
                        </a:rPr>
                        <a:t> </a:t>
                      </a:r>
                      <a:r>
                        <a:rPr lang="en-US" sz="1800" b="1" u="none" strike="noStrike" dirty="0">
                          <a:effectLst/>
                          <a:latin typeface="Arial" panose="020B0604020202020204" pitchFamily="34" charset="0"/>
                          <a:cs typeface="Arial" panose="020B0604020202020204" pitchFamily="34" charset="0"/>
                        </a:rPr>
                        <a:t>(</a:t>
                      </a:r>
                      <a:r>
                        <a:rPr lang="en-US" sz="1800" b="1" u="none" strike="noStrike" dirty="0" err="1">
                          <a:effectLst/>
                          <a:latin typeface="Arial" panose="020B0604020202020204" pitchFamily="34" charset="0"/>
                          <a:cs typeface="Arial" panose="020B0604020202020204" pitchFamily="34" charset="0"/>
                        </a:rPr>
                        <a:t>bp</a:t>
                      </a:r>
                      <a:r>
                        <a:rPr lang="en-US" sz="1800" b="1" u="none" strike="noStrike" dirty="0">
                          <a:effectLst/>
                          <a:latin typeface="Arial" panose="020B0604020202020204" pitchFamily="34" charset="0"/>
                          <a:cs typeface="Arial" panose="020B0604020202020204" pitchFamily="34" charset="0"/>
                        </a:rPr>
                        <a:t>)</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gridSpan="2">
                  <a:txBody>
                    <a:bodyPr/>
                    <a:lstStyle/>
                    <a:p>
                      <a:pPr algn="ctr" fontAlgn="ctr"/>
                      <a:r>
                        <a:rPr lang="en-US" sz="1800" b="1" u="none" strike="noStrike">
                          <a:effectLst/>
                          <a:latin typeface="Arial" panose="020B0604020202020204" pitchFamily="34" charset="0"/>
                          <a:cs typeface="Arial" panose="020B0604020202020204" pitchFamily="34" charset="0"/>
                        </a:rPr>
                        <a:t>Minor Allele Frequency</a:t>
                      </a:r>
                      <a:endParaRPr lang="en-US" sz="1800" b="1" i="1" u="none" strike="noStrike">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endParaRPr lang="en-US"/>
                    </a:p>
                  </a:txBody>
                  <a:tcPr/>
                </a:tc>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OR</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P-value</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rowSpan="2">
                  <a:txBody>
                    <a:bodyPr/>
                    <a:lstStyle/>
                    <a:p>
                      <a:pPr algn="ctr" fontAlgn="ctr"/>
                      <a:r>
                        <a:rPr lang="en-US" sz="1800" b="1" i="1" u="none" strike="noStrike" dirty="0" err="1" smtClean="0">
                          <a:effectLst/>
                          <a:latin typeface="Arial" panose="020B0604020202020204" pitchFamily="34" charset="0"/>
                          <a:cs typeface="Arial" panose="020B0604020202020204" pitchFamily="34" charset="0"/>
                        </a:rPr>
                        <a:t>Haplogroups</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739308">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a:effectLst/>
                          <a:latin typeface="Arial" panose="020B0604020202020204" pitchFamily="34" charset="0"/>
                          <a:cs typeface="Arial" panose="020B0604020202020204" pitchFamily="34" charset="0"/>
                        </a:rPr>
                        <a:t>Control</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n-US" sz="1800" b="1" u="none" strike="noStrike" dirty="0">
                          <a:effectLst/>
                          <a:latin typeface="Arial" panose="020B0604020202020204" pitchFamily="34" charset="0"/>
                          <a:cs typeface="Arial" panose="020B0604020202020204" pitchFamily="34" charset="0"/>
                        </a:rPr>
                        <a:t>Case</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vMerge="1">
                  <a:txBody>
                    <a:bodyPr/>
                    <a:lstStyle/>
                    <a:p>
                      <a:endParaRPr lang="en-US"/>
                    </a:p>
                  </a:txBody>
                  <a:tcPr/>
                </a:tc>
                <a:tc vMerge="1">
                  <a:txBody>
                    <a:bodyPr/>
                    <a:lstStyle/>
                    <a:p>
                      <a:endParaRPr lang="en-US" dirty="0"/>
                    </a:p>
                  </a:txBody>
                  <a:tcPr/>
                </a:tc>
                <a:tc vMerge="1">
                  <a:txBody>
                    <a:bodyPr/>
                    <a:lstStyle/>
                    <a:p>
                      <a:endParaRPr lang="en-US"/>
                    </a:p>
                  </a:txBody>
                  <a:tcPr/>
                </a:tc>
              </a:tr>
              <a:tr h="739308">
                <a:tc>
                  <a:txBody>
                    <a:bodyPr/>
                    <a:lstStyle/>
                    <a:p>
                      <a:pPr algn="ctr" fontAlgn="b"/>
                      <a:r>
                        <a:rPr lang="en-US" sz="1600" u="none" strike="noStrike" dirty="0">
                          <a:effectLst/>
                          <a:latin typeface="Arial" panose="020B0604020202020204" pitchFamily="34" charset="0"/>
                          <a:cs typeface="Arial" panose="020B0604020202020204" pitchFamily="34" charset="0"/>
                        </a:rPr>
                        <a:t>rs28357981</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T4977C</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0.0014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0.0046</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4.04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6.39*10</a:t>
                      </a:r>
                      <a:r>
                        <a:rPr lang="en-US" sz="1600" u="none" strike="noStrike" baseline="30000" dirty="0" smtClean="0">
                          <a:effectLst/>
                          <a:latin typeface="Arial" panose="020B0604020202020204" pitchFamily="34" charset="0"/>
                          <a:cs typeface="Arial" panose="020B0604020202020204" pitchFamily="34" charset="0"/>
                        </a:rPr>
                        <a:t>-7</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a:effectLst/>
                          <a:latin typeface="Arial" panose="020B0604020202020204" pitchFamily="34" charset="0"/>
                          <a:cs typeface="Arial" panose="020B0604020202020204" pitchFamily="34" charset="0"/>
                        </a:rPr>
                        <a:t>B2</a:t>
                      </a:r>
                      <a:r>
                        <a:rPr lang="en-US" sz="1600" b="0" i="0" u="none" strike="noStrike" dirty="0">
                          <a:effectLst/>
                          <a:latin typeface="Arial" panose="020B0604020202020204" pitchFamily="34" charset="0"/>
                          <a:cs typeface="Arial" panose="020B0604020202020204" pitchFamily="34" charset="0"/>
                        </a:rPr>
                        <a:t>, L4, N10</a:t>
                      </a:r>
                    </a:p>
                  </a:txBody>
                  <a:tcPr marL="9525" marR="9525" marT="9525" marB="0" anchor="ctr"/>
                </a:tc>
              </a:tr>
              <a:tr h="739308">
                <a:tc>
                  <a:txBody>
                    <a:bodyPr/>
                    <a:lstStyle/>
                    <a:p>
                      <a:pPr algn="ctr" fontAlgn="b"/>
                      <a:r>
                        <a:rPr lang="en-US" sz="1600" u="none" strike="noStrike">
                          <a:effectLst/>
                          <a:latin typeface="Arial" panose="020B0604020202020204" pitchFamily="34" charset="0"/>
                          <a:cs typeface="Arial" panose="020B0604020202020204" pitchFamily="34" charset="0"/>
                        </a:rPr>
                        <a:t>rs1029294</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C6473T</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0.0020</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0.0055</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3.05</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8.32*10</a:t>
                      </a:r>
                      <a:r>
                        <a:rPr lang="en-US" sz="1600" u="none" strike="noStrike" baseline="30000" dirty="0" smtClean="0">
                          <a:effectLst/>
                          <a:latin typeface="Arial" panose="020B0604020202020204" pitchFamily="34" charset="0"/>
                          <a:cs typeface="Arial" panose="020B0604020202020204" pitchFamily="34" charset="0"/>
                        </a:rPr>
                        <a:t>-6</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a:effectLst/>
                          <a:latin typeface="Arial" panose="020B0604020202020204" pitchFamily="34" charset="0"/>
                          <a:cs typeface="Arial" panose="020B0604020202020204" pitchFamily="34" charset="0"/>
                        </a:rPr>
                        <a:t>B2</a:t>
                      </a:r>
                      <a:r>
                        <a:rPr lang="en-US" sz="1600" b="0" i="0" u="none" strike="noStrike" dirty="0">
                          <a:effectLst/>
                          <a:latin typeface="Arial" panose="020B0604020202020204" pitchFamily="34" charset="0"/>
                          <a:cs typeface="Arial" panose="020B0604020202020204" pitchFamily="34" charset="0"/>
                        </a:rPr>
                        <a:t>, M1</a:t>
                      </a:r>
                    </a:p>
                  </a:txBody>
                  <a:tcPr marL="9525" marR="9525" marT="9525" marB="0" anchor="ctr"/>
                </a:tc>
              </a:tr>
              <a:tr h="739308">
                <a:tc>
                  <a:txBody>
                    <a:bodyPr/>
                    <a:lstStyle/>
                    <a:p>
                      <a:pPr algn="ctr" fontAlgn="b"/>
                      <a:r>
                        <a:rPr lang="en-US" sz="1600" u="none" strike="noStrike">
                          <a:effectLst/>
                          <a:latin typeface="Arial" panose="020B0604020202020204" pitchFamily="34" charset="0"/>
                          <a:cs typeface="Arial" panose="020B0604020202020204" pitchFamily="34" charset="0"/>
                        </a:rPr>
                        <a:t>rs3928312</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A2833G</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0.0001</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0.0012</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12.36</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1.50*10</a:t>
                      </a:r>
                      <a:r>
                        <a:rPr lang="en-US" sz="1600" u="none" strike="noStrike" baseline="30000" dirty="0" smtClean="0">
                          <a:effectLst/>
                          <a:latin typeface="Arial" panose="020B0604020202020204" pitchFamily="34" charset="0"/>
                          <a:cs typeface="Arial" panose="020B0604020202020204" pitchFamily="34" charset="0"/>
                        </a:rPr>
                        <a:t>-4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dirty="0">
                          <a:effectLst/>
                          <a:latin typeface="Arial" panose="020B0604020202020204" pitchFamily="34" charset="0"/>
                          <a:cs typeface="Arial" panose="020B0604020202020204" pitchFamily="34" charset="0"/>
                        </a:rPr>
                        <a:t>R5, M38, M67</a:t>
                      </a:r>
                    </a:p>
                  </a:txBody>
                  <a:tcPr marL="9525" marR="9525" marT="9525" marB="0" anchor="ctr"/>
                </a:tc>
              </a:tr>
              <a:tr h="739308">
                <a:tc>
                  <a:txBody>
                    <a:bodyPr/>
                    <a:lstStyle/>
                    <a:p>
                      <a:pPr algn="ctr" fontAlgn="b"/>
                      <a:r>
                        <a:rPr lang="en-US" sz="1600" u="none" strike="noStrike">
                          <a:effectLst/>
                          <a:latin typeface="Arial" panose="020B0604020202020204" pitchFamily="34" charset="0"/>
                          <a:cs typeface="Arial" panose="020B0604020202020204" pitchFamily="34" charset="0"/>
                        </a:rPr>
                        <a:t>rs3134801</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T9950C</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0.0026</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0.0055</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2.45</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3.26*10</a:t>
                      </a:r>
                      <a:r>
                        <a:rPr lang="en-US" sz="1600" u="none" strike="noStrike" baseline="30000" dirty="0" smtClean="0">
                          <a:effectLst/>
                          <a:latin typeface="Arial" panose="020B0604020202020204" pitchFamily="34" charset="0"/>
                          <a:cs typeface="Arial" panose="020B0604020202020204" pitchFamily="34" charset="0"/>
                        </a:rPr>
                        <a:t>-4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pl-PL" sz="1600" b="1" i="0" u="none" strike="noStrike" dirty="0">
                          <a:effectLst/>
                          <a:latin typeface="Arial" panose="020B0604020202020204" pitchFamily="34" charset="0"/>
                          <a:cs typeface="Arial" panose="020B0604020202020204" pitchFamily="34" charset="0"/>
                        </a:rPr>
                        <a:t>B2</a:t>
                      </a:r>
                      <a:r>
                        <a:rPr lang="pl-PL" sz="1600" b="0" i="0" u="none" strike="noStrike" dirty="0">
                          <a:effectLst/>
                          <a:latin typeface="Arial" panose="020B0604020202020204" pitchFamily="34" charset="0"/>
                          <a:cs typeface="Arial" panose="020B0604020202020204" pitchFamily="34" charset="0"/>
                        </a:rPr>
                        <a:t>, B5, </a:t>
                      </a:r>
                      <a:r>
                        <a:rPr lang="pl-PL" sz="1600" b="0" i="0" u="none" strike="noStrike" dirty="0" smtClean="0">
                          <a:effectLst/>
                          <a:latin typeface="Arial" panose="020B0604020202020204" pitchFamily="34" charset="0"/>
                          <a:cs typeface="Arial" panose="020B0604020202020204" pitchFamily="34" charset="0"/>
                        </a:rPr>
                        <a:t>HV4</a:t>
                      </a:r>
                      <a:r>
                        <a:rPr lang="pl-PL" sz="1600" b="0" i="0" u="none" strike="noStrike" dirty="0">
                          <a:effectLst/>
                          <a:latin typeface="Arial" panose="020B0604020202020204" pitchFamily="34" charset="0"/>
                          <a:cs typeface="Arial" panose="020B0604020202020204" pitchFamily="34" charset="0"/>
                        </a:rPr>
                        <a:t>, L0, L3, M11, W1</a:t>
                      </a:r>
                    </a:p>
                  </a:txBody>
                  <a:tcPr marL="9525" marR="9525" marT="9525" marB="0" anchor="ctr"/>
                </a:tc>
              </a:tr>
            </a:tbl>
          </a:graphicData>
        </a:graphic>
      </p:graphicFrame>
    </p:spTree>
    <p:extLst>
      <p:ext uri="{BB962C8B-B14F-4D97-AF65-F5344CB8AC3E}">
        <p14:creationId xmlns:p14="http://schemas.microsoft.com/office/powerpoint/2010/main" val="25083619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6468"/>
            <a:ext cx="8229600" cy="480131"/>
          </a:xfrm>
        </p:spPr>
        <p:txBody>
          <a:bodyPr/>
          <a:lstStyle/>
          <a:p>
            <a:r>
              <a:rPr lang="en-US" sz="2800" dirty="0" smtClean="0"/>
              <a:t>Mitochondrial Lineages Cluster by Continent</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81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08" y="1600200"/>
            <a:ext cx="5891092" cy="418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657600" y="1752600"/>
            <a:ext cx="948906" cy="391049"/>
          </a:xfrm>
          <a:prstGeom prst="straightConnector1">
            <a:avLst/>
          </a:prstGeom>
          <a:solidFill>
            <a:schemeClr val="tx2"/>
          </a:solidFill>
          <a:ln w="63500"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TextBox 8"/>
          <p:cNvSpPr txBox="1"/>
          <p:nvPr/>
        </p:nvSpPr>
        <p:spPr>
          <a:xfrm>
            <a:off x="3026434" y="1371600"/>
            <a:ext cx="707366" cy="584775"/>
          </a:xfrm>
          <a:prstGeom prst="rect">
            <a:avLst/>
          </a:prstGeom>
          <a:noFill/>
        </p:spPr>
        <p:txBody>
          <a:bodyPr wrap="square" rtlCol="0">
            <a:spAutoFit/>
          </a:bodyPr>
          <a:lstStyle/>
          <a:p>
            <a:r>
              <a:rPr lang="en-US" sz="3200" b="1" dirty="0" smtClean="0"/>
              <a:t>B2</a:t>
            </a:r>
            <a:endParaRPr lang="en-US" sz="2800" b="1" dirty="0"/>
          </a:p>
        </p:txBody>
      </p:sp>
    </p:spTree>
    <p:extLst>
      <p:ext uri="{BB962C8B-B14F-4D97-AF65-F5344CB8AC3E}">
        <p14:creationId xmlns:p14="http://schemas.microsoft.com/office/powerpoint/2010/main" val="22079779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438"/>
            <a:ext cx="8229600" cy="480131"/>
          </a:xfrm>
        </p:spPr>
        <p:txBody>
          <a:bodyPr/>
          <a:lstStyle/>
          <a:p>
            <a:r>
              <a:rPr lang="en-US" sz="2800" dirty="0" smtClean="0"/>
              <a:t>Mitochondrial Migrations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82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458967"/>
            <a:ext cx="85153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H="1">
            <a:off x="6987395" y="3157260"/>
            <a:ext cx="1207696" cy="0"/>
          </a:xfrm>
          <a:prstGeom prst="straightConnector1">
            <a:avLst/>
          </a:prstGeom>
          <a:solidFill>
            <a:schemeClr val="tx2"/>
          </a:solidFill>
          <a:ln w="63500"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Box 10"/>
          <p:cNvSpPr txBox="1"/>
          <p:nvPr/>
        </p:nvSpPr>
        <p:spPr>
          <a:xfrm>
            <a:off x="8195091" y="2864872"/>
            <a:ext cx="707366" cy="584775"/>
          </a:xfrm>
          <a:prstGeom prst="rect">
            <a:avLst/>
          </a:prstGeom>
          <a:noFill/>
        </p:spPr>
        <p:txBody>
          <a:bodyPr wrap="square" rtlCol="0">
            <a:spAutoFit/>
          </a:bodyPr>
          <a:lstStyle/>
          <a:p>
            <a:r>
              <a:rPr lang="en-US" sz="3200" b="1" dirty="0" smtClean="0"/>
              <a:t>B2</a:t>
            </a:r>
            <a:endParaRPr lang="en-US" sz="2800" b="1" dirty="0"/>
          </a:p>
        </p:txBody>
      </p:sp>
    </p:spTree>
    <p:extLst>
      <p:ext uri="{BB962C8B-B14F-4D97-AF65-F5344CB8AC3E}">
        <p14:creationId xmlns:p14="http://schemas.microsoft.com/office/powerpoint/2010/main" val="33915072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0480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216A8B"/>
                </a:solidFill>
                <a:latin typeface="+mj-lt"/>
              </a:rPr>
              <a:t>Ancestry of Latinos in GERA</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pic>
        <p:nvPicPr>
          <p:cNvPr id="9218" name="Picture 11" descr="ybLATpc1-2SoleA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0" y="964182"/>
            <a:ext cx="6949440" cy="52402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438400" y="2516148"/>
            <a:ext cx="1295400" cy="707886"/>
          </a:xfrm>
          <a:prstGeom prst="rect">
            <a:avLst/>
          </a:prstGeom>
          <a:noFill/>
        </p:spPr>
        <p:txBody>
          <a:bodyPr wrap="square" rtlCol="0">
            <a:spAutoFit/>
          </a:bodyPr>
          <a:lstStyle/>
          <a:p>
            <a:pPr algn="ctr"/>
            <a:r>
              <a:rPr lang="en-US" sz="2000" b="1" dirty="0" smtClean="0"/>
              <a:t>Native</a:t>
            </a:r>
          </a:p>
          <a:p>
            <a:pPr algn="ctr"/>
            <a:r>
              <a:rPr lang="en-US" sz="2000" b="1" dirty="0" smtClean="0"/>
              <a:t>American</a:t>
            </a:r>
            <a:endParaRPr lang="en-US" sz="2000" b="1" dirty="0"/>
          </a:p>
        </p:txBody>
      </p:sp>
      <p:sp>
        <p:nvSpPr>
          <p:cNvPr id="9" name="TextBox 8"/>
          <p:cNvSpPr txBox="1"/>
          <p:nvPr/>
        </p:nvSpPr>
        <p:spPr>
          <a:xfrm>
            <a:off x="5088146" y="1745754"/>
            <a:ext cx="1295400" cy="400110"/>
          </a:xfrm>
          <a:prstGeom prst="rect">
            <a:avLst/>
          </a:prstGeom>
          <a:noFill/>
        </p:spPr>
        <p:txBody>
          <a:bodyPr wrap="square" rtlCol="0">
            <a:spAutoFit/>
          </a:bodyPr>
          <a:lstStyle/>
          <a:p>
            <a:pPr algn="ctr"/>
            <a:r>
              <a:rPr lang="en-US" sz="2000" b="1" dirty="0" smtClean="0"/>
              <a:t>European</a:t>
            </a:r>
            <a:endParaRPr lang="en-US" sz="2000" b="1" dirty="0"/>
          </a:p>
        </p:txBody>
      </p:sp>
      <p:sp>
        <p:nvSpPr>
          <p:cNvPr id="10" name="TextBox 9"/>
          <p:cNvSpPr txBox="1"/>
          <p:nvPr/>
        </p:nvSpPr>
        <p:spPr>
          <a:xfrm>
            <a:off x="3398520" y="4842450"/>
            <a:ext cx="1173480" cy="400110"/>
          </a:xfrm>
          <a:prstGeom prst="rect">
            <a:avLst/>
          </a:prstGeom>
          <a:noFill/>
        </p:spPr>
        <p:txBody>
          <a:bodyPr wrap="square" rtlCol="0">
            <a:spAutoFit/>
          </a:bodyPr>
          <a:lstStyle/>
          <a:p>
            <a:pPr algn="ctr"/>
            <a:r>
              <a:rPr lang="en-US" sz="2000" b="1" dirty="0" smtClean="0"/>
              <a:t>African</a:t>
            </a:r>
            <a:endParaRPr lang="en-US" sz="2000" b="1" dirty="0"/>
          </a:p>
        </p:txBody>
      </p:sp>
    </p:spTree>
    <p:extLst>
      <p:ext uri="{BB962C8B-B14F-4D97-AF65-F5344CB8AC3E}">
        <p14:creationId xmlns:p14="http://schemas.microsoft.com/office/powerpoint/2010/main" val="28190312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3528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216A8B"/>
                </a:solidFill>
                <a:latin typeface="+mj-lt"/>
              </a:rPr>
              <a:t>The Effect of Ancestry on B2 and </a:t>
            </a:r>
            <a:r>
              <a:rPr lang="en-US" sz="2800" b="1" dirty="0" err="1" smtClean="0">
                <a:solidFill>
                  <a:srgbClr val="216A8B"/>
                </a:solidFill>
                <a:latin typeface="+mj-lt"/>
              </a:rPr>
              <a:t>mtSNP</a:t>
            </a:r>
            <a:r>
              <a:rPr lang="en-US" sz="2800" b="1" dirty="0" smtClean="0">
                <a:solidFill>
                  <a:srgbClr val="216A8B"/>
                </a:solidFill>
                <a:latin typeface="+mj-lt"/>
              </a:rPr>
              <a:t> Associations</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6722126"/>
              </p:ext>
            </p:extLst>
          </p:nvPr>
        </p:nvGraphicFramePr>
        <p:xfrm>
          <a:off x="685800" y="1584960"/>
          <a:ext cx="7695749" cy="4436269"/>
        </p:xfrm>
        <a:graphic>
          <a:graphicData uri="http://schemas.openxmlformats.org/drawingml/2006/table">
            <a:tbl>
              <a:tblPr>
                <a:tableStyleId>{5C22544A-7EE6-4342-B048-85BDC9FD1C3A}</a:tableStyleId>
              </a:tblPr>
              <a:tblGrid>
                <a:gridCol w="2052201"/>
                <a:gridCol w="1410887"/>
                <a:gridCol w="1410887"/>
                <a:gridCol w="1410887"/>
                <a:gridCol w="1410887"/>
              </a:tblGrid>
              <a:tr h="370739">
                <a:tc rowSpan="2">
                  <a:txBody>
                    <a:bodyPr/>
                    <a:lstStyle/>
                    <a:p>
                      <a:pPr algn="ctr" fontAlgn="ctr"/>
                      <a:r>
                        <a:rPr lang="en-US" sz="2000" b="1" u="none" strike="noStrike" dirty="0" err="1" smtClean="0">
                          <a:effectLst/>
                          <a:latin typeface="Arial" panose="020B0604020202020204" pitchFamily="34" charset="0"/>
                          <a:cs typeface="Arial" panose="020B0604020202020204" pitchFamily="34" charset="0"/>
                        </a:rPr>
                        <a:t>Haplogroup</a:t>
                      </a:r>
                      <a:r>
                        <a:rPr lang="en-US" sz="2000" b="1" u="none" strike="noStrike" dirty="0" smtClean="0">
                          <a:effectLst/>
                          <a:latin typeface="Arial" panose="020B0604020202020204" pitchFamily="34" charset="0"/>
                          <a:cs typeface="Arial" panose="020B0604020202020204" pitchFamily="34" charset="0"/>
                        </a:rPr>
                        <a:t>/SNP</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gridSpan="2">
                  <a:txBody>
                    <a:bodyPr/>
                    <a:lstStyle/>
                    <a:p>
                      <a:pPr algn="ctr" fontAlgn="b"/>
                      <a:r>
                        <a:rPr lang="en-US" sz="2000" b="1" u="none" strike="noStrike">
                          <a:effectLst/>
                          <a:latin typeface="Arial" panose="020B0604020202020204" pitchFamily="34" charset="0"/>
                          <a:cs typeface="Arial" panose="020B0604020202020204" pitchFamily="34" charset="0"/>
                        </a:rPr>
                        <a:t>Unadjusted</a:t>
                      </a:r>
                      <a:endParaRPr lang="en-US" sz="2000" b="1" i="1" u="none" strike="noStrike">
                        <a:effectLst/>
                        <a:latin typeface="Arial" panose="020B0604020202020204" pitchFamily="34" charset="0"/>
                        <a:cs typeface="Arial" panose="020B0604020202020204" pitchFamily="34" charset="0"/>
                      </a:endParaRPr>
                    </a:p>
                  </a:txBody>
                  <a:tcPr marL="6327" marR="6327" marT="6327" marB="0" anchor="b">
                    <a:solidFill>
                      <a:schemeClr val="bg1">
                        <a:lumMod val="85000"/>
                      </a:schemeClr>
                    </a:solidFill>
                  </a:tcPr>
                </a:tc>
                <a:tc hMerge="1">
                  <a:txBody>
                    <a:bodyPr/>
                    <a:lstStyle/>
                    <a:p>
                      <a:endParaRPr lang="en-US"/>
                    </a:p>
                  </a:txBody>
                  <a:tcPr/>
                </a:tc>
                <a:tc gridSpan="2">
                  <a:txBody>
                    <a:bodyPr/>
                    <a:lstStyle/>
                    <a:p>
                      <a:pPr algn="ctr" fontAlgn="b"/>
                      <a:r>
                        <a:rPr lang="en-US" sz="2000" b="1" u="none" strike="noStrike">
                          <a:effectLst/>
                          <a:latin typeface="Arial" panose="020B0604020202020204" pitchFamily="34" charset="0"/>
                          <a:cs typeface="Arial" panose="020B0604020202020204" pitchFamily="34" charset="0"/>
                        </a:rPr>
                        <a:t>Adjusted</a:t>
                      </a:r>
                      <a:endParaRPr lang="en-US" sz="2000" b="1" i="1" u="none" strike="noStrike">
                        <a:effectLst/>
                        <a:latin typeface="Arial" panose="020B0604020202020204" pitchFamily="34" charset="0"/>
                        <a:cs typeface="Arial" panose="020B0604020202020204" pitchFamily="34" charset="0"/>
                      </a:endParaRPr>
                    </a:p>
                  </a:txBody>
                  <a:tcPr marL="6327" marR="6327" marT="6327" marB="0" anchor="b">
                    <a:solidFill>
                      <a:schemeClr val="bg1">
                        <a:lumMod val="85000"/>
                      </a:schemeClr>
                    </a:solidFill>
                  </a:tcPr>
                </a:tc>
                <a:tc hMerge="1">
                  <a:txBody>
                    <a:bodyPr/>
                    <a:lstStyle/>
                    <a:p>
                      <a:endParaRPr lang="en-US"/>
                    </a:p>
                  </a:txBody>
                  <a:tcPr/>
                </a:tc>
              </a:tr>
              <a:tr h="332006">
                <a:tc vMerge="1">
                  <a:txBody>
                    <a:bodyPr/>
                    <a:lstStyle/>
                    <a:p>
                      <a:endParaRPr lang="en-US"/>
                    </a:p>
                  </a:txBody>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OR</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P-value</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OR</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P-value</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r>
              <a:tr h="251422">
                <a:tc gridSpan="5">
                  <a:txBody>
                    <a:bodyPr/>
                    <a:lstStyle/>
                    <a:p>
                      <a:pPr algn="l" fontAlgn="b"/>
                      <a:r>
                        <a:rPr lang="en-US" sz="2000" u="none" strike="noStrike" dirty="0" smtClean="0">
                          <a:effectLst/>
                          <a:latin typeface="Arial" panose="020B0604020202020204" pitchFamily="34" charset="0"/>
                          <a:cs typeface="Arial" panose="020B0604020202020204" pitchFamily="34" charset="0"/>
                        </a:rPr>
                        <a:t>non-Hispanic white</a:t>
                      </a:r>
                      <a:endParaRPr lang="en-US" sz="2000" b="1" i="0" u="none" strike="noStrike" dirty="0">
                        <a:effectLst/>
                        <a:latin typeface="Arial" panose="020B0604020202020204" pitchFamily="34" charset="0"/>
                        <a:cs typeface="Arial" panose="020B0604020202020204" pitchFamily="34" charset="0"/>
                      </a:endParaRPr>
                    </a:p>
                  </a:txBody>
                  <a:tcPr marL="6327" marR="6327" marT="6327" marB="0" anchor="b"/>
                </a:tc>
                <a:tc hMerge="1">
                  <a:txBody>
                    <a:bodyPr/>
                    <a:lstStyle/>
                    <a:p>
                      <a:pPr algn="ctr" fontAlgn="b"/>
                      <a:endParaRPr lang="en-US" sz="2000" b="0" i="0" u="none" strike="noStrike" dirty="0">
                        <a:effectLst/>
                        <a:latin typeface="Geneva CY"/>
                      </a:endParaRPr>
                    </a:p>
                  </a:txBody>
                  <a:tcPr marL="6327" marR="6327" marT="6327" marB="0" anchor="b"/>
                </a:tc>
                <a:tc hMerge="1">
                  <a:txBody>
                    <a:bodyPr/>
                    <a:lstStyle/>
                    <a:p>
                      <a:pPr algn="ctr" fontAlgn="b"/>
                      <a:endParaRPr lang="en-US" sz="2000" b="0" i="0" u="none" strike="noStrike" dirty="0">
                        <a:effectLst/>
                        <a:latin typeface="Geneva CY"/>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B2</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2.95</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smtClean="0">
                          <a:effectLst/>
                          <a:latin typeface="Arial" panose="020B0604020202020204" pitchFamily="34" charset="0"/>
                          <a:cs typeface="Arial" panose="020B0604020202020204" pitchFamily="34" charset="0"/>
                        </a:rPr>
                        <a:t>3.88*10</a:t>
                      </a:r>
                      <a:r>
                        <a:rPr lang="en-US" sz="2000" u="none" strike="noStrike" baseline="30000" dirty="0" smtClean="0">
                          <a:effectLst/>
                          <a:latin typeface="Arial" panose="020B0604020202020204" pitchFamily="34" charset="0"/>
                          <a:cs typeface="Arial" panose="020B0604020202020204" pitchFamily="34" charset="0"/>
                        </a:rPr>
                        <a:t>-5</a:t>
                      </a:r>
                      <a:endParaRPr lang="en-US" sz="2000" b="0" i="0" u="none" strike="noStrike" baseline="30000"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3.34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1.54*10</a:t>
                      </a:r>
                      <a:r>
                        <a:rPr lang="en-US" sz="2000" u="none" strike="noStrike" baseline="30000" dirty="0" smtClean="0">
                          <a:effectLst/>
                          <a:latin typeface="Arial" panose="020B0604020202020204" pitchFamily="34" charset="0"/>
                          <a:cs typeface="Arial" panose="020B0604020202020204" pitchFamily="34" charset="0"/>
                        </a:rPr>
                        <a:t>-5</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dirty="0">
                          <a:effectLst/>
                          <a:latin typeface="Arial" panose="020B0604020202020204" pitchFamily="34" charset="0"/>
                          <a:cs typeface="Arial" panose="020B0604020202020204" pitchFamily="34" charset="0"/>
                        </a:rPr>
                        <a:t>rs28358586</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ctr"/>
                </a:tc>
                <a:tc>
                  <a:txBody>
                    <a:bodyPr/>
                    <a:lstStyle/>
                    <a:p>
                      <a:pPr algn="ctr" fontAlgn="b"/>
                      <a:r>
                        <a:rPr lang="en-US" sz="2000" u="none" strike="noStrike">
                          <a:effectLst/>
                          <a:latin typeface="Arial" panose="020B0604020202020204" pitchFamily="34" charset="0"/>
                          <a:cs typeface="Arial" panose="020B0604020202020204" pitchFamily="34" charset="0"/>
                        </a:rPr>
                        <a:t>1.71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1.93*10</a:t>
                      </a:r>
                      <a:r>
                        <a:rPr lang="en-US" sz="2000" u="none" strike="noStrike" baseline="30000" dirty="0" smtClean="0">
                          <a:effectLst/>
                          <a:latin typeface="Arial" panose="020B0604020202020204" pitchFamily="34" charset="0"/>
                          <a:cs typeface="Arial" panose="020B0604020202020204" pitchFamily="34" charset="0"/>
                        </a:rPr>
                        <a:t>-2</a:t>
                      </a:r>
                      <a:endParaRPr lang="en-US" sz="2000" b="0" i="0" u="none" strike="noStrike" baseline="30000" dirty="0" smtClean="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2.08</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2.40*10</a:t>
                      </a:r>
                      <a:r>
                        <a:rPr lang="en-US" sz="2000" u="none" strike="noStrike" baseline="30000" dirty="0" smtClean="0">
                          <a:effectLst/>
                          <a:latin typeface="Arial" panose="020B0604020202020204" pitchFamily="34" charset="0"/>
                          <a:cs typeface="Arial" panose="020B0604020202020204" pitchFamily="34" charset="0"/>
                        </a:rPr>
                        <a:t>-3</a:t>
                      </a:r>
                      <a:endParaRPr lang="en-US" sz="2000" b="0" i="0" u="none" strike="noStrike" baseline="30000" dirty="0" smtClean="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rs28357981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3.59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8.37*10</a:t>
                      </a:r>
                      <a:r>
                        <a:rPr lang="en-US" sz="2000" u="none" strike="noStrike" baseline="30000" dirty="0" smtClean="0">
                          <a:effectLst/>
                          <a:latin typeface="Arial" panose="020B0604020202020204" pitchFamily="34" charset="0"/>
                          <a:cs typeface="Arial" panose="020B0604020202020204" pitchFamily="34" charset="0"/>
                        </a:rPr>
                        <a:t>-7</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4.35</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1.05*10</a:t>
                      </a:r>
                      <a:r>
                        <a:rPr lang="en-US" sz="2000" u="none" strike="noStrike" baseline="30000" dirty="0" smtClean="0">
                          <a:effectLst/>
                          <a:latin typeface="Arial" panose="020B0604020202020204" pitchFamily="34" charset="0"/>
                          <a:cs typeface="Arial" panose="020B0604020202020204" pitchFamily="34" charset="0"/>
                        </a:rPr>
                        <a:t>-7</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rs1029294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2.96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4.49*10</a:t>
                      </a:r>
                      <a:r>
                        <a:rPr lang="en-US" sz="2000" u="none" strike="noStrike" baseline="30000" dirty="0" smtClean="0">
                          <a:effectLst/>
                          <a:latin typeface="Arial" panose="020B0604020202020204" pitchFamily="34" charset="0"/>
                          <a:cs typeface="Arial" panose="020B0604020202020204" pitchFamily="34" charset="0"/>
                        </a:rPr>
                        <a:t>-6</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3.15</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5.04*10</a:t>
                      </a:r>
                      <a:r>
                        <a:rPr lang="en-US" sz="2000" u="none" strike="noStrike" baseline="30000" dirty="0" smtClean="0">
                          <a:effectLst/>
                          <a:latin typeface="Arial" panose="020B0604020202020204" pitchFamily="34" charset="0"/>
                          <a:cs typeface="Arial" panose="020B0604020202020204" pitchFamily="34" charset="0"/>
                        </a:rPr>
                        <a:t>-6</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rs3134801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2.20</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7.04*10</a:t>
                      </a:r>
                      <a:r>
                        <a:rPr lang="en-US" sz="2000" u="none" strike="noStrike" baseline="30000" dirty="0" smtClean="0">
                          <a:effectLst/>
                          <a:latin typeface="Arial" panose="020B0604020202020204" pitchFamily="34" charset="0"/>
                          <a:cs typeface="Arial" panose="020B0604020202020204" pitchFamily="34" charset="0"/>
                        </a:rPr>
                        <a:t>-4</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2.50</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2.00*10</a:t>
                      </a:r>
                      <a:r>
                        <a:rPr lang="en-US" sz="2000" u="none" strike="noStrike" baseline="30000" dirty="0" smtClean="0">
                          <a:effectLst/>
                          <a:latin typeface="Arial" panose="020B0604020202020204" pitchFamily="34" charset="0"/>
                          <a:cs typeface="Arial" panose="020B0604020202020204" pitchFamily="34" charset="0"/>
                        </a:rPr>
                        <a:t>-4</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gridSpan="5">
                  <a:txBody>
                    <a:bodyPr/>
                    <a:lstStyle/>
                    <a:p>
                      <a:pPr algn="l" fontAlgn="b"/>
                      <a:r>
                        <a:rPr lang="en-US" sz="2000" u="none" strike="noStrike" dirty="0">
                          <a:effectLst/>
                          <a:latin typeface="Arial" panose="020B0604020202020204" pitchFamily="34" charset="0"/>
                          <a:cs typeface="Arial" panose="020B0604020202020204" pitchFamily="34" charset="0"/>
                        </a:rPr>
                        <a:t>Latino</a:t>
                      </a:r>
                      <a:endParaRPr lang="en-US" sz="2000" b="1" i="0" u="none" strike="noStrike" dirty="0">
                        <a:effectLst/>
                        <a:latin typeface="Arial" panose="020B0604020202020204" pitchFamily="34" charset="0"/>
                        <a:cs typeface="Arial" panose="020B0604020202020204" pitchFamily="34" charset="0"/>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B2</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0.031</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1.19</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0.220</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rs28358586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1.33</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0.038</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1.20</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0.206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rs28357981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1.38</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0.016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1.24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0.133</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rs1029294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0.031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1.19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0.229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rs3134801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1.32</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0.039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1.19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0.235</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bl>
          </a:graphicData>
        </a:graphic>
      </p:graphicFrame>
    </p:spTree>
    <p:extLst>
      <p:ext uri="{BB962C8B-B14F-4D97-AF65-F5344CB8AC3E}">
        <p14:creationId xmlns:p14="http://schemas.microsoft.com/office/powerpoint/2010/main" val="15937778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b="1" i="1" dirty="0" smtClean="0"/>
              <a:t>De Novo </a:t>
            </a:r>
            <a:r>
              <a:rPr lang="en-US" sz="2800" b="1"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384068"/>
            <a:ext cx="8229600" cy="480131"/>
          </a:xfrm>
        </p:spPr>
        <p:txBody>
          <a:bodyPr/>
          <a:lstStyle/>
          <a:p>
            <a:pPr eaLnBrk="1" hangingPunct="1"/>
            <a:r>
              <a:rPr lang="en-US" sz="2800" dirty="0" smtClean="0"/>
              <a:t>Your</a:t>
            </a:r>
            <a:r>
              <a:rPr lang="en-US" sz="2800" i="1" dirty="0" smtClean="0"/>
              <a:t> De Novo </a:t>
            </a:r>
            <a:r>
              <a:rPr lang="en-US" sz="2800" dirty="0" smtClean="0"/>
              <a:t>Mutations</a:t>
            </a:r>
          </a:p>
        </p:txBody>
      </p:sp>
      <p:sp>
        <p:nvSpPr>
          <p:cNvPr id="30723" name="Content Placeholder 2"/>
          <p:cNvSpPr>
            <a:spLocks noGrp="1"/>
          </p:cNvSpPr>
          <p:nvPr>
            <p:ph idx="4294967295"/>
          </p:nvPr>
        </p:nvSpPr>
        <p:spPr>
          <a:xfrm>
            <a:off x="457200" y="1736725"/>
            <a:ext cx="8229600" cy="1883593"/>
          </a:xfrm>
        </p:spPr>
        <p:txBody>
          <a:bodyPr/>
          <a:lstStyle/>
          <a:p>
            <a:pPr eaLnBrk="1" hangingPunct="1"/>
            <a:r>
              <a:rPr lang="en-US" dirty="0" smtClean="0"/>
              <a:t>74 new SNPs</a:t>
            </a:r>
          </a:p>
          <a:p>
            <a:pPr eaLnBrk="1" hangingPunct="1"/>
            <a:r>
              <a:rPr lang="en-US" dirty="0" smtClean="0"/>
              <a:t>2 new </a:t>
            </a:r>
            <a:r>
              <a:rPr lang="en-US" dirty="0" err="1" smtClean="0"/>
              <a:t>Indels</a:t>
            </a:r>
            <a:endParaRPr lang="en-US" dirty="0" smtClean="0"/>
          </a:p>
          <a:p>
            <a:pPr eaLnBrk="1" hangingPunct="1"/>
            <a:r>
              <a:rPr lang="en-US" dirty="0" smtClean="0"/>
              <a:t>Rarely a CNV</a:t>
            </a:r>
          </a:p>
          <a:p>
            <a:pPr eaLnBrk="1" hangingPunct="1"/>
            <a:endParaRPr lang="en-US" dirty="0"/>
          </a:p>
        </p:txBody>
      </p:sp>
      <p:pic>
        <p:nvPicPr>
          <p:cNvPr id="7170" name="Picture 2" descr="http://theblogoffame.com/wp-content/uploads/2013/06/blog-finger-po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760" y="1618509"/>
            <a:ext cx="4041774" cy="269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8791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20040" y="387137"/>
            <a:ext cx="8229600" cy="480131"/>
          </a:xfrm>
        </p:spPr>
        <p:txBody>
          <a:bodyPr/>
          <a:lstStyle/>
          <a:p>
            <a:pPr eaLnBrk="1" hangingPunct="1"/>
            <a:r>
              <a:rPr lang="en-US" sz="2800" i="1" dirty="0" smtClean="0"/>
              <a:t>De Novo </a:t>
            </a:r>
            <a:r>
              <a:rPr lang="en-US" sz="2800" dirty="0" smtClean="0"/>
              <a:t>Mutation Methods</a:t>
            </a:r>
          </a:p>
        </p:txBody>
      </p:sp>
      <p:sp>
        <p:nvSpPr>
          <p:cNvPr id="30723" name="Content Placeholder 2"/>
          <p:cNvSpPr>
            <a:spLocks noGrp="1"/>
          </p:cNvSpPr>
          <p:nvPr>
            <p:ph idx="4294967295"/>
          </p:nvPr>
        </p:nvSpPr>
        <p:spPr>
          <a:xfrm>
            <a:off x="320040" y="1143000"/>
            <a:ext cx="7772400" cy="5142946"/>
          </a:xfrm>
        </p:spPr>
        <p:txBody>
          <a:bodyPr/>
          <a:lstStyle/>
          <a:p>
            <a:pPr eaLnBrk="1" hangingPunct="1"/>
            <a:r>
              <a:rPr lang="en-US" sz="2800" dirty="0" smtClean="0"/>
              <a:t>Family Design</a:t>
            </a:r>
          </a:p>
          <a:p>
            <a:pPr lvl="1" eaLnBrk="1" hangingPunct="1"/>
            <a:r>
              <a:rPr lang="en-US" sz="2400" dirty="0" smtClean="0"/>
              <a:t>Trios</a:t>
            </a:r>
          </a:p>
          <a:p>
            <a:pPr eaLnBrk="1" hangingPunct="1"/>
            <a:r>
              <a:rPr lang="en-US" sz="2800" dirty="0" err="1" smtClean="0"/>
              <a:t>Exome</a:t>
            </a:r>
            <a:r>
              <a:rPr lang="en-US" sz="2800" dirty="0" smtClean="0"/>
              <a:t> Sequencing</a:t>
            </a:r>
          </a:p>
          <a:p>
            <a:pPr lvl="1" eaLnBrk="1" hangingPunct="1"/>
            <a:r>
              <a:rPr lang="en-US" sz="2400" dirty="0" smtClean="0"/>
              <a:t>Coding Variants</a:t>
            </a:r>
          </a:p>
          <a:p>
            <a:pPr eaLnBrk="1" hangingPunct="1"/>
            <a:r>
              <a:rPr lang="en-US" sz="2800" dirty="0" smtClean="0"/>
              <a:t>Array CGH</a:t>
            </a:r>
          </a:p>
          <a:p>
            <a:pPr lvl="1" eaLnBrk="1" hangingPunct="1"/>
            <a:r>
              <a:rPr lang="en-US" sz="2400" dirty="0" smtClean="0"/>
              <a:t>CNVs</a:t>
            </a:r>
          </a:p>
          <a:p>
            <a:pPr eaLnBrk="1" hangingPunct="1"/>
            <a:r>
              <a:rPr lang="en-US" sz="2800" dirty="0" smtClean="0"/>
              <a:t>Bioinformatics</a:t>
            </a:r>
          </a:p>
          <a:p>
            <a:pPr lvl="1" eaLnBrk="1" hangingPunct="1"/>
            <a:r>
              <a:rPr lang="en-US" sz="2400" dirty="0" smtClean="0"/>
              <a:t>Filter artifacts</a:t>
            </a:r>
          </a:p>
          <a:p>
            <a:pPr eaLnBrk="1" hangingPunct="1"/>
            <a:r>
              <a:rPr lang="en-US" sz="2800" dirty="0" smtClean="0"/>
              <a:t>Sanger Sequencing</a:t>
            </a:r>
          </a:p>
          <a:p>
            <a:pPr lvl="1" eaLnBrk="1" hangingPunct="1"/>
            <a:r>
              <a:rPr lang="en-US" sz="2400" dirty="0" smtClean="0"/>
              <a:t>Confirmatory</a:t>
            </a:r>
          </a:p>
        </p:txBody>
      </p:sp>
    </p:spTree>
    <p:extLst>
      <p:ext uri="{BB962C8B-B14F-4D97-AF65-F5344CB8AC3E}">
        <p14:creationId xmlns:p14="http://schemas.microsoft.com/office/powerpoint/2010/main" val="18671736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0040" y="384068"/>
            <a:ext cx="8229600" cy="480131"/>
          </a:xfrm>
        </p:spPr>
        <p:txBody>
          <a:bodyPr/>
          <a:lstStyle/>
          <a:p>
            <a:pPr eaLnBrk="1" hangingPunct="1"/>
            <a:r>
              <a:rPr lang="en-US" sz="2800" dirty="0" smtClean="0"/>
              <a:t>Sporadic Autism Exome </a:t>
            </a:r>
            <a:r>
              <a:rPr lang="en-US" sz="2800" dirty="0"/>
              <a:t>Study and </a:t>
            </a:r>
            <a:r>
              <a:rPr lang="en-US" sz="2800" i="1" dirty="0"/>
              <a:t>De Novo </a:t>
            </a:r>
            <a:r>
              <a:rPr lang="en-US" sz="2800" dirty="0" smtClean="0"/>
              <a:t>Mutations </a:t>
            </a:r>
          </a:p>
        </p:txBody>
      </p:sp>
      <p:sp>
        <p:nvSpPr>
          <p:cNvPr id="6" name="Content Placeholder 2"/>
          <p:cNvSpPr txBox="1">
            <a:spLocks/>
          </p:cNvSpPr>
          <p:nvPr/>
        </p:nvSpPr>
        <p:spPr bwMode="auto">
          <a:xfrm>
            <a:off x="457200" y="11430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209 Families, 677 Individuals</a:t>
            </a:r>
          </a:p>
          <a:p>
            <a:pPr lvl="1" eaLnBrk="1" hangingPunct="1"/>
            <a:r>
              <a:rPr lang="en-US" sz="2400" kern="0" dirty="0" smtClean="0"/>
              <a:t>Trios</a:t>
            </a:r>
          </a:p>
          <a:p>
            <a:pPr lvl="1" eaLnBrk="1" hangingPunct="1"/>
            <a:r>
              <a:rPr lang="en-US" sz="2400" kern="0" dirty="0" smtClean="0"/>
              <a:t>Unaffected Siblings</a:t>
            </a:r>
          </a:p>
          <a:p>
            <a:pPr eaLnBrk="1" hangingPunct="1"/>
            <a:r>
              <a:rPr lang="en-US" sz="2800" kern="0" dirty="0" err="1" smtClean="0"/>
              <a:t>Exome</a:t>
            </a:r>
            <a:r>
              <a:rPr lang="en-US" sz="2800" kern="0" dirty="0" smtClean="0"/>
              <a:t> Sequencing</a:t>
            </a:r>
            <a:endParaRPr lang="en-US" sz="2400" kern="0" dirty="0" smtClean="0"/>
          </a:p>
          <a:p>
            <a:pPr eaLnBrk="1" hangingPunct="1"/>
            <a:r>
              <a:rPr lang="en-US" sz="2800" kern="0" dirty="0" smtClean="0"/>
              <a:t>248 </a:t>
            </a:r>
            <a:r>
              <a:rPr lang="en-US" sz="2800" i="1" kern="0" dirty="0" smtClean="0"/>
              <a:t>De Novo </a:t>
            </a:r>
            <a:r>
              <a:rPr lang="en-US" sz="2800" kern="0" dirty="0" smtClean="0"/>
              <a:t>Events</a:t>
            </a:r>
          </a:p>
          <a:p>
            <a:pPr lvl="1" eaLnBrk="1" hangingPunct="1"/>
            <a:r>
              <a:rPr lang="en-US" sz="2400" kern="0" dirty="0" smtClean="0"/>
              <a:t>225 SNVs (single nucleotide variants)</a:t>
            </a:r>
          </a:p>
          <a:p>
            <a:pPr lvl="1" eaLnBrk="1" hangingPunct="1"/>
            <a:r>
              <a:rPr lang="en-US" sz="2400" kern="0" dirty="0" smtClean="0"/>
              <a:t>17 </a:t>
            </a:r>
            <a:r>
              <a:rPr lang="en-US" sz="2400" kern="0" dirty="0" err="1" smtClean="0"/>
              <a:t>Indels</a:t>
            </a:r>
            <a:endParaRPr lang="en-US" sz="2400" kern="0" dirty="0" smtClean="0"/>
          </a:p>
          <a:p>
            <a:pPr lvl="1" eaLnBrk="1" hangingPunct="1"/>
            <a:r>
              <a:rPr lang="en-US" sz="2400" kern="0" dirty="0" smtClean="0"/>
              <a:t>6 CNVs</a:t>
            </a:r>
          </a:p>
          <a:p>
            <a:pPr eaLnBrk="1" hangingPunct="1"/>
            <a:r>
              <a:rPr lang="en-US" sz="2800" kern="0" dirty="0" smtClean="0"/>
              <a:t>181 </a:t>
            </a:r>
            <a:r>
              <a:rPr lang="en-US" sz="2800" kern="0" dirty="0" err="1" smtClean="0"/>
              <a:t>nonsynonymous</a:t>
            </a:r>
            <a:r>
              <a:rPr lang="en-US" sz="2800" kern="0" dirty="0" smtClean="0"/>
              <a:t> changes</a:t>
            </a:r>
          </a:p>
          <a:p>
            <a:pPr lvl="1" eaLnBrk="1" hangingPunct="1"/>
            <a:r>
              <a:rPr lang="en-US" sz="2400" kern="0" dirty="0" smtClean="0"/>
              <a:t>120 severe</a:t>
            </a:r>
          </a:p>
        </p:txBody>
      </p:sp>
      <p:sp>
        <p:nvSpPr>
          <p:cNvPr id="4"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O’Roak</a:t>
            </a:r>
            <a:r>
              <a:rPr lang="en-US" sz="1600" dirty="0" smtClean="0"/>
              <a:t> </a:t>
            </a:r>
            <a:r>
              <a:rPr lang="en-US" sz="1600" i="1" dirty="0" smtClean="0"/>
              <a:t>et al</a:t>
            </a:r>
            <a:r>
              <a:rPr lang="en-US" sz="1600" dirty="0" smtClean="0"/>
              <a:t>. Nature 2012</a:t>
            </a:r>
            <a:endParaRPr lang="en-US" sz="1600" i="1" dirty="0"/>
          </a:p>
        </p:txBody>
      </p:sp>
    </p:spTree>
    <p:extLst>
      <p:ext uri="{BB962C8B-B14F-4D97-AF65-F5344CB8AC3E}">
        <p14:creationId xmlns:p14="http://schemas.microsoft.com/office/powerpoint/2010/main" val="14684573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762" r="77956" b="17677"/>
          <a:stretch/>
        </p:blipFill>
        <p:spPr bwMode="auto">
          <a:xfrm>
            <a:off x="3150476" y="986119"/>
            <a:ext cx="2843048" cy="224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Title 1"/>
          <p:cNvSpPr>
            <a:spLocks noGrp="1"/>
          </p:cNvSpPr>
          <p:nvPr>
            <p:ph type="title" idx="4294967295"/>
          </p:nvPr>
        </p:nvSpPr>
        <p:spPr>
          <a:xfrm>
            <a:off x="304800" y="384068"/>
            <a:ext cx="8229600" cy="480131"/>
          </a:xfrm>
        </p:spPr>
        <p:txBody>
          <a:bodyPr/>
          <a:lstStyle/>
          <a:p>
            <a:pPr eaLnBrk="1" hangingPunct="1"/>
            <a:r>
              <a:rPr lang="en-US" sz="2800" i="1" dirty="0" smtClean="0"/>
              <a:t>De Novo </a:t>
            </a:r>
            <a:r>
              <a:rPr lang="en-US" sz="2800" dirty="0" smtClean="0"/>
              <a:t>Mutations and Autism Spectrum Disorder</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60"/>
          <a:stretch/>
        </p:blipFill>
        <p:spPr bwMode="auto">
          <a:xfrm>
            <a:off x="853440" y="3171745"/>
            <a:ext cx="7439206" cy="299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O’Roak</a:t>
            </a:r>
            <a:r>
              <a:rPr lang="en-US" sz="1600" dirty="0" smtClean="0"/>
              <a:t> </a:t>
            </a:r>
            <a:r>
              <a:rPr lang="en-US" sz="1600" i="1" dirty="0" smtClean="0"/>
              <a:t>et al</a:t>
            </a:r>
            <a:r>
              <a:rPr lang="en-US" sz="1600" dirty="0" smtClean="0"/>
              <a:t>. Nature 2012</a:t>
            </a:r>
            <a:endParaRPr lang="en-US" sz="1600" i="1" dirty="0"/>
          </a:p>
        </p:txBody>
      </p:sp>
    </p:spTree>
    <p:extLst>
      <p:ext uri="{BB962C8B-B14F-4D97-AF65-F5344CB8AC3E}">
        <p14:creationId xmlns:p14="http://schemas.microsoft.com/office/powerpoint/2010/main" val="3075909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Hernia: A </a:t>
            </a:r>
            <a:r>
              <a:rPr lang="en-US" sz="2800" dirty="0"/>
              <a:t>C</a:t>
            </a:r>
            <a:r>
              <a:rPr lang="en-US" sz="2800" dirty="0" smtClean="0"/>
              <a:t>ondition with No GWAS Studies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29, 2016</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8" name="TextBox 7"/>
          <p:cNvSpPr txBox="1"/>
          <p:nvPr/>
        </p:nvSpPr>
        <p:spPr>
          <a:xfrm>
            <a:off x="304800" y="1213314"/>
            <a:ext cx="4943475" cy="369332"/>
          </a:xfrm>
          <a:prstGeom prst="rect">
            <a:avLst/>
          </a:prstGeom>
          <a:noFill/>
        </p:spPr>
        <p:txBody>
          <a:bodyPr wrap="square" rtlCol="0">
            <a:spAutoFit/>
          </a:bodyPr>
          <a:lstStyle/>
          <a:p>
            <a:pPr algn="ctr"/>
            <a:r>
              <a:rPr lang="en-US" sz="1800" b="1" dirty="0" smtClean="0">
                <a:latin typeface="Arial" panose="020B0604020202020204" pitchFamily="34" charset="0"/>
                <a:cs typeface="Arial" panose="020B0604020202020204" pitchFamily="34" charset="0"/>
              </a:rPr>
              <a:t>            Hernia		   Repair Surgery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8279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20040" y="384068"/>
            <a:ext cx="8229600" cy="480131"/>
          </a:xfrm>
        </p:spPr>
        <p:txBody>
          <a:bodyPr/>
          <a:lstStyle/>
          <a:p>
            <a:pPr eaLnBrk="1" hangingPunct="1"/>
            <a:r>
              <a:rPr lang="en-US" sz="2800" dirty="0" smtClean="0"/>
              <a:t>Next Week</a:t>
            </a:r>
          </a:p>
        </p:txBody>
      </p:sp>
      <p:sp>
        <p:nvSpPr>
          <p:cNvPr id="31747" name="Content Placeholder 2"/>
          <p:cNvSpPr>
            <a:spLocks noGrp="1"/>
          </p:cNvSpPr>
          <p:nvPr>
            <p:ph idx="4294967295"/>
          </p:nvPr>
        </p:nvSpPr>
        <p:spPr/>
        <p:txBody>
          <a:bodyPr/>
          <a:lstStyle/>
          <a:p>
            <a:pPr eaLnBrk="1" hangingPunct="1"/>
            <a:r>
              <a:rPr lang="en-US" sz="2800" dirty="0" smtClean="0"/>
              <a:t>Next generation sequencing</a:t>
            </a:r>
          </a:p>
          <a:p>
            <a:pPr eaLnBrk="1" hangingPunct="1"/>
            <a:endParaRPr lang="en-US" sz="2800" dirty="0" smtClean="0"/>
          </a:p>
        </p:txBody>
      </p:sp>
    </p:spTree>
    <p:extLst>
      <p:ext uri="{BB962C8B-B14F-4D97-AF65-F5344CB8AC3E}">
        <p14:creationId xmlns:p14="http://schemas.microsoft.com/office/powerpoint/2010/main" val="1714562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ue Slide">
  <a:themeElements>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gue Slide">
  <a:themeElements>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2_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34328</TotalTime>
  <Words>4427</Words>
  <Application>Microsoft Office PowerPoint</Application>
  <PresentationFormat>On-screen Show (4:3)</PresentationFormat>
  <Paragraphs>1174</Paragraphs>
  <Slides>90</Slides>
  <Notes>85</Notes>
  <HiddenSlides>0</HiddenSlides>
  <MMClips>0</MMClips>
  <ScaleCrop>false</ScaleCrop>
  <HeadingPairs>
    <vt:vector size="4" baseType="variant">
      <vt:variant>
        <vt:lpstr>Theme</vt:lpstr>
      </vt:variant>
      <vt:variant>
        <vt:i4>4</vt:i4>
      </vt:variant>
      <vt:variant>
        <vt:lpstr>Slide Titles</vt:lpstr>
      </vt:variant>
      <vt:variant>
        <vt:i4>90</vt:i4>
      </vt:variant>
    </vt:vector>
  </HeadingPairs>
  <TitlesOfParts>
    <vt:vector size="94" baseType="lpstr">
      <vt:lpstr>Segue Slide</vt:lpstr>
      <vt:lpstr>2_Segue Slide</vt:lpstr>
      <vt:lpstr>Content Slide</vt:lpstr>
      <vt:lpstr>Divider Slide</vt:lpstr>
      <vt:lpstr>Non-Mendelian Genetics Epidemiology 217: Lecture 9</vt:lpstr>
      <vt:lpstr>Outline</vt:lpstr>
      <vt:lpstr>Kaiser Permanente Northern California Members</vt:lpstr>
      <vt:lpstr>PowerPoint Presentation</vt:lpstr>
      <vt:lpstr>RPGEH Survey Respondents, Biospecimens, and GERA</vt:lpstr>
      <vt:lpstr>PowerPoint Presentation</vt:lpstr>
      <vt:lpstr>2,111 Published Genome-Wide Association Studies</vt:lpstr>
      <vt:lpstr>15,396 SNPs Associated in GWAS</vt:lpstr>
      <vt:lpstr>Hernia: A Condition with No GWAS Studies</vt:lpstr>
      <vt:lpstr>Hernias Are Classified by Anatomical Site </vt:lpstr>
      <vt:lpstr>Inguinal Hernias Are Common in GERA</vt:lpstr>
      <vt:lpstr>GWAS Can Identify Loci, not Genes</vt:lpstr>
      <vt:lpstr>Manhattan Plot of Inguinal Hernia GWAS Results</vt:lpstr>
      <vt:lpstr>Hernia Repair Replication Sample: 23&amp;Me Subjects</vt:lpstr>
      <vt:lpstr>Replication of Inguinal Hernia Significant Associations</vt:lpstr>
      <vt:lpstr>Clinical Subtyping of Inguinal Hernia Risk SNPs</vt:lpstr>
      <vt:lpstr>What Is in an Inguinal Hernia Risk Locus?</vt:lpstr>
      <vt:lpstr>Are Genes in Risk Loci Expressed in Relevant Tissue?</vt:lpstr>
      <vt:lpstr>Genes at Inguinal Hernia Risk Loci are Expressed  in Mouse Connective Tissue</vt:lpstr>
      <vt:lpstr>Expression Network Analysis Identifies a Pathway</vt:lpstr>
      <vt:lpstr>What Have We Learned about Inguinal Hernia Genetics?</vt:lpstr>
      <vt:lpstr>What Have We Learned about Inguinal Hernia Genetics?</vt:lpstr>
      <vt:lpstr>What Have We Learned about Inguinal Hernia Genetics?</vt:lpstr>
      <vt:lpstr>What Do We Still Need to Learn about Hernia Genetics?</vt:lpstr>
      <vt:lpstr>What Do We Still Need to Learn about Hernia Genetics?</vt:lpstr>
      <vt:lpstr>Genes Are Like Lightbulbs</vt:lpstr>
      <vt:lpstr>Genes Are Like Lightbulbs</vt:lpstr>
      <vt:lpstr>Genes Are Like Lightbulbs</vt:lpstr>
      <vt:lpstr>Proteins Bind Regulatory Elements</vt:lpstr>
      <vt:lpstr>Proteins Bind Regulatory Elements</vt:lpstr>
      <vt:lpstr>Proteins Bind Regulatory Elements</vt:lpstr>
      <vt:lpstr>ChIP-seq Can Identify Regulatory Elements</vt:lpstr>
      <vt:lpstr>ChIP-seq for the EFEMP1 Region from ENCODE </vt:lpstr>
      <vt:lpstr>What Do We Still Need to Learn about Hernia Genetics?</vt:lpstr>
      <vt:lpstr>Identify SNPs in Regulatory Elements</vt:lpstr>
      <vt:lpstr>SNPs in the EFEMP1 Locus Might Affect Binding</vt:lpstr>
      <vt:lpstr>Identifying Causal Variants</vt:lpstr>
      <vt:lpstr>Outline</vt:lpstr>
      <vt:lpstr>PowerPoint Presentation</vt:lpstr>
      <vt:lpstr>Chromatin: Histones Provide Structure to DNA</vt:lpstr>
      <vt:lpstr>Chromatin Structure is Determined by DNA Methylation and Histone Modifications</vt:lpstr>
      <vt:lpstr>PowerPoint Presentation</vt:lpstr>
      <vt:lpstr>Histone Acetylation and Deacetylation</vt:lpstr>
      <vt:lpstr>Acetylation Reduces Histone Binding to DNA</vt:lpstr>
      <vt:lpstr>Histone Methylation</vt:lpstr>
      <vt:lpstr>DNA Methylation</vt:lpstr>
      <vt:lpstr>DNA Methylation Affects Gene Expression in Two Ways</vt:lpstr>
      <vt:lpstr>Using Bisulfite Sequencing to Study DNA Methylation</vt:lpstr>
      <vt:lpstr>DNA Methylation and Heart Disease: Incidence</vt:lpstr>
      <vt:lpstr>DNA Methylation and Heart Disease: Mortality</vt:lpstr>
      <vt:lpstr>PowerPoint Presentation</vt:lpstr>
      <vt:lpstr>Environment and Epigenetics</vt:lpstr>
      <vt:lpstr>PowerPoint Presentation</vt:lpstr>
      <vt:lpstr>PowerPoint Presentation</vt:lpstr>
      <vt:lpstr>Outline</vt:lpstr>
      <vt:lpstr>Parent-of-Origin Effects</vt:lpstr>
      <vt:lpstr>Diseases of Imprinting: Prader-Willi and Angelman</vt:lpstr>
      <vt:lpstr>Parent-of-Origin Effects in Type 2 Diabetes</vt:lpstr>
      <vt:lpstr>Testicular Germ Cell Tumors and Maternal Genotype</vt:lpstr>
      <vt:lpstr>Outline</vt:lpstr>
      <vt:lpstr>Joe’s Class Demo</vt:lpstr>
      <vt:lpstr>PTC Taste Perception</vt:lpstr>
      <vt:lpstr>Earwax Type</vt:lpstr>
      <vt:lpstr>Mitochondrial Energetics</vt:lpstr>
      <vt:lpstr>Origin of Mitochondria</vt:lpstr>
      <vt:lpstr>Origin of Mitochondria</vt:lpstr>
      <vt:lpstr>PowerPoint Presentation</vt:lpstr>
      <vt:lpstr>Mitochondrial Genes</vt:lpstr>
      <vt:lpstr>PowerPoint Presentation</vt:lpstr>
      <vt:lpstr>Human mtDNA Lineages</vt:lpstr>
      <vt:lpstr>mtDNA Lineages (Simplified)</vt:lpstr>
      <vt:lpstr>Human mtDNA Migrations</vt:lpstr>
      <vt:lpstr>Mitochondrial Inheritance</vt:lpstr>
      <vt:lpstr>Morbidity Map of mtDNA</vt:lpstr>
      <vt:lpstr>PowerPoint Presentation</vt:lpstr>
      <vt:lpstr>High Concentration of Mitochondria at Optic Disc</vt:lpstr>
      <vt:lpstr>Primary Open Angle Glaucoma Case and Control Definitions</vt:lpstr>
      <vt:lpstr>PowerPoint Presentation</vt:lpstr>
      <vt:lpstr>PowerPoint Presentation</vt:lpstr>
      <vt:lpstr>PowerPoint Presentation</vt:lpstr>
      <vt:lpstr>Mitochondrial Lineages Cluster by Continent</vt:lpstr>
      <vt:lpstr>Mitochondrial Migrations</vt:lpstr>
      <vt:lpstr>PowerPoint Presentation</vt:lpstr>
      <vt:lpstr>PowerPoint Presentation</vt:lpstr>
      <vt:lpstr>Outline</vt:lpstr>
      <vt:lpstr>Your De Novo Mutations</vt:lpstr>
      <vt:lpstr>De Novo Mutation Methods</vt:lpstr>
      <vt:lpstr>Sporadic Autism Exome Study and De Novo Mutations </vt:lpstr>
      <vt:lpstr>De Novo Mutations and Autism Spectrum Disorder</vt:lpstr>
      <vt:lpstr>Next Week</vt:lpstr>
    </vt:vector>
  </TitlesOfParts>
  <Company>Duarte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Judith A Millar</dc:creator>
  <cp:lastModifiedBy>Eric Jorgenson</cp:lastModifiedBy>
  <cp:revision>1393</cp:revision>
  <cp:lastPrinted>2016-02-29T20:30:31Z</cp:lastPrinted>
  <dcterms:created xsi:type="dcterms:W3CDTF">2007-10-19T22:49:56Z</dcterms:created>
  <dcterms:modified xsi:type="dcterms:W3CDTF">2016-03-01T00:35:16Z</dcterms:modified>
</cp:coreProperties>
</file>