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7"/>
  </p:notesMasterIdLst>
  <p:handoutMasterIdLst>
    <p:handoutMasterId r:id="rId48"/>
  </p:handoutMasterIdLst>
  <p:sldIdLst>
    <p:sldId id="260" r:id="rId2"/>
    <p:sldId id="604" r:id="rId3"/>
    <p:sldId id="605" r:id="rId4"/>
    <p:sldId id="606" r:id="rId5"/>
    <p:sldId id="607" r:id="rId6"/>
    <p:sldId id="609" r:id="rId7"/>
    <p:sldId id="608" r:id="rId8"/>
    <p:sldId id="610" r:id="rId9"/>
    <p:sldId id="611" r:id="rId10"/>
    <p:sldId id="612" r:id="rId11"/>
    <p:sldId id="613" r:id="rId12"/>
    <p:sldId id="617" r:id="rId13"/>
    <p:sldId id="614" r:id="rId14"/>
    <p:sldId id="647" r:id="rId15"/>
    <p:sldId id="648" r:id="rId16"/>
    <p:sldId id="615" r:id="rId17"/>
    <p:sldId id="616" r:id="rId18"/>
    <p:sldId id="618" r:id="rId19"/>
    <p:sldId id="619" r:id="rId20"/>
    <p:sldId id="620" r:id="rId21"/>
    <p:sldId id="621" r:id="rId22"/>
    <p:sldId id="622" r:id="rId23"/>
    <p:sldId id="623" r:id="rId24"/>
    <p:sldId id="650" r:id="rId25"/>
    <p:sldId id="624" r:id="rId26"/>
    <p:sldId id="626" r:id="rId27"/>
    <p:sldId id="627" r:id="rId28"/>
    <p:sldId id="636" r:id="rId29"/>
    <p:sldId id="628" r:id="rId30"/>
    <p:sldId id="629" r:id="rId31"/>
    <p:sldId id="649" r:id="rId32"/>
    <p:sldId id="630" r:id="rId33"/>
    <p:sldId id="632" r:id="rId34"/>
    <p:sldId id="633" r:id="rId35"/>
    <p:sldId id="634" r:id="rId36"/>
    <p:sldId id="635" r:id="rId37"/>
    <p:sldId id="651" r:id="rId38"/>
    <p:sldId id="645" r:id="rId39"/>
    <p:sldId id="638" r:id="rId40"/>
    <p:sldId id="640" r:id="rId41"/>
    <p:sldId id="641" r:id="rId42"/>
    <p:sldId id="644" r:id="rId43"/>
    <p:sldId id="642" r:id="rId44"/>
    <p:sldId id="643" r:id="rId45"/>
    <p:sldId id="652" r:id="rId4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94249" autoAdjust="0"/>
  </p:normalViewPr>
  <p:slideViewPr>
    <p:cSldViewPr>
      <p:cViewPr varScale="1">
        <p:scale>
          <a:sx n="86" d="100"/>
          <a:sy n="86" d="100"/>
        </p:scale>
        <p:origin x="945" y="3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9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446" tIns="46223" rIns="92446" bIns="46223"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2446" tIns="46223" rIns="92446" bIns="46223" rtlCol="0"/>
          <a:lstStyle>
            <a:lvl1pPr algn="r">
              <a:defRPr sz="1200"/>
            </a:lvl1pPr>
          </a:lstStyle>
          <a:p>
            <a:pPr>
              <a:defRPr/>
            </a:pPr>
            <a:fld id="{2E7C127F-DC5E-41C6-8907-6CDC816771CD}" type="datetimeFigureOut">
              <a:rPr lang="en-US"/>
              <a:pPr>
                <a:defRPr/>
              </a:pPr>
              <a:t>4/11/2016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2446" tIns="46223" rIns="92446" bIns="46223"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2446" tIns="46223" rIns="92446" bIns="46223" rtlCol="0" anchor="b"/>
          <a:lstStyle>
            <a:lvl1pPr algn="r">
              <a:defRPr sz="1200"/>
            </a:lvl1pPr>
          </a:lstStyle>
          <a:p>
            <a:pPr>
              <a:defRPr/>
            </a:pPr>
            <a:fld id="{9CC9E0DA-3DB6-442A-AF1D-87ADDBF86E27}" type="slidenum">
              <a:rPr lang="en-US"/>
              <a:pPr>
                <a:defRPr/>
              </a:pPr>
              <a:t>‹#›</a:t>
            </a:fld>
            <a:endParaRPr lang="en-US"/>
          </a:p>
        </p:txBody>
      </p:sp>
    </p:spTree>
    <p:extLst>
      <p:ext uri="{BB962C8B-B14F-4D97-AF65-F5344CB8AC3E}">
        <p14:creationId xmlns:p14="http://schemas.microsoft.com/office/powerpoint/2010/main" val="331969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vl1pPr>
          </a:lstStyle>
          <a:p>
            <a:pPr>
              <a:defRPr/>
            </a:pPr>
            <a:endParaRPr lang="en-US"/>
          </a:p>
        </p:txBody>
      </p:sp>
      <p:sp>
        <p:nvSpPr>
          <p:cNvPr id="25607"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vl1pPr>
          </a:lstStyle>
          <a:p>
            <a:pPr>
              <a:defRPr/>
            </a:pPr>
            <a:fld id="{0CB6C689-EA21-4E5C-A580-156D20035F9E}" type="slidenum">
              <a:rPr lang="en-US"/>
              <a:pPr>
                <a:defRPr/>
              </a:pPr>
              <a:t>‹#›</a:t>
            </a:fld>
            <a:endParaRPr lang="en-US"/>
          </a:p>
        </p:txBody>
      </p:sp>
    </p:spTree>
    <p:extLst>
      <p:ext uri="{BB962C8B-B14F-4D97-AF65-F5344CB8AC3E}">
        <p14:creationId xmlns:p14="http://schemas.microsoft.com/office/powerpoint/2010/main" val="33518167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22586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67337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305023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592252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8366484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47012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400011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479419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4344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1533874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45600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58336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849965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7314352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7965307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487543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a:ln/>
        </p:spPr>
      </p:sp>
      <p:sp>
        <p:nvSpPr>
          <p:cNvPr id="92162" name="Notes Placeholder 2"/>
          <p:cNvSpPr>
            <a:spLocks noGrp="1"/>
          </p:cNvSpPr>
          <p:nvPr>
            <p:ph type="body" idx="1"/>
          </p:nvPr>
        </p:nvSpPr>
        <p:spPr>
          <a:noFill/>
          <a:ln/>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000" dirty="0"/>
              <a:t>This is the design effect for estimating the population mean</a:t>
            </a:r>
          </a:p>
          <a:p>
            <a:endParaRPr lang="en-US" dirty="0"/>
          </a:p>
        </p:txBody>
      </p:sp>
      <p:sp>
        <p:nvSpPr>
          <p:cNvPr id="92163" name="Slide Number Placeholder 3"/>
          <p:cNvSpPr>
            <a:spLocks noGrp="1"/>
          </p:cNvSpPr>
          <p:nvPr>
            <p:ph type="sldNum" sz="quarter" idx="5"/>
          </p:nvPr>
        </p:nvSpPr>
        <p:spPr>
          <a:noFill/>
        </p:spPr>
        <p:txBody>
          <a:bodyPr/>
          <a:lstStyle/>
          <a:p>
            <a:fld id="{7CB262CC-CD32-4E3D-BD8D-950F73E30B7A}" type="slidenum">
              <a:rPr lang="en-US" smtClean="0"/>
              <a:pPr/>
              <a:t>29</a:t>
            </a:fld>
            <a:endParaRPr lang="en-US"/>
          </a:p>
        </p:txBody>
      </p:sp>
    </p:spTree>
    <p:extLst>
      <p:ext uri="{BB962C8B-B14F-4D97-AF65-F5344CB8AC3E}">
        <p14:creationId xmlns:p14="http://schemas.microsoft.com/office/powerpoint/2010/main" val="23378772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30</a:t>
            </a:fld>
            <a:endParaRPr lang="en-US"/>
          </a:p>
        </p:txBody>
      </p:sp>
    </p:spTree>
    <p:extLst>
      <p:ext uri="{BB962C8B-B14F-4D97-AF65-F5344CB8AC3E}">
        <p14:creationId xmlns:p14="http://schemas.microsoft.com/office/powerpoint/2010/main" val="23606209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32</a:t>
            </a:fld>
            <a:endParaRPr lang="en-US"/>
          </a:p>
        </p:txBody>
      </p:sp>
    </p:spTree>
    <p:extLst>
      <p:ext uri="{BB962C8B-B14F-4D97-AF65-F5344CB8AC3E}">
        <p14:creationId xmlns:p14="http://schemas.microsoft.com/office/powerpoint/2010/main" val="22812922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616728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578020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7258091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731699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9912038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969853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88078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882459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038795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421873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156705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884176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648648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19839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113543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BFDEC4D-82E7-4E59-AB7F-BA00AE1A25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7A4E790-2BAC-45E4-A274-08A50A90536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54FCC2-AFDB-443F-B4A5-D7BDF95F2AB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lstStyle/>
          <a:p>
            <a:r>
              <a:rPr lang="en-US"/>
              <a:t>Click to edit Master title style</a:t>
            </a:r>
          </a:p>
        </p:txBody>
      </p:sp>
      <p:sp>
        <p:nvSpPr>
          <p:cNvPr id="3" name="Text Placeholder 2"/>
          <p:cNvSpPr>
            <a:spLocks noGrp="1"/>
          </p:cNvSpPr>
          <p:nvPr>
            <p:ph type="body" sz="half" idx="1"/>
          </p:nvPr>
        </p:nvSpPr>
        <p:spPr>
          <a:xfrm>
            <a:off x="457200" y="11430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430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491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39444B-C978-47A6-9044-3A9890089F7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6B7897F3-2DFF-4006-BC9E-419DAAC4F2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468968-B4F0-44A9-941F-A6CE45A2C61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18DEFDB-E37E-41AD-8571-BC5F5A62AB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006A474-19AD-4B26-96D3-41C3F7EE6CD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F543F0E8-110D-4B45-82FD-2F135B26C4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1B5AA02D-A8BB-44B7-A596-1503A480476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E4EB38-8F6B-47A9-BE84-EF52640368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4E1BCC89-10EB-4DD9-86F0-3CFC2539AA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8" r:id="rId7"/>
    <p:sldLayoutId id="2147483699" r:id="rId8"/>
    <p:sldLayoutId id="2147483691" r:id="rId9"/>
    <p:sldLayoutId id="2147483700" r:id="rId10"/>
    <p:sldLayoutId id="2147483690" r:id="rId11"/>
    <p:sldLayoutId id="2147483701" r:id="rId12"/>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12.emf"/></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12.emf"/></Relationships>
</file>

<file path=ppt/slides/_rels/slide1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12.e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2.emf"/></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23.emf"/><Relationship Id="rId4" Type="http://schemas.openxmlformats.org/officeDocument/2006/relationships/image" Target="../media/image23.png"/></Relationships>
</file>

<file path=ppt/slides/_rels/slide41.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27.emf"/><Relationship Id="rId4" Type="http://schemas.openxmlformats.org/officeDocument/2006/relationships/image" Target="../media/image26.emf"/></Relationships>
</file>

<file path=ppt/slides/_rels/slide43.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9.emf"/></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3"/>
          <p:cNvSpPr txBox="1">
            <a:spLocks noChangeArrowheads="1"/>
          </p:cNvSpPr>
          <p:nvPr/>
        </p:nvSpPr>
        <p:spPr bwMode="auto">
          <a:xfrm>
            <a:off x="304800" y="3429000"/>
            <a:ext cx="7558479" cy="769441"/>
          </a:xfrm>
          <a:prstGeom prst="rect">
            <a:avLst/>
          </a:prstGeom>
          <a:noFill/>
          <a:ln w="9525">
            <a:noFill/>
            <a:miter lim="800000"/>
            <a:headEnd/>
            <a:tailEnd/>
          </a:ln>
        </p:spPr>
        <p:txBody>
          <a:bodyPr wrap="none">
            <a:spAutoFit/>
          </a:bodyPr>
          <a:lstStyle/>
          <a:p>
            <a:r>
              <a:rPr lang="en-US" sz="4400" dirty="0">
                <a:solidFill>
                  <a:schemeClr val="accent1"/>
                </a:solidFill>
              </a:rPr>
              <a:t>Analyses with Clustered Data</a:t>
            </a:r>
            <a:endParaRPr lang="en-US" sz="4100" b="1" dirty="0">
              <a:solidFill>
                <a:schemeClr val="accent1"/>
              </a:solidFill>
              <a:latin typeface="Corbe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With a repeated measures design</a:t>
            </a:r>
          </a:p>
        </p:txBody>
      </p:sp>
      <p:sp>
        <p:nvSpPr>
          <p:cNvPr id="6" name="TextBox 5"/>
          <p:cNvSpPr txBox="1"/>
          <p:nvPr/>
        </p:nvSpPr>
        <p:spPr>
          <a:xfrm>
            <a:off x="447987" y="4990494"/>
            <a:ext cx="8010214" cy="830997"/>
          </a:xfrm>
          <a:prstGeom prst="rect">
            <a:avLst/>
          </a:prstGeom>
          <a:noFill/>
        </p:spPr>
        <p:txBody>
          <a:bodyPr wrap="square" rtlCol="0">
            <a:spAutoFit/>
          </a:bodyPr>
          <a:lstStyle/>
          <a:p>
            <a:r>
              <a:rPr lang="en-US" sz="2400" dirty="0"/>
              <a:t>Time is level 1 because Annual observations are sampled within People in each Place</a:t>
            </a:r>
          </a:p>
        </p:txBody>
      </p:sp>
      <p:pic>
        <p:nvPicPr>
          <p:cNvPr id="2" name="Picture 1"/>
          <p:cNvPicPr>
            <a:picLocks noChangeAspect="1"/>
          </p:cNvPicPr>
          <p:nvPr/>
        </p:nvPicPr>
        <p:blipFill>
          <a:blip r:embed="rId3"/>
          <a:stretch>
            <a:fillRect/>
          </a:stretch>
        </p:blipFill>
        <p:spPr>
          <a:xfrm>
            <a:off x="367115" y="2317500"/>
            <a:ext cx="8409769" cy="2223000"/>
          </a:xfrm>
          <a:prstGeom prst="rect">
            <a:avLst/>
          </a:prstGeom>
        </p:spPr>
      </p:pic>
    </p:spTree>
    <p:extLst>
      <p:ext uri="{BB962C8B-B14F-4D97-AF65-F5344CB8AC3E}">
        <p14:creationId xmlns:p14="http://schemas.microsoft.com/office/powerpoint/2010/main" val="4173490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Multivariate responses</a:t>
            </a:r>
          </a:p>
        </p:txBody>
      </p:sp>
      <p:pic>
        <p:nvPicPr>
          <p:cNvPr id="4" name="Picture 3"/>
          <p:cNvPicPr>
            <a:picLocks noChangeAspect="1"/>
          </p:cNvPicPr>
          <p:nvPr/>
        </p:nvPicPr>
        <p:blipFill>
          <a:blip r:embed="rId3"/>
          <a:stretch>
            <a:fillRect/>
          </a:stretch>
        </p:blipFill>
        <p:spPr>
          <a:xfrm>
            <a:off x="457200" y="2423531"/>
            <a:ext cx="7854958" cy="2010938"/>
          </a:xfrm>
          <a:prstGeom prst="rect">
            <a:avLst/>
          </a:prstGeom>
        </p:spPr>
      </p:pic>
      <p:sp>
        <p:nvSpPr>
          <p:cNvPr id="5" name="TextBox 4"/>
          <p:cNvSpPr txBox="1"/>
          <p:nvPr/>
        </p:nvSpPr>
        <p:spPr>
          <a:xfrm>
            <a:off x="533400" y="5034325"/>
            <a:ext cx="8077200" cy="954107"/>
          </a:xfrm>
          <a:prstGeom prst="rect">
            <a:avLst/>
          </a:prstGeom>
          <a:noFill/>
        </p:spPr>
        <p:txBody>
          <a:bodyPr wrap="square" rtlCol="0">
            <a:spAutoFit/>
          </a:bodyPr>
          <a:lstStyle/>
          <a:p>
            <a:r>
              <a:rPr lang="en-US" sz="2800" dirty="0"/>
              <a:t>e.g., Y1=walking speed, Y2=balance measure, Y3=grip strength and Y4=lung function </a:t>
            </a:r>
          </a:p>
        </p:txBody>
      </p:sp>
    </p:spTree>
    <p:extLst>
      <p:ext uri="{BB962C8B-B14F-4D97-AF65-F5344CB8AC3E}">
        <p14:creationId xmlns:p14="http://schemas.microsoft.com/office/powerpoint/2010/main" val="2397157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Cross-classified models</a:t>
            </a:r>
          </a:p>
        </p:txBody>
      </p:sp>
      <p:pic>
        <p:nvPicPr>
          <p:cNvPr id="3" name="Picture 2"/>
          <p:cNvPicPr>
            <a:picLocks noChangeAspect="1"/>
          </p:cNvPicPr>
          <p:nvPr/>
        </p:nvPicPr>
        <p:blipFill>
          <a:blip r:embed="rId3"/>
          <a:stretch>
            <a:fillRect/>
          </a:stretch>
        </p:blipFill>
        <p:spPr>
          <a:xfrm>
            <a:off x="152400" y="2209800"/>
            <a:ext cx="8526571" cy="2091375"/>
          </a:xfrm>
          <a:prstGeom prst="rect">
            <a:avLst/>
          </a:prstGeom>
        </p:spPr>
      </p:pic>
      <p:sp>
        <p:nvSpPr>
          <p:cNvPr id="6" name="TextBox 5"/>
          <p:cNvSpPr txBox="1"/>
          <p:nvPr/>
        </p:nvSpPr>
        <p:spPr>
          <a:xfrm>
            <a:off x="152400" y="4648200"/>
            <a:ext cx="8305799" cy="1569660"/>
          </a:xfrm>
          <a:prstGeom prst="rect">
            <a:avLst/>
          </a:prstGeom>
          <a:noFill/>
        </p:spPr>
        <p:txBody>
          <a:bodyPr wrap="square" rtlCol="0">
            <a:spAutoFit/>
          </a:bodyPr>
          <a:lstStyle/>
          <a:p>
            <a:pPr marL="342900" indent="-342900">
              <a:buFont typeface="Arial" panose="020B0604020202020204" pitchFamily="34" charset="0"/>
              <a:buChar char="•"/>
            </a:pPr>
            <a:r>
              <a:rPr lang="en-US" sz="2400" dirty="0"/>
              <a:t>People are nested within neighborhoods and also within worksites.</a:t>
            </a:r>
          </a:p>
          <a:p>
            <a:pPr marL="342900" indent="-342900">
              <a:buFont typeface="Arial" panose="020B0604020202020204" pitchFamily="34" charset="0"/>
              <a:buChar char="•"/>
            </a:pPr>
            <a:r>
              <a:rPr lang="en-US" sz="2400" dirty="0"/>
              <a:t>Some people who live in the same neighborhood work at the same place, others do not.</a:t>
            </a:r>
          </a:p>
        </p:txBody>
      </p:sp>
    </p:spTree>
    <p:extLst>
      <p:ext uri="{BB962C8B-B14F-4D97-AF65-F5344CB8AC3E}">
        <p14:creationId xmlns:p14="http://schemas.microsoft.com/office/powerpoint/2010/main" val="886740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a:bodyPr>
          <a:lstStyle/>
          <a:p>
            <a:pPr>
              <a:defRPr/>
            </a:pPr>
            <a:r>
              <a:rPr lang="en-US" dirty="0"/>
              <a:t>Sampling design creates clustering</a:t>
            </a:r>
          </a:p>
        </p:txBody>
      </p:sp>
      <p:pic>
        <p:nvPicPr>
          <p:cNvPr id="3" name="Picture 2"/>
          <p:cNvPicPr>
            <a:picLocks noChangeAspect="1"/>
          </p:cNvPicPr>
          <p:nvPr/>
        </p:nvPicPr>
        <p:blipFill>
          <a:blip r:embed="rId3"/>
          <a:stretch>
            <a:fillRect/>
          </a:stretch>
        </p:blipFill>
        <p:spPr>
          <a:xfrm>
            <a:off x="629921" y="2286000"/>
            <a:ext cx="7884158" cy="3963375"/>
          </a:xfrm>
          <a:prstGeom prst="rect">
            <a:avLst/>
          </a:prstGeom>
        </p:spPr>
      </p:pic>
    </p:spTree>
    <p:extLst>
      <p:ext uri="{BB962C8B-B14F-4D97-AF65-F5344CB8AC3E}">
        <p14:creationId xmlns:p14="http://schemas.microsoft.com/office/powerpoint/2010/main" val="3677059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4400" dirty="0"/>
              <a:t>Types</a:t>
            </a:r>
            <a:r>
              <a:rPr lang="en-US" altLang="en-US" sz="4400" b="1" dirty="0"/>
              <a:t> of Random Sampling</a:t>
            </a:r>
          </a:p>
        </p:txBody>
      </p:sp>
      <p:sp>
        <p:nvSpPr>
          <p:cNvPr id="4099" name="Rectangle 3"/>
          <p:cNvSpPr>
            <a:spLocks noGrp="1" noChangeArrowheads="1"/>
          </p:cNvSpPr>
          <p:nvPr>
            <p:ph type="body" idx="1"/>
          </p:nvPr>
        </p:nvSpPr>
        <p:spPr/>
        <p:txBody>
          <a:bodyPr/>
          <a:lstStyle/>
          <a:p>
            <a:pPr>
              <a:lnSpc>
                <a:spcPct val="90000"/>
              </a:lnSpc>
            </a:pPr>
            <a:r>
              <a:rPr lang="en-US" altLang="en-US" sz="2800" b="1" dirty="0">
                <a:latin typeface="+mj-lt"/>
              </a:rPr>
              <a:t>Simple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Systematic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Stratified Random Sampling</a:t>
            </a:r>
            <a:br>
              <a:rPr lang="en-US" altLang="en-US" sz="2800" b="1" dirty="0">
                <a:latin typeface="+mj-lt"/>
              </a:rPr>
            </a:br>
            <a:endParaRPr lang="en-US" altLang="en-US" sz="2800" b="1" dirty="0">
              <a:latin typeface="+mj-lt"/>
            </a:endParaRPr>
          </a:p>
          <a:p>
            <a:pPr>
              <a:lnSpc>
                <a:spcPct val="90000"/>
              </a:lnSpc>
            </a:pPr>
            <a:r>
              <a:rPr lang="en-US" altLang="en-US" sz="2800" b="1" dirty="0">
                <a:latin typeface="+mj-lt"/>
              </a:rPr>
              <a:t>Multi-stage Sampling</a:t>
            </a:r>
          </a:p>
          <a:p>
            <a:pPr lvl="1">
              <a:lnSpc>
                <a:spcPct val="90000"/>
              </a:lnSpc>
            </a:pPr>
            <a:r>
              <a:rPr lang="en-US" altLang="en-US" sz="2400" b="1" dirty="0">
                <a:latin typeface="+mj-lt"/>
              </a:rPr>
              <a:t>Simple Multi-stage Sampling</a:t>
            </a:r>
          </a:p>
          <a:p>
            <a:pPr lvl="1">
              <a:lnSpc>
                <a:spcPct val="90000"/>
              </a:lnSpc>
            </a:pPr>
            <a:r>
              <a:rPr lang="en-US" altLang="en-US" sz="2400" b="1" dirty="0">
                <a:latin typeface="+mj-lt"/>
              </a:rPr>
              <a:t>Multi-stage sampling proportionate to size</a:t>
            </a:r>
          </a:p>
        </p:txBody>
      </p:sp>
    </p:spTree>
    <p:extLst>
      <p:ext uri="{BB962C8B-B14F-4D97-AF65-F5344CB8AC3E}">
        <p14:creationId xmlns:p14="http://schemas.microsoft.com/office/powerpoint/2010/main" val="24325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4400" dirty="0"/>
              <a:t>Types</a:t>
            </a:r>
            <a:r>
              <a:rPr lang="en-US" altLang="en-US" sz="4400" b="1" dirty="0"/>
              <a:t> of Random Sampling</a:t>
            </a:r>
          </a:p>
        </p:txBody>
      </p:sp>
      <p:sp>
        <p:nvSpPr>
          <p:cNvPr id="4099" name="Rectangle 3"/>
          <p:cNvSpPr>
            <a:spLocks noGrp="1" noChangeArrowheads="1"/>
          </p:cNvSpPr>
          <p:nvPr>
            <p:ph type="body" idx="1"/>
          </p:nvPr>
        </p:nvSpPr>
        <p:spPr>
          <a:xfrm>
            <a:off x="76200" y="1408177"/>
            <a:ext cx="8991600" cy="4992624"/>
          </a:xfrm>
        </p:spPr>
        <p:txBody>
          <a:bodyPr/>
          <a:lstStyle/>
          <a:p>
            <a:pPr>
              <a:lnSpc>
                <a:spcPct val="90000"/>
              </a:lnSpc>
            </a:pPr>
            <a:r>
              <a:rPr lang="en-US" altLang="en-US" sz="2800" b="1" dirty="0">
                <a:latin typeface="+mj-lt"/>
              </a:rPr>
              <a:t>Simple Random Sampling: </a:t>
            </a:r>
          </a:p>
          <a:p>
            <a:pPr lvl="1">
              <a:lnSpc>
                <a:spcPct val="90000"/>
              </a:lnSpc>
            </a:pPr>
            <a:r>
              <a:rPr lang="en-US" altLang="en-US" sz="2400" dirty="0"/>
              <a:t>Each person in sampling frame has equal probability of selection</a:t>
            </a:r>
          </a:p>
          <a:p>
            <a:pPr lvl="1">
              <a:lnSpc>
                <a:spcPct val="90000"/>
              </a:lnSpc>
            </a:pPr>
            <a:r>
              <a:rPr lang="en-US" altLang="en-US" sz="2400" dirty="0">
                <a:latin typeface="+mj-lt"/>
              </a:rPr>
              <a:t>Must start with a list of every element in the target population</a:t>
            </a:r>
            <a:endParaRPr lang="en-US" altLang="en-US" sz="2400" b="1" dirty="0">
              <a:latin typeface="+mj-lt"/>
            </a:endParaRPr>
          </a:p>
          <a:p>
            <a:pPr>
              <a:lnSpc>
                <a:spcPct val="90000"/>
              </a:lnSpc>
            </a:pPr>
            <a:r>
              <a:rPr lang="en-US" altLang="en-US" sz="2800" b="1" dirty="0">
                <a:latin typeface="+mj-lt"/>
              </a:rPr>
              <a:t>Systematic Random Sampling: </a:t>
            </a:r>
          </a:p>
          <a:p>
            <a:pPr lvl="1">
              <a:lnSpc>
                <a:spcPct val="90000"/>
              </a:lnSpc>
            </a:pPr>
            <a:r>
              <a:rPr lang="en-US" altLang="en-US" sz="2400" dirty="0">
                <a:latin typeface="+mj-lt"/>
              </a:rPr>
              <a:t>Decide how many people you want to be in your sample</a:t>
            </a:r>
          </a:p>
          <a:p>
            <a:pPr lvl="1">
              <a:lnSpc>
                <a:spcPct val="90000"/>
              </a:lnSpc>
            </a:pPr>
            <a:r>
              <a:rPr lang="en-US" altLang="en-US" sz="2400" dirty="0">
                <a:latin typeface="+mj-lt"/>
              </a:rPr>
              <a:t>Calculate sampling fraction: sample size/size of whole </a:t>
            </a:r>
            <a:r>
              <a:rPr lang="en-US" altLang="en-US" sz="2400" dirty="0" err="1">
                <a:latin typeface="+mj-lt"/>
              </a:rPr>
              <a:t>popln</a:t>
            </a:r>
            <a:r>
              <a:rPr lang="en-US" altLang="en-US" sz="2400" dirty="0">
                <a:latin typeface="+mj-lt"/>
              </a:rPr>
              <a:t>, 1/x</a:t>
            </a:r>
          </a:p>
          <a:p>
            <a:pPr lvl="1">
              <a:lnSpc>
                <a:spcPct val="90000"/>
              </a:lnSpc>
            </a:pPr>
            <a:r>
              <a:rPr lang="en-US" altLang="en-US" sz="2400" dirty="0">
                <a:latin typeface="+mj-lt"/>
              </a:rPr>
              <a:t>Take every </a:t>
            </a:r>
            <a:r>
              <a:rPr lang="en-US" altLang="en-US" sz="2400" dirty="0" err="1">
                <a:latin typeface="+mj-lt"/>
              </a:rPr>
              <a:t>x</a:t>
            </a:r>
            <a:r>
              <a:rPr lang="en-US" altLang="en-US" sz="2400" baseline="30000" dirty="0" err="1">
                <a:latin typeface="+mj-lt"/>
              </a:rPr>
              <a:t>th</a:t>
            </a:r>
            <a:r>
              <a:rPr lang="en-US" altLang="en-US" sz="2400" dirty="0">
                <a:latin typeface="+mj-lt"/>
              </a:rPr>
              <a:t> person from the list of the target population</a:t>
            </a:r>
          </a:p>
          <a:p>
            <a:pPr>
              <a:lnSpc>
                <a:spcPct val="90000"/>
              </a:lnSpc>
            </a:pPr>
            <a:r>
              <a:rPr lang="en-US" altLang="en-US" sz="2800" b="1" dirty="0">
                <a:latin typeface="+mj-lt"/>
              </a:rPr>
              <a:t>Stratified Random Sampling</a:t>
            </a:r>
          </a:p>
          <a:p>
            <a:pPr lvl="1">
              <a:lnSpc>
                <a:spcPct val="90000"/>
              </a:lnSpc>
            </a:pPr>
            <a:r>
              <a:rPr lang="en-US" altLang="en-US" sz="2400" dirty="0">
                <a:latin typeface="+mj-lt"/>
              </a:rPr>
              <a:t>Stratify into groups homogeneous on some characteristic</a:t>
            </a:r>
          </a:p>
          <a:p>
            <a:pPr lvl="1">
              <a:lnSpc>
                <a:spcPct val="90000"/>
              </a:lnSpc>
            </a:pPr>
            <a:r>
              <a:rPr lang="en-US" altLang="en-US" sz="2400" dirty="0">
                <a:latin typeface="+mj-lt"/>
              </a:rPr>
              <a:t>Sample with equal probability from each group</a:t>
            </a:r>
          </a:p>
          <a:p>
            <a:pPr>
              <a:lnSpc>
                <a:spcPct val="90000"/>
              </a:lnSpc>
            </a:pPr>
            <a:r>
              <a:rPr lang="en-US" altLang="en-US" sz="2800" b="1" dirty="0">
                <a:latin typeface="+mj-lt"/>
              </a:rPr>
              <a:t>Multi-stage Sampling</a:t>
            </a:r>
          </a:p>
          <a:p>
            <a:pPr lvl="1">
              <a:lnSpc>
                <a:spcPct val="90000"/>
              </a:lnSpc>
            </a:pPr>
            <a:r>
              <a:rPr lang="en-US" altLang="en-US" sz="2400" dirty="0">
                <a:latin typeface="+mj-lt"/>
              </a:rPr>
              <a:t>Organize everyone into mutually exclusive groups/clusters </a:t>
            </a:r>
          </a:p>
          <a:p>
            <a:pPr lvl="1">
              <a:lnSpc>
                <a:spcPct val="90000"/>
              </a:lnSpc>
            </a:pPr>
            <a:r>
              <a:rPr lang="en-US" altLang="en-US" sz="2400" dirty="0">
                <a:latin typeface="+mj-lt"/>
              </a:rPr>
              <a:t>Sample clusters, then within selected clusters, sample people</a:t>
            </a:r>
          </a:p>
        </p:txBody>
      </p:sp>
    </p:spTree>
    <p:extLst>
      <p:ext uri="{BB962C8B-B14F-4D97-AF65-F5344CB8AC3E}">
        <p14:creationId xmlns:p14="http://schemas.microsoft.com/office/powerpoint/2010/main" val="3132333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solidFill>
                  <a:srgbClr val="FF0000"/>
                </a:solidFill>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4017086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measures of people in a place</a:t>
            </a:r>
          </a:p>
        </p:txBody>
      </p:sp>
      <p:sp>
        <p:nvSpPr>
          <p:cNvPr id="6" name="Content Placeholder 5"/>
          <p:cNvSpPr>
            <a:spLocks noGrp="1"/>
          </p:cNvSpPr>
          <p:nvPr>
            <p:ph idx="1"/>
          </p:nvPr>
        </p:nvSpPr>
        <p:spPr>
          <a:xfrm>
            <a:off x="76199" y="1774825"/>
            <a:ext cx="5864181" cy="1024199"/>
          </a:xfrm>
        </p:spPr>
        <p:txBody>
          <a:bodyPr/>
          <a:lstStyle/>
          <a:p>
            <a:r>
              <a:rPr lang="en-US" sz="2800" dirty="0"/>
              <a:t>Individual level exposure</a:t>
            </a:r>
            <a:r>
              <a:rPr lang="en-US" sz="2800" dirty="0">
                <a:sym typeface="Wingdings" panose="05000000000000000000" pitchFamily="2" charset="2"/>
              </a:rPr>
              <a:t> individual outcome</a:t>
            </a:r>
            <a:endParaRPr lang="en-US" sz="2800" dirty="0"/>
          </a:p>
        </p:txBody>
      </p:sp>
      <p:pic>
        <p:nvPicPr>
          <p:cNvPr id="2" name="Picture 1"/>
          <p:cNvPicPr>
            <a:picLocks noChangeAspect="1"/>
          </p:cNvPicPr>
          <p:nvPr/>
        </p:nvPicPr>
        <p:blipFill>
          <a:blip r:embed="rId3"/>
          <a:stretch>
            <a:fillRect/>
          </a:stretch>
        </p:blipFill>
        <p:spPr>
          <a:xfrm>
            <a:off x="6096000" y="1752600"/>
            <a:ext cx="905218" cy="702000"/>
          </a:xfrm>
          <a:prstGeom prst="rect">
            <a:avLst/>
          </a:prstGeom>
        </p:spPr>
      </p:pic>
      <p:pic>
        <p:nvPicPr>
          <p:cNvPr id="3" name="Picture 2"/>
          <p:cNvPicPr>
            <a:picLocks noChangeAspect="1"/>
          </p:cNvPicPr>
          <p:nvPr/>
        </p:nvPicPr>
        <p:blipFill>
          <a:blip r:embed="rId4"/>
          <a:stretch>
            <a:fillRect/>
          </a:stretch>
        </p:blipFill>
        <p:spPr>
          <a:xfrm>
            <a:off x="7239000" y="1731034"/>
            <a:ext cx="817616" cy="694688"/>
          </a:xfrm>
          <a:prstGeom prst="rect">
            <a:avLst/>
          </a:prstGeom>
        </p:spPr>
      </p:pic>
      <p:pic>
        <p:nvPicPr>
          <p:cNvPr id="4" name="Picture 3"/>
          <p:cNvPicPr>
            <a:picLocks noChangeAspect="1"/>
          </p:cNvPicPr>
          <p:nvPr/>
        </p:nvPicPr>
        <p:blipFill>
          <a:blip r:embed="rId5"/>
          <a:stretch>
            <a:fillRect/>
          </a:stretch>
        </p:blipFill>
        <p:spPr>
          <a:xfrm>
            <a:off x="8263391" y="1716409"/>
            <a:ext cx="846817" cy="709313"/>
          </a:xfrm>
          <a:prstGeom prst="rect">
            <a:avLst/>
          </a:prstGeom>
        </p:spPr>
      </p:pic>
      <p:sp>
        <p:nvSpPr>
          <p:cNvPr id="9" name="Content Placeholder 5"/>
          <p:cNvSpPr txBox="1">
            <a:spLocks/>
          </p:cNvSpPr>
          <p:nvPr/>
        </p:nvSpPr>
        <p:spPr bwMode="auto">
          <a:xfrm>
            <a:off x="76200" y="25908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Do men have higher systolic blood pressure than women?</a:t>
            </a:r>
          </a:p>
          <a:p>
            <a:r>
              <a:rPr lang="en-US" sz="2800" dirty="0"/>
              <a:t>Place level exposure </a:t>
            </a:r>
            <a:r>
              <a:rPr lang="en-US" sz="2800" dirty="0">
                <a:sym typeface="Wingdings" panose="05000000000000000000" pitchFamily="2" charset="2"/>
              </a:rPr>
              <a:t> individual outcome</a:t>
            </a:r>
          </a:p>
          <a:p>
            <a:pPr lvl="1"/>
            <a:r>
              <a:rPr lang="en-US" sz="2400" dirty="0">
                <a:sym typeface="Wingdings" panose="05000000000000000000" pitchFamily="2" charset="2"/>
              </a:rPr>
              <a:t>Do people who live in places with sufficient greenspace have higher systolic blood pressure than women?</a:t>
            </a:r>
          </a:p>
          <a:p>
            <a:r>
              <a:rPr lang="en-US" sz="2800" dirty="0">
                <a:sym typeface="Wingdings" panose="05000000000000000000" pitchFamily="2" charset="2"/>
              </a:rPr>
              <a:t>Cross-level interaction between individual and place level variables</a:t>
            </a:r>
          </a:p>
          <a:p>
            <a:pPr lvl="1"/>
            <a:r>
              <a:rPr lang="en-US" sz="2400" dirty="0">
                <a:sym typeface="Wingdings" panose="05000000000000000000" pitchFamily="2" charset="2"/>
              </a:rPr>
              <a:t>Does greenspace have greater benefits for men than women?</a:t>
            </a:r>
          </a:p>
          <a:p>
            <a:r>
              <a:rPr lang="en-US" sz="2800" dirty="0">
                <a:sym typeface="Wingdings" panose="05000000000000000000" pitchFamily="2" charset="2"/>
              </a:rPr>
              <a:t>Variance partition/</a:t>
            </a:r>
            <a:r>
              <a:rPr lang="en-US" sz="2800" dirty="0" err="1">
                <a:sym typeface="Wingdings" panose="05000000000000000000" pitchFamily="2" charset="2"/>
              </a:rPr>
              <a:t>intraclass</a:t>
            </a:r>
            <a:r>
              <a:rPr lang="en-US" sz="2800" dirty="0">
                <a:sym typeface="Wingdings" panose="05000000000000000000" pitchFamily="2" charset="2"/>
              </a:rPr>
              <a:t> correlation</a:t>
            </a:r>
          </a:p>
          <a:p>
            <a:pPr lvl="1"/>
            <a:r>
              <a:rPr lang="en-US" sz="2400" dirty="0">
                <a:sym typeface="Wingdings" panose="05000000000000000000" pitchFamily="2" charset="2"/>
              </a:rPr>
              <a:t>How much of the variance in SBP is between places vs between people within a place?</a:t>
            </a:r>
            <a:endParaRPr lang="en-US" sz="2400" dirty="0"/>
          </a:p>
        </p:txBody>
      </p:sp>
    </p:spTree>
    <p:extLst>
      <p:ext uri="{BB962C8B-B14F-4D97-AF65-F5344CB8AC3E}">
        <p14:creationId xmlns:p14="http://schemas.microsoft.com/office/powerpoint/2010/main" val="3371202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Things we hardly ever ask</a:t>
            </a:r>
          </a:p>
        </p:txBody>
      </p:sp>
      <p:sp>
        <p:nvSpPr>
          <p:cNvPr id="6" name="Content Placeholder 5"/>
          <p:cNvSpPr>
            <a:spLocks noGrp="1"/>
          </p:cNvSpPr>
          <p:nvPr>
            <p:ph idx="1"/>
          </p:nvPr>
        </p:nvSpPr>
        <p:spPr>
          <a:xfrm>
            <a:off x="76199" y="1447800"/>
            <a:ext cx="5864181" cy="1024199"/>
          </a:xfrm>
        </p:spPr>
        <p:txBody>
          <a:bodyPr/>
          <a:lstStyle/>
          <a:p>
            <a:r>
              <a:rPr lang="en-US" sz="2800" dirty="0"/>
              <a:t>Individual level exposure</a:t>
            </a:r>
            <a:r>
              <a:rPr lang="en-US" sz="2800" dirty="0">
                <a:sym typeface="Wingdings" panose="05000000000000000000" pitchFamily="2" charset="2"/>
              </a:rPr>
              <a:t> place level outcome</a:t>
            </a:r>
            <a:endParaRPr lang="en-US" sz="2800" dirty="0"/>
          </a:p>
        </p:txBody>
      </p:sp>
      <p:pic>
        <p:nvPicPr>
          <p:cNvPr id="2" name="Picture 1"/>
          <p:cNvPicPr>
            <a:picLocks noChangeAspect="1"/>
          </p:cNvPicPr>
          <p:nvPr/>
        </p:nvPicPr>
        <p:blipFill>
          <a:blip r:embed="rId3"/>
          <a:stretch>
            <a:fillRect/>
          </a:stretch>
        </p:blipFill>
        <p:spPr>
          <a:xfrm>
            <a:off x="6096000" y="1752600"/>
            <a:ext cx="905218" cy="702000"/>
          </a:xfrm>
          <a:prstGeom prst="rect">
            <a:avLst/>
          </a:prstGeom>
        </p:spPr>
      </p:pic>
      <p:pic>
        <p:nvPicPr>
          <p:cNvPr id="3" name="Picture 2"/>
          <p:cNvPicPr>
            <a:picLocks noChangeAspect="1"/>
          </p:cNvPicPr>
          <p:nvPr/>
        </p:nvPicPr>
        <p:blipFill>
          <a:blip r:embed="rId4"/>
          <a:stretch>
            <a:fillRect/>
          </a:stretch>
        </p:blipFill>
        <p:spPr>
          <a:xfrm>
            <a:off x="7239000" y="1731034"/>
            <a:ext cx="817616" cy="694688"/>
          </a:xfrm>
          <a:prstGeom prst="rect">
            <a:avLst/>
          </a:prstGeom>
        </p:spPr>
      </p:pic>
      <p:pic>
        <p:nvPicPr>
          <p:cNvPr id="4" name="Picture 3"/>
          <p:cNvPicPr>
            <a:picLocks noChangeAspect="1"/>
          </p:cNvPicPr>
          <p:nvPr/>
        </p:nvPicPr>
        <p:blipFill>
          <a:blip r:embed="rId5"/>
          <a:stretch>
            <a:fillRect/>
          </a:stretch>
        </p:blipFill>
        <p:spPr>
          <a:xfrm>
            <a:off x="8263391" y="1716409"/>
            <a:ext cx="846817" cy="709313"/>
          </a:xfrm>
          <a:prstGeom prst="rect">
            <a:avLst/>
          </a:prstGeom>
        </p:spPr>
      </p:pic>
      <p:sp>
        <p:nvSpPr>
          <p:cNvPr id="9" name="Content Placeholder 5"/>
          <p:cNvSpPr txBox="1">
            <a:spLocks/>
          </p:cNvSpPr>
          <p:nvPr/>
        </p:nvSpPr>
        <p:spPr bwMode="auto">
          <a:xfrm>
            <a:off x="-18143" y="2418024"/>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Does presence of men affect prevalence of greenspace in a neighborhood?</a:t>
            </a:r>
          </a:p>
          <a:p>
            <a:r>
              <a:rPr lang="en-US" sz="2800" dirty="0"/>
              <a:t>Place level exposure </a:t>
            </a:r>
            <a:r>
              <a:rPr lang="en-US" sz="2800" dirty="0">
                <a:sym typeface="Wingdings" panose="05000000000000000000" pitchFamily="2" charset="2"/>
              </a:rPr>
              <a:t> place level outcome</a:t>
            </a:r>
          </a:p>
          <a:p>
            <a:pPr lvl="1"/>
            <a:r>
              <a:rPr lang="en-US" sz="2400" dirty="0">
                <a:sym typeface="Wingdings" panose="05000000000000000000" pitchFamily="2" charset="2"/>
              </a:rPr>
              <a:t>Do places with greenspace tend to have better air quality</a:t>
            </a:r>
          </a:p>
          <a:p>
            <a:pPr lvl="1"/>
            <a:r>
              <a:rPr lang="en-US" sz="2400" dirty="0">
                <a:sym typeface="Wingdings" panose="05000000000000000000" pitchFamily="2" charset="2"/>
              </a:rPr>
              <a:t>Beware </a:t>
            </a:r>
            <a:r>
              <a:rPr lang="en-US" sz="2400" b="1" dirty="0">
                <a:sym typeface="Wingdings" panose="05000000000000000000" pitchFamily="2" charset="2"/>
              </a:rPr>
              <a:t>ecological fallacy</a:t>
            </a:r>
            <a:r>
              <a:rPr lang="en-US" sz="2400" dirty="0">
                <a:sym typeface="Wingdings" panose="05000000000000000000" pitchFamily="2" charset="2"/>
              </a:rPr>
              <a:t>: drawing inferences about individual level variables based on ecological associations</a:t>
            </a:r>
          </a:p>
          <a:p>
            <a:r>
              <a:rPr lang="en-US" dirty="0">
                <a:sym typeface="Wingdings" panose="05000000000000000000" pitchFamily="2" charset="2"/>
              </a:rPr>
              <a:t>Side note: distinguish compositional from structural characteristics of places</a:t>
            </a:r>
          </a:p>
          <a:p>
            <a:pPr lvl="1"/>
            <a:r>
              <a:rPr lang="en-US" sz="2400" dirty="0">
                <a:sym typeface="Wingdings" panose="05000000000000000000" pitchFamily="2" charset="2"/>
              </a:rPr>
              <a:t>Compositional: average income of people in the place</a:t>
            </a:r>
          </a:p>
          <a:p>
            <a:pPr lvl="1"/>
            <a:r>
              <a:rPr lang="en-US" sz="2400" dirty="0">
                <a:sym typeface="Wingdings" panose="05000000000000000000" pitchFamily="2" charset="2"/>
              </a:rPr>
              <a:t>Structural: presence of a park in the place</a:t>
            </a:r>
          </a:p>
        </p:txBody>
      </p:sp>
    </p:spTree>
    <p:extLst>
      <p:ext uri="{BB962C8B-B14F-4D97-AF65-F5344CB8AC3E}">
        <p14:creationId xmlns:p14="http://schemas.microsoft.com/office/powerpoint/2010/main" val="3509025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Why is variance partition of interest?</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4832092"/>
          </a:xfrm>
          <a:prstGeom prst="rect">
            <a:avLst/>
          </a:prstGeom>
          <a:noFill/>
        </p:spPr>
        <p:txBody>
          <a:bodyPr wrap="square" rtlCol="0">
            <a:spAutoFit/>
          </a:bodyPr>
          <a:lstStyle/>
          <a:p>
            <a:pPr marL="285750" indent="-285750">
              <a:buFont typeface="Arial" panose="020B0604020202020204" pitchFamily="34" charset="0"/>
              <a:buChar char="•"/>
            </a:pPr>
            <a:r>
              <a:rPr lang="en-US" sz="2400" dirty="0"/>
              <a:t>NHANES data: people in census tracts in counties. </a:t>
            </a:r>
          </a:p>
          <a:p>
            <a:pPr marL="285750" indent="-285750">
              <a:buFont typeface="Arial" panose="020B0604020202020204" pitchFamily="34" charset="0"/>
              <a:buChar char="•"/>
            </a:pPr>
            <a:r>
              <a:rPr lang="en-US" sz="2400" dirty="0"/>
              <a:t>Initial model estimated variance partition controlling for individual variables</a:t>
            </a:r>
          </a:p>
          <a:p>
            <a:pPr marL="285750" indent="-285750">
              <a:buFont typeface="Arial" panose="020B0604020202020204" pitchFamily="34" charset="0"/>
              <a:buChar char="•"/>
            </a:pPr>
            <a:r>
              <a:rPr lang="en-US" sz="2400" dirty="0"/>
              <a:t>ICC for CT=17%</a:t>
            </a:r>
          </a:p>
          <a:p>
            <a:pPr marL="285750" indent="-285750">
              <a:buFont typeface="Arial" panose="020B0604020202020204" pitchFamily="34" charset="0"/>
              <a:buChar char="•"/>
            </a:pPr>
            <a:r>
              <a:rPr lang="en-US" sz="2400" dirty="0"/>
              <a:t>17%=1.99/(9.63+1.99+.09)</a:t>
            </a:r>
          </a:p>
          <a:p>
            <a:pPr marL="285750" indent="-285750">
              <a:buFont typeface="Arial" panose="020B0604020202020204" pitchFamily="34" charset="0"/>
              <a:buChar char="•"/>
            </a:pPr>
            <a:r>
              <a:rPr lang="en-US" sz="2400" dirty="0"/>
              <a:t>ICC for county much lower</a:t>
            </a:r>
          </a:p>
          <a:p>
            <a:pPr marL="285750" indent="-285750">
              <a:buFont typeface="Arial" panose="020B0604020202020204" pitchFamily="34" charset="0"/>
              <a:buChar char="•"/>
            </a:pPr>
            <a:r>
              <a:rPr lang="en-US" sz="2400" dirty="0"/>
              <a:t>A 1 SD increase in neighborhood SES predicted 0.24 additional daily servings of F &amp; V.</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196480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solidFill>
                  <a:schemeClr val="tx2">
                    <a:lumMod val="40000"/>
                    <a:lumOff val="60000"/>
                  </a:schemeClr>
                </a:solidFill>
                <a:latin typeface="Arial" pitchFamily="34" charset="0"/>
                <a:cs typeface="Arial" pitchFamily="34" charset="0"/>
              </a:rPr>
              <a:t>Nonlinear outcomes</a:t>
            </a:r>
            <a:endParaRPr lang="en-US" sz="2800" dirty="0">
              <a:solidFill>
                <a:schemeClr val="tx2">
                  <a:lumMod val="40000"/>
                  <a:lumOff val="60000"/>
                </a:schemeClr>
              </a:solidFill>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073534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Why is variance partition of interest?</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4832092"/>
          </a:xfrm>
          <a:prstGeom prst="rect">
            <a:avLst/>
          </a:prstGeom>
          <a:noFill/>
        </p:spPr>
        <p:txBody>
          <a:bodyPr wrap="square" rtlCol="0">
            <a:spAutoFit/>
          </a:bodyPr>
          <a:lstStyle/>
          <a:p>
            <a:pPr marL="285750" indent="-285750">
              <a:buFont typeface="Arial" panose="020B0604020202020204" pitchFamily="34" charset="0"/>
              <a:buChar char="•"/>
            </a:pPr>
            <a:r>
              <a:rPr lang="en-US" sz="2400" dirty="0"/>
              <a:t>NHANES data: people in census tracts in counties. </a:t>
            </a:r>
          </a:p>
          <a:p>
            <a:pPr marL="285750" indent="-285750">
              <a:buFont typeface="Arial" panose="020B0604020202020204" pitchFamily="34" charset="0"/>
              <a:buChar char="•"/>
            </a:pPr>
            <a:r>
              <a:rPr lang="en-US" sz="2400" dirty="0"/>
              <a:t>Next model added a neighborhood characteristic</a:t>
            </a:r>
          </a:p>
          <a:p>
            <a:pPr marL="285750" indent="-285750">
              <a:buFont typeface="Arial" panose="020B0604020202020204" pitchFamily="34" charset="0"/>
              <a:buChar char="•"/>
            </a:pPr>
            <a:r>
              <a:rPr lang="en-US" sz="2400" dirty="0"/>
              <a:t>A 1 SD increase in neighborhood SES predicted 0.24 additional daily servings of F &amp; V.</a:t>
            </a:r>
          </a:p>
          <a:p>
            <a:pPr marL="285750" indent="-285750">
              <a:buFont typeface="Arial" panose="020B0604020202020204" pitchFamily="34" charset="0"/>
              <a:buChar char="•"/>
            </a:pPr>
            <a:r>
              <a:rPr lang="en-US" sz="2400" dirty="0"/>
              <a:t>Neighborhood SES did not explain the remaining variance in dietary intake across census tracts</a:t>
            </a:r>
          </a:p>
          <a:p>
            <a:pPr marL="285750" indent="-285750">
              <a:buFont typeface="Arial" panose="020B0604020202020204" pitchFamily="34" charset="0"/>
              <a:buChar char="•"/>
            </a:pPr>
            <a:endParaRPr lang="en-US" sz="2000" dirty="0"/>
          </a:p>
        </p:txBody>
      </p:sp>
      <p:pic>
        <p:nvPicPr>
          <p:cNvPr id="2" name="Picture 1"/>
          <p:cNvPicPr>
            <a:picLocks noChangeAspect="1"/>
          </p:cNvPicPr>
          <p:nvPr/>
        </p:nvPicPr>
        <p:blipFill>
          <a:blip r:embed="rId3"/>
          <a:stretch>
            <a:fillRect/>
          </a:stretch>
        </p:blipFill>
        <p:spPr>
          <a:xfrm>
            <a:off x="210800" y="1629229"/>
            <a:ext cx="3912879" cy="2712938"/>
          </a:xfrm>
          <a:prstGeom prst="rect">
            <a:avLst/>
          </a:prstGeom>
        </p:spPr>
      </p:pic>
      <p:pic>
        <p:nvPicPr>
          <p:cNvPr id="3" name="Picture 2"/>
          <p:cNvPicPr>
            <a:picLocks noChangeAspect="1"/>
          </p:cNvPicPr>
          <p:nvPr/>
        </p:nvPicPr>
        <p:blipFill>
          <a:blip r:embed="rId4"/>
          <a:stretch>
            <a:fillRect/>
          </a:stretch>
        </p:blipFill>
        <p:spPr>
          <a:xfrm>
            <a:off x="166999" y="4714172"/>
            <a:ext cx="4000480" cy="1330875"/>
          </a:xfrm>
          <a:prstGeom prst="rect">
            <a:avLst/>
          </a:prstGeom>
        </p:spPr>
      </p:pic>
    </p:spTree>
    <p:extLst>
      <p:ext uri="{BB962C8B-B14F-4D97-AF65-F5344CB8AC3E}">
        <p14:creationId xmlns:p14="http://schemas.microsoft.com/office/powerpoint/2010/main" val="1450771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err="1"/>
              <a:t>Intraclass</a:t>
            </a:r>
            <a:r>
              <a:rPr lang="en-US" dirty="0"/>
              <a:t> correlation suggests causation of higher level variables.</a:t>
            </a:r>
          </a:p>
        </p:txBody>
      </p:sp>
      <p:sp>
        <p:nvSpPr>
          <p:cNvPr id="13" name="TextBox 12"/>
          <p:cNvSpPr txBox="1"/>
          <p:nvPr/>
        </p:nvSpPr>
        <p:spPr>
          <a:xfrm>
            <a:off x="228600" y="1629229"/>
            <a:ext cx="8881609" cy="5016758"/>
          </a:xfrm>
          <a:prstGeom prst="rect">
            <a:avLst/>
          </a:prstGeom>
          <a:noFill/>
        </p:spPr>
        <p:txBody>
          <a:bodyPr wrap="square" rtlCol="0">
            <a:spAutoFit/>
          </a:bodyPr>
          <a:lstStyle/>
          <a:p>
            <a:pPr marL="285750" indent="-285750">
              <a:buFont typeface="Arial" panose="020B0604020202020204" pitchFamily="34" charset="0"/>
              <a:buChar char="•"/>
            </a:pPr>
            <a:r>
              <a:rPr lang="en-US" sz="2400" dirty="0"/>
              <a:t>Clustering at a place or contextual level implies that there is something about the context that influences the outcome</a:t>
            </a:r>
          </a:p>
          <a:p>
            <a:pPr marL="285750" indent="-285750">
              <a:buFont typeface="Arial" panose="020B0604020202020204" pitchFamily="34" charset="0"/>
              <a:buChar char="•"/>
            </a:pPr>
            <a:r>
              <a:rPr lang="en-US" sz="2400" dirty="0"/>
              <a:t>If all the diabetics at clinic A have hba1c&lt;6.5 and all the diabetics at clinic B have hba1c&gt;8, it makes you think that clinic A is doing something right.</a:t>
            </a:r>
          </a:p>
          <a:p>
            <a:pPr marL="285750" indent="-285750">
              <a:buFont typeface="Arial" panose="020B0604020202020204" pitchFamily="34" charset="0"/>
              <a:buChar char="•"/>
            </a:pPr>
            <a:r>
              <a:rPr lang="en-US" sz="2400" dirty="0"/>
              <a:t>Common to start with a model accounting only for individual characteristics, and estimate </a:t>
            </a:r>
            <a:r>
              <a:rPr lang="en-US" sz="2400" dirty="0" err="1"/>
              <a:t>intraclass</a:t>
            </a:r>
            <a:r>
              <a:rPr lang="en-US" sz="2400" dirty="0"/>
              <a:t> correlation coefficients</a:t>
            </a:r>
          </a:p>
          <a:p>
            <a:pPr marL="285750" indent="-285750">
              <a:buFont typeface="Arial" panose="020B0604020202020204" pitchFamily="34" charset="0"/>
              <a:buChar char="•"/>
            </a:pPr>
            <a:r>
              <a:rPr lang="en-US" sz="2400" dirty="0"/>
              <a:t>Then add contextual variables to try to eliminate</a:t>
            </a:r>
          </a:p>
          <a:p>
            <a:pPr marL="285750" indent="-285750">
              <a:buFont typeface="Arial" panose="020B0604020202020204" pitchFamily="34" charset="0"/>
              <a:buChar char="•"/>
            </a:pPr>
            <a:r>
              <a:rPr lang="en-US" sz="2400" dirty="0"/>
              <a:t>Multilevel/random effects models can be used to rule out compositional explanations for place level differences, but:</a:t>
            </a:r>
          </a:p>
          <a:p>
            <a:pPr marL="742950" lvl="1" indent="-285750">
              <a:buFont typeface="Arial" panose="020B0604020202020204" pitchFamily="34" charset="0"/>
              <a:buChar char="•"/>
            </a:pPr>
            <a:r>
              <a:rPr lang="en-US" sz="2000" dirty="0"/>
              <a:t>Cannot rule out selection differences (sick people go to good hospitals)</a:t>
            </a:r>
          </a:p>
          <a:p>
            <a:pPr marL="742950" lvl="1" indent="-285750">
              <a:buFont typeface="Arial" panose="020B0604020202020204" pitchFamily="34" charset="0"/>
              <a:buChar char="•"/>
            </a:pPr>
            <a:r>
              <a:rPr lang="en-US" sz="2000" dirty="0"/>
              <a:t>Controversy regarding what is “downstream” of contextual exposures.</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37660173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6" name="Content Placeholder 5"/>
          <p:cNvSpPr>
            <a:spLocks noGrp="1"/>
          </p:cNvSpPr>
          <p:nvPr>
            <p:ph idx="1"/>
          </p:nvPr>
        </p:nvSpPr>
        <p:spPr>
          <a:xfrm>
            <a:off x="87086" y="1544376"/>
            <a:ext cx="5864181" cy="1024199"/>
          </a:xfrm>
        </p:spPr>
        <p:txBody>
          <a:bodyPr/>
          <a:lstStyle/>
          <a:p>
            <a:r>
              <a:rPr lang="en-US" sz="2800" dirty="0"/>
              <a:t>Time specific exposure</a:t>
            </a:r>
            <a:r>
              <a:rPr lang="en-US" sz="2800" dirty="0">
                <a:sym typeface="Wingdings" panose="05000000000000000000" pitchFamily="2" charset="2"/>
              </a:rPr>
              <a:t> time specific outcome</a:t>
            </a:r>
            <a:endParaRPr lang="en-US" sz="2800" dirty="0"/>
          </a:p>
        </p:txBody>
      </p:sp>
      <p:pic>
        <p:nvPicPr>
          <p:cNvPr id="2" name="Picture 1"/>
          <p:cNvPicPr>
            <a:picLocks noChangeAspect="1"/>
          </p:cNvPicPr>
          <p:nvPr/>
        </p:nvPicPr>
        <p:blipFill>
          <a:blip r:embed="rId3"/>
          <a:stretch>
            <a:fillRect/>
          </a:stretch>
        </p:blipFill>
        <p:spPr>
          <a:xfrm>
            <a:off x="6096000" y="1752600"/>
            <a:ext cx="905218" cy="702000"/>
          </a:xfrm>
          <a:prstGeom prst="rect">
            <a:avLst/>
          </a:prstGeom>
        </p:spPr>
      </p:pic>
      <p:pic>
        <p:nvPicPr>
          <p:cNvPr id="3" name="Picture 2"/>
          <p:cNvPicPr>
            <a:picLocks noChangeAspect="1"/>
          </p:cNvPicPr>
          <p:nvPr/>
        </p:nvPicPr>
        <p:blipFill>
          <a:blip r:embed="rId4"/>
          <a:stretch>
            <a:fillRect/>
          </a:stretch>
        </p:blipFill>
        <p:spPr>
          <a:xfrm>
            <a:off x="7239000" y="1731034"/>
            <a:ext cx="817616" cy="694688"/>
          </a:xfrm>
          <a:prstGeom prst="rect">
            <a:avLst/>
          </a:prstGeom>
        </p:spPr>
      </p:pic>
      <p:pic>
        <p:nvPicPr>
          <p:cNvPr id="4" name="Picture 3"/>
          <p:cNvPicPr>
            <a:picLocks noChangeAspect="1"/>
          </p:cNvPicPr>
          <p:nvPr/>
        </p:nvPicPr>
        <p:blipFill>
          <a:blip r:embed="rId5"/>
          <a:stretch>
            <a:fillRect/>
          </a:stretch>
        </p:blipFill>
        <p:spPr>
          <a:xfrm>
            <a:off x="8263391" y="1716409"/>
            <a:ext cx="846817" cy="709313"/>
          </a:xfrm>
          <a:prstGeom prst="rect">
            <a:avLst/>
          </a:prstGeom>
        </p:spPr>
      </p:pic>
      <p:sp>
        <p:nvSpPr>
          <p:cNvPr id="9" name="Content Placeholder 5"/>
          <p:cNvSpPr txBox="1">
            <a:spLocks/>
          </p:cNvSpPr>
          <p:nvPr/>
        </p:nvSpPr>
        <p:spPr bwMode="auto">
          <a:xfrm>
            <a:off x="0" y="2468661"/>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lvl="1"/>
            <a:r>
              <a:rPr lang="en-US" sz="2400" dirty="0"/>
              <a:t>Is SBP higher on days when CESD is higher?</a:t>
            </a:r>
          </a:p>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Do men have higher SBP than women?</a:t>
            </a:r>
          </a:p>
          <a:p>
            <a:r>
              <a:rPr lang="en-US" sz="2800" dirty="0">
                <a:sym typeface="Wingdings" panose="05000000000000000000" pitchFamily="2" charset="2"/>
              </a:rPr>
              <a:t>Cross-level interaction between individual and place level variables</a:t>
            </a:r>
          </a:p>
          <a:p>
            <a:pPr lvl="1"/>
            <a:r>
              <a:rPr lang="en-US" sz="2400" dirty="0">
                <a:sym typeface="Wingdings" panose="05000000000000000000" pitchFamily="2" charset="2"/>
              </a:rPr>
              <a:t>Does CESD have a greater effect on SBP for men than women? have greater benefits for men than women?</a:t>
            </a:r>
          </a:p>
          <a:p>
            <a:r>
              <a:rPr lang="en-US" sz="2800" dirty="0">
                <a:sym typeface="Wingdings" panose="05000000000000000000" pitchFamily="2" charset="2"/>
              </a:rPr>
              <a:t>Variance partition/</a:t>
            </a:r>
            <a:r>
              <a:rPr lang="en-US" sz="2800" dirty="0" err="1">
                <a:sym typeface="Wingdings" panose="05000000000000000000" pitchFamily="2" charset="2"/>
              </a:rPr>
              <a:t>intraclass</a:t>
            </a:r>
            <a:r>
              <a:rPr lang="en-US" sz="2800" dirty="0">
                <a:sym typeface="Wingdings" panose="05000000000000000000" pitchFamily="2" charset="2"/>
              </a:rPr>
              <a:t> correlation</a:t>
            </a:r>
          </a:p>
          <a:p>
            <a:pPr lvl="1"/>
            <a:r>
              <a:rPr lang="en-US" sz="2400" dirty="0">
                <a:sym typeface="Wingdings" panose="05000000000000000000" pitchFamily="2" charset="2"/>
              </a:rPr>
              <a:t>How much of the variance in MMSE is between person vs between successive observations on the same person?</a:t>
            </a:r>
            <a:endParaRPr lang="en-US" sz="2400" dirty="0"/>
          </a:p>
        </p:txBody>
      </p:sp>
    </p:spTree>
    <p:extLst>
      <p:ext uri="{BB962C8B-B14F-4D97-AF65-F5344CB8AC3E}">
        <p14:creationId xmlns:p14="http://schemas.microsoft.com/office/powerpoint/2010/main" val="1663684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Very important category of questions represented by cross-level interactions</a:t>
            </a:r>
          </a:p>
          <a:p>
            <a:pPr lvl="1"/>
            <a:r>
              <a:rPr lang="en-US" sz="2400" dirty="0">
                <a:sym typeface="Wingdings" panose="05000000000000000000" pitchFamily="2" charset="2"/>
              </a:rPr>
              <a:t>Does SBP change more quickly for men than for women: measure sex at person level and time at the occasion level. </a:t>
            </a:r>
          </a:p>
          <a:p>
            <a:pPr lvl="1"/>
            <a:r>
              <a:rPr lang="en-US" sz="2400" dirty="0">
                <a:sym typeface="Wingdings" panose="05000000000000000000" pitchFamily="2" charset="2"/>
              </a:rPr>
              <a:t>Addresses whether sex of the person modifies the rate of change over time.</a:t>
            </a:r>
          </a:p>
          <a:p>
            <a:pPr lvl="1"/>
            <a:r>
              <a:rPr lang="en-US" sz="2400" dirty="0">
                <a:sym typeface="Wingdings" panose="05000000000000000000" pitchFamily="2" charset="2"/>
              </a:rPr>
              <a:t>Major challenge is choosing the time dimension: age vs time from enrollment vs time from some other milestone (e.g., death, diagnosis)</a:t>
            </a:r>
            <a:endParaRPr lang="en-US" sz="2400" dirty="0"/>
          </a:p>
        </p:txBody>
      </p:sp>
    </p:spTree>
    <p:extLst>
      <p:ext uri="{BB962C8B-B14F-4D97-AF65-F5344CB8AC3E}">
        <p14:creationId xmlns:p14="http://schemas.microsoft.com/office/powerpoint/2010/main" val="11846214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solidFill>
                  <a:srgbClr val="FF0000"/>
                </a:solidFill>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1690363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304800" y="1846421"/>
            <a:ext cx="8382000" cy="440120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Missed scientific questions</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Individualistic fallacy: </a:t>
            </a:r>
            <a:r>
              <a:rPr lang="en-US" sz="2400" dirty="0"/>
              <a:t>assuming that individual-level outcomes can be explained exclusively in terms of individual-level characteristics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Incorrect standard errors</a:t>
            </a:r>
          </a:p>
          <a:p>
            <a:pPr marL="914400" lvl="1" indent="-457200" eaLnBrk="0" hangingPunct="0">
              <a:buFont typeface="Arial" panose="020B0604020202020204" pitchFamily="34" charset="0"/>
              <a:buChar char="•"/>
              <a:tabLst>
                <a:tab pos="-457200" algn="l"/>
              </a:tabLst>
              <a:defRPr/>
            </a:pPr>
            <a:r>
              <a:rPr lang="en-US" sz="2400" dirty="0">
                <a:latin typeface="Arial" pitchFamily="34" charset="0"/>
                <a:cs typeface="Arial" pitchFamily="34" charset="0"/>
              </a:rPr>
              <a:t>Most variance estimates assume independent observations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Inefficient estimators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Sometimes helps handle missing data/loss to follow-up</a:t>
            </a:r>
          </a:p>
        </p:txBody>
      </p:sp>
      <p:sp>
        <p:nvSpPr>
          <p:cNvPr id="8" name="Title 7"/>
          <p:cNvSpPr>
            <a:spLocks noGrp="1"/>
          </p:cNvSpPr>
          <p:nvPr>
            <p:ph type="title"/>
          </p:nvPr>
        </p:nvSpPr>
        <p:spPr/>
        <p:txBody>
          <a:bodyPr>
            <a:normAutofit fontScale="90000"/>
          </a:bodyPr>
          <a:lstStyle/>
          <a:p>
            <a:pPr>
              <a:defRPr/>
            </a:pPr>
            <a:r>
              <a:rPr lang="en-US" dirty="0"/>
              <a:t>Consequences of ignoring clustering</a:t>
            </a:r>
          </a:p>
        </p:txBody>
      </p:sp>
    </p:spTree>
    <p:extLst>
      <p:ext uri="{BB962C8B-B14F-4D97-AF65-F5344CB8AC3E}">
        <p14:creationId xmlns:p14="http://schemas.microsoft.com/office/powerpoint/2010/main" val="119985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accent1">
                    <a:satMod val="150000"/>
                  </a:schemeClr>
                </a:solidFill>
              </a:rPr>
              <a:t>Incorrect SEs and Loss of efficiency</a:t>
            </a:r>
          </a:p>
        </p:txBody>
      </p:sp>
      <p:sp>
        <p:nvSpPr>
          <p:cNvPr id="89090" name="Rectangle 3"/>
          <p:cNvSpPr>
            <a:spLocks noGrp="1" noChangeArrowheads="1"/>
          </p:cNvSpPr>
          <p:nvPr>
            <p:ph idx="1"/>
          </p:nvPr>
        </p:nvSpPr>
        <p:spPr>
          <a:xfrm>
            <a:off x="152400" y="1629600"/>
            <a:ext cx="8229600" cy="4625975"/>
          </a:xfrm>
        </p:spPr>
        <p:txBody>
          <a:bodyPr/>
          <a:lstStyle/>
          <a:p>
            <a:pPr lvl="1" eaLnBrk="1" hangingPunct="1">
              <a:lnSpc>
                <a:spcPct val="80000"/>
              </a:lnSpc>
            </a:pPr>
            <a:r>
              <a:rPr lang="en-US" sz="2400" dirty="0"/>
              <a:t>Ignoring clustered data generally leads to SEs that are too small</a:t>
            </a:r>
          </a:p>
          <a:p>
            <a:pPr lvl="2" eaLnBrk="1" hangingPunct="1">
              <a:lnSpc>
                <a:spcPct val="80000"/>
              </a:lnSpc>
            </a:pPr>
            <a:r>
              <a:rPr lang="en-US" sz="2000" dirty="0"/>
              <a:t>Variance of estimate of mean value of Y=variance of Y/N</a:t>
            </a:r>
          </a:p>
          <a:p>
            <a:pPr lvl="2" eaLnBrk="1" hangingPunct="1">
              <a:lnSpc>
                <a:spcPct val="80000"/>
              </a:lnSpc>
            </a:pPr>
            <a:r>
              <a:rPr lang="en-US" sz="2000" dirty="0"/>
              <a:t>But in clustered data effective N&lt;actual N</a:t>
            </a:r>
          </a:p>
          <a:p>
            <a:pPr lvl="1" eaLnBrk="1" hangingPunct="1">
              <a:lnSpc>
                <a:spcPct val="80000"/>
              </a:lnSpc>
            </a:pPr>
            <a:r>
              <a:rPr lang="en-US" sz="2400" dirty="0"/>
              <a:t>Same problem if you draw a clustered sample, people within a cluster are not independent and you do not learn as much new information from each person.  </a:t>
            </a:r>
          </a:p>
          <a:p>
            <a:pPr lvl="2" eaLnBrk="1" hangingPunct="1">
              <a:lnSpc>
                <a:spcPct val="80000"/>
              </a:lnSpc>
            </a:pPr>
            <a:r>
              <a:rPr lang="en-US" sz="2000" dirty="0"/>
              <a:t>You must correct your standard errors for this phenomenon. </a:t>
            </a:r>
          </a:p>
          <a:p>
            <a:pPr lvl="2" eaLnBrk="1" hangingPunct="1">
              <a:lnSpc>
                <a:spcPct val="80000"/>
              </a:lnSpc>
            </a:pPr>
            <a:r>
              <a:rPr lang="en-US" sz="2000" dirty="0"/>
              <a:t> You must anticipate this correction in study design and inflate the sample you need.</a:t>
            </a:r>
          </a:p>
          <a:p>
            <a:pPr lvl="2" eaLnBrk="1" hangingPunct="1">
              <a:lnSpc>
                <a:spcPct val="80000"/>
              </a:lnSpc>
            </a:pPr>
            <a:r>
              <a:rPr lang="en-US" sz="2000" dirty="0"/>
              <a:t>The ratio of the clustered sample size needed to the simple random sample size is the design effect.</a:t>
            </a:r>
          </a:p>
          <a:p>
            <a:pPr lvl="1" eaLnBrk="1" hangingPunct="1">
              <a:lnSpc>
                <a:spcPct val="80000"/>
              </a:lnSpc>
            </a:pPr>
            <a:r>
              <a:rPr lang="en-US" sz="2400" dirty="0"/>
              <a:t>How does clustering affect the sample size you must draw, compared to a simple random sample?</a:t>
            </a:r>
          </a:p>
          <a:p>
            <a:pPr lvl="1" eaLnBrk="1" hangingPunct="1">
              <a:lnSpc>
                <a:spcPct val="80000"/>
              </a:lnSpc>
            </a:pPr>
            <a:r>
              <a:rPr lang="en-US" sz="2400" dirty="0"/>
              <a:t>Conversely, how much does </a:t>
            </a:r>
            <a:r>
              <a:rPr lang="en-US" sz="2400" i="1" dirty="0"/>
              <a:t>ignoring </a:t>
            </a:r>
            <a:r>
              <a:rPr lang="en-US" sz="2400" dirty="0"/>
              <a:t>clustering affect your SEs? </a:t>
            </a:r>
          </a:p>
          <a:p>
            <a:pPr lvl="1" eaLnBrk="1" hangingPunct="1">
              <a:lnSpc>
                <a:spcPct val="80000"/>
              </a:lnSpc>
              <a:buFontTx/>
              <a:buNone/>
            </a:pPr>
            <a:endParaRPr lang="en-US" sz="24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26</a:t>
            </a:fld>
            <a:endParaRPr lang="en-US"/>
          </a:p>
        </p:txBody>
      </p:sp>
    </p:spTree>
    <p:extLst>
      <p:ext uri="{BB962C8B-B14F-4D97-AF65-F5344CB8AC3E}">
        <p14:creationId xmlns:p14="http://schemas.microsoft.com/office/powerpoint/2010/main" val="1655364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52400" y="155448"/>
            <a:ext cx="8991600" cy="1252728"/>
          </a:xfrm>
        </p:spPr>
        <p:txBody>
          <a:bodyPr>
            <a:normAutofit fontScale="90000"/>
          </a:bodyPr>
          <a:lstStyle/>
          <a:p>
            <a:pPr eaLnBrk="1" hangingPunct="1">
              <a:defRPr/>
            </a:pPr>
            <a:r>
              <a:rPr lang="en-US" dirty="0"/>
              <a:t>Variance “cost” of clustering a function of rho/ICC and # of people/cluster</a:t>
            </a:r>
          </a:p>
        </p:txBody>
      </p:sp>
      <p:sp>
        <p:nvSpPr>
          <p:cNvPr id="90114" name="Rectangle 3"/>
          <p:cNvSpPr>
            <a:spLocks noGrp="1" noChangeArrowheads="1"/>
          </p:cNvSpPr>
          <p:nvPr>
            <p:ph type="body" idx="1"/>
          </p:nvPr>
        </p:nvSpPr>
        <p:spPr>
          <a:xfrm>
            <a:off x="308655" y="1625971"/>
            <a:ext cx="8628970" cy="4625975"/>
          </a:xfrm>
        </p:spPr>
        <p:txBody>
          <a:bodyPr/>
          <a:lstStyle/>
          <a:p>
            <a:pPr eaLnBrk="1" hangingPunct="1"/>
            <a:r>
              <a:rPr lang="en-US" sz="2400" dirty="0">
                <a:cs typeface="Times New Roman" pitchFamily="18" charset="0"/>
              </a:rPr>
              <a:t>Rho = a measure of homogeneity that behaves like a correlation coefficient. It is the correlation between all possible pairs of elements within a cluster on a particular characteristic (</a:t>
            </a:r>
            <a:r>
              <a:rPr lang="en-US" sz="2400" dirty="0" err="1">
                <a:cs typeface="Times New Roman" pitchFamily="18" charset="0"/>
              </a:rPr>
              <a:t>Sudman</a:t>
            </a:r>
            <a:r>
              <a:rPr lang="en-US" sz="2400" dirty="0">
                <a:cs typeface="Times New Roman" pitchFamily="18" charset="0"/>
              </a:rPr>
              <a:t>, 1976) </a:t>
            </a:r>
          </a:p>
          <a:p>
            <a:pPr eaLnBrk="1" hangingPunct="1"/>
            <a:r>
              <a:rPr lang="en-US" sz="2400" dirty="0">
                <a:cs typeface="Times New Roman" pitchFamily="18" charset="0"/>
              </a:rPr>
              <a:t>ICC=rho= 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 + s</a:t>
            </a:r>
            <a:r>
              <a:rPr lang="en-US" sz="2400" baseline="30000" dirty="0">
                <a:cs typeface="Times New Roman" pitchFamily="18" charset="0"/>
              </a:rPr>
              <a:t>2</a:t>
            </a:r>
            <a:r>
              <a:rPr lang="en-US" sz="2400" baseline="-30000" dirty="0">
                <a:cs typeface="Times New Roman" pitchFamily="18" charset="0"/>
              </a:rPr>
              <a:t>within-cluster</a:t>
            </a:r>
            <a:r>
              <a:rPr lang="en-US" sz="2400" dirty="0">
                <a:cs typeface="Times New Roman" pitchFamily="18" charset="0"/>
              </a:rPr>
              <a:t>)</a:t>
            </a:r>
          </a:p>
          <a:p>
            <a:pPr eaLnBrk="1" hangingPunct="1"/>
            <a:r>
              <a:rPr lang="en-US" sz="2400" dirty="0">
                <a:cs typeface="Times New Roman" pitchFamily="18" charset="0"/>
              </a:rPr>
              <a:t>Rho of 1 indicates extreme homogeneity (e.g., household income of all of 6 children in one household). </a:t>
            </a:r>
          </a:p>
          <a:p>
            <a:pPr eaLnBrk="1" hangingPunct="1"/>
            <a:r>
              <a:rPr lang="en-US" sz="2400" dirty="0">
                <a:cs typeface="Times New Roman" pitchFamily="18" charset="0"/>
              </a:rPr>
              <a:t>Rho of -1 indicates extreme heterogeneity (e.g., gender w/in a 2 person heterosexual household cluster).</a:t>
            </a:r>
          </a:p>
          <a:p>
            <a:pPr eaLnBrk="1" hangingPunct="1"/>
            <a:r>
              <a:rPr lang="en-US" sz="2400" dirty="0">
                <a:cs typeface="Times New Roman" pitchFamily="18" charset="0"/>
              </a:rPr>
              <a:t>Small Rho of 0.05 or less common for many characteristics in neighborhoods and schools</a:t>
            </a:r>
          </a:p>
          <a:p>
            <a:pPr eaLnBrk="1" hangingPunct="1"/>
            <a:r>
              <a:rPr lang="en-US" sz="2400" dirty="0">
                <a:cs typeface="Times New Roman" pitchFamily="18" charset="0"/>
              </a:rPr>
              <a:t>If you cluster randomize, everyone in the cluster has the same value of the random assignment variable, so rho for that variable is 1.</a:t>
            </a:r>
          </a:p>
          <a:p>
            <a:pPr eaLnBrk="1" hangingPunct="1"/>
            <a:endParaRPr lang="en-US" sz="28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27</a:t>
            </a:fld>
            <a:endParaRPr lang="en-US"/>
          </a:p>
        </p:txBody>
      </p:sp>
    </p:spTree>
    <p:extLst>
      <p:ext uri="{BB962C8B-B14F-4D97-AF65-F5344CB8AC3E}">
        <p14:creationId xmlns:p14="http://schemas.microsoft.com/office/powerpoint/2010/main" val="3785018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Calculation of rho/ICC</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2616101"/>
          </a:xfrm>
          <a:prstGeom prst="rect">
            <a:avLst/>
          </a:prstGeom>
          <a:noFill/>
        </p:spPr>
        <p:txBody>
          <a:bodyPr wrap="square" rtlCol="0">
            <a:spAutoFit/>
          </a:bodyPr>
          <a:lstStyle/>
          <a:p>
            <a:pPr marL="285750" indent="-285750">
              <a:buFont typeface="Arial" panose="020B0604020202020204" pitchFamily="34" charset="0"/>
              <a:buChar char="•"/>
            </a:pPr>
            <a:r>
              <a:rPr lang="en-US" sz="2400" dirty="0"/>
              <a:t>Denominator=total variance</a:t>
            </a:r>
          </a:p>
          <a:p>
            <a:pPr marL="285750" indent="-285750">
              <a:buFont typeface="Arial" panose="020B0604020202020204" pitchFamily="34" charset="0"/>
              <a:buChar char="•"/>
            </a:pPr>
            <a:r>
              <a:rPr lang="en-US" sz="2400" dirty="0"/>
              <a:t>Numerator=variance of mean at the cluster level</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Can ask about conditional or unconditional ICC</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18776710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normAutofit fontScale="90000"/>
          </a:bodyPr>
          <a:lstStyle/>
          <a:p>
            <a:pPr eaLnBrk="1" hangingPunct="1">
              <a:defRPr/>
            </a:pPr>
            <a:r>
              <a:rPr lang="en-US" sz="4000" dirty="0">
                <a:cs typeface="Times New Roman" pitchFamily="18" charset="0"/>
              </a:rPr>
              <a:t>Approximate design effect formula for estimation of the </a:t>
            </a:r>
            <a:r>
              <a:rPr lang="en-US" sz="4000" i="1" dirty="0">
                <a:cs typeface="Times New Roman" pitchFamily="18" charset="0"/>
              </a:rPr>
              <a:t>mean</a:t>
            </a:r>
          </a:p>
        </p:txBody>
      </p:sp>
      <p:sp>
        <p:nvSpPr>
          <p:cNvPr id="91138" name="Rectangle 3"/>
          <p:cNvSpPr>
            <a:spLocks noGrp="1" noChangeArrowheads="1"/>
          </p:cNvSpPr>
          <p:nvPr>
            <p:ph type="body" idx="1"/>
          </p:nvPr>
        </p:nvSpPr>
        <p:spPr/>
        <p:txBody>
          <a:bodyPr/>
          <a:lstStyle/>
          <a:p>
            <a:pPr eaLnBrk="1" hangingPunct="1">
              <a:lnSpc>
                <a:spcPct val="90000"/>
              </a:lnSpc>
              <a:buFontTx/>
              <a:buNone/>
            </a:pPr>
            <a:r>
              <a:rPr lang="en-US" sz="2800" dirty="0">
                <a:cs typeface="Times New Roman" pitchFamily="18" charset="0"/>
              </a:rPr>
              <a:t>	DE = s</a:t>
            </a:r>
            <a:r>
              <a:rPr lang="en-US" sz="2800" baseline="30000" dirty="0">
                <a:cs typeface="Times New Roman" pitchFamily="18" charset="0"/>
              </a:rPr>
              <a:t>2</a:t>
            </a:r>
            <a:r>
              <a:rPr lang="en-US" sz="2800" baseline="-30000" dirty="0">
                <a:cs typeface="Times New Roman" pitchFamily="18" charset="0"/>
              </a:rPr>
              <a:t>cluster</a:t>
            </a:r>
            <a:r>
              <a:rPr lang="en-US" sz="2800" dirty="0">
                <a:cs typeface="Times New Roman" pitchFamily="18" charset="0"/>
              </a:rPr>
              <a:t>/s</a:t>
            </a:r>
            <a:r>
              <a:rPr lang="en-US" sz="2800" baseline="30000" dirty="0">
                <a:cs typeface="Times New Roman" pitchFamily="18" charset="0"/>
              </a:rPr>
              <a:t>2</a:t>
            </a:r>
            <a:r>
              <a:rPr lang="en-US" sz="2800" baseline="-30000" dirty="0">
                <a:cs typeface="Times New Roman" pitchFamily="18" charset="0"/>
              </a:rPr>
              <a:t>SRS</a:t>
            </a:r>
            <a:r>
              <a:rPr lang="en-US" sz="2800" dirty="0">
                <a:cs typeface="Times New Roman" pitchFamily="18" charset="0"/>
              </a:rPr>
              <a:t>  = 1 + </a:t>
            </a:r>
            <a:r>
              <a:rPr lang="en-US" sz="2800" dirty="0" err="1">
                <a:cs typeface="Times New Roman" pitchFamily="18" charset="0"/>
              </a:rPr>
              <a:t>rho</a:t>
            </a:r>
            <a:r>
              <a:rPr lang="en-US" sz="2800" baseline="-25000" dirty="0" err="1">
                <a:cs typeface="Times New Roman" pitchFamily="18" charset="0"/>
              </a:rPr>
              <a:t>X</a:t>
            </a:r>
            <a:r>
              <a:rPr lang="en-US" sz="2800" dirty="0">
                <a:cs typeface="Times New Roman" pitchFamily="18" charset="0"/>
              </a:rPr>
              <a:t>(</a:t>
            </a:r>
            <a:r>
              <a:rPr lang="en-US" sz="2800" dirty="0" err="1">
                <a:cs typeface="Times New Roman" pitchFamily="18" charset="0"/>
              </a:rPr>
              <a:t>m</a:t>
            </a:r>
            <a:r>
              <a:rPr lang="en-US" sz="2800" baseline="-30000" dirty="0" err="1">
                <a:cs typeface="Times New Roman" pitchFamily="18" charset="0"/>
              </a:rPr>
              <a:t>avg</a:t>
            </a:r>
            <a:r>
              <a:rPr lang="en-US" sz="2800" dirty="0">
                <a:cs typeface="Times New Roman" pitchFamily="18" charset="0"/>
              </a:rPr>
              <a:t>- 1)</a:t>
            </a:r>
          </a:p>
          <a:p>
            <a:pPr eaLnBrk="1" hangingPunct="1">
              <a:lnSpc>
                <a:spcPct val="90000"/>
              </a:lnSpc>
              <a:buFontTx/>
              <a:buNone/>
            </a:pPr>
            <a:r>
              <a:rPr lang="en-US" sz="2800" b="1" dirty="0">
                <a:cs typeface="Times New Roman" pitchFamily="18" charset="0"/>
              </a:rPr>
              <a:t> </a:t>
            </a:r>
            <a:r>
              <a:rPr lang="en-US" sz="2800" dirty="0">
                <a:cs typeface="Times New Roman" pitchFamily="18" charset="0"/>
              </a:rPr>
              <a:t>DE = the ratio of the variance from a clustered sample</a:t>
            </a:r>
          </a:p>
          <a:p>
            <a:pPr eaLnBrk="1" hangingPunct="1">
              <a:lnSpc>
                <a:spcPct val="90000"/>
              </a:lnSpc>
              <a:buFontTx/>
              <a:buNone/>
            </a:pPr>
            <a:r>
              <a:rPr lang="en-US" sz="2800" i="1" dirty="0">
                <a:cs typeface="Times New Roman" pitchFamily="18" charset="0"/>
              </a:rPr>
              <a:t>design </a:t>
            </a:r>
            <a:r>
              <a:rPr lang="en-US" sz="2800" dirty="0">
                <a:cs typeface="Times New Roman" pitchFamily="18" charset="0"/>
              </a:rPr>
              <a:t>to the variance of a </a:t>
            </a:r>
            <a:r>
              <a:rPr lang="en-US" sz="2800" i="1" dirty="0">
                <a:cs typeface="Times New Roman" pitchFamily="18" charset="0"/>
              </a:rPr>
              <a:t>SRS</a:t>
            </a:r>
            <a:r>
              <a:rPr lang="en-US" sz="2800" dirty="0">
                <a:cs typeface="Times New Roman" pitchFamily="18" charset="0"/>
              </a:rPr>
              <a:t> of the same size</a:t>
            </a:r>
          </a:p>
          <a:p>
            <a:pPr eaLnBrk="1" hangingPunct="1">
              <a:lnSpc>
                <a:spcPct val="90000"/>
              </a:lnSpc>
              <a:buFontTx/>
              <a:buNone/>
            </a:pPr>
            <a:r>
              <a:rPr lang="en-US" sz="2800" dirty="0" err="1">
                <a:cs typeface="Times New Roman" pitchFamily="18" charset="0"/>
              </a:rPr>
              <a:t>m</a:t>
            </a:r>
            <a:r>
              <a:rPr lang="en-US" sz="2800" baseline="-30000" dirty="0" err="1">
                <a:cs typeface="Times New Roman" pitchFamily="18" charset="0"/>
              </a:rPr>
              <a:t>avg</a:t>
            </a:r>
            <a:r>
              <a:rPr lang="en-US" sz="2800" b="1" dirty="0">
                <a:cs typeface="Times New Roman" pitchFamily="18" charset="0"/>
              </a:rPr>
              <a:t> = </a:t>
            </a:r>
            <a:r>
              <a:rPr lang="en-US" sz="2800" dirty="0">
                <a:cs typeface="Times New Roman" pitchFamily="18" charset="0"/>
              </a:rPr>
              <a:t>average number of units drawn from a cluster</a:t>
            </a:r>
          </a:p>
          <a:p>
            <a:pPr eaLnBrk="1" hangingPunct="1">
              <a:lnSpc>
                <a:spcPct val="90000"/>
              </a:lnSpc>
              <a:buFontTx/>
              <a:buNone/>
            </a:pPr>
            <a:r>
              <a:rPr lang="en-US" sz="2800" dirty="0">
                <a:cs typeface="Times New Roman" pitchFamily="18" charset="0"/>
              </a:rPr>
              <a:t>s</a:t>
            </a:r>
            <a:r>
              <a:rPr lang="en-US" sz="2800" baseline="30000" dirty="0">
                <a:cs typeface="Times New Roman" pitchFamily="18" charset="0"/>
              </a:rPr>
              <a:t>2 </a:t>
            </a:r>
            <a:r>
              <a:rPr lang="en-US" sz="2800" dirty="0">
                <a:cs typeface="Times New Roman" pitchFamily="18" charset="0"/>
              </a:rPr>
              <a:t> = V= sample variance of the parameter estimate </a:t>
            </a:r>
          </a:p>
          <a:p>
            <a:pPr lvl="1" eaLnBrk="1" hangingPunct="1">
              <a:lnSpc>
                <a:spcPct val="90000"/>
              </a:lnSpc>
            </a:pPr>
            <a:r>
              <a:rPr lang="en-US" sz="2000" dirty="0"/>
              <a:t>Works if clusters are about the same size.</a:t>
            </a:r>
          </a:p>
          <a:p>
            <a:pPr lvl="1" eaLnBrk="1" hangingPunct="1">
              <a:lnSpc>
                <a:spcPct val="90000"/>
              </a:lnSpc>
            </a:pPr>
            <a:r>
              <a:rPr lang="en-US" sz="2000" dirty="0">
                <a:cs typeface="Times New Roman" pitchFamily="18" charset="0"/>
              </a:rPr>
              <a:t>Assumes a small proportion of all possible clusters have been sampled.</a:t>
            </a:r>
            <a:r>
              <a:rPr lang="en-US" sz="2000" dirty="0"/>
              <a:t> </a:t>
            </a:r>
          </a:p>
          <a:p>
            <a:pPr eaLnBrk="1" hangingPunct="1">
              <a:lnSpc>
                <a:spcPct val="90000"/>
              </a:lnSpc>
            </a:pPr>
            <a:r>
              <a:rPr lang="en-US" dirty="0"/>
              <a:t>Increases if rho goes up.</a:t>
            </a:r>
          </a:p>
          <a:p>
            <a:pPr eaLnBrk="1" hangingPunct="1">
              <a:lnSpc>
                <a:spcPct val="90000"/>
              </a:lnSpc>
            </a:pPr>
            <a:r>
              <a:rPr lang="en-US" dirty="0"/>
              <a:t>Increases if m goes up.</a:t>
            </a:r>
          </a:p>
          <a:p>
            <a:pPr eaLnBrk="1" hangingPunct="1">
              <a:lnSpc>
                <a:spcPct val="90000"/>
              </a:lnSpc>
            </a:pPr>
            <a:r>
              <a:rPr lang="en-US" dirty="0"/>
              <a:t>What if m=1? </a:t>
            </a:r>
            <a:r>
              <a:rPr lang="en-US" sz="2800" dirty="0"/>
              <a:t>(i.e., 1 person in a cluster)</a:t>
            </a:r>
          </a:p>
          <a:p>
            <a:pPr eaLnBrk="1" hangingPunct="1">
              <a:lnSpc>
                <a:spcPct val="90000"/>
              </a:lnSpc>
            </a:pPr>
            <a:r>
              <a:rPr lang="en-US" dirty="0"/>
              <a:t>What if rho=1? </a:t>
            </a:r>
            <a:r>
              <a:rPr lang="en-US" sz="2800" dirty="0"/>
              <a:t>(i.e., everyone in cluster identical)</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29</a:t>
            </a:fld>
            <a:endParaRPr lang="en-US"/>
          </a:p>
        </p:txBody>
      </p:sp>
    </p:spTree>
    <p:extLst>
      <p:ext uri="{BB962C8B-B14F-4D97-AF65-F5344CB8AC3E}">
        <p14:creationId xmlns:p14="http://schemas.microsoft.com/office/powerpoint/2010/main" val="696382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304800" y="1438369"/>
            <a:ext cx="7924800" cy="5016758"/>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Sampling places or contexts (neighborhoods, schools, hospitals, clinics, families, siblings)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Repeatedly measuring the same person</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Clusters may have equal numbers of observations or unequal</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Items within a cluster may be ordered with respect to one another</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Assume that conditional on cluster, observations are independent</a:t>
            </a:r>
          </a:p>
        </p:txBody>
      </p:sp>
      <p:sp>
        <p:nvSpPr>
          <p:cNvPr id="8" name="Title 7"/>
          <p:cNvSpPr>
            <a:spLocks noGrp="1"/>
          </p:cNvSpPr>
          <p:nvPr>
            <p:ph type="title"/>
          </p:nvPr>
        </p:nvSpPr>
        <p:spPr/>
        <p:txBody>
          <a:bodyPr>
            <a:normAutofit/>
          </a:bodyPr>
          <a:lstStyle/>
          <a:p>
            <a:pPr>
              <a:defRPr/>
            </a:pPr>
            <a:r>
              <a:rPr lang="en-US" dirty="0"/>
              <a:t>Sources of clustering</a:t>
            </a:r>
          </a:p>
        </p:txBody>
      </p:sp>
    </p:spTree>
    <p:extLst>
      <p:ext uri="{BB962C8B-B14F-4D97-AF65-F5344CB8AC3E}">
        <p14:creationId xmlns:p14="http://schemas.microsoft.com/office/powerpoint/2010/main" val="11308318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a:cs typeface="Times New Roman" pitchFamily="18" charset="0"/>
              </a:rPr>
              <a:t>Approximate design effect formula</a:t>
            </a:r>
          </a:p>
        </p:txBody>
      </p:sp>
      <p:sp>
        <p:nvSpPr>
          <p:cNvPr id="93186" name="Rectangle 3"/>
          <p:cNvSpPr>
            <a:spLocks noGrp="1" noChangeArrowheads="1"/>
          </p:cNvSpPr>
          <p:nvPr>
            <p:ph type="body" idx="1"/>
          </p:nvPr>
        </p:nvSpPr>
        <p:spPr/>
        <p:txBody>
          <a:bodyPr/>
          <a:lstStyle/>
          <a:p>
            <a:pPr eaLnBrk="1" hangingPunct="1">
              <a:lnSpc>
                <a:spcPct val="90000"/>
              </a:lnSpc>
              <a:buFontTx/>
              <a:buNone/>
            </a:pPr>
            <a:r>
              <a:rPr lang="en-US" sz="2400" dirty="0">
                <a:cs typeface="Times New Roman" pitchFamily="18" charset="0"/>
              </a:rPr>
              <a:t>DE = the ratio of the variance from a clustered sample design</a:t>
            </a:r>
            <a:r>
              <a:rPr lang="en-US" sz="2400" i="1" dirty="0">
                <a:cs typeface="Times New Roman" pitchFamily="18" charset="0"/>
              </a:rPr>
              <a:t> </a:t>
            </a:r>
            <a:r>
              <a:rPr lang="en-US" sz="2400" dirty="0">
                <a:cs typeface="Times New Roman" pitchFamily="18" charset="0"/>
              </a:rPr>
              <a:t>to the variance of a </a:t>
            </a:r>
            <a:r>
              <a:rPr lang="en-US" sz="2400" i="1" dirty="0">
                <a:cs typeface="Times New Roman" pitchFamily="18" charset="0"/>
              </a:rPr>
              <a:t>SRS</a:t>
            </a:r>
            <a:r>
              <a:rPr lang="en-US" sz="2400" dirty="0">
                <a:cs typeface="Times New Roman" pitchFamily="18" charset="0"/>
              </a:rPr>
              <a:t> of the same size</a:t>
            </a:r>
          </a:p>
          <a:p>
            <a:pPr eaLnBrk="1" hangingPunct="1">
              <a:lnSpc>
                <a:spcPct val="90000"/>
              </a:lnSpc>
              <a:buFontTx/>
              <a:buNone/>
            </a:pPr>
            <a:endParaRPr lang="en-US" sz="2400" dirty="0">
              <a:cs typeface="Times New Roman" pitchFamily="18" charset="0"/>
            </a:endParaRPr>
          </a:p>
          <a:p>
            <a:pPr eaLnBrk="1" hangingPunct="1">
              <a:lnSpc>
                <a:spcPct val="90000"/>
              </a:lnSpc>
              <a:buFontTx/>
              <a:buNone/>
            </a:pPr>
            <a:r>
              <a:rPr lang="en-US" sz="2400" dirty="0">
                <a:cs typeface="Times New Roman" pitchFamily="18" charset="0"/>
              </a:rPr>
              <a:t>So, if you estimate the population mean of some variable X, and X has variance </a:t>
            </a:r>
            <a:r>
              <a:rPr lang="en-US" sz="2400" dirty="0">
                <a:latin typeface="Symbol" pitchFamily="18" charset="2"/>
                <a:cs typeface="Times New Roman" pitchFamily="18" charset="0"/>
              </a:rPr>
              <a:t>s</a:t>
            </a:r>
            <a:r>
              <a:rPr lang="en-US" sz="2400" baseline="30000" dirty="0">
                <a:latin typeface="Symbol" pitchFamily="18" charset="2"/>
                <a:cs typeface="Times New Roman" pitchFamily="18" charset="0"/>
              </a:rPr>
              <a:t>2</a:t>
            </a:r>
            <a:r>
              <a:rPr lang="en-US" sz="2400" dirty="0">
                <a:cs typeface="Times New Roman" pitchFamily="18" charset="0"/>
              </a:rPr>
              <a:t> in the population with a SRS, the variance of your estimated mean in a SRS =</a:t>
            </a:r>
            <a:r>
              <a:rPr lang="en-US" sz="2400" dirty="0">
                <a:latin typeface="Symbol" pitchFamily="18" charset="2"/>
                <a:cs typeface="Times New Roman" pitchFamily="18" charset="0"/>
              </a:rPr>
              <a:t> s</a:t>
            </a:r>
            <a:r>
              <a:rPr lang="en-US" sz="2400" baseline="30000" dirty="0">
                <a:latin typeface="Symbol" pitchFamily="18" charset="2"/>
                <a:cs typeface="Times New Roman" pitchFamily="18" charset="0"/>
              </a:rPr>
              <a:t>2 </a:t>
            </a:r>
            <a:r>
              <a:rPr lang="en-US" sz="2400" dirty="0">
                <a:cs typeface="Times New Roman" pitchFamily="18" charset="0"/>
              </a:rPr>
              <a:t>/n</a:t>
            </a:r>
          </a:p>
          <a:p>
            <a:pPr eaLnBrk="1" hangingPunct="1">
              <a:lnSpc>
                <a:spcPct val="90000"/>
              </a:lnSpc>
              <a:buFontTx/>
              <a:buNone/>
            </a:pPr>
            <a:r>
              <a:rPr lang="en-US" sz="2400" dirty="0">
                <a:cs typeface="Times New Roman" pitchFamily="18" charset="0"/>
              </a:rPr>
              <a:t>But the variance of your estimated mean in a clustered sample=DE*</a:t>
            </a:r>
            <a:r>
              <a:rPr lang="en-US" sz="2400" dirty="0">
                <a:latin typeface="Symbol" pitchFamily="18" charset="2"/>
                <a:cs typeface="Times New Roman" pitchFamily="18" charset="0"/>
              </a:rPr>
              <a:t> s</a:t>
            </a:r>
            <a:r>
              <a:rPr lang="en-US" sz="2400" baseline="30000" dirty="0">
                <a:latin typeface="Symbol" pitchFamily="18" charset="2"/>
                <a:cs typeface="Times New Roman" pitchFamily="18" charset="0"/>
              </a:rPr>
              <a:t>2 </a:t>
            </a:r>
            <a:r>
              <a:rPr lang="en-US" sz="2400" dirty="0">
                <a:cs typeface="Times New Roman" pitchFamily="18" charset="0"/>
              </a:rPr>
              <a:t>/n</a:t>
            </a:r>
          </a:p>
          <a:p>
            <a:pPr eaLnBrk="1" hangingPunct="1">
              <a:lnSpc>
                <a:spcPct val="90000"/>
              </a:lnSpc>
              <a:buFontTx/>
              <a:buNone/>
            </a:pPr>
            <a:endParaRPr lang="en-US" sz="2400" dirty="0">
              <a:cs typeface="Times New Roman" pitchFamily="18" charset="0"/>
            </a:endParaRPr>
          </a:p>
          <a:p>
            <a:pPr eaLnBrk="1" hangingPunct="1">
              <a:lnSpc>
                <a:spcPct val="90000"/>
              </a:lnSpc>
              <a:buFontTx/>
              <a:buNone/>
            </a:pPr>
            <a:r>
              <a:rPr lang="en-US" sz="2400" dirty="0">
                <a:cs typeface="Times New Roman" pitchFamily="18" charset="0"/>
              </a:rPr>
              <a:t>Keep in mind: these are approximate formulas.</a:t>
            </a:r>
          </a:p>
          <a:p>
            <a:pPr eaLnBrk="1" hangingPunct="1">
              <a:lnSpc>
                <a:spcPct val="90000"/>
              </a:lnSpc>
              <a:buFontTx/>
              <a:buNone/>
            </a:pPr>
            <a:r>
              <a:rPr lang="en-US" sz="2400" dirty="0">
                <a:cs typeface="Times New Roman" pitchFamily="18" charset="0"/>
              </a:rPr>
              <a:t>The relationship between the sample size and the variance of the estimate depends on what you are estimating (e.g. the mean of the population or some other characteristics, perhaps the 25</a:t>
            </a:r>
            <a:r>
              <a:rPr lang="en-US" sz="2400" baseline="30000" dirty="0">
                <a:cs typeface="Times New Roman" pitchFamily="18" charset="0"/>
              </a:rPr>
              <a:t>th</a:t>
            </a:r>
            <a:r>
              <a:rPr lang="en-US" sz="2400" dirty="0">
                <a:cs typeface="Times New Roman" pitchFamily="18" charset="0"/>
              </a:rPr>
              <a:t> percentile).</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30</a:t>
            </a:fld>
            <a:endParaRPr lang="en-US"/>
          </a:p>
        </p:txBody>
      </p:sp>
    </p:spTree>
    <p:extLst>
      <p:ext uri="{BB962C8B-B14F-4D97-AF65-F5344CB8AC3E}">
        <p14:creationId xmlns:p14="http://schemas.microsoft.com/office/powerpoint/2010/main" val="10988818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453" name="Rectangle 5"/>
          <p:cNvSpPr>
            <a:spLocks noGrp="1" noChangeArrowheads="1"/>
          </p:cNvSpPr>
          <p:nvPr>
            <p:ph type="title"/>
          </p:nvPr>
        </p:nvSpPr>
        <p:spPr>
          <a:noFill/>
          <a:ln/>
        </p:spPr>
        <p:txBody>
          <a:bodyPr>
            <a:normAutofit fontScale="90000"/>
          </a:bodyPr>
          <a:lstStyle/>
          <a:p>
            <a:r>
              <a:rPr lang="en-US"/>
              <a:t>The central limit theorem</a:t>
            </a:r>
          </a:p>
        </p:txBody>
      </p:sp>
      <p:sp>
        <p:nvSpPr>
          <p:cNvPr id="1256450" name="Rectangle 2"/>
          <p:cNvSpPr>
            <a:spLocks noGrp="1" noChangeArrowheads="1"/>
          </p:cNvSpPr>
          <p:nvPr>
            <p:ph type="body" sz="half" idx="1"/>
          </p:nvPr>
        </p:nvSpPr>
        <p:spPr>
          <a:xfrm>
            <a:off x="457200" y="1447800"/>
            <a:ext cx="8229600" cy="1447800"/>
          </a:xfrm>
        </p:spPr>
        <p:txBody>
          <a:bodyPr/>
          <a:lstStyle/>
          <a:p>
            <a:pPr marL="0" indent="0">
              <a:buFont typeface="Wingdings" pitchFamily="2" charset="2"/>
              <a:buNone/>
            </a:pPr>
            <a:r>
              <a:rPr lang="en-US" sz="2000" dirty="0"/>
              <a:t>When randomly sampling from any population with mean </a:t>
            </a:r>
            <a:r>
              <a:rPr lang="en-US" sz="2000" i="1" dirty="0">
                <a:latin typeface="Symbol" pitchFamily="18" charset="2"/>
              </a:rPr>
              <a:t>m</a:t>
            </a:r>
            <a:r>
              <a:rPr lang="en-US" sz="2000" i="1" dirty="0"/>
              <a:t> </a:t>
            </a:r>
            <a:r>
              <a:rPr lang="en-US" sz="2000" dirty="0"/>
              <a:t>and standard deviation </a:t>
            </a:r>
            <a:r>
              <a:rPr lang="en-US" sz="2000" i="1" dirty="0">
                <a:latin typeface="Symbol" pitchFamily="18" charset="2"/>
              </a:rPr>
              <a:t>s</a:t>
            </a:r>
            <a:r>
              <a:rPr lang="en-US" sz="2000" dirty="0"/>
              <a:t>, </a:t>
            </a:r>
            <a:r>
              <a:rPr lang="en-US" sz="2000" b="1" dirty="0">
                <a:solidFill>
                  <a:srgbClr val="333399"/>
                </a:solidFill>
              </a:rPr>
              <a:t>when </a:t>
            </a:r>
            <a:r>
              <a:rPr lang="en-US" sz="2000" b="1" i="1" dirty="0">
                <a:solidFill>
                  <a:srgbClr val="333399"/>
                </a:solidFill>
              </a:rPr>
              <a:t>n</a:t>
            </a:r>
            <a:r>
              <a:rPr lang="en-US" sz="2000" b="1" dirty="0">
                <a:solidFill>
                  <a:srgbClr val="333399"/>
                </a:solidFill>
              </a:rPr>
              <a:t> is large enough</a:t>
            </a:r>
            <a:r>
              <a:rPr lang="en-US" sz="2000" b="1" dirty="0"/>
              <a:t>,</a:t>
            </a:r>
            <a:r>
              <a:rPr lang="en-US" sz="2000" dirty="0"/>
              <a:t> the sampling distribution of </a:t>
            </a:r>
            <a:r>
              <a:rPr lang="en-US" sz="2000" i="1" dirty="0"/>
              <a:t>x</a:t>
            </a:r>
            <a:r>
              <a:rPr lang="en-US" sz="2000" dirty="0"/>
              <a:t> bar is approximately normal</a:t>
            </a:r>
            <a:r>
              <a:rPr lang="en-US" dirty="0"/>
              <a:t>: </a:t>
            </a:r>
            <a:r>
              <a:rPr lang="en-US" dirty="0">
                <a:solidFill>
                  <a:srgbClr val="333399"/>
                </a:solidFill>
              </a:rPr>
              <a:t>~</a:t>
            </a:r>
            <a:r>
              <a:rPr lang="en-US" dirty="0"/>
              <a:t> </a:t>
            </a:r>
            <a:r>
              <a:rPr lang="en-US" b="1" i="1" dirty="0">
                <a:solidFill>
                  <a:srgbClr val="333399"/>
                </a:solidFill>
              </a:rPr>
              <a:t>N</a:t>
            </a:r>
            <a:r>
              <a:rPr lang="en-US" b="1" dirty="0">
                <a:solidFill>
                  <a:srgbClr val="333399"/>
                </a:solidFill>
              </a:rPr>
              <a:t>(</a:t>
            </a:r>
            <a:r>
              <a:rPr lang="en-US" b="1" i="1" dirty="0">
                <a:solidFill>
                  <a:srgbClr val="333399"/>
                </a:solidFill>
                <a:latin typeface="Symbol" pitchFamily="18" charset="2"/>
              </a:rPr>
              <a:t>m</a:t>
            </a:r>
            <a:r>
              <a:rPr lang="en-US" b="1" dirty="0">
                <a:solidFill>
                  <a:srgbClr val="333399"/>
                </a:solidFill>
                <a:latin typeface="Symbol" pitchFamily="18" charset="2"/>
              </a:rPr>
              <a:t>, </a:t>
            </a:r>
            <a:r>
              <a:rPr lang="en-US" b="1" i="1" dirty="0">
                <a:solidFill>
                  <a:srgbClr val="333399"/>
                </a:solidFill>
                <a:latin typeface="Symbol" pitchFamily="18" charset="2"/>
              </a:rPr>
              <a:t>s</a:t>
            </a:r>
            <a:r>
              <a:rPr lang="en-US" b="1" dirty="0">
                <a:solidFill>
                  <a:srgbClr val="333399"/>
                </a:solidFill>
              </a:rPr>
              <a:t>/√</a:t>
            </a:r>
            <a:r>
              <a:rPr lang="en-US" b="1" i="1" dirty="0">
                <a:solidFill>
                  <a:srgbClr val="333399"/>
                </a:solidFill>
              </a:rPr>
              <a:t>n</a:t>
            </a:r>
            <a:r>
              <a:rPr lang="en-US" b="1" dirty="0">
                <a:solidFill>
                  <a:srgbClr val="333399"/>
                </a:solidFill>
              </a:rPr>
              <a:t>)</a:t>
            </a:r>
            <a:r>
              <a:rPr lang="en-US" dirty="0"/>
              <a:t>.</a:t>
            </a:r>
          </a:p>
        </p:txBody>
      </p:sp>
      <p:sp>
        <p:nvSpPr>
          <p:cNvPr id="1256454" name="Text Box 6"/>
          <p:cNvSpPr txBox="1">
            <a:spLocks noChangeArrowheads="1"/>
          </p:cNvSpPr>
          <p:nvPr/>
        </p:nvSpPr>
        <p:spPr bwMode="auto">
          <a:xfrm>
            <a:off x="228600" y="2984500"/>
            <a:ext cx="1752600" cy="896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lnSpc>
                <a:spcPct val="110000"/>
              </a:lnSpc>
            </a:pPr>
            <a:r>
              <a:rPr lang="en-US" sz="1600"/>
              <a:t>Population with strongly skewed distribution</a:t>
            </a:r>
          </a:p>
        </p:txBody>
      </p:sp>
      <p:sp>
        <p:nvSpPr>
          <p:cNvPr id="1256455" name="Text Box 7"/>
          <p:cNvSpPr txBox="1">
            <a:spLocks noChangeArrowheads="1"/>
          </p:cNvSpPr>
          <p:nvPr/>
        </p:nvSpPr>
        <p:spPr bwMode="auto">
          <a:xfrm>
            <a:off x="7162800" y="2984500"/>
            <a:ext cx="15240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110000"/>
              </a:lnSpc>
            </a:pPr>
            <a:r>
              <a:rPr lang="en-US" sz="1600"/>
              <a:t>Sampling distribution of   for </a:t>
            </a:r>
            <a:r>
              <a:rPr lang="en-US" sz="1600" i="1"/>
              <a:t>n </a:t>
            </a:r>
            <a:r>
              <a:rPr lang="en-US" sz="1600"/>
              <a:t>= 2 observations</a:t>
            </a:r>
          </a:p>
        </p:txBody>
      </p:sp>
      <p:sp>
        <p:nvSpPr>
          <p:cNvPr id="1256456" name="Text Box 8"/>
          <p:cNvSpPr txBox="1">
            <a:spLocks noChangeArrowheads="1"/>
          </p:cNvSpPr>
          <p:nvPr/>
        </p:nvSpPr>
        <p:spPr bwMode="auto">
          <a:xfrm>
            <a:off x="479425" y="5138738"/>
            <a:ext cx="15017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lnSpc>
                <a:spcPct val="110000"/>
              </a:lnSpc>
            </a:pPr>
            <a:r>
              <a:rPr lang="en-US" sz="1600"/>
              <a:t>Sampling distribution of  for </a:t>
            </a:r>
            <a:r>
              <a:rPr lang="en-US" sz="1600" i="1"/>
              <a:t>n </a:t>
            </a:r>
            <a:r>
              <a:rPr lang="en-US" sz="1600"/>
              <a:t>= 10 observations</a:t>
            </a:r>
          </a:p>
        </p:txBody>
      </p:sp>
      <p:sp>
        <p:nvSpPr>
          <p:cNvPr id="1256457" name="Text Box 9"/>
          <p:cNvSpPr txBox="1">
            <a:spLocks noChangeArrowheads="1"/>
          </p:cNvSpPr>
          <p:nvPr/>
        </p:nvSpPr>
        <p:spPr bwMode="auto">
          <a:xfrm>
            <a:off x="7162800" y="5138738"/>
            <a:ext cx="160020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110000"/>
              </a:lnSpc>
            </a:pPr>
            <a:r>
              <a:rPr lang="en-US" sz="1600" dirty="0"/>
              <a:t>Sampling distribution of </a:t>
            </a:r>
          </a:p>
          <a:p>
            <a:pPr eaLnBrk="0" hangingPunct="0">
              <a:lnSpc>
                <a:spcPct val="110000"/>
              </a:lnSpc>
            </a:pPr>
            <a:r>
              <a:rPr lang="en-US" sz="1600" dirty="0"/>
              <a:t>    for </a:t>
            </a:r>
            <a:r>
              <a:rPr lang="en-US" sz="1600" i="1" dirty="0"/>
              <a:t>n</a:t>
            </a:r>
            <a:r>
              <a:rPr lang="en-US" sz="1600" dirty="0"/>
              <a:t> = 25 </a:t>
            </a:r>
          </a:p>
          <a:p>
            <a:pPr eaLnBrk="0" hangingPunct="0">
              <a:lnSpc>
                <a:spcPct val="110000"/>
              </a:lnSpc>
            </a:pPr>
            <a:r>
              <a:rPr lang="en-US" sz="1600" dirty="0"/>
              <a:t>observations</a:t>
            </a:r>
          </a:p>
        </p:txBody>
      </p:sp>
      <p:pic>
        <p:nvPicPr>
          <p:cNvPr id="1256459" name="Picture 11" descr="figure-10-0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057400" y="2697163"/>
            <a:ext cx="5029200" cy="402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56461" name="Picture 13"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35814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56463" name="Picture 1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57150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56465" name="Picture 17"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5715000"/>
            <a:ext cx="223838" cy="22542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1400" y="5867400"/>
            <a:ext cx="223838" cy="22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46845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564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5645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5645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564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5645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646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5646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564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6454" grpId="0"/>
      <p:bldP spid="1256455" grpId="0"/>
      <p:bldP spid="1256456" grpId="0"/>
      <p:bldP spid="125645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a:cs typeface="Times New Roman" pitchFamily="18" charset="0"/>
              </a:rPr>
              <a:t>Approximate design effect formula</a:t>
            </a:r>
          </a:p>
        </p:txBody>
      </p:sp>
      <p:sp>
        <p:nvSpPr>
          <p:cNvPr id="93186" name="Rectangle 3"/>
          <p:cNvSpPr>
            <a:spLocks noGrp="1" noChangeArrowheads="1"/>
          </p:cNvSpPr>
          <p:nvPr>
            <p:ph type="body" idx="1"/>
          </p:nvPr>
        </p:nvSpPr>
        <p:spPr/>
        <p:txBody>
          <a:bodyPr/>
          <a:lstStyle/>
          <a:p>
            <a:pPr eaLnBrk="1" hangingPunct="1">
              <a:lnSpc>
                <a:spcPct val="90000"/>
              </a:lnSpc>
              <a:buFontTx/>
              <a:buNone/>
            </a:pPr>
            <a:r>
              <a:rPr lang="en-US" sz="2400" dirty="0">
                <a:cs typeface="Times New Roman" pitchFamily="18" charset="0"/>
              </a:rPr>
              <a:t>Keep in mind: these are approximate formulas for the design effect.</a:t>
            </a:r>
          </a:p>
          <a:p>
            <a:pPr eaLnBrk="1" hangingPunct="1">
              <a:lnSpc>
                <a:spcPct val="90000"/>
              </a:lnSpc>
              <a:buFontTx/>
              <a:buNone/>
            </a:pPr>
            <a:r>
              <a:rPr lang="en-US" sz="2400" dirty="0">
                <a:cs typeface="Times New Roman" pitchFamily="18" charset="0"/>
              </a:rPr>
              <a:t>The relationship between the sample size and the variance of the estimate depends on what you are estimating (e.g. the mean of the population or some other characteristics, perhaps the 25</a:t>
            </a:r>
            <a:r>
              <a:rPr lang="en-US" sz="2400" baseline="30000" dirty="0">
                <a:cs typeface="Times New Roman" pitchFamily="18" charset="0"/>
              </a:rPr>
              <a:t>th</a:t>
            </a:r>
            <a:r>
              <a:rPr lang="en-US" sz="2400" dirty="0">
                <a:cs typeface="Times New Roman" pitchFamily="18" charset="0"/>
              </a:rPr>
              <a:t> percentile).</a:t>
            </a:r>
          </a:p>
          <a:p>
            <a:pPr eaLnBrk="1" hangingPunct="1">
              <a:lnSpc>
                <a:spcPct val="90000"/>
              </a:lnSpc>
              <a:buFontTx/>
              <a:buNone/>
            </a:pPr>
            <a:r>
              <a:rPr lang="en-US" sz="2400" dirty="0">
                <a:cs typeface="Times New Roman" pitchFamily="18" charset="0"/>
              </a:rPr>
              <a:t>The design effect also depends on what you are estimating, mean of the population, linear regression coefficient, etc.</a:t>
            </a:r>
          </a:p>
          <a:p>
            <a:pPr eaLnBrk="1" hangingPunct="1">
              <a:lnSpc>
                <a:spcPct val="90000"/>
              </a:lnSpc>
              <a:buNone/>
            </a:pPr>
            <a:r>
              <a:rPr lang="en-US" sz="2400" dirty="0">
                <a:cs typeface="Times New Roman" pitchFamily="18" charset="0"/>
              </a:rPr>
              <a:t>For bivariate linear regression, with equal size clusters with exchangeable within cluster correlation</a:t>
            </a:r>
          </a:p>
          <a:p>
            <a:pPr eaLnBrk="1" hangingPunct="1">
              <a:lnSpc>
                <a:spcPct val="90000"/>
              </a:lnSpc>
              <a:buNone/>
            </a:pPr>
            <a:r>
              <a:rPr lang="en-US" sz="2400" dirty="0">
                <a:cs typeface="Times New Roman" pitchFamily="18" charset="0"/>
              </a:rPr>
              <a:t>DE approximately= 1 + </a:t>
            </a:r>
            <a:r>
              <a:rPr lang="en-US" sz="2400" dirty="0" err="1">
                <a:cs typeface="Times New Roman" pitchFamily="18" charset="0"/>
              </a:rPr>
              <a:t>rho</a:t>
            </a:r>
            <a:r>
              <a:rPr lang="en-US" sz="2400" baseline="-25000" dirty="0" err="1">
                <a:cs typeface="Times New Roman" pitchFamily="18" charset="0"/>
              </a:rPr>
              <a:t>X</a:t>
            </a:r>
            <a:r>
              <a:rPr lang="en-US" sz="2400" dirty="0" err="1">
                <a:cs typeface="Times New Roman" pitchFamily="18" charset="0"/>
              </a:rPr>
              <a:t>rho</a:t>
            </a:r>
            <a:r>
              <a:rPr lang="en-US" sz="2400" baseline="-25000" dirty="0" err="1">
                <a:cs typeface="Times New Roman" pitchFamily="18" charset="0"/>
              </a:rPr>
              <a:t>Y</a:t>
            </a:r>
            <a:r>
              <a:rPr lang="en-US" sz="2400" baseline="-25000" dirty="0">
                <a:cs typeface="Times New Roman" pitchFamily="18" charset="0"/>
              </a:rPr>
              <a:t> </a:t>
            </a:r>
            <a:r>
              <a:rPr lang="en-US" sz="2400" dirty="0">
                <a:cs typeface="Times New Roman" pitchFamily="18" charset="0"/>
              </a:rPr>
              <a:t>(</a:t>
            </a:r>
            <a:r>
              <a:rPr lang="en-US" sz="2400" dirty="0" err="1">
                <a:cs typeface="Times New Roman" pitchFamily="18" charset="0"/>
              </a:rPr>
              <a:t>m</a:t>
            </a:r>
            <a:r>
              <a:rPr lang="en-US" sz="2400" baseline="-30000" dirty="0" err="1">
                <a:cs typeface="Times New Roman" pitchFamily="18" charset="0"/>
              </a:rPr>
              <a:t>avg</a:t>
            </a:r>
            <a:r>
              <a:rPr lang="en-US" sz="2400" dirty="0">
                <a:cs typeface="Times New Roman" pitchFamily="18" charset="0"/>
              </a:rPr>
              <a:t>- 1)</a:t>
            </a:r>
          </a:p>
          <a:p>
            <a:pPr eaLnBrk="1" hangingPunct="1">
              <a:lnSpc>
                <a:spcPct val="90000"/>
              </a:lnSpc>
              <a:buNone/>
            </a:pPr>
            <a:r>
              <a:rPr lang="en-US" sz="2400" dirty="0">
                <a:cs typeface="Times New Roman" pitchFamily="18" charset="0"/>
              </a:rPr>
              <a:t>So if either </a:t>
            </a:r>
            <a:r>
              <a:rPr lang="en-US" sz="2400" dirty="0" err="1">
                <a:cs typeface="Times New Roman" pitchFamily="18" charset="0"/>
              </a:rPr>
              <a:t>rho</a:t>
            </a:r>
            <a:r>
              <a:rPr lang="en-US" sz="2400" baseline="-25000" dirty="0" err="1">
                <a:cs typeface="Times New Roman" pitchFamily="18" charset="0"/>
              </a:rPr>
              <a:t>X</a:t>
            </a:r>
            <a:r>
              <a:rPr lang="en-US" sz="2400" baseline="-25000" dirty="0">
                <a:cs typeface="Times New Roman" pitchFamily="18" charset="0"/>
              </a:rPr>
              <a:t> </a:t>
            </a:r>
            <a:r>
              <a:rPr lang="en-US" sz="2400" dirty="0">
                <a:cs typeface="Times New Roman" pitchFamily="18" charset="0"/>
              </a:rPr>
              <a:t>or </a:t>
            </a:r>
            <a:r>
              <a:rPr lang="en-US" sz="2400" dirty="0" err="1">
                <a:cs typeface="Times New Roman" pitchFamily="18" charset="0"/>
              </a:rPr>
              <a:t>rho</a:t>
            </a:r>
            <a:r>
              <a:rPr lang="en-US" sz="2400" baseline="-25000" dirty="0" err="1">
                <a:cs typeface="Times New Roman" pitchFamily="18" charset="0"/>
              </a:rPr>
              <a:t>Y</a:t>
            </a:r>
            <a:r>
              <a:rPr lang="en-US" sz="2400" baseline="-25000" dirty="0">
                <a:cs typeface="Times New Roman" pitchFamily="18" charset="0"/>
              </a:rPr>
              <a:t> </a:t>
            </a:r>
            <a:r>
              <a:rPr lang="en-US" sz="2400" dirty="0">
                <a:cs typeface="Times New Roman" pitchFamily="18" charset="0"/>
              </a:rPr>
              <a:t>is 0, DEFF is zero.</a:t>
            </a: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32</a:t>
            </a:fld>
            <a:endParaRPr lang="en-US"/>
          </a:p>
        </p:txBody>
      </p:sp>
    </p:spTree>
    <p:extLst>
      <p:ext uri="{BB962C8B-B14F-4D97-AF65-F5344CB8AC3E}">
        <p14:creationId xmlns:p14="http://schemas.microsoft.com/office/powerpoint/2010/main" val="22552073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a:t>Examples, DEFF for the mean of X</a:t>
            </a:r>
          </a:p>
        </p:txBody>
      </p:sp>
      <p:sp>
        <p:nvSpPr>
          <p:cNvPr id="96258" name="Content Placeholder 2"/>
          <p:cNvSpPr>
            <a:spLocks noGrp="1"/>
          </p:cNvSpPr>
          <p:nvPr>
            <p:ph idx="1"/>
          </p:nvPr>
        </p:nvSpPr>
        <p:spPr>
          <a:xfrm>
            <a:off x="457200" y="1524000"/>
            <a:ext cx="8229600" cy="5083175"/>
          </a:xfrm>
        </p:spPr>
        <p:txBody>
          <a:bodyPr/>
          <a:lstStyle/>
          <a:p>
            <a:pPr eaLnBrk="1" hangingPunct="1"/>
            <a:r>
              <a:rPr lang="en-US" sz="2800" dirty="0"/>
              <a:t>DE=1+(m-1)*rho</a:t>
            </a:r>
          </a:p>
          <a:p>
            <a:pPr lvl="1" eaLnBrk="1" hangingPunct="1"/>
            <a:r>
              <a:rPr lang="en-US" sz="2400" dirty="0"/>
              <a:t>m=30, rho=.5</a:t>
            </a:r>
          </a:p>
          <a:p>
            <a:pPr eaLnBrk="1" hangingPunct="1"/>
            <a:r>
              <a:rPr lang="en-US" sz="2800" dirty="0"/>
              <a:t>DE=1+29*.5=~16</a:t>
            </a:r>
          </a:p>
          <a:p>
            <a:pPr lvl="1" eaLnBrk="1" hangingPunct="1"/>
            <a:r>
              <a:rPr lang="en-US" sz="2400" dirty="0"/>
              <a:t>m=30, rho=.05</a:t>
            </a:r>
          </a:p>
          <a:p>
            <a:pPr eaLnBrk="1" hangingPunct="1"/>
            <a:r>
              <a:rPr lang="en-US" sz="2800" dirty="0"/>
              <a:t>DE=1+29*.05=~1.15</a:t>
            </a:r>
          </a:p>
          <a:p>
            <a:pPr lvl="1" eaLnBrk="1" hangingPunct="1"/>
            <a:r>
              <a:rPr lang="en-US" sz="2400" dirty="0"/>
              <a:t>m=300, rho=.05</a:t>
            </a:r>
          </a:p>
          <a:p>
            <a:pPr eaLnBrk="1" hangingPunct="1"/>
            <a:r>
              <a:rPr lang="en-US" sz="2800" dirty="0"/>
              <a:t>DE=1+299*.05=~16</a:t>
            </a:r>
          </a:p>
          <a:p>
            <a:pPr lvl="1" eaLnBrk="1" hangingPunct="1"/>
            <a:r>
              <a:rPr lang="en-US" sz="2400" dirty="0"/>
              <a:t>m=1, rho=.9</a:t>
            </a:r>
          </a:p>
          <a:p>
            <a:pPr eaLnBrk="1" hangingPunct="1"/>
            <a:r>
              <a:rPr lang="en-US" sz="2800" dirty="0"/>
              <a:t>DE=1+0*.9=1</a:t>
            </a:r>
          </a:p>
          <a:p>
            <a:pPr lvl="1" eaLnBrk="1" hangingPunct="1"/>
            <a:r>
              <a:rPr lang="en-US" sz="2400" dirty="0"/>
              <a:t>m=500, rho=0</a:t>
            </a:r>
          </a:p>
          <a:p>
            <a:pPr eaLnBrk="1" hangingPunct="1"/>
            <a:r>
              <a:rPr lang="en-US" sz="2800" dirty="0"/>
              <a:t>DE=1+499*0=1</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33</a:t>
            </a:fld>
            <a:endParaRPr lang="en-US"/>
          </a:p>
        </p:txBody>
      </p:sp>
    </p:spTree>
    <p:extLst>
      <p:ext uri="{BB962C8B-B14F-4D97-AF65-F5344CB8AC3E}">
        <p14:creationId xmlns:p14="http://schemas.microsoft.com/office/powerpoint/2010/main" val="35613280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Cluster Size</a:t>
            </a:r>
          </a:p>
        </p:txBody>
      </p:sp>
      <p:sp>
        <p:nvSpPr>
          <p:cNvPr id="97282" name="Content Placeholder 2"/>
          <p:cNvSpPr>
            <a:spLocks noGrp="1"/>
          </p:cNvSpPr>
          <p:nvPr>
            <p:ph idx="1"/>
          </p:nvPr>
        </p:nvSpPr>
        <p:spPr/>
        <p:txBody>
          <a:bodyPr/>
          <a:lstStyle/>
          <a:p>
            <a:pPr eaLnBrk="1" hangingPunct="1"/>
            <a:r>
              <a:rPr lang="en-US" sz="2400" dirty="0"/>
              <a:t>As the number of people in the cluster increases, the rho tends to decrease (this is not a law of nature… just generally true)</a:t>
            </a:r>
          </a:p>
          <a:p>
            <a:pPr eaLnBrk="1" hangingPunct="1"/>
            <a:r>
              <a:rPr lang="en-US" sz="2400" dirty="0"/>
              <a:t>However, you do not need to enroll everyone in a cluster, even if you “treat” everyone in the cluster.  </a:t>
            </a:r>
          </a:p>
          <a:p>
            <a:pPr eaLnBrk="1" hangingPunct="1"/>
            <a:r>
              <a:rPr lang="en-US" sz="2400" dirty="0"/>
              <a:t>If you randomize cities of 1,000,000 to treatment or non-treatment and then you interviewed all million, the </a:t>
            </a:r>
            <a:r>
              <a:rPr lang="en-US" sz="2400" dirty="0" err="1"/>
              <a:t>deff</a:t>
            </a:r>
            <a:r>
              <a:rPr lang="en-US" sz="2400" dirty="0"/>
              <a:t> would be large even if the ICC for the city was tiny (1+999,999*.01)=1+9,999.99=~10,001. </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34</a:t>
            </a:fld>
            <a:endParaRPr lang="en-US"/>
          </a:p>
        </p:txBody>
      </p:sp>
    </p:spTree>
    <p:extLst>
      <p:ext uri="{BB962C8B-B14F-4D97-AF65-F5344CB8AC3E}">
        <p14:creationId xmlns:p14="http://schemas.microsoft.com/office/powerpoint/2010/main" val="35248703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Cluster Size</a:t>
            </a:r>
          </a:p>
        </p:txBody>
      </p:sp>
      <p:sp>
        <p:nvSpPr>
          <p:cNvPr id="98306" name="Content Placeholder 2"/>
          <p:cNvSpPr>
            <a:spLocks noGrp="1"/>
          </p:cNvSpPr>
          <p:nvPr>
            <p:ph idx="1"/>
          </p:nvPr>
        </p:nvSpPr>
        <p:spPr/>
        <p:txBody>
          <a:bodyPr/>
          <a:lstStyle/>
          <a:p>
            <a:pPr eaLnBrk="1" hangingPunct="1"/>
            <a:r>
              <a:rPr lang="en-US" sz="2400" dirty="0"/>
              <a:t>If your clusters are two cities of a million with rho=.01, your effective n would be 2x10</a:t>
            </a:r>
            <a:r>
              <a:rPr lang="en-US" sz="2400" baseline="30000" dirty="0"/>
              <a:t>6</a:t>
            </a:r>
            <a:r>
              <a:rPr lang="en-US" sz="2400" dirty="0"/>
              <a:t>/1x10</a:t>
            </a:r>
            <a:r>
              <a:rPr lang="en-US" sz="2400" baseline="30000" dirty="0"/>
              <a:t>4</a:t>
            </a:r>
            <a:r>
              <a:rPr lang="en-US" sz="2400" dirty="0"/>
              <a:t>=200. </a:t>
            </a:r>
          </a:p>
          <a:p>
            <a:pPr eaLnBrk="1" hangingPunct="1"/>
            <a:r>
              <a:rPr lang="en-US" sz="2400" dirty="0"/>
              <a:t>But you probably won’t interview everyone in each city.  Perhaps you interview only 100 per city.  </a:t>
            </a:r>
          </a:p>
          <a:p>
            <a:pPr eaLnBrk="1" hangingPunct="1"/>
            <a:r>
              <a:rPr lang="en-US" sz="2400" dirty="0"/>
              <a:t>The DE=1+(m-1)*rho=1+99*.01=2.</a:t>
            </a:r>
          </a:p>
          <a:p>
            <a:pPr eaLnBrk="1" hangingPunct="1"/>
            <a:r>
              <a:rPr lang="en-US" sz="2400" dirty="0"/>
              <a:t>Effective n=200/2=100</a:t>
            </a:r>
          </a:p>
          <a:p>
            <a:pPr eaLnBrk="1" hangingPunct="1"/>
            <a:r>
              <a:rPr lang="en-US" sz="2400" dirty="0"/>
              <a:t>Probably more efficient to interview only 100 instead of all million inhabitants and spend the money you saved trying to sample a third city.</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35</a:t>
            </a:fld>
            <a:endParaRPr lang="en-US"/>
          </a:p>
        </p:txBody>
      </p:sp>
    </p:spTree>
    <p:extLst>
      <p:ext uri="{BB962C8B-B14F-4D97-AF65-F5344CB8AC3E}">
        <p14:creationId xmlns:p14="http://schemas.microsoft.com/office/powerpoint/2010/main" val="35100273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Examples?</a:t>
            </a:r>
          </a:p>
        </p:txBody>
      </p:sp>
      <p:sp>
        <p:nvSpPr>
          <p:cNvPr id="99330" name="Content Placeholder 2"/>
          <p:cNvSpPr>
            <a:spLocks noGrp="1"/>
          </p:cNvSpPr>
          <p:nvPr>
            <p:ph idx="1"/>
          </p:nvPr>
        </p:nvSpPr>
        <p:spPr>
          <a:xfrm>
            <a:off x="457200" y="1524000"/>
            <a:ext cx="8229600" cy="5083175"/>
          </a:xfrm>
        </p:spPr>
        <p:txBody>
          <a:bodyPr/>
          <a:lstStyle/>
          <a:p>
            <a:pPr eaLnBrk="1" hangingPunct="1"/>
            <a:r>
              <a:rPr lang="en-US" sz="2800" dirty="0"/>
              <a:t>Rho for ???</a:t>
            </a:r>
          </a:p>
          <a:p>
            <a:pPr eaLnBrk="1" hangingPunct="1"/>
            <a:r>
              <a:rPr lang="en-US" sz="2800" dirty="0"/>
              <a:t>Reflection examples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36</a:t>
            </a:fld>
            <a:endParaRPr lang="en-US"/>
          </a:p>
        </p:txBody>
      </p:sp>
    </p:spTree>
    <p:extLst>
      <p:ext uri="{BB962C8B-B14F-4D97-AF65-F5344CB8AC3E}">
        <p14:creationId xmlns:p14="http://schemas.microsoft.com/office/powerpoint/2010/main" val="14105440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solidFill>
                  <a:srgbClr val="FF0000"/>
                </a:solidFill>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9409618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2" name="Picture 1"/>
          <p:cNvPicPr>
            <a:picLocks noChangeAspect="1"/>
          </p:cNvPicPr>
          <p:nvPr/>
        </p:nvPicPr>
        <p:blipFill>
          <a:blip r:embed="rId3"/>
          <a:stretch>
            <a:fillRect/>
          </a:stretch>
        </p:blipFill>
        <p:spPr>
          <a:xfrm>
            <a:off x="914400" y="1828800"/>
            <a:ext cx="2949259" cy="3999938"/>
          </a:xfrm>
          <a:prstGeom prst="rect">
            <a:avLst/>
          </a:prstGeom>
        </p:spPr>
      </p:pic>
      <p:sp>
        <p:nvSpPr>
          <p:cNvPr id="5" name="TextBox 4"/>
          <p:cNvSpPr txBox="1"/>
          <p:nvPr/>
        </p:nvSpPr>
        <p:spPr>
          <a:xfrm>
            <a:off x="4038600" y="1676400"/>
            <a:ext cx="5105400" cy="4893647"/>
          </a:xfrm>
          <a:prstGeom prst="rect">
            <a:avLst/>
          </a:prstGeom>
          <a:noFill/>
        </p:spPr>
        <p:txBody>
          <a:bodyPr wrap="square" rtlCol="0">
            <a:spAutoFit/>
          </a:bodyPr>
          <a:lstStyle/>
          <a:p>
            <a:r>
              <a:rPr lang="en-US" sz="2400" dirty="0"/>
              <a:t>We assume places differ by some little bit (which we will call the mu for that place) and everyone in the same place has this same little bit of offset, plus their own personal differences.</a:t>
            </a:r>
          </a:p>
          <a:p>
            <a:endParaRPr lang="en-US" sz="2400" dirty="0"/>
          </a:p>
          <a:p>
            <a:r>
              <a:rPr lang="en-US" sz="2400" dirty="0"/>
              <a:t>When predicting their outcome value, we add this place-specific little bit to the intercept, along with differences predicted by any other factor.</a:t>
            </a:r>
          </a:p>
          <a:p>
            <a:endParaRPr lang="en-US" sz="2400" dirty="0"/>
          </a:p>
        </p:txBody>
      </p:sp>
    </p:spTree>
    <p:extLst>
      <p:ext uri="{BB962C8B-B14F-4D97-AF65-F5344CB8AC3E}">
        <p14:creationId xmlns:p14="http://schemas.microsoft.com/office/powerpoint/2010/main" val="1862921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3" name="Picture 2"/>
          <p:cNvPicPr>
            <a:picLocks noChangeAspect="1"/>
          </p:cNvPicPr>
          <p:nvPr/>
        </p:nvPicPr>
        <p:blipFill>
          <a:blip r:embed="rId3"/>
          <a:stretch>
            <a:fillRect/>
          </a:stretch>
        </p:blipFill>
        <p:spPr>
          <a:xfrm>
            <a:off x="762000" y="2133600"/>
            <a:ext cx="7124943" cy="1513688"/>
          </a:xfrm>
          <a:prstGeom prst="rect">
            <a:avLst/>
          </a:prstGeom>
        </p:spPr>
      </p:pic>
      <p:sp>
        <p:nvSpPr>
          <p:cNvPr id="4" name="TextBox 3"/>
          <p:cNvSpPr txBox="1"/>
          <p:nvPr/>
        </p:nvSpPr>
        <p:spPr>
          <a:xfrm>
            <a:off x="424543" y="1666051"/>
            <a:ext cx="5844292" cy="523220"/>
          </a:xfrm>
          <a:prstGeom prst="rect">
            <a:avLst/>
          </a:prstGeom>
          <a:noFill/>
        </p:spPr>
        <p:txBody>
          <a:bodyPr wrap="none" rtlCol="0">
            <a:spAutoFit/>
          </a:bodyPr>
          <a:lstStyle/>
          <a:p>
            <a:r>
              <a:rPr lang="en-US" sz="2800" dirty="0"/>
              <a:t>Two level random intercepts model:</a:t>
            </a:r>
          </a:p>
        </p:txBody>
      </p:sp>
      <p:pic>
        <p:nvPicPr>
          <p:cNvPr id="6" name="Picture 5"/>
          <p:cNvPicPr>
            <a:picLocks noChangeAspect="1"/>
          </p:cNvPicPr>
          <p:nvPr/>
        </p:nvPicPr>
        <p:blipFill>
          <a:blip r:embed="rId4"/>
          <a:stretch>
            <a:fillRect/>
          </a:stretch>
        </p:blipFill>
        <p:spPr>
          <a:xfrm>
            <a:off x="453571" y="4191000"/>
            <a:ext cx="8030161" cy="563063"/>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388257" y="4724400"/>
                <a:ext cx="7498686" cy="2360518"/>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panose="02040503050406030204" pitchFamily="18" charset="0"/>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388257" y="4724400"/>
                <a:ext cx="7498686" cy="2360518"/>
              </a:xfrm>
              <a:prstGeom prst="rect">
                <a:avLst/>
              </a:prstGeom>
              <a:blipFill rotWithShape="0">
                <a:blip r:embed="rId5"/>
                <a:stretch>
                  <a:fillRect l="-1707" t="-2584" r="-407"/>
                </a:stretch>
              </a:blipFill>
            </p:spPr>
            <p:txBody>
              <a:bodyPr/>
              <a:lstStyle/>
              <a:p>
                <a:r>
                  <a:rPr lang="en-US">
                    <a:noFill/>
                  </a:rPr>
                  <a:t> </a:t>
                </a:r>
              </a:p>
            </p:txBody>
          </p:sp>
        </mc:Fallback>
      </mc:AlternateContent>
    </p:spTree>
    <p:extLst>
      <p:ext uri="{BB962C8B-B14F-4D97-AF65-F5344CB8AC3E}">
        <p14:creationId xmlns:p14="http://schemas.microsoft.com/office/powerpoint/2010/main" val="51250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37381" y="2286000"/>
            <a:ext cx="6511731" cy="2537438"/>
          </a:xfrm>
          <a:prstGeom prst="rect">
            <a:avLst/>
          </a:prstGeom>
        </p:spPr>
      </p:pic>
    </p:spTree>
    <p:extLst>
      <p:ext uri="{BB962C8B-B14F-4D97-AF65-F5344CB8AC3E}">
        <p14:creationId xmlns:p14="http://schemas.microsoft.com/office/powerpoint/2010/main" val="7339883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The “intercepts” are just place level deviations</a:t>
            </a:r>
            <a:endParaRPr lang="en-US" dirty="0"/>
          </a:p>
        </p:txBody>
      </p:sp>
      <p:sp>
        <p:nvSpPr>
          <p:cNvPr id="4" name="TextBox 3"/>
          <p:cNvSpPr txBox="1"/>
          <p:nvPr/>
        </p:nvSpPr>
        <p:spPr>
          <a:xfrm>
            <a:off x="228600" y="1463432"/>
            <a:ext cx="5844292" cy="523220"/>
          </a:xfrm>
          <a:prstGeom prst="rect">
            <a:avLst/>
          </a:prstGeom>
          <a:noFill/>
        </p:spPr>
        <p:txBody>
          <a:bodyPr wrap="none" rtlCol="0">
            <a:spAutoFit/>
          </a:bodyPr>
          <a:lstStyle/>
          <a:p>
            <a:r>
              <a:rPr lang="en-US" sz="2800" dirty="0"/>
              <a:t>Two level random intercepts model:</a:t>
            </a:r>
          </a:p>
        </p:txBody>
      </p:sp>
      <p:pic>
        <p:nvPicPr>
          <p:cNvPr id="6" name="Picture 5"/>
          <p:cNvPicPr>
            <a:picLocks noChangeAspect="1"/>
          </p:cNvPicPr>
          <p:nvPr/>
        </p:nvPicPr>
        <p:blipFill>
          <a:blip r:embed="rId3"/>
          <a:stretch>
            <a:fillRect/>
          </a:stretch>
        </p:blipFill>
        <p:spPr>
          <a:xfrm>
            <a:off x="283990" y="2127496"/>
            <a:ext cx="8030161" cy="563063"/>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228600" y="3023217"/>
                <a:ext cx="7498686" cy="2360518"/>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panose="02040503050406030204" pitchFamily="18" charset="0"/>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228600" y="3023217"/>
                <a:ext cx="7498686" cy="2360518"/>
              </a:xfrm>
              <a:prstGeom prst="rect">
                <a:avLst/>
              </a:prstGeom>
              <a:blipFill rotWithShape="0">
                <a:blip r:embed="rId4"/>
                <a:stretch>
                  <a:fillRect l="-1707" t="-2842" r="-407"/>
                </a:stretch>
              </a:blipFill>
            </p:spPr>
            <p:txBody>
              <a:bodyPr/>
              <a:lstStyle/>
              <a:p>
                <a:r>
                  <a:rPr lang="en-US">
                    <a:noFill/>
                  </a:rPr>
                  <a:t> </a:t>
                </a:r>
              </a:p>
            </p:txBody>
          </p:sp>
        </mc:Fallback>
      </mc:AlternateContent>
      <p:pic>
        <p:nvPicPr>
          <p:cNvPr id="2" name="Picture 1"/>
          <p:cNvPicPr>
            <a:picLocks noChangeAspect="1"/>
          </p:cNvPicPr>
          <p:nvPr/>
        </p:nvPicPr>
        <p:blipFill>
          <a:blip r:embed="rId5"/>
          <a:stretch>
            <a:fillRect/>
          </a:stretch>
        </p:blipFill>
        <p:spPr>
          <a:xfrm>
            <a:off x="3168889" y="4055384"/>
            <a:ext cx="5295526" cy="2806245"/>
          </a:xfrm>
          <a:prstGeom prst="rect">
            <a:avLst/>
          </a:prstGeom>
        </p:spPr>
      </p:pic>
    </p:spTree>
    <p:extLst>
      <p:ext uri="{BB962C8B-B14F-4D97-AF65-F5344CB8AC3E}">
        <p14:creationId xmlns:p14="http://schemas.microsoft.com/office/powerpoint/2010/main" val="21097942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3657600" y="1589888"/>
            <a:ext cx="5029200" cy="4832092"/>
          </a:xfrm>
          <a:prstGeom prst="rect">
            <a:avLst/>
          </a:prstGeom>
          <a:noFill/>
        </p:spPr>
        <p:txBody>
          <a:bodyPr wrap="square" rtlCol="0">
            <a:spAutoFit/>
          </a:bodyPr>
          <a:lstStyle/>
          <a:p>
            <a:r>
              <a:rPr lang="en-US" sz="2800" dirty="0"/>
              <a:t>Random slopes model (implicitly, assume you have a random intercept as well):</a:t>
            </a:r>
          </a:p>
          <a:p>
            <a:endParaRPr lang="en-US" sz="2800" dirty="0"/>
          </a:p>
          <a:p>
            <a:r>
              <a:rPr lang="en-US" sz="2800" dirty="0"/>
              <a:t>Not only do places differ by a little bit (the mu not random intercept) to the same extent for everyone in the place, but the effect of exposure differs depending on the place (mu 1), so the “slope” is different.</a:t>
            </a:r>
          </a:p>
        </p:txBody>
      </p:sp>
      <p:pic>
        <p:nvPicPr>
          <p:cNvPr id="2" name="Picture 1"/>
          <p:cNvPicPr>
            <a:picLocks noChangeAspect="1"/>
          </p:cNvPicPr>
          <p:nvPr/>
        </p:nvPicPr>
        <p:blipFill>
          <a:blip r:embed="rId3"/>
          <a:stretch>
            <a:fillRect/>
          </a:stretch>
        </p:blipFill>
        <p:spPr>
          <a:xfrm>
            <a:off x="0" y="1219200"/>
            <a:ext cx="2949259" cy="5893876"/>
          </a:xfrm>
          <a:prstGeom prst="rect">
            <a:avLst/>
          </a:prstGeom>
        </p:spPr>
      </p:pic>
    </p:spTree>
    <p:extLst>
      <p:ext uri="{BB962C8B-B14F-4D97-AF65-F5344CB8AC3E}">
        <p14:creationId xmlns:p14="http://schemas.microsoft.com/office/powerpoint/2010/main" val="42494891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0" y="1589888"/>
            <a:ext cx="8686800" cy="954107"/>
          </a:xfrm>
          <a:prstGeom prst="rect">
            <a:avLst/>
          </a:prstGeom>
          <a:noFill/>
        </p:spPr>
        <p:txBody>
          <a:bodyPr wrap="square" rtlCol="0">
            <a:spAutoFit/>
          </a:bodyPr>
          <a:lstStyle/>
          <a:p>
            <a:r>
              <a:rPr lang="en-US" sz="2800" dirty="0"/>
              <a:t>Two level random slopes model (implicitly, assume you have a random intercept as well):</a:t>
            </a:r>
          </a:p>
        </p:txBody>
      </p:sp>
      <p:pic>
        <p:nvPicPr>
          <p:cNvPr id="2" name="Picture 1"/>
          <p:cNvPicPr>
            <a:picLocks noChangeAspect="1"/>
          </p:cNvPicPr>
          <p:nvPr/>
        </p:nvPicPr>
        <p:blipFill>
          <a:blip r:embed="rId3"/>
          <a:stretch>
            <a:fillRect/>
          </a:stretch>
        </p:blipFill>
        <p:spPr>
          <a:xfrm>
            <a:off x="1905144" y="2819393"/>
            <a:ext cx="5607973" cy="412060"/>
          </a:xfrm>
          <a:prstGeom prst="rect">
            <a:avLst/>
          </a:prstGeom>
        </p:spPr>
      </p:pic>
      <p:pic>
        <p:nvPicPr>
          <p:cNvPr id="3" name="Picture 2"/>
          <p:cNvPicPr>
            <a:picLocks noChangeAspect="1"/>
          </p:cNvPicPr>
          <p:nvPr/>
        </p:nvPicPr>
        <p:blipFill>
          <a:blip r:embed="rId4"/>
          <a:stretch>
            <a:fillRect/>
          </a:stretch>
        </p:blipFill>
        <p:spPr>
          <a:xfrm>
            <a:off x="1797937" y="3428997"/>
            <a:ext cx="6380328" cy="1034354"/>
          </a:xfrm>
          <a:prstGeom prst="rect">
            <a:avLst/>
          </a:prstGeom>
        </p:spPr>
      </p:pic>
      <p:pic>
        <p:nvPicPr>
          <p:cNvPr id="6" name="Picture 5"/>
          <p:cNvPicPr>
            <a:picLocks noChangeAspect="1"/>
          </p:cNvPicPr>
          <p:nvPr/>
        </p:nvPicPr>
        <p:blipFill>
          <a:blip r:embed="rId5"/>
          <a:stretch>
            <a:fillRect/>
          </a:stretch>
        </p:blipFill>
        <p:spPr>
          <a:xfrm>
            <a:off x="468086" y="5105400"/>
            <a:ext cx="8030161" cy="760500"/>
          </a:xfrm>
          <a:prstGeom prst="rect">
            <a:avLst/>
          </a:prstGeom>
        </p:spPr>
      </p:pic>
    </p:spTree>
    <p:extLst>
      <p:ext uri="{BB962C8B-B14F-4D97-AF65-F5344CB8AC3E}">
        <p14:creationId xmlns:p14="http://schemas.microsoft.com/office/powerpoint/2010/main" val="37751558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Potential covariance of random intercept and slope</a:t>
            </a:r>
            <a:endParaRPr lang="en-US" dirty="0"/>
          </a:p>
        </p:txBody>
      </p:sp>
      <p:pic>
        <p:nvPicPr>
          <p:cNvPr id="2" name="Picture 1"/>
          <p:cNvPicPr>
            <a:picLocks noChangeAspect="1"/>
          </p:cNvPicPr>
          <p:nvPr/>
        </p:nvPicPr>
        <p:blipFill>
          <a:blip r:embed="rId3"/>
          <a:stretch>
            <a:fillRect/>
          </a:stretch>
        </p:blipFill>
        <p:spPr>
          <a:xfrm>
            <a:off x="304793" y="2285996"/>
            <a:ext cx="4345923" cy="4202860"/>
          </a:xfrm>
          <a:prstGeom prst="rect">
            <a:avLst/>
          </a:prstGeom>
        </p:spPr>
      </p:pic>
      <p:pic>
        <p:nvPicPr>
          <p:cNvPr id="3" name="Picture 2"/>
          <p:cNvPicPr>
            <a:picLocks noChangeAspect="1"/>
          </p:cNvPicPr>
          <p:nvPr/>
        </p:nvPicPr>
        <p:blipFill>
          <a:blip r:embed="rId4"/>
          <a:stretch>
            <a:fillRect/>
          </a:stretch>
        </p:blipFill>
        <p:spPr>
          <a:xfrm>
            <a:off x="4800600" y="1676400"/>
            <a:ext cx="3999313" cy="3144960"/>
          </a:xfrm>
          <a:prstGeom prst="rect">
            <a:avLst/>
          </a:prstGeom>
        </p:spPr>
      </p:pic>
      <p:sp>
        <p:nvSpPr>
          <p:cNvPr id="5" name="TextBox 4"/>
          <p:cNvSpPr txBox="1"/>
          <p:nvPr/>
        </p:nvSpPr>
        <p:spPr>
          <a:xfrm>
            <a:off x="4800600" y="4821360"/>
            <a:ext cx="4114800" cy="1938992"/>
          </a:xfrm>
          <a:prstGeom prst="rect">
            <a:avLst/>
          </a:prstGeom>
          <a:noFill/>
        </p:spPr>
        <p:txBody>
          <a:bodyPr wrap="square" rtlCol="0">
            <a:spAutoFit/>
          </a:bodyPr>
          <a:lstStyle/>
          <a:p>
            <a:r>
              <a:rPr lang="en-US" sz="2400" dirty="0"/>
              <a:t>For a random slope model, you must describe the variance and covariance of the random intercept and slope</a:t>
            </a:r>
          </a:p>
        </p:txBody>
      </p:sp>
    </p:spTree>
    <p:extLst>
      <p:ext uri="{BB962C8B-B14F-4D97-AF65-F5344CB8AC3E}">
        <p14:creationId xmlns:p14="http://schemas.microsoft.com/office/powerpoint/2010/main" val="17818421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Substantive questions from the intercept-slope covariance</a:t>
            </a:r>
            <a:endParaRPr lang="en-US" dirty="0"/>
          </a:p>
        </p:txBody>
      </p:sp>
      <p:sp>
        <p:nvSpPr>
          <p:cNvPr id="5" name="TextBox 4"/>
          <p:cNvSpPr txBox="1"/>
          <p:nvPr/>
        </p:nvSpPr>
        <p:spPr>
          <a:xfrm>
            <a:off x="304800" y="1490008"/>
            <a:ext cx="8610600" cy="4524315"/>
          </a:xfrm>
          <a:prstGeom prst="rect">
            <a:avLst/>
          </a:prstGeom>
          <a:noFill/>
        </p:spPr>
        <p:txBody>
          <a:bodyPr wrap="square" rtlCol="0">
            <a:spAutoFit/>
          </a:bodyPr>
          <a:lstStyle/>
          <a:p>
            <a:r>
              <a:rPr lang="en-US" sz="2400" dirty="0"/>
              <a:t>For a random slope model, you must describe the variance and covariance of the random intercept and slope</a:t>
            </a:r>
          </a:p>
          <a:p>
            <a:endParaRPr lang="en-US" sz="2400" dirty="0"/>
          </a:p>
          <a:p>
            <a:r>
              <a:rPr lang="en-US" sz="2400" dirty="0"/>
              <a:t>In places that average poor health outcomes for whites, are racial disparities especially large?</a:t>
            </a:r>
          </a:p>
          <a:p>
            <a:endParaRPr lang="en-US" sz="2400" dirty="0"/>
          </a:p>
          <a:p>
            <a:r>
              <a:rPr lang="en-US" sz="2400" dirty="0"/>
              <a:t>In hospitals that have poor functional outcomes for mild stroke patients, does stroke severity have a smaller or larger impact on functional outcomes? In other words, do hospitals “specialize” in optimizing outcomes for severe strokes (negative covariance) or are hospitals that are bad for mild strokes terrible for severe strokes (positive covariance)</a:t>
            </a:r>
          </a:p>
        </p:txBody>
      </p:sp>
    </p:spTree>
    <p:extLst>
      <p:ext uri="{BB962C8B-B14F-4D97-AF65-F5344CB8AC3E}">
        <p14:creationId xmlns:p14="http://schemas.microsoft.com/office/powerpoint/2010/main" val="31422608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1828800"/>
            <a:ext cx="7924800" cy="4524315"/>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GEE vs mixed</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Nonlinear outcomes</a:t>
            </a: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334635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37381" y="2286000"/>
            <a:ext cx="6511731" cy="2537438"/>
          </a:xfrm>
          <a:prstGeom prst="rect">
            <a:avLst/>
          </a:prstGeom>
        </p:spPr>
      </p:pic>
      <p:pic>
        <p:nvPicPr>
          <p:cNvPr id="2" name="Picture 1"/>
          <p:cNvPicPr>
            <a:picLocks noChangeAspect="1"/>
          </p:cNvPicPr>
          <p:nvPr/>
        </p:nvPicPr>
        <p:blipFill>
          <a:blip r:embed="rId4"/>
          <a:stretch>
            <a:fillRect/>
          </a:stretch>
        </p:blipFill>
        <p:spPr>
          <a:xfrm>
            <a:off x="7010400" y="2570246"/>
            <a:ext cx="1868838" cy="2223000"/>
          </a:xfrm>
          <a:prstGeom prst="rect">
            <a:avLst/>
          </a:prstGeom>
        </p:spPr>
      </p:pic>
    </p:spTree>
    <p:extLst>
      <p:ext uri="{BB962C8B-B14F-4D97-AF65-F5344CB8AC3E}">
        <p14:creationId xmlns:p14="http://schemas.microsoft.com/office/powerpoint/2010/main" val="3664029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Represent the hierarchy of the data</a:t>
            </a:r>
          </a:p>
        </p:txBody>
      </p:sp>
      <p:pic>
        <p:nvPicPr>
          <p:cNvPr id="4" name="Picture 3"/>
          <p:cNvPicPr>
            <a:picLocks noChangeAspect="1"/>
          </p:cNvPicPr>
          <p:nvPr/>
        </p:nvPicPr>
        <p:blipFill>
          <a:blip r:embed="rId3"/>
          <a:stretch>
            <a:fillRect/>
          </a:stretch>
        </p:blipFill>
        <p:spPr>
          <a:xfrm>
            <a:off x="-1524000" y="2286000"/>
            <a:ext cx="6511731" cy="2537438"/>
          </a:xfrm>
          <a:prstGeom prst="rect">
            <a:avLst/>
          </a:prstGeom>
        </p:spPr>
      </p:pic>
      <p:pic>
        <p:nvPicPr>
          <p:cNvPr id="2" name="Picture 1"/>
          <p:cNvPicPr>
            <a:picLocks noChangeAspect="1"/>
          </p:cNvPicPr>
          <p:nvPr/>
        </p:nvPicPr>
        <p:blipFill>
          <a:blip r:embed="rId4"/>
          <a:stretch>
            <a:fillRect/>
          </a:stretch>
        </p:blipFill>
        <p:spPr>
          <a:xfrm>
            <a:off x="5106619" y="2570246"/>
            <a:ext cx="1868838" cy="2223000"/>
          </a:xfrm>
          <a:prstGeom prst="rect">
            <a:avLst/>
          </a:prstGeom>
        </p:spPr>
      </p:pic>
      <p:pic>
        <p:nvPicPr>
          <p:cNvPr id="3" name="Picture 2"/>
          <p:cNvPicPr>
            <a:picLocks noChangeAspect="1"/>
          </p:cNvPicPr>
          <p:nvPr/>
        </p:nvPicPr>
        <p:blipFill>
          <a:blip r:embed="rId5"/>
          <a:stretch>
            <a:fillRect/>
          </a:stretch>
        </p:blipFill>
        <p:spPr>
          <a:xfrm>
            <a:off x="6975457" y="2654253"/>
            <a:ext cx="2248445" cy="2186438"/>
          </a:xfrm>
          <a:prstGeom prst="rect">
            <a:avLst/>
          </a:prstGeom>
        </p:spPr>
      </p:pic>
    </p:spTree>
    <p:extLst>
      <p:ext uri="{BB962C8B-B14F-4D97-AF65-F5344CB8AC3E}">
        <p14:creationId xmlns:p14="http://schemas.microsoft.com/office/powerpoint/2010/main" val="2300101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57200" y="1595021"/>
            <a:ext cx="8686800" cy="5262979"/>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Three level hierarchy:</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Diabetic people nested within clinics</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Each patient measured repeatedly</a:t>
            </a:r>
          </a:p>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Cross-classified hierarchy:</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Diabetics within a clinic</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Same diabetics live in neighborhoods</a:t>
            </a:r>
          </a:p>
          <a:p>
            <a:pPr marL="457200"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Multivariate response</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Two outcome measures of the same latent variable</a:t>
            </a:r>
          </a:p>
          <a:p>
            <a:pPr marL="914400" lvl="1" indent="-457200" eaLnBrk="0" hangingPunct="0">
              <a:buFont typeface="Arial" panose="020B0604020202020204" pitchFamily="34" charset="0"/>
              <a:buChar char="•"/>
              <a:tabLst>
                <a:tab pos="-457200" algn="l"/>
              </a:tabLst>
              <a:defRPr/>
            </a:pPr>
            <a:r>
              <a:rPr lang="en-US" sz="2800" dirty="0">
                <a:latin typeface="Arial" pitchFamily="34" charset="0"/>
                <a:cs typeface="Arial" pitchFamily="34" charset="0"/>
              </a:rPr>
              <a:t>Two measures, you think some of the effects of independent variables are the same.</a:t>
            </a:r>
          </a:p>
          <a:p>
            <a:pPr marL="914400" lvl="1" indent="-457200" eaLnBrk="0" hangingPunct="0">
              <a:buFont typeface="Arial" panose="020B0604020202020204" pitchFamily="34" charset="0"/>
              <a:buChar char="•"/>
              <a:tabLst>
                <a:tab pos="-457200" algn="l"/>
              </a:tabLst>
              <a:defRPr/>
            </a:pPr>
            <a:endParaRPr lang="en-US" sz="2800" dirty="0">
              <a:latin typeface="Arial" pitchFamily="34" charset="0"/>
              <a:cs typeface="Arial" pitchFamily="34" charset="0"/>
            </a:endParaRPr>
          </a:p>
        </p:txBody>
      </p:sp>
      <p:sp>
        <p:nvSpPr>
          <p:cNvPr id="8" name="Title 7"/>
          <p:cNvSpPr>
            <a:spLocks noGrp="1"/>
          </p:cNvSpPr>
          <p:nvPr>
            <p:ph type="title"/>
          </p:nvPr>
        </p:nvSpPr>
        <p:spPr/>
        <p:txBody>
          <a:bodyPr>
            <a:normAutofit/>
          </a:bodyPr>
          <a:lstStyle/>
          <a:p>
            <a:pPr>
              <a:defRPr/>
            </a:pPr>
            <a:r>
              <a:rPr lang="en-US" dirty="0"/>
              <a:t>Sources of clustering</a:t>
            </a:r>
          </a:p>
        </p:txBody>
      </p:sp>
    </p:spTree>
    <p:extLst>
      <p:ext uri="{BB962C8B-B14F-4D97-AF65-F5344CB8AC3E}">
        <p14:creationId xmlns:p14="http://schemas.microsoft.com/office/powerpoint/2010/main" val="2762417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Three level hierarchy</a:t>
            </a:r>
          </a:p>
        </p:txBody>
      </p:sp>
      <p:pic>
        <p:nvPicPr>
          <p:cNvPr id="4" name="Picture 3"/>
          <p:cNvPicPr>
            <a:picLocks noChangeAspect="1"/>
          </p:cNvPicPr>
          <p:nvPr/>
        </p:nvPicPr>
        <p:blipFill>
          <a:blip r:embed="rId3"/>
          <a:stretch>
            <a:fillRect/>
          </a:stretch>
        </p:blipFill>
        <p:spPr>
          <a:xfrm>
            <a:off x="469317" y="2430843"/>
            <a:ext cx="8205365" cy="1996313"/>
          </a:xfrm>
          <a:prstGeom prst="rect">
            <a:avLst/>
          </a:prstGeom>
        </p:spPr>
      </p:pic>
    </p:spTree>
    <p:extLst>
      <p:ext uri="{BB962C8B-B14F-4D97-AF65-F5344CB8AC3E}">
        <p14:creationId xmlns:p14="http://schemas.microsoft.com/office/powerpoint/2010/main" val="3640739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155448"/>
            <a:ext cx="9144000" cy="1252728"/>
          </a:xfrm>
        </p:spPr>
        <p:txBody>
          <a:bodyPr>
            <a:normAutofit fontScale="90000"/>
          </a:bodyPr>
          <a:lstStyle/>
          <a:p>
            <a:pPr>
              <a:defRPr/>
            </a:pPr>
            <a:r>
              <a:rPr lang="en-US" dirty="0"/>
              <a:t>Hierarchy not always obvious: contrast repeated cross sectional design</a:t>
            </a:r>
          </a:p>
        </p:txBody>
      </p:sp>
      <p:pic>
        <p:nvPicPr>
          <p:cNvPr id="5" name="Picture 4"/>
          <p:cNvPicPr>
            <a:picLocks noChangeAspect="1"/>
          </p:cNvPicPr>
          <p:nvPr/>
        </p:nvPicPr>
        <p:blipFill>
          <a:blip r:embed="rId3"/>
          <a:stretch>
            <a:fillRect/>
          </a:stretch>
        </p:blipFill>
        <p:spPr>
          <a:xfrm>
            <a:off x="381000" y="2209800"/>
            <a:ext cx="7854958" cy="2179125"/>
          </a:xfrm>
          <a:prstGeom prst="rect">
            <a:avLst/>
          </a:prstGeom>
        </p:spPr>
      </p:pic>
      <p:sp>
        <p:nvSpPr>
          <p:cNvPr id="6" name="TextBox 5"/>
          <p:cNvSpPr txBox="1"/>
          <p:nvPr/>
        </p:nvSpPr>
        <p:spPr>
          <a:xfrm>
            <a:off x="447987" y="4990494"/>
            <a:ext cx="8010214" cy="830997"/>
          </a:xfrm>
          <a:prstGeom prst="rect">
            <a:avLst/>
          </a:prstGeom>
          <a:noFill/>
        </p:spPr>
        <p:txBody>
          <a:bodyPr wrap="square" rtlCol="0">
            <a:spAutoFit/>
          </a:bodyPr>
          <a:lstStyle/>
          <a:p>
            <a:r>
              <a:rPr lang="en-US" sz="2400" dirty="0"/>
              <a:t>Time is level 2 because People are sampled within Waves in each Place</a:t>
            </a:r>
          </a:p>
        </p:txBody>
      </p:sp>
    </p:spTree>
    <p:extLst>
      <p:ext uri="{BB962C8B-B14F-4D97-AF65-F5344CB8AC3E}">
        <p14:creationId xmlns:p14="http://schemas.microsoft.com/office/powerpoint/2010/main" val="8369847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6119</TotalTime>
  <Words>2367</Words>
  <Application>Microsoft Office PowerPoint</Application>
  <PresentationFormat>On-screen Show (4:3)</PresentationFormat>
  <Paragraphs>278</Paragraphs>
  <Slides>45</Slides>
  <Notes>36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Arial</vt:lpstr>
      <vt:lpstr>Cambria Math</vt:lpstr>
      <vt:lpstr>Corbel</vt:lpstr>
      <vt:lpstr>Symbol</vt:lpstr>
      <vt:lpstr>Times New Roman</vt:lpstr>
      <vt:lpstr>Wingdings</vt:lpstr>
      <vt:lpstr>Wingdings 2</vt:lpstr>
      <vt:lpstr>Wingdings 3</vt:lpstr>
      <vt:lpstr>Module</vt:lpstr>
      <vt:lpstr>PowerPoint Presentation</vt:lpstr>
      <vt:lpstr>Outline</vt:lpstr>
      <vt:lpstr>Sources of clustering</vt:lpstr>
      <vt:lpstr>Represent the hierarchy of the data</vt:lpstr>
      <vt:lpstr>Represent the hierarchy of the data</vt:lpstr>
      <vt:lpstr>Represent the hierarchy of the data</vt:lpstr>
      <vt:lpstr>Sources of clustering</vt:lpstr>
      <vt:lpstr>Three level hierarchy</vt:lpstr>
      <vt:lpstr>Hierarchy not always obvious: contrast repeated cross sectional design</vt:lpstr>
      <vt:lpstr>With a repeated measures design</vt:lpstr>
      <vt:lpstr>Multivariate responses</vt:lpstr>
      <vt:lpstr>Cross-classified models</vt:lpstr>
      <vt:lpstr>Sampling design creates clustering</vt:lpstr>
      <vt:lpstr>Types of Random Sampling</vt:lpstr>
      <vt:lpstr>Types of Random Sampling</vt:lpstr>
      <vt:lpstr>Outline</vt:lpstr>
      <vt:lpstr>Questions potentially of interest: measures of people in a place</vt:lpstr>
      <vt:lpstr>Things we hardly ever ask</vt:lpstr>
      <vt:lpstr>Why is variance partition of interest?</vt:lpstr>
      <vt:lpstr>Why is variance partition of interest?</vt:lpstr>
      <vt:lpstr>Intraclass correlation suggests causation of higher level variables.</vt:lpstr>
      <vt:lpstr>Questions potentially of interest: repeated measures of a person</vt:lpstr>
      <vt:lpstr>Questions potentially of interest: repeated measures of a person</vt:lpstr>
      <vt:lpstr>Outline</vt:lpstr>
      <vt:lpstr>Consequences of ignoring clustering</vt:lpstr>
      <vt:lpstr>Incorrect SEs and Loss of efficiency</vt:lpstr>
      <vt:lpstr>Variance “cost” of clustering a function of rho/ICC and # of people/cluster</vt:lpstr>
      <vt:lpstr>Calculation of rho/ICC</vt:lpstr>
      <vt:lpstr>Approximate design effect formula for estimation of the mean</vt:lpstr>
      <vt:lpstr>Approximate design effect formula</vt:lpstr>
      <vt:lpstr>The central limit theorem</vt:lpstr>
      <vt:lpstr>Approximate design effect formula</vt:lpstr>
      <vt:lpstr>Examples, DEFF for the mean of X</vt:lpstr>
      <vt:lpstr>Cluster Size</vt:lpstr>
      <vt:lpstr>Cluster Size</vt:lpstr>
      <vt:lpstr>Examples?</vt:lpstr>
      <vt:lpstr>Outline</vt:lpstr>
      <vt:lpstr>Basic mixed model for clustered data without ordering </vt:lpstr>
      <vt:lpstr>Basic mixed model for clustered data without ordering </vt:lpstr>
      <vt:lpstr>The “intercepts” are just place level deviations</vt:lpstr>
      <vt:lpstr>Random slopes model</vt:lpstr>
      <vt:lpstr>Random slopes model</vt:lpstr>
      <vt:lpstr>Potential covariance of random intercept and slope</vt:lpstr>
      <vt:lpstr>Substantive questions from the intercept-slope covariance</vt:lpstr>
      <vt:lpstr>Outline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MGLYMOUR</dc:creator>
  <cp:lastModifiedBy>Medellena Glymour</cp:lastModifiedBy>
  <cp:revision>206</cp:revision>
  <dcterms:created xsi:type="dcterms:W3CDTF">2010-10-17T18:57:03Z</dcterms:created>
  <dcterms:modified xsi:type="dcterms:W3CDTF">2016-04-11T13:54:37Z</dcterms:modified>
</cp:coreProperties>
</file>