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31"/>
  </p:normalViewPr>
  <p:slideViewPr>
    <p:cSldViewPr snapToGrid="0" snapToObjects="1">
      <p:cViewPr varScale="1">
        <p:scale>
          <a:sx n="97" d="100"/>
          <a:sy n="97" d="100"/>
        </p:scale>
        <p:origin x="136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B3BD3-7B13-5443-8421-2FBD9995A1F0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04C9-F9FF-344C-9335-4B04C98AA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25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404C9-F9FF-344C-9335-4B04C98AA6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5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0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4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4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1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2F1E-9D16-1C4C-8A76-BCF056C3AE42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6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rants.nih.gov/grants/forms/biosketch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NIH </a:t>
            </a:r>
            <a:r>
              <a:rPr lang="en-US" dirty="0" err="1" smtClean="0"/>
              <a:t>Biosketch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5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D: Research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 grantee</a:t>
            </a:r>
          </a:p>
          <a:p>
            <a:r>
              <a:rPr lang="en-US" dirty="0" smtClean="0"/>
              <a:t>Also mentor/consultant bios</a:t>
            </a:r>
          </a:p>
          <a:p>
            <a:pPr lvl="1"/>
            <a:r>
              <a:rPr lang="en-US" dirty="0" smtClean="0"/>
              <a:t>Current research funding</a:t>
            </a:r>
          </a:p>
          <a:p>
            <a:pPr lvl="2"/>
            <a:r>
              <a:rPr lang="en-US" dirty="0" smtClean="0"/>
              <a:t>Name of funder, name of award, 1-2 sentence description of project, role (PI or co-</a:t>
            </a:r>
            <a:r>
              <a:rPr lang="en-US" dirty="0" err="1" smtClean="0"/>
              <a:t>Inv</a:t>
            </a:r>
            <a:r>
              <a:rPr lang="en-US" dirty="0" smtClean="0"/>
              <a:t>), dates of award</a:t>
            </a:r>
          </a:p>
          <a:p>
            <a:pPr lvl="1"/>
            <a:r>
              <a:rPr lang="en-US" dirty="0" smtClean="0"/>
              <a:t>Past research funding (</a:t>
            </a:r>
            <a:r>
              <a:rPr lang="en-US" smtClean="0"/>
              <a:t>past 3 </a:t>
            </a:r>
            <a:r>
              <a:rPr lang="en-US" dirty="0" smtClean="0"/>
              <a:t>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4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Examples and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Fellowship </a:t>
            </a:r>
            <a:r>
              <a:rPr lang="en-US" dirty="0" err="1" smtClean="0"/>
              <a:t>biosketch</a:t>
            </a:r>
            <a:r>
              <a:rPr lang="en-US" dirty="0" smtClean="0"/>
              <a:t> – standard format but also includes courses/grades</a:t>
            </a:r>
          </a:p>
          <a:p>
            <a:r>
              <a:rPr lang="en-US" dirty="0" smtClean="0"/>
              <a:t>Everyone else – your mentors and consultants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grants.nih.gov/grants/forms/biosketch.htm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7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A: </a:t>
            </a:r>
            <a:br>
              <a:rPr lang="en-US" dirty="0" smtClean="0"/>
            </a:br>
            <a:r>
              <a:rPr lang="en-US" dirty="0" smtClean="0"/>
              <a:t>Personal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1022" cy="50290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Briefly describe why you are well-suited to receive the award for which you are applying.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relevant factors may include aspects of your training; your previous </a:t>
            </a:r>
            <a:r>
              <a:rPr lang="en-US" dirty="0" smtClean="0"/>
              <a:t>work </a:t>
            </a:r>
            <a:r>
              <a:rPr lang="en-US" dirty="0"/>
              <a:t>on this specific topic or related topics; your technical expertise; your collaborators or scientific environment; and your past performance in this or related fields (you may mention specific contributions to science that are not included in Section C</a:t>
            </a:r>
            <a:r>
              <a:rPr lang="en-US" dirty="0" smtClean="0"/>
              <a:t>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00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A: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may include a description of factors such as family care responsibilities, illness, disability, and active duty military </a:t>
            </a:r>
            <a:r>
              <a:rPr lang="en-US" dirty="0" smtClean="0"/>
              <a:t>service</a:t>
            </a:r>
            <a:r>
              <a:rPr lang="en-US" dirty="0"/>
              <a:t> </a:t>
            </a:r>
            <a:r>
              <a:rPr lang="en-US" dirty="0" smtClean="0"/>
              <a:t>if it has affected your productivity</a:t>
            </a:r>
            <a:endParaRPr lang="en-US" dirty="0"/>
          </a:p>
          <a:p>
            <a:r>
              <a:rPr lang="en-US" dirty="0" smtClean="0"/>
              <a:t>Try to </a:t>
            </a:r>
            <a:r>
              <a:rPr lang="en-US" dirty="0"/>
              <a:t>m</a:t>
            </a:r>
            <a:r>
              <a:rPr lang="en-US" dirty="0" smtClean="0"/>
              <a:t>ake </a:t>
            </a:r>
            <a:r>
              <a:rPr lang="en-US" dirty="0" smtClean="0"/>
              <a:t>different from Doctoral </a:t>
            </a:r>
            <a:r>
              <a:rPr lang="en-US" dirty="0" smtClean="0"/>
              <a:t>Dissertation </a:t>
            </a:r>
            <a:r>
              <a:rPr lang="en-US" dirty="0" smtClean="0"/>
              <a:t>and </a:t>
            </a:r>
            <a:r>
              <a:rPr lang="en-US" dirty="0" smtClean="0"/>
              <a:t>Research Experience</a:t>
            </a:r>
          </a:p>
          <a:p>
            <a:r>
              <a:rPr lang="en-US" dirty="0"/>
              <a:t>You may </a:t>
            </a:r>
            <a:r>
              <a:rPr lang="en-US" dirty="0" smtClean="0"/>
              <a:t>include a list of up </a:t>
            </a:r>
            <a:r>
              <a:rPr lang="en-US" dirty="0"/>
              <a:t>to four peer-reviewed publications that specifically highlight your experience and qualifications for this project.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876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B:</a:t>
            </a:r>
            <a:br>
              <a:rPr lang="en-US" dirty="0" smtClean="0"/>
            </a:br>
            <a:r>
              <a:rPr lang="en-US" dirty="0" smtClean="0"/>
              <a:t>Positions and Honors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in chronological </a:t>
            </a:r>
            <a:r>
              <a:rPr lang="en-US" dirty="0" smtClean="0"/>
              <a:t>order: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non-degree training, including postdoctoral research </a:t>
            </a:r>
            <a:r>
              <a:rPr lang="en-US" dirty="0" smtClean="0"/>
              <a:t>training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employment after </a:t>
            </a:r>
            <a:r>
              <a:rPr lang="en-US" dirty="0" smtClean="0"/>
              <a:t>college </a:t>
            </a:r>
            <a:endParaRPr lang="en-US" dirty="0" smtClean="0"/>
          </a:p>
          <a:p>
            <a:r>
              <a:rPr lang="en-US" dirty="0"/>
              <a:t>State the Activity/Occupation and include start/end dates, field, name of institution/company, and the name of your supervisor/employer.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887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B: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and Professional honors</a:t>
            </a:r>
          </a:p>
          <a:p>
            <a:pPr lvl="1"/>
            <a:r>
              <a:rPr lang="en-US" dirty="0" smtClean="0"/>
              <a:t>Any </a:t>
            </a:r>
            <a:r>
              <a:rPr lang="en-US" dirty="0"/>
              <a:t>academic and professional </a:t>
            </a:r>
            <a:r>
              <a:rPr lang="en-US" dirty="0" smtClean="0"/>
              <a:t>honors/awards </a:t>
            </a:r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holarships</a:t>
            </a:r>
            <a:r>
              <a:rPr lang="en-US" dirty="0"/>
              <a:t>, traineeships, fellowships, and development awards</a:t>
            </a:r>
            <a:r>
              <a:rPr lang="en-US" dirty="0" smtClean="0"/>
              <a:t>. Include source of awards.  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urrent </a:t>
            </a:r>
            <a:r>
              <a:rPr lang="en-US" dirty="0"/>
              <a:t>memberships in professional </a:t>
            </a:r>
            <a:r>
              <a:rPr lang="en-US" dirty="0" smtClean="0"/>
              <a:t>societies.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7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C: </a:t>
            </a:r>
            <a:br>
              <a:rPr lang="en-US" dirty="0" smtClean="0"/>
            </a:br>
            <a:r>
              <a:rPr lang="en-US" dirty="0" smtClean="0"/>
              <a:t>Contributions to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9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</a:t>
            </a:r>
            <a:r>
              <a:rPr lang="en-US" dirty="0" smtClean="0"/>
              <a:t>riefly </a:t>
            </a:r>
            <a:r>
              <a:rPr lang="en-US" dirty="0"/>
              <a:t>describe your most significant contributions to science. 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all applicants may describe up to five contributions, graduate students and </a:t>
            </a:r>
            <a:r>
              <a:rPr lang="en-US" dirty="0" smtClean="0"/>
              <a:t>postdoctoral fellows </a:t>
            </a:r>
            <a:r>
              <a:rPr lang="en-US" dirty="0"/>
              <a:t>are encouraged to consider </a:t>
            </a:r>
            <a:r>
              <a:rPr lang="en-US" b="1" dirty="0"/>
              <a:t>highlighting two or three they consider most significant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may include research papers, abstracts, book chapters, reviews, as well as non-publication research products, such as materials, methods, models, or protocols. 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each contribution, indicate the historical background that frames the scientific problem; the central finding(s); the relevance of the finding(s) to science, technology, or public health; and your specific role in the described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Up to 4 references follow each contribution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eer-reviewed </a:t>
            </a:r>
            <a:r>
              <a:rPr lang="en-US" dirty="0"/>
              <a:t>publications or </a:t>
            </a:r>
            <a:r>
              <a:rPr lang="en-US" dirty="0" smtClean="0"/>
              <a:t>submitted manuscripts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on-publication </a:t>
            </a:r>
            <a:r>
              <a:rPr lang="en-US" dirty="0"/>
              <a:t>research </a:t>
            </a:r>
            <a:r>
              <a:rPr lang="en-US" dirty="0" smtClean="0"/>
              <a:t>product such as audio/video, software, reports, etc. </a:t>
            </a:r>
          </a:p>
        </p:txBody>
      </p:sp>
    </p:spTree>
    <p:extLst>
      <p:ext uri="{BB962C8B-B14F-4D97-AF65-F5344CB8AC3E}">
        <p14:creationId xmlns:p14="http://schemas.microsoft.com/office/powerpoint/2010/main" val="333542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C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description of each contribution should be no longer than one half page including figures and citations. </a:t>
            </a:r>
            <a:endParaRPr lang="en-US" dirty="0" smtClean="0"/>
          </a:p>
          <a:p>
            <a:r>
              <a:rPr lang="en-US" dirty="0" smtClean="0"/>
              <a:t>Manuscripts </a:t>
            </a:r>
            <a:r>
              <a:rPr lang="en-US" dirty="0"/>
              <a:t>listed as “pending publication” or “in preparation” should be included and identified. Indicate if you previously used another name that is reflected in any of the </a:t>
            </a:r>
            <a:r>
              <a:rPr lang="en-US" dirty="0" smtClean="0"/>
              <a:t>citations.</a:t>
            </a:r>
          </a:p>
          <a:p>
            <a:r>
              <a:rPr lang="en-US" dirty="0" smtClean="0"/>
              <a:t>After the 2-4 contributions, provide </a:t>
            </a:r>
            <a:r>
              <a:rPr lang="en-US" dirty="0"/>
              <a:t>a URL to a full list of your published </a:t>
            </a:r>
            <a:r>
              <a:rPr lang="en-US" dirty="0" smtClean="0"/>
              <a:t>work in My Bibliography.</a:t>
            </a:r>
          </a:p>
          <a:p>
            <a:pPr lvl="1"/>
            <a:r>
              <a:rPr lang="en-US" dirty="0" smtClean="0"/>
              <a:t>See: https</a:t>
            </a:r>
            <a:r>
              <a:rPr lang="en-US" dirty="0"/>
              <a:t>://</a:t>
            </a:r>
            <a:r>
              <a:rPr lang="en-US" dirty="0" err="1"/>
              <a:t>www.ncbi.nlm.nih.gov</a:t>
            </a:r>
            <a:r>
              <a:rPr lang="en-US" dirty="0"/>
              <a:t>/books/NBK53595/#</a:t>
            </a:r>
            <a:r>
              <a:rPr lang="en-US" dirty="0" err="1"/>
              <a:t>mybibliography.Creating_a_Bibliography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D: </a:t>
            </a:r>
            <a:br>
              <a:rPr lang="en-US" dirty="0" smtClean="0"/>
            </a:br>
            <a:r>
              <a:rPr lang="en-US" dirty="0" smtClean="0"/>
              <a:t>Scholastic </a:t>
            </a:r>
            <a:r>
              <a:rPr lang="en-US" dirty="0" smtClean="0"/>
              <a:t>Performance(F31s and F32s)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</a:t>
            </a:r>
            <a:r>
              <a:rPr lang="en-US" dirty="0" smtClean="0"/>
              <a:t>ist </a:t>
            </a:r>
            <a:r>
              <a:rPr lang="en-US" dirty="0"/>
              <a:t>by institution and year all undergraduate and graduate courses with grades. </a:t>
            </a:r>
            <a:endParaRPr lang="en-US" dirty="0" smtClean="0"/>
          </a:p>
          <a:p>
            <a:pPr lvl="1"/>
            <a:r>
              <a:rPr lang="en-US" b="1" dirty="0" err="1" smtClean="0"/>
              <a:t>Predoctoral</a:t>
            </a:r>
            <a:r>
              <a:rPr lang="en-US" b="1" dirty="0" smtClean="0"/>
              <a:t> applicants/candidates:</a:t>
            </a:r>
            <a:r>
              <a:rPr lang="en-US" dirty="0" smtClean="0"/>
              <a:t> </a:t>
            </a:r>
            <a:r>
              <a:rPr lang="en-US" dirty="0"/>
              <a:t>List </a:t>
            </a:r>
            <a:r>
              <a:rPr lang="en-US" b="1" dirty="0" smtClean="0"/>
              <a:t>all</a:t>
            </a:r>
            <a:r>
              <a:rPr lang="en-US" dirty="0" smtClean="0"/>
              <a:t> </a:t>
            </a:r>
            <a:r>
              <a:rPr lang="en-US" dirty="0"/>
              <a:t>undergraduate and graduate courses, with grades. </a:t>
            </a:r>
            <a:endParaRPr lang="en-US" dirty="0" smtClean="0"/>
          </a:p>
          <a:p>
            <a:pPr lvl="1"/>
            <a:r>
              <a:rPr lang="en-US" b="1" dirty="0" smtClean="0"/>
              <a:t>Postdoctoral </a:t>
            </a:r>
            <a:r>
              <a:rPr lang="en-US" b="1" dirty="0"/>
              <a:t>applicants: </a:t>
            </a:r>
            <a:r>
              <a:rPr lang="en-US" dirty="0"/>
              <a:t>List </a:t>
            </a:r>
            <a:r>
              <a:rPr lang="en-US" dirty="0" smtClean="0"/>
              <a:t>all </a:t>
            </a:r>
            <a:r>
              <a:rPr lang="en-US" dirty="0"/>
              <a:t>undergraduate courses and graduate scientific and/or professional courses </a:t>
            </a:r>
            <a:r>
              <a:rPr lang="en-US" u="sng" dirty="0"/>
              <a:t>relevant to the training sought under this award</a:t>
            </a:r>
            <a:r>
              <a:rPr lang="en-US" dirty="0"/>
              <a:t>, with grades. </a:t>
            </a:r>
            <a:endParaRPr lang="en-US" dirty="0" smtClean="0"/>
          </a:p>
          <a:p>
            <a:r>
              <a:rPr lang="en-US" dirty="0"/>
              <a:t>In addition, explain any marking system if other than 1-100, A, B, C, D, F, or 0-4.0 if applicable. Show levels required for a passing grade.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6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589</Words>
  <Application>Microsoft Macintosh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NIH Biosketch</vt:lpstr>
      <vt:lpstr> Examples and instructions</vt:lpstr>
      <vt:lpstr>Section A:  Personal Statement</vt:lpstr>
      <vt:lpstr>Section A: Cont’d</vt:lpstr>
      <vt:lpstr>Section B: Positions and Honors</vt:lpstr>
      <vt:lpstr>Section B: Cont’d</vt:lpstr>
      <vt:lpstr>Section C:  Contributions to Science</vt:lpstr>
      <vt:lpstr>Section C Cont’d</vt:lpstr>
      <vt:lpstr>Section D:  Scholastic Performance(F31s and F32s)</vt:lpstr>
      <vt:lpstr>Section D: Research Support</vt:lpstr>
    </vt:vector>
  </TitlesOfParts>
  <Company>UCSF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Biosketch</dc:title>
  <dc:creator>Sarah Woolf-King</dc:creator>
  <cp:lastModifiedBy>Judy Hahn</cp:lastModifiedBy>
  <cp:revision>18</cp:revision>
  <dcterms:created xsi:type="dcterms:W3CDTF">2015-03-15T20:18:02Z</dcterms:created>
  <dcterms:modified xsi:type="dcterms:W3CDTF">2017-03-06T22:31:01Z</dcterms:modified>
</cp:coreProperties>
</file>