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6" r:id="rId3"/>
    <p:sldMasterId id="2147483699" r:id="rId4"/>
  </p:sldMasterIdLst>
  <p:notesMasterIdLst>
    <p:notesMasterId r:id="rId37"/>
  </p:notesMasterIdLst>
  <p:sldIdLst>
    <p:sldId id="280" r:id="rId5"/>
    <p:sldId id="257" r:id="rId6"/>
    <p:sldId id="258" r:id="rId7"/>
    <p:sldId id="259" r:id="rId8"/>
    <p:sldId id="260" r:id="rId9"/>
    <p:sldId id="261" r:id="rId10"/>
    <p:sldId id="263" r:id="rId11"/>
    <p:sldId id="281" r:id="rId12"/>
    <p:sldId id="284" r:id="rId13"/>
    <p:sldId id="282" r:id="rId14"/>
    <p:sldId id="290" r:id="rId15"/>
    <p:sldId id="264" r:id="rId16"/>
    <p:sldId id="265" r:id="rId17"/>
    <p:sldId id="266" r:id="rId18"/>
    <p:sldId id="283" r:id="rId19"/>
    <p:sldId id="285" r:id="rId20"/>
    <p:sldId id="267" r:id="rId21"/>
    <p:sldId id="269" r:id="rId22"/>
    <p:sldId id="268" r:id="rId23"/>
    <p:sldId id="270" r:id="rId24"/>
    <p:sldId id="287" r:id="rId25"/>
    <p:sldId id="288" r:id="rId26"/>
    <p:sldId id="289" r:id="rId27"/>
    <p:sldId id="286" r:id="rId28"/>
    <p:sldId id="272" r:id="rId29"/>
    <p:sldId id="273" r:id="rId30"/>
    <p:sldId id="274" r:id="rId31"/>
    <p:sldId id="275" r:id="rId32"/>
    <p:sldId id="276" r:id="rId33"/>
    <p:sldId id="277" r:id="rId34"/>
    <p:sldId id="278" r:id="rId35"/>
    <p:sldId id="279"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254" autoAdjust="0"/>
  </p:normalViewPr>
  <p:slideViewPr>
    <p:cSldViewPr>
      <p:cViewPr varScale="1">
        <p:scale>
          <a:sx n="78" d="100"/>
          <a:sy n="78" d="100"/>
        </p:scale>
        <p:origin x="2574"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47B291-7188-4361-904B-013E6507C0C8}" type="datetimeFigureOut">
              <a:rPr lang="en-US" smtClean="0"/>
              <a:t>12/27/2018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D868C1-4079-465F-BFC8-5F9DFA1EAD59}" type="slidenum">
              <a:rPr lang="en-US" smtClean="0"/>
              <a:t>‹#›</a:t>
            </a:fld>
            <a:endParaRPr lang="en-US" dirty="0"/>
          </a:p>
        </p:txBody>
      </p:sp>
    </p:spTree>
    <p:extLst>
      <p:ext uri="{BB962C8B-B14F-4D97-AF65-F5344CB8AC3E}">
        <p14:creationId xmlns:p14="http://schemas.microsoft.com/office/powerpoint/2010/main" val="4136468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32771" name="Rectangle 3"/>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07/16/96</a:t>
            </a:r>
            <a:endParaRPr lang="en-US" sz="1200" b="0" dirty="0">
              <a:solidFill>
                <a:prstClr val="black"/>
              </a:solidFill>
            </a:endParaRPr>
          </a:p>
        </p:txBody>
      </p:sp>
      <p:sp>
        <p:nvSpPr>
          <p:cNvPr id="32772" name="Rectangle 6"/>
          <p:cNvSpPr>
            <a:spLocks noGrp="1" noChangeArrowheads="1"/>
          </p:cNvSpPr>
          <p:nvPr>
            <p:ph type="ftr" sz="quarter" idx="4"/>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32773"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32774" name="Rectangle 2"/>
          <p:cNvSpPr>
            <a:spLocks noGrp="1" noRot="1" noChangeAspect="1" noChangeArrowheads="1" noTextEdit="1"/>
          </p:cNvSpPr>
          <p:nvPr>
            <p:ph type="sldImg"/>
          </p:nvPr>
        </p:nvSpPr>
        <p:spPr>
          <a:xfrm>
            <a:off x="1141413" y="684213"/>
            <a:ext cx="4575175" cy="3430587"/>
          </a:xfrm>
          <a:solidFill>
            <a:srgbClr val="FFFFFF"/>
          </a:solidFill>
          <a:ln/>
        </p:spPr>
      </p:sp>
      <p:sp>
        <p:nvSpPr>
          <p:cNvPr id="32775" name="Rectangle 3"/>
          <p:cNvSpPr>
            <a:spLocks noGrp="1" noChangeArrowheads="1"/>
          </p:cNvSpPr>
          <p:nvPr>
            <p:ph type="body" idx="1"/>
          </p:nvPr>
        </p:nvSpPr>
        <p:spPr>
          <a:solidFill>
            <a:srgbClr val="FFFFFF"/>
          </a:solidFill>
          <a:ln>
            <a:solidFill>
              <a:srgbClr val="000000"/>
            </a:solidFill>
          </a:ln>
        </p:spPr>
        <p:txBody>
          <a:bodyPr lIns="91641" tIns="45821" rIns="91641" bIns="45821"/>
          <a:lstStyle/>
          <a:p>
            <a:endParaRPr lang="en-US" altLang="en-US" dirty="0"/>
          </a:p>
        </p:txBody>
      </p:sp>
    </p:spTree>
    <p:extLst>
      <p:ext uri="{BB962C8B-B14F-4D97-AF65-F5344CB8AC3E}">
        <p14:creationId xmlns:p14="http://schemas.microsoft.com/office/powerpoint/2010/main" val="37564642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1987" name="Rectangle 3"/>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07/16/96</a:t>
            </a:r>
            <a:endParaRPr lang="en-US" sz="1200" b="0" dirty="0">
              <a:solidFill>
                <a:prstClr val="black"/>
              </a:solidFill>
            </a:endParaRPr>
          </a:p>
        </p:txBody>
      </p:sp>
      <p:sp>
        <p:nvSpPr>
          <p:cNvPr id="41988" name="Rectangle 6"/>
          <p:cNvSpPr>
            <a:spLocks noGrp="1" noChangeArrowheads="1"/>
          </p:cNvSpPr>
          <p:nvPr>
            <p:ph type="ftr" sz="quarter" idx="4"/>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1989"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1990" name="Rectangle 2"/>
          <p:cNvSpPr>
            <a:spLocks noGrp="1" noRot="1" noChangeAspect="1" noChangeArrowheads="1" noTextEdit="1"/>
          </p:cNvSpPr>
          <p:nvPr>
            <p:ph type="sldImg"/>
          </p:nvPr>
        </p:nvSpPr>
        <p:spPr>
          <a:xfrm>
            <a:off x="1143000" y="684213"/>
            <a:ext cx="4575175" cy="3430587"/>
          </a:xfrm>
          <a:ln/>
        </p:spPr>
      </p:sp>
      <p:sp>
        <p:nvSpPr>
          <p:cNvPr id="4199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Tree>
    <p:extLst>
      <p:ext uri="{BB962C8B-B14F-4D97-AF65-F5344CB8AC3E}">
        <p14:creationId xmlns:p14="http://schemas.microsoft.com/office/powerpoint/2010/main" val="16475056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DE55CABE-2C90-4214-8948-763762C17F5F}" type="slidenum">
              <a:rPr lang="en-US">
                <a:solidFill>
                  <a:prstClr val="black"/>
                </a:solidFill>
                <a:latin typeface="Times New Roman" pitchFamily="18" charset="0"/>
              </a:rPr>
              <a:pPr/>
              <a:t>12</a:t>
            </a:fld>
            <a:endParaRPr lang="en-US" dirty="0">
              <a:solidFill>
                <a:prstClr val="black"/>
              </a:solidFill>
              <a:latin typeface="Times New Roman" pitchFamily="18" charset="0"/>
            </a:endParaRPr>
          </a:p>
        </p:txBody>
      </p:sp>
      <p:sp>
        <p:nvSpPr>
          <p:cNvPr id="82947"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2948"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a:t>Intervention with young gay men: steady HIV prevalence versus rising prevalence.</a:t>
            </a:r>
          </a:p>
        </p:txBody>
      </p:sp>
    </p:spTree>
    <p:extLst>
      <p:ext uri="{BB962C8B-B14F-4D97-AF65-F5344CB8AC3E}">
        <p14:creationId xmlns:p14="http://schemas.microsoft.com/office/powerpoint/2010/main" val="20059851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xfrm>
            <a:off x="1143000" y="685800"/>
            <a:ext cx="4572000" cy="3429000"/>
          </a:xfrm>
          <a:ln/>
        </p:spPr>
      </p:sp>
      <p:sp>
        <p:nvSpPr>
          <p:cNvPr id="83971"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
        <p:nvSpPr>
          <p:cNvPr id="83972"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07D7169F-F114-4129-B93A-3F6D3ED567BF}" type="slidenum">
              <a:rPr lang="en-US">
                <a:solidFill>
                  <a:prstClr val="black"/>
                </a:solidFill>
                <a:latin typeface="Times New Roman" pitchFamily="18" charset="0"/>
              </a:rPr>
              <a:pPr/>
              <a:t>13</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8405413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0542C50F-03EF-4702-8A13-FC4A08C0D526}" type="slidenum">
              <a:rPr lang="en-US">
                <a:solidFill>
                  <a:prstClr val="black"/>
                </a:solidFill>
                <a:latin typeface="Times New Roman" pitchFamily="18" charset="0"/>
              </a:rPr>
              <a:pPr/>
              <a:t>14</a:t>
            </a:fld>
            <a:endParaRPr lang="en-US" dirty="0">
              <a:solidFill>
                <a:prstClr val="black"/>
              </a:solidFill>
              <a:latin typeface="Times New Roman" pitchFamily="18" charset="0"/>
            </a:endParaRPr>
          </a:p>
        </p:txBody>
      </p:sp>
      <p:sp>
        <p:nvSpPr>
          <p:cNvPr id="84995"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4996"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a:t>Threshold analysis: Explain what it is.</a:t>
            </a:r>
          </a:p>
          <a:p>
            <a:pPr eaLnBrk="1" hangingPunct="1"/>
            <a:r>
              <a:rPr lang="en-US" dirty="0"/>
              <a:t>Rhetorical Strategy</a:t>
            </a:r>
          </a:p>
        </p:txBody>
      </p:sp>
    </p:spTree>
    <p:extLst>
      <p:ext uri="{BB962C8B-B14F-4D97-AF65-F5344CB8AC3E}">
        <p14:creationId xmlns:p14="http://schemas.microsoft.com/office/powerpoint/2010/main" val="22081960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D6FA4CC7-D28A-43D5-8E6D-530B32F3DDC2}" type="slidenum">
              <a:rPr lang="en-US">
                <a:solidFill>
                  <a:prstClr val="black"/>
                </a:solidFill>
                <a:latin typeface="Times New Roman" pitchFamily="18" charset="0"/>
              </a:rPr>
              <a:pPr/>
              <a:t>17</a:t>
            </a:fld>
            <a:endParaRPr lang="en-US" dirty="0">
              <a:solidFill>
                <a:prstClr val="black"/>
              </a:solidFill>
              <a:latin typeface="Times New Roman" pitchFamily="18" charset="0"/>
            </a:endParaRPr>
          </a:p>
        </p:txBody>
      </p:sp>
      <p:sp>
        <p:nvSpPr>
          <p:cNvPr id="86019"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6020"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a:t>That completes overview of deterministic SAs.</a:t>
            </a:r>
          </a:p>
          <a:p>
            <a:pPr eaLnBrk="1" hangingPunct="1"/>
            <a:endParaRPr lang="en-US" dirty="0"/>
          </a:p>
          <a:p>
            <a:pPr eaLnBrk="1" hangingPunct="1"/>
            <a:r>
              <a:rPr lang="en-US" dirty="0"/>
              <a:t>We turn now to probabilistic SA.</a:t>
            </a:r>
          </a:p>
          <a:p>
            <a:pPr eaLnBrk="1" hangingPunct="1"/>
            <a:r>
              <a:rPr lang="en-US" dirty="0"/>
              <a:t>My goal in the next few minutes is to give you a good understanding of what it is; and to convince you that it can be useful in some circumstances</a:t>
            </a:r>
          </a:p>
        </p:txBody>
      </p:sp>
    </p:spTree>
    <p:extLst>
      <p:ext uri="{BB962C8B-B14F-4D97-AF65-F5344CB8AC3E}">
        <p14:creationId xmlns:p14="http://schemas.microsoft.com/office/powerpoint/2010/main" val="26311958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EC55D7C8-7EDB-4B28-AF06-51B60E19B72D}" type="slidenum">
              <a:rPr lang="en-US">
                <a:solidFill>
                  <a:prstClr val="black"/>
                </a:solidFill>
                <a:latin typeface="Times New Roman" pitchFamily="18" charset="0"/>
              </a:rPr>
              <a:pPr/>
              <a:t>18</a:t>
            </a:fld>
            <a:endParaRPr lang="en-US" dirty="0">
              <a:solidFill>
                <a:prstClr val="black"/>
              </a:solidFill>
              <a:latin typeface="Times New Roman" pitchFamily="18" charset="0"/>
            </a:endParaRPr>
          </a:p>
        </p:txBody>
      </p:sp>
      <p:sp>
        <p:nvSpPr>
          <p:cNvPr id="88067"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8068"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a:t>Problem with deterministic SA: While you can create any possible combination of inputs and corresponding outputs, it doesn’t tell you how probable it is that this outcome will actually occur</a:t>
            </a:r>
          </a:p>
          <a:p>
            <a:pPr eaLnBrk="1" hangingPunct="1"/>
            <a:endParaRPr lang="en-US" dirty="0"/>
          </a:p>
        </p:txBody>
      </p:sp>
    </p:spTree>
    <p:extLst>
      <p:ext uri="{BB962C8B-B14F-4D97-AF65-F5344CB8AC3E}">
        <p14:creationId xmlns:p14="http://schemas.microsoft.com/office/powerpoint/2010/main" val="38099771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xfrm>
            <a:off x="1143000" y="685800"/>
            <a:ext cx="4572000" cy="3429000"/>
          </a:xfrm>
          <a:ln/>
        </p:spPr>
      </p:sp>
      <p:sp>
        <p:nvSpPr>
          <p:cNvPr id="87043"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a:p>
        </p:txBody>
      </p:sp>
      <p:sp>
        <p:nvSpPr>
          <p:cNvPr id="87044"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48CEBA9D-2D77-4036-9D00-D903C70FFCA4}" type="slidenum">
              <a:rPr lang="en-US">
                <a:solidFill>
                  <a:prstClr val="black"/>
                </a:solidFill>
                <a:latin typeface="Times New Roman" pitchFamily="18" charset="0"/>
              </a:rPr>
              <a:pPr/>
              <a:t>19</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18732273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xfrm>
            <a:off x="1143000" y="685800"/>
            <a:ext cx="4572000" cy="3429000"/>
          </a:xfrm>
          <a:ln/>
        </p:spPr>
      </p:sp>
      <p:sp>
        <p:nvSpPr>
          <p:cNvPr id="89091"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a:p>
        </p:txBody>
      </p:sp>
      <p:sp>
        <p:nvSpPr>
          <p:cNvPr id="89092"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24B1DB2A-2F94-46FB-8F92-A6277C03E00C}" type="slidenum">
              <a:rPr lang="en-US">
                <a:solidFill>
                  <a:prstClr val="black"/>
                </a:solidFill>
                <a:latin typeface="Times New Roman" pitchFamily="18" charset="0"/>
              </a:rPr>
              <a:pPr/>
              <a:t>20</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631963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D868C1-4079-465F-BFC8-5F9DFA1EAD59}" type="slidenum">
              <a:rPr lang="en-US" smtClean="0"/>
              <a:t>24</a:t>
            </a:fld>
            <a:endParaRPr lang="en-US" dirty="0"/>
          </a:p>
        </p:txBody>
      </p:sp>
    </p:spTree>
    <p:extLst>
      <p:ext uri="{BB962C8B-B14F-4D97-AF65-F5344CB8AC3E}">
        <p14:creationId xmlns:p14="http://schemas.microsoft.com/office/powerpoint/2010/main" val="30232598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5F95B3FD-CD77-4D04-A684-10F12FF16C50}" type="slidenum">
              <a:rPr lang="en-US">
                <a:solidFill>
                  <a:prstClr val="black"/>
                </a:solidFill>
                <a:latin typeface="Times New Roman" pitchFamily="18" charset="0"/>
              </a:rPr>
              <a:pPr/>
              <a:t>25</a:t>
            </a:fld>
            <a:endParaRPr lang="en-US" dirty="0">
              <a:solidFill>
                <a:prstClr val="black"/>
              </a:solidFill>
              <a:latin typeface="Times New Roman" pitchFamily="18" charset="0"/>
            </a:endParaRPr>
          </a:p>
        </p:txBody>
      </p:sp>
      <p:sp>
        <p:nvSpPr>
          <p:cNvPr id="91139" name="Rectangle 2"/>
          <p:cNvSpPr>
            <a:spLocks noGrp="1" noRot="1" noChangeAspect="1" noChangeArrowheads="1" noTextEdit="1"/>
          </p:cNvSpPr>
          <p:nvPr>
            <p:ph type="sldImg"/>
          </p:nvPr>
        </p:nvSpPr>
        <p:spPr>
          <a:xfrm>
            <a:off x="1143000" y="685800"/>
            <a:ext cx="4572000" cy="3429000"/>
          </a:xfrm>
          <a:ln/>
        </p:spPr>
      </p:sp>
      <p:sp>
        <p:nvSpPr>
          <p:cNvPr id="9114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dirty="0"/>
              <a:t>Managing uncertainty is most widely understood use of SAs – yet there are other purposes that don’t directly have to do with managing uncertainty which are just as important.</a:t>
            </a:r>
          </a:p>
          <a:p>
            <a:pPr eaLnBrk="1" hangingPunct="1"/>
            <a:endParaRPr lang="en-US" dirty="0"/>
          </a:p>
          <a:p>
            <a:pPr eaLnBrk="1" hangingPunct="1"/>
            <a:endParaRPr lang="en-US" dirty="0"/>
          </a:p>
        </p:txBody>
      </p:sp>
    </p:spTree>
    <p:extLst>
      <p:ext uri="{BB962C8B-B14F-4D97-AF65-F5344CB8AC3E}">
        <p14:creationId xmlns:p14="http://schemas.microsoft.com/office/powerpoint/2010/main" val="4262407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xfrm>
            <a:off x="1143000" y="685800"/>
            <a:ext cx="4572000" cy="3429000"/>
          </a:xfrm>
          <a:ln/>
        </p:spPr>
      </p:sp>
      <p:sp>
        <p:nvSpPr>
          <p:cNvPr id="75779"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a:p>
        </p:txBody>
      </p:sp>
      <p:sp>
        <p:nvSpPr>
          <p:cNvPr id="75780"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4E026787-43BA-4CAB-9AAB-E9AC41C1A036}" type="slidenum">
              <a:rPr lang="en-US">
                <a:solidFill>
                  <a:prstClr val="black"/>
                </a:solidFill>
                <a:latin typeface="Times New Roman" pitchFamily="18" charset="0"/>
              </a:rPr>
              <a:pPr/>
              <a:t>2</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15078610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xfrm>
            <a:off x="1143000" y="685800"/>
            <a:ext cx="4572000" cy="3429000"/>
          </a:xfrm>
          <a:ln/>
        </p:spPr>
      </p:sp>
      <p:sp>
        <p:nvSpPr>
          <p:cNvPr id="92163"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a:p>
        </p:txBody>
      </p:sp>
      <p:sp>
        <p:nvSpPr>
          <p:cNvPr id="92164"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659B9D98-4A8B-4CE8-B011-48B275395C52}" type="slidenum">
              <a:rPr lang="en-US">
                <a:solidFill>
                  <a:prstClr val="black"/>
                </a:solidFill>
                <a:latin typeface="Times New Roman" pitchFamily="18" charset="0"/>
              </a:rPr>
              <a:pPr/>
              <a:t>26</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3892547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E5AD6F10-3B60-47BF-BD3A-C25395FD382F}" type="slidenum">
              <a:rPr lang="en-US">
                <a:solidFill>
                  <a:prstClr val="black"/>
                </a:solidFill>
                <a:latin typeface="Times New Roman" pitchFamily="18" charset="0"/>
              </a:rPr>
              <a:pPr/>
              <a:t>27</a:t>
            </a:fld>
            <a:endParaRPr lang="en-US" dirty="0">
              <a:solidFill>
                <a:prstClr val="black"/>
              </a:solidFill>
              <a:latin typeface="Times New Roman" pitchFamily="18" charset="0"/>
            </a:endParaRPr>
          </a:p>
        </p:txBody>
      </p:sp>
      <p:sp>
        <p:nvSpPr>
          <p:cNvPr id="93187"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3188"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0599" tIns="45299" rIns="90599" bIns="45299"/>
          <a:lstStyle/>
          <a:p>
            <a:pPr eaLnBrk="1" hangingPunct="1"/>
            <a:r>
              <a:rPr lang="en-US" dirty="0"/>
              <a:t>Identify errors in the formulas that link inputs to outcomes.</a:t>
            </a:r>
          </a:p>
          <a:p>
            <a:pPr eaLnBrk="1" hangingPunct="1"/>
            <a:endParaRPr lang="en-US" dirty="0"/>
          </a:p>
          <a:p>
            <a:pPr eaLnBrk="1" hangingPunct="1"/>
            <a:endParaRPr lang="en-US" dirty="0"/>
          </a:p>
          <a:p>
            <a:pPr eaLnBrk="1" hangingPunct="1"/>
            <a:endParaRPr lang="en-US" dirty="0"/>
          </a:p>
          <a:p>
            <a:pPr eaLnBrk="1" hangingPunct="1"/>
            <a:endParaRPr lang="en-US" dirty="0"/>
          </a:p>
          <a:p>
            <a:pPr eaLnBrk="1" hangingPunct="1"/>
            <a:endParaRPr lang="en-US" dirty="0"/>
          </a:p>
        </p:txBody>
      </p:sp>
    </p:spTree>
    <p:extLst>
      <p:ext uri="{BB962C8B-B14F-4D97-AF65-F5344CB8AC3E}">
        <p14:creationId xmlns:p14="http://schemas.microsoft.com/office/powerpoint/2010/main" val="34269155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95B67B05-A6B5-45CF-B682-4F0FC2CB055C}" type="slidenum">
              <a:rPr lang="en-US">
                <a:solidFill>
                  <a:prstClr val="black"/>
                </a:solidFill>
                <a:latin typeface="Times New Roman" pitchFamily="18" charset="0"/>
              </a:rPr>
              <a:pPr/>
              <a:t>28</a:t>
            </a:fld>
            <a:endParaRPr lang="en-US" dirty="0">
              <a:solidFill>
                <a:prstClr val="black"/>
              </a:solidFill>
              <a:latin typeface="Times New Roman" pitchFamily="18" charset="0"/>
            </a:endParaRPr>
          </a:p>
        </p:txBody>
      </p:sp>
      <p:sp>
        <p:nvSpPr>
          <p:cNvPr id="94211"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4212"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0599" tIns="45299" rIns="90599" bIns="45299"/>
          <a:lstStyle/>
          <a:p>
            <a:pPr eaLnBrk="1" hangingPunct="1"/>
            <a:endParaRPr lang="en-US" dirty="0"/>
          </a:p>
          <a:p>
            <a:pPr eaLnBrk="1" hangingPunct="1"/>
            <a:r>
              <a:rPr lang="en-US" dirty="0"/>
              <a:t>SHOW NEXT SLIDE AS EXAMPLE OF EFFECT OF INCREASED PREVALENCE.</a:t>
            </a:r>
          </a:p>
          <a:p>
            <a:pPr eaLnBrk="1" hangingPunct="1"/>
            <a:endParaRPr lang="en-US" dirty="0"/>
          </a:p>
          <a:p>
            <a:pPr eaLnBrk="1" hangingPunct="1"/>
            <a:endParaRPr lang="en-US" dirty="0"/>
          </a:p>
          <a:p>
            <a:pPr eaLnBrk="1" hangingPunct="1"/>
            <a:endParaRPr lang="en-US" dirty="0"/>
          </a:p>
        </p:txBody>
      </p:sp>
    </p:spTree>
    <p:extLst>
      <p:ext uri="{BB962C8B-B14F-4D97-AF65-F5344CB8AC3E}">
        <p14:creationId xmlns:p14="http://schemas.microsoft.com/office/powerpoint/2010/main" val="4613556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179D8DFD-4A74-4852-AFA4-DA26ACA06D85}" type="slidenum">
              <a:rPr lang="en-US">
                <a:solidFill>
                  <a:prstClr val="black"/>
                </a:solidFill>
                <a:latin typeface="Times New Roman" pitchFamily="18" charset="0"/>
              </a:rPr>
              <a:pPr/>
              <a:t>29</a:t>
            </a:fld>
            <a:endParaRPr lang="en-US" dirty="0">
              <a:solidFill>
                <a:prstClr val="black"/>
              </a:solidFill>
              <a:latin typeface="Times New Roman" pitchFamily="18" charset="0"/>
            </a:endParaRPr>
          </a:p>
        </p:txBody>
      </p:sp>
      <p:sp>
        <p:nvSpPr>
          <p:cNvPr id="95235"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5236"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a:t>In HIV prevention research it is intuitively obvious that the higher the population prevalence the greater the benefit that will be conferred by behavioral intervention.</a:t>
            </a:r>
          </a:p>
          <a:p>
            <a:pPr eaLnBrk="1" hangingPunct="1"/>
            <a:r>
              <a:rPr lang="en-US" dirty="0"/>
              <a:t>But our model behaved strangely. As we entered extreme values for prevalence we noticed that there a point beyond which, not only did we encounter decreasing marginal benefits, but an absolute decline as well</a:t>
            </a:r>
          </a:p>
          <a:p>
            <a:pPr eaLnBrk="1" hangingPunct="1"/>
            <a:r>
              <a:rPr lang="en-US" dirty="0">
                <a:latin typeface="Times" charset="0"/>
                <a:cs typeface="Times New Roman" pitchFamily="18" charset="0"/>
              </a:rPr>
              <a:t>This one-way SA examines the change in HIV infections averted when varying the HIV prevalence in CSWs (base case 50%). The ratio of client: SW HIV prevalence is maintained at 0.67. The graph shows a relatively unusual concave downward shape. The </a:t>
            </a:r>
            <a:r>
              <a:rPr lang="en-US" dirty="0">
                <a:cs typeface="Times New Roman" pitchFamily="18" charset="0"/>
              </a:rPr>
              <a:t>effectiveness is highest at 60%. Low HIV prevalence leads to lower effectiveness because CSWs and their clients have little HIV to transmit. High HIV prevalence, perhaps surprisingly, also leads to lower effectiveness. This is because with few HIV-negative “susceptibles”; most sex is between HIV+ individuals, where of course condoms confer no protection against new infection.</a:t>
            </a:r>
            <a:endParaRPr lang="en-US" dirty="0">
              <a:latin typeface="Times" charset="0"/>
              <a:cs typeface="Times New Roman" pitchFamily="18" charset="0"/>
            </a:endParaRPr>
          </a:p>
          <a:p>
            <a:pPr eaLnBrk="1" hangingPunct="1"/>
            <a:r>
              <a:rPr lang="en-US" dirty="0"/>
              <a:t>.</a:t>
            </a:r>
          </a:p>
          <a:p>
            <a:pPr eaLnBrk="1" hangingPunct="1"/>
            <a:endParaRPr lang="en-US" dirty="0"/>
          </a:p>
        </p:txBody>
      </p:sp>
    </p:spTree>
    <p:extLst>
      <p:ext uri="{BB962C8B-B14F-4D97-AF65-F5344CB8AC3E}">
        <p14:creationId xmlns:p14="http://schemas.microsoft.com/office/powerpoint/2010/main" val="17352582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D9E10DB0-BF59-4927-BEF7-BA9DC48E7A4F}" type="slidenum">
              <a:rPr lang="en-US">
                <a:solidFill>
                  <a:prstClr val="black"/>
                </a:solidFill>
                <a:latin typeface="Times New Roman" pitchFamily="18" charset="0"/>
              </a:rPr>
              <a:pPr/>
              <a:t>30</a:t>
            </a:fld>
            <a:endParaRPr lang="en-US" dirty="0">
              <a:solidFill>
                <a:prstClr val="black"/>
              </a:solidFill>
              <a:latin typeface="Times New Roman" pitchFamily="18" charset="0"/>
            </a:endParaRPr>
          </a:p>
        </p:txBody>
      </p:sp>
      <p:sp>
        <p:nvSpPr>
          <p:cNvPr id="96259"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6260"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0599" tIns="45299" rIns="90599" bIns="45299"/>
          <a:lstStyle/>
          <a:p>
            <a:pPr eaLnBrk="1" hangingPunct="1"/>
            <a:r>
              <a:rPr lang="en-US" dirty="0"/>
              <a:t>Hope we’ve answered the what is it and the why bother questions.</a:t>
            </a:r>
          </a:p>
          <a:p>
            <a:pPr eaLnBrk="1" hangingPunct="1"/>
            <a:r>
              <a:rPr lang="en-US" dirty="0"/>
              <a:t>Yet other uses of SAs</a:t>
            </a:r>
          </a:p>
          <a:p>
            <a:pPr eaLnBrk="1" hangingPunct="1"/>
            <a:endParaRPr lang="en-US" dirty="0"/>
          </a:p>
          <a:p>
            <a:pPr eaLnBrk="1" hangingPunct="1"/>
            <a:endParaRPr lang="en-US" dirty="0"/>
          </a:p>
          <a:p>
            <a:pPr eaLnBrk="1" hangingPunct="1"/>
            <a:endParaRPr lang="en-US" dirty="0"/>
          </a:p>
          <a:p>
            <a:pPr eaLnBrk="1" hangingPunct="1"/>
            <a:endParaRPr lang="en-US" dirty="0"/>
          </a:p>
        </p:txBody>
      </p:sp>
    </p:spTree>
    <p:extLst>
      <p:ext uri="{BB962C8B-B14F-4D97-AF65-F5344CB8AC3E}">
        <p14:creationId xmlns:p14="http://schemas.microsoft.com/office/powerpoint/2010/main" val="12546311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a:xfrm>
            <a:off x="1143000" y="685800"/>
            <a:ext cx="4572000" cy="3429000"/>
          </a:xfrm>
          <a:ln/>
        </p:spPr>
      </p:sp>
      <p:sp>
        <p:nvSpPr>
          <p:cNvPr id="97283"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a:p>
        </p:txBody>
      </p:sp>
      <p:sp>
        <p:nvSpPr>
          <p:cNvPr id="97284"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3400FE5A-1CA4-43FD-8408-41A2F1321510}" type="slidenum">
              <a:rPr lang="en-US">
                <a:solidFill>
                  <a:prstClr val="black"/>
                </a:solidFill>
                <a:latin typeface="Times New Roman" pitchFamily="18" charset="0"/>
              </a:rPr>
              <a:pPr/>
              <a:t>31</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6497730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a:xfrm>
            <a:off x="1143000" y="685800"/>
            <a:ext cx="4572000" cy="3429000"/>
          </a:xfrm>
          <a:ln/>
        </p:spPr>
      </p:sp>
      <p:sp>
        <p:nvSpPr>
          <p:cNvPr id="98307"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a:p>
        </p:txBody>
      </p:sp>
      <p:sp>
        <p:nvSpPr>
          <p:cNvPr id="98308"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7FDCE395-B4BE-486A-81F6-D8BCFD17139A}" type="slidenum">
              <a:rPr lang="en-US">
                <a:solidFill>
                  <a:prstClr val="black"/>
                </a:solidFill>
                <a:latin typeface="Times New Roman" pitchFamily="18" charset="0"/>
              </a:rPr>
              <a:pPr/>
              <a:t>32</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4559533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44D66BA5-A19C-4089-A7D3-064C7BC5974B}" type="slidenum">
              <a:rPr lang="en-US">
                <a:solidFill>
                  <a:prstClr val="black"/>
                </a:solidFill>
                <a:latin typeface="Times New Roman" pitchFamily="18" charset="0"/>
              </a:rPr>
              <a:pPr/>
              <a:t>3</a:t>
            </a:fld>
            <a:endParaRPr lang="en-US" dirty="0">
              <a:solidFill>
                <a:prstClr val="black"/>
              </a:solidFill>
              <a:latin typeface="Times New Roman" pitchFamily="18" charset="0"/>
            </a:endParaRPr>
          </a:p>
        </p:txBody>
      </p:sp>
      <p:sp>
        <p:nvSpPr>
          <p:cNvPr id="76803" name="Rectangle 2"/>
          <p:cNvSpPr>
            <a:spLocks noGrp="1" noRot="1" noChangeAspect="1" noChangeArrowheads="1" noTextEdit="1"/>
          </p:cNvSpPr>
          <p:nvPr>
            <p:ph type="sldImg"/>
          </p:nvPr>
        </p:nvSpPr>
        <p:spPr>
          <a:xfrm>
            <a:off x="1141413" y="684213"/>
            <a:ext cx="4575175" cy="3430587"/>
          </a:xfrm>
          <a:solidFill>
            <a:srgbClr val="FFFFFF"/>
          </a:solidFill>
          <a:ln/>
        </p:spPr>
      </p:sp>
      <p:sp>
        <p:nvSpPr>
          <p:cNvPr id="76804"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1641" tIns="45821" rIns="91641" bIns="45821"/>
          <a:lstStyle/>
          <a:p>
            <a:pPr eaLnBrk="1" hangingPunct="1"/>
            <a:r>
              <a:rPr lang="en-US" altLang="en-US" dirty="0">
                <a:cs typeface="Times New Roman" pitchFamily="18" charset="0"/>
              </a:rPr>
              <a:t>Uncertainty is a major consideration in cost-effectiveness (and decision) analyses. Data input values are rarely all known with high precision and certainty. Yet different input values can lead to substantially different results. Thus, the CEA is far more compelling if it includes thorough and thoughtful sensitivity analyses – documentation of how results vary according to the input values. Sensitivity analyses demonstrate that the analyst is aware of the uncertainties and their implications. Substantively, they show how results hinge on the value of certain inputs – or how key uncertainties, however disquieting initially, actually do </a:t>
            </a:r>
            <a:r>
              <a:rPr lang="en-US" altLang="en-US" i="1" dirty="0">
                <a:cs typeface="Times New Roman" pitchFamily="18" charset="0"/>
              </a:rPr>
              <a:t>not</a:t>
            </a:r>
            <a:r>
              <a:rPr lang="en-US" altLang="en-US" dirty="0">
                <a:cs typeface="Times New Roman" pitchFamily="18" charset="0"/>
              </a:rPr>
              <a:t> affect the findings in important ways. Sensitivity analysis, because of its importance in decision-assessing tools, is mandatory in a CEA. As a bonus, sensitivity analyses are an excellent quality control tool for model debugging.</a:t>
            </a:r>
            <a:endParaRPr lang="en-US" altLang="en-US" dirty="0">
              <a:latin typeface="Times" charset="0"/>
              <a:cs typeface="Times New Roman" pitchFamily="18" charset="0"/>
            </a:endParaRPr>
          </a:p>
          <a:p>
            <a:pPr eaLnBrk="1" hangingPunct="1"/>
            <a:r>
              <a:rPr lang="en-US" altLang="en-US" dirty="0">
                <a:cs typeface="Times New Roman" pitchFamily="18" charset="0"/>
              </a:rPr>
              <a:t> </a:t>
            </a:r>
            <a:endParaRPr lang="en-US" altLang="en-US" dirty="0">
              <a:latin typeface="Times" charset="0"/>
              <a:cs typeface="Times New Roman" pitchFamily="18" charset="0"/>
            </a:endParaRPr>
          </a:p>
          <a:p>
            <a:pPr eaLnBrk="1" hangingPunct="1"/>
            <a:r>
              <a:rPr lang="en-US" altLang="en-US" dirty="0">
                <a:cs typeface="Times New Roman" pitchFamily="18" charset="0"/>
              </a:rPr>
              <a:t>In this lecture, we explore sensitivity analyses in detail, with the following topics:</a:t>
            </a:r>
            <a:endParaRPr lang="en-US" altLang="en-US" dirty="0">
              <a:latin typeface="Times" charset="0"/>
              <a:cs typeface="Times New Roman" pitchFamily="18" charset="0"/>
            </a:endParaRPr>
          </a:p>
          <a:p>
            <a:pPr eaLnBrk="1" hangingPunct="1"/>
            <a:r>
              <a:rPr lang="en-US" altLang="en-US" dirty="0">
                <a:cs typeface="Times New Roman" pitchFamily="18" charset="0"/>
              </a:rPr>
              <a:t> </a:t>
            </a:r>
            <a:endParaRPr lang="en-US" altLang="en-US" dirty="0">
              <a:latin typeface="Times" charset="0"/>
              <a:cs typeface="Times New Roman" pitchFamily="18" charset="0"/>
            </a:endParaRPr>
          </a:p>
          <a:p>
            <a:pPr eaLnBrk="1" hangingPunct="1"/>
            <a:r>
              <a:rPr lang="en-US" altLang="en-US" dirty="0">
                <a:cs typeface="Times New Roman" pitchFamily="18" charset="0"/>
              </a:rPr>
              <a:t>1. Types of uncertainty </a:t>
            </a:r>
            <a:endParaRPr lang="en-US" altLang="en-US" dirty="0">
              <a:latin typeface="Times" charset="0"/>
              <a:cs typeface="Times New Roman" pitchFamily="18" charset="0"/>
            </a:endParaRPr>
          </a:p>
          <a:p>
            <a:pPr eaLnBrk="1" hangingPunct="1"/>
            <a:r>
              <a:rPr lang="en-US" altLang="en-US" dirty="0">
                <a:cs typeface="Times New Roman" pitchFamily="18" charset="0"/>
              </a:rPr>
              <a:t>2. Deterministic sensitivity analyses (one-way, multi-way, scenario)</a:t>
            </a:r>
            <a:endParaRPr lang="en-US" altLang="en-US" dirty="0">
              <a:latin typeface="Times" charset="0"/>
              <a:cs typeface="Times New Roman" pitchFamily="18" charset="0"/>
            </a:endParaRPr>
          </a:p>
          <a:p>
            <a:pPr eaLnBrk="1" hangingPunct="1"/>
            <a:r>
              <a:rPr lang="en-US" altLang="en-US" dirty="0">
                <a:cs typeface="Times New Roman" pitchFamily="18" charset="0"/>
              </a:rPr>
              <a:t>3. Probabilistic sensitivity analysis (Monte Carlo)	</a:t>
            </a:r>
            <a:endParaRPr lang="en-US" altLang="en-US" dirty="0">
              <a:latin typeface="Times" charset="0"/>
              <a:cs typeface="Times New Roman" pitchFamily="18" charset="0"/>
            </a:endParaRPr>
          </a:p>
          <a:p>
            <a:pPr eaLnBrk="1" hangingPunct="1"/>
            <a:r>
              <a:rPr lang="en-US" altLang="en-US" dirty="0">
                <a:cs typeface="Times New Roman" pitchFamily="18" charset="0"/>
              </a:rPr>
              <a:t>4. Uses of sensitivity analysis</a:t>
            </a:r>
            <a:endParaRPr lang="en-US" altLang="en-US" i="1" dirty="0">
              <a:latin typeface="Book Antiqua" pitchFamily="18" charset="0"/>
            </a:endParaRPr>
          </a:p>
          <a:p>
            <a:pPr eaLnBrk="1" hangingPunct="1"/>
            <a:endParaRPr lang="en-US" altLang="en-US" dirty="0"/>
          </a:p>
        </p:txBody>
      </p:sp>
    </p:spTree>
    <p:extLst>
      <p:ext uri="{BB962C8B-B14F-4D97-AF65-F5344CB8AC3E}">
        <p14:creationId xmlns:p14="http://schemas.microsoft.com/office/powerpoint/2010/main" val="4088859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84BDAA8E-9BB4-49FC-A53E-D89EAB005B26}" type="slidenum">
              <a:rPr lang="en-US">
                <a:solidFill>
                  <a:prstClr val="black"/>
                </a:solidFill>
                <a:latin typeface="Times New Roman" pitchFamily="18" charset="0"/>
              </a:rPr>
              <a:pPr/>
              <a:t>4</a:t>
            </a:fld>
            <a:endParaRPr lang="en-US" dirty="0">
              <a:solidFill>
                <a:prstClr val="black"/>
              </a:solidFill>
              <a:latin typeface="Times New Roman" pitchFamily="18" charset="0"/>
            </a:endParaRPr>
          </a:p>
        </p:txBody>
      </p:sp>
      <p:sp>
        <p:nvSpPr>
          <p:cNvPr id="77827" name="Rectangle 2"/>
          <p:cNvSpPr>
            <a:spLocks noGrp="1" noRot="1" noChangeAspect="1" noChangeArrowheads="1" noTextEdit="1"/>
          </p:cNvSpPr>
          <p:nvPr>
            <p:ph type="sldImg"/>
          </p:nvPr>
        </p:nvSpPr>
        <p:spPr>
          <a:xfrm>
            <a:off x="1143000" y="685800"/>
            <a:ext cx="4572000" cy="3429000"/>
          </a:xfrm>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altLang="en-US" dirty="0">
                <a:cs typeface="Times New Roman" pitchFamily="18" charset="0"/>
              </a:rPr>
              <a:t>In this lecture, we explore sensitivity analyses in detail, with the following topics:</a:t>
            </a:r>
            <a:endParaRPr lang="en-US" altLang="en-US" dirty="0">
              <a:latin typeface="Times" charset="0"/>
              <a:cs typeface="Times New Roman" pitchFamily="18" charset="0"/>
            </a:endParaRPr>
          </a:p>
          <a:p>
            <a:pPr eaLnBrk="1" hangingPunct="1"/>
            <a:r>
              <a:rPr lang="en-US" altLang="en-US" dirty="0">
                <a:cs typeface="Times New Roman" pitchFamily="18" charset="0"/>
              </a:rPr>
              <a:t> </a:t>
            </a:r>
            <a:endParaRPr lang="en-US" altLang="en-US" dirty="0">
              <a:latin typeface="Times" charset="0"/>
              <a:cs typeface="Times New Roman" pitchFamily="18" charset="0"/>
            </a:endParaRPr>
          </a:p>
          <a:p>
            <a:pPr eaLnBrk="1" hangingPunct="1"/>
            <a:r>
              <a:rPr lang="en-US" altLang="en-US" dirty="0">
                <a:cs typeface="Times New Roman" pitchFamily="18" charset="0"/>
              </a:rPr>
              <a:t>1. Types of uncertainty </a:t>
            </a:r>
            <a:endParaRPr lang="en-US" altLang="en-US" dirty="0">
              <a:latin typeface="Times" charset="0"/>
              <a:cs typeface="Times New Roman" pitchFamily="18" charset="0"/>
            </a:endParaRPr>
          </a:p>
          <a:p>
            <a:pPr eaLnBrk="1" hangingPunct="1"/>
            <a:r>
              <a:rPr lang="en-US" altLang="en-US" dirty="0">
                <a:cs typeface="Times New Roman" pitchFamily="18" charset="0"/>
              </a:rPr>
              <a:t>2. Deterministic sensitivity analyses (one-way, multi-way, scenario)</a:t>
            </a:r>
            <a:endParaRPr lang="en-US" altLang="en-US" dirty="0">
              <a:latin typeface="Times" charset="0"/>
              <a:cs typeface="Times New Roman" pitchFamily="18" charset="0"/>
            </a:endParaRPr>
          </a:p>
          <a:p>
            <a:pPr eaLnBrk="1" hangingPunct="1"/>
            <a:r>
              <a:rPr lang="en-US" altLang="en-US" dirty="0">
                <a:cs typeface="Times New Roman" pitchFamily="18" charset="0"/>
              </a:rPr>
              <a:t>3. Probabilistic sensitivity analysis (Monte Carlo)	</a:t>
            </a:r>
            <a:endParaRPr lang="en-US" altLang="en-US" dirty="0">
              <a:latin typeface="Times" charset="0"/>
              <a:cs typeface="Times New Roman" pitchFamily="18" charset="0"/>
            </a:endParaRPr>
          </a:p>
          <a:p>
            <a:pPr eaLnBrk="1" hangingPunct="1"/>
            <a:r>
              <a:rPr lang="en-US" altLang="en-US" dirty="0">
                <a:cs typeface="Times New Roman" pitchFamily="18" charset="0"/>
              </a:rPr>
              <a:t>4. Uses of sensitivity analysis</a:t>
            </a:r>
            <a:endParaRPr lang="en-US" altLang="en-US" i="1" dirty="0">
              <a:latin typeface="Book Antiqua" pitchFamily="18" charset="0"/>
            </a:endParaRPr>
          </a:p>
          <a:p>
            <a:pPr eaLnBrk="1" hangingPunct="1"/>
            <a:endParaRPr lang="en-US" dirty="0"/>
          </a:p>
          <a:p>
            <a:pPr eaLnBrk="1" hangingPunct="1"/>
            <a:endParaRPr lang="en-US" dirty="0"/>
          </a:p>
        </p:txBody>
      </p:sp>
    </p:spTree>
    <p:extLst>
      <p:ext uri="{BB962C8B-B14F-4D97-AF65-F5344CB8AC3E}">
        <p14:creationId xmlns:p14="http://schemas.microsoft.com/office/powerpoint/2010/main" val="37184565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A2DABD60-FB25-4BB4-A1C1-5F19576DD738}" type="slidenum">
              <a:rPr lang="en-US">
                <a:solidFill>
                  <a:prstClr val="black"/>
                </a:solidFill>
                <a:latin typeface="Times New Roman" pitchFamily="18" charset="0"/>
              </a:rPr>
              <a:pPr/>
              <a:t>5</a:t>
            </a:fld>
            <a:endParaRPr lang="en-US" dirty="0">
              <a:solidFill>
                <a:prstClr val="black"/>
              </a:solidFill>
              <a:latin typeface="Times New Roman" pitchFamily="18" charset="0"/>
            </a:endParaRPr>
          </a:p>
        </p:txBody>
      </p:sp>
      <p:sp>
        <p:nvSpPr>
          <p:cNvPr id="78851" name="Rectangle 2"/>
          <p:cNvSpPr>
            <a:spLocks noGrp="1" noRot="1" noChangeAspect="1" noChangeArrowheads="1" noTextEdit="1"/>
          </p:cNvSpPr>
          <p:nvPr>
            <p:ph type="sldImg"/>
          </p:nvPr>
        </p:nvSpPr>
        <p:spPr>
          <a:xfrm>
            <a:off x="1143000" y="685800"/>
            <a:ext cx="4572000" cy="3429000"/>
          </a:xfrm>
          <a:ln/>
        </p:spPr>
      </p:sp>
      <p:sp>
        <p:nvSpPr>
          <p:cNvPr id="99331" name="Rectangle 3"/>
          <p:cNvSpPr>
            <a:spLocks noGrp="1" noChangeArrowheads="1"/>
          </p:cNvSpPr>
          <p:nvPr>
            <p:ph type="body" idx="1"/>
          </p:nvPr>
        </p:nvSpPr>
        <p:spPr/>
        <p:txBody>
          <a:bodyPr/>
          <a:lstStyle/>
          <a:p>
            <a:pPr lvl="2" eaLnBrk="1" hangingPunct="1">
              <a:lnSpc>
                <a:spcPct val="30000"/>
              </a:lnSpc>
              <a:spcBef>
                <a:spcPct val="100000"/>
              </a:spcBef>
              <a:buFontTx/>
              <a:buChar char="•"/>
              <a:defRPr/>
            </a:pPr>
            <a:r>
              <a:rPr lang="en-US" altLang="en-US" sz="1000" b="1" i="1" dirty="0">
                <a:effectLst>
                  <a:outerShdw blurRad="38100" dist="38100" dir="2700000" algn="tl">
                    <a:srgbClr val="C0C0C0"/>
                  </a:outerShdw>
                </a:effectLst>
              </a:rPr>
              <a:t>Truth uncertainty</a:t>
            </a:r>
            <a:r>
              <a:rPr lang="en-US" altLang="en-US" sz="1000" dirty="0">
                <a:effectLst>
                  <a:outerShdw blurRad="38100" dist="38100" dir="2700000" algn="tl">
                    <a:srgbClr val="C0C0C0"/>
                  </a:outerShdw>
                </a:effectLst>
              </a:rPr>
              <a:t> – Easiest to understand. data not perfect. Measurement errors.</a:t>
            </a:r>
          </a:p>
          <a:p>
            <a:pPr lvl="2" eaLnBrk="1" hangingPunct="1">
              <a:lnSpc>
                <a:spcPct val="30000"/>
              </a:lnSpc>
              <a:spcBef>
                <a:spcPct val="100000"/>
              </a:spcBef>
              <a:defRPr/>
            </a:pPr>
            <a:endParaRPr lang="en-US" altLang="en-US" sz="1000" dirty="0">
              <a:effectLst>
                <a:outerShdw blurRad="38100" dist="38100" dir="2700000" algn="tl">
                  <a:srgbClr val="C0C0C0"/>
                </a:outerShdw>
              </a:effectLst>
            </a:endParaRPr>
          </a:p>
          <a:p>
            <a:pPr lvl="2" eaLnBrk="1" hangingPunct="1">
              <a:lnSpc>
                <a:spcPct val="20000"/>
              </a:lnSpc>
              <a:spcBef>
                <a:spcPct val="100000"/>
              </a:spcBef>
              <a:buFontTx/>
              <a:buChar char="•"/>
              <a:defRPr/>
            </a:pPr>
            <a:r>
              <a:rPr lang="en-US" altLang="en-US" sz="1000" dirty="0">
                <a:effectLst>
                  <a:outerShdw blurRad="38100" dist="38100" dir="2700000" algn="tl">
                    <a:srgbClr val="C0C0C0"/>
                  </a:outerShdw>
                </a:effectLst>
              </a:rPr>
              <a:t> </a:t>
            </a:r>
            <a:r>
              <a:rPr lang="en-US" altLang="en-US" sz="1000" b="1" i="1" dirty="0">
                <a:effectLst>
                  <a:outerShdw blurRad="38100" dist="38100" dir="2700000" algn="tl">
                    <a:srgbClr val="C0C0C0"/>
                  </a:outerShdw>
                </a:effectLst>
              </a:rPr>
              <a:t>Trait uncertainty</a:t>
            </a:r>
            <a:r>
              <a:rPr lang="en-US" altLang="en-US" sz="1000" dirty="0">
                <a:effectLst>
                  <a:outerShdw blurRad="38100" dist="38100" dir="2700000" algn="tl">
                    <a:srgbClr val="C0C0C0"/>
                  </a:outerShdw>
                </a:effectLst>
              </a:rPr>
              <a:t> – Is it valid to generalize study findings to pts in an earlier stage of the disease, to Caucasians; to men?</a:t>
            </a:r>
          </a:p>
          <a:p>
            <a:pPr lvl="2" eaLnBrk="1" hangingPunct="1">
              <a:lnSpc>
                <a:spcPct val="20000"/>
              </a:lnSpc>
              <a:spcBef>
                <a:spcPct val="100000"/>
              </a:spcBef>
              <a:defRPr/>
            </a:pPr>
            <a:endParaRPr lang="en-US" altLang="en-US" sz="1000" dirty="0">
              <a:effectLst>
                <a:outerShdw blurRad="38100" dist="38100" dir="2700000" algn="tl">
                  <a:srgbClr val="C0C0C0"/>
                </a:outerShdw>
              </a:effectLst>
            </a:endParaRPr>
          </a:p>
          <a:p>
            <a:pPr lvl="2" eaLnBrk="1" hangingPunct="1">
              <a:lnSpc>
                <a:spcPct val="20000"/>
              </a:lnSpc>
              <a:spcBef>
                <a:spcPct val="100000"/>
              </a:spcBef>
              <a:buFontTx/>
              <a:buChar char="•"/>
              <a:defRPr/>
            </a:pPr>
            <a:r>
              <a:rPr lang="en-US" altLang="en-US" sz="1000" dirty="0">
                <a:effectLst>
                  <a:outerShdw blurRad="38100" dist="38100" dir="2700000" algn="tl">
                    <a:srgbClr val="C0C0C0"/>
                  </a:outerShdw>
                </a:effectLst>
              </a:rPr>
              <a:t> </a:t>
            </a:r>
            <a:r>
              <a:rPr lang="en-US" altLang="en-US" sz="1000" b="1" i="1" dirty="0">
                <a:effectLst>
                  <a:outerShdw blurRad="38100" dist="38100" dir="2700000" algn="tl">
                    <a:srgbClr val="C0C0C0"/>
                  </a:outerShdw>
                </a:effectLst>
              </a:rPr>
              <a:t>Methodological uncertainty</a:t>
            </a:r>
            <a:r>
              <a:rPr lang="en-US" altLang="en-US" sz="1000" dirty="0">
                <a:effectLst>
                  <a:outerShdw blurRad="38100" dist="38100" dir="2700000" algn="tl">
                    <a:srgbClr val="C0C0C0"/>
                  </a:outerShdw>
                </a:effectLst>
              </a:rPr>
              <a:t>– What if you use a Markov model instead of a static decision tree? PPP-adjusted</a:t>
            </a:r>
            <a:r>
              <a:rPr lang="en-US" altLang="en-US" sz="1000" baseline="0" dirty="0">
                <a:effectLst>
                  <a:outerShdw blurRad="38100" dist="38100" dir="2700000" algn="tl">
                    <a:srgbClr val="C0C0C0"/>
                  </a:outerShdw>
                </a:effectLst>
              </a:rPr>
              <a:t> dollars instead of market exchange rates? Age-weighted DALYs? Different method for estimating health-state utilities?  </a:t>
            </a:r>
            <a:endParaRPr lang="en-US" altLang="en-US" sz="1000" dirty="0">
              <a:effectLst>
                <a:outerShdw blurRad="38100" dist="38100" dir="2700000" algn="tl">
                  <a:srgbClr val="C0C0C0"/>
                </a:outerShdw>
              </a:effectLst>
            </a:endParaRPr>
          </a:p>
          <a:p>
            <a:pPr eaLnBrk="1" hangingPunct="1">
              <a:defRPr/>
            </a:pPr>
            <a:endParaRPr lang="en-US" dirty="0"/>
          </a:p>
        </p:txBody>
      </p:sp>
    </p:spTree>
    <p:extLst>
      <p:ext uri="{BB962C8B-B14F-4D97-AF65-F5344CB8AC3E}">
        <p14:creationId xmlns:p14="http://schemas.microsoft.com/office/powerpoint/2010/main" val="19012174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xfrm>
            <a:off x="1143000" y="685800"/>
            <a:ext cx="4572000" cy="3429000"/>
          </a:xfrm>
          <a:ln/>
        </p:spPr>
      </p:sp>
      <p:sp>
        <p:nvSpPr>
          <p:cNvPr id="79875"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dirty="0"/>
              <a:t>Scenario: Country (Prevalence and wealth); Expanding versus steady-state epidemic. Larger vs smaller scale implementation.</a:t>
            </a:r>
          </a:p>
        </p:txBody>
      </p:sp>
      <p:sp>
        <p:nvSpPr>
          <p:cNvPr id="79876"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04B010A7-251F-488F-B0A4-47EF99741715}" type="slidenum">
              <a:rPr lang="en-US">
                <a:solidFill>
                  <a:prstClr val="black"/>
                </a:solidFill>
                <a:latin typeface="Times New Roman" pitchFamily="18" charset="0"/>
              </a:rPr>
              <a:pPr/>
              <a:t>6</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9715654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a:t>
            </a:r>
          </a:p>
        </p:txBody>
      </p:sp>
      <p:sp>
        <p:nvSpPr>
          <p:cNvPr id="81923" name="Rectangle 3"/>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07/16/96</a:t>
            </a:r>
          </a:p>
        </p:txBody>
      </p:sp>
      <p:sp>
        <p:nvSpPr>
          <p:cNvPr id="81924" name="Rectangle 6"/>
          <p:cNvSpPr>
            <a:spLocks noGrp="1" noChangeArrowheads="1"/>
          </p:cNvSpPr>
          <p:nvPr>
            <p:ph type="ftr" sz="quarter" idx="4"/>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a:t>
            </a:r>
          </a:p>
        </p:txBody>
      </p:sp>
      <p:sp>
        <p:nvSpPr>
          <p:cNvPr id="81925"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a:t>
            </a:r>
          </a:p>
        </p:txBody>
      </p:sp>
      <p:sp>
        <p:nvSpPr>
          <p:cNvPr id="81926" name="Rectangle 2"/>
          <p:cNvSpPr>
            <a:spLocks noGrp="1" noRot="1" noChangeAspect="1" noChangeArrowheads="1" noTextEdit="1"/>
          </p:cNvSpPr>
          <p:nvPr>
            <p:ph type="sldImg"/>
          </p:nvPr>
        </p:nvSpPr>
        <p:spPr>
          <a:xfrm>
            <a:off x="1143000" y="684213"/>
            <a:ext cx="4575175" cy="3430587"/>
          </a:xfrm>
          <a:ln/>
        </p:spPr>
      </p:sp>
      <p:sp>
        <p:nvSpPr>
          <p:cNvPr id="8192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Tree>
    <p:extLst>
      <p:ext uri="{BB962C8B-B14F-4D97-AF65-F5344CB8AC3E}">
        <p14:creationId xmlns:p14="http://schemas.microsoft.com/office/powerpoint/2010/main" val="38131843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0963" name="Rectangle 3"/>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07/16/96</a:t>
            </a:r>
            <a:endParaRPr lang="en-US" sz="1200" b="0" dirty="0">
              <a:solidFill>
                <a:prstClr val="black"/>
              </a:solidFill>
            </a:endParaRPr>
          </a:p>
        </p:txBody>
      </p:sp>
      <p:sp>
        <p:nvSpPr>
          <p:cNvPr id="40964" name="Rectangle 6"/>
          <p:cNvSpPr>
            <a:spLocks noGrp="1" noChangeArrowheads="1"/>
          </p:cNvSpPr>
          <p:nvPr>
            <p:ph type="ftr" sz="quarter" idx="4"/>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0965"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0966" name="Rectangle 2"/>
          <p:cNvSpPr>
            <a:spLocks noGrp="1" noRot="1" noChangeAspect="1" noChangeArrowheads="1" noTextEdit="1"/>
          </p:cNvSpPr>
          <p:nvPr>
            <p:ph type="sldImg"/>
          </p:nvPr>
        </p:nvSpPr>
        <p:spPr>
          <a:xfrm>
            <a:off x="1143000" y="684213"/>
            <a:ext cx="4575175" cy="3430587"/>
          </a:xfrm>
          <a:ln/>
        </p:spPr>
      </p:sp>
      <p:sp>
        <p:nvSpPr>
          <p:cNvPr id="4096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Tree>
    <p:extLst>
      <p:ext uri="{BB962C8B-B14F-4D97-AF65-F5344CB8AC3E}">
        <p14:creationId xmlns:p14="http://schemas.microsoft.com/office/powerpoint/2010/main" val="22702048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three antiviral regimens assessed here by UNAIDS-sponsored clinical trials in sub-Saharan Africa: Arm A consists of </a:t>
            </a:r>
            <a:r>
              <a:rPr lang="en-US" sz="1200" kern="1200" dirty="0" err="1">
                <a:solidFill>
                  <a:schemeClr val="tx1"/>
                </a:solidFill>
                <a:effectLst/>
                <a:latin typeface="+mn-lt"/>
                <a:ea typeface="+mn-ea"/>
                <a:cs typeface="+mn-cs"/>
              </a:rPr>
              <a:t>prepartum</a:t>
            </a:r>
            <a:r>
              <a:rPr lang="en-US" sz="1200" kern="1200" dirty="0">
                <a:solidFill>
                  <a:schemeClr val="tx1"/>
                </a:solidFill>
                <a:effectLst/>
                <a:latin typeface="+mn-lt"/>
                <a:ea typeface="+mn-ea"/>
                <a:cs typeface="+mn-cs"/>
              </a:rPr>
              <a:t> therapy starting during week 36 of gestation (an average of twenty days before delivery); intrapartum treatment; and one week of maternal and infant postpartum treatment. Arm B is the same as Arm A but omitting the </a:t>
            </a:r>
            <a:r>
              <a:rPr lang="en-US" sz="1200" kern="1200" dirty="0" err="1">
                <a:solidFill>
                  <a:schemeClr val="tx1"/>
                </a:solidFill>
                <a:effectLst/>
                <a:latin typeface="+mn-lt"/>
                <a:ea typeface="+mn-ea"/>
                <a:cs typeface="+mn-cs"/>
              </a:rPr>
              <a:t>prepartum</a:t>
            </a:r>
            <a:r>
              <a:rPr lang="en-US" sz="1200" kern="1200" dirty="0">
                <a:solidFill>
                  <a:schemeClr val="tx1"/>
                </a:solidFill>
                <a:effectLst/>
                <a:latin typeface="+mn-lt"/>
                <a:ea typeface="+mn-ea"/>
                <a:cs typeface="+mn-cs"/>
              </a:rPr>
              <a:t> regimen. Arm C consists of the intrapartum treatment only. </a:t>
            </a:r>
          </a:p>
          <a:p>
            <a:endParaRPr lang="en-US" dirty="0"/>
          </a:p>
        </p:txBody>
      </p:sp>
      <p:sp>
        <p:nvSpPr>
          <p:cNvPr id="4" name="Slide Number Placeholder 3"/>
          <p:cNvSpPr>
            <a:spLocks noGrp="1"/>
          </p:cNvSpPr>
          <p:nvPr>
            <p:ph type="sldNum" sz="quarter" idx="10"/>
          </p:nvPr>
        </p:nvSpPr>
        <p:spPr/>
        <p:txBody>
          <a:bodyPr/>
          <a:lstStyle/>
          <a:p>
            <a:fld id="{1CD868C1-4079-465F-BFC8-5F9DFA1EAD59}" type="slidenum">
              <a:rPr lang="en-US" smtClean="0"/>
              <a:t>9</a:t>
            </a:fld>
            <a:endParaRPr lang="en-US" dirty="0"/>
          </a:p>
        </p:txBody>
      </p:sp>
    </p:spTree>
    <p:extLst>
      <p:ext uri="{BB962C8B-B14F-4D97-AF65-F5344CB8AC3E}">
        <p14:creationId xmlns:p14="http://schemas.microsoft.com/office/powerpoint/2010/main" val="383619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6" name="Rectangle 6"/>
          <p:cNvSpPr>
            <a:spLocks noGrp="1" noChangeArrowheads="1"/>
          </p:cNvSpPr>
          <p:nvPr>
            <p:ph type="sldNum" sz="quarter" idx="12"/>
          </p:nvPr>
        </p:nvSpPr>
        <p:spPr>
          <a:ln/>
        </p:spPr>
        <p:txBody>
          <a:bodyPr/>
          <a:lstStyle>
            <a:lvl1pPr>
              <a:defRPr/>
            </a:lvl1pPr>
          </a:lstStyle>
          <a:p>
            <a:pPr>
              <a:defRPr/>
            </a:pPr>
            <a:fld id="{30DFAC19-88F3-41AF-815E-62AC9C4804E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731179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6" name="Rectangle 6"/>
          <p:cNvSpPr>
            <a:spLocks noGrp="1" noChangeArrowheads="1"/>
          </p:cNvSpPr>
          <p:nvPr>
            <p:ph type="sldNum" sz="quarter" idx="12"/>
          </p:nvPr>
        </p:nvSpPr>
        <p:spPr>
          <a:ln/>
        </p:spPr>
        <p:txBody>
          <a:bodyPr/>
          <a:lstStyle>
            <a:lvl1pPr>
              <a:defRPr/>
            </a:lvl1pPr>
          </a:lstStyle>
          <a:p>
            <a:pPr>
              <a:defRPr/>
            </a:pPr>
            <a:fld id="{AF2F33CD-5DF6-4E12-91F7-4FB7794D6AC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48889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2"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6" name="Rectangle 6"/>
          <p:cNvSpPr>
            <a:spLocks noGrp="1" noChangeArrowheads="1"/>
          </p:cNvSpPr>
          <p:nvPr>
            <p:ph type="sldNum" sz="quarter" idx="12"/>
          </p:nvPr>
        </p:nvSpPr>
        <p:spPr>
          <a:ln/>
        </p:spPr>
        <p:txBody>
          <a:bodyPr/>
          <a:lstStyle>
            <a:lvl1pPr>
              <a:defRPr/>
            </a:lvl1pPr>
          </a:lstStyle>
          <a:p>
            <a:pPr>
              <a:defRPr/>
            </a:pPr>
            <a:fld id="{D075105C-980B-499D-8136-7D359F38BBED}"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5232196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able Placeholder 2"/>
          <p:cNvSpPr>
            <a:spLocks noGrp="1"/>
          </p:cNvSpPr>
          <p:nvPr>
            <p:ph type="tbl" idx="1"/>
          </p:nvPr>
        </p:nvSpPr>
        <p:spPr>
          <a:xfrm>
            <a:off x="685800" y="1981200"/>
            <a:ext cx="7772400" cy="4114800"/>
          </a:xfrm>
        </p:spPr>
        <p:txBody>
          <a:bodyPr/>
          <a:lstStyle/>
          <a:p>
            <a:pPr lvl="0"/>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6" name="Rectangle 6"/>
          <p:cNvSpPr>
            <a:spLocks noGrp="1" noChangeArrowheads="1"/>
          </p:cNvSpPr>
          <p:nvPr>
            <p:ph type="sldNum" sz="quarter" idx="12"/>
          </p:nvPr>
        </p:nvSpPr>
        <p:spPr>
          <a:ln/>
        </p:spPr>
        <p:txBody>
          <a:bodyPr/>
          <a:lstStyle>
            <a:lvl1pPr>
              <a:defRPr/>
            </a:lvl1pPr>
          </a:lstStyle>
          <a:p>
            <a:pPr>
              <a:defRPr/>
            </a:pPr>
            <a:fld id="{B48E4434-8288-4F0F-971E-1EEE704C04EA}"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6473038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4" y="117475"/>
            <a:ext cx="9142589" cy="6738938"/>
            <a:chOff x="0" y="74"/>
            <a:chExt cx="5759" cy="4245"/>
          </a:xfrm>
        </p:grpSpPr>
        <p:sp>
          <p:nvSpPr>
            <p:cNvPr id="5" name="Rectangle 3"/>
            <p:cNvSpPr>
              <a:spLocks noChangeArrowheads="1"/>
            </p:cNvSpPr>
            <p:nvPr/>
          </p:nvSpPr>
          <p:spPr bwMode="invGray">
            <a:xfrm>
              <a:off x="432" y="4113"/>
              <a:ext cx="2208" cy="206"/>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6" name="Rectangle 4"/>
            <p:cNvSpPr>
              <a:spLocks noChangeArrowheads="1"/>
            </p:cNvSpPr>
            <p:nvPr/>
          </p:nvSpPr>
          <p:spPr bwMode="invGray">
            <a:xfrm>
              <a:off x="432" y="1536"/>
              <a:ext cx="5327"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7" name="Oval 5"/>
            <p:cNvSpPr>
              <a:spLocks noChangeArrowheads="1"/>
            </p:cNvSpPr>
            <p:nvPr/>
          </p:nvSpPr>
          <p:spPr bwMode="invGray">
            <a:xfrm>
              <a:off x="555"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8" name="Oval 6"/>
            <p:cNvSpPr>
              <a:spLocks noChangeArrowheads="1"/>
            </p:cNvSpPr>
            <p:nvPr/>
          </p:nvSpPr>
          <p:spPr bwMode="invGray">
            <a:xfrm>
              <a:off x="555"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9" name="Oval 7"/>
            <p:cNvSpPr>
              <a:spLocks noChangeArrowheads="1"/>
            </p:cNvSpPr>
            <p:nvPr/>
          </p:nvSpPr>
          <p:spPr bwMode="invGray">
            <a:xfrm>
              <a:off x="555"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0" name="Oval 8"/>
            <p:cNvSpPr>
              <a:spLocks noChangeArrowheads="1"/>
            </p:cNvSpPr>
            <p:nvPr/>
          </p:nvSpPr>
          <p:spPr bwMode="invGray">
            <a:xfrm>
              <a:off x="555" y="65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1" name="Oval 9"/>
            <p:cNvSpPr>
              <a:spLocks noChangeArrowheads="1"/>
            </p:cNvSpPr>
            <p:nvPr/>
          </p:nvSpPr>
          <p:spPr bwMode="invGray">
            <a:xfrm>
              <a:off x="555" y="79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2" name="Oval 10"/>
            <p:cNvSpPr>
              <a:spLocks noChangeArrowheads="1"/>
            </p:cNvSpPr>
            <p:nvPr/>
          </p:nvSpPr>
          <p:spPr bwMode="invGray">
            <a:xfrm>
              <a:off x="555" y="93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 name="Oval 11"/>
            <p:cNvSpPr>
              <a:spLocks noChangeArrowheads="1"/>
            </p:cNvSpPr>
            <p:nvPr/>
          </p:nvSpPr>
          <p:spPr bwMode="invGray">
            <a:xfrm>
              <a:off x="555" y="108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4" name="Oval 12"/>
            <p:cNvSpPr>
              <a:spLocks noChangeArrowheads="1"/>
            </p:cNvSpPr>
            <p:nvPr/>
          </p:nvSpPr>
          <p:spPr bwMode="invGray">
            <a:xfrm>
              <a:off x="555" y="122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5" name="Oval 13"/>
            <p:cNvSpPr>
              <a:spLocks noChangeArrowheads="1"/>
            </p:cNvSpPr>
            <p:nvPr/>
          </p:nvSpPr>
          <p:spPr bwMode="invGray">
            <a:xfrm>
              <a:off x="555" y="137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6" name="Group 14"/>
            <p:cNvGrpSpPr>
              <a:grpSpLocks/>
            </p:cNvGrpSpPr>
            <p:nvPr/>
          </p:nvGrpSpPr>
          <p:grpSpPr bwMode="auto">
            <a:xfrm>
              <a:off x="2859" y="4202"/>
              <a:ext cx="2729" cy="41"/>
              <a:chOff x="2859" y="4202"/>
              <a:chExt cx="2729" cy="41"/>
            </a:xfrm>
          </p:grpSpPr>
          <p:sp>
            <p:nvSpPr>
              <p:cNvPr id="22" name="Oval 15"/>
              <p:cNvSpPr>
                <a:spLocks noChangeArrowheads="1"/>
              </p:cNvSpPr>
              <p:nvPr/>
            </p:nvSpPr>
            <p:spPr bwMode="invGray">
              <a:xfrm>
                <a:off x="285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3" name="Oval 16"/>
              <p:cNvSpPr>
                <a:spLocks noChangeArrowheads="1"/>
              </p:cNvSpPr>
              <p:nvPr/>
            </p:nvSpPr>
            <p:spPr bwMode="invGray">
              <a:xfrm>
                <a:off x="324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4" name="Oval 17"/>
              <p:cNvSpPr>
                <a:spLocks noChangeArrowheads="1"/>
              </p:cNvSpPr>
              <p:nvPr/>
            </p:nvSpPr>
            <p:spPr bwMode="invGray">
              <a:xfrm>
                <a:off x="362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5" name="Oval 18"/>
              <p:cNvSpPr>
                <a:spLocks noChangeArrowheads="1"/>
              </p:cNvSpPr>
              <p:nvPr/>
            </p:nvSpPr>
            <p:spPr bwMode="invGray">
              <a:xfrm>
                <a:off x="4011"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6" name="Oval 19"/>
              <p:cNvSpPr>
                <a:spLocks noChangeArrowheads="1"/>
              </p:cNvSpPr>
              <p:nvPr/>
            </p:nvSpPr>
            <p:spPr bwMode="invGray">
              <a:xfrm>
                <a:off x="4395" y="420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7" name="Oval 20"/>
              <p:cNvSpPr>
                <a:spLocks noChangeArrowheads="1"/>
              </p:cNvSpPr>
              <p:nvPr/>
            </p:nvSpPr>
            <p:spPr bwMode="invGray">
              <a:xfrm>
                <a:off x="477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8" name="Oval 21"/>
              <p:cNvSpPr>
                <a:spLocks noChangeArrowheads="1"/>
              </p:cNvSpPr>
              <p:nvPr/>
            </p:nvSpPr>
            <p:spPr bwMode="invGray">
              <a:xfrm>
                <a:off x="516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9" name="Oval 22"/>
              <p:cNvSpPr>
                <a:spLocks noChangeArrowheads="1"/>
              </p:cNvSpPr>
              <p:nvPr/>
            </p:nvSpPr>
            <p:spPr bwMode="invGray">
              <a:xfrm>
                <a:off x="554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7" name="Oval 23"/>
            <p:cNvSpPr>
              <a:spLocks noChangeArrowheads="1"/>
            </p:cNvSpPr>
            <p:nvPr/>
          </p:nvSpPr>
          <p:spPr bwMode="invGray">
            <a:xfrm>
              <a:off x="555" y="50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8" name="Group 24"/>
            <p:cNvGrpSpPr>
              <a:grpSpLocks/>
            </p:cNvGrpSpPr>
            <p:nvPr/>
          </p:nvGrpSpPr>
          <p:grpSpPr bwMode="auto">
            <a:xfrm>
              <a:off x="0" y="2327"/>
              <a:ext cx="1203" cy="1203"/>
              <a:chOff x="0" y="2327"/>
              <a:chExt cx="1203" cy="1203"/>
            </a:xfrm>
          </p:grpSpPr>
          <p:sp>
            <p:nvSpPr>
              <p:cNvPr id="19" name="Freeform 25"/>
              <p:cNvSpPr>
                <a:spLocks/>
              </p:cNvSpPr>
              <p:nvPr/>
            </p:nvSpPr>
            <p:spPr bwMode="invGray">
              <a:xfrm>
                <a:off x="0" y="2394"/>
                <a:ext cx="443" cy="1033"/>
              </a:xfrm>
              <a:custGeom>
                <a:avLst/>
                <a:gdLst/>
                <a:ahLst/>
                <a:cxnLst>
                  <a:cxn ang="0">
                    <a:pos x="290" y="1016"/>
                  </a:cxn>
                  <a:cxn ang="0">
                    <a:pos x="316" y="974"/>
                  </a:cxn>
                  <a:cxn ang="0">
                    <a:pos x="354" y="920"/>
                  </a:cxn>
                  <a:cxn ang="0">
                    <a:pos x="384" y="884"/>
                  </a:cxn>
                  <a:cxn ang="0">
                    <a:pos x="381" y="832"/>
                  </a:cxn>
                  <a:cxn ang="0">
                    <a:pos x="370" y="794"/>
                  </a:cxn>
                  <a:cxn ang="0">
                    <a:pos x="361" y="760"/>
                  </a:cxn>
                  <a:cxn ang="0">
                    <a:pos x="361" y="734"/>
                  </a:cxn>
                  <a:cxn ang="0">
                    <a:pos x="359" y="707"/>
                  </a:cxn>
                  <a:cxn ang="0">
                    <a:pos x="373" y="691"/>
                  </a:cxn>
                  <a:cxn ang="0">
                    <a:pos x="391" y="686"/>
                  </a:cxn>
                  <a:cxn ang="0">
                    <a:pos x="395" y="680"/>
                  </a:cxn>
                  <a:cxn ang="0">
                    <a:pos x="390" y="671"/>
                  </a:cxn>
                  <a:cxn ang="0">
                    <a:pos x="386" y="660"/>
                  </a:cxn>
                  <a:cxn ang="0">
                    <a:pos x="437" y="635"/>
                  </a:cxn>
                  <a:cxn ang="0">
                    <a:pos x="442" y="619"/>
                  </a:cxn>
                  <a:cxn ang="0">
                    <a:pos x="438" y="604"/>
                  </a:cxn>
                  <a:cxn ang="0">
                    <a:pos x="400" y="543"/>
                  </a:cxn>
                  <a:cxn ang="0">
                    <a:pos x="384" y="474"/>
                  </a:cxn>
                  <a:cxn ang="0">
                    <a:pos x="354" y="455"/>
                  </a:cxn>
                  <a:cxn ang="0">
                    <a:pos x="326" y="433"/>
                  </a:cxn>
                  <a:cxn ang="0">
                    <a:pos x="312" y="411"/>
                  </a:cxn>
                  <a:cxn ang="0">
                    <a:pos x="307" y="391"/>
                  </a:cxn>
                  <a:cxn ang="0">
                    <a:pos x="290" y="339"/>
                  </a:cxn>
                  <a:cxn ang="0">
                    <a:pos x="308" y="289"/>
                  </a:cxn>
                  <a:cxn ang="0">
                    <a:pos x="298" y="278"/>
                  </a:cxn>
                  <a:cxn ang="0">
                    <a:pos x="280" y="307"/>
                  </a:cxn>
                  <a:cxn ang="0">
                    <a:pos x="269" y="283"/>
                  </a:cxn>
                  <a:cxn ang="0">
                    <a:pos x="272" y="224"/>
                  </a:cxn>
                  <a:cxn ang="0">
                    <a:pos x="280" y="177"/>
                  </a:cxn>
                  <a:cxn ang="0">
                    <a:pos x="280" y="146"/>
                  </a:cxn>
                  <a:cxn ang="0">
                    <a:pos x="281" y="123"/>
                  </a:cxn>
                  <a:cxn ang="0">
                    <a:pos x="290" y="104"/>
                  </a:cxn>
                  <a:cxn ang="0">
                    <a:pos x="296" y="97"/>
                  </a:cxn>
                  <a:cxn ang="0">
                    <a:pos x="298" y="94"/>
                  </a:cxn>
                  <a:cxn ang="0">
                    <a:pos x="301" y="92"/>
                  </a:cxn>
                  <a:cxn ang="0">
                    <a:pos x="307" y="83"/>
                  </a:cxn>
                  <a:cxn ang="0">
                    <a:pos x="317" y="79"/>
                  </a:cxn>
                  <a:cxn ang="0">
                    <a:pos x="328" y="77"/>
                  </a:cxn>
                  <a:cxn ang="0">
                    <a:pos x="337" y="74"/>
                  </a:cxn>
                  <a:cxn ang="0">
                    <a:pos x="345" y="67"/>
                  </a:cxn>
                  <a:cxn ang="0">
                    <a:pos x="337" y="50"/>
                  </a:cxn>
                  <a:cxn ang="0">
                    <a:pos x="337" y="47"/>
                  </a:cxn>
                  <a:cxn ang="0">
                    <a:pos x="337" y="43"/>
                  </a:cxn>
                  <a:cxn ang="0">
                    <a:pos x="337" y="41"/>
                  </a:cxn>
                  <a:cxn ang="0">
                    <a:pos x="334" y="38"/>
                  </a:cxn>
                  <a:cxn ang="0">
                    <a:pos x="321" y="21"/>
                  </a:cxn>
                  <a:cxn ang="0">
                    <a:pos x="316" y="0"/>
                  </a:cxn>
                  <a:cxn ang="0">
                    <a:pos x="188" y="94"/>
                  </a:cxn>
                  <a:cxn ang="0">
                    <a:pos x="88" y="218"/>
                  </a:cxn>
                  <a:cxn ang="0">
                    <a:pos x="21" y="366"/>
                  </a:cxn>
                  <a:cxn ang="0">
                    <a:pos x="0" y="530"/>
                  </a:cxn>
                  <a:cxn ang="0">
                    <a:pos x="20" y="680"/>
                  </a:cxn>
                  <a:cxn ang="0">
                    <a:pos x="74" y="819"/>
                  </a:cxn>
                  <a:cxn ang="0">
                    <a:pos x="160" y="938"/>
                  </a:cxn>
                  <a:cxn ang="0">
                    <a:pos x="272" y="1032"/>
                  </a:cxn>
                </a:cxnLst>
                <a:rect l="0" t="0" r="r" b="b"/>
                <a:pathLst>
                  <a:path w="443" h="1033">
                    <a:moveTo>
                      <a:pt x="272" y="1032"/>
                    </a:moveTo>
                    <a:lnTo>
                      <a:pt x="290" y="1016"/>
                    </a:lnTo>
                    <a:lnTo>
                      <a:pt x="301" y="992"/>
                    </a:lnTo>
                    <a:lnTo>
                      <a:pt x="316" y="974"/>
                    </a:lnTo>
                    <a:lnTo>
                      <a:pt x="328" y="955"/>
                    </a:lnTo>
                    <a:lnTo>
                      <a:pt x="354" y="920"/>
                    </a:lnTo>
                    <a:lnTo>
                      <a:pt x="373" y="904"/>
                    </a:lnTo>
                    <a:lnTo>
                      <a:pt x="384" y="884"/>
                    </a:lnTo>
                    <a:lnTo>
                      <a:pt x="390" y="848"/>
                    </a:lnTo>
                    <a:lnTo>
                      <a:pt x="381" y="832"/>
                    </a:lnTo>
                    <a:lnTo>
                      <a:pt x="375" y="812"/>
                    </a:lnTo>
                    <a:lnTo>
                      <a:pt x="370" y="794"/>
                    </a:lnTo>
                    <a:lnTo>
                      <a:pt x="361" y="774"/>
                    </a:lnTo>
                    <a:lnTo>
                      <a:pt x="361" y="760"/>
                    </a:lnTo>
                    <a:lnTo>
                      <a:pt x="361" y="747"/>
                    </a:lnTo>
                    <a:lnTo>
                      <a:pt x="361" y="734"/>
                    </a:lnTo>
                    <a:lnTo>
                      <a:pt x="359" y="722"/>
                    </a:lnTo>
                    <a:lnTo>
                      <a:pt x="359" y="707"/>
                    </a:lnTo>
                    <a:lnTo>
                      <a:pt x="364" y="698"/>
                    </a:lnTo>
                    <a:lnTo>
                      <a:pt x="373" y="691"/>
                    </a:lnTo>
                    <a:lnTo>
                      <a:pt x="390" y="686"/>
                    </a:lnTo>
                    <a:lnTo>
                      <a:pt x="391" y="686"/>
                    </a:lnTo>
                    <a:lnTo>
                      <a:pt x="395" y="682"/>
                    </a:lnTo>
                    <a:lnTo>
                      <a:pt x="395" y="680"/>
                    </a:lnTo>
                    <a:lnTo>
                      <a:pt x="395" y="677"/>
                    </a:lnTo>
                    <a:lnTo>
                      <a:pt x="390" y="671"/>
                    </a:lnTo>
                    <a:lnTo>
                      <a:pt x="386" y="666"/>
                    </a:lnTo>
                    <a:lnTo>
                      <a:pt x="386" y="660"/>
                    </a:lnTo>
                    <a:lnTo>
                      <a:pt x="395" y="655"/>
                    </a:lnTo>
                    <a:lnTo>
                      <a:pt x="437" y="635"/>
                    </a:lnTo>
                    <a:lnTo>
                      <a:pt x="442" y="626"/>
                    </a:lnTo>
                    <a:lnTo>
                      <a:pt x="442" y="619"/>
                    </a:lnTo>
                    <a:lnTo>
                      <a:pt x="442" y="613"/>
                    </a:lnTo>
                    <a:lnTo>
                      <a:pt x="438" y="604"/>
                    </a:lnTo>
                    <a:lnTo>
                      <a:pt x="417" y="577"/>
                    </a:lnTo>
                    <a:lnTo>
                      <a:pt x="400" y="543"/>
                    </a:lnTo>
                    <a:lnTo>
                      <a:pt x="391" y="511"/>
                    </a:lnTo>
                    <a:lnTo>
                      <a:pt x="384" y="474"/>
                    </a:lnTo>
                    <a:lnTo>
                      <a:pt x="368" y="465"/>
                    </a:lnTo>
                    <a:lnTo>
                      <a:pt x="354" y="455"/>
                    </a:lnTo>
                    <a:lnTo>
                      <a:pt x="339" y="444"/>
                    </a:lnTo>
                    <a:lnTo>
                      <a:pt x="326" y="433"/>
                    </a:lnTo>
                    <a:lnTo>
                      <a:pt x="317" y="422"/>
                    </a:lnTo>
                    <a:lnTo>
                      <a:pt x="312" y="411"/>
                    </a:lnTo>
                    <a:lnTo>
                      <a:pt x="308" y="402"/>
                    </a:lnTo>
                    <a:lnTo>
                      <a:pt x="307" y="391"/>
                    </a:lnTo>
                    <a:lnTo>
                      <a:pt x="285" y="363"/>
                    </a:lnTo>
                    <a:lnTo>
                      <a:pt x="290" y="339"/>
                    </a:lnTo>
                    <a:lnTo>
                      <a:pt x="301" y="314"/>
                    </a:lnTo>
                    <a:lnTo>
                      <a:pt x="308" y="289"/>
                    </a:lnTo>
                    <a:lnTo>
                      <a:pt x="308" y="267"/>
                    </a:lnTo>
                    <a:lnTo>
                      <a:pt x="298" y="278"/>
                    </a:lnTo>
                    <a:lnTo>
                      <a:pt x="287" y="294"/>
                    </a:lnTo>
                    <a:lnTo>
                      <a:pt x="280" y="307"/>
                    </a:lnTo>
                    <a:lnTo>
                      <a:pt x="272" y="314"/>
                    </a:lnTo>
                    <a:lnTo>
                      <a:pt x="269" y="283"/>
                    </a:lnTo>
                    <a:lnTo>
                      <a:pt x="271" y="254"/>
                    </a:lnTo>
                    <a:lnTo>
                      <a:pt x="272" y="224"/>
                    </a:lnTo>
                    <a:lnTo>
                      <a:pt x="272" y="195"/>
                    </a:lnTo>
                    <a:lnTo>
                      <a:pt x="280" y="177"/>
                    </a:lnTo>
                    <a:lnTo>
                      <a:pt x="280" y="164"/>
                    </a:lnTo>
                    <a:lnTo>
                      <a:pt x="280" y="146"/>
                    </a:lnTo>
                    <a:lnTo>
                      <a:pt x="281" y="133"/>
                    </a:lnTo>
                    <a:lnTo>
                      <a:pt x="281" y="123"/>
                    </a:lnTo>
                    <a:lnTo>
                      <a:pt x="285" y="113"/>
                    </a:lnTo>
                    <a:lnTo>
                      <a:pt x="290" y="104"/>
                    </a:lnTo>
                    <a:lnTo>
                      <a:pt x="296" y="97"/>
                    </a:lnTo>
                    <a:lnTo>
                      <a:pt x="296" y="97"/>
                    </a:lnTo>
                    <a:lnTo>
                      <a:pt x="298" y="94"/>
                    </a:lnTo>
                    <a:lnTo>
                      <a:pt x="298" y="94"/>
                    </a:lnTo>
                    <a:lnTo>
                      <a:pt x="298" y="94"/>
                    </a:lnTo>
                    <a:lnTo>
                      <a:pt x="301" y="92"/>
                    </a:lnTo>
                    <a:lnTo>
                      <a:pt x="303" y="86"/>
                    </a:lnTo>
                    <a:lnTo>
                      <a:pt x="307" y="83"/>
                    </a:lnTo>
                    <a:lnTo>
                      <a:pt x="308" y="83"/>
                    </a:lnTo>
                    <a:lnTo>
                      <a:pt x="317" y="79"/>
                    </a:lnTo>
                    <a:lnTo>
                      <a:pt x="323" y="77"/>
                    </a:lnTo>
                    <a:lnTo>
                      <a:pt x="328" y="77"/>
                    </a:lnTo>
                    <a:lnTo>
                      <a:pt x="334" y="74"/>
                    </a:lnTo>
                    <a:lnTo>
                      <a:pt x="337" y="74"/>
                    </a:lnTo>
                    <a:lnTo>
                      <a:pt x="339" y="72"/>
                    </a:lnTo>
                    <a:lnTo>
                      <a:pt x="345" y="67"/>
                    </a:lnTo>
                    <a:lnTo>
                      <a:pt x="345" y="63"/>
                    </a:lnTo>
                    <a:lnTo>
                      <a:pt x="337" y="50"/>
                    </a:lnTo>
                    <a:lnTo>
                      <a:pt x="337" y="50"/>
                    </a:lnTo>
                    <a:lnTo>
                      <a:pt x="337" y="47"/>
                    </a:lnTo>
                    <a:lnTo>
                      <a:pt x="337" y="47"/>
                    </a:lnTo>
                    <a:lnTo>
                      <a:pt x="337" y="43"/>
                    </a:lnTo>
                    <a:lnTo>
                      <a:pt x="337" y="43"/>
                    </a:lnTo>
                    <a:lnTo>
                      <a:pt x="337" y="41"/>
                    </a:lnTo>
                    <a:lnTo>
                      <a:pt x="334" y="41"/>
                    </a:lnTo>
                    <a:lnTo>
                      <a:pt x="334" y="38"/>
                    </a:lnTo>
                    <a:lnTo>
                      <a:pt x="328" y="30"/>
                    </a:lnTo>
                    <a:lnTo>
                      <a:pt x="321" y="21"/>
                    </a:lnTo>
                    <a:lnTo>
                      <a:pt x="317" y="11"/>
                    </a:lnTo>
                    <a:lnTo>
                      <a:pt x="316" y="0"/>
                    </a:lnTo>
                    <a:lnTo>
                      <a:pt x="249" y="41"/>
                    </a:lnTo>
                    <a:lnTo>
                      <a:pt x="188" y="94"/>
                    </a:lnTo>
                    <a:lnTo>
                      <a:pt x="133" y="151"/>
                    </a:lnTo>
                    <a:lnTo>
                      <a:pt x="88" y="218"/>
                    </a:lnTo>
                    <a:lnTo>
                      <a:pt x="50" y="289"/>
                    </a:lnTo>
                    <a:lnTo>
                      <a:pt x="21" y="366"/>
                    </a:lnTo>
                    <a:lnTo>
                      <a:pt x="5" y="446"/>
                    </a:lnTo>
                    <a:lnTo>
                      <a:pt x="0" y="530"/>
                    </a:lnTo>
                    <a:lnTo>
                      <a:pt x="5" y="608"/>
                    </a:lnTo>
                    <a:lnTo>
                      <a:pt x="20" y="680"/>
                    </a:lnTo>
                    <a:lnTo>
                      <a:pt x="45" y="751"/>
                    </a:lnTo>
                    <a:lnTo>
                      <a:pt x="74" y="819"/>
                    </a:lnTo>
                    <a:lnTo>
                      <a:pt x="114" y="879"/>
                    </a:lnTo>
                    <a:lnTo>
                      <a:pt x="160" y="938"/>
                    </a:lnTo>
                    <a:lnTo>
                      <a:pt x="215" y="987"/>
                    </a:lnTo>
                    <a:lnTo>
                      <a:pt x="272" y="1032"/>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0" name="Freeform 26"/>
              <p:cNvSpPr>
                <a:spLocks/>
              </p:cNvSpPr>
              <p:nvPr/>
            </p:nvSpPr>
            <p:spPr bwMode="invGray">
              <a:xfrm>
                <a:off x="379" y="2327"/>
                <a:ext cx="824" cy="1203"/>
              </a:xfrm>
              <a:custGeom>
                <a:avLst/>
                <a:gdLst/>
                <a:ahLst/>
                <a:cxnLst>
                  <a:cxn ang="0">
                    <a:pos x="796" y="688"/>
                  </a:cxn>
                  <a:cxn ang="0">
                    <a:pos x="756" y="641"/>
                  </a:cxn>
                  <a:cxn ang="0">
                    <a:pos x="812" y="615"/>
                  </a:cxn>
                  <a:cxn ang="0">
                    <a:pos x="814" y="502"/>
                  </a:cxn>
                  <a:cxn ang="0">
                    <a:pos x="705" y="247"/>
                  </a:cxn>
                  <a:cxn ang="0">
                    <a:pos x="651" y="262"/>
                  </a:cxn>
                  <a:cxn ang="0">
                    <a:pos x="574" y="289"/>
                  </a:cxn>
                  <a:cxn ang="0">
                    <a:pos x="536" y="258"/>
                  </a:cxn>
                  <a:cxn ang="0">
                    <a:pos x="563" y="170"/>
                  </a:cxn>
                  <a:cxn ang="0">
                    <a:pos x="532" y="81"/>
                  </a:cxn>
                  <a:cxn ang="0">
                    <a:pos x="455" y="56"/>
                  </a:cxn>
                  <a:cxn ang="0">
                    <a:pos x="484" y="150"/>
                  </a:cxn>
                  <a:cxn ang="0">
                    <a:pos x="465" y="190"/>
                  </a:cxn>
                  <a:cxn ang="0">
                    <a:pos x="442" y="200"/>
                  </a:cxn>
                  <a:cxn ang="0">
                    <a:pos x="419" y="164"/>
                  </a:cxn>
                  <a:cxn ang="0">
                    <a:pos x="381" y="108"/>
                  </a:cxn>
                  <a:cxn ang="0">
                    <a:pos x="406" y="108"/>
                  </a:cxn>
                  <a:cxn ang="0">
                    <a:pos x="424" y="72"/>
                  </a:cxn>
                  <a:cxn ang="0">
                    <a:pos x="325" y="0"/>
                  </a:cxn>
                  <a:cxn ang="0">
                    <a:pos x="281" y="27"/>
                  </a:cxn>
                  <a:cxn ang="0">
                    <a:pos x="240" y="72"/>
                  </a:cxn>
                  <a:cxn ang="0">
                    <a:pos x="209" y="114"/>
                  </a:cxn>
                  <a:cxn ang="0">
                    <a:pos x="209" y="150"/>
                  </a:cxn>
                  <a:cxn ang="0">
                    <a:pos x="240" y="164"/>
                  </a:cxn>
                  <a:cxn ang="0">
                    <a:pos x="209" y="222"/>
                  </a:cxn>
                  <a:cxn ang="0">
                    <a:pos x="213" y="242"/>
                  </a:cxn>
                  <a:cxn ang="0">
                    <a:pos x="267" y="222"/>
                  </a:cxn>
                  <a:cxn ang="0">
                    <a:pos x="303" y="170"/>
                  </a:cxn>
                  <a:cxn ang="0">
                    <a:pos x="354" y="231"/>
                  </a:cxn>
                  <a:cxn ang="0">
                    <a:pos x="372" y="291"/>
                  </a:cxn>
                  <a:cxn ang="0">
                    <a:pos x="348" y="294"/>
                  </a:cxn>
                  <a:cxn ang="0">
                    <a:pos x="298" y="309"/>
                  </a:cxn>
                  <a:cxn ang="0">
                    <a:pos x="323" y="330"/>
                  </a:cxn>
                  <a:cxn ang="0">
                    <a:pos x="260" y="339"/>
                  </a:cxn>
                  <a:cxn ang="0">
                    <a:pos x="189" y="411"/>
                  </a:cxn>
                  <a:cxn ang="0">
                    <a:pos x="184" y="469"/>
                  </a:cxn>
                  <a:cxn ang="0">
                    <a:pos x="148" y="435"/>
                  </a:cxn>
                  <a:cxn ang="0">
                    <a:pos x="83" y="402"/>
                  </a:cxn>
                  <a:cxn ang="0">
                    <a:pos x="0" y="455"/>
                  </a:cxn>
                  <a:cxn ang="0">
                    <a:pos x="54" y="496"/>
                  </a:cxn>
                  <a:cxn ang="0">
                    <a:pos x="74" y="485"/>
                  </a:cxn>
                  <a:cxn ang="0">
                    <a:pos x="54" y="608"/>
                  </a:cxn>
                  <a:cxn ang="0">
                    <a:pos x="132" y="641"/>
                  </a:cxn>
                  <a:cxn ang="0">
                    <a:pos x="195" y="661"/>
                  </a:cxn>
                  <a:cxn ang="0">
                    <a:pos x="249" y="744"/>
                  </a:cxn>
                  <a:cxn ang="0">
                    <a:pos x="334" y="886"/>
                  </a:cxn>
                  <a:cxn ang="0">
                    <a:pos x="391" y="1007"/>
                  </a:cxn>
                  <a:cxn ang="0">
                    <a:pos x="292" y="1052"/>
                  </a:cxn>
                  <a:cxn ang="0">
                    <a:pos x="182" y="1105"/>
                  </a:cxn>
                  <a:cxn ang="0">
                    <a:pos x="68" y="1180"/>
                  </a:cxn>
                  <a:cxn ang="0">
                    <a:pos x="200" y="1202"/>
                  </a:cxn>
                  <a:cxn ang="0">
                    <a:pos x="417" y="1168"/>
                  </a:cxn>
                  <a:cxn ang="0">
                    <a:pos x="613" y="1052"/>
                  </a:cxn>
                  <a:cxn ang="0">
                    <a:pos x="610" y="929"/>
                  </a:cxn>
                  <a:cxn ang="0">
                    <a:pos x="543" y="888"/>
                  </a:cxn>
                  <a:cxn ang="0">
                    <a:pos x="567" y="791"/>
                  </a:cxn>
                  <a:cxn ang="0">
                    <a:pos x="655" y="738"/>
                  </a:cxn>
                  <a:cxn ang="0">
                    <a:pos x="725" y="713"/>
                  </a:cxn>
                  <a:cxn ang="0">
                    <a:pos x="792" y="729"/>
                  </a:cxn>
                </a:cxnLst>
                <a:rect l="0" t="0" r="r" b="b"/>
                <a:pathLst>
                  <a:path w="824" h="1203">
                    <a:moveTo>
                      <a:pt x="803" y="736"/>
                    </a:moveTo>
                    <a:lnTo>
                      <a:pt x="807" y="724"/>
                    </a:lnTo>
                    <a:lnTo>
                      <a:pt x="808" y="713"/>
                    </a:lnTo>
                    <a:lnTo>
                      <a:pt x="812" y="702"/>
                    </a:lnTo>
                    <a:lnTo>
                      <a:pt x="814" y="691"/>
                    </a:lnTo>
                    <a:lnTo>
                      <a:pt x="803" y="691"/>
                    </a:lnTo>
                    <a:lnTo>
                      <a:pt x="796" y="688"/>
                    </a:lnTo>
                    <a:lnTo>
                      <a:pt x="783" y="686"/>
                    </a:lnTo>
                    <a:lnTo>
                      <a:pt x="776" y="680"/>
                    </a:lnTo>
                    <a:lnTo>
                      <a:pt x="770" y="675"/>
                    </a:lnTo>
                    <a:lnTo>
                      <a:pt x="767" y="666"/>
                    </a:lnTo>
                    <a:lnTo>
                      <a:pt x="761" y="661"/>
                    </a:lnTo>
                    <a:lnTo>
                      <a:pt x="760" y="655"/>
                    </a:lnTo>
                    <a:lnTo>
                      <a:pt x="756" y="641"/>
                    </a:lnTo>
                    <a:lnTo>
                      <a:pt x="756" y="624"/>
                    </a:lnTo>
                    <a:lnTo>
                      <a:pt x="760" y="610"/>
                    </a:lnTo>
                    <a:lnTo>
                      <a:pt x="767" y="599"/>
                    </a:lnTo>
                    <a:lnTo>
                      <a:pt x="781" y="597"/>
                    </a:lnTo>
                    <a:lnTo>
                      <a:pt x="792" y="599"/>
                    </a:lnTo>
                    <a:lnTo>
                      <a:pt x="803" y="608"/>
                    </a:lnTo>
                    <a:lnTo>
                      <a:pt x="812" y="615"/>
                    </a:lnTo>
                    <a:lnTo>
                      <a:pt x="819" y="628"/>
                    </a:lnTo>
                    <a:lnTo>
                      <a:pt x="823" y="619"/>
                    </a:lnTo>
                    <a:lnTo>
                      <a:pt x="823" y="610"/>
                    </a:lnTo>
                    <a:lnTo>
                      <a:pt x="823" y="605"/>
                    </a:lnTo>
                    <a:lnTo>
                      <a:pt x="823" y="597"/>
                    </a:lnTo>
                    <a:lnTo>
                      <a:pt x="819" y="549"/>
                    </a:lnTo>
                    <a:lnTo>
                      <a:pt x="814" y="502"/>
                    </a:lnTo>
                    <a:lnTo>
                      <a:pt x="807" y="455"/>
                    </a:lnTo>
                    <a:lnTo>
                      <a:pt x="792" y="411"/>
                    </a:lnTo>
                    <a:lnTo>
                      <a:pt x="776" y="366"/>
                    </a:lnTo>
                    <a:lnTo>
                      <a:pt x="756" y="325"/>
                    </a:lnTo>
                    <a:lnTo>
                      <a:pt x="734" y="285"/>
                    </a:lnTo>
                    <a:lnTo>
                      <a:pt x="709" y="247"/>
                    </a:lnTo>
                    <a:lnTo>
                      <a:pt x="705" y="247"/>
                    </a:lnTo>
                    <a:lnTo>
                      <a:pt x="702" y="244"/>
                    </a:lnTo>
                    <a:lnTo>
                      <a:pt x="698" y="244"/>
                    </a:lnTo>
                    <a:lnTo>
                      <a:pt x="693" y="242"/>
                    </a:lnTo>
                    <a:lnTo>
                      <a:pt x="677" y="253"/>
                    </a:lnTo>
                    <a:lnTo>
                      <a:pt x="668" y="254"/>
                    </a:lnTo>
                    <a:lnTo>
                      <a:pt x="660" y="258"/>
                    </a:lnTo>
                    <a:lnTo>
                      <a:pt x="651" y="262"/>
                    </a:lnTo>
                    <a:lnTo>
                      <a:pt x="642" y="264"/>
                    </a:lnTo>
                    <a:lnTo>
                      <a:pt x="631" y="267"/>
                    </a:lnTo>
                    <a:lnTo>
                      <a:pt x="619" y="273"/>
                    </a:lnTo>
                    <a:lnTo>
                      <a:pt x="606" y="278"/>
                    </a:lnTo>
                    <a:lnTo>
                      <a:pt x="594" y="283"/>
                    </a:lnTo>
                    <a:lnTo>
                      <a:pt x="583" y="285"/>
                    </a:lnTo>
                    <a:lnTo>
                      <a:pt x="574" y="289"/>
                    </a:lnTo>
                    <a:lnTo>
                      <a:pt x="567" y="291"/>
                    </a:lnTo>
                    <a:lnTo>
                      <a:pt x="557" y="289"/>
                    </a:lnTo>
                    <a:lnTo>
                      <a:pt x="554" y="285"/>
                    </a:lnTo>
                    <a:lnTo>
                      <a:pt x="548" y="280"/>
                    </a:lnTo>
                    <a:lnTo>
                      <a:pt x="547" y="278"/>
                    </a:lnTo>
                    <a:lnTo>
                      <a:pt x="543" y="273"/>
                    </a:lnTo>
                    <a:lnTo>
                      <a:pt x="536" y="258"/>
                    </a:lnTo>
                    <a:lnTo>
                      <a:pt x="532" y="244"/>
                    </a:lnTo>
                    <a:lnTo>
                      <a:pt x="532" y="231"/>
                    </a:lnTo>
                    <a:lnTo>
                      <a:pt x="530" y="217"/>
                    </a:lnTo>
                    <a:lnTo>
                      <a:pt x="532" y="202"/>
                    </a:lnTo>
                    <a:lnTo>
                      <a:pt x="541" y="190"/>
                    </a:lnTo>
                    <a:lnTo>
                      <a:pt x="552" y="177"/>
                    </a:lnTo>
                    <a:lnTo>
                      <a:pt x="563" y="170"/>
                    </a:lnTo>
                    <a:lnTo>
                      <a:pt x="574" y="159"/>
                    </a:lnTo>
                    <a:lnTo>
                      <a:pt x="583" y="146"/>
                    </a:lnTo>
                    <a:lnTo>
                      <a:pt x="588" y="134"/>
                    </a:lnTo>
                    <a:lnTo>
                      <a:pt x="588" y="119"/>
                    </a:lnTo>
                    <a:lnTo>
                      <a:pt x="568" y="105"/>
                    </a:lnTo>
                    <a:lnTo>
                      <a:pt x="552" y="92"/>
                    </a:lnTo>
                    <a:lnTo>
                      <a:pt x="532" y="81"/>
                    </a:lnTo>
                    <a:lnTo>
                      <a:pt x="512" y="70"/>
                    </a:lnTo>
                    <a:lnTo>
                      <a:pt x="491" y="58"/>
                    </a:lnTo>
                    <a:lnTo>
                      <a:pt x="471" y="47"/>
                    </a:lnTo>
                    <a:lnTo>
                      <a:pt x="449" y="38"/>
                    </a:lnTo>
                    <a:lnTo>
                      <a:pt x="428" y="31"/>
                    </a:lnTo>
                    <a:lnTo>
                      <a:pt x="442" y="45"/>
                    </a:lnTo>
                    <a:lnTo>
                      <a:pt x="455" y="56"/>
                    </a:lnTo>
                    <a:lnTo>
                      <a:pt x="465" y="63"/>
                    </a:lnTo>
                    <a:lnTo>
                      <a:pt x="484" y="74"/>
                    </a:lnTo>
                    <a:lnTo>
                      <a:pt x="485" y="88"/>
                    </a:lnTo>
                    <a:lnTo>
                      <a:pt x="484" y="105"/>
                    </a:lnTo>
                    <a:lnTo>
                      <a:pt x="478" y="123"/>
                    </a:lnTo>
                    <a:lnTo>
                      <a:pt x="478" y="135"/>
                    </a:lnTo>
                    <a:lnTo>
                      <a:pt x="484" y="150"/>
                    </a:lnTo>
                    <a:lnTo>
                      <a:pt x="484" y="155"/>
                    </a:lnTo>
                    <a:lnTo>
                      <a:pt x="480" y="161"/>
                    </a:lnTo>
                    <a:lnTo>
                      <a:pt x="474" y="166"/>
                    </a:lnTo>
                    <a:lnTo>
                      <a:pt x="469" y="170"/>
                    </a:lnTo>
                    <a:lnTo>
                      <a:pt x="465" y="175"/>
                    </a:lnTo>
                    <a:lnTo>
                      <a:pt x="465" y="180"/>
                    </a:lnTo>
                    <a:lnTo>
                      <a:pt x="465" y="190"/>
                    </a:lnTo>
                    <a:lnTo>
                      <a:pt x="464" y="195"/>
                    </a:lnTo>
                    <a:lnTo>
                      <a:pt x="460" y="197"/>
                    </a:lnTo>
                    <a:lnTo>
                      <a:pt x="458" y="200"/>
                    </a:lnTo>
                    <a:lnTo>
                      <a:pt x="455" y="200"/>
                    </a:lnTo>
                    <a:lnTo>
                      <a:pt x="453" y="200"/>
                    </a:lnTo>
                    <a:lnTo>
                      <a:pt x="447" y="197"/>
                    </a:lnTo>
                    <a:lnTo>
                      <a:pt x="442" y="200"/>
                    </a:lnTo>
                    <a:lnTo>
                      <a:pt x="433" y="202"/>
                    </a:lnTo>
                    <a:lnTo>
                      <a:pt x="428" y="202"/>
                    </a:lnTo>
                    <a:lnTo>
                      <a:pt x="424" y="200"/>
                    </a:lnTo>
                    <a:lnTo>
                      <a:pt x="424" y="197"/>
                    </a:lnTo>
                    <a:lnTo>
                      <a:pt x="424" y="197"/>
                    </a:lnTo>
                    <a:lnTo>
                      <a:pt x="422" y="195"/>
                    </a:lnTo>
                    <a:lnTo>
                      <a:pt x="419" y="164"/>
                    </a:lnTo>
                    <a:lnTo>
                      <a:pt x="411" y="159"/>
                    </a:lnTo>
                    <a:lnTo>
                      <a:pt x="406" y="150"/>
                    </a:lnTo>
                    <a:lnTo>
                      <a:pt x="397" y="141"/>
                    </a:lnTo>
                    <a:lnTo>
                      <a:pt x="390" y="134"/>
                    </a:lnTo>
                    <a:lnTo>
                      <a:pt x="386" y="125"/>
                    </a:lnTo>
                    <a:lnTo>
                      <a:pt x="384" y="117"/>
                    </a:lnTo>
                    <a:lnTo>
                      <a:pt x="381" y="108"/>
                    </a:lnTo>
                    <a:lnTo>
                      <a:pt x="384" y="103"/>
                    </a:lnTo>
                    <a:lnTo>
                      <a:pt x="386" y="99"/>
                    </a:lnTo>
                    <a:lnTo>
                      <a:pt x="390" y="99"/>
                    </a:lnTo>
                    <a:lnTo>
                      <a:pt x="390" y="97"/>
                    </a:lnTo>
                    <a:lnTo>
                      <a:pt x="391" y="97"/>
                    </a:lnTo>
                    <a:lnTo>
                      <a:pt x="397" y="103"/>
                    </a:lnTo>
                    <a:lnTo>
                      <a:pt x="406" y="108"/>
                    </a:lnTo>
                    <a:lnTo>
                      <a:pt x="413" y="110"/>
                    </a:lnTo>
                    <a:lnTo>
                      <a:pt x="422" y="110"/>
                    </a:lnTo>
                    <a:lnTo>
                      <a:pt x="424" y="110"/>
                    </a:lnTo>
                    <a:lnTo>
                      <a:pt x="424" y="108"/>
                    </a:lnTo>
                    <a:lnTo>
                      <a:pt x="424" y="108"/>
                    </a:lnTo>
                    <a:lnTo>
                      <a:pt x="424" y="108"/>
                    </a:lnTo>
                    <a:lnTo>
                      <a:pt x="424" y="72"/>
                    </a:lnTo>
                    <a:lnTo>
                      <a:pt x="411" y="56"/>
                    </a:lnTo>
                    <a:lnTo>
                      <a:pt x="395" y="42"/>
                    </a:lnTo>
                    <a:lnTo>
                      <a:pt x="377" y="27"/>
                    </a:lnTo>
                    <a:lnTo>
                      <a:pt x="364" y="9"/>
                    </a:lnTo>
                    <a:lnTo>
                      <a:pt x="350" y="5"/>
                    </a:lnTo>
                    <a:lnTo>
                      <a:pt x="339" y="2"/>
                    </a:lnTo>
                    <a:lnTo>
                      <a:pt x="325" y="0"/>
                    </a:lnTo>
                    <a:lnTo>
                      <a:pt x="312" y="0"/>
                    </a:lnTo>
                    <a:lnTo>
                      <a:pt x="308" y="0"/>
                    </a:lnTo>
                    <a:lnTo>
                      <a:pt x="308" y="2"/>
                    </a:lnTo>
                    <a:lnTo>
                      <a:pt x="308" y="5"/>
                    </a:lnTo>
                    <a:lnTo>
                      <a:pt x="307" y="9"/>
                    </a:lnTo>
                    <a:lnTo>
                      <a:pt x="289" y="14"/>
                    </a:lnTo>
                    <a:lnTo>
                      <a:pt x="281" y="27"/>
                    </a:lnTo>
                    <a:lnTo>
                      <a:pt x="276" y="42"/>
                    </a:lnTo>
                    <a:lnTo>
                      <a:pt x="265" y="56"/>
                    </a:lnTo>
                    <a:lnTo>
                      <a:pt x="260" y="56"/>
                    </a:lnTo>
                    <a:lnTo>
                      <a:pt x="256" y="56"/>
                    </a:lnTo>
                    <a:lnTo>
                      <a:pt x="251" y="56"/>
                    </a:lnTo>
                    <a:lnTo>
                      <a:pt x="249" y="58"/>
                    </a:lnTo>
                    <a:lnTo>
                      <a:pt x="240" y="72"/>
                    </a:lnTo>
                    <a:lnTo>
                      <a:pt x="231" y="87"/>
                    </a:lnTo>
                    <a:lnTo>
                      <a:pt x="224" y="99"/>
                    </a:lnTo>
                    <a:lnTo>
                      <a:pt x="213" y="110"/>
                    </a:lnTo>
                    <a:lnTo>
                      <a:pt x="209" y="110"/>
                    </a:lnTo>
                    <a:lnTo>
                      <a:pt x="209" y="110"/>
                    </a:lnTo>
                    <a:lnTo>
                      <a:pt x="209" y="110"/>
                    </a:lnTo>
                    <a:lnTo>
                      <a:pt x="209" y="114"/>
                    </a:lnTo>
                    <a:lnTo>
                      <a:pt x="184" y="139"/>
                    </a:lnTo>
                    <a:lnTo>
                      <a:pt x="184" y="139"/>
                    </a:lnTo>
                    <a:lnTo>
                      <a:pt x="184" y="139"/>
                    </a:lnTo>
                    <a:lnTo>
                      <a:pt x="184" y="139"/>
                    </a:lnTo>
                    <a:lnTo>
                      <a:pt x="184" y="141"/>
                    </a:lnTo>
                    <a:lnTo>
                      <a:pt x="195" y="146"/>
                    </a:lnTo>
                    <a:lnTo>
                      <a:pt x="209" y="150"/>
                    </a:lnTo>
                    <a:lnTo>
                      <a:pt x="224" y="153"/>
                    </a:lnTo>
                    <a:lnTo>
                      <a:pt x="234" y="153"/>
                    </a:lnTo>
                    <a:lnTo>
                      <a:pt x="236" y="155"/>
                    </a:lnTo>
                    <a:lnTo>
                      <a:pt x="240" y="155"/>
                    </a:lnTo>
                    <a:lnTo>
                      <a:pt x="240" y="159"/>
                    </a:lnTo>
                    <a:lnTo>
                      <a:pt x="242" y="161"/>
                    </a:lnTo>
                    <a:lnTo>
                      <a:pt x="240" y="164"/>
                    </a:lnTo>
                    <a:lnTo>
                      <a:pt x="234" y="166"/>
                    </a:lnTo>
                    <a:lnTo>
                      <a:pt x="231" y="170"/>
                    </a:lnTo>
                    <a:lnTo>
                      <a:pt x="225" y="171"/>
                    </a:lnTo>
                    <a:lnTo>
                      <a:pt x="220" y="180"/>
                    </a:lnTo>
                    <a:lnTo>
                      <a:pt x="215" y="195"/>
                    </a:lnTo>
                    <a:lnTo>
                      <a:pt x="209" y="208"/>
                    </a:lnTo>
                    <a:lnTo>
                      <a:pt x="209" y="222"/>
                    </a:lnTo>
                    <a:lnTo>
                      <a:pt x="213" y="227"/>
                    </a:lnTo>
                    <a:lnTo>
                      <a:pt x="215" y="227"/>
                    </a:lnTo>
                    <a:lnTo>
                      <a:pt x="213" y="231"/>
                    </a:lnTo>
                    <a:lnTo>
                      <a:pt x="209" y="238"/>
                    </a:lnTo>
                    <a:lnTo>
                      <a:pt x="209" y="238"/>
                    </a:lnTo>
                    <a:lnTo>
                      <a:pt x="213" y="242"/>
                    </a:lnTo>
                    <a:lnTo>
                      <a:pt x="213" y="242"/>
                    </a:lnTo>
                    <a:lnTo>
                      <a:pt x="215" y="244"/>
                    </a:lnTo>
                    <a:lnTo>
                      <a:pt x="231" y="233"/>
                    </a:lnTo>
                    <a:lnTo>
                      <a:pt x="260" y="231"/>
                    </a:lnTo>
                    <a:lnTo>
                      <a:pt x="260" y="227"/>
                    </a:lnTo>
                    <a:lnTo>
                      <a:pt x="262" y="226"/>
                    </a:lnTo>
                    <a:lnTo>
                      <a:pt x="265" y="226"/>
                    </a:lnTo>
                    <a:lnTo>
                      <a:pt x="267" y="222"/>
                    </a:lnTo>
                    <a:lnTo>
                      <a:pt x="267" y="200"/>
                    </a:lnTo>
                    <a:lnTo>
                      <a:pt x="289" y="155"/>
                    </a:lnTo>
                    <a:lnTo>
                      <a:pt x="289" y="155"/>
                    </a:lnTo>
                    <a:lnTo>
                      <a:pt x="292" y="155"/>
                    </a:lnTo>
                    <a:lnTo>
                      <a:pt x="292" y="155"/>
                    </a:lnTo>
                    <a:lnTo>
                      <a:pt x="292" y="155"/>
                    </a:lnTo>
                    <a:lnTo>
                      <a:pt x="303" y="170"/>
                    </a:lnTo>
                    <a:lnTo>
                      <a:pt x="312" y="180"/>
                    </a:lnTo>
                    <a:lnTo>
                      <a:pt x="323" y="195"/>
                    </a:lnTo>
                    <a:lnTo>
                      <a:pt x="336" y="206"/>
                    </a:lnTo>
                    <a:lnTo>
                      <a:pt x="343" y="211"/>
                    </a:lnTo>
                    <a:lnTo>
                      <a:pt x="345" y="217"/>
                    </a:lnTo>
                    <a:lnTo>
                      <a:pt x="350" y="226"/>
                    </a:lnTo>
                    <a:lnTo>
                      <a:pt x="354" y="231"/>
                    </a:lnTo>
                    <a:lnTo>
                      <a:pt x="354" y="244"/>
                    </a:lnTo>
                    <a:lnTo>
                      <a:pt x="354" y="258"/>
                    </a:lnTo>
                    <a:lnTo>
                      <a:pt x="359" y="273"/>
                    </a:lnTo>
                    <a:lnTo>
                      <a:pt x="364" y="283"/>
                    </a:lnTo>
                    <a:lnTo>
                      <a:pt x="366" y="285"/>
                    </a:lnTo>
                    <a:lnTo>
                      <a:pt x="370" y="289"/>
                    </a:lnTo>
                    <a:lnTo>
                      <a:pt x="372" y="291"/>
                    </a:lnTo>
                    <a:lnTo>
                      <a:pt x="375" y="294"/>
                    </a:lnTo>
                    <a:lnTo>
                      <a:pt x="375" y="298"/>
                    </a:lnTo>
                    <a:lnTo>
                      <a:pt x="372" y="300"/>
                    </a:lnTo>
                    <a:lnTo>
                      <a:pt x="372" y="305"/>
                    </a:lnTo>
                    <a:lnTo>
                      <a:pt x="370" y="309"/>
                    </a:lnTo>
                    <a:lnTo>
                      <a:pt x="359" y="305"/>
                    </a:lnTo>
                    <a:lnTo>
                      <a:pt x="348" y="294"/>
                    </a:lnTo>
                    <a:lnTo>
                      <a:pt x="336" y="285"/>
                    </a:lnTo>
                    <a:lnTo>
                      <a:pt x="323" y="283"/>
                    </a:lnTo>
                    <a:lnTo>
                      <a:pt x="314" y="289"/>
                    </a:lnTo>
                    <a:lnTo>
                      <a:pt x="308" y="294"/>
                    </a:lnTo>
                    <a:lnTo>
                      <a:pt x="299" y="300"/>
                    </a:lnTo>
                    <a:lnTo>
                      <a:pt x="296" y="305"/>
                    </a:lnTo>
                    <a:lnTo>
                      <a:pt x="298" y="309"/>
                    </a:lnTo>
                    <a:lnTo>
                      <a:pt x="299" y="310"/>
                    </a:lnTo>
                    <a:lnTo>
                      <a:pt x="299" y="314"/>
                    </a:lnTo>
                    <a:lnTo>
                      <a:pt x="303" y="314"/>
                    </a:lnTo>
                    <a:lnTo>
                      <a:pt x="312" y="314"/>
                    </a:lnTo>
                    <a:lnTo>
                      <a:pt x="317" y="316"/>
                    </a:lnTo>
                    <a:lnTo>
                      <a:pt x="319" y="321"/>
                    </a:lnTo>
                    <a:lnTo>
                      <a:pt x="323" y="330"/>
                    </a:lnTo>
                    <a:lnTo>
                      <a:pt x="323" y="330"/>
                    </a:lnTo>
                    <a:lnTo>
                      <a:pt x="319" y="334"/>
                    </a:lnTo>
                    <a:lnTo>
                      <a:pt x="317" y="339"/>
                    </a:lnTo>
                    <a:lnTo>
                      <a:pt x="317" y="339"/>
                    </a:lnTo>
                    <a:lnTo>
                      <a:pt x="260" y="327"/>
                    </a:lnTo>
                    <a:lnTo>
                      <a:pt x="260" y="334"/>
                    </a:lnTo>
                    <a:lnTo>
                      <a:pt x="260" y="339"/>
                    </a:lnTo>
                    <a:lnTo>
                      <a:pt x="260" y="345"/>
                    </a:lnTo>
                    <a:lnTo>
                      <a:pt x="256" y="347"/>
                    </a:lnTo>
                    <a:lnTo>
                      <a:pt x="251" y="356"/>
                    </a:lnTo>
                    <a:lnTo>
                      <a:pt x="249" y="357"/>
                    </a:lnTo>
                    <a:lnTo>
                      <a:pt x="242" y="366"/>
                    </a:lnTo>
                    <a:lnTo>
                      <a:pt x="225" y="393"/>
                    </a:lnTo>
                    <a:lnTo>
                      <a:pt x="189" y="411"/>
                    </a:lnTo>
                    <a:lnTo>
                      <a:pt x="188" y="413"/>
                    </a:lnTo>
                    <a:lnTo>
                      <a:pt x="184" y="419"/>
                    </a:lnTo>
                    <a:lnTo>
                      <a:pt x="184" y="424"/>
                    </a:lnTo>
                    <a:lnTo>
                      <a:pt x="184" y="430"/>
                    </a:lnTo>
                    <a:lnTo>
                      <a:pt x="184" y="439"/>
                    </a:lnTo>
                    <a:lnTo>
                      <a:pt x="184" y="453"/>
                    </a:lnTo>
                    <a:lnTo>
                      <a:pt x="184" y="469"/>
                    </a:lnTo>
                    <a:lnTo>
                      <a:pt x="184" y="478"/>
                    </a:lnTo>
                    <a:lnTo>
                      <a:pt x="173" y="478"/>
                    </a:lnTo>
                    <a:lnTo>
                      <a:pt x="164" y="475"/>
                    </a:lnTo>
                    <a:lnTo>
                      <a:pt x="157" y="469"/>
                    </a:lnTo>
                    <a:lnTo>
                      <a:pt x="151" y="464"/>
                    </a:lnTo>
                    <a:lnTo>
                      <a:pt x="151" y="449"/>
                    </a:lnTo>
                    <a:lnTo>
                      <a:pt x="148" y="435"/>
                    </a:lnTo>
                    <a:lnTo>
                      <a:pt x="141" y="424"/>
                    </a:lnTo>
                    <a:lnTo>
                      <a:pt x="130" y="413"/>
                    </a:lnTo>
                    <a:lnTo>
                      <a:pt x="117" y="417"/>
                    </a:lnTo>
                    <a:lnTo>
                      <a:pt x="110" y="417"/>
                    </a:lnTo>
                    <a:lnTo>
                      <a:pt x="101" y="413"/>
                    </a:lnTo>
                    <a:lnTo>
                      <a:pt x="94" y="408"/>
                    </a:lnTo>
                    <a:lnTo>
                      <a:pt x="83" y="402"/>
                    </a:lnTo>
                    <a:lnTo>
                      <a:pt x="72" y="397"/>
                    </a:lnTo>
                    <a:lnTo>
                      <a:pt x="59" y="393"/>
                    </a:lnTo>
                    <a:lnTo>
                      <a:pt x="49" y="392"/>
                    </a:lnTo>
                    <a:lnTo>
                      <a:pt x="38" y="402"/>
                    </a:lnTo>
                    <a:lnTo>
                      <a:pt x="21" y="424"/>
                    </a:lnTo>
                    <a:lnTo>
                      <a:pt x="5" y="448"/>
                    </a:lnTo>
                    <a:lnTo>
                      <a:pt x="0" y="455"/>
                    </a:lnTo>
                    <a:lnTo>
                      <a:pt x="21" y="475"/>
                    </a:lnTo>
                    <a:lnTo>
                      <a:pt x="25" y="516"/>
                    </a:lnTo>
                    <a:lnTo>
                      <a:pt x="29" y="516"/>
                    </a:lnTo>
                    <a:lnTo>
                      <a:pt x="38" y="513"/>
                    </a:lnTo>
                    <a:lnTo>
                      <a:pt x="43" y="511"/>
                    </a:lnTo>
                    <a:lnTo>
                      <a:pt x="49" y="505"/>
                    </a:lnTo>
                    <a:lnTo>
                      <a:pt x="54" y="496"/>
                    </a:lnTo>
                    <a:lnTo>
                      <a:pt x="58" y="491"/>
                    </a:lnTo>
                    <a:lnTo>
                      <a:pt x="63" y="485"/>
                    </a:lnTo>
                    <a:lnTo>
                      <a:pt x="72" y="480"/>
                    </a:lnTo>
                    <a:lnTo>
                      <a:pt x="74" y="480"/>
                    </a:lnTo>
                    <a:lnTo>
                      <a:pt x="74" y="484"/>
                    </a:lnTo>
                    <a:lnTo>
                      <a:pt x="74" y="484"/>
                    </a:lnTo>
                    <a:lnTo>
                      <a:pt x="74" y="485"/>
                    </a:lnTo>
                    <a:lnTo>
                      <a:pt x="63" y="538"/>
                    </a:lnTo>
                    <a:lnTo>
                      <a:pt x="79" y="556"/>
                    </a:lnTo>
                    <a:lnTo>
                      <a:pt x="77" y="567"/>
                    </a:lnTo>
                    <a:lnTo>
                      <a:pt x="68" y="574"/>
                    </a:lnTo>
                    <a:lnTo>
                      <a:pt x="59" y="583"/>
                    </a:lnTo>
                    <a:lnTo>
                      <a:pt x="54" y="597"/>
                    </a:lnTo>
                    <a:lnTo>
                      <a:pt x="54" y="608"/>
                    </a:lnTo>
                    <a:lnTo>
                      <a:pt x="63" y="619"/>
                    </a:lnTo>
                    <a:lnTo>
                      <a:pt x="74" y="630"/>
                    </a:lnTo>
                    <a:lnTo>
                      <a:pt x="88" y="641"/>
                    </a:lnTo>
                    <a:lnTo>
                      <a:pt x="101" y="646"/>
                    </a:lnTo>
                    <a:lnTo>
                      <a:pt x="114" y="646"/>
                    </a:lnTo>
                    <a:lnTo>
                      <a:pt x="124" y="644"/>
                    </a:lnTo>
                    <a:lnTo>
                      <a:pt x="132" y="641"/>
                    </a:lnTo>
                    <a:lnTo>
                      <a:pt x="141" y="635"/>
                    </a:lnTo>
                    <a:lnTo>
                      <a:pt x="148" y="635"/>
                    </a:lnTo>
                    <a:lnTo>
                      <a:pt x="153" y="639"/>
                    </a:lnTo>
                    <a:lnTo>
                      <a:pt x="160" y="641"/>
                    </a:lnTo>
                    <a:lnTo>
                      <a:pt x="168" y="644"/>
                    </a:lnTo>
                    <a:lnTo>
                      <a:pt x="184" y="652"/>
                    </a:lnTo>
                    <a:lnTo>
                      <a:pt x="195" y="661"/>
                    </a:lnTo>
                    <a:lnTo>
                      <a:pt x="209" y="670"/>
                    </a:lnTo>
                    <a:lnTo>
                      <a:pt x="220" y="677"/>
                    </a:lnTo>
                    <a:lnTo>
                      <a:pt x="225" y="691"/>
                    </a:lnTo>
                    <a:lnTo>
                      <a:pt x="229" y="706"/>
                    </a:lnTo>
                    <a:lnTo>
                      <a:pt x="231" y="722"/>
                    </a:lnTo>
                    <a:lnTo>
                      <a:pt x="234" y="738"/>
                    </a:lnTo>
                    <a:lnTo>
                      <a:pt x="249" y="744"/>
                    </a:lnTo>
                    <a:lnTo>
                      <a:pt x="262" y="749"/>
                    </a:lnTo>
                    <a:lnTo>
                      <a:pt x="276" y="758"/>
                    </a:lnTo>
                    <a:lnTo>
                      <a:pt x="287" y="772"/>
                    </a:lnTo>
                    <a:lnTo>
                      <a:pt x="298" y="800"/>
                    </a:lnTo>
                    <a:lnTo>
                      <a:pt x="308" y="830"/>
                    </a:lnTo>
                    <a:lnTo>
                      <a:pt x="319" y="861"/>
                    </a:lnTo>
                    <a:lnTo>
                      <a:pt x="334" y="886"/>
                    </a:lnTo>
                    <a:lnTo>
                      <a:pt x="350" y="904"/>
                    </a:lnTo>
                    <a:lnTo>
                      <a:pt x="366" y="924"/>
                    </a:lnTo>
                    <a:lnTo>
                      <a:pt x="381" y="944"/>
                    </a:lnTo>
                    <a:lnTo>
                      <a:pt x="395" y="966"/>
                    </a:lnTo>
                    <a:lnTo>
                      <a:pt x="397" y="980"/>
                    </a:lnTo>
                    <a:lnTo>
                      <a:pt x="397" y="993"/>
                    </a:lnTo>
                    <a:lnTo>
                      <a:pt x="391" y="1007"/>
                    </a:lnTo>
                    <a:lnTo>
                      <a:pt x="381" y="1018"/>
                    </a:lnTo>
                    <a:lnTo>
                      <a:pt x="364" y="1022"/>
                    </a:lnTo>
                    <a:lnTo>
                      <a:pt x="348" y="1027"/>
                    </a:lnTo>
                    <a:lnTo>
                      <a:pt x="334" y="1032"/>
                    </a:lnTo>
                    <a:lnTo>
                      <a:pt x="319" y="1038"/>
                    </a:lnTo>
                    <a:lnTo>
                      <a:pt x="307" y="1043"/>
                    </a:lnTo>
                    <a:lnTo>
                      <a:pt x="292" y="1052"/>
                    </a:lnTo>
                    <a:lnTo>
                      <a:pt x="278" y="1063"/>
                    </a:lnTo>
                    <a:lnTo>
                      <a:pt x="262" y="1074"/>
                    </a:lnTo>
                    <a:lnTo>
                      <a:pt x="249" y="1083"/>
                    </a:lnTo>
                    <a:lnTo>
                      <a:pt x="231" y="1090"/>
                    </a:lnTo>
                    <a:lnTo>
                      <a:pt x="215" y="1094"/>
                    </a:lnTo>
                    <a:lnTo>
                      <a:pt x="198" y="1099"/>
                    </a:lnTo>
                    <a:lnTo>
                      <a:pt x="182" y="1105"/>
                    </a:lnTo>
                    <a:lnTo>
                      <a:pt x="164" y="1110"/>
                    </a:lnTo>
                    <a:lnTo>
                      <a:pt x="151" y="1119"/>
                    </a:lnTo>
                    <a:lnTo>
                      <a:pt x="141" y="1132"/>
                    </a:lnTo>
                    <a:lnTo>
                      <a:pt x="124" y="1146"/>
                    </a:lnTo>
                    <a:lnTo>
                      <a:pt x="106" y="1160"/>
                    </a:lnTo>
                    <a:lnTo>
                      <a:pt x="88" y="1171"/>
                    </a:lnTo>
                    <a:lnTo>
                      <a:pt x="68" y="1180"/>
                    </a:lnTo>
                    <a:lnTo>
                      <a:pt x="88" y="1186"/>
                    </a:lnTo>
                    <a:lnTo>
                      <a:pt x="106" y="1188"/>
                    </a:lnTo>
                    <a:lnTo>
                      <a:pt x="124" y="1193"/>
                    </a:lnTo>
                    <a:lnTo>
                      <a:pt x="142" y="1197"/>
                    </a:lnTo>
                    <a:lnTo>
                      <a:pt x="162" y="1198"/>
                    </a:lnTo>
                    <a:lnTo>
                      <a:pt x="182" y="1198"/>
                    </a:lnTo>
                    <a:lnTo>
                      <a:pt x="200" y="1202"/>
                    </a:lnTo>
                    <a:lnTo>
                      <a:pt x="220" y="1202"/>
                    </a:lnTo>
                    <a:lnTo>
                      <a:pt x="252" y="1202"/>
                    </a:lnTo>
                    <a:lnTo>
                      <a:pt x="287" y="1198"/>
                    </a:lnTo>
                    <a:lnTo>
                      <a:pt x="319" y="1193"/>
                    </a:lnTo>
                    <a:lnTo>
                      <a:pt x="354" y="1186"/>
                    </a:lnTo>
                    <a:lnTo>
                      <a:pt x="386" y="1177"/>
                    </a:lnTo>
                    <a:lnTo>
                      <a:pt x="417" y="1168"/>
                    </a:lnTo>
                    <a:lnTo>
                      <a:pt x="447" y="1155"/>
                    </a:lnTo>
                    <a:lnTo>
                      <a:pt x="478" y="1141"/>
                    </a:lnTo>
                    <a:lnTo>
                      <a:pt x="505" y="1126"/>
                    </a:lnTo>
                    <a:lnTo>
                      <a:pt x="536" y="1110"/>
                    </a:lnTo>
                    <a:lnTo>
                      <a:pt x="559" y="1094"/>
                    </a:lnTo>
                    <a:lnTo>
                      <a:pt x="588" y="1074"/>
                    </a:lnTo>
                    <a:lnTo>
                      <a:pt x="613" y="1052"/>
                    </a:lnTo>
                    <a:lnTo>
                      <a:pt x="637" y="1029"/>
                    </a:lnTo>
                    <a:lnTo>
                      <a:pt x="660" y="1007"/>
                    </a:lnTo>
                    <a:lnTo>
                      <a:pt x="682" y="982"/>
                    </a:lnTo>
                    <a:lnTo>
                      <a:pt x="666" y="966"/>
                    </a:lnTo>
                    <a:lnTo>
                      <a:pt x="646" y="955"/>
                    </a:lnTo>
                    <a:lnTo>
                      <a:pt x="626" y="940"/>
                    </a:lnTo>
                    <a:lnTo>
                      <a:pt x="610" y="929"/>
                    </a:lnTo>
                    <a:lnTo>
                      <a:pt x="590" y="922"/>
                    </a:lnTo>
                    <a:lnTo>
                      <a:pt x="574" y="917"/>
                    </a:lnTo>
                    <a:lnTo>
                      <a:pt x="557" y="904"/>
                    </a:lnTo>
                    <a:lnTo>
                      <a:pt x="547" y="893"/>
                    </a:lnTo>
                    <a:lnTo>
                      <a:pt x="547" y="892"/>
                    </a:lnTo>
                    <a:lnTo>
                      <a:pt x="547" y="888"/>
                    </a:lnTo>
                    <a:lnTo>
                      <a:pt x="543" y="888"/>
                    </a:lnTo>
                    <a:lnTo>
                      <a:pt x="543" y="886"/>
                    </a:lnTo>
                    <a:lnTo>
                      <a:pt x="543" y="874"/>
                    </a:lnTo>
                    <a:lnTo>
                      <a:pt x="547" y="863"/>
                    </a:lnTo>
                    <a:lnTo>
                      <a:pt x="547" y="855"/>
                    </a:lnTo>
                    <a:lnTo>
                      <a:pt x="548" y="845"/>
                    </a:lnTo>
                    <a:lnTo>
                      <a:pt x="557" y="819"/>
                    </a:lnTo>
                    <a:lnTo>
                      <a:pt x="567" y="791"/>
                    </a:lnTo>
                    <a:lnTo>
                      <a:pt x="579" y="769"/>
                    </a:lnTo>
                    <a:lnTo>
                      <a:pt x="601" y="753"/>
                    </a:lnTo>
                    <a:lnTo>
                      <a:pt x="613" y="749"/>
                    </a:lnTo>
                    <a:lnTo>
                      <a:pt x="624" y="744"/>
                    </a:lnTo>
                    <a:lnTo>
                      <a:pt x="631" y="742"/>
                    </a:lnTo>
                    <a:lnTo>
                      <a:pt x="642" y="738"/>
                    </a:lnTo>
                    <a:lnTo>
                      <a:pt x="655" y="738"/>
                    </a:lnTo>
                    <a:lnTo>
                      <a:pt x="666" y="736"/>
                    </a:lnTo>
                    <a:lnTo>
                      <a:pt x="673" y="729"/>
                    </a:lnTo>
                    <a:lnTo>
                      <a:pt x="684" y="727"/>
                    </a:lnTo>
                    <a:lnTo>
                      <a:pt x="695" y="727"/>
                    </a:lnTo>
                    <a:lnTo>
                      <a:pt x="704" y="722"/>
                    </a:lnTo>
                    <a:lnTo>
                      <a:pt x="715" y="718"/>
                    </a:lnTo>
                    <a:lnTo>
                      <a:pt x="725" y="713"/>
                    </a:lnTo>
                    <a:lnTo>
                      <a:pt x="736" y="711"/>
                    </a:lnTo>
                    <a:lnTo>
                      <a:pt x="749" y="707"/>
                    </a:lnTo>
                    <a:lnTo>
                      <a:pt x="760" y="707"/>
                    </a:lnTo>
                    <a:lnTo>
                      <a:pt x="770" y="711"/>
                    </a:lnTo>
                    <a:lnTo>
                      <a:pt x="776" y="717"/>
                    </a:lnTo>
                    <a:lnTo>
                      <a:pt x="783" y="722"/>
                    </a:lnTo>
                    <a:lnTo>
                      <a:pt x="792" y="729"/>
                    </a:lnTo>
                    <a:lnTo>
                      <a:pt x="803" y="736"/>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1" name="Freeform 27"/>
              <p:cNvSpPr>
                <a:spLocks/>
              </p:cNvSpPr>
              <p:nvPr/>
            </p:nvSpPr>
            <p:spPr bwMode="invGray">
              <a:xfrm>
                <a:off x="530" y="2834"/>
                <a:ext cx="63" cy="73"/>
              </a:xfrm>
              <a:custGeom>
                <a:avLst/>
                <a:gdLst/>
                <a:ahLst/>
                <a:cxnLst>
                  <a:cxn ang="0">
                    <a:pos x="42" y="65"/>
                  </a:cxn>
                  <a:cxn ang="0">
                    <a:pos x="58" y="72"/>
                  </a:cxn>
                  <a:cxn ang="0">
                    <a:pos x="62" y="72"/>
                  </a:cxn>
                  <a:cxn ang="0">
                    <a:pos x="62" y="67"/>
                  </a:cxn>
                  <a:cxn ang="0">
                    <a:pos x="58" y="65"/>
                  </a:cxn>
                  <a:cxn ang="0">
                    <a:pos x="58" y="62"/>
                  </a:cxn>
                  <a:cxn ang="0">
                    <a:pos x="44" y="56"/>
                  </a:cxn>
                  <a:cxn ang="0">
                    <a:pos x="37" y="45"/>
                  </a:cxn>
                  <a:cxn ang="0">
                    <a:pos x="31" y="34"/>
                  </a:cxn>
                  <a:cxn ang="0">
                    <a:pos x="26" y="20"/>
                  </a:cxn>
                  <a:cxn ang="0">
                    <a:pos x="9" y="0"/>
                  </a:cxn>
                  <a:cxn ang="0">
                    <a:pos x="6" y="4"/>
                  </a:cxn>
                  <a:cxn ang="0">
                    <a:pos x="2" y="9"/>
                  </a:cxn>
                  <a:cxn ang="0">
                    <a:pos x="0" y="11"/>
                  </a:cxn>
                  <a:cxn ang="0">
                    <a:pos x="0" y="18"/>
                  </a:cxn>
                  <a:cxn ang="0">
                    <a:pos x="0" y="20"/>
                  </a:cxn>
                  <a:cxn ang="0">
                    <a:pos x="0" y="20"/>
                  </a:cxn>
                  <a:cxn ang="0">
                    <a:pos x="0" y="20"/>
                  </a:cxn>
                  <a:cxn ang="0">
                    <a:pos x="0" y="20"/>
                  </a:cxn>
                  <a:cxn ang="0">
                    <a:pos x="9" y="31"/>
                  </a:cxn>
                  <a:cxn ang="0">
                    <a:pos x="20" y="45"/>
                  </a:cxn>
                  <a:cxn ang="0">
                    <a:pos x="31" y="56"/>
                  </a:cxn>
                  <a:cxn ang="0">
                    <a:pos x="42" y="65"/>
                  </a:cxn>
                </a:cxnLst>
                <a:rect l="0" t="0" r="r" b="b"/>
                <a:pathLst>
                  <a:path w="63" h="73">
                    <a:moveTo>
                      <a:pt x="42" y="65"/>
                    </a:moveTo>
                    <a:lnTo>
                      <a:pt x="58" y="72"/>
                    </a:lnTo>
                    <a:lnTo>
                      <a:pt x="62" y="72"/>
                    </a:lnTo>
                    <a:lnTo>
                      <a:pt x="62" y="67"/>
                    </a:lnTo>
                    <a:lnTo>
                      <a:pt x="58" y="65"/>
                    </a:lnTo>
                    <a:lnTo>
                      <a:pt x="58" y="62"/>
                    </a:lnTo>
                    <a:lnTo>
                      <a:pt x="44" y="56"/>
                    </a:lnTo>
                    <a:lnTo>
                      <a:pt x="37" y="45"/>
                    </a:lnTo>
                    <a:lnTo>
                      <a:pt x="31" y="34"/>
                    </a:lnTo>
                    <a:lnTo>
                      <a:pt x="26" y="20"/>
                    </a:lnTo>
                    <a:lnTo>
                      <a:pt x="9" y="0"/>
                    </a:lnTo>
                    <a:lnTo>
                      <a:pt x="6" y="4"/>
                    </a:lnTo>
                    <a:lnTo>
                      <a:pt x="2" y="9"/>
                    </a:lnTo>
                    <a:lnTo>
                      <a:pt x="0" y="11"/>
                    </a:lnTo>
                    <a:lnTo>
                      <a:pt x="0" y="18"/>
                    </a:lnTo>
                    <a:lnTo>
                      <a:pt x="0" y="20"/>
                    </a:lnTo>
                    <a:lnTo>
                      <a:pt x="0" y="20"/>
                    </a:lnTo>
                    <a:lnTo>
                      <a:pt x="0" y="20"/>
                    </a:lnTo>
                    <a:lnTo>
                      <a:pt x="0" y="20"/>
                    </a:lnTo>
                    <a:lnTo>
                      <a:pt x="9" y="31"/>
                    </a:lnTo>
                    <a:lnTo>
                      <a:pt x="20" y="45"/>
                    </a:lnTo>
                    <a:lnTo>
                      <a:pt x="31" y="56"/>
                    </a:lnTo>
                    <a:lnTo>
                      <a:pt x="42" y="65"/>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grpSp>
      <p:sp>
        <p:nvSpPr>
          <p:cNvPr id="14364" name="Rectangle 28"/>
          <p:cNvSpPr>
            <a:spLocks noGrp="1" noChangeArrowheads="1"/>
          </p:cNvSpPr>
          <p:nvPr>
            <p:ph type="ctrTitle" sz="quarter"/>
          </p:nvPr>
        </p:nvSpPr>
        <p:spPr>
          <a:xfrm>
            <a:off x="685800" y="2286000"/>
            <a:ext cx="7772400" cy="1143000"/>
          </a:xfrm>
        </p:spPr>
        <p:txBody>
          <a:bodyPr/>
          <a:lstStyle>
            <a:lvl1pPr>
              <a:defRPr/>
            </a:lvl1pPr>
          </a:lstStyle>
          <a:p>
            <a:r>
              <a:rPr lang="en-US"/>
              <a:t>Click to edit Master title style</a:t>
            </a:r>
          </a:p>
        </p:txBody>
      </p:sp>
      <p:sp>
        <p:nvSpPr>
          <p:cNvPr id="14365" name="Rectangle 29"/>
          <p:cNvSpPr>
            <a:spLocks noGrp="1" noChangeArrowheads="1"/>
          </p:cNvSpPr>
          <p:nvPr>
            <p:ph type="subTitle" sz="quarter" idx="1"/>
          </p:nvPr>
        </p:nvSpPr>
        <p:spPr>
          <a:xfrm>
            <a:off x="2057400" y="4114800"/>
            <a:ext cx="6400800" cy="1752600"/>
          </a:xfrm>
        </p:spPr>
        <p:txBody>
          <a:bodyPr/>
          <a:lstStyle>
            <a:lvl1pPr marL="0" indent="0" algn="ctr">
              <a:buFontTx/>
              <a:buNone/>
              <a:defRPr/>
            </a:lvl1pPr>
          </a:lstStyle>
          <a:p>
            <a:r>
              <a:rPr lang="en-US"/>
              <a:t>Click to edit Master subtitle style</a:t>
            </a:r>
          </a:p>
        </p:txBody>
      </p:sp>
      <p:sp>
        <p:nvSpPr>
          <p:cNvPr id="30" name="Rectangle 30"/>
          <p:cNvSpPr>
            <a:spLocks noGrp="1" noChangeArrowheads="1"/>
          </p:cNvSpPr>
          <p:nvPr>
            <p:ph type="dt" sz="quarter" idx="10"/>
          </p:nvPr>
        </p:nvSpPr>
        <p:spPr/>
        <p:txBody>
          <a:bodyPr/>
          <a:lstStyle>
            <a:lvl1pPr>
              <a:defRPr smtClean="0">
                <a:solidFill>
                  <a:srgbClr val="FFFFFF"/>
                </a:solidFill>
              </a:defRPr>
            </a:lvl1pPr>
          </a:lstStyle>
          <a:p>
            <a:pPr>
              <a:defRPr/>
            </a:pPr>
            <a:fld id="{EB0C2DFD-C3B6-4A23-846B-787E85B51A6D}" type="datetime1">
              <a:rPr lang="en-US"/>
              <a:pPr>
                <a:defRPr/>
              </a:pPr>
              <a:t>12/27/2018</a:t>
            </a:fld>
            <a:endParaRPr lang="en-US" dirty="0"/>
          </a:p>
        </p:txBody>
      </p:sp>
      <p:sp>
        <p:nvSpPr>
          <p:cNvPr id="31" name="Rectangle 31"/>
          <p:cNvSpPr>
            <a:spLocks noGrp="1" noChangeArrowheads="1"/>
          </p:cNvSpPr>
          <p:nvPr>
            <p:ph type="ftr" sz="quarter" idx="11"/>
          </p:nvPr>
        </p:nvSpPr>
        <p:spPr/>
        <p:txBody>
          <a:bodyPr/>
          <a:lstStyle>
            <a:lvl1pPr>
              <a:defRPr smtClean="0">
                <a:solidFill>
                  <a:srgbClr val="FFFFFF"/>
                </a:solidFill>
              </a:defRPr>
            </a:lvl1pPr>
          </a:lstStyle>
          <a:p>
            <a:pPr>
              <a:defRPr/>
            </a:pPr>
            <a:endParaRPr lang="en-US" dirty="0"/>
          </a:p>
        </p:txBody>
      </p:sp>
      <p:sp>
        <p:nvSpPr>
          <p:cNvPr id="32" name="Rectangle 32"/>
          <p:cNvSpPr>
            <a:spLocks noGrp="1" noChangeArrowheads="1"/>
          </p:cNvSpPr>
          <p:nvPr>
            <p:ph type="sldNum" sz="quarter" idx="12"/>
          </p:nvPr>
        </p:nvSpPr>
        <p:spPr/>
        <p:txBody>
          <a:bodyPr/>
          <a:lstStyle>
            <a:lvl1pPr>
              <a:defRPr smtClean="0">
                <a:solidFill>
                  <a:srgbClr val="FFFFFF"/>
                </a:solidFill>
              </a:defRPr>
            </a:lvl1pPr>
          </a:lstStyle>
          <a:p>
            <a:pPr>
              <a:defRPr/>
            </a:pPr>
            <a:fld id="{0B0D8C24-266C-430A-A7FB-ED54A18D4617}" type="slidenum">
              <a:rPr lang="en-US"/>
              <a:pPr>
                <a:defRPr/>
              </a:pPr>
              <a:t>‹#›</a:t>
            </a:fld>
            <a:endParaRPr lang="en-US" dirty="0"/>
          </a:p>
        </p:txBody>
      </p:sp>
    </p:spTree>
    <p:extLst>
      <p:ext uri="{BB962C8B-B14F-4D97-AF65-F5344CB8AC3E}">
        <p14:creationId xmlns:p14="http://schemas.microsoft.com/office/powerpoint/2010/main" val="33125243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dt" sz="half" idx="10"/>
          </p:nvPr>
        </p:nvSpPr>
        <p:spPr>
          <a:ln/>
        </p:spPr>
        <p:txBody>
          <a:bodyPr/>
          <a:lstStyle>
            <a:lvl1pPr>
              <a:defRPr/>
            </a:lvl1pPr>
          </a:lstStyle>
          <a:p>
            <a:pPr>
              <a:defRPr/>
            </a:pPr>
            <a:fld id="{C7E70ED0-FE70-49B4-82BE-C6DECEE2CB1D}" type="datetime1">
              <a:rPr lang="en-US">
                <a:solidFill>
                  <a:srgbClr val="FFFF00"/>
                </a:solidFill>
              </a:rPr>
              <a:pPr>
                <a:defRPr/>
              </a:pPr>
              <a:t>12/27/2018</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7192676A-0AFB-4495-9621-30BBD484CD3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8686664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89" y="4406907"/>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489"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9"/>
          <p:cNvSpPr>
            <a:spLocks noGrp="1" noChangeArrowheads="1"/>
          </p:cNvSpPr>
          <p:nvPr>
            <p:ph type="dt" sz="half" idx="10"/>
          </p:nvPr>
        </p:nvSpPr>
        <p:spPr>
          <a:ln/>
        </p:spPr>
        <p:txBody>
          <a:bodyPr/>
          <a:lstStyle>
            <a:lvl1pPr>
              <a:defRPr/>
            </a:lvl1pPr>
          </a:lstStyle>
          <a:p>
            <a:pPr>
              <a:defRPr/>
            </a:pPr>
            <a:fld id="{E965D79A-86F7-4945-BDB0-616A4A66F29D}" type="datetime1">
              <a:rPr lang="en-US">
                <a:solidFill>
                  <a:srgbClr val="FFFF00"/>
                </a:solidFill>
              </a:rPr>
              <a:pPr>
                <a:defRPr/>
              </a:pPr>
              <a:t>12/27/2018</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453BA941-3DBF-4E48-A938-1C5B167807D3}"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7059910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3"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39737"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dt" sz="half" idx="10"/>
          </p:nvPr>
        </p:nvSpPr>
        <p:spPr>
          <a:ln/>
        </p:spPr>
        <p:txBody>
          <a:bodyPr/>
          <a:lstStyle>
            <a:lvl1pPr>
              <a:defRPr/>
            </a:lvl1pPr>
          </a:lstStyle>
          <a:p>
            <a:pPr>
              <a:defRPr/>
            </a:pPr>
            <a:fld id="{8F6EB933-FD02-47BE-96B0-5CFC95454D96}" type="datetime1">
              <a:rPr lang="en-US">
                <a:solidFill>
                  <a:srgbClr val="FFFF00"/>
                </a:solidFill>
              </a:rPr>
              <a:pPr>
                <a:defRPr/>
              </a:pPr>
              <a:t>12/27/2018</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77E30DB3-7A33-45A0-8EB6-C50D3130F8C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6985086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0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0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378" y="1535113"/>
            <a:ext cx="404142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378" y="2174875"/>
            <a:ext cx="404142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9"/>
          <p:cNvSpPr>
            <a:spLocks noGrp="1" noChangeArrowheads="1"/>
          </p:cNvSpPr>
          <p:nvPr>
            <p:ph type="dt" sz="half" idx="10"/>
          </p:nvPr>
        </p:nvSpPr>
        <p:spPr>
          <a:ln/>
        </p:spPr>
        <p:txBody>
          <a:bodyPr/>
          <a:lstStyle>
            <a:lvl1pPr>
              <a:defRPr/>
            </a:lvl1pPr>
          </a:lstStyle>
          <a:p>
            <a:pPr>
              <a:defRPr/>
            </a:pPr>
            <a:fld id="{6C9BBFE4-F094-40C0-8894-70B2EB802B96}" type="datetime1">
              <a:rPr lang="en-US">
                <a:solidFill>
                  <a:srgbClr val="FFFF00"/>
                </a:solidFill>
              </a:rPr>
              <a:pPr>
                <a:defRPr/>
              </a:pPr>
              <a:t>12/27/2018</a:t>
            </a:fld>
            <a:endParaRPr lang="en-US" dirty="0">
              <a:solidFill>
                <a:srgbClr val="FFFF00"/>
              </a:solidFill>
            </a:endParaRPr>
          </a:p>
        </p:txBody>
      </p:sp>
      <p:sp>
        <p:nvSpPr>
          <p:cNvPr id="8"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9" name="Rectangle 21"/>
          <p:cNvSpPr>
            <a:spLocks noGrp="1" noChangeArrowheads="1"/>
          </p:cNvSpPr>
          <p:nvPr>
            <p:ph type="sldNum" sz="quarter" idx="12"/>
          </p:nvPr>
        </p:nvSpPr>
        <p:spPr>
          <a:ln/>
        </p:spPr>
        <p:txBody>
          <a:bodyPr/>
          <a:lstStyle>
            <a:lvl1pPr>
              <a:defRPr/>
            </a:lvl1pPr>
          </a:lstStyle>
          <a:p>
            <a:pPr>
              <a:defRPr/>
            </a:pPr>
            <a:fld id="{F5EFA75C-33BA-4CD2-AD43-43EB92180F74}"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1191911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9"/>
          <p:cNvSpPr>
            <a:spLocks noGrp="1" noChangeArrowheads="1"/>
          </p:cNvSpPr>
          <p:nvPr>
            <p:ph type="dt" sz="half" idx="10"/>
          </p:nvPr>
        </p:nvSpPr>
        <p:spPr>
          <a:ln/>
        </p:spPr>
        <p:txBody>
          <a:bodyPr/>
          <a:lstStyle>
            <a:lvl1pPr>
              <a:defRPr/>
            </a:lvl1pPr>
          </a:lstStyle>
          <a:p>
            <a:pPr>
              <a:defRPr/>
            </a:pPr>
            <a:fld id="{D7800321-A877-4B54-8047-F3B778CA8569}" type="datetime1">
              <a:rPr lang="en-US">
                <a:solidFill>
                  <a:srgbClr val="FFFF00"/>
                </a:solidFill>
              </a:rPr>
              <a:pPr>
                <a:defRPr/>
              </a:pPr>
              <a:t>12/27/2018</a:t>
            </a:fld>
            <a:endParaRPr lang="en-US" dirty="0">
              <a:solidFill>
                <a:srgbClr val="FFFF00"/>
              </a:solidFill>
            </a:endParaRPr>
          </a:p>
        </p:txBody>
      </p:sp>
      <p:sp>
        <p:nvSpPr>
          <p:cNvPr id="4"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5" name="Rectangle 21"/>
          <p:cNvSpPr>
            <a:spLocks noGrp="1" noChangeArrowheads="1"/>
          </p:cNvSpPr>
          <p:nvPr>
            <p:ph type="sldNum" sz="quarter" idx="12"/>
          </p:nvPr>
        </p:nvSpPr>
        <p:spPr>
          <a:ln/>
        </p:spPr>
        <p:txBody>
          <a:bodyPr/>
          <a:lstStyle>
            <a:lvl1pPr>
              <a:defRPr/>
            </a:lvl1pPr>
          </a:lstStyle>
          <a:p>
            <a:pPr>
              <a:defRPr/>
            </a:pPr>
            <a:fld id="{9B7FB10D-475A-4048-9071-192A46462D3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7532155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fld id="{39939A60-3341-420B-A9C4-6F8626AEC308}" type="datetime1">
              <a:rPr lang="en-US">
                <a:solidFill>
                  <a:srgbClr val="FFFF00"/>
                </a:solidFill>
              </a:rPr>
              <a:pPr>
                <a:defRPr/>
              </a:pPr>
              <a:t>12/27/2018</a:t>
            </a:fld>
            <a:endParaRPr lang="en-US" dirty="0">
              <a:solidFill>
                <a:srgbClr val="FFFF00"/>
              </a:solidFill>
            </a:endParaRPr>
          </a:p>
        </p:txBody>
      </p:sp>
      <p:sp>
        <p:nvSpPr>
          <p:cNvPr id="3"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4" name="Rectangle 21"/>
          <p:cNvSpPr>
            <a:spLocks noGrp="1" noChangeArrowheads="1"/>
          </p:cNvSpPr>
          <p:nvPr>
            <p:ph type="sldNum" sz="quarter" idx="12"/>
          </p:nvPr>
        </p:nvSpPr>
        <p:spPr>
          <a:ln/>
        </p:spPr>
        <p:txBody>
          <a:bodyPr/>
          <a:lstStyle>
            <a:lvl1pPr>
              <a:defRPr/>
            </a:lvl1pPr>
          </a:lstStyle>
          <a:p>
            <a:pPr>
              <a:defRPr/>
            </a:pPr>
            <a:fld id="{90BDFA00-B3A2-4BA7-BAE9-F1ECAF434E70}"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597762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6" name="Rectangle 6"/>
          <p:cNvSpPr>
            <a:spLocks noGrp="1" noChangeArrowheads="1"/>
          </p:cNvSpPr>
          <p:nvPr>
            <p:ph type="sldNum" sz="quarter" idx="12"/>
          </p:nvPr>
        </p:nvSpPr>
        <p:spPr>
          <a:ln/>
        </p:spPr>
        <p:txBody>
          <a:bodyPr/>
          <a:lstStyle>
            <a:lvl1pPr>
              <a:defRPr/>
            </a:lvl1pPr>
          </a:lstStyle>
          <a:p>
            <a:pPr>
              <a:defRPr/>
            </a:pPr>
            <a:fld id="{4F38AF7B-ED73-426F-903B-8D00BFBC2920}"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496387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73050"/>
            <a:ext cx="3008489"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756" y="273057"/>
            <a:ext cx="511104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3" y="1435103"/>
            <a:ext cx="300848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fld id="{923D7E81-099E-4557-A52C-92B00FB98D52}" type="datetime1">
              <a:rPr lang="en-US">
                <a:solidFill>
                  <a:srgbClr val="FFFF00"/>
                </a:solidFill>
              </a:rPr>
              <a:pPr>
                <a:defRPr/>
              </a:pPr>
              <a:t>12/27/2018</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55F56644-7FD8-43B2-8636-136EFBF73C1E}"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5051470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11"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111"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111"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fld id="{A7931699-8CD9-4651-B918-D439A08DE71B}" type="datetime1">
              <a:rPr lang="en-US">
                <a:solidFill>
                  <a:srgbClr val="FFFF00"/>
                </a:solidFill>
              </a:rPr>
              <a:pPr>
                <a:defRPr/>
              </a:pPr>
              <a:t>12/27/2018</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DA973168-B716-4E25-AC03-53CE6DD02E7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806312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dt" sz="half" idx="10"/>
          </p:nvPr>
        </p:nvSpPr>
        <p:spPr>
          <a:ln/>
        </p:spPr>
        <p:txBody>
          <a:bodyPr/>
          <a:lstStyle>
            <a:lvl1pPr>
              <a:defRPr/>
            </a:lvl1pPr>
          </a:lstStyle>
          <a:p>
            <a:pPr>
              <a:defRPr/>
            </a:pPr>
            <a:fld id="{6905EB2E-2B4E-4057-A8ED-ED9076C23FD4}" type="datetime1">
              <a:rPr lang="en-US">
                <a:solidFill>
                  <a:srgbClr val="FFFF00"/>
                </a:solidFill>
              </a:rPr>
              <a:pPr>
                <a:defRPr/>
              </a:pPr>
              <a:t>12/27/2018</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AC3D1BB3-0F3B-4901-B8D7-791307B8065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3150217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1"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93834"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dt" sz="half" idx="10"/>
          </p:nvPr>
        </p:nvSpPr>
        <p:spPr>
          <a:ln/>
        </p:spPr>
        <p:txBody>
          <a:bodyPr/>
          <a:lstStyle>
            <a:lvl1pPr>
              <a:defRPr/>
            </a:lvl1pPr>
          </a:lstStyle>
          <a:p>
            <a:pPr>
              <a:defRPr/>
            </a:pPr>
            <a:fld id="{1B944801-D086-478B-8C51-5F7590539C07}" type="datetime1">
              <a:rPr lang="en-US">
                <a:solidFill>
                  <a:srgbClr val="FFFF00"/>
                </a:solidFill>
              </a:rPr>
              <a:pPr>
                <a:defRPr/>
              </a:pPr>
              <a:t>12/27/2018</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BFA1E57E-C17D-4B69-9A48-37C80762D60F}"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2578546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able Placeholder 2"/>
          <p:cNvSpPr>
            <a:spLocks noGrp="1"/>
          </p:cNvSpPr>
          <p:nvPr>
            <p:ph type="tbl" idx="1"/>
          </p:nvPr>
        </p:nvSpPr>
        <p:spPr>
          <a:xfrm>
            <a:off x="685800" y="1981200"/>
            <a:ext cx="7772400" cy="4114800"/>
          </a:xfrm>
        </p:spPr>
        <p:txBody>
          <a:bodyPr/>
          <a:lstStyle/>
          <a:p>
            <a:pPr lvl="0"/>
            <a:endParaRPr lang="en-US" noProof="0" dirty="0"/>
          </a:p>
        </p:txBody>
      </p:sp>
      <p:sp>
        <p:nvSpPr>
          <p:cNvPr id="4" name="Rectangle 19"/>
          <p:cNvSpPr>
            <a:spLocks noGrp="1" noChangeArrowheads="1"/>
          </p:cNvSpPr>
          <p:nvPr>
            <p:ph type="dt" sz="half" idx="10"/>
          </p:nvPr>
        </p:nvSpPr>
        <p:spPr>
          <a:ln/>
        </p:spPr>
        <p:txBody>
          <a:bodyPr/>
          <a:lstStyle>
            <a:lvl1pPr>
              <a:defRPr/>
            </a:lvl1pPr>
          </a:lstStyle>
          <a:p>
            <a:pPr>
              <a:defRPr/>
            </a:pPr>
            <a:fld id="{078903B6-1947-42CF-92D9-E62620C27835}" type="datetime1">
              <a:rPr lang="en-US">
                <a:solidFill>
                  <a:srgbClr val="FFFF00"/>
                </a:solidFill>
              </a:rPr>
              <a:pPr>
                <a:defRPr/>
              </a:pPr>
              <a:t>12/27/2018</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72FDA323-8FFB-4901-9499-41397097D366}"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79647732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2" y="117475"/>
            <a:ext cx="9142589" cy="6738938"/>
            <a:chOff x="0" y="74"/>
            <a:chExt cx="5759" cy="4245"/>
          </a:xfrm>
        </p:grpSpPr>
        <p:sp>
          <p:nvSpPr>
            <p:cNvPr id="5" name="Rectangle 3"/>
            <p:cNvSpPr>
              <a:spLocks noChangeArrowheads="1"/>
            </p:cNvSpPr>
            <p:nvPr/>
          </p:nvSpPr>
          <p:spPr bwMode="invGray">
            <a:xfrm>
              <a:off x="432" y="4113"/>
              <a:ext cx="2208" cy="206"/>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6" name="Rectangle 4"/>
            <p:cNvSpPr>
              <a:spLocks noChangeArrowheads="1"/>
            </p:cNvSpPr>
            <p:nvPr/>
          </p:nvSpPr>
          <p:spPr bwMode="invGray">
            <a:xfrm>
              <a:off x="432" y="1536"/>
              <a:ext cx="5327"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7" name="Oval 5"/>
            <p:cNvSpPr>
              <a:spLocks noChangeArrowheads="1"/>
            </p:cNvSpPr>
            <p:nvPr/>
          </p:nvSpPr>
          <p:spPr bwMode="invGray">
            <a:xfrm>
              <a:off x="555"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8" name="Oval 6"/>
            <p:cNvSpPr>
              <a:spLocks noChangeArrowheads="1"/>
            </p:cNvSpPr>
            <p:nvPr/>
          </p:nvSpPr>
          <p:spPr bwMode="invGray">
            <a:xfrm>
              <a:off x="555"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9" name="Oval 7"/>
            <p:cNvSpPr>
              <a:spLocks noChangeArrowheads="1"/>
            </p:cNvSpPr>
            <p:nvPr/>
          </p:nvSpPr>
          <p:spPr bwMode="invGray">
            <a:xfrm>
              <a:off x="555"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0" name="Oval 8"/>
            <p:cNvSpPr>
              <a:spLocks noChangeArrowheads="1"/>
            </p:cNvSpPr>
            <p:nvPr/>
          </p:nvSpPr>
          <p:spPr bwMode="invGray">
            <a:xfrm>
              <a:off x="555" y="65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1" name="Oval 9"/>
            <p:cNvSpPr>
              <a:spLocks noChangeArrowheads="1"/>
            </p:cNvSpPr>
            <p:nvPr/>
          </p:nvSpPr>
          <p:spPr bwMode="invGray">
            <a:xfrm>
              <a:off x="555" y="79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2" name="Oval 10"/>
            <p:cNvSpPr>
              <a:spLocks noChangeArrowheads="1"/>
            </p:cNvSpPr>
            <p:nvPr/>
          </p:nvSpPr>
          <p:spPr bwMode="invGray">
            <a:xfrm>
              <a:off x="555" y="93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 name="Oval 11"/>
            <p:cNvSpPr>
              <a:spLocks noChangeArrowheads="1"/>
            </p:cNvSpPr>
            <p:nvPr/>
          </p:nvSpPr>
          <p:spPr bwMode="invGray">
            <a:xfrm>
              <a:off x="555" y="108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4" name="Oval 12"/>
            <p:cNvSpPr>
              <a:spLocks noChangeArrowheads="1"/>
            </p:cNvSpPr>
            <p:nvPr/>
          </p:nvSpPr>
          <p:spPr bwMode="invGray">
            <a:xfrm>
              <a:off x="555" y="122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5" name="Oval 13"/>
            <p:cNvSpPr>
              <a:spLocks noChangeArrowheads="1"/>
            </p:cNvSpPr>
            <p:nvPr/>
          </p:nvSpPr>
          <p:spPr bwMode="invGray">
            <a:xfrm>
              <a:off x="555" y="137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6" name="Group 14"/>
            <p:cNvGrpSpPr>
              <a:grpSpLocks/>
            </p:cNvGrpSpPr>
            <p:nvPr/>
          </p:nvGrpSpPr>
          <p:grpSpPr bwMode="auto">
            <a:xfrm>
              <a:off x="2859" y="4202"/>
              <a:ext cx="2729" cy="41"/>
              <a:chOff x="2859" y="4202"/>
              <a:chExt cx="2729" cy="41"/>
            </a:xfrm>
          </p:grpSpPr>
          <p:sp>
            <p:nvSpPr>
              <p:cNvPr id="22" name="Oval 15"/>
              <p:cNvSpPr>
                <a:spLocks noChangeArrowheads="1"/>
              </p:cNvSpPr>
              <p:nvPr/>
            </p:nvSpPr>
            <p:spPr bwMode="invGray">
              <a:xfrm>
                <a:off x="285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3" name="Oval 16"/>
              <p:cNvSpPr>
                <a:spLocks noChangeArrowheads="1"/>
              </p:cNvSpPr>
              <p:nvPr/>
            </p:nvSpPr>
            <p:spPr bwMode="invGray">
              <a:xfrm>
                <a:off x="324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4" name="Oval 17"/>
              <p:cNvSpPr>
                <a:spLocks noChangeArrowheads="1"/>
              </p:cNvSpPr>
              <p:nvPr/>
            </p:nvSpPr>
            <p:spPr bwMode="invGray">
              <a:xfrm>
                <a:off x="362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5" name="Oval 18"/>
              <p:cNvSpPr>
                <a:spLocks noChangeArrowheads="1"/>
              </p:cNvSpPr>
              <p:nvPr/>
            </p:nvSpPr>
            <p:spPr bwMode="invGray">
              <a:xfrm>
                <a:off x="4011"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6" name="Oval 19"/>
              <p:cNvSpPr>
                <a:spLocks noChangeArrowheads="1"/>
              </p:cNvSpPr>
              <p:nvPr/>
            </p:nvSpPr>
            <p:spPr bwMode="invGray">
              <a:xfrm>
                <a:off x="4395" y="420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7" name="Oval 20"/>
              <p:cNvSpPr>
                <a:spLocks noChangeArrowheads="1"/>
              </p:cNvSpPr>
              <p:nvPr/>
            </p:nvSpPr>
            <p:spPr bwMode="invGray">
              <a:xfrm>
                <a:off x="477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8" name="Oval 21"/>
              <p:cNvSpPr>
                <a:spLocks noChangeArrowheads="1"/>
              </p:cNvSpPr>
              <p:nvPr/>
            </p:nvSpPr>
            <p:spPr bwMode="invGray">
              <a:xfrm>
                <a:off x="516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9" name="Oval 22"/>
              <p:cNvSpPr>
                <a:spLocks noChangeArrowheads="1"/>
              </p:cNvSpPr>
              <p:nvPr/>
            </p:nvSpPr>
            <p:spPr bwMode="invGray">
              <a:xfrm>
                <a:off x="554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7" name="Oval 23"/>
            <p:cNvSpPr>
              <a:spLocks noChangeArrowheads="1"/>
            </p:cNvSpPr>
            <p:nvPr/>
          </p:nvSpPr>
          <p:spPr bwMode="invGray">
            <a:xfrm>
              <a:off x="555" y="50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8" name="Group 24"/>
            <p:cNvGrpSpPr>
              <a:grpSpLocks/>
            </p:cNvGrpSpPr>
            <p:nvPr/>
          </p:nvGrpSpPr>
          <p:grpSpPr bwMode="auto">
            <a:xfrm>
              <a:off x="0" y="2327"/>
              <a:ext cx="1203" cy="1203"/>
              <a:chOff x="0" y="2327"/>
              <a:chExt cx="1203" cy="1203"/>
            </a:xfrm>
          </p:grpSpPr>
          <p:sp>
            <p:nvSpPr>
              <p:cNvPr id="19" name="Freeform 25"/>
              <p:cNvSpPr>
                <a:spLocks/>
              </p:cNvSpPr>
              <p:nvPr/>
            </p:nvSpPr>
            <p:spPr bwMode="invGray">
              <a:xfrm>
                <a:off x="0" y="2394"/>
                <a:ext cx="443" cy="1033"/>
              </a:xfrm>
              <a:custGeom>
                <a:avLst/>
                <a:gdLst/>
                <a:ahLst/>
                <a:cxnLst>
                  <a:cxn ang="0">
                    <a:pos x="290" y="1016"/>
                  </a:cxn>
                  <a:cxn ang="0">
                    <a:pos x="316" y="974"/>
                  </a:cxn>
                  <a:cxn ang="0">
                    <a:pos x="354" y="920"/>
                  </a:cxn>
                  <a:cxn ang="0">
                    <a:pos x="384" y="884"/>
                  </a:cxn>
                  <a:cxn ang="0">
                    <a:pos x="381" y="832"/>
                  </a:cxn>
                  <a:cxn ang="0">
                    <a:pos x="370" y="794"/>
                  </a:cxn>
                  <a:cxn ang="0">
                    <a:pos x="361" y="760"/>
                  </a:cxn>
                  <a:cxn ang="0">
                    <a:pos x="361" y="734"/>
                  </a:cxn>
                  <a:cxn ang="0">
                    <a:pos x="359" y="707"/>
                  </a:cxn>
                  <a:cxn ang="0">
                    <a:pos x="373" y="691"/>
                  </a:cxn>
                  <a:cxn ang="0">
                    <a:pos x="391" y="686"/>
                  </a:cxn>
                  <a:cxn ang="0">
                    <a:pos x="395" y="680"/>
                  </a:cxn>
                  <a:cxn ang="0">
                    <a:pos x="390" y="671"/>
                  </a:cxn>
                  <a:cxn ang="0">
                    <a:pos x="386" y="660"/>
                  </a:cxn>
                  <a:cxn ang="0">
                    <a:pos x="437" y="635"/>
                  </a:cxn>
                  <a:cxn ang="0">
                    <a:pos x="442" y="619"/>
                  </a:cxn>
                  <a:cxn ang="0">
                    <a:pos x="438" y="604"/>
                  </a:cxn>
                  <a:cxn ang="0">
                    <a:pos x="400" y="543"/>
                  </a:cxn>
                  <a:cxn ang="0">
                    <a:pos x="384" y="474"/>
                  </a:cxn>
                  <a:cxn ang="0">
                    <a:pos x="354" y="455"/>
                  </a:cxn>
                  <a:cxn ang="0">
                    <a:pos x="326" y="433"/>
                  </a:cxn>
                  <a:cxn ang="0">
                    <a:pos x="312" y="411"/>
                  </a:cxn>
                  <a:cxn ang="0">
                    <a:pos x="307" y="391"/>
                  </a:cxn>
                  <a:cxn ang="0">
                    <a:pos x="290" y="339"/>
                  </a:cxn>
                  <a:cxn ang="0">
                    <a:pos x="308" y="289"/>
                  </a:cxn>
                  <a:cxn ang="0">
                    <a:pos x="298" y="278"/>
                  </a:cxn>
                  <a:cxn ang="0">
                    <a:pos x="280" y="307"/>
                  </a:cxn>
                  <a:cxn ang="0">
                    <a:pos x="269" y="283"/>
                  </a:cxn>
                  <a:cxn ang="0">
                    <a:pos x="272" y="224"/>
                  </a:cxn>
                  <a:cxn ang="0">
                    <a:pos x="280" y="177"/>
                  </a:cxn>
                  <a:cxn ang="0">
                    <a:pos x="280" y="146"/>
                  </a:cxn>
                  <a:cxn ang="0">
                    <a:pos x="281" y="123"/>
                  </a:cxn>
                  <a:cxn ang="0">
                    <a:pos x="290" y="104"/>
                  </a:cxn>
                  <a:cxn ang="0">
                    <a:pos x="296" y="97"/>
                  </a:cxn>
                  <a:cxn ang="0">
                    <a:pos x="298" y="94"/>
                  </a:cxn>
                  <a:cxn ang="0">
                    <a:pos x="301" y="92"/>
                  </a:cxn>
                  <a:cxn ang="0">
                    <a:pos x="307" y="83"/>
                  </a:cxn>
                  <a:cxn ang="0">
                    <a:pos x="317" y="79"/>
                  </a:cxn>
                  <a:cxn ang="0">
                    <a:pos x="328" y="77"/>
                  </a:cxn>
                  <a:cxn ang="0">
                    <a:pos x="337" y="74"/>
                  </a:cxn>
                  <a:cxn ang="0">
                    <a:pos x="345" y="67"/>
                  </a:cxn>
                  <a:cxn ang="0">
                    <a:pos x="337" y="50"/>
                  </a:cxn>
                  <a:cxn ang="0">
                    <a:pos x="337" y="47"/>
                  </a:cxn>
                  <a:cxn ang="0">
                    <a:pos x="337" y="43"/>
                  </a:cxn>
                  <a:cxn ang="0">
                    <a:pos x="337" y="41"/>
                  </a:cxn>
                  <a:cxn ang="0">
                    <a:pos x="334" y="38"/>
                  </a:cxn>
                  <a:cxn ang="0">
                    <a:pos x="321" y="21"/>
                  </a:cxn>
                  <a:cxn ang="0">
                    <a:pos x="316" y="0"/>
                  </a:cxn>
                  <a:cxn ang="0">
                    <a:pos x="188" y="94"/>
                  </a:cxn>
                  <a:cxn ang="0">
                    <a:pos x="88" y="218"/>
                  </a:cxn>
                  <a:cxn ang="0">
                    <a:pos x="21" y="366"/>
                  </a:cxn>
                  <a:cxn ang="0">
                    <a:pos x="0" y="530"/>
                  </a:cxn>
                  <a:cxn ang="0">
                    <a:pos x="20" y="680"/>
                  </a:cxn>
                  <a:cxn ang="0">
                    <a:pos x="74" y="819"/>
                  </a:cxn>
                  <a:cxn ang="0">
                    <a:pos x="160" y="938"/>
                  </a:cxn>
                  <a:cxn ang="0">
                    <a:pos x="272" y="1032"/>
                  </a:cxn>
                </a:cxnLst>
                <a:rect l="0" t="0" r="r" b="b"/>
                <a:pathLst>
                  <a:path w="443" h="1033">
                    <a:moveTo>
                      <a:pt x="272" y="1032"/>
                    </a:moveTo>
                    <a:lnTo>
                      <a:pt x="290" y="1016"/>
                    </a:lnTo>
                    <a:lnTo>
                      <a:pt x="301" y="992"/>
                    </a:lnTo>
                    <a:lnTo>
                      <a:pt x="316" y="974"/>
                    </a:lnTo>
                    <a:lnTo>
                      <a:pt x="328" y="955"/>
                    </a:lnTo>
                    <a:lnTo>
                      <a:pt x="354" y="920"/>
                    </a:lnTo>
                    <a:lnTo>
                      <a:pt x="373" y="904"/>
                    </a:lnTo>
                    <a:lnTo>
                      <a:pt x="384" y="884"/>
                    </a:lnTo>
                    <a:lnTo>
                      <a:pt x="390" y="848"/>
                    </a:lnTo>
                    <a:lnTo>
                      <a:pt x="381" y="832"/>
                    </a:lnTo>
                    <a:lnTo>
                      <a:pt x="375" y="812"/>
                    </a:lnTo>
                    <a:lnTo>
                      <a:pt x="370" y="794"/>
                    </a:lnTo>
                    <a:lnTo>
                      <a:pt x="361" y="774"/>
                    </a:lnTo>
                    <a:lnTo>
                      <a:pt x="361" y="760"/>
                    </a:lnTo>
                    <a:lnTo>
                      <a:pt x="361" y="747"/>
                    </a:lnTo>
                    <a:lnTo>
                      <a:pt x="361" y="734"/>
                    </a:lnTo>
                    <a:lnTo>
                      <a:pt x="359" y="722"/>
                    </a:lnTo>
                    <a:lnTo>
                      <a:pt x="359" y="707"/>
                    </a:lnTo>
                    <a:lnTo>
                      <a:pt x="364" y="698"/>
                    </a:lnTo>
                    <a:lnTo>
                      <a:pt x="373" y="691"/>
                    </a:lnTo>
                    <a:lnTo>
                      <a:pt x="390" y="686"/>
                    </a:lnTo>
                    <a:lnTo>
                      <a:pt x="391" y="686"/>
                    </a:lnTo>
                    <a:lnTo>
                      <a:pt x="395" y="682"/>
                    </a:lnTo>
                    <a:lnTo>
                      <a:pt x="395" y="680"/>
                    </a:lnTo>
                    <a:lnTo>
                      <a:pt x="395" y="677"/>
                    </a:lnTo>
                    <a:lnTo>
                      <a:pt x="390" y="671"/>
                    </a:lnTo>
                    <a:lnTo>
                      <a:pt x="386" y="666"/>
                    </a:lnTo>
                    <a:lnTo>
                      <a:pt x="386" y="660"/>
                    </a:lnTo>
                    <a:lnTo>
                      <a:pt x="395" y="655"/>
                    </a:lnTo>
                    <a:lnTo>
                      <a:pt x="437" y="635"/>
                    </a:lnTo>
                    <a:lnTo>
                      <a:pt x="442" y="626"/>
                    </a:lnTo>
                    <a:lnTo>
                      <a:pt x="442" y="619"/>
                    </a:lnTo>
                    <a:lnTo>
                      <a:pt x="442" y="613"/>
                    </a:lnTo>
                    <a:lnTo>
                      <a:pt x="438" y="604"/>
                    </a:lnTo>
                    <a:lnTo>
                      <a:pt x="417" y="577"/>
                    </a:lnTo>
                    <a:lnTo>
                      <a:pt x="400" y="543"/>
                    </a:lnTo>
                    <a:lnTo>
                      <a:pt x="391" y="511"/>
                    </a:lnTo>
                    <a:lnTo>
                      <a:pt x="384" y="474"/>
                    </a:lnTo>
                    <a:lnTo>
                      <a:pt x="368" y="465"/>
                    </a:lnTo>
                    <a:lnTo>
                      <a:pt x="354" y="455"/>
                    </a:lnTo>
                    <a:lnTo>
                      <a:pt x="339" y="444"/>
                    </a:lnTo>
                    <a:lnTo>
                      <a:pt x="326" y="433"/>
                    </a:lnTo>
                    <a:lnTo>
                      <a:pt x="317" y="422"/>
                    </a:lnTo>
                    <a:lnTo>
                      <a:pt x="312" y="411"/>
                    </a:lnTo>
                    <a:lnTo>
                      <a:pt x="308" y="402"/>
                    </a:lnTo>
                    <a:lnTo>
                      <a:pt x="307" y="391"/>
                    </a:lnTo>
                    <a:lnTo>
                      <a:pt x="285" y="363"/>
                    </a:lnTo>
                    <a:lnTo>
                      <a:pt x="290" y="339"/>
                    </a:lnTo>
                    <a:lnTo>
                      <a:pt x="301" y="314"/>
                    </a:lnTo>
                    <a:lnTo>
                      <a:pt x="308" y="289"/>
                    </a:lnTo>
                    <a:lnTo>
                      <a:pt x="308" y="267"/>
                    </a:lnTo>
                    <a:lnTo>
                      <a:pt x="298" y="278"/>
                    </a:lnTo>
                    <a:lnTo>
                      <a:pt x="287" y="294"/>
                    </a:lnTo>
                    <a:lnTo>
                      <a:pt x="280" y="307"/>
                    </a:lnTo>
                    <a:lnTo>
                      <a:pt x="272" y="314"/>
                    </a:lnTo>
                    <a:lnTo>
                      <a:pt x="269" y="283"/>
                    </a:lnTo>
                    <a:lnTo>
                      <a:pt x="271" y="254"/>
                    </a:lnTo>
                    <a:lnTo>
                      <a:pt x="272" y="224"/>
                    </a:lnTo>
                    <a:lnTo>
                      <a:pt x="272" y="195"/>
                    </a:lnTo>
                    <a:lnTo>
                      <a:pt x="280" y="177"/>
                    </a:lnTo>
                    <a:lnTo>
                      <a:pt x="280" y="164"/>
                    </a:lnTo>
                    <a:lnTo>
                      <a:pt x="280" y="146"/>
                    </a:lnTo>
                    <a:lnTo>
                      <a:pt x="281" y="133"/>
                    </a:lnTo>
                    <a:lnTo>
                      <a:pt x="281" y="123"/>
                    </a:lnTo>
                    <a:lnTo>
                      <a:pt x="285" y="113"/>
                    </a:lnTo>
                    <a:lnTo>
                      <a:pt x="290" y="104"/>
                    </a:lnTo>
                    <a:lnTo>
                      <a:pt x="296" y="97"/>
                    </a:lnTo>
                    <a:lnTo>
                      <a:pt x="296" y="97"/>
                    </a:lnTo>
                    <a:lnTo>
                      <a:pt x="298" y="94"/>
                    </a:lnTo>
                    <a:lnTo>
                      <a:pt x="298" y="94"/>
                    </a:lnTo>
                    <a:lnTo>
                      <a:pt x="298" y="94"/>
                    </a:lnTo>
                    <a:lnTo>
                      <a:pt x="301" y="92"/>
                    </a:lnTo>
                    <a:lnTo>
                      <a:pt x="303" y="86"/>
                    </a:lnTo>
                    <a:lnTo>
                      <a:pt x="307" y="83"/>
                    </a:lnTo>
                    <a:lnTo>
                      <a:pt x="308" y="83"/>
                    </a:lnTo>
                    <a:lnTo>
                      <a:pt x="317" y="79"/>
                    </a:lnTo>
                    <a:lnTo>
                      <a:pt x="323" y="77"/>
                    </a:lnTo>
                    <a:lnTo>
                      <a:pt x="328" y="77"/>
                    </a:lnTo>
                    <a:lnTo>
                      <a:pt x="334" y="74"/>
                    </a:lnTo>
                    <a:lnTo>
                      <a:pt x="337" y="74"/>
                    </a:lnTo>
                    <a:lnTo>
                      <a:pt x="339" y="72"/>
                    </a:lnTo>
                    <a:lnTo>
                      <a:pt x="345" y="67"/>
                    </a:lnTo>
                    <a:lnTo>
                      <a:pt x="345" y="63"/>
                    </a:lnTo>
                    <a:lnTo>
                      <a:pt x="337" y="50"/>
                    </a:lnTo>
                    <a:lnTo>
                      <a:pt x="337" y="50"/>
                    </a:lnTo>
                    <a:lnTo>
                      <a:pt x="337" y="47"/>
                    </a:lnTo>
                    <a:lnTo>
                      <a:pt x="337" y="47"/>
                    </a:lnTo>
                    <a:lnTo>
                      <a:pt x="337" y="43"/>
                    </a:lnTo>
                    <a:lnTo>
                      <a:pt x="337" y="43"/>
                    </a:lnTo>
                    <a:lnTo>
                      <a:pt x="337" y="41"/>
                    </a:lnTo>
                    <a:lnTo>
                      <a:pt x="334" y="41"/>
                    </a:lnTo>
                    <a:lnTo>
                      <a:pt x="334" y="38"/>
                    </a:lnTo>
                    <a:lnTo>
                      <a:pt x="328" y="30"/>
                    </a:lnTo>
                    <a:lnTo>
                      <a:pt x="321" y="21"/>
                    </a:lnTo>
                    <a:lnTo>
                      <a:pt x="317" y="11"/>
                    </a:lnTo>
                    <a:lnTo>
                      <a:pt x="316" y="0"/>
                    </a:lnTo>
                    <a:lnTo>
                      <a:pt x="249" y="41"/>
                    </a:lnTo>
                    <a:lnTo>
                      <a:pt x="188" y="94"/>
                    </a:lnTo>
                    <a:lnTo>
                      <a:pt x="133" y="151"/>
                    </a:lnTo>
                    <a:lnTo>
                      <a:pt x="88" y="218"/>
                    </a:lnTo>
                    <a:lnTo>
                      <a:pt x="50" y="289"/>
                    </a:lnTo>
                    <a:lnTo>
                      <a:pt x="21" y="366"/>
                    </a:lnTo>
                    <a:lnTo>
                      <a:pt x="5" y="446"/>
                    </a:lnTo>
                    <a:lnTo>
                      <a:pt x="0" y="530"/>
                    </a:lnTo>
                    <a:lnTo>
                      <a:pt x="5" y="608"/>
                    </a:lnTo>
                    <a:lnTo>
                      <a:pt x="20" y="680"/>
                    </a:lnTo>
                    <a:lnTo>
                      <a:pt x="45" y="751"/>
                    </a:lnTo>
                    <a:lnTo>
                      <a:pt x="74" y="819"/>
                    </a:lnTo>
                    <a:lnTo>
                      <a:pt x="114" y="879"/>
                    </a:lnTo>
                    <a:lnTo>
                      <a:pt x="160" y="938"/>
                    </a:lnTo>
                    <a:lnTo>
                      <a:pt x="215" y="987"/>
                    </a:lnTo>
                    <a:lnTo>
                      <a:pt x="272" y="1032"/>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0" name="Freeform 26"/>
              <p:cNvSpPr>
                <a:spLocks/>
              </p:cNvSpPr>
              <p:nvPr/>
            </p:nvSpPr>
            <p:spPr bwMode="invGray">
              <a:xfrm>
                <a:off x="379" y="2327"/>
                <a:ext cx="824" cy="1203"/>
              </a:xfrm>
              <a:custGeom>
                <a:avLst/>
                <a:gdLst/>
                <a:ahLst/>
                <a:cxnLst>
                  <a:cxn ang="0">
                    <a:pos x="796" y="688"/>
                  </a:cxn>
                  <a:cxn ang="0">
                    <a:pos x="756" y="641"/>
                  </a:cxn>
                  <a:cxn ang="0">
                    <a:pos x="812" y="615"/>
                  </a:cxn>
                  <a:cxn ang="0">
                    <a:pos x="814" y="502"/>
                  </a:cxn>
                  <a:cxn ang="0">
                    <a:pos x="705" y="247"/>
                  </a:cxn>
                  <a:cxn ang="0">
                    <a:pos x="651" y="262"/>
                  </a:cxn>
                  <a:cxn ang="0">
                    <a:pos x="574" y="289"/>
                  </a:cxn>
                  <a:cxn ang="0">
                    <a:pos x="536" y="258"/>
                  </a:cxn>
                  <a:cxn ang="0">
                    <a:pos x="563" y="170"/>
                  </a:cxn>
                  <a:cxn ang="0">
                    <a:pos x="532" y="81"/>
                  </a:cxn>
                  <a:cxn ang="0">
                    <a:pos x="455" y="56"/>
                  </a:cxn>
                  <a:cxn ang="0">
                    <a:pos x="484" y="150"/>
                  </a:cxn>
                  <a:cxn ang="0">
                    <a:pos x="465" y="190"/>
                  </a:cxn>
                  <a:cxn ang="0">
                    <a:pos x="442" y="200"/>
                  </a:cxn>
                  <a:cxn ang="0">
                    <a:pos x="419" y="164"/>
                  </a:cxn>
                  <a:cxn ang="0">
                    <a:pos x="381" y="108"/>
                  </a:cxn>
                  <a:cxn ang="0">
                    <a:pos x="406" y="108"/>
                  </a:cxn>
                  <a:cxn ang="0">
                    <a:pos x="424" y="72"/>
                  </a:cxn>
                  <a:cxn ang="0">
                    <a:pos x="325" y="0"/>
                  </a:cxn>
                  <a:cxn ang="0">
                    <a:pos x="281" y="27"/>
                  </a:cxn>
                  <a:cxn ang="0">
                    <a:pos x="240" y="72"/>
                  </a:cxn>
                  <a:cxn ang="0">
                    <a:pos x="209" y="114"/>
                  </a:cxn>
                  <a:cxn ang="0">
                    <a:pos x="209" y="150"/>
                  </a:cxn>
                  <a:cxn ang="0">
                    <a:pos x="240" y="164"/>
                  </a:cxn>
                  <a:cxn ang="0">
                    <a:pos x="209" y="222"/>
                  </a:cxn>
                  <a:cxn ang="0">
                    <a:pos x="213" y="242"/>
                  </a:cxn>
                  <a:cxn ang="0">
                    <a:pos x="267" y="222"/>
                  </a:cxn>
                  <a:cxn ang="0">
                    <a:pos x="303" y="170"/>
                  </a:cxn>
                  <a:cxn ang="0">
                    <a:pos x="354" y="231"/>
                  </a:cxn>
                  <a:cxn ang="0">
                    <a:pos x="372" y="291"/>
                  </a:cxn>
                  <a:cxn ang="0">
                    <a:pos x="348" y="294"/>
                  </a:cxn>
                  <a:cxn ang="0">
                    <a:pos x="298" y="309"/>
                  </a:cxn>
                  <a:cxn ang="0">
                    <a:pos x="323" y="330"/>
                  </a:cxn>
                  <a:cxn ang="0">
                    <a:pos x="260" y="339"/>
                  </a:cxn>
                  <a:cxn ang="0">
                    <a:pos x="189" y="411"/>
                  </a:cxn>
                  <a:cxn ang="0">
                    <a:pos x="184" y="469"/>
                  </a:cxn>
                  <a:cxn ang="0">
                    <a:pos x="148" y="435"/>
                  </a:cxn>
                  <a:cxn ang="0">
                    <a:pos x="83" y="402"/>
                  </a:cxn>
                  <a:cxn ang="0">
                    <a:pos x="0" y="455"/>
                  </a:cxn>
                  <a:cxn ang="0">
                    <a:pos x="54" y="496"/>
                  </a:cxn>
                  <a:cxn ang="0">
                    <a:pos x="74" y="485"/>
                  </a:cxn>
                  <a:cxn ang="0">
                    <a:pos x="54" y="608"/>
                  </a:cxn>
                  <a:cxn ang="0">
                    <a:pos x="132" y="641"/>
                  </a:cxn>
                  <a:cxn ang="0">
                    <a:pos x="195" y="661"/>
                  </a:cxn>
                  <a:cxn ang="0">
                    <a:pos x="249" y="744"/>
                  </a:cxn>
                  <a:cxn ang="0">
                    <a:pos x="334" y="886"/>
                  </a:cxn>
                  <a:cxn ang="0">
                    <a:pos x="391" y="1007"/>
                  </a:cxn>
                  <a:cxn ang="0">
                    <a:pos x="292" y="1052"/>
                  </a:cxn>
                  <a:cxn ang="0">
                    <a:pos x="182" y="1105"/>
                  </a:cxn>
                  <a:cxn ang="0">
                    <a:pos x="68" y="1180"/>
                  </a:cxn>
                  <a:cxn ang="0">
                    <a:pos x="200" y="1202"/>
                  </a:cxn>
                  <a:cxn ang="0">
                    <a:pos x="417" y="1168"/>
                  </a:cxn>
                  <a:cxn ang="0">
                    <a:pos x="613" y="1052"/>
                  </a:cxn>
                  <a:cxn ang="0">
                    <a:pos x="610" y="929"/>
                  </a:cxn>
                  <a:cxn ang="0">
                    <a:pos x="543" y="888"/>
                  </a:cxn>
                  <a:cxn ang="0">
                    <a:pos x="567" y="791"/>
                  </a:cxn>
                  <a:cxn ang="0">
                    <a:pos x="655" y="738"/>
                  </a:cxn>
                  <a:cxn ang="0">
                    <a:pos x="725" y="713"/>
                  </a:cxn>
                  <a:cxn ang="0">
                    <a:pos x="792" y="729"/>
                  </a:cxn>
                </a:cxnLst>
                <a:rect l="0" t="0" r="r" b="b"/>
                <a:pathLst>
                  <a:path w="824" h="1203">
                    <a:moveTo>
                      <a:pt x="803" y="736"/>
                    </a:moveTo>
                    <a:lnTo>
                      <a:pt x="807" y="724"/>
                    </a:lnTo>
                    <a:lnTo>
                      <a:pt x="808" y="713"/>
                    </a:lnTo>
                    <a:lnTo>
                      <a:pt x="812" y="702"/>
                    </a:lnTo>
                    <a:lnTo>
                      <a:pt x="814" y="691"/>
                    </a:lnTo>
                    <a:lnTo>
                      <a:pt x="803" y="691"/>
                    </a:lnTo>
                    <a:lnTo>
                      <a:pt x="796" y="688"/>
                    </a:lnTo>
                    <a:lnTo>
                      <a:pt x="783" y="686"/>
                    </a:lnTo>
                    <a:lnTo>
                      <a:pt x="776" y="680"/>
                    </a:lnTo>
                    <a:lnTo>
                      <a:pt x="770" y="675"/>
                    </a:lnTo>
                    <a:lnTo>
                      <a:pt x="767" y="666"/>
                    </a:lnTo>
                    <a:lnTo>
                      <a:pt x="761" y="661"/>
                    </a:lnTo>
                    <a:lnTo>
                      <a:pt x="760" y="655"/>
                    </a:lnTo>
                    <a:lnTo>
                      <a:pt x="756" y="641"/>
                    </a:lnTo>
                    <a:lnTo>
                      <a:pt x="756" y="624"/>
                    </a:lnTo>
                    <a:lnTo>
                      <a:pt x="760" y="610"/>
                    </a:lnTo>
                    <a:lnTo>
                      <a:pt x="767" y="599"/>
                    </a:lnTo>
                    <a:lnTo>
                      <a:pt x="781" y="597"/>
                    </a:lnTo>
                    <a:lnTo>
                      <a:pt x="792" y="599"/>
                    </a:lnTo>
                    <a:lnTo>
                      <a:pt x="803" y="608"/>
                    </a:lnTo>
                    <a:lnTo>
                      <a:pt x="812" y="615"/>
                    </a:lnTo>
                    <a:lnTo>
                      <a:pt x="819" y="628"/>
                    </a:lnTo>
                    <a:lnTo>
                      <a:pt x="823" y="619"/>
                    </a:lnTo>
                    <a:lnTo>
                      <a:pt x="823" y="610"/>
                    </a:lnTo>
                    <a:lnTo>
                      <a:pt x="823" y="605"/>
                    </a:lnTo>
                    <a:lnTo>
                      <a:pt x="823" y="597"/>
                    </a:lnTo>
                    <a:lnTo>
                      <a:pt x="819" y="549"/>
                    </a:lnTo>
                    <a:lnTo>
                      <a:pt x="814" y="502"/>
                    </a:lnTo>
                    <a:lnTo>
                      <a:pt x="807" y="455"/>
                    </a:lnTo>
                    <a:lnTo>
                      <a:pt x="792" y="411"/>
                    </a:lnTo>
                    <a:lnTo>
                      <a:pt x="776" y="366"/>
                    </a:lnTo>
                    <a:lnTo>
                      <a:pt x="756" y="325"/>
                    </a:lnTo>
                    <a:lnTo>
                      <a:pt x="734" y="285"/>
                    </a:lnTo>
                    <a:lnTo>
                      <a:pt x="709" y="247"/>
                    </a:lnTo>
                    <a:lnTo>
                      <a:pt x="705" y="247"/>
                    </a:lnTo>
                    <a:lnTo>
                      <a:pt x="702" y="244"/>
                    </a:lnTo>
                    <a:lnTo>
                      <a:pt x="698" y="244"/>
                    </a:lnTo>
                    <a:lnTo>
                      <a:pt x="693" y="242"/>
                    </a:lnTo>
                    <a:lnTo>
                      <a:pt x="677" y="253"/>
                    </a:lnTo>
                    <a:lnTo>
                      <a:pt x="668" y="254"/>
                    </a:lnTo>
                    <a:lnTo>
                      <a:pt x="660" y="258"/>
                    </a:lnTo>
                    <a:lnTo>
                      <a:pt x="651" y="262"/>
                    </a:lnTo>
                    <a:lnTo>
                      <a:pt x="642" y="264"/>
                    </a:lnTo>
                    <a:lnTo>
                      <a:pt x="631" y="267"/>
                    </a:lnTo>
                    <a:lnTo>
                      <a:pt x="619" y="273"/>
                    </a:lnTo>
                    <a:lnTo>
                      <a:pt x="606" y="278"/>
                    </a:lnTo>
                    <a:lnTo>
                      <a:pt x="594" y="283"/>
                    </a:lnTo>
                    <a:lnTo>
                      <a:pt x="583" y="285"/>
                    </a:lnTo>
                    <a:lnTo>
                      <a:pt x="574" y="289"/>
                    </a:lnTo>
                    <a:lnTo>
                      <a:pt x="567" y="291"/>
                    </a:lnTo>
                    <a:lnTo>
                      <a:pt x="557" y="289"/>
                    </a:lnTo>
                    <a:lnTo>
                      <a:pt x="554" y="285"/>
                    </a:lnTo>
                    <a:lnTo>
                      <a:pt x="548" y="280"/>
                    </a:lnTo>
                    <a:lnTo>
                      <a:pt x="547" y="278"/>
                    </a:lnTo>
                    <a:lnTo>
                      <a:pt x="543" y="273"/>
                    </a:lnTo>
                    <a:lnTo>
                      <a:pt x="536" y="258"/>
                    </a:lnTo>
                    <a:lnTo>
                      <a:pt x="532" y="244"/>
                    </a:lnTo>
                    <a:lnTo>
                      <a:pt x="532" y="231"/>
                    </a:lnTo>
                    <a:lnTo>
                      <a:pt x="530" y="217"/>
                    </a:lnTo>
                    <a:lnTo>
                      <a:pt x="532" y="202"/>
                    </a:lnTo>
                    <a:lnTo>
                      <a:pt x="541" y="190"/>
                    </a:lnTo>
                    <a:lnTo>
                      <a:pt x="552" y="177"/>
                    </a:lnTo>
                    <a:lnTo>
                      <a:pt x="563" y="170"/>
                    </a:lnTo>
                    <a:lnTo>
                      <a:pt x="574" y="159"/>
                    </a:lnTo>
                    <a:lnTo>
                      <a:pt x="583" y="146"/>
                    </a:lnTo>
                    <a:lnTo>
                      <a:pt x="588" y="134"/>
                    </a:lnTo>
                    <a:lnTo>
                      <a:pt x="588" y="119"/>
                    </a:lnTo>
                    <a:lnTo>
                      <a:pt x="568" y="105"/>
                    </a:lnTo>
                    <a:lnTo>
                      <a:pt x="552" y="92"/>
                    </a:lnTo>
                    <a:lnTo>
                      <a:pt x="532" y="81"/>
                    </a:lnTo>
                    <a:lnTo>
                      <a:pt x="512" y="70"/>
                    </a:lnTo>
                    <a:lnTo>
                      <a:pt x="491" y="58"/>
                    </a:lnTo>
                    <a:lnTo>
                      <a:pt x="471" y="47"/>
                    </a:lnTo>
                    <a:lnTo>
                      <a:pt x="449" y="38"/>
                    </a:lnTo>
                    <a:lnTo>
                      <a:pt x="428" y="31"/>
                    </a:lnTo>
                    <a:lnTo>
                      <a:pt x="442" y="45"/>
                    </a:lnTo>
                    <a:lnTo>
                      <a:pt x="455" y="56"/>
                    </a:lnTo>
                    <a:lnTo>
                      <a:pt x="465" y="63"/>
                    </a:lnTo>
                    <a:lnTo>
                      <a:pt x="484" y="74"/>
                    </a:lnTo>
                    <a:lnTo>
                      <a:pt x="485" y="88"/>
                    </a:lnTo>
                    <a:lnTo>
                      <a:pt x="484" y="105"/>
                    </a:lnTo>
                    <a:lnTo>
                      <a:pt x="478" y="123"/>
                    </a:lnTo>
                    <a:lnTo>
                      <a:pt x="478" y="135"/>
                    </a:lnTo>
                    <a:lnTo>
                      <a:pt x="484" y="150"/>
                    </a:lnTo>
                    <a:lnTo>
                      <a:pt x="484" y="155"/>
                    </a:lnTo>
                    <a:lnTo>
                      <a:pt x="480" y="161"/>
                    </a:lnTo>
                    <a:lnTo>
                      <a:pt x="474" y="166"/>
                    </a:lnTo>
                    <a:lnTo>
                      <a:pt x="469" y="170"/>
                    </a:lnTo>
                    <a:lnTo>
                      <a:pt x="465" y="175"/>
                    </a:lnTo>
                    <a:lnTo>
                      <a:pt x="465" y="180"/>
                    </a:lnTo>
                    <a:lnTo>
                      <a:pt x="465" y="190"/>
                    </a:lnTo>
                    <a:lnTo>
                      <a:pt x="464" y="195"/>
                    </a:lnTo>
                    <a:lnTo>
                      <a:pt x="460" y="197"/>
                    </a:lnTo>
                    <a:lnTo>
                      <a:pt x="458" y="200"/>
                    </a:lnTo>
                    <a:lnTo>
                      <a:pt x="455" y="200"/>
                    </a:lnTo>
                    <a:lnTo>
                      <a:pt x="453" y="200"/>
                    </a:lnTo>
                    <a:lnTo>
                      <a:pt x="447" y="197"/>
                    </a:lnTo>
                    <a:lnTo>
                      <a:pt x="442" y="200"/>
                    </a:lnTo>
                    <a:lnTo>
                      <a:pt x="433" y="202"/>
                    </a:lnTo>
                    <a:lnTo>
                      <a:pt x="428" y="202"/>
                    </a:lnTo>
                    <a:lnTo>
                      <a:pt x="424" y="200"/>
                    </a:lnTo>
                    <a:lnTo>
                      <a:pt x="424" y="197"/>
                    </a:lnTo>
                    <a:lnTo>
                      <a:pt x="424" y="197"/>
                    </a:lnTo>
                    <a:lnTo>
                      <a:pt x="422" y="195"/>
                    </a:lnTo>
                    <a:lnTo>
                      <a:pt x="419" y="164"/>
                    </a:lnTo>
                    <a:lnTo>
                      <a:pt x="411" y="159"/>
                    </a:lnTo>
                    <a:lnTo>
                      <a:pt x="406" y="150"/>
                    </a:lnTo>
                    <a:lnTo>
                      <a:pt x="397" y="141"/>
                    </a:lnTo>
                    <a:lnTo>
                      <a:pt x="390" y="134"/>
                    </a:lnTo>
                    <a:lnTo>
                      <a:pt x="386" y="125"/>
                    </a:lnTo>
                    <a:lnTo>
                      <a:pt x="384" y="117"/>
                    </a:lnTo>
                    <a:lnTo>
                      <a:pt x="381" y="108"/>
                    </a:lnTo>
                    <a:lnTo>
                      <a:pt x="384" y="103"/>
                    </a:lnTo>
                    <a:lnTo>
                      <a:pt x="386" y="99"/>
                    </a:lnTo>
                    <a:lnTo>
                      <a:pt x="390" y="99"/>
                    </a:lnTo>
                    <a:lnTo>
                      <a:pt x="390" y="97"/>
                    </a:lnTo>
                    <a:lnTo>
                      <a:pt x="391" y="97"/>
                    </a:lnTo>
                    <a:lnTo>
                      <a:pt x="397" y="103"/>
                    </a:lnTo>
                    <a:lnTo>
                      <a:pt x="406" y="108"/>
                    </a:lnTo>
                    <a:lnTo>
                      <a:pt x="413" y="110"/>
                    </a:lnTo>
                    <a:lnTo>
                      <a:pt x="422" y="110"/>
                    </a:lnTo>
                    <a:lnTo>
                      <a:pt x="424" y="110"/>
                    </a:lnTo>
                    <a:lnTo>
                      <a:pt x="424" y="108"/>
                    </a:lnTo>
                    <a:lnTo>
                      <a:pt x="424" y="108"/>
                    </a:lnTo>
                    <a:lnTo>
                      <a:pt x="424" y="108"/>
                    </a:lnTo>
                    <a:lnTo>
                      <a:pt x="424" y="72"/>
                    </a:lnTo>
                    <a:lnTo>
                      <a:pt x="411" y="56"/>
                    </a:lnTo>
                    <a:lnTo>
                      <a:pt x="395" y="42"/>
                    </a:lnTo>
                    <a:lnTo>
                      <a:pt x="377" y="27"/>
                    </a:lnTo>
                    <a:lnTo>
                      <a:pt x="364" y="9"/>
                    </a:lnTo>
                    <a:lnTo>
                      <a:pt x="350" y="5"/>
                    </a:lnTo>
                    <a:lnTo>
                      <a:pt x="339" y="2"/>
                    </a:lnTo>
                    <a:lnTo>
                      <a:pt x="325" y="0"/>
                    </a:lnTo>
                    <a:lnTo>
                      <a:pt x="312" y="0"/>
                    </a:lnTo>
                    <a:lnTo>
                      <a:pt x="308" y="0"/>
                    </a:lnTo>
                    <a:lnTo>
                      <a:pt x="308" y="2"/>
                    </a:lnTo>
                    <a:lnTo>
                      <a:pt x="308" y="5"/>
                    </a:lnTo>
                    <a:lnTo>
                      <a:pt x="307" y="9"/>
                    </a:lnTo>
                    <a:lnTo>
                      <a:pt x="289" y="14"/>
                    </a:lnTo>
                    <a:lnTo>
                      <a:pt x="281" y="27"/>
                    </a:lnTo>
                    <a:lnTo>
                      <a:pt x="276" y="42"/>
                    </a:lnTo>
                    <a:lnTo>
                      <a:pt x="265" y="56"/>
                    </a:lnTo>
                    <a:lnTo>
                      <a:pt x="260" y="56"/>
                    </a:lnTo>
                    <a:lnTo>
                      <a:pt x="256" y="56"/>
                    </a:lnTo>
                    <a:lnTo>
                      <a:pt x="251" y="56"/>
                    </a:lnTo>
                    <a:lnTo>
                      <a:pt x="249" y="58"/>
                    </a:lnTo>
                    <a:lnTo>
                      <a:pt x="240" y="72"/>
                    </a:lnTo>
                    <a:lnTo>
                      <a:pt x="231" y="87"/>
                    </a:lnTo>
                    <a:lnTo>
                      <a:pt x="224" y="99"/>
                    </a:lnTo>
                    <a:lnTo>
                      <a:pt x="213" y="110"/>
                    </a:lnTo>
                    <a:lnTo>
                      <a:pt x="209" y="110"/>
                    </a:lnTo>
                    <a:lnTo>
                      <a:pt x="209" y="110"/>
                    </a:lnTo>
                    <a:lnTo>
                      <a:pt x="209" y="110"/>
                    </a:lnTo>
                    <a:lnTo>
                      <a:pt x="209" y="114"/>
                    </a:lnTo>
                    <a:lnTo>
                      <a:pt x="184" y="139"/>
                    </a:lnTo>
                    <a:lnTo>
                      <a:pt x="184" y="139"/>
                    </a:lnTo>
                    <a:lnTo>
                      <a:pt x="184" y="139"/>
                    </a:lnTo>
                    <a:lnTo>
                      <a:pt x="184" y="139"/>
                    </a:lnTo>
                    <a:lnTo>
                      <a:pt x="184" y="141"/>
                    </a:lnTo>
                    <a:lnTo>
                      <a:pt x="195" y="146"/>
                    </a:lnTo>
                    <a:lnTo>
                      <a:pt x="209" y="150"/>
                    </a:lnTo>
                    <a:lnTo>
                      <a:pt x="224" y="153"/>
                    </a:lnTo>
                    <a:lnTo>
                      <a:pt x="234" y="153"/>
                    </a:lnTo>
                    <a:lnTo>
                      <a:pt x="236" y="155"/>
                    </a:lnTo>
                    <a:lnTo>
                      <a:pt x="240" y="155"/>
                    </a:lnTo>
                    <a:lnTo>
                      <a:pt x="240" y="159"/>
                    </a:lnTo>
                    <a:lnTo>
                      <a:pt x="242" y="161"/>
                    </a:lnTo>
                    <a:lnTo>
                      <a:pt x="240" y="164"/>
                    </a:lnTo>
                    <a:lnTo>
                      <a:pt x="234" y="166"/>
                    </a:lnTo>
                    <a:lnTo>
                      <a:pt x="231" y="170"/>
                    </a:lnTo>
                    <a:lnTo>
                      <a:pt x="225" y="171"/>
                    </a:lnTo>
                    <a:lnTo>
                      <a:pt x="220" y="180"/>
                    </a:lnTo>
                    <a:lnTo>
                      <a:pt x="215" y="195"/>
                    </a:lnTo>
                    <a:lnTo>
                      <a:pt x="209" y="208"/>
                    </a:lnTo>
                    <a:lnTo>
                      <a:pt x="209" y="222"/>
                    </a:lnTo>
                    <a:lnTo>
                      <a:pt x="213" y="227"/>
                    </a:lnTo>
                    <a:lnTo>
                      <a:pt x="215" y="227"/>
                    </a:lnTo>
                    <a:lnTo>
                      <a:pt x="213" y="231"/>
                    </a:lnTo>
                    <a:lnTo>
                      <a:pt x="209" y="238"/>
                    </a:lnTo>
                    <a:lnTo>
                      <a:pt x="209" y="238"/>
                    </a:lnTo>
                    <a:lnTo>
                      <a:pt x="213" y="242"/>
                    </a:lnTo>
                    <a:lnTo>
                      <a:pt x="213" y="242"/>
                    </a:lnTo>
                    <a:lnTo>
                      <a:pt x="215" y="244"/>
                    </a:lnTo>
                    <a:lnTo>
                      <a:pt x="231" y="233"/>
                    </a:lnTo>
                    <a:lnTo>
                      <a:pt x="260" y="231"/>
                    </a:lnTo>
                    <a:lnTo>
                      <a:pt x="260" y="227"/>
                    </a:lnTo>
                    <a:lnTo>
                      <a:pt x="262" y="226"/>
                    </a:lnTo>
                    <a:lnTo>
                      <a:pt x="265" y="226"/>
                    </a:lnTo>
                    <a:lnTo>
                      <a:pt x="267" y="222"/>
                    </a:lnTo>
                    <a:lnTo>
                      <a:pt x="267" y="200"/>
                    </a:lnTo>
                    <a:lnTo>
                      <a:pt x="289" y="155"/>
                    </a:lnTo>
                    <a:lnTo>
                      <a:pt x="289" y="155"/>
                    </a:lnTo>
                    <a:lnTo>
                      <a:pt x="292" y="155"/>
                    </a:lnTo>
                    <a:lnTo>
                      <a:pt x="292" y="155"/>
                    </a:lnTo>
                    <a:lnTo>
                      <a:pt x="292" y="155"/>
                    </a:lnTo>
                    <a:lnTo>
                      <a:pt x="303" y="170"/>
                    </a:lnTo>
                    <a:lnTo>
                      <a:pt x="312" y="180"/>
                    </a:lnTo>
                    <a:lnTo>
                      <a:pt x="323" y="195"/>
                    </a:lnTo>
                    <a:lnTo>
                      <a:pt x="336" y="206"/>
                    </a:lnTo>
                    <a:lnTo>
                      <a:pt x="343" y="211"/>
                    </a:lnTo>
                    <a:lnTo>
                      <a:pt x="345" y="217"/>
                    </a:lnTo>
                    <a:lnTo>
                      <a:pt x="350" y="226"/>
                    </a:lnTo>
                    <a:lnTo>
                      <a:pt x="354" y="231"/>
                    </a:lnTo>
                    <a:lnTo>
                      <a:pt x="354" y="244"/>
                    </a:lnTo>
                    <a:lnTo>
                      <a:pt x="354" y="258"/>
                    </a:lnTo>
                    <a:lnTo>
                      <a:pt x="359" y="273"/>
                    </a:lnTo>
                    <a:lnTo>
                      <a:pt x="364" y="283"/>
                    </a:lnTo>
                    <a:lnTo>
                      <a:pt x="366" y="285"/>
                    </a:lnTo>
                    <a:lnTo>
                      <a:pt x="370" y="289"/>
                    </a:lnTo>
                    <a:lnTo>
                      <a:pt x="372" y="291"/>
                    </a:lnTo>
                    <a:lnTo>
                      <a:pt x="375" y="294"/>
                    </a:lnTo>
                    <a:lnTo>
                      <a:pt x="375" y="298"/>
                    </a:lnTo>
                    <a:lnTo>
                      <a:pt x="372" y="300"/>
                    </a:lnTo>
                    <a:lnTo>
                      <a:pt x="372" y="305"/>
                    </a:lnTo>
                    <a:lnTo>
                      <a:pt x="370" y="309"/>
                    </a:lnTo>
                    <a:lnTo>
                      <a:pt x="359" y="305"/>
                    </a:lnTo>
                    <a:lnTo>
                      <a:pt x="348" y="294"/>
                    </a:lnTo>
                    <a:lnTo>
                      <a:pt x="336" y="285"/>
                    </a:lnTo>
                    <a:lnTo>
                      <a:pt x="323" y="283"/>
                    </a:lnTo>
                    <a:lnTo>
                      <a:pt x="314" y="289"/>
                    </a:lnTo>
                    <a:lnTo>
                      <a:pt x="308" y="294"/>
                    </a:lnTo>
                    <a:lnTo>
                      <a:pt x="299" y="300"/>
                    </a:lnTo>
                    <a:lnTo>
                      <a:pt x="296" y="305"/>
                    </a:lnTo>
                    <a:lnTo>
                      <a:pt x="298" y="309"/>
                    </a:lnTo>
                    <a:lnTo>
                      <a:pt x="299" y="310"/>
                    </a:lnTo>
                    <a:lnTo>
                      <a:pt x="299" y="314"/>
                    </a:lnTo>
                    <a:lnTo>
                      <a:pt x="303" y="314"/>
                    </a:lnTo>
                    <a:lnTo>
                      <a:pt x="312" y="314"/>
                    </a:lnTo>
                    <a:lnTo>
                      <a:pt x="317" y="316"/>
                    </a:lnTo>
                    <a:lnTo>
                      <a:pt x="319" y="321"/>
                    </a:lnTo>
                    <a:lnTo>
                      <a:pt x="323" y="330"/>
                    </a:lnTo>
                    <a:lnTo>
                      <a:pt x="323" y="330"/>
                    </a:lnTo>
                    <a:lnTo>
                      <a:pt x="319" y="334"/>
                    </a:lnTo>
                    <a:lnTo>
                      <a:pt x="317" y="339"/>
                    </a:lnTo>
                    <a:lnTo>
                      <a:pt x="317" y="339"/>
                    </a:lnTo>
                    <a:lnTo>
                      <a:pt x="260" y="327"/>
                    </a:lnTo>
                    <a:lnTo>
                      <a:pt x="260" y="334"/>
                    </a:lnTo>
                    <a:lnTo>
                      <a:pt x="260" y="339"/>
                    </a:lnTo>
                    <a:lnTo>
                      <a:pt x="260" y="345"/>
                    </a:lnTo>
                    <a:lnTo>
                      <a:pt x="256" y="347"/>
                    </a:lnTo>
                    <a:lnTo>
                      <a:pt x="251" y="356"/>
                    </a:lnTo>
                    <a:lnTo>
                      <a:pt x="249" y="357"/>
                    </a:lnTo>
                    <a:lnTo>
                      <a:pt x="242" y="366"/>
                    </a:lnTo>
                    <a:lnTo>
                      <a:pt x="225" y="393"/>
                    </a:lnTo>
                    <a:lnTo>
                      <a:pt x="189" y="411"/>
                    </a:lnTo>
                    <a:lnTo>
                      <a:pt x="188" y="413"/>
                    </a:lnTo>
                    <a:lnTo>
                      <a:pt x="184" y="419"/>
                    </a:lnTo>
                    <a:lnTo>
                      <a:pt x="184" y="424"/>
                    </a:lnTo>
                    <a:lnTo>
                      <a:pt x="184" y="430"/>
                    </a:lnTo>
                    <a:lnTo>
                      <a:pt x="184" y="439"/>
                    </a:lnTo>
                    <a:lnTo>
                      <a:pt x="184" y="453"/>
                    </a:lnTo>
                    <a:lnTo>
                      <a:pt x="184" y="469"/>
                    </a:lnTo>
                    <a:lnTo>
                      <a:pt x="184" y="478"/>
                    </a:lnTo>
                    <a:lnTo>
                      <a:pt x="173" y="478"/>
                    </a:lnTo>
                    <a:lnTo>
                      <a:pt x="164" y="475"/>
                    </a:lnTo>
                    <a:lnTo>
                      <a:pt x="157" y="469"/>
                    </a:lnTo>
                    <a:lnTo>
                      <a:pt x="151" y="464"/>
                    </a:lnTo>
                    <a:lnTo>
                      <a:pt x="151" y="449"/>
                    </a:lnTo>
                    <a:lnTo>
                      <a:pt x="148" y="435"/>
                    </a:lnTo>
                    <a:lnTo>
                      <a:pt x="141" y="424"/>
                    </a:lnTo>
                    <a:lnTo>
                      <a:pt x="130" y="413"/>
                    </a:lnTo>
                    <a:lnTo>
                      <a:pt x="117" y="417"/>
                    </a:lnTo>
                    <a:lnTo>
                      <a:pt x="110" y="417"/>
                    </a:lnTo>
                    <a:lnTo>
                      <a:pt x="101" y="413"/>
                    </a:lnTo>
                    <a:lnTo>
                      <a:pt x="94" y="408"/>
                    </a:lnTo>
                    <a:lnTo>
                      <a:pt x="83" y="402"/>
                    </a:lnTo>
                    <a:lnTo>
                      <a:pt x="72" y="397"/>
                    </a:lnTo>
                    <a:lnTo>
                      <a:pt x="59" y="393"/>
                    </a:lnTo>
                    <a:lnTo>
                      <a:pt x="49" y="392"/>
                    </a:lnTo>
                    <a:lnTo>
                      <a:pt x="38" y="402"/>
                    </a:lnTo>
                    <a:lnTo>
                      <a:pt x="21" y="424"/>
                    </a:lnTo>
                    <a:lnTo>
                      <a:pt x="5" y="448"/>
                    </a:lnTo>
                    <a:lnTo>
                      <a:pt x="0" y="455"/>
                    </a:lnTo>
                    <a:lnTo>
                      <a:pt x="21" y="475"/>
                    </a:lnTo>
                    <a:lnTo>
                      <a:pt x="25" y="516"/>
                    </a:lnTo>
                    <a:lnTo>
                      <a:pt x="29" y="516"/>
                    </a:lnTo>
                    <a:lnTo>
                      <a:pt x="38" y="513"/>
                    </a:lnTo>
                    <a:lnTo>
                      <a:pt x="43" y="511"/>
                    </a:lnTo>
                    <a:lnTo>
                      <a:pt x="49" y="505"/>
                    </a:lnTo>
                    <a:lnTo>
                      <a:pt x="54" y="496"/>
                    </a:lnTo>
                    <a:lnTo>
                      <a:pt x="58" y="491"/>
                    </a:lnTo>
                    <a:lnTo>
                      <a:pt x="63" y="485"/>
                    </a:lnTo>
                    <a:lnTo>
                      <a:pt x="72" y="480"/>
                    </a:lnTo>
                    <a:lnTo>
                      <a:pt x="74" y="480"/>
                    </a:lnTo>
                    <a:lnTo>
                      <a:pt x="74" y="484"/>
                    </a:lnTo>
                    <a:lnTo>
                      <a:pt x="74" y="484"/>
                    </a:lnTo>
                    <a:lnTo>
                      <a:pt x="74" y="485"/>
                    </a:lnTo>
                    <a:lnTo>
                      <a:pt x="63" y="538"/>
                    </a:lnTo>
                    <a:lnTo>
                      <a:pt x="79" y="556"/>
                    </a:lnTo>
                    <a:lnTo>
                      <a:pt x="77" y="567"/>
                    </a:lnTo>
                    <a:lnTo>
                      <a:pt x="68" y="574"/>
                    </a:lnTo>
                    <a:lnTo>
                      <a:pt x="59" y="583"/>
                    </a:lnTo>
                    <a:lnTo>
                      <a:pt x="54" y="597"/>
                    </a:lnTo>
                    <a:lnTo>
                      <a:pt x="54" y="608"/>
                    </a:lnTo>
                    <a:lnTo>
                      <a:pt x="63" y="619"/>
                    </a:lnTo>
                    <a:lnTo>
                      <a:pt x="74" y="630"/>
                    </a:lnTo>
                    <a:lnTo>
                      <a:pt x="88" y="641"/>
                    </a:lnTo>
                    <a:lnTo>
                      <a:pt x="101" y="646"/>
                    </a:lnTo>
                    <a:lnTo>
                      <a:pt x="114" y="646"/>
                    </a:lnTo>
                    <a:lnTo>
                      <a:pt x="124" y="644"/>
                    </a:lnTo>
                    <a:lnTo>
                      <a:pt x="132" y="641"/>
                    </a:lnTo>
                    <a:lnTo>
                      <a:pt x="141" y="635"/>
                    </a:lnTo>
                    <a:lnTo>
                      <a:pt x="148" y="635"/>
                    </a:lnTo>
                    <a:lnTo>
                      <a:pt x="153" y="639"/>
                    </a:lnTo>
                    <a:lnTo>
                      <a:pt x="160" y="641"/>
                    </a:lnTo>
                    <a:lnTo>
                      <a:pt x="168" y="644"/>
                    </a:lnTo>
                    <a:lnTo>
                      <a:pt x="184" y="652"/>
                    </a:lnTo>
                    <a:lnTo>
                      <a:pt x="195" y="661"/>
                    </a:lnTo>
                    <a:lnTo>
                      <a:pt x="209" y="670"/>
                    </a:lnTo>
                    <a:lnTo>
                      <a:pt x="220" y="677"/>
                    </a:lnTo>
                    <a:lnTo>
                      <a:pt x="225" y="691"/>
                    </a:lnTo>
                    <a:lnTo>
                      <a:pt x="229" y="706"/>
                    </a:lnTo>
                    <a:lnTo>
                      <a:pt x="231" y="722"/>
                    </a:lnTo>
                    <a:lnTo>
                      <a:pt x="234" y="738"/>
                    </a:lnTo>
                    <a:lnTo>
                      <a:pt x="249" y="744"/>
                    </a:lnTo>
                    <a:lnTo>
                      <a:pt x="262" y="749"/>
                    </a:lnTo>
                    <a:lnTo>
                      <a:pt x="276" y="758"/>
                    </a:lnTo>
                    <a:lnTo>
                      <a:pt x="287" y="772"/>
                    </a:lnTo>
                    <a:lnTo>
                      <a:pt x="298" y="800"/>
                    </a:lnTo>
                    <a:lnTo>
                      <a:pt x="308" y="830"/>
                    </a:lnTo>
                    <a:lnTo>
                      <a:pt x="319" y="861"/>
                    </a:lnTo>
                    <a:lnTo>
                      <a:pt x="334" y="886"/>
                    </a:lnTo>
                    <a:lnTo>
                      <a:pt x="350" y="904"/>
                    </a:lnTo>
                    <a:lnTo>
                      <a:pt x="366" y="924"/>
                    </a:lnTo>
                    <a:lnTo>
                      <a:pt x="381" y="944"/>
                    </a:lnTo>
                    <a:lnTo>
                      <a:pt x="395" y="966"/>
                    </a:lnTo>
                    <a:lnTo>
                      <a:pt x="397" y="980"/>
                    </a:lnTo>
                    <a:lnTo>
                      <a:pt x="397" y="993"/>
                    </a:lnTo>
                    <a:lnTo>
                      <a:pt x="391" y="1007"/>
                    </a:lnTo>
                    <a:lnTo>
                      <a:pt x="381" y="1018"/>
                    </a:lnTo>
                    <a:lnTo>
                      <a:pt x="364" y="1022"/>
                    </a:lnTo>
                    <a:lnTo>
                      <a:pt x="348" y="1027"/>
                    </a:lnTo>
                    <a:lnTo>
                      <a:pt x="334" y="1032"/>
                    </a:lnTo>
                    <a:lnTo>
                      <a:pt x="319" y="1038"/>
                    </a:lnTo>
                    <a:lnTo>
                      <a:pt x="307" y="1043"/>
                    </a:lnTo>
                    <a:lnTo>
                      <a:pt x="292" y="1052"/>
                    </a:lnTo>
                    <a:lnTo>
                      <a:pt x="278" y="1063"/>
                    </a:lnTo>
                    <a:lnTo>
                      <a:pt x="262" y="1074"/>
                    </a:lnTo>
                    <a:lnTo>
                      <a:pt x="249" y="1083"/>
                    </a:lnTo>
                    <a:lnTo>
                      <a:pt x="231" y="1090"/>
                    </a:lnTo>
                    <a:lnTo>
                      <a:pt x="215" y="1094"/>
                    </a:lnTo>
                    <a:lnTo>
                      <a:pt x="198" y="1099"/>
                    </a:lnTo>
                    <a:lnTo>
                      <a:pt x="182" y="1105"/>
                    </a:lnTo>
                    <a:lnTo>
                      <a:pt x="164" y="1110"/>
                    </a:lnTo>
                    <a:lnTo>
                      <a:pt x="151" y="1119"/>
                    </a:lnTo>
                    <a:lnTo>
                      <a:pt x="141" y="1132"/>
                    </a:lnTo>
                    <a:lnTo>
                      <a:pt x="124" y="1146"/>
                    </a:lnTo>
                    <a:lnTo>
                      <a:pt x="106" y="1160"/>
                    </a:lnTo>
                    <a:lnTo>
                      <a:pt x="88" y="1171"/>
                    </a:lnTo>
                    <a:lnTo>
                      <a:pt x="68" y="1180"/>
                    </a:lnTo>
                    <a:lnTo>
                      <a:pt x="88" y="1186"/>
                    </a:lnTo>
                    <a:lnTo>
                      <a:pt x="106" y="1188"/>
                    </a:lnTo>
                    <a:lnTo>
                      <a:pt x="124" y="1193"/>
                    </a:lnTo>
                    <a:lnTo>
                      <a:pt x="142" y="1197"/>
                    </a:lnTo>
                    <a:lnTo>
                      <a:pt x="162" y="1198"/>
                    </a:lnTo>
                    <a:lnTo>
                      <a:pt x="182" y="1198"/>
                    </a:lnTo>
                    <a:lnTo>
                      <a:pt x="200" y="1202"/>
                    </a:lnTo>
                    <a:lnTo>
                      <a:pt x="220" y="1202"/>
                    </a:lnTo>
                    <a:lnTo>
                      <a:pt x="252" y="1202"/>
                    </a:lnTo>
                    <a:lnTo>
                      <a:pt x="287" y="1198"/>
                    </a:lnTo>
                    <a:lnTo>
                      <a:pt x="319" y="1193"/>
                    </a:lnTo>
                    <a:lnTo>
                      <a:pt x="354" y="1186"/>
                    </a:lnTo>
                    <a:lnTo>
                      <a:pt x="386" y="1177"/>
                    </a:lnTo>
                    <a:lnTo>
                      <a:pt x="417" y="1168"/>
                    </a:lnTo>
                    <a:lnTo>
                      <a:pt x="447" y="1155"/>
                    </a:lnTo>
                    <a:lnTo>
                      <a:pt x="478" y="1141"/>
                    </a:lnTo>
                    <a:lnTo>
                      <a:pt x="505" y="1126"/>
                    </a:lnTo>
                    <a:lnTo>
                      <a:pt x="536" y="1110"/>
                    </a:lnTo>
                    <a:lnTo>
                      <a:pt x="559" y="1094"/>
                    </a:lnTo>
                    <a:lnTo>
                      <a:pt x="588" y="1074"/>
                    </a:lnTo>
                    <a:lnTo>
                      <a:pt x="613" y="1052"/>
                    </a:lnTo>
                    <a:lnTo>
                      <a:pt x="637" y="1029"/>
                    </a:lnTo>
                    <a:lnTo>
                      <a:pt x="660" y="1007"/>
                    </a:lnTo>
                    <a:lnTo>
                      <a:pt x="682" y="982"/>
                    </a:lnTo>
                    <a:lnTo>
                      <a:pt x="666" y="966"/>
                    </a:lnTo>
                    <a:lnTo>
                      <a:pt x="646" y="955"/>
                    </a:lnTo>
                    <a:lnTo>
                      <a:pt x="626" y="940"/>
                    </a:lnTo>
                    <a:lnTo>
                      <a:pt x="610" y="929"/>
                    </a:lnTo>
                    <a:lnTo>
                      <a:pt x="590" y="922"/>
                    </a:lnTo>
                    <a:lnTo>
                      <a:pt x="574" y="917"/>
                    </a:lnTo>
                    <a:lnTo>
                      <a:pt x="557" y="904"/>
                    </a:lnTo>
                    <a:lnTo>
                      <a:pt x="547" y="893"/>
                    </a:lnTo>
                    <a:lnTo>
                      <a:pt x="547" y="892"/>
                    </a:lnTo>
                    <a:lnTo>
                      <a:pt x="547" y="888"/>
                    </a:lnTo>
                    <a:lnTo>
                      <a:pt x="543" y="888"/>
                    </a:lnTo>
                    <a:lnTo>
                      <a:pt x="543" y="886"/>
                    </a:lnTo>
                    <a:lnTo>
                      <a:pt x="543" y="874"/>
                    </a:lnTo>
                    <a:lnTo>
                      <a:pt x="547" y="863"/>
                    </a:lnTo>
                    <a:lnTo>
                      <a:pt x="547" y="855"/>
                    </a:lnTo>
                    <a:lnTo>
                      <a:pt x="548" y="845"/>
                    </a:lnTo>
                    <a:lnTo>
                      <a:pt x="557" y="819"/>
                    </a:lnTo>
                    <a:lnTo>
                      <a:pt x="567" y="791"/>
                    </a:lnTo>
                    <a:lnTo>
                      <a:pt x="579" y="769"/>
                    </a:lnTo>
                    <a:lnTo>
                      <a:pt x="601" y="753"/>
                    </a:lnTo>
                    <a:lnTo>
                      <a:pt x="613" y="749"/>
                    </a:lnTo>
                    <a:lnTo>
                      <a:pt x="624" y="744"/>
                    </a:lnTo>
                    <a:lnTo>
                      <a:pt x="631" y="742"/>
                    </a:lnTo>
                    <a:lnTo>
                      <a:pt x="642" y="738"/>
                    </a:lnTo>
                    <a:lnTo>
                      <a:pt x="655" y="738"/>
                    </a:lnTo>
                    <a:lnTo>
                      <a:pt x="666" y="736"/>
                    </a:lnTo>
                    <a:lnTo>
                      <a:pt x="673" y="729"/>
                    </a:lnTo>
                    <a:lnTo>
                      <a:pt x="684" y="727"/>
                    </a:lnTo>
                    <a:lnTo>
                      <a:pt x="695" y="727"/>
                    </a:lnTo>
                    <a:lnTo>
                      <a:pt x="704" y="722"/>
                    </a:lnTo>
                    <a:lnTo>
                      <a:pt x="715" y="718"/>
                    </a:lnTo>
                    <a:lnTo>
                      <a:pt x="725" y="713"/>
                    </a:lnTo>
                    <a:lnTo>
                      <a:pt x="736" y="711"/>
                    </a:lnTo>
                    <a:lnTo>
                      <a:pt x="749" y="707"/>
                    </a:lnTo>
                    <a:lnTo>
                      <a:pt x="760" y="707"/>
                    </a:lnTo>
                    <a:lnTo>
                      <a:pt x="770" y="711"/>
                    </a:lnTo>
                    <a:lnTo>
                      <a:pt x="776" y="717"/>
                    </a:lnTo>
                    <a:lnTo>
                      <a:pt x="783" y="722"/>
                    </a:lnTo>
                    <a:lnTo>
                      <a:pt x="792" y="729"/>
                    </a:lnTo>
                    <a:lnTo>
                      <a:pt x="803" y="736"/>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1" name="Freeform 27"/>
              <p:cNvSpPr>
                <a:spLocks/>
              </p:cNvSpPr>
              <p:nvPr/>
            </p:nvSpPr>
            <p:spPr bwMode="invGray">
              <a:xfrm>
                <a:off x="530" y="2834"/>
                <a:ext cx="63" cy="73"/>
              </a:xfrm>
              <a:custGeom>
                <a:avLst/>
                <a:gdLst/>
                <a:ahLst/>
                <a:cxnLst>
                  <a:cxn ang="0">
                    <a:pos x="42" y="65"/>
                  </a:cxn>
                  <a:cxn ang="0">
                    <a:pos x="58" y="72"/>
                  </a:cxn>
                  <a:cxn ang="0">
                    <a:pos x="62" y="72"/>
                  </a:cxn>
                  <a:cxn ang="0">
                    <a:pos x="62" y="67"/>
                  </a:cxn>
                  <a:cxn ang="0">
                    <a:pos x="58" y="65"/>
                  </a:cxn>
                  <a:cxn ang="0">
                    <a:pos x="58" y="62"/>
                  </a:cxn>
                  <a:cxn ang="0">
                    <a:pos x="44" y="56"/>
                  </a:cxn>
                  <a:cxn ang="0">
                    <a:pos x="37" y="45"/>
                  </a:cxn>
                  <a:cxn ang="0">
                    <a:pos x="31" y="34"/>
                  </a:cxn>
                  <a:cxn ang="0">
                    <a:pos x="26" y="20"/>
                  </a:cxn>
                  <a:cxn ang="0">
                    <a:pos x="9" y="0"/>
                  </a:cxn>
                  <a:cxn ang="0">
                    <a:pos x="6" y="4"/>
                  </a:cxn>
                  <a:cxn ang="0">
                    <a:pos x="2" y="9"/>
                  </a:cxn>
                  <a:cxn ang="0">
                    <a:pos x="0" y="11"/>
                  </a:cxn>
                  <a:cxn ang="0">
                    <a:pos x="0" y="18"/>
                  </a:cxn>
                  <a:cxn ang="0">
                    <a:pos x="0" y="20"/>
                  </a:cxn>
                  <a:cxn ang="0">
                    <a:pos x="0" y="20"/>
                  </a:cxn>
                  <a:cxn ang="0">
                    <a:pos x="0" y="20"/>
                  </a:cxn>
                  <a:cxn ang="0">
                    <a:pos x="0" y="20"/>
                  </a:cxn>
                  <a:cxn ang="0">
                    <a:pos x="9" y="31"/>
                  </a:cxn>
                  <a:cxn ang="0">
                    <a:pos x="20" y="45"/>
                  </a:cxn>
                  <a:cxn ang="0">
                    <a:pos x="31" y="56"/>
                  </a:cxn>
                  <a:cxn ang="0">
                    <a:pos x="42" y="65"/>
                  </a:cxn>
                </a:cxnLst>
                <a:rect l="0" t="0" r="r" b="b"/>
                <a:pathLst>
                  <a:path w="63" h="73">
                    <a:moveTo>
                      <a:pt x="42" y="65"/>
                    </a:moveTo>
                    <a:lnTo>
                      <a:pt x="58" y="72"/>
                    </a:lnTo>
                    <a:lnTo>
                      <a:pt x="62" y="72"/>
                    </a:lnTo>
                    <a:lnTo>
                      <a:pt x="62" y="67"/>
                    </a:lnTo>
                    <a:lnTo>
                      <a:pt x="58" y="65"/>
                    </a:lnTo>
                    <a:lnTo>
                      <a:pt x="58" y="62"/>
                    </a:lnTo>
                    <a:lnTo>
                      <a:pt x="44" y="56"/>
                    </a:lnTo>
                    <a:lnTo>
                      <a:pt x="37" y="45"/>
                    </a:lnTo>
                    <a:lnTo>
                      <a:pt x="31" y="34"/>
                    </a:lnTo>
                    <a:lnTo>
                      <a:pt x="26" y="20"/>
                    </a:lnTo>
                    <a:lnTo>
                      <a:pt x="9" y="0"/>
                    </a:lnTo>
                    <a:lnTo>
                      <a:pt x="6" y="4"/>
                    </a:lnTo>
                    <a:lnTo>
                      <a:pt x="2" y="9"/>
                    </a:lnTo>
                    <a:lnTo>
                      <a:pt x="0" y="11"/>
                    </a:lnTo>
                    <a:lnTo>
                      <a:pt x="0" y="18"/>
                    </a:lnTo>
                    <a:lnTo>
                      <a:pt x="0" y="20"/>
                    </a:lnTo>
                    <a:lnTo>
                      <a:pt x="0" y="20"/>
                    </a:lnTo>
                    <a:lnTo>
                      <a:pt x="0" y="20"/>
                    </a:lnTo>
                    <a:lnTo>
                      <a:pt x="0" y="20"/>
                    </a:lnTo>
                    <a:lnTo>
                      <a:pt x="9" y="31"/>
                    </a:lnTo>
                    <a:lnTo>
                      <a:pt x="20" y="45"/>
                    </a:lnTo>
                    <a:lnTo>
                      <a:pt x="31" y="56"/>
                    </a:lnTo>
                    <a:lnTo>
                      <a:pt x="42" y="65"/>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grpSp>
      <p:sp>
        <p:nvSpPr>
          <p:cNvPr id="14364" name="Rectangle 28"/>
          <p:cNvSpPr>
            <a:spLocks noGrp="1" noChangeArrowheads="1"/>
          </p:cNvSpPr>
          <p:nvPr>
            <p:ph type="ctrTitle" sz="quarter"/>
          </p:nvPr>
        </p:nvSpPr>
        <p:spPr>
          <a:xfrm>
            <a:off x="685800" y="2286000"/>
            <a:ext cx="7772400" cy="1143000"/>
          </a:xfrm>
        </p:spPr>
        <p:txBody>
          <a:bodyPr/>
          <a:lstStyle>
            <a:lvl1pPr>
              <a:defRPr/>
            </a:lvl1pPr>
          </a:lstStyle>
          <a:p>
            <a:r>
              <a:rPr lang="en-US"/>
              <a:t>Click to edit Master title style</a:t>
            </a:r>
          </a:p>
        </p:txBody>
      </p:sp>
      <p:sp>
        <p:nvSpPr>
          <p:cNvPr id="14365" name="Rectangle 29"/>
          <p:cNvSpPr>
            <a:spLocks noGrp="1" noChangeArrowheads="1"/>
          </p:cNvSpPr>
          <p:nvPr>
            <p:ph type="subTitle" sz="quarter" idx="1"/>
          </p:nvPr>
        </p:nvSpPr>
        <p:spPr>
          <a:xfrm>
            <a:off x="2057400" y="4114800"/>
            <a:ext cx="6400800" cy="1752600"/>
          </a:xfrm>
        </p:spPr>
        <p:txBody>
          <a:bodyPr/>
          <a:lstStyle>
            <a:lvl1pPr marL="0" indent="0" algn="ctr">
              <a:buFontTx/>
              <a:buNone/>
              <a:defRPr/>
            </a:lvl1pPr>
          </a:lstStyle>
          <a:p>
            <a:r>
              <a:rPr lang="en-US"/>
              <a:t>Click to edit Master subtitle style</a:t>
            </a:r>
          </a:p>
        </p:txBody>
      </p:sp>
      <p:sp>
        <p:nvSpPr>
          <p:cNvPr id="30" name="Rectangle 30"/>
          <p:cNvSpPr>
            <a:spLocks noGrp="1" noChangeArrowheads="1"/>
          </p:cNvSpPr>
          <p:nvPr>
            <p:ph type="dt" sz="quarter" idx="10"/>
          </p:nvPr>
        </p:nvSpPr>
        <p:spPr/>
        <p:txBody>
          <a:bodyPr/>
          <a:lstStyle>
            <a:lvl1pPr>
              <a:defRPr smtClean="0">
                <a:solidFill>
                  <a:srgbClr val="FFFFFF"/>
                </a:solidFill>
              </a:defRPr>
            </a:lvl1pPr>
          </a:lstStyle>
          <a:p>
            <a:pPr>
              <a:defRPr/>
            </a:pPr>
            <a:fld id="{EB0C2DFD-C3B6-4A23-846B-787E85B51A6D}" type="datetime1">
              <a:rPr lang="en-US"/>
              <a:pPr>
                <a:defRPr/>
              </a:pPr>
              <a:t>12/27/2018</a:t>
            </a:fld>
            <a:endParaRPr lang="en-US" dirty="0"/>
          </a:p>
        </p:txBody>
      </p:sp>
      <p:sp>
        <p:nvSpPr>
          <p:cNvPr id="31" name="Rectangle 31"/>
          <p:cNvSpPr>
            <a:spLocks noGrp="1" noChangeArrowheads="1"/>
          </p:cNvSpPr>
          <p:nvPr>
            <p:ph type="ftr" sz="quarter" idx="11"/>
          </p:nvPr>
        </p:nvSpPr>
        <p:spPr/>
        <p:txBody>
          <a:bodyPr/>
          <a:lstStyle>
            <a:lvl1pPr>
              <a:defRPr smtClean="0">
                <a:solidFill>
                  <a:srgbClr val="FFFFFF"/>
                </a:solidFill>
              </a:defRPr>
            </a:lvl1pPr>
          </a:lstStyle>
          <a:p>
            <a:pPr>
              <a:defRPr/>
            </a:pPr>
            <a:endParaRPr lang="en-US" dirty="0"/>
          </a:p>
        </p:txBody>
      </p:sp>
      <p:sp>
        <p:nvSpPr>
          <p:cNvPr id="32" name="Rectangle 32"/>
          <p:cNvSpPr>
            <a:spLocks noGrp="1" noChangeArrowheads="1"/>
          </p:cNvSpPr>
          <p:nvPr>
            <p:ph type="sldNum" sz="quarter" idx="12"/>
          </p:nvPr>
        </p:nvSpPr>
        <p:spPr/>
        <p:txBody>
          <a:bodyPr/>
          <a:lstStyle>
            <a:lvl1pPr>
              <a:defRPr smtClean="0">
                <a:solidFill>
                  <a:srgbClr val="FFFFFF"/>
                </a:solidFill>
              </a:defRPr>
            </a:lvl1pPr>
          </a:lstStyle>
          <a:p>
            <a:pPr>
              <a:defRPr/>
            </a:pPr>
            <a:fld id="{0B0D8C24-266C-430A-A7FB-ED54A18D4617}" type="slidenum">
              <a:rPr lang="en-US"/>
              <a:pPr>
                <a:defRPr/>
              </a:pPr>
              <a:t>‹#›</a:t>
            </a:fld>
            <a:endParaRPr lang="en-US" dirty="0"/>
          </a:p>
        </p:txBody>
      </p:sp>
    </p:spTree>
    <p:extLst>
      <p:ext uri="{BB962C8B-B14F-4D97-AF65-F5344CB8AC3E}">
        <p14:creationId xmlns:p14="http://schemas.microsoft.com/office/powerpoint/2010/main" val="19397053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dt" sz="half" idx="10"/>
          </p:nvPr>
        </p:nvSpPr>
        <p:spPr>
          <a:ln/>
        </p:spPr>
        <p:txBody>
          <a:bodyPr/>
          <a:lstStyle>
            <a:lvl1pPr>
              <a:defRPr/>
            </a:lvl1pPr>
          </a:lstStyle>
          <a:p>
            <a:pPr>
              <a:defRPr/>
            </a:pPr>
            <a:fld id="{C7E70ED0-FE70-49B4-82BE-C6DECEE2CB1D}" type="datetime1">
              <a:rPr lang="en-US">
                <a:solidFill>
                  <a:srgbClr val="FFFF00"/>
                </a:solidFill>
              </a:rPr>
              <a:pPr>
                <a:defRPr/>
              </a:pPr>
              <a:t>12/27/2018</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7192676A-0AFB-4495-9621-30BBD484CD3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9025615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89" y="4406903"/>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489"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9"/>
          <p:cNvSpPr>
            <a:spLocks noGrp="1" noChangeArrowheads="1"/>
          </p:cNvSpPr>
          <p:nvPr>
            <p:ph type="dt" sz="half" idx="10"/>
          </p:nvPr>
        </p:nvSpPr>
        <p:spPr>
          <a:ln/>
        </p:spPr>
        <p:txBody>
          <a:bodyPr/>
          <a:lstStyle>
            <a:lvl1pPr>
              <a:defRPr/>
            </a:lvl1pPr>
          </a:lstStyle>
          <a:p>
            <a:pPr>
              <a:defRPr/>
            </a:pPr>
            <a:fld id="{E965D79A-86F7-4945-BDB0-616A4A66F29D}" type="datetime1">
              <a:rPr lang="en-US">
                <a:solidFill>
                  <a:srgbClr val="FFFF00"/>
                </a:solidFill>
              </a:rPr>
              <a:pPr>
                <a:defRPr/>
              </a:pPr>
              <a:t>12/27/2018</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453BA941-3DBF-4E48-A938-1C5B167807D3}"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96407128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1"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39735"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dt" sz="half" idx="10"/>
          </p:nvPr>
        </p:nvSpPr>
        <p:spPr>
          <a:ln/>
        </p:spPr>
        <p:txBody>
          <a:bodyPr/>
          <a:lstStyle>
            <a:lvl1pPr>
              <a:defRPr/>
            </a:lvl1pPr>
          </a:lstStyle>
          <a:p>
            <a:pPr>
              <a:defRPr/>
            </a:pPr>
            <a:fld id="{8F6EB933-FD02-47BE-96B0-5CFC95454D96}" type="datetime1">
              <a:rPr lang="en-US">
                <a:solidFill>
                  <a:srgbClr val="FFFF00"/>
                </a:solidFill>
              </a:rPr>
              <a:pPr>
                <a:defRPr/>
              </a:pPr>
              <a:t>12/27/2018</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77E30DB3-7A33-45A0-8EB6-C50D3130F8C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911681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0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0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378" y="1535113"/>
            <a:ext cx="404142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378" y="2174875"/>
            <a:ext cx="404142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9"/>
          <p:cNvSpPr>
            <a:spLocks noGrp="1" noChangeArrowheads="1"/>
          </p:cNvSpPr>
          <p:nvPr>
            <p:ph type="dt" sz="half" idx="10"/>
          </p:nvPr>
        </p:nvSpPr>
        <p:spPr>
          <a:ln/>
        </p:spPr>
        <p:txBody>
          <a:bodyPr/>
          <a:lstStyle>
            <a:lvl1pPr>
              <a:defRPr/>
            </a:lvl1pPr>
          </a:lstStyle>
          <a:p>
            <a:pPr>
              <a:defRPr/>
            </a:pPr>
            <a:fld id="{6C9BBFE4-F094-40C0-8894-70B2EB802B96}" type="datetime1">
              <a:rPr lang="en-US">
                <a:solidFill>
                  <a:srgbClr val="FFFF00"/>
                </a:solidFill>
              </a:rPr>
              <a:pPr>
                <a:defRPr/>
              </a:pPr>
              <a:t>12/27/2018</a:t>
            </a:fld>
            <a:endParaRPr lang="en-US" dirty="0">
              <a:solidFill>
                <a:srgbClr val="FFFF00"/>
              </a:solidFill>
            </a:endParaRPr>
          </a:p>
        </p:txBody>
      </p:sp>
      <p:sp>
        <p:nvSpPr>
          <p:cNvPr id="8"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9" name="Rectangle 21"/>
          <p:cNvSpPr>
            <a:spLocks noGrp="1" noChangeArrowheads="1"/>
          </p:cNvSpPr>
          <p:nvPr>
            <p:ph type="sldNum" sz="quarter" idx="12"/>
          </p:nvPr>
        </p:nvSpPr>
        <p:spPr>
          <a:ln/>
        </p:spPr>
        <p:txBody>
          <a:bodyPr/>
          <a:lstStyle>
            <a:lvl1pPr>
              <a:defRPr/>
            </a:lvl1pPr>
          </a:lstStyle>
          <a:p>
            <a:pPr>
              <a:defRPr/>
            </a:pPr>
            <a:fld id="{F5EFA75C-33BA-4CD2-AD43-43EB92180F74}"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4259045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6" name="Rectangle 6"/>
          <p:cNvSpPr>
            <a:spLocks noGrp="1" noChangeArrowheads="1"/>
          </p:cNvSpPr>
          <p:nvPr>
            <p:ph type="sldNum" sz="quarter" idx="12"/>
          </p:nvPr>
        </p:nvSpPr>
        <p:spPr>
          <a:ln/>
        </p:spPr>
        <p:txBody>
          <a:bodyPr/>
          <a:lstStyle>
            <a:lvl1pPr>
              <a:defRPr/>
            </a:lvl1pPr>
          </a:lstStyle>
          <a:p>
            <a:pPr>
              <a:defRPr/>
            </a:pPr>
            <a:fld id="{998DA12D-32B7-43CA-A190-46FED9E3DEE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43554316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9"/>
          <p:cNvSpPr>
            <a:spLocks noGrp="1" noChangeArrowheads="1"/>
          </p:cNvSpPr>
          <p:nvPr>
            <p:ph type="dt" sz="half" idx="10"/>
          </p:nvPr>
        </p:nvSpPr>
        <p:spPr>
          <a:ln/>
        </p:spPr>
        <p:txBody>
          <a:bodyPr/>
          <a:lstStyle>
            <a:lvl1pPr>
              <a:defRPr/>
            </a:lvl1pPr>
          </a:lstStyle>
          <a:p>
            <a:pPr>
              <a:defRPr/>
            </a:pPr>
            <a:fld id="{D7800321-A877-4B54-8047-F3B778CA8569}" type="datetime1">
              <a:rPr lang="en-US">
                <a:solidFill>
                  <a:srgbClr val="FFFF00"/>
                </a:solidFill>
              </a:rPr>
              <a:pPr>
                <a:defRPr/>
              </a:pPr>
              <a:t>12/27/2018</a:t>
            </a:fld>
            <a:endParaRPr lang="en-US" dirty="0">
              <a:solidFill>
                <a:srgbClr val="FFFF00"/>
              </a:solidFill>
            </a:endParaRPr>
          </a:p>
        </p:txBody>
      </p:sp>
      <p:sp>
        <p:nvSpPr>
          <p:cNvPr id="4"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5" name="Rectangle 21"/>
          <p:cNvSpPr>
            <a:spLocks noGrp="1" noChangeArrowheads="1"/>
          </p:cNvSpPr>
          <p:nvPr>
            <p:ph type="sldNum" sz="quarter" idx="12"/>
          </p:nvPr>
        </p:nvSpPr>
        <p:spPr>
          <a:ln/>
        </p:spPr>
        <p:txBody>
          <a:bodyPr/>
          <a:lstStyle>
            <a:lvl1pPr>
              <a:defRPr/>
            </a:lvl1pPr>
          </a:lstStyle>
          <a:p>
            <a:pPr>
              <a:defRPr/>
            </a:pPr>
            <a:fld id="{9B7FB10D-475A-4048-9071-192A46462D3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403455466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fld id="{39939A60-3341-420B-A9C4-6F8626AEC308}" type="datetime1">
              <a:rPr lang="en-US">
                <a:solidFill>
                  <a:srgbClr val="FFFF00"/>
                </a:solidFill>
              </a:rPr>
              <a:pPr>
                <a:defRPr/>
              </a:pPr>
              <a:t>12/27/2018</a:t>
            </a:fld>
            <a:endParaRPr lang="en-US" dirty="0">
              <a:solidFill>
                <a:srgbClr val="FFFF00"/>
              </a:solidFill>
            </a:endParaRPr>
          </a:p>
        </p:txBody>
      </p:sp>
      <p:sp>
        <p:nvSpPr>
          <p:cNvPr id="3"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4" name="Rectangle 21"/>
          <p:cNvSpPr>
            <a:spLocks noGrp="1" noChangeArrowheads="1"/>
          </p:cNvSpPr>
          <p:nvPr>
            <p:ph type="sldNum" sz="quarter" idx="12"/>
          </p:nvPr>
        </p:nvSpPr>
        <p:spPr>
          <a:ln/>
        </p:spPr>
        <p:txBody>
          <a:bodyPr/>
          <a:lstStyle>
            <a:lvl1pPr>
              <a:defRPr/>
            </a:lvl1pPr>
          </a:lstStyle>
          <a:p>
            <a:pPr>
              <a:defRPr/>
            </a:pPr>
            <a:fld id="{90BDFA00-B3A2-4BA7-BAE9-F1ECAF434E70}"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7639332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489"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756" y="273053"/>
            <a:ext cx="511104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3"/>
            <a:ext cx="300848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fld id="{923D7E81-099E-4557-A52C-92B00FB98D52}" type="datetime1">
              <a:rPr lang="en-US">
                <a:solidFill>
                  <a:srgbClr val="FFFF00"/>
                </a:solidFill>
              </a:rPr>
              <a:pPr>
                <a:defRPr/>
              </a:pPr>
              <a:t>12/27/2018</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55F56644-7FD8-43B2-8636-136EFBF73C1E}"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57449247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11"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111"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111"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fld id="{A7931699-8CD9-4651-B918-D439A08DE71B}" type="datetime1">
              <a:rPr lang="en-US">
                <a:solidFill>
                  <a:srgbClr val="FFFF00"/>
                </a:solidFill>
              </a:rPr>
              <a:pPr>
                <a:defRPr/>
              </a:pPr>
              <a:t>12/27/2018</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DA973168-B716-4E25-AC03-53CE6DD02E7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85192496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dt" sz="half" idx="10"/>
          </p:nvPr>
        </p:nvSpPr>
        <p:spPr>
          <a:ln/>
        </p:spPr>
        <p:txBody>
          <a:bodyPr/>
          <a:lstStyle>
            <a:lvl1pPr>
              <a:defRPr/>
            </a:lvl1pPr>
          </a:lstStyle>
          <a:p>
            <a:pPr>
              <a:defRPr/>
            </a:pPr>
            <a:fld id="{6905EB2E-2B4E-4057-A8ED-ED9076C23FD4}" type="datetime1">
              <a:rPr lang="en-US">
                <a:solidFill>
                  <a:srgbClr val="FFFF00"/>
                </a:solidFill>
              </a:rPr>
              <a:pPr>
                <a:defRPr/>
              </a:pPr>
              <a:t>12/27/2018</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AC3D1BB3-0F3B-4901-B8D7-791307B8065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6418011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1"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93834"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dt" sz="half" idx="10"/>
          </p:nvPr>
        </p:nvSpPr>
        <p:spPr>
          <a:ln/>
        </p:spPr>
        <p:txBody>
          <a:bodyPr/>
          <a:lstStyle>
            <a:lvl1pPr>
              <a:defRPr/>
            </a:lvl1pPr>
          </a:lstStyle>
          <a:p>
            <a:pPr>
              <a:defRPr/>
            </a:pPr>
            <a:fld id="{1B944801-D086-478B-8C51-5F7590539C07}" type="datetime1">
              <a:rPr lang="en-US">
                <a:solidFill>
                  <a:srgbClr val="FFFF00"/>
                </a:solidFill>
              </a:rPr>
              <a:pPr>
                <a:defRPr/>
              </a:pPr>
              <a:t>12/27/2018</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BFA1E57E-C17D-4B69-9A48-37C80762D60F}"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36115122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able Placeholder 2"/>
          <p:cNvSpPr>
            <a:spLocks noGrp="1"/>
          </p:cNvSpPr>
          <p:nvPr>
            <p:ph type="tbl" idx="1"/>
          </p:nvPr>
        </p:nvSpPr>
        <p:spPr>
          <a:xfrm>
            <a:off x="685800" y="1981200"/>
            <a:ext cx="7772400" cy="4114800"/>
          </a:xfrm>
        </p:spPr>
        <p:txBody>
          <a:bodyPr/>
          <a:lstStyle/>
          <a:p>
            <a:pPr lvl="0"/>
            <a:endParaRPr lang="en-US" noProof="0" dirty="0"/>
          </a:p>
        </p:txBody>
      </p:sp>
      <p:sp>
        <p:nvSpPr>
          <p:cNvPr id="4" name="Rectangle 19"/>
          <p:cNvSpPr>
            <a:spLocks noGrp="1" noChangeArrowheads="1"/>
          </p:cNvSpPr>
          <p:nvPr>
            <p:ph type="dt" sz="half" idx="10"/>
          </p:nvPr>
        </p:nvSpPr>
        <p:spPr>
          <a:ln/>
        </p:spPr>
        <p:txBody>
          <a:bodyPr/>
          <a:lstStyle>
            <a:lvl1pPr>
              <a:defRPr/>
            </a:lvl1pPr>
          </a:lstStyle>
          <a:p>
            <a:pPr>
              <a:defRPr/>
            </a:pPr>
            <a:fld id="{078903B6-1947-42CF-92D9-E62620C27835}" type="datetime1">
              <a:rPr lang="en-US">
                <a:solidFill>
                  <a:srgbClr val="FFFF00"/>
                </a:solidFill>
              </a:rPr>
              <a:pPr>
                <a:defRPr/>
              </a:pPr>
              <a:t>12/27/2018</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72FDA323-8FFB-4901-9499-41397097D366}"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92138023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33" descr="NN_m_2c_RG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07325" y="5692775"/>
            <a:ext cx="1012825" cy="835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Picture 39" descr="CD_Stacked_BIG®_RG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13" y="6145213"/>
            <a:ext cx="608012" cy="2365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074" name="Rectangle 2"/>
          <p:cNvSpPr>
            <a:spLocks noGrp="1" noChangeArrowheads="1"/>
          </p:cNvSpPr>
          <p:nvPr>
            <p:ph type="ctrTitle"/>
          </p:nvPr>
        </p:nvSpPr>
        <p:spPr>
          <a:xfrm>
            <a:off x="5292725" y="1773238"/>
            <a:ext cx="3379788" cy="2019300"/>
          </a:xfrm>
        </p:spPr>
        <p:txBody>
          <a:bodyPr anchor="b"/>
          <a:lstStyle>
            <a:lvl1pPr algn="r">
              <a:lnSpc>
                <a:spcPct val="85000"/>
              </a:lnSpc>
              <a:defRPr sz="3200"/>
            </a:lvl1pPr>
          </a:lstStyle>
          <a:p>
            <a:pPr lvl="0"/>
            <a:r>
              <a:rPr lang="en-US" noProof="0"/>
              <a:t>Click to edit Master title style</a:t>
            </a:r>
            <a:endParaRPr lang="en-GB" noProof="0"/>
          </a:p>
        </p:txBody>
      </p:sp>
      <p:sp>
        <p:nvSpPr>
          <p:cNvPr id="3075" name="Rectangle 3"/>
          <p:cNvSpPr>
            <a:spLocks noGrp="1" noChangeArrowheads="1"/>
          </p:cNvSpPr>
          <p:nvPr>
            <p:ph type="subTitle" idx="1"/>
          </p:nvPr>
        </p:nvSpPr>
        <p:spPr>
          <a:xfrm>
            <a:off x="5292725" y="4033838"/>
            <a:ext cx="3379788" cy="914400"/>
          </a:xfrm>
          <a:extLst>
            <a:ext uri="{909E8E84-426E-40dd-AFC4-6F175D3DCCD1}">
              <a14:hiddenFill xmlns:a14="http://schemas.microsoft.com/office/drawing/2010/main" xmlns="">
                <a:solidFill>
                  <a:schemeClr val="accent1"/>
                </a:solidFill>
              </a14:hiddenFill>
            </a:ext>
          </a:extLst>
        </p:spPr>
        <p:txBody>
          <a:bodyPr/>
          <a:lstStyle>
            <a:lvl1pPr marL="0" indent="0" algn="r">
              <a:buFontTx/>
              <a:buNone/>
              <a:defRPr sz="1500"/>
            </a:lvl1pPr>
          </a:lstStyle>
          <a:p>
            <a:pPr lvl="0"/>
            <a:r>
              <a:rPr lang="en-US" noProof="0"/>
              <a:t>Click to edit Master subtitle style</a:t>
            </a:r>
            <a:endParaRPr lang="en-GB" noProof="0"/>
          </a:p>
        </p:txBody>
      </p:sp>
      <p:sp>
        <p:nvSpPr>
          <p:cNvPr id="6" name="Rectangle 15"/>
          <p:cNvSpPr>
            <a:spLocks noGrp="1" noChangeArrowheads="1"/>
          </p:cNvSpPr>
          <p:nvPr>
            <p:ph type="ftr" sz="quarter" idx="10"/>
          </p:nvPr>
        </p:nvSpPr>
        <p:spPr>
          <a:xfrm>
            <a:off x="395288" y="0"/>
            <a:ext cx="6519862" cy="620713"/>
          </a:xfrm>
        </p:spPr>
        <p:txBody>
          <a:bodyPr anchor="b"/>
          <a:lstStyle>
            <a:lvl1pPr>
              <a:defRPr>
                <a:solidFill>
                  <a:schemeClr val="bg1"/>
                </a:solidFill>
              </a:defRPr>
            </a:lvl1pPr>
          </a:lstStyle>
          <a:p>
            <a:pPr>
              <a:defRPr/>
            </a:pPr>
            <a:r>
              <a:rPr lang="en-GB" dirty="0">
                <a:solidFill>
                  <a:srgbClr val="FFFFFF"/>
                </a:solidFill>
              </a:rPr>
              <a:t>Presentation title</a:t>
            </a:r>
          </a:p>
        </p:txBody>
      </p:sp>
      <p:sp>
        <p:nvSpPr>
          <p:cNvPr id="7" name="Rectangle 18"/>
          <p:cNvSpPr>
            <a:spLocks noGrp="1" noChangeArrowheads="1"/>
          </p:cNvSpPr>
          <p:nvPr>
            <p:ph type="dt" sz="half" idx="11"/>
          </p:nvPr>
        </p:nvSpPr>
        <p:spPr>
          <a:xfrm>
            <a:off x="6913563" y="0"/>
            <a:ext cx="1751012" cy="620713"/>
          </a:xfrm>
        </p:spPr>
        <p:txBody>
          <a:bodyPr anchor="b"/>
          <a:lstStyle>
            <a:lvl1pPr>
              <a:defRPr sz="900">
                <a:solidFill>
                  <a:schemeClr val="hlink"/>
                </a:solidFill>
              </a:defRPr>
            </a:lvl1pPr>
          </a:lstStyle>
          <a:p>
            <a:pPr>
              <a:defRPr/>
            </a:pPr>
            <a:r>
              <a:rPr lang="en-GB" dirty="0">
                <a:solidFill>
                  <a:srgbClr val="E64A0E"/>
                </a:solidFill>
              </a:rPr>
              <a:t>Date</a:t>
            </a:r>
          </a:p>
        </p:txBody>
      </p:sp>
    </p:spTree>
    <p:extLst>
      <p:ext uri="{BB962C8B-B14F-4D97-AF65-F5344CB8AC3E}">
        <p14:creationId xmlns:p14="http://schemas.microsoft.com/office/powerpoint/2010/main" val="300935894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F2D9A0EA-4DC8-40B3-9669-9BC152EBD863}"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137858749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C6E3A665-B1EE-4D50-9073-5F220CBF0F43}"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1274774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7" name="Rectangle 6"/>
          <p:cNvSpPr>
            <a:spLocks noGrp="1" noChangeArrowheads="1"/>
          </p:cNvSpPr>
          <p:nvPr>
            <p:ph type="sldNum" sz="quarter" idx="12"/>
          </p:nvPr>
        </p:nvSpPr>
        <p:spPr>
          <a:ln/>
        </p:spPr>
        <p:txBody>
          <a:bodyPr/>
          <a:lstStyle>
            <a:lvl1pPr>
              <a:defRPr/>
            </a:lvl1pPr>
          </a:lstStyle>
          <a:p>
            <a:pPr>
              <a:defRPr/>
            </a:pPr>
            <a:fld id="{DD3FADBA-564A-43F6-9838-D71AE81C3E55}"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5690228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76250" y="1625600"/>
            <a:ext cx="4016375" cy="37290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5025" y="1625600"/>
            <a:ext cx="4017963" cy="37290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6"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A3204DD6-BC9E-4F5A-A504-D5F5C9C9234B}" type="slidenum">
              <a:rPr lang="en-GB">
                <a:solidFill>
                  <a:srgbClr val="E64A0E"/>
                </a:solidFill>
              </a:rPr>
              <a:pPr>
                <a:defRPr/>
              </a:pPr>
              <a:t>‹#›</a:t>
            </a:fld>
            <a:endParaRPr lang="en-GB" dirty="0">
              <a:solidFill>
                <a:srgbClr val="E64A0E"/>
              </a:solidFill>
            </a:endParaRPr>
          </a:p>
        </p:txBody>
      </p:sp>
      <p:sp>
        <p:nvSpPr>
          <p:cNvPr id="7"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259695938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8"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54D1529A-E977-418D-A3E7-62CDBBBF7BF5}" type="slidenum">
              <a:rPr lang="en-GB">
                <a:solidFill>
                  <a:srgbClr val="E64A0E"/>
                </a:solidFill>
              </a:rPr>
              <a:pPr>
                <a:defRPr/>
              </a:pPr>
              <a:t>‹#›</a:t>
            </a:fld>
            <a:endParaRPr lang="en-GB" dirty="0">
              <a:solidFill>
                <a:srgbClr val="E64A0E"/>
              </a:solidFill>
            </a:endParaRPr>
          </a:p>
        </p:txBody>
      </p:sp>
      <p:sp>
        <p:nvSpPr>
          <p:cNvPr id="9"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22666313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4"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4B45AB59-EEC0-464C-9DE5-81A21E747493}" type="slidenum">
              <a:rPr lang="en-GB">
                <a:solidFill>
                  <a:srgbClr val="E64A0E"/>
                </a:solidFill>
              </a:rPr>
              <a:pPr>
                <a:defRPr/>
              </a:pPr>
              <a:t>‹#›</a:t>
            </a:fld>
            <a:endParaRPr lang="en-GB" dirty="0">
              <a:solidFill>
                <a:srgbClr val="E64A0E"/>
              </a:solidFill>
            </a:endParaRPr>
          </a:p>
        </p:txBody>
      </p:sp>
      <p:sp>
        <p:nvSpPr>
          <p:cNvPr id="5"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82797957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3"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61A132B8-7885-4289-8425-24ACBD27C18C}" type="slidenum">
              <a:rPr lang="en-GB">
                <a:solidFill>
                  <a:srgbClr val="E64A0E"/>
                </a:solidFill>
              </a:rPr>
              <a:pPr>
                <a:defRPr/>
              </a:pPr>
              <a:t>‹#›</a:t>
            </a:fld>
            <a:endParaRPr lang="en-GB" dirty="0">
              <a:solidFill>
                <a:srgbClr val="E64A0E"/>
              </a:solidFill>
            </a:endParaRPr>
          </a:p>
        </p:txBody>
      </p:sp>
      <p:sp>
        <p:nvSpPr>
          <p:cNvPr id="4"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71029565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6"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60A12A57-88E9-4344-9CCB-E00BF76124A3}" type="slidenum">
              <a:rPr lang="en-GB">
                <a:solidFill>
                  <a:srgbClr val="E64A0E"/>
                </a:solidFill>
              </a:rPr>
              <a:pPr>
                <a:defRPr/>
              </a:pPr>
              <a:t>‹#›</a:t>
            </a:fld>
            <a:endParaRPr lang="en-GB" dirty="0">
              <a:solidFill>
                <a:srgbClr val="E64A0E"/>
              </a:solidFill>
            </a:endParaRPr>
          </a:p>
        </p:txBody>
      </p:sp>
      <p:sp>
        <p:nvSpPr>
          <p:cNvPr id="7"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318573516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6"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A2B40BFA-BE81-450B-987C-94D3B17DBD20}" type="slidenum">
              <a:rPr lang="en-GB">
                <a:solidFill>
                  <a:srgbClr val="E64A0E"/>
                </a:solidFill>
              </a:rPr>
              <a:pPr>
                <a:defRPr/>
              </a:pPr>
              <a:t>‹#›</a:t>
            </a:fld>
            <a:endParaRPr lang="en-GB" dirty="0">
              <a:solidFill>
                <a:srgbClr val="E64A0E"/>
              </a:solidFill>
            </a:endParaRPr>
          </a:p>
        </p:txBody>
      </p:sp>
      <p:sp>
        <p:nvSpPr>
          <p:cNvPr id="7"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286782217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692EA22B-2237-4254-A249-E22EA4E39C81}"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164145474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8288" y="469900"/>
            <a:ext cx="2046287" cy="48847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76250" y="469900"/>
            <a:ext cx="5989638" cy="48847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D06C8813-7DAF-4AFD-A24E-9835E9E6F010}"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4147016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9" name="Rectangle 6"/>
          <p:cNvSpPr>
            <a:spLocks noGrp="1" noChangeArrowheads="1"/>
          </p:cNvSpPr>
          <p:nvPr>
            <p:ph type="sldNum" sz="quarter" idx="12"/>
          </p:nvPr>
        </p:nvSpPr>
        <p:spPr>
          <a:ln/>
        </p:spPr>
        <p:txBody>
          <a:bodyPr/>
          <a:lstStyle>
            <a:lvl1pPr>
              <a:defRPr/>
            </a:lvl1pPr>
          </a:lstStyle>
          <a:p>
            <a:pPr>
              <a:defRPr/>
            </a:pPr>
            <a:fld id="{10869613-84FA-4F3E-AAB6-8A4BCEF7338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449988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5" name="Rectangle 6"/>
          <p:cNvSpPr>
            <a:spLocks noGrp="1" noChangeArrowheads="1"/>
          </p:cNvSpPr>
          <p:nvPr>
            <p:ph type="sldNum" sz="quarter" idx="12"/>
          </p:nvPr>
        </p:nvSpPr>
        <p:spPr>
          <a:ln/>
        </p:spPr>
        <p:txBody>
          <a:bodyPr/>
          <a:lstStyle>
            <a:lvl1pPr>
              <a:defRPr/>
            </a:lvl1pPr>
          </a:lstStyle>
          <a:p>
            <a:pPr>
              <a:defRPr/>
            </a:pPr>
            <a:fld id="{437FBF52-0AAA-4B6E-8EA0-339376A901DD}"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66237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4" name="Rectangle 6"/>
          <p:cNvSpPr>
            <a:spLocks noGrp="1" noChangeArrowheads="1"/>
          </p:cNvSpPr>
          <p:nvPr>
            <p:ph type="sldNum" sz="quarter" idx="12"/>
          </p:nvPr>
        </p:nvSpPr>
        <p:spPr>
          <a:ln/>
        </p:spPr>
        <p:txBody>
          <a:bodyPr/>
          <a:lstStyle>
            <a:lvl1pPr>
              <a:defRPr/>
            </a:lvl1pPr>
          </a:lstStyle>
          <a:p>
            <a:pPr>
              <a:defRPr/>
            </a:pPr>
            <a:fld id="{9A7306E4-E331-4851-9426-40DA7EA24F8C}"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05115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3"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7" name="Rectangle 6"/>
          <p:cNvSpPr>
            <a:spLocks noGrp="1" noChangeArrowheads="1"/>
          </p:cNvSpPr>
          <p:nvPr>
            <p:ph type="sldNum" sz="quarter" idx="12"/>
          </p:nvPr>
        </p:nvSpPr>
        <p:spPr>
          <a:ln/>
        </p:spPr>
        <p:txBody>
          <a:bodyPr/>
          <a:lstStyle>
            <a:lvl1pPr>
              <a:defRPr/>
            </a:lvl1pPr>
          </a:lstStyle>
          <a:p>
            <a:pPr>
              <a:defRPr/>
            </a:pPr>
            <a:fld id="{3A88E380-4B02-45EF-969C-8354DC82035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38255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7" name="Rectangle 6"/>
          <p:cNvSpPr>
            <a:spLocks noGrp="1" noChangeArrowheads="1"/>
          </p:cNvSpPr>
          <p:nvPr>
            <p:ph type="sldNum" sz="quarter" idx="12"/>
          </p:nvPr>
        </p:nvSpPr>
        <p:spPr>
          <a:ln/>
        </p:spPr>
        <p:txBody>
          <a:bodyPr/>
          <a:lstStyle>
            <a:lvl1pPr>
              <a:defRPr/>
            </a:lvl1pPr>
          </a:lstStyle>
          <a:p>
            <a:pPr>
              <a:defRPr/>
            </a:pPr>
            <a:fld id="{31980D9F-6DB1-4A07-A6AD-52832BA25484}"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867377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image" Target="../media/image1.jpeg"/><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4.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80899"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0900"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1">
                <a:effectLst>
                  <a:outerShdw blurRad="38100" dist="38100" dir="2700000" algn="tl">
                    <a:srgbClr val="000000"/>
                  </a:outerShdw>
                </a:effectLst>
                <a:latin typeface="+mn-lt"/>
              </a:defRPr>
            </a:lvl1pPr>
          </a:lstStyle>
          <a:p>
            <a:pPr fontAlgn="base">
              <a:spcBef>
                <a:spcPct val="0"/>
              </a:spcBef>
              <a:spcAft>
                <a:spcPct val="0"/>
              </a:spcAft>
              <a:defRPr/>
            </a:pPr>
            <a:endParaRPr lang="en-US" dirty="0">
              <a:solidFill>
                <a:srgbClr val="FFFF00"/>
              </a:solidFill>
            </a:endParaRPr>
          </a:p>
        </p:txBody>
      </p:sp>
      <p:sp>
        <p:nvSpPr>
          <p:cNvPr id="8090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1" dirty="0">
                <a:effectLst>
                  <a:outerShdw blurRad="38100" dist="38100" dir="2700000" algn="tl">
                    <a:srgbClr val="000000"/>
                  </a:outerShdw>
                </a:effectLst>
                <a:latin typeface="+mn-lt"/>
              </a:defRPr>
            </a:lvl1pPr>
          </a:lstStyle>
          <a:p>
            <a:pPr fontAlgn="base">
              <a:spcBef>
                <a:spcPct val="0"/>
              </a:spcBef>
              <a:spcAft>
                <a:spcPct val="0"/>
              </a:spcAft>
              <a:defRPr/>
            </a:pPr>
            <a:r>
              <a:rPr lang="en-US" dirty="0">
                <a:solidFill>
                  <a:srgbClr val="FFFF00"/>
                </a:solidFill>
              </a:rPr>
              <a:t>Health Strategies International, Super Models for Global Health </a:t>
            </a:r>
          </a:p>
        </p:txBody>
      </p:sp>
      <p:sp>
        <p:nvSpPr>
          <p:cNvPr id="80902"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1">
                <a:effectLst>
                  <a:outerShdw blurRad="38100" dist="38100" dir="2700000" algn="tl">
                    <a:srgbClr val="000000"/>
                  </a:outerShdw>
                </a:effectLst>
                <a:latin typeface="+mn-lt"/>
              </a:defRPr>
            </a:lvl1pPr>
          </a:lstStyle>
          <a:p>
            <a:pPr fontAlgn="base">
              <a:spcBef>
                <a:spcPct val="0"/>
              </a:spcBef>
              <a:spcAft>
                <a:spcPct val="0"/>
              </a:spcAft>
              <a:defRPr/>
            </a:pPr>
            <a:fld id="{2CA99999-5253-4A2C-A9DC-D768765AA254}" type="slidenum">
              <a:rPr lang="en-US">
                <a:solidFill>
                  <a:srgbClr val="FFFF00"/>
                </a:solidFill>
              </a:rPr>
              <a:pPr fontAlgn="base">
                <a:spcBef>
                  <a:spcPct val="0"/>
                </a:spcBef>
                <a:spcAft>
                  <a:spcPct val="0"/>
                </a:spcAft>
                <a:defRPr/>
              </a:pPr>
              <a:t>‹#›</a:t>
            </a:fld>
            <a:endParaRPr lang="en-US" dirty="0">
              <a:solidFill>
                <a:srgbClr val="FFFF00"/>
              </a:solidFill>
            </a:endParaRPr>
          </a:p>
        </p:txBody>
      </p:sp>
    </p:spTree>
    <p:extLst>
      <p:ext uri="{BB962C8B-B14F-4D97-AF65-F5344CB8AC3E}">
        <p14:creationId xmlns:p14="http://schemas.microsoft.com/office/powerpoint/2010/main" val="1704521409"/>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dt="0"/>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har char="•"/>
        <a:defRPr sz="3200" b="1">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har char="•"/>
        <a:defRPr sz="2400" b="1">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b="1">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har char="»"/>
        <a:defRPr sz="2000" b="1">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146" name="Group 2"/>
          <p:cNvGrpSpPr>
            <a:grpSpLocks/>
          </p:cNvGrpSpPr>
          <p:nvPr/>
        </p:nvGrpSpPr>
        <p:grpSpPr bwMode="auto">
          <a:xfrm>
            <a:off x="685800" y="117475"/>
            <a:ext cx="8456789" cy="6738938"/>
            <a:chOff x="432" y="74"/>
            <a:chExt cx="5327" cy="4245"/>
          </a:xfrm>
        </p:grpSpPr>
        <p:sp>
          <p:nvSpPr>
            <p:cNvPr id="13315" name="Rectangle 3"/>
            <p:cNvSpPr>
              <a:spLocks noChangeArrowheads="1"/>
            </p:cNvSpPr>
            <p:nvPr/>
          </p:nvSpPr>
          <p:spPr bwMode="invGray">
            <a:xfrm>
              <a:off x="432" y="4176"/>
              <a:ext cx="2208" cy="143"/>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6153" name="Group 4"/>
            <p:cNvGrpSpPr>
              <a:grpSpLocks/>
            </p:cNvGrpSpPr>
            <p:nvPr/>
          </p:nvGrpSpPr>
          <p:grpSpPr bwMode="auto">
            <a:xfrm>
              <a:off x="2859" y="4250"/>
              <a:ext cx="2729" cy="41"/>
              <a:chOff x="2859" y="4250"/>
              <a:chExt cx="2729" cy="41"/>
            </a:xfrm>
          </p:grpSpPr>
          <p:sp>
            <p:nvSpPr>
              <p:cNvPr id="13317" name="Oval 5"/>
              <p:cNvSpPr>
                <a:spLocks noChangeArrowheads="1"/>
              </p:cNvSpPr>
              <p:nvPr/>
            </p:nvSpPr>
            <p:spPr bwMode="invGray">
              <a:xfrm>
                <a:off x="285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8" name="Oval 6"/>
              <p:cNvSpPr>
                <a:spLocks noChangeArrowheads="1"/>
              </p:cNvSpPr>
              <p:nvPr/>
            </p:nvSpPr>
            <p:spPr bwMode="invGray">
              <a:xfrm>
                <a:off x="324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9" name="Oval 7"/>
              <p:cNvSpPr>
                <a:spLocks noChangeArrowheads="1"/>
              </p:cNvSpPr>
              <p:nvPr/>
            </p:nvSpPr>
            <p:spPr bwMode="invGray">
              <a:xfrm>
                <a:off x="362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0" name="Oval 8"/>
              <p:cNvSpPr>
                <a:spLocks noChangeArrowheads="1"/>
              </p:cNvSpPr>
              <p:nvPr/>
            </p:nvSpPr>
            <p:spPr bwMode="invGray">
              <a:xfrm>
                <a:off x="4011"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1" name="Oval 9"/>
              <p:cNvSpPr>
                <a:spLocks noChangeArrowheads="1"/>
              </p:cNvSpPr>
              <p:nvPr/>
            </p:nvSpPr>
            <p:spPr bwMode="invGray">
              <a:xfrm>
                <a:off x="4395" y="4250"/>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2" name="Oval 10"/>
              <p:cNvSpPr>
                <a:spLocks noChangeArrowheads="1"/>
              </p:cNvSpPr>
              <p:nvPr/>
            </p:nvSpPr>
            <p:spPr bwMode="invGray">
              <a:xfrm>
                <a:off x="477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3" name="Oval 11"/>
              <p:cNvSpPr>
                <a:spLocks noChangeArrowheads="1"/>
              </p:cNvSpPr>
              <p:nvPr/>
            </p:nvSpPr>
            <p:spPr bwMode="invGray">
              <a:xfrm>
                <a:off x="516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4" name="Oval 12"/>
              <p:cNvSpPr>
                <a:spLocks noChangeArrowheads="1"/>
              </p:cNvSpPr>
              <p:nvPr/>
            </p:nvSpPr>
            <p:spPr bwMode="invGray">
              <a:xfrm>
                <a:off x="554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3325" name="Rectangle 13"/>
            <p:cNvSpPr>
              <a:spLocks noChangeArrowheads="1"/>
            </p:cNvSpPr>
            <p:nvPr/>
          </p:nvSpPr>
          <p:spPr bwMode="invGray">
            <a:xfrm>
              <a:off x="480" y="480"/>
              <a:ext cx="5279"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6" name="Oval 14"/>
            <p:cNvSpPr>
              <a:spLocks noChangeArrowheads="1"/>
            </p:cNvSpPr>
            <p:nvPr/>
          </p:nvSpPr>
          <p:spPr bwMode="invGray">
            <a:xfrm>
              <a:off x="507"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7" name="Oval 15"/>
            <p:cNvSpPr>
              <a:spLocks noChangeArrowheads="1"/>
            </p:cNvSpPr>
            <p:nvPr/>
          </p:nvSpPr>
          <p:spPr bwMode="invGray">
            <a:xfrm>
              <a:off x="507"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8" name="Oval 16"/>
            <p:cNvSpPr>
              <a:spLocks noChangeArrowheads="1"/>
            </p:cNvSpPr>
            <p:nvPr/>
          </p:nvSpPr>
          <p:spPr bwMode="invGray">
            <a:xfrm>
              <a:off x="507"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6147" name="Rectangle 17"/>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6148" name="Rectangle 18"/>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331" name="Rectangle 19"/>
          <p:cNvSpPr>
            <a:spLocks noGrp="1" noChangeArrowheads="1"/>
          </p:cNvSpPr>
          <p:nvPr>
            <p:ph type="dt" sz="half" idx="2"/>
          </p:nvPr>
        </p:nvSpPr>
        <p:spPr bwMode="auto">
          <a:xfrm>
            <a:off x="6858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spcBef>
                <a:spcPct val="50000"/>
              </a:spcBef>
              <a:defRPr sz="1400" b="0" smtClean="0">
                <a:solidFill>
                  <a:schemeClr val="tx1"/>
                </a:solidFill>
                <a:latin typeface="Arial" charset="0"/>
              </a:defRPr>
            </a:lvl1pPr>
          </a:lstStyle>
          <a:p>
            <a:pPr eaLnBrk="0" fontAlgn="base" hangingPunct="0">
              <a:spcAft>
                <a:spcPct val="0"/>
              </a:spcAft>
              <a:defRPr/>
            </a:pPr>
            <a:fld id="{228D49FA-48EA-4BCF-A37D-2E1BF12859FE}" type="datetime1">
              <a:rPr kumimoji="1" lang="en-US">
                <a:solidFill>
                  <a:srgbClr val="FFFF00"/>
                </a:solidFill>
              </a:rPr>
              <a:pPr eaLnBrk="0" fontAlgn="base" hangingPunct="0">
                <a:spcAft>
                  <a:spcPct val="0"/>
                </a:spcAft>
                <a:defRPr/>
              </a:pPr>
              <a:t>12/27/2018</a:t>
            </a:fld>
            <a:endParaRPr kumimoji="1" lang="en-US" dirty="0">
              <a:solidFill>
                <a:srgbClr val="FFFF00"/>
              </a:solidFill>
            </a:endParaRPr>
          </a:p>
        </p:txBody>
      </p:sp>
      <p:sp>
        <p:nvSpPr>
          <p:cNvPr id="13332" name="Rectangle 20"/>
          <p:cNvSpPr>
            <a:spLocks noGrp="1" noChangeArrowheads="1"/>
          </p:cNvSpPr>
          <p:nvPr>
            <p:ph type="ftr" sz="quarter" idx="3"/>
          </p:nvPr>
        </p:nvSpPr>
        <p:spPr bwMode="auto">
          <a:xfrm>
            <a:off x="3124200" y="6248400"/>
            <a:ext cx="28956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ctr">
              <a:spcBef>
                <a:spcPct val="50000"/>
              </a:spcBef>
              <a:defRPr sz="1400" b="0" smtClean="0">
                <a:solidFill>
                  <a:schemeClr val="tx1"/>
                </a:solidFill>
                <a:latin typeface="Arial" charset="0"/>
              </a:defRPr>
            </a:lvl1pPr>
          </a:lstStyle>
          <a:p>
            <a:pPr eaLnBrk="0" fontAlgn="base" hangingPunct="0">
              <a:spcAft>
                <a:spcPct val="0"/>
              </a:spcAft>
              <a:defRPr/>
            </a:pPr>
            <a:endParaRPr kumimoji="1" lang="en-US" dirty="0">
              <a:solidFill>
                <a:srgbClr val="FFFF00"/>
              </a:solidFill>
            </a:endParaRPr>
          </a:p>
        </p:txBody>
      </p:sp>
      <p:sp>
        <p:nvSpPr>
          <p:cNvPr id="13333" name="Rectangle 21"/>
          <p:cNvSpPr>
            <a:spLocks noGrp="1" noChangeArrowheads="1"/>
          </p:cNvSpPr>
          <p:nvPr>
            <p:ph type="sldNum" sz="quarter" idx="4"/>
          </p:nvPr>
        </p:nvSpPr>
        <p:spPr bwMode="auto">
          <a:xfrm>
            <a:off x="65532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spcBef>
                <a:spcPct val="50000"/>
              </a:spcBef>
              <a:defRPr sz="1400" b="0" smtClean="0">
                <a:solidFill>
                  <a:schemeClr val="tx1"/>
                </a:solidFill>
                <a:latin typeface="Arial" charset="0"/>
              </a:defRPr>
            </a:lvl1pPr>
          </a:lstStyle>
          <a:p>
            <a:pPr eaLnBrk="0" fontAlgn="base" hangingPunct="0">
              <a:spcAft>
                <a:spcPct val="0"/>
              </a:spcAft>
              <a:defRPr/>
            </a:pPr>
            <a:fld id="{1BED400A-A7FB-40CC-94A8-2736F7ECFF3E}" type="slidenum">
              <a:rPr kumimoji="1" lang="en-US">
                <a:solidFill>
                  <a:srgbClr val="FFFF00"/>
                </a:solidFill>
              </a:rPr>
              <a:pPr eaLnBrk="0" fontAlgn="base" hangingPunct="0">
                <a:spcAft>
                  <a:spcPct val="0"/>
                </a:spcAft>
                <a:defRPr/>
              </a:pPr>
              <a:t>‹#›</a:t>
            </a:fld>
            <a:endParaRPr kumimoji="1" lang="en-US" dirty="0">
              <a:solidFill>
                <a:srgbClr val="FFFF00"/>
              </a:solidFill>
            </a:endParaRPr>
          </a:p>
        </p:txBody>
      </p:sp>
    </p:spTree>
    <p:extLst>
      <p:ext uri="{BB962C8B-B14F-4D97-AF65-F5344CB8AC3E}">
        <p14:creationId xmlns:p14="http://schemas.microsoft.com/office/powerpoint/2010/main" val="2150738332"/>
      </p:ext>
    </p:extLst>
  </p:cSld>
  <p:clrMap bg1="dk2" tx1="lt1" bg2="dk1"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sldNum="0" hdr="0" ftr="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defRPr>
      </a:lvl2pPr>
      <a:lvl3pPr algn="ctr" rtl="0" eaLnBrk="0" fontAlgn="base" hangingPunct="0">
        <a:spcBef>
          <a:spcPct val="0"/>
        </a:spcBef>
        <a:spcAft>
          <a:spcPct val="0"/>
        </a:spcAft>
        <a:defRPr kumimoji="1" sz="4400">
          <a:solidFill>
            <a:schemeClr val="tx2"/>
          </a:solidFill>
          <a:latin typeface="Times New Roman" pitchFamily="18" charset="0"/>
        </a:defRPr>
      </a:lvl3pPr>
      <a:lvl4pPr algn="ctr" rtl="0" eaLnBrk="0" fontAlgn="base" hangingPunct="0">
        <a:spcBef>
          <a:spcPct val="0"/>
        </a:spcBef>
        <a:spcAft>
          <a:spcPct val="0"/>
        </a:spcAft>
        <a:defRPr kumimoji="1" sz="4400">
          <a:solidFill>
            <a:schemeClr val="tx2"/>
          </a:solidFill>
          <a:latin typeface="Times New Roman" pitchFamily="18" charset="0"/>
        </a:defRPr>
      </a:lvl4pPr>
      <a:lvl5pPr algn="ctr" rtl="0" eaLnBrk="0" fontAlgn="base" hangingPunct="0">
        <a:spcBef>
          <a:spcPct val="0"/>
        </a:spcBef>
        <a:spcAft>
          <a:spcPct val="0"/>
        </a:spcAft>
        <a:defRPr kumimoji="1" sz="4400">
          <a:solidFill>
            <a:schemeClr val="tx2"/>
          </a:solidFill>
          <a:latin typeface="Times New Roman" pitchFamily="18" charset="0"/>
        </a:defRPr>
      </a:lvl5pPr>
      <a:lvl6pPr marL="457200" algn="ctr" rtl="0" eaLnBrk="0" fontAlgn="base" hangingPunct="0">
        <a:spcBef>
          <a:spcPct val="0"/>
        </a:spcBef>
        <a:spcAft>
          <a:spcPct val="0"/>
        </a:spcAft>
        <a:defRPr kumimoji="1" sz="4400">
          <a:solidFill>
            <a:schemeClr val="tx2"/>
          </a:solidFill>
          <a:latin typeface="Times New Roman" pitchFamily="18" charset="0"/>
        </a:defRPr>
      </a:lvl6pPr>
      <a:lvl7pPr marL="914400" algn="ctr" rtl="0" eaLnBrk="0" fontAlgn="base" hangingPunct="0">
        <a:spcBef>
          <a:spcPct val="0"/>
        </a:spcBef>
        <a:spcAft>
          <a:spcPct val="0"/>
        </a:spcAft>
        <a:defRPr kumimoji="1" sz="4400">
          <a:solidFill>
            <a:schemeClr val="tx2"/>
          </a:solidFill>
          <a:latin typeface="Times New Roman" pitchFamily="18" charset="0"/>
        </a:defRPr>
      </a:lvl7pPr>
      <a:lvl8pPr marL="1371600" algn="ctr" rtl="0" eaLnBrk="0" fontAlgn="base" hangingPunct="0">
        <a:spcBef>
          <a:spcPct val="0"/>
        </a:spcBef>
        <a:spcAft>
          <a:spcPct val="0"/>
        </a:spcAft>
        <a:defRPr kumimoji="1" sz="4400">
          <a:solidFill>
            <a:schemeClr val="tx2"/>
          </a:solidFill>
          <a:latin typeface="Times New Roman" pitchFamily="18" charset="0"/>
        </a:defRPr>
      </a:lvl8pPr>
      <a:lvl9pPr marL="1828800" algn="ctr" rtl="0" eaLnBrk="0" fontAlgn="base" hangingPunct="0">
        <a:spcBef>
          <a:spcPct val="0"/>
        </a:spcBef>
        <a:spcAft>
          <a:spcPct val="0"/>
        </a:spcAft>
        <a:defRPr kumimoji="1"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defRPr>
      </a:lvl2pPr>
      <a:lvl3pPr marL="1143000" indent="-228600" algn="l" rtl="0" eaLnBrk="0" fontAlgn="base" hangingPunct="0">
        <a:spcBef>
          <a:spcPct val="20000"/>
        </a:spcBef>
        <a:spcAft>
          <a:spcPct val="0"/>
        </a:spcAft>
        <a:buChar char="•"/>
        <a:defRPr kumimoji="1" sz="2400">
          <a:solidFill>
            <a:schemeClr val="tx1"/>
          </a:solidFill>
          <a:latin typeface="+mn-lt"/>
        </a:defRPr>
      </a:lvl3pPr>
      <a:lvl4pPr marL="1600200" indent="-228600" algn="l" rtl="0" eaLnBrk="0" fontAlgn="base" hangingPunct="0">
        <a:spcBef>
          <a:spcPct val="20000"/>
        </a:spcBef>
        <a:spcAft>
          <a:spcPct val="0"/>
        </a:spcAft>
        <a:buChar char="–"/>
        <a:defRPr kumimoji="1" sz="2000">
          <a:solidFill>
            <a:schemeClr val="tx1"/>
          </a:solidFill>
          <a:latin typeface="+mn-lt"/>
        </a:defRPr>
      </a:lvl4pPr>
      <a:lvl5pPr marL="2057400" indent="-228600" algn="l" rtl="0" eaLnBrk="0" fontAlgn="base" hangingPunct="0">
        <a:spcBef>
          <a:spcPct val="20000"/>
        </a:spcBef>
        <a:spcAft>
          <a:spcPct val="0"/>
        </a:spcAft>
        <a:buChar char="•"/>
        <a:defRPr kumimoji="1" sz="2000">
          <a:solidFill>
            <a:schemeClr val="tx1"/>
          </a:solidFill>
          <a:latin typeface="+mn-lt"/>
        </a:defRPr>
      </a:lvl5pPr>
      <a:lvl6pPr marL="2514600" indent="-228600" algn="l" rtl="0" eaLnBrk="0" fontAlgn="base" hangingPunct="0">
        <a:spcBef>
          <a:spcPct val="20000"/>
        </a:spcBef>
        <a:spcAft>
          <a:spcPct val="0"/>
        </a:spcAft>
        <a:buChar char="•"/>
        <a:defRPr kumimoji="1" sz="2000">
          <a:solidFill>
            <a:schemeClr val="tx1"/>
          </a:solidFill>
          <a:latin typeface="+mn-lt"/>
        </a:defRPr>
      </a:lvl6pPr>
      <a:lvl7pPr marL="2971800" indent="-228600" algn="l" rtl="0" eaLnBrk="0" fontAlgn="base" hangingPunct="0">
        <a:spcBef>
          <a:spcPct val="20000"/>
        </a:spcBef>
        <a:spcAft>
          <a:spcPct val="0"/>
        </a:spcAft>
        <a:buChar char="•"/>
        <a:defRPr kumimoji="1" sz="2000">
          <a:solidFill>
            <a:schemeClr val="tx1"/>
          </a:solidFill>
          <a:latin typeface="+mn-lt"/>
        </a:defRPr>
      </a:lvl7pPr>
      <a:lvl8pPr marL="3429000" indent="-228600" algn="l" rtl="0" eaLnBrk="0" fontAlgn="base" hangingPunct="0">
        <a:spcBef>
          <a:spcPct val="20000"/>
        </a:spcBef>
        <a:spcAft>
          <a:spcPct val="0"/>
        </a:spcAft>
        <a:buChar char="•"/>
        <a:defRPr kumimoji="1" sz="2000">
          <a:solidFill>
            <a:schemeClr val="tx1"/>
          </a:solidFill>
          <a:latin typeface="+mn-lt"/>
        </a:defRPr>
      </a:lvl8pPr>
      <a:lvl9pPr marL="3886200" indent="-228600" algn="l" rtl="0" eaLnBrk="0" fontAlgn="base" hangingPunct="0">
        <a:spcBef>
          <a:spcPct val="20000"/>
        </a:spcBef>
        <a:spcAft>
          <a:spcPct val="0"/>
        </a:spcAft>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146" name="Group 2"/>
          <p:cNvGrpSpPr>
            <a:grpSpLocks/>
          </p:cNvGrpSpPr>
          <p:nvPr/>
        </p:nvGrpSpPr>
        <p:grpSpPr bwMode="auto">
          <a:xfrm>
            <a:off x="685800" y="117475"/>
            <a:ext cx="8456789" cy="6738938"/>
            <a:chOff x="432" y="74"/>
            <a:chExt cx="5327" cy="4245"/>
          </a:xfrm>
        </p:grpSpPr>
        <p:sp>
          <p:nvSpPr>
            <p:cNvPr id="13315" name="Rectangle 3"/>
            <p:cNvSpPr>
              <a:spLocks noChangeArrowheads="1"/>
            </p:cNvSpPr>
            <p:nvPr/>
          </p:nvSpPr>
          <p:spPr bwMode="invGray">
            <a:xfrm>
              <a:off x="432" y="4176"/>
              <a:ext cx="2208" cy="143"/>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6153" name="Group 4"/>
            <p:cNvGrpSpPr>
              <a:grpSpLocks/>
            </p:cNvGrpSpPr>
            <p:nvPr/>
          </p:nvGrpSpPr>
          <p:grpSpPr bwMode="auto">
            <a:xfrm>
              <a:off x="2859" y="4250"/>
              <a:ext cx="2729" cy="41"/>
              <a:chOff x="2859" y="4250"/>
              <a:chExt cx="2729" cy="41"/>
            </a:xfrm>
          </p:grpSpPr>
          <p:sp>
            <p:nvSpPr>
              <p:cNvPr id="13317" name="Oval 5"/>
              <p:cNvSpPr>
                <a:spLocks noChangeArrowheads="1"/>
              </p:cNvSpPr>
              <p:nvPr/>
            </p:nvSpPr>
            <p:spPr bwMode="invGray">
              <a:xfrm>
                <a:off x="285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8" name="Oval 6"/>
              <p:cNvSpPr>
                <a:spLocks noChangeArrowheads="1"/>
              </p:cNvSpPr>
              <p:nvPr/>
            </p:nvSpPr>
            <p:spPr bwMode="invGray">
              <a:xfrm>
                <a:off x="324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9" name="Oval 7"/>
              <p:cNvSpPr>
                <a:spLocks noChangeArrowheads="1"/>
              </p:cNvSpPr>
              <p:nvPr/>
            </p:nvSpPr>
            <p:spPr bwMode="invGray">
              <a:xfrm>
                <a:off x="362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0" name="Oval 8"/>
              <p:cNvSpPr>
                <a:spLocks noChangeArrowheads="1"/>
              </p:cNvSpPr>
              <p:nvPr/>
            </p:nvSpPr>
            <p:spPr bwMode="invGray">
              <a:xfrm>
                <a:off x="4011"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1" name="Oval 9"/>
              <p:cNvSpPr>
                <a:spLocks noChangeArrowheads="1"/>
              </p:cNvSpPr>
              <p:nvPr/>
            </p:nvSpPr>
            <p:spPr bwMode="invGray">
              <a:xfrm>
                <a:off x="4395" y="4250"/>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2" name="Oval 10"/>
              <p:cNvSpPr>
                <a:spLocks noChangeArrowheads="1"/>
              </p:cNvSpPr>
              <p:nvPr/>
            </p:nvSpPr>
            <p:spPr bwMode="invGray">
              <a:xfrm>
                <a:off x="477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3" name="Oval 11"/>
              <p:cNvSpPr>
                <a:spLocks noChangeArrowheads="1"/>
              </p:cNvSpPr>
              <p:nvPr/>
            </p:nvSpPr>
            <p:spPr bwMode="invGray">
              <a:xfrm>
                <a:off x="516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4" name="Oval 12"/>
              <p:cNvSpPr>
                <a:spLocks noChangeArrowheads="1"/>
              </p:cNvSpPr>
              <p:nvPr/>
            </p:nvSpPr>
            <p:spPr bwMode="invGray">
              <a:xfrm>
                <a:off x="554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3325" name="Rectangle 13"/>
            <p:cNvSpPr>
              <a:spLocks noChangeArrowheads="1"/>
            </p:cNvSpPr>
            <p:nvPr/>
          </p:nvSpPr>
          <p:spPr bwMode="invGray">
            <a:xfrm>
              <a:off x="480" y="480"/>
              <a:ext cx="5279"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6" name="Oval 14"/>
            <p:cNvSpPr>
              <a:spLocks noChangeArrowheads="1"/>
            </p:cNvSpPr>
            <p:nvPr/>
          </p:nvSpPr>
          <p:spPr bwMode="invGray">
            <a:xfrm>
              <a:off x="507"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7" name="Oval 15"/>
            <p:cNvSpPr>
              <a:spLocks noChangeArrowheads="1"/>
            </p:cNvSpPr>
            <p:nvPr/>
          </p:nvSpPr>
          <p:spPr bwMode="invGray">
            <a:xfrm>
              <a:off x="507"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8" name="Oval 16"/>
            <p:cNvSpPr>
              <a:spLocks noChangeArrowheads="1"/>
            </p:cNvSpPr>
            <p:nvPr/>
          </p:nvSpPr>
          <p:spPr bwMode="invGray">
            <a:xfrm>
              <a:off x="507"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6147" name="Rectangle 17"/>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6148" name="Rectangle 18"/>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331" name="Rectangle 19"/>
          <p:cNvSpPr>
            <a:spLocks noGrp="1" noChangeArrowheads="1"/>
          </p:cNvSpPr>
          <p:nvPr>
            <p:ph type="dt" sz="half" idx="2"/>
          </p:nvPr>
        </p:nvSpPr>
        <p:spPr bwMode="auto">
          <a:xfrm>
            <a:off x="6858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spcBef>
                <a:spcPct val="50000"/>
              </a:spcBef>
              <a:defRPr sz="1400" b="0" smtClean="0">
                <a:solidFill>
                  <a:schemeClr val="tx1"/>
                </a:solidFill>
                <a:latin typeface="Arial" charset="0"/>
              </a:defRPr>
            </a:lvl1pPr>
          </a:lstStyle>
          <a:p>
            <a:pPr eaLnBrk="0" fontAlgn="base" hangingPunct="0">
              <a:spcAft>
                <a:spcPct val="0"/>
              </a:spcAft>
              <a:defRPr/>
            </a:pPr>
            <a:fld id="{228D49FA-48EA-4BCF-A37D-2E1BF12859FE}" type="datetime1">
              <a:rPr kumimoji="1" lang="en-US">
                <a:solidFill>
                  <a:srgbClr val="FFFF00"/>
                </a:solidFill>
              </a:rPr>
              <a:pPr eaLnBrk="0" fontAlgn="base" hangingPunct="0">
                <a:spcAft>
                  <a:spcPct val="0"/>
                </a:spcAft>
                <a:defRPr/>
              </a:pPr>
              <a:t>12/27/2018</a:t>
            </a:fld>
            <a:endParaRPr kumimoji="1" lang="en-US" dirty="0">
              <a:solidFill>
                <a:srgbClr val="FFFF00"/>
              </a:solidFill>
            </a:endParaRPr>
          </a:p>
        </p:txBody>
      </p:sp>
      <p:sp>
        <p:nvSpPr>
          <p:cNvPr id="13332" name="Rectangle 20"/>
          <p:cNvSpPr>
            <a:spLocks noGrp="1" noChangeArrowheads="1"/>
          </p:cNvSpPr>
          <p:nvPr>
            <p:ph type="ftr" sz="quarter" idx="3"/>
          </p:nvPr>
        </p:nvSpPr>
        <p:spPr bwMode="auto">
          <a:xfrm>
            <a:off x="3124200" y="6248400"/>
            <a:ext cx="28956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ctr">
              <a:spcBef>
                <a:spcPct val="50000"/>
              </a:spcBef>
              <a:defRPr sz="1400" b="0" smtClean="0">
                <a:solidFill>
                  <a:schemeClr val="tx1"/>
                </a:solidFill>
                <a:latin typeface="Arial" charset="0"/>
              </a:defRPr>
            </a:lvl1pPr>
          </a:lstStyle>
          <a:p>
            <a:pPr eaLnBrk="0" fontAlgn="base" hangingPunct="0">
              <a:spcAft>
                <a:spcPct val="0"/>
              </a:spcAft>
              <a:defRPr/>
            </a:pPr>
            <a:endParaRPr kumimoji="1" lang="en-US" dirty="0">
              <a:solidFill>
                <a:srgbClr val="FFFF00"/>
              </a:solidFill>
            </a:endParaRPr>
          </a:p>
        </p:txBody>
      </p:sp>
      <p:sp>
        <p:nvSpPr>
          <p:cNvPr id="13333" name="Rectangle 21"/>
          <p:cNvSpPr>
            <a:spLocks noGrp="1" noChangeArrowheads="1"/>
          </p:cNvSpPr>
          <p:nvPr>
            <p:ph type="sldNum" sz="quarter" idx="4"/>
          </p:nvPr>
        </p:nvSpPr>
        <p:spPr bwMode="auto">
          <a:xfrm>
            <a:off x="65532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spcBef>
                <a:spcPct val="50000"/>
              </a:spcBef>
              <a:defRPr sz="1400" b="0" smtClean="0">
                <a:solidFill>
                  <a:schemeClr val="tx1"/>
                </a:solidFill>
                <a:latin typeface="Arial" charset="0"/>
              </a:defRPr>
            </a:lvl1pPr>
          </a:lstStyle>
          <a:p>
            <a:pPr eaLnBrk="0" fontAlgn="base" hangingPunct="0">
              <a:spcAft>
                <a:spcPct val="0"/>
              </a:spcAft>
              <a:defRPr/>
            </a:pPr>
            <a:fld id="{1BED400A-A7FB-40CC-94A8-2736F7ECFF3E}" type="slidenum">
              <a:rPr kumimoji="1" lang="en-US">
                <a:solidFill>
                  <a:srgbClr val="FFFF00"/>
                </a:solidFill>
              </a:rPr>
              <a:pPr eaLnBrk="0" fontAlgn="base" hangingPunct="0">
                <a:spcAft>
                  <a:spcPct val="0"/>
                </a:spcAft>
                <a:defRPr/>
              </a:pPr>
              <a:t>‹#›</a:t>
            </a:fld>
            <a:endParaRPr kumimoji="1" lang="en-US" dirty="0">
              <a:solidFill>
                <a:srgbClr val="FFFF00"/>
              </a:solidFill>
            </a:endParaRPr>
          </a:p>
        </p:txBody>
      </p:sp>
    </p:spTree>
    <p:extLst>
      <p:ext uri="{BB962C8B-B14F-4D97-AF65-F5344CB8AC3E}">
        <p14:creationId xmlns:p14="http://schemas.microsoft.com/office/powerpoint/2010/main" val="770309737"/>
      </p:ext>
    </p:extLst>
  </p:cSld>
  <p:clrMap bg1="dk2" tx1="lt1" bg2="dk1" tx2="lt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hf sldNum="0" hdr="0" ftr="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defRPr>
      </a:lvl2pPr>
      <a:lvl3pPr algn="ctr" rtl="0" eaLnBrk="0" fontAlgn="base" hangingPunct="0">
        <a:spcBef>
          <a:spcPct val="0"/>
        </a:spcBef>
        <a:spcAft>
          <a:spcPct val="0"/>
        </a:spcAft>
        <a:defRPr kumimoji="1" sz="4400">
          <a:solidFill>
            <a:schemeClr val="tx2"/>
          </a:solidFill>
          <a:latin typeface="Times New Roman" pitchFamily="18" charset="0"/>
        </a:defRPr>
      </a:lvl3pPr>
      <a:lvl4pPr algn="ctr" rtl="0" eaLnBrk="0" fontAlgn="base" hangingPunct="0">
        <a:spcBef>
          <a:spcPct val="0"/>
        </a:spcBef>
        <a:spcAft>
          <a:spcPct val="0"/>
        </a:spcAft>
        <a:defRPr kumimoji="1" sz="4400">
          <a:solidFill>
            <a:schemeClr val="tx2"/>
          </a:solidFill>
          <a:latin typeface="Times New Roman" pitchFamily="18" charset="0"/>
        </a:defRPr>
      </a:lvl4pPr>
      <a:lvl5pPr algn="ctr" rtl="0" eaLnBrk="0" fontAlgn="base" hangingPunct="0">
        <a:spcBef>
          <a:spcPct val="0"/>
        </a:spcBef>
        <a:spcAft>
          <a:spcPct val="0"/>
        </a:spcAft>
        <a:defRPr kumimoji="1" sz="4400">
          <a:solidFill>
            <a:schemeClr val="tx2"/>
          </a:solidFill>
          <a:latin typeface="Times New Roman" pitchFamily="18" charset="0"/>
        </a:defRPr>
      </a:lvl5pPr>
      <a:lvl6pPr marL="457200" algn="ctr" rtl="0" eaLnBrk="0" fontAlgn="base" hangingPunct="0">
        <a:spcBef>
          <a:spcPct val="0"/>
        </a:spcBef>
        <a:spcAft>
          <a:spcPct val="0"/>
        </a:spcAft>
        <a:defRPr kumimoji="1" sz="4400">
          <a:solidFill>
            <a:schemeClr val="tx2"/>
          </a:solidFill>
          <a:latin typeface="Times New Roman" pitchFamily="18" charset="0"/>
        </a:defRPr>
      </a:lvl6pPr>
      <a:lvl7pPr marL="914400" algn="ctr" rtl="0" eaLnBrk="0" fontAlgn="base" hangingPunct="0">
        <a:spcBef>
          <a:spcPct val="0"/>
        </a:spcBef>
        <a:spcAft>
          <a:spcPct val="0"/>
        </a:spcAft>
        <a:defRPr kumimoji="1" sz="4400">
          <a:solidFill>
            <a:schemeClr val="tx2"/>
          </a:solidFill>
          <a:latin typeface="Times New Roman" pitchFamily="18" charset="0"/>
        </a:defRPr>
      </a:lvl7pPr>
      <a:lvl8pPr marL="1371600" algn="ctr" rtl="0" eaLnBrk="0" fontAlgn="base" hangingPunct="0">
        <a:spcBef>
          <a:spcPct val="0"/>
        </a:spcBef>
        <a:spcAft>
          <a:spcPct val="0"/>
        </a:spcAft>
        <a:defRPr kumimoji="1" sz="4400">
          <a:solidFill>
            <a:schemeClr val="tx2"/>
          </a:solidFill>
          <a:latin typeface="Times New Roman" pitchFamily="18" charset="0"/>
        </a:defRPr>
      </a:lvl8pPr>
      <a:lvl9pPr marL="1828800" algn="ctr" rtl="0" eaLnBrk="0" fontAlgn="base" hangingPunct="0">
        <a:spcBef>
          <a:spcPct val="0"/>
        </a:spcBef>
        <a:spcAft>
          <a:spcPct val="0"/>
        </a:spcAft>
        <a:defRPr kumimoji="1"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defRPr>
      </a:lvl2pPr>
      <a:lvl3pPr marL="1143000" indent="-228600" algn="l" rtl="0" eaLnBrk="0" fontAlgn="base" hangingPunct="0">
        <a:spcBef>
          <a:spcPct val="20000"/>
        </a:spcBef>
        <a:spcAft>
          <a:spcPct val="0"/>
        </a:spcAft>
        <a:buChar char="•"/>
        <a:defRPr kumimoji="1" sz="2400">
          <a:solidFill>
            <a:schemeClr val="tx1"/>
          </a:solidFill>
          <a:latin typeface="+mn-lt"/>
        </a:defRPr>
      </a:lvl3pPr>
      <a:lvl4pPr marL="1600200" indent="-228600" algn="l" rtl="0" eaLnBrk="0" fontAlgn="base" hangingPunct="0">
        <a:spcBef>
          <a:spcPct val="20000"/>
        </a:spcBef>
        <a:spcAft>
          <a:spcPct val="0"/>
        </a:spcAft>
        <a:buChar char="–"/>
        <a:defRPr kumimoji="1" sz="2000">
          <a:solidFill>
            <a:schemeClr val="tx1"/>
          </a:solidFill>
          <a:latin typeface="+mn-lt"/>
        </a:defRPr>
      </a:lvl4pPr>
      <a:lvl5pPr marL="2057400" indent="-228600" algn="l" rtl="0" eaLnBrk="0" fontAlgn="base" hangingPunct="0">
        <a:spcBef>
          <a:spcPct val="20000"/>
        </a:spcBef>
        <a:spcAft>
          <a:spcPct val="0"/>
        </a:spcAft>
        <a:buChar char="•"/>
        <a:defRPr kumimoji="1" sz="2000">
          <a:solidFill>
            <a:schemeClr val="tx1"/>
          </a:solidFill>
          <a:latin typeface="+mn-lt"/>
        </a:defRPr>
      </a:lvl5pPr>
      <a:lvl6pPr marL="2514600" indent="-228600" algn="l" rtl="0" eaLnBrk="0" fontAlgn="base" hangingPunct="0">
        <a:spcBef>
          <a:spcPct val="20000"/>
        </a:spcBef>
        <a:spcAft>
          <a:spcPct val="0"/>
        </a:spcAft>
        <a:buChar char="•"/>
        <a:defRPr kumimoji="1" sz="2000">
          <a:solidFill>
            <a:schemeClr val="tx1"/>
          </a:solidFill>
          <a:latin typeface="+mn-lt"/>
        </a:defRPr>
      </a:lvl6pPr>
      <a:lvl7pPr marL="2971800" indent="-228600" algn="l" rtl="0" eaLnBrk="0" fontAlgn="base" hangingPunct="0">
        <a:spcBef>
          <a:spcPct val="20000"/>
        </a:spcBef>
        <a:spcAft>
          <a:spcPct val="0"/>
        </a:spcAft>
        <a:buChar char="•"/>
        <a:defRPr kumimoji="1" sz="2000">
          <a:solidFill>
            <a:schemeClr val="tx1"/>
          </a:solidFill>
          <a:latin typeface="+mn-lt"/>
        </a:defRPr>
      </a:lvl7pPr>
      <a:lvl8pPr marL="3429000" indent="-228600" algn="l" rtl="0" eaLnBrk="0" fontAlgn="base" hangingPunct="0">
        <a:spcBef>
          <a:spcPct val="20000"/>
        </a:spcBef>
        <a:spcAft>
          <a:spcPct val="0"/>
        </a:spcAft>
        <a:buChar char="•"/>
        <a:defRPr kumimoji="1" sz="2000">
          <a:solidFill>
            <a:schemeClr val="tx1"/>
          </a:solidFill>
          <a:latin typeface="+mn-lt"/>
        </a:defRPr>
      </a:lvl8pPr>
      <a:lvl9pPr marL="3886200" indent="-228600" algn="l" rtl="0" eaLnBrk="0" fontAlgn="base" hangingPunct="0">
        <a:spcBef>
          <a:spcPct val="20000"/>
        </a:spcBef>
        <a:spcAft>
          <a:spcPct val="0"/>
        </a:spcAft>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46" descr="NN_m_2c_RGB"/>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807325" y="5692775"/>
            <a:ext cx="1012825" cy="835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27" name="Freeform 36"/>
          <p:cNvSpPr>
            <a:spLocks/>
          </p:cNvSpPr>
          <p:nvPr/>
        </p:nvSpPr>
        <p:spPr bwMode="auto">
          <a:xfrm>
            <a:off x="0" y="1460500"/>
            <a:ext cx="8832850" cy="4049713"/>
          </a:xfrm>
          <a:custGeom>
            <a:avLst/>
            <a:gdLst>
              <a:gd name="T0" fmla="*/ 2147483647 w 12019"/>
              <a:gd name="T1" fmla="*/ 0 h 5685"/>
              <a:gd name="T2" fmla="*/ 2147483647 w 12019"/>
              <a:gd name="T3" fmla="*/ 2147483647 h 5685"/>
              <a:gd name="T4" fmla="*/ 2147483647 w 12019"/>
              <a:gd name="T5" fmla="*/ 2147483647 h 5685"/>
              <a:gd name="T6" fmla="*/ 2147483647 w 12019"/>
              <a:gd name="T7" fmla="*/ 2147483647 h 5685"/>
              <a:gd name="T8" fmla="*/ 2147483647 w 12019"/>
              <a:gd name="T9" fmla="*/ 2147483647 h 5685"/>
              <a:gd name="T10" fmla="*/ 2147483647 w 12019"/>
              <a:gd name="T11" fmla="*/ 2147483647 h 5685"/>
              <a:gd name="T12" fmla="*/ 2147483647 w 12019"/>
              <a:gd name="T13" fmla="*/ 2147483647 h 5685"/>
              <a:gd name="T14" fmla="*/ 0 w 12019"/>
              <a:gd name="T15" fmla="*/ 2147483647 h 5685"/>
              <a:gd name="T16" fmla="*/ 0 w 12019"/>
              <a:gd name="T17" fmla="*/ 0 h 5685"/>
              <a:gd name="T18" fmla="*/ 2147483647 w 12019"/>
              <a:gd name="T19" fmla="*/ 0 h 568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019" h="5685">
                <a:moveTo>
                  <a:pt x="11838" y="0"/>
                </a:moveTo>
                <a:cubicBezTo>
                  <a:pt x="11938" y="0"/>
                  <a:pt x="12019" y="81"/>
                  <a:pt x="12019" y="182"/>
                </a:cubicBezTo>
                <a:cubicBezTo>
                  <a:pt x="12019" y="182"/>
                  <a:pt x="12019" y="182"/>
                  <a:pt x="12019" y="182"/>
                </a:cubicBezTo>
                <a:lnTo>
                  <a:pt x="12019" y="5503"/>
                </a:lnTo>
                <a:cubicBezTo>
                  <a:pt x="12019" y="5603"/>
                  <a:pt x="11938" y="5685"/>
                  <a:pt x="11838" y="5685"/>
                </a:cubicBezTo>
                <a:lnTo>
                  <a:pt x="0" y="5685"/>
                </a:lnTo>
                <a:lnTo>
                  <a:pt x="0" y="0"/>
                </a:lnTo>
                <a:lnTo>
                  <a:pt x="11838" y="0"/>
                </a:lnTo>
                <a:close/>
              </a:path>
            </a:pathLst>
          </a:custGeom>
          <a:noFill/>
          <a:ln>
            <a:noFill/>
          </a:ln>
          <a:extLst>
            <a:ext uri="{909E8E84-426E-40dd-AFC4-6F175D3DCCD1}">
              <a14:hiddenFill xmlns:a14="http://schemas.microsoft.com/office/drawing/2010/main" xmlns="">
                <a:solidFill>
                  <a:srgbClr val="E8E6E3"/>
                </a:solidFill>
              </a14:hiddenFill>
            </a:ext>
            <a:ext uri="{91240B29-F687-4f45-9708-019B960494DF}">
              <a14:hiddenLine xmlns:a14="http://schemas.microsoft.com/office/drawing/2010/main" xmlns="" w="3175" cap="rnd" cmpd="sng">
                <a:solidFill>
                  <a:schemeClr val="tx2"/>
                </a:solidFill>
                <a:prstDash val="solid"/>
                <a:round/>
                <a:headEnd/>
                <a:tailEnd/>
              </a14:hiddenLine>
            </a:ext>
          </a:extLst>
        </p:spPr>
        <p:txBody>
          <a:bodyPr/>
          <a:lstStyle/>
          <a:p>
            <a:pPr algn="ctr" fontAlgn="base">
              <a:spcBef>
                <a:spcPct val="50000"/>
              </a:spcBef>
              <a:spcAft>
                <a:spcPct val="0"/>
              </a:spcAft>
            </a:pPr>
            <a:endParaRPr lang="en-US" b="1" dirty="0">
              <a:solidFill>
                <a:srgbClr val="001965"/>
              </a:solidFill>
            </a:endParaRPr>
          </a:p>
        </p:txBody>
      </p:sp>
      <p:sp>
        <p:nvSpPr>
          <p:cNvPr id="1028" name="Rectangle 2"/>
          <p:cNvSpPr>
            <a:spLocks noGrp="1" noChangeArrowheads="1"/>
          </p:cNvSpPr>
          <p:nvPr>
            <p:ph type="title"/>
          </p:nvPr>
        </p:nvSpPr>
        <p:spPr bwMode="auto">
          <a:xfrm>
            <a:off x="476250" y="469900"/>
            <a:ext cx="8188325" cy="8016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US"/>
              <a:t>Click to edit Master title style</a:t>
            </a:r>
            <a:endParaRPr lang="en-GB"/>
          </a:p>
        </p:txBody>
      </p:sp>
      <p:sp>
        <p:nvSpPr>
          <p:cNvPr id="1029" name="Rectangle 3"/>
          <p:cNvSpPr>
            <a:spLocks noGrp="1" noChangeArrowheads="1"/>
          </p:cNvSpPr>
          <p:nvPr>
            <p:ph type="body" idx="1"/>
          </p:nvPr>
        </p:nvSpPr>
        <p:spPr bwMode="auto">
          <a:xfrm>
            <a:off x="476250" y="1625600"/>
            <a:ext cx="8186738" cy="3729038"/>
          </a:xfrm>
          <a:prstGeom prst="rect">
            <a:avLst/>
          </a:prstGeom>
          <a:noFill/>
          <a:ln>
            <a:noFill/>
          </a:ln>
          <a:effectLst/>
          <a:extLst>
            <a:ext uri="{909E8E84-426E-40dd-AFC4-6F175D3DCCD1}">
              <a14:hiddenFill xmlns:a14="http://schemas.microsoft.com/office/drawing/2010/main" xmlns="">
                <a:solidFill>
                  <a:srgbClr val="E8E6E3"/>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Rectangle 5"/>
          <p:cNvSpPr>
            <a:spLocks noGrp="1" noChangeArrowheads="1"/>
          </p:cNvSpPr>
          <p:nvPr>
            <p:ph type="ftr" sz="quarter" idx="3"/>
          </p:nvPr>
        </p:nvSpPr>
        <p:spPr bwMode="auto">
          <a:xfrm>
            <a:off x="469900" y="0"/>
            <a:ext cx="5843588" cy="4714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a:spcBef>
                <a:spcPct val="0"/>
              </a:spcBef>
              <a:defRPr sz="800" b="0">
                <a:solidFill>
                  <a:srgbClr val="BDB2A4"/>
                </a:solidFill>
              </a:defRPr>
            </a:lvl1pPr>
          </a:lstStyle>
          <a:p>
            <a:pPr fontAlgn="base">
              <a:spcAft>
                <a:spcPct val="0"/>
              </a:spcAft>
              <a:defRPr/>
            </a:pPr>
            <a:r>
              <a:rPr lang="en-GB" dirty="0"/>
              <a:t>Presentation title</a:t>
            </a:r>
          </a:p>
        </p:txBody>
      </p:sp>
      <p:sp>
        <p:nvSpPr>
          <p:cNvPr id="1047" name="Rectangle 23"/>
          <p:cNvSpPr>
            <a:spLocks noGrp="1" noChangeArrowheads="1"/>
          </p:cNvSpPr>
          <p:nvPr>
            <p:ph type="sldNum" sz="quarter" idx="4"/>
          </p:nvPr>
        </p:nvSpPr>
        <p:spPr bwMode="auto">
          <a:xfrm>
            <a:off x="7761288" y="0"/>
            <a:ext cx="901700" cy="4714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a:spcBef>
                <a:spcPct val="0"/>
              </a:spcBef>
              <a:defRPr sz="800" b="0">
                <a:solidFill>
                  <a:schemeClr val="hlink"/>
                </a:solidFill>
              </a:defRPr>
            </a:lvl1pPr>
          </a:lstStyle>
          <a:p>
            <a:pPr fontAlgn="base">
              <a:spcAft>
                <a:spcPct val="0"/>
              </a:spcAft>
              <a:defRPr/>
            </a:pPr>
            <a:r>
              <a:rPr lang="en-GB" dirty="0">
                <a:solidFill>
                  <a:srgbClr val="E64A0E"/>
                </a:solidFill>
              </a:rPr>
              <a:t>Slide no </a:t>
            </a:r>
            <a:fld id="{6CCA048D-9322-4F61-891F-A6BAE2F2CD03}" type="slidenum">
              <a:rPr lang="en-GB">
                <a:solidFill>
                  <a:srgbClr val="E64A0E"/>
                </a:solidFill>
              </a:rPr>
              <a:pPr fontAlgn="base">
                <a:spcAft>
                  <a:spcPct val="0"/>
                </a:spcAft>
                <a:defRPr/>
              </a:pPr>
              <a:t>‹#›</a:t>
            </a:fld>
            <a:endParaRPr lang="en-GB" dirty="0">
              <a:solidFill>
                <a:srgbClr val="E64A0E"/>
              </a:solidFill>
            </a:endParaRPr>
          </a:p>
        </p:txBody>
      </p:sp>
      <p:sp>
        <p:nvSpPr>
          <p:cNvPr id="1105" name="Rectangle 81"/>
          <p:cNvSpPr>
            <a:spLocks noGrp="1" noChangeArrowheads="1"/>
          </p:cNvSpPr>
          <p:nvPr>
            <p:ph type="dt" sz="half" idx="2"/>
          </p:nvPr>
        </p:nvSpPr>
        <p:spPr bwMode="auto">
          <a:xfrm>
            <a:off x="6299200" y="0"/>
            <a:ext cx="1460500" cy="4714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a:spcBef>
                <a:spcPct val="0"/>
              </a:spcBef>
              <a:defRPr sz="800" b="0">
                <a:solidFill>
                  <a:srgbClr val="BDB2A4"/>
                </a:solidFill>
              </a:defRPr>
            </a:lvl1pPr>
          </a:lstStyle>
          <a:p>
            <a:pPr fontAlgn="base">
              <a:spcAft>
                <a:spcPct val="0"/>
              </a:spcAft>
              <a:defRPr/>
            </a:pPr>
            <a:r>
              <a:rPr lang="en-GB" dirty="0"/>
              <a:t>Date</a:t>
            </a:r>
          </a:p>
        </p:txBody>
      </p:sp>
      <p:pic>
        <p:nvPicPr>
          <p:cNvPr id="1033" name="Picture 82" descr="CD_Stacked_BIG®_RGB"/>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8313" y="6145213"/>
            <a:ext cx="608012" cy="2365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3085718384"/>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hf hdr="0"/>
  <p:txStyles>
    <p:titleStyle>
      <a:lvl1pPr algn="l" rtl="0" eaLnBrk="0" fontAlgn="base" hangingPunct="0">
        <a:spcBef>
          <a:spcPct val="0"/>
        </a:spcBef>
        <a:spcAft>
          <a:spcPct val="0"/>
        </a:spcAft>
        <a:defRPr sz="2800" b="1">
          <a:solidFill>
            <a:srgbClr val="001965"/>
          </a:solidFill>
          <a:latin typeface="+mj-lt"/>
          <a:ea typeface="+mj-ea"/>
          <a:cs typeface="+mj-cs"/>
        </a:defRPr>
      </a:lvl1pPr>
      <a:lvl2pPr algn="l" rtl="0" eaLnBrk="0" fontAlgn="base" hangingPunct="0">
        <a:spcBef>
          <a:spcPct val="0"/>
        </a:spcBef>
        <a:spcAft>
          <a:spcPct val="0"/>
        </a:spcAft>
        <a:defRPr sz="2800" b="1">
          <a:solidFill>
            <a:srgbClr val="001965"/>
          </a:solidFill>
          <a:latin typeface="Verdana" pitchFamily="34" charset="0"/>
        </a:defRPr>
      </a:lvl2pPr>
      <a:lvl3pPr algn="l" rtl="0" eaLnBrk="0" fontAlgn="base" hangingPunct="0">
        <a:spcBef>
          <a:spcPct val="0"/>
        </a:spcBef>
        <a:spcAft>
          <a:spcPct val="0"/>
        </a:spcAft>
        <a:defRPr sz="2800" b="1">
          <a:solidFill>
            <a:srgbClr val="001965"/>
          </a:solidFill>
          <a:latin typeface="Verdana" pitchFamily="34" charset="0"/>
        </a:defRPr>
      </a:lvl3pPr>
      <a:lvl4pPr algn="l" rtl="0" eaLnBrk="0" fontAlgn="base" hangingPunct="0">
        <a:spcBef>
          <a:spcPct val="0"/>
        </a:spcBef>
        <a:spcAft>
          <a:spcPct val="0"/>
        </a:spcAft>
        <a:defRPr sz="2800" b="1">
          <a:solidFill>
            <a:srgbClr val="001965"/>
          </a:solidFill>
          <a:latin typeface="Verdana" pitchFamily="34" charset="0"/>
        </a:defRPr>
      </a:lvl4pPr>
      <a:lvl5pPr algn="l" rtl="0" eaLnBrk="0" fontAlgn="base" hangingPunct="0">
        <a:spcBef>
          <a:spcPct val="0"/>
        </a:spcBef>
        <a:spcAft>
          <a:spcPct val="0"/>
        </a:spcAft>
        <a:defRPr sz="2800" b="1">
          <a:solidFill>
            <a:srgbClr val="001965"/>
          </a:solidFill>
          <a:latin typeface="Verdana" pitchFamily="34" charset="0"/>
        </a:defRPr>
      </a:lvl5pPr>
      <a:lvl6pPr marL="457200" algn="l" rtl="0" eaLnBrk="1" fontAlgn="base" hangingPunct="1">
        <a:spcBef>
          <a:spcPct val="0"/>
        </a:spcBef>
        <a:spcAft>
          <a:spcPct val="0"/>
        </a:spcAft>
        <a:defRPr sz="2800" b="1">
          <a:solidFill>
            <a:srgbClr val="001965"/>
          </a:solidFill>
          <a:latin typeface="Verdana" pitchFamily="34" charset="0"/>
        </a:defRPr>
      </a:lvl6pPr>
      <a:lvl7pPr marL="914400" algn="l" rtl="0" eaLnBrk="1" fontAlgn="base" hangingPunct="1">
        <a:spcBef>
          <a:spcPct val="0"/>
        </a:spcBef>
        <a:spcAft>
          <a:spcPct val="0"/>
        </a:spcAft>
        <a:defRPr sz="2800" b="1">
          <a:solidFill>
            <a:srgbClr val="001965"/>
          </a:solidFill>
          <a:latin typeface="Verdana" pitchFamily="34" charset="0"/>
        </a:defRPr>
      </a:lvl7pPr>
      <a:lvl8pPr marL="1371600" algn="l" rtl="0" eaLnBrk="1" fontAlgn="base" hangingPunct="1">
        <a:spcBef>
          <a:spcPct val="0"/>
        </a:spcBef>
        <a:spcAft>
          <a:spcPct val="0"/>
        </a:spcAft>
        <a:defRPr sz="2800" b="1">
          <a:solidFill>
            <a:srgbClr val="001965"/>
          </a:solidFill>
          <a:latin typeface="Verdana" pitchFamily="34" charset="0"/>
        </a:defRPr>
      </a:lvl8pPr>
      <a:lvl9pPr marL="1828800" algn="l" rtl="0" eaLnBrk="1" fontAlgn="base" hangingPunct="1">
        <a:spcBef>
          <a:spcPct val="0"/>
        </a:spcBef>
        <a:spcAft>
          <a:spcPct val="0"/>
        </a:spcAft>
        <a:defRPr sz="2800" b="1">
          <a:solidFill>
            <a:srgbClr val="001965"/>
          </a:solidFill>
          <a:latin typeface="Verdana" pitchFamily="34" charset="0"/>
        </a:defRPr>
      </a:lvl9pPr>
    </p:titleStyle>
    <p:bodyStyle>
      <a:lvl1pPr marL="263525" indent="-263525" algn="l" rtl="0" eaLnBrk="0" fontAlgn="base" hangingPunct="0">
        <a:spcBef>
          <a:spcPct val="20000"/>
        </a:spcBef>
        <a:spcAft>
          <a:spcPct val="0"/>
        </a:spcAft>
        <a:buClr>
          <a:schemeClr val="accent1"/>
        </a:buClr>
        <a:buChar char="•"/>
        <a:defRPr sz="2200">
          <a:solidFill>
            <a:schemeClr val="accent2"/>
          </a:solidFill>
          <a:latin typeface="+mn-lt"/>
          <a:ea typeface="+mn-ea"/>
          <a:cs typeface="+mn-cs"/>
        </a:defRPr>
      </a:lvl1pPr>
      <a:lvl2pPr marL="803275" indent="-263525" algn="l" rtl="0" eaLnBrk="0" fontAlgn="base" hangingPunct="0">
        <a:spcBef>
          <a:spcPct val="20000"/>
        </a:spcBef>
        <a:spcAft>
          <a:spcPct val="0"/>
        </a:spcAft>
        <a:buClr>
          <a:schemeClr val="hlink"/>
        </a:buClr>
        <a:buChar char="•"/>
        <a:defRPr sz="2000">
          <a:solidFill>
            <a:schemeClr val="accent2"/>
          </a:solidFill>
          <a:latin typeface="+mn-lt"/>
        </a:defRPr>
      </a:lvl2pPr>
      <a:lvl3pPr marL="1344613" indent="-268288" algn="l" rtl="0" eaLnBrk="0" fontAlgn="base" hangingPunct="0">
        <a:spcBef>
          <a:spcPct val="20000"/>
        </a:spcBef>
        <a:spcAft>
          <a:spcPct val="0"/>
        </a:spcAft>
        <a:buClr>
          <a:schemeClr val="accent2"/>
        </a:buClr>
        <a:buChar char="•"/>
        <a:defRPr>
          <a:solidFill>
            <a:schemeClr val="accent2"/>
          </a:solidFill>
          <a:latin typeface="+mn-lt"/>
        </a:defRPr>
      </a:lvl3pPr>
      <a:lvl4pPr marL="1884363" indent="-263525" algn="l" rtl="0" eaLnBrk="0" fontAlgn="base" hangingPunct="0">
        <a:spcBef>
          <a:spcPct val="20000"/>
        </a:spcBef>
        <a:spcAft>
          <a:spcPct val="0"/>
        </a:spcAft>
        <a:buClr>
          <a:schemeClr val="folHlink"/>
        </a:buClr>
        <a:buChar char="•"/>
        <a:defRPr sz="1600">
          <a:solidFill>
            <a:schemeClr val="accent2"/>
          </a:solidFill>
          <a:latin typeface="+mn-lt"/>
        </a:defRPr>
      </a:lvl4pPr>
      <a:lvl5pPr marL="2424113" indent="-277813" algn="l" rtl="0" eaLnBrk="0" fontAlgn="base" hangingPunct="0">
        <a:spcBef>
          <a:spcPct val="20000"/>
        </a:spcBef>
        <a:spcAft>
          <a:spcPct val="0"/>
        </a:spcAft>
        <a:buClr>
          <a:schemeClr val="tx1"/>
        </a:buClr>
        <a:buChar char="•"/>
        <a:defRPr sz="1400">
          <a:solidFill>
            <a:schemeClr val="accent2"/>
          </a:solidFill>
          <a:latin typeface="+mn-lt"/>
        </a:defRPr>
      </a:lvl5pPr>
      <a:lvl6pPr marL="2881313" indent="-277813" algn="l" rtl="0" eaLnBrk="1" fontAlgn="base" hangingPunct="1">
        <a:spcBef>
          <a:spcPct val="20000"/>
        </a:spcBef>
        <a:spcAft>
          <a:spcPct val="0"/>
        </a:spcAft>
        <a:buClr>
          <a:schemeClr val="tx1"/>
        </a:buClr>
        <a:buChar char="•"/>
        <a:defRPr sz="1400">
          <a:solidFill>
            <a:schemeClr val="accent2"/>
          </a:solidFill>
          <a:latin typeface="+mn-lt"/>
        </a:defRPr>
      </a:lvl6pPr>
      <a:lvl7pPr marL="3338513" indent="-277813" algn="l" rtl="0" eaLnBrk="1" fontAlgn="base" hangingPunct="1">
        <a:spcBef>
          <a:spcPct val="20000"/>
        </a:spcBef>
        <a:spcAft>
          <a:spcPct val="0"/>
        </a:spcAft>
        <a:buClr>
          <a:schemeClr val="tx1"/>
        </a:buClr>
        <a:buChar char="•"/>
        <a:defRPr sz="1400">
          <a:solidFill>
            <a:schemeClr val="accent2"/>
          </a:solidFill>
          <a:latin typeface="+mn-lt"/>
        </a:defRPr>
      </a:lvl7pPr>
      <a:lvl8pPr marL="3795713" indent="-277813" algn="l" rtl="0" eaLnBrk="1" fontAlgn="base" hangingPunct="1">
        <a:spcBef>
          <a:spcPct val="20000"/>
        </a:spcBef>
        <a:spcAft>
          <a:spcPct val="0"/>
        </a:spcAft>
        <a:buClr>
          <a:schemeClr val="tx1"/>
        </a:buClr>
        <a:buChar char="•"/>
        <a:defRPr sz="1400">
          <a:solidFill>
            <a:schemeClr val="accent2"/>
          </a:solidFill>
          <a:latin typeface="+mn-lt"/>
        </a:defRPr>
      </a:lvl8pPr>
      <a:lvl9pPr marL="4252913" indent="-277813" algn="l" rtl="0" eaLnBrk="1" fontAlgn="base" hangingPunct="1">
        <a:spcBef>
          <a:spcPct val="20000"/>
        </a:spcBef>
        <a:spcAft>
          <a:spcPct val="0"/>
        </a:spcAft>
        <a:buClr>
          <a:schemeClr val="tx1"/>
        </a:buClr>
        <a:buChar char="•"/>
        <a:defRPr sz="1400">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31.xml"/><Relationship Id="rId1" Type="http://schemas.openxmlformats.org/officeDocument/2006/relationships/vmlDrawing" Target="../drawings/vmlDrawing3.vml"/><Relationship Id="rId5" Type="http://schemas.openxmlformats.org/officeDocument/2006/relationships/image" Target="../media/image7.emf"/><Relationship Id="rId4" Type="http://schemas.openxmlformats.org/officeDocument/2006/relationships/oleObject" Target="../embeddings/oleObject3.bin"/></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8.xml"/></Relationships>
</file>

<file path=ppt/slides/_rels/slide22.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8.xml"/></Relationships>
</file>

<file path=ppt/slides/_rels/slide23.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8.xml"/></Relationships>
</file>

<file path=ppt/slides/_rels/slide2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4.wmf"/><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1.xml"/><Relationship Id="rId1" Type="http://schemas.openxmlformats.org/officeDocument/2006/relationships/vmlDrawing" Target="../drawings/vmlDrawing2.vml"/><Relationship Id="rId5" Type="http://schemas.openxmlformats.org/officeDocument/2006/relationships/image" Target="../media/image5.wmf"/><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406403" y="304800"/>
            <a:ext cx="8111067" cy="1676400"/>
          </a:xfrm>
        </p:spPr>
        <p:txBody>
          <a:bodyPr/>
          <a:lstStyle/>
          <a:p>
            <a:r>
              <a:rPr lang="en-US" altLang="en-US" sz="4000" b="1" dirty="0">
                <a:solidFill>
                  <a:srgbClr val="92D050"/>
                </a:solidFill>
              </a:rPr>
              <a:t>Decision and cost-effectiveness analysis </a:t>
            </a:r>
            <a:br>
              <a:rPr lang="en-US" altLang="en-US" sz="4000" b="1" dirty="0">
                <a:solidFill>
                  <a:srgbClr val="92D050"/>
                </a:solidFill>
              </a:rPr>
            </a:br>
            <a:r>
              <a:rPr lang="en-US" altLang="en-US" b="1" i="1" dirty="0"/>
              <a:t>Understanding sensitivity analysis</a:t>
            </a:r>
          </a:p>
        </p:txBody>
      </p:sp>
      <p:sp>
        <p:nvSpPr>
          <p:cNvPr id="8195" name="Rectangle 3"/>
          <p:cNvSpPr>
            <a:spLocks noGrp="1" noChangeArrowheads="1"/>
          </p:cNvSpPr>
          <p:nvPr>
            <p:ph type="subTitle" idx="1"/>
          </p:nvPr>
        </p:nvSpPr>
        <p:spPr>
          <a:xfrm>
            <a:off x="381000" y="2286000"/>
            <a:ext cx="8305800" cy="4572000"/>
          </a:xfrm>
        </p:spPr>
        <p:txBody>
          <a:bodyPr/>
          <a:lstStyle/>
          <a:p>
            <a:r>
              <a:rPr lang="en-US" altLang="en-US" b="1"/>
              <a:t>Epi - 213</a:t>
            </a:r>
            <a:endParaRPr lang="en-US" altLang="en-US" b="1" dirty="0"/>
          </a:p>
          <a:p>
            <a:r>
              <a:rPr lang="en-US" altLang="en-US" sz="2800" b="1" dirty="0">
                <a:latin typeface="Times" charset="0"/>
              </a:rPr>
              <a:t>Elliot Marseille, DrPH., MPP</a:t>
            </a:r>
          </a:p>
          <a:p>
            <a:pPr marL="457200" lvl="1" indent="0" algn="ctr">
              <a:buFontTx/>
              <a:buNone/>
            </a:pPr>
            <a:endParaRPr lang="en-US" altLang="en-US" b="1" dirty="0">
              <a:latin typeface="Times" charset="0"/>
            </a:endParaRPr>
          </a:p>
          <a:p>
            <a:pPr marL="457200" lvl="1" indent="0" algn="ctr">
              <a:buFontTx/>
              <a:buNone/>
            </a:pPr>
            <a:r>
              <a:rPr lang="en-US" altLang="en-US" b="1" dirty="0">
                <a:latin typeface="Times" charset="0"/>
              </a:rPr>
              <a:t>February 21, 2019</a:t>
            </a:r>
            <a:endParaRPr lang="en-US" altLang="en-US" b="1" dirty="0"/>
          </a:p>
        </p:txBody>
      </p:sp>
      <p:pic>
        <p:nvPicPr>
          <p:cNvPr id="2050" name="Picture 2" descr="C:\Users\Elliot\Documents\AAActive\elliot08_10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19600" y="5581652"/>
            <a:ext cx="914400" cy="102107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401567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186" name="Text Box 2"/>
          <p:cNvSpPr txBox="1">
            <a:spLocks noChangeArrowheads="1"/>
          </p:cNvSpPr>
          <p:nvPr/>
        </p:nvSpPr>
        <p:spPr bwMode="auto">
          <a:xfrm>
            <a:off x="0" y="70762"/>
            <a:ext cx="8915400" cy="1261884"/>
          </a:xfrm>
          <a:prstGeom prst="rect">
            <a:avLst/>
          </a:prstGeom>
          <a:noFill/>
          <a:ln w="9525">
            <a:noFill/>
            <a:miter lim="800000"/>
            <a:headEnd/>
            <a:tailEnd/>
          </a:ln>
          <a:effectLst/>
        </p:spPr>
        <p:txBody>
          <a:bodyPr wrap="square">
            <a:spAutoFit/>
          </a:bodyPr>
          <a:lstStyle/>
          <a:p>
            <a:pPr lvl="1" algn="ctr" eaLnBrk="0" fontAlgn="base" hangingPunct="0">
              <a:spcBef>
                <a:spcPct val="0"/>
              </a:spcBef>
              <a:spcAft>
                <a:spcPct val="0"/>
              </a:spcAft>
              <a:defRPr/>
            </a:pPr>
            <a:r>
              <a:rPr lang="en-US" altLang="en-US" sz="2600" b="1" dirty="0">
                <a:solidFill>
                  <a:schemeClr val="tx2"/>
                </a:solidFill>
                <a:latin typeface="Arial" charset="0"/>
              </a:rPr>
              <a:t>Automating one-way SAs - Spider Graph: </a:t>
            </a:r>
          </a:p>
          <a:p>
            <a:pPr lvl="1" algn="ctr" eaLnBrk="0" fontAlgn="base" hangingPunct="0">
              <a:spcBef>
                <a:spcPct val="0"/>
              </a:spcBef>
              <a:spcAft>
                <a:spcPct val="0"/>
              </a:spcAft>
              <a:defRPr/>
            </a:pPr>
            <a:r>
              <a:rPr lang="en-US" altLang="en-US" sz="2600" b="1" dirty="0">
                <a:solidFill>
                  <a:schemeClr val="tx2"/>
                </a:solidFill>
                <a:latin typeface="Arial" charset="0"/>
              </a:rPr>
              <a:t>Male circumcision for HIV prevention in South Africa</a:t>
            </a:r>
          </a:p>
          <a:p>
            <a:pPr lvl="1" algn="ctr" eaLnBrk="0" fontAlgn="base" hangingPunct="0">
              <a:spcBef>
                <a:spcPct val="0"/>
              </a:spcBef>
              <a:spcAft>
                <a:spcPct val="0"/>
              </a:spcAft>
              <a:defRPr/>
            </a:pPr>
            <a:r>
              <a:rPr lang="en-US" sz="2400" dirty="0">
                <a:solidFill>
                  <a:srgbClr val="FFFF00"/>
                </a:solidFill>
                <a:cs typeface="Times New Roman" pitchFamily="18" charset="0"/>
              </a:rPr>
              <a:t>(Kahn at al, PlosMedicine 2006)</a:t>
            </a:r>
            <a:endParaRPr lang="en-US" altLang="en-US" sz="2800" b="1" dirty="0">
              <a:solidFill>
                <a:schemeClr val="tx2"/>
              </a:solidFill>
              <a:latin typeface="Arial" charset="0"/>
            </a:endParaRPr>
          </a:p>
        </p:txBody>
      </p:sp>
      <p:graphicFrame>
        <p:nvGraphicFramePr>
          <p:cNvPr id="4098" name="Object 4"/>
          <p:cNvGraphicFramePr>
            <a:graphicFrameLocks noChangeAspect="1"/>
          </p:cNvGraphicFramePr>
          <p:nvPr>
            <p:extLst>
              <p:ext uri="{D42A27DB-BD31-4B8C-83A1-F6EECF244321}">
                <p14:modId xmlns:p14="http://schemas.microsoft.com/office/powerpoint/2010/main" val="32004551"/>
              </p:ext>
            </p:extLst>
          </p:nvPr>
        </p:nvGraphicFramePr>
        <p:xfrm>
          <a:off x="415881" y="1371600"/>
          <a:ext cx="8733664" cy="5181599"/>
        </p:xfrm>
        <a:graphic>
          <a:graphicData uri="http://schemas.openxmlformats.org/presentationml/2006/ole">
            <mc:AlternateContent xmlns:mc="http://schemas.openxmlformats.org/markup-compatibility/2006">
              <mc:Choice xmlns:v="urn:schemas-microsoft-com:vml" Requires="v">
                <p:oleObj spid="_x0000_s5202" name="Chart" r:id="rId4" imgW="6267450" imgH="3305251" progId="Excel.Chart.8">
                  <p:embed/>
                </p:oleObj>
              </mc:Choice>
              <mc:Fallback>
                <p:oleObj name="Chart" r:id="rId4" imgW="6267450" imgH="3305251" progId="Excel.Char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5881" y="1371600"/>
                        <a:ext cx="8733664" cy="5181599"/>
                      </a:xfrm>
                      <a:prstGeom prst="rect">
                        <a:avLst/>
                      </a:prstGeom>
                      <a:solidFill>
                        <a:srgbClr val="FFFFFF"/>
                      </a:solidFill>
                      <a:ln>
                        <a:noFill/>
                      </a:ln>
                      <a:effectLst/>
                    </p:spPr>
                  </p:pic>
                </p:oleObj>
              </mc:Fallback>
            </mc:AlternateContent>
          </a:graphicData>
        </a:graphic>
      </p:graphicFrame>
    </p:spTree>
    <p:extLst>
      <p:ext uri="{BB962C8B-B14F-4D97-AF65-F5344CB8AC3E}">
        <p14:creationId xmlns:p14="http://schemas.microsoft.com/office/powerpoint/2010/main" val="3414300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77365" y="228600"/>
            <a:ext cx="7772400" cy="1143000"/>
          </a:xfrm>
        </p:spPr>
        <p:txBody>
          <a:bodyPr/>
          <a:lstStyle/>
          <a:p>
            <a:pPr lvl="1">
              <a:defRPr/>
            </a:pPr>
            <a:r>
              <a:rPr lang="en-US" altLang="en-US" sz="2600" b="1" dirty="0">
                <a:latin typeface="Arial" charset="0"/>
              </a:rPr>
              <a:t>Automating one-way SAs - Tornado Graph: </a:t>
            </a:r>
            <a:br>
              <a:rPr lang="en-US" altLang="en-US" sz="2600" b="1" dirty="0">
                <a:latin typeface="Arial" charset="0"/>
              </a:rPr>
            </a:br>
            <a:r>
              <a:rPr lang="en-US" altLang="en-US" sz="2600" b="1" dirty="0">
                <a:latin typeface="Arial" charset="0"/>
              </a:rPr>
              <a:t>Gestational Diabetes Screening – India</a:t>
            </a:r>
            <a:br>
              <a:rPr lang="en-US" altLang="en-US" sz="2600" b="1" dirty="0">
                <a:latin typeface="Arial" charset="0"/>
              </a:rPr>
            </a:br>
            <a:r>
              <a:rPr lang="en-US" sz="2400" dirty="0">
                <a:solidFill>
                  <a:srgbClr val="FFFF00"/>
                </a:solidFill>
                <a:cs typeface="Times New Roman" pitchFamily="18" charset="0"/>
              </a:rPr>
              <a:t>(Marseille at al, </a:t>
            </a:r>
            <a:r>
              <a:rPr lang="en-US" sz="2400" dirty="0"/>
              <a:t>J </a:t>
            </a:r>
            <a:r>
              <a:rPr lang="en-US" sz="2400" dirty="0" err="1"/>
              <a:t>Matern</a:t>
            </a:r>
            <a:r>
              <a:rPr lang="en-US" sz="2400" dirty="0"/>
              <a:t> Fetal Neonatal Med,</a:t>
            </a:r>
            <a:r>
              <a:rPr lang="en-US" sz="2400" dirty="0">
                <a:solidFill>
                  <a:srgbClr val="FFFF00"/>
                </a:solidFill>
                <a:cs typeface="Times New Roman" pitchFamily="18" charset="0"/>
              </a:rPr>
              <a:t> 2013)</a:t>
            </a:r>
            <a:endParaRPr lang="en-US" altLang="en-US" sz="1100" b="1" dirty="0">
              <a:latin typeface="Arial" charset="0"/>
            </a:endParaRPr>
          </a:p>
        </p:txBody>
      </p:sp>
      <p:sp>
        <p:nvSpPr>
          <p:cNvPr id="2" name="Date Placeholder 1"/>
          <p:cNvSpPr>
            <a:spLocks noGrp="1"/>
          </p:cNvSpPr>
          <p:nvPr>
            <p:ph type="dt" sz="half" idx="10"/>
          </p:nvPr>
        </p:nvSpPr>
        <p:spPr/>
        <p:txBody>
          <a:bodyPr/>
          <a:lstStyle/>
          <a:p>
            <a:pPr>
              <a:defRPr/>
            </a:pPr>
            <a:fld id="{39939A60-3341-420B-A9C4-6F8626AEC308}" type="datetime1">
              <a:rPr lang="en-US" smtClean="0">
                <a:solidFill>
                  <a:srgbClr val="FFFF00"/>
                </a:solidFill>
              </a:rPr>
              <a:pPr>
                <a:defRPr/>
              </a:pPr>
              <a:t>12/27/2018</a:t>
            </a:fld>
            <a:endParaRPr lang="en-US" dirty="0">
              <a:solidFill>
                <a:srgbClr val="FFFF00"/>
              </a:solidFill>
            </a:endParaRPr>
          </a:p>
        </p:txBody>
      </p:sp>
      <p:pic>
        <p:nvPicPr>
          <p:cNvPr id="5" name="Picture 4"/>
          <p:cNvPicPr>
            <a:picLocks noChangeAspect="1"/>
          </p:cNvPicPr>
          <p:nvPr/>
        </p:nvPicPr>
        <p:blipFill>
          <a:blip r:embed="rId2"/>
          <a:stretch>
            <a:fillRect/>
          </a:stretch>
        </p:blipFill>
        <p:spPr>
          <a:xfrm>
            <a:off x="21771" y="1674377"/>
            <a:ext cx="9083588" cy="5031223"/>
          </a:xfrm>
          <a:prstGeom prst="rect">
            <a:avLst/>
          </a:prstGeom>
        </p:spPr>
      </p:pic>
    </p:spTree>
    <p:extLst>
      <p:ext uri="{BB962C8B-B14F-4D97-AF65-F5344CB8AC3E}">
        <p14:creationId xmlns:p14="http://schemas.microsoft.com/office/powerpoint/2010/main" val="3980240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831327" y="304800"/>
            <a:ext cx="7340600" cy="944563"/>
          </a:xfrm>
        </p:spPr>
        <p:txBody>
          <a:bodyPr/>
          <a:lstStyle/>
          <a:p>
            <a:pPr eaLnBrk="1" hangingPunct="1">
              <a:defRPr/>
            </a:pPr>
            <a:r>
              <a:rPr lang="en-US" dirty="0">
                <a:solidFill>
                  <a:srgbClr val="FFFF00"/>
                </a:solidFill>
                <a:cs typeface="Times New Roman" pitchFamily="18" charset="0"/>
              </a:rPr>
              <a:t>Two-way Sensitivity Analysis</a:t>
            </a:r>
            <a:br>
              <a:rPr lang="en-US" dirty="0">
                <a:solidFill>
                  <a:srgbClr val="FFFF00"/>
                </a:solidFill>
                <a:cs typeface="Times New Roman" pitchFamily="18" charset="0"/>
              </a:rPr>
            </a:br>
            <a:r>
              <a:rPr lang="en-US" sz="1800" dirty="0">
                <a:solidFill>
                  <a:srgbClr val="FFFF00"/>
                </a:solidFill>
                <a:cs typeface="Times New Roman" pitchFamily="18" charset="0"/>
              </a:rPr>
              <a:t>Kahn, JAIDS, 2001</a:t>
            </a:r>
            <a:endParaRPr lang="en-US" dirty="0">
              <a:solidFill>
                <a:srgbClr val="FFFF00"/>
              </a:solidFill>
              <a:cs typeface="Times New Roman" pitchFamily="18" charset="0"/>
            </a:endParaRPr>
          </a:p>
        </p:txBody>
      </p:sp>
      <p:sp>
        <p:nvSpPr>
          <p:cNvPr id="20483" name="Rectangle 3"/>
          <p:cNvSpPr>
            <a:spLocks noChangeArrowheads="1"/>
          </p:cNvSpPr>
          <p:nvPr/>
        </p:nvSpPr>
        <p:spPr bwMode="auto">
          <a:xfrm>
            <a:off x="0" y="1828800"/>
            <a:ext cx="9144000" cy="76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endParaRPr kumimoji="1" lang="en-US" sz="4400" b="1" dirty="0">
              <a:solidFill>
                <a:srgbClr val="FFFF00"/>
              </a:solidFill>
              <a:latin typeface="Arial" pitchFamily="34" charset="0"/>
            </a:endParaRPr>
          </a:p>
        </p:txBody>
      </p:sp>
      <p:sp>
        <p:nvSpPr>
          <p:cNvPr id="20484" name="Rectangle 4"/>
          <p:cNvSpPr>
            <a:spLocks noChangeArrowheads="1"/>
          </p:cNvSpPr>
          <p:nvPr/>
        </p:nvSpPr>
        <p:spPr bwMode="auto">
          <a:xfrm>
            <a:off x="2133600" y="1905000"/>
            <a:ext cx="914400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endParaRPr lang="en-US" dirty="0">
              <a:solidFill>
                <a:srgbClr val="FFFF00"/>
              </a:solidFill>
              <a:latin typeface="Arial" pitchFamily="34" charset="0"/>
            </a:endParaRPr>
          </a:p>
        </p:txBody>
      </p:sp>
      <p:pic>
        <p:nvPicPr>
          <p:cNvPr id="20485"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1676400"/>
            <a:ext cx="8109833" cy="506911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11144314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pPr>
              <a:defRPr/>
            </a:pPr>
            <a:r>
              <a:rPr lang="en-US" sz="3600" dirty="0">
                <a:solidFill>
                  <a:srgbClr val="FFFF00"/>
                </a:solidFill>
                <a:cs typeface="Times New Roman" pitchFamily="18" charset="0"/>
              </a:rPr>
              <a:t>Three-way Sensitivity Analysis Adult male circumcision </a:t>
            </a:r>
            <a:br>
              <a:rPr lang="en-US" sz="3600" dirty="0">
                <a:solidFill>
                  <a:srgbClr val="FFFF00"/>
                </a:solidFill>
                <a:cs typeface="Times New Roman" pitchFamily="18" charset="0"/>
              </a:rPr>
            </a:br>
            <a:r>
              <a:rPr lang="en-US" sz="2000" dirty="0">
                <a:solidFill>
                  <a:srgbClr val="FFFF00"/>
                </a:solidFill>
                <a:cs typeface="Times New Roman" pitchFamily="18" charset="0"/>
              </a:rPr>
              <a:t>(Kahn at al, PlosMedicine 2006)</a:t>
            </a:r>
            <a:endParaRPr lang="en-US" sz="3600" dirty="0"/>
          </a:p>
        </p:txBody>
      </p:sp>
      <p:sp>
        <p:nvSpPr>
          <p:cNvPr id="3" name="Footer Placeholder 2"/>
          <p:cNvSpPr>
            <a:spLocks noGrp="1"/>
          </p:cNvSpPr>
          <p:nvPr>
            <p:ph type="ftr" sz="quarter" idx="11"/>
          </p:nvPr>
        </p:nvSpPr>
        <p:spPr/>
        <p:txBody>
          <a:bodyPr/>
          <a:lstStyle/>
          <a:p>
            <a:pPr>
              <a:defRPr/>
            </a:pPr>
            <a:r>
              <a:rPr lang="en-US" dirty="0">
                <a:solidFill>
                  <a:srgbClr val="FFFF00"/>
                </a:solidFill>
              </a:rPr>
              <a:t>Health Strategies International, Super Models for Global Health </a:t>
            </a:r>
          </a:p>
        </p:txBody>
      </p:sp>
      <p:pic>
        <p:nvPicPr>
          <p:cNvPr id="2150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8243" y="1743599"/>
            <a:ext cx="6575425" cy="511440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2258423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0" y="0"/>
            <a:ext cx="8839200" cy="1981200"/>
          </a:xfrm>
        </p:spPr>
        <p:txBody>
          <a:bodyPr/>
          <a:lstStyle/>
          <a:p>
            <a:pPr eaLnBrk="1" hangingPunct="1">
              <a:defRPr/>
            </a:pPr>
            <a:r>
              <a:rPr lang="en-US" sz="2800" b="0" dirty="0">
                <a:solidFill>
                  <a:srgbClr val="FFFF00"/>
                </a:solidFill>
              </a:rPr>
              <a:t>HIVNET 012 Trial</a:t>
            </a:r>
            <a:r>
              <a:rPr lang="en-US" sz="2000" b="0" dirty="0">
                <a:solidFill>
                  <a:srgbClr val="FFFF00"/>
                </a:solidFill>
              </a:rPr>
              <a:t> - </a:t>
            </a:r>
            <a:r>
              <a:rPr lang="en-US" sz="2800" b="0" dirty="0">
                <a:solidFill>
                  <a:srgbClr val="FFFF00"/>
                </a:solidFill>
              </a:rPr>
              <a:t>Threshold Analysis: NVP for Prevention of Vertical Transmission of HIV in Uganda</a:t>
            </a:r>
            <a:br>
              <a:rPr lang="en-US" sz="2800" b="0" dirty="0">
                <a:solidFill>
                  <a:srgbClr val="FFFF00"/>
                </a:solidFill>
              </a:rPr>
            </a:br>
            <a:r>
              <a:rPr lang="en-US" sz="2800" b="0" dirty="0">
                <a:solidFill>
                  <a:srgbClr val="FFFF00"/>
                </a:solidFill>
              </a:rPr>
              <a:t>Input values needed for $50/DALY</a:t>
            </a:r>
            <a:br>
              <a:rPr lang="en-US" sz="2800" b="0" dirty="0">
                <a:solidFill>
                  <a:srgbClr val="FFFF00"/>
                </a:solidFill>
              </a:rPr>
            </a:br>
            <a:r>
              <a:rPr lang="en-US" sz="2000" b="0" dirty="0">
                <a:solidFill>
                  <a:srgbClr val="FFFF00"/>
                </a:solidFill>
              </a:rPr>
              <a:t>(Marseille et al Lancet, 1999)</a:t>
            </a:r>
          </a:p>
        </p:txBody>
      </p:sp>
      <p:graphicFrame>
        <p:nvGraphicFramePr>
          <p:cNvPr id="36902" name="Group 38"/>
          <p:cNvGraphicFramePr>
            <a:graphicFrameLocks noGrp="1"/>
          </p:cNvGraphicFramePr>
          <p:nvPr>
            <p:ph type="tbl" idx="1"/>
            <p:extLst>
              <p:ext uri="{D42A27DB-BD31-4B8C-83A1-F6EECF244321}">
                <p14:modId xmlns:p14="http://schemas.microsoft.com/office/powerpoint/2010/main" val="689691016"/>
              </p:ext>
            </p:extLst>
          </p:nvPr>
        </p:nvGraphicFramePr>
        <p:xfrm>
          <a:off x="457200" y="1981199"/>
          <a:ext cx="7856538" cy="4434263"/>
        </p:xfrm>
        <a:graphic>
          <a:graphicData uri="http://schemas.openxmlformats.org/drawingml/2006/table">
            <a:tbl>
              <a:tblPr/>
              <a:tblGrid>
                <a:gridCol w="3860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2166938">
                  <a:extLst>
                    <a:ext uri="{9D8B030D-6E8A-4147-A177-3AD203B41FA5}">
                      <a16:colId xmlns:a16="http://schemas.microsoft.com/office/drawing/2014/main" val="20002"/>
                    </a:ext>
                  </a:extLst>
                </a:gridCol>
              </a:tblGrid>
              <a:tr h="9669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endParaRPr>
                    </a:p>
                  </a:txBody>
                  <a:tcPr marT="45713" marB="45713"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0"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15% HIV prevalence</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0"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30% HIV prevalence</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69979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Regimen efficacy (47%)</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18.0%</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10.6%</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83349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VCT cost ($7.30)</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$18.50</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$36.00</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9669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HIV transmission (25.1%)</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9.6%</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5.6%</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9669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HIV prevalence for $50/DALY</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4.5%</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7020439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8991600" cy="1219200"/>
          </a:xfrm>
        </p:spPr>
        <p:txBody>
          <a:bodyPr/>
          <a:lstStyle/>
          <a:p>
            <a:r>
              <a:rPr lang="en-US" dirty="0">
                <a:effectLst/>
              </a:rPr>
              <a:t>Using scenario analysis to quantify effect of unknown parameter</a:t>
            </a:r>
            <a:br>
              <a:rPr lang="en-US" dirty="0">
                <a:effectLst/>
              </a:rPr>
            </a:br>
            <a:r>
              <a:rPr lang="en-US" sz="1800" dirty="0">
                <a:effectLst/>
              </a:rPr>
              <a:t>(</a:t>
            </a:r>
            <a:r>
              <a:rPr lang="en-US" sz="1800" dirty="0"/>
              <a:t>Marseille, at al BMGF White Paper, 2009)</a:t>
            </a:r>
          </a:p>
        </p:txBody>
      </p:sp>
      <p:pic>
        <p:nvPicPr>
          <p:cNvPr id="614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667000"/>
            <a:ext cx="9239396" cy="3200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40925209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r>
              <a:rPr lang="en-US" dirty="0">
                <a:solidFill>
                  <a:srgbClr val="FFFF00"/>
                </a:solidFill>
              </a:rPr>
              <a:t>Strengths of each type of deterministic SA</a:t>
            </a:r>
          </a:p>
        </p:txBody>
      </p:sp>
      <p:sp>
        <p:nvSpPr>
          <p:cNvPr id="5" name="Content Placeholder 4"/>
          <p:cNvSpPr>
            <a:spLocks noGrp="1"/>
          </p:cNvSpPr>
          <p:nvPr>
            <p:ph idx="1"/>
          </p:nvPr>
        </p:nvSpPr>
        <p:spPr>
          <a:xfrm>
            <a:off x="685800" y="1676400"/>
            <a:ext cx="7772400" cy="4114800"/>
          </a:xfrm>
        </p:spPr>
        <p:txBody>
          <a:bodyPr/>
          <a:lstStyle/>
          <a:p>
            <a:r>
              <a:rPr lang="en-US" dirty="0"/>
              <a:t>1 ways: Simplicity; draws attention to key parameters</a:t>
            </a:r>
          </a:p>
          <a:p>
            <a:r>
              <a:rPr lang="en-US" dirty="0"/>
              <a:t>2 and 3-ways: Information dense; portrays many possibilities.</a:t>
            </a:r>
          </a:p>
          <a:p>
            <a:r>
              <a:rPr lang="en-US" dirty="0"/>
              <a:t>Scenario analysis: Ensures that real-world combinations are considered.</a:t>
            </a:r>
          </a:p>
          <a:p>
            <a:r>
              <a:rPr lang="en-US" dirty="0"/>
              <a:t>Break-even: Provides insight even when definitive data are unavailable.</a:t>
            </a:r>
          </a:p>
        </p:txBody>
      </p:sp>
    </p:spTree>
    <p:extLst>
      <p:ext uri="{BB962C8B-B14F-4D97-AF65-F5344CB8AC3E}">
        <p14:creationId xmlns:p14="http://schemas.microsoft.com/office/powerpoint/2010/main" val="1401874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en-US" sz="4800" b="0" dirty="0">
                <a:solidFill>
                  <a:srgbClr val="FFFF00"/>
                </a:solidFill>
                <a:cs typeface="Times New Roman" pitchFamily="18" charset="0"/>
              </a:rPr>
              <a:t>Probabilistic Sensitivity Analysis</a:t>
            </a:r>
            <a:r>
              <a:rPr lang="en-US" sz="4800" dirty="0">
                <a:solidFill>
                  <a:srgbClr val="FFFF00"/>
                </a:solidFill>
                <a:cs typeface="Times New Roman" pitchFamily="18" charset="0"/>
              </a:rPr>
              <a:t> </a:t>
            </a:r>
            <a:br>
              <a:rPr lang="en-US" sz="4800" dirty="0">
                <a:solidFill>
                  <a:srgbClr val="FFFF00"/>
                </a:solidFill>
                <a:latin typeface="Times" charset="0"/>
                <a:cs typeface="Times New Roman" pitchFamily="18" charset="0"/>
              </a:rPr>
            </a:br>
            <a:endParaRPr lang="en-US" sz="4800" dirty="0">
              <a:solidFill>
                <a:srgbClr val="FFFF00"/>
              </a:solidFill>
              <a:latin typeface="Times" charset="0"/>
              <a:cs typeface="Times New Roman" pitchFamily="18" charset="0"/>
            </a:endParaRPr>
          </a:p>
        </p:txBody>
      </p:sp>
      <p:sp>
        <p:nvSpPr>
          <p:cNvPr id="23555" name="Rectangle 3"/>
          <p:cNvSpPr>
            <a:spLocks noChangeArrowheads="1"/>
          </p:cNvSpPr>
          <p:nvPr/>
        </p:nvSpPr>
        <p:spPr bwMode="auto">
          <a:xfrm>
            <a:off x="1066800" y="2286006"/>
            <a:ext cx="6858000" cy="280076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p>
            <a:pPr algn="ctr" eaLnBrk="0" fontAlgn="base" hangingPunct="0">
              <a:spcBef>
                <a:spcPct val="0"/>
              </a:spcBef>
              <a:spcAft>
                <a:spcPct val="0"/>
              </a:spcAft>
            </a:pPr>
            <a:r>
              <a:rPr kumimoji="1" lang="en-US" sz="4400" b="1" dirty="0">
                <a:solidFill>
                  <a:srgbClr val="FFFF00"/>
                </a:solidFill>
                <a:cs typeface="Times New Roman" pitchFamily="18" charset="0"/>
              </a:rPr>
              <a:t>What is it?</a:t>
            </a:r>
          </a:p>
          <a:p>
            <a:pPr algn="ctr" eaLnBrk="0" fontAlgn="base" hangingPunct="0">
              <a:spcBef>
                <a:spcPct val="0"/>
              </a:spcBef>
              <a:spcAft>
                <a:spcPct val="0"/>
              </a:spcAft>
            </a:pPr>
            <a:endParaRPr kumimoji="1" lang="en-US" sz="4400" b="1" dirty="0">
              <a:solidFill>
                <a:srgbClr val="FFFF00"/>
              </a:solidFill>
              <a:cs typeface="Times New Roman" pitchFamily="18" charset="0"/>
            </a:endParaRPr>
          </a:p>
          <a:p>
            <a:pPr algn="ctr" eaLnBrk="0" fontAlgn="base" hangingPunct="0">
              <a:spcBef>
                <a:spcPct val="0"/>
              </a:spcBef>
              <a:spcAft>
                <a:spcPct val="0"/>
              </a:spcAft>
            </a:pPr>
            <a:r>
              <a:rPr kumimoji="1" lang="en-US" sz="4400" b="1" dirty="0">
                <a:solidFill>
                  <a:srgbClr val="FFFF00"/>
                </a:solidFill>
                <a:cs typeface="Times New Roman" pitchFamily="18" charset="0"/>
              </a:rPr>
              <a:t>What is it good for?</a:t>
            </a:r>
            <a:endParaRPr kumimoji="1" lang="en-US" sz="4400" b="1" dirty="0">
              <a:solidFill>
                <a:srgbClr val="FFFF00"/>
              </a:solidFill>
              <a:latin typeface="Times" charset="0"/>
              <a:cs typeface="Times New Roman" pitchFamily="18" charset="0"/>
            </a:endParaRPr>
          </a:p>
          <a:p>
            <a:pPr eaLnBrk="0" fontAlgn="base" hangingPunct="0">
              <a:spcBef>
                <a:spcPct val="0"/>
              </a:spcBef>
              <a:spcAft>
                <a:spcPct val="0"/>
              </a:spcAft>
            </a:pPr>
            <a:endParaRPr kumimoji="1" lang="en-US" sz="4400" b="1" dirty="0">
              <a:solidFill>
                <a:srgbClr val="FFFF00"/>
              </a:solidFill>
              <a:latin typeface="Arial" pitchFamily="34" charset="0"/>
            </a:endParaRPr>
          </a:p>
        </p:txBody>
      </p:sp>
    </p:spTree>
    <p:extLst>
      <p:ext uri="{BB962C8B-B14F-4D97-AF65-F5344CB8AC3E}">
        <p14:creationId xmlns:p14="http://schemas.microsoft.com/office/powerpoint/2010/main" val="10227581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defRPr/>
            </a:pPr>
            <a:r>
              <a:rPr lang="en-US" sz="4000" dirty="0">
                <a:solidFill>
                  <a:srgbClr val="FFFF00"/>
                </a:solidFill>
                <a:cs typeface="Times New Roman" pitchFamily="18" charset="0"/>
              </a:rPr>
              <a:t>The Problem with Deterministic SAs </a:t>
            </a:r>
            <a:br>
              <a:rPr lang="en-US" sz="4000" dirty="0">
                <a:solidFill>
                  <a:srgbClr val="FFFF00"/>
                </a:solidFill>
                <a:latin typeface="Times" charset="0"/>
                <a:cs typeface="Times New Roman" pitchFamily="18" charset="0"/>
              </a:rPr>
            </a:br>
            <a:endParaRPr lang="en-US" sz="4000" dirty="0">
              <a:solidFill>
                <a:srgbClr val="FFFF00"/>
              </a:solidFill>
              <a:latin typeface="Times" charset="0"/>
              <a:cs typeface="Times New Roman" pitchFamily="18" charset="0"/>
            </a:endParaRPr>
          </a:p>
        </p:txBody>
      </p:sp>
      <p:sp>
        <p:nvSpPr>
          <p:cNvPr id="25603" name="Rectangle 3"/>
          <p:cNvSpPr>
            <a:spLocks noChangeArrowheads="1"/>
          </p:cNvSpPr>
          <p:nvPr/>
        </p:nvSpPr>
        <p:spPr bwMode="auto">
          <a:xfrm>
            <a:off x="0" y="1447800"/>
            <a:ext cx="9144000" cy="3046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p>
            <a:pPr algn="ctr" eaLnBrk="0" fontAlgn="base" hangingPunct="0">
              <a:spcBef>
                <a:spcPct val="0"/>
              </a:spcBef>
              <a:spcAft>
                <a:spcPct val="0"/>
              </a:spcAft>
            </a:pPr>
            <a:endParaRPr kumimoji="1" lang="en-US" sz="3200" b="1" dirty="0">
              <a:solidFill>
                <a:srgbClr val="FFFF00"/>
              </a:solidFill>
              <a:cs typeface="Times New Roman" pitchFamily="18" charset="0"/>
            </a:endParaRPr>
          </a:p>
          <a:p>
            <a:pPr eaLnBrk="0" fontAlgn="base" hangingPunct="0">
              <a:spcBef>
                <a:spcPct val="0"/>
              </a:spcBef>
              <a:spcAft>
                <a:spcPct val="0"/>
              </a:spcAft>
            </a:pPr>
            <a:endParaRPr kumimoji="1" lang="en-US" sz="3200" b="1" dirty="0">
              <a:solidFill>
                <a:srgbClr val="FFFF00"/>
              </a:solidFill>
              <a:cs typeface="Times New Roman" pitchFamily="18" charset="0"/>
            </a:endParaRPr>
          </a:p>
          <a:p>
            <a:pPr algn="ctr" eaLnBrk="0" fontAlgn="base" hangingPunct="0">
              <a:spcBef>
                <a:spcPct val="0"/>
              </a:spcBef>
              <a:spcAft>
                <a:spcPct val="0"/>
              </a:spcAft>
            </a:pPr>
            <a:r>
              <a:rPr kumimoji="1" lang="en-US" sz="2800" b="1" dirty="0">
                <a:solidFill>
                  <a:srgbClr val="FFFF00"/>
                </a:solidFill>
                <a:cs typeface="Times New Roman" pitchFamily="18" charset="0"/>
              </a:rPr>
              <a:t>     </a:t>
            </a:r>
            <a:r>
              <a:rPr kumimoji="1" lang="en-US" sz="3200" b="1" dirty="0">
                <a:solidFill>
                  <a:srgbClr val="FFFF00"/>
                </a:solidFill>
                <a:cs typeface="Times New Roman" pitchFamily="18" charset="0"/>
              </a:rPr>
              <a:t>No estimate of the </a:t>
            </a:r>
            <a:r>
              <a:rPr kumimoji="1" lang="en-US" sz="3200" b="1" i="1" dirty="0">
                <a:solidFill>
                  <a:srgbClr val="FFFF00"/>
                </a:solidFill>
                <a:cs typeface="Times New Roman" pitchFamily="18" charset="0"/>
              </a:rPr>
              <a:t>probability of </a:t>
            </a:r>
            <a:r>
              <a:rPr kumimoji="1" lang="en-US" sz="3200" b="1" dirty="0">
                <a:solidFill>
                  <a:srgbClr val="FFFF00"/>
                </a:solidFill>
                <a:cs typeface="Times New Roman" pitchFamily="18" charset="0"/>
              </a:rPr>
              <a:t>achieving </a:t>
            </a:r>
          </a:p>
          <a:p>
            <a:pPr algn="ctr" eaLnBrk="0" fontAlgn="base" hangingPunct="0">
              <a:spcBef>
                <a:spcPct val="0"/>
              </a:spcBef>
              <a:spcAft>
                <a:spcPct val="0"/>
              </a:spcAft>
            </a:pPr>
            <a:r>
              <a:rPr kumimoji="1" lang="en-US" sz="3200" b="1" dirty="0">
                <a:solidFill>
                  <a:srgbClr val="FFFF00"/>
                </a:solidFill>
                <a:cs typeface="Times New Roman" pitchFamily="18" charset="0"/>
              </a:rPr>
              <a:t>a particular outcome.</a:t>
            </a:r>
          </a:p>
          <a:p>
            <a:pPr algn="ctr" eaLnBrk="0" fontAlgn="base" hangingPunct="0">
              <a:spcBef>
                <a:spcPct val="0"/>
              </a:spcBef>
              <a:spcAft>
                <a:spcPct val="0"/>
              </a:spcAft>
            </a:pPr>
            <a:endParaRPr kumimoji="1" lang="en-US" sz="3200" b="1" dirty="0">
              <a:solidFill>
                <a:srgbClr val="FFFF00"/>
              </a:solidFill>
              <a:cs typeface="Times New Roman" pitchFamily="18" charset="0"/>
            </a:endParaRPr>
          </a:p>
          <a:p>
            <a:pPr algn="ctr" eaLnBrk="0" fontAlgn="base" hangingPunct="0">
              <a:spcBef>
                <a:spcPct val="0"/>
              </a:spcBef>
              <a:spcAft>
                <a:spcPct val="0"/>
              </a:spcAft>
            </a:pPr>
            <a:r>
              <a:rPr kumimoji="1" lang="en-US" sz="3200" b="1" dirty="0">
                <a:solidFill>
                  <a:srgbClr val="FFFF00"/>
                </a:solidFill>
                <a:cs typeface="Times New Roman" pitchFamily="18" charset="0"/>
              </a:rPr>
              <a:t>Probabilistic SAs are the remedy.</a:t>
            </a:r>
            <a:endParaRPr kumimoji="1" lang="en-US" sz="3200" b="1" baseline="30000" dirty="0">
              <a:solidFill>
                <a:srgbClr val="FFFF00"/>
              </a:solidFill>
              <a:latin typeface="Arial" pitchFamily="34" charset="0"/>
            </a:endParaRPr>
          </a:p>
        </p:txBody>
      </p:sp>
    </p:spTree>
    <p:extLst>
      <p:ext uri="{BB962C8B-B14F-4D97-AF65-F5344CB8AC3E}">
        <p14:creationId xmlns:p14="http://schemas.microsoft.com/office/powerpoint/2010/main" val="7602108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dirty="0">
                <a:solidFill>
                  <a:srgbClr val="FFFF00"/>
                </a:solidFill>
              </a:rPr>
              <a:t>Health Strategies International, Super Models for Global Health </a:t>
            </a:r>
          </a:p>
        </p:txBody>
      </p:sp>
      <p:sp>
        <p:nvSpPr>
          <p:cNvPr id="104450" name="Rectangle 2"/>
          <p:cNvSpPr>
            <a:spLocks noGrp="1" noChangeArrowheads="1"/>
          </p:cNvSpPr>
          <p:nvPr>
            <p:ph type="title"/>
          </p:nvPr>
        </p:nvSpPr>
        <p:spPr/>
        <p:txBody>
          <a:bodyPr/>
          <a:lstStyle/>
          <a:p>
            <a:pPr eaLnBrk="1" hangingPunct="1">
              <a:defRPr/>
            </a:pPr>
            <a:r>
              <a:rPr lang="en-US" dirty="0"/>
              <a:t>Probabilistic Sensitivity Analysis</a:t>
            </a:r>
          </a:p>
        </p:txBody>
      </p:sp>
      <p:sp>
        <p:nvSpPr>
          <p:cNvPr id="104451" name="Rectangle 3"/>
          <p:cNvSpPr>
            <a:spLocks noGrp="1" noChangeArrowheads="1"/>
          </p:cNvSpPr>
          <p:nvPr>
            <p:ph type="body" idx="1"/>
          </p:nvPr>
        </p:nvSpPr>
        <p:spPr/>
        <p:txBody>
          <a:bodyPr/>
          <a:lstStyle/>
          <a:p>
            <a:pPr eaLnBrk="1" hangingPunct="1">
              <a:defRPr/>
            </a:pPr>
            <a:r>
              <a:rPr lang="en-US" dirty="0"/>
              <a:t>Operational definition:</a:t>
            </a:r>
          </a:p>
          <a:p>
            <a:pPr lvl="1" eaLnBrk="1" hangingPunct="1">
              <a:defRPr/>
            </a:pPr>
            <a:r>
              <a:rPr lang="en-US" dirty="0"/>
              <a:t>Outputs are calculated based on random assignment of values to inputs drawn from user-selected probability distribution.</a:t>
            </a:r>
          </a:p>
          <a:p>
            <a:pPr lvl="1" eaLnBrk="1" hangingPunct="1">
              <a:buFontTx/>
              <a:buNone/>
              <a:defRPr/>
            </a:pPr>
            <a:endParaRPr lang="en-US" dirty="0"/>
          </a:p>
          <a:p>
            <a:pPr eaLnBrk="1" hangingPunct="1">
              <a:defRPr/>
            </a:pPr>
            <a:r>
              <a:rPr lang="en-US" dirty="0"/>
              <a:t>Examples:</a:t>
            </a:r>
          </a:p>
          <a:p>
            <a:pPr lvl="1" eaLnBrk="1" hangingPunct="1">
              <a:defRPr/>
            </a:pPr>
            <a:r>
              <a:rPr lang="en-US" dirty="0"/>
              <a:t>Monte Carlo, Latin Hypercube </a:t>
            </a:r>
          </a:p>
          <a:p>
            <a:pPr lvl="1" eaLnBrk="1" hangingPunct="1">
              <a:defRPr/>
            </a:pPr>
            <a:r>
              <a:rPr kumimoji="1" lang="en-US" dirty="0">
                <a:solidFill>
                  <a:srgbClr val="FFFF00"/>
                </a:solidFill>
                <a:cs typeface="Times New Roman" pitchFamily="18" charset="0"/>
              </a:rPr>
              <a:t>Software: @Risk</a:t>
            </a:r>
            <a:r>
              <a:rPr kumimoji="1" lang="en-US" baseline="30000" dirty="0">
                <a:solidFill>
                  <a:srgbClr val="FFFF00"/>
                </a:solidFill>
                <a:cs typeface="Times New Roman" pitchFamily="18" charset="0"/>
              </a:rPr>
              <a:t>®</a:t>
            </a:r>
            <a:r>
              <a:rPr kumimoji="1" lang="en-US" dirty="0">
                <a:solidFill>
                  <a:srgbClr val="FFFF00"/>
                </a:solidFill>
                <a:cs typeface="Times New Roman" pitchFamily="18" charset="0"/>
              </a:rPr>
              <a:t>; Crystal Ball</a:t>
            </a:r>
            <a:r>
              <a:rPr kumimoji="1" lang="en-US" baseline="30000" dirty="0">
                <a:solidFill>
                  <a:srgbClr val="FFFF00"/>
                </a:solidFill>
                <a:cs typeface="Times New Roman" pitchFamily="18" charset="0"/>
              </a:rPr>
              <a:t>® </a:t>
            </a:r>
            <a:r>
              <a:rPr kumimoji="1" lang="en-US" dirty="0">
                <a:solidFill>
                  <a:srgbClr val="FFFF00"/>
                </a:solidFill>
                <a:cs typeface="Times New Roman" pitchFamily="18" charset="0"/>
              </a:rPr>
              <a:t>TreeAge</a:t>
            </a:r>
            <a:r>
              <a:rPr kumimoji="1" lang="en-US" baseline="30000" dirty="0">
                <a:solidFill>
                  <a:srgbClr val="FFFF00"/>
                </a:solidFill>
                <a:cs typeface="Times New Roman" pitchFamily="18" charset="0"/>
              </a:rPr>
              <a:t> ®</a:t>
            </a:r>
            <a:endParaRPr kumimoji="1" lang="en-US" dirty="0">
              <a:solidFill>
                <a:srgbClr val="FFFF00"/>
              </a:solidFill>
              <a:cs typeface="Times New Roman" pitchFamily="18" charset="0"/>
            </a:endParaRPr>
          </a:p>
          <a:p>
            <a:pPr lvl="1" eaLnBrk="1" hangingPunct="1">
              <a:defRPr/>
            </a:pPr>
            <a:endParaRPr lang="en-US" dirty="0"/>
          </a:p>
          <a:p>
            <a:pPr lvl="1" eaLnBrk="1" hangingPunct="1">
              <a:defRPr/>
            </a:pPr>
            <a:endParaRPr lang="en-US" dirty="0"/>
          </a:p>
        </p:txBody>
      </p:sp>
    </p:spTree>
    <p:extLst>
      <p:ext uri="{BB962C8B-B14F-4D97-AF65-F5344CB8AC3E}">
        <p14:creationId xmlns:p14="http://schemas.microsoft.com/office/powerpoint/2010/main" val="315674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762000" y="228600"/>
            <a:ext cx="7772400" cy="1143000"/>
          </a:xfrm>
        </p:spPr>
        <p:txBody>
          <a:bodyPr/>
          <a:lstStyle/>
          <a:p>
            <a:pPr eaLnBrk="1" hangingPunct="1">
              <a:defRPr/>
            </a:pPr>
            <a:r>
              <a:rPr lang="en-US" dirty="0"/>
              <a:t>Objectives</a:t>
            </a:r>
          </a:p>
        </p:txBody>
      </p:sp>
      <p:sp>
        <p:nvSpPr>
          <p:cNvPr id="95235" name="Rectangle 3"/>
          <p:cNvSpPr>
            <a:spLocks noGrp="1" noChangeArrowheads="1"/>
          </p:cNvSpPr>
          <p:nvPr>
            <p:ph type="body" idx="1"/>
          </p:nvPr>
        </p:nvSpPr>
        <p:spPr>
          <a:xfrm>
            <a:off x="762000" y="1524000"/>
            <a:ext cx="7772400" cy="4114800"/>
          </a:xfrm>
        </p:spPr>
        <p:txBody>
          <a:bodyPr/>
          <a:lstStyle/>
          <a:p>
            <a:pPr eaLnBrk="1" hangingPunct="1">
              <a:defRPr/>
            </a:pPr>
            <a:r>
              <a:rPr lang="en-US" dirty="0"/>
              <a:t>To understand the purpose of sensitivity analyses.</a:t>
            </a:r>
          </a:p>
          <a:p>
            <a:pPr eaLnBrk="1" hangingPunct="1">
              <a:defRPr/>
            </a:pPr>
            <a:endParaRPr lang="en-US" dirty="0"/>
          </a:p>
          <a:p>
            <a:pPr eaLnBrk="1" hangingPunct="1">
              <a:defRPr/>
            </a:pPr>
            <a:r>
              <a:rPr lang="en-US" dirty="0"/>
              <a:t>To become familiar with several types of sensitivity analyses</a:t>
            </a:r>
          </a:p>
          <a:p>
            <a:pPr lvl="1" eaLnBrk="1" hangingPunct="1">
              <a:defRPr/>
            </a:pPr>
            <a:r>
              <a:rPr lang="en-US" dirty="0"/>
              <a:t>Strengths and weaknesses of each.</a:t>
            </a:r>
          </a:p>
          <a:p>
            <a:pPr lvl="1" eaLnBrk="1" hangingPunct="1">
              <a:defRPr/>
            </a:pPr>
            <a:r>
              <a:rPr lang="en-US" dirty="0"/>
              <a:t>Examples of appropriate application of each.</a:t>
            </a:r>
          </a:p>
        </p:txBody>
      </p:sp>
    </p:spTree>
    <p:extLst>
      <p:ext uri="{BB962C8B-B14F-4D97-AF65-F5344CB8AC3E}">
        <p14:creationId xmlns:p14="http://schemas.microsoft.com/office/powerpoint/2010/main" val="33811919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457200" y="-152400"/>
            <a:ext cx="7772400" cy="1143000"/>
          </a:xfrm>
        </p:spPr>
        <p:txBody>
          <a:bodyPr/>
          <a:lstStyle/>
          <a:p>
            <a:pPr eaLnBrk="1" hangingPunct="1">
              <a:defRPr/>
            </a:pPr>
            <a:r>
              <a:rPr lang="en-US" sz="4000" dirty="0">
                <a:cs typeface="Times New Roman" pitchFamily="18" charset="0"/>
              </a:rPr>
              <a:t>Probabilistic Sensitivity Analyses</a:t>
            </a:r>
          </a:p>
        </p:txBody>
      </p:sp>
      <p:sp>
        <p:nvSpPr>
          <p:cNvPr id="105475" name="Rectangle 3"/>
          <p:cNvSpPr>
            <a:spLocks noGrp="1" noChangeArrowheads="1"/>
          </p:cNvSpPr>
          <p:nvPr>
            <p:ph type="body" idx="1"/>
          </p:nvPr>
        </p:nvSpPr>
        <p:spPr>
          <a:xfrm>
            <a:off x="762000" y="914400"/>
            <a:ext cx="7772400" cy="4114800"/>
          </a:xfrm>
        </p:spPr>
        <p:txBody>
          <a:bodyPr/>
          <a:lstStyle/>
          <a:p>
            <a:pPr eaLnBrk="1" hangingPunct="1">
              <a:defRPr/>
            </a:pPr>
            <a:r>
              <a:rPr lang="en-US" dirty="0">
                <a:effectLst/>
              </a:rPr>
              <a:t>Value:</a:t>
            </a:r>
          </a:p>
          <a:p>
            <a:pPr lvl="1" eaLnBrk="1" hangingPunct="1">
              <a:buFont typeface="Wingdings" pitchFamily="2" charset="2"/>
              <a:buChar char="Ø"/>
              <a:defRPr/>
            </a:pPr>
            <a:r>
              <a:rPr lang="en-US" b="0" dirty="0">
                <a:effectLst/>
              </a:rPr>
              <a:t>Return the likelihood of attaining a particular outcome or outcome range.</a:t>
            </a:r>
          </a:p>
          <a:p>
            <a:pPr lvl="1" eaLnBrk="1" hangingPunct="1">
              <a:buFont typeface="Wingdings" pitchFamily="2" charset="2"/>
              <a:buChar char="Ø"/>
              <a:defRPr/>
            </a:pPr>
            <a:r>
              <a:rPr lang="en-US" b="0" dirty="0">
                <a:effectLst/>
              </a:rPr>
              <a:t>Everything known about each input is expressed at once.</a:t>
            </a:r>
          </a:p>
          <a:p>
            <a:pPr lvl="1" eaLnBrk="1" hangingPunct="1">
              <a:buFont typeface="Wingdings" pitchFamily="2" charset="2"/>
              <a:buChar char="Ø"/>
              <a:defRPr/>
            </a:pPr>
            <a:r>
              <a:rPr lang="en-US" b="0" dirty="0">
                <a:effectLst/>
              </a:rPr>
              <a:t>Particularly valuable when many inputs are important.</a:t>
            </a:r>
          </a:p>
          <a:p>
            <a:pPr eaLnBrk="1" hangingPunct="1">
              <a:defRPr/>
            </a:pPr>
            <a:r>
              <a:rPr lang="en-US" dirty="0">
                <a:effectLst/>
              </a:rPr>
              <a:t>Drawbacks:</a:t>
            </a:r>
          </a:p>
          <a:p>
            <a:pPr lvl="1" eaLnBrk="1" hangingPunct="1">
              <a:buFont typeface="Wingdings" pitchFamily="2" charset="2"/>
              <a:buChar char="Ø"/>
              <a:defRPr/>
            </a:pPr>
            <a:r>
              <a:rPr lang="en-US" b="0" dirty="0">
                <a:effectLst/>
              </a:rPr>
              <a:t>Need to be able to make decent estimates of the underlying probability distribution.</a:t>
            </a:r>
          </a:p>
          <a:p>
            <a:pPr lvl="1" eaLnBrk="1" hangingPunct="1">
              <a:buFont typeface="Wingdings" pitchFamily="2" charset="2"/>
              <a:buChar char="Ø"/>
              <a:defRPr/>
            </a:pPr>
            <a:r>
              <a:rPr lang="en-US" b="0" dirty="0">
                <a:effectLst/>
              </a:rPr>
              <a:t>“Black box”</a:t>
            </a:r>
          </a:p>
          <a:p>
            <a:pPr lvl="1" eaLnBrk="1" hangingPunct="1">
              <a:defRPr/>
            </a:pPr>
            <a:endParaRPr lang="en-US" dirty="0"/>
          </a:p>
          <a:p>
            <a:pPr lvl="1" eaLnBrk="1" hangingPunct="1">
              <a:defRPr/>
            </a:pPr>
            <a:endParaRPr lang="en-US" dirty="0"/>
          </a:p>
        </p:txBody>
      </p:sp>
    </p:spTree>
    <p:extLst>
      <p:ext uri="{BB962C8B-B14F-4D97-AF65-F5344CB8AC3E}">
        <p14:creationId xmlns:p14="http://schemas.microsoft.com/office/powerpoint/2010/main" val="3060523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76250" y="260350"/>
            <a:ext cx="8188325" cy="801688"/>
          </a:xfrm>
        </p:spPr>
        <p:txBody>
          <a:bodyPr/>
          <a:lstStyle/>
          <a:p>
            <a:pPr eaLnBrk="1" hangingPunct="1"/>
            <a:r>
              <a:rPr lang="da-DK"/>
              <a:t>Running the GDModel:</a:t>
            </a:r>
            <a:br>
              <a:rPr lang="da-DK"/>
            </a:br>
            <a:r>
              <a:rPr lang="da-DK"/>
              <a:t>– general inputs</a:t>
            </a:r>
            <a:endParaRPr lang="en-GB" dirty="0"/>
          </a:p>
        </p:txBody>
      </p:sp>
      <p:sp>
        <p:nvSpPr>
          <p:cNvPr id="14339" name="Footer Placeholder 3"/>
          <p:cNvSpPr>
            <a:spLocks noGrp="1"/>
          </p:cNvSpPr>
          <p:nvPr>
            <p:ph type="ftr" sz="quarter" idx="10"/>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BDB2A4"/>
                </a:solidFill>
              </a:rPr>
              <a:t>Presentation title</a:t>
            </a:r>
          </a:p>
        </p:txBody>
      </p:sp>
      <p:sp>
        <p:nvSpPr>
          <p:cNvPr id="14340" name="Slide Number Placeholder 4"/>
          <p:cNvSpPr>
            <a:spLocks noGrp="1"/>
          </p:cNvSpPr>
          <p:nvPr>
            <p:ph type="sldNum" sz="quarter" idx="11"/>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E64A0E"/>
                </a:solidFill>
              </a:rPr>
              <a:t>Slide no </a:t>
            </a:r>
            <a:fld id="{1F1A8BAD-E618-46C1-B28A-FF6B0B5EF6A5}" type="slidenum">
              <a:rPr lang="en-GB" b="0" smtClean="0">
                <a:solidFill>
                  <a:srgbClr val="E64A0E"/>
                </a:solidFill>
              </a:rPr>
              <a:pPr eaLnBrk="1" hangingPunct="1"/>
              <a:t>21</a:t>
            </a:fld>
            <a:endParaRPr lang="en-GB" b="0" dirty="0">
              <a:solidFill>
                <a:srgbClr val="E64A0E"/>
              </a:solidFill>
            </a:endParaRPr>
          </a:p>
        </p:txBody>
      </p:sp>
      <p:sp>
        <p:nvSpPr>
          <p:cNvPr id="14341" name="Date Placeholder 5"/>
          <p:cNvSpPr>
            <a:spLocks noGrp="1"/>
          </p:cNvSpPr>
          <p:nvPr>
            <p:ph type="dt" sz="quarter" idx="12"/>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BDB2A4"/>
                </a:solidFill>
              </a:rPr>
              <a:t>Date</a:t>
            </a:r>
          </a:p>
        </p:txBody>
      </p:sp>
      <p:pic>
        <p:nvPicPr>
          <p:cNvPr id="14342"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2475" y="1125538"/>
            <a:ext cx="7707313" cy="4679950"/>
          </a:xfrm>
          <a:prstGeom prst="rect">
            <a:avLst/>
          </a:prstGeom>
          <a:noFill/>
          <a:ln w="38100" algn="ctr">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31211336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da-DK"/>
              <a:t>Running the GDModel:</a:t>
            </a:r>
            <a:br>
              <a:rPr lang="da-DK"/>
            </a:br>
            <a:r>
              <a:rPr lang="da-DK"/>
              <a:t>– country specific inputs</a:t>
            </a:r>
            <a:endParaRPr lang="en-GB" dirty="0"/>
          </a:p>
        </p:txBody>
      </p:sp>
      <p:sp>
        <p:nvSpPr>
          <p:cNvPr id="15363" name="Footer Placeholder 3"/>
          <p:cNvSpPr>
            <a:spLocks noGrp="1"/>
          </p:cNvSpPr>
          <p:nvPr>
            <p:ph type="ftr" sz="quarter" idx="10"/>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BDB2A4"/>
                </a:solidFill>
              </a:rPr>
              <a:t>Presentation title</a:t>
            </a:r>
          </a:p>
        </p:txBody>
      </p:sp>
      <p:sp>
        <p:nvSpPr>
          <p:cNvPr id="15364" name="Slide Number Placeholder 4"/>
          <p:cNvSpPr>
            <a:spLocks noGrp="1"/>
          </p:cNvSpPr>
          <p:nvPr>
            <p:ph type="sldNum" sz="quarter" idx="11"/>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E64A0E"/>
                </a:solidFill>
              </a:rPr>
              <a:t>Slide no </a:t>
            </a:r>
            <a:fld id="{BF61419C-25AF-461C-A217-BE8CE73B733F}" type="slidenum">
              <a:rPr lang="en-GB" b="0" smtClean="0">
                <a:solidFill>
                  <a:srgbClr val="E64A0E"/>
                </a:solidFill>
              </a:rPr>
              <a:pPr eaLnBrk="1" hangingPunct="1"/>
              <a:t>22</a:t>
            </a:fld>
            <a:endParaRPr lang="en-GB" b="0" dirty="0">
              <a:solidFill>
                <a:srgbClr val="E64A0E"/>
              </a:solidFill>
            </a:endParaRPr>
          </a:p>
        </p:txBody>
      </p:sp>
      <p:sp>
        <p:nvSpPr>
          <p:cNvPr id="15365" name="Date Placeholder 5"/>
          <p:cNvSpPr>
            <a:spLocks noGrp="1"/>
          </p:cNvSpPr>
          <p:nvPr>
            <p:ph type="dt" sz="quarter" idx="12"/>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BDB2A4"/>
                </a:solidFill>
              </a:rPr>
              <a:t>Date</a:t>
            </a:r>
          </a:p>
        </p:txBody>
      </p:sp>
      <p:pic>
        <p:nvPicPr>
          <p:cNvPr id="15366"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0188" y="1371600"/>
            <a:ext cx="8662987" cy="4222750"/>
          </a:xfrm>
          <a:prstGeom prst="rect">
            <a:avLst/>
          </a:prstGeom>
          <a:noFill/>
          <a:ln w="38100" algn="ctr">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9828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76250" y="333375"/>
            <a:ext cx="8188325" cy="801688"/>
          </a:xfrm>
        </p:spPr>
        <p:txBody>
          <a:bodyPr/>
          <a:lstStyle/>
          <a:p>
            <a:pPr eaLnBrk="1" hangingPunct="1"/>
            <a:r>
              <a:rPr lang="da-DK"/>
              <a:t>Running the GDModel:</a:t>
            </a:r>
            <a:br>
              <a:rPr lang="da-DK"/>
            </a:br>
            <a:r>
              <a:rPr lang="da-DK"/>
              <a:t>– site specific inputs</a:t>
            </a:r>
            <a:endParaRPr lang="en-GB" dirty="0"/>
          </a:p>
        </p:txBody>
      </p:sp>
      <p:sp>
        <p:nvSpPr>
          <p:cNvPr id="16387" name="Footer Placeholder 3"/>
          <p:cNvSpPr>
            <a:spLocks noGrp="1"/>
          </p:cNvSpPr>
          <p:nvPr>
            <p:ph type="ftr" sz="quarter" idx="10"/>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BDB2A4"/>
                </a:solidFill>
              </a:rPr>
              <a:t>Presentation title</a:t>
            </a:r>
          </a:p>
        </p:txBody>
      </p:sp>
      <p:sp>
        <p:nvSpPr>
          <p:cNvPr id="16388" name="Slide Number Placeholder 4"/>
          <p:cNvSpPr>
            <a:spLocks noGrp="1"/>
          </p:cNvSpPr>
          <p:nvPr>
            <p:ph type="sldNum" sz="quarter" idx="11"/>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E64A0E"/>
                </a:solidFill>
              </a:rPr>
              <a:t>Slide no </a:t>
            </a:r>
            <a:fld id="{3F25122B-94A1-44EF-A3B3-E4AFEE4FDC86}" type="slidenum">
              <a:rPr lang="en-GB" b="0" smtClean="0">
                <a:solidFill>
                  <a:srgbClr val="E64A0E"/>
                </a:solidFill>
              </a:rPr>
              <a:pPr eaLnBrk="1" hangingPunct="1"/>
              <a:t>23</a:t>
            </a:fld>
            <a:endParaRPr lang="en-GB" b="0" dirty="0">
              <a:solidFill>
                <a:srgbClr val="E64A0E"/>
              </a:solidFill>
            </a:endParaRPr>
          </a:p>
        </p:txBody>
      </p:sp>
      <p:sp>
        <p:nvSpPr>
          <p:cNvPr id="16389" name="Date Placeholder 5"/>
          <p:cNvSpPr>
            <a:spLocks noGrp="1"/>
          </p:cNvSpPr>
          <p:nvPr>
            <p:ph type="dt" sz="quarter" idx="12"/>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BDB2A4"/>
                </a:solidFill>
              </a:rPr>
              <a:t>Date</a:t>
            </a:r>
          </a:p>
        </p:txBody>
      </p:sp>
      <p:pic>
        <p:nvPicPr>
          <p:cNvPr id="16390"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2925" y="1341438"/>
            <a:ext cx="7951788" cy="4254500"/>
          </a:xfrm>
          <a:prstGeom prst="rect">
            <a:avLst/>
          </a:prstGeom>
          <a:noFill/>
          <a:ln w="38100" algn="ctr">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25993366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8457" y="457200"/>
            <a:ext cx="8043334" cy="914400"/>
          </a:xfrm>
        </p:spPr>
        <p:txBody>
          <a:bodyPr/>
          <a:lstStyle/>
          <a:p>
            <a:r>
              <a:rPr lang="en-US" dirty="0"/>
              <a:t>CE of screening and treatment of gestational diabetes, India</a:t>
            </a:r>
            <a:br>
              <a:rPr lang="en-US" dirty="0"/>
            </a:br>
            <a:r>
              <a:rPr lang="en-US" sz="2000" dirty="0"/>
              <a:t>(Marseille, Kahn et al 2012)</a:t>
            </a:r>
          </a:p>
        </p:txBody>
      </p:sp>
      <p:sp>
        <p:nvSpPr>
          <p:cNvPr id="4" name="Footer Placeholder 3"/>
          <p:cNvSpPr>
            <a:spLocks noGrp="1"/>
          </p:cNvSpPr>
          <p:nvPr>
            <p:ph type="ftr" sz="quarter" idx="11"/>
          </p:nvPr>
        </p:nvSpPr>
        <p:spPr/>
        <p:txBody>
          <a:bodyPr/>
          <a:lstStyle/>
          <a:p>
            <a:pPr>
              <a:defRPr/>
            </a:pPr>
            <a:r>
              <a:rPr lang="en-US" dirty="0">
                <a:solidFill>
                  <a:srgbClr val="FFFF00"/>
                </a:solidFill>
              </a:rPr>
              <a:t>Health Strategies International, Super Models for Global Health </a:t>
            </a:r>
          </a:p>
        </p:txBody>
      </p:sp>
      <p:pic>
        <p:nvPicPr>
          <p:cNvPr id="7170" name="Picture 2" descr="C:\Users\Elliot\Documents\AAActive\Non-HIV work\Diabetes_3\Manuscript\ICER Monte Carlo_Beta_India.bm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889" y="2057570"/>
            <a:ext cx="7924245" cy="464802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25109910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pPr eaLnBrk="1" hangingPunct="1">
              <a:defRPr/>
            </a:pPr>
            <a:r>
              <a:rPr lang="en-US" dirty="0"/>
              <a:t>Other Uses of SA:</a:t>
            </a:r>
            <a:br>
              <a:rPr lang="en-US" dirty="0"/>
            </a:br>
            <a:r>
              <a:rPr lang="en-US" dirty="0"/>
              <a:t>(</a:t>
            </a:r>
            <a:r>
              <a:rPr lang="en-US" i="1" dirty="0"/>
              <a:t>The Inner Teachings</a:t>
            </a:r>
            <a:r>
              <a:rPr lang="en-US" dirty="0"/>
              <a:t>)</a:t>
            </a:r>
          </a:p>
        </p:txBody>
      </p:sp>
      <p:sp>
        <p:nvSpPr>
          <p:cNvPr id="108547" name="Rectangle 3"/>
          <p:cNvSpPr>
            <a:spLocks noGrp="1" noChangeArrowheads="1"/>
          </p:cNvSpPr>
          <p:nvPr>
            <p:ph type="body" idx="1"/>
          </p:nvPr>
        </p:nvSpPr>
        <p:spPr/>
        <p:txBody>
          <a:bodyPr/>
          <a:lstStyle/>
          <a:p>
            <a:pPr eaLnBrk="1" hangingPunct="1">
              <a:lnSpc>
                <a:spcPct val="90000"/>
              </a:lnSpc>
              <a:defRPr/>
            </a:pPr>
            <a:r>
              <a:rPr lang="en-US" dirty="0"/>
              <a:t>Planning the analysis.</a:t>
            </a:r>
          </a:p>
          <a:p>
            <a:pPr eaLnBrk="1" hangingPunct="1">
              <a:lnSpc>
                <a:spcPct val="90000"/>
              </a:lnSpc>
              <a:defRPr/>
            </a:pPr>
            <a:r>
              <a:rPr lang="en-US" dirty="0"/>
              <a:t>Debugging the model.</a:t>
            </a:r>
          </a:p>
          <a:p>
            <a:pPr eaLnBrk="1" hangingPunct="1">
              <a:lnSpc>
                <a:spcPct val="90000"/>
              </a:lnSpc>
              <a:defRPr/>
            </a:pPr>
            <a:r>
              <a:rPr lang="en-US" dirty="0"/>
              <a:t>Documenting relationships between inputs and outputs.</a:t>
            </a:r>
          </a:p>
          <a:p>
            <a:pPr eaLnBrk="1" hangingPunct="1">
              <a:lnSpc>
                <a:spcPct val="90000"/>
              </a:lnSpc>
              <a:defRPr/>
            </a:pPr>
            <a:r>
              <a:rPr lang="en-US" dirty="0"/>
              <a:t>Identifying thresholds.</a:t>
            </a:r>
          </a:p>
          <a:p>
            <a:pPr eaLnBrk="1" hangingPunct="1">
              <a:lnSpc>
                <a:spcPct val="90000"/>
              </a:lnSpc>
              <a:buFontTx/>
              <a:buNone/>
              <a:defRPr/>
            </a:pPr>
            <a:endParaRPr lang="en-US" dirty="0"/>
          </a:p>
          <a:p>
            <a:pPr marL="0" indent="0" algn="ctr" eaLnBrk="1" hangingPunct="1">
              <a:lnSpc>
                <a:spcPct val="90000"/>
              </a:lnSpc>
              <a:buNone/>
              <a:defRPr/>
            </a:pPr>
            <a:r>
              <a:rPr lang="en-US" sz="4000" i="1" dirty="0"/>
              <a:t>Influencing policy.</a:t>
            </a:r>
          </a:p>
          <a:p>
            <a:pPr eaLnBrk="1" hangingPunct="1">
              <a:lnSpc>
                <a:spcPct val="90000"/>
              </a:lnSpc>
              <a:defRPr/>
            </a:pPr>
            <a:endParaRPr lang="en-US" sz="4000" i="1" dirty="0"/>
          </a:p>
        </p:txBody>
      </p:sp>
    </p:spTree>
    <p:extLst>
      <p:ext uri="{BB962C8B-B14F-4D97-AF65-F5344CB8AC3E}">
        <p14:creationId xmlns:p14="http://schemas.microsoft.com/office/powerpoint/2010/main" val="8545168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609600" y="304800"/>
            <a:ext cx="7772400" cy="1143000"/>
          </a:xfrm>
        </p:spPr>
        <p:txBody>
          <a:bodyPr/>
          <a:lstStyle/>
          <a:p>
            <a:pPr eaLnBrk="1" hangingPunct="1">
              <a:defRPr/>
            </a:pPr>
            <a:r>
              <a:rPr lang="en-US" dirty="0"/>
              <a:t>Planning the Analysis</a:t>
            </a:r>
          </a:p>
        </p:txBody>
      </p:sp>
      <p:sp>
        <p:nvSpPr>
          <p:cNvPr id="110595" name="Rectangle 3"/>
          <p:cNvSpPr>
            <a:spLocks noGrp="1" noChangeArrowheads="1"/>
          </p:cNvSpPr>
          <p:nvPr>
            <p:ph type="body" idx="1"/>
          </p:nvPr>
        </p:nvSpPr>
        <p:spPr>
          <a:xfrm>
            <a:off x="685800" y="1676400"/>
            <a:ext cx="7772400" cy="4114800"/>
          </a:xfrm>
        </p:spPr>
        <p:txBody>
          <a:bodyPr/>
          <a:lstStyle/>
          <a:p>
            <a:pPr marL="0" indent="0" algn="ctr" eaLnBrk="1" hangingPunct="1">
              <a:lnSpc>
                <a:spcPct val="90000"/>
              </a:lnSpc>
              <a:buNone/>
              <a:defRPr/>
            </a:pPr>
            <a:endParaRPr lang="en-US" dirty="0"/>
          </a:p>
          <a:p>
            <a:pPr marL="0" indent="0" algn="ctr" eaLnBrk="1" hangingPunct="1">
              <a:lnSpc>
                <a:spcPct val="90000"/>
              </a:lnSpc>
              <a:buNone/>
              <a:defRPr/>
            </a:pPr>
            <a:r>
              <a:rPr lang="en-US" dirty="0"/>
              <a:t>Identify candidates for more data </a:t>
            </a:r>
          </a:p>
          <a:p>
            <a:pPr marL="0" indent="0" algn="ctr" eaLnBrk="1" hangingPunct="1">
              <a:lnSpc>
                <a:spcPct val="90000"/>
              </a:lnSpc>
              <a:buNone/>
              <a:defRPr/>
            </a:pPr>
            <a:r>
              <a:rPr lang="en-US" dirty="0"/>
              <a:t>collection early.</a:t>
            </a:r>
          </a:p>
          <a:p>
            <a:pPr marL="0" indent="0" eaLnBrk="1" hangingPunct="1">
              <a:lnSpc>
                <a:spcPct val="90000"/>
              </a:lnSpc>
              <a:buNone/>
              <a:defRPr/>
            </a:pPr>
            <a:endParaRPr lang="en-US" dirty="0"/>
          </a:p>
          <a:p>
            <a:pPr marL="0" indent="0" eaLnBrk="1" hangingPunct="1">
              <a:lnSpc>
                <a:spcPct val="90000"/>
              </a:lnSpc>
              <a:buNone/>
              <a:defRPr/>
            </a:pPr>
            <a:endParaRPr lang="en-US" dirty="0"/>
          </a:p>
        </p:txBody>
      </p:sp>
    </p:spTree>
    <p:extLst>
      <p:ext uri="{BB962C8B-B14F-4D97-AF65-F5344CB8AC3E}">
        <p14:creationId xmlns:p14="http://schemas.microsoft.com/office/powerpoint/2010/main" val="33993911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Rectangle 1026"/>
          <p:cNvSpPr>
            <a:spLocks noGrp="1" noChangeArrowheads="1"/>
          </p:cNvSpPr>
          <p:nvPr>
            <p:ph type="title"/>
          </p:nvPr>
        </p:nvSpPr>
        <p:spPr>
          <a:xfrm>
            <a:off x="677863" y="228600"/>
            <a:ext cx="7772400" cy="1524000"/>
          </a:xfrm>
        </p:spPr>
        <p:txBody>
          <a:bodyPr/>
          <a:lstStyle/>
          <a:p>
            <a:pPr eaLnBrk="1" hangingPunct="1">
              <a:lnSpc>
                <a:spcPct val="80000"/>
              </a:lnSpc>
              <a:defRPr/>
            </a:pPr>
            <a:br>
              <a:rPr lang="en-US" dirty="0">
                <a:solidFill>
                  <a:srgbClr val="FFFF00"/>
                </a:solidFill>
                <a:cs typeface="Times New Roman" pitchFamily="18" charset="0"/>
              </a:rPr>
            </a:br>
            <a:r>
              <a:rPr lang="en-US" sz="4000" dirty="0">
                <a:solidFill>
                  <a:srgbClr val="FFFF00"/>
                </a:solidFill>
                <a:cs typeface="Times New Roman" pitchFamily="18" charset="0"/>
              </a:rPr>
              <a:t>Debugging the Model</a:t>
            </a:r>
            <a:br>
              <a:rPr lang="en-US" sz="4000" dirty="0">
                <a:solidFill>
                  <a:srgbClr val="FFFF00"/>
                </a:solidFill>
                <a:cs typeface="Times New Roman" pitchFamily="18" charset="0"/>
              </a:rPr>
            </a:br>
            <a:r>
              <a:rPr lang="en-US" sz="4000" dirty="0">
                <a:solidFill>
                  <a:srgbClr val="FFFF00"/>
                </a:solidFill>
                <a:cs typeface="Times New Roman" pitchFamily="18" charset="0"/>
              </a:rPr>
              <a:t> </a:t>
            </a:r>
            <a:br>
              <a:rPr lang="en-US" sz="4000" dirty="0">
                <a:solidFill>
                  <a:srgbClr val="FFFF00"/>
                </a:solidFill>
                <a:cs typeface="Times New Roman" pitchFamily="18" charset="0"/>
              </a:rPr>
            </a:br>
            <a:r>
              <a:rPr lang="en-US" sz="3600" i="1" dirty="0">
                <a:solidFill>
                  <a:srgbClr val="FFFF00"/>
                </a:solidFill>
                <a:cs typeface="Times New Roman" pitchFamily="18" charset="0"/>
              </a:rPr>
              <a:t>Tricks of the Trade</a:t>
            </a:r>
            <a:br>
              <a:rPr lang="en-US" sz="3600" i="1" dirty="0">
                <a:solidFill>
                  <a:srgbClr val="FFFF00"/>
                </a:solidFill>
                <a:latin typeface="Times" charset="0"/>
                <a:cs typeface="Times New Roman" pitchFamily="18" charset="0"/>
              </a:rPr>
            </a:br>
            <a:endParaRPr lang="en-US" sz="3600" i="1" dirty="0">
              <a:solidFill>
                <a:srgbClr val="FFFF00"/>
              </a:solidFill>
              <a:latin typeface="Times" charset="0"/>
              <a:cs typeface="Times New Roman" pitchFamily="18" charset="0"/>
            </a:endParaRPr>
          </a:p>
        </p:txBody>
      </p:sp>
      <p:sp>
        <p:nvSpPr>
          <p:cNvPr id="30723" name="Rectangle 1027"/>
          <p:cNvSpPr>
            <a:spLocks noChangeArrowheads="1"/>
          </p:cNvSpPr>
          <p:nvPr/>
        </p:nvSpPr>
        <p:spPr bwMode="auto">
          <a:xfrm>
            <a:off x="203200" y="2438400"/>
            <a:ext cx="8636000" cy="3219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p>
            <a:pPr eaLnBrk="0" fontAlgn="base" hangingPunct="0">
              <a:lnSpc>
                <a:spcPct val="90000"/>
              </a:lnSpc>
              <a:spcBef>
                <a:spcPct val="0"/>
              </a:spcBef>
              <a:spcAft>
                <a:spcPct val="0"/>
              </a:spcAft>
              <a:buFontTx/>
              <a:buChar char="•"/>
            </a:pPr>
            <a:r>
              <a:rPr kumimoji="1" lang="en-US" sz="3200" b="1" dirty="0">
                <a:solidFill>
                  <a:srgbClr val="FFFF00"/>
                </a:solidFill>
                <a:cs typeface="Times New Roman" pitchFamily="18" charset="0"/>
              </a:rPr>
              <a:t>  </a:t>
            </a:r>
            <a:r>
              <a:rPr kumimoji="1" lang="en-US" sz="2800" b="1" dirty="0">
                <a:solidFill>
                  <a:srgbClr val="FFFF00"/>
                </a:solidFill>
                <a:cs typeface="Times New Roman" pitchFamily="18" charset="0"/>
              </a:rPr>
              <a:t>One-ways are best: simple and intuitive.</a:t>
            </a:r>
          </a:p>
          <a:p>
            <a:pPr eaLnBrk="0" fontAlgn="base" hangingPunct="0">
              <a:lnSpc>
                <a:spcPct val="90000"/>
              </a:lnSpc>
              <a:spcBef>
                <a:spcPct val="0"/>
              </a:spcBef>
              <a:spcAft>
                <a:spcPct val="0"/>
              </a:spcAft>
            </a:pPr>
            <a:r>
              <a:rPr kumimoji="1" lang="en-US" sz="2800" b="1" dirty="0">
                <a:solidFill>
                  <a:srgbClr val="FFFF00"/>
                </a:solidFill>
                <a:cs typeface="Times New Roman" pitchFamily="18" charset="0"/>
              </a:rPr>
              <a:t> </a:t>
            </a: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Plug in extreme values. </a:t>
            </a:r>
          </a:p>
          <a:p>
            <a:pPr eaLnBrk="0" fontAlgn="base" hangingPunct="0">
              <a:lnSpc>
                <a:spcPct val="90000"/>
              </a:lnSpc>
              <a:spcBef>
                <a:spcPct val="0"/>
              </a:spcBef>
              <a:spcAft>
                <a:spcPct val="0"/>
              </a:spcAft>
            </a:pPr>
            <a:r>
              <a:rPr kumimoji="1" lang="en-US" sz="2800" b="1" dirty="0">
                <a:solidFill>
                  <a:srgbClr val="FFFF00"/>
                </a:solidFill>
                <a:cs typeface="Times New Roman" pitchFamily="18" charset="0"/>
              </a:rPr>
              <a:t>  </a:t>
            </a: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Separate diagnosis of numerator from denominator.</a:t>
            </a:r>
          </a:p>
          <a:p>
            <a:pPr eaLnBrk="0" fontAlgn="base" hangingPunct="0">
              <a:lnSpc>
                <a:spcPct val="90000"/>
              </a:lnSpc>
              <a:spcBef>
                <a:spcPct val="0"/>
              </a:spcBef>
              <a:spcAft>
                <a:spcPct val="0"/>
              </a:spcAft>
            </a:pPr>
            <a:endParaRPr kumimoji="1" lang="en-US" sz="2800" b="1" dirty="0">
              <a:solidFill>
                <a:srgbClr val="FFFF00"/>
              </a:solidFill>
              <a:cs typeface="Times New Roman" pitchFamily="18" charset="0"/>
            </a:endParaRP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Break outputs down further if necessary </a:t>
            </a:r>
          </a:p>
          <a:p>
            <a:pPr eaLnBrk="0" fontAlgn="base" hangingPunct="0">
              <a:lnSpc>
                <a:spcPct val="90000"/>
              </a:lnSpc>
              <a:spcBef>
                <a:spcPct val="0"/>
              </a:spcBef>
              <a:spcAft>
                <a:spcPct val="0"/>
              </a:spcAft>
            </a:pPr>
            <a:r>
              <a:rPr kumimoji="1" lang="en-US" sz="2800" b="1" dirty="0">
                <a:solidFill>
                  <a:srgbClr val="FFFF00"/>
                </a:solidFill>
                <a:cs typeface="Times New Roman" pitchFamily="18" charset="0"/>
              </a:rPr>
              <a:t>    (intervention versus control arms).</a:t>
            </a:r>
          </a:p>
        </p:txBody>
      </p:sp>
    </p:spTree>
    <p:extLst>
      <p:ext uri="{BB962C8B-B14F-4D97-AF65-F5344CB8AC3E}">
        <p14:creationId xmlns:p14="http://schemas.microsoft.com/office/powerpoint/2010/main" val="12072456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609600" y="609600"/>
            <a:ext cx="7772400" cy="1524000"/>
          </a:xfrm>
        </p:spPr>
        <p:txBody>
          <a:bodyPr/>
          <a:lstStyle/>
          <a:p>
            <a:pPr eaLnBrk="1" hangingPunct="1">
              <a:lnSpc>
                <a:spcPct val="80000"/>
              </a:lnSpc>
              <a:defRPr/>
            </a:pPr>
            <a:br>
              <a:rPr lang="en-US" dirty="0">
                <a:solidFill>
                  <a:srgbClr val="FFFF00"/>
                </a:solidFill>
                <a:cs typeface="Times New Roman" pitchFamily="18" charset="0"/>
              </a:rPr>
            </a:br>
            <a:r>
              <a:rPr lang="en-US" sz="3600" dirty="0">
                <a:solidFill>
                  <a:srgbClr val="FFFF00"/>
                </a:solidFill>
                <a:cs typeface="Times New Roman" pitchFamily="18" charset="0"/>
              </a:rPr>
              <a:t>Documenting Relationships Between Inputs and Outputs </a:t>
            </a:r>
            <a:br>
              <a:rPr lang="en-US" sz="3600" dirty="0">
                <a:solidFill>
                  <a:srgbClr val="FFFF00"/>
                </a:solidFill>
                <a:latin typeface="Times" charset="0"/>
                <a:cs typeface="Times New Roman" pitchFamily="18" charset="0"/>
              </a:rPr>
            </a:br>
            <a:endParaRPr lang="en-US" sz="3600" dirty="0">
              <a:solidFill>
                <a:srgbClr val="FFFF00"/>
              </a:solidFill>
              <a:latin typeface="Times" charset="0"/>
              <a:cs typeface="Times New Roman" pitchFamily="18" charset="0"/>
            </a:endParaRPr>
          </a:p>
        </p:txBody>
      </p:sp>
      <p:sp>
        <p:nvSpPr>
          <p:cNvPr id="31747" name="Rectangle 3"/>
          <p:cNvSpPr>
            <a:spLocks noChangeArrowheads="1"/>
          </p:cNvSpPr>
          <p:nvPr/>
        </p:nvSpPr>
        <p:spPr bwMode="auto">
          <a:xfrm>
            <a:off x="406400" y="2362200"/>
            <a:ext cx="8432800" cy="40380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p>
            <a:pPr algn="ctr" eaLnBrk="0" fontAlgn="base" hangingPunct="0">
              <a:lnSpc>
                <a:spcPct val="90000"/>
              </a:lnSpc>
              <a:spcBef>
                <a:spcPct val="0"/>
              </a:spcBef>
              <a:spcAft>
                <a:spcPct val="0"/>
              </a:spcAft>
            </a:pPr>
            <a:r>
              <a:rPr kumimoji="1" lang="en-US" sz="3200" b="1" dirty="0">
                <a:solidFill>
                  <a:srgbClr val="FFFF00"/>
                </a:solidFill>
                <a:cs typeface="Times New Roman" pitchFamily="18" charset="0"/>
              </a:rPr>
              <a:t>  </a:t>
            </a:r>
            <a:r>
              <a:rPr kumimoji="1" lang="en-US" sz="3200" b="1" dirty="0">
                <a:solidFill>
                  <a:srgbClr val="FFFF00"/>
                </a:solidFill>
                <a:latin typeface="Times" charset="0"/>
                <a:cs typeface="Times New Roman" pitchFamily="18" charset="0"/>
              </a:rPr>
              <a:t>Distinguish between ‘bugs’ and insights. </a:t>
            </a:r>
          </a:p>
          <a:p>
            <a:pPr algn="ctr" eaLnBrk="0" fontAlgn="base" hangingPunct="0">
              <a:lnSpc>
                <a:spcPct val="70000"/>
              </a:lnSpc>
              <a:spcBef>
                <a:spcPct val="0"/>
              </a:spcBef>
              <a:spcAft>
                <a:spcPct val="0"/>
              </a:spcAft>
            </a:pPr>
            <a:endParaRPr kumimoji="1" lang="en-US" sz="3200" b="1" dirty="0">
              <a:solidFill>
                <a:srgbClr val="FFFF00"/>
              </a:solidFill>
              <a:latin typeface="Times" charset="0"/>
              <a:cs typeface="Times New Roman" pitchFamily="18" charset="0"/>
            </a:endParaRPr>
          </a:p>
          <a:p>
            <a:pPr eaLnBrk="0" fontAlgn="base" hangingPunct="0">
              <a:lnSpc>
                <a:spcPct val="90000"/>
              </a:lnSpc>
              <a:spcBef>
                <a:spcPct val="0"/>
              </a:spcBef>
              <a:spcAft>
                <a:spcPct val="0"/>
              </a:spcAft>
            </a:pPr>
            <a:r>
              <a:rPr kumimoji="1" lang="en-US" sz="3200" b="1" i="1" dirty="0">
                <a:solidFill>
                  <a:srgbClr val="FFFF00"/>
                </a:solidFill>
                <a:latin typeface="Times" charset="0"/>
                <a:cs typeface="Times New Roman" pitchFamily="18" charset="0"/>
              </a:rPr>
              <a:t>Examples of insights:</a:t>
            </a:r>
            <a:br>
              <a:rPr kumimoji="1" lang="en-US" sz="3200" b="1" dirty="0">
                <a:solidFill>
                  <a:srgbClr val="FFFF00"/>
                </a:solidFill>
                <a:latin typeface="Times" charset="0"/>
                <a:cs typeface="Times New Roman" pitchFamily="18" charset="0"/>
              </a:rPr>
            </a:br>
            <a:r>
              <a:rPr kumimoji="1" lang="en-US" sz="2800" b="1" dirty="0">
                <a:solidFill>
                  <a:srgbClr val="FFFF00"/>
                </a:solidFill>
                <a:cs typeface="Times New Roman" pitchFamily="18" charset="0"/>
              </a:rPr>
              <a:t> </a:t>
            </a: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Slowing disease progression can increase costs.</a:t>
            </a:r>
          </a:p>
          <a:p>
            <a:pPr eaLnBrk="0" fontAlgn="base" hangingPunct="0">
              <a:lnSpc>
                <a:spcPct val="90000"/>
              </a:lnSpc>
              <a:spcBef>
                <a:spcPct val="0"/>
              </a:spcBef>
              <a:spcAft>
                <a:spcPct val="0"/>
              </a:spcAft>
            </a:pPr>
            <a:endParaRPr kumimoji="1" lang="en-US" sz="2800" b="1" dirty="0">
              <a:solidFill>
                <a:srgbClr val="FFFF00"/>
              </a:solidFill>
              <a:cs typeface="Times New Roman" pitchFamily="18" charset="0"/>
            </a:endParaRP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Benefits decrease with age.</a:t>
            </a:r>
          </a:p>
          <a:p>
            <a:pPr eaLnBrk="0" fontAlgn="base" hangingPunct="0">
              <a:lnSpc>
                <a:spcPct val="90000"/>
              </a:lnSpc>
              <a:spcBef>
                <a:spcPct val="0"/>
              </a:spcBef>
              <a:spcAft>
                <a:spcPct val="0"/>
              </a:spcAft>
              <a:buFontTx/>
              <a:buChar char="•"/>
            </a:pPr>
            <a:endParaRPr kumimoji="1" lang="en-US" sz="2800" b="1" dirty="0">
              <a:solidFill>
                <a:srgbClr val="FFFF00"/>
              </a:solidFill>
              <a:cs typeface="Times New Roman" pitchFamily="18" charset="0"/>
            </a:endParaRP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Higher disease prevalence can mean lower benefits.</a:t>
            </a:r>
          </a:p>
          <a:p>
            <a:pPr eaLnBrk="0" fontAlgn="base" hangingPunct="0">
              <a:lnSpc>
                <a:spcPct val="90000"/>
              </a:lnSpc>
              <a:spcBef>
                <a:spcPct val="0"/>
              </a:spcBef>
              <a:spcAft>
                <a:spcPct val="0"/>
              </a:spcAft>
              <a:buFontTx/>
              <a:buChar char="•"/>
            </a:pPr>
            <a:endParaRPr kumimoji="1" lang="en-US" sz="2800" b="1" dirty="0">
              <a:solidFill>
                <a:srgbClr val="FFFF00"/>
              </a:solidFill>
              <a:cs typeface="Times New Roman" pitchFamily="18" charset="0"/>
            </a:endParaRPr>
          </a:p>
        </p:txBody>
      </p:sp>
    </p:spTree>
    <p:extLst>
      <p:ext uri="{BB962C8B-B14F-4D97-AF65-F5344CB8AC3E}">
        <p14:creationId xmlns:p14="http://schemas.microsoft.com/office/powerpoint/2010/main" val="18180149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4" name="Text Box 2"/>
          <p:cNvSpPr txBox="1">
            <a:spLocks noChangeArrowheads="1"/>
          </p:cNvSpPr>
          <p:nvPr/>
        </p:nvSpPr>
        <p:spPr bwMode="auto">
          <a:xfrm>
            <a:off x="203200" y="228602"/>
            <a:ext cx="8237538" cy="1323439"/>
          </a:xfrm>
          <a:prstGeom prst="rect">
            <a:avLst/>
          </a:prstGeom>
          <a:noFill/>
          <a:ln w="9525">
            <a:noFill/>
            <a:miter lim="800000"/>
            <a:headEnd/>
            <a:tailEnd/>
          </a:ln>
          <a:effectLst/>
        </p:spPr>
        <p:txBody>
          <a:bodyPr>
            <a:spAutoFit/>
          </a:bodyPr>
          <a:lstStyle/>
          <a:p>
            <a:pPr lvl="1" algn="ctr" eaLnBrk="0" fontAlgn="base" hangingPunct="0">
              <a:spcBef>
                <a:spcPct val="0"/>
              </a:spcBef>
              <a:spcAft>
                <a:spcPct val="0"/>
              </a:spcAft>
              <a:defRPr/>
            </a:pPr>
            <a:r>
              <a:rPr lang="en-US" altLang="en-US" sz="4000" b="1" dirty="0">
                <a:solidFill>
                  <a:srgbClr val="FFFF00"/>
                </a:solidFill>
                <a:effectLst>
                  <a:outerShdw blurRad="38100" dist="38100" dir="2700000" algn="tl">
                    <a:srgbClr val="000000"/>
                  </a:outerShdw>
                </a:effectLst>
              </a:rPr>
              <a:t>Unexpected Dynamic Uncovered by SA</a:t>
            </a:r>
            <a:endParaRPr lang="en-US" altLang="en-US" sz="4000" b="1" dirty="0">
              <a:solidFill>
                <a:srgbClr val="FFFF00"/>
              </a:solidFill>
            </a:endParaRPr>
          </a:p>
        </p:txBody>
      </p:sp>
      <p:sp>
        <p:nvSpPr>
          <p:cNvPr id="32771" name="Rectangle 3"/>
          <p:cNvSpPr>
            <a:spLocks noChangeArrowheads="1"/>
          </p:cNvSpPr>
          <p:nvPr/>
        </p:nvSpPr>
        <p:spPr bwMode="auto">
          <a:xfrm>
            <a:off x="2247900" y="1824038"/>
            <a:ext cx="914400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endParaRPr lang="en-US" dirty="0">
              <a:solidFill>
                <a:srgbClr val="FFFF00"/>
              </a:solidFill>
              <a:latin typeface="Arial" pitchFamily="34" charset="0"/>
            </a:endParaRPr>
          </a:p>
        </p:txBody>
      </p:sp>
      <p:pic>
        <p:nvPicPr>
          <p:cNvPr id="32772"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54141" y="1841506"/>
            <a:ext cx="6435725" cy="4443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72220710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761209" y="304800"/>
            <a:ext cx="7772400" cy="1143000"/>
          </a:xfrm>
        </p:spPr>
        <p:txBody>
          <a:bodyPr/>
          <a:lstStyle/>
          <a:p>
            <a:pPr eaLnBrk="1" hangingPunct="1">
              <a:defRPr/>
            </a:pPr>
            <a:r>
              <a:rPr lang="en-US" altLang="en-US" dirty="0">
                <a:solidFill>
                  <a:schemeClr val="tx1"/>
                </a:solidFill>
              </a:rPr>
              <a:t>Why do Sensitivity Analyses?</a:t>
            </a:r>
          </a:p>
        </p:txBody>
      </p:sp>
      <p:sp>
        <p:nvSpPr>
          <p:cNvPr id="23555" name="Text Box 3"/>
          <p:cNvSpPr txBox="1">
            <a:spLocks noChangeArrowheads="1"/>
          </p:cNvSpPr>
          <p:nvPr/>
        </p:nvSpPr>
        <p:spPr bwMode="auto">
          <a:xfrm>
            <a:off x="457203" y="1905005"/>
            <a:ext cx="8380413" cy="4099584"/>
          </a:xfrm>
          <a:prstGeom prst="rect">
            <a:avLst/>
          </a:prstGeom>
          <a:noFill/>
          <a:ln w="9525">
            <a:noFill/>
            <a:miter lim="800000"/>
            <a:headEnd/>
            <a:tailEnd/>
          </a:ln>
          <a:effectLst/>
        </p:spPr>
        <p:txBody>
          <a:bodyPr>
            <a:spAutoFit/>
          </a:bodyPr>
          <a:lstStyle/>
          <a:p>
            <a:pPr marL="1090613" lvl="2" indent="-176213" eaLnBrk="0" fontAlgn="base" hangingPunct="0">
              <a:spcBef>
                <a:spcPct val="100000"/>
              </a:spcBef>
              <a:spcAft>
                <a:spcPct val="0"/>
              </a:spcAft>
              <a:buFontTx/>
              <a:buChar char="•"/>
              <a:defRPr/>
            </a:pPr>
            <a:r>
              <a:rPr lang="en-US" altLang="en-US" sz="2800" b="1" dirty="0">
                <a:solidFill>
                  <a:srgbClr val="FFFF00"/>
                </a:solidFill>
                <a:effectLst>
                  <a:outerShdw blurRad="38100" dist="38100" dir="2700000" algn="tl">
                    <a:srgbClr val="000000"/>
                  </a:outerShdw>
                </a:effectLst>
                <a:latin typeface="Arial" pitchFamily="34" charset="0"/>
              </a:rPr>
              <a:t> </a:t>
            </a:r>
            <a:r>
              <a:rPr lang="en-US" altLang="en-US" sz="2800" b="1" dirty="0">
                <a:solidFill>
                  <a:srgbClr val="FFFF00"/>
                </a:solidFill>
                <a:latin typeface="Arial" pitchFamily="34" charset="0"/>
              </a:rPr>
              <a:t>All CEAs have substantial uncertainty.</a:t>
            </a:r>
          </a:p>
          <a:p>
            <a:pPr marL="1090613" lvl="2" indent="-176213" eaLnBrk="0" fontAlgn="base" hangingPunct="0">
              <a:spcBef>
                <a:spcPct val="100000"/>
              </a:spcBef>
              <a:spcAft>
                <a:spcPct val="0"/>
              </a:spcAft>
              <a:buFontTx/>
              <a:buChar char="•"/>
              <a:defRPr/>
            </a:pPr>
            <a:r>
              <a:rPr lang="en-US" altLang="en-US" sz="2800" b="1" dirty="0">
                <a:solidFill>
                  <a:srgbClr val="FFFF00"/>
                </a:solidFill>
                <a:latin typeface="Arial" pitchFamily="34" charset="0"/>
              </a:rPr>
              <a:t> Sensitivity analyses deal with uncertainty systematically.</a:t>
            </a:r>
          </a:p>
          <a:p>
            <a:pPr marL="1090613" lvl="2" indent="-176213" eaLnBrk="0" fontAlgn="base" hangingPunct="0">
              <a:lnSpc>
                <a:spcPct val="110000"/>
              </a:lnSpc>
              <a:spcBef>
                <a:spcPct val="100000"/>
              </a:spcBef>
              <a:spcAft>
                <a:spcPct val="0"/>
              </a:spcAft>
              <a:buFontTx/>
              <a:buChar char="•"/>
              <a:defRPr/>
            </a:pPr>
            <a:r>
              <a:rPr lang="en-US" altLang="en-US" sz="2800" b="1" dirty="0">
                <a:solidFill>
                  <a:srgbClr val="FFFF00"/>
                </a:solidFill>
                <a:latin typeface="Arial" pitchFamily="34" charset="0"/>
              </a:rPr>
              <a:t> Convince audience that results are robust. </a:t>
            </a:r>
          </a:p>
          <a:p>
            <a:pPr marL="1090613" lvl="2" indent="-176213" eaLnBrk="0" fontAlgn="base" hangingPunct="0">
              <a:lnSpc>
                <a:spcPct val="110000"/>
              </a:lnSpc>
              <a:spcBef>
                <a:spcPct val="100000"/>
              </a:spcBef>
              <a:spcAft>
                <a:spcPct val="0"/>
              </a:spcAft>
              <a:buFontTx/>
              <a:buChar char="•"/>
              <a:defRPr/>
            </a:pPr>
            <a:r>
              <a:rPr lang="en-US" altLang="en-US" sz="2800" b="1" dirty="0">
                <a:solidFill>
                  <a:srgbClr val="FFFF00"/>
                </a:solidFill>
                <a:latin typeface="Arial" pitchFamily="34" charset="0"/>
              </a:rPr>
              <a:t> </a:t>
            </a:r>
            <a:r>
              <a:rPr lang="en-US" altLang="en-US" sz="2800" b="1" i="1" dirty="0">
                <a:solidFill>
                  <a:srgbClr val="FFFF00"/>
                </a:solidFill>
                <a:latin typeface="Arial" pitchFamily="34" charset="0"/>
              </a:rPr>
              <a:t>Bonus: Good for de-bugging your model </a:t>
            </a:r>
          </a:p>
        </p:txBody>
      </p:sp>
    </p:spTree>
    <p:extLst>
      <p:ext uri="{BB962C8B-B14F-4D97-AF65-F5344CB8AC3E}">
        <p14:creationId xmlns:p14="http://schemas.microsoft.com/office/powerpoint/2010/main" val="13573731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762000" y="304800"/>
            <a:ext cx="7772400" cy="1143000"/>
          </a:xfrm>
        </p:spPr>
        <p:txBody>
          <a:bodyPr/>
          <a:lstStyle/>
          <a:p>
            <a:pPr eaLnBrk="1" hangingPunct="1">
              <a:defRPr/>
            </a:pPr>
            <a:br>
              <a:rPr lang="en-US" dirty="0">
                <a:solidFill>
                  <a:srgbClr val="FFFF00"/>
                </a:solidFill>
                <a:cs typeface="Times New Roman" pitchFamily="18" charset="0"/>
              </a:rPr>
            </a:br>
            <a:r>
              <a:rPr lang="en-US" sz="4000" dirty="0">
                <a:solidFill>
                  <a:srgbClr val="FFFF00"/>
                </a:solidFill>
                <a:cs typeface="Times New Roman" pitchFamily="18" charset="0"/>
              </a:rPr>
              <a:t>Identify Thresholds – </a:t>
            </a:r>
            <a:br>
              <a:rPr lang="en-US" sz="4000" dirty="0">
                <a:solidFill>
                  <a:srgbClr val="FFFF00"/>
                </a:solidFill>
                <a:cs typeface="Times New Roman" pitchFamily="18" charset="0"/>
              </a:rPr>
            </a:br>
            <a:r>
              <a:rPr lang="en-US" sz="4000" dirty="0">
                <a:solidFill>
                  <a:srgbClr val="FFFF00"/>
                </a:solidFill>
                <a:cs typeface="Times New Roman" pitchFamily="18" charset="0"/>
              </a:rPr>
              <a:t>Influence Policy</a:t>
            </a:r>
            <a:br>
              <a:rPr lang="en-US" dirty="0">
                <a:solidFill>
                  <a:srgbClr val="FFFF00"/>
                </a:solidFill>
                <a:latin typeface="Times" charset="0"/>
                <a:cs typeface="Times New Roman" pitchFamily="18" charset="0"/>
              </a:rPr>
            </a:br>
            <a:endParaRPr lang="en-US" sz="3600" i="1" dirty="0">
              <a:solidFill>
                <a:srgbClr val="FFFF00"/>
              </a:solidFill>
              <a:latin typeface="Tangiers" pitchFamily="2" charset="0"/>
              <a:cs typeface="Times New Roman" pitchFamily="18" charset="0"/>
            </a:endParaRPr>
          </a:p>
        </p:txBody>
      </p:sp>
      <p:sp>
        <p:nvSpPr>
          <p:cNvPr id="56323" name="Rectangle 3"/>
          <p:cNvSpPr>
            <a:spLocks noGrp="1" noChangeArrowheads="1"/>
          </p:cNvSpPr>
          <p:nvPr>
            <p:ph type="body" idx="1"/>
          </p:nvPr>
        </p:nvSpPr>
        <p:spPr>
          <a:xfrm>
            <a:off x="762000" y="1752600"/>
            <a:ext cx="7772400" cy="4114800"/>
          </a:xfrm>
        </p:spPr>
        <p:txBody>
          <a:bodyPr/>
          <a:lstStyle/>
          <a:p>
            <a:pPr algn="ctr" eaLnBrk="1" hangingPunct="1">
              <a:buNone/>
              <a:defRPr/>
            </a:pPr>
            <a:r>
              <a:rPr lang="en-US" dirty="0"/>
              <a:t>Hard-to quantify potential benefits of FC</a:t>
            </a:r>
          </a:p>
          <a:p>
            <a:pPr algn="ctr" eaLnBrk="1" hangingPunct="1">
              <a:buFontTx/>
              <a:buNone/>
              <a:defRPr/>
            </a:pPr>
            <a:endParaRPr lang="en-US" dirty="0"/>
          </a:p>
          <a:p>
            <a:pPr eaLnBrk="1" hangingPunct="1">
              <a:buFontTx/>
              <a:buNone/>
              <a:defRPr/>
            </a:pPr>
            <a:r>
              <a:rPr lang="en-US" dirty="0"/>
              <a:t>Preventing HIV vertical transmission in </a:t>
            </a:r>
          </a:p>
          <a:p>
            <a:pPr eaLnBrk="1" hangingPunct="1">
              <a:buFontTx/>
              <a:buNone/>
              <a:defRPr/>
            </a:pPr>
            <a:r>
              <a:rPr lang="en-US" dirty="0"/>
              <a:t>sub-Saharan Africa</a:t>
            </a:r>
          </a:p>
          <a:p>
            <a:pPr algn="ctr" eaLnBrk="1" hangingPunct="1">
              <a:lnSpc>
                <a:spcPct val="70000"/>
              </a:lnSpc>
              <a:buFontTx/>
              <a:buNone/>
              <a:defRPr/>
            </a:pPr>
            <a:endParaRPr lang="en-US" dirty="0"/>
          </a:p>
          <a:p>
            <a:pPr lvl="1" eaLnBrk="1" hangingPunct="1">
              <a:defRPr/>
            </a:pPr>
            <a:r>
              <a:rPr lang="en-US" sz="2400" dirty="0"/>
              <a:t>Cost of ARVs to prevent vertical transmission.</a:t>
            </a:r>
          </a:p>
          <a:p>
            <a:pPr eaLnBrk="1" hangingPunct="1">
              <a:lnSpc>
                <a:spcPct val="80000"/>
              </a:lnSpc>
              <a:defRPr/>
            </a:pPr>
            <a:endParaRPr lang="en-US" sz="2800" dirty="0"/>
          </a:p>
          <a:p>
            <a:pPr lvl="1" eaLnBrk="1" hangingPunct="1">
              <a:defRPr/>
            </a:pPr>
            <a:r>
              <a:rPr lang="en-US" sz="2400" dirty="0"/>
              <a:t>Universal versus targeted provision of NVP.</a:t>
            </a:r>
          </a:p>
          <a:p>
            <a:pPr eaLnBrk="1" hangingPunct="1">
              <a:defRPr/>
            </a:pPr>
            <a:endParaRPr lang="en-US" sz="2800" dirty="0"/>
          </a:p>
          <a:p>
            <a:pPr eaLnBrk="1" hangingPunct="1">
              <a:defRPr/>
            </a:pPr>
            <a:endParaRPr lang="en-US" sz="2800" dirty="0"/>
          </a:p>
        </p:txBody>
      </p:sp>
    </p:spTree>
    <p:extLst>
      <p:ext uri="{BB962C8B-B14F-4D97-AF65-F5344CB8AC3E}">
        <p14:creationId xmlns:p14="http://schemas.microsoft.com/office/powerpoint/2010/main" val="337912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1066800" y="152400"/>
            <a:ext cx="7772400" cy="1143000"/>
          </a:xfrm>
        </p:spPr>
        <p:txBody>
          <a:bodyPr/>
          <a:lstStyle/>
          <a:p>
            <a:pPr eaLnBrk="1" hangingPunct="1">
              <a:lnSpc>
                <a:spcPct val="90000"/>
              </a:lnSpc>
              <a:defRPr/>
            </a:pPr>
            <a:r>
              <a:rPr lang="en-US" sz="3200" b="0" dirty="0">
                <a:solidFill>
                  <a:srgbClr val="FFFF00"/>
                </a:solidFill>
              </a:rPr>
              <a:t> </a:t>
            </a:r>
            <a:br>
              <a:rPr lang="en-US" sz="3200" b="0" dirty="0">
                <a:solidFill>
                  <a:srgbClr val="FFFF00"/>
                </a:solidFill>
              </a:rPr>
            </a:br>
            <a:r>
              <a:rPr lang="en-US" sz="3200" b="0" dirty="0">
                <a:solidFill>
                  <a:srgbClr val="FFFF00"/>
                </a:solidFill>
              </a:rPr>
              <a:t>NVP regimen as function of HIV seroprevalence and type of counseling/testing regimen </a:t>
            </a:r>
            <a:br>
              <a:rPr lang="en-US" sz="3200" b="0" dirty="0">
                <a:solidFill>
                  <a:srgbClr val="FFFF00"/>
                </a:solidFill>
              </a:rPr>
            </a:br>
            <a:r>
              <a:rPr lang="en-US" sz="2400" b="0" dirty="0">
                <a:solidFill>
                  <a:srgbClr val="FFFF00"/>
                </a:solidFill>
                <a:effectLst/>
              </a:rPr>
              <a:t>(Marseille et al, Lancet, 1999)</a:t>
            </a:r>
          </a:p>
        </p:txBody>
      </p:sp>
      <p:pic>
        <p:nvPicPr>
          <p:cNvPr id="3481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2120460"/>
            <a:ext cx="7772400" cy="466678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pic>
    </p:spTree>
    <p:extLst>
      <p:ext uri="{BB962C8B-B14F-4D97-AF65-F5344CB8AC3E}">
        <p14:creationId xmlns:p14="http://schemas.microsoft.com/office/powerpoint/2010/main" val="3974147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33400" y="228600"/>
            <a:ext cx="7772400" cy="1143000"/>
          </a:xfrm>
        </p:spPr>
        <p:txBody>
          <a:bodyPr/>
          <a:lstStyle/>
          <a:p>
            <a:pPr eaLnBrk="1" hangingPunct="1">
              <a:defRPr/>
            </a:pPr>
            <a:r>
              <a:rPr lang="en-US" dirty="0">
                <a:cs typeface="Times New Roman" pitchFamily="18" charset="0"/>
              </a:rPr>
              <a:t>Summary</a:t>
            </a:r>
            <a:endParaRPr lang="en-US" dirty="0">
              <a:latin typeface="Times" charset="0"/>
              <a:cs typeface="Times New Roman" pitchFamily="18" charset="0"/>
            </a:endParaRPr>
          </a:p>
        </p:txBody>
      </p:sp>
      <p:sp>
        <p:nvSpPr>
          <p:cNvPr id="59395" name="Rectangle 3"/>
          <p:cNvSpPr>
            <a:spLocks noGrp="1" noChangeArrowheads="1"/>
          </p:cNvSpPr>
          <p:nvPr>
            <p:ph type="body" idx="1"/>
          </p:nvPr>
        </p:nvSpPr>
        <p:spPr>
          <a:xfrm>
            <a:off x="990600" y="1524000"/>
            <a:ext cx="7340600" cy="3743325"/>
          </a:xfrm>
        </p:spPr>
        <p:txBody>
          <a:bodyPr/>
          <a:lstStyle/>
          <a:p>
            <a:pPr eaLnBrk="1" hangingPunct="1">
              <a:lnSpc>
                <a:spcPct val="90000"/>
              </a:lnSpc>
              <a:defRPr/>
            </a:pPr>
            <a:r>
              <a:rPr lang="en-US" dirty="0"/>
              <a:t>SA is a set of techniques for the explicit management of uncertainty.</a:t>
            </a:r>
          </a:p>
          <a:p>
            <a:pPr eaLnBrk="1" hangingPunct="1">
              <a:lnSpc>
                <a:spcPct val="90000"/>
              </a:lnSpc>
              <a:buFontTx/>
              <a:buNone/>
              <a:defRPr/>
            </a:pPr>
            <a:endParaRPr lang="en-US" dirty="0"/>
          </a:p>
          <a:p>
            <a:pPr eaLnBrk="1" hangingPunct="1">
              <a:lnSpc>
                <a:spcPct val="90000"/>
              </a:lnSpc>
              <a:defRPr/>
            </a:pPr>
            <a:r>
              <a:rPr lang="en-US" dirty="0"/>
              <a:t>Essential part of establishing key findings.</a:t>
            </a:r>
          </a:p>
          <a:p>
            <a:pPr eaLnBrk="1" hangingPunct="1">
              <a:lnSpc>
                <a:spcPct val="90000"/>
              </a:lnSpc>
              <a:buFontTx/>
              <a:buNone/>
              <a:defRPr/>
            </a:pPr>
            <a:endParaRPr lang="en-US" dirty="0"/>
          </a:p>
          <a:p>
            <a:pPr eaLnBrk="1" hangingPunct="1">
              <a:lnSpc>
                <a:spcPct val="90000"/>
              </a:lnSpc>
              <a:defRPr/>
            </a:pPr>
            <a:r>
              <a:rPr lang="en-US" dirty="0"/>
              <a:t>Indispensable for convincing an audience that results are technically sound and policy-relevant.</a:t>
            </a:r>
          </a:p>
        </p:txBody>
      </p:sp>
      <p:sp>
        <p:nvSpPr>
          <p:cNvPr id="35844" name="Rectangle 4"/>
          <p:cNvSpPr>
            <a:spLocks noChangeArrowheads="1"/>
          </p:cNvSpPr>
          <p:nvPr/>
        </p:nvSpPr>
        <p:spPr bwMode="auto">
          <a:xfrm>
            <a:off x="338138" y="1905006"/>
            <a:ext cx="9144000" cy="519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r>
              <a:rPr kumimoji="1" lang="en-US" sz="2800" b="1" dirty="0">
                <a:solidFill>
                  <a:srgbClr val="FFFF00"/>
                </a:solidFill>
                <a:cs typeface="Times New Roman" pitchFamily="18" charset="0"/>
              </a:rPr>
              <a:t> </a:t>
            </a:r>
            <a:endParaRPr kumimoji="1" lang="en-US" sz="2800" b="1" dirty="0">
              <a:solidFill>
                <a:srgbClr val="FFFF00"/>
              </a:solidFill>
              <a:latin typeface="Times" charset="0"/>
              <a:cs typeface="Times New Roman" pitchFamily="18" charset="0"/>
            </a:endParaRPr>
          </a:p>
        </p:txBody>
      </p:sp>
    </p:spTree>
    <p:extLst>
      <p:ext uri="{BB962C8B-B14F-4D97-AF65-F5344CB8AC3E}">
        <p14:creationId xmlns:p14="http://schemas.microsoft.com/office/powerpoint/2010/main" val="153740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2209800" y="6248400"/>
            <a:ext cx="3810000" cy="457200"/>
          </a:xfrm>
        </p:spPr>
        <p:txBody>
          <a:bodyPr/>
          <a:lstStyle/>
          <a:p>
            <a:pPr>
              <a:defRPr/>
            </a:pPr>
            <a:r>
              <a:rPr lang="en-US" dirty="0">
                <a:solidFill>
                  <a:srgbClr val="FFFF00"/>
                </a:solidFill>
              </a:rPr>
              <a:t>Health Strategies International </a:t>
            </a:r>
          </a:p>
          <a:p>
            <a:pPr>
              <a:defRPr/>
            </a:pPr>
            <a:r>
              <a:rPr lang="en-US" dirty="0">
                <a:solidFill>
                  <a:srgbClr val="FFFF00"/>
                </a:solidFill>
              </a:rPr>
              <a:t>Super Models for Global Health </a:t>
            </a:r>
          </a:p>
        </p:txBody>
      </p:sp>
      <p:sp>
        <p:nvSpPr>
          <p:cNvPr id="96258" name="Rectangle 2"/>
          <p:cNvSpPr>
            <a:spLocks noGrp="1" noChangeArrowheads="1"/>
          </p:cNvSpPr>
          <p:nvPr>
            <p:ph type="title"/>
          </p:nvPr>
        </p:nvSpPr>
        <p:spPr>
          <a:xfrm>
            <a:off x="762000" y="304800"/>
            <a:ext cx="7772400" cy="1143000"/>
          </a:xfrm>
        </p:spPr>
        <p:txBody>
          <a:bodyPr/>
          <a:lstStyle/>
          <a:p>
            <a:pPr eaLnBrk="1" hangingPunct="1">
              <a:defRPr/>
            </a:pPr>
            <a:r>
              <a:rPr lang="en-US" dirty="0"/>
              <a:t>Four Topics</a:t>
            </a:r>
          </a:p>
        </p:txBody>
      </p:sp>
      <p:sp>
        <p:nvSpPr>
          <p:cNvPr id="96259" name="Rectangle 3"/>
          <p:cNvSpPr>
            <a:spLocks noGrp="1" noChangeArrowheads="1"/>
          </p:cNvSpPr>
          <p:nvPr>
            <p:ph type="body" idx="1"/>
          </p:nvPr>
        </p:nvSpPr>
        <p:spPr>
          <a:xfrm>
            <a:off x="762000" y="1524000"/>
            <a:ext cx="7772400" cy="4114800"/>
          </a:xfrm>
        </p:spPr>
        <p:txBody>
          <a:bodyPr/>
          <a:lstStyle/>
          <a:p>
            <a:pPr eaLnBrk="1" hangingPunct="1">
              <a:lnSpc>
                <a:spcPct val="90000"/>
              </a:lnSpc>
              <a:defRPr/>
            </a:pPr>
            <a:r>
              <a:rPr lang="en-US" sz="2800" dirty="0"/>
              <a:t>Types of uncertainty.</a:t>
            </a:r>
          </a:p>
          <a:p>
            <a:pPr eaLnBrk="1" hangingPunct="1">
              <a:lnSpc>
                <a:spcPct val="90000"/>
              </a:lnSpc>
              <a:buFontTx/>
              <a:buNone/>
              <a:defRPr/>
            </a:pPr>
            <a:endParaRPr lang="en-US" sz="2800" dirty="0"/>
          </a:p>
          <a:p>
            <a:pPr eaLnBrk="1" hangingPunct="1">
              <a:lnSpc>
                <a:spcPct val="90000"/>
              </a:lnSpc>
              <a:defRPr/>
            </a:pPr>
            <a:r>
              <a:rPr lang="en-US" sz="2800" dirty="0"/>
              <a:t>Deterministic sensitivity analyses.</a:t>
            </a:r>
          </a:p>
          <a:p>
            <a:pPr lvl="1" eaLnBrk="1" hangingPunct="1">
              <a:lnSpc>
                <a:spcPct val="90000"/>
              </a:lnSpc>
              <a:defRPr/>
            </a:pPr>
            <a:r>
              <a:rPr lang="en-US" sz="2400" dirty="0"/>
              <a:t>One-way, multi-way, scenario.</a:t>
            </a:r>
          </a:p>
          <a:p>
            <a:pPr lvl="1" eaLnBrk="1" hangingPunct="1">
              <a:lnSpc>
                <a:spcPct val="90000"/>
              </a:lnSpc>
              <a:buFontTx/>
              <a:buNone/>
              <a:defRPr/>
            </a:pPr>
            <a:endParaRPr lang="en-US" sz="2400" dirty="0"/>
          </a:p>
          <a:p>
            <a:pPr eaLnBrk="1" hangingPunct="1">
              <a:lnSpc>
                <a:spcPct val="90000"/>
              </a:lnSpc>
              <a:defRPr/>
            </a:pPr>
            <a:r>
              <a:rPr lang="en-US" sz="2800" dirty="0"/>
              <a:t>Probabilistic sensitivity analyses.</a:t>
            </a:r>
          </a:p>
          <a:p>
            <a:pPr lvl="1" eaLnBrk="1" hangingPunct="1">
              <a:lnSpc>
                <a:spcPct val="90000"/>
              </a:lnSpc>
              <a:defRPr/>
            </a:pPr>
            <a:r>
              <a:rPr lang="en-US" sz="2400" dirty="0"/>
              <a:t>Monte Carlo simulations.</a:t>
            </a:r>
          </a:p>
          <a:p>
            <a:pPr lvl="1" eaLnBrk="1" hangingPunct="1">
              <a:lnSpc>
                <a:spcPct val="90000"/>
              </a:lnSpc>
              <a:buFontTx/>
              <a:buNone/>
              <a:defRPr/>
            </a:pPr>
            <a:endParaRPr lang="en-US" sz="2400" dirty="0"/>
          </a:p>
          <a:p>
            <a:pPr eaLnBrk="1" hangingPunct="1">
              <a:lnSpc>
                <a:spcPct val="90000"/>
              </a:lnSpc>
              <a:defRPr/>
            </a:pPr>
            <a:r>
              <a:rPr lang="en-US" sz="2800" dirty="0"/>
              <a:t>Uses of sensitivity analyses.</a:t>
            </a:r>
          </a:p>
        </p:txBody>
      </p:sp>
    </p:spTree>
    <p:extLst>
      <p:ext uri="{BB962C8B-B14F-4D97-AF65-F5344CB8AC3E}">
        <p14:creationId xmlns:p14="http://schemas.microsoft.com/office/powerpoint/2010/main" val="3542359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685800" y="228600"/>
            <a:ext cx="7772400" cy="1143000"/>
          </a:xfrm>
        </p:spPr>
        <p:txBody>
          <a:bodyPr/>
          <a:lstStyle/>
          <a:p>
            <a:pPr eaLnBrk="1" hangingPunct="1">
              <a:defRPr/>
            </a:pPr>
            <a:r>
              <a:rPr lang="en-US" dirty="0"/>
              <a:t>Types of Uncertainty</a:t>
            </a:r>
          </a:p>
        </p:txBody>
      </p:sp>
      <p:sp>
        <p:nvSpPr>
          <p:cNvPr id="98307" name="Rectangle 3"/>
          <p:cNvSpPr>
            <a:spLocks noGrp="1" noChangeArrowheads="1"/>
          </p:cNvSpPr>
          <p:nvPr>
            <p:ph type="body" idx="1"/>
          </p:nvPr>
        </p:nvSpPr>
        <p:spPr>
          <a:xfrm>
            <a:off x="457200" y="1676400"/>
            <a:ext cx="8001000" cy="4191000"/>
          </a:xfrm>
        </p:spPr>
        <p:txBody>
          <a:bodyPr/>
          <a:lstStyle/>
          <a:p>
            <a:pPr eaLnBrk="1" hangingPunct="1">
              <a:lnSpc>
                <a:spcPct val="90000"/>
              </a:lnSpc>
              <a:defRPr/>
            </a:pPr>
            <a:r>
              <a:rPr lang="en-US" sz="2800" dirty="0">
                <a:effectLst/>
              </a:rPr>
              <a:t>Truth uncertainty:</a:t>
            </a:r>
          </a:p>
          <a:p>
            <a:pPr lvl="1" eaLnBrk="1" hangingPunct="1">
              <a:lnSpc>
                <a:spcPct val="90000"/>
              </a:lnSpc>
              <a:defRPr/>
            </a:pPr>
            <a:r>
              <a:rPr lang="en-US" sz="2400" dirty="0">
                <a:effectLst/>
              </a:rPr>
              <a:t>What are the correct input values?</a:t>
            </a:r>
          </a:p>
          <a:p>
            <a:pPr eaLnBrk="1" hangingPunct="1">
              <a:lnSpc>
                <a:spcPct val="90000"/>
              </a:lnSpc>
              <a:buFontTx/>
              <a:buNone/>
              <a:defRPr/>
            </a:pPr>
            <a:endParaRPr lang="en-US" sz="2800" dirty="0">
              <a:effectLst/>
            </a:endParaRPr>
          </a:p>
          <a:p>
            <a:pPr eaLnBrk="1" hangingPunct="1">
              <a:lnSpc>
                <a:spcPct val="90000"/>
              </a:lnSpc>
              <a:defRPr/>
            </a:pPr>
            <a:r>
              <a:rPr lang="en-US" sz="2800" dirty="0">
                <a:effectLst/>
              </a:rPr>
              <a:t>Trait uncertainty:</a:t>
            </a:r>
          </a:p>
          <a:p>
            <a:pPr lvl="1" eaLnBrk="1" hangingPunct="1">
              <a:lnSpc>
                <a:spcPct val="90000"/>
              </a:lnSpc>
              <a:defRPr/>
            </a:pPr>
            <a:r>
              <a:rPr lang="en-US" sz="2400" dirty="0">
                <a:effectLst/>
              </a:rPr>
              <a:t>What if population characteristics or other circumstances change?</a:t>
            </a:r>
          </a:p>
          <a:p>
            <a:pPr lvl="1" eaLnBrk="1" hangingPunct="1">
              <a:lnSpc>
                <a:spcPct val="90000"/>
              </a:lnSpc>
              <a:buFontTx/>
              <a:buNone/>
              <a:defRPr/>
            </a:pPr>
            <a:r>
              <a:rPr lang="en-US" sz="2400" dirty="0">
                <a:effectLst/>
              </a:rPr>
              <a:t> </a:t>
            </a:r>
          </a:p>
          <a:p>
            <a:pPr eaLnBrk="1" hangingPunct="1">
              <a:lnSpc>
                <a:spcPct val="90000"/>
              </a:lnSpc>
              <a:defRPr/>
            </a:pPr>
            <a:r>
              <a:rPr lang="en-US" sz="2800" dirty="0">
                <a:effectLst/>
              </a:rPr>
              <a:t>Methodological uncertainty:</a:t>
            </a:r>
          </a:p>
          <a:p>
            <a:pPr lvl="1" eaLnBrk="1" hangingPunct="1">
              <a:lnSpc>
                <a:spcPct val="90000"/>
              </a:lnSpc>
              <a:defRPr/>
            </a:pPr>
            <a:r>
              <a:rPr lang="en-US" sz="2400" dirty="0">
                <a:effectLst/>
              </a:rPr>
              <a:t>What if the analysis were done differently?</a:t>
            </a:r>
          </a:p>
        </p:txBody>
      </p:sp>
    </p:spTree>
    <p:extLst>
      <p:ext uri="{BB962C8B-B14F-4D97-AF65-F5344CB8AC3E}">
        <p14:creationId xmlns:p14="http://schemas.microsoft.com/office/powerpoint/2010/main" val="359602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533400" y="152400"/>
            <a:ext cx="7772400" cy="1143000"/>
          </a:xfrm>
        </p:spPr>
        <p:txBody>
          <a:bodyPr/>
          <a:lstStyle/>
          <a:p>
            <a:pPr eaLnBrk="1" hangingPunct="1">
              <a:defRPr/>
            </a:pPr>
            <a:r>
              <a:rPr lang="en-US" dirty="0"/>
              <a:t>Deterministic Sensitivity Analyses</a:t>
            </a:r>
          </a:p>
        </p:txBody>
      </p:sp>
      <p:sp>
        <p:nvSpPr>
          <p:cNvPr id="101379" name="Rectangle 3"/>
          <p:cNvSpPr>
            <a:spLocks noGrp="1" noChangeArrowheads="1"/>
          </p:cNvSpPr>
          <p:nvPr>
            <p:ph type="body" idx="1"/>
          </p:nvPr>
        </p:nvSpPr>
        <p:spPr>
          <a:xfrm>
            <a:off x="685800" y="1447800"/>
            <a:ext cx="7772400" cy="4114800"/>
          </a:xfrm>
        </p:spPr>
        <p:txBody>
          <a:bodyPr/>
          <a:lstStyle/>
          <a:p>
            <a:pPr eaLnBrk="1" hangingPunct="1">
              <a:defRPr/>
            </a:pPr>
            <a:r>
              <a:rPr lang="en-US" dirty="0"/>
              <a:t>One-way (univariate): </a:t>
            </a:r>
            <a:r>
              <a:rPr lang="en-US" i="1" dirty="0"/>
              <a:t>Vary one input at a time.</a:t>
            </a:r>
          </a:p>
          <a:p>
            <a:pPr eaLnBrk="1" hangingPunct="1">
              <a:defRPr/>
            </a:pPr>
            <a:r>
              <a:rPr lang="en-US" dirty="0"/>
              <a:t>Multi-way (multivariate): </a:t>
            </a:r>
            <a:r>
              <a:rPr lang="en-US" i="1" dirty="0"/>
              <a:t>Vary 2+ inputs at a time.</a:t>
            </a:r>
          </a:p>
          <a:p>
            <a:pPr eaLnBrk="1" hangingPunct="1">
              <a:defRPr/>
            </a:pPr>
            <a:r>
              <a:rPr lang="en-US" dirty="0"/>
              <a:t>Scenario analysis: </a:t>
            </a:r>
            <a:r>
              <a:rPr lang="en-US" i="1" dirty="0"/>
              <a:t>Tests set of relevant conditions.</a:t>
            </a:r>
          </a:p>
          <a:p>
            <a:pPr eaLnBrk="1" hangingPunct="1">
              <a:defRPr/>
            </a:pPr>
            <a:r>
              <a:rPr lang="en-US" dirty="0"/>
              <a:t>Threshold analysis (one-way or multi-way): </a:t>
            </a:r>
            <a:r>
              <a:rPr lang="en-US" i="1" dirty="0"/>
              <a:t>Input values beyond which cost-effectiveness is achieved (or lost).</a:t>
            </a:r>
          </a:p>
          <a:p>
            <a:pPr lvl="1" eaLnBrk="1" hangingPunct="1">
              <a:defRPr/>
            </a:pPr>
            <a:endParaRPr lang="en-US" dirty="0"/>
          </a:p>
        </p:txBody>
      </p:sp>
    </p:spTree>
    <p:extLst>
      <p:ext uri="{BB962C8B-B14F-4D97-AF65-F5344CB8AC3E}">
        <p14:creationId xmlns:p14="http://schemas.microsoft.com/office/powerpoint/2010/main" val="2489704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026" name="Object 3"/>
          <p:cNvGraphicFramePr>
            <a:graphicFrameLocks noChangeAspect="1"/>
          </p:cNvGraphicFramePr>
          <p:nvPr>
            <p:extLst>
              <p:ext uri="{D42A27DB-BD31-4B8C-83A1-F6EECF244321}">
                <p14:modId xmlns:p14="http://schemas.microsoft.com/office/powerpoint/2010/main" val="1534884152"/>
              </p:ext>
            </p:extLst>
          </p:nvPr>
        </p:nvGraphicFramePr>
        <p:xfrm>
          <a:off x="577850" y="1081094"/>
          <a:ext cx="8514760" cy="5776906"/>
        </p:xfrm>
        <a:graphic>
          <a:graphicData uri="http://schemas.openxmlformats.org/presentationml/2006/ole">
            <mc:AlternateContent xmlns:mc="http://schemas.openxmlformats.org/markup-compatibility/2006">
              <mc:Choice xmlns:v="urn:schemas-microsoft-com:vml" Requires="v">
                <p:oleObj spid="_x0000_s1109" name="Document" r:id="rId4" imgW="4862160" imgH="2932560" progId="Word.Document.8">
                  <p:embed/>
                </p:oleObj>
              </mc:Choice>
              <mc:Fallback>
                <p:oleObj name="Document" r:id="rId4" imgW="4862160" imgH="2932560" progId="Word.Documen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7850" y="1081094"/>
                        <a:ext cx="8514760" cy="5776906"/>
                      </a:xfrm>
                      <a:prstGeom prst="rect">
                        <a:avLst/>
                      </a:prstGeom>
                      <a:noFill/>
                      <a:ln>
                        <a:noFill/>
                      </a:ln>
                      <a:effectLst/>
                    </p:spPr>
                  </p:pic>
                </p:oleObj>
              </mc:Fallback>
            </mc:AlternateContent>
          </a:graphicData>
        </a:graphic>
      </p:graphicFrame>
      <p:sp>
        <p:nvSpPr>
          <p:cNvPr id="4" name="Rectangle 2"/>
          <p:cNvSpPr txBox="1">
            <a:spLocks noChangeArrowheads="1"/>
          </p:cNvSpPr>
          <p:nvPr/>
        </p:nvSpPr>
        <p:spPr>
          <a:xfrm>
            <a:off x="838200" y="228606"/>
            <a:ext cx="7340600" cy="944563"/>
          </a:xfrm>
          <a:prstGeom prst="rect">
            <a:avLst/>
          </a:prstGeom>
        </p:spPr>
        <p:txBody>
          <a:bodyPr/>
          <a:lstStyle/>
          <a:p>
            <a:pPr algn="ctr" fontAlgn="base">
              <a:spcBef>
                <a:spcPct val="0"/>
              </a:spcBef>
              <a:spcAft>
                <a:spcPct val="0"/>
              </a:spcAft>
              <a:defRPr/>
            </a:pPr>
            <a:r>
              <a:rPr lang="en-US" sz="4400" b="1" kern="0" dirty="0">
                <a:solidFill>
                  <a:srgbClr val="FFFF00"/>
                </a:solidFill>
                <a:cs typeface="Times New Roman" pitchFamily="18" charset="0"/>
              </a:rPr>
              <a:t>One-way Sensitivity Analysis</a:t>
            </a:r>
          </a:p>
        </p:txBody>
      </p:sp>
      <p:sp>
        <p:nvSpPr>
          <p:cNvPr id="2" name="TextBox 1"/>
          <p:cNvSpPr txBox="1"/>
          <p:nvPr/>
        </p:nvSpPr>
        <p:spPr>
          <a:xfrm>
            <a:off x="114300" y="5257800"/>
            <a:ext cx="1447800" cy="1200329"/>
          </a:xfrm>
          <a:prstGeom prst="rect">
            <a:avLst/>
          </a:prstGeom>
          <a:gradFill>
            <a:gsLst>
              <a:gs pos="0">
                <a:srgbClr val="5E9EFF"/>
              </a:gs>
              <a:gs pos="39999">
                <a:srgbClr val="85C2FF"/>
              </a:gs>
              <a:gs pos="70000">
                <a:srgbClr val="C4D6EB"/>
              </a:gs>
              <a:gs pos="100000">
                <a:srgbClr val="FFEBFA"/>
              </a:gs>
            </a:gsLst>
            <a:lin ang="5400000" scaled="0"/>
          </a:gradFill>
        </p:spPr>
        <p:txBody>
          <a:bodyPr wrap="square" rtlCol="0">
            <a:spAutoFit/>
          </a:bodyPr>
          <a:lstStyle/>
          <a:p>
            <a:pPr algn="ctr"/>
            <a:r>
              <a:rPr lang="en-US" dirty="0">
                <a:solidFill>
                  <a:schemeClr val="bg2"/>
                </a:solidFill>
              </a:rPr>
              <a:t>Base case est. of annual rupture risk = 0.0005</a:t>
            </a:r>
          </a:p>
        </p:txBody>
      </p:sp>
    </p:spTree>
    <p:extLst>
      <p:ext uri="{BB962C8B-B14F-4D97-AF65-F5344CB8AC3E}">
        <p14:creationId xmlns:p14="http://schemas.microsoft.com/office/powerpoint/2010/main" val="3588944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990600" y="304800"/>
            <a:ext cx="7391400" cy="1446550"/>
          </a:xfrm>
          <a:prstGeom prst="rect">
            <a:avLst/>
          </a:prstGeom>
          <a:noFill/>
          <a:ln w="9525">
            <a:noFill/>
            <a:miter lim="800000"/>
            <a:headEnd/>
            <a:tailEnd/>
          </a:ln>
          <a:effectLst/>
        </p:spPr>
        <p:txBody>
          <a:bodyPr>
            <a:spAutoFit/>
          </a:bodyPr>
          <a:lstStyle/>
          <a:p>
            <a:pPr algn="ctr" eaLnBrk="0" fontAlgn="base" hangingPunct="0">
              <a:spcBef>
                <a:spcPct val="0"/>
              </a:spcBef>
              <a:spcAft>
                <a:spcPct val="0"/>
              </a:spcAft>
              <a:defRPr/>
            </a:pPr>
            <a:r>
              <a:rPr lang="en-US" altLang="en-US" sz="2800" b="1" dirty="0">
                <a:solidFill>
                  <a:srgbClr val="FFFF00"/>
                </a:solidFill>
                <a:effectLst>
                  <a:outerShdw blurRad="38100" dist="38100" dir="2700000" algn="tl">
                    <a:srgbClr val="000000"/>
                  </a:outerShdw>
                </a:effectLst>
              </a:rPr>
              <a:t>Univariate Sensitivity Analyses: </a:t>
            </a:r>
          </a:p>
          <a:p>
            <a:pPr algn="ctr" eaLnBrk="0" fontAlgn="base" hangingPunct="0">
              <a:spcBef>
                <a:spcPct val="0"/>
              </a:spcBef>
              <a:spcAft>
                <a:spcPct val="0"/>
              </a:spcAft>
              <a:defRPr/>
            </a:pPr>
            <a:r>
              <a:rPr lang="en-US" altLang="en-US" sz="2800" b="1" dirty="0">
                <a:solidFill>
                  <a:srgbClr val="FFFF00"/>
                </a:solidFill>
                <a:effectLst>
                  <a:outerShdw blurRad="38100" dist="38100" dir="2700000" algn="tl">
                    <a:srgbClr val="000000"/>
                  </a:outerShdw>
                </a:effectLst>
              </a:rPr>
              <a:t>Base case and range of outcomes for 1,000 FC users</a:t>
            </a:r>
            <a:r>
              <a:rPr lang="en-US" altLang="en-US" sz="3200" b="1" dirty="0">
                <a:solidFill>
                  <a:srgbClr val="FFFF00"/>
                </a:solidFill>
              </a:rPr>
              <a:t> </a:t>
            </a:r>
          </a:p>
        </p:txBody>
      </p:sp>
      <p:graphicFrame>
        <p:nvGraphicFramePr>
          <p:cNvPr id="3074" name="Object 3"/>
          <p:cNvGraphicFramePr>
            <a:graphicFrameLocks noChangeAspect="1"/>
          </p:cNvGraphicFramePr>
          <p:nvPr/>
        </p:nvGraphicFramePr>
        <p:xfrm>
          <a:off x="867836" y="1371600"/>
          <a:ext cx="7789333" cy="5072063"/>
        </p:xfrm>
        <a:graphic>
          <a:graphicData uri="http://schemas.openxmlformats.org/presentationml/2006/ole">
            <mc:AlternateContent xmlns:mc="http://schemas.openxmlformats.org/markup-compatibility/2006">
              <mc:Choice xmlns:v="urn:schemas-microsoft-com:vml" Requires="v">
                <p:oleObj spid="_x0000_s4178" name="Document" r:id="rId4" imgW="6388608" imgH="3697224" progId="Word.Document.8">
                  <p:embed/>
                </p:oleObj>
              </mc:Choice>
              <mc:Fallback>
                <p:oleObj name="Document" r:id="rId4" imgW="6388608" imgH="3697224" progId="Word.Documen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7836" y="1371600"/>
                        <a:ext cx="7789333" cy="5072063"/>
                      </a:xfrm>
                      <a:prstGeom prst="rect">
                        <a:avLst/>
                      </a:prstGeom>
                      <a:solidFill>
                        <a:srgbClr val="FFFF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4017978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p:cNvSpPr txBox="1"/>
          <p:nvPr/>
        </p:nvSpPr>
        <p:spPr>
          <a:xfrm>
            <a:off x="228600" y="32657"/>
            <a:ext cx="8763000" cy="1107996"/>
          </a:xfrm>
          <a:prstGeom prst="rect">
            <a:avLst/>
          </a:prstGeom>
          <a:noFill/>
        </p:spPr>
        <p:txBody>
          <a:bodyPr wrap="square" rtlCol="0">
            <a:spAutoFit/>
          </a:bodyPr>
          <a:lstStyle/>
          <a:p>
            <a:pPr algn="ctr"/>
            <a:r>
              <a:rPr lang="en-US" sz="2400" b="1" dirty="0"/>
              <a:t>CE of ARVs for prevention of mother-to-child HIV transmission: PETRA Trials in Tanzania, Uganda, S. Africa </a:t>
            </a:r>
          </a:p>
          <a:p>
            <a:pPr algn="ctr"/>
            <a:r>
              <a:rPr lang="en-US" b="1" dirty="0"/>
              <a:t>(Marseille et al, AIDS, 1998)</a:t>
            </a:r>
          </a:p>
        </p:txBody>
      </p:sp>
      <p:grpSp>
        <p:nvGrpSpPr>
          <p:cNvPr id="4" name="Group 8"/>
          <p:cNvGrpSpPr>
            <a:grpSpLocks noChangeAspect="1"/>
          </p:cNvGrpSpPr>
          <p:nvPr/>
        </p:nvGrpSpPr>
        <p:grpSpPr bwMode="auto">
          <a:xfrm>
            <a:off x="762000" y="1128713"/>
            <a:ext cx="7924800" cy="5692775"/>
            <a:chOff x="720" y="711"/>
            <a:chExt cx="4752" cy="3586"/>
          </a:xfrm>
        </p:grpSpPr>
        <p:sp>
          <p:nvSpPr>
            <p:cNvPr id="5" name="AutoShape 7"/>
            <p:cNvSpPr>
              <a:spLocks noChangeAspect="1" noChangeArrowheads="1" noTextEdit="1"/>
            </p:cNvSpPr>
            <p:nvPr/>
          </p:nvSpPr>
          <p:spPr bwMode="auto">
            <a:xfrm>
              <a:off x="720" y="711"/>
              <a:ext cx="4752" cy="35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pic>
          <p:nvPicPr>
            <p:cNvPr id="6153"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0" y="711"/>
              <a:ext cx="4765" cy="35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Tree>
    <p:extLst>
      <p:ext uri="{BB962C8B-B14F-4D97-AF65-F5344CB8AC3E}">
        <p14:creationId xmlns:p14="http://schemas.microsoft.com/office/powerpoint/2010/main" val="4178109135"/>
      </p:ext>
    </p:extLst>
  </p:cSld>
  <p:clrMapOvr>
    <a:masterClrMapping/>
  </p:clrMapOvr>
</p:sld>
</file>

<file path=ppt/theme/theme1.xml><?xml version="1.0" encoding="utf-8"?>
<a:theme xmlns:a="http://schemas.openxmlformats.org/drawingml/2006/main" name="Default Design">
  <a:themeElements>
    <a:clrScheme name="">
      <a:dk1>
        <a:srgbClr val="000000"/>
      </a:dk1>
      <a:lt1>
        <a:srgbClr val="FFFF00"/>
      </a:lt1>
      <a:dk2>
        <a:srgbClr val="3333CC"/>
      </a:dk2>
      <a:lt2>
        <a:srgbClr val="FFFF00"/>
      </a:lt2>
      <a:accent1>
        <a:srgbClr val="FFFF00"/>
      </a:accent1>
      <a:accent2>
        <a:srgbClr val="FFFF00"/>
      </a:accent2>
      <a:accent3>
        <a:srgbClr val="ADADE2"/>
      </a:accent3>
      <a:accent4>
        <a:srgbClr val="DADA00"/>
      </a:accent4>
      <a:accent5>
        <a:srgbClr val="FFFFAA"/>
      </a:accent5>
      <a:accent6>
        <a:srgbClr val="E7E700"/>
      </a:accent6>
      <a:hlink>
        <a:srgbClr val="FFFF00"/>
      </a:hlink>
      <a:folHlink>
        <a:srgbClr val="FFFF0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ntemporary">
  <a:themeElements>
    <a:clrScheme name="">
      <a:dk1>
        <a:srgbClr val="808080"/>
      </a:dk1>
      <a:lt1>
        <a:srgbClr val="FFFF00"/>
      </a:lt1>
      <a:dk2>
        <a:srgbClr val="0000FF"/>
      </a:dk2>
      <a:lt2>
        <a:srgbClr val="FFFF00"/>
      </a:lt2>
      <a:accent1>
        <a:srgbClr val="00CC99"/>
      </a:accent1>
      <a:accent2>
        <a:srgbClr val="3333CC"/>
      </a:accent2>
      <a:accent3>
        <a:srgbClr val="AAAAFF"/>
      </a:accent3>
      <a:accent4>
        <a:srgbClr val="DADA00"/>
      </a:accent4>
      <a:accent5>
        <a:srgbClr val="AAE2CA"/>
      </a:accent5>
      <a:accent6>
        <a:srgbClr val="2D2DB9"/>
      </a:accent6>
      <a:hlink>
        <a:srgbClr val="CCCCFF"/>
      </a:hlink>
      <a:folHlink>
        <a:srgbClr val="B2B2B2"/>
      </a:folHlink>
    </a:clrScheme>
    <a:fontScheme name="Contemporar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lnDef>
  </a:objectDefaults>
  <a:extraClrSchemeLst>
    <a:extraClrScheme>
      <a:clrScheme name="Contemporary 1">
        <a:dk1>
          <a:srgbClr val="000000"/>
        </a:dk1>
        <a:lt1>
          <a:srgbClr val="FFFFFF"/>
        </a:lt1>
        <a:dk2>
          <a:srgbClr val="0066CC"/>
        </a:dk2>
        <a:lt2>
          <a:srgbClr val="CBCBCB"/>
        </a:lt2>
        <a:accent1>
          <a:srgbClr val="009999"/>
        </a:accent1>
        <a:accent2>
          <a:srgbClr val="FF9933"/>
        </a:accent2>
        <a:accent3>
          <a:srgbClr val="AAB8E2"/>
        </a:accent3>
        <a:accent4>
          <a:srgbClr val="DADADA"/>
        </a:accent4>
        <a:accent5>
          <a:srgbClr val="AACACA"/>
        </a:accent5>
        <a:accent6>
          <a:srgbClr val="E78A2D"/>
        </a:accent6>
        <a:hlink>
          <a:srgbClr val="330099"/>
        </a:hlink>
        <a:folHlink>
          <a:srgbClr val="CBCBCB"/>
        </a:folHlink>
      </a:clrScheme>
      <a:clrMap bg1="dk2" tx1="lt1" bg2="dk1" tx2="lt2" accent1="accent1" accent2="accent2" accent3="accent3" accent4="accent4" accent5="accent5" accent6="accent6" hlink="hlink" folHlink="folHlink"/>
    </a:extraClrScheme>
    <a:extraClrScheme>
      <a:clrScheme name="Contemporary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Contemporary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Contemporary 4">
        <a:dk1>
          <a:srgbClr val="000000"/>
        </a:dk1>
        <a:lt1>
          <a:srgbClr val="3333FF"/>
        </a:lt1>
        <a:dk2>
          <a:srgbClr val="000000"/>
        </a:dk2>
        <a:lt2>
          <a:srgbClr val="808080"/>
        </a:lt2>
        <a:accent1>
          <a:srgbClr val="00CC99"/>
        </a:accent1>
        <a:accent2>
          <a:srgbClr val="3333CC"/>
        </a:accent2>
        <a:accent3>
          <a:srgbClr val="ADAD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ontemporary 5">
        <a:dk1>
          <a:srgbClr val="000000"/>
        </a:dk1>
        <a:lt1>
          <a:srgbClr val="0000FF"/>
        </a:lt1>
        <a:dk2>
          <a:srgbClr val="000000"/>
        </a:dk2>
        <a:lt2>
          <a:srgbClr val="808080"/>
        </a:lt2>
        <a:accent1>
          <a:srgbClr val="00CC99"/>
        </a:accent1>
        <a:accent2>
          <a:srgbClr val="3333CC"/>
        </a:accent2>
        <a:accent3>
          <a:srgbClr val="AAAA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Contemporary">
  <a:themeElements>
    <a:clrScheme name="">
      <a:dk1>
        <a:srgbClr val="808080"/>
      </a:dk1>
      <a:lt1>
        <a:srgbClr val="FFFF00"/>
      </a:lt1>
      <a:dk2>
        <a:srgbClr val="0000FF"/>
      </a:dk2>
      <a:lt2>
        <a:srgbClr val="FFFF00"/>
      </a:lt2>
      <a:accent1>
        <a:srgbClr val="00CC99"/>
      </a:accent1>
      <a:accent2>
        <a:srgbClr val="3333CC"/>
      </a:accent2>
      <a:accent3>
        <a:srgbClr val="AAAAFF"/>
      </a:accent3>
      <a:accent4>
        <a:srgbClr val="DADA00"/>
      </a:accent4>
      <a:accent5>
        <a:srgbClr val="AAE2CA"/>
      </a:accent5>
      <a:accent6>
        <a:srgbClr val="2D2DB9"/>
      </a:accent6>
      <a:hlink>
        <a:srgbClr val="CCCCFF"/>
      </a:hlink>
      <a:folHlink>
        <a:srgbClr val="B2B2B2"/>
      </a:folHlink>
    </a:clrScheme>
    <a:fontScheme name="Contemporar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lnDef>
  </a:objectDefaults>
  <a:extraClrSchemeLst>
    <a:extraClrScheme>
      <a:clrScheme name="Contemporary 1">
        <a:dk1>
          <a:srgbClr val="000000"/>
        </a:dk1>
        <a:lt1>
          <a:srgbClr val="FFFFFF"/>
        </a:lt1>
        <a:dk2>
          <a:srgbClr val="0066CC"/>
        </a:dk2>
        <a:lt2>
          <a:srgbClr val="CBCBCB"/>
        </a:lt2>
        <a:accent1>
          <a:srgbClr val="009999"/>
        </a:accent1>
        <a:accent2>
          <a:srgbClr val="FF9933"/>
        </a:accent2>
        <a:accent3>
          <a:srgbClr val="AAB8E2"/>
        </a:accent3>
        <a:accent4>
          <a:srgbClr val="DADADA"/>
        </a:accent4>
        <a:accent5>
          <a:srgbClr val="AACACA"/>
        </a:accent5>
        <a:accent6>
          <a:srgbClr val="E78A2D"/>
        </a:accent6>
        <a:hlink>
          <a:srgbClr val="330099"/>
        </a:hlink>
        <a:folHlink>
          <a:srgbClr val="CBCBCB"/>
        </a:folHlink>
      </a:clrScheme>
      <a:clrMap bg1="dk2" tx1="lt1" bg2="dk1" tx2="lt2" accent1="accent1" accent2="accent2" accent3="accent3" accent4="accent4" accent5="accent5" accent6="accent6" hlink="hlink" folHlink="folHlink"/>
    </a:extraClrScheme>
    <a:extraClrScheme>
      <a:clrScheme name="Contemporary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Contemporary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Contemporary 4">
        <a:dk1>
          <a:srgbClr val="000000"/>
        </a:dk1>
        <a:lt1>
          <a:srgbClr val="3333FF"/>
        </a:lt1>
        <a:dk2>
          <a:srgbClr val="000000"/>
        </a:dk2>
        <a:lt2>
          <a:srgbClr val="808080"/>
        </a:lt2>
        <a:accent1>
          <a:srgbClr val="00CC99"/>
        </a:accent1>
        <a:accent2>
          <a:srgbClr val="3333CC"/>
        </a:accent2>
        <a:accent3>
          <a:srgbClr val="ADAD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ontemporary 5">
        <a:dk1>
          <a:srgbClr val="000000"/>
        </a:dk1>
        <a:lt1>
          <a:srgbClr val="0000FF"/>
        </a:lt1>
        <a:dk2>
          <a:srgbClr val="000000"/>
        </a:dk2>
        <a:lt2>
          <a:srgbClr val="808080"/>
        </a:lt2>
        <a:accent1>
          <a:srgbClr val="00CC99"/>
        </a:accent1>
        <a:accent2>
          <a:srgbClr val="3333CC"/>
        </a:accent2>
        <a:accent3>
          <a:srgbClr val="AAAA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NovoNordisk_CD_White">
  <a:themeElements>
    <a:clrScheme name="Novo Nordisk Changing Diabetes® /// white 1">
      <a:dk1>
        <a:srgbClr val="000000"/>
      </a:dk1>
      <a:lt1>
        <a:srgbClr val="FFFFFF"/>
      </a:lt1>
      <a:dk2>
        <a:srgbClr val="AEA79F"/>
      </a:dk2>
      <a:lt2>
        <a:srgbClr val="E0DED8"/>
      </a:lt2>
      <a:accent1>
        <a:srgbClr val="009FDA"/>
      </a:accent1>
      <a:accent2>
        <a:srgbClr val="001965"/>
      </a:accent2>
      <a:accent3>
        <a:srgbClr val="FFFFFF"/>
      </a:accent3>
      <a:accent4>
        <a:srgbClr val="000000"/>
      </a:accent4>
      <a:accent5>
        <a:srgbClr val="AACDEA"/>
      </a:accent5>
      <a:accent6>
        <a:srgbClr val="00165B"/>
      </a:accent6>
      <a:hlink>
        <a:srgbClr val="E64A0E"/>
      </a:hlink>
      <a:folHlink>
        <a:srgbClr val="82786F"/>
      </a:folHlink>
    </a:clrScheme>
    <a:fontScheme name="Novo Nordisk Changing Diabetes® /// whit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175" cap="flat" cmpd="sng" algn="ctr">
          <a:solidFill>
            <a:schemeClr val="accent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72000" tIns="72000" rIns="72000" bIns="72000" numCol="1" anchor="ctr"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da-DK" sz="1800" b="1" i="0" u="none" strike="noStrike" cap="none" normalizeH="0" baseline="0" smtClean="0">
            <a:ln>
              <a:noFill/>
            </a:ln>
            <a:solidFill>
              <a:srgbClr val="001965"/>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3175" cap="flat" cmpd="sng" algn="ctr">
          <a:solidFill>
            <a:schemeClr val="accent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72000" tIns="72000" rIns="72000" bIns="72000" numCol="1" anchor="ctr"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da-DK" sz="1800" b="1" i="0" u="none" strike="noStrike" cap="none" normalizeH="0" baseline="0" smtClean="0">
            <a:ln>
              <a:noFill/>
            </a:ln>
            <a:solidFill>
              <a:srgbClr val="001965"/>
            </a:solidFill>
            <a:effectLst/>
            <a:latin typeface="Verdana" pitchFamily="34" charset="0"/>
          </a:defRPr>
        </a:defPPr>
      </a:lstStyle>
    </a:lnDef>
  </a:objectDefaults>
  <a:extraClrSchemeLst>
    <a:extraClrScheme>
      <a:clrScheme name="Novo Nordisk Changing Diabetes® /// white 1">
        <a:dk1>
          <a:srgbClr val="000000"/>
        </a:dk1>
        <a:lt1>
          <a:srgbClr val="FFFFFF"/>
        </a:lt1>
        <a:dk2>
          <a:srgbClr val="AEA79F"/>
        </a:dk2>
        <a:lt2>
          <a:srgbClr val="E0DED8"/>
        </a:lt2>
        <a:accent1>
          <a:srgbClr val="009FDA"/>
        </a:accent1>
        <a:accent2>
          <a:srgbClr val="001965"/>
        </a:accent2>
        <a:accent3>
          <a:srgbClr val="FFFFFF"/>
        </a:accent3>
        <a:accent4>
          <a:srgbClr val="000000"/>
        </a:accent4>
        <a:accent5>
          <a:srgbClr val="AACDEA"/>
        </a:accent5>
        <a:accent6>
          <a:srgbClr val="00165B"/>
        </a:accent6>
        <a:hlink>
          <a:srgbClr val="E64A0E"/>
        </a:hlink>
        <a:folHlink>
          <a:srgbClr val="82786F"/>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4601</TotalTime>
  <Words>1493</Words>
  <Application>Microsoft Office PowerPoint</Application>
  <PresentationFormat>On-screen Show (4:3)</PresentationFormat>
  <Paragraphs>247</Paragraphs>
  <Slides>32</Slides>
  <Notes>26</Notes>
  <HiddenSlides>1</HiddenSlides>
  <MMClips>0</MMClips>
  <ScaleCrop>false</ScaleCrop>
  <HeadingPairs>
    <vt:vector size="8" baseType="variant">
      <vt:variant>
        <vt:lpstr>Fonts Used</vt:lpstr>
      </vt:variant>
      <vt:variant>
        <vt:i4>8</vt:i4>
      </vt:variant>
      <vt:variant>
        <vt:lpstr>Theme</vt:lpstr>
      </vt:variant>
      <vt:variant>
        <vt:i4>4</vt:i4>
      </vt:variant>
      <vt:variant>
        <vt:lpstr>Embedded OLE Servers</vt:lpstr>
      </vt:variant>
      <vt:variant>
        <vt:i4>2</vt:i4>
      </vt:variant>
      <vt:variant>
        <vt:lpstr>Slide Titles</vt:lpstr>
      </vt:variant>
      <vt:variant>
        <vt:i4>32</vt:i4>
      </vt:variant>
    </vt:vector>
  </HeadingPairs>
  <TitlesOfParts>
    <vt:vector size="46" baseType="lpstr">
      <vt:lpstr>Arial</vt:lpstr>
      <vt:lpstr>Book Antiqua</vt:lpstr>
      <vt:lpstr>Calibri</vt:lpstr>
      <vt:lpstr>Tangiers</vt:lpstr>
      <vt:lpstr>Times</vt:lpstr>
      <vt:lpstr>Times New Roman</vt:lpstr>
      <vt:lpstr>Verdana</vt:lpstr>
      <vt:lpstr>Wingdings</vt:lpstr>
      <vt:lpstr>Default Design</vt:lpstr>
      <vt:lpstr>Contemporary</vt:lpstr>
      <vt:lpstr>1_Contemporary</vt:lpstr>
      <vt:lpstr>NovoNordisk_CD_White</vt:lpstr>
      <vt:lpstr>Document</vt:lpstr>
      <vt:lpstr>Chart</vt:lpstr>
      <vt:lpstr>Decision and cost-effectiveness analysis  Understanding sensitivity analysis</vt:lpstr>
      <vt:lpstr>Objectives</vt:lpstr>
      <vt:lpstr>Why do Sensitivity Analyses?</vt:lpstr>
      <vt:lpstr>Four Topics</vt:lpstr>
      <vt:lpstr>Types of Uncertainty</vt:lpstr>
      <vt:lpstr>Deterministic Sensitivity Analyses</vt:lpstr>
      <vt:lpstr>PowerPoint Presentation</vt:lpstr>
      <vt:lpstr>PowerPoint Presentation</vt:lpstr>
      <vt:lpstr>PowerPoint Presentation</vt:lpstr>
      <vt:lpstr>PowerPoint Presentation</vt:lpstr>
      <vt:lpstr>Automating one-way SAs - Tornado Graph:  Gestational Diabetes Screening – India (Marseille at al, J Matern Fetal Neonatal Med, 2013)</vt:lpstr>
      <vt:lpstr>Two-way Sensitivity Analysis Kahn, JAIDS, 2001</vt:lpstr>
      <vt:lpstr>Three-way Sensitivity Analysis Adult male circumcision  (Kahn at al, PlosMedicine 2006)</vt:lpstr>
      <vt:lpstr>HIVNET 012 Trial - Threshold Analysis: NVP for Prevention of Vertical Transmission of HIV in Uganda Input values needed for $50/DALY (Marseille et al Lancet, 1999)</vt:lpstr>
      <vt:lpstr>Using scenario analysis to quantify effect of unknown parameter (Marseille, at al BMGF White Paper, 2009)</vt:lpstr>
      <vt:lpstr>Strengths of each type of deterministic SA</vt:lpstr>
      <vt:lpstr>Probabilistic Sensitivity Analysis  </vt:lpstr>
      <vt:lpstr>The Problem with Deterministic SAs  </vt:lpstr>
      <vt:lpstr>Probabilistic Sensitivity Analysis</vt:lpstr>
      <vt:lpstr>Probabilistic Sensitivity Analyses</vt:lpstr>
      <vt:lpstr>Running the GDModel: – general inputs</vt:lpstr>
      <vt:lpstr>Running the GDModel: – country specific inputs</vt:lpstr>
      <vt:lpstr>Running the GDModel: – site specific inputs</vt:lpstr>
      <vt:lpstr>CE of screening and treatment of gestational diabetes, India (Marseille, Kahn et al 2012)</vt:lpstr>
      <vt:lpstr>Other Uses of SA: (The Inner Teachings)</vt:lpstr>
      <vt:lpstr>Planning the Analysis</vt:lpstr>
      <vt:lpstr> Debugging the Model   Tricks of the Trade </vt:lpstr>
      <vt:lpstr> Documenting Relationships Between Inputs and Outputs  </vt:lpstr>
      <vt:lpstr>PowerPoint Presentation</vt:lpstr>
      <vt:lpstr> Identify Thresholds –  Influence Policy </vt:lpstr>
      <vt:lpstr>  NVP regimen as function of HIV seroprevalence and type of counseling/testing regimen  (Marseille et al, Lancet, 1999)</vt:lpstr>
      <vt:lpstr>Summary</vt:lpstr>
    </vt:vector>
  </TitlesOfParts>
  <Company>Health Strategies International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Decision and cost-effectiveness analysis: Understanding sensitivity analysis</dc:title>
  <dc:creator>Elliot Marseille</dc:creator>
  <cp:lastModifiedBy>Elliot Marseille</cp:lastModifiedBy>
  <cp:revision>68</cp:revision>
  <dcterms:created xsi:type="dcterms:W3CDTF">2011-02-17T17:19:31Z</dcterms:created>
  <dcterms:modified xsi:type="dcterms:W3CDTF">2018-12-27T23:06:31Z</dcterms:modified>
</cp:coreProperties>
</file>