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72" r:id="rId7"/>
    <p:sldId id="261" r:id="rId8"/>
    <p:sldId id="270" r:id="rId9"/>
    <p:sldId id="271" r:id="rId10"/>
    <p:sldId id="262" r:id="rId11"/>
    <p:sldId id="268" r:id="rId12"/>
    <p:sldId id="269" r:id="rId13"/>
    <p:sldId id="263" r:id="rId14"/>
    <p:sldId id="265" r:id="rId15"/>
    <p:sldId id="267" r:id="rId16"/>
    <p:sldId id="264" r:id="rId17"/>
    <p:sldId id="273" r:id="rId18"/>
    <p:sldId id="266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9213F-A228-4A4F-B4DE-498ED593E1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5B14DE-9BCE-4185-9839-34C23A12C7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2B1F24-0426-46C5-BB5D-021A8EC77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2BECA-0E89-4FAE-81CF-0CBCED9FCB5D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4E5AFD-A65B-43F1-A131-F559B7905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A6C0AE-4307-4453-BCB5-979F33EFF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1FA21-C6F2-4C9B-A39A-FA0B79726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103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2540A-350A-4A8F-B12A-280020CA4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7F88FD-624B-43BC-B62C-F2E582510A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F172A1-39FC-4A0D-ADC1-885CB504F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2BECA-0E89-4FAE-81CF-0CBCED9FCB5D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4AF59B-A675-4B61-88D0-0365EC3E2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F0B748-41AC-4E46-A3C1-D4698EF7F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1FA21-C6F2-4C9B-A39A-FA0B79726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687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A03934C-6C07-4FE8-8837-A8BFF9AE00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C43845-BDAC-4220-84BC-149C733198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E1FE10-6824-4857-9C87-83AD1A78A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2BECA-0E89-4FAE-81CF-0CBCED9FCB5D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329078-F622-41C0-89AC-8AACDF8A6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0D633-397E-4B4F-A922-704031FEF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1FA21-C6F2-4C9B-A39A-FA0B79726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359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2E2F1-ED1F-4549-84F6-1D08D146B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3A6F13-962C-4FF2-A37C-5C3A0A1AF8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4C2D53-F1F6-423C-9BD3-873B2A3D8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2BECA-0E89-4FAE-81CF-0CBCED9FCB5D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D0F985-36C3-44A1-947A-8933F0CD5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6ED9AD-2F2E-4EC6-A784-0B3E244FC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1FA21-C6F2-4C9B-A39A-FA0B79726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512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8C825-CA87-4F56-9DA5-0E52891A0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CED87B-8D34-4751-9867-DE10D099AA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F22909-D2F1-4DCE-AFFB-ED3A03D16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2BECA-0E89-4FAE-81CF-0CBCED9FCB5D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24BBC4-30B6-42CD-9468-242D195BB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372B82-3AC0-4BA5-9D30-2972A56C2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1FA21-C6F2-4C9B-A39A-FA0B79726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990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47483-CA55-4AE2-99F2-EB8D6469D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DD6B50-5057-435B-B00B-B703135DB0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7566AF-00A4-473A-8726-ACA2C74BD3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032722-C57C-4E3A-B219-EBF75A2D6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2BECA-0E89-4FAE-81CF-0CBCED9FCB5D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0E680F-20CC-4F6C-882B-4A2BAAF3B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5355A8-950E-4DD9-A16E-4E3AF01C7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1FA21-C6F2-4C9B-A39A-FA0B79726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743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37906-F8B3-4B48-9481-8AA2526CA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935569-9EF1-414A-9B5B-A24E19619E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9AA4D8-C850-41BF-812B-092AEBA5E8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A80DEB-9CFC-4572-83EC-EE9ECF5684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DA4959-C7FE-4707-BBFA-E4FF4A7025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6FEA05-B20D-48D6-8DC2-5E8A70020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2BECA-0E89-4FAE-81CF-0CBCED9FCB5D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DDB84D-529F-4FB2-9269-8A45B2F27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27B378-260D-4712-91C3-8B6E93BCD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1FA21-C6F2-4C9B-A39A-FA0B79726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050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F9A8A-11D5-486B-93BC-FC4FA2453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7FCEB8-D144-423D-8AB8-FB7AFBBAE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2BECA-0E89-4FAE-81CF-0CBCED9FCB5D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56BA01-1612-4D28-8D37-2F19006F5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F5A5BC-1BBD-4412-8294-8D0E1DFC4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1FA21-C6F2-4C9B-A39A-FA0B79726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001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151FD8-9B6C-401D-A244-1F4002B26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2BECA-0E89-4FAE-81CF-0CBCED9FCB5D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F634E1-8216-40F3-BCA1-2A706A15A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D2720A-336B-49EE-8AAF-60DC48C23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1FA21-C6F2-4C9B-A39A-FA0B79726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022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D7CF0-5830-4584-AAA9-0BA825341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F57EF5-5143-4A4C-BB93-CFB4EE70B1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09CA40-CBBD-4A38-9AEE-2B5DF532B4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D464DB-7849-4A3E-9F7E-2824ADBF4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2BECA-0E89-4FAE-81CF-0CBCED9FCB5D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3DC7F9-81E7-40B9-AEAF-969A3F875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8733AE-3C3B-45E8-805E-48800BB65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1FA21-C6F2-4C9B-A39A-FA0B79726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780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95FD1-1F07-4063-A706-E9D419CFD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4A2A9C-4E56-48CD-8FC2-1DEEBD8E58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CD856F-8829-45AA-AA3E-376644E0A4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D0B2B1-5659-4690-AA52-6022F1102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2BECA-0E89-4FAE-81CF-0CBCED9FCB5D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B38D09-6DF2-42BA-A69D-858929006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37CFB1-BC43-41F9-B4F0-3CCFACCC8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1FA21-C6F2-4C9B-A39A-FA0B79726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398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E3EDBB-D743-4BC4-8A7D-707B35A19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305250-657B-438D-A9FC-9EC1EAEA46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D224E6-D3D4-4BAD-BC7E-0B10C36101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82BECA-0E89-4FAE-81CF-0CBCED9FCB5D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48C58D-F511-4A8A-BA41-D9C953FE47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E40A03-FC61-4EFE-B522-714CFF7CD5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1FA21-C6F2-4C9B-A39A-FA0B79726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117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open?id=190S7p91U2llsWmt9gac76haFK1vChQuk" TargetMode="External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file/d/1YjM2FwlIltfAxGIbU4C1ZS9Spyei2bKL/view?usp=sharing" TargetMode="External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rive.google.com/open?id=1hctHpzIRDxErmLCeipMTdkOWUYtrVRw1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ature.com/articles/s41556-018-0253-6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open?id=1dZhJ6xK2Ibsnw4NgepfLKknt3vNKWVfp" TargetMode="External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open?id=1Jvns7sEj0q02DcDv45JA00yBIYnTy9bQ" TargetMode="External"/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file/d/1piKBjt6BCdH6duYhDPsoa2cm0eVqTHPr/view?usp=sharing" TargetMode="External"/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08FBE-7161-4F7D-ADAE-6EF55C2FDF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Results and Discussion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7E0266-9541-40EB-98BE-5937F1D9DD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0699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D7D7F-33C1-4C84-84D2-72304BED6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Figures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3ED31-B475-4BF7-BCB8-F77ECAECEC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“one picture is worth a thousand words”</a:t>
            </a:r>
          </a:p>
          <a:p>
            <a:pPr lvl="1"/>
            <a:r>
              <a:rPr lang="en-US" dirty="0"/>
              <a:t>If you can sum a figure in &lt;20 words, you probably don’t need a figure</a:t>
            </a:r>
          </a:p>
          <a:p>
            <a:r>
              <a:rPr lang="en-US" dirty="0"/>
              <a:t>Great way to make a visual statement</a:t>
            </a:r>
          </a:p>
          <a:p>
            <a:r>
              <a:rPr lang="en-US" dirty="0"/>
              <a:t>Again, should stand on their own</a:t>
            </a:r>
          </a:p>
          <a:p>
            <a:r>
              <a:rPr lang="en-US" dirty="0"/>
              <a:t>Usually in the form of photographs, diagrams, and data presentations</a:t>
            </a:r>
          </a:p>
          <a:p>
            <a:r>
              <a:rPr lang="en-US" dirty="0"/>
              <a:t>Keep the figures clean and to the point</a:t>
            </a:r>
          </a:p>
          <a:p>
            <a:r>
              <a:rPr lang="en-US" dirty="0"/>
              <a:t>Most journals discourage pie charts</a:t>
            </a:r>
          </a:p>
          <a:p>
            <a:pPr lvl="1"/>
            <a:r>
              <a:rPr lang="en-US" dirty="0"/>
              <a:t>Bar or line charts are better</a:t>
            </a:r>
          </a:p>
        </p:txBody>
      </p:sp>
    </p:spTree>
    <p:extLst>
      <p:ext uri="{BB962C8B-B14F-4D97-AF65-F5344CB8AC3E}">
        <p14:creationId xmlns:p14="http://schemas.microsoft.com/office/powerpoint/2010/main" val="25914746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F671D-2D2B-443C-91C4-9D75DE1DB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Content Placeholder 8" descr="Timeline&#10;&#10;Description automatically generated">
            <a:extLst>
              <a:ext uri="{FF2B5EF4-FFF2-40B4-BE49-F238E27FC236}">
                <a16:creationId xmlns:a16="http://schemas.microsoft.com/office/drawing/2014/main" id="{4B2DE3A0-624C-4B71-8441-6AE01AD052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0359" y="0"/>
            <a:ext cx="5113175" cy="6441868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C4696AD-FE32-4B30-9A87-2B3F17443C8B}"/>
              </a:ext>
            </a:extLst>
          </p:cNvPr>
          <p:cNvSpPr txBox="1"/>
          <p:nvPr/>
        </p:nvSpPr>
        <p:spPr>
          <a:xfrm>
            <a:off x="838200" y="6470291"/>
            <a:ext cx="110474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Gill J, </a:t>
            </a:r>
            <a:r>
              <a:rPr lang="en-US" sz="1200" b="1" dirty="0"/>
              <a:t>Prasad V</a:t>
            </a:r>
            <a:r>
              <a:rPr lang="en-US" sz="1200" dirty="0"/>
              <a:t>. </a:t>
            </a:r>
            <a:r>
              <a:rPr lang="en-US" sz="1200" dirty="0">
                <a:hlinkClick r:id="rId3"/>
              </a:rPr>
              <a:t>A reality check of the accelerated approval of immune-checkpoint inhibitors.</a:t>
            </a:r>
            <a:r>
              <a:rPr lang="en-US" sz="1200" dirty="0"/>
              <a:t> </a:t>
            </a:r>
            <a:r>
              <a:rPr lang="en-US" sz="1200" i="1" dirty="0"/>
              <a:t>Nature reviews Clinical oncology. </a:t>
            </a:r>
            <a:r>
              <a:rPr lang="en-US" sz="1200" dirty="0"/>
              <a:t>2019;16(11):656-658.</a:t>
            </a:r>
          </a:p>
        </p:txBody>
      </p:sp>
    </p:spTree>
    <p:extLst>
      <p:ext uri="{BB962C8B-B14F-4D97-AF65-F5344CB8AC3E}">
        <p14:creationId xmlns:p14="http://schemas.microsoft.com/office/powerpoint/2010/main" val="20245959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5BD6F-F118-4F4C-BEDA-A4B9F7FFC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Chart, line chart&#10;&#10;Description automatically generated">
            <a:extLst>
              <a:ext uri="{FF2B5EF4-FFF2-40B4-BE49-F238E27FC236}">
                <a16:creationId xmlns:a16="http://schemas.microsoft.com/office/drawing/2014/main" id="{7E4C5F22-D66E-445C-9796-687F6D83FF5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9146" y="774440"/>
            <a:ext cx="5761669" cy="5761669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3767634-A598-4D5E-BFDB-3D63C77BE06D}"/>
              </a:ext>
            </a:extLst>
          </p:cNvPr>
          <p:cNvSpPr txBox="1"/>
          <p:nvPr/>
        </p:nvSpPr>
        <p:spPr>
          <a:xfrm>
            <a:off x="653143" y="6466114"/>
            <a:ext cx="10515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/>
              <a:t>DeMartino</a:t>
            </a:r>
            <a:r>
              <a:rPr lang="en-US" sz="1200" dirty="0"/>
              <a:t> P, </a:t>
            </a:r>
            <a:r>
              <a:rPr lang="en-US" sz="1200" dirty="0" err="1"/>
              <a:t>Miljovic</a:t>
            </a:r>
            <a:r>
              <a:rPr lang="en-US" sz="1200" dirty="0"/>
              <a:t> M, </a:t>
            </a:r>
            <a:r>
              <a:rPr lang="en-US" sz="1200" b="1" dirty="0"/>
              <a:t>Prasad V</a:t>
            </a:r>
            <a:r>
              <a:rPr lang="en-US" sz="1200" dirty="0"/>
              <a:t>. </a:t>
            </a:r>
            <a:r>
              <a:rPr lang="en-US" sz="1200" dirty="0">
                <a:hlinkClick r:id="rId3"/>
              </a:rPr>
              <a:t>Potential Cost Implications for All US Food and Drug Administration Oncology Drug Approvals in 2018</a:t>
            </a:r>
            <a:r>
              <a:rPr lang="en-US" sz="1200" dirty="0"/>
              <a:t>. Jama Internal Medicine. 2020</a:t>
            </a:r>
          </a:p>
        </p:txBody>
      </p:sp>
    </p:spTree>
    <p:extLst>
      <p:ext uri="{BB962C8B-B14F-4D97-AF65-F5344CB8AC3E}">
        <p14:creationId xmlns:p14="http://schemas.microsoft.com/office/powerpoint/2010/main" val="15908810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CAE62-4A08-46DB-912F-95C963F7C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B73E1A-B7F9-498A-8907-1E69A7F117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Focus on the main findings</a:t>
            </a:r>
          </a:p>
          <a:p>
            <a:pPr lvl="1"/>
            <a:r>
              <a:rPr lang="en-US" dirty="0"/>
              <a:t>Not a repeat of the results section</a:t>
            </a:r>
          </a:p>
          <a:p>
            <a:r>
              <a:rPr lang="en-US" dirty="0"/>
              <a:t>A continuation of the paper’s narrative</a:t>
            </a:r>
          </a:p>
          <a:p>
            <a:pPr lvl="1"/>
            <a:r>
              <a:rPr lang="en-US" dirty="0"/>
              <a:t>Use words, not numbers</a:t>
            </a:r>
          </a:p>
          <a:p>
            <a:pPr lvl="1"/>
            <a:r>
              <a:rPr lang="en-US" dirty="0"/>
              <a:t>Don’t get mired down in the statistics, numbers, and decimals</a:t>
            </a:r>
          </a:p>
          <a:p>
            <a:pPr lvl="1"/>
            <a:r>
              <a:rPr lang="en-US" dirty="0"/>
              <a:t>If the results are null, it’s ok</a:t>
            </a:r>
          </a:p>
          <a:p>
            <a:pPr lvl="2"/>
            <a:r>
              <a:rPr lang="en-US" dirty="0"/>
              <a:t>explain possible reasons for a lack of association</a:t>
            </a:r>
          </a:p>
          <a:p>
            <a:r>
              <a:rPr lang="en-US" dirty="0"/>
              <a:t>Focus on 4-6 main points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1947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B0F13-D49A-4D83-AF4C-2CA356F26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outline (Rosner)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B580C1-AD5D-4002-A0C3-C4E89FCBA3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you found </a:t>
            </a:r>
          </a:p>
          <a:p>
            <a:r>
              <a:rPr lang="en-US" dirty="0"/>
              <a:t>What you think your results mean </a:t>
            </a:r>
          </a:p>
          <a:p>
            <a:r>
              <a:rPr lang="en-US" dirty="0"/>
              <a:t>How your results compare with those of prior studies</a:t>
            </a:r>
          </a:p>
          <a:p>
            <a:r>
              <a:rPr lang="en-US" dirty="0"/>
              <a:t>Limitations </a:t>
            </a:r>
          </a:p>
          <a:p>
            <a:r>
              <a:rPr lang="en-US" dirty="0"/>
              <a:t>Concluding paragraph </a:t>
            </a:r>
          </a:p>
          <a:p>
            <a:pPr lvl="1"/>
            <a:r>
              <a:rPr lang="en-US" dirty="0"/>
              <a:t>And implications</a:t>
            </a:r>
          </a:p>
          <a:p>
            <a:pPr lvl="1"/>
            <a:r>
              <a:rPr lang="en-US" dirty="0"/>
              <a:t>Often with its own section header</a:t>
            </a:r>
          </a:p>
        </p:txBody>
      </p:sp>
    </p:spTree>
    <p:extLst>
      <p:ext uri="{BB962C8B-B14F-4D97-AF65-F5344CB8AC3E}">
        <p14:creationId xmlns:p14="http://schemas.microsoft.com/office/powerpoint/2010/main" val="27993449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14C5C-6116-44A0-A0D2-C9229A016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components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8EA1CA-DCB7-4482-9273-DA6958B4C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Look back</a:t>
            </a:r>
          </a:p>
          <a:p>
            <a:pPr lvl="1"/>
            <a:r>
              <a:rPr lang="en-US" dirty="0"/>
              <a:t>Answer whether the results make sense in terms of</a:t>
            </a:r>
          </a:p>
          <a:p>
            <a:pPr lvl="2"/>
            <a:r>
              <a:rPr lang="en-US" dirty="0"/>
              <a:t>your expectation as expressed in the hypothesis?</a:t>
            </a:r>
          </a:p>
          <a:p>
            <a:pPr lvl="2"/>
            <a:r>
              <a:rPr lang="en-US" dirty="0"/>
              <a:t>what you read before beginning (texts &amp; research articles)?</a:t>
            </a:r>
          </a:p>
          <a:p>
            <a:pPr lvl="2"/>
            <a:r>
              <a:rPr lang="en-US" dirty="0"/>
              <a:t>clinical practice?</a:t>
            </a:r>
          </a:p>
          <a:p>
            <a:pPr lvl="2"/>
            <a:r>
              <a:rPr lang="en-US" dirty="0"/>
              <a:t>theoretical considerations?</a:t>
            </a:r>
          </a:p>
          <a:p>
            <a:pPr lvl="1"/>
            <a:r>
              <a:rPr lang="en-US" dirty="0"/>
              <a:t>Do results agree with previous work? If not, explain </a:t>
            </a:r>
          </a:p>
          <a:p>
            <a:pPr lvl="1"/>
            <a:r>
              <a:rPr lang="en-US" dirty="0"/>
              <a:t>Limitations  </a:t>
            </a:r>
          </a:p>
          <a:p>
            <a:pPr lvl="1"/>
            <a:r>
              <a:rPr lang="en-US" dirty="0"/>
              <a:t>Any unsettled points in results?</a:t>
            </a:r>
          </a:p>
          <a:p>
            <a:r>
              <a:rPr lang="en-US" dirty="0"/>
              <a:t>Look forward</a:t>
            </a:r>
          </a:p>
          <a:p>
            <a:pPr lvl="1"/>
            <a:r>
              <a:rPr lang="en-US" dirty="0"/>
              <a:t>Implications for patient care or theory</a:t>
            </a:r>
          </a:p>
          <a:p>
            <a:pPr lvl="1"/>
            <a:r>
              <a:rPr lang="en-US" dirty="0"/>
              <a:t>Suggestions for future research. Be specific.</a:t>
            </a:r>
          </a:p>
          <a:p>
            <a:r>
              <a:rPr lang="en-US" dirty="0"/>
              <a:t>Conclusion</a:t>
            </a:r>
          </a:p>
          <a:p>
            <a:pPr lvl="1"/>
            <a:r>
              <a:rPr lang="en-US" dirty="0"/>
              <a:t>Beware of inappropriate conclusions (beyond the range of the data or design of the study)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9B4A0C-2091-4684-81B4-44CC6E51CC61}"/>
              </a:ext>
            </a:extLst>
          </p:cNvPr>
          <p:cNvSpPr txBox="1"/>
          <p:nvPr/>
        </p:nvSpPr>
        <p:spPr>
          <a:xfrm>
            <a:off x="457200" y="6428792"/>
            <a:ext cx="112247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https://healthprofessions.udmercy.edu/academics/na/agm/htresult.htm</a:t>
            </a:r>
          </a:p>
        </p:txBody>
      </p:sp>
    </p:spTree>
    <p:extLst>
      <p:ext uri="{BB962C8B-B14F-4D97-AF65-F5344CB8AC3E}">
        <p14:creationId xmlns:p14="http://schemas.microsoft.com/office/powerpoint/2010/main" val="19713523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5C208-F118-41BE-8BC3-97A315859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to consider (Rosner)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71B11C-5A0A-41FF-B723-F2EED31308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did the study show? </a:t>
            </a:r>
          </a:p>
          <a:p>
            <a:r>
              <a:rPr lang="en-US" dirty="0"/>
              <a:t>What might that mean? </a:t>
            </a:r>
          </a:p>
          <a:p>
            <a:r>
              <a:rPr lang="en-US" dirty="0"/>
              <a:t>How else could the results be interpreted? </a:t>
            </a:r>
          </a:p>
          <a:p>
            <a:r>
              <a:rPr lang="en-US" dirty="0"/>
              <a:t>Have other studies had similar results, or is there disagreement in the field? </a:t>
            </a:r>
          </a:p>
          <a:p>
            <a:r>
              <a:rPr lang="en-US" dirty="0"/>
              <a:t>What are this study’s strengths and weaknesses? </a:t>
            </a:r>
          </a:p>
          <a:p>
            <a:r>
              <a:rPr lang="en-US" dirty="0"/>
              <a:t>What are the clinical or scientific implications of the results? </a:t>
            </a:r>
          </a:p>
          <a:p>
            <a:r>
              <a:rPr lang="en-US" dirty="0"/>
              <a:t>What, exactly, should happen next in this field of research?</a:t>
            </a:r>
          </a:p>
        </p:txBody>
      </p:sp>
    </p:spTree>
    <p:extLst>
      <p:ext uri="{BB962C8B-B14F-4D97-AF65-F5344CB8AC3E}">
        <p14:creationId xmlns:p14="http://schemas.microsoft.com/office/powerpoint/2010/main" val="12019629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B6506-6B88-4D60-B313-6A6C52759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BDD2B46-5025-48BC-8BA6-49DD12D972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997" y="365125"/>
            <a:ext cx="4090992" cy="6033065"/>
          </a:xfrm>
        </p:spPr>
      </p:pic>
      <p:pic>
        <p:nvPicPr>
          <p:cNvPr id="7" name="Picture 6" descr="Text&#10;&#10;Description automatically generated">
            <a:extLst>
              <a:ext uri="{FF2B5EF4-FFF2-40B4-BE49-F238E27FC236}">
                <a16:creationId xmlns:a16="http://schemas.microsoft.com/office/drawing/2014/main" id="{836D14F2-9C07-4FA9-B245-E6E96C8DBB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6715" y="609717"/>
            <a:ext cx="4187831" cy="457181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6B4251A-6BA4-4564-8973-6D62199AB133}"/>
              </a:ext>
            </a:extLst>
          </p:cNvPr>
          <p:cNvSpPr txBox="1"/>
          <p:nvPr/>
        </p:nvSpPr>
        <p:spPr>
          <a:xfrm>
            <a:off x="838200" y="6328587"/>
            <a:ext cx="104316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Haslam A, Crain T, Gill J, Herrera-Perez D, </a:t>
            </a:r>
            <a:r>
              <a:rPr lang="en-US" sz="1200" b="1" dirty="0"/>
              <a:t>Prasad V</a:t>
            </a:r>
            <a:r>
              <a:rPr lang="en-US" sz="1200" dirty="0"/>
              <a:t>. </a:t>
            </a:r>
            <a:r>
              <a:rPr lang="en-US" sz="1200" dirty="0">
                <a:hlinkClick r:id="rId4"/>
              </a:rPr>
              <a:t>Where Does the Blame for High Health Care Costs Go? An Empirical Analysis of Newspaper and Journal Articles Criticizing Health Care Costs.</a:t>
            </a:r>
            <a:r>
              <a:rPr lang="en-US" sz="1200" dirty="0"/>
              <a:t> </a:t>
            </a:r>
            <a:r>
              <a:rPr lang="en-US" sz="1200" i="1" dirty="0"/>
              <a:t>The American journal of medicine. </a:t>
            </a:r>
            <a:r>
              <a:rPr lang="en-US" sz="1200" dirty="0"/>
              <a:t>2019;132(6):718-721.</a:t>
            </a:r>
          </a:p>
        </p:txBody>
      </p:sp>
    </p:spTree>
    <p:extLst>
      <p:ext uri="{BB962C8B-B14F-4D97-AF65-F5344CB8AC3E}">
        <p14:creationId xmlns:p14="http://schemas.microsoft.com/office/powerpoint/2010/main" val="22656093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F541C0-3FB2-49E7-9294-1D07EF2A7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Twitter and Social Media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9F2DD9-ECCE-40FB-AE00-5FF989E30C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~68% of Americans get their news from social media</a:t>
            </a:r>
          </a:p>
          <a:p>
            <a:r>
              <a:rPr lang="en-US" dirty="0"/>
              <a:t>47% of scientists use social media to follow new discoveries and discuss science (2015 survey of AAAS members)</a:t>
            </a:r>
          </a:p>
          <a:p>
            <a:r>
              <a:rPr lang="en-US" dirty="0"/>
              <a:t> 13% of scientists reported being active tweeters and half use it to follow discussions on research-related issues (2014 Survey)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0FDF12-8787-40A0-83CF-5AAD9E48A9D8}"/>
              </a:ext>
            </a:extLst>
          </p:cNvPr>
          <p:cNvSpPr txBox="1"/>
          <p:nvPr/>
        </p:nvSpPr>
        <p:spPr>
          <a:xfrm>
            <a:off x="494523" y="6338986"/>
            <a:ext cx="94145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hlinkClick r:id="rId2"/>
              </a:rPr>
              <a:t>https://www.nature.com/articles/s41556-018-0253-6</a:t>
            </a:r>
            <a:r>
              <a:rPr lang="en-US" sz="1400" dirty="0"/>
              <a:t> (2018)</a:t>
            </a:r>
          </a:p>
        </p:txBody>
      </p:sp>
    </p:spTree>
    <p:extLst>
      <p:ext uri="{BB962C8B-B14F-4D97-AF65-F5344CB8AC3E}">
        <p14:creationId xmlns:p14="http://schemas.microsoft.com/office/powerpoint/2010/main" val="105720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ED2A7-74D1-4555-932F-76E63EFF7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94DBD-6DDB-45B2-A81D-107B452A98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Start broadly and then get more specific</a:t>
            </a:r>
          </a:p>
          <a:p>
            <a:pPr lvl="1"/>
            <a:r>
              <a:rPr lang="en-US" dirty="0"/>
              <a:t>Begin with overview/general characteristics of study population</a:t>
            </a:r>
          </a:p>
          <a:p>
            <a:pPr lvl="1"/>
            <a:r>
              <a:rPr lang="en-US" dirty="0"/>
              <a:t>Descriptive -&gt; analytic</a:t>
            </a:r>
          </a:p>
          <a:p>
            <a:pPr lvl="1"/>
            <a:r>
              <a:rPr lang="en-US" dirty="0"/>
              <a:t>Tell how many participants had outcome of interest</a:t>
            </a:r>
          </a:p>
          <a:p>
            <a:r>
              <a:rPr lang="en-US" dirty="0"/>
              <a:t>Think about how the data support the narrative you are presenting</a:t>
            </a:r>
          </a:p>
          <a:p>
            <a:r>
              <a:rPr lang="en-US" dirty="0"/>
              <a:t>Present results in same order as Methods</a:t>
            </a:r>
          </a:p>
          <a:p>
            <a:r>
              <a:rPr lang="en-US" dirty="0"/>
              <a:t>Present the data in a meaningful way</a:t>
            </a:r>
          </a:p>
          <a:p>
            <a:pPr lvl="1"/>
            <a:r>
              <a:rPr lang="en-US" dirty="0"/>
              <a:t>E.g., presenting % overweight/obese rather than mean BMI if your study is comparing characteristics normal vs. overweight/obese</a:t>
            </a:r>
          </a:p>
          <a:p>
            <a:r>
              <a:rPr lang="en-US" dirty="0"/>
              <a:t>In cases of a high drop-out rate:</a:t>
            </a:r>
          </a:p>
          <a:p>
            <a:pPr lvl="1"/>
            <a:r>
              <a:rPr lang="en-US" dirty="0"/>
              <a:t>Describe excluded vs. included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104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CAD6D-19C2-49D3-82FB-C3BB46630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3DD216-D6FA-4EFE-B509-AA75A228E4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Provide the denominator</a:t>
            </a:r>
          </a:p>
          <a:p>
            <a:pPr lvl="1"/>
            <a:r>
              <a:rPr lang="en-US" dirty="0"/>
              <a:t>Study population for overall analysis</a:t>
            </a:r>
          </a:p>
          <a:p>
            <a:pPr lvl="1"/>
            <a:r>
              <a:rPr lang="en-US" dirty="0"/>
              <a:t>number in each subgroup analysis</a:t>
            </a:r>
          </a:p>
          <a:p>
            <a:r>
              <a:rPr lang="en-US" dirty="0"/>
              <a:t>Use means and medians appropriately</a:t>
            </a:r>
          </a:p>
          <a:p>
            <a:pPr lvl="1"/>
            <a:r>
              <a:rPr lang="en-US" dirty="0"/>
              <a:t>Medians for skewed distributions or heterogenous data</a:t>
            </a:r>
          </a:p>
          <a:p>
            <a:r>
              <a:rPr lang="en-US" dirty="0"/>
              <a:t>Provide actual p-values (not just “&lt;“ or “&gt;0.05”)</a:t>
            </a:r>
          </a:p>
          <a:p>
            <a:r>
              <a:rPr lang="en-US" dirty="0"/>
              <a:t>“Result” section should compliment Tables and Figures</a:t>
            </a:r>
          </a:p>
          <a:p>
            <a:pPr lvl="1"/>
            <a:r>
              <a:rPr lang="en-US" dirty="0"/>
              <a:t>Mention all Tables and Figures in text</a:t>
            </a:r>
          </a:p>
          <a:p>
            <a:pPr lvl="1"/>
            <a:r>
              <a:rPr lang="en-US" dirty="0"/>
              <a:t>Not necessarily a verbatim text of the actual results from the Tables/Figures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458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F80095-31F1-48D3-8FA6-881796A8F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 – what not to do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B1EE36-2DC9-4E32-BBE5-520C98DFC4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Focusing only on significant p-values</a:t>
            </a:r>
          </a:p>
          <a:p>
            <a:pPr lvl="1"/>
            <a:r>
              <a:rPr lang="en-US" dirty="0"/>
              <a:t>Focus on the purpose of the study, not what is significant or how big the significance is</a:t>
            </a:r>
          </a:p>
          <a:p>
            <a:r>
              <a:rPr lang="en-US" dirty="0"/>
              <a:t>Using statistical jargon</a:t>
            </a:r>
          </a:p>
          <a:p>
            <a:pPr lvl="1"/>
            <a:r>
              <a:rPr lang="en-US" dirty="0"/>
              <a:t>E.g., (Rosner) “We found a significant interaction among the variables (F3,111 = 5.1, P = 0.002).” </a:t>
            </a:r>
          </a:p>
          <a:p>
            <a:pPr lvl="1"/>
            <a:r>
              <a:rPr lang="en-US" dirty="0"/>
              <a:t>Instead say: “We found that the effects of education on income varied by race, such that higher education had a greater effect in Hispanic Americans than in other ethnic and racial groups (P = 0.002).”</a:t>
            </a:r>
          </a:p>
          <a:p>
            <a:r>
              <a:rPr lang="en-US" dirty="0"/>
              <a:t>Over-precision in reporting data</a:t>
            </a:r>
          </a:p>
          <a:p>
            <a:pPr lvl="1"/>
            <a:r>
              <a:rPr lang="en-US" dirty="0"/>
              <a:t>data should be described with the same level of precision that was used to make the measurement</a:t>
            </a:r>
          </a:p>
          <a:p>
            <a:r>
              <a:rPr lang="en-US" dirty="0"/>
              <a:t>Adding methods that were not included in the “Methods” section</a:t>
            </a:r>
          </a:p>
        </p:txBody>
      </p:sp>
    </p:spTree>
    <p:extLst>
      <p:ext uri="{BB962C8B-B14F-4D97-AF65-F5344CB8AC3E}">
        <p14:creationId xmlns:p14="http://schemas.microsoft.com/office/powerpoint/2010/main" val="2795364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3BFCF-6980-4600-A36A-F9347EE2F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 – what not to do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6D0DF0-12F8-4EEB-9B28-7A3AB20332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Overwhelm the reader with lots of analytic tests</a:t>
            </a:r>
          </a:p>
          <a:p>
            <a:pPr lvl="1"/>
            <a:r>
              <a:rPr lang="en-US" dirty="0"/>
              <a:t>Limit to the top 5-10 (or fewer) key results</a:t>
            </a:r>
          </a:p>
          <a:p>
            <a:r>
              <a:rPr lang="en-US" dirty="0"/>
              <a:t>Interpreting the results in the “Results” section</a:t>
            </a:r>
          </a:p>
          <a:p>
            <a:pPr lvl="1"/>
            <a:r>
              <a:rPr lang="en-US" dirty="0"/>
              <a:t>This is good to save for the discussion</a:t>
            </a:r>
          </a:p>
        </p:txBody>
      </p:sp>
    </p:spTree>
    <p:extLst>
      <p:ext uri="{BB962C8B-B14F-4D97-AF65-F5344CB8AC3E}">
        <p14:creationId xmlns:p14="http://schemas.microsoft.com/office/powerpoint/2010/main" val="1264444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598326-4689-4493-AFD2-D19E125DE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picture containing text, newspaper, screenshot&#10;&#10;Description automatically generated">
            <a:extLst>
              <a:ext uri="{FF2B5EF4-FFF2-40B4-BE49-F238E27FC236}">
                <a16:creationId xmlns:a16="http://schemas.microsoft.com/office/drawing/2014/main" id="{59CEED6E-3159-4A7A-BDEA-39B5549E47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6261" y="290037"/>
            <a:ext cx="3838275" cy="5886926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621480A-1D9D-4BB5-B42F-40B73B82020C}"/>
              </a:ext>
            </a:extLst>
          </p:cNvPr>
          <p:cNvSpPr txBox="1"/>
          <p:nvPr/>
        </p:nvSpPr>
        <p:spPr>
          <a:xfrm>
            <a:off x="335902" y="6316824"/>
            <a:ext cx="108888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Gill J, Haslam A, Crain T, Perez D, </a:t>
            </a:r>
            <a:r>
              <a:rPr lang="en-US" sz="1200" b="1" dirty="0"/>
              <a:t>Prasad V</a:t>
            </a:r>
            <a:r>
              <a:rPr lang="en-US" sz="1200" dirty="0"/>
              <a:t>. </a:t>
            </a:r>
            <a:r>
              <a:rPr lang="en-US" sz="1200" dirty="0">
                <a:hlinkClick r:id="rId3"/>
              </a:rPr>
              <a:t>Comparison of Industry Payments in 2017 With Annual Salary in a Cohort of Academic Oncologists</a:t>
            </a:r>
            <a:r>
              <a:rPr lang="en-US" sz="1200" dirty="0"/>
              <a:t>. JAMA Internal Medicine. 2020</a:t>
            </a:r>
          </a:p>
        </p:txBody>
      </p:sp>
    </p:spTree>
    <p:extLst>
      <p:ext uri="{BB962C8B-B14F-4D97-AF65-F5344CB8AC3E}">
        <p14:creationId xmlns:p14="http://schemas.microsoft.com/office/powerpoint/2010/main" val="2504515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A547D-F2EE-4193-8BF4-8A929310F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65FC1F-A0B1-4B1C-8680-86A6085EEF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main purposes (Rosner)</a:t>
            </a:r>
          </a:p>
          <a:p>
            <a:pPr lvl="1"/>
            <a:r>
              <a:rPr lang="en-US" dirty="0"/>
              <a:t>Present facts more compactly </a:t>
            </a:r>
          </a:p>
          <a:p>
            <a:pPr lvl="1"/>
            <a:r>
              <a:rPr lang="en-US" dirty="0"/>
              <a:t>Provide the possibility of side-by-side comparisons of those facts</a:t>
            </a:r>
          </a:p>
          <a:p>
            <a:r>
              <a:rPr lang="en-US" dirty="0"/>
              <a:t>Stand on their own</a:t>
            </a:r>
          </a:p>
          <a:p>
            <a:pPr lvl="1"/>
            <a:r>
              <a:rPr lang="en-US" dirty="0"/>
              <a:t>Reader should be able to know the context of the data (study population and years), any abbreviations/acronyms, and how variables are defined</a:t>
            </a:r>
          </a:p>
          <a:p>
            <a:r>
              <a:rPr lang="en-US" dirty="0"/>
              <a:t>Use footnotes to add detail</a:t>
            </a:r>
          </a:p>
          <a:p>
            <a:pPr lvl="1"/>
            <a:r>
              <a:rPr lang="en-US" dirty="0"/>
              <a:t>Especially if there is lots of information that could be overwhelming in a table</a:t>
            </a:r>
          </a:p>
          <a:p>
            <a:r>
              <a:rPr lang="en-US" dirty="0"/>
              <a:t>Present comparisons side-by-side (not above/below)</a:t>
            </a:r>
          </a:p>
          <a:p>
            <a:pPr lvl="1"/>
            <a:r>
              <a:rPr lang="en-US" dirty="0"/>
              <a:t>Groups being compared are in separate columns (not rows)</a:t>
            </a:r>
          </a:p>
        </p:txBody>
      </p:sp>
    </p:spTree>
    <p:extLst>
      <p:ext uri="{BB962C8B-B14F-4D97-AF65-F5344CB8AC3E}">
        <p14:creationId xmlns:p14="http://schemas.microsoft.com/office/powerpoint/2010/main" val="4128077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DE247-DA4E-4229-A196-01655CD59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Table&#10;&#10;Description automatically generated">
            <a:extLst>
              <a:ext uri="{FF2B5EF4-FFF2-40B4-BE49-F238E27FC236}">
                <a16:creationId xmlns:a16="http://schemas.microsoft.com/office/drawing/2014/main" id="{0CA4154D-3855-4887-B6D9-F60B3C7F88B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4294" y="158188"/>
            <a:ext cx="4432041" cy="6334687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64D5E2A-8176-454A-A7E5-FABC6597EADE}"/>
              </a:ext>
            </a:extLst>
          </p:cNvPr>
          <p:cNvSpPr txBox="1"/>
          <p:nvPr/>
        </p:nvSpPr>
        <p:spPr>
          <a:xfrm>
            <a:off x="1085461" y="6422813"/>
            <a:ext cx="100210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Chen E, Haslam A,</a:t>
            </a:r>
            <a:r>
              <a:rPr lang="en-US" sz="1200" b="1" dirty="0"/>
              <a:t> Prasad V. </a:t>
            </a:r>
            <a:r>
              <a:rPr lang="en-US" sz="1200" dirty="0">
                <a:hlinkClick r:id="rId3"/>
              </a:rPr>
              <a:t>FDA Acceptance of Surrogate Endpoints for Cancer Drug Approval: 1992-2019. Jama Internal Medicine</a:t>
            </a:r>
            <a:r>
              <a:rPr lang="en-US" sz="1200" dirty="0"/>
              <a:t>. 2020.</a:t>
            </a:r>
          </a:p>
        </p:txBody>
      </p:sp>
    </p:spTree>
    <p:extLst>
      <p:ext uri="{BB962C8B-B14F-4D97-AF65-F5344CB8AC3E}">
        <p14:creationId xmlns:p14="http://schemas.microsoft.com/office/powerpoint/2010/main" val="1975802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EA759-5695-49C3-90C0-89E847F55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Table&#10;&#10;Description automatically generated">
            <a:extLst>
              <a:ext uri="{FF2B5EF4-FFF2-40B4-BE49-F238E27FC236}">
                <a16:creationId xmlns:a16="http://schemas.microsoft.com/office/drawing/2014/main" id="{466BAC0F-4C5F-4F90-B32A-1626BD789CD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229" y="1690688"/>
            <a:ext cx="10504159" cy="3100919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2D6251D-AF16-4C9A-814D-FACC8A0A26A5}"/>
              </a:ext>
            </a:extLst>
          </p:cNvPr>
          <p:cNvSpPr txBox="1"/>
          <p:nvPr/>
        </p:nvSpPr>
        <p:spPr>
          <a:xfrm>
            <a:off x="578498" y="5299788"/>
            <a:ext cx="112620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Chen EY, Raghunathan V, </a:t>
            </a:r>
            <a:r>
              <a:rPr lang="en-US" sz="1200" b="1" dirty="0"/>
              <a:t>Prasad V</a:t>
            </a:r>
            <a:r>
              <a:rPr lang="en-US" sz="1200" dirty="0"/>
              <a:t>. </a:t>
            </a:r>
            <a:r>
              <a:rPr lang="en-US" sz="1200" dirty="0">
                <a:hlinkClick r:id="rId3"/>
              </a:rPr>
              <a:t>An Overview of Cancer Drugs Approved by the US Food and Drug Administration Based on the Surrogate End Point of Response Rate. </a:t>
            </a:r>
            <a:r>
              <a:rPr lang="en-US" sz="1200" i="1" dirty="0"/>
              <a:t>JAMA Intern Med.</a:t>
            </a:r>
            <a:r>
              <a:rPr lang="en-US" sz="1200" dirty="0"/>
              <a:t> 2019;179(7):915–921.</a:t>
            </a:r>
          </a:p>
        </p:txBody>
      </p:sp>
    </p:spTree>
    <p:extLst>
      <p:ext uri="{BB962C8B-B14F-4D97-AF65-F5344CB8AC3E}">
        <p14:creationId xmlns:p14="http://schemas.microsoft.com/office/powerpoint/2010/main" val="587331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1046</Words>
  <Application>Microsoft Office PowerPoint</Application>
  <PresentationFormat>Widescreen</PresentationFormat>
  <Paragraphs>107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Results and Discussion</vt:lpstr>
      <vt:lpstr>Results</vt:lpstr>
      <vt:lpstr>Results</vt:lpstr>
      <vt:lpstr>Results – what not to do </vt:lpstr>
      <vt:lpstr>Results – what not to do </vt:lpstr>
      <vt:lpstr>PowerPoint Presentation</vt:lpstr>
      <vt:lpstr>Tables</vt:lpstr>
      <vt:lpstr>PowerPoint Presentation</vt:lpstr>
      <vt:lpstr>PowerPoint Presentation</vt:lpstr>
      <vt:lpstr>Figures</vt:lpstr>
      <vt:lpstr>PowerPoint Presentation</vt:lpstr>
      <vt:lpstr>PowerPoint Presentation</vt:lpstr>
      <vt:lpstr>Discussion</vt:lpstr>
      <vt:lpstr>General outline (Rosner)</vt:lpstr>
      <vt:lpstr>Discussion components</vt:lpstr>
      <vt:lpstr>Questions to consider (Rosner)</vt:lpstr>
      <vt:lpstr>PowerPoint Presentation</vt:lpstr>
      <vt:lpstr>Twitter and Social Media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Results and Discussion</dc:title>
  <dc:creator>Haslam, Alyson</dc:creator>
  <cp:lastModifiedBy>Haslam, Alyson</cp:lastModifiedBy>
  <cp:revision>21</cp:revision>
  <dcterms:created xsi:type="dcterms:W3CDTF">2021-05-03T17:00:34Z</dcterms:created>
  <dcterms:modified xsi:type="dcterms:W3CDTF">2021-05-03T19:41:45Z</dcterms:modified>
</cp:coreProperties>
</file>