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3"/>
  </p:sldMasterIdLst>
  <p:notesMasterIdLst>
    <p:notesMasterId r:id="rId52"/>
  </p:notesMasterIdLst>
  <p:handoutMasterIdLst>
    <p:handoutMasterId r:id="rId53"/>
  </p:handoutMasterIdLst>
  <p:sldIdLst>
    <p:sldId id="533" r:id="rId4"/>
    <p:sldId id="573" r:id="rId5"/>
    <p:sldId id="574" r:id="rId6"/>
    <p:sldId id="539" r:id="rId7"/>
    <p:sldId id="540" r:id="rId8"/>
    <p:sldId id="587" r:id="rId9"/>
    <p:sldId id="541" r:id="rId10"/>
    <p:sldId id="542" r:id="rId11"/>
    <p:sldId id="543" r:id="rId12"/>
    <p:sldId id="544" r:id="rId13"/>
    <p:sldId id="591" r:id="rId14"/>
    <p:sldId id="592" r:id="rId15"/>
    <p:sldId id="545" r:id="rId16"/>
    <p:sldId id="546" r:id="rId17"/>
    <p:sldId id="547" r:id="rId18"/>
    <p:sldId id="548" r:id="rId19"/>
    <p:sldId id="549" r:id="rId20"/>
    <p:sldId id="550" r:id="rId21"/>
    <p:sldId id="551" r:id="rId22"/>
    <p:sldId id="554" r:id="rId23"/>
    <p:sldId id="552" r:id="rId24"/>
    <p:sldId id="559" r:id="rId25"/>
    <p:sldId id="558" r:id="rId26"/>
    <p:sldId id="560" r:id="rId27"/>
    <p:sldId id="597" r:id="rId28"/>
    <p:sldId id="585" r:id="rId29"/>
    <p:sldId id="584" r:id="rId30"/>
    <p:sldId id="561" r:id="rId31"/>
    <p:sldId id="562" r:id="rId32"/>
    <p:sldId id="563" r:id="rId33"/>
    <p:sldId id="564" r:id="rId34"/>
    <p:sldId id="565" r:id="rId35"/>
    <p:sldId id="593" r:id="rId36"/>
    <p:sldId id="566" r:id="rId37"/>
    <p:sldId id="567" r:id="rId38"/>
    <p:sldId id="586" r:id="rId39"/>
    <p:sldId id="579" r:id="rId40"/>
    <p:sldId id="580" r:id="rId41"/>
    <p:sldId id="581" r:id="rId42"/>
    <p:sldId id="582" r:id="rId43"/>
    <p:sldId id="569" r:id="rId44"/>
    <p:sldId id="578" r:id="rId45"/>
    <p:sldId id="572" r:id="rId46"/>
    <p:sldId id="594" r:id="rId47"/>
    <p:sldId id="595" r:id="rId48"/>
    <p:sldId id="596" r:id="rId49"/>
    <p:sldId id="598" r:id="rId50"/>
    <p:sldId id="599" r:id="rId5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48024"/>
    <a:srgbClr val="052049"/>
    <a:srgbClr val="CC99FF"/>
    <a:srgbClr val="178CCB"/>
    <a:srgbClr val="000000"/>
    <a:srgbClr val="90BD31"/>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0997" autoAdjust="0"/>
  </p:normalViewPr>
  <p:slideViewPr>
    <p:cSldViewPr snapToGrid="0">
      <p:cViewPr varScale="1">
        <p:scale>
          <a:sx n="55" d="100"/>
          <a:sy n="55" d="100"/>
        </p:scale>
        <p:origin x="2045" y="38"/>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40" d="100"/>
        <a:sy n="140" d="100"/>
      </p:scale>
      <p:origin x="0" y="-1645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913" y="8863013"/>
            <a:ext cx="2663825"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a:latin typeface="Arial" pitchFamily="34" charset="0"/>
                <a:cs typeface="Arial" pitchFamily="34" charset="0"/>
              </a:defRPr>
            </a:lvl1pPr>
          </a:lstStyle>
          <a:p>
            <a:pPr>
              <a:defRPr/>
            </a:pPr>
            <a:r>
              <a:rPr lang="en-US"/>
              <a:t>[ADD PRESENTATION TITLE: INSERT TAB &gt; HEADER &amp; FOOTER &gt; NOTES AND HANDOUTS]</a:t>
            </a:r>
          </a:p>
        </p:txBody>
      </p:sp>
      <p:sp>
        <p:nvSpPr>
          <p:cNvPr id="7" name="Date Placeholder 2"/>
          <p:cNvSpPr>
            <a:spLocks noGrp="1"/>
          </p:cNvSpPr>
          <p:nvPr>
            <p:ph type="dt" idx="1"/>
          </p:nvPr>
        </p:nvSpPr>
        <p:spPr>
          <a:xfrm>
            <a:off x="1198563" y="8856663"/>
            <a:ext cx="881062" cy="146050"/>
          </a:xfrm>
          <a:prstGeom prst="rect">
            <a:avLst/>
          </a:prstGeom>
        </p:spPr>
        <p:txBody>
          <a:bodyPr vert="horz" lIns="0" tIns="0" rIns="0" bIns="0" rtlCol="0"/>
          <a:lstStyle>
            <a:lvl1pPr algn="l" eaLnBrk="1" fontAlgn="auto" hangingPunct="1">
              <a:spcBef>
                <a:spcPts val="0"/>
              </a:spcBef>
              <a:spcAft>
                <a:spcPts val="0"/>
              </a:spcAft>
              <a:defRPr sz="800">
                <a:latin typeface="Arial" pitchFamily="34" charset="0"/>
                <a:cs typeface="Arial" pitchFamily="34" charset="0"/>
              </a:defRPr>
            </a:lvl1pPr>
          </a:lstStyle>
          <a:p>
            <a:pPr>
              <a:defRPr/>
            </a:pPr>
            <a:fld id="{F8D680B7-6C57-4027-93A0-960D966803F5}" type="datetime1">
              <a:rPr lang="en-US" smtClean="0"/>
              <a:t>11/15/2018</a:t>
            </a:fld>
            <a:endParaRPr lang="en-US" dirty="0"/>
          </a:p>
        </p:txBody>
      </p:sp>
      <p:cxnSp>
        <p:nvCxnSpPr>
          <p:cNvPr id="44" name="Straight Connector 43"/>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32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kern="1200">
                <a:solidFill>
                  <a:schemeClr val="tx1"/>
                </a:solidFill>
                <a:latin typeface="Arial" pitchFamily="34" charset="0"/>
                <a:ea typeface="+mn-ea"/>
                <a:cs typeface="Arial" pitchFamily="34" charset="0"/>
              </a:defRPr>
            </a:lvl1pPr>
          </a:lstStyle>
          <a:p>
            <a:pPr>
              <a:defRPr/>
            </a:pPr>
            <a:fld id="{D1786D7C-1D6B-4C3A-969C-11E3524D5FBA}" type="slidenum">
              <a:rPr/>
              <a:pPr>
                <a:defRPr/>
              </a:pPr>
              <a:t>‹#›</a:t>
            </a:fld>
            <a:endParaRPr dirty="0"/>
          </a:p>
        </p:txBody>
      </p:sp>
      <p:pic>
        <p:nvPicPr>
          <p:cNvPr id="143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441325" y="4079875"/>
            <a:ext cx="5961063" cy="4481513"/>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1" name="Header Placeholder 1"/>
          <p:cNvSpPr>
            <a:spLocks noGrp="1"/>
          </p:cNvSpPr>
          <p:nvPr>
            <p:ph type="hdr" sz="quarter"/>
          </p:nvPr>
        </p:nvSpPr>
        <p:spPr>
          <a:xfrm>
            <a:off x="2227263" y="8863013"/>
            <a:ext cx="2665412"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i="0">
                <a:latin typeface="Arial" pitchFamily="34" charset="0"/>
                <a:cs typeface="Arial" pitchFamily="34" charset="0"/>
              </a:defRPr>
            </a:lvl1pPr>
          </a:lstStyle>
          <a:p>
            <a:pPr>
              <a:defRPr/>
            </a:pPr>
            <a:r>
              <a:rPr lang="en-US"/>
              <a:t>[ADD PRESENTATION TITLE: INSERT TAB &gt; HEADER &amp; FOOTER &gt; NOTES AND HANDOUTS]</a:t>
            </a:r>
            <a:endParaRPr lang="en-US" dirty="0"/>
          </a:p>
        </p:txBody>
      </p:sp>
      <p:sp>
        <p:nvSpPr>
          <p:cNvPr id="12" name="Date Placeholder 2"/>
          <p:cNvSpPr>
            <a:spLocks noGrp="1"/>
          </p:cNvSpPr>
          <p:nvPr>
            <p:ph type="dt" idx="1"/>
          </p:nvPr>
        </p:nvSpPr>
        <p:spPr>
          <a:xfrm>
            <a:off x="1206500" y="8856663"/>
            <a:ext cx="879475" cy="146050"/>
          </a:xfrm>
          <a:prstGeom prst="rect">
            <a:avLst/>
          </a:prstGeom>
        </p:spPr>
        <p:txBody>
          <a:bodyPr vert="horz" lIns="0" tIns="0" rIns="0" bIns="0" rtlCol="0"/>
          <a:lstStyle>
            <a:lvl1pPr algn="l" eaLnBrk="1" fontAlgn="auto" hangingPunct="1">
              <a:spcBef>
                <a:spcPts val="0"/>
              </a:spcBef>
              <a:spcAft>
                <a:spcPts val="0"/>
              </a:spcAft>
              <a:defRPr sz="800" i="0">
                <a:latin typeface="Arial" pitchFamily="34" charset="0"/>
                <a:cs typeface="Arial" pitchFamily="34" charset="0"/>
              </a:defRPr>
            </a:lvl1pPr>
          </a:lstStyle>
          <a:p>
            <a:pPr>
              <a:defRPr/>
            </a:pPr>
            <a:fld id="{32C76DE8-0A84-4FA2-8964-47B1F720999A}" type="datetime1">
              <a:rPr lang="en-US" smtClean="0"/>
              <a:t>11/15/2018</a:t>
            </a:fld>
            <a:endParaRPr lang="en-US" dirty="0"/>
          </a:p>
        </p:txBody>
      </p:sp>
      <p:sp>
        <p:nvSpPr>
          <p:cNvPr id="28" name="Slide Number Placeholder 6"/>
          <p:cNvSpPr>
            <a:spLocks noGrp="1"/>
          </p:cNvSpPr>
          <p:nvPr>
            <p:ph type="sldNum" sz="quarter" idx="5"/>
          </p:nvPr>
        </p:nvSpPr>
        <p:spPr>
          <a:xfrm>
            <a:off x="44767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89B28AD-C9E3-4D5B-9F3E-BE846E322C5C}" type="slidenum">
              <a:rPr/>
              <a:pPr>
                <a:defRPr/>
              </a:pPr>
              <a:t>‹#›</a:t>
            </a:fld>
            <a:endParaRPr dirty="0"/>
          </a:p>
        </p:txBody>
      </p:sp>
      <p:cxnSp>
        <p:nvCxnSpPr>
          <p:cNvPr id="29" name="Straight Connector 28"/>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notesStyle>
    <a:lvl1pPr marL="114300" indent="-114300" algn="l" rtl="0" eaLnBrk="0" fontAlgn="base" hangingPunct="0">
      <a:spcBef>
        <a:spcPts val="8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panose="020B0604020202020204" pitchFamily="34"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Informa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smtClean="0"/>
          </a:p>
        </p:txBody>
      </p:sp>
      <p:sp>
        <p:nvSpPr>
          <p:cNvPr id="163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163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41BE7F0-27E9-4FAA-B246-DF2862A4D603}" type="datetime1">
              <a:rPr lang="en-US" altLang="en-US" smtClean="0">
                <a:latin typeface="Arial" panose="020B0604020202020204" pitchFamily="34" charset="0"/>
              </a:rPr>
              <a:t>11/15/2018</a:t>
            </a:fld>
            <a:endParaRPr lang="en-US" altLang="en-US" smtClean="0">
              <a:latin typeface="Arial" panose="020B0604020202020204" pitchFamily="34" charset="0"/>
            </a:endParaRPr>
          </a:p>
        </p:txBody>
      </p:sp>
      <p:sp>
        <p:nvSpPr>
          <p:cNvPr id="163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8D493BB-CA31-448B-9904-5927A40E1758}" type="slidenum">
              <a:rPr altLang="en-US" smtClean="0">
                <a:latin typeface="Arial" panose="020B0604020202020204" pitchFamily="34" charset="0"/>
              </a:rPr>
              <a:pPr fontAlgn="base">
                <a:spcBef>
                  <a:spcPct val="0"/>
                </a:spcBef>
                <a:spcAft>
                  <a:spcPct val="0"/>
                </a:spcAft>
              </a:pPr>
              <a:t>1</a:t>
            </a:fld>
            <a:endParaRPr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Arial" charset="0"/>
                <a:cs typeface="Arial" pitchFamily="34" charset="0"/>
              </a:rPr>
              <a:t>‘guessing’ by some studied persons on one or more items. Such individuals may tend to possess low ability levels and elect to ‘guess’ the correct answers on them. To respond to this challenge, the 3PL model includes a third parameter for any item on which guessing is suspected.</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31</a:t>
            </a:fld>
            <a:endParaRPr lang="en-US" dirty="0"/>
          </a:p>
        </p:txBody>
      </p:sp>
    </p:spTree>
    <p:extLst>
      <p:ext uri="{BB962C8B-B14F-4D97-AF65-F5344CB8AC3E}">
        <p14:creationId xmlns:p14="http://schemas.microsoft.com/office/powerpoint/2010/main" val="75115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Information"/>
              </a:rPr>
              <a:t>Information</a:t>
            </a:r>
            <a:r>
              <a:rPr lang="en-US" dirty="0" smtClean="0"/>
              <a:t> is a function of the discrimination parameter of the item, as well as the conditional variance and </a:t>
            </a:r>
            <a:r>
              <a:rPr lang="en-US" dirty="0" err="1" smtClean="0"/>
              <a:t>pseudoguessing</a:t>
            </a:r>
            <a:r>
              <a:rPr lang="en-US" dirty="0" smtClean="0"/>
              <a:t> parameter (if used). </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34</a:t>
            </a:fld>
            <a:endParaRPr lang="en-US" dirty="0"/>
          </a:p>
        </p:txBody>
      </p:sp>
    </p:spTree>
    <p:extLst>
      <p:ext uri="{BB962C8B-B14F-4D97-AF65-F5344CB8AC3E}">
        <p14:creationId xmlns:p14="http://schemas.microsoft.com/office/powerpoint/2010/main" val="4468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panose="020B0604020202020204" pitchFamily="34" charset="0"/>
              </a:rPr>
              <a:t>For IRT, each individual item can be used for comparison purposes</a:t>
            </a:r>
          </a:p>
          <a:p>
            <a:r>
              <a:rPr lang="en-US" dirty="0" smtClean="0">
                <a:effectLst/>
                <a:latin typeface="Arial" panose="020B0604020202020204" pitchFamily="34" charset="0"/>
              </a:rPr>
              <a:t>Person endorses better rating on “hard items”-The person is higher on the trait</a:t>
            </a:r>
          </a:p>
          <a:p>
            <a:r>
              <a:rPr lang="en-US" dirty="0" smtClean="0">
                <a:effectLst/>
                <a:latin typeface="Arial" panose="020B0604020202020204" pitchFamily="34" charset="0"/>
              </a:rPr>
              <a:t>Person endorses worse rating on “easy items” -The person is lower on the trait</a:t>
            </a:r>
          </a:p>
          <a:p>
            <a:r>
              <a:rPr lang="en-US" dirty="0" smtClean="0">
                <a:effectLst/>
                <a:latin typeface="Arial" panose="020B0604020202020204" pitchFamily="34" charset="0"/>
              </a:rPr>
              <a:t>Items that measure the same construct can be aggregated into longer assessment</a:t>
            </a:r>
          </a:p>
          <a:p>
            <a:endParaRPr lang="en-US" dirty="0" smtClean="0">
              <a:effectLst/>
              <a:latin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35</a:t>
            </a:fld>
            <a:endParaRPr lang="en-US" dirty="0"/>
          </a:p>
        </p:txBody>
      </p:sp>
    </p:spTree>
    <p:extLst>
      <p:ext uri="{BB962C8B-B14F-4D97-AF65-F5344CB8AC3E}">
        <p14:creationId xmlns:p14="http://schemas.microsoft.com/office/powerpoint/2010/main" val="328984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sz="1200" dirty="0" smtClean="0"/>
              <a:t>IRT item parameters are not dependent on the sample used to generate the parameters, and are assumed to be invariant across divergent groups within a research population and across populations.</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endParaRPr lang="en-US" altLang="en-US" sz="120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36</a:t>
            </a:fld>
            <a:endParaRPr lang="en-US" dirty="0"/>
          </a:p>
        </p:txBody>
      </p:sp>
    </p:spTree>
    <p:extLst>
      <p:ext uri="{BB962C8B-B14F-4D97-AF65-F5344CB8AC3E}">
        <p14:creationId xmlns:p14="http://schemas.microsoft.com/office/powerpoint/2010/main" val="137787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CTT requires that participants respond to every item of a measure. If a person skips an item or chooses not to answer an item, the missing response must be imputed. Persons' trait levels are estimated by manipulating item scores mathematically. In most cases, the mathematics is the simple summing of item scores.</a:t>
            </a:r>
          </a:p>
          <a:p>
            <a:r>
              <a:rPr lang="en-US" dirty="0" smtClean="0"/>
              <a:t>With an IRT model, imputation of missing responses is unnecessary.</a:t>
            </a:r>
            <a:endParaRPr lang="en-US" dirty="0" smtClean="0">
              <a:effectLst/>
              <a:latin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37</a:t>
            </a:fld>
            <a:endParaRPr lang="en-US" dirty="0"/>
          </a:p>
        </p:txBody>
      </p:sp>
    </p:spTree>
    <p:extLst>
      <p:ext uri="{BB962C8B-B14F-4D97-AF65-F5344CB8AC3E}">
        <p14:creationId xmlns:p14="http://schemas.microsoft.com/office/powerpoint/2010/main" val="140927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can develop a criterion-referenced test that has most precision around the cut-off score, and good for tests where a core of items is administered, but different groups get different subsets (i.e., cross-cultural testing, computer adapted testing). Some disadvantages of IRT are strict assumptions, large sample size (minimum 200; 1000 for complex models), more difficult to use than CTT: computer programs not readily available and models are complex and difficult to understand.</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42</a:t>
            </a:fld>
            <a:endParaRPr lang="en-US" dirty="0"/>
          </a:p>
        </p:txBody>
      </p:sp>
    </p:spTree>
    <p:extLst>
      <p:ext uri="{BB962C8B-B14F-4D97-AF65-F5344CB8AC3E}">
        <p14:creationId xmlns:p14="http://schemas.microsoft.com/office/powerpoint/2010/main" val="31999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44</a:t>
            </a:fld>
            <a:endParaRPr lang="en-US" dirty="0"/>
          </a:p>
        </p:txBody>
      </p:sp>
    </p:spTree>
    <p:extLst>
      <p:ext uri="{BB962C8B-B14F-4D97-AF65-F5344CB8AC3E}">
        <p14:creationId xmlns:p14="http://schemas.microsoft.com/office/powerpoint/2010/main" val="32731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measure that is computer administered </a:t>
            </a:r>
            <a:r>
              <a:rPr lang="en-US" i="1" dirty="0" smtClean="0"/>
              <a:t>only</a:t>
            </a:r>
            <a:r>
              <a:rPr lang="en-US" dirty="0" smtClean="0"/>
              <a:t> is not computer </a:t>
            </a:r>
            <a:r>
              <a:rPr lang="en-US" i="1" dirty="0" smtClean="0"/>
              <a:t>adaptive</a:t>
            </a:r>
            <a:r>
              <a:rPr lang="en-US" dirty="0" smtClean="0"/>
              <a:t>. In the former, the patient responds by computer to an exact equivalent of the measure's paper-and-pencil counterpart. Only the delivery mode changes. Persons respond to each item, and their scores are computed exactly as they would have been in the paper-and-pencil version. A measure is adaptive only when the selection of items is </a:t>
            </a:r>
            <a:r>
              <a:rPr lang="en-US" i="1" dirty="0" smtClean="0"/>
              <a:t>adapted</a:t>
            </a:r>
            <a:r>
              <a:rPr lang="en-US" dirty="0" smtClean="0"/>
              <a:t> to prior estimates of the respondent's level of the construct being measured.</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46</a:t>
            </a:fld>
            <a:endParaRPr lang="en-US" dirty="0"/>
          </a:p>
        </p:txBody>
      </p:sp>
    </p:spTree>
    <p:extLst>
      <p:ext uri="{BB962C8B-B14F-4D97-AF65-F5344CB8AC3E}">
        <p14:creationId xmlns:p14="http://schemas.microsoft.com/office/powerpoint/2010/main" val="202484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122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E1217E25-C557-4E6A-86AB-F67395F2930D}" type="datetime1">
              <a:rPr lang="en-US" altLang="en-US">
                <a:latin typeface="Arial" panose="020B0604020202020204" pitchFamily="34" charset="0"/>
              </a:rPr>
              <a:pPr fontAlgn="base">
                <a:spcBef>
                  <a:spcPct val="0"/>
                </a:spcBef>
                <a:spcAft>
                  <a:spcPct val="0"/>
                </a:spcAft>
              </a:pPr>
              <a:t>11/15/2018</a:t>
            </a:fld>
            <a:endParaRPr lang="en-US" altLang="en-US">
              <a:latin typeface="Arial" panose="020B0604020202020204" pitchFamily="34" charset="0"/>
            </a:endParaRPr>
          </a:p>
        </p:txBody>
      </p:sp>
      <p:sp>
        <p:nvSpPr>
          <p:cNvPr id="122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7B057EE-2D16-48CE-95A5-D269259BE0F4}" type="slidenum">
              <a:rPr altLang="en-US" smtClean="0">
                <a:latin typeface="Arial" panose="020B0604020202020204" pitchFamily="34" charset="0"/>
              </a:rPr>
              <a:pPr fontAlgn="base">
                <a:spcBef>
                  <a:spcPct val="0"/>
                </a:spcBef>
                <a:spcAft>
                  <a:spcPct val="0"/>
                </a:spcAft>
              </a:pPr>
              <a:t>2</a:t>
            </a:fld>
            <a:endParaRPr altLang="en-US" smtClean="0">
              <a:latin typeface="Arial" panose="020B0604020202020204" pitchFamily="34" charset="0"/>
            </a:endParaRPr>
          </a:p>
        </p:txBody>
      </p:sp>
    </p:spTree>
    <p:extLst>
      <p:ext uri="{BB962C8B-B14F-4D97-AF65-F5344CB8AC3E}">
        <p14:creationId xmlns:p14="http://schemas.microsoft.com/office/powerpoint/2010/main" val="402310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test construction, a general goal is to arrive at a test of minimum length</a:t>
            </a:r>
            <a:r>
              <a:rPr lang="en-US" baseline="0" dirty="0" smtClean="0"/>
              <a:t> that will yield scores with the necessary degree of reliability and validity for the intended uses.</a:t>
            </a:r>
          </a:p>
          <a:p>
            <a:r>
              <a:rPr lang="en-US" baseline="0" dirty="0" smtClean="0"/>
              <a:t>In constructing a new test (or shortening or otherwise revising an existing one), the final set of items is usually identified through a process known as item analysis.</a:t>
            </a:r>
          </a:p>
          <a:p>
            <a:r>
              <a:rPr lang="en-US" baseline="0" dirty="0" smtClean="0"/>
              <a:t>Item analysis is broadly defined as the computation and examination of any statistical property of examinee’s responses to an individual test item.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a:t>
            </a:fld>
            <a:endParaRPr lang="en-US" dirty="0"/>
          </a:p>
        </p:txBody>
      </p:sp>
    </p:spTree>
    <p:extLst>
      <p:ext uri="{BB962C8B-B14F-4D97-AF65-F5344CB8AC3E}">
        <p14:creationId xmlns:p14="http://schemas.microsoft.com/office/powerpoint/2010/main" val="307121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6</a:t>
            </a:fld>
            <a:endParaRPr lang="en-US" dirty="0"/>
          </a:p>
        </p:txBody>
      </p:sp>
    </p:spTree>
    <p:extLst>
      <p:ext uri="{BB962C8B-B14F-4D97-AF65-F5344CB8AC3E}">
        <p14:creationId xmlns:p14="http://schemas.microsoft.com/office/powerpoint/2010/main" val="204490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D</a:t>
            </a:r>
            <a:r>
              <a:rPr lang="en-US" baseline="0" dirty="0" smtClean="0"/>
              <a:t> indicates that the item discriminates in favor of the upper group</a:t>
            </a:r>
          </a:p>
          <a:p>
            <a:r>
              <a:rPr lang="en-US" baseline="0" dirty="0" smtClean="0"/>
              <a:t>Negative D indicates that the item is a reverse discriminator, favoring the lower-scoring group.</a:t>
            </a:r>
          </a:p>
          <a:p>
            <a:r>
              <a:rPr lang="en-US" baseline="0" dirty="0" smtClean="0"/>
              <a:t>Limitation: sampling distribution of D is unknown.</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9</a:t>
            </a:fld>
            <a:endParaRPr lang="en-US" dirty="0"/>
          </a:p>
        </p:txBody>
      </p:sp>
    </p:spTree>
    <p:extLst>
      <p:ext uri="{BB962C8B-B14F-4D97-AF65-F5344CB8AC3E}">
        <p14:creationId xmlns:p14="http://schemas.microsoft.com/office/powerpoint/2010/main" val="381165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dirty="0" smtClean="0"/>
              <a:t>IRT methods model how persons with given trait levels will respond to items that have specified characteristics. The “specified characteristics” may include item difficulty, item discrimination, and item “guessing</a:t>
            </a:r>
            <a:r>
              <a:rPr lang="en-US" dirty="0" smtClean="0"/>
              <a:t>.”</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dirty="0" smtClean="0"/>
              <a:t>CTT does</a:t>
            </a:r>
            <a:r>
              <a:rPr lang="en-US" baseline="0" dirty="0" smtClean="0"/>
              <a:t> not provide information about how subjects at different ability levels on the trait have performed on the item.</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18</a:t>
            </a:fld>
            <a:endParaRPr lang="en-US" dirty="0"/>
          </a:p>
        </p:txBody>
      </p:sp>
    </p:spTree>
    <p:extLst>
      <p:ext uri="{BB962C8B-B14F-4D97-AF65-F5344CB8AC3E}">
        <p14:creationId xmlns:p14="http://schemas.microsoft.com/office/powerpoint/2010/main" val="240006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option for small sample size</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smtClean="0"/>
              <a:t>Conduct a logistic regression and choose a model that fits the data better than other models and with fewer parameters</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24</a:t>
            </a:fld>
            <a:endParaRPr lang="en-US" dirty="0"/>
          </a:p>
        </p:txBody>
      </p:sp>
    </p:spTree>
    <p:extLst>
      <p:ext uri="{BB962C8B-B14F-4D97-AF65-F5344CB8AC3E}">
        <p14:creationId xmlns:p14="http://schemas.microsoft.com/office/powerpoint/2010/main" val="336507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option for small </a:t>
            </a:r>
            <a:r>
              <a:rPr lang="en-US" smtClean="0"/>
              <a:t>sample size</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27</a:t>
            </a:fld>
            <a:endParaRPr lang="en-US" dirty="0"/>
          </a:p>
        </p:txBody>
      </p:sp>
    </p:spTree>
    <p:extLst>
      <p:ext uri="{BB962C8B-B14F-4D97-AF65-F5344CB8AC3E}">
        <p14:creationId xmlns:p14="http://schemas.microsoft.com/office/powerpoint/2010/main" val="47629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Arial" charset="0"/>
                <a:cs typeface="Arial" pitchFamily="34" charset="0"/>
              </a:rPr>
              <a:t>We </a:t>
            </a:r>
            <a:r>
              <a:rPr lang="en-US" sz="1200" kern="1200" dirty="0" smtClean="0">
                <a:solidFill>
                  <a:schemeClr val="tx1"/>
                </a:solidFill>
                <a:effectLst/>
                <a:latin typeface="Arial" pitchFamily="34" charset="0"/>
                <a:ea typeface="Arial" charset="0"/>
                <a:cs typeface="Arial" pitchFamily="34" charset="0"/>
              </a:rPr>
              <a:t>could see from the graph that item 3 is the easiest in the analyzed dataset. If we add a black horizontal line at </a:t>
            </a:r>
            <a:r>
              <a:rPr lang="en-US" sz="1200" kern="1200" dirty="0" err="1" smtClean="0">
                <a:solidFill>
                  <a:schemeClr val="tx1"/>
                </a:solidFill>
                <a:effectLst/>
                <a:latin typeface="Arial" pitchFamily="34" charset="0"/>
                <a:ea typeface="Arial" charset="0"/>
                <a:cs typeface="Arial" pitchFamily="34" charset="0"/>
              </a:rPr>
              <a:t>prob</a:t>
            </a:r>
            <a:r>
              <a:rPr lang="en-US" sz="1200" kern="1200" dirty="0" smtClean="0">
                <a:solidFill>
                  <a:schemeClr val="tx1"/>
                </a:solidFill>
                <a:effectLst/>
                <a:latin typeface="Arial" pitchFamily="34" charset="0"/>
                <a:ea typeface="Arial" charset="0"/>
                <a:cs typeface="Arial" pitchFamily="34" charset="0"/>
              </a:rPr>
              <a:t>=0.5, ICC for item 1 would be the first to cross it (even subjects</a:t>
            </a:r>
            <a:r>
              <a:rPr lang="en-US" sz="1200" kern="1200" baseline="0" dirty="0" smtClean="0">
                <a:solidFill>
                  <a:schemeClr val="tx1"/>
                </a:solidFill>
                <a:effectLst/>
                <a:latin typeface="Arial" pitchFamily="34" charset="0"/>
                <a:ea typeface="Arial" charset="0"/>
                <a:cs typeface="Arial" pitchFamily="34" charset="0"/>
              </a:rPr>
              <a:t> with very low ability, correctly answer it in high proportions)</a:t>
            </a:r>
            <a:r>
              <a:rPr lang="en-US" sz="1200" kern="1200" dirty="0" smtClean="0">
                <a:solidFill>
                  <a:schemeClr val="tx1"/>
                </a:solidFill>
                <a:effectLst/>
                <a:latin typeface="Arial" pitchFamily="34" charset="0"/>
                <a:ea typeface="Arial" charset="0"/>
                <a:cs typeface="Arial" pitchFamily="34" charset="0"/>
              </a:rPr>
              <a:t>, indicating that it is the easiest item. </a:t>
            </a:r>
          </a:p>
          <a:p>
            <a:r>
              <a:rPr lang="en-US" sz="1200" kern="1200" dirty="0" smtClean="0">
                <a:solidFill>
                  <a:schemeClr val="tx1"/>
                </a:solidFill>
                <a:effectLst/>
                <a:latin typeface="Arial" pitchFamily="34" charset="0"/>
                <a:ea typeface="Arial" charset="0"/>
                <a:cs typeface="Arial" pitchFamily="34" charset="0"/>
              </a:rPr>
              <a:t>In the same fashion, item 2 seems to be the hardest item (</a:t>
            </a:r>
            <a:r>
              <a:rPr lang="en-US" sz="1200" kern="1200" baseline="0" dirty="0" smtClean="0">
                <a:solidFill>
                  <a:schemeClr val="tx1"/>
                </a:solidFill>
                <a:effectLst/>
                <a:latin typeface="Arial" pitchFamily="34" charset="0"/>
                <a:ea typeface="Arial" charset="0"/>
                <a:cs typeface="Arial" pitchFamily="34" charset="0"/>
              </a:rPr>
              <a:t>even subjects with very high abilities answer it incorrectly sometimes)</a:t>
            </a:r>
            <a:r>
              <a:rPr lang="en-US" sz="1200" kern="1200" dirty="0" smtClean="0">
                <a:solidFill>
                  <a:schemeClr val="tx1"/>
                </a:solidFill>
                <a:effectLst/>
                <a:latin typeface="Arial" pitchFamily="34" charset="0"/>
                <a:ea typeface="Arial" charset="0"/>
                <a:cs typeface="Arial" pitchFamily="34" charset="0"/>
              </a:rPr>
              <a:t>.</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32C76DE8-0A84-4FA2-8964-47B1F720999A}" type="datetime1">
              <a:rPr lang="en-US" smtClean="0"/>
              <a:t>11/15/2018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29</a:t>
            </a:fld>
            <a:endParaRPr lang="en-US" dirty="0"/>
          </a:p>
        </p:txBody>
      </p:sp>
    </p:spTree>
    <p:extLst>
      <p:ext uri="{BB962C8B-B14F-4D97-AF65-F5344CB8AC3E}">
        <p14:creationId xmlns:p14="http://schemas.microsoft.com/office/powerpoint/2010/main" val="671136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p:nvSpPr>
        <p:spPr bwMode="auto">
          <a:xfrm>
            <a:off x="365125" y="366713"/>
            <a:ext cx="6859588"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smtClean="0">
              <a:solidFill>
                <a:schemeClr val="bg1"/>
              </a:solidFill>
              <a:latin typeface="Arial" panose="020B0604020202020204" pitchFamily="34" charset="0"/>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userDrawn="1"/>
        </p:nvSpPr>
        <p:spPr bwMode="invGray">
          <a:xfrm>
            <a:off x="365124" y="366713"/>
            <a:ext cx="7224713"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smtClean="0">
              <a:solidFill>
                <a:schemeClr val="bg1"/>
              </a:solidFill>
              <a:latin typeface="Arial" panose="020B0604020202020204" pitchFamily="34" charset="0"/>
            </a:endParaRPr>
          </a:p>
        </p:txBody>
      </p:sp>
      <p:pic>
        <p:nvPicPr>
          <p:cNvPr id="9"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188" y="742950"/>
            <a:ext cx="1052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34"/>
          <p:cNvSpPr>
            <a:spLocks noGrp="1"/>
          </p:cNvSpPr>
          <p:nvPr>
            <p:ph type="title"/>
          </p:nvPr>
        </p:nvSpPr>
        <p:spPr>
          <a:xfrm>
            <a:off x="648605" y="2446074"/>
            <a:ext cx="6576108" cy="618631"/>
          </a:xfrm>
        </p:spPr>
        <p:txBody>
          <a:bodyPr rtlCol="0" anchor="b"/>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smtClean="0"/>
              <a:t>Click to edit Master title style</a:t>
            </a:r>
            <a:endParaRPr lang="en-US" dirty="0"/>
          </a:p>
        </p:txBody>
      </p:sp>
      <p:sp>
        <p:nvSpPr>
          <p:cNvPr id="38" name="Text Placeholder 2"/>
          <p:cNvSpPr>
            <a:spLocks noGrp="1"/>
          </p:cNvSpPr>
          <p:nvPr>
            <p:ph type="body" idx="1"/>
          </p:nvPr>
        </p:nvSpPr>
        <p:spPr>
          <a:xfrm>
            <a:off x="654696" y="2999514"/>
            <a:ext cx="6550481" cy="507831"/>
          </a:xfrm>
        </p:spPr>
        <p:txBody>
          <a:bodyPr>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sz="quarter" idx="10"/>
          </p:nvPr>
        </p:nvSpPr>
        <p:spPr>
          <a:xfrm>
            <a:off x="746125" y="4045554"/>
            <a:ext cx="6478588" cy="365125"/>
          </a:xfrm>
        </p:spPr>
        <p:txBody>
          <a:bodyPr lIns="0" tIns="0" rIns="0" bIns="0" rtlCol="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lvl="0"/>
            <a:r>
              <a:rPr lang="en-US" dirty="0" smtClean="0"/>
              <a:t>Click to edit Master text styles</a:t>
            </a:r>
            <a:endParaRPr lang="en-US" dirty="0"/>
          </a:p>
        </p:txBody>
      </p:sp>
      <p:sp>
        <p:nvSpPr>
          <p:cNvPr id="10" name="Date Placeholder 4"/>
          <p:cNvSpPr>
            <a:spLocks noGrp="1"/>
          </p:cNvSpPr>
          <p:nvPr>
            <p:ph type="dt" sz="half" idx="11"/>
          </p:nvPr>
        </p:nvSpPr>
        <p:spPr>
          <a:xfrm>
            <a:off x="747713" y="4906963"/>
            <a:ext cx="1925637" cy="239712"/>
          </a:xfrm>
          <a:prstGeom prst="rect">
            <a:avLst/>
          </a:prstGeom>
        </p:spPr>
        <p:txBody>
          <a:bodyPr vert="horz" wrap="square" lIns="0" tIns="0" rIns="0" bIns="0" rtlCol="0" anchor="b" anchorCtr="0"/>
          <a:lstStyle>
            <a:lvl1pPr algn="l" eaLnBrk="1" fontAlgn="auto" hangingPunct="1">
              <a:spcBef>
                <a:spcPts val="0"/>
              </a:spcBef>
              <a:spcAft>
                <a:spcPts val="0"/>
              </a:spcAft>
              <a:defRPr sz="1200" i="0">
                <a:solidFill>
                  <a:schemeClr val="bg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5915180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477227"/>
            <a:ext cx="8415193" cy="563231"/>
          </a:xfrm>
        </p:spPr>
        <p:txBody>
          <a:bodyPr rtlCol="0"/>
          <a:lstStyle>
            <a:lvl1pPr>
              <a:defRPr lang="en-US" sz="360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65125" y="1511798"/>
            <a:ext cx="8415193" cy="4011502"/>
          </a:xfrm>
        </p:spPr>
        <p:txBody>
          <a:bodyPr rtlCol="0">
            <a:noAutofit/>
          </a:bodyPr>
          <a:lstStyle>
            <a:lvl1pPr marL="457200" indent="-457200">
              <a:defRPr lang="en-US" dirty="0" smtClean="0">
                <a:latin typeface="Arial" panose="020B0604020202020204" pitchFamily="34" charset="0"/>
                <a:cs typeface="Arial" panose="020B0604020202020204" pitchFamily="34" charset="0"/>
              </a:defRPr>
            </a:lvl1pPr>
            <a:lvl2pPr marL="914400" indent="-457200">
              <a:defRPr lang="en-US" dirty="0" smtClean="0">
                <a:latin typeface="Arial" panose="020B0604020202020204" pitchFamily="34" charset="0"/>
                <a:cs typeface="Arial" panose="020B0604020202020204" pitchFamily="34" charset="0"/>
              </a:defRPr>
            </a:lvl2pPr>
            <a:lvl3pPr marL="1257300" indent="-342900">
              <a:defRPr lang="en-US" dirty="0" smtClean="0">
                <a:latin typeface="Arial" panose="020B0604020202020204" pitchFamily="34" charset="0"/>
                <a:cs typeface="Arial" panose="020B0604020202020204" pitchFamily="34" charset="0"/>
              </a:defRPr>
            </a:lvl3pPr>
            <a:lvl4pPr marL="1547813" indent="-228600">
              <a:defRPr lang="en-US" dirty="0" smtClean="0">
                <a:latin typeface="Arial" panose="020B0604020202020204" pitchFamily="34" charset="0"/>
                <a:cs typeface="Arial" panose="020B0604020202020204" pitchFamily="34" charset="0"/>
              </a:defRPr>
            </a:lvl4pPr>
            <a:lvl5pPr marL="1828800" indent="-280988">
              <a:defRPr lang="en-US" dirty="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0"/>
          </p:nvPr>
        </p:nvSpPr>
        <p:spPr>
          <a:xfrm>
            <a:off x="365125" y="6380163"/>
            <a:ext cx="423863" cy="273050"/>
          </a:xfrm>
        </p:spPr>
        <p:txBody>
          <a:bodyPr/>
          <a:lstStyle>
            <a:lvl1pPr algn="l">
              <a:defRPr sz="1600" i="0">
                <a:solidFill>
                  <a:schemeClr val="tx1"/>
                </a:solidFill>
                <a:latin typeface="Arial" pitchFamily="34" charset="0"/>
                <a:cs typeface="Arial" pitchFamily="34" charset="0"/>
              </a:defRPr>
            </a:lvl1pPr>
          </a:lstStyle>
          <a:p>
            <a:pPr>
              <a:defRPr/>
            </a:pPr>
            <a:fld id="{6E7712CB-7101-4A3E-A921-54430E1CCF2F}" type="slidenum">
              <a:rPr lang="en-US"/>
              <a:pPr>
                <a:defRPr/>
              </a:pPr>
              <a:t>‹#›</a:t>
            </a:fld>
            <a:endParaRPr lang="en-US" dirty="0"/>
          </a:p>
        </p:txBody>
      </p:sp>
    </p:spTree>
    <p:extLst>
      <p:ext uri="{BB962C8B-B14F-4D97-AF65-F5344CB8AC3E}">
        <p14:creationId xmlns:p14="http://schemas.microsoft.com/office/powerpoint/2010/main" val="35063891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69888" y="345346"/>
            <a:ext cx="8355509" cy="563231"/>
          </a:xfrm>
        </p:spPr>
        <p:txBody>
          <a:bodyPr rtlCol="0"/>
          <a:lstStyle>
            <a:lvl1pPr>
              <a:defRPr lang="en-US" sz="360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69888" y="1767177"/>
            <a:ext cx="8373745" cy="4249105"/>
          </a:xfrm>
        </p:spPr>
        <p:txBody>
          <a:bodyPr rtlCol="0">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p:nvPr>
        </p:nvSpPr>
        <p:spPr>
          <a:xfrm>
            <a:off x="369888" y="1180911"/>
            <a:ext cx="8087171" cy="313932"/>
          </a:xfrm>
        </p:spPr>
        <p:txBody>
          <a:bodyPr/>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Slide Number Placeholder 6"/>
          <p:cNvSpPr>
            <a:spLocks noGrp="1"/>
          </p:cNvSpPr>
          <p:nvPr>
            <p:ph type="sldNum" sz="quarter" idx="11"/>
          </p:nvPr>
        </p:nvSpPr>
        <p:spPr>
          <a:xfrm>
            <a:off x="369888" y="6359525"/>
            <a:ext cx="442912" cy="222250"/>
          </a:xfrm>
        </p:spPr>
        <p:txBody>
          <a:bodyPr/>
          <a:lstStyle>
            <a:lvl1pPr algn="l">
              <a:defRPr sz="1600" i="0">
                <a:solidFill>
                  <a:schemeClr val="tx1"/>
                </a:solidFill>
                <a:latin typeface="Arial" pitchFamily="34" charset="0"/>
                <a:cs typeface="Arial" pitchFamily="34" charset="0"/>
              </a:defRPr>
            </a:lvl1pPr>
          </a:lstStyle>
          <a:p>
            <a:pPr>
              <a:defRPr/>
            </a:pPr>
            <a:fld id="{C743829D-D4DD-4A1E-A40C-0709A8720E18}" type="slidenum">
              <a:rPr lang="en-US"/>
              <a:pPr>
                <a:defRPr/>
              </a:pPr>
              <a:t>‹#›</a:t>
            </a:fld>
            <a:endParaRPr lang="en-US" dirty="0"/>
          </a:p>
        </p:txBody>
      </p:sp>
    </p:spTree>
    <p:extLst>
      <p:ext uri="{BB962C8B-B14F-4D97-AF65-F5344CB8AC3E}">
        <p14:creationId xmlns:p14="http://schemas.microsoft.com/office/powerpoint/2010/main" val="30244633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522271" y="379512"/>
            <a:ext cx="8080375" cy="575094"/>
          </a:xfrm>
        </p:spPr>
        <p:txBody>
          <a:bodyPr rtlCol="0"/>
          <a:lstStyle>
            <a:lvl1pPr>
              <a:defRPr lang="en-US" sz="3600" dirty="0"/>
            </a:lvl1pPr>
          </a:lstStyle>
          <a:p>
            <a:pPr lvl="0"/>
            <a:r>
              <a:rPr lang="en-US" dirty="0" smtClean="0"/>
              <a:t>Click to edit Master title style</a:t>
            </a:r>
            <a:endParaRPr lang="en-US" dirty="0"/>
          </a:p>
        </p:txBody>
      </p:sp>
      <p:sp>
        <p:nvSpPr>
          <p:cNvPr id="3" name="Text Placeholder 2"/>
          <p:cNvSpPr>
            <a:spLocks noGrp="1"/>
          </p:cNvSpPr>
          <p:nvPr>
            <p:ph type="body" idx="10"/>
          </p:nvPr>
        </p:nvSpPr>
        <p:spPr>
          <a:xfrm>
            <a:off x="522271" y="1033257"/>
            <a:ext cx="8077645" cy="383182"/>
          </a:xfrm>
        </p:spPr>
        <p:txBody>
          <a:bodyPr rtlCol="0">
            <a:noAutofit/>
          </a:bodyPr>
          <a:lstStyle>
            <a:lvl1pPr marL="168275" indent="-168275">
              <a:buNone/>
              <a:defRPr lang="en-US" dirty="0" smtClean="0"/>
            </a:lvl1pPr>
          </a:lstStyle>
          <a:p>
            <a:pPr lvl="0"/>
            <a:r>
              <a:rPr lang="en-US" dirty="0" smtClean="0"/>
              <a:t>Edit Master text styles</a:t>
            </a:r>
          </a:p>
        </p:txBody>
      </p:sp>
      <p:sp>
        <p:nvSpPr>
          <p:cNvPr id="4" name="Slide Number Placeholder 6"/>
          <p:cNvSpPr>
            <a:spLocks noGrp="1"/>
          </p:cNvSpPr>
          <p:nvPr>
            <p:ph type="sldNum" sz="quarter" idx="11"/>
          </p:nvPr>
        </p:nvSpPr>
        <p:spPr>
          <a:xfrm>
            <a:off x="366713" y="6364288"/>
            <a:ext cx="455612" cy="239712"/>
          </a:xfrm>
        </p:spPr>
        <p:txBody>
          <a:bodyPr/>
          <a:lstStyle>
            <a:lvl1pPr algn="l">
              <a:defRPr sz="1600" i="0">
                <a:solidFill>
                  <a:schemeClr val="tx1"/>
                </a:solidFill>
                <a:latin typeface="Arial" pitchFamily="34" charset="0"/>
                <a:cs typeface="Arial" pitchFamily="34" charset="0"/>
              </a:defRPr>
            </a:lvl1pPr>
          </a:lstStyle>
          <a:p>
            <a:pPr>
              <a:defRPr/>
            </a:pPr>
            <a:fld id="{DDA24693-DE44-4CF8-8188-65975C3AB349}" type="slidenum">
              <a:rPr lang="en-US"/>
              <a:pPr>
                <a:defRPr/>
              </a:pPr>
              <a:t>‹#›</a:t>
            </a:fld>
            <a:endParaRPr lang="en-US" dirty="0"/>
          </a:p>
        </p:txBody>
      </p:sp>
    </p:spTree>
    <p:extLst>
      <p:ext uri="{BB962C8B-B14F-4D97-AF65-F5344CB8AC3E}">
        <p14:creationId xmlns:p14="http://schemas.microsoft.com/office/powerpoint/2010/main" val="13554478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xfrm>
            <a:off x="384175" y="6362700"/>
            <a:ext cx="387350" cy="249238"/>
          </a:xfrm>
        </p:spPr>
        <p:txBody>
          <a:bodyPr/>
          <a:lstStyle>
            <a:lvl1pPr algn="l">
              <a:defRPr sz="1600" i="0">
                <a:solidFill>
                  <a:schemeClr val="tx1"/>
                </a:solidFill>
                <a:latin typeface="Arial" pitchFamily="34" charset="0"/>
                <a:cs typeface="Arial" pitchFamily="34" charset="0"/>
              </a:defRPr>
            </a:lvl1pPr>
          </a:lstStyle>
          <a:p>
            <a:pPr>
              <a:defRPr/>
            </a:pPr>
            <a:fld id="{8DDE0F22-9AC2-42A6-86BE-2E638A8C028A}" type="slidenum">
              <a:rPr lang="en-US"/>
              <a:pPr>
                <a:defRPr/>
              </a:pPr>
              <a:t>‹#›</a:t>
            </a:fld>
            <a:endParaRPr lang="en-US" dirty="0"/>
          </a:p>
        </p:txBody>
      </p:sp>
    </p:spTree>
    <p:extLst>
      <p:ext uri="{BB962C8B-B14F-4D97-AF65-F5344CB8AC3E}">
        <p14:creationId xmlns:p14="http://schemas.microsoft.com/office/powerpoint/2010/main" val="41759125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613" y="2701925"/>
            <a:ext cx="2109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976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15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320801"/>
            <a:ext cx="8366125" cy="4140200"/>
          </a:xfrm>
        </p:spPr>
        <p:txBody>
          <a:bodyPr/>
          <a:lstStyle>
            <a:lvl1pPr marL="457200" indent="-457200">
              <a:defRPr/>
            </a:lvl1pPr>
            <a:lvl2pPr marL="685800" indent="-228600">
              <a:defRPr/>
            </a:lvl2pPr>
            <a:lvl3pPr marL="914400" indent="-228600">
              <a:defRPr/>
            </a:lvl3pPr>
            <a:lvl4pPr marL="1143000" indent="-22860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4674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2AAC8429-0330-4431-90FA-FE0CD724F1D6}" type="slidenum">
              <a:rPr lang="en-US" altLang="en-US"/>
              <a:pPr/>
              <a:t>‹#›</a:t>
            </a:fld>
            <a:endParaRPr lang="en-US" altLang="en-US"/>
          </a:p>
        </p:txBody>
      </p:sp>
    </p:spTree>
    <p:extLst>
      <p:ext uri="{BB962C8B-B14F-4D97-AF65-F5344CB8AC3E}">
        <p14:creationId xmlns:p14="http://schemas.microsoft.com/office/powerpoint/2010/main" val="318213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071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5638" y="434975"/>
            <a:ext cx="8089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smtClean="0"/>
              <a:t>Slide Title Here</a:t>
            </a:r>
          </a:p>
        </p:txBody>
      </p:sp>
      <p:sp>
        <p:nvSpPr>
          <p:cNvPr id="1027" name="Text Placeholder 2"/>
          <p:cNvSpPr>
            <a:spLocks noGrp="1"/>
          </p:cNvSpPr>
          <p:nvPr>
            <p:ph type="body" idx="1"/>
          </p:nvPr>
        </p:nvSpPr>
        <p:spPr bwMode="auto">
          <a:xfrm>
            <a:off x="657225" y="1565275"/>
            <a:ext cx="80899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bullet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Slide Number Placeholder 6"/>
          <p:cNvSpPr>
            <a:spLocks noGrp="1"/>
          </p:cNvSpPr>
          <p:nvPr>
            <p:ph type="sldNum" sz="quarter" idx="4"/>
          </p:nvPr>
        </p:nvSpPr>
        <p:spPr>
          <a:xfrm>
            <a:off x="365125" y="6370638"/>
            <a:ext cx="290513" cy="214312"/>
          </a:xfrm>
          <a:prstGeom prst="rect">
            <a:avLst/>
          </a:prstGeom>
        </p:spPr>
        <p:txBody>
          <a:bodyPr vert="horz" wrap="square" lIns="0" tIns="0" rIns="0" bIns="0" rtlCol="0" anchor="b" anchorCtr="0"/>
          <a:lstStyle>
            <a:lvl1pPr algn="l" eaLnBrk="1" fontAlgn="auto" hangingPunct="1">
              <a:spcBef>
                <a:spcPts val="0"/>
              </a:spcBef>
              <a:spcAft>
                <a:spcPts val="0"/>
              </a:spcAft>
              <a:defRPr sz="1600" i="0">
                <a:solidFill>
                  <a:schemeClr val="tx1"/>
                </a:solidFill>
                <a:latin typeface="Arial" pitchFamily="34" charset="0"/>
                <a:cs typeface="Arial" pitchFamily="34" charset="0"/>
              </a:defRPr>
            </a:lvl1pPr>
          </a:lstStyle>
          <a:p>
            <a:pPr>
              <a:defRPr/>
            </a:pPr>
            <a:fld id="{B05CC540-DEC1-4061-B91C-ED7341C071AA}" type="slidenum">
              <a:rPr lang="en-US"/>
              <a:pPr>
                <a:defRPr/>
              </a:pPr>
              <a:t>‹#›</a:t>
            </a:fld>
            <a:endParaRPr lang="en-US" dirty="0"/>
          </a:p>
        </p:txBody>
      </p:sp>
      <p:cxnSp>
        <p:nvCxnSpPr>
          <p:cNvPr id="1029" name="Straight Connector 35"/>
          <p:cNvCxnSpPr>
            <a:cxnSpLocks noChangeShapeType="1"/>
          </p:cNvCxnSpPr>
          <p:nvPr/>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cxnSp>
        <p:nvCxnSpPr>
          <p:cNvPr id="1030" name="Straight Connector 8"/>
          <p:cNvCxnSpPr>
            <a:cxnSpLocks noChangeShapeType="1"/>
          </p:cNvCxnSpPr>
          <p:nvPr userDrawn="1"/>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sp>
        <p:nvSpPr>
          <p:cNvPr id="1031" name="Freeform 77"/>
          <p:cNvSpPr>
            <a:spLocks/>
          </p:cNvSpPr>
          <p:nvPr userDrawn="1"/>
        </p:nvSpPr>
        <p:spPr bwMode="auto">
          <a:xfrm>
            <a:off x="8129588" y="6394450"/>
            <a:ext cx="647700" cy="311150"/>
          </a:xfrm>
          <a:custGeom>
            <a:avLst/>
            <a:gdLst>
              <a:gd name="T0" fmla="*/ 2147483646 w 350"/>
              <a:gd name="T1" fmla="*/ 2147483646 h 168"/>
              <a:gd name="T2" fmla="*/ 2147483646 w 350"/>
              <a:gd name="T3" fmla="*/ 2147483646 h 168"/>
              <a:gd name="T4" fmla="*/ 2147483646 w 350"/>
              <a:gd name="T5" fmla="*/ 2147483646 h 168"/>
              <a:gd name="T6" fmla="*/ 2147483646 w 350"/>
              <a:gd name="T7" fmla="*/ 2147483646 h 168"/>
              <a:gd name="T8" fmla="*/ 2147483646 w 350"/>
              <a:gd name="T9" fmla="*/ 2147483646 h 168"/>
              <a:gd name="T10" fmla="*/ 2147483646 w 350"/>
              <a:gd name="T11" fmla="*/ 2147483646 h 168"/>
              <a:gd name="T12" fmla="*/ 2147483646 w 350"/>
              <a:gd name="T13" fmla="*/ 2147483646 h 168"/>
              <a:gd name="T14" fmla="*/ 2147483646 w 350"/>
              <a:gd name="T15" fmla="*/ 2147483646 h 168"/>
              <a:gd name="T16" fmla="*/ 2147483646 w 350"/>
              <a:gd name="T17" fmla="*/ 2147483646 h 168"/>
              <a:gd name="T18" fmla="*/ 2147483646 w 350"/>
              <a:gd name="T19" fmla="*/ 2147483646 h 168"/>
              <a:gd name="T20" fmla="*/ 2147483646 w 350"/>
              <a:gd name="T21" fmla="*/ 2147483646 h 168"/>
              <a:gd name="T22" fmla="*/ 2147483646 w 350"/>
              <a:gd name="T23" fmla="*/ 2147483646 h 168"/>
              <a:gd name="T24" fmla="*/ 2147483646 w 350"/>
              <a:gd name="T25" fmla="*/ 2147483646 h 168"/>
              <a:gd name="T26" fmla="*/ 2147483646 w 350"/>
              <a:gd name="T27" fmla="*/ 2147483646 h 168"/>
              <a:gd name="T28" fmla="*/ 2147483646 w 350"/>
              <a:gd name="T29" fmla="*/ 2147483646 h 168"/>
              <a:gd name="T30" fmla="*/ 2147483646 w 350"/>
              <a:gd name="T31" fmla="*/ 2147483646 h 168"/>
              <a:gd name="T32" fmla="*/ 2147483646 w 350"/>
              <a:gd name="T33" fmla="*/ 0 h 168"/>
              <a:gd name="T34" fmla="*/ 2147483646 w 350"/>
              <a:gd name="T35" fmla="*/ 2147483646 h 168"/>
              <a:gd name="T36" fmla="*/ 2147483646 w 350"/>
              <a:gd name="T37" fmla="*/ 2147483646 h 168"/>
              <a:gd name="T38" fmla="*/ 2147483646 w 350"/>
              <a:gd name="T39" fmla="*/ 2147483646 h 168"/>
              <a:gd name="T40" fmla="*/ 0 w 350"/>
              <a:gd name="T41" fmla="*/ 2147483646 h 168"/>
              <a:gd name="T42" fmla="*/ 2147483646 w 350"/>
              <a:gd name="T43" fmla="*/ 2147483646 h 168"/>
              <a:gd name="T44" fmla="*/ 2147483646 w 350"/>
              <a:gd name="T45" fmla="*/ 2147483646 h 168"/>
              <a:gd name="T46" fmla="*/ 2147483646 w 350"/>
              <a:gd name="T47" fmla="*/ 2147483646 h 168"/>
              <a:gd name="T48" fmla="*/ 2147483646 w 350"/>
              <a:gd name="T49" fmla="*/ 2147483646 h 168"/>
              <a:gd name="T50" fmla="*/ 2147483646 w 350"/>
              <a:gd name="T51" fmla="*/ 2147483646 h 168"/>
              <a:gd name="T52" fmla="*/ 2147483646 w 350"/>
              <a:gd name="T53" fmla="*/ 2147483646 h 168"/>
              <a:gd name="T54" fmla="*/ 2147483646 w 350"/>
              <a:gd name="T55" fmla="*/ 2147483646 h 168"/>
              <a:gd name="T56" fmla="*/ 2147483646 w 350"/>
              <a:gd name="T57" fmla="*/ 2147483646 h 168"/>
              <a:gd name="T58" fmla="*/ 2147483646 w 350"/>
              <a:gd name="T59" fmla="*/ 2147483646 h 168"/>
              <a:gd name="T60" fmla="*/ 2147483646 w 350"/>
              <a:gd name="T61" fmla="*/ 2147483646 h 168"/>
              <a:gd name="T62" fmla="*/ 2147483646 w 350"/>
              <a:gd name="T63" fmla="*/ 2147483646 h 168"/>
              <a:gd name="T64" fmla="*/ 2147483646 w 350"/>
              <a:gd name="T65" fmla="*/ 2147483646 h 168"/>
              <a:gd name="T66" fmla="*/ 2147483646 w 350"/>
              <a:gd name="T67" fmla="*/ 2147483646 h 168"/>
              <a:gd name="T68" fmla="*/ 2147483646 w 350"/>
              <a:gd name="T69" fmla="*/ 2147483646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6" r:id="rId8"/>
    <p:sldLayoutId id="2147484348" r:id="rId9"/>
  </p:sldLayoutIdLst>
  <p:transition>
    <p:fade/>
  </p:transition>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lang="en-US" sz="4000" b="1" kern="1200" dirty="0">
          <a:solidFill>
            <a:schemeClr val="tx1"/>
          </a:solidFill>
          <a:latin typeface="+mn-lt"/>
          <a:ea typeface="Arial" charset="0"/>
          <a:cs typeface="Arial" pitchFamily="34" charset="0"/>
        </a:defRPr>
      </a:lvl1pPr>
      <a:lvl2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2pPr>
      <a:lvl3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3pPr>
      <a:lvl4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4pPr>
      <a:lvl5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5pPr>
      <a:lvl6pPr marL="4572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6pPr>
      <a:lvl7pPr marL="9144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7pPr>
      <a:lvl8pPr marL="13716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8pPr>
      <a:lvl9pPr marL="18288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9pPr>
    </p:titleStyle>
    <p:bodyStyle>
      <a:lvl1pPr marL="168275" indent="-168275"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marL="457200"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742950"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028700" indent="-228600"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kern="1200" dirty="0">
          <a:solidFill>
            <a:schemeClr val="tx1"/>
          </a:solidFill>
          <a:latin typeface="Arial" panose="020B0604020202020204" pitchFamily="34" charset="0"/>
          <a:ea typeface="+mn-ea"/>
          <a:cs typeface="Arial" panose="020B0604020202020204" pitchFamily="34" charset="0"/>
        </a:defRPr>
      </a:lvl4pPr>
      <a:lvl5pPr marL="1312863"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05" y="1925069"/>
            <a:ext cx="7472737" cy="1261884"/>
          </a:xfrm>
        </p:spPr>
        <p:txBody>
          <a:bodyPr/>
          <a:lstStyle/>
          <a:p>
            <a:pPr>
              <a:defRPr/>
            </a:pPr>
            <a:r>
              <a:rPr lang="en-US" altLang="en-US" sz="4000" b="1" dirty="0"/>
              <a:t>Methods of Test Development I: </a:t>
            </a:r>
            <a:br>
              <a:rPr lang="en-US" altLang="en-US" sz="4000" b="1" dirty="0"/>
            </a:br>
            <a:endParaRPr sz="4000" b="1" dirty="0"/>
          </a:p>
        </p:txBody>
      </p:sp>
      <p:sp>
        <p:nvSpPr>
          <p:cNvPr id="15363" name="Text Placeholder 3"/>
          <p:cNvSpPr>
            <a:spLocks noGrp="1"/>
          </p:cNvSpPr>
          <p:nvPr>
            <p:ph type="body" sz="quarter" idx="10"/>
          </p:nvPr>
        </p:nvSpPr>
        <p:spPr>
          <a:xfrm>
            <a:off x="746125" y="4802188"/>
            <a:ext cx="6478588" cy="365125"/>
          </a:xfrm>
        </p:spPr>
        <p:txBody>
          <a:bodyPr/>
          <a:lstStyle/>
          <a:p>
            <a:pPr eaLnBrk="1" hangingPunct="1">
              <a:lnSpc>
                <a:spcPct val="80000"/>
              </a:lnSpc>
              <a:spcBef>
                <a:spcPct val="0"/>
              </a:spcBef>
            </a:pPr>
            <a:r>
              <a:rPr altLang="en-US"/>
              <a:t>Lydia B. Zablotska, MD, PhD</a:t>
            </a:r>
          </a:p>
          <a:p>
            <a:pPr eaLnBrk="1" hangingPunct="1">
              <a:lnSpc>
                <a:spcPct val="80000"/>
              </a:lnSpc>
              <a:spcBef>
                <a:spcPct val="0"/>
              </a:spcBef>
            </a:pPr>
            <a:r>
              <a:rPr altLang="en-US"/>
              <a:t>Professor, Department of Epidemiology and Biostatistics</a:t>
            </a:r>
          </a:p>
        </p:txBody>
      </p:sp>
      <p:sp>
        <p:nvSpPr>
          <p:cNvPr id="3" name="TextBox 2"/>
          <p:cNvSpPr txBox="1"/>
          <p:nvPr/>
        </p:nvSpPr>
        <p:spPr bwMode="auto">
          <a:xfrm>
            <a:off x="746124" y="3186953"/>
            <a:ext cx="5802593" cy="430887"/>
          </a:xfrm>
          <a:prstGeom prst="rect">
            <a:avLst/>
          </a:prstGeom>
          <a:noFill/>
          <a:ln w="19050" algn="ctr">
            <a:noFill/>
            <a:miter lim="800000"/>
            <a:headEnd/>
            <a:tailEnd/>
          </a:ln>
        </p:spPr>
        <p:txBody>
          <a:bodyPr wrap="square" lIns="0" tIns="0" rIns="0" bIns="0" rtlCol="0">
            <a:spAutoFit/>
          </a:bodyPr>
          <a:lstStyle/>
          <a:p>
            <a:endParaRPr lang="en-US" sz="2800" b="1" i="1" dirty="0" smtClean="0">
              <a:solidFill>
                <a:schemeClr val="bg1"/>
              </a:solidFill>
            </a:endParaRPr>
          </a:p>
        </p:txBody>
      </p:sp>
      <p:sp>
        <p:nvSpPr>
          <p:cNvPr id="4" name="TextBox 3"/>
          <p:cNvSpPr txBox="1"/>
          <p:nvPr/>
        </p:nvSpPr>
        <p:spPr bwMode="auto">
          <a:xfrm>
            <a:off x="533400" y="2926987"/>
            <a:ext cx="6691313" cy="492443"/>
          </a:xfrm>
          <a:prstGeom prst="rect">
            <a:avLst/>
          </a:prstGeom>
          <a:noFill/>
          <a:ln w="19050" algn="ctr">
            <a:noFill/>
            <a:miter lim="800000"/>
            <a:headEnd/>
            <a:tailEnd/>
          </a:ln>
        </p:spPr>
        <p:txBody>
          <a:bodyPr wrap="square" lIns="0" tIns="0" rIns="0" bIns="0" rtlCol="0">
            <a:spAutoFit/>
          </a:bodyPr>
          <a:lstStyle/>
          <a:p>
            <a:r>
              <a:rPr lang="en-US" altLang="en-US" sz="3200" i="1" dirty="0">
                <a:solidFill>
                  <a:schemeClr val="bg1"/>
                </a:solidFill>
              </a:rPr>
              <a:t>Item Response Theory, Item Analysis, Scaling</a:t>
            </a:r>
            <a:endParaRPr lang="en-US" sz="3200" i="1" dirty="0" smtClean="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Interpretation of D value</a:t>
            </a:r>
          </a:p>
        </p:txBody>
      </p:sp>
      <p:sp>
        <p:nvSpPr>
          <p:cNvPr id="16387" name="Content Placeholder 2"/>
          <p:cNvSpPr>
            <a:spLocks noGrp="1"/>
          </p:cNvSpPr>
          <p:nvPr>
            <p:ph idx="1"/>
          </p:nvPr>
        </p:nvSpPr>
        <p:spPr/>
        <p:txBody>
          <a:bodyPr/>
          <a:lstStyle/>
          <a:p>
            <a:r>
              <a:rPr lang="en-US" altLang="en-US" smtClean="0"/>
              <a:t>Ebel (1965) provided the following guidelines:</a:t>
            </a:r>
          </a:p>
          <a:p>
            <a:pPr lvl="1"/>
            <a:r>
              <a:rPr lang="en-US" altLang="en-US" sz="2400" smtClean="0"/>
              <a:t>D ≥ .40 Satisfactory</a:t>
            </a:r>
          </a:p>
          <a:p>
            <a:pPr lvl="1"/>
            <a:r>
              <a:rPr lang="en-US" altLang="en-US" sz="2400" smtClean="0"/>
              <a:t>0.30 ≥ D ≤ .39 Little or no revision</a:t>
            </a:r>
          </a:p>
          <a:p>
            <a:pPr lvl="1"/>
            <a:r>
              <a:rPr lang="en-US" altLang="en-US" sz="2400" smtClean="0"/>
              <a:t>0.20 ≥ D ≤ .29 Marginal and needs revision</a:t>
            </a:r>
          </a:p>
          <a:p>
            <a:pPr lvl="1"/>
            <a:r>
              <a:rPr lang="en-US" altLang="en-US" sz="2400" smtClean="0"/>
              <a:t>D ≤ .19 Eliminated or completely revised</a:t>
            </a:r>
          </a:p>
        </p:txBody>
      </p:sp>
    </p:spTree>
    <p:extLst>
      <p:ext uri="{BB962C8B-B14F-4D97-AF65-F5344CB8AC3E}">
        <p14:creationId xmlns:p14="http://schemas.microsoft.com/office/powerpoint/2010/main" val="142016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smtClean="0"/>
              <a:t>Typical item analysis plan</a:t>
            </a:r>
            <a:endParaRPr lang="en-US" dirty="0"/>
          </a:p>
        </p:txBody>
      </p:sp>
      <p:sp>
        <p:nvSpPr>
          <p:cNvPr id="3" name="Content Placeholder 2"/>
          <p:cNvSpPr>
            <a:spLocks noGrp="1"/>
          </p:cNvSpPr>
          <p:nvPr>
            <p:ph idx="1"/>
          </p:nvPr>
        </p:nvSpPr>
        <p:spPr>
          <a:xfrm>
            <a:off x="379413" y="1206501"/>
            <a:ext cx="8366125" cy="4140200"/>
          </a:xfrm>
        </p:spPr>
        <p:txBody>
          <a:bodyPr/>
          <a:lstStyle/>
          <a:p>
            <a:pPr marL="514350" indent="-514350">
              <a:buFont typeface="+mj-lt"/>
              <a:buAutoNum type="arabicPeriod"/>
            </a:pPr>
            <a:r>
              <a:rPr lang="en-US" sz="2400" dirty="0" smtClean="0"/>
              <a:t>Decide what properties of the test score are of greatest importance.</a:t>
            </a:r>
          </a:p>
          <a:p>
            <a:pPr marL="514350" indent="-514350">
              <a:buFont typeface="+mj-lt"/>
              <a:buAutoNum type="arabicPeriod"/>
            </a:pPr>
            <a:r>
              <a:rPr lang="en-US" sz="2400" dirty="0" smtClean="0"/>
              <a:t>Identify the item parameters most relevant to those properties.</a:t>
            </a:r>
          </a:p>
          <a:p>
            <a:pPr marL="514350" indent="-514350">
              <a:buFont typeface="+mj-lt"/>
              <a:buAutoNum type="arabicPeriod"/>
            </a:pPr>
            <a:r>
              <a:rPr lang="en-US" sz="2400" dirty="0" smtClean="0"/>
              <a:t>Administer the items to a sample representative of those for whom the test is intended.</a:t>
            </a:r>
          </a:p>
          <a:p>
            <a:pPr marL="514350" indent="-514350">
              <a:buFont typeface="+mj-lt"/>
              <a:buAutoNum type="arabicPeriod"/>
            </a:pPr>
            <a:r>
              <a:rPr lang="en-US" sz="2400" dirty="0" smtClean="0"/>
              <a:t>Estimate for each item the parameters from #2 above.</a:t>
            </a:r>
          </a:p>
          <a:p>
            <a:pPr marL="514350" indent="-514350">
              <a:buFont typeface="+mj-lt"/>
              <a:buAutoNum type="arabicPeriod"/>
            </a:pPr>
            <a:r>
              <a:rPr lang="en-US" sz="2400" dirty="0" smtClean="0"/>
              <a:t>Establish a plan for selection of items (or identification and revision of malfunctioning items).</a:t>
            </a:r>
          </a:p>
          <a:p>
            <a:pPr marL="514350" indent="-514350">
              <a:buFont typeface="+mj-lt"/>
              <a:buAutoNum type="arabicPeriod"/>
            </a:pPr>
            <a:r>
              <a:rPr lang="en-US" sz="2400" dirty="0" smtClean="0"/>
              <a:t>Select the final subset of items.</a:t>
            </a:r>
          </a:p>
          <a:p>
            <a:pPr marL="514350" indent="-514350">
              <a:buFont typeface="+mj-lt"/>
              <a:buAutoNum type="arabicPeriod"/>
            </a:pPr>
            <a:r>
              <a:rPr lang="en-US" sz="2400" dirty="0" smtClean="0"/>
              <a:t>Assess whether the desired results have been achieved by conducting a cross-validation study.</a:t>
            </a:r>
            <a:endParaRPr lang="en-US" sz="2400" dirty="0"/>
          </a:p>
        </p:txBody>
      </p:sp>
    </p:spTree>
    <p:extLst>
      <p:ext uri="{BB962C8B-B14F-4D97-AF65-F5344CB8AC3E}">
        <p14:creationId xmlns:p14="http://schemas.microsoft.com/office/powerpoint/2010/main" val="2622545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smtClean="0"/>
              <a:t>Sample size considerations</a:t>
            </a:r>
            <a:endParaRPr lang="en-US" dirty="0"/>
          </a:p>
        </p:txBody>
      </p:sp>
      <p:sp>
        <p:nvSpPr>
          <p:cNvPr id="3" name="Content Placeholder 2"/>
          <p:cNvSpPr>
            <a:spLocks noGrp="1"/>
          </p:cNvSpPr>
          <p:nvPr>
            <p:ph idx="1"/>
          </p:nvPr>
        </p:nvSpPr>
        <p:spPr/>
        <p:txBody>
          <a:bodyPr/>
          <a:lstStyle/>
          <a:p>
            <a:r>
              <a:rPr lang="en-US" dirty="0" smtClean="0"/>
              <a:t>Most item parameters could be estimated with a sample of about ~200</a:t>
            </a:r>
          </a:p>
          <a:p>
            <a:r>
              <a:rPr lang="en-US" dirty="0" smtClean="0"/>
              <a:t>Rule-of-thumb proposed by </a:t>
            </a:r>
            <a:r>
              <a:rPr lang="en-US" dirty="0" err="1" smtClean="0"/>
              <a:t>Nunnally</a:t>
            </a:r>
            <a:r>
              <a:rPr lang="en-US" dirty="0" smtClean="0"/>
              <a:t> in 1967: have 5-10 times as many subjects as items.</a:t>
            </a:r>
            <a:endParaRPr lang="en-US" dirty="0"/>
          </a:p>
        </p:txBody>
      </p:sp>
    </p:spTree>
    <p:extLst>
      <p:ext uri="{BB962C8B-B14F-4D97-AF65-F5344CB8AC3E}">
        <p14:creationId xmlns:p14="http://schemas.microsoft.com/office/powerpoint/2010/main" val="297938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http://www.creative-wisdom.com/multimedia/IRTTHA.htm</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987" y="1572350"/>
            <a:ext cx="5536164" cy="462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303122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47638"/>
            <a:ext cx="4179887" cy="303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6525"/>
            <a:ext cx="43243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3505200"/>
            <a:ext cx="4179887"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184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3505200"/>
            <a:ext cx="40354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18439" name="Right Arrow 3"/>
          <p:cNvSpPr>
            <a:spLocks noChangeArrowheads="1"/>
          </p:cNvSpPr>
          <p:nvPr/>
        </p:nvSpPr>
        <p:spPr bwMode="auto">
          <a:xfrm>
            <a:off x="4238625" y="1828800"/>
            <a:ext cx="627063" cy="609600"/>
          </a:xfrm>
          <a:prstGeom prst="rightArrow">
            <a:avLst>
              <a:gd name="adj1" fmla="val 50000"/>
              <a:gd name="adj2" fmla="val 50061"/>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
        <p:nvSpPr>
          <p:cNvPr id="18440" name="Right Arrow 8"/>
          <p:cNvSpPr>
            <a:spLocks noChangeArrowheads="1"/>
          </p:cNvSpPr>
          <p:nvPr/>
        </p:nvSpPr>
        <p:spPr bwMode="auto">
          <a:xfrm>
            <a:off x="4337050" y="4495800"/>
            <a:ext cx="663575" cy="676275"/>
          </a:xfrm>
          <a:prstGeom prst="rightArrow">
            <a:avLst>
              <a:gd name="adj1" fmla="val 50000"/>
              <a:gd name="adj2" fmla="val 50000"/>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
        <p:nvSpPr>
          <p:cNvPr id="18441" name="Right Arrow 9"/>
          <p:cNvSpPr>
            <a:spLocks noChangeArrowheads="1"/>
          </p:cNvSpPr>
          <p:nvPr/>
        </p:nvSpPr>
        <p:spPr bwMode="auto">
          <a:xfrm rot="7896397">
            <a:off x="4220369" y="3037682"/>
            <a:ext cx="663575" cy="630237"/>
          </a:xfrm>
          <a:prstGeom prst="rightArrow">
            <a:avLst>
              <a:gd name="adj1" fmla="val 50000"/>
              <a:gd name="adj2" fmla="val 50134"/>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Tree>
    <p:extLst>
      <p:ext uri="{BB962C8B-B14F-4D97-AF65-F5344CB8AC3E}">
        <p14:creationId xmlns:p14="http://schemas.microsoft.com/office/powerpoint/2010/main" val="1435093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91000" cy="307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152400"/>
            <a:ext cx="4675187" cy="304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56000"/>
            <a:ext cx="4191000" cy="278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194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549650"/>
            <a:ext cx="4238625" cy="27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19463" name="Right Arrow 6"/>
          <p:cNvSpPr>
            <a:spLocks noChangeArrowheads="1"/>
          </p:cNvSpPr>
          <p:nvPr/>
        </p:nvSpPr>
        <p:spPr bwMode="auto">
          <a:xfrm>
            <a:off x="4156075" y="1828800"/>
            <a:ext cx="625475" cy="609600"/>
          </a:xfrm>
          <a:prstGeom prst="rightArrow">
            <a:avLst>
              <a:gd name="adj1" fmla="val 50000"/>
              <a:gd name="adj2" fmla="val 49934"/>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
        <p:nvSpPr>
          <p:cNvPr id="19464" name="Right Arrow 7"/>
          <p:cNvSpPr>
            <a:spLocks noChangeArrowheads="1"/>
          </p:cNvSpPr>
          <p:nvPr/>
        </p:nvSpPr>
        <p:spPr bwMode="auto">
          <a:xfrm>
            <a:off x="4343400" y="4800600"/>
            <a:ext cx="627063" cy="609600"/>
          </a:xfrm>
          <a:prstGeom prst="rightArrow">
            <a:avLst>
              <a:gd name="adj1" fmla="val 50000"/>
              <a:gd name="adj2" fmla="val 50061"/>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
        <p:nvSpPr>
          <p:cNvPr id="19465" name="Right Arrow 8"/>
          <p:cNvSpPr>
            <a:spLocks noChangeArrowheads="1"/>
          </p:cNvSpPr>
          <p:nvPr/>
        </p:nvSpPr>
        <p:spPr bwMode="auto">
          <a:xfrm rot="7310521">
            <a:off x="4086225" y="3094038"/>
            <a:ext cx="625475" cy="609600"/>
          </a:xfrm>
          <a:prstGeom prst="rightArrow">
            <a:avLst>
              <a:gd name="adj1" fmla="val 50000"/>
              <a:gd name="adj2" fmla="val 49934"/>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Tree>
    <p:extLst>
      <p:ext uri="{BB962C8B-B14F-4D97-AF65-F5344CB8AC3E}">
        <p14:creationId xmlns:p14="http://schemas.microsoft.com/office/powerpoint/2010/main" val="15683213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038600" cy="263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TextBox 1"/>
          <p:cNvSpPr txBox="1"/>
          <p:nvPr/>
        </p:nvSpPr>
        <p:spPr>
          <a:xfrm>
            <a:off x="4789488" y="3733800"/>
            <a:ext cx="3429000" cy="1477963"/>
          </a:xfrm>
          <a:prstGeom prst="rect">
            <a:avLst/>
          </a:prstGeom>
          <a:solidFill>
            <a:schemeClr val="bg1">
              <a:lumMod val="75000"/>
            </a:schemeClr>
          </a:solidFill>
        </p:spPr>
        <p:txBody>
          <a:bodyPr>
            <a:spAutoFit/>
          </a:bodyPr>
          <a:lstStyle/>
          <a:p>
            <a:pPr>
              <a:defRPr/>
            </a:pPr>
            <a:r>
              <a:rPr lang="en-US" dirty="0">
                <a:latin typeface="Arial" charset="0"/>
                <a:cs typeface="Arial" charset="0"/>
              </a:rPr>
              <a:t>We need a theory which will integrate the data on item difficulty with student’s proficiency </a:t>
            </a:r>
            <a:r>
              <a:rPr lang="en-US" dirty="0">
                <a:latin typeface="Arial" charset="0"/>
                <a:cs typeface="Arial" charset="0"/>
                <a:sym typeface="Wingdings" panose="05000000000000000000" pitchFamily="2" charset="2"/>
              </a:rPr>
              <a:t> Item Response Theory</a:t>
            </a:r>
            <a:endParaRPr lang="en-US" dirty="0">
              <a:latin typeface="Arial" charset="0"/>
              <a:cs typeface="Arial" charset="0"/>
            </a:endParaRPr>
          </a:p>
        </p:txBody>
      </p:sp>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228600"/>
            <a:ext cx="4227512" cy="263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0486" name="Right Arrow 5"/>
          <p:cNvSpPr>
            <a:spLocks noChangeArrowheads="1"/>
          </p:cNvSpPr>
          <p:nvPr/>
        </p:nvSpPr>
        <p:spPr bwMode="auto">
          <a:xfrm>
            <a:off x="4132263" y="1773238"/>
            <a:ext cx="820737" cy="717550"/>
          </a:xfrm>
          <a:prstGeom prst="rightArrow">
            <a:avLst>
              <a:gd name="adj1" fmla="val 50000"/>
              <a:gd name="adj2" fmla="val 50015"/>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pic>
        <p:nvPicPr>
          <p:cNvPr id="204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416300"/>
            <a:ext cx="4013200" cy="254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0488" name="Right Arrow 6"/>
          <p:cNvSpPr>
            <a:spLocks noChangeArrowheads="1"/>
          </p:cNvSpPr>
          <p:nvPr/>
        </p:nvSpPr>
        <p:spPr bwMode="auto">
          <a:xfrm rot="8404329">
            <a:off x="3959225" y="2771775"/>
            <a:ext cx="1116013" cy="661988"/>
          </a:xfrm>
          <a:prstGeom prst="rightArrow">
            <a:avLst>
              <a:gd name="adj1" fmla="val 50000"/>
              <a:gd name="adj2" fmla="val 49998"/>
            </a:avLst>
          </a:prstGeom>
          <a:solidFill>
            <a:srgbClr val="7030A0"/>
          </a:solidFill>
          <a:ln w="12700" algn="ctr">
            <a:solidFill>
              <a:srgbClr val="7030A0"/>
            </a:solidFill>
            <a:round/>
            <a:headEnd/>
            <a:tailEnd/>
          </a:ln>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Tree>
    <p:extLst>
      <p:ext uri="{BB962C8B-B14F-4D97-AF65-F5344CB8AC3E}">
        <p14:creationId xmlns:p14="http://schemas.microsoft.com/office/powerpoint/2010/main" val="300401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050" dirty="0" smtClean="0"/>
              <a:t/>
            </a:r>
            <a:br>
              <a:rPr lang="en-US" sz="1050" dirty="0" smtClean="0"/>
            </a:br>
            <a:r>
              <a:rPr lang="en-US" dirty="0" smtClean="0"/>
              <a:t>item response theory</a:t>
            </a:r>
            <a:endParaRPr lang="en-US" dirty="0"/>
          </a:p>
        </p:txBody>
      </p:sp>
    </p:spTree>
    <p:extLst>
      <p:ext uri="{BB962C8B-B14F-4D97-AF65-F5344CB8AC3E}">
        <p14:creationId xmlns:p14="http://schemas.microsoft.com/office/powerpoint/2010/main" val="74721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Item Response Theory (IRT)</a:t>
            </a:r>
          </a:p>
        </p:txBody>
      </p:sp>
      <p:sp>
        <p:nvSpPr>
          <p:cNvPr id="22531" name="Content Placeholder 2"/>
          <p:cNvSpPr>
            <a:spLocks noGrp="1"/>
          </p:cNvSpPr>
          <p:nvPr>
            <p:ph idx="1"/>
          </p:nvPr>
        </p:nvSpPr>
        <p:spPr>
          <a:xfrm>
            <a:off x="655638" y="1584960"/>
            <a:ext cx="8189912" cy="3876675"/>
          </a:xfrm>
        </p:spPr>
        <p:txBody>
          <a:bodyPr/>
          <a:lstStyle/>
          <a:p>
            <a:r>
              <a:rPr lang="en-US" altLang="en-US" dirty="0" smtClean="0"/>
              <a:t>IRT is the study of </a:t>
            </a:r>
            <a:r>
              <a:rPr lang="en-US" altLang="en-US" dirty="0" smtClean="0">
                <a:solidFill>
                  <a:srgbClr val="FF6600"/>
                </a:solidFill>
              </a:rPr>
              <a:t>test AND item scores</a:t>
            </a:r>
          </a:p>
          <a:p>
            <a:pPr lvl="1"/>
            <a:r>
              <a:rPr lang="en-US" altLang="en-US" sz="1800" dirty="0" smtClean="0"/>
              <a:t>IRT is a model-based measurement in which trait level estimates (e.g., level of physical functioning or level of depression) </a:t>
            </a:r>
            <a:r>
              <a:rPr lang="en-US" altLang="en-US" sz="1800" dirty="0" smtClean="0">
                <a:solidFill>
                  <a:srgbClr val="FF6600"/>
                </a:solidFill>
              </a:rPr>
              <a:t>depend on both persons’ responses AND on the properties of the questions that were administered</a:t>
            </a:r>
          </a:p>
          <a:p>
            <a:r>
              <a:rPr lang="en-US" altLang="en-US" dirty="0" smtClean="0"/>
              <a:t>Assumptions are based on the mathematical relationship between abilities (or other hypothesized traits) and item responses</a:t>
            </a:r>
          </a:p>
          <a:p>
            <a:r>
              <a:rPr lang="en-US" altLang="en-US" sz="2000" u="sng" dirty="0" smtClean="0"/>
              <a:t>Other names and subsets include:</a:t>
            </a:r>
            <a:r>
              <a:rPr lang="en-US" altLang="en-US" sz="2000" dirty="0" smtClean="0"/>
              <a:t> </a:t>
            </a:r>
            <a:r>
              <a:rPr lang="en-US" altLang="en-US" sz="2000" i="1" dirty="0" smtClean="0"/>
              <a:t>Item Characteristic Curve Theory, Latent Trait Theory, </a:t>
            </a:r>
            <a:r>
              <a:rPr lang="en-US" altLang="en-US" sz="2000" i="1" dirty="0" err="1" smtClean="0"/>
              <a:t>Rasch</a:t>
            </a:r>
            <a:r>
              <a:rPr lang="en-US" altLang="en-US" sz="2000" i="1" dirty="0" smtClean="0"/>
              <a:t> Model, 2PL Model, 3PL model and the Birnbaum model</a:t>
            </a:r>
          </a:p>
        </p:txBody>
      </p:sp>
    </p:spTree>
    <p:extLst>
      <p:ext uri="{BB962C8B-B14F-4D97-AF65-F5344CB8AC3E}">
        <p14:creationId xmlns:p14="http://schemas.microsoft.com/office/powerpoint/2010/main" val="391511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IRT-based instruments</a:t>
            </a:r>
          </a:p>
        </p:txBody>
      </p:sp>
      <p:sp>
        <p:nvSpPr>
          <p:cNvPr id="23555" name="Content Placeholder 2"/>
          <p:cNvSpPr>
            <a:spLocks noGrp="1"/>
          </p:cNvSpPr>
          <p:nvPr>
            <p:ph idx="1"/>
          </p:nvPr>
        </p:nvSpPr>
        <p:spPr/>
        <p:txBody>
          <a:bodyPr/>
          <a:lstStyle/>
          <a:p>
            <a:r>
              <a:rPr lang="en-US" altLang="en-US" b="0" smtClean="0"/>
              <a:t>Because the expected participant's scale score is computed from their responses to each item (that is characterized by a set of properties), the IRT estimated score is </a:t>
            </a:r>
            <a:r>
              <a:rPr lang="en-US" altLang="en-US" b="0" smtClean="0">
                <a:solidFill>
                  <a:srgbClr val="FF6600"/>
                </a:solidFill>
              </a:rPr>
              <a:t>sensitive to differences among individual response patterns </a:t>
            </a:r>
            <a:r>
              <a:rPr lang="en-US" altLang="en-US" b="0" smtClean="0"/>
              <a:t>and is a </a:t>
            </a:r>
            <a:r>
              <a:rPr lang="en-US" altLang="en-US" b="0" smtClean="0">
                <a:solidFill>
                  <a:srgbClr val="FF6600"/>
                </a:solidFill>
              </a:rPr>
              <a:t>better estimate of the individual's true level on the trait continuum </a:t>
            </a:r>
            <a:r>
              <a:rPr lang="en-US" altLang="en-US" b="0" smtClean="0"/>
              <a:t>than CTT's summed scale score </a:t>
            </a:r>
            <a:endParaRPr lang="en-US" altLang="en-US" smtClean="0"/>
          </a:p>
        </p:txBody>
      </p:sp>
    </p:spTree>
    <p:extLst>
      <p:ext uri="{BB962C8B-B14F-4D97-AF65-F5344CB8AC3E}">
        <p14:creationId xmlns:p14="http://schemas.microsoft.com/office/powerpoint/2010/main" val="258795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366713" y="477838"/>
            <a:ext cx="8415337" cy="574675"/>
          </a:xfrm>
        </p:spPr>
        <p:txBody>
          <a:bodyPr/>
          <a:lstStyle/>
          <a:p>
            <a:r>
              <a:rPr altLang="en-US" dirty="0" smtClean="0"/>
              <a:t>Highlights from Week #8</a:t>
            </a:r>
          </a:p>
        </p:txBody>
      </p:sp>
      <p:sp>
        <p:nvSpPr>
          <p:cNvPr id="11267" name="Content Placeholder 4"/>
          <p:cNvSpPr>
            <a:spLocks noGrp="1"/>
          </p:cNvSpPr>
          <p:nvPr>
            <p:ph idx="1"/>
          </p:nvPr>
        </p:nvSpPr>
        <p:spPr>
          <a:xfrm>
            <a:off x="365125" y="1281113"/>
            <a:ext cx="8416925" cy="5099050"/>
          </a:xfrm>
        </p:spPr>
        <p:txBody>
          <a:bodyPr/>
          <a:lstStyle/>
          <a:p>
            <a:pPr>
              <a:spcBef>
                <a:spcPts val="600"/>
              </a:spcBef>
            </a:pPr>
            <a:r>
              <a:rPr altLang="en-US" sz="2400"/>
              <a:t>Data collection methods (‘field methods’): </a:t>
            </a:r>
          </a:p>
          <a:p>
            <a:pPr lvl="1">
              <a:spcBef>
                <a:spcPts val="600"/>
              </a:spcBef>
            </a:pPr>
            <a:r>
              <a:rPr altLang="en-US" sz="2000"/>
              <a:t>Quality assurance and Quality controls in epi studies</a:t>
            </a:r>
          </a:p>
          <a:p>
            <a:pPr lvl="1">
              <a:spcBef>
                <a:spcPts val="600"/>
              </a:spcBef>
            </a:pPr>
            <a:r>
              <a:rPr altLang="en-US" sz="2000"/>
              <a:t>Procedures for developing study protocols </a:t>
            </a:r>
          </a:p>
          <a:p>
            <a:pPr lvl="1">
              <a:spcBef>
                <a:spcPts val="600"/>
              </a:spcBef>
            </a:pPr>
            <a:r>
              <a:rPr altLang="en-US" sz="2000"/>
              <a:t>Protocols for interview administration </a:t>
            </a:r>
          </a:p>
          <a:p>
            <a:pPr lvl="1">
              <a:spcBef>
                <a:spcPts val="600"/>
              </a:spcBef>
            </a:pPr>
            <a:r>
              <a:rPr altLang="en-US" sz="2000"/>
              <a:t>Operations Manuals: staff training and re-training, certification, quality control measures: assessment of study progress</a:t>
            </a:r>
          </a:p>
          <a:p>
            <a:pPr lvl="1">
              <a:spcBef>
                <a:spcPts val="600"/>
              </a:spcBef>
            </a:pPr>
            <a:r>
              <a:rPr altLang="en-US" sz="2000"/>
              <a:t>Ways to deal with problems in subject recruitment/retention</a:t>
            </a:r>
          </a:p>
          <a:p>
            <a:pPr>
              <a:spcBef>
                <a:spcPts val="600"/>
              </a:spcBef>
            </a:pPr>
            <a:r>
              <a:rPr altLang="en-US" sz="2400"/>
              <a:t>Sources and procedures for collection of measurement information </a:t>
            </a:r>
          </a:p>
          <a:p>
            <a:pPr lvl="1">
              <a:spcBef>
                <a:spcPts val="600"/>
              </a:spcBef>
            </a:pPr>
            <a:r>
              <a:rPr altLang="en-US" sz="2000"/>
              <a:t>Sources of public health data</a:t>
            </a:r>
          </a:p>
          <a:p>
            <a:pPr lvl="1">
              <a:spcBef>
                <a:spcPts val="600"/>
              </a:spcBef>
            </a:pPr>
            <a:r>
              <a:rPr altLang="en-US" sz="2000"/>
              <a:t>Research Toolboxes</a:t>
            </a:r>
          </a:p>
          <a:p>
            <a:pPr lvl="1">
              <a:spcBef>
                <a:spcPts val="600"/>
              </a:spcBef>
            </a:pPr>
            <a:r>
              <a:rPr altLang="en-US" sz="2000"/>
              <a:t>Standardized instruments (covered during week #6 – Standardized approaches to measurement)</a:t>
            </a:r>
          </a:p>
          <a:p>
            <a:pPr lvl="1">
              <a:spcBef>
                <a:spcPts val="600"/>
              </a:spcBef>
            </a:pPr>
            <a:r>
              <a:rPr altLang="en-US" sz="2000"/>
              <a:t>Principles of new instrument development</a:t>
            </a:r>
          </a:p>
          <a:p>
            <a:pPr lvl="1">
              <a:spcBef>
                <a:spcPts val="600"/>
              </a:spcBef>
            </a:pPr>
            <a:endParaRPr altLang="en-US" sz="2000"/>
          </a:p>
        </p:txBody>
      </p:sp>
    </p:spTree>
    <p:extLst>
      <p:ext uri="{BB962C8B-B14F-4D97-AF65-F5344CB8AC3E}">
        <p14:creationId xmlns:p14="http://schemas.microsoft.com/office/powerpoint/2010/main" val="36526667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Assumptions of Item Response Theory Models</a:t>
            </a:r>
          </a:p>
        </p:txBody>
      </p:sp>
      <p:sp>
        <p:nvSpPr>
          <p:cNvPr id="26627" name="Content Placeholder 2"/>
          <p:cNvSpPr>
            <a:spLocks noGrp="1"/>
          </p:cNvSpPr>
          <p:nvPr>
            <p:ph idx="1"/>
          </p:nvPr>
        </p:nvSpPr>
        <p:spPr>
          <a:xfrm>
            <a:off x="381000" y="1645919"/>
            <a:ext cx="8366125" cy="3815081"/>
          </a:xfrm>
        </p:spPr>
        <p:txBody>
          <a:bodyPr/>
          <a:lstStyle/>
          <a:p>
            <a:r>
              <a:rPr lang="en-US" altLang="en-US" b="0" dirty="0" smtClean="0"/>
              <a:t>the items are measuring a single continuous latent variable θ ranging from -∞ to +∞</a:t>
            </a:r>
          </a:p>
          <a:p>
            <a:r>
              <a:rPr lang="en-US" altLang="en-US" b="0" dirty="0" smtClean="0"/>
              <a:t>the item responses are assumed to be independent of one another: the assumption of local independence (the only relationship among the items is explained by the conditional relationship with the latent variable θ)</a:t>
            </a:r>
          </a:p>
          <a:p>
            <a:endParaRPr lang="en-US" altLang="en-US" b="0" dirty="0" smtClean="0"/>
          </a:p>
          <a:p>
            <a:endParaRPr lang="en-US" altLang="en-US" dirty="0" smtClean="0"/>
          </a:p>
        </p:txBody>
      </p:sp>
    </p:spTree>
    <p:extLst>
      <p:ext uri="{BB962C8B-B14F-4D97-AF65-F5344CB8AC3E}">
        <p14:creationId xmlns:p14="http://schemas.microsoft.com/office/powerpoint/2010/main" val="3086487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IRT basics</a:t>
            </a:r>
          </a:p>
        </p:txBody>
      </p:sp>
      <p:sp>
        <p:nvSpPr>
          <p:cNvPr id="24579" name="Content Placeholder 2"/>
          <p:cNvSpPr>
            <a:spLocks noGrp="1"/>
          </p:cNvSpPr>
          <p:nvPr>
            <p:ph idx="1"/>
          </p:nvPr>
        </p:nvSpPr>
        <p:spPr>
          <a:xfrm>
            <a:off x="515938" y="1219200"/>
            <a:ext cx="8229600" cy="3724275"/>
          </a:xfrm>
        </p:spPr>
        <p:txBody>
          <a:bodyPr/>
          <a:lstStyle/>
          <a:p>
            <a:r>
              <a:rPr lang="en-US" altLang="en-US" sz="2400" b="0" dirty="0" smtClean="0"/>
              <a:t>IRT is a model for </a:t>
            </a:r>
            <a:r>
              <a:rPr lang="en-US" altLang="en-US" sz="2400" dirty="0" smtClean="0">
                <a:solidFill>
                  <a:srgbClr val="FF6600"/>
                </a:solidFill>
              </a:rPr>
              <a:t>expressing the association between an individual's response to an item AND the underlying latent variable (often called "ability" or "trait") being measured by the instrument</a:t>
            </a:r>
            <a:r>
              <a:rPr lang="en-US" altLang="en-US" sz="2400" b="0" dirty="0" smtClean="0"/>
              <a:t>. </a:t>
            </a:r>
          </a:p>
          <a:p>
            <a:r>
              <a:rPr lang="en-US" altLang="en-US" sz="2400" b="0" dirty="0" smtClean="0"/>
              <a:t>The underlying latent variable in health research may be any measurable construct such as physical functioning, risk for cancer, or depression. The latent variable, expressed as theta (θ), is a continuous unidimensional construct that explains the covariance among item responses (Steinberg &amp; </a:t>
            </a:r>
            <a:r>
              <a:rPr lang="en-US" altLang="en-US" sz="2400" b="0" dirty="0" err="1" smtClean="0"/>
              <a:t>Thissen</a:t>
            </a:r>
            <a:r>
              <a:rPr lang="en-US" altLang="en-US" sz="2400" b="0" dirty="0" smtClean="0"/>
              <a:t>, 1995). </a:t>
            </a:r>
          </a:p>
          <a:p>
            <a:r>
              <a:rPr lang="en-US" altLang="en-US" sz="2400" b="0" dirty="0" smtClean="0"/>
              <a:t>People at higher levels of θ have a higher probability of responding correctly or endorsing an item. </a:t>
            </a:r>
            <a:endParaRPr lang="en-US" altLang="en-US" sz="2400" dirty="0" smtClean="0"/>
          </a:p>
        </p:txBody>
      </p:sp>
    </p:spTree>
    <p:extLst>
      <p:ext uri="{BB962C8B-B14F-4D97-AF65-F5344CB8AC3E}">
        <p14:creationId xmlns:p14="http://schemas.microsoft.com/office/powerpoint/2010/main" val="107201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IRT basic premises:</a:t>
            </a:r>
          </a:p>
        </p:txBody>
      </p:sp>
      <p:sp>
        <p:nvSpPr>
          <p:cNvPr id="3" name="Content Placeholder 2"/>
          <p:cNvSpPr>
            <a:spLocks noGrp="1"/>
          </p:cNvSpPr>
          <p:nvPr>
            <p:ph idx="1"/>
          </p:nvPr>
        </p:nvSpPr>
        <p:spPr/>
        <p:txBody>
          <a:bodyPr/>
          <a:lstStyle/>
          <a:p>
            <a:pPr marL="457200" indent="-457200">
              <a:buFont typeface="+mj-lt"/>
              <a:buAutoNum type="arabicPeriod"/>
              <a:defRPr/>
            </a:pPr>
            <a:r>
              <a:rPr lang="en-US" sz="2400" dirty="0" smtClean="0"/>
              <a:t>An examinees test performance can be predicted or explained by a set of factors referred to as traits, latent traits, abilities, or proficiencies</a:t>
            </a:r>
          </a:p>
          <a:p>
            <a:pPr marL="457200" indent="-457200">
              <a:buFont typeface="+mj-lt"/>
              <a:buAutoNum type="arabicPeriod"/>
              <a:defRPr/>
            </a:pPr>
            <a:r>
              <a:rPr lang="en-US" sz="2400" dirty="0" smtClean="0"/>
              <a:t>The relationship between the examinee’s item performance and the set of abilities underlying item performance can be described by a monotonically increasing function, </a:t>
            </a:r>
            <a:r>
              <a:rPr lang="en-US" sz="2400" i="1" dirty="0" smtClean="0"/>
              <a:t>item characteristic curve (ICC)</a:t>
            </a:r>
          </a:p>
          <a:p>
            <a:pPr>
              <a:defRPr/>
            </a:pPr>
            <a:r>
              <a:rPr lang="en-US" sz="2400" dirty="0" smtClean="0"/>
              <a:t>The probability of a person correctly answering a test item:</a:t>
            </a:r>
          </a:p>
          <a:p>
            <a:pPr lvl="1">
              <a:defRPr/>
            </a:pPr>
            <a:r>
              <a:rPr lang="en-US" sz="2000" dirty="0" smtClean="0"/>
              <a:t>Person’s attributes: abilities, aptitude</a:t>
            </a:r>
          </a:p>
          <a:p>
            <a:pPr lvl="1">
              <a:defRPr/>
            </a:pPr>
            <a:r>
              <a:rPr lang="en-US" sz="2000" dirty="0" smtClean="0"/>
              <a:t>Item attributes: difficulty level</a:t>
            </a:r>
          </a:p>
          <a:p>
            <a:pPr marL="857250" lvl="1" indent="-457200">
              <a:defRPr/>
            </a:pPr>
            <a:endParaRPr lang="en-US" sz="2800" dirty="0"/>
          </a:p>
        </p:txBody>
      </p:sp>
    </p:spTree>
    <p:extLst>
      <p:ext uri="{BB962C8B-B14F-4D97-AF65-F5344CB8AC3E}">
        <p14:creationId xmlns:p14="http://schemas.microsoft.com/office/powerpoint/2010/main" val="2956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IRT basics</a:t>
            </a:r>
          </a:p>
        </p:txBody>
      </p:sp>
      <p:sp>
        <p:nvSpPr>
          <p:cNvPr id="30723" name="Content Placeholder 4"/>
          <p:cNvSpPr>
            <a:spLocks noGrp="1"/>
          </p:cNvSpPr>
          <p:nvPr>
            <p:ph idx="1"/>
          </p:nvPr>
        </p:nvSpPr>
        <p:spPr>
          <a:xfrm>
            <a:off x="838200" y="2362200"/>
            <a:ext cx="8153400" cy="3724275"/>
          </a:xfrm>
        </p:spPr>
        <p:txBody>
          <a:bodyPr/>
          <a:lstStyle/>
          <a:p>
            <a:endParaRPr lang="en-US" altLang="en-US" dirty="0" smtClean="0"/>
          </a:p>
          <a:p>
            <a:endParaRPr lang="en-US" altLang="en-US" dirty="0" smtClean="0"/>
          </a:p>
          <a:p>
            <a:endParaRPr lang="en-US" altLang="en-US" dirty="0" smtClean="0"/>
          </a:p>
          <a:p>
            <a:r>
              <a:rPr lang="en-US" altLang="en-US" sz="2000" dirty="0" smtClean="0"/>
              <a:t>The higher a person’s trait level (moving from left to right along the θ scale), the greater the probability that the person will endorse the item.</a:t>
            </a:r>
          </a:p>
          <a:p>
            <a:pPr lvl="1"/>
            <a:r>
              <a:rPr lang="en-US" altLang="en-US" sz="2000" b="1" dirty="0" smtClean="0">
                <a:solidFill>
                  <a:srgbClr val="FF6600"/>
                </a:solidFill>
              </a:rPr>
              <a:t>E.g.,</a:t>
            </a:r>
            <a:r>
              <a:rPr lang="en-US" altLang="en-US" sz="2000" dirty="0" smtClean="0"/>
              <a:t> “Are you unhappy most of the day?”, then the left graph of Figure 1 shows that people with higher levels of depression (θ) will have higher probabilities for answering yes to the question. </a:t>
            </a:r>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295400"/>
            <a:ext cx="5651500" cy="264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30726" name="TextBox 5"/>
          <p:cNvSpPr txBox="1">
            <a:spLocks noChangeArrowheads="1"/>
          </p:cNvSpPr>
          <p:nvPr/>
        </p:nvSpPr>
        <p:spPr bwMode="auto">
          <a:xfrm>
            <a:off x="6178550" y="1342420"/>
            <a:ext cx="28130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800" b="0" dirty="0"/>
              <a:t>TCC (the test characteristic curve): the sum of the probabilities of the correct response of the item trace lines yields the test characteristic curve</a:t>
            </a:r>
          </a:p>
        </p:txBody>
      </p:sp>
      <p:sp>
        <p:nvSpPr>
          <p:cNvPr id="30727" name="TextBox 6"/>
          <p:cNvSpPr txBox="1">
            <a:spLocks noChangeArrowheads="1"/>
          </p:cNvSpPr>
          <p:nvPr/>
        </p:nvSpPr>
        <p:spPr bwMode="auto">
          <a:xfrm>
            <a:off x="4756150" y="2354684"/>
            <a:ext cx="117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400" dirty="0" smtClean="0"/>
              <a:t>TCC based on 30 items</a:t>
            </a:r>
            <a:endParaRPr lang="en-US" altLang="en-US" sz="1400" dirty="0"/>
          </a:p>
        </p:txBody>
      </p:sp>
      <p:sp>
        <p:nvSpPr>
          <p:cNvPr id="7" name="TextBox 6"/>
          <p:cNvSpPr txBox="1">
            <a:spLocks noChangeArrowheads="1"/>
          </p:cNvSpPr>
          <p:nvPr/>
        </p:nvSpPr>
        <p:spPr bwMode="auto">
          <a:xfrm>
            <a:off x="2003425" y="2356971"/>
            <a:ext cx="1085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400" dirty="0" smtClean="0"/>
              <a:t>I</a:t>
            </a:r>
            <a:r>
              <a:rPr lang="en-US" altLang="en-US" sz="1400" dirty="0" smtClean="0"/>
              <a:t>CC for one item</a:t>
            </a:r>
            <a:endParaRPr lang="en-US" altLang="en-US" sz="1400" dirty="0"/>
          </a:p>
        </p:txBody>
      </p:sp>
    </p:spTree>
    <p:extLst>
      <p:ext uri="{BB962C8B-B14F-4D97-AF65-F5344CB8AC3E}">
        <p14:creationId xmlns:p14="http://schemas.microsoft.com/office/powerpoint/2010/main" val="961408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altLang="en-US" smtClean="0"/>
              <a:t>IRT uses in test development</a:t>
            </a:r>
          </a:p>
        </p:txBody>
      </p:sp>
      <p:sp>
        <p:nvSpPr>
          <p:cNvPr id="7" name="Content Placeholder 4"/>
          <p:cNvSpPr>
            <a:spLocks noGrp="1"/>
          </p:cNvSpPr>
          <p:nvPr>
            <p:ph idx="1"/>
          </p:nvPr>
        </p:nvSpPr>
        <p:spPr>
          <a:xfrm>
            <a:off x="235108" y="1234440"/>
            <a:ext cx="8647635" cy="4886442"/>
          </a:xfrm>
        </p:spPr>
        <p:txBody>
          <a:bodyPr/>
          <a:lstStyle/>
          <a:p>
            <a:r>
              <a:rPr lang="en-US" altLang="en-US" sz="2400" dirty="0" smtClean="0"/>
              <a:t>IRT provides direction for a method of test construction that takes into account item analysis and selection, and a measurement scale for reporting scores</a:t>
            </a:r>
          </a:p>
          <a:p>
            <a:r>
              <a:rPr lang="en-US" altLang="en-US" sz="2400" dirty="0" smtClean="0"/>
              <a:t>For </a:t>
            </a:r>
            <a:r>
              <a:rPr lang="en-US" altLang="en-US" sz="2400" b="1" dirty="0" smtClean="0">
                <a:solidFill>
                  <a:srgbClr val="FF6600"/>
                </a:solidFill>
              </a:rPr>
              <a:t>dichotomous</a:t>
            </a:r>
            <a:r>
              <a:rPr lang="en-US" altLang="en-US" sz="2400" dirty="0" smtClean="0"/>
              <a:t> item and response data:</a:t>
            </a:r>
          </a:p>
          <a:p>
            <a:pPr lvl="1"/>
            <a:r>
              <a:rPr lang="en-US" altLang="en-US" sz="2000" dirty="0" smtClean="0"/>
              <a:t>1 parameter model </a:t>
            </a:r>
            <a:r>
              <a:rPr lang="en-US" altLang="en-US" sz="2000" dirty="0" smtClean="0">
                <a:sym typeface="Wingdings" panose="05000000000000000000" pitchFamily="2" charset="2"/>
              </a:rPr>
              <a:t>assesses item difficulty</a:t>
            </a:r>
            <a:endParaRPr lang="en-US" altLang="en-US" sz="2000" dirty="0" smtClean="0"/>
          </a:p>
          <a:p>
            <a:pPr lvl="1"/>
            <a:r>
              <a:rPr lang="en-US" altLang="en-US" sz="2000" dirty="0" smtClean="0"/>
              <a:t>2 parameter model </a:t>
            </a:r>
            <a:r>
              <a:rPr lang="en-US" altLang="en-US" sz="2000" dirty="0" smtClean="0">
                <a:sym typeface="Wingdings" panose="05000000000000000000" pitchFamily="2" charset="2"/>
              </a:rPr>
              <a:t>&gt;assesses item difficulty and discrimination</a:t>
            </a:r>
            <a:endParaRPr lang="en-US" altLang="en-US" sz="2000" dirty="0" smtClean="0"/>
          </a:p>
          <a:p>
            <a:pPr lvl="1"/>
            <a:r>
              <a:rPr lang="en-US" altLang="en-US" sz="2000" dirty="0" smtClean="0"/>
              <a:t>3 parameter model </a:t>
            </a:r>
            <a:r>
              <a:rPr lang="en-US" altLang="en-US" sz="2000" dirty="0" smtClean="0">
                <a:sym typeface="Wingdings" panose="05000000000000000000" pitchFamily="2" charset="2"/>
              </a:rPr>
              <a:t> assesses item difficulty, discrimination and guessing</a:t>
            </a:r>
          </a:p>
          <a:p>
            <a:r>
              <a:rPr lang="en-US" altLang="en-US" sz="2400" dirty="0" smtClean="0">
                <a:sym typeface="Wingdings" panose="05000000000000000000" pitchFamily="2" charset="2"/>
              </a:rPr>
              <a:t>For </a:t>
            </a:r>
            <a:r>
              <a:rPr lang="en-US" altLang="en-US" sz="2400" dirty="0" err="1" smtClean="0">
                <a:sym typeface="Wingdings" panose="05000000000000000000" pitchFamily="2" charset="2"/>
              </a:rPr>
              <a:t>polytomous</a:t>
            </a:r>
            <a:r>
              <a:rPr lang="en-US" altLang="en-US" sz="2400" dirty="0" smtClean="0">
                <a:sym typeface="Wingdings" panose="05000000000000000000" pitchFamily="2" charset="2"/>
              </a:rPr>
              <a:t> item and </a:t>
            </a:r>
            <a:r>
              <a:rPr lang="en-US" altLang="en-US" sz="2400" dirty="0">
                <a:sym typeface="Wingdings" panose="05000000000000000000" pitchFamily="2" charset="2"/>
              </a:rPr>
              <a:t>response data </a:t>
            </a:r>
            <a:r>
              <a:rPr lang="en-US" altLang="en-US" sz="2400" dirty="0" smtClean="0">
                <a:sym typeface="Wingdings" panose="05000000000000000000" pitchFamily="2" charset="2"/>
              </a:rPr>
              <a:t>(</a:t>
            </a:r>
            <a:r>
              <a:rPr lang="en-US" altLang="en-US" sz="2400" dirty="0">
                <a:sym typeface="Wingdings" panose="05000000000000000000" pitchFamily="2" charset="2"/>
              </a:rPr>
              <a:t>e.g., never/sometimes/always):</a:t>
            </a:r>
            <a:endParaRPr lang="en-US" altLang="en-US" sz="2400" dirty="0" smtClean="0">
              <a:sym typeface="Wingdings" panose="05000000000000000000" pitchFamily="2" charset="2"/>
            </a:endParaRPr>
          </a:p>
          <a:p>
            <a:pPr lvl="1"/>
            <a:r>
              <a:rPr lang="en-US" altLang="en-US" sz="2000" dirty="0" smtClean="0">
                <a:sym typeface="Wingdings" panose="05000000000000000000" pitchFamily="2" charset="2"/>
              </a:rPr>
              <a:t>More complicated models</a:t>
            </a:r>
            <a:endParaRPr lang="en-US" altLang="en-US" sz="2000" dirty="0" smtClean="0"/>
          </a:p>
        </p:txBody>
      </p:sp>
    </p:spTree>
    <p:extLst>
      <p:ext uri="{BB962C8B-B14F-4D97-AF65-F5344CB8AC3E}">
        <p14:creationId xmlns:p14="http://schemas.microsoft.com/office/powerpoint/2010/main" val="4192813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IRT basics</a:t>
            </a:r>
          </a:p>
        </p:txBody>
      </p:sp>
      <p:sp>
        <p:nvSpPr>
          <p:cNvPr id="25603" name="Content Placeholder 2"/>
          <p:cNvSpPr>
            <a:spLocks noGrp="1"/>
          </p:cNvSpPr>
          <p:nvPr>
            <p:ph idx="1"/>
          </p:nvPr>
        </p:nvSpPr>
        <p:spPr>
          <a:xfrm>
            <a:off x="486569" y="1280160"/>
            <a:ext cx="8153400" cy="3724275"/>
          </a:xfrm>
        </p:spPr>
        <p:txBody>
          <a:bodyPr/>
          <a:lstStyle/>
          <a:p>
            <a:r>
              <a:rPr lang="en-US" altLang="en-US" sz="2400" b="0" dirty="0" smtClean="0"/>
              <a:t>The item difficulty, or threshold, </a:t>
            </a:r>
            <a:r>
              <a:rPr lang="en-US" altLang="en-US" sz="2400" b="0" dirty="0" smtClean="0">
                <a:solidFill>
                  <a:srgbClr val="FF6600"/>
                </a:solidFill>
              </a:rPr>
              <a:t>parameter b</a:t>
            </a:r>
            <a:r>
              <a:rPr lang="en-US" altLang="en-US" sz="2400" b="0" dirty="0" smtClean="0"/>
              <a:t> is the point on the latent scale θ where a person has a 50% chance of responding positively to the scale item (question). </a:t>
            </a:r>
          </a:p>
          <a:p>
            <a:r>
              <a:rPr lang="en-US" altLang="en-US" sz="2400" b="0" dirty="0" smtClean="0"/>
              <a:t>Items with high thresholds are less often endorsed (Steinberg &amp; </a:t>
            </a:r>
            <a:r>
              <a:rPr lang="en-US" altLang="en-US" sz="2400" b="0" dirty="0" err="1" smtClean="0"/>
              <a:t>Thissen</a:t>
            </a:r>
            <a:r>
              <a:rPr lang="en-US" altLang="en-US" sz="2400" b="0" dirty="0" smtClean="0"/>
              <a:t>, 1995). </a:t>
            </a:r>
          </a:p>
          <a:p>
            <a:r>
              <a:rPr lang="en-US" altLang="en-US" sz="2400" b="0" dirty="0" smtClean="0"/>
              <a:t>The slope, or discrimination, </a:t>
            </a:r>
            <a:r>
              <a:rPr lang="en-US" altLang="en-US" sz="2400" b="0" dirty="0" smtClean="0">
                <a:solidFill>
                  <a:srgbClr val="FF6600"/>
                </a:solidFill>
              </a:rPr>
              <a:t>parameter</a:t>
            </a:r>
            <a:r>
              <a:rPr lang="en-US" altLang="en-US" sz="2400" b="0" dirty="0" smtClean="0"/>
              <a:t> </a:t>
            </a:r>
            <a:r>
              <a:rPr lang="en-US" altLang="en-US" sz="2400" dirty="0" smtClean="0">
                <a:solidFill>
                  <a:srgbClr val="FF6600"/>
                </a:solidFill>
              </a:rPr>
              <a:t>a</a:t>
            </a:r>
            <a:r>
              <a:rPr lang="en-US" altLang="en-US" sz="2400" b="0" dirty="0" smtClean="0"/>
              <a:t> describes the strength of an item's discrimination between people with trait levels (</a:t>
            </a:r>
            <a:r>
              <a:rPr lang="en-US" altLang="en-US" sz="2400" dirty="0" smtClean="0">
                <a:solidFill>
                  <a:srgbClr val="FF6600"/>
                </a:solidFill>
              </a:rPr>
              <a:t>θ</a:t>
            </a:r>
            <a:r>
              <a:rPr lang="en-US" altLang="en-US" sz="2400" b="0" dirty="0" smtClean="0"/>
              <a:t>) below and above the </a:t>
            </a:r>
            <a:r>
              <a:rPr lang="en-US" altLang="en-US" sz="2400" b="0" dirty="0" smtClean="0">
                <a:solidFill>
                  <a:srgbClr val="FF6600"/>
                </a:solidFill>
              </a:rPr>
              <a:t>threshold</a:t>
            </a:r>
            <a:r>
              <a:rPr lang="en-US" altLang="en-US" sz="2400" b="0" dirty="0" smtClean="0"/>
              <a:t> </a:t>
            </a:r>
            <a:r>
              <a:rPr lang="en-US" altLang="en-US" sz="2400" dirty="0" smtClean="0">
                <a:solidFill>
                  <a:srgbClr val="FF6600"/>
                </a:solidFill>
              </a:rPr>
              <a:t>b</a:t>
            </a:r>
            <a:r>
              <a:rPr lang="en-US" altLang="en-US" sz="2400" b="0" dirty="0" smtClean="0"/>
              <a:t>. </a:t>
            </a:r>
          </a:p>
          <a:p>
            <a:r>
              <a:rPr lang="en-US" altLang="en-US" sz="2400" b="0" dirty="0" smtClean="0"/>
              <a:t>The </a:t>
            </a:r>
            <a:r>
              <a:rPr lang="en-US" altLang="en-US" sz="2400" dirty="0" smtClean="0">
                <a:solidFill>
                  <a:srgbClr val="FF6600"/>
                </a:solidFill>
              </a:rPr>
              <a:t>a</a:t>
            </a:r>
            <a:r>
              <a:rPr lang="en-US" altLang="en-US" sz="2400" b="0" dirty="0" smtClean="0"/>
              <a:t> </a:t>
            </a:r>
            <a:r>
              <a:rPr lang="en-US" altLang="en-US" sz="2400" b="0" dirty="0" smtClean="0">
                <a:solidFill>
                  <a:srgbClr val="FF6600"/>
                </a:solidFill>
              </a:rPr>
              <a:t>parameter</a:t>
            </a:r>
            <a:r>
              <a:rPr lang="en-US" altLang="en-US" sz="2400" b="0" dirty="0" smtClean="0"/>
              <a:t> may also be interpreted as describing how an item may be related to the trait measured by the scale and is directly related, under the assumption of a normal </a:t>
            </a:r>
            <a:r>
              <a:rPr lang="en-US" altLang="en-US" sz="2400" dirty="0" smtClean="0">
                <a:solidFill>
                  <a:srgbClr val="FF6600"/>
                </a:solidFill>
              </a:rPr>
              <a:t>θ</a:t>
            </a:r>
            <a:r>
              <a:rPr lang="en-US" altLang="en-US" sz="2400" b="0" dirty="0" smtClean="0"/>
              <a:t> distribution, to the </a:t>
            </a:r>
            <a:r>
              <a:rPr lang="en-US" altLang="en-US" sz="2400" b="0" dirty="0" err="1" smtClean="0"/>
              <a:t>biserial</a:t>
            </a:r>
            <a:r>
              <a:rPr lang="en-US" altLang="en-US" sz="2400" b="0" dirty="0" smtClean="0"/>
              <a:t> item-test correlation </a:t>
            </a:r>
            <a:r>
              <a:rPr lang="en-US" altLang="en-US" sz="2400" dirty="0" smtClean="0">
                <a:solidFill>
                  <a:srgbClr val="FF6600"/>
                </a:solidFill>
              </a:rPr>
              <a:t>ρ</a:t>
            </a:r>
            <a:r>
              <a:rPr lang="en-US" altLang="en-US" sz="2400" b="0" dirty="0" smtClean="0"/>
              <a:t> </a:t>
            </a:r>
            <a:endParaRPr lang="en-US" altLang="en-US" sz="2400" dirty="0" smtClean="0"/>
          </a:p>
        </p:txBody>
      </p:sp>
    </p:spTree>
    <p:extLst>
      <p:ext uri="{BB962C8B-B14F-4D97-AF65-F5344CB8AC3E}">
        <p14:creationId xmlns:p14="http://schemas.microsoft.com/office/powerpoint/2010/main" val="220071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2271" y="379512"/>
            <a:ext cx="8080375" cy="575094"/>
          </a:xfrm>
        </p:spPr>
        <p:txBody>
          <a:bodyPr/>
          <a:lstStyle/>
          <a:p>
            <a:r>
              <a:rPr lang="en-US" dirty="0" smtClean="0"/>
              <a:t>Item Response Function</a:t>
            </a:r>
            <a:endParaRPr lang="en-US" dirty="0"/>
          </a:p>
        </p:txBody>
      </p:sp>
      <p:sp>
        <p:nvSpPr>
          <p:cNvPr id="5" name="Text Placeholder 4"/>
          <p:cNvSpPr>
            <a:spLocks noGrp="1"/>
          </p:cNvSpPr>
          <p:nvPr>
            <p:ph type="body" idx="10"/>
          </p:nvPr>
        </p:nvSpPr>
        <p:spPr/>
        <p:txBody>
          <a:bodyPr/>
          <a:lstStyle/>
          <a:p>
            <a:r>
              <a:rPr lang="en-US" dirty="0">
                <a:solidFill>
                  <a:srgbClr val="00B0F0"/>
                </a:solidFill>
              </a:rPr>
              <a:t>Binary items</a:t>
            </a:r>
          </a:p>
        </p:txBody>
      </p:sp>
      <p:pic>
        <p:nvPicPr>
          <p:cNvPr id="6" name="Picture 5"/>
          <p:cNvPicPr>
            <a:picLocks noChangeAspect="1"/>
          </p:cNvPicPr>
          <p:nvPr/>
        </p:nvPicPr>
        <p:blipFill>
          <a:blip r:embed="rId2"/>
          <a:stretch>
            <a:fillRect/>
          </a:stretch>
        </p:blipFill>
        <p:spPr>
          <a:xfrm>
            <a:off x="522272" y="1772816"/>
            <a:ext cx="8228234" cy="4292082"/>
          </a:xfrm>
          <a:prstGeom prst="rect">
            <a:avLst/>
          </a:prstGeom>
        </p:spPr>
      </p:pic>
    </p:spTree>
    <p:extLst>
      <p:ext uri="{BB962C8B-B14F-4D97-AF65-F5344CB8AC3E}">
        <p14:creationId xmlns:p14="http://schemas.microsoft.com/office/powerpoint/2010/main" val="70886936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381000" y="434975"/>
            <a:ext cx="8364538" cy="628698"/>
          </a:xfrm>
        </p:spPr>
        <p:txBody>
          <a:bodyPr/>
          <a:lstStyle/>
          <a:p>
            <a:r>
              <a:rPr lang="en-US" altLang="en-US" dirty="0" smtClean="0"/>
              <a:t>One parameter logistic model (1PL)</a:t>
            </a: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271" y="1247140"/>
            <a:ext cx="5637809" cy="453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7" name="Content Placeholder 4"/>
          <p:cNvSpPr>
            <a:spLocks noGrp="1"/>
          </p:cNvSpPr>
          <p:nvPr>
            <p:ph idx="1"/>
          </p:nvPr>
        </p:nvSpPr>
        <p:spPr>
          <a:xfrm>
            <a:off x="235109" y="1234440"/>
            <a:ext cx="3291862" cy="3876675"/>
          </a:xfrm>
        </p:spPr>
        <p:txBody>
          <a:bodyPr/>
          <a:lstStyle/>
          <a:p>
            <a:r>
              <a:rPr lang="en-US" altLang="en-US" sz="2400" dirty="0" smtClean="0">
                <a:solidFill>
                  <a:srgbClr val="FF6600"/>
                </a:solidFill>
              </a:rPr>
              <a:t>One parameter </a:t>
            </a:r>
            <a:r>
              <a:rPr lang="en-US" altLang="en-US" sz="2400" dirty="0" smtClean="0">
                <a:solidFill>
                  <a:srgbClr val="FF6600"/>
                </a:solidFill>
                <a:sym typeface="Wingdings" panose="05000000000000000000" pitchFamily="2" charset="2"/>
              </a:rPr>
              <a:t></a:t>
            </a:r>
            <a:r>
              <a:rPr lang="en-US" altLang="en-US" sz="2400" dirty="0" smtClean="0">
                <a:solidFill>
                  <a:srgbClr val="FF6600"/>
                </a:solidFill>
              </a:rPr>
              <a:t> item difficulty </a:t>
            </a:r>
          </a:p>
          <a:p>
            <a:r>
              <a:rPr lang="en-US" altLang="en-US" sz="2400" dirty="0" smtClean="0"/>
              <a:t>assumes that all items have the same discrimination</a:t>
            </a:r>
          </a:p>
          <a:p>
            <a:r>
              <a:rPr lang="en-US" altLang="en-US" sz="2400" dirty="0" smtClean="0"/>
              <a:t>3 items of varying difficulty</a:t>
            </a:r>
          </a:p>
          <a:p>
            <a:pPr>
              <a:buFont typeface="Wingdings" panose="05000000000000000000" pitchFamily="2" charset="2"/>
              <a:buChar char="Ø"/>
            </a:pPr>
            <a:r>
              <a:rPr lang="en-US" altLang="en-US" sz="2400" dirty="0" smtClean="0"/>
              <a:t>Difficulty: item #1 is the hardest</a:t>
            </a:r>
            <a:endParaRPr lang="en-US" altLang="en-US" sz="2400" dirty="0" smtClean="0"/>
          </a:p>
          <a:p>
            <a:endParaRPr lang="en-US" altLang="en-US" sz="3200" dirty="0" smtClean="0"/>
          </a:p>
        </p:txBody>
      </p:sp>
    </p:spTree>
    <p:extLst>
      <p:ext uri="{BB962C8B-B14F-4D97-AF65-F5344CB8AC3E}">
        <p14:creationId xmlns:p14="http://schemas.microsoft.com/office/powerpoint/2010/main" val="2156067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434975"/>
            <a:ext cx="8364538" cy="1138773"/>
          </a:xfrm>
        </p:spPr>
        <p:txBody>
          <a:bodyPr/>
          <a:lstStyle/>
          <a:p>
            <a:r>
              <a:rPr lang="en-US" altLang="en-US" dirty="0" smtClean="0"/>
              <a:t>1PL model (The </a:t>
            </a:r>
            <a:r>
              <a:rPr lang="en-US" altLang="en-US" dirty="0" err="1" smtClean="0"/>
              <a:t>Rasch</a:t>
            </a:r>
            <a:r>
              <a:rPr lang="en-US" altLang="en-US" dirty="0" smtClean="0"/>
              <a:t> Simple Logistic Model)</a:t>
            </a:r>
          </a:p>
        </p:txBody>
      </p:sp>
      <p:sp>
        <p:nvSpPr>
          <p:cNvPr id="33795" name="Content Placeholder 2"/>
          <p:cNvSpPr>
            <a:spLocks noGrp="1"/>
          </p:cNvSpPr>
          <p:nvPr>
            <p:ph idx="1"/>
          </p:nvPr>
        </p:nvSpPr>
        <p:spPr>
          <a:xfrm>
            <a:off x="379413" y="1573748"/>
            <a:ext cx="8633958" cy="4140200"/>
          </a:xfrm>
        </p:spPr>
        <p:txBody>
          <a:bodyPr/>
          <a:lstStyle/>
          <a:p>
            <a:pPr marL="0" indent="0">
              <a:buNone/>
            </a:pPr>
            <a:r>
              <a:rPr lang="en-US" altLang="en-US" b="0" dirty="0" smtClean="0"/>
              <a:t>This model shows the dependent variable, the probability of endorsing an item, as a function of the difference between two independent variables, the person’s level on the underlying trait θ and the item threshold b (difficulty).</a:t>
            </a:r>
            <a:endParaRPr lang="en-US" altLang="en-US" dirty="0" smtClean="0"/>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020" y="3297594"/>
            <a:ext cx="5239980" cy="282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135183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434975"/>
            <a:ext cx="8364538" cy="628698"/>
          </a:xfrm>
        </p:spPr>
        <p:txBody>
          <a:bodyPr/>
          <a:lstStyle/>
          <a:p>
            <a:r>
              <a:rPr lang="en-US" altLang="en-US" dirty="0" smtClean="0"/>
              <a:t>2PL model</a:t>
            </a:r>
          </a:p>
        </p:txBody>
      </p:sp>
      <p:sp>
        <p:nvSpPr>
          <p:cNvPr id="34819" name="Content Placeholder 2"/>
          <p:cNvSpPr>
            <a:spLocks noGrp="1"/>
          </p:cNvSpPr>
          <p:nvPr>
            <p:ph idx="1"/>
          </p:nvPr>
        </p:nvSpPr>
        <p:spPr>
          <a:xfrm>
            <a:off x="381000" y="1234440"/>
            <a:ext cx="4009073" cy="3876675"/>
          </a:xfrm>
        </p:spPr>
        <p:txBody>
          <a:bodyPr/>
          <a:lstStyle/>
          <a:p>
            <a:pPr>
              <a:buFont typeface="Wingdings" panose="05000000000000000000" pitchFamily="2" charset="2"/>
              <a:buChar char="Ø"/>
            </a:pPr>
            <a:r>
              <a:rPr lang="en-US" altLang="en-US" sz="2400" dirty="0" smtClean="0">
                <a:solidFill>
                  <a:srgbClr val="FF6600"/>
                </a:solidFill>
              </a:rPr>
              <a:t>Two parameters </a:t>
            </a:r>
            <a:r>
              <a:rPr lang="en-US" altLang="en-US" sz="2400" dirty="0" smtClean="0">
                <a:solidFill>
                  <a:srgbClr val="FF6600"/>
                </a:solidFill>
                <a:sym typeface="Wingdings" panose="05000000000000000000" pitchFamily="2" charset="2"/>
              </a:rPr>
              <a:t></a:t>
            </a:r>
            <a:r>
              <a:rPr lang="en-US" altLang="en-US" sz="2400" dirty="0" smtClean="0">
                <a:solidFill>
                  <a:srgbClr val="FF6600"/>
                </a:solidFill>
              </a:rPr>
              <a:t> item difficulty and discrimination</a:t>
            </a:r>
          </a:p>
          <a:p>
            <a:r>
              <a:rPr lang="en-US" altLang="en-US" sz="2000" dirty="0" smtClean="0"/>
              <a:t>Item discrimination is defined by the slope of the ICC</a:t>
            </a:r>
          </a:p>
          <a:p>
            <a:r>
              <a:rPr lang="en-US" altLang="en-US" sz="2000" dirty="0"/>
              <a:t>It is proportional to the steepness (tilt) of an ICC in its central part. Determines the capability of the item to differentiate well between persons with </a:t>
            </a:r>
            <a:r>
              <a:rPr lang="en-US" altLang="en-US" sz="2000" dirty="0" smtClean="0"/>
              <a:t>trait </a:t>
            </a:r>
            <a:r>
              <a:rPr lang="en-US" altLang="en-US" sz="2000" dirty="0"/>
              <a:t>or ability. </a:t>
            </a:r>
            <a:endParaRPr lang="en-US" altLang="en-US" sz="2000" dirty="0" smtClean="0"/>
          </a:p>
          <a:p>
            <a:pPr>
              <a:buFont typeface="Wingdings" panose="05000000000000000000" pitchFamily="2" charset="2"/>
              <a:buChar char="Ø"/>
            </a:pPr>
            <a:r>
              <a:rPr lang="en-US" altLang="en-US" sz="2000" dirty="0" smtClean="0"/>
              <a:t>Difficulty: item #3 is the easiest, item #2 is the hardest</a:t>
            </a:r>
            <a:endParaRPr lang="en-US" altLang="en-US" sz="1800" dirty="0" smtClean="0"/>
          </a:p>
        </p:txBody>
      </p:sp>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556" y="1253490"/>
            <a:ext cx="4814444" cy="404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TextBox 1"/>
          <p:cNvSpPr txBox="1"/>
          <p:nvPr/>
        </p:nvSpPr>
        <p:spPr bwMode="auto">
          <a:xfrm>
            <a:off x="87313" y="5281882"/>
            <a:ext cx="8658225" cy="1292662"/>
          </a:xfrm>
          <a:prstGeom prst="rect">
            <a:avLst/>
          </a:prstGeom>
          <a:noFill/>
          <a:ln w="19050" algn="ctr">
            <a:noFill/>
            <a:miter lim="800000"/>
            <a:headEnd/>
            <a:tailEnd/>
          </a:ln>
        </p:spPr>
        <p:txBody>
          <a:bodyPr wrap="square" lIns="0" tIns="0" rIns="0" bIns="0" rtlCol="0">
            <a:spAutoFit/>
          </a:bodyPr>
          <a:lstStyle/>
          <a:p>
            <a:endParaRPr lang="en-US" altLang="en-US" sz="2400" dirty="0">
              <a:latin typeface="+mj-lt"/>
            </a:endParaRPr>
          </a:p>
          <a:p>
            <a:pPr marL="857250" lvl="1" indent="-457200">
              <a:buFont typeface="Wingdings" panose="05000000000000000000" pitchFamily="2" charset="2"/>
              <a:buChar char="Ø"/>
            </a:pPr>
            <a:r>
              <a:rPr lang="en-US" altLang="en-US" sz="2000" dirty="0" smtClean="0">
                <a:latin typeface="+mj-lt"/>
              </a:rPr>
              <a:t>Discrimination: </a:t>
            </a:r>
            <a:r>
              <a:rPr lang="en-US" altLang="en-US" sz="2000" dirty="0">
                <a:latin typeface="+mj-lt"/>
              </a:rPr>
              <a:t>i</a:t>
            </a:r>
            <a:r>
              <a:rPr lang="en-US" altLang="en-US" sz="2000" dirty="0" smtClean="0">
                <a:latin typeface="+mj-lt"/>
              </a:rPr>
              <a:t>tems </a:t>
            </a:r>
            <a:r>
              <a:rPr lang="en-US" altLang="en-US" sz="2000" dirty="0">
                <a:latin typeface="+mj-lt"/>
              </a:rPr>
              <a:t>#1 and #3 are better able to discriminate among examinees compared to item #2</a:t>
            </a:r>
          </a:p>
          <a:p>
            <a:endParaRPr lang="en-US" sz="2000" dirty="0" err="1" smtClean="0">
              <a:latin typeface="+mj-lt"/>
            </a:endParaRPr>
          </a:p>
        </p:txBody>
      </p:sp>
      <p:cxnSp>
        <p:nvCxnSpPr>
          <p:cNvPr id="4" name="Straight Connector 3"/>
          <p:cNvCxnSpPr/>
          <p:nvPr/>
        </p:nvCxnSpPr>
        <p:spPr>
          <a:xfrm flipV="1">
            <a:off x="5059680" y="3185160"/>
            <a:ext cx="3947160" cy="152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10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318" y="844642"/>
            <a:ext cx="8089900" cy="414152"/>
          </a:xfrm>
        </p:spPr>
        <p:txBody>
          <a:bodyPr/>
          <a:lstStyle/>
          <a:p>
            <a:r>
              <a:rPr altLang="en-US" sz="2400" dirty="0" smtClean="0">
                <a:solidFill>
                  <a:srgbClr val="00B0F0"/>
                </a:solidFill>
              </a:rPr>
              <a:t>Quality control and Quality assurance in epi study design</a:t>
            </a:r>
          </a:p>
        </p:txBody>
      </p:sp>
      <p:graphicFrame>
        <p:nvGraphicFramePr>
          <p:cNvPr id="4" name="Table 3"/>
          <p:cNvGraphicFramePr>
            <a:graphicFrameLocks noGrp="1"/>
          </p:cNvGraphicFramePr>
          <p:nvPr/>
        </p:nvGraphicFramePr>
        <p:xfrm>
          <a:off x="100013" y="1339850"/>
          <a:ext cx="8943975" cy="4862517"/>
        </p:xfrm>
        <a:graphic>
          <a:graphicData uri="http://schemas.openxmlformats.org/drawingml/2006/table">
            <a:tbl>
              <a:tblPr firstRow="1" bandRow="1">
                <a:tableStyleId>{5C22544A-7EE6-4342-B048-85BDC9FD1C3A}</a:tableStyleId>
              </a:tblPr>
              <a:tblGrid>
                <a:gridCol w="223699">
                  <a:extLst>
                    <a:ext uri="{9D8B030D-6E8A-4147-A177-3AD203B41FA5}">
                      <a16:colId xmlns:a16="http://schemas.microsoft.com/office/drawing/2014/main" val="2941703311"/>
                    </a:ext>
                  </a:extLst>
                </a:gridCol>
                <a:gridCol w="3521746">
                  <a:extLst>
                    <a:ext uri="{9D8B030D-6E8A-4147-A177-3AD203B41FA5}">
                      <a16:colId xmlns:a16="http://schemas.microsoft.com/office/drawing/2014/main" val="4061750223"/>
                    </a:ext>
                  </a:extLst>
                </a:gridCol>
                <a:gridCol w="425904">
                  <a:extLst>
                    <a:ext uri="{9D8B030D-6E8A-4147-A177-3AD203B41FA5}">
                      <a16:colId xmlns:a16="http://schemas.microsoft.com/office/drawing/2014/main" val="1075044962"/>
                    </a:ext>
                  </a:extLst>
                </a:gridCol>
                <a:gridCol w="4772626">
                  <a:extLst>
                    <a:ext uri="{9D8B030D-6E8A-4147-A177-3AD203B41FA5}">
                      <a16:colId xmlns:a16="http://schemas.microsoft.com/office/drawing/2014/main" val="3978617201"/>
                    </a:ext>
                  </a:extLst>
                </a:gridCol>
              </a:tblGrid>
              <a:tr h="487776">
                <a:tc>
                  <a:txBody>
                    <a:bodyPr/>
                    <a:lstStyle/>
                    <a:p>
                      <a:endParaRPr lang="en-US" sz="1500" dirty="0"/>
                    </a:p>
                  </a:txBody>
                  <a:tcPr marL="91444" marR="91444" marT="45729" marB="457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Activity</a:t>
                      </a:r>
                      <a:endParaRPr lang="en-US" sz="1600" dirty="0"/>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QA /QC</a:t>
                      </a:r>
                    </a:p>
                  </a:txBody>
                  <a:tcPr marL="0" marR="0" marT="0" marB="0"/>
                </a:tc>
                <a:tc>
                  <a:txBody>
                    <a:bodyPr/>
                    <a:lstStyle/>
                    <a:p>
                      <a:r>
                        <a:rPr lang="en-US" sz="1600" dirty="0" smtClean="0"/>
                        <a:t>Comments</a:t>
                      </a:r>
                      <a:endParaRPr lang="en-US" sz="1600" dirty="0"/>
                    </a:p>
                  </a:txBody>
                  <a:tcPr marL="0" marR="0" marT="0" marB="0"/>
                </a:tc>
                <a:extLst>
                  <a:ext uri="{0D108BD9-81ED-4DB2-BD59-A6C34878D82A}">
                    <a16:rowId xmlns:a16="http://schemas.microsoft.com/office/drawing/2014/main" val="1313990261"/>
                  </a:ext>
                </a:extLst>
              </a:tr>
              <a:tr h="320103">
                <a:tc>
                  <a:txBody>
                    <a:bodyPr/>
                    <a:lstStyle/>
                    <a:p>
                      <a:r>
                        <a:rPr lang="en-US" sz="1500" dirty="0" smtClean="0"/>
                        <a:t>1</a:t>
                      </a:r>
                      <a:endParaRPr lang="en-US" sz="1500" dirty="0"/>
                    </a:p>
                  </a:txBody>
                  <a:tcPr marL="91444" marR="91444" marT="45729" marB="45729"/>
                </a:tc>
                <a:tc>
                  <a:txBody>
                    <a:bodyPr/>
                    <a:lstStyle/>
                    <a:p>
                      <a:r>
                        <a:rPr lang="en-US" sz="1600" dirty="0" smtClean="0"/>
                        <a:t>Formulation of study’s main hypothesis</a:t>
                      </a:r>
                      <a:endParaRPr lang="en-US" sz="1600" dirty="0"/>
                    </a:p>
                  </a:txBody>
                  <a:tcPr marL="0" marR="0" marT="0" marB="0"/>
                </a:tc>
                <a:tc>
                  <a:txBody>
                    <a:bodyPr/>
                    <a:lstStyle/>
                    <a:p>
                      <a:r>
                        <a:rPr lang="en-US" sz="1600" dirty="0" smtClean="0"/>
                        <a:t>QA</a:t>
                      </a:r>
                      <a:endParaRPr lang="en-US" sz="1600" dirty="0"/>
                    </a:p>
                  </a:txBody>
                  <a:tcPr marL="0" marR="0" marT="0" marB="0"/>
                </a:tc>
                <a:tc>
                  <a:txBody>
                    <a:bodyPr/>
                    <a:lstStyle/>
                    <a:p>
                      <a:r>
                        <a:rPr lang="en-US" sz="1600" dirty="0" smtClean="0"/>
                        <a:t>Including confounders</a:t>
                      </a:r>
                      <a:r>
                        <a:rPr lang="en-US" sz="1600" baseline="0" dirty="0" smtClean="0"/>
                        <a:t> and effect modifiers</a:t>
                      </a:r>
                      <a:endParaRPr lang="en-US" sz="1600" dirty="0"/>
                    </a:p>
                  </a:txBody>
                  <a:tcPr marL="0" marR="0" marT="0" marB="0"/>
                </a:tc>
                <a:extLst>
                  <a:ext uri="{0D108BD9-81ED-4DB2-BD59-A6C34878D82A}">
                    <a16:rowId xmlns:a16="http://schemas.microsoft.com/office/drawing/2014/main" val="1002342937"/>
                  </a:ext>
                </a:extLst>
              </a:tr>
              <a:tr h="320103">
                <a:tc>
                  <a:txBody>
                    <a:bodyPr/>
                    <a:lstStyle/>
                    <a:p>
                      <a:r>
                        <a:rPr lang="en-US" sz="1500" dirty="0" smtClean="0"/>
                        <a:t>2</a:t>
                      </a:r>
                      <a:endParaRPr lang="en-US" sz="1500" dirty="0"/>
                    </a:p>
                  </a:txBody>
                  <a:tcPr marL="91444" marR="91444" marT="45729" marB="45729"/>
                </a:tc>
                <a:tc>
                  <a:txBody>
                    <a:bodyPr/>
                    <a:lstStyle/>
                    <a:p>
                      <a:r>
                        <a:rPr lang="en-US" sz="1600" i="1" dirty="0" smtClean="0"/>
                        <a:t>A priori </a:t>
                      </a:r>
                      <a:r>
                        <a:rPr lang="en-US" sz="1600" dirty="0" smtClean="0"/>
                        <a:t>specification of confounders</a:t>
                      </a:r>
                      <a:endParaRPr lang="en-US" sz="1600" dirty="0"/>
                    </a:p>
                  </a:txBody>
                  <a:tcPr marL="0" marR="0" marT="0" marB="0"/>
                </a:tc>
                <a:tc>
                  <a:txBody>
                    <a:bodyPr/>
                    <a:lstStyle/>
                    <a:p>
                      <a:r>
                        <a:rPr lang="en-US" sz="1600" dirty="0" smtClean="0"/>
                        <a:t>QA</a:t>
                      </a:r>
                      <a:endParaRPr lang="en-US" sz="1600" dirty="0"/>
                    </a:p>
                  </a:txBody>
                  <a:tcPr marL="0" marR="0" marT="0" marB="0"/>
                </a:tc>
                <a:tc>
                  <a:txBody>
                    <a:bodyPr/>
                    <a:lstStyle/>
                    <a:p>
                      <a:r>
                        <a:rPr lang="en-US" sz="1600" dirty="0" smtClean="0"/>
                        <a:t>Based on</a:t>
                      </a:r>
                      <a:r>
                        <a:rPr lang="en-US" sz="1600" baseline="0" dirty="0" smtClean="0"/>
                        <a:t> lit review, data analysis from pilot</a:t>
                      </a:r>
                      <a:endParaRPr lang="en-US" sz="1600" dirty="0"/>
                    </a:p>
                  </a:txBody>
                  <a:tcPr marL="0" marR="0" marT="0" marB="0"/>
                </a:tc>
                <a:extLst>
                  <a:ext uri="{0D108BD9-81ED-4DB2-BD59-A6C34878D82A}">
                    <a16:rowId xmlns:a16="http://schemas.microsoft.com/office/drawing/2014/main" val="183972722"/>
                  </a:ext>
                </a:extLst>
              </a:tr>
              <a:tr h="487776">
                <a:tc>
                  <a:txBody>
                    <a:bodyPr/>
                    <a:lstStyle/>
                    <a:p>
                      <a:r>
                        <a:rPr lang="en-US" sz="1500" dirty="0" smtClean="0"/>
                        <a:t>3</a:t>
                      </a:r>
                      <a:endParaRPr lang="en-US" sz="1500" dirty="0"/>
                    </a:p>
                  </a:txBody>
                  <a:tcPr marL="91444" marR="91444" marT="45729" marB="45729"/>
                </a:tc>
                <a:tc>
                  <a:txBody>
                    <a:bodyPr/>
                    <a:lstStyle/>
                    <a:p>
                      <a:r>
                        <a:rPr lang="en-US" sz="1600" dirty="0" smtClean="0"/>
                        <a:t>Definition</a:t>
                      </a:r>
                      <a:r>
                        <a:rPr lang="en-US" sz="1600" baseline="0" dirty="0" smtClean="0"/>
                        <a:t> of the characteristics of the study sample for generalizability</a:t>
                      </a:r>
                      <a:endParaRPr lang="en-US" sz="1600" dirty="0"/>
                    </a:p>
                  </a:txBody>
                  <a:tcPr marL="0" marR="0" marT="0" marB="0"/>
                </a:tc>
                <a:tc>
                  <a:txBody>
                    <a:bodyPr/>
                    <a:lstStyle/>
                    <a:p>
                      <a:r>
                        <a:rPr lang="en-US" sz="1600" dirty="0" smtClean="0"/>
                        <a:t>QA</a:t>
                      </a:r>
                      <a:endParaRPr lang="en-US" sz="1600" dirty="0"/>
                    </a:p>
                  </a:txBody>
                  <a:tcPr marL="0" marR="0" marT="0" marB="0"/>
                </a:tc>
                <a:tc>
                  <a:txBody>
                    <a:bodyPr/>
                    <a:lstStyle/>
                    <a:p>
                      <a:r>
                        <a:rPr lang="en-US" sz="1600" dirty="0" smtClean="0"/>
                        <a:t>To allow application to target population</a:t>
                      </a:r>
                      <a:endParaRPr lang="en-US" sz="1600" dirty="0"/>
                    </a:p>
                  </a:txBody>
                  <a:tcPr marL="0" marR="0" marT="0" marB="0"/>
                </a:tc>
                <a:extLst>
                  <a:ext uri="{0D108BD9-81ED-4DB2-BD59-A6C34878D82A}">
                    <a16:rowId xmlns:a16="http://schemas.microsoft.com/office/drawing/2014/main" val="3503579165"/>
                  </a:ext>
                </a:extLst>
              </a:tr>
              <a:tr h="487776">
                <a:tc>
                  <a:txBody>
                    <a:bodyPr/>
                    <a:lstStyle/>
                    <a:p>
                      <a:r>
                        <a:rPr lang="en-US" sz="1500" dirty="0" smtClean="0"/>
                        <a:t>4</a:t>
                      </a:r>
                      <a:endParaRPr lang="en-US" sz="1500" dirty="0"/>
                    </a:p>
                  </a:txBody>
                  <a:tcPr marL="91444" marR="91444" marT="45729" marB="45729"/>
                </a:tc>
                <a:tc>
                  <a:txBody>
                    <a:bodyPr/>
                    <a:lstStyle/>
                    <a:p>
                      <a:r>
                        <a:rPr lang="en-US" sz="1600" dirty="0" smtClean="0"/>
                        <a:t>Definition of the study design and selection procedures for internal validity</a:t>
                      </a:r>
                      <a:endParaRPr lang="en-US" sz="1600" dirty="0"/>
                    </a:p>
                  </a:txBody>
                  <a:tcPr marL="0" marR="0" marT="0" marB="0"/>
                </a:tc>
                <a:tc>
                  <a:txBody>
                    <a:bodyPr/>
                    <a:lstStyle/>
                    <a:p>
                      <a:r>
                        <a:rPr lang="en-US" sz="1600" dirty="0" smtClean="0"/>
                        <a:t>QA</a:t>
                      </a:r>
                      <a:endParaRPr lang="en-US" sz="1600" dirty="0"/>
                    </a:p>
                  </a:txBody>
                  <a:tcPr marL="0" marR="0" marT="0" marB="0"/>
                </a:tc>
                <a:tc>
                  <a:txBody>
                    <a:bodyPr/>
                    <a:lstStyle/>
                    <a:p>
                      <a:r>
                        <a:rPr lang="en-US" sz="1600" dirty="0" smtClean="0"/>
                        <a:t>To prevent selection bias</a:t>
                      </a:r>
                      <a:endParaRPr lang="en-US" sz="1600" dirty="0"/>
                    </a:p>
                  </a:txBody>
                  <a:tcPr marL="0" marR="0" marT="0" marB="0"/>
                </a:tc>
                <a:extLst>
                  <a:ext uri="{0D108BD9-81ED-4DB2-BD59-A6C34878D82A}">
                    <a16:rowId xmlns:a16="http://schemas.microsoft.com/office/drawing/2014/main" val="825084277"/>
                  </a:ext>
                </a:extLst>
              </a:tr>
              <a:tr h="487776">
                <a:tc>
                  <a:txBody>
                    <a:bodyPr/>
                    <a:lstStyle/>
                    <a:p>
                      <a:r>
                        <a:rPr lang="en-US" sz="1500" dirty="0" smtClean="0"/>
                        <a:t>5</a:t>
                      </a:r>
                      <a:endParaRPr lang="en-US" sz="1500" dirty="0"/>
                    </a:p>
                  </a:txBody>
                  <a:tcPr marL="91444" marR="91444" marT="45729" marB="45729"/>
                </a:tc>
                <a:tc>
                  <a:txBody>
                    <a:bodyPr/>
                    <a:lstStyle/>
                    <a:p>
                      <a:r>
                        <a:rPr lang="en-US" sz="1600" dirty="0" smtClean="0"/>
                        <a:t>Definition of the design</a:t>
                      </a:r>
                      <a:r>
                        <a:rPr lang="en-US" sz="1600" baseline="0" dirty="0" smtClean="0"/>
                        <a:t> strategy for studies of reliability and validity</a:t>
                      </a:r>
                      <a:endParaRPr lang="en-US" sz="1600" dirty="0"/>
                    </a:p>
                  </a:txBody>
                  <a:tcPr marL="0" marR="0" marT="0" marB="0"/>
                </a:tc>
                <a:tc>
                  <a:txBody>
                    <a:bodyPr/>
                    <a:lstStyle/>
                    <a:p>
                      <a:r>
                        <a:rPr lang="en-US" sz="1600" dirty="0" smtClean="0"/>
                        <a:t>QA/</a:t>
                      </a:r>
                    </a:p>
                    <a:p>
                      <a:r>
                        <a:rPr lang="en-US" sz="1600" dirty="0" smtClean="0"/>
                        <a:t>QC</a:t>
                      </a:r>
                      <a:endParaRPr lang="en-US" sz="1600" dirty="0"/>
                    </a:p>
                  </a:txBody>
                  <a:tcPr marL="0" marR="0" marT="0" marB="0"/>
                </a:tc>
                <a:tc>
                  <a:txBody>
                    <a:bodyPr/>
                    <a:lstStyle/>
                    <a:p>
                      <a:r>
                        <a:rPr lang="en-US" sz="1600" dirty="0" smtClean="0"/>
                        <a:t>Selectin</a:t>
                      </a:r>
                      <a:r>
                        <a:rPr lang="en-US" sz="1600" baseline="0" dirty="0" smtClean="0"/>
                        <a:t> of samples for validity and reliability studies</a:t>
                      </a:r>
                      <a:endParaRPr lang="en-US" sz="1600" dirty="0"/>
                    </a:p>
                  </a:txBody>
                  <a:tcPr marL="0" marR="0" marT="0" marB="0"/>
                </a:tc>
                <a:extLst>
                  <a:ext uri="{0D108BD9-81ED-4DB2-BD59-A6C34878D82A}">
                    <a16:rowId xmlns:a16="http://schemas.microsoft.com/office/drawing/2014/main" val="844266843"/>
                  </a:ext>
                </a:extLst>
              </a:tr>
              <a:tr h="487776">
                <a:tc>
                  <a:txBody>
                    <a:bodyPr/>
                    <a:lstStyle/>
                    <a:p>
                      <a:r>
                        <a:rPr lang="en-US" sz="1500" dirty="0" smtClean="0"/>
                        <a:t>6</a:t>
                      </a:r>
                      <a:endParaRPr lang="en-US" sz="1500" dirty="0"/>
                    </a:p>
                  </a:txBody>
                  <a:tcPr marL="91444" marR="91444" marT="45729" marB="45729"/>
                </a:tc>
                <a:tc>
                  <a:txBody>
                    <a:bodyPr/>
                    <a:lstStyle/>
                    <a:p>
                      <a:r>
                        <a:rPr lang="en-US" sz="1600" dirty="0" smtClean="0"/>
                        <a:t>Specification</a:t>
                      </a:r>
                      <a:r>
                        <a:rPr lang="en-US" sz="1600" baseline="0" dirty="0" smtClean="0"/>
                        <a:t> of the study power to detect hypothesized association at significance level</a:t>
                      </a:r>
                      <a:endParaRPr lang="en-US" sz="1600" dirty="0"/>
                    </a:p>
                  </a:txBody>
                  <a:tcPr marL="0" marR="0" marT="0" marB="0"/>
                </a:tc>
                <a:tc>
                  <a:txBody>
                    <a:bodyPr/>
                    <a:lstStyle/>
                    <a:p>
                      <a:r>
                        <a:rPr lang="en-US" sz="1600" dirty="0" smtClean="0"/>
                        <a:t>QA</a:t>
                      </a:r>
                      <a:endParaRPr lang="en-US" sz="1600" dirty="0"/>
                    </a:p>
                  </a:txBody>
                  <a:tcPr marL="0" marR="0" marT="0" marB="0"/>
                </a:tc>
                <a:tc>
                  <a:txBody>
                    <a:bodyPr/>
                    <a:lstStyle/>
                    <a:p>
                      <a:r>
                        <a:rPr lang="en-US" sz="1600" dirty="0" smtClean="0"/>
                        <a:t>Should take</a:t>
                      </a:r>
                      <a:r>
                        <a:rPr lang="en-US" sz="1600" baseline="0" dirty="0" smtClean="0"/>
                        <a:t> into account confounders and eff modifiers</a:t>
                      </a:r>
                      <a:endParaRPr lang="en-US" sz="1600" dirty="0"/>
                    </a:p>
                  </a:txBody>
                  <a:tcPr marL="0" marR="0" marT="0" marB="0"/>
                </a:tc>
                <a:extLst>
                  <a:ext uri="{0D108BD9-81ED-4DB2-BD59-A6C34878D82A}">
                    <a16:rowId xmlns:a16="http://schemas.microsoft.com/office/drawing/2014/main" val="61985833"/>
                  </a:ext>
                </a:extLst>
              </a:tr>
              <a:tr h="487776">
                <a:tc>
                  <a:txBody>
                    <a:bodyPr/>
                    <a:lstStyle/>
                    <a:p>
                      <a:r>
                        <a:rPr lang="en-US" sz="1500" dirty="0" smtClean="0"/>
                        <a:t>7</a:t>
                      </a:r>
                      <a:endParaRPr lang="en-US" sz="1500" dirty="0"/>
                    </a:p>
                  </a:txBody>
                  <a:tcPr marL="91444" marR="91444" marT="45729" marB="45729"/>
                </a:tc>
                <a:tc>
                  <a:txBody>
                    <a:bodyPr/>
                    <a:lstStyle/>
                    <a:p>
                      <a:r>
                        <a:rPr lang="en-US" sz="1600" dirty="0" smtClean="0"/>
                        <a:t>Standardization of procedures</a:t>
                      </a:r>
                      <a:endParaRPr lang="en-US" sz="1600" dirty="0"/>
                    </a:p>
                  </a:txBody>
                  <a:tcPr marL="0" marR="0" marT="0" marB="0"/>
                </a:tc>
                <a:tc>
                  <a:txBody>
                    <a:bodyPr/>
                    <a:lstStyle/>
                    <a:p>
                      <a:r>
                        <a:rPr lang="en-US" sz="1600" dirty="0" smtClean="0"/>
                        <a:t>QA</a:t>
                      </a:r>
                      <a:endParaRPr lang="en-US" sz="1600" dirty="0"/>
                    </a:p>
                  </a:txBody>
                  <a:tcPr marL="0" marR="0" marT="0" marB="0"/>
                </a:tc>
                <a:tc>
                  <a:txBody>
                    <a:bodyPr/>
                    <a:lstStyle/>
                    <a:p>
                      <a:r>
                        <a:rPr lang="en-US" sz="1600" dirty="0" smtClean="0"/>
                        <a:t>Written manuals for sample selection,</a:t>
                      </a:r>
                      <a:r>
                        <a:rPr lang="en-US" sz="1600" baseline="0" dirty="0" smtClean="0"/>
                        <a:t> data collection, staff training and certification</a:t>
                      </a:r>
                      <a:endParaRPr lang="en-US" sz="1600" dirty="0"/>
                    </a:p>
                  </a:txBody>
                  <a:tcPr marL="0" marR="0" marT="0" marB="0"/>
                </a:tc>
                <a:extLst>
                  <a:ext uri="{0D108BD9-81ED-4DB2-BD59-A6C34878D82A}">
                    <a16:rowId xmlns:a16="http://schemas.microsoft.com/office/drawing/2014/main" val="558471769"/>
                  </a:ext>
                </a:extLst>
              </a:tr>
              <a:tr h="487776">
                <a:tc>
                  <a:txBody>
                    <a:bodyPr/>
                    <a:lstStyle/>
                    <a:p>
                      <a:r>
                        <a:rPr lang="en-US" sz="1500" dirty="0" smtClean="0"/>
                        <a:t>8</a:t>
                      </a:r>
                      <a:endParaRPr lang="en-US" sz="1500" dirty="0"/>
                    </a:p>
                  </a:txBody>
                  <a:tcPr marL="91444" marR="91444" marT="45729" marB="45729"/>
                </a:tc>
                <a:tc>
                  <a:txBody>
                    <a:bodyPr/>
                    <a:lstStyle/>
                    <a:p>
                      <a:r>
                        <a:rPr lang="en-US" sz="1600" dirty="0" smtClean="0"/>
                        <a:t>Activities during data collection, </a:t>
                      </a:r>
                      <a:r>
                        <a:rPr lang="en-US" sz="1600" dirty="0" err="1" smtClean="0"/>
                        <a:t>incl</a:t>
                      </a:r>
                      <a:r>
                        <a:rPr lang="en-US" sz="1600" dirty="0" smtClean="0"/>
                        <a:t> analysis of QC data and remedial</a:t>
                      </a:r>
                      <a:r>
                        <a:rPr lang="en-US" sz="1600" baseline="0" dirty="0" smtClean="0"/>
                        <a:t> actions</a:t>
                      </a:r>
                      <a:endParaRPr lang="en-US" sz="1600" dirty="0"/>
                    </a:p>
                  </a:txBody>
                  <a:tcPr marL="0" marR="0" marT="0" marB="0"/>
                </a:tc>
                <a:tc>
                  <a:txBody>
                    <a:bodyPr/>
                    <a:lstStyle/>
                    <a:p>
                      <a:r>
                        <a:rPr lang="en-US" sz="1600" dirty="0" smtClean="0"/>
                        <a:t>QC</a:t>
                      </a:r>
                      <a:endParaRPr lang="en-US" sz="1600" dirty="0"/>
                    </a:p>
                  </a:txBody>
                  <a:tcPr marL="0" marR="0" marT="0" marB="0"/>
                </a:tc>
                <a:tc>
                  <a:txBody>
                    <a:bodyPr/>
                    <a:lstStyle/>
                    <a:p>
                      <a:r>
                        <a:rPr lang="en-US" sz="1600" dirty="0" smtClean="0"/>
                        <a:t>Data collection monitoring, validation studies during</a:t>
                      </a:r>
                      <a:r>
                        <a:rPr lang="en-US" sz="1600" baseline="0" dirty="0" smtClean="0"/>
                        <a:t> data collection</a:t>
                      </a:r>
                      <a:endParaRPr lang="en-US" sz="1600" dirty="0"/>
                    </a:p>
                  </a:txBody>
                  <a:tcPr marL="0" marR="0" marT="0" marB="0"/>
                </a:tc>
                <a:extLst>
                  <a:ext uri="{0D108BD9-81ED-4DB2-BD59-A6C34878D82A}">
                    <a16:rowId xmlns:a16="http://schemas.microsoft.com/office/drawing/2014/main" val="3899689033"/>
                  </a:ext>
                </a:extLst>
              </a:tr>
              <a:tr h="320103">
                <a:tc>
                  <a:txBody>
                    <a:bodyPr/>
                    <a:lstStyle/>
                    <a:p>
                      <a:r>
                        <a:rPr lang="en-US" sz="1500" dirty="0" smtClean="0"/>
                        <a:t>9</a:t>
                      </a:r>
                      <a:endParaRPr lang="en-US" sz="1500" dirty="0"/>
                    </a:p>
                  </a:txBody>
                  <a:tcPr marL="91444" marR="91444" marT="45729" marB="45729"/>
                </a:tc>
                <a:tc>
                  <a:txBody>
                    <a:bodyPr/>
                    <a:lstStyle/>
                    <a:p>
                      <a:r>
                        <a:rPr lang="en-US" sz="1600" dirty="0" smtClean="0"/>
                        <a:t>Data analysis</a:t>
                      </a:r>
                      <a:endParaRPr lang="en-US" sz="1600" dirty="0"/>
                    </a:p>
                  </a:txBody>
                  <a:tcPr marL="0" marR="0" marT="0" marB="0"/>
                </a:tc>
                <a:tc>
                  <a:txBody>
                    <a:bodyPr/>
                    <a:lstStyle/>
                    <a:p>
                      <a:endParaRPr lang="en-US" sz="1600" dirty="0"/>
                    </a:p>
                  </a:txBody>
                  <a:tcPr marL="0" marR="0" marT="0" marB="0"/>
                </a:tc>
                <a:tc>
                  <a:txBody>
                    <a:bodyPr/>
                    <a:lstStyle/>
                    <a:p>
                      <a:r>
                        <a:rPr lang="en-US" sz="1600" dirty="0" smtClean="0"/>
                        <a:t>According to the pre-established</a:t>
                      </a:r>
                      <a:r>
                        <a:rPr lang="en-US" sz="1600" baseline="0" dirty="0" smtClean="0"/>
                        <a:t> plan</a:t>
                      </a:r>
                      <a:endParaRPr lang="en-US" sz="1600" dirty="0"/>
                    </a:p>
                  </a:txBody>
                  <a:tcPr marL="0" marR="0" marT="0" marB="0"/>
                </a:tc>
                <a:extLst>
                  <a:ext uri="{0D108BD9-81ED-4DB2-BD59-A6C34878D82A}">
                    <a16:rowId xmlns:a16="http://schemas.microsoft.com/office/drawing/2014/main" val="3178401349"/>
                  </a:ext>
                </a:extLst>
              </a:tr>
              <a:tr h="487776">
                <a:tc>
                  <a:txBody>
                    <a:bodyPr/>
                    <a:lstStyle/>
                    <a:p>
                      <a:r>
                        <a:rPr lang="en-US" sz="1500" dirty="0" smtClean="0"/>
                        <a:t>10</a:t>
                      </a:r>
                      <a:endParaRPr lang="en-US" sz="1500" dirty="0"/>
                    </a:p>
                  </a:txBody>
                  <a:tcPr marL="0" marR="0" marT="0" marB="0"/>
                </a:tc>
                <a:tc>
                  <a:txBody>
                    <a:bodyPr/>
                    <a:lstStyle/>
                    <a:p>
                      <a:r>
                        <a:rPr lang="en-US" sz="1600" dirty="0" smtClean="0"/>
                        <a:t>Reporting of data</a:t>
                      </a:r>
                      <a:endParaRPr lang="en-US" sz="1600" dirty="0"/>
                    </a:p>
                  </a:txBody>
                  <a:tcPr marL="0" marR="0" marT="0" marB="0"/>
                </a:tc>
                <a:tc>
                  <a:txBody>
                    <a:bodyPr/>
                    <a:lstStyle/>
                    <a:p>
                      <a:endParaRPr lang="en-US" sz="1600" dirty="0"/>
                    </a:p>
                  </a:txBody>
                  <a:tcPr marL="0" marR="0" marT="0" marB="0"/>
                </a:tc>
                <a:tc>
                  <a:txBody>
                    <a:bodyPr/>
                    <a:lstStyle/>
                    <a:p>
                      <a:r>
                        <a:rPr lang="en-US" sz="1600" dirty="0" smtClean="0"/>
                        <a:t>As soon as possible</a:t>
                      </a:r>
                      <a:r>
                        <a:rPr lang="en-US" sz="1600" baseline="0" dirty="0" smtClean="0"/>
                        <a:t> to avoid publication bias. Study instruments, databases and QC data available upon request</a:t>
                      </a:r>
                      <a:endParaRPr lang="en-US" sz="1600" dirty="0"/>
                    </a:p>
                  </a:txBody>
                  <a:tcPr marL="0" marR="0" marT="0" marB="0"/>
                </a:tc>
                <a:extLst>
                  <a:ext uri="{0D108BD9-81ED-4DB2-BD59-A6C34878D82A}">
                    <a16:rowId xmlns:a16="http://schemas.microsoft.com/office/drawing/2014/main" val="4097380211"/>
                  </a:ext>
                </a:extLst>
              </a:tr>
            </a:tbl>
          </a:graphicData>
        </a:graphic>
      </p:graphicFrame>
      <p:sp>
        <p:nvSpPr>
          <p:cNvPr id="2" name="TextBox 1"/>
          <p:cNvSpPr txBox="1"/>
          <p:nvPr/>
        </p:nvSpPr>
        <p:spPr bwMode="auto">
          <a:xfrm>
            <a:off x="518160" y="148034"/>
            <a:ext cx="6416040" cy="615553"/>
          </a:xfrm>
          <a:prstGeom prst="rect">
            <a:avLst/>
          </a:prstGeom>
          <a:noFill/>
          <a:ln w="19050" algn="ctr">
            <a:noFill/>
            <a:miter lim="800000"/>
            <a:headEnd/>
            <a:tailEnd/>
          </a:ln>
        </p:spPr>
        <p:txBody>
          <a:bodyPr wrap="square" lIns="0" tIns="0" rIns="0" bIns="0" rtlCol="0">
            <a:spAutoFit/>
          </a:bodyPr>
          <a:lstStyle/>
          <a:p>
            <a:r>
              <a:rPr lang="en-US" altLang="en-US" sz="4000" b="1" dirty="0"/>
              <a:t>Highlights from Week #8</a:t>
            </a:r>
            <a:endParaRPr lang="en-US" sz="4000" b="1" dirty="0" smtClean="0"/>
          </a:p>
        </p:txBody>
      </p:sp>
    </p:spTree>
    <p:extLst>
      <p:ext uri="{BB962C8B-B14F-4D97-AF65-F5344CB8AC3E}">
        <p14:creationId xmlns:p14="http://schemas.microsoft.com/office/powerpoint/2010/main" val="235429059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2587" y="242889"/>
            <a:ext cx="8364538" cy="1151918"/>
          </a:xfrm>
        </p:spPr>
        <p:txBody>
          <a:bodyPr/>
          <a:lstStyle/>
          <a:p>
            <a:r>
              <a:rPr lang="en-US" altLang="en-US" dirty="0" smtClean="0"/>
              <a:t>The two-parameter logistic model (2PL; Birnbaum, 1968)</a:t>
            </a:r>
          </a:p>
        </p:txBody>
      </p:sp>
      <p:sp>
        <p:nvSpPr>
          <p:cNvPr id="35843" name="Content Placeholder 2"/>
          <p:cNvSpPr>
            <a:spLocks noGrp="1"/>
          </p:cNvSpPr>
          <p:nvPr>
            <p:ph idx="1"/>
          </p:nvPr>
        </p:nvSpPr>
        <p:spPr/>
        <p:txBody>
          <a:bodyPr/>
          <a:lstStyle/>
          <a:p>
            <a:r>
              <a:rPr lang="en-US" altLang="en-US" b="0" dirty="0" smtClean="0"/>
              <a:t>allows the slope or discrimination parameter a to vary across items instead of being constrained to be equal as in the one-parameter logistic or </a:t>
            </a:r>
            <a:r>
              <a:rPr lang="en-US" altLang="en-US" b="0" dirty="0" err="1" smtClean="0"/>
              <a:t>Rasch</a:t>
            </a:r>
            <a:r>
              <a:rPr lang="en-US" altLang="en-US" b="0" dirty="0" smtClean="0"/>
              <a:t> model. The relative importance of the difference between a person’s trait level and item threshold is determined by the magnitude of the discriminating power of the item</a:t>
            </a:r>
            <a:endParaRPr lang="en-US" altLang="en-US" dirty="0" smtClean="0"/>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673" y="4042252"/>
            <a:ext cx="4502477" cy="281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142472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434975"/>
            <a:ext cx="8364538" cy="628698"/>
          </a:xfrm>
        </p:spPr>
        <p:txBody>
          <a:bodyPr/>
          <a:lstStyle/>
          <a:p>
            <a:r>
              <a:rPr lang="en-US" altLang="en-US" dirty="0" smtClean="0"/>
              <a:t>3PL model</a:t>
            </a: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974" y="1192213"/>
            <a:ext cx="6141026" cy="43270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bwMode="auto">
          <a:xfrm>
            <a:off x="4322445" y="4016375"/>
            <a:ext cx="1225550" cy="290513"/>
          </a:xfrm>
          <a:custGeom>
            <a:avLst/>
            <a:gdLst>
              <a:gd name="connsiteX0" fmla="*/ 1225156 w 1225156"/>
              <a:gd name="connsiteY0" fmla="*/ 0 h 290688"/>
              <a:gd name="connsiteX1" fmla="*/ 1126096 w 1225156"/>
              <a:gd name="connsiteY1" fmla="*/ 121920 h 290688"/>
              <a:gd name="connsiteX2" fmla="*/ 927976 w 1225156"/>
              <a:gd name="connsiteY2" fmla="*/ 228600 h 290688"/>
              <a:gd name="connsiteX3" fmla="*/ 554596 w 1225156"/>
              <a:gd name="connsiteY3" fmla="*/ 274320 h 290688"/>
              <a:gd name="connsiteX4" fmla="*/ 204076 w 1225156"/>
              <a:gd name="connsiteY4" fmla="*/ 289560 h 290688"/>
              <a:gd name="connsiteX5" fmla="*/ 28816 w 1225156"/>
              <a:gd name="connsiteY5" fmla="*/ 289560 h 290688"/>
              <a:gd name="connsiteX6" fmla="*/ 5956 w 1225156"/>
              <a:gd name="connsiteY6" fmla="*/ 289560 h 2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156" h="290688">
                <a:moveTo>
                  <a:pt x="1225156" y="0"/>
                </a:moveTo>
                <a:cubicBezTo>
                  <a:pt x="1200391" y="41910"/>
                  <a:pt x="1175626" y="83820"/>
                  <a:pt x="1126096" y="121920"/>
                </a:cubicBezTo>
                <a:cubicBezTo>
                  <a:pt x="1076566" y="160020"/>
                  <a:pt x="1023226" y="203200"/>
                  <a:pt x="927976" y="228600"/>
                </a:cubicBezTo>
                <a:cubicBezTo>
                  <a:pt x="832726" y="254000"/>
                  <a:pt x="675246" y="264160"/>
                  <a:pt x="554596" y="274320"/>
                </a:cubicBezTo>
                <a:cubicBezTo>
                  <a:pt x="433946" y="284480"/>
                  <a:pt x="291706" y="287020"/>
                  <a:pt x="204076" y="289560"/>
                </a:cubicBezTo>
                <a:cubicBezTo>
                  <a:pt x="116446" y="292100"/>
                  <a:pt x="28816" y="289560"/>
                  <a:pt x="28816" y="289560"/>
                </a:cubicBezTo>
                <a:cubicBezTo>
                  <a:pt x="-4204" y="289560"/>
                  <a:pt x="-4204" y="274320"/>
                  <a:pt x="5956" y="289560"/>
                </a:cubicBezTo>
              </a:path>
            </a:pathLst>
          </a:custGeom>
          <a:noFill/>
          <a:ln w="25400" cap="flat" cmpd="sng" algn="ctr">
            <a:solidFill>
              <a:schemeClr val="tx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atin typeface="Arial" charset="0"/>
              <a:cs typeface="Arial" charset="0"/>
            </a:endParaRPr>
          </a:p>
        </p:txBody>
      </p:sp>
      <p:sp>
        <p:nvSpPr>
          <p:cNvPr id="8" name="Content Placeholder 2"/>
          <p:cNvSpPr txBox="1">
            <a:spLocks/>
          </p:cNvSpPr>
          <p:nvPr/>
        </p:nvSpPr>
        <p:spPr bwMode="auto">
          <a:xfrm>
            <a:off x="381000" y="1192213"/>
            <a:ext cx="298704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914400" indent="-228600"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143000" indent="-228600"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kern="1200" dirty="0">
                <a:solidFill>
                  <a:schemeClr val="tx1"/>
                </a:solidFill>
                <a:latin typeface="Arial" panose="020B0604020202020204" pitchFamily="34" charset="0"/>
                <a:ea typeface="+mn-ea"/>
                <a:cs typeface="Arial" panose="020B0604020202020204" pitchFamily="34" charset="0"/>
              </a:defRPr>
            </a:lvl4pPr>
            <a:lvl5pPr marL="1312863"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smtClean="0">
                <a:solidFill>
                  <a:srgbClr val="FF6600"/>
                </a:solidFill>
              </a:rPr>
              <a:t>Thee parameters </a:t>
            </a:r>
            <a:r>
              <a:rPr lang="en-US" altLang="en-US" sz="2400" dirty="0" smtClean="0">
                <a:solidFill>
                  <a:srgbClr val="FF6600"/>
                </a:solidFill>
                <a:sym typeface="Wingdings" panose="05000000000000000000" pitchFamily="2" charset="2"/>
              </a:rPr>
              <a:t> </a:t>
            </a:r>
            <a:r>
              <a:rPr lang="en-US" altLang="en-US" sz="2400" dirty="0" smtClean="0">
                <a:solidFill>
                  <a:srgbClr val="FF6600"/>
                </a:solidFill>
              </a:rPr>
              <a:t>item difficulty,  discrimination and proneness to guessing the item</a:t>
            </a:r>
          </a:p>
          <a:p>
            <a:r>
              <a:rPr lang="en-US" altLang="en-US" sz="2400" dirty="0" smtClean="0"/>
              <a:t>Item discrimination is defined by the slope of the </a:t>
            </a:r>
            <a:r>
              <a:rPr lang="en-US" altLang="en-US" sz="2400" dirty="0" smtClean="0"/>
              <a:t>ICC</a:t>
            </a:r>
          </a:p>
          <a:p>
            <a:pPr>
              <a:buFont typeface="Wingdings" panose="05000000000000000000" pitchFamily="2" charset="2"/>
              <a:buChar char="Ø"/>
            </a:pPr>
            <a:r>
              <a:rPr lang="en-US" altLang="en-US" sz="2400" dirty="0" smtClean="0"/>
              <a:t>Guessing: i</a:t>
            </a:r>
            <a:r>
              <a:rPr lang="en-US" altLang="en-US" sz="2000" dirty="0" smtClean="0"/>
              <a:t>tem </a:t>
            </a:r>
            <a:r>
              <a:rPr lang="en-US" altLang="en-US" sz="2000" dirty="0" smtClean="0"/>
              <a:t>#2  is guessed correctly by examinees with low abilities</a:t>
            </a:r>
          </a:p>
        </p:txBody>
      </p:sp>
    </p:spTree>
    <p:extLst>
      <p:ext uri="{BB962C8B-B14F-4D97-AF65-F5344CB8AC3E}">
        <p14:creationId xmlns:p14="http://schemas.microsoft.com/office/powerpoint/2010/main" val="2556722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434975"/>
            <a:ext cx="8364538" cy="1151918"/>
          </a:xfrm>
        </p:spPr>
        <p:txBody>
          <a:bodyPr/>
          <a:lstStyle/>
          <a:p>
            <a:r>
              <a:rPr lang="en-US" altLang="en-US" dirty="0" smtClean="0"/>
              <a:t>The three-parameter logistic model (3PL; Lord, 1980)</a:t>
            </a:r>
          </a:p>
        </p:txBody>
      </p:sp>
      <p:sp>
        <p:nvSpPr>
          <p:cNvPr id="37891" name="Content Placeholder 2"/>
          <p:cNvSpPr>
            <a:spLocks noGrp="1"/>
          </p:cNvSpPr>
          <p:nvPr>
            <p:ph idx="1"/>
          </p:nvPr>
        </p:nvSpPr>
        <p:spPr>
          <a:xfrm>
            <a:off x="381000" y="1586893"/>
            <a:ext cx="8366125" cy="3874108"/>
          </a:xfrm>
        </p:spPr>
        <p:txBody>
          <a:bodyPr/>
          <a:lstStyle/>
          <a:p>
            <a:r>
              <a:rPr lang="en-US" altLang="en-US" b="0" dirty="0" smtClean="0"/>
              <a:t>developed in educational testing to extend the application of item response theory to multiple choice items that may elicit guessing.</a:t>
            </a:r>
            <a:endParaRPr lang="en-US" altLang="en-US" dirty="0" smtClean="0"/>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660" y="3093720"/>
            <a:ext cx="4675584" cy="284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128960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smtClean="0"/>
              <a:t>Sample size considerations</a:t>
            </a:r>
            <a:endParaRPr lang="en-US" dirty="0"/>
          </a:p>
        </p:txBody>
      </p:sp>
      <p:sp>
        <p:nvSpPr>
          <p:cNvPr id="3" name="Content Placeholder 2"/>
          <p:cNvSpPr>
            <a:spLocks noGrp="1"/>
          </p:cNvSpPr>
          <p:nvPr>
            <p:ph idx="1"/>
          </p:nvPr>
        </p:nvSpPr>
        <p:spPr/>
        <p:txBody>
          <a:bodyPr/>
          <a:lstStyle/>
          <a:p>
            <a:r>
              <a:rPr lang="en-US" dirty="0" smtClean="0"/>
              <a:t>Sample sizes required for parameter estimation based on IRT are higher than for CTT</a:t>
            </a:r>
          </a:p>
          <a:p>
            <a:r>
              <a:rPr lang="en-US" dirty="0" smtClean="0"/>
              <a:t>Vary from 200 to 1,000 subjects, depending on the particular model chosen</a:t>
            </a:r>
          </a:p>
          <a:p>
            <a:r>
              <a:rPr lang="en-US" dirty="0" smtClean="0"/>
              <a:t>Larger if cross-validation </a:t>
            </a:r>
            <a:r>
              <a:rPr lang="en-US" dirty="0" err="1" smtClean="0"/>
              <a:t>substudies</a:t>
            </a:r>
            <a:r>
              <a:rPr lang="en-US" dirty="0"/>
              <a:t> </a:t>
            </a:r>
            <a:r>
              <a:rPr lang="en-US" dirty="0" smtClean="0"/>
              <a:t>are being planned</a:t>
            </a:r>
          </a:p>
          <a:p>
            <a:pPr lvl="1"/>
            <a:r>
              <a:rPr lang="en-US" dirty="0" smtClean="0"/>
              <a:t>Cross-validation study: </a:t>
            </a:r>
          </a:p>
          <a:p>
            <a:pPr lvl="2"/>
            <a:r>
              <a:rPr lang="en-US" dirty="0" smtClean="0"/>
              <a:t>Choose items which have been selected based on IRT</a:t>
            </a:r>
          </a:p>
          <a:p>
            <a:pPr lvl="2"/>
            <a:r>
              <a:rPr lang="en-US" dirty="0" smtClean="0"/>
              <a:t>Administer to an independent sample</a:t>
            </a:r>
          </a:p>
          <a:p>
            <a:pPr lvl="2"/>
            <a:r>
              <a:rPr lang="en-US" dirty="0" smtClean="0"/>
              <a:t>Compare reliability and validity in the independent sample to the estimates from the original sample</a:t>
            </a:r>
            <a:endParaRPr lang="en-US" dirty="0"/>
          </a:p>
        </p:txBody>
      </p:sp>
    </p:spTree>
    <p:extLst>
      <p:ext uri="{BB962C8B-B14F-4D97-AF65-F5344CB8AC3E}">
        <p14:creationId xmlns:p14="http://schemas.microsoft.com/office/powerpoint/2010/main" val="2587747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solidFill>
                  <a:srgbClr val="FF6600"/>
                </a:solidFill>
              </a:rPr>
              <a:t>Example </a:t>
            </a:r>
          </a:p>
        </p:txBody>
      </p:sp>
      <p:sp>
        <p:nvSpPr>
          <p:cNvPr id="3" name="Content Placeholder 2"/>
          <p:cNvSpPr>
            <a:spLocks noGrp="1"/>
          </p:cNvSpPr>
          <p:nvPr>
            <p:ph idx="1"/>
          </p:nvPr>
        </p:nvSpPr>
        <p:spPr>
          <a:xfrm>
            <a:off x="363538" y="1257300"/>
            <a:ext cx="8382000" cy="3800475"/>
          </a:xfrm>
        </p:spPr>
        <p:txBody>
          <a:bodyPr/>
          <a:lstStyle/>
          <a:p>
            <a:pPr marL="228600" indent="-228600">
              <a:defRPr/>
            </a:pPr>
            <a:r>
              <a:rPr lang="sv-SE" sz="1800" b="0" dirty="0"/>
              <a:t>Rasch or 1PL IRT model </a:t>
            </a:r>
            <a:endParaRPr lang="sv-SE" sz="1800" b="0" dirty="0" smtClean="0"/>
          </a:p>
          <a:p>
            <a:pPr marL="228600" indent="-228600">
              <a:spcBef>
                <a:spcPts val="0"/>
              </a:spcBef>
              <a:defRPr/>
            </a:pPr>
            <a:r>
              <a:rPr lang="en-US" sz="1800" dirty="0" smtClean="0"/>
              <a:t>a.</a:t>
            </a:r>
            <a:r>
              <a:rPr lang="en-US" sz="1800" b="0" dirty="0" smtClean="0"/>
              <a:t> </a:t>
            </a:r>
            <a:r>
              <a:rPr lang="en-US" sz="1800" b="0" dirty="0"/>
              <a:t>presents an item map </a:t>
            </a:r>
            <a:endParaRPr lang="en-US" sz="1800" b="0" dirty="0" smtClean="0"/>
          </a:p>
          <a:p>
            <a:pPr marL="0" indent="0">
              <a:spcBef>
                <a:spcPts val="0"/>
              </a:spcBef>
              <a:buFont typeface="Wingdings" panose="05000000000000000000" pitchFamily="2" charset="2"/>
              <a:buNone/>
              <a:defRPr/>
            </a:pPr>
            <a:r>
              <a:rPr lang="en-US" sz="1800" b="0" dirty="0" smtClean="0"/>
              <a:t>for </a:t>
            </a:r>
            <a:r>
              <a:rPr lang="en-US" sz="1800" b="0" dirty="0"/>
              <a:t>twelve </a:t>
            </a:r>
            <a:r>
              <a:rPr lang="en-US" sz="1800" b="0" dirty="0" smtClean="0"/>
              <a:t>items. </a:t>
            </a:r>
            <a:r>
              <a:rPr lang="en-US" sz="1800" b="0" dirty="0"/>
              <a:t>Except for </a:t>
            </a:r>
            <a:endParaRPr lang="en-US" sz="1800" b="0" dirty="0" smtClean="0"/>
          </a:p>
          <a:p>
            <a:pPr marL="0" indent="0">
              <a:spcBef>
                <a:spcPts val="0"/>
              </a:spcBef>
              <a:buFont typeface="Wingdings" panose="05000000000000000000" pitchFamily="2" charset="2"/>
              <a:buNone/>
              <a:defRPr/>
            </a:pPr>
            <a:r>
              <a:rPr lang="en-US" sz="1800" b="0" dirty="0" smtClean="0"/>
              <a:t>item </a:t>
            </a:r>
            <a:r>
              <a:rPr lang="en-US" sz="1800" b="0" dirty="0"/>
              <a:t>#6, the </a:t>
            </a:r>
            <a:r>
              <a:rPr lang="en-US" sz="1800" b="0" dirty="0">
                <a:solidFill>
                  <a:srgbClr val="FF6600"/>
                </a:solidFill>
              </a:rPr>
              <a:t>items are </a:t>
            </a:r>
            <a:endParaRPr lang="en-US" sz="1800" b="0" dirty="0" smtClean="0">
              <a:solidFill>
                <a:srgbClr val="FF6600"/>
              </a:solidFill>
            </a:endParaRPr>
          </a:p>
          <a:p>
            <a:pPr marL="0" indent="0">
              <a:spcBef>
                <a:spcPts val="0"/>
              </a:spcBef>
              <a:buFont typeface="Wingdings" panose="05000000000000000000" pitchFamily="2" charset="2"/>
              <a:buNone/>
              <a:defRPr/>
            </a:pPr>
            <a:r>
              <a:rPr lang="en-US" sz="1800" b="0" dirty="0" smtClean="0">
                <a:solidFill>
                  <a:srgbClr val="FF6600"/>
                </a:solidFill>
              </a:rPr>
              <a:t>located </a:t>
            </a:r>
            <a:r>
              <a:rPr lang="en-US" sz="1800" b="0" dirty="0">
                <a:solidFill>
                  <a:srgbClr val="FF6600"/>
                </a:solidFill>
              </a:rPr>
              <a:t>at the lower end of </a:t>
            </a:r>
            <a:endParaRPr lang="en-US" sz="1800" b="0" dirty="0" smtClean="0">
              <a:solidFill>
                <a:srgbClr val="FF6600"/>
              </a:solidFill>
            </a:endParaRPr>
          </a:p>
          <a:p>
            <a:pPr marL="0" indent="0">
              <a:spcBef>
                <a:spcPts val="0"/>
              </a:spcBef>
              <a:buFont typeface="Wingdings" panose="05000000000000000000" pitchFamily="2" charset="2"/>
              <a:buNone/>
              <a:defRPr/>
            </a:pPr>
            <a:r>
              <a:rPr lang="en-US" sz="1800" b="0" dirty="0" smtClean="0">
                <a:solidFill>
                  <a:srgbClr val="FF6600"/>
                </a:solidFill>
              </a:rPr>
              <a:t>the </a:t>
            </a:r>
            <a:r>
              <a:rPr lang="en-US" sz="1800" b="0" dirty="0">
                <a:solidFill>
                  <a:srgbClr val="FF6600"/>
                </a:solidFill>
              </a:rPr>
              <a:t>latent scale</a:t>
            </a:r>
            <a:r>
              <a:rPr lang="en-US" sz="1800" b="0" dirty="0"/>
              <a:t>, meaning </a:t>
            </a:r>
            <a:endParaRPr lang="en-US" sz="1800" b="0" dirty="0" smtClean="0"/>
          </a:p>
          <a:p>
            <a:pPr marL="0" indent="0">
              <a:spcBef>
                <a:spcPts val="0"/>
              </a:spcBef>
              <a:buFont typeface="Wingdings" panose="05000000000000000000" pitchFamily="2" charset="2"/>
              <a:buNone/>
              <a:defRPr/>
            </a:pPr>
            <a:r>
              <a:rPr lang="en-US" sz="1800" b="0" dirty="0" smtClean="0"/>
              <a:t>that </a:t>
            </a:r>
            <a:r>
              <a:rPr lang="en-US" sz="1800" b="0" dirty="0"/>
              <a:t>the items are measuring </a:t>
            </a:r>
            <a:endParaRPr lang="en-US" sz="1800" b="0" dirty="0" smtClean="0"/>
          </a:p>
          <a:p>
            <a:pPr marL="0" indent="0">
              <a:spcBef>
                <a:spcPts val="0"/>
              </a:spcBef>
              <a:buFont typeface="Wingdings" panose="05000000000000000000" pitchFamily="2" charset="2"/>
              <a:buNone/>
              <a:defRPr/>
            </a:pPr>
            <a:r>
              <a:rPr lang="en-US" sz="1800" b="0" dirty="0" smtClean="0"/>
              <a:t>low </a:t>
            </a:r>
            <a:r>
              <a:rPr lang="en-US" sz="1800" b="0" dirty="0"/>
              <a:t>levels of the trait θ being </a:t>
            </a:r>
            <a:endParaRPr lang="en-US" sz="1800" b="0" dirty="0" smtClean="0"/>
          </a:p>
          <a:p>
            <a:pPr marL="0" indent="0">
              <a:spcBef>
                <a:spcPts val="0"/>
              </a:spcBef>
              <a:buFont typeface="Wingdings" panose="05000000000000000000" pitchFamily="2" charset="2"/>
              <a:buNone/>
              <a:defRPr/>
            </a:pPr>
            <a:r>
              <a:rPr lang="en-US" sz="1800" b="0" dirty="0" smtClean="0"/>
              <a:t>measured </a:t>
            </a:r>
            <a:r>
              <a:rPr lang="en-US" sz="1800" b="0" dirty="0"/>
              <a:t>by the instrument. </a:t>
            </a:r>
            <a:endParaRPr lang="en-US" sz="1800" b="0" dirty="0" smtClean="0"/>
          </a:p>
          <a:p>
            <a:pPr marL="0" indent="0">
              <a:spcBef>
                <a:spcPts val="0"/>
              </a:spcBef>
              <a:buFont typeface="Wingdings" panose="05000000000000000000" pitchFamily="2" charset="2"/>
              <a:buNone/>
              <a:defRPr/>
            </a:pPr>
            <a:r>
              <a:rPr lang="en-US" sz="1800" b="0" dirty="0" smtClean="0"/>
              <a:t>Items </a:t>
            </a:r>
            <a:r>
              <a:rPr lang="en-US" sz="1800" b="0" dirty="0"/>
              <a:t># 1, 3, 5, and 8 </a:t>
            </a:r>
            <a:endParaRPr lang="en-US" sz="1800" b="0" dirty="0" smtClean="0"/>
          </a:p>
          <a:p>
            <a:pPr marL="0" indent="0">
              <a:spcBef>
                <a:spcPts val="0"/>
              </a:spcBef>
              <a:buFont typeface="Wingdings" panose="05000000000000000000" pitchFamily="2" charset="2"/>
              <a:buNone/>
              <a:defRPr/>
            </a:pPr>
            <a:r>
              <a:rPr lang="en-US" sz="1800" b="0" dirty="0" smtClean="0"/>
              <a:t>measure people </a:t>
            </a:r>
            <a:r>
              <a:rPr lang="en-US" sz="1800" b="0" dirty="0"/>
              <a:t>at similar </a:t>
            </a:r>
            <a:endParaRPr lang="en-US" sz="1800" b="0" dirty="0" smtClean="0"/>
          </a:p>
          <a:p>
            <a:pPr marL="0" indent="0">
              <a:spcBef>
                <a:spcPts val="0"/>
              </a:spcBef>
              <a:buFont typeface="Wingdings" panose="05000000000000000000" pitchFamily="2" charset="2"/>
              <a:buNone/>
              <a:defRPr/>
            </a:pPr>
            <a:r>
              <a:rPr lang="en-US" sz="1800" b="0" dirty="0" smtClean="0"/>
              <a:t>trait </a:t>
            </a:r>
            <a:r>
              <a:rPr lang="en-US" sz="1800" b="0" dirty="0"/>
              <a:t>levels, suggesting that an instrument developer may wish to remove one or two of the items because they provide redundant information. </a:t>
            </a:r>
            <a:endParaRPr lang="en-US" sz="1800" b="0" dirty="0" smtClean="0"/>
          </a:p>
          <a:p>
            <a:pPr marL="228600" indent="-228600">
              <a:defRPr/>
            </a:pPr>
            <a:r>
              <a:rPr lang="en-US" sz="1800" dirty="0"/>
              <a:t>b</a:t>
            </a:r>
            <a:r>
              <a:rPr lang="en-US" sz="1800" dirty="0" smtClean="0"/>
              <a:t>.</a:t>
            </a:r>
            <a:r>
              <a:rPr lang="en-US" sz="1800" b="0" dirty="0" smtClean="0"/>
              <a:t> </a:t>
            </a:r>
            <a:r>
              <a:rPr lang="en-US" sz="1800" b="0" dirty="0"/>
              <a:t>displays the item characteristic curves (trace lines) for the same set of twelve items. </a:t>
            </a:r>
            <a:r>
              <a:rPr lang="en-US" sz="1800" b="0" dirty="0" smtClean="0"/>
              <a:t>Items </a:t>
            </a:r>
            <a:r>
              <a:rPr lang="en-US" sz="1800" b="0" dirty="0"/>
              <a:t># 1, 3, 5, and 8 are bunched together around </a:t>
            </a:r>
            <a:r>
              <a:rPr lang="en-US" sz="1800" b="0" dirty="0" smtClean="0"/>
              <a:t>theta θ </a:t>
            </a:r>
            <a:r>
              <a:rPr lang="en-US" sz="1800" b="0" dirty="0"/>
              <a:t>levels of –0.47. </a:t>
            </a:r>
            <a:endParaRPr lang="en-US" sz="1800" b="0" dirty="0" smtClean="0"/>
          </a:p>
          <a:p>
            <a:pPr marL="228600" indent="-228600">
              <a:defRPr/>
            </a:pPr>
            <a:r>
              <a:rPr lang="en-US" sz="1800" dirty="0"/>
              <a:t>c</a:t>
            </a:r>
            <a:r>
              <a:rPr lang="en-US" sz="1800" dirty="0" smtClean="0"/>
              <a:t>.</a:t>
            </a:r>
            <a:r>
              <a:rPr lang="en-US" sz="1800" b="0" dirty="0" smtClean="0"/>
              <a:t> displays the precision of measurement of respondents at different levels of the underlying latent construct θ. </a:t>
            </a:r>
          </a:p>
          <a:p>
            <a:pPr>
              <a:spcBef>
                <a:spcPts val="1000"/>
              </a:spcBef>
              <a:buFont typeface="Wingdings" panose="05000000000000000000" pitchFamily="2" charset="2"/>
              <a:buChar char="Ø"/>
              <a:defRPr/>
            </a:pPr>
            <a:r>
              <a:rPr lang="en-US" sz="2000" dirty="0" smtClean="0">
                <a:solidFill>
                  <a:srgbClr val="FF6600"/>
                </a:solidFill>
              </a:rPr>
              <a:t>Conclusion:</a:t>
            </a:r>
            <a:r>
              <a:rPr lang="en-US" sz="2000" b="0" dirty="0" smtClean="0">
                <a:solidFill>
                  <a:srgbClr val="FF6600"/>
                </a:solidFill>
              </a:rPr>
              <a:t> The </a:t>
            </a:r>
            <a:r>
              <a:rPr lang="en-US" sz="2000" b="0" dirty="0">
                <a:solidFill>
                  <a:srgbClr val="FF6600"/>
                </a:solidFill>
              </a:rPr>
              <a:t>instrument lacks information for measuring </a:t>
            </a:r>
            <a:endParaRPr lang="en-US" sz="2000" b="0" dirty="0" smtClean="0">
              <a:solidFill>
                <a:srgbClr val="FF6600"/>
              </a:solidFill>
            </a:endParaRPr>
          </a:p>
          <a:p>
            <a:pPr marL="0" indent="0">
              <a:spcBef>
                <a:spcPts val="0"/>
              </a:spcBef>
              <a:buFont typeface="Wingdings" panose="05000000000000000000" pitchFamily="2" charset="2"/>
              <a:buNone/>
              <a:defRPr/>
            </a:pPr>
            <a:r>
              <a:rPr lang="en-US" sz="2000" b="0" dirty="0" smtClean="0">
                <a:solidFill>
                  <a:srgbClr val="FF6600"/>
                </a:solidFill>
              </a:rPr>
              <a:t>respondents </a:t>
            </a:r>
            <a:r>
              <a:rPr lang="en-US" sz="2000" b="0" dirty="0">
                <a:solidFill>
                  <a:srgbClr val="FF6600"/>
                </a:solidFill>
              </a:rPr>
              <a:t>with high levels of the trait </a:t>
            </a:r>
            <a:r>
              <a:rPr lang="en-US" sz="2000" b="0" dirty="0" smtClean="0">
                <a:solidFill>
                  <a:srgbClr val="FF6600"/>
                </a:solidFill>
              </a:rPr>
              <a:t>θ.</a:t>
            </a:r>
            <a:endParaRPr lang="en-US" sz="2000" dirty="0">
              <a:solidFill>
                <a:srgbClr val="FF6600"/>
              </a:solidFill>
            </a:endParaRPr>
          </a:p>
        </p:txBody>
      </p:sp>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2" y="0"/>
            <a:ext cx="5767388"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1509843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IRT vs. CTT</a:t>
            </a:r>
          </a:p>
        </p:txBody>
      </p:sp>
      <p:sp>
        <p:nvSpPr>
          <p:cNvPr id="39939" name="Content Placeholder 3"/>
          <p:cNvSpPr>
            <a:spLocks noGrp="1"/>
          </p:cNvSpPr>
          <p:nvPr>
            <p:ph idx="1"/>
          </p:nvPr>
        </p:nvSpPr>
        <p:spPr/>
        <p:txBody>
          <a:bodyPr/>
          <a:lstStyle/>
          <a:p>
            <a:r>
              <a:rPr lang="en-US" altLang="en-US" dirty="0" smtClean="0"/>
              <a:t>Under the CTT, an attribute is assessed on the basis of responses of a sample of subjects or examinees to the set of items on a measure </a:t>
            </a:r>
            <a:r>
              <a:rPr lang="en-US" altLang="en-US" dirty="0" smtClean="0">
                <a:sym typeface="Wingdings" panose="05000000000000000000" pitchFamily="2" charset="2"/>
              </a:rPr>
              <a:t> </a:t>
            </a:r>
            <a:r>
              <a:rPr lang="en-US" altLang="en-US" dirty="0" smtClean="0">
                <a:solidFill>
                  <a:srgbClr val="FF6600"/>
                </a:solidFill>
                <a:sym typeface="Wingdings" panose="05000000000000000000" pitchFamily="2" charset="2"/>
              </a:rPr>
              <a:t>focus on test performance</a:t>
            </a:r>
          </a:p>
          <a:p>
            <a:r>
              <a:rPr lang="en-US" altLang="en-US" dirty="0" smtClean="0">
                <a:sym typeface="Wingdings" panose="05000000000000000000" pitchFamily="2" charset="2"/>
              </a:rPr>
              <a:t>Under the IRT, a set of attributes are assessed to understand how well an examinee or a group of examinees might perform when presented with a given item from the measure  </a:t>
            </a:r>
            <a:r>
              <a:rPr lang="en-US" altLang="en-US" dirty="0" smtClean="0">
                <a:solidFill>
                  <a:srgbClr val="FF6600"/>
                </a:solidFill>
                <a:sym typeface="Wingdings" panose="05000000000000000000" pitchFamily="2" charset="2"/>
              </a:rPr>
              <a:t>focus on item performance and on the examinee’s ability</a:t>
            </a:r>
            <a:endParaRPr lang="en-US" altLang="en-US" dirty="0" smtClean="0">
              <a:solidFill>
                <a:srgbClr val="FF6600"/>
              </a:solidFill>
            </a:endParaRPr>
          </a:p>
        </p:txBody>
      </p:sp>
    </p:spTree>
    <p:extLst>
      <p:ext uri="{BB962C8B-B14F-4D97-AF65-F5344CB8AC3E}">
        <p14:creationId xmlns:p14="http://schemas.microsoft.com/office/powerpoint/2010/main" val="971218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6786" y="1642188"/>
            <a:ext cx="8388474" cy="3564294"/>
          </a:xfrm>
          <a:prstGeom prst="rect">
            <a:avLst/>
          </a:prstGeom>
        </p:spPr>
      </p:pic>
      <p:sp>
        <p:nvSpPr>
          <p:cNvPr id="5" name="Title 1"/>
          <p:cNvSpPr txBox="1">
            <a:spLocks/>
          </p:cNvSpPr>
          <p:nvPr/>
        </p:nvSpPr>
        <p:spPr>
          <a:xfrm>
            <a:off x="381000" y="434975"/>
            <a:ext cx="8364538" cy="615950"/>
          </a:xfrm>
          <a:prstGeom prst="rect">
            <a:avLst/>
          </a:prstGeom>
        </p:spPr>
        <p:txBody>
          <a:bodyPr/>
          <a:lstStyle>
            <a:lvl1pPr algn="l" rtl="0" eaLnBrk="0" fontAlgn="base" hangingPunct="0">
              <a:lnSpc>
                <a:spcPct val="85000"/>
              </a:lnSpc>
              <a:spcBef>
                <a:spcPct val="0"/>
              </a:spcBef>
              <a:spcAft>
                <a:spcPct val="0"/>
              </a:spcAft>
              <a:defRPr lang="en-US" sz="4000" b="1" kern="1200" dirty="0">
                <a:solidFill>
                  <a:schemeClr val="tx1"/>
                </a:solidFill>
                <a:latin typeface="+mn-lt"/>
                <a:ea typeface="Arial" charset="0"/>
                <a:cs typeface="Arial" pitchFamily="34" charset="0"/>
              </a:defRPr>
            </a:lvl1pPr>
            <a:lvl2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2pPr>
            <a:lvl3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3pPr>
            <a:lvl4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4pPr>
            <a:lvl5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5pPr>
            <a:lvl6pPr marL="4572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6pPr>
            <a:lvl7pPr marL="9144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7pPr>
            <a:lvl8pPr marL="13716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8pPr>
            <a:lvl9pPr marL="18288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9pPr>
          </a:lstStyle>
          <a:p>
            <a:r>
              <a:rPr lang="en-US" altLang="en-US" smtClean="0"/>
              <a:t>IRT vs. CTT</a:t>
            </a:r>
          </a:p>
        </p:txBody>
      </p:sp>
    </p:spTree>
    <p:extLst>
      <p:ext uri="{BB962C8B-B14F-4D97-AF65-F5344CB8AC3E}">
        <p14:creationId xmlns:p14="http://schemas.microsoft.com/office/powerpoint/2010/main" val="9703028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8978" y="671804"/>
            <a:ext cx="8249969" cy="5318449"/>
          </a:xfrm>
          <a:prstGeom prst="rect">
            <a:avLst/>
          </a:prstGeom>
        </p:spPr>
      </p:pic>
    </p:spTree>
    <p:extLst>
      <p:ext uri="{BB962C8B-B14F-4D97-AF65-F5344CB8AC3E}">
        <p14:creationId xmlns:p14="http://schemas.microsoft.com/office/powerpoint/2010/main" val="108546675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2566" y="673650"/>
            <a:ext cx="8340887" cy="5392916"/>
          </a:xfrm>
          <a:prstGeom prst="rect">
            <a:avLst/>
          </a:prstGeom>
        </p:spPr>
      </p:pic>
    </p:spTree>
    <p:extLst>
      <p:ext uri="{BB962C8B-B14F-4D97-AF65-F5344CB8AC3E}">
        <p14:creationId xmlns:p14="http://schemas.microsoft.com/office/powerpoint/2010/main" val="58661013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71" y="379512"/>
            <a:ext cx="8621729" cy="1045992"/>
          </a:xfrm>
        </p:spPr>
        <p:txBody>
          <a:bodyPr/>
          <a:lstStyle/>
          <a:p>
            <a:r>
              <a:rPr lang="en-US" dirty="0"/>
              <a:t>Examples of IRT </a:t>
            </a:r>
            <a:r>
              <a:rPr lang="en-US" dirty="0" err="1"/>
              <a:t>Polytomous</a:t>
            </a:r>
            <a:r>
              <a:rPr lang="en-US" dirty="0"/>
              <a:t> Responses</a:t>
            </a:r>
          </a:p>
        </p:txBody>
      </p:sp>
      <p:pic>
        <p:nvPicPr>
          <p:cNvPr id="4" name="Picture 3"/>
          <p:cNvPicPr>
            <a:picLocks noChangeAspect="1"/>
          </p:cNvPicPr>
          <p:nvPr/>
        </p:nvPicPr>
        <p:blipFill>
          <a:blip r:embed="rId2"/>
          <a:stretch>
            <a:fillRect/>
          </a:stretch>
        </p:blipFill>
        <p:spPr>
          <a:xfrm>
            <a:off x="746449" y="902508"/>
            <a:ext cx="7483151" cy="5212680"/>
          </a:xfrm>
          <a:prstGeom prst="rect">
            <a:avLst/>
          </a:prstGeom>
        </p:spPr>
      </p:pic>
    </p:spTree>
    <p:extLst>
      <p:ext uri="{BB962C8B-B14F-4D97-AF65-F5344CB8AC3E}">
        <p14:creationId xmlns:p14="http://schemas.microsoft.com/office/powerpoint/2010/main" val="32922578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Learning Objectives</a:t>
            </a:r>
          </a:p>
        </p:txBody>
      </p:sp>
      <p:sp>
        <p:nvSpPr>
          <p:cNvPr id="11267" name="Content Placeholder 2"/>
          <p:cNvSpPr>
            <a:spLocks noGrp="1"/>
          </p:cNvSpPr>
          <p:nvPr>
            <p:ph idx="1"/>
          </p:nvPr>
        </p:nvSpPr>
        <p:spPr>
          <a:xfrm>
            <a:off x="381000" y="1157605"/>
            <a:ext cx="8671242" cy="3724275"/>
          </a:xfrm>
        </p:spPr>
        <p:txBody>
          <a:bodyPr/>
          <a:lstStyle/>
          <a:p>
            <a:r>
              <a:rPr lang="en-US" altLang="en-US" dirty="0" smtClean="0"/>
              <a:t>Discuss and review various methods of test development:</a:t>
            </a:r>
          </a:p>
          <a:p>
            <a:pPr lvl="1"/>
            <a:r>
              <a:rPr lang="en-US" altLang="en-US" dirty="0" smtClean="0"/>
              <a:t>Principles of instrument development</a:t>
            </a:r>
          </a:p>
          <a:p>
            <a:pPr lvl="2"/>
            <a:r>
              <a:rPr lang="en-US" altLang="en-US" dirty="0" smtClean="0"/>
              <a:t>Standardized instruments </a:t>
            </a:r>
          </a:p>
          <a:p>
            <a:pPr marL="685800" lvl="2" indent="0">
              <a:buNone/>
            </a:pPr>
            <a:r>
              <a:rPr lang="en-US" altLang="en-US" b="1" dirty="0">
                <a:solidFill>
                  <a:srgbClr val="FF6600"/>
                </a:solidFill>
                <a:sym typeface="Wingdings" panose="05000000000000000000" pitchFamily="2" charset="2"/>
              </a:rPr>
              <a:t> Discussed in Week #6</a:t>
            </a:r>
            <a:endParaRPr lang="en-US" altLang="en-US" b="1" dirty="0">
              <a:solidFill>
                <a:srgbClr val="FF6600"/>
              </a:solidFill>
            </a:endParaRPr>
          </a:p>
          <a:p>
            <a:pPr lvl="1"/>
            <a:r>
              <a:rPr lang="en-US" altLang="en-US" dirty="0" smtClean="0"/>
              <a:t>Item analysis (based on the Classical Test Theory (CTT))</a:t>
            </a:r>
          </a:p>
          <a:p>
            <a:pPr lvl="1"/>
            <a:r>
              <a:rPr lang="en-US" altLang="en-US" dirty="0" smtClean="0"/>
              <a:t>Computer-assisted </a:t>
            </a:r>
            <a:r>
              <a:rPr lang="en-US" altLang="en-US" dirty="0"/>
              <a:t>testing (CAT) </a:t>
            </a:r>
            <a:endParaRPr lang="en-US" altLang="en-US" dirty="0" smtClean="0"/>
          </a:p>
          <a:p>
            <a:pPr lvl="1"/>
            <a:r>
              <a:rPr lang="en-US" altLang="en-US" dirty="0" smtClean="0"/>
              <a:t>Item response theory (IRT)</a:t>
            </a:r>
          </a:p>
          <a:p>
            <a:pPr lvl="2"/>
            <a:r>
              <a:rPr lang="en-US" altLang="en-US" dirty="0" smtClean="0"/>
              <a:t>Connection to the classical test theory (CTT)</a:t>
            </a:r>
          </a:p>
          <a:p>
            <a:pPr lvl="2"/>
            <a:r>
              <a:rPr lang="en-US" altLang="en-US" dirty="0" smtClean="0"/>
              <a:t>Advantages and limitations</a:t>
            </a:r>
          </a:p>
        </p:txBody>
      </p:sp>
    </p:spTree>
    <p:extLst>
      <p:ext uri="{BB962C8B-B14F-4D97-AF65-F5344CB8AC3E}">
        <p14:creationId xmlns:p14="http://schemas.microsoft.com/office/powerpoint/2010/main" val="3782969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71" y="379512"/>
            <a:ext cx="8621729" cy="1045992"/>
          </a:xfrm>
        </p:spPr>
        <p:txBody>
          <a:bodyPr/>
          <a:lstStyle/>
          <a:p>
            <a:r>
              <a:rPr lang="en-US" dirty="0"/>
              <a:t>Examples of IRT </a:t>
            </a:r>
            <a:r>
              <a:rPr lang="en-US" dirty="0" err="1"/>
              <a:t>Polytomous</a:t>
            </a:r>
            <a:r>
              <a:rPr lang="en-US" dirty="0"/>
              <a:t> Responses</a:t>
            </a:r>
          </a:p>
        </p:txBody>
      </p:sp>
      <p:pic>
        <p:nvPicPr>
          <p:cNvPr id="3" name="Picture 2"/>
          <p:cNvPicPr>
            <a:picLocks noChangeAspect="1"/>
          </p:cNvPicPr>
          <p:nvPr/>
        </p:nvPicPr>
        <p:blipFill>
          <a:blip r:embed="rId2"/>
          <a:stretch>
            <a:fillRect/>
          </a:stretch>
        </p:blipFill>
        <p:spPr>
          <a:xfrm>
            <a:off x="1183654" y="1082350"/>
            <a:ext cx="7298961" cy="5113176"/>
          </a:xfrm>
          <a:prstGeom prst="rect">
            <a:avLst/>
          </a:prstGeom>
        </p:spPr>
      </p:pic>
    </p:spTree>
    <p:extLst>
      <p:ext uri="{BB962C8B-B14F-4D97-AF65-F5344CB8AC3E}">
        <p14:creationId xmlns:p14="http://schemas.microsoft.com/office/powerpoint/2010/main" val="41101120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altLang="en-US" dirty="0" smtClean="0"/>
              <a:t>Summary: CTT vs. GE. vs. IRT</a:t>
            </a:r>
          </a:p>
        </p:txBody>
      </p:sp>
      <p:sp>
        <p:nvSpPr>
          <p:cNvPr id="41987" name="Content Placeholder 5"/>
          <p:cNvSpPr>
            <a:spLocks noGrp="1"/>
          </p:cNvSpPr>
          <p:nvPr>
            <p:ph idx="1"/>
          </p:nvPr>
        </p:nvSpPr>
        <p:spPr>
          <a:xfrm>
            <a:off x="381000" y="1325880"/>
            <a:ext cx="8305800" cy="3724275"/>
          </a:xfrm>
        </p:spPr>
        <p:txBody>
          <a:bodyPr/>
          <a:lstStyle/>
          <a:p>
            <a:r>
              <a:rPr lang="en-US" altLang="en-US" sz="2400" dirty="0" smtClean="0"/>
              <a:t>CTT is used for assessment of random measurement error</a:t>
            </a:r>
          </a:p>
          <a:p>
            <a:r>
              <a:rPr lang="en-US" altLang="en-US" sz="2400" dirty="0" smtClean="0"/>
              <a:t>GE is an extension of the CTT and takes into account multiple sources of error.  G-coefficient indicates how accurately one can generalize the results of measurement to a specified universe</a:t>
            </a:r>
          </a:p>
          <a:p>
            <a:r>
              <a:rPr lang="en-US" altLang="en-US" sz="2400" dirty="0" smtClean="0"/>
              <a:t>IRT is an approach to constructing cognitive and psychological measures, which focuses on item performance and examinee’s ability, unlike CTT, which focuses on test performance</a:t>
            </a:r>
          </a:p>
          <a:p>
            <a:r>
              <a:rPr lang="en-US" altLang="en-US" sz="2400" dirty="0" smtClean="0"/>
              <a:t>A wonderful feature of IRT models are the graphical descriptions of item functioning and test functioning</a:t>
            </a:r>
          </a:p>
        </p:txBody>
      </p:sp>
    </p:spTree>
    <p:extLst>
      <p:ext uri="{BB962C8B-B14F-4D97-AF65-F5344CB8AC3E}">
        <p14:creationId xmlns:p14="http://schemas.microsoft.com/office/powerpoint/2010/main" val="1362296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smtClean="0"/>
              <a:t>Advantages</a:t>
            </a:r>
            <a:r>
              <a:rPr lang="en-US" altLang="en-US" dirty="0"/>
              <a:t> of IRT</a:t>
            </a:r>
            <a:r>
              <a:rPr lang="en-US" dirty="0" smtClean="0"/>
              <a:t> </a:t>
            </a:r>
            <a:endParaRPr lang="en-US" dirty="0"/>
          </a:p>
        </p:txBody>
      </p:sp>
      <p:sp>
        <p:nvSpPr>
          <p:cNvPr id="3" name="Content Placeholder 2"/>
          <p:cNvSpPr>
            <a:spLocks noGrp="1"/>
          </p:cNvSpPr>
          <p:nvPr>
            <p:ph idx="1"/>
          </p:nvPr>
        </p:nvSpPr>
        <p:spPr>
          <a:xfrm>
            <a:off x="381000" y="1063673"/>
            <a:ext cx="8364538" cy="4140200"/>
          </a:xfrm>
        </p:spPr>
        <p:txBody>
          <a:bodyPr/>
          <a:lstStyle/>
          <a:p>
            <a:pPr>
              <a:spcBef>
                <a:spcPts val="600"/>
              </a:spcBef>
            </a:pPr>
            <a:r>
              <a:rPr lang="en-US" dirty="0"/>
              <a:t>Test-takers and items are represented on the </a:t>
            </a:r>
            <a:r>
              <a:rPr lang="en-US" dirty="0" smtClean="0"/>
              <a:t>same scale</a:t>
            </a:r>
            <a:endParaRPr lang="en-US" dirty="0"/>
          </a:p>
          <a:p>
            <a:pPr>
              <a:spcBef>
                <a:spcPts val="600"/>
              </a:spcBef>
            </a:pPr>
            <a:r>
              <a:rPr lang="en-US" dirty="0"/>
              <a:t>Item calibrations are independent of the </a:t>
            </a:r>
            <a:r>
              <a:rPr lang="en-US" dirty="0" smtClean="0"/>
              <a:t>test-takers </a:t>
            </a:r>
            <a:r>
              <a:rPr lang="en-US" dirty="0"/>
              <a:t>used for </a:t>
            </a:r>
            <a:r>
              <a:rPr lang="en-US" dirty="0" smtClean="0"/>
              <a:t>calibration</a:t>
            </a:r>
            <a:endParaRPr lang="en-US" dirty="0"/>
          </a:p>
          <a:p>
            <a:pPr>
              <a:spcBef>
                <a:spcPts val="600"/>
              </a:spcBef>
            </a:pPr>
            <a:r>
              <a:rPr lang="en-US" dirty="0"/>
              <a:t>Candidate ability estimates are independent of </a:t>
            </a:r>
            <a:r>
              <a:rPr lang="en-US" dirty="0" smtClean="0"/>
              <a:t>the </a:t>
            </a:r>
            <a:r>
              <a:rPr lang="en-US" dirty="0"/>
              <a:t>particular set of items used for </a:t>
            </a:r>
            <a:r>
              <a:rPr lang="en-US" dirty="0" smtClean="0"/>
              <a:t>estimation</a:t>
            </a:r>
            <a:endParaRPr lang="en-US" dirty="0"/>
          </a:p>
          <a:p>
            <a:pPr>
              <a:spcBef>
                <a:spcPts val="600"/>
              </a:spcBef>
            </a:pPr>
            <a:r>
              <a:rPr lang="en-US" dirty="0"/>
              <a:t>Measurement </a:t>
            </a:r>
            <a:r>
              <a:rPr lang="en-US" dirty="0" smtClean="0"/>
              <a:t>precision is estimated for each item and test taker</a:t>
            </a:r>
            <a:endParaRPr lang="en-US" dirty="0"/>
          </a:p>
          <a:p>
            <a:pPr>
              <a:spcBef>
                <a:spcPts val="600"/>
              </a:spcBef>
            </a:pPr>
            <a:r>
              <a:rPr lang="en-US" dirty="0" smtClean="0"/>
              <a:t>Good </a:t>
            </a:r>
            <a:r>
              <a:rPr lang="en-US" dirty="0"/>
              <a:t>for tests where a core of items is administered, but different groups get different subsets (i.e., cross-cultural testing, computer adapted testing)</a:t>
            </a:r>
          </a:p>
        </p:txBody>
      </p:sp>
    </p:spTree>
    <p:extLst>
      <p:ext uri="{BB962C8B-B14F-4D97-AF65-F5344CB8AC3E}">
        <p14:creationId xmlns:p14="http://schemas.microsoft.com/office/powerpoint/2010/main" val="397481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r>
              <a:rPr lang="en-US" altLang="en-US" dirty="0" smtClean="0"/>
              <a:t>Limitations of IRT</a:t>
            </a:r>
          </a:p>
        </p:txBody>
      </p:sp>
      <p:sp>
        <p:nvSpPr>
          <p:cNvPr id="2" name="Content Placeholder 1"/>
          <p:cNvSpPr>
            <a:spLocks noGrp="1"/>
          </p:cNvSpPr>
          <p:nvPr>
            <p:ph idx="1"/>
          </p:nvPr>
        </p:nvSpPr>
        <p:spPr/>
        <p:txBody>
          <a:bodyPr/>
          <a:lstStyle/>
          <a:p>
            <a:r>
              <a:rPr lang="en-US" dirty="0" smtClean="0"/>
              <a:t>Many generic concepts are not unidimensional</a:t>
            </a:r>
          </a:p>
          <a:p>
            <a:r>
              <a:rPr lang="en-US" dirty="0"/>
              <a:t>Items must be </a:t>
            </a:r>
            <a:r>
              <a:rPr lang="en-US" dirty="0" err="1"/>
              <a:t>scorable</a:t>
            </a:r>
            <a:r>
              <a:rPr lang="en-US" dirty="0"/>
              <a:t> in real time if a new item is to be selected instantaneously. </a:t>
            </a:r>
            <a:endParaRPr lang="en-US" dirty="0" smtClean="0"/>
          </a:p>
          <a:p>
            <a:r>
              <a:rPr lang="en-US" dirty="0" smtClean="0"/>
              <a:t>Time and complexity required in test development</a:t>
            </a:r>
          </a:p>
          <a:p>
            <a:r>
              <a:rPr lang="en-US" dirty="0" smtClean="0"/>
              <a:t>Large sample size required for modeling of the test </a:t>
            </a:r>
            <a:r>
              <a:rPr lang="en-US" dirty="0"/>
              <a:t>(typically hundreds of examinees) </a:t>
            </a:r>
            <a:endParaRPr lang="en-US" dirty="0" smtClean="0"/>
          </a:p>
          <a:p>
            <a:r>
              <a:rPr lang="en-US" dirty="0" smtClean="0"/>
              <a:t>Large item pool is required</a:t>
            </a:r>
          </a:p>
          <a:p>
            <a:r>
              <a:rPr lang="en-US" dirty="0" smtClean="0"/>
              <a:t>Expensive </a:t>
            </a:r>
          </a:p>
          <a:p>
            <a:endParaRPr lang="en-US" dirty="0"/>
          </a:p>
        </p:txBody>
      </p:sp>
    </p:spTree>
    <p:extLst>
      <p:ext uri="{BB962C8B-B14F-4D97-AF65-F5344CB8AC3E}">
        <p14:creationId xmlns:p14="http://schemas.microsoft.com/office/powerpoint/2010/main" val="101217781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a:t>Computerized adaptive testing (CAT)</a:t>
            </a:r>
          </a:p>
        </p:txBody>
      </p:sp>
      <p:sp>
        <p:nvSpPr>
          <p:cNvPr id="3" name="Content Placeholder 2"/>
          <p:cNvSpPr>
            <a:spLocks noGrp="1"/>
          </p:cNvSpPr>
          <p:nvPr>
            <p:ph idx="1"/>
          </p:nvPr>
        </p:nvSpPr>
        <p:spPr>
          <a:xfrm>
            <a:off x="381000" y="1183641"/>
            <a:ext cx="8625840" cy="4140200"/>
          </a:xfrm>
        </p:spPr>
        <p:txBody>
          <a:bodyPr/>
          <a:lstStyle/>
          <a:p>
            <a:pPr>
              <a:spcBef>
                <a:spcPts val="600"/>
              </a:spcBef>
            </a:pPr>
            <a:r>
              <a:rPr lang="en-US" sz="2400" dirty="0" smtClean="0"/>
              <a:t>A </a:t>
            </a:r>
            <a:r>
              <a:rPr lang="en-US" sz="2400" dirty="0"/>
              <a:t>form of computer-based test that adapts to the examinee's ability level. </a:t>
            </a:r>
            <a:r>
              <a:rPr lang="en-US" sz="2400" dirty="0" smtClean="0"/>
              <a:t>Also called </a:t>
            </a:r>
            <a:r>
              <a:rPr lang="en-US" sz="2400" b="1" dirty="0"/>
              <a:t>tailored testing</a:t>
            </a:r>
            <a:r>
              <a:rPr lang="en-US" sz="2400" dirty="0"/>
              <a:t>. </a:t>
            </a:r>
            <a:endParaRPr lang="en-US" sz="2400" dirty="0" smtClean="0"/>
          </a:p>
          <a:p>
            <a:pPr>
              <a:spcBef>
                <a:spcPts val="600"/>
              </a:spcBef>
            </a:pPr>
            <a:r>
              <a:rPr lang="en-US" sz="2400" dirty="0" smtClean="0"/>
              <a:t>A </a:t>
            </a:r>
            <a:r>
              <a:rPr lang="en-US" sz="2400" dirty="0"/>
              <a:t>form of computer-administered test in which the next item or set of items selected to be administered depends on the correctness of the test taker's responses to the most recent items </a:t>
            </a:r>
            <a:r>
              <a:rPr lang="en-US" sz="2400" dirty="0" smtClean="0"/>
              <a:t>administered.</a:t>
            </a:r>
          </a:p>
          <a:p>
            <a:pPr>
              <a:spcBef>
                <a:spcPts val="600"/>
              </a:spcBef>
            </a:pPr>
            <a:r>
              <a:rPr lang="en-US" sz="2400" dirty="0"/>
              <a:t>As a result of adaptive administration, different examinees receive quite different tests</a:t>
            </a:r>
            <a:r>
              <a:rPr lang="en-US" sz="2400" dirty="0" smtClean="0"/>
              <a:t>. </a:t>
            </a:r>
          </a:p>
          <a:p>
            <a:pPr>
              <a:spcBef>
                <a:spcPts val="600"/>
              </a:spcBef>
            </a:pPr>
            <a:r>
              <a:rPr lang="en-US" sz="2400" dirty="0" smtClean="0"/>
              <a:t>The </a:t>
            </a:r>
            <a:r>
              <a:rPr lang="en-US" sz="2400" dirty="0"/>
              <a:t>psychometric technology that allows equitable scores to be computed across different sets of items is item response theory (IRT). </a:t>
            </a:r>
            <a:endParaRPr lang="en-US" sz="2400" dirty="0" smtClean="0"/>
          </a:p>
          <a:p>
            <a:pPr>
              <a:spcBef>
                <a:spcPts val="600"/>
              </a:spcBef>
            </a:pPr>
            <a:r>
              <a:rPr lang="en-US" sz="2400" dirty="0" smtClean="0"/>
              <a:t>IRT </a:t>
            </a:r>
            <a:r>
              <a:rPr lang="en-US" sz="2400" dirty="0"/>
              <a:t>is also the preferred methodology for selecting optimal items which are typically selected on the basis of </a:t>
            </a:r>
            <a:r>
              <a:rPr lang="en-US" sz="2400" i="1" dirty="0"/>
              <a:t>information</a:t>
            </a:r>
            <a:r>
              <a:rPr lang="en-US" sz="2400" dirty="0"/>
              <a:t> rather than </a:t>
            </a:r>
            <a:r>
              <a:rPr lang="en-US" sz="2400" dirty="0" smtClean="0"/>
              <a:t>difficulty.</a:t>
            </a:r>
            <a:endParaRPr lang="en-US" sz="2400" dirty="0"/>
          </a:p>
        </p:txBody>
      </p:sp>
    </p:spTree>
    <p:extLst>
      <p:ext uri="{BB962C8B-B14F-4D97-AF65-F5344CB8AC3E}">
        <p14:creationId xmlns:p14="http://schemas.microsoft.com/office/powerpoint/2010/main" val="339967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smtClean="0"/>
              <a:t>CAT principles</a:t>
            </a:r>
            <a:endParaRPr lang="en-US" dirty="0"/>
          </a:p>
        </p:txBody>
      </p:sp>
      <p:sp>
        <p:nvSpPr>
          <p:cNvPr id="3" name="Content Placeholder 2"/>
          <p:cNvSpPr>
            <a:spLocks noGrp="1"/>
          </p:cNvSpPr>
          <p:nvPr>
            <p:ph idx="1"/>
          </p:nvPr>
        </p:nvSpPr>
        <p:spPr/>
        <p:txBody>
          <a:bodyPr/>
          <a:lstStyle/>
          <a:p>
            <a:endParaRPr lang="en-US" dirty="0"/>
          </a:p>
          <a:p>
            <a:pPr marL="514350" indent="-514350">
              <a:buFont typeface="+mj-lt"/>
              <a:buAutoNum type="arabicPeriod"/>
            </a:pPr>
            <a:r>
              <a:rPr lang="en-US" dirty="0"/>
              <a:t>Calibrated item </a:t>
            </a:r>
            <a:r>
              <a:rPr lang="en-US" dirty="0" smtClean="0"/>
              <a:t>pool – requires IRT</a:t>
            </a:r>
            <a:endParaRPr lang="en-US" dirty="0"/>
          </a:p>
          <a:p>
            <a:pPr marL="514350" indent="-514350">
              <a:buFont typeface="+mj-lt"/>
              <a:buAutoNum type="arabicPeriod"/>
            </a:pPr>
            <a:r>
              <a:rPr lang="en-US" dirty="0"/>
              <a:t>Starting point or entry level</a:t>
            </a:r>
          </a:p>
          <a:p>
            <a:pPr marL="514350" indent="-514350">
              <a:buFont typeface="+mj-lt"/>
              <a:buAutoNum type="arabicPeriod"/>
            </a:pPr>
            <a:r>
              <a:rPr lang="en-US" dirty="0"/>
              <a:t>Item selection </a:t>
            </a:r>
            <a:r>
              <a:rPr lang="en-US" dirty="0" smtClean="0"/>
              <a:t>algorithm – requires IRT</a:t>
            </a:r>
            <a:endParaRPr lang="en-US" dirty="0"/>
          </a:p>
          <a:p>
            <a:pPr marL="514350" indent="-514350">
              <a:buFont typeface="+mj-lt"/>
              <a:buAutoNum type="arabicPeriod"/>
            </a:pPr>
            <a:r>
              <a:rPr lang="en-US" dirty="0"/>
              <a:t>Scoring procedure</a:t>
            </a:r>
          </a:p>
          <a:p>
            <a:pPr marL="514350" indent="-514350">
              <a:buFont typeface="+mj-lt"/>
              <a:buAutoNum type="arabicPeriod"/>
            </a:pPr>
            <a:r>
              <a:rPr lang="en-US" dirty="0"/>
              <a:t>Termination criterion</a:t>
            </a:r>
          </a:p>
          <a:p>
            <a:endParaRPr lang="en-US" dirty="0"/>
          </a:p>
        </p:txBody>
      </p:sp>
    </p:spTree>
    <p:extLst>
      <p:ext uri="{BB962C8B-B14F-4D97-AF65-F5344CB8AC3E}">
        <p14:creationId xmlns:p14="http://schemas.microsoft.com/office/powerpoint/2010/main" val="3495688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smtClean="0"/>
              <a:t>Advantages of CAT</a:t>
            </a:r>
            <a:endParaRPr lang="en-US" dirty="0"/>
          </a:p>
        </p:txBody>
      </p:sp>
      <p:sp>
        <p:nvSpPr>
          <p:cNvPr id="3" name="Content Placeholder 2"/>
          <p:cNvSpPr>
            <a:spLocks noGrp="1"/>
          </p:cNvSpPr>
          <p:nvPr>
            <p:ph idx="1"/>
          </p:nvPr>
        </p:nvSpPr>
        <p:spPr/>
        <p:txBody>
          <a:bodyPr/>
          <a:lstStyle/>
          <a:p>
            <a:r>
              <a:rPr lang="en-US" dirty="0"/>
              <a:t>Reduce burden of </a:t>
            </a:r>
            <a:r>
              <a:rPr lang="en-US" dirty="0" smtClean="0"/>
              <a:t>responding</a:t>
            </a:r>
          </a:p>
          <a:p>
            <a:r>
              <a:rPr lang="en-US" dirty="0"/>
              <a:t>Make room for measuring </a:t>
            </a:r>
            <a:r>
              <a:rPr lang="en-US" dirty="0" smtClean="0"/>
              <a:t>more </a:t>
            </a:r>
            <a:r>
              <a:rPr lang="en-US" dirty="0"/>
              <a:t>domains</a:t>
            </a:r>
          </a:p>
          <a:p>
            <a:endParaRPr lang="en-US" dirty="0"/>
          </a:p>
        </p:txBody>
      </p:sp>
    </p:spTree>
    <p:extLst>
      <p:ext uri="{BB962C8B-B14F-4D97-AF65-F5344CB8AC3E}">
        <p14:creationId xmlns:p14="http://schemas.microsoft.com/office/powerpoint/2010/main" val="4187267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3"/>
          <p:cNvSpPr>
            <a:spLocks noGrp="1"/>
          </p:cNvSpPr>
          <p:nvPr>
            <p:ph idx="1"/>
          </p:nvPr>
        </p:nvSpPr>
        <p:spPr>
          <a:xfrm>
            <a:off x="381000" y="2082801"/>
            <a:ext cx="8366125" cy="4140200"/>
          </a:xfrm>
        </p:spPr>
        <p:txBody>
          <a:bodyPr/>
          <a:lstStyle/>
          <a:p>
            <a:r>
              <a:rPr lang="en-US" altLang="en-US" dirty="0" smtClean="0"/>
              <a:t>Created by NIH in 2004</a:t>
            </a:r>
          </a:p>
          <a:p>
            <a:r>
              <a:rPr lang="en-US" altLang="en-US" dirty="0" smtClean="0"/>
              <a:t>Develops computer-adapted testing (CATs) for various concepts across various chronic illnesses</a:t>
            </a:r>
          </a:p>
          <a:p>
            <a:r>
              <a:rPr lang="en-US" altLang="en-US" dirty="0" smtClean="0"/>
              <a:t>System for gathering and analyzing data</a:t>
            </a:r>
          </a:p>
          <a:p>
            <a:r>
              <a:rPr lang="en-US" altLang="en-US" dirty="0" smtClean="0"/>
              <a:t>The Domain framework has 3 sections: Physical Health, Mental Health and Social Health</a:t>
            </a:r>
          </a:p>
        </p:txBody>
      </p:sp>
      <p:pic>
        <p:nvPicPr>
          <p:cNvPr id="430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61925"/>
            <a:ext cx="7454900"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225276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381000" y="434975"/>
            <a:ext cx="4270375" cy="1675139"/>
          </a:xfrm>
        </p:spPr>
        <p:txBody>
          <a:bodyPr/>
          <a:lstStyle/>
          <a:p>
            <a:r>
              <a:rPr lang="en-US" altLang="en-US" u="sng" dirty="0" smtClean="0">
                <a:solidFill>
                  <a:srgbClr val="FF6600"/>
                </a:solidFill>
              </a:rPr>
              <a:t>Example of using IRT for developing a CAT:</a:t>
            </a:r>
            <a:endParaRPr lang="en-US" altLang="en-US" u="sng" dirty="0" smtClean="0">
              <a:solidFill>
                <a:srgbClr val="FF6600"/>
              </a:solidFill>
            </a:endParaRP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5" y="228600"/>
            <a:ext cx="4468813" cy="171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40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90011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3619310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Item analysis</a:t>
            </a:r>
          </a:p>
        </p:txBody>
      </p:sp>
      <p:sp>
        <p:nvSpPr>
          <p:cNvPr id="12291" name="Content Placeholder 2"/>
          <p:cNvSpPr>
            <a:spLocks noGrp="1"/>
          </p:cNvSpPr>
          <p:nvPr>
            <p:ph idx="1"/>
          </p:nvPr>
        </p:nvSpPr>
        <p:spPr>
          <a:xfrm>
            <a:off x="380999" y="1199515"/>
            <a:ext cx="8632371" cy="1662113"/>
          </a:xfrm>
        </p:spPr>
        <p:txBody>
          <a:bodyPr/>
          <a:lstStyle/>
          <a:p>
            <a:r>
              <a:rPr lang="en-US" altLang="en-US" dirty="0" smtClean="0"/>
              <a:t>The examination of any statistical property of examinees’ responses to an individual test item. </a:t>
            </a:r>
          </a:p>
          <a:p>
            <a:r>
              <a:rPr lang="en-US" altLang="en-US" dirty="0" smtClean="0"/>
              <a:t>Used to assess the quality of these items and of the test as a whole</a:t>
            </a:r>
          </a:p>
          <a:p>
            <a:r>
              <a:rPr lang="en-US" altLang="en-US" dirty="0" smtClean="0"/>
              <a:t>Three general categories for item analysis </a:t>
            </a:r>
          </a:p>
          <a:p>
            <a:pPr lvl="1">
              <a:spcBef>
                <a:spcPts val="600"/>
              </a:spcBef>
            </a:pPr>
            <a:r>
              <a:rPr lang="en-US" altLang="en-US" dirty="0" smtClean="0"/>
              <a:t>Indices that describe the distribution of responses to a singular item (mean, SD) </a:t>
            </a:r>
          </a:p>
          <a:p>
            <a:pPr lvl="1">
              <a:spcBef>
                <a:spcPts val="600"/>
              </a:spcBef>
            </a:pPr>
            <a:r>
              <a:rPr lang="en-US" altLang="en-US" dirty="0" smtClean="0"/>
              <a:t>Indices that describe the degree of relationship between response to the item and some other criterion (item difficulty)</a:t>
            </a:r>
          </a:p>
          <a:p>
            <a:pPr lvl="1">
              <a:spcBef>
                <a:spcPts val="600"/>
              </a:spcBef>
            </a:pPr>
            <a:r>
              <a:rPr lang="en-US" altLang="en-US" dirty="0" smtClean="0"/>
              <a:t>Indices that are a function of both item variance and relationship to a criterion (item discrimination)</a:t>
            </a:r>
          </a:p>
          <a:p>
            <a:endParaRPr lang="en-US" altLang="en-US" dirty="0" smtClean="0"/>
          </a:p>
        </p:txBody>
      </p:sp>
    </p:spTree>
    <p:extLst>
      <p:ext uri="{BB962C8B-B14F-4D97-AF65-F5344CB8AC3E}">
        <p14:creationId xmlns:p14="http://schemas.microsoft.com/office/powerpoint/2010/main" val="1484026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975"/>
            <a:ext cx="8364538" cy="628698"/>
          </a:xfrm>
        </p:spPr>
        <p:txBody>
          <a:bodyPr/>
          <a:lstStyle/>
          <a:p>
            <a:r>
              <a:rPr lang="en-US" dirty="0"/>
              <a:t>CTT </a:t>
            </a:r>
            <a:r>
              <a:rPr lang="en-US" dirty="0" smtClean="0"/>
              <a:t>statistics for test development</a:t>
            </a:r>
            <a:endParaRPr lang="en-US" dirty="0"/>
          </a:p>
        </p:txBody>
      </p:sp>
      <p:sp>
        <p:nvSpPr>
          <p:cNvPr id="3" name="Content Placeholder 2"/>
          <p:cNvSpPr>
            <a:spLocks noGrp="1"/>
          </p:cNvSpPr>
          <p:nvPr>
            <p:ph idx="1"/>
          </p:nvPr>
        </p:nvSpPr>
        <p:spPr>
          <a:xfrm>
            <a:off x="381000" y="1320801"/>
            <a:ext cx="8520113" cy="4140200"/>
          </a:xfrm>
        </p:spPr>
        <p:txBody>
          <a:bodyPr/>
          <a:lstStyle/>
          <a:p>
            <a:pPr marL="628650" lvl="1">
              <a:spcBef>
                <a:spcPts val="800"/>
              </a:spcBef>
              <a:defRPr/>
            </a:pPr>
            <a:r>
              <a:rPr lang="en-US" sz="2800" dirty="0" smtClean="0"/>
              <a:t>item </a:t>
            </a:r>
            <a:r>
              <a:rPr lang="en-US" sz="2800" dirty="0"/>
              <a:t>difficulty </a:t>
            </a:r>
            <a:r>
              <a:rPr lang="en-US" sz="2800" dirty="0" smtClean="0"/>
              <a:t>(for </a:t>
            </a:r>
            <a:r>
              <a:rPr lang="en-US" sz="2800" dirty="0" smtClean="0"/>
              <a:t>dichotomously scored items equivalent to </a:t>
            </a:r>
            <a:r>
              <a:rPr lang="en-US" sz="2800" dirty="0" smtClean="0"/>
              <a:t>proportion </a:t>
            </a:r>
            <a:r>
              <a:rPr lang="en-US" sz="2800" dirty="0"/>
              <a:t>of correct responses)</a:t>
            </a:r>
          </a:p>
          <a:p>
            <a:pPr marL="628650" lvl="1">
              <a:spcBef>
                <a:spcPts val="800"/>
              </a:spcBef>
              <a:defRPr/>
            </a:pPr>
            <a:r>
              <a:rPr lang="en-US" sz="2800" dirty="0"/>
              <a:t>item discrimination (corrected item-total correlation)</a:t>
            </a:r>
          </a:p>
          <a:p>
            <a:pPr marL="628650" lvl="1">
              <a:spcBef>
                <a:spcPts val="800"/>
              </a:spcBef>
              <a:defRPr/>
            </a:pPr>
            <a:r>
              <a:rPr lang="en-US" sz="2800" dirty="0"/>
              <a:t>reliability is the same regardless of patient </a:t>
            </a:r>
            <a:r>
              <a:rPr lang="en-US" sz="2800" dirty="0" smtClean="0"/>
              <a:t>ability</a:t>
            </a:r>
          </a:p>
          <a:p>
            <a:pPr marL="857250" lvl="2">
              <a:spcBef>
                <a:spcPts val="800"/>
              </a:spcBef>
              <a:defRPr/>
            </a:pPr>
            <a:r>
              <a:rPr lang="en-US" sz="2800" dirty="0" smtClean="0"/>
              <a:t>contingent </a:t>
            </a:r>
            <a:r>
              <a:rPr lang="en-US" sz="2800" dirty="0"/>
              <a:t>on the sample of respondents to whom the questions were administered </a:t>
            </a:r>
            <a:r>
              <a:rPr lang="en-US" sz="2800" dirty="0">
                <a:sym typeface="Wingdings" panose="05000000000000000000" pitchFamily="2" charset="2"/>
              </a:rPr>
              <a:t> </a:t>
            </a:r>
            <a:r>
              <a:rPr lang="en-US" dirty="0">
                <a:solidFill>
                  <a:srgbClr val="FF6600"/>
                </a:solidFill>
                <a:sym typeface="Wingdings" panose="05000000000000000000" pitchFamily="2" charset="2"/>
              </a:rPr>
              <a:t>that’s why we always need to pre-test instruments!</a:t>
            </a:r>
          </a:p>
          <a:p>
            <a:endParaRPr lang="en-US" sz="4400" dirty="0"/>
          </a:p>
        </p:txBody>
      </p:sp>
    </p:spTree>
    <p:extLst>
      <p:ext uri="{BB962C8B-B14F-4D97-AF65-F5344CB8AC3E}">
        <p14:creationId xmlns:p14="http://schemas.microsoft.com/office/powerpoint/2010/main" val="324875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434975"/>
            <a:ext cx="8364538" cy="628698"/>
          </a:xfrm>
        </p:spPr>
        <p:txBody>
          <a:bodyPr/>
          <a:lstStyle/>
          <a:p>
            <a:r>
              <a:rPr lang="en-US" altLang="en-US" dirty="0" smtClean="0"/>
              <a:t>Item </a:t>
            </a:r>
            <a:r>
              <a:rPr lang="en-US" altLang="en-US" dirty="0"/>
              <a:t>difficulty</a:t>
            </a:r>
            <a:r>
              <a:rPr lang="en-US" altLang="en-US" b="0" dirty="0"/>
              <a:t> </a:t>
            </a:r>
            <a:r>
              <a:rPr lang="en-US" altLang="en-US" dirty="0" smtClean="0"/>
              <a:t>	</a:t>
            </a:r>
          </a:p>
        </p:txBody>
      </p:sp>
      <p:sp>
        <p:nvSpPr>
          <p:cNvPr id="13315" name="Content Placeholder 2"/>
          <p:cNvSpPr>
            <a:spLocks noGrp="1"/>
          </p:cNvSpPr>
          <p:nvPr>
            <p:ph idx="1"/>
          </p:nvPr>
        </p:nvSpPr>
        <p:spPr/>
        <p:txBody>
          <a:bodyPr/>
          <a:lstStyle/>
          <a:p>
            <a:r>
              <a:rPr lang="en-US" altLang="en-US" b="0" dirty="0" smtClean="0"/>
              <a:t>Item difficulty (</a:t>
            </a:r>
            <a:r>
              <a:rPr lang="en-US" altLang="en-US" b="0" i="1" dirty="0" smtClean="0"/>
              <a:t>p</a:t>
            </a:r>
            <a:r>
              <a:rPr lang="en-US" altLang="en-US" b="0" dirty="0" smtClean="0"/>
              <a:t>): the proportion of participants who answer an item correctly. </a:t>
            </a:r>
          </a:p>
          <a:p>
            <a:pPr lvl="1"/>
            <a:r>
              <a:rPr lang="en-US" altLang="en-US" dirty="0" smtClean="0"/>
              <a:t>P0 = 0.50 + 0.50/m </a:t>
            </a:r>
          </a:p>
          <a:p>
            <a:pPr lvl="2"/>
            <a:r>
              <a:rPr lang="en-US" altLang="en-US" dirty="0" smtClean="0"/>
              <a:t>m = number of choices </a:t>
            </a:r>
          </a:p>
          <a:p>
            <a:endParaRPr lang="en-US" altLang="en-US" dirty="0" smtClean="0"/>
          </a:p>
        </p:txBody>
      </p:sp>
    </p:spTree>
    <p:extLst>
      <p:ext uri="{BB962C8B-B14F-4D97-AF65-F5344CB8AC3E}">
        <p14:creationId xmlns:p14="http://schemas.microsoft.com/office/powerpoint/2010/main" val="577741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Item discrimination</a:t>
            </a:r>
          </a:p>
        </p:txBody>
      </p:sp>
      <p:sp>
        <p:nvSpPr>
          <p:cNvPr id="14339" name="Content Placeholder 2"/>
          <p:cNvSpPr>
            <a:spLocks noGrp="1"/>
          </p:cNvSpPr>
          <p:nvPr>
            <p:ph idx="1"/>
          </p:nvPr>
        </p:nvSpPr>
        <p:spPr/>
        <p:txBody>
          <a:bodyPr/>
          <a:lstStyle/>
          <a:p>
            <a:r>
              <a:rPr lang="en-US" altLang="en-US" dirty="0" smtClean="0"/>
              <a:t>Refers to the ability of an item to differentiate among students on the basis of how well they know the material being tested</a:t>
            </a:r>
          </a:p>
          <a:p>
            <a:pPr lvl="1"/>
            <a:r>
              <a:rPr lang="en-US" altLang="en-US" dirty="0" smtClean="0"/>
              <a:t>To identify items for which high scoring participants have a high probability of answering correctly and low-scoring participant have a low probability of answering correctly.</a:t>
            </a:r>
          </a:p>
          <a:p>
            <a:endParaRPr lang="en-US" altLang="en-US" dirty="0" smtClean="0"/>
          </a:p>
        </p:txBody>
      </p:sp>
    </p:spTree>
    <p:extLst>
      <p:ext uri="{BB962C8B-B14F-4D97-AF65-F5344CB8AC3E}">
        <p14:creationId xmlns:p14="http://schemas.microsoft.com/office/powerpoint/2010/main" val="896919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Index of Discrimination (D)</a:t>
            </a:r>
          </a:p>
        </p:txBody>
      </p:sp>
      <p:sp>
        <p:nvSpPr>
          <p:cNvPr id="15363" name="Content Placeholder 2"/>
          <p:cNvSpPr>
            <a:spLocks noGrp="1"/>
          </p:cNvSpPr>
          <p:nvPr>
            <p:ph idx="1"/>
          </p:nvPr>
        </p:nvSpPr>
        <p:spPr/>
        <p:txBody>
          <a:bodyPr/>
          <a:lstStyle/>
          <a:p>
            <a:r>
              <a:rPr lang="en-US" altLang="en-US" dirty="0" smtClean="0"/>
              <a:t>For dichotomously scored items.</a:t>
            </a:r>
          </a:p>
          <a:p>
            <a:r>
              <a:rPr lang="en-US" altLang="en-US" dirty="0" smtClean="0"/>
              <a:t>Designating cut scores to identify upper and lower groups (50%, 33%, 27%)</a:t>
            </a:r>
          </a:p>
          <a:p>
            <a:pPr lvl="1"/>
            <a:r>
              <a:rPr lang="en-US" altLang="en-US" dirty="0" smtClean="0"/>
              <a:t>D= P</a:t>
            </a:r>
            <a:r>
              <a:rPr lang="el-GR" altLang="en-US" dirty="0" smtClean="0"/>
              <a:t>μ - </a:t>
            </a:r>
            <a:r>
              <a:rPr lang="en-US" altLang="en-US" dirty="0" smtClean="0"/>
              <a:t>Pl </a:t>
            </a:r>
          </a:p>
          <a:p>
            <a:endParaRPr lang="en-US" altLang="en-US" b="0" dirty="0" smtClean="0"/>
          </a:p>
          <a:p>
            <a:r>
              <a:rPr lang="en-US" altLang="en-US" sz="2400" b="0" dirty="0" err="1" smtClean="0"/>
              <a:t>Pμ</a:t>
            </a:r>
            <a:r>
              <a:rPr lang="en-US" altLang="en-US" sz="2400" b="0" dirty="0" smtClean="0"/>
              <a:t> - proportion in the upper group who answered the item correctly </a:t>
            </a:r>
          </a:p>
          <a:p>
            <a:r>
              <a:rPr lang="en-US" altLang="en-US" sz="2400" b="0" dirty="0" smtClean="0"/>
              <a:t>Pl– proportion in the lower group who answered the item correctly. </a:t>
            </a:r>
          </a:p>
          <a:p>
            <a:r>
              <a:rPr lang="en-US" altLang="en-US" sz="2400" b="0" dirty="0" smtClean="0"/>
              <a:t>Range from </a:t>
            </a:r>
            <a:r>
              <a:rPr lang="en-US" altLang="en-US" sz="2400" b="0" dirty="0" smtClean="0"/>
              <a:t>-1.00 </a:t>
            </a:r>
            <a:r>
              <a:rPr lang="en-US" altLang="en-US" sz="2400" b="0" dirty="0" smtClean="0"/>
              <a:t>to 1.00 </a:t>
            </a:r>
          </a:p>
          <a:p>
            <a:pPr lvl="1"/>
            <a:endParaRPr lang="en-US" altLang="en-US" dirty="0" smtClean="0"/>
          </a:p>
        </p:txBody>
      </p:sp>
    </p:spTree>
    <p:extLst>
      <p:ext uri="{BB962C8B-B14F-4D97-AF65-F5344CB8AC3E}">
        <p14:creationId xmlns:p14="http://schemas.microsoft.com/office/powerpoint/2010/main" val="247705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CE2829E-47E8-43BB-8F47-2994BEDDE02B}">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UCSF PPT Template</Template>
  <TotalTime>5880</TotalTime>
  <Words>3648</Words>
  <Application>Microsoft Office PowerPoint</Application>
  <PresentationFormat>On-screen Show (4:3)</PresentationFormat>
  <Paragraphs>328</Paragraphs>
  <Slides>48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Garamond</vt:lpstr>
      <vt:lpstr>Wingdings</vt:lpstr>
      <vt:lpstr>UCSF PPT Template</vt:lpstr>
      <vt:lpstr>Methods of Test Development I:  </vt:lpstr>
      <vt:lpstr>Highlights from Week #8</vt:lpstr>
      <vt:lpstr>Quality control and Quality assurance in epi study design</vt:lpstr>
      <vt:lpstr>Learning Objectives</vt:lpstr>
      <vt:lpstr>Item analysis</vt:lpstr>
      <vt:lpstr>CTT statistics for test development</vt:lpstr>
      <vt:lpstr>Item difficulty  </vt:lpstr>
      <vt:lpstr>Item discrimination</vt:lpstr>
      <vt:lpstr>Index of Discrimination (D)</vt:lpstr>
      <vt:lpstr>Interpretation of D value</vt:lpstr>
      <vt:lpstr>Typical item analysis plan</vt:lpstr>
      <vt:lpstr>Sample size considerations</vt:lpstr>
      <vt:lpstr>http://www.creative-wisdom.com/multimedia/IRTTHA.htm</vt:lpstr>
      <vt:lpstr>PowerPoint Presentation</vt:lpstr>
      <vt:lpstr>PowerPoint Presentation</vt:lpstr>
      <vt:lpstr>PowerPoint Presentation</vt:lpstr>
      <vt:lpstr> item response theory</vt:lpstr>
      <vt:lpstr>Item Response Theory (IRT)</vt:lpstr>
      <vt:lpstr>IRT-based instruments</vt:lpstr>
      <vt:lpstr>Assumptions of Item Response Theory Models</vt:lpstr>
      <vt:lpstr>IRT basics</vt:lpstr>
      <vt:lpstr>IRT basic premises:</vt:lpstr>
      <vt:lpstr>IRT basics</vt:lpstr>
      <vt:lpstr>IRT uses in test development</vt:lpstr>
      <vt:lpstr>IRT basics</vt:lpstr>
      <vt:lpstr>Item Response Function</vt:lpstr>
      <vt:lpstr>One parameter logistic model (1PL)</vt:lpstr>
      <vt:lpstr>1PL model (The Rasch Simple Logistic Model)</vt:lpstr>
      <vt:lpstr>2PL model</vt:lpstr>
      <vt:lpstr>The two-parameter logistic model (2PL; Birnbaum, 1968)</vt:lpstr>
      <vt:lpstr>3PL model</vt:lpstr>
      <vt:lpstr>The three-parameter logistic model (3PL; Lord, 1980)</vt:lpstr>
      <vt:lpstr>Sample size considerations</vt:lpstr>
      <vt:lpstr>Example </vt:lpstr>
      <vt:lpstr>IRT vs. CTT</vt:lpstr>
      <vt:lpstr>PowerPoint Presentation</vt:lpstr>
      <vt:lpstr>PowerPoint Presentation</vt:lpstr>
      <vt:lpstr>PowerPoint Presentation</vt:lpstr>
      <vt:lpstr>Examples of IRT Polytomous Responses</vt:lpstr>
      <vt:lpstr>Examples of IRT Polytomous Responses</vt:lpstr>
      <vt:lpstr>Summary: CTT vs. GE. vs. IRT</vt:lpstr>
      <vt:lpstr>Advantages of IRT </vt:lpstr>
      <vt:lpstr>Limitations of IRT</vt:lpstr>
      <vt:lpstr>Computerized adaptive testing (CAT)</vt:lpstr>
      <vt:lpstr>CAT principles</vt:lpstr>
      <vt:lpstr>Advantages of CAT</vt:lpstr>
      <vt:lpstr>PowerPoint Presentation</vt:lpstr>
      <vt:lpstr>Example of using IRT for developing a CAT:</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Zablotska, Lydia</cp:lastModifiedBy>
  <cp:revision>465</cp:revision>
  <dcterms:created xsi:type="dcterms:W3CDTF">2012-05-07T17:59:34Z</dcterms:created>
  <dcterms:modified xsi:type="dcterms:W3CDTF">2018-11-15T22:42:38Z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