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4"/>
  </p:notesMasterIdLst>
  <p:handoutMasterIdLst>
    <p:handoutMasterId r:id="rId55"/>
  </p:handoutMasterIdLst>
  <p:sldIdLst>
    <p:sldId id="260" r:id="rId2"/>
    <p:sldId id="658" r:id="rId3"/>
    <p:sldId id="660" r:id="rId4"/>
    <p:sldId id="657" r:id="rId5"/>
    <p:sldId id="662" r:id="rId6"/>
    <p:sldId id="661" r:id="rId7"/>
    <p:sldId id="659" r:id="rId8"/>
    <p:sldId id="634" r:id="rId9"/>
    <p:sldId id="635" r:id="rId10"/>
    <p:sldId id="636" r:id="rId11"/>
    <p:sldId id="637" r:id="rId12"/>
    <p:sldId id="673" r:id="rId13"/>
    <p:sldId id="675" r:id="rId14"/>
    <p:sldId id="674" r:id="rId15"/>
    <p:sldId id="676" r:id="rId16"/>
    <p:sldId id="638" r:id="rId17"/>
    <p:sldId id="667" r:id="rId18"/>
    <p:sldId id="668" r:id="rId19"/>
    <p:sldId id="669" r:id="rId20"/>
    <p:sldId id="678" r:id="rId21"/>
    <p:sldId id="679" r:id="rId22"/>
    <p:sldId id="670" r:id="rId23"/>
    <p:sldId id="677" r:id="rId24"/>
    <p:sldId id="680" r:id="rId25"/>
    <p:sldId id="681" r:id="rId26"/>
    <p:sldId id="639" r:id="rId27"/>
    <p:sldId id="640" r:id="rId28"/>
    <p:sldId id="586" r:id="rId29"/>
    <p:sldId id="587" r:id="rId30"/>
    <p:sldId id="641" r:id="rId31"/>
    <p:sldId id="588" r:id="rId32"/>
    <p:sldId id="649" r:id="rId33"/>
    <p:sldId id="650" r:id="rId34"/>
    <p:sldId id="651" r:id="rId35"/>
    <p:sldId id="652" r:id="rId36"/>
    <p:sldId id="653" r:id="rId37"/>
    <p:sldId id="654" r:id="rId38"/>
    <p:sldId id="655" r:id="rId39"/>
    <p:sldId id="656" r:id="rId40"/>
    <p:sldId id="663" r:id="rId41"/>
    <p:sldId id="682" r:id="rId42"/>
    <p:sldId id="664" r:id="rId43"/>
    <p:sldId id="665" r:id="rId44"/>
    <p:sldId id="683" r:id="rId45"/>
    <p:sldId id="684" r:id="rId46"/>
    <p:sldId id="666" r:id="rId47"/>
    <p:sldId id="687" r:id="rId48"/>
    <p:sldId id="689" r:id="rId49"/>
    <p:sldId id="647" r:id="rId50"/>
    <p:sldId id="690" r:id="rId51"/>
    <p:sldId id="685" r:id="rId52"/>
    <p:sldId id="686" r:id="rId5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79830" autoAdjust="0"/>
  </p:normalViewPr>
  <p:slideViewPr>
    <p:cSldViewPr>
      <p:cViewPr>
        <p:scale>
          <a:sx n="70" d="100"/>
          <a:sy n="70" d="100"/>
        </p:scale>
        <p:origin x="3648" y="129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2441" tIns="46221" rIns="92441" bIns="46221" rtlCol="0"/>
          <a:lstStyle>
            <a:lvl1pPr algn="l">
              <a:defRPr sz="1200"/>
            </a:lvl1pPr>
          </a:lstStyle>
          <a:p>
            <a:pPr>
              <a:defRPr/>
            </a:pPr>
            <a:endParaRPr lang="en-US"/>
          </a:p>
        </p:txBody>
      </p:sp>
      <p:sp>
        <p:nvSpPr>
          <p:cNvPr id="3" name="Date Placeholder 2"/>
          <p:cNvSpPr>
            <a:spLocks noGrp="1"/>
          </p:cNvSpPr>
          <p:nvPr>
            <p:ph type="dt" sz="quarter" idx="1"/>
          </p:nvPr>
        </p:nvSpPr>
        <p:spPr>
          <a:xfrm>
            <a:off x="3970339" y="0"/>
            <a:ext cx="3038475" cy="465138"/>
          </a:xfrm>
          <a:prstGeom prst="rect">
            <a:avLst/>
          </a:prstGeom>
        </p:spPr>
        <p:txBody>
          <a:bodyPr vert="horz" lIns="92441" tIns="46221" rIns="92441" bIns="46221" rtlCol="0"/>
          <a:lstStyle>
            <a:lvl1pPr algn="r">
              <a:defRPr sz="1200"/>
            </a:lvl1pPr>
          </a:lstStyle>
          <a:p>
            <a:pPr>
              <a:defRPr/>
            </a:pPr>
            <a:fld id="{2E7C127F-DC5E-41C6-8907-6CDC816771CD}" type="datetimeFigureOut">
              <a:rPr lang="en-US"/>
              <a:pPr>
                <a:defRPr/>
              </a:pPr>
              <a:t>5/14/2017</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2441" tIns="46221" rIns="92441" bIns="46221"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2441" tIns="46221" rIns="92441" bIns="46221"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2441" tIns="46221" rIns="92441" bIns="46221"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2441" tIns="46221" rIns="92441" bIns="46221"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1" tIns="46221" rIns="92441" bIns="4622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1" y="8829675"/>
            <a:ext cx="3038475" cy="465138"/>
          </a:xfrm>
          <a:prstGeom prst="rect">
            <a:avLst/>
          </a:prstGeom>
          <a:noFill/>
          <a:ln w="9525">
            <a:noFill/>
            <a:miter lim="800000"/>
            <a:headEnd/>
            <a:tailEnd/>
          </a:ln>
          <a:effectLst/>
        </p:spPr>
        <p:txBody>
          <a:bodyPr vert="horz" wrap="square" lIns="92441" tIns="46221" rIns="92441" bIns="46221"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9" y="8829675"/>
            <a:ext cx="3038475" cy="465138"/>
          </a:xfrm>
          <a:prstGeom prst="rect">
            <a:avLst/>
          </a:prstGeom>
          <a:noFill/>
          <a:ln w="9525">
            <a:noFill/>
            <a:miter lim="800000"/>
            <a:headEnd/>
            <a:tailEnd/>
          </a:ln>
          <a:effectLst/>
        </p:spPr>
        <p:txBody>
          <a:bodyPr vert="horz" wrap="square" lIns="92441" tIns="46221" rIns="92441" bIns="46221"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906795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26</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2053490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27</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1752577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28</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extLst>
      <p:ext uri="{BB962C8B-B14F-4D97-AF65-F5344CB8AC3E}">
        <p14:creationId xmlns:p14="http://schemas.microsoft.com/office/powerpoint/2010/main" val="165208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29</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extLst>
      <p:ext uri="{BB962C8B-B14F-4D97-AF65-F5344CB8AC3E}">
        <p14:creationId xmlns:p14="http://schemas.microsoft.com/office/powerpoint/2010/main" val="41030852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30</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extLst>
      <p:ext uri="{BB962C8B-B14F-4D97-AF65-F5344CB8AC3E}">
        <p14:creationId xmlns:p14="http://schemas.microsoft.com/office/powerpoint/2010/main" val="503041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31</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extLst>
      <p:ext uri="{BB962C8B-B14F-4D97-AF65-F5344CB8AC3E}">
        <p14:creationId xmlns:p14="http://schemas.microsoft.com/office/powerpoint/2010/main" val="2313861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32</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33</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9AA8E3-855B-439E-96AB-9F0917AD3F43}" type="slidenum">
              <a:rPr lang="en-US"/>
              <a:pPr/>
              <a:t>34</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a: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9AA8E3-855B-439E-96AB-9F0917AD3F43}" type="slidenum">
              <a:rPr lang="en-US"/>
              <a:pPr/>
              <a:t>35</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11</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20534902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36</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37</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94E488-0041-450F-8BE1-44EBF4F04F97}" type="slidenum">
              <a:rPr lang="en-US"/>
              <a:pPr/>
              <a:t>38</a:t>
            </a:fld>
            <a:endParaRPr lang="en-US"/>
          </a:p>
        </p:txBody>
      </p:sp>
      <p:sp>
        <p:nvSpPr>
          <p:cNvPr id="605186" name="Rectangle 2"/>
          <p:cNvSpPr>
            <a:spLocks noGrp="1" noRot="1" noChangeAspect="1" noChangeArrowheads="1" noTextEdit="1"/>
          </p:cNvSpPr>
          <p:nvPr>
            <p:ph type="sldImg"/>
          </p:nvPr>
        </p:nvSpPr>
        <p:spPr>
          <a:ln/>
        </p:spPr>
      </p:sp>
      <p:sp>
        <p:nvSpPr>
          <p:cNvPr id="605187" name="Rectangle 3"/>
          <p:cNvSpPr>
            <a:spLocks noGrp="1" noChangeArrowheads="1"/>
          </p:cNvSpPr>
          <p:nvPr>
            <p:ph type="body" idx="1"/>
          </p:nvPr>
        </p:nvSpPr>
        <p:spPr/>
        <p:txBody>
          <a:bodyPr/>
          <a:lstStyle/>
          <a:p>
            <a:r>
              <a:rPr lang="en-US" dirty="0"/>
              <a:t>The fact that you get different results when you impute the data again</a:t>
            </a:r>
          </a:p>
          <a:p>
            <a:r>
              <a:rPr lang="en-US" dirty="0"/>
              <a:t> gives rise to the procedure of multiple imputation.</a:t>
            </a:r>
          </a:p>
          <a:p>
            <a:r>
              <a:rPr lang="en-US" dirty="0"/>
              <a:t>Let’s impute the data several times, look at how much our results vary, and incorporate that variation into our final estimates.</a:t>
            </a:r>
          </a:p>
          <a:p>
            <a:endParaRPr lang="en-US" dirty="0"/>
          </a:p>
          <a:p>
            <a:r>
              <a:rPr lang="en-US" dirty="0"/>
              <a:t>Multiple imputation has four steps.</a:t>
            </a:r>
          </a:p>
          <a:p>
            <a:r>
              <a:rPr lang="en-US" dirty="0"/>
              <a:t> First we replicate the incomplete data, making several copies.</a:t>
            </a:r>
          </a:p>
          <a:p>
            <a:r>
              <a:rPr lang="en-US" dirty="0"/>
              <a:t> Then we impute each copy separately.</a:t>
            </a:r>
          </a:p>
          <a:p>
            <a:r>
              <a:rPr lang="en-US" dirty="0"/>
              <a:t> Then we analyze each imputed copy separately.</a:t>
            </a:r>
          </a:p>
          <a:p>
            <a:r>
              <a:rPr lang="en-US" dirty="0"/>
              <a:t> Then we recombine the results of the separate analyses.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39</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51</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4092844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52</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3910600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16</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2053490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17</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3018443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18</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3813794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19</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3220269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20</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2953261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21</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1779528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1926" y="8831264"/>
            <a:ext cx="3038475" cy="465137"/>
          </a:xfrm>
          <a:prstGeom prst="rect">
            <a:avLst/>
          </a:prstGeom>
          <a:noFill/>
          <a:ln w="9525">
            <a:noFill/>
            <a:miter lim="800000"/>
            <a:headEnd/>
            <a:tailEnd/>
          </a:ln>
        </p:spPr>
        <p:txBody>
          <a:bodyPr lIns="92944" tIns="46474" rIns="92944" bIns="46474" anchor="b"/>
          <a:lstStyle/>
          <a:p>
            <a:pPr algn="r" defTabSz="928637"/>
            <a:fld id="{5CF4C46C-A30F-4499-8000-A88ABFA191BD}" type="slidenum">
              <a:rPr lang="en-US" sz="1200">
                <a:latin typeface="Times New Roman" pitchFamily="18" charset="0"/>
              </a:rPr>
              <a:pPr algn="r" defTabSz="928637"/>
              <a:t>22</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35039" y="4416425"/>
            <a:ext cx="5140325" cy="4183063"/>
          </a:xfrm>
          <a:noFill/>
          <a:ln/>
        </p:spPr>
        <p:txBody>
          <a:bodyPr lIns="92944" tIns="46474" rIns="92944" bIns="46474"/>
          <a:lstStyle/>
          <a:p>
            <a:pPr eaLnBrk="1" hangingPunct="1"/>
            <a:endParaRPr lang="en-US" dirty="0"/>
          </a:p>
        </p:txBody>
      </p:sp>
    </p:spTree>
    <p:extLst>
      <p:ext uri="{BB962C8B-B14F-4D97-AF65-F5344CB8AC3E}">
        <p14:creationId xmlns:p14="http://schemas.microsoft.com/office/powerpoint/2010/main" val="26111004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image" Target="../media/image12.wmf"/></Relationships>
</file>

<file path=ppt/slides/_rels/slide3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image" Target="../media/image12.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304800" y="3429000"/>
            <a:ext cx="2892138" cy="723275"/>
          </a:xfrm>
          <a:prstGeom prst="rect">
            <a:avLst/>
          </a:prstGeom>
          <a:noFill/>
          <a:ln w="9525">
            <a:noFill/>
            <a:miter lim="800000"/>
            <a:headEnd/>
            <a:tailEnd/>
          </a:ln>
        </p:spPr>
        <p:txBody>
          <a:bodyPr wrap="none">
            <a:spAutoFit/>
          </a:bodyPr>
          <a:lstStyle/>
          <a:p>
            <a:r>
              <a:rPr lang="en-US" sz="4100" b="1" dirty="0">
                <a:solidFill>
                  <a:srgbClr val="FFC800"/>
                </a:solidFill>
                <a:latin typeface="Corbel" pitchFamily="34" charset="0"/>
              </a:rPr>
              <a:t>Uncertainty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Uncertainty</a:t>
            </a:r>
          </a:p>
        </p:txBody>
      </p:sp>
      <p:sp>
        <p:nvSpPr>
          <p:cNvPr id="3" name="Content Placeholder 2"/>
          <p:cNvSpPr>
            <a:spLocks noGrp="1"/>
          </p:cNvSpPr>
          <p:nvPr>
            <p:ph idx="1"/>
          </p:nvPr>
        </p:nvSpPr>
        <p:spPr>
          <a:xfrm>
            <a:off x="228600" y="1600200"/>
            <a:ext cx="8763000" cy="4625975"/>
          </a:xfrm>
        </p:spPr>
        <p:txBody>
          <a:bodyPr/>
          <a:lstStyle/>
          <a:p>
            <a:r>
              <a:rPr lang="en-US" sz="2800" dirty="0"/>
              <a:t>An estimate is imprecise if the estimate would differ if you repeated the whole study – from sample to analysis – exactly the same but with a new set of observations.  </a:t>
            </a:r>
          </a:p>
          <a:p>
            <a:r>
              <a:rPr lang="en-US" sz="2800" dirty="0"/>
              <a:t>How can you know how much the estimate would differ if you repeated the whole study with different observations? </a:t>
            </a:r>
          </a:p>
          <a:p>
            <a:pPr marL="914400" lvl="1" indent="-457200">
              <a:buAutoNum type="arabicPeriod"/>
            </a:pPr>
            <a:r>
              <a:rPr lang="en-US" sz="2400" dirty="0"/>
              <a:t>Repeat the study with new observations (a bunch of times)</a:t>
            </a:r>
          </a:p>
          <a:p>
            <a:pPr marL="914400" lvl="1" indent="-457200">
              <a:buAutoNum type="arabicPeriod"/>
            </a:pPr>
            <a:r>
              <a:rPr lang="en-US" sz="2400" dirty="0"/>
              <a:t>Apply a formula for the sampling distribution of the estimator (if you are lucky enough to know such a formula)</a:t>
            </a:r>
          </a:p>
          <a:p>
            <a:pPr marL="914400" lvl="1" indent="-457200">
              <a:buAutoNum type="arabicPeriod"/>
            </a:pPr>
            <a:endParaRPr lang="en-US" sz="2400" dirty="0"/>
          </a:p>
        </p:txBody>
      </p:sp>
    </p:spTree>
    <p:extLst>
      <p:ext uri="{BB962C8B-B14F-4D97-AF65-F5344CB8AC3E}">
        <p14:creationId xmlns:p14="http://schemas.microsoft.com/office/powerpoint/2010/main" val="2755886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Standard Errors</a:t>
            </a:r>
          </a:p>
        </p:txBody>
      </p:sp>
      <mc:AlternateContent xmlns:mc="http://schemas.openxmlformats.org/markup-compatibility/2006">
        <mc:Choice xmlns:a14="http://schemas.microsoft.com/office/drawing/2010/main" Requires="a14">
          <p:sp>
            <p:nvSpPr>
              <p:cNvPr id="58375" name="TextBox 14"/>
              <p:cNvSpPr txBox="1">
                <a:spLocks noChangeArrowheads="1"/>
              </p:cNvSpPr>
              <p:nvPr/>
            </p:nvSpPr>
            <p:spPr bwMode="auto">
              <a:xfrm>
                <a:off x="228600" y="1580681"/>
                <a:ext cx="8686800" cy="5640518"/>
              </a:xfrm>
              <a:prstGeom prst="rect">
                <a:avLst/>
              </a:prstGeom>
              <a:noFill/>
              <a:ln w="9525">
                <a:noFill/>
                <a:miter lim="800000"/>
                <a:headEnd/>
                <a:tailEnd/>
              </a:ln>
            </p:spPr>
            <p:txBody>
              <a:bodyPr wrap="square">
                <a:spAutoFit/>
              </a:bodyPr>
              <a:lstStyle/>
              <a:p>
                <a:pPr marL="342900" indent="-342900">
                  <a:buFont typeface="Arial" charset="0"/>
                  <a:buChar char="•"/>
                </a:pPr>
                <a:r>
                  <a:rPr lang="en-US" sz="2400" dirty="0"/>
                  <a:t>Standard error of the sample estimate of the population mean: </a:t>
                </a:r>
                <a14:m>
                  <m:oMath xmlns:m="http://schemas.openxmlformats.org/officeDocument/2006/math">
                    <m:r>
                      <a:rPr lang="en-US" sz="2400" i="1" smtClean="0">
                        <a:latin typeface="Cambria Math"/>
                        <a:ea typeface="Cambria Math"/>
                      </a:rPr>
                      <m:t>𝜎</m:t>
                    </m:r>
                    <m:r>
                      <a:rPr lang="en-US" sz="2400" b="0" i="1" smtClean="0">
                        <a:latin typeface="Cambria Math"/>
                        <a:ea typeface="Cambria Math"/>
                      </a:rPr>
                      <m:t>/</m:t>
                    </m:r>
                    <m:rad>
                      <m:radPr>
                        <m:degHide m:val="on"/>
                        <m:ctrlPr>
                          <a:rPr lang="en-US" sz="2400" b="0" i="1" smtClean="0">
                            <a:latin typeface="Cambria Math" panose="02040503050406030204" pitchFamily="18" charset="0"/>
                            <a:ea typeface="Cambria Math"/>
                          </a:rPr>
                        </m:ctrlPr>
                      </m:radPr>
                      <m:deg/>
                      <m:e>
                        <m:r>
                          <a:rPr lang="en-US" sz="2400" b="0" i="1" smtClean="0">
                            <a:latin typeface="Cambria Math"/>
                            <a:ea typeface="Cambria Math"/>
                          </a:rPr>
                          <m:t>𝑛</m:t>
                        </m:r>
                      </m:e>
                    </m:rad>
                  </m:oMath>
                </a14:m>
                <a:r>
                  <a:rPr lang="en-US" sz="2400" dirty="0"/>
                  <a:t> or estimated:</a:t>
                </a:r>
                <a:r>
                  <a:rPr lang="en-US" sz="2400" dirty="0">
                    <a:ea typeface="Cambria Math"/>
                  </a:rPr>
                  <a:t> </a:t>
                </a:r>
                <a14:m>
                  <m:oMath xmlns:m="http://schemas.openxmlformats.org/officeDocument/2006/math">
                    <m:r>
                      <a:rPr lang="en-US" sz="2400" b="0" i="1" smtClean="0">
                        <a:latin typeface="Cambria Math"/>
                        <a:ea typeface="Cambria Math"/>
                      </a:rPr>
                      <m:t>𝑠</m:t>
                    </m:r>
                    <m:r>
                      <a:rPr lang="en-US" sz="2400" i="1">
                        <a:latin typeface="Cambria Math"/>
                        <a:ea typeface="Cambria Math"/>
                      </a:rPr>
                      <m:t>/</m:t>
                    </m:r>
                    <m:rad>
                      <m:radPr>
                        <m:degHide m:val="on"/>
                        <m:ctrlPr>
                          <a:rPr lang="en-US" sz="2400" i="1">
                            <a:latin typeface="Cambria Math" panose="02040503050406030204" pitchFamily="18" charset="0"/>
                            <a:ea typeface="Cambria Math"/>
                          </a:rPr>
                        </m:ctrlPr>
                      </m:radPr>
                      <m:deg/>
                      <m:e>
                        <m:r>
                          <a:rPr lang="en-US" sz="2400" i="1">
                            <a:latin typeface="Cambria Math"/>
                            <a:ea typeface="Cambria Math"/>
                          </a:rPr>
                          <m:t>𝑛</m:t>
                        </m:r>
                      </m:e>
                    </m:rad>
                  </m:oMath>
                </a14:m>
                <a:endParaRPr lang="en-US" sz="2400" dirty="0"/>
              </a:p>
              <a:p>
                <a:pPr marL="800100" lvl="1" indent="-342900">
                  <a:buFont typeface="Arial" charset="0"/>
                  <a:buChar char="•"/>
                </a:pPr>
                <a:r>
                  <a:rPr lang="en-US" sz="2400" dirty="0"/>
                  <a:t>Variance of the estimator is the square of the standard error of the estimator:  bigger SE implies bigger variance </a:t>
                </a:r>
              </a:p>
              <a:p>
                <a:pPr marL="342900" indent="-342900">
                  <a:buFont typeface="Arial" charset="0"/>
                  <a:buChar char="•"/>
                </a:pPr>
                <a:r>
                  <a:rPr lang="en-US" sz="2400" dirty="0"/>
                  <a:t>If I drew another sample from the population, a sample with exactly the same n, my estimate of the mean of the population would not be the same.</a:t>
                </a:r>
              </a:p>
              <a:p>
                <a:pPr marL="342900" indent="-342900">
                  <a:buFont typeface="Arial" charset="0"/>
                  <a:buChar char="•"/>
                </a:pPr>
                <a:r>
                  <a:rPr lang="en-US" sz="2400" dirty="0"/>
                  <a:t>I could do this over and over again, drawing a million samples and each time calculating the mean.</a:t>
                </a:r>
              </a:p>
              <a:p>
                <a:pPr marL="342900" indent="-342900">
                  <a:buFont typeface="Arial" charset="0"/>
                  <a:buChar char="•"/>
                </a:pPr>
                <a:r>
                  <a:rPr lang="en-US" sz="2400" dirty="0"/>
                  <a:t>The standard error of the estimated mean describes the distribution of this estimate across my million samples.</a:t>
                </a:r>
              </a:p>
              <a:p>
                <a:pPr marL="342900" indent="-342900">
                  <a:buFont typeface="Arial" charset="0"/>
                  <a:buChar char="•"/>
                </a:pPr>
                <a:endParaRPr lang="en-US" sz="2400" dirty="0"/>
              </a:p>
              <a:p>
                <a:pPr marL="342900" indent="-342900">
                  <a:buFont typeface="Arial" charset="0"/>
                  <a:buChar char="•"/>
                </a:pPr>
                <a:r>
                  <a:rPr lang="en-US" sz="2400" dirty="0"/>
                  <a:t>You can redo it over and over again, or estimate it using </a:t>
                </a:r>
                <a14:m>
                  <m:oMath xmlns:m="http://schemas.openxmlformats.org/officeDocument/2006/math">
                    <m:r>
                      <a:rPr lang="en-US" sz="2400" i="1">
                        <a:latin typeface="Cambria Math"/>
                        <a:ea typeface="Cambria Math"/>
                      </a:rPr>
                      <m:t>𝑠</m:t>
                    </m:r>
                    <m:r>
                      <a:rPr lang="en-US" sz="2400" i="1">
                        <a:latin typeface="Cambria Math"/>
                        <a:ea typeface="Cambria Math"/>
                      </a:rPr>
                      <m:t>/</m:t>
                    </m:r>
                    <m:rad>
                      <m:radPr>
                        <m:degHide m:val="on"/>
                        <m:ctrlPr>
                          <a:rPr lang="en-US" sz="2400" i="1">
                            <a:latin typeface="Cambria Math" panose="02040503050406030204" pitchFamily="18" charset="0"/>
                            <a:ea typeface="Cambria Math"/>
                          </a:rPr>
                        </m:ctrlPr>
                      </m:radPr>
                      <m:deg/>
                      <m:e>
                        <m:r>
                          <a:rPr lang="en-US" sz="2400" i="1">
                            <a:latin typeface="Cambria Math"/>
                            <a:ea typeface="Cambria Math"/>
                          </a:rPr>
                          <m:t>𝑛</m:t>
                        </m:r>
                      </m:e>
                    </m:rad>
                  </m:oMath>
                </a14:m>
                <a:endParaRPr lang="en-US" sz="2400" dirty="0"/>
              </a:p>
              <a:p>
                <a:pPr marL="342900" indent="-342900">
                  <a:buFont typeface="Arial" charset="0"/>
                  <a:buChar char="•"/>
                </a:pPr>
                <a:endParaRPr lang="en-US" sz="2400" dirty="0"/>
              </a:p>
            </p:txBody>
          </p:sp>
        </mc:Choice>
        <mc:Fallback>
          <p:sp>
            <p:nvSpPr>
              <p:cNvPr id="58375" name="TextBox 14"/>
              <p:cNvSpPr txBox="1">
                <a:spLocks noRot="1" noChangeAspect="1" noMove="1" noResize="1" noEditPoints="1" noAdjustHandles="1" noChangeArrowheads="1" noChangeShapeType="1" noTextEdit="1"/>
              </p:cNvSpPr>
              <p:nvPr/>
            </p:nvSpPr>
            <p:spPr bwMode="auto">
              <a:xfrm>
                <a:off x="228600" y="1580681"/>
                <a:ext cx="8686800" cy="5640518"/>
              </a:xfrm>
              <a:prstGeom prst="rect">
                <a:avLst/>
              </a:prstGeom>
              <a:blipFill>
                <a:blip r:embed="rId3"/>
                <a:stretch>
                  <a:fillRect l="-982" t="-756" r="-1123"/>
                </a:stretch>
              </a:blipFill>
              <a:ln w="9525">
                <a:noFill/>
                <a:miter lim="800000"/>
                <a:headEnd/>
                <a:tailEnd/>
              </a:ln>
            </p:spPr>
            <p:txBody>
              <a:bodyPr/>
              <a:lstStyle/>
              <a:p>
                <a:r>
                  <a:rPr lang="en-US">
                    <a:noFill/>
                  </a:rPr>
                  <a:t> </a:t>
                </a:r>
              </a:p>
            </p:txBody>
          </p:sp>
        </mc:Fallback>
      </mc:AlternateContent>
    </p:spTree>
    <p:extLst>
      <p:ext uri="{BB962C8B-B14F-4D97-AF65-F5344CB8AC3E}">
        <p14:creationId xmlns:p14="http://schemas.microsoft.com/office/powerpoint/2010/main" val="1884100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How to estimate the SE of the estimated mean of a variable?</a:t>
            </a:r>
          </a:p>
        </p:txBody>
      </p:sp>
      <p:pic>
        <p:nvPicPr>
          <p:cNvPr id="14" name="Picture 13"/>
          <p:cNvPicPr>
            <a:picLocks noChangeAspect="1"/>
          </p:cNvPicPr>
          <p:nvPr/>
        </p:nvPicPr>
        <p:blipFill rotWithShape="1">
          <a:blip r:embed="rId2"/>
          <a:srcRect t="13884" r="33710"/>
          <a:stretch/>
        </p:blipFill>
        <p:spPr>
          <a:xfrm>
            <a:off x="533400" y="3429000"/>
            <a:ext cx="7508071" cy="2835855"/>
          </a:xfrm>
          <a:prstGeom prst="rect">
            <a:avLst/>
          </a:prstGeom>
        </p:spPr>
      </p:pic>
      <p:sp>
        <p:nvSpPr>
          <p:cNvPr id="15" name="TextBox 14"/>
          <p:cNvSpPr txBox="1"/>
          <p:nvPr/>
        </p:nvSpPr>
        <p:spPr>
          <a:xfrm flipH="1">
            <a:off x="309794" y="1676400"/>
            <a:ext cx="7955281" cy="1384995"/>
          </a:xfrm>
          <a:prstGeom prst="rect">
            <a:avLst/>
          </a:prstGeom>
          <a:noFill/>
        </p:spPr>
        <p:txBody>
          <a:bodyPr wrap="square" rtlCol="0">
            <a:spAutoFit/>
          </a:bodyPr>
          <a:lstStyle/>
          <a:p>
            <a:r>
              <a:rPr lang="en-US" sz="2800" dirty="0"/>
              <a:t>Make up some data for a large sample N=10,000</a:t>
            </a:r>
          </a:p>
          <a:p>
            <a:r>
              <a:rPr lang="en-US" sz="2800" dirty="0"/>
              <a:t>X is a normally distributed random variable with a mean of 3.016 in the full sample</a:t>
            </a:r>
          </a:p>
        </p:txBody>
      </p:sp>
    </p:spTree>
    <p:extLst>
      <p:ext uri="{BB962C8B-B14F-4D97-AF65-F5344CB8AC3E}">
        <p14:creationId xmlns:p14="http://schemas.microsoft.com/office/powerpoint/2010/main" val="3870011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How to estimate the SE of the estimated mean of a variable?</a:t>
            </a:r>
          </a:p>
        </p:txBody>
      </p:sp>
      <p:sp>
        <p:nvSpPr>
          <p:cNvPr id="15" name="TextBox 14"/>
          <p:cNvSpPr txBox="1"/>
          <p:nvPr/>
        </p:nvSpPr>
        <p:spPr>
          <a:xfrm flipH="1">
            <a:off x="309794" y="1676400"/>
            <a:ext cx="7955281" cy="4832092"/>
          </a:xfrm>
          <a:prstGeom prst="rect">
            <a:avLst/>
          </a:prstGeom>
          <a:noFill/>
        </p:spPr>
        <p:txBody>
          <a:bodyPr wrap="square" rtlCol="0">
            <a:spAutoFit/>
          </a:bodyPr>
          <a:lstStyle/>
          <a:p>
            <a:r>
              <a:rPr lang="en-US" sz="2800" dirty="0"/>
              <a:t>Arbitrarily select 100 observations and estimate the mean</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How confident am I in this estimate based on only 100 observations?</a:t>
            </a:r>
          </a:p>
        </p:txBody>
      </p:sp>
      <p:pic>
        <p:nvPicPr>
          <p:cNvPr id="5" name="Picture 4"/>
          <p:cNvPicPr>
            <a:picLocks noChangeAspect="1"/>
          </p:cNvPicPr>
          <p:nvPr/>
        </p:nvPicPr>
        <p:blipFill rotWithShape="1">
          <a:blip r:embed="rId2"/>
          <a:srcRect r="75632"/>
          <a:stretch/>
        </p:blipFill>
        <p:spPr>
          <a:xfrm>
            <a:off x="950146" y="2895600"/>
            <a:ext cx="2936054" cy="2192092"/>
          </a:xfrm>
          <a:prstGeom prst="rect">
            <a:avLst/>
          </a:prstGeom>
        </p:spPr>
      </p:pic>
    </p:spTree>
    <p:extLst>
      <p:ext uri="{BB962C8B-B14F-4D97-AF65-F5344CB8AC3E}">
        <p14:creationId xmlns:p14="http://schemas.microsoft.com/office/powerpoint/2010/main" val="680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How to estimate the SE of the estimated mean of a variable?</a:t>
            </a:r>
          </a:p>
        </p:txBody>
      </p:sp>
      <p:sp>
        <p:nvSpPr>
          <p:cNvPr id="5" name="Text Placeholder 4"/>
          <p:cNvSpPr>
            <a:spLocks noGrp="1"/>
          </p:cNvSpPr>
          <p:nvPr>
            <p:ph idx="1"/>
          </p:nvPr>
        </p:nvSpPr>
        <p:spPr/>
        <p:txBody>
          <a:bodyPr/>
          <a:lstStyle/>
          <a:p>
            <a:r>
              <a:rPr lang="en-US" dirty="0"/>
              <a:t>Use the SD and N to estimate the standard error</a:t>
            </a:r>
          </a:p>
        </p:txBody>
      </p:sp>
      <p:pic>
        <p:nvPicPr>
          <p:cNvPr id="10" name="Picture 9"/>
          <p:cNvPicPr>
            <a:picLocks noChangeAspect="1"/>
          </p:cNvPicPr>
          <p:nvPr/>
        </p:nvPicPr>
        <p:blipFill rotWithShape="1">
          <a:blip r:embed="rId2"/>
          <a:srcRect r="39881"/>
          <a:stretch/>
        </p:blipFill>
        <p:spPr>
          <a:xfrm>
            <a:off x="950146" y="2667000"/>
            <a:ext cx="7243708" cy="2192092"/>
          </a:xfrm>
          <a:prstGeom prst="rect">
            <a:avLst/>
          </a:prstGeom>
        </p:spPr>
      </p:pic>
    </p:spTree>
    <p:extLst>
      <p:ext uri="{BB962C8B-B14F-4D97-AF65-F5344CB8AC3E}">
        <p14:creationId xmlns:p14="http://schemas.microsoft.com/office/powerpoint/2010/main" val="3739826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How to estimate the SE of the estimated mean of a variable?</a:t>
            </a:r>
          </a:p>
        </p:txBody>
      </p:sp>
      <p:sp>
        <p:nvSpPr>
          <p:cNvPr id="5" name="Text Placeholder 4"/>
          <p:cNvSpPr>
            <a:spLocks noGrp="1"/>
          </p:cNvSpPr>
          <p:nvPr>
            <p:ph idx="1"/>
          </p:nvPr>
        </p:nvSpPr>
        <p:spPr>
          <a:xfrm>
            <a:off x="228600" y="1524000"/>
            <a:ext cx="8229600" cy="4625975"/>
          </a:xfrm>
        </p:spPr>
        <p:txBody>
          <a:bodyPr/>
          <a:lstStyle/>
          <a:p>
            <a:r>
              <a:rPr lang="en-US" sz="2800" dirty="0"/>
              <a:t>Repeat the sample numerous times and observe the distribution of the estimated mean across each sample</a:t>
            </a:r>
          </a:p>
          <a:p>
            <a:r>
              <a:rPr lang="en-US" sz="2000" dirty="0"/>
              <a:t>bootstrap r(mean) , </a:t>
            </a:r>
            <a:r>
              <a:rPr lang="en-US" sz="2000" dirty="0" err="1"/>
              <a:t>si</a:t>
            </a:r>
            <a:r>
              <a:rPr lang="en-US" sz="2000" dirty="0"/>
              <a:t>(100) </a:t>
            </a:r>
            <a:r>
              <a:rPr lang="en-US" sz="2000" dirty="0" err="1"/>
              <a:t>sa</a:t>
            </a:r>
            <a:r>
              <a:rPr lang="en-US" sz="2000" dirty="0"/>
              <a:t>(</a:t>
            </a:r>
            <a:r>
              <a:rPr lang="en-US" sz="2000" dirty="0" err="1"/>
              <a:t>classse.dta</a:t>
            </a:r>
            <a:r>
              <a:rPr lang="en-US" sz="2000" dirty="0"/>
              <a:t>, replace) r(500) :sum x</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r>
              <a:rPr lang="en-US" sz="2400" dirty="0" err="1"/>
              <a:t>Std</a:t>
            </a:r>
            <a:r>
              <a:rPr lang="en-US" sz="2400" dirty="0"/>
              <a:t> </a:t>
            </a:r>
            <a:r>
              <a:rPr lang="en-US" sz="2400" dirty="0" err="1"/>
              <a:t>devn</a:t>
            </a:r>
            <a:r>
              <a:rPr lang="en-US" sz="2400" dirty="0"/>
              <a:t> across repeated </a:t>
            </a:r>
          </a:p>
          <a:p>
            <a:pPr marL="119062" indent="0">
              <a:buNone/>
            </a:pPr>
            <a:r>
              <a:rPr lang="en-US" sz="2400" dirty="0"/>
              <a:t>samples approximates the </a:t>
            </a:r>
          </a:p>
          <a:p>
            <a:pPr marL="119062" indent="0">
              <a:buNone/>
            </a:pPr>
            <a:r>
              <a:rPr lang="en-US" sz="2400" dirty="0" err="1"/>
              <a:t>std</a:t>
            </a:r>
            <a:r>
              <a:rPr lang="en-US" sz="2400" dirty="0"/>
              <a:t> error calculated in 1 sample</a:t>
            </a:r>
            <a:endParaRPr lang="en-US" sz="3600" dirty="0"/>
          </a:p>
          <a:p>
            <a:endParaRPr lang="en-US" dirty="0"/>
          </a:p>
        </p:txBody>
      </p:sp>
      <p:pic>
        <p:nvPicPr>
          <p:cNvPr id="2" name="Picture 1"/>
          <p:cNvPicPr>
            <a:picLocks noChangeAspect="1"/>
          </p:cNvPicPr>
          <p:nvPr/>
        </p:nvPicPr>
        <p:blipFill>
          <a:blip r:embed="rId2"/>
          <a:stretch>
            <a:fillRect/>
          </a:stretch>
        </p:blipFill>
        <p:spPr>
          <a:xfrm>
            <a:off x="4386095" y="3374787"/>
            <a:ext cx="4757905" cy="3483213"/>
          </a:xfrm>
          <a:prstGeom prst="rect">
            <a:avLst/>
          </a:prstGeom>
        </p:spPr>
      </p:pic>
      <p:pic>
        <p:nvPicPr>
          <p:cNvPr id="3" name="Picture 2"/>
          <p:cNvPicPr>
            <a:picLocks noChangeAspect="1"/>
          </p:cNvPicPr>
          <p:nvPr/>
        </p:nvPicPr>
        <p:blipFill rotWithShape="1">
          <a:blip r:embed="rId3"/>
          <a:srcRect t="-1" r="87439" b="-19378"/>
          <a:stretch/>
        </p:blipFill>
        <p:spPr>
          <a:xfrm>
            <a:off x="0" y="3200400"/>
            <a:ext cx="1513373" cy="1573400"/>
          </a:xfrm>
          <a:prstGeom prst="rect">
            <a:avLst/>
          </a:prstGeom>
        </p:spPr>
      </p:pic>
      <p:pic>
        <p:nvPicPr>
          <p:cNvPr id="7" name="Picture 6"/>
          <p:cNvPicPr>
            <a:picLocks noChangeAspect="1"/>
          </p:cNvPicPr>
          <p:nvPr/>
        </p:nvPicPr>
        <p:blipFill rotWithShape="1">
          <a:blip r:embed="rId3"/>
          <a:srcRect l="45535" t="-1" r="33557" b="-19378"/>
          <a:stretch/>
        </p:blipFill>
        <p:spPr>
          <a:xfrm>
            <a:off x="1732919" y="3992787"/>
            <a:ext cx="2519284" cy="1573400"/>
          </a:xfrm>
          <a:prstGeom prst="rect">
            <a:avLst/>
          </a:prstGeom>
        </p:spPr>
      </p:pic>
      <p:pic>
        <p:nvPicPr>
          <p:cNvPr id="8" name="Picture 7"/>
          <p:cNvPicPr>
            <a:picLocks noChangeAspect="1"/>
          </p:cNvPicPr>
          <p:nvPr/>
        </p:nvPicPr>
        <p:blipFill rotWithShape="1">
          <a:blip r:embed="rId3"/>
          <a:srcRect l="18973" t="-1" r="54130" b="-19378"/>
          <a:stretch/>
        </p:blipFill>
        <p:spPr>
          <a:xfrm>
            <a:off x="1483558" y="3200400"/>
            <a:ext cx="3240842" cy="1573400"/>
          </a:xfrm>
          <a:prstGeom prst="rect">
            <a:avLst/>
          </a:prstGeom>
        </p:spPr>
      </p:pic>
    </p:spTree>
    <p:extLst>
      <p:ext uri="{BB962C8B-B14F-4D97-AF65-F5344CB8AC3E}">
        <p14:creationId xmlns:p14="http://schemas.microsoft.com/office/powerpoint/2010/main" val="2674374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Standard Errors</a:t>
            </a:r>
          </a:p>
        </p:txBody>
      </p:sp>
      <mc:AlternateContent xmlns:mc="http://schemas.openxmlformats.org/markup-compatibility/2006" xmlns:a14="http://schemas.microsoft.com/office/drawing/2010/main">
        <mc:Choice Requires="a14">
          <p:sp>
            <p:nvSpPr>
              <p:cNvPr id="58375" name="TextBox 14"/>
              <p:cNvSpPr txBox="1">
                <a:spLocks noChangeArrowheads="1"/>
              </p:cNvSpPr>
              <p:nvPr/>
            </p:nvSpPr>
            <p:spPr bwMode="auto">
              <a:xfrm>
                <a:off x="304800" y="1676400"/>
                <a:ext cx="8534400" cy="4714880"/>
              </a:xfrm>
              <a:prstGeom prst="rect">
                <a:avLst/>
              </a:prstGeom>
              <a:noFill/>
              <a:ln w="9525">
                <a:noFill/>
                <a:miter lim="800000"/>
                <a:headEnd/>
                <a:tailEnd/>
              </a:ln>
            </p:spPr>
            <p:txBody>
              <a:bodyPr wrap="square">
                <a:spAutoFit/>
              </a:bodyPr>
              <a:lstStyle/>
              <a:p>
                <a:r>
                  <a:rPr lang="en-US" sz="2400" dirty="0"/>
                  <a:t>Many statistics we use frequently are popular because they have known sampling distributions, so you can calculate their standard error without redoing the study over and over again</a:t>
                </a:r>
              </a:p>
              <a:p>
                <a:pPr marL="457200" indent="-457200">
                  <a:buFont typeface="+mj-lt"/>
                  <a:buAutoNum type="arabicPeriod"/>
                </a:pPr>
                <a:r>
                  <a:rPr lang="en-US" sz="2400" dirty="0"/>
                  <a:t>Mean (X): SE=</a:t>
                </a:r>
                <a:r>
                  <a:rPr lang="en-US" sz="2400" dirty="0">
                    <a:ea typeface="Cambria Math"/>
                  </a:rPr>
                  <a:t> </a:t>
                </a:r>
                <a14:m>
                  <m:oMath xmlns:m="http://schemas.openxmlformats.org/officeDocument/2006/math">
                    <m:r>
                      <a:rPr lang="en-US" sz="2400" i="1">
                        <a:latin typeface="Cambria Math"/>
                        <a:ea typeface="Cambria Math"/>
                      </a:rPr>
                      <m:t>𝑠</m:t>
                    </m:r>
                    <m:r>
                      <a:rPr lang="en-US" sz="2400" i="1">
                        <a:latin typeface="Cambria Math"/>
                        <a:ea typeface="Cambria Math"/>
                      </a:rPr>
                      <m:t>/</m:t>
                    </m:r>
                    <m:rad>
                      <m:radPr>
                        <m:degHide m:val="on"/>
                        <m:ctrlPr>
                          <a:rPr lang="en-US" sz="2400" i="1">
                            <a:latin typeface="Cambria Math" panose="02040503050406030204" pitchFamily="18" charset="0"/>
                            <a:ea typeface="Cambria Math"/>
                          </a:rPr>
                        </m:ctrlPr>
                      </m:radPr>
                      <m:deg/>
                      <m:e>
                        <m:r>
                          <a:rPr lang="en-US" sz="2400" i="1">
                            <a:latin typeface="Cambria Math"/>
                            <a:ea typeface="Cambria Math"/>
                          </a:rPr>
                          <m:t>𝑛</m:t>
                        </m:r>
                        <m:r>
                          <a:rPr lang="en-US" sz="2400" b="0" i="1" smtClean="0">
                            <a:latin typeface="Cambria Math" panose="02040503050406030204" pitchFamily="18" charset="0"/>
                            <a:ea typeface="Cambria Math"/>
                          </a:rPr>
                          <m:t>−1</m:t>
                        </m:r>
                      </m:e>
                    </m:rad>
                  </m:oMath>
                </a14:m>
                <a:r>
                  <a:rPr lang="en-US" sz="2400" dirty="0"/>
                  <a:t>, </a:t>
                </a:r>
                <a:r>
                  <a:rPr lang="en-US" sz="2400" dirty="0" err="1"/>
                  <a:t>var</a:t>
                </a:r>
                <a:r>
                  <a:rPr lang="en-US" sz="2400" dirty="0"/>
                  <a:t>=s</a:t>
                </a:r>
                <a:r>
                  <a:rPr lang="en-US" sz="2400" baseline="30000" dirty="0"/>
                  <a:t>2</a:t>
                </a:r>
                <a:r>
                  <a:rPr lang="en-US" sz="2400" dirty="0"/>
                  <a:t>/(n-1)</a:t>
                </a:r>
              </a:p>
              <a:p>
                <a:pPr marL="457200" indent="-457200">
                  <a:buFont typeface="+mj-lt"/>
                  <a:buAutoNum type="arabicPeriod"/>
                </a:pPr>
                <a:r>
                  <a:rPr lang="en-US" sz="2400" dirty="0"/>
                  <a:t>Probability(X=1)=p: SE=</a:t>
                </a:r>
                <a14:m>
                  <m:oMath xmlns:m="http://schemas.openxmlformats.org/officeDocument/2006/math">
                    <m:rad>
                      <m:radPr>
                        <m:degHide m:val="on"/>
                        <m:ctrlPr>
                          <a:rPr lang="en-US" sz="2400" i="1" smtClean="0">
                            <a:latin typeface="Cambria Math" panose="02040503050406030204" pitchFamily="18" charset="0"/>
                          </a:rPr>
                        </m:ctrlPr>
                      </m:radPr>
                      <m:deg/>
                      <m:e>
                        <m:r>
                          <m:rPr>
                            <m:nor/>
                          </m:rPr>
                          <a:rPr lang="en-US" sz="2400" dirty="0"/>
                          <m:t>p</m:t>
                        </m:r>
                        <m:r>
                          <m:rPr>
                            <m:nor/>
                          </m:rPr>
                          <a:rPr lang="en-US" sz="2400" dirty="0"/>
                          <m:t>∗(1−</m:t>
                        </m:r>
                        <m:r>
                          <m:rPr>
                            <m:nor/>
                          </m:rPr>
                          <a:rPr lang="en-US" sz="2400" dirty="0"/>
                          <m:t>p</m:t>
                        </m:r>
                        <m:r>
                          <m:rPr>
                            <m:nor/>
                          </m:rPr>
                          <a:rPr lang="en-US" sz="2400" dirty="0"/>
                          <m:t>)/(</m:t>
                        </m:r>
                        <m:r>
                          <m:rPr>
                            <m:nor/>
                          </m:rPr>
                          <a:rPr lang="en-US" sz="2400" dirty="0"/>
                          <m:t>n</m:t>
                        </m:r>
                        <m:r>
                          <m:rPr>
                            <m:nor/>
                          </m:rPr>
                          <a:rPr lang="en-US" sz="2400" dirty="0"/>
                          <m:t>−1) </m:t>
                        </m:r>
                      </m:e>
                    </m:rad>
                  </m:oMath>
                </a14:m>
                <a:r>
                  <a:rPr lang="en-US" sz="2400" dirty="0"/>
                  <a:t> or =</a:t>
                </a:r>
                <a14:m>
                  <m:oMath xmlns:m="http://schemas.openxmlformats.org/officeDocument/2006/math">
                    <m:rad>
                      <m:radPr>
                        <m:degHide m:val="on"/>
                        <m:ctrlPr>
                          <a:rPr lang="en-US" sz="2400" i="1">
                            <a:latin typeface="Cambria Math" panose="02040503050406030204" pitchFamily="18" charset="0"/>
                          </a:rPr>
                        </m:ctrlPr>
                      </m:radPr>
                      <m:deg/>
                      <m:e>
                        <m:r>
                          <m:rPr>
                            <m:nor/>
                          </m:rPr>
                          <a:rPr lang="en-US" sz="2400" dirty="0"/>
                          <m:t>p</m:t>
                        </m:r>
                        <m:r>
                          <m:rPr>
                            <m:nor/>
                          </m:rPr>
                          <a:rPr lang="en-US" sz="2400" dirty="0"/>
                          <m:t>∗</m:t>
                        </m:r>
                        <m:r>
                          <m:rPr>
                            <m:nor/>
                          </m:rPr>
                          <a:rPr lang="en-US" sz="2400" b="0" i="0" dirty="0" smtClean="0"/>
                          <m:t>q</m:t>
                        </m:r>
                        <m:r>
                          <m:rPr>
                            <m:nor/>
                          </m:rPr>
                          <a:rPr lang="en-US" sz="2400" dirty="0"/>
                          <m:t>/(</m:t>
                        </m:r>
                        <m:r>
                          <m:rPr>
                            <m:nor/>
                          </m:rPr>
                          <a:rPr lang="en-US" sz="2400" dirty="0"/>
                          <m:t>n</m:t>
                        </m:r>
                        <m:r>
                          <m:rPr>
                            <m:nor/>
                          </m:rPr>
                          <a:rPr lang="en-US" sz="2400" dirty="0"/>
                          <m:t>−1) </m:t>
                        </m:r>
                      </m:e>
                    </m:rad>
                  </m:oMath>
                </a14:m>
                <a:endParaRPr lang="en-US" sz="2400" dirty="0"/>
              </a:p>
              <a:p>
                <a:pPr marL="457200" indent="-457200">
                  <a:buFont typeface="+mj-lt"/>
                  <a:buAutoNum type="arabicPeriod"/>
                </a:pPr>
                <a:r>
                  <a:rPr lang="en-US" sz="2400" dirty="0"/>
                  <a:t>Linear regression coefficient of Y on X: </a:t>
                </a:r>
              </a:p>
              <a:p>
                <a:pPr marL="800100" lvl="1" indent="-342900">
                  <a:buFont typeface="Arial" charset="0"/>
                  <a:buChar char="•"/>
                </a:pPr>
                <a:r>
                  <a:rPr lang="en-US" sz="2400" dirty="0"/>
                  <a:t>SE(beta)=</a:t>
                </a:r>
                <a14:m>
                  <m:oMath xmlns:m="http://schemas.openxmlformats.org/officeDocument/2006/math">
                    <m:rad>
                      <m:radPr>
                        <m:degHide m:val="on"/>
                        <m:ctrlPr>
                          <a:rPr lang="en-US" sz="2400" i="1" smtClean="0">
                            <a:latin typeface="Cambria Math" panose="02040503050406030204" pitchFamily="18" charset="0"/>
                          </a:rPr>
                        </m:ctrlPr>
                      </m:radPr>
                      <m:deg/>
                      <m:e>
                        <m:sSubSup>
                          <m:sSubSupPr>
                            <m:ctrlPr>
                              <a:rPr lang="en-US" sz="2400" i="1">
                                <a:latin typeface="Cambria Math" panose="02040503050406030204" pitchFamily="18" charset="0"/>
                              </a:rPr>
                            </m:ctrlPr>
                          </m:sSubSupPr>
                          <m:e>
                            <m:r>
                              <a:rPr lang="en-US" sz="2400" i="1">
                                <a:latin typeface="Cambria Math" panose="02040503050406030204" pitchFamily="18" charset="0"/>
                                <a:ea typeface="Cambria Math" panose="02040503050406030204" pitchFamily="18" charset="0"/>
                              </a:rPr>
                              <m:t>𝜎</m:t>
                            </m:r>
                          </m:e>
                          <m:sub>
                            <m:r>
                              <a:rPr lang="en-US" sz="2400" i="1">
                                <a:latin typeface="Cambria Math" panose="02040503050406030204" pitchFamily="18" charset="0"/>
                                <a:ea typeface="Cambria Math" panose="02040503050406030204" pitchFamily="18" charset="0"/>
                              </a:rPr>
                              <m:t>𝜀</m:t>
                            </m:r>
                          </m:sub>
                          <m:sup>
                            <m:r>
                              <a:rPr lang="en-US" sz="2400" i="1">
                                <a:latin typeface="Cambria Math" panose="02040503050406030204" pitchFamily="18" charset="0"/>
                              </a:rPr>
                              <m:t>2</m:t>
                            </m:r>
                          </m:sup>
                        </m:sSubSup>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−1)</m:t>
                        </m:r>
                        <m:sSubSup>
                          <m:sSubSupPr>
                            <m:ctrlPr>
                              <a:rPr lang="en-US" sz="2400" i="1">
                                <a:latin typeface="Cambria Math" panose="02040503050406030204" pitchFamily="18" charset="0"/>
                              </a:rPr>
                            </m:ctrlPr>
                          </m:sSubSupPr>
                          <m:e>
                            <m:r>
                              <a:rPr lang="en-US" sz="2400" i="1">
                                <a:latin typeface="Cambria Math" panose="02040503050406030204" pitchFamily="18" charset="0"/>
                              </a:rPr>
                              <m:t>𝑆</m:t>
                            </m:r>
                          </m:e>
                          <m:sub>
                            <m:r>
                              <a:rPr lang="en-US" sz="2400" i="1">
                                <a:latin typeface="Cambria Math" panose="02040503050406030204" pitchFamily="18" charset="0"/>
                              </a:rPr>
                              <m:t>𝑋</m:t>
                            </m:r>
                          </m:sub>
                          <m:sup>
                            <m:r>
                              <a:rPr lang="en-US" sz="2400" i="1">
                                <a:latin typeface="Cambria Math" panose="02040503050406030204" pitchFamily="18" charset="0"/>
                              </a:rPr>
                              <m:t>2</m:t>
                            </m:r>
                          </m:sup>
                        </m:sSubSup>
                      </m:e>
                    </m:rad>
                  </m:oMath>
                </a14:m>
                <a:r>
                  <a:rPr lang="en-US" sz="2400" dirty="0"/>
                  <a:t> </a:t>
                </a:r>
              </a:p>
              <a:p>
                <a:pPr marL="800100" lvl="1" indent="-342900">
                  <a:buFont typeface="Arial" charset="0"/>
                  <a:buChar char="•"/>
                </a:pPr>
                <a:r>
                  <a:rPr lang="en-US" sz="2400" dirty="0"/>
                  <a:t>(the variance of the residuals divided by (n-1)*the sample variance of the exposure)</a:t>
                </a:r>
              </a:p>
              <a:p>
                <a:pPr marL="342900" indent="-342900">
                  <a:buFont typeface="Arial" charset="0"/>
                  <a:buChar char="•"/>
                </a:pPr>
                <a:r>
                  <a:rPr lang="en-US" sz="2400" dirty="0"/>
                  <a:t>Hint: Don’t get lost in the details – remember what’s in the numerator and what’s in the denominator . </a:t>
                </a:r>
              </a:p>
              <a:p>
                <a:pPr marL="342900" indent="-342900">
                  <a:buFont typeface="Arial" charset="0"/>
                  <a:buChar char="•"/>
                </a:pPr>
                <a:endParaRPr lang="en-US" sz="2400" dirty="0"/>
              </a:p>
            </p:txBody>
          </p:sp>
        </mc:Choice>
        <mc:Fallback xmlns="">
          <p:sp>
            <p:nvSpPr>
              <p:cNvPr id="58375" name="TextBox 14"/>
              <p:cNvSpPr txBox="1">
                <a:spLocks noRot="1" noChangeAspect="1" noMove="1" noResize="1" noEditPoints="1" noAdjustHandles="1" noChangeArrowheads="1" noChangeShapeType="1" noTextEdit="1"/>
              </p:cNvSpPr>
              <p:nvPr/>
            </p:nvSpPr>
            <p:spPr bwMode="auto">
              <a:xfrm>
                <a:off x="304800" y="1676400"/>
                <a:ext cx="8534400" cy="4714880"/>
              </a:xfrm>
              <a:prstGeom prst="rect">
                <a:avLst/>
              </a:prstGeom>
              <a:blipFill rotWithShape="0">
                <a:blip r:embed="rId3"/>
                <a:stretch>
                  <a:fillRect l="-1071" t="-906" r="-929"/>
                </a:stretch>
              </a:blipFill>
              <a:ln w="9525">
                <a:noFill/>
                <a:miter lim="800000"/>
                <a:headEnd/>
                <a:tailEnd/>
              </a:ln>
            </p:spPr>
            <p:txBody>
              <a:bodyPr/>
              <a:lstStyle/>
              <a:p>
                <a:r>
                  <a:rPr lang="en-US">
                    <a:noFill/>
                  </a:rPr>
                  <a:t> </a:t>
                </a:r>
              </a:p>
            </p:txBody>
          </p:sp>
        </mc:Fallback>
      </mc:AlternateContent>
    </p:spTree>
    <p:extLst>
      <p:ext uri="{BB962C8B-B14F-4D97-AF65-F5344CB8AC3E}">
        <p14:creationId xmlns:p14="http://schemas.microsoft.com/office/powerpoint/2010/main" val="1189232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a:bodyPr>
          <a:lstStyle/>
          <a:p>
            <a:pPr eaLnBrk="1" hangingPunct="1">
              <a:defRPr/>
            </a:pPr>
            <a:r>
              <a:rPr lang="en-US" dirty="0"/>
              <a:t>The culture war around P-values</a:t>
            </a:r>
          </a:p>
        </p:txBody>
      </p:sp>
      <p:sp>
        <p:nvSpPr>
          <p:cNvPr id="4" name="Content Placeholder 3"/>
          <p:cNvSpPr>
            <a:spLocks noGrp="1"/>
          </p:cNvSpPr>
          <p:nvPr>
            <p:ph idx="1"/>
          </p:nvPr>
        </p:nvSpPr>
        <p:spPr>
          <a:xfrm>
            <a:off x="152400" y="1524000"/>
            <a:ext cx="8763000" cy="4625975"/>
          </a:xfrm>
        </p:spPr>
        <p:txBody>
          <a:bodyPr/>
          <a:lstStyle/>
          <a:p>
            <a:r>
              <a:rPr lang="en-US" dirty="0"/>
              <a:t>Informally, a p-value is the probability under a specified statistical model that a statistical summary of the data (e.g., the sample mean difference between two compared groups)  would be equal to or more extreme than its observed value (ASA Statement, 2016)</a:t>
            </a:r>
          </a:p>
          <a:p>
            <a:r>
              <a:rPr lang="en-US" dirty="0"/>
              <a:t>Usually the statistical model we are assessing is a null model of independence between two variables</a:t>
            </a:r>
          </a:p>
        </p:txBody>
      </p:sp>
    </p:spTree>
    <p:extLst>
      <p:ext uri="{BB962C8B-B14F-4D97-AF65-F5344CB8AC3E}">
        <p14:creationId xmlns:p14="http://schemas.microsoft.com/office/powerpoint/2010/main" val="10352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81450" y="3429000"/>
            <a:ext cx="516255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P-values: some common traps to avoid</a:t>
            </a:r>
          </a:p>
        </p:txBody>
      </p:sp>
      <p:sp>
        <p:nvSpPr>
          <p:cNvPr id="58375" name="TextBox 14"/>
          <p:cNvSpPr txBox="1">
            <a:spLocks noChangeArrowheads="1"/>
          </p:cNvSpPr>
          <p:nvPr/>
        </p:nvSpPr>
        <p:spPr bwMode="auto">
          <a:xfrm>
            <a:off x="152400" y="1524000"/>
            <a:ext cx="7391400" cy="3354765"/>
          </a:xfrm>
          <a:prstGeom prst="rect">
            <a:avLst/>
          </a:prstGeom>
          <a:noFill/>
          <a:ln w="9525">
            <a:noFill/>
            <a:miter lim="800000"/>
            <a:headEnd/>
            <a:tailEnd/>
          </a:ln>
        </p:spPr>
        <p:txBody>
          <a:bodyPr>
            <a:spAutoFit/>
          </a:bodyPr>
          <a:lstStyle/>
          <a:p>
            <a:pPr marL="342900" indent="-342900">
              <a:buFont typeface="Arial" charset="0"/>
              <a:buChar char="•"/>
            </a:pPr>
            <a:r>
              <a:rPr lang="en-US" sz="2000" dirty="0"/>
              <a:t>The p-value &gt; .05, therefore, </a:t>
            </a:r>
            <a:r>
              <a:rPr lang="en-US" sz="2000" dirty="0">
                <a:latin typeface="Symbol" pitchFamily="18" charset="2"/>
              </a:rPr>
              <a:t>b</a:t>
            </a:r>
            <a:r>
              <a:rPr lang="en-US" sz="2000" dirty="0"/>
              <a:t>=0</a:t>
            </a:r>
          </a:p>
          <a:p>
            <a:pPr marL="342900" indent="-342900">
              <a:buFont typeface="Arial" charset="0"/>
              <a:buChar char="•"/>
            </a:pPr>
            <a:r>
              <a:rPr lang="en-US" sz="2000" dirty="0"/>
              <a:t>The 95% CI may include the null, but does it also include values of substantive/clinical importance?</a:t>
            </a:r>
          </a:p>
          <a:p>
            <a:pPr marL="342900" indent="-342900">
              <a:buFont typeface="Arial" charset="0"/>
              <a:buChar char="•"/>
            </a:pPr>
            <a:r>
              <a:rPr lang="en-US" sz="2000" dirty="0"/>
              <a:t>Large p-values </a:t>
            </a:r>
            <a:r>
              <a:rPr lang="en-US" sz="2000" i="1" dirty="0"/>
              <a:t>might </a:t>
            </a:r>
            <a:r>
              <a:rPr lang="en-US" sz="2000" dirty="0"/>
              <a:t>reflect a true effect that is null or close to null.  </a:t>
            </a:r>
          </a:p>
          <a:p>
            <a:pPr marL="342900" indent="-342900">
              <a:buFont typeface="Arial" charset="0"/>
              <a:buChar char="•"/>
            </a:pPr>
            <a:r>
              <a:rPr lang="en-US" sz="2000" dirty="0"/>
              <a:t>But p-values are also influenced by the sample size, and the other sources of variance in the outcome.  </a:t>
            </a:r>
          </a:p>
          <a:p>
            <a:pPr marL="342900" indent="-342900">
              <a:buFont typeface="Arial" charset="0"/>
              <a:buChar char="•"/>
            </a:pPr>
            <a:endParaRPr lang="en-US" sz="2400" dirty="0"/>
          </a:p>
          <a:p>
            <a:pPr marL="342900" indent="-342900">
              <a:buFont typeface="Arial" charset="0"/>
              <a:buChar char="•"/>
            </a:pPr>
            <a:endParaRPr lang="en-US" sz="2400" dirty="0"/>
          </a:p>
          <a:p>
            <a:pPr marL="342900" indent="-342900">
              <a:buFont typeface="Arial" charset="0"/>
              <a:buChar char="•"/>
            </a:pPr>
            <a:endParaRPr lang="en-US" sz="2400" dirty="0"/>
          </a:p>
        </p:txBody>
      </p:sp>
      <p:sp>
        <p:nvSpPr>
          <p:cNvPr id="2" name="TextBox 1"/>
          <p:cNvSpPr txBox="1"/>
          <p:nvPr/>
        </p:nvSpPr>
        <p:spPr>
          <a:xfrm>
            <a:off x="838200" y="6248400"/>
            <a:ext cx="3403496" cy="369332"/>
          </a:xfrm>
          <a:prstGeom prst="rect">
            <a:avLst/>
          </a:prstGeom>
          <a:noFill/>
        </p:spPr>
        <p:txBody>
          <a:bodyPr wrap="none" rtlCol="0">
            <a:spAutoFit/>
          </a:bodyPr>
          <a:lstStyle/>
          <a:p>
            <a:r>
              <a:rPr lang="en-US" dirty="0"/>
              <a:t>From: Poole, Beyond CIs, 1987</a:t>
            </a:r>
          </a:p>
        </p:txBody>
      </p:sp>
      <p:sp>
        <p:nvSpPr>
          <p:cNvPr id="3" name="TextBox 2"/>
          <p:cNvSpPr txBox="1"/>
          <p:nvPr/>
        </p:nvSpPr>
        <p:spPr>
          <a:xfrm>
            <a:off x="152400" y="3810000"/>
            <a:ext cx="3390900" cy="2246769"/>
          </a:xfrm>
          <a:prstGeom prst="rect">
            <a:avLst/>
          </a:prstGeom>
          <a:noFill/>
        </p:spPr>
        <p:txBody>
          <a:bodyPr wrap="square" rtlCol="0">
            <a:spAutoFit/>
          </a:bodyPr>
          <a:lstStyle/>
          <a:p>
            <a:pPr marL="285750" indent="-285750">
              <a:buFont typeface="Arial" pitchFamily="34" charset="0"/>
              <a:buChar char="•"/>
            </a:pPr>
            <a:r>
              <a:rPr lang="en-US" sz="2000" dirty="0"/>
              <a:t>Look at the whole CI, and recognize that your data would be consistent with values across the range.</a:t>
            </a:r>
          </a:p>
          <a:p>
            <a:pPr marL="285750" indent="-285750">
              <a:buFont typeface="Arial" pitchFamily="34" charset="0"/>
              <a:buChar char="•"/>
            </a:pPr>
            <a:r>
              <a:rPr lang="en-US" sz="2000" dirty="0"/>
              <a:t>Do not simply use the CI as a more irritating way to test p&gt;.05</a:t>
            </a:r>
          </a:p>
        </p:txBody>
      </p:sp>
    </p:spTree>
    <p:extLst>
      <p:ext uri="{BB962C8B-B14F-4D97-AF65-F5344CB8AC3E}">
        <p14:creationId xmlns:p14="http://schemas.microsoft.com/office/powerpoint/2010/main" val="2366210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81450" y="3429000"/>
            <a:ext cx="516255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P-values: some common traps to avoid</a:t>
            </a:r>
          </a:p>
        </p:txBody>
      </p:sp>
      <p:sp>
        <p:nvSpPr>
          <p:cNvPr id="58375" name="TextBox 14"/>
          <p:cNvSpPr txBox="1">
            <a:spLocks noChangeArrowheads="1"/>
          </p:cNvSpPr>
          <p:nvPr/>
        </p:nvSpPr>
        <p:spPr bwMode="auto">
          <a:xfrm>
            <a:off x="152400" y="1524000"/>
            <a:ext cx="7391400" cy="3662541"/>
          </a:xfrm>
          <a:prstGeom prst="rect">
            <a:avLst/>
          </a:prstGeom>
          <a:noFill/>
          <a:ln w="9525">
            <a:noFill/>
            <a:miter lim="800000"/>
            <a:headEnd/>
            <a:tailEnd/>
          </a:ln>
        </p:spPr>
        <p:txBody>
          <a:bodyPr>
            <a:spAutoFit/>
          </a:bodyPr>
          <a:lstStyle/>
          <a:p>
            <a:pPr marL="342900" indent="-342900">
              <a:buFont typeface="Arial" charset="0"/>
              <a:buChar char="•"/>
            </a:pPr>
            <a:r>
              <a:rPr lang="en-US" sz="2000" strike="dblStrike" dirty="0"/>
              <a:t>The p-value &gt; .05, therefore, </a:t>
            </a:r>
            <a:r>
              <a:rPr lang="en-US" sz="2000" strike="dblStrike" dirty="0">
                <a:latin typeface="Symbol" pitchFamily="18" charset="2"/>
              </a:rPr>
              <a:t>b</a:t>
            </a:r>
            <a:r>
              <a:rPr lang="en-US" sz="2000" strike="dblStrike" dirty="0"/>
              <a:t>=0</a:t>
            </a:r>
            <a:r>
              <a:rPr lang="en-US" sz="2000" dirty="0">
                <a:solidFill>
                  <a:srgbClr val="FF0000"/>
                </a:solidFill>
              </a:rPr>
              <a:t> NO </a:t>
            </a:r>
            <a:r>
              <a:rPr lang="en-US" sz="2000" dirty="0" err="1">
                <a:solidFill>
                  <a:srgbClr val="FF0000"/>
                </a:solidFill>
              </a:rPr>
              <a:t>NO</a:t>
            </a:r>
            <a:r>
              <a:rPr lang="en-US" sz="2000" dirty="0">
                <a:solidFill>
                  <a:srgbClr val="FF0000"/>
                </a:solidFill>
              </a:rPr>
              <a:t> </a:t>
            </a:r>
            <a:r>
              <a:rPr lang="en-US" sz="2000" dirty="0" err="1">
                <a:solidFill>
                  <a:srgbClr val="FF0000"/>
                </a:solidFill>
              </a:rPr>
              <a:t>NO</a:t>
            </a:r>
            <a:r>
              <a:rPr lang="en-US" sz="2000" dirty="0">
                <a:solidFill>
                  <a:srgbClr val="FF0000"/>
                </a:solidFill>
              </a:rPr>
              <a:t> This is so insidious and tempting… </a:t>
            </a:r>
          </a:p>
          <a:p>
            <a:pPr marL="342900" indent="-342900">
              <a:buFont typeface="Arial" charset="0"/>
              <a:buChar char="•"/>
            </a:pPr>
            <a:r>
              <a:rPr lang="en-US" sz="2000" dirty="0"/>
              <a:t>The 95% CI may include the null, but does it also include values of substantive/clinical importance?</a:t>
            </a:r>
          </a:p>
          <a:p>
            <a:pPr marL="342900" indent="-342900">
              <a:buFont typeface="Arial" charset="0"/>
              <a:buChar char="•"/>
            </a:pPr>
            <a:r>
              <a:rPr lang="en-US" sz="2000" dirty="0"/>
              <a:t>Large p-values </a:t>
            </a:r>
            <a:r>
              <a:rPr lang="en-US" sz="2000" i="1" dirty="0"/>
              <a:t>might </a:t>
            </a:r>
            <a:r>
              <a:rPr lang="en-US" sz="2000" dirty="0"/>
              <a:t>reflect a true effect that is null or close to null.  </a:t>
            </a:r>
          </a:p>
          <a:p>
            <a:pPr marL="342900" indent="-342900">
              <a:buFont typeface="Arial" charset="0"/>
              <a:buChar char="•"/>
            </a:pPr>
            <a:r>
              <a:rPr lang="en-US" sz="2000" dirty="0"/>
              <a:t>But p-values are also influenced by the sample size, and the other sources of variance in the outcome.  </a:t>
            </a:r>
          </a:p>
          <a:p>
            <a:pPr marL="342900" indent="-342900">
              <a:buFont typeface="Arial" charset="0"/>
              <a:buChar char="•"/>
            </a:pPr>
            <a:endParaRPr lang="en-US" sz="2400" dirty="0"/>
          </a:p>
          <a:p>
            <a:pPr marL="342900" indent="-342900">
              <a:buFont typeface="Arial" charset="0"/>
              <a:buChar char="•"/>
            </a:pPr>
            <a:endParaRPr lang="en-US" sz="2400" dirty="0"/>
          </a:p>
          <a:p>
            <a:pPr marL="342900" indent="-342900">
              <a:buFont typeface="Arial" charset="0"/>
              <a:buChar char="•"/>
            </a:pPr>
            <a:endParaRPr lang="en-US" sz="2400" dirty="0"/>
          </a:p>
        </p:txBody>
      </p:sp>
      <p:sp>
        <p:nvSpPr>
          <p:cNvPr id="2" name="TextBox 1"/>
          <p:cNvSpPr txBox="1"/>
          <p:nvPr/>
        </p:nvSpPr>
        <p:spPr>
          <a:xfrm>
            <a:off x="838200" y="6248400"/>
            <a:ext cx="3403496" cy="369332"/>
          </a:xfrm>
          <a:prstGeom prst="rect">
            <a:avLst/>
          </a:prstGeom>
          <a:noFill/>
        </p:spPr>
        <p:txBody>
          <a:bodyPr wrap="none" rtlCol="0">
            <a:spAutoFit/>
          </a:bodyPr>
          <a:lstStyle/>
          <a:p>
            <a:r>
              <a:rPr lang="en-US" dirty="0"/>
              <a:t>From: Poole, Beyond CIs, 1987</a:t>
            </a:r>
          </a:p>
        </p:txBody>
      </p:sp>
      <p:sp>
        <p:nvSpPr>
          <p:cNvPr id="3" name="TextBox 2"/>
          <p:cNvSpPr txBox="1"/>
          <p:nvPr/>
        </p:nvSpPr>
        <p:spPr>
          <a:xfrm>
            <a:off x="152400" y="4001631"/>
            <a:ext cx="3390900" cy="2246769"/>
          </a:xfrm>
          <a:prstGeom prst="rect">
            <a:avLst/>
          </a:prstGeom>
          <a:noFill/>
        </p:spPr>
        <p:txBody>
          <a:bodyPr wrap="square" rtlCol="0">
            <a:spAutoFit/>
          </a:bodyPr>
          <a:lstStyle/>
          <a:p>
            <a:pPr marL="285750" indent="-285750">
              <a:buFont typeface="Arial" pitchFamily="34" charset="0"/>
              <a:buChar char="•"/>
            </a:pPr>
            <a:r>
              <a:rPr lang="en-US" sz="2000" dirty="0"/>
              <a:t>Look at the whole CI, and recognize that your data would be consistent with values across the range.</a:t>
            </a:r>
          </a:p>
          <a:p>
            <a:pPr marL="285750" indent="-285750">
              <a:buFont typeface="Arial" pitchFamily="34" charset="0"/>
              <a:buChar char="•"/>
            </a:pPr>
            <a:r>
              <a:rPr lang="en-US" sz="2000" dirty="0"/>
              <a:t>Do not simply use the CI as a more irritating way to test p&gt;.05</a:t>
            </a:r>
          </a:p>
        </p:txBody>
      </p:sp>
    </p:spTree>
    <p:extLst>
      <p:ext uri="{BB962C8B-B14F-4D97-AF65-F5344CB8AC3E}">
        <p14:creationId xmlns:p14="http://schemas.microsoft.com/office/powerpoint/2010/main" val="1936998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28767" y="1524000"/>
            <a:ext cx="8001000" cy="4625975"/>
          </a:xfrm>
        </p:spPr>
        <p:txBody>
          <a:bodyPr/>
          <a:lstStyle/>
          <a:p>
            <a:r>
              <a:rPr lang="en-US" sz="2400" dirty="0"/>
              <a:t>Is your code doing what you think it is doing?</a:t>
            </a:r>
          </a:p>
          <a:p>
            <a:r>
              <a:rPr lang="en-US" sz="2400" dirty="0"/>
              <a:t>If you repeated this again with all exact same sampling procedure, but draw a new sample, and apply identical analysis procedures, what would be the distribution of this parameter?</a:t>
            </a:r>
          </a:p>
          <a:p>
            <a:r>
              <a:rPr lang="en-US" sz="2400" dirty="0"/>
              <a:t>If I repeated this again, with identical data but left it to a reasonable scientist to make analytic decisions s/he thought best?</a:t>
            </a:r>
          </a:p>
          <a:p>
            <a:r>
              <a:rPr lang="en-US" sz="2400" dirty="0"/>
              <a:t>If I repeated this again in a new setting with different populations, measurement instruments, scientists… would I find the same result?</a:t>
            </a:r>
          </a:p>
          <a:p>
            <a:r>
              <a:rPr lang="en-US" sz="2400" dirty="0"/>
              <a:t>If I tried to test the theory in a whole new way, would I find the same result? </a:t>
            </a:r>
            <a:endParaRPr lang="en-US" sz="2800" dirty="0"/>
          </a:p>
        </p:txBody>
      </p:sp>
    </p:spTree>
    <p:extLst>
      <p:ext uri="{BB962C8B-B14F-4D97-AF65-F5344CB8AC3E}">
        <p14:creationId xmlns:p14="http://schemas.microsoft.com/office/powerpoint/2010/main" val="2052573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P-values: some common traps to avoid</a:t>
            </a:r>
          </a:p>
        </p:txBody>
      </p:sp>
      <p:sp>
        <p:nvSpPr>
          <p:cNvPr id="58375" name="TextBox 14"/>
          <p:cNvSpPr txBox="1">
            <a:spLocks noChangeArrowheads="1"/>
          </p:cNvSpPr>
          <p:nvPr/>
        </p:nvSpPr>
        <p:spPr bwMode="auto">
          <a:xfrm>
            <a:off x="152400" y="1524000"/>
            <a:ext cx="7391400" cy="4216539"/>
          </a:xfrm>
          <a:prstGeom prst="rect">
            <a:avLst/>
          </a:prstGeom>
          <a:noFill/>
          <a:ln w="9525">
            <a:noFill/>
            <a:miter lim="800000"/>
            <a:headEnd/>
            <a:tailEnd/>
          </a:ln>
        </p:spPr>
        <p:txBody>
          <a:bodyPr>
            <a:spAutoFit/>
          </a:bodyPr>
          <a:lstStyle/>
          <a:p>
            <a:pPr marL="342900" indent="-342900">
              <a:buFont typeface="Arial" pitchFamily="34" charset="0"/>
              <a:buChar char="•"/>
            </a:pPr>
            <a:r>
              <a:rPr lang="en-US" sz="2800" dirty="0"/>
              <a:t>Situations when this is tempting:</a:t>
            </a:r>
          </a:p>
          <a:p>
            <a:pPr marL="800100" lvl="1" indent="-342900">
              <a:buFont typeface="Arial" pitchFamily="34" charset="0"/>
              <a:buChar char="•"/>
            </a:pPr>
            <a:r>
              <a:rPr lang="en-US" sz="2400" dirty="0"/>
              <a:t>E(BMI)=b</a:t>
            </a:r>
            <a:r>
              <a:rPr lang="en-US" sz="2400" baseline="-25000" dirty="0"/>
              <a:t>0</a:t>
            </a:r>
            <a:r>
              <a:rPr lang="en-US" sz="2400" dirty="0"/>
              <a:t>+b</a:t>
            </a:r>
            <a:r>
              <a:rPr lang="en-US" sz="2400" baseline="-25000" dirty="0"/>
              <a:t>1</a:t>
            </a:r>
            <a:r>
              <a:rPr lang="en-US" sz="2400" dirty="0"/>
              <a:t>*</a:t>
            </a:r>
            <a:r>
              <a:rPr lang="en-US" sz="2400" dirty="0" err="1"/>
              <a:t>Mom_Ed</a:t>
            </a:r>
            <a:endParaRPr lang="en-US" sz="2400" dirty="0"/>
          </a:p>
          <a:p>
            <a:pPr marL="800100" lvl="1" indent="-342900">
              <a:buFont typeface="Arial" pitchFamily="34" charset="0"/>
              <a:buChar char="•"/>
            </a:pPr>
            <a:r>
              <a:rPr lang="en-US" sz="2400" dirty="0"/>
              <a:t>b</a:t>
            </a:r>
            <a:r>
              <a:rPr lang="en-US" sz="2400" baseline="-25000" dirty="0"/>
              <a:t>1</a:t>
            </a:r>
            <a:r>
              <a:rPr lang="en-US" sz="2400" dirty="0"/>
              <a:t>=-2  95% CI: (-.08, -3.92)</a:t>
            </a:r>
          </a:p>
          <a:p>
            <a:pPr marL="800100" lvl="1" indent="-342900">
              <a:buFont typeface="Arial" pitchFamily="34" charset="0"/>
              <a:buChar char="•"/>
            </a:pPr>
            <a:endParaRPr lang="en-US" sz="2400" dirty="0"/>
          </a:p>
          <a:p>
            <a:pPr marL="800100" lvl="1" indent="-342900">
              <a:buFont typeface="Arial" pitchFamily="34" charset="0"/>
              <a:buChar char="•"/>
            </a:pPr>
            <a:r>
              <a:rPr lang="en-US" sz="2400" dirty="0"/>
              <a:t>E(BMI)=a</a:t>
            </a:r>
            <a:r>
              <a:rPr lang="en-US" sz="2400" baseline="-25000" dirty="0"/>
              <a:t>0</a:t>
            </a:r>
            <a:r>
              <a:rPr lang="en-US" sz="2400" dirty="0"/>
              <a:t>+a</a:t>
            </a:r>
            <a:r>
              <a:rPr lang="en-US" sz="2400" baseline="-25000" dirty="0"/>
              <a:t>1</a:t>
            </a:r>
            <a:r>
              <a:rPr lang="en-US" sz="2400" dirty="0"/>
              <a:t>*Mom_Ed+a</a:t>
            </a:r>
            <a:r>
              <a:rPr lang="en-US" sz="2400" baseline="-25000" dirty="0"/>
              <a:t>2</a:t>
            </a:r>
            <a:r>
              <a:rPr lang="en-US" sz="2400" dirty="0"/>
              <a:t>*</a:t>
            </a:r>
            <a:r>
              <a:rPr lang="en-US" sz="2400" dirty="0" err="1"/>
              <a:t>Own_Ed</a:t>
            </a:r>
            <a:endParaRPr lang="en-US" sz="2400" dirty="0"/>
          </a:p>
          <a:p>
            <a:pPr marL="800100" lvl="1" indent="-342900">
              <a:buFont typeface="Arial" pitchFamily="34" charset="0"/>
              <a:buChar char="•"/>
            </a:pPr>
            <a:r>
              <a:rPr lang="en-US" sz="2400" dirty="0"/>
              <a:t>a</a:t>
            </a:r>
            <a:r>
              <a:rPr lang="en-US" sz="2400" baseline="-25000" dirty="0"/>
              <a:t>1</a:t>
            </a:r>
            <a:r>
              <a:rPr lang="en-US" sz="2400" dirty="0"/>
              <a:t>=-1.8  95% CI: (0.20, -3.80)</a:t>
            </a:r>
          </a:p>
          <a:p>
            <a:pPr marL="800100" lvl="1" indent="-342900">
              <a:buFont typeface="Arial" pitchFamily="34" charset="0"/>
              <a:buChar char="•"/>
            </a:pPr>
            <a:r>
              <a:rPr lang="en-US" sz="2400" dirty="0"/>
              <a:t>a</a:t>
            </a:r>
            <a:r>
              <a:rPr lang="en-US" sz="2400" baseline="-25000" dirty="0"/>
              <a:t>2</a:t>
            </a:r>
            <a:r>
              <a:rPr lang="en-US" sz="2400" dirty="0"/>
              <a:t>=-4     95% CI: (-3, -5)</a:t>
            </a:r>
          </a:p>
          <a:p>
            <a:pPr marL="800100" lvl="1" indent="-342900">
              <a:buFont typeface="Arial" pitchFamily="34" charset="0"/>
              <a:buChar char="•"/>
            </a:pPr>
            <a:endParaRPr lang="en-US" sz="2400" dirty="0"/>
          </a:p>
          <a:p>
            <a:pPr marL="800100" lvl="1" indent="-342900">
              <a:buFont typeface="Arial" pitchFamily="34" charset="0"/>
              <a:buChar char="•"/>
            </a:pPr>
            <a:endParaRPr lang="en-US" sz="2400" dirty="0"/>
          </a:p>
          <a:p>
            <a:pPr lvl="1"/>
            <a:r>
              <a:rPr lang="en-US" sz="2400" dirty="0"/>
              <a:t>Does mother’s education have an effect on BMI independent of own education?</a:t>
            </a:r>
          </a:p>
        </p:txBody>
      </p:sp>
    </p:spTree>
    <p:extLst>
      <p:ext uri="{BB962C8B-B14F-4D97-AF65-F5344CB8AC3E}">
        <p14:creationId xmlns:p14="http://schemas.microsoft.com/office/powerpoint/2010/main" val="2776714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P-values: some common traps to avoid</a:t>
            </a:r>
          </a:p>
        </p:txBody>
      </p:sp>
      <p:sp>
        <p:nvSpPr>
          <p:cNvPr id="58375" name="TextBox 14"/>
          <p:cNvSpPr txBox="1">
            <a:spLocks noChangeArrowheads="1"/>
          </p:cNvSpPr>
          <p:nvPr/>
        </p:nvSpPr>
        <p:spPr bwMode="auto">
          <a:xfrm>
            <a:off x="152400" y="1524000"/>
            <a:ext cx="7391400" cy="4955203"/>
          </a:xfrm>
          <a:prstGeom prst="rect">
            <a:avLst/>
          </a:prstGeom>
          <a:noFill/>
          <a:ln w="9525">
            <a:noFill/>
            <a:miter lim="800000"/>
            <a:headEnd/>
            <a:tailEnd/>
          </a:ln>
        </p:spPr>
        <p:txBody>
          <a:bodyPr>
            <a:spAutoFit/>
          </a:bodyPr>
          <a:lstStyle/>
          <a:p>
            <a:pPr marL="342900" indent="-342900">
              <a:buFont typeface="Arial" pitchFamily="34" charset="0"/>
              <a:buChar char="•"/>
            </a:pPr>
            <a:r>
              <a:rPr lang="en-US" sz="2800" dirty="0"/>
              <a:t>Situations when this is tempting:</a:t>
            </a:r>
          </a:p>
          <a:p>
            <a:pPr marL="800100" lvl="1" indent="-342900">
              <a:buFont typeface="Arial" pitchFamily="34" charset="0"/>
              <a:buChar char="•"/>
            </a:pPr>
            <a:r>
              <a:rPr lang="en-US" sz="2400" dirty="0"/>
              <a:t>E(BMI)=b</a:t>
            </a:r>
            <a:r>
              <a:rPr lang="en-US" sz="2400" baseline="-25000" dirty="0"/>
              <a:t>0</a:t>
            </a:r>
            <a:r>
              <a:rPr lang="en-US" sz="2400" dirty="0"/>
              <a:t>+b</a:t>
            </a:r>
            <a:r>
              <a:rPr lang="en-US" sz="2400" baseline="-25000" dirty="0"/>
              <a:t>1</a:t>
            </a:r>
            <a:r>
              <a:rPr lang="en-US" sz="2400" dirty="0"/>
              <a:t>*</a:t>
            </a:r>
            <a:r>
              <a:rPr lang="en-US" sz="2400" dirty="0" err="1"/>
              <a:t>Mom_Ed</a:t>
            </a:r>
            <a:r>
              <a:rPr lang="en-US" sz="2400" dirty="0"/>
              <a:t>  among women</a:t>
            </a:r>
          </a:p>
          <a:p>
            <a:pPr marL="800100" lvl="1" indent="-342900">
              <a:buFont typeface="Arial" pitchFamily="34" charset="0"/>
              <a:buChar char="•"/>
            </a:pPr>
            <a:endParaRPr lang="en-US" sz="2400" dirty="0"/>
          </a:p>
          <a:p>
            <a:pPr marL="800100" lvl="1" indent="-342900">
              <a:buFont typeface="Arial" pitchFamily="34" charset="0"/>
              <a:buChar char="•"/>
            </a:pPr>
            <a:r>
              <a:rPr lang="en-US" sz="2400" dirty="0"/>
              <a:t>b</a:t>
            </a:r>
            <a:r>
              <a:rPr lang="en-US" sz="2400" baseline="-25000" dirty="0"/>
              <a:t>1</a:t>
            </a:r>
            <a:r>
              <a:rPr lang="en-US" sz="2400" dirty="0"/>
              <a:t>=-2  95% CI: (-.08, -3.92)</a:t>
            </a:r>
          </a:p>
          <a:p>
            <a:pPr marL="800100" lvl="1" indent="-342900">
              <a:buFont typeface="Arial" pitchFamily="34" charset="0"/>
              <a:buChar char="•"/>
            </a:pPr>
            <a:endParaRPr lang="en-US" sz="2400" dirty="0"/>
          </a:p>
          <a:p>
            <a:pPr marL="800100" lvl="1" indent="-342900">
              <a:buFont typeface="Arial" pitchFamily="34" charset="0"/>
              <a:buChar char="•"/>
            </a:pPr>
            <a:endParaRPr lang="en-US" sz="2400" dirty="0"/>
          </a:p>
          <a:p>
            <a:pPr marL="800100" lvl="1" indent="-342900">
              <a:buFont typeface="Arial" pitchFamily="34" charset="0"/>
              <a:buChar char="•"/>
            </a:pPr>
            <a:r>
              <a:rPr lang="en-US" sz="2400" dirty="0"/>
              <a:t>E(BMI)=a</a:t>
            </a:r>
            <a:r>
              <a:rPr lang="en-US" sz="2400" baseline="-25000" dirty="0"/>
              <a:t>0</a:t>
            </a:r>
            <a:r>
              <a:rPr lang="en-US" sz="2400" dirty="0"/>
              <a:t>+a</a:t>
            </a:r>
            <a:r>
              <a:rPr lang="en-US" sz="2400" baseline="-25000" dirty="0"/>
              <a:t>1</a:t>
            </a:r>
            <a:r>
              <a:rPr lang="en-US" sz="2400" dirty="0"/>
              <a:t>*</a:t>
            </a:r>
            <a:r>
              <a:rPr lang="en-US" sz="2400" dirty="0" err="1"/>
              <a:t>Mom_Ed</a:t>
            </a:r>
            <a:r>
              <a:rPr lang="en-US" sz="2400" dirty="0"/>
              <a:t> among men</a:t>
            </a:r>
          </a:p>
          <a:p>
            <a:pPr marL="800100" lvl="1" indent="-342900">
              <a:buFont typeface="Arial" pitchFamily="34" charset="0"/>
              <a:buChar char="•"/>
            </a:pPr>
            <a:endParaRPr lang="en-US" sz="2400" dirty="0"/>
          </a:p>
          <a:p>
            <a:pPr marL="800100" lvl="1" indent="-342900">
              <a:buFont typeface="Arial" pitchFamily="34" charset="0"/>
              <a:buChar char="•"/>
            </a:pPr>
            <a:r>
              <a:rPr lang="en-US" sz="2400" dirty="0"/>
              <a:t>a</a:t>
            </a:r>
            <a:r>
              <a:rPr lang="en-US" sz="2400" baseline="-25000" dirty="0"/>
              <a:t>1</a:t>
            </a:r>
            <a:r>
              <a:rPr lang="en-US" sz="2400" dirty="0"/>
              <a:t>=-1.8  95% CI: (0.20, -3.80)</a:t>
            </a:r>
          </a:p>
          <a:p>
            <a:pPr marL="800100" lvl="1" indent="-342900">
              <a:buFont typeface="Arial" pitchFamily="34" charset="0"/>
              <a:buChar char="•"/>
            </a:pPr>
            <a:endParaRPr lang="en-US" sz="2400" dirty="0"/>
          </a:p>
          <a:p>
            <a:pPr lvl="1"/>
            <a:r>
              <a:rPr lang="en-US" sz="2400" dirty="0"/>
              <a:t>Is the effect of mother’s education greater among men than among women?</a:t>
            </a:r>
          </a:p>
          <a:p>
            <a:pPr marL="800100" lvl="1" indent="-342900">
              <a:buFont typeface="Arial" pitchFamily="34" charset="0"/>
              <a:buChar char="•"/>
            </a:pPr>
            <a:endParaRPr lang="en-US" sz="2400" dirty="0"/>
          </a:p>
        </p:txBody>
      </p:sp>
    </p:spTree>
    <p:extLst>
      <p:ext uri="{BB962C8B-B14F-4D97-AF65-F5344CB8AC3E}">
        <p14:creationId xmlns:p14="http://schemas.microsoft.com/office/powerpoint/2010/main" val="165660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P-values: some common traps to avoid</a:t>
            </a:r>
          </a:p>
        </p:txBody>
      </p:sp>
      <p:sp>
        <p:nvSpPr>
          <p:cNvPr id="58375" name="TextBox 14"/>
          <p:cNvSpPr txBox="1">
            <a:spLocks noChangeArrowheads="1"/>
          </p:cNvSpPr>
          <p:nvPr/>
        </p:nvSpPr>
        <p:spPr bwMode="auto">
          <a:xfrm>
            <a:off x="276952" y="1511612"/>
            <a:ext cx="7391400" cy="1200329"/>
          </a:xfrm>
          <a:prstGeom prst="rect">
            <a:avLst/>
          </a:prstGeom>
          <a:noFill/>
          <a:ln w="9525">
            <a:noFill/>
            <a:miter lim="800000"/>
            <a:headEnd/>
            <a:tailEnd/>
          </a:ln>
        </p:spPr>
        <p:txBody>
          <a:bodyPr>
            <a:spAutoFit/>
          </a:bodyPr>
          <a:lstStyle/>
          <a:p>
            <a:pPr marL="342900" indent="-342900">
              <a:buFont typeface="Arial" charset="0"/>
              <a:buChar char="•"/>
            </a:pPr>
            <a:r>
              <a:rPr lang="en-US" sz="2400" dirty="0"/>
              <a:t>The p-value &gt; .05, therefore, </a:t>
            </a:r>
            <a:r>
              <a:rPr lang="en-US" sz="2400" dirty="0">
                <a:latin typeface="Symbol" pitchFamily="18" charset="2"/>
              </a:rPr>
              <a:t>b</a:t>
            </a:r>
            <a:r>
              <a:rPr lang="en-US" sz="2400" dirty="0"/>
              <a:t>=0</a:t>
            </a:r>
          </a:p>
          <a:p>
            <a:pPr marL="342900" indent="-342900">
              <a:buFont typeface="Arial" charset="0"/>
              <a:buChar char="•"/>
            </a:pPr>
            <a:endParaRPr lang="en-US" sz="2400" dirty="0"/>
          </a:p>
          <a:p>
            <a:pPr marL="342900" indent="-342900">
              <a:buFont typeface="Arial" charset="0"/>
              <a:buChar char="•"/>
            </a:pPr>
            <a:endParaRPr lang="en-US" sz="240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16" y="1907763"/>
            <a:ext cx="3613785" cy="2453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740504" y="6409747"/>
            <a:ext cx="3403496" cy="369332"/>
          </a:xfrm>
          <a:prstGeom prst="rect">
            <a:avLst/>
          </a:prstGeom>
          <a:noFill/>
        </p:spPr>
        <p:txBody>
          <a:bodyPr wrap="none" rtlCol="0">
            <a:spAutoFit/>
          </a:bodyPr>
          <a:lstStyle/>
          <a:p>
            <a:r>
              <a:rPr lang="en-US" dirty="0"/>
              <a:t>From: Poole, Beyond CIs, 1987</a:t>
            </a:r>
          </a:p>
        </p:txBody>
      </p:sp>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0916" y="2022063"/>
            <a:ext cx="3620453" cy="2373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76952" y="4433224"/>
            <a:ext cx="8483704" cy="1938992"/>
          </a:xfrm>
          <a:prstGeom prst="rect">
            <a:avLst/>
          </a:prstGeom>
          <a:noFill/>
        </p:spPr>
        <p:txBody>
          <a:bodyPr wrap="square" rtlCol="0">
            <a:spAutoFit/>
          </a:bodyPr>
          <a:lstStyle/>
          <a:p>
            <a:r>
              <a:rPr lang="en-US" sz="2000" dirty="0"/>
              <a:t>Conceptually, can plot the p-value for tests of whether data arose from any in a range of coefficients</a:t>
            </a:r>
          </a:p>
          <a:p>
            <a:r>
              <a:rPr lang="en-US" sz="2000" dirty="0"/>
              <a:t>P-value=1 when testing against the exact point estimate you found in your data.  That’s the coefficient </a:t>
            </a:r>
            <a:r>
              <a:rPr lang="en-US" sz="2000" i="1" dirty="0"/>
              <a:t>most consistent</a:t>
            </a:r>
            <a:r>
              <a:rPr lang="en-US" sz="2000" dirty="0"/>
              <a:t> with your data.</a:t>
            </a:r>
          </a:p>
          <a:p>
            <a:r>
              <a:rPr lang="en-US" sz="2000" dirty="0"/>
              <a:t>In the two situations above, the point estimate is the same, but there is more precision in the right hand panel than the left. </a:t>
            </a:r>
          </a:p>
        </p:txBody>
      </p:sp>
    </p:spTree>
    <p:extLst>
      <p:ext uri="{BB962C8B-B14F-4D97-AF65-F5344CB8AC3E}">
        <p14:creationId xmlns:p14="http://schemas.microsoft.com/office/powerpoint/2010/main" val="3968752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Intervals</a:t>
            </a:r>
          </a:p>
        </p:txBody>
      </p:sp>
      <p:sp>
        <p:nvSpPr>
          <p:cNvPr id="3" name="Content Placeholder 2"/>
          <p:cNvSpPr>
            <a:spLocks noGrp="1"/>
          </p:cNvSpPr>
          <p:nvPr>
            <p:ph idx="1"/>
          </p:nvPr>
        </p:nvSpPr>
        <p:spPr>
          <a:xfrm>
            <a:off x="228600" y="1600200"/>
            <a:ext cx="8763000" cy="4625975"/>
          </a:xfrm>
        </p:spPr>
        <p:txBody>
          <a:bodyPr/>
          <a:lstStyle/>
          <a:p>
            <a:r>
              <a:rPr lang="en-US" sz="2400" dirty="0"/>
              <a:t>The set of parameter values for which the P-value exceeds some threshold, e.g., 0.05</a:t>
            </a:r>
          </a:p>
          <a:p>
            <a:r>
              <a:rPr lang="en-US" sz="2400" dirty="0"/>
              <a:t>Calculate the P-value comparing the observed data to a particular “truth” (e.g., beta=0, 0.1, 0.2, 0.3…4.0, 4.1)</a:t>
            </a:r>
          </a:p>
          <a:p>
            <a:r>
              <a:rPr lang="en-US" sz="2400" dirty="0"/>
              <a:t>Identify the range of possible betas for which the P-value is &gt;0.05</a:t>
            </a:r>
          </a:p>
          <a:p>
            <a:r>
              <a:rPr lang="en-US" sz="2400" dirty="0"/>
              <a:t>That’s the 95% confidence interval for the beta</a:t>
            </a:r>
          </a:p>
          <a:p>
            <a:r>
              <a:rPr lang="en-US" sz="2400" dirty="0"/>
              <a:t>A 95% CI will over unlimited repetitions contain the true parameter at least 95% of the time (if statistical model is correct and there’s no bias)</a:t>
            </a:r>
          </a:p>
        </p:txBody>
      </p:sp>
    </p:spTree>
    <p:extLst>
      <p:ext uri="{BB962C8B-B14F-4D97-AF65-F5344CB8AC3E}">
        <p14:creationId xmlns:p14="http://schemas.microsoft.com/office/powerpoint/2010/main" val="464571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Intervals</a:t>
            </a:r>
          </a:p>
        </p:txBody>
      </p:sp>
      <p:sp>
        <p:nvSpPr>
          <p:cNvPr id="3" name="Content Placeholder 2"/>
          <p:cNvSpPr>
            <a:spLocks noGrp="1"/>
          </p:cNvSpPr>
          <p:nvPr>
            <p:ph idx="1"/>
          </p:nvPr>
        </p:nvSpPr>
        <p:spPr>
          <a:xfrm>
            <a:off x="228600" y="1600200"/>
            <a:ext cx="8763000" cy="4625975"/>
          </a:xfrm>
        </p:spPr>
        <p:txBody>
          <a:bodyPr/>
          <a:lstStyle/>
          <a:p>
            <a:r>
              <a:rPr lang="en-US" sz="2800" dirty="0"/>
              <a:t>A 95% CI will over unlimited repetitions contain the true parameter at least 95% of the time (if statistical model is correct and there’s no bias)</a:t>
            </a:r>
          </a:p>
          <a:p>
            <a:r>
              <a:rPr lang="en-US" sz="2800" dirty="0"/>
              <a:t>CI gives you more information on how much you’ve learned from the study compared to just a p-value</a:t>
            </a:r>
          </a:p>
          <a:p>
            <a:pPr lvl="1"/>
            <a:r>
              <a:rPr lang="en-US" sz="2400" dirty="0"/>
              <a:t>Very wide CI: not much info. </a:t>
            </a:r>
          </a:p>
          <a:p>
            <a:pPr lvl="1"/>
            <a:r>
              <a:rPr lang="en-US" sz="2400" dirty="0"/>
              <a:t>i.e., large SE and large variance </a:t>
            </a:r>
          </a:p>
          <a:p>
            <a:pPr lvl="1"/>
            <a:r>
              <a:rPr lang="en-US" sz="2400" dirty="0"/>
              <a:t>Sometimes show SE instead of CI</a:t>
            </a:r>
          </a:p>
          <a:p>
            <a:r>
              <a:rPr lang="en-US" sz="2800" dirty="0"/>
              <a:t>Often the CI is just used as significance tests: if the CI doesn’t include the null, P&lt;.05 for test of the null.  This is ignoring advantages of the CI.</a:t>
            </a:r>
          </a:p>
        </p:txBody>
      </p:sp>
    </p:spTree>
    <p:extLst>
      <p:ext uri="{BB962C8B-B14F-4D97-AF65-F5344CB8AC3E}">
        <p14:creationId xmlns:p14="http://schemas.microsoft.com/office/powerpoint/2010/main" val="1550826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P-value misuse rampant</a:t>
            </a:r>
          </a:p>
        </p:txBody>
      </p:sp>
      <p:sp>
        <p:nvSpPr>
          <p:cNvPr id="3" name="Content Placeholder 2"/>
          <p:cNvSpPr>
            <a:spLocks noGrp="1"/>
          </p:cNvSpPr>
          <p:nvPr>
            <p:ph idx="1"/>
          </p:nvPr>
        </p:nvSpPr>
        <p:spPr/>
        <p:txBody>
          <a:bodyPr/>
          <a:lstStyle/>
          <a:p>
            <a:r>
              <a:rPr lang="en-US" dirty="0"/>
              <a:t>ASA issued a statement</a:t>
            </a:r>
          </a:p>
          <a:p>
            <a:r>
              <a:rPr lang="en-US" dirty="0"/>
              <a:t>Many journals essentially ban p-values</a:t>
            </a:r>
          </a:p>
          <a:p>
            <a:r>
              <a:rPr lang="en-US" dirty="0"/>
              <a:t>The use of P-value thresholds (* indicates P&lt;.05) is even worse.</a:t>
            </a:r>
          </a:p>
          <a:p>
            <a:pPr lvl="1"/>
            <a:r>
              <a:rPr lang="en-US" dirty="0"/>
              <a:t>Encourages binary thinking: P&lt;.05, so it’s true!!!</a:t>
            </a:r>
          </a:p>
          <a:p>
            <a:pPr lvl="1"/>
            <a:r>
              <a:rPr lang="en-US" dirty="0"/>
              <a:t>Nobody can even back-calculate the SEs to use your results in future work</a:t>
            </a:r>
          </a:p>
        </p:txBody>
      </p:sp>
    </p:spTree>
    <p:extLst>
      <p:ext uri="{BB962C8B-B14F-4D97-AF65-F5344CB8AC3E}">
        <p14:creationId xmlns:p14="http://schemas.microsoft.com/office/powerpoint/2010/main" val="2785909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Standard Errors</a:t>
            </a:r>
          </a:p>
        </p:txBody>
      </p:sp>
      <p:sp>
        <p:nvSpPr>
          <p:cNvPr id="58375" name="TextBox 14"/>
          <p:cNvSpPr txBox="1">
            <a:spLocks noChangeArrowheads="1"/>
          </p:cNvSpPr>
          <p:nvPr/>
        </p:nvSpPr>
        <p:spPr bwMode="auto">
          <a:xfrm>
            <a:off x="304800" y="1676400"/>
            <a:ext cx="8077200" cy="4893647"/>
          </a:xfrm>
          <a:prstGeom prst="rect">
            <a:avLst/>
          </a:prstGeom>
          <a:noFill/>
          <a:ln w="9525">
            <a:noFill/>
            <a:miter lim="800000"/>
            <a:headEnd/>
            <a:tailEnd/>
          </a:ln>
        </p:spPr>
        <p:txBody>
          <a:bodyPr wrap="square">
            <a:spAutoFit/>
          </a:bodyPr>
          <a:lstStyle/>
          <a:p>
            <a:r>
              <a:rPr lang="en-US" sz="2400" dirty="0"/>
              <a:t>But you may have an estimator for which the sampling distribution is not known, or at least not known by either you or Stata.  </a:t>
            </a:r>
          </a:p>
          <a:p>
            <a:r>
              <a:rPr lang="en-US" sz="2400" dirty="0"/>
              <a:t>For example: </a:t>
            </a:r>
          </a:p>
          <a:p>
            <a:pPr marL="342900" indent="-342900">
              <a:buFont typeface="Arial" charset="0"/>
              <a:buChar char="•"/>
            </a:pPr>
            <a:r>
              <a:rPr lang="en-US" sz="2400" dirty="0"/>
              <a:t>The 25</a:t>
            </a:r>
            <a:r>
              <a:rPr lang="en-US" sz="2400" baseline="30000" dirty="0"/>
              <a:t>th</a:t>
            </a:r>
            <a:r>
              <a:rPr lang="en-US" sz="2400" dirty="0"/>
              <a:t> percentile minus the 75</a:t>
            </a:r>
            <a:r>
              <a:rPr lang="en-US" sz="2400" baseline="30000" dirty="0"/>
              <a:t>th</a:t>
            </a:r>
            <a:r>
              <a:rPr lang="en-US" sz="2400" dirty="0"/>
              <a:t> percentile</a:t>
            </a:r>
          </a:p>
          <a:p>
            <a:pPr marL="342900" indent="-342900">
              <a:buFont typeface="Arial" charset="0"/>
              <a:buChar char="•"/>
            </a:pPr>
            <a:r>
              <a:rPr lang="en-US" sz="2400" dirty="0"/>
              <a:t>The difference between two regression coefficients estimated from the same data in non-nested models. </a:t>
            </a:r>
          </a:p>
          <a:p>
            <a:pPr marL="800100" lvl="1" indent="-342900">
              <a:buFont typeface="Arial" charset="0"/>
              <a:buChar char="•"/>
            </a:pPr>
            <a:r>
              <a:rPr lang="en-US" sz="2400" dirty="0" err="1"/>
              <a:t>Eg</a:t>
            </a:r>
            <a:r>
              <a:rPr lang="en-US" sz="2400" dirty="0"/>
              <a:t> immediate risk vs cumulative risk models</a:t>
            </a:r>
          </a:p>
          <a:p>
            <a:pPr marL="342900" indent="-342900">
              <a:buFont typeface="Arial" charset="0"/>
              <a:buChar char="•"/>
            </a:pPr>
            <a:r>
              <a:rPr lang="en-US" sz="2400" dirty="0"/>
              <a:t>The mean predicted value for the top 20% of the distribution if you estimate among women only versus if you estimate among everyone. </a:t>
            </a:r>
          </a:p>
          <a:p>
            <a:pPr marL="342900" indent="-342900">
              <a:buFont typeface="Arial" charset="0"/>
              <a:buChar char="•"/>
            </a:pPr>
            <a:endParaRPr lang="en-US" sz="2400" dirty="0"/>
          </a:p>
          <a:p>
            <a:pPr marL="342900" indent="-342900">
              <a:buFont typeface="Arial" charset="0"/>
              <a:buChar char="•"/>
            </a:pPr>
            <a:endParaRPr lang="en-US" sz="2400" dirty="0"/>
          </a:p>
        </p:txBody>
      </p:sp>
    </p:spTree>
    <p:extLst>
      <p:ext uri="{BB962C8B-B14F-4D97-AF65-F5344CB8AC3E}">
        <p14:creationId xmlns:p14="http://schemas.microsoft.com/office/powerpoint/2010/main" val="3743271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Standard Errors: Bootstrap</a:t>
            </a:r>
          </a:p>
        </p:txBody>
      </p:sp>
      <p:sp>
        <p:nvSpPr>
          <p:cNvPr id="58375" name="TextBox 14"/>
          <p:cNvSpPr txBox="1">
            <a:spLocks noChangeArrowheads="1"/>
          </p:cNvSpPr>
          <p:nvPr/>
        </p:nvSpPr>
        <p:spPr bwMode="auto">
          <a:xfrm>
            <a:off x="457200" y="1752600"/>
            <a:ext cx="8077200" cy="4154984"/>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pPr>
            <a:r>
              <a:rPr lang="en-US" sz="2400" dirty="0"/>
              <a:t>In these cases, the bootstrap is very useful. </a:t>
            </a:r>
          </a:p>
          <a:p>
            <a:pPr marL="342900" indent="-342900">
              <a:buFont typeface="Arial" panose="020B0604020202020204" pitchFamily="34" charset="0"/>
              <a:buChar char="•"/>
            </a:pPr>
            <a:r>
              <a:rPr lang="en-US" sz="2400" dirty="0"/>
              <a:t>Conceptually, estimate the parameter over and over again in new samples, </a:t>
            </a:r>
          </a:p>
          <a:p>
            <a:pPr marL="342900" indent="-342900">
              <a:buFont typeface="Arial" panose="020B0604020202020204" pitchFamily="34" charset="0"/>
              <a:buChar char="•"/>
            </a:pPr>
            <a:r>
              <a:rPr lang="en-US" sz="2400" dirty="0"/>
              <a:t>Except instead of actually drawing new samples just a resample of the original sample</a:t>
            </a:r>
          </a:p>
          <a:p>
            <a:pPr marL="342900" indent="-342900">
              <a:buFont typeface="Arial" panose="020B0604020202020204" pitchFamily="34" charset="0"/>
              <a:buChar char="•"/>
            </a:pPr>
            <a:r>
              <a:rPr lang="en-US" sz="2400" dirty="0"/>
              <a:t>If you resample without replacement, there’s no new information!</a:t>
            </a:r>
          </a:p>
          <a:p>
            <a:pPr marL="342900" indent="-342900">
              <a:buFont typeface="Arial" panose="020B0604020202020204" pitchFamily="34" charset="0"/>
              <a:buChar char="•"/>
            </a:pPr>
            <a:r>
              <a:rPr lang="en-US" sz="2400" dirty="0"/>
              <a:t>If you resample with replacement, some people are represented multiple times, and some people not at all</a:t>
            </a:r>
          </a:p>
          <a:p>
            <a:pPr marL="342900" indent="-342900">
              <a:buFont typeface="Arial" panose="020B0604020202020204" pitchFamily="34" charset="0"/>
              <a:buChar char="•"/>
            </a:pPr>
            <a:endParaRPr lang="en-US" sz="2400" dirty="0"/>
          </a:p>
          <a:p>
            <a:pPr marL="342900" indent="-342900">
              <a:buFont typeface="Arial" charset="0"/>
              <a:buChar char="•"/>
            </a:pPr>
            <a:endParaRPr lang="en-US" sz="2400" dirty="0"/>
          </a:p>
        </p:txBody>
      </p:sp>
    </p:spTree>
    <p:extLst>
      <p:ext uri="{BB962C8B-B14F-4D97-AF65-F5344CB8AC3E}">
        <p14:creationId xmlns:p14="http://schemas.microsoft.com/office/powerpoint/2010/main" val="1583309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Bootstrapping</a:t>
            </a:r>
          </a:p>
        </p:txBody>
      </p:sp>
      <p:pic>
        <p:nvPicPr>
          <p:cNvPr id="128002" name="Picture 2"/>
          <p:cNvPicPr>
            <a:picLocks noChangeAspect="1" noChangeArrowheads="1"/>
          </p:cNvPicPr>
          <p:nvPr/>
        </p:nvPicPr>
        <p:blipFill>
          <a:blip r:embed="rId3" cstate="print"/>
          <a:srcRect/>
          <a:stretch>
            <a:fillRect/>
          </a:stretch>
        </p:blipFill>
        <p:spPr bwMode="auto">
          <a:xfrm>
            <a:off x="2895600" y="2590800"/>
            <a:ext cx="6615113" cy="3871913"/>
          </a:xfrm>
          <a:prstGeom prst="rect">
            <a:avLst/>
          </a:prstGeom>
          <a:noFill/>
          <a:ln w="9525">
            <a:noFill/>
            <a:miter lim="800000"/>
            <a:headEnd/>
            <a:tailEnd/>
          </a:ln>
        </p:spPr>
      </p:pic>
      <p:sp>
        <p:nvSpPr>
          <p:cNvPr id="5" name="TextBox 4"/>
          <p:cNvSpPr txBox="1"/>
          <p:nvPr/>
        </p:nvSpPr>
        <p:spPr>
          <a:xfrm>
            <a:off x="152400" y="1524000"/>
            <a:ext cx="8226490" cy="1323439"/>
          </a:xfrm>
          <a:prstGeom prst="rect">
            <a:avLst/>
          </a:prstGeom>
          <a:noFill/>
        </p:spPr>
        <p:txBody>
          <a:bodyPr wrap="square" rtlCol="0">
            <a:spAutoFit/>
          </a:bodyPr>
          <a:lstStyle/>
          <a:p>
            <a:pPr>
              <a:buFont typeface="Arial" pitchFamily="34" charset="0"/>
              <a:buChar char="•"/>
            </a:pPr>
            <a:r>
              <a:rPr lang="en-US" sz="2000" dirty="0"/>
              <a:t>Useful if you can estimate the parameter, but you don’t know how to calculate the standard error for that parameter estimate.</a:t>
            </a:r>
          </a:p>
          <a:p>
            <a:pPr>
              <a:buFont typeface="Arial" pitchFamily="34" charset="0"/>
              <a:buChar char="•"/>
            </a:pPr>
            <a:r>
              <a:rPr lang="en-US" sz="2000" dirty="0"/>
              <a:t>Resample your original sample </a:t>
            </a:r>
            <a:r>
              <a:rPr lang="en-US" sz="2000" b="1" dirty="0"/>
              <a:t>with</a:t>
            </a:r>
            <a:r>
              <a:rPr lang="en-US" sz="2000" dirty="0"/>
              <a:t> replacement, to create a new population of the same size</a:t>
            </a:r>
          </a:p>
        </p:txBody>
      </p:sp>
      <p:sp>
        <p:nvSpPr>
          <p:cNvPr id="6" name="TextBox 5"/>
          <p:cNvSpPr txBox="1"/>
          <p:nvPr/>
        </p:nvSpPr>
        <p:spPr>
          <a:xfrm>
            <a:off x="152400" y="2819400"/>
            <a:ext cx="3505200" cy="2862322"/>
          </a:xfrm>
          <a:prstGeom prst="rect">
            <a:avLst/>
          </a:prstGeom>
          <a:noFill/>
        </p:spPr>
        <p:txBody>
          <a:bodyPr wrap="square" rtlCol="0">
            <a:spAutoFit/>
          </a:bodyPr>
          <a:lstStyle/>
          <a:p>
            <a:pPr>
              <a:buFont typeface="Arial" pitchFamily="34" charset="0"/>
              <a:buChar char="•"/>
            </a:pPr>
            <a:r>
              <a:rPr lang="en-US" sz="2000" dirty="0"/>
              <a:t>In the new sample, estimate the parameter.  </a:t>
            </a:r>
          </a:p>
          <a:p>
            <a:pPr>
              <a:buFont typeface="Arial" pitchFamily="34" charset="0"/>
              <a:buChar char="•"/>
            </a:pPr>
            <a:r>
              <a:rPr lang="en-US" sz="2000" dirty="0"/>
              <a:t>Repeat this a bunch of times (e.g. 1,000)</a:t>
            </a:r>
          </a:p>
          <a:p>
            <a:pPr>
              <a:buFont typeface="Arial" pitchFamily="34" charset="0"/>
              <a:buChar char="•"/>
            </a:pPr>
            <a:r>
              <a:rPr lang="en-US" sz="2000" dirty="0"/>
              <a:t>Look at the distribution of your parameter estimate in each of the new samples.  </a:t>
            </a:r>
          </a:p>
          <a:p>
            <a:pPr>
              <a:buFont typeface="Arial" pitchFamily="34" charset="0"/>
              <a:buChar char="•"/>
            </a:pPr>
            <a:r>
              <a:rPr lang="en-US" sz="2000" dirty="0"/>
              <a:t>What is the variance of the estimate across samples?</a:t>
            </a:r>
          </a:p>
        </p:txBody>
      </p:sp>
      <p:sp>
        <p:nvSpPr>
          <p:cNvPr id="7" name="TextBox 6"/>
          <p:cNvSpPr txBox="1"/>
          <p:nvPr/>
        </p:nvSpPr>
        <p:spPr>
          <a:xfrm>
            <a:off x="152400" y="6172200"/>
            <a:ext cx="2213811" cy="307777"/>
          </a:xfrm>
          <a:prstGeom prst="rect">
            <a:avLst/>
          </a:prstGeom>
          <a:noFill/>
        </p:spPr>
        <p:txBody>
          <a:bodyPr wrap="none" rtlCol="0">
            <a:spAutoFit/>
          </a:bodyPr>
          <a:lstStyle/>
          <a:p>
            <a:r>
              <a:rPr lang="en-US" sz="1400" dirty="0"/>
              <a:t>From Barker, paper PK02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Bootstrapping</a:t>
            </a:r>
          </a:p>
        </p:txBody>
      </p:sp>
      <p:sp>
        <p:nvSpPr>
          <p:cNvPr id="5" name="TextBox 4"/>
          <p:cNvSpPr txBox="1"/>
          <p:nvPr/>
        </p:nvSpPr>
        <p:spPr>
          <a:xfrm>
            <a:off x="152400" y="1524000"/>
            <a:ext cx="8226490" cy="5324535"/>
          </a:xfrm>
          <a:prstGeom prst="rect">
            <a:avLst/>
          </a:prstGeom>
          <a:noFill/>
        </p:spPr>
        <p:txBody>
          <a:bodyPr wrap="square" rtlCol="0">
            <a:spAutoFit/>
          </a:bodyPr>
          <a:lstStyle/>
          <a:p>
            <a:pPr>
              <a:buFont typeface="Arial" pitchFamily="34" charset="0"/>
              <a:buChar char="•"/>
            </a:pPr>
            <a:r>
              <a:rPr lang="en-US" sz="2000" dirty="0"/>
              <a:t>Resample the sample following the same structure used to draw the original sample</a:t>
            </a:r>
          </a:p>
          <a:p>
            <a:pPr>
              <a:buFont typeface="Arial" pitchFamily="34" charset="0"/>
              <a:buChar char="•"/>
            </a:pPr>
            <a:r>
              <a:rPr lang="en-US" sz="2000" dirty="0"/>
              <a:t>If the original sample was clustered, resample the </a:t>
            </a:r>
            <a:r>
              <a:rPr lang="en-US" sz="2000" i="1" dirty="0"/>
              <a:t>clusters </a:t>
            </a:r>
          </a:p>
          <a:p>
            <a:pPr>
              <a:buFont typeface="Arial" pitchFamily="34" charset="0"/>
              <a:buChar char="•"/>
            </a:pPr>
            <a:r>
              <a:rPr lang="en-US" sz="2000" dirty="0"/>
              <a:t>In STATA, the command to bootstrap is really straightforward: “bootstrap” or now “</a:t>
            </a:r>
            <a:r>
              <a:rPr lang="en-US" sz="2000" dirty="0" err="1"/>
              <a:t>bs</a:t>
            </a:r>
            <a:r>
              <a:rPr lang="en-US" sz="2000" dirty="0"/>
              <a:t> …. : </a:t>
            </a:r>
            <a:r>
              <a:rPr lang="en-US" sz="2000" dirty="0" err="1"/>
              <a:t>reg</a:t>
            </a:r>
            <a:r>
              <a:rPr lang="en-US" sz="2000" dirty="0"/>
              <a:t>…” or “</a:t>
            </a:r>
            <a:r>
              <a:rPr lang="en-US" sz="2000" dirty="0" err="1"/>
              <a:t>bs</a:t>
            </a:r>
            <a:r>
              <a:rPr lang="en-US" sz="2000" dirty="0"/>
              <a:t> …: blah.do”.</a:t>
            </a:r>
          </a:p>
          <a:p>
            <a:pPr>
              <a:buFont typeface="Arial" pitchFamily="34" charset="0"/>
              <a:buChar char="•"/>
            </a:pPr>
            <a:r>
              <a:rPr lang="en-US" sz="2000" dirty="0"/>
              <a:t>In SAS, you need more code:</a:t>
            </a:r>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endParaRPr lang="en-US" sz="2000" dirty="0"/>
          </a:p>
          <a:p>
            <a:pPr>
              <a:buFont typeface="Arial" pitchFamily="34" charset="0"/>
              <a:buChar char="•"/>
            </a:pPr>
            <a:r>
              <a:rPr lang="en-US" sz="2000" dirty="0"/>
              <a:t>Then run your analysis with “by </a:t>
            </a:r>
            <a:r>
              <a:rPr lang="en-US" sz="2000" dirty="0" err="1"/>
              <a:t>sampnum</a:t>
            </a:r>
            <a:r>
              <a:rPr lang="en-US" sz="2000" dirty="0"/>
              <a:t>” and output the parameter estimate.</a:t>
            </a:r>
          </a:p>
        </p:txBody>
      </p:sp>
      <p:pic>
        <p:nvPicPr>
          <p:cNvPr id="129027" name="Picture 3"/>
          <p:cNvPicPr>
            <a:picLocks noChangeAspect="1" noChangeArrowheads="1"/>
          </p:cNvPicPr>
          <p:nvPr/>
        </p:nvPicPr>
        <p:blipFill>
          <a:blip r:embed="rId3" cstate="print"/>
          <a:srcRect/>
          <a:stretch>
            <a:fillRect/>
          </a:stretch>
        </p:blipFill>
        <p:spPr bwMode="auto">
          <a:xfrm>
            <a:off x="4419600" y="3352800"/>
            <a:ext cx="3667125" cy="2686050"/>
          </a:xfrm>
          <a:prstGeom prst="rect">
            <a:avLst/>
          </a:prstGeom>
          <a:noFill/>
          <a:ln w="9525">
            <a:noFill/>
            <a:miter lim="800000"/>
            <a:headEnd/>
            <a:tailEnd/>
          </a:ln>
        </p:spPr>
      </p:pic>
      <p:sp>
        <p:nvSpPr>
          <p:cNvPr id="8" name="TextBox 7"/>
          <p:cNvSpPr txBox="1"/>
          <p:nvPr/>
        </p:nvSpPr>
        <p:spPr>
          <a:xfrm>
            <a:off x="304800" y="3733800"/>
            <a:ext cx="2213811" cy="307777"/>
          </a:xfrm>
          <a:prstGeom prst="rect">
            <a:avLst/>
          </a:prstGeom>
          <a:noFill/>
        </p:spPr>
        <p:txBody>
          <a:bodyPr wrap="none" rtlCol="0">
            <a:spAutoFit/>
          </a:bodyPr>
          <a:lstStyle/>
          <a:p>
            <a:r>
              <a:rPr lang="en-US" sz="1400" dirty="0"/>
              <a:t>From Barker, paper PK02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57200" y="1774825"/>
            <a:ext cx="8001000" cy="4625975"/>
          </a:xfrm>
        </p:spPr>
        <p:txBody>
          <a:bodyPr/>
          <a:lstStyle/>
          <a:p>
            <a:r>
              <a:rPr lang="en-US" sz="2400" dirty="0">
                <a:solidFill>
                  <a:srgbClr val="FF0000"/>
                </a:solidFill>
              </a:rPr>
              <a:t>Is your code doing what you think it is doing?</a:t>
            </a:r>
          </a:p>
          <a:p>
            <a:r>
              <a:rPr lang="en-US" sz="2400" dirty="0"/>
              <a:t>If you repeated this again with all exact same sampling procedure, but draw a new sample, and apply identical analysis procedures, what would be the distribution of this parameter?</a:t>
            </a:r>
          </a:p>
          <a:p>
            <a:r>
              <a:rPr lang="en-US" sz="2400" dirty="0"/>
              <a:t>If I repeated this again, with identical data but left it to a reasonable scientist to make analytic decisions s/he thought best?</a:t>
            </a:r>
          </a:p>
          <a:p>
            <a:r>
              <a:rPr lang="en-US" sz="2400" dirty="0"/>
              <a:t>If I repeated this again in a new setting with different populations, measurement instruments, scientists… would I find the same result?</a:t>
            </a:r>
          </a:p>
          <a:p>
            <a:r>
              <a:rPr lang="en-US" sz="2400" dirty="0"/>
              <a:t>If I tried to test the theory in a whole new way, would I find the same result? </a:t>
            </a:r>
            <a:endParaRPr lang="en-US" sz="2800" dirty="0"/>
          </a:p>
        </p:txBody>
      </p:sp>
    </p:spTree>
    <p:extLst>
      <p:ext uri="{BB962C8B-B14F-4D97-AF65-F5344CB8AC3E}">
        <p14:creationId xmlns:p14="http://schemas.microsoft.com/office/powerpoint/2010/main" val="2394042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Bootstrapping: issues</a:t>
            </a:r>
          </a:p>
        </p:txBody>
      </p:sp>
      <p:sp>
        <p:nvSpPr>
          <p:cNvPr id="5" name="TextBox 4"/>
          <p:cNvSpPr txBox="1"/>
          <p:nvPr/>
        </p:nvSpPr>
        <p:spPr>
          <a:xfrm>
            <a:off x="152400" y="1524000"/>
            <a:ext cx="8226490" cy="4154984"/>
          </a:xfrm>
          <a:prstGeom prst="rect">
            <a:avLst/>
          </a:prstGeom>
          <a:noFill/>
        </p:spPr>
        <p:txBody>
          <a:bodyPr wrap="square" rtlCol="0">
            <a:spAutoFit/>
          </a:bodyPr>
          <a:lstStyle/>
          <a:p>
            <a:pPr>
              <a:buFont typeface="Arial" pitchFamily="34" charset="0"/>
              <a:buChar char="•"/>
            </a:pPr>
            <a:r>
              <a:rPr lang="en-US" sz="2400" dirty="0"/>
              <a:t>The structure of the bootstrap resampling must match the structure of the </a:t>
            </a:r>
            <a:r>
              <a:rPr lang="en-US" sz="2400" i="1" dirty="0"/>
              <a:t>original </a:t>
            </a:r>
            <a:r>
              <a:rPr lang="en-US" sz="2400" dirty="0"/>
              <a:t>sample design. If the original sample design was clustered, the bootstrap must draw a clustered sample. </a:t>
            </a:r>
          </a:p>
          <a:p>
            <a:pPr lvl="1">
              <a:buFont typeface="Arial" pitchFamily="34" charset="0"/>
              <a:buChar char="•"/>
            </a:pPr>
            <a:r>
              <a:rPr lang="en-US" sz="2400" dirty="0"/>
              <a:t>Take a random sample of people, not of the observations on each person</a:t>
            </a:r>
          </a:p>
          <a:p>
            <a:pPr lvl="1">
              <a:buFont typeface="Arial" pitchFamily="34" charset="0"/>
              <a:buChar char="•"/>
            </a:pPr>
            <a:r>
              <a:rPr lang="en-US" sz="2400" dirty="0"/>
              <a:t>Take a random sample of neighborhoods, not of the observations within neighborhoods</a:t>
            </a:r>
          </a:p>
          <a:p>
            <a:pPr lvl="1">
              <a:buFont typeface="Arial" pitchFamily="34" charset="0"/>
              <a:buChar char="•"/>
            </a:pPr>
            <a:r>
              <a:rPr lang="en-US" sz="2400" dirty="0"/>
              <a:t>This means the resamples will not have the same number of observations as the original sample, but will have the same number of clustering unit</a:t>
            </a:r>
          </a:p>
        </p:txBody>
      </p:sp>
    </p:spTree>
    <p:extLst>
      <p:ext uri="{BB962C8B-B14F-4D97-AF65-F5344CB8AC3E}">
        <p14:creationId xmlns:p14="http://schemas.microsoft.com/office/powerpoint/2010/main" val="3166852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Bootstrapping: issues</a:t>
            </a:r>
          </a:p>
        </p:txBody>
      </p:sp>
      <p:sp>
        <p:nvSpPr>
          <p:cNvPr id="5" name="TextBox 4"/>
          <p:cNvSpPr txBox="1"/>
          <p:nvPr/>
        </p:nvSpPr>
        <p:spPr>
          <a:xfrm>
            <a:off x="152400" y="1524000"/>
            <a:ext cx="8226490" cy="4708981"/>
          </a:xfrm>
          <a:prstGeom prst="rect">
            <a:avLst/>
          </a:prstGeom>
          <a:noFill/>
        </p:spPr>
        <p:txBody>
          <a:bodyPr wrap="square" rtlCol="0">
            <a:spAutoFit/>
          </a:bodyPr>
          <a:lstStyle/>
          <a:p>
            <a:pPr>
              <a:buFont typeface="Arial" pitchFamily="34" charset="0"/>
              <a:buChar char="•"/>
            </a:pPr>
            <a:r>
              <a:rPr lang="en-US" sz="2000" dirty="0"/>
              <a:t>Sometimes the bootstrap doesn’t work.  I don’t understand the rules, but ask a stats person before applying it for any specific estimator.  </a:t>
            </a:r>
          </a:p>
          <a:p>
            <a:pPr>
              <a:buFont typeface="Arial" pitchFamily="34" charset="0"/>
              <a:buChar char="•"/>
            </a:pPr>
            <a:r>
              <a:rPr lang="en-US" sz="2000" dirty="0"/>
              <a:t>There is a large technical literature on “bias correction” in the bootstrap.  In my experience, it doesn’t make a big difference.  </a:t>
            </a:r>
          </a:p>
          <a:p>
            <a:pPr lvl="1">
              <a:buFont typeface="Arial" pitchFamily="34" charset="0"/>
              <a:buChar char="•"/>
            </a:pPr>
            <a:r>
              <a:rPr lang="en-US" sz="2000" dirty="0"/>
              <a:t>Take the 2.5</a:t>
            </a:r>
            <a:r>
              <a:rPr lang="en-US" sz="2000" baseline="30000" dirty="0"/>
              <a:t>th</a:t>
            </a:r>
            <a:r>
              <a:rPr lang="en-US" sz="2000" dirty="0"/>
              <a:t> percentile and 97.5</a:t>
            </a:r>
            <a:r>
              <a:rPr lang="en-US" sz="2000" baseline="30000" dirty="0"/>
              <a:t>th</a:t>
            </a:r>
            <a:r>
              <a:rPr lang="en-US" sz="2000" dirty="0"/>
              <a:t> percentile observations and use those as 95% CIs.</a:t>
            </a:r>
          </a:p>
          <a:p>
            <a:pPr lvl="1">
              <a:buFont typeface="Arial" pitchFamily="34" charset="0"/>
              <a:buChar char="•"/>
            </a:pPr>
            <a:r>
              <a:rPr lang="en-US" sz="2000" dirty="0"/>
              <a:t>Take the standard deviation of the effect estimates and use those to calculate the CI</a:t>
            </a:r>
          </a:p>
          <a:p>
            <a:pPr lvl="2">
              <a:buFont typeface="Arial" pitchFamily="34" charset="0"/>
              <a:buChar char="•"/>
            </a:pPr>
            <a:r>
              <a:rPr lang="en-US" sz="2000" dirty="0"/>
              <a:t>If you use this strategy, you have to decide if the center is the median of the bootstrapped estimates or the effect estimate in the primary sample</a:t>
            </a:r>
          </a:p>
          <a:p>
            <a:pPr>
              <a:buFont typeface="Arial" pitchFamily="34" charset="0"/>
              <a:buChar char="•"/>
            </a:pPr>
            <a:r>
              <a:rPr lang="en-US" sz="2000" dirty="0"/>
              <a:t>If you are calculating a familiar estimator (regression coefficients) with a straightforward standard error, you don’t need the bootstrap, but try it a few times to convince yourself that bootstrapping works. </a:t>
            </a:r>
          </a:p>
          <a:p>
            <a:pPr>
              <a:buFont typeface="Arial" pitchFamily="34" charset="0"/>
              <a:buChar char="•"/>
            </a:pPr>
            <a:endParaRPr lang="en-US"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Note the parallel with multiple imputation</a:t>
            </a:r>
          </a:p>
        </p:txBody>
      </p:sp>
      <p:sp>
        <p:nvSpPr>
          <p:cNvPr id="2" name="Content Placeholder 1"/>
          <p:cNvSpPr>
            <a:spLocks noGrp="1"/>
          </p:cNvSpPr>
          <p:nvPr>
            <p:ph idx="1"/>
          </p:nvPr>
        </p:nvSpPr>
        <p:spPr>
          <a:xfrm>
            <a:off x="228600" y="1774825"/>
            <a:ext cx="8458200" cy="4625975"/>
          </a:xfrm>
        </p:spPr>
        <p:txBody>
          <a:bodyPr/>
          <a:lstStyle/>
          <a:p>
            <a:pPr marL="633412" indent="-514350">
              <a:buFont typeface="+mj-lt"/>
              <a:buAutoNum type="arabicPeriod"/>
            </a:pPr>
            <a:r>
              <a:rPr lang="en-US" sz="2800" dirty="0"/>
              <a:t>Estimate the missing value.</a:t>
            </a:r>
          </a:p>
          <a:p>
            <a:pPr marL="633412" indent="-514350">
              <a:buFont typeface="+mj-lt"/>
              <a:buAutoNum type="arabicPeriod"/>
            </a:pPr>
            <a:r>
              <a:rPr lang="en-US" sz="2800" dirty="0"/>
              <a:t>Estimate the parameter of interest (</a:t>
            </a:r>
            <a:r>
              <a:rPr lang="en-US" sz="2800" dirty="0" err="1"/>
              <a:t>e.g</a:t>
            </a:r>
            <a:r>
              <a:rPr lang="en-US" sz="2800" dirty="0"/>
              <a:t> your regression coefficient)</a:t>
            </a:r>
          </a:p>
          <a:p>
            <a:pPr marL="633412" indent="-514350">
              <a:buFont typeface="+mj-lt"/>
              <a:buAutoNum type="arabicPeriod"/>
            </a:pPr>
            <a:r>
              <a:rPr lang="en-US" sz="2800" dirty="0"/>
              <a:t>Add uncertainty to your parameter estimate to account for the uncertainty in the imputation of the missing value.</a:t>
            </a:r>
            <a:endParaRPr lang="en-US" sz="2400" dirty="0"/>
          </a:p>
          <a:p>
            <a:endParaRPr lang="en-US" sz="2400" dirty="0"/>
          </a:p>
        </p:txBody>
      </p:sp>
      <p:sp>
        <p:nvSpPr>
          <p:cNvPr id="3" name="Slide Number Placeholder 2"/>
          <p:cNvSpPr>
            <a:spLocks noGrp="1"/>
          </p:cNvSpPr>
          <p:nvPr>
            <p:ph type="sldNum" sz="quarter" idx="12"/>
          </p:nvPr>
        </p:nvSpPr>
        <p:spPr/>
        <p:txBody>
          <a:bodyPr/>
          <a:lstStyle/>
          <a:p>
            <a:pPr>
              <a:defRPr/>
            </a:pPr>
            <a:fld id="{6839444B-C978-47A6-9044-3A9890089F7D}" type="slidenum">
              <a:rPr lang="en-US" smtClean="0"/>
              <a:pPr>
                <a:defRPr/>
              </a:pPr>
              <a:t>32</a:t>
            </a:fld>
            <a:endParaRPr lang="en-US"/>
          </a:p>
        </p:txBody>
      </p:sp>
    </p:spTree>
    <p:extLst>
      <p:ext uri="{BB962C8B-B14F-4D97-AF65-F5344CB8AC3E}">
        <p14:creationId xmlns:p14="http://schemas.microsoft.com/office/powerpoint/2010/main" val="834951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Handling Missing Data: multiple imputation</a:t>
            </a:r>
          </a:p>
        </p:txBody>
      </p:sp>
      <p:sp>
        <p:nvSpPr>
          <p:cNvPr id="2" name="Content Placeholder 1"/>
          <p:cNvSpPr>
            <a:spLocks noGrp="1"/>
          </p:cNvSpPr>
          <p:nvPr>
            <p:ph idx="1"/>
          </p:nvPr>
        </p:nvSpPr>
        <p:spPr>
          <a:xfrm>
            <a:off x="228600" y="1774825"/>
            <a:ext cx="8458200" cy="4625975"/>
          </a:xfrm>
        </p:spPr>
        <p:txBody>
          <a:bodyPr/>
          <a:lstStyle/>
          <a:p>
            <a:pPr marL="633412" indent="-514350">
              <a:buFont typeface="+mj-lt"/>
              <a:buAutoNum type="arabicPeriod"/>
            </a:pPr>
            <a:r>
              <a:rPr lang="en-US" sz="2800" dirty="0"/>
              <a:t>Estimate the missing value.</a:t>
            </a:r>
          </a:p>
          <a:p>
            <a:pPr marL="925512" lvl="1" indent="-514350">
              <a:buFont typeface="Arial" pitchFamily="34" charset="0"/>
              <a:buChar char="•"/>
            </a:pPr>
            <a:r>
              <a:rPr lang="en-US" sz="2400" dirty="0"/>
              <a:t>Use the observed values of that variable and all others to estimate the missing value.  </a:t>
            </a:r>
          </a:p>
          <a:p>
            <a:pPr marL="925512" lvl="1" indent="-514350">
              <a:buFont typeface="Arial" pitchFamily="34" charset="0"/>
              <a:buChar char="•"/>
            </a:pPr>
            <a:r>
              <a:rPr lang="en-US" sz="2400" dirty="0"/>
              <a:t>Estimate it as the predicted value conditional on the other covariates + a random error term, where the random term follows the overall distribution of the variable</a:t>
            </a:r>
          </a:p>
          <a:p>
            <a:pPr marL="925512" lvl="1" indent="-514350">
              <a:buFont typeface="Arial" pitchFamily="34" charset="0"/>
              <a:buChar char="•"/>
            </a:pPr>
            <a:r>
              <a:rPr lang="en-US" sz="2400" dirty="0"/>
              <a:t>Repeat this several (e.g., 20) times: each time the “fixed” part is the same, but the random part differs. </a:t>
            </a:r>
          </a:p>
          <a:p>
            <a:pPr marL="925512" lvl="1" indent="-514350">
              <a:buFont typeface="Arial" pitchFamily="34" charset="0"/>
              <a:buChar char="•"/>
            </a:pPr>
            <a:r>
              <a:rPr lang="en-US" sz="2400" dirty="0"/>
              <a:t>You now have several (e.g., 20) </a:t>
            </a:r>
            <a:r>
              <a:rPr lang="en-US" sz="2400" i="1" dirty="0"/>
              <a:t>possible </a:t>
            </a:r>
            <a:r>
              <a:rPr lang="en-US" sz="2400" dirty="0"/>
              <a:t>data sets</a:t>
            </a:r>
          </a:p>
          <a:p>
            <a:endParaRPr lang="en-US" sz="2400" dirty="0"/>
          </a:p>
        </p:txBody>
      </p:sp>
      <p:sp>
        <p:nvSpPr>
          <p:cNvPr id="3" name="Slide Number Placeholder 2"/>
          <p:cNvSpPr>
            <a:spLocks noGrp="1"/>
          </p:cNvSpPr>
          <p:nvPr>
            <p:ph type="sldNum" sz="quarter" idx="12"/>
          </p:nvPr>
        </p:nvSpPr>
        <p:spPr/>
        <p:txBody>
          <a:bodyPr/>
          <a:lstStyle/>
          <a:p>
            <a:pPr>
              <a:defRPr/>
            </a:pPr>
            <a:fld id="{6839444B-C978-47A6-9044-3A9890089F7D}" type="slidenum">
              <a:rPr lang="en-US" smtClean="0"/>
              <a:pPr>
                <a:defRPr/>
              </a:pPr>
              <a:t>33</a:t>
            </a:fld>
            <a:endParaRPr lang="en-US"/>
          </a:p>
        </p:txBody>
      </p:sp>
    </p:spTree>
    <p:extLst>
      <p:ext uri="{BB962C8B-B14F-4D97-AF65-F5344CB8AC3E}">
        <p14:creationId xmlns:p14="http://schemas.microsoft.com/office/powerpoint/2010/main" val="2863656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a:xfrm>
            <a:off x="8204200" y="6850380"/>
            <a:ext cx="733425" cy="274638"/>
          </a:xfrm>
        </p:spPr>
        <p:txBody>
          <a:bodyPr/>
          <a:lstStyle/>
          <a:p>
            <a:fld id="{4E9AB026-8D2C-4742-B5A6-FE21C0C6C971}" type="slidenum">
              <a:rPr lang="en-US"/>
              <a:pPr/>
              <a:t>34</a:t>
            </a:fld>
            <a:endParaRPr lang="en-US"/>
          </a:p>
        </p:txBody>
      </p:sp>
      <p:sp>
        <p:nvSpPr>
          <p:cNvPr id="13314" name="Rectangle 2"/>
          <p:cNvSpPr>
            <a:spLocks noGrp="1" noChangeArrowheads="1"/>
          </p:cNvSpPr>
          <p:nvPr>
            <p:ph type="title"/>
          </p:nvPr>
        </p:nvSpPr>
        <p:spPr>
          <a:xfrm>
            <a:off x="457200" y="274638"/>
            <a:ext cx="8229600" cy="258762"/>
          </a:xfrm>
        </p:spPr>
        <p:txBody>
          <a:bodyPr>
            <a:noAutofit/>
          </a:bodyPr>
          <a:lstStyle/>
          <a:p>
            <a:pPr marL="762000" indent="-762000" algn="l"/>
            <a:r>
              <a:rPr lang="en-US" sz="3600" b="1" i="1" dirty="0">
                <a:cs typeface="Times New Roman" pitchFamily="18" charset="0"/>
              </a:rPr>
              <a:t>Imputation: </a:t>
            </a:r>
            <a:r>
              <a:rPr lang="en-US" sz="3600" dirty="0"/>
              <a:t>Multiple Copies of Dataset</a:t>
            </a:r>
          </a:p>
        </p:txBody>
      </p:sp>
      <p:pic>
        <p:nvPicPr>
          <p:cNvPr id="13322" name="Picture 10"/>
          <p:cNvPicPr>
            <a:picLocks noGrp="1" noChangeAspect="1" noChangeArrowheads="1"/>
          </p:cNvPicPr>
          <p:nvPr>
            <p:ph type="body" idx="1"/>
          </p:nvPr>
        </p:nvPicPr>
        <p:blipFill>
          <a:blip r:embed="rId3" cstate="print">
            <a:extLst>
              <a:ext uri="{28A0092B-C50C-407E-A947-70E740481C1C}">
                <a14:useLocalDpi xmlns:a14="http://schemas.microsoft.com/office/drawing/2010/main" val="0"/>
              </a:ext>
            </a:extLst>
          </a:blip>
          <a:srcRect/>
          <a:stretch>
            <a:fillRect/>
          </a:stretch>
        </p:blipFill>
        <p:spPr>
          <a:xfrm>
            <a:off x="685800" y="2125980"/>
            <a:ext cx="2665413" cy="2930525"/>
          </a:xfrm>
          <a:noFill/>
          <a:ln/>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Lst>
        </p:spPr>
      </p:pic>
      <p:pic>
        <p:nvPicPr>
          <p:cNvPr id="13324"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24400" y="4107180"/>
            <a:ext cx="3219450" cy="264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5" name="Picture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48200" y="1447800"/>
            <a:ext cx="3219450" cy="264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26" name="Line 14"/>
          <p:cNvSpPr>
            <a:spLocks noChangeShapeType="1"/>
          </p:cNvSpPr>
          <p:nvPr/>
        </p:nvSpPr>
        <p:spPr bwMode="auto">
          <a:xfrm flipV="1">
            <a:off x="3352800" y="2590800"/>
            <a:ext cx="1714500" cy="44958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Line 15"/>
          <p:cNvSpPr>
            <a:spLocks noChangeShapeType="1"/>
          </p:cNvSpPr>
          <p:nvPr/>
        </p:nvSpPr>
        <p:spPr bwMode="auto">
          <a:xfrm>
            <a:off x="3200400" y="4869180"/>
            <a:ext cx="3733800" cy="1600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Box 1"/>
          <p:cNvSpPr txBox="1"/>
          <p:nvPr/>
        </p:nvSpPr>
        <p:spPr>
          <a:xfrm>
            <a:off x="152400" y="6096000"/>
            <a:ext cx="3200400" cy="369332"/>
          </a:xfrm>
          <a:prstGeom prst="rect">
            <a:avLst/>
          </a:prstGeom>
          <a:noFill/>
        </p:spPr>
        <p:txBody>
          <a:bodyPr wrap="square" rtlCol="0">
            <a:spAutoFit/>
          </a:bodyPr>
          <a:lstStyle/>
          <a:p>
            <a:r>
              <a:rPr lang="en-US" dirty="0"/>
              <a:t>From: CFDR, BGSU</a:t>
            </a:r>
          </a:p>
        </p:txBody>
      </p:sp>
    </p:spTree>
    <p:extLst>
      <p:ext uri="{BB962C8B-B14F-4D97-AF65-F5344CB8AC3E}">
        <p14:creationId xmlns:p14="http://schemas.microsoft.com/office/powerpoint/2010/main" val="21426617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a:xfrm>
            <a:off x="8204200" y="6850380"/>
            <a:ext cx="733425" cy="274638"/>
          </a:xfrm>
        </p:spPr>
        <p:txBody>
          <a:bodyPr/>
          <a:lstStyle/>
          <a:p>
            <a:fld id="{4E9AB026-8D2C-4742-B5A6-FE21C0C6C971}" type="slidenum">
              <a:rPr lang="en-US"/>
              <a:pPr/>
              <a:t>35</a:t>
            </a:fld>
            <a:endParaRPr lang="en-US"/>
          </a:p>
        </p:txBody>
      </p:sp>
      <p:sp>
        <p:nvSpPr>
          <p:cNvPr id="13314" name="Rectangle 2"/>
          <p:cNvSpPr>
            <a:spLocks noGrp="1" noChangeArrowheads="1"/>
          </p:cNvSpPr>
          <p:nvPr>
            <p:ph type="title"/>
          </p:nvPr>
        </p:nvSpPr>
        <p:spPr>
          <a:xfrm>
            <a:off x="457200" y="274638"/>
            <a:ext cx="8229600" cy="258762"/>
          </a:xfrm>
        </p:spPr>
        <p:txBody>
          <a:bodyPr>
            <a:noAutofit/>
          </a:bodyPr>
          <a:lstStyle/>
          <a:p>
            <a:pPr marL="762000" indent="-762000" algn="l"/>
            <a:r>
              <a:rPr lang="en-US" sz="3600" b="1" i="1" dirty="0">
                <a:cs typeface="Times New Roman" pitchFamily="18" charset="0"/>
              </a:rPr>
              <a:t>Imputation: </a:t>
            </a:r>
            <a:r>
              <a:rPr lang="en-US" sz="3600" dirty="0"/>
              <a:t>Iterative</a:t>
            </a:r>
          </a:p>
        </p:txBody>
      </p:sp>
      <p:pic>
        <p:nvPicPr>
          <p:cNvPr id="13322" name="Picture 10"/>
          <p:cNvPicPr>
            <a:picLocks noGrp="1" noChangeAspect="1" noChangeArrowheads="1"/>
          </p:cNvPicPr>
          <p:nvPr>
            <p:ph type="body" idx="1"/>
          </p:nvPr>
        </p:nvPicPr>
        <p:blipFill>
          <a:blip r:embed="rId3" cstate="print">
            <a:extLst>
              <a:ext uri="{28A0092B-C50C-407E-A947-70E740481C1C}">
                <a14:useLocalDpi xmlns:a14="http://schemas.microsoft.com/office/drawing/2010/main" val="0"/>
              </a:ext>
            </a:extLst>
          </a:blip>
          <a:srcRect/>
          <a:stretch>
            <a:fillRect/>
          </a:stretch>
        </p:blipFill>
        <p:spPr>
          <a:xfrm>
            <a:off x="304800" y="4266276"/>
            <a:ext cx="1674553" cy="1829724"/>
          </a:xfrm>
          <a:noFill/>
          <a:ln/>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Lst>
        </p:spPr>
      </p:pic>
      <p:pic>
        <p:nvPicPr>
          <p:cNvPr id="13324"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10856" y="4838700"/>
            <a:ext cx="2256444" cy="1842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5" name="Picture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90800" y="2369127"/>
            <a:ext cx="2256444" cy="1842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26" name="Line 14"/>
          <p:cNvSpPr>
            <a:spLocks noChangeShapeType="1"/>
          </p:cNvSpPr>
          <p:nvPr/>
        </p:nvSpPr>
        <p:spPr bwMode="auto">
          <a:xfrm flipV="1">
            <a:off x="1905000" y="4211782"/>
            <a:ext cx="2514600" cy="164799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Line 15"/>
          <p:cNvSpPr>
            <a:spLocks noChangeShapeType="1"/>
          </p:cNvSpPr>
          <p:nvPr/>
        </p:nvSpPr>
        <p:spPr bwMode="auto">
          <a:xfrm>
            <a:off x="1905000" y="6019800"/>
            <a:ext cx="2514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Box 1"/>
          <p:cNvSpPr txBox="1"/>
          <p:nvPr/>
        </p:nvSpPr>
        <p:spPr>
          <a:xfrm>
            <a:off x="144780" y="6330835"/>
            <a:ext cx="3200400" cy="369332"/>
          </a:xfrm>
          <a:prstGeom prst="rect">
            <a:avLst/>
          </a:prstGeom>
          <a:noFill/>
        </p:spPr>
        <p:txBody>
          <a:bodyPr wrap="square" rtlCol="0">
            <a:spAutoFit/>
          </a:bodyPr>
          <a:lstStyle/>
          <a:p>
            <a:r>
              <a:rPr lang="en-US" dirty="0"/>
              <a:t>From: CFDR, BGSU</a:t>
            </a:r>
          </a:p>
        </p:txBody>
      </p:sp>
      <p:sp>
        <p:nvSpPr>
          <p:cNvPr id="3" name="TextBox 2"/>
          <p:cNvSpPr txBox="1"/>
          <p:nvPr/>
        </p:nvSpPr>
        <p:spPr>
          <a:xfrm>
            <a:off x="5181600" y="1630463"/>
            <a:ext cx="3657600" cy="5016758"/>
          </a:xfrm>
          <a:prstGeom prst="rect">
            <a:avLst/>
          </a:prstGeom>
          <a:noFill/>
        </p:spPr>
        <p:txBody>
          <a:bodyPr wrap="square" rtlCol="0">
            <a:spAutoFit/>
          </a:bodyPr>
          <a:lstStyle/>
          <a:p>
            <a:pPr marL="285750" indent="-285750">
              <a:buFont typeface="Arial" pitchFamily="34" charset="0"/>
              <a:buChar char="•"/>
            </a:pPr>
            <a:r>
              <a:rPr lang="en-US" sz="2000" dirty="0"/>
              <a:t>Each imputation requires an assumed covariance matrix or regression model for the “fixed” part of the prediction, based on all the observed variables.</a:t>
            </a:r>
          </a:p>
          <a:p>
            <a:pPr marL="285750" indent="-285750">
              <a:buFont typeface="Arial" pitchFamily="34" charset="0"/>
              <a:buChar char="•"/>
            </a:pPr>
            <a:r>
              <a:rPr lang="en-US" sz="2000" dirty="0"/>
              <a:t>Once you have imputed, your best estimates of these coefficients will change.</a:t>
            </a:r>
          </a:p>
          <a:p>
            <a:pPr marL="285750" indent="-285750">
              <a:buFont typeface="Arial" pitchFamily="34" charset="0"/>
              <a:buChar char="•"/>
            </a:pPr>
            <a:r>
              <a:rPr lang="en-US" sz="2000" dirty="0"/>
              <a:t>So the computer iterates: estimate the covariance matrix, fill in the data, re-estimate the covariance matrix, fill in new data, re-estimate the covariance matrix… until it’s stable.</a:t>
            </a:r>
          </a:p>
        </p:txBody>
      </p:sp>
    </p:spTree>
    <p:extLst>
      <p:ext uri="{BB962C8B-B14F-4D97-AF65-F5344CB8AC3E}">
        <p14:creationId xmlns:p14="http://schemas.microsoft.com/office/powerpoint/2010/main" val="2580874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Handling Missing Data: multiple imputation</a:t>
            </a:r>
          </a:p>
        </p:txBody>
      </p:sp>
      <p:sp>
        <p:nvSpPr>
          <p:cNvPr id="2" name="Content Placeholder 1"/>
          <p:cNvSpPr>
            <a:spLocks noGrp="1"/>
          </p:cNvSpPr>
          <p:nvPr>
            <p:ph idx="1"/>
          </p:nvPr>
        </p:nvSpPr>
        <p:spPr>
          <a:xfrm>
            <a:off x="228600" y="1774825"/>
            <a:ext cx="8458200" cy="4625975"/>
          </a:xfrm>
        </p:spPr>
        <p:txBody>
          <a:bodyPr/>
          <a:lstStyle/>
          <a:p>
            <a:pPr marL="633412" indent="-514350">
              <a:buFont typeface="+mj-lt"/>
              <a:buAutoNum type="arabicPeriod"/>
            </a:pPr>
            <a:r>
              <a:rPr lang="en-US" sz="2800" dirty="0"/>
              <a:t>Estimate the missing value.</a:t>
            </a:r>
          </a:p>
          <a:p>
            <a:pPr marL="925512" lvl="1" indent="-514350">
              <a:buFont typeface="Arial" pitchFamily="34" charset="0"/>
              <a:buChar char="•"/>
            </a:pPr>
            <a:r>
              <a:rPr lang="en-US" sz="2000" dirty="0"/>
              <a:t>You now have several (e.g., 20) </a:t>
            </a:r>
            <a:r>
              <a:rPr lang="en-US" sz="2000" i="1" dirty="0"/>
              <a:t>possible </a:t>
            </a:r>
            <a:r>
              <a:rPr lang="en-US" sz="2000" dirty="0"/>
              <a:t>data sets</a:t>
            </a:r>
          </a:p>
          <a:p>
            <a:pPr marL="633412" indent="-514350">
              <a:buFont typeface="+mj-lt"/>
              <a:buAutoNum type="arabicPeriod"/>
            </a:pPr>
            <a:r>
              <a:rPr lang="en-US" sz="2800" dirty="0"/>
              <a:t>Estimate the parameter of interest (</a:t>
            </a:r>
            <a:r>
              <a:rPr lang="en-US" sz="2800" dirty="0" err="1"/>
              <a:t>e.g</a:t>
            </a:r>
            <a:r>
              <a:rPr lang="en-US" sz="2800" dirty="0"/>
              <a:t> your regression coefficient) </a:t>
            </a:r>
          </a:p>
          <a:p>
            <a:pPr marL="925512" lvl="1" indent="-514350">
              <a:buFont typeface="Arial" pitchFamily="34" charset="0"/>
              <a:buChar char="•"/>
            </a:pPr>
            <a:r>
              <a:rPr lang="en-US" sz="2000" dirty="0"/>
              <a:t>Derive one parameter estimate in each of the possible data sets. </a:t>
            </a:r>
          </a:p>
          <a:p>
            <a:pPr marL="925512" lvl="1" indent="-514350">
              <a:buFont typeface="Arial" pitchFamily="34" charset="0"/>
              <a:buChar char="•"/>
            </a:pPr>
            <a:r>
              <a:rPr lang="en-US" sz="2000" dirty="0"/>
              <a:t>Now you have a distribution of estimates, some bigger, some smaller</a:t>
            </a:r>
          </a:p>
          <a:p>
            <a:pPr marL="925512" lvl="1" indent="-514350">
              <a:buFont typeface="Arial" pitchFamily="34" charset="0"/>
              <a:buChar char="•"/>
            </a:pPr>
            <a:r>
              <a:rPr lang="en-US" sz="2000" dirty="0"/>
              <a:t>Within each data set, there are confidence bounds around the parameter estimate</a:t>
            </a:r>
          </a:p>
          <a:p>
            <a:pPr marL="633412" indent="-514350">
              <a:buFont typeface="+mj-lt"/>
              <a:buAutoNum type="arabicPeriod"/>
            </a:pPr>
            <a:r>
              <a:rPr lang="en-US" sz="2800" dirty="0"/>
              <a:t>Add uncertainty to your parameter estimate to account for the uncertainty in the imputation of the missing value.</a:t>
            </a:r>
            <a:endParaRPr lang="en-US" sz="2400" dirty="0"/>
          </a:p>
          <a:p>
            <a:endParaRPr lang="en-US" sz="2400" dirty="0"/>
          </a:p>
        </p:txBody>
      </p:sp>
      <p:sp>
        <p:nvSpPr>
          <p:cNvPr id="3" name="Slide Number Placeholder 2"/>
          <p:cNvSpPr>
            <a:spLocks noGrp="1"/>
          </p:cNvSpPr>
          <p:nvPr>
            <p:ph type="sldNum" sz="quarter" idx="12"/>
          </p:nvPr>
        </p:nvSpPr>
        <p:spPr/>
        <p:txBody>
          <a:bodyPr/>
          <a:lstStyle/>
          <a:p>
            <a:pPr>
              <a:defRPr/>
            </a:pPr>
            <a:fld id="{6839444B-C978-47A6-9044-3A9890089F7D}" type="slidenum">
              <a:rPr lang="en-US" smtClean="0"/>
              <a:pPr>
                <a:defRPr/>
              </a:pPr>
              <a:t>36</a:t>
            </a:fld>
            <a:endParaRPr lang="en-US"/>
          </a:p>
        </p:txBody>
      </p:sp>
    </p:spTree>
    <p:extLst>
      <p:ext uri="{BB962C8B-B14F-4D97-AF65-F5344CB8AC3E}">
        <p14:creationId xmlns:p14="http://schemas.microsoft.com/office/powerpoint/2010/main" val="1238004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Handling Missing Data: multiple imputation</a:t>
            </a:r>
          </a:p>
        </p:txBody>
      </p:sp>
      <p:sp>
        <p:nvSpPr>
          <p:cNvPr id="2" name="Content Placeholder 1"/>
          <p:cNvSpPr>
            <a:spLocks noGrp="1"/>
          </p:cNvSpPr>
          <p:nvPr>
            <p:ph idx="1"/>
          </p:nvPr>
        </p:nvSpPr>
        <p:spPr>
          <a:xfrm>
            <a:off x="228600" y="1774825"/>
            <a:ext cx="8458200" cy="4625975"/>
          </a:xfrm>
        </p:spPr>
        <p:txBody>
          <a:bodyPr/>
          <a:lstStyle/>
          <a:p>
            <a:pPr marL="633412" indent="-514350">
              <a:buFont typeface="+mj-lt"/>
              <a:buAutoNum type="arabicPeriod"/>
            </a:pPr>
            <a:r>
              <a:rPr lang="en-US" sz="2800" dirty="0"/>
              <a:t>Estimate the missing value.</a:t>
            </a:r>
          </a:p>
          <a:p>
            <a:pPr marL="925512" lvl="1" indent="-514350">
              <a:buFont typeface="Arial" pitchFamily="34" charset="0"/>
              <a:buChar char="•"/>
            </a:pPr>
            <a:r>
              <a:rPr lang="en-US" sz="2000" dirty="0"/>
              <a:t>You now have several (e.g., 20) </a:t>
            </a:r>
            <a:r>
              <a:rPr lang="en-US" sz="2000" i="1" dirty="0"/>
              <a:t>possible </a:t>
            </a:r>
            <a:r>
              <a:rPr lang="en-US" sz="2000" dirty="0"/>
              <a:t>data sets</a:t>
            </a:r>
          </a:p>
          <a:p>
            <a:pPr marL="633412" indent="-514350">
              <a:buFont typeface="+mj-lt"/>
              <a:buAutoNum type="arabicPeriod"/>
            </a:pPr>
            <a:r>
              <a:rPr lang="en-US" sz="2800" dirty="0"/>
              <a:t>Estimate the parameter of interest (e.g., your regression coefficient) </a:t>
            </a:r>
          </a:p>
          <a:p>
            <a:pPr marL="633412" indent="-514350">
              <a:buFont typeface="+mj-lt"/>
              <a:buAutoNum type="arabicPeriod"/>
            </a:pPr>
            <a:r>
              <a:rPr lang="en-US" sz="2800" dirty="0"/>
              <a:t>Add uncertainty to your parameter estimate to account for the uncertainty in the imputation of the missing value.</a:t>
            </a:r>
          </a:p>
          <a:p>
            <a:pPr marL="925512" lvl="1" indent="-514350"/>
            <a:r>
              <a:rPr lang="en-US" sz="2000" dirty="0"/>
              <a:t>Combine the two sources of uncertainty: within data set variance in your estimate + between data set variance in your estimate</a:t>
            </a:r>
          </a:p>
          <a:p>
            <a:endParaRPr lang="en-US" sz="2400" dirty="0"/>
          </a:p>
        </p:txBody>
      </p:sp>
      <p:sp>
        <p:nvSpPr>
          <p:cNvPr id="3" name="Slide Number Placeholder 2"/>
          <p:cNvSpPr>
            <a:spLocks noGrp="1"/>
          </p:cNvSpPr>
          <p:nvPr>
            <p:ph type="sldNum" sz="quarter" idx="12"/>
          </p:nvPr>
        </p:nvSpPr>
        <p:spPr/>
        <p:txBody>
          <a:bodyPr/>
          <a:lstStyle/>
          <a:p>
            <a:pPr>
              <a:defRPr/>
            </a:pPr>
            <a:fld id="{6839444B-C978-47A6-9044-3A9890089F7D}" type="slidenum">
              <a:rPr lang="en-US" smtClean="0"/>
              <a:pPr>
                <a:defRPr/>
              </a:pPr>
              <a:t>37</a:t>
            </a:fld>
            <a:endParaRPr lang="en-US"/>
          </a:p>
        </p:txBody>
      </p:sp>
    </p:spTree>
    <p:extLst>
      <p:ext uri="{BB962C8B-B14F-4D97-AF65-F5344CB8AC3E}">
        <p14:creationId xmlns:p14="http://schemas.microsoft.com/office/powerpoint/2010/main" val="4073160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ChangeArrowheads="1"/>
          </p:cNvSpPr>
          <p:nvPr>
            <p:ph type="title"/>
          </p:nvPr>
        </p:nvSpPr>
        <p:spPr>
          <a:xfrm>
            <a:off x="0" y="0"/>
            <a:ext cx="9144000" cy="1143000"/>
          </a:xfrm>
        </p:spPr>
        <p:txBody>
          <a:bodyPr/>
          <a:lstStyle/>
          <a:p>
            <a:r>
              <a:rPr lang="en-US" sz="4000" dirty="0"/>
              <a:t>Multiple Imputation: a really nice picture</a:t>
            </a:r>
            <a:br>
              <a:rPr lang="en-US" sz="4000" dirty="0"/>
            </a:br>
            <a:r>
              <a:rPr lang="en-US" sz="2400" dirty="0"/>
              <a:t>Rubin 1987</a:t>
            </a:r>
          </a:p>
        </p:txBody>
      </p:sp>
      <p:grpSp>
        <p:nvGrpSpPr>
          <p:cNvPr id="604196" name="Group 36"/>
          <p:cNvGrpSpPr>
            <a:grpSpLocks/>
          </p:cNvGrpSpPr>
          <p:nvPr/>
        </p:nvGrpSpPr>
        <p:grpSpPr bwMode="auto">
          <a:xfrm>
            <a:off x="2590800" y="2209800"/>
            <a:ext cx="2971800" cy="3886200"/>
            <a:chOff x="2784" y="1008"/>
            <a:chExt cx="1872" cy="1632"/>
          </a:xfrm>
        </p:grpSpPr>
        <p:sp>
          <p:nvSpPr>
            <p:cNvPr id="604164" name="Rectangle 4"/>
            <p:cNvSpPr>
              <a:spLocks noChangeArrowheads="1"/>
            </p:cNvSpPr>
            <p:nvPr/>
          </p:nvSpPr>
          <p:spPr bwMode="auto">
            <a:xfrm>
              <a:off x="3552" y="100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65" name="Rectangle 5"/>
            <p:cNvSpPr>
              <a:spLocks noChangeArrowheads="1"/>
            </p:cNvSpPr>
            <p:nvPr/>
          </p:nvSpPr>
          <p:spPr bwMode="auto">
            <a:xfrm>
              <a:off x="4368" y="1392"/>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66" name="Rectangle 6"/>
            <p:cNvSpPr>
              <a:spLocks noChangeArrowheads="1"/>
            </p:cNvSpPr>
            <p:nvPr/>
          </p:nvSpPr>
          <p:spPr bwMode="auto">
            <a:xfrm>
              <a:off x="3840" y="1392"/>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67" name="Rectangle 7"/>
            <p:cNvSpPr>
              <a:spLocks noChangeArrowheads="1"/>
            </p:cNvSpPr>
            <p:nvPr/>
          </p:nvSpPr>
          <p:spPr bwMode="auto">
            <a:xfrm>
              <a:off x="3312" y="1392"/>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68" name="Rectangle 8"/>
            <p:cNvSpPr>
              <a:spLocks noChangeArrowheads="1"/>
            </p:cNvSpPr>
            <p:nvPr/>
          </p:nvSpPr>
          <p:spPr bwMode="auto">
            <a:xfrm>
              <a:off x="2784" y="1392"/>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0" name="Rectangle 10"/>
            <p:cNvSpPr>
              <a:spLocks noChangeArrowheads="1"/>
            </p:cNvSpPr>
            <p:nvPr/>
          </p:nvSpPr>
          <p:spPr bwMode="auto">
            <a:xfrm>
              <a:off x="4368" y="172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1" name="Rectangle 11"/>
            <p:cNvSpPr>
              <a:spLocks noChangeArrowheads="1"/>
            </p:cNvSpPr>
            <p:nvPr/>
          </p:nvSpPr>
          <p:spPr bwMode="auto">
            <a:xfrm>
              <a:off x="3840" y="172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2" name="Rectangle 12"/>
            <p:cNvSpPr>
              <a:spLocks noChangeArrowheads="1"/>
            </p:cNvSpPr>
            <p:nvPr/>
          </p:nvSpPr>
          <p:spPr bwMode="auto">
            <a:xfrm>
              <a:off x="3312" y="172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3" name="Rectangle 13"/>
            <p:cNvSpPr>
              <a:spLocks noChangeArrowheads="1"/>
            </p:cNvSpPr>
            <p:nvPr/>
          </p:nvSpPr>
          <p:spPr bwMode="auto">
            <a:xfrm>
              <a:off x="2784" y="172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4" name="Rectangle 14"/>
            <p:cNvSpPr>
              <a:spLocks noChangeArrowheads="1"/>
            </p:cNvSpPr>
            <p:nvPr/>
          </p:nvSpPr>
          <p:spPr bwMode="auto">
            <a:xfrm>
              <a:off x="4368" y="2064"/>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5" name="Rectangle 15"/>
            <p:cNvSpPr>
              <a:spLocks noChangeArrowheads="1"/>
            </p:cNvSpPr>
            <p:nvPr/>
          </p:nvSpPr>
          <p:spPr bwMode="auto">
            <a:xfrm>
              <a:off x="3840" y="2064"/>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6" name="Rectangle 16"/>
            <p:cNvSpPr>
              <a:spLocks noChangeArrowheads="1"/>
            </p:cNvSpPr>
            <p:nvPr/>
          </p:nvSpPr>
          <p:spPr bwMode="auto">
            <a:xfrm>
              <a:off x="3312" y="2064"/>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7" name="Rectangle 17"/>
            <p:cNvSpPr>
              <a:spLocks noChangeArrowheads="1"/>
            </p:cNvSpPr>
            <p:nvPr/>
          </p:nvSpPr>
          <p:spPr bwMode="auto">
            <a:xfrm>
              <a:off x="2784" y="2064"/>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8" name="Rectangle 18"/>
            <p:cNvSpPr>
              <a:spLocks noChangeArrowheads="1"/>
            </p:cNvSpPr>
            <p:nvPr/>
          </p:nvSpPr>
          <p:spPr bwMode="auto">
            <a:xfrm>
              <a:off x="3600" y="2448"/>
              <a:ext cx="288"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79" name="Line 19"/>
            <p:cNvSpPr>
              <a:spLocks noChangeShapeType="1"/>
            </p:cNvSpPr>
            <p:nvPr/>
          </p:nvSpPr>
          <p:spPr bwMode="auto">
            <a:xfrm flipH="1">
              <a:off x="2976" y="1104"/>
              <a:ext cx="52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0" name="Line 20"/>
            <p:cNvSpPr>
              <a:spLocks noChangeShapeType="1"/>
            </p:cNvSpPr>
            <p:nvPr/>
          </p:nvSpPr>
          <p:spPr bwMode="auto">
            <a:xfrm flipH="1">
              <a:off x="3360" y="1200"/>
              <a:ext cx="240"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1" name="Line 21"/>
            <p:cNvSpPr>
              <a:spLocks noChangeShapeType="1"/>
            </p:cNvSpPr>
            <p:nvPr/>
          </p:nvSpPr>
          <p:spPr bwMode="auto">
            <a:xfrm>
              <a:off x="3744" y="1200"/>
              <a:ext cx="192"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2" name="Line 22"/>
            <p:cNvSpPr>
              <a:spLocks noChangeShapeType="1"/>
            </p:cNvSpPr>
            <p:nvPr/>
          </p:nvSpPr>
          <p:spPr bwMode="auto">
            <a:xfrm>
              <a:off x="3888" y="1104"/>
              <a:ext cx="480"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4" name="Line 24"/>
            <p:cNvSpPr>
              <a:spLocks noChangeShapeType="1"/>
            </p:cNvSpPr>
            <p:nvPr/>
          </p:nvSpPr>
          <p:spPr bwMode="auto">
            <a:xfrm>
              <a:off x="2976" y="2304"/>
              <a:ext cx="576"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5" name="Line 25"/>
            <p:cNvSpPr>
              <a:spLocks noChangeShapeType="1"/>
            </p:cNvSpPr>
            <p:nvPr/>
          </p:nvSpPr>
          <p:spPr bwMode="auto">
            <a:xfrm>
              <a:off x="3504" y="2304"/>
              <a:ext cx="48" cy="9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6" name="Line 26"/>
            <p:cNvSpPr>
              <a:spLocks noChangeShapeType="1"/>
            </p:cNvSpPr>
            <p:nvPr/>
          </p:nvSpPr>
          <p:spPr bwMode="auto">
            <a:xfrm flipH="1">
              <a:off x="3792" y="2256"/>
              <a:ext cx="144"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7" name="Line 27"/>
            <p:cNvSpPr>
              <a:spLocks noChangeShapeType="1"/>
            </p:cNvSpPr>
            <p:nvPr/>
          </p:nvSpPr>
          <p:spPr bwMode="auto">
            <a:xfrm flipH="1">
              <a:off x="3936" y="2304"/>
              <a:ext cx="528"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8" name="Line 28"/>
            <p:cNvSpPr>
              <a:spLocks noChangeShapeType="1"/>
            </p:cNvSpPr>
            <p:nvPr/>
          </p:nvSpPr>
          <p:spPr bwMode="auto">
            <a:xfrm>
              <a:off x="2928" y="1584"/>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89" name="Line 29"/>
            <p:cNvSpPr>
              <a:spLocks noChangeShapeType="1"/>
            </p:cNvSpPr>
            <p:nvPr/>
          </p:nvSpPr>
          <p:spPr bwMode="auto">
            <a:xfrm>
              <a:off x="3456" y="1584"/>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0" name="Line 30"/>
            <p:cNvSpPr>
              <a:spLocks noChangeShapeType="1"/>
            </p:cNvSpPr>
            <p:nvPr/>
          </p:nvSpPr>
          <p:spPr bwMode="auto">
            <a:xfrm>
              <a:off x="3984" y="1584"/>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1" name="Line 31"/>
            <p:cNvSpPr>
              <a:spLocks noChangeShapeType="1"/>
            </p:cNvSpPr>
            <p:nvPr/>
          </p:nvSpPr>
          <p:spPr bwMode="auto">
            <a:xfrm>
              <a:off x="4512" y="1584"/>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2" name="Line 32"/>
            <p:cNvSpPr>
              <a:spLocks noChangeShapeType="1"/>
            </p:cNvSpPr>
            <p:nvPr/>
          </p:nvSpPr>
          <p:spPr bwMode="auto">
            <a:xfrm>
              <a:off x="2928" y="192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3" name="Line 33"/>
            <p:cNvSpPr>
              <a:spLocks noChangeShapeType="1"/>
            </p:cNvSpPr>
            <p:nvPr/>
          </p:nvSpPr>
          <p:spPr bwMode="auto">
            <a:xfrm>
              <a:off x="4512" y="192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4" name="Line 34"/>
            <p:cNvSpPr>
              <a:spLocks noChangeShapeType="1"/>
            </p:cNvSpPr>
            <p:nvPr/>
          </p:nvSpPr>
          <p:spPr bwMode="auto">
            <a:xfrm>
              <a:off x="3456" y="192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195" name="Line 35"/>
            <p:cNvSpPr>
              <a:spLocks noChangeShapeType="1"/>
            </p:cNvSpPr>
            <p:nvPr/>
          </p:nvSpPr>
          <p:spPr bwMode="auto">
            <a:xfrm>
              <a:off x="3984" y="192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5" name="TextBox 34"/>
          <p:cNvSpPr txBox="1"/>
          <p:nvPr/>
        </p:nvSpPr>
        <p:spPr>
          <a:xfrm>
            <a:off x="144780" y="6330835"/>
            <a:ext cx="3200400" cy="369332"/>
          </a:xfrm>
          <a:prstGeom prst="rect">
            <a:avLst/>
          </a:prstGeom>
          <a:noFill/>
        </p:spPr>
        <p:txBody>
          <a:bodyPr wrap="square" rtlCol="0">
            <a:spAutoFit/>
          </a:bodyPr>
          <a:lstStyle/>
          <a:p>
            <a:r>
              <a:rPr lang="en-US" dirty="0"/>
              <a:t>From: Von </a:t>
            </a:r>
            <a:r>
              <a:rPr lang="en-US" dirty="0" err="1"/>
              <a:t>Hippel</a:t>
            </a:r>
            <a:r>
              <a:rPr lang="en-US" dirty="0"/>
              <a:t> </a:t>
            </a:r>
          </a:p>
        </p:txBody>
      </p:sp>
      <p:sp>
        <p:nvSpPr>
          <p:cNvPr id="2" name="Slide Number Placeholder 1"/>
          <p:cNvSpPr>
            <a:spLocks noGrp="1"/>
          </p:cNvSpPr>
          <p:nvPr>
            <p:ph type="sldNum" sz="quarter" idx="12"/>
          </p:nvPr>
        </p:nvSpPr>
        <p:spPr/>
        <p:txBody>
          <a:bodyPr/>
          <a:lstStyle/>
          <a:p>
            <a:pPr>
              <a:defRPr/>
            </a:pPr>
            <a:fld id="{6839444B-C978-47A6-9044-3A9890089F7D}" type="slidenum">
              <a:rPr lang="en-US" smtClean="0"/>
              <a:pPr>
                <a:defRPr/>
              </a:pPr>
              <a:t>38</a:t>
            </a:fld>
            <a:endParaRPr lang="en-US"/>
          </a:p>
        </p:txBody>
      </p:sp>
    </p:spTree>
    <p:extLst>
      <p:ext uri="{BB962C8B-B14F-4D97-AF65-F5344CB8AC3E}">
        <p14:creationId xmlns:p14="http://schemas.microsoft.com/office/powerpoint/2010/main" val="7501114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Handling Missing Data: multiple imputation</a:t>
            </a:r>
          </a:p>
        </p:txBody>
      </p:sp>
      <p:sp>
        <p:nvSpPr>
          <p:cNvPr id="2" name="Content Placeholder 1"/>
          <p:cNvSpPr>
            <a:spLocks noGrp="1"/>
          </p:cNvSpPr>
          <p:nvPr>
            <p:ph idx="1"/>
          </p:nvPr>
        </p:nvSpPr>
        <p:spPr>
          <a:xfrm>
            <a:off x="228600" y="1774825"/>
            <a:ext cx="8458200" cy="4625975"/>
          </a:xfrm>
        </p:spPr>
        <p:txBody>
          <a:bodyPr/>
          <a:lstStyle/>
          <a:p>
            <a:r>
              <a:rPr lang="en-US" sz="2800" dirty="0"/>
              <a:t>This is automated in SAS and </a:t>
            </a:r>
            <a:r>
              <a:rPr lang="en-US" sz="2800" dirty="0" err="1"/>
              <a:t>Stata</a:t>
            </a:r>
            <a:r>
              <a:rPr lang="en-US" sz="2400" dirty="0"/>
              <a:t>  </a:t>
            </a:r>
          </a:p>
          <a:p>
            <a:r>
              <a:rPr lang="en-US" sz="2800" dirty="0"/>
              <a:t>Previously controversial because it is “making up data”, increasingly standard</a:t>
            </a:r>
          </a:p>
          <a:p>
            <a:r>
              <a:rPr lang="en-US" sz="2800" dirty="0"/>
              <a:t>Sometimes reviewers want to see it.</a:t>
            </a:r>
          </a:p>
          <a:p>
            <a:r>
              <a:rPr lang="en-US" sz="2800" dirty="0"/>
              <a:t>If there is only a small fraction of missing data, it probably won’t matter.</a:t>
            </a:r>
          </a:p>
          <a:p>
            <a:r>
              <a:rPr lang="en-US" sz="2800" dirty="0"/>
              <a:t>If there’s a lot of missing data, or </a:t>
            </a:r>
            <a:r>
              <a:rPr lang="en-US" sz="2800" b="1" dirty="0"/>
              <a:t>highly scatter-shot </a:t>
            </a:r>
            <a:r>
              <a:rPr lang="en-US" sz="2800" dirty="0"/>
              <a:t>missing data, it can be very helpful</a:t>
            </a:r>
            <a:endParaRPr lang="en-US" sz="2000" dirty="0"/>
          </a:p>
          <a:p>
            <a:endParaRPr lang="en-US" sz="2400" dirty="0"/>
          </a:p>
        </p:txBody>
      </p:sp>
      <p:sp>
        <p:nvSpPr>
          <p:cNvPr id="3" name="Slide Number Placeholder 2"/>
          <p:cNvSpPr>
            <a:spLocks noGrp="1"/>
          </p:cNvSpPr>
          <p:nvPr>
            <p:ph type="sldNum" sz="quarter" idx="12"/>
          </p:nvPr>
        </p:nvSpPr>
        <p:spPr/>
        <p:txBody>
          <a:bodyPr/>
          <a:lstStyle/>
          <a:p>
            <a:pPr>
              <a:defRPr/>
            </a:pPr>
            <a:fld id="{6839444B-C978-47A6-9044-3A9890089F7D}" type="slidenum">
              <a:rPr lang="en-US" smtClean="0"/>
              <a:pPr>
                <a:defRPr/>
              </a:pPr>
              <a:t>39</a:t>
            </a:fld>
            <a:endParaRPr lang="en-US"/>
          </a:p>
        </p:txBody>
      </p:sp>
    </p:spTree>
    <p:extLst>
      <p:ext uri="{BB962C8B-B14F-4D97-AF65-F5344CB8AC3E}">
        <p14:creationId xmlns:p14="http://schemas.microsoft.com/office/powerpoint/2010/main" val="2230832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Reproducibility</a:t>
            </a:r>
          </a:p>
        </p:txBody>
      </p:sp>
      <p:sp>
        <p:nvSpPr>
          <p:cNvPr id="3" name="Content Placeholder 2"/>
          <p:cNvSpPr>
            <a:spLocks noGrp="1"/>
          </p:cNvSpPr>
          <p:nvPr>
            <p:ph idx="1"/>
          </p:nvPr>
        </p:nvSpPr>
        <p:spPr/>
        <p:txBody>
          <a:bodyPr/>
          <a:lstStyle/>
          <a:p>
            <a:r>
              <a:rPr lang="en-US" sz="2000" dirty="0"/>
              <a:t>Segregate data for projects</a:t>
            </a:r>
          </a:p>
          <a:p>
            <a:pPr lvl="1"/>
            <a:r>
              <a:rPr lang="en-US" sz="1800" dirty="0"/>
              <a:t>Raw</a:t>
            </a:r>
          </a:p>
          <a:p>
            <a:pPr lvl="1"/>
            <a:r>
              <a:rPr lang="en-US" sz="1800" dirty="0"/>
              <a:t>Recoded</a:t>
            </a:r>
          </a:p>
          <a:p>
            <a:r>
              <a:rPr lang="en-US" sz="2000" dirty="0"/>
              <a:t>Separate from code</a:t>
            </a:r>
          </a:p>
          <a:p>
            <a:r>
              <a:rPr lang="en-US" sz="2000" dirty="0"/>
              <a:t>Write all code in a script that ideally you can run top to bottom</a:t>
            </a:r>
          </a:p>
          <a:p>
            <a:pPr lvl="1"/>
            <a:r>
              <a:rPr lang="en-US" sz="1800" dirty="0"/>
              <a:t>Recode variables</a:t>
            </a:r>
          </a:p>
          <a:p>
            <a:pPr lvl="1"/>
            <a:r>
              <a:rPr lang="en-US" sz="1800" dirty="0"/>
              <a:t>Select analytic sample</a:t>
            </a:r>
          </a:p>
          <a:p>
            <a:pPr lvl="1"/>
            <a:r>
              <a:rPr lang="en-US" sz="1800" dirty="0"/>
              <a:t>Analyze data</a:t>
            </a:r>
          </a:p>
          <a:p>
            <a:r>
              <a:rPr lang="en-US" sz="2000" i="1" dirty="0"/>
              <a:t>Never</a:t>
            </a:r>
            <a:r>
              <a:rPr lang="en-US" sz="2000" dirty="0"/>
              <a:t> recode variables without renaming variable</a:t>
            </a:r>
          </a:p>
          <a:p>
            <a:r>
              <a:rPr lang="en-US" sz="2000" dirty="0"/>
              <a:t>Document your code explaining what you are doing and why</a:t>
            </a:r>
          </a:p>
          <a:p>
            <a:r>
              <a:rPr lang="en-US" sz="2000" dirty="0"/>
              <a:t>Try to line up a code reviewer- someone who can read your code, see if it corresponds with what you said in your methods, see if it produces what you expected (consider inviting this person to co-author)</a:t>
            </a:r>
            <a:endParaRPr lang="en-US" sz="2400" dirty="0"/>
          </a:p>
        </p:txBody>
      </p:sp>
    </p:spTree>
    <p:extLst>
      <p:ext uri="{BB962C8B-B14F-4D97-AF65-F5344CB8AC3E}">
        <p14:creationId xmlns:p14="http://schemas.microsoft.com/office/powerpoint/2010/main" val="17337019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57200" y="1774825"/>
            <a:ext cx="8001000" cy="4625975"/>
          </a:xfrm>
        </p:spPr>
        <p:txBody>
          <a:bodyPr/>
          <a:lstStyle/>
          <a:p>
            <a:r>
              <a:rPr lang="en-US" sz="2400" dirty="0"/>
              <a:t>Is your code doing what you think it is doing?</a:t>
            </a:r>
          </a:p>
          <a:p>
            <a:r>
              <a:rPr lang="en-US" sz="2400" dirty="0"/>
              <a:t>If you repeated this again with all exact same sampling procedure, but draw a new sample, and apply identical analysis procedures, what would be the distribution of this parameter?</a:t>
            </a:r>
          </a:p>
          <a:p>
            <a:r>
              <a:rPr lang="en-US" sz="2400" dirty="0">
                <a:solidFill>
                  <a:srgbClr val="FF0000"/>
                </a:solidFill>
              </a:rPr>
              <a:t>If I repeated this again, with identical data but left it to a reasonable scientist to make analytic decisions s/he thought best?</a:t>
            </a:r>
          </a:p>
          <a:p>
            <a:r>
              <a:rPr lang="en-US" sz="2400" dirty="0"/>
              <a:t>If I repeated this again in a new setting with different populations, measurement instruments, scientists… would I find the same result?</a:t>
            </a:r>
          </a:p>
          <a:p>
            <a:r>
              <a:rPr lang="en-US" sz="2400" dirty="0"/>
              <a:t>If I tried to test the theory in a whole new way, would I find the same result? </a:t>
            </a:r>
            <a:endParaRPr lang="en-US" sz="2800" dirty="0"/>
          </a:p>
        </p:txBody>
      </p:sp>
    </p:spTree>
    <p:extLst>
      <p:ext uri="{BB962C8B-B14F-4D97-AF65-F5344CB8AC3E}">
        <p14:creationId xmlns:p14="http://schemas.microsoft.com/office/powerpoint/2010/main" val="25649379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Scientific judgment: critical but often ignored source of uncertainty  </a:t>
            </a:r>
          </a:p>
        </p:txBody>
      </p:sp>
      <p:pic>
        <p:nvPicPr>
          <p:cNvPr id="6" name="Picture 5"/>
          <p:cNvPicPr>
            <a:picLocks noChangeAspect="1"/>
          </p:cNvPicPr>
          <p:nvPr/>
        </p:nvPicPr>
        <p:blipFill>
          <a:blip r:embed="rId2"/>
          <a:stretch>
            <a:fillRect/>
          </a:stretch>
        </p:blipFill>
        <p:spPr>
          <a:xfrm>
            <a:off x="381000" y="1522863"/>
            <a:ext cx="6920107" cy="4864943"/>
          </a:xfrm>
          <a:prstGeom prst="rect">
            <a:avLst/>
          </a:prstGeom>
        </p:spPr>
      </p:pic>
      <p:sp>
        <p:nvSpPr>
          <p:cNvPr id="7" name="TextBox 6"/>
          <p:cNvSpPr txBox="1"/>
          <p:nvPr/>
        </p:nvSpPr>
        <p:spPr>
          <a:xfrm>
            <a:off x="5562600" y="6388943"/>
            <a:ext cx="3288080" cy="369332"/>
          </a:xfrm>
          <a:prstGeom prst="rect">
            <a:avLst/>
          </a:prstGeom>
          <a:noFill/>
        </p:spPr>
        <p:txBody>
          <a:bodyPr wrap="none" rtlCol="0">
            <a:spAutoFit/>
          </a:bodyPr>
          <a:lstStyle/>
          <a:p>
            <a:r>
              <a:rPr lang="en-US" dirty="0" err="1"/>
              <a:t>Silberzahn</a:t>
            </a:r>
            <a:r>
              <a:rPr lang="en-US" dirty="0"/>
              <a:t> and </a:t>
            </a:r>
            <a:r>
              <a:rPr lang="en-US" dirty="0" err="1"/>
              <a:t>Uhlmann</a:t>
            </a:r>
            <a:r>
              <a:rPr lang="en-US" dirty="0"/>
              <a:t> 2015</a:t>
            </a:r>
          </a:p>
        </p:txBody>
      </p:sp>
    </p:spTree>
    <p:extLst>
      <p:ext uri="{BB962C8B-B14F-4D97-AF65-F5344CB8AC3E}">
        <p14:creationId xmlns:p14="http://schemas.microsoft.com/office/powerpoint/2010/main" val="2112173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57200" y="1774825"/>
            <a:ext cx="8001000" cy="4625975"/>
          </a:xfrm>
        </p:spPr>
        <p:txBody>
          <a:bodyPr/>
          <a:lstStyle/>
          <a:p>
            <a:r>
              <a:rPr lang="en-US" sz="2400" dirty="0"/>
              <a:t>Is your code doing what you think it is doing?</a:t>
            </a:r>
          </a:p>
          <a:p>
            <a:r>
              <a:rPr lang="en-US" sz="2400" dirty="0"/>
              <a:t>If you repeated this again with all exact same sampling procedure, but draw a new sample, and apply identical analysis procedures, what would be the distribution of this parameter?</a:t>
            </a:r>
          </a:p>
          <a:p>
            <a:r>
              <a:rPr lang="en-US" sz="2400" dirty="0"/>
              <a:t>If I repeated this again, with identical data but left it to a reasonable scientist to make analytic decisions s/he thought best?</a:t>
            </a:r>
          </a:p>
          <a:p>
            <a:r>
              <a:rPr lang="en-US" sz="2400" dirty="0">
                <a:solidFill>
                  <a:srgbClr val="FF0000"/>
                </a:solidFill>
              </a:rPr>
              <a:t>If I repeated this again in a new setting with different populations, measurement instruments, scientists… would I find the same result?</a:t>
            </a:r>
          </a:p>
          <a:p>
            <a:r>
              <a:rPr lang="en-US" sz="2400" dirty="0"/>
              <a:t>If I tried to test the theory in a whole new way, would I find the same result? </a:t>
            </a:r>
            <a:endParaRPr lang="en-US" sz="2800" dirty="0"/>
          </a:p>
        </p:txBody>
      </p:sp>
    </p:spTree>
    <p:extLst>
      <p:ext uri="{BB962C8B-B14F-4D97-AF65-F5344CB8AC3E}">
        <p14:creationId xmlns:p14="http://schemas.microsoft.com/office/powerpoint/2010/main" val="36782001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Meta-analyses</a:t>
            </a:r>
          </a:p>
        </p:txBody>
      </p:sp>
      <p:sp>
        <p:nvSpPr>
          <p:cNvPr id="3" name="Content Placeholder 2"/>
          <p:cNvSpPr>
            <a:spLocks noGrp="1"/>
          </p:cNvSpPr>
          <p:nvPr>
            <p:ph idx="1"/>
          </p:nvPr>
        </p:nvSpPr>
        <p:spPr/>
        <p:txBody>
          <a:bodyPr/>
          <a:lstStyle/>
          <a:p>
            <a:r>
              <a:rPr lang="en-US" dirty="0"/>
              <a:t>Meta-analyses can help with three categories of uncertainty</a:t>
            </a:r>
          </a:p>
          <a:p>
            <a:pPr lvl="1"/>
            <a:r>
              <a:rPr lang="en-US" dirty="0"/>
              <a:t>Sampling variability because they effectively increase the sample size</a:t>
            </a:r>
          </a:p>
          <a:p>
            <a:pPr lvl="1"/>
            <a:r>
              <a:rPr lang="en-US" dirty="0"/>
              <a:t>Researcher judgment uncertainty to extent that researchers are independent</a:t>
            </a:r>
          </a:p>
          <a:p>
            <a:pPr lvl="1"/>
            <a:r>
              <a:rPr lang="en-US" dirty="0"/>
              <a:t>New setting uncertainty because often conducted with slight variations in population, measures, etc.</a:t>
            </a:r>
          </a:p>
          <a:p>
            <a:pPr lvl="1"/>
            <a:endParaRPr lang="en-US" dirty="0"/>
          </a:p>
        </p:txBody>
      </p:sp>
    </p:spTree>
    <p:extLst>
      <p:ext uri="{BB962C8B-B14F-4D97-AF65-F5344CB8AC3E}">
        <p14:creationId xmlns:p14="http://schemas.microsoft.com/office/powerpoint/2010/main" val="1878240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Meta-analysis of RCTs of vitamin D supplements and cancer mortality</a:t>
            </a:r>
          </a:p>
        </p:txBody>
      </p:sp>
      <p:sp>
        <p:nvSpPr>
          <p:cNvPr id="3" name="Content Placeholder 2"/>
          <p:cNvSpPr>
            <a:spLocks noGrp="1"/>
          </p:cNvSpPr>
          <p:nvPr>
            <p:ph idx="1"/>
          </p:nvPr>
        </p:nvSpPr>
        <p:spPr>
          <a:xfrm>
            <a:off x="76200" y="1524000"/>
            <a:ext cx="9296400" cy="1669575"/>
          </a:xfrm>
        </p:spPr>
        <p:txBody>
          <a:bodyPr/>
          <a:lstStyle/>
          <a:p>
            <a:pPr marL="119062" indent="0">
              <a:buNone/>
            </a:pPr>
            <a:r>
              <a:rPr lang="en-US" sz="2400" dirty="0"/>
              <a:t>Meta-analysis goal is to combine effect estimates usually weighting by the inverse of the variance (</a:t>
            </a:r>
            <a:r>
              <a:rPr lang="en-US" sz="2400" dirty="0" err="1"/>
              <a:t>ie</a:t>
            </a:r>
            <a:r>
              <a:rPr lang="en-US" sz="2400" dirty="0"/>
              <a:t> the information in the study).</a:t>
            </a:r>
          </a:p>
          <a:p>
            <a:pPr marL="119062" indent="0">
              <a:buNone/>
            </a:pPr>
            <a:r>
              <a:rPr lang="en-US" sz="2400" dirty="0"/>
              <a:t>No individual study convincing, but 3 studies, with nearly identical RRs, fairly convincing evidence</a:t>
            </a:r>
          </a:p>
          <a:p>
            <a:pPr lvl="1"/>
            <a:endParaRPr lang="en-US" sz="2000" dirty="0"/>
          </a:p>
        </p:txBody>
      </p:sp>
      <p:sp>
        <p:nvSpPr>
          <p:cNvPr id="4" name="AutoShape 2" descr="Unfortunately we are unable to provide accessible alternative text for this. If you require assistance to access this image, please contact help@nature.com or the autho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rotWithShape="1">
          <a:blip r:embed="rId2"/>
          <a:srcRect t="24130" b="22687"/>
          <a:stretch/>
        </p:blipFill>
        <p:spPr>
          <a:xfrm>
            <a:off x="-17060" y="3352800"/>
            <a:ext cx="7854738" cy="3512024"/>
          </a:xfrm>
          <a:prstGeom prst="rect">
            <a:avLst/>
          </a:prstGeom>
        </p:spPr>
      </p:pic>
      <p:pic>
        <p:nvPicPr>
          <p:cNvPr id="7" name="Picture 6"/>
          <p:cNvPicPr>
            <a:picLocks noChangeAspect="1"/>
          </p:cNvPicPr>
          <p:nvPr/>
        </p:nvPicPr>
        <p:blipFill rotWithShape="1">
          <a:blip r:embed="rId2"/>
          <a:srcRect t="13848" b="81743"/>
          <a:stretch/>
        </p:blipFill>
        <p:spPr>
          <a:xfrm>
            <a:off x="-17060" y="3131023"/>
            <a:ext cx="7854738" cy="291153"/>
          </a:xfrm>
          <a:prstGeom prst="rect">
            <a:avLst/>
          </a:prstGeom>
        </p:spPr>
      </p:pic>
    </p:spTree>
    <p:extLst>
      <p:ext uri="{BB962C8B-B14F-4D97-AF65-F5344CB8AC3E}">
        <p14:creationId xmlns:p14="http://schemas.microsoft.com/office/powerpoint/2010/main" val="32773949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Bayesian approaches</a:t>
            </a:r>
          </a:p>
        </p:txBody>
      </p:sp>
      <p:sp>
        <p:nvSpPr>
          <p:cNvPr id="3" name="Content Placeholder 2"/>
          <p:cNvSpPr>
            <a:spLocks noGrp="1"/>
          </p:cNvSpPr>
          <p:nvPr>
            <p:ph idx="1"/>
          </p:nvPr>
        </p:nvSpPr>
        <p:spPr>
          <a:xfrm>
            <a:off x="152400" y="1524000"/>
            <a:ext cx="9067800" cy="4625975"/>
          </a:xfrm>
        </p:spPr>
        <p:txBody>
          <a:bodyPr/>
          <a:lstStyle/>
          <a:p>
            <a:r>
              <a:rPr lang="en-US" sz="2400" dirty="0"/>
              <a:t>Combine prior information with new evidence</a:t>
            </a:r>
          </a:p>
          <a:p>
            <a:r>
              <a:rPr lang="en-US" sz="2400" dirty="0"/>
              <a:t>You nearly always have a prior, either based on what is plausible or previous research</a:t>
            </a:r>
          </a:p>
          <a:p>
            <a:r>
              <a:rPr lang="en-US" sz="2400" dirty="0"/>
              <a:t>Technical tools to articulate that prior and incorporate into analyses</a:t>
            </a:r>
          </a:p>
          <a:p>
            <a:r>
              <a:rPr lang="en-US" sz="2400" dirty="0"/>
              <a:t>Informally: express priors as a small data set and combine with existing data before analyzing</a:t>
            </a:r>
          </a:p>
          <a:p>
            <a:r>
              <a:rPr lang="en-US" sz="2400" dirty="0"/>
              <a:t>Many settings where a version of </a:t>
            </a:r>
            <a:r>
              <a:rPr lang="en-US" sz="2400" dirty="0" err="1"/>
              <a:t>Bayesianism</a:t>
            </a:r>
            <a:r>
              <a:rPr lang="en-US" sz="2400" dirty="0"/>
              <a:t> is used</a:t>
            </a:r>
          </a:p>
          <a:p>
            <a:pPr lvl="1"/>
            <a:r>
              <a:rPr lang="en-US" sz="2000" dirty="0"/>
              <a:t>Meta-analyses</a:t>
            </a:r>
          </a:p>
          <a:p>
            <a:pPr lvl="1"/>
            <a:r>
              <a:rPr lang="en-US" sz="2000" dirty="0"/>
              <a:t>Multi-level models</a:t>
            </a:r>
          </a:p>
          <a:p>
            <a:pPr lvl="1"/>
            <a:r>
              <a:rPr lang="en-US" sz="2000" dirty="0"/>
              <a:t>Positive predictive values</a:t>
            </a:r>
          </a:p>
          <a:p>
            <a:pPr lvl="1"/>
            <a:r>
              <a:rPr lang="en-US" sz="2000" dirty="0"/>
              <a:t>Probability conclusions are false (Ioannidis “Why most published research findings are false”)</a:t>
            </a:r>
          </a:p>
        </p:txBody>
      </p:sp>
    </p:spTree>
    <p:extLst>
      <p:ext uri="{BB962C8B-B14F-4D97-AF65-F5344CB8AC3E}">
        <p14:creationId xmlns:p14="http://schemas.microsoft.com/office/powerpoint/2010/main" val="32917521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57200" y="1774825"/>
            <a:ext cx="8001000" cy="4625975"/>
          </a:xfrm>
        </p:spPr>
        <p:txBody>
          <a:bodyPr/>
          <a:lstStyle/>
          <a:p>
            <a:r>
              <a:rPr lang="en-US" sz="2400" dirty="0"/>
              <a:t>Is your code doing what you think it is doing?</a:t>
            </a:r>
          </a:p>
          <a:p>
            <a:r>
              <a:rPr lang="en-US" sz="2400" dirty="0"/>
              <a:t>If you repeated this again with all exact same sampling procedure, but draw a new sample, and apply identical analysis procedures, what would be the distribution of this parameter?</a:t>
            </a:r>
          </a:p>
          <a:p>
            <a:r>
              <a:rPr lang="en-US" sz="2400" dirty="0"/>
              <a:t>If I repeated this again, with identical data but left it to a reasonable scientist to make analytic decisions s/he thought best?</a:t>
            </a:r>
          </a:p>
          <a:p>
            <a:r>
              <a:rPr lang="en-US" sz="2400" dirty="0"/>
              <a:t>If I repeated this again in a new setting with different populations, measurement instruments, scientists… would I find the same result?</a:t>
            </a:r>
          </a:p>
          <a:p>
            <a:r>
              <a:rPr lang="en-US" sz="2400" dirty="0">
                <a:solidFill>
                  <a:srgbClr val="FF0000"/>
                </a:solidFill>
              </a:rPr>
              <a:t>If I tried to test the theory in a whole new way, would I find the same result? </a:t>
            </a:r>
            <a:endParaRPr lang="en-US" sz="2800" dirty="0">
              <a:solidFill>
                <a:srgbClr val="FF0000"/>
              </a:solidFill>
            </a:endParaRPr>
          </a:p>
        </p:txBody>
      </p:sp>
    </p:spTree>
    <p:extLst>
      <p:ext uri="{BB962C8B-B14F-4D97-AF65-F5344CB8AC3E}">
        <p14:creationId xmlns:p14="http://schemas.microsoft.com/office/powerpoint/2010/main" val="41680205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Triangulation</a:t>
            </a:r>
          </a:p>
        </p:txBody>
      </p:sp>
      <p:sp>
        <p:nvSpPr>
          <p:cNvPr id="5" name="Content Placeholder 4"/>
          <p:cNvSpPr>
            <a:spLocks noGrp="1"/>
          </p:cNvSpPr>
          <p:nvPr>
            <p:ph idx="1"/>
          </p:nvPr>
        </p:nvSpPr>
        <p:spPr/>
        <p:txBody>
          <a:bodyPr/>
          <a:lstStyle/>
          <a:p>
            <a:r>
              <a:rPr lang="en-US" sz="2800" dirty="0"/>
              <a:t>Strengthening causal inferences by integrating results from several different approaches, where each approach has different (ideally unrelated) key sources of potential bias – </a:t>
            </a:r>
            <a:r>
              <a:rPr lang="en-US" sz="2000" dirty="0"/>
              <a:t>Lawlor (IJE 2016)</a:t>
            </a:r>
          </a:p>
          <a:p>
            <a:r>
              <a:rPr lang="en-US" sz="2800" dirty="0"/>
              <a:t>Key sources of bias in multivariable regression in observational data (dominant approach in epi)</a:t>
            </a:r>
          </a:p>
          <a:p>
            <a:pPr lvl="1"/>
            <a:r>
              <a:rPr lang="en-US" sz="2000" dirty="0"/>
              <a:t>Unmeasured or poorly measured confounders</a:t>
            </a:r>
          </a:p>
          <a:p>
            <a:pPr lvl="1"/>
            <a:r>
              <a:rPr lang="en-US" sz="2000" dirty="0"/>
              <a:t>Reverse causation</a:t>
            </a:r>
          </a:p>
          <a:p>
            <a:pPr lvl="1"/>
            <a:r>
              <a:rPr lang="en-US" sz="2000" dirty="0"/>
              <a:t>Misclassification of exposure or outcome differential by the other</a:t>
            </a:r>
          </a:p>
          <a:p>
            <a:pPr lvl="1"/>
            <a:r>
              <a:rPr lang="en-US" sz="2000" dirty="0"/>
              <a:t>Differential missing data</a:t>
            </a:r>
          </a:p>
          <a:p>
            <a:endParaRPr lang="en-US" dirty="0"/>
          </a:p>
        </p:txBody>
      </p:sp>
    </p:spTree>
    <p:extLst>
      <p:ext uri="{BB962C8B-B14F-4D97-AF65-F5344CB8AC3E}">
        <p14:creationId xmlns:p14="http://schemas.microsoft.com/office/powerpoint/2010/main" val="24668344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Triangulation: Alternative Approaches</a:t>
            </a:r>
          </a:p>
        </p:txBody>
      </p:sp>
      <p:sp>
        <p:nvSpPr>
          <p:cNvPr id="5" name="Content Placeholder 4"/>
          <p:cNvSpPr>
            <a:spLocks noGrp="1"/>
          </p:cNvSpPr>
          <p:nvPr>
            <p:ph idx="1"/>
          </p:nvPr>
        </p:nvSpPr>
        <p:spPr>
          <a:xfrm>
            <a:off x="228600" y="1600200"/>
            <a:ext cx="8915400" cy="4625975"/>
          </a:xfrm>
        </p:spPr>
        <p:txBody>
          <a:bodyPr/>
          <a:lstStyle/>
          <a:p>
            <a:r>
              <a:rPr lang="en-US" sz="2800" dirty="0"/>
              <a:t>Cross-context comparisons (new confounding structures)</a:t>
            </a:r>
          </a:p>
          <a:p>
            <a:pPr lvl="1"/>
            <a:r>
              <a:rPr lang="en-US" sz="2000" dirty="0"/>
              <a:t>Breast feeding in high versus low income countries</a:t>
            </a:r>
          </a:p>
          <a:p>
            <a:r>
              <a:rPr lang="en-US" sz="2800" dirty="0"/>
              <a:t>Different control groups for case-control studies</a:t>
            </a:r>
          </a:p>
          <a:p>
            <a:r>
              <a:rPr lang="en-US" sz="2800" dirty="0"/>
              <a:t>Natural experiments (new confounding structures, biases likely to differ)</a:t>
            </a:r>
          </a:p>
          <a:p>
            <a:r>
              <a:rPr lang="en-US" sz="2800" dirty="0"/>
              <a:t>Within-person, within-family, within-twin studies</a:t>
            </a:r>
          </a:p>
          <a:p>
            <a:pPr lvl="1"/>
            <a:r>
              <a:rPr lang="en-US" sz="2400" dirty="0"/>
              <a:t>controls many types of confounders, exacerbates other biases</a:t>
            </a:r>
          </a:p>
          <a:p>
            <a:r>
              <a:rPr lang="en-US" sz="2800" dirty="0"/>
              <a:t>IVs applied to RCTs</a:t>
            </a:r>
          </a:p>
          <a:p>
            <a:r>
              <a:rPr lang="en-US" sz="2800" dirty="0"/>
              <a:t>Negative controls defined by theory </a:t>
            </a:r>
          </a:p>
          <a:p>
            <a:pPr lvl="1"/>
            <a:r>
              <a:rPr lang="en-US" sz="2000" dirty="0"/>
              <a:t>CSLs have no effect on health of college graduates</a:t>
            </a:r>
          </a:p>
          <a:p>
            <a:endParaRPr lang="en-US" dirty="0"/>
          </a:p>
        </p:txBody>
      </p:sp>
    </p:spTree>
    <p:extLst>
      <p:ext uri="{BB962C8B-B14F-4D97-AF65-F5344CB8AC3E}">
        <p14:creationId xmlns:p14="http://schemas.microsoft.com/office/powerpoint/2010/main" val="35071820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Conclusions: Uncertainty</a:t>
            </a:r>
          </a:p>
        </p:txBody>
      </p:sp>
      <p:sp>
        <p:nvSpPr>
          <p:cNvPr id="3" name="Content Placeholder 2"/>
          <p:cNvSpPr>
            <a:spLocks noGrp="1"/>
          </p:cNvSpPr>
          <p:nvPr>
            <p:ph idx="1"/>
          </p:nvPr>
        </p:nvSpPr>
        <p:spPr/>
        <p:txBody>
          <a:bodyPr/>
          <a:lstStyle/>
          <a:p>
            <a:r>
              <a:rPr lang="en-US" sz="2800" dirty="0"/>
              <a:t>You nearly always see only 1 iteration of your study, 1 sample, 1 set of sampling peculiarities, 1 version of the analyst making his or her innumerable arbitrary decisions, 1 study design with potential biases implicit to that design.  </a:t>
            </a:r>
          </a:p>
          <a:p>
            <a:r>
              <a:rPr lang="en-US" sz="2800" dirty="0"/>
              <a:t>Seek replication and honest accounts of uncertainty</a:t>
            </a:r>
          </a:p>
          <a:p>
            <a:pPr lvl="1"/>
            <a:r>
              <a:rPr lang="en-US" sz="2400" dirty="0"/>
              <a:t>Uncertainty within studies</a:t>
            </a:r>
          </a:p>
          <a:p>
            <a:pPr lvl="1"/>
            <a:r>
              <a:rPr lang="en-US" sz="2400" dirty="0"/>
              <a:t>Uncertainty between studies</a:t>
            </a:r>
          </a:p>
          <a:p>
            <a:pPr lvl="1"/>
            <a:r>
              <a:rPr lang="en-US" sz="2400" dirty="0"/>
              <a:t>Both contribute to uncertainty</a:t>
            </a:r>
          </a:p>
          <a:p>
            <a:endParaRPr lang="en-US" sz="2000" dirty="0"/>
          </a:p>
          <a:p>
            <a:pPr lvl="1"/>
            <a:endParaRPr lang="en-US" sz="2400" dirty="0"/>
          </a:p>
        </p:txBody>
      </p:sp>
    </p:spTree>
    <p:extLst>
      <p:ext uri="{BB962C8B-B14F-4D97-AF65-F5344CB8AC3E}">
        <p14:creationId xmlns:p14="http://schemas.microsoft.com/office/powerpoint/2010/main" val="288411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Tips for writing code to be checked</a:t>
            </a:r>
          </a:p>
        </p:txBody>
      </p:sp>
      <p:sp>
        <p:nvSpPr>
          <p:cNvPr id="3" name="Content Placeholder 2"/>
          <p:cNvSpPr>
            <a:spLocks noGrp="1"/>
          </p:cNvSpPr>
          <p:nvPr>
            <p:ph idx="1"/>
          </p:nvPr>
        </p:nvSpPr>
        <p:spPr>
          <a:xfrm>
            <a:off x="228600" y="1524000"/>
            <a:ext cx="8229600" cy="4625975"/>
          </a:xfrm>
        </p:spPr>
        <p:txBody>
          <a:bodyPr/>
          <a:lstStyle/>
          <a:p>
            <a:r>
              <a:rPr lang="en-US" sz="2000" dirty="0"/>
              <a:t>Provide an informative title to your code.  </a:t>
            </a:r>
          </a:p>
          <a:p>
            <a:pPr lvl="0"/>
            <a:r>
              <a:rPr lang="en-US" sz="2000" dirty="0"/>
              <a:t>Annotate your code.  Well annotated code makes it easier for the code checker to know what you are trying to accomplish during each data/proc step (and makes it easier for them to tell if you accomplished what you think you have accomplished).</a:t>
            </a:r>
          </a:p>
          <a:p>
            <a:pPr lvl="0"/>
            <a:r>
              <a:rPr lang="en-US" sz="2000" dirty="0"/>
              <a:t>Order your code.  When submitting code to be checked, try to follow the order of the steps outlined in your methods and results section.</a:t>
            </a:r>
          </a:p>
          <a:p>
            <a:pPr lvl="0"/>
            <a:r>
              <a:rPr lang="en-US" sz="2000" dirty="0"/>
              <a:t>Make sure the checker can tell where you pulled variables from.  This is usually easy to do if you have </a:t>
            </a:r>
            <a:r>
              <a:rPr lang="en-US" sz="2000" dirty="0" err="1"/>
              <a:t>libname</a:t>
            </a:r>
            <a:r>
              <a:rPr lang="en-US" sz="2000" dirty="0"/>
              <a:t> statements, but if you used a more unusual dataset, it might be worth pointing this out to the code-checker.</a:t>
            </a:r>
          </a:p>
          <a:p>
            <a:pPr lvl="0"/>
            <a:r>
              <a:rPr lang="en-US" sz="2000" dirty="0"/>
              <a:t>Clean your code.  The code checking process will go faster if the coding of only relevant variables is included.   </a:t>
            </a:r>
          </a:p>
          <a:p>
            <a:r>
              <a:rPr lang="en-US" sz="2000" dirty="0"/>
              <a:t> Assume your code includes some errors, this is the reality of life. </a:t>
            </a:r>
          </a:p>
        </p:txBody>
      </p:sp>
    </p:spTree>
    <p:extLst>
      <p:ext uri="{BB962C8B-B14F-4D97-AF65-F5344CB8AC3E}">
        <p14:creationId xmlns:p14="http://schemas.microsoft.com/office/powerpoint/2010/main" val="36775797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060592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Contextualizing Coefficients</a:t>
            </a:r>
          </a:p>
        </p:txBody>
      </p:sp>
      <p:sp>
        <p:nvSpPr>
          <p:cNvPr id="58375" name="TextBox 14"/>
          <p:cNvSpPr txBox="1">
            <a:spLocks noChangeArrowheads="1"/>
          </p:cNvSpPr>
          <p:nvPr/>
        </p:nvSpPr>
        <p:spPr bwMode="auto">
          <a:xfrm>
            <a:off x="304800" y="1676400"/>
            <a:ext cx="8001000" cy="5724644"/>
          </a:xfrm>
          <a:prstGeom prst="rect">
            <a:avLst/>
          </a:prstGeom>
          <a:noFill/>
          <a:ln w="9525">
            <a:noFill/>
            <a:miter lim="800000"/>
            <a:headEnd/>
            <a:tailEnd/>
          </a:ln>
        </p:spPr>
        <p:txBody>
          <a:bodyPr wrap="square">
            <a:spAutoFit/>
          </a:bodyPr>
          <a:lstStyle/>
          <a:p>
            <a:pPr marL="342900" indent="-342900">
              <a:buFont typeface="Arial" charset="0"/>
              <a:buChar char="•"/>
            </a:pPr>
            <a:r>
              <a:rPr lang="en-US" sz="2000" dirty="0"/>
              <a:t>Compare the magnitude to other variables, especially variables that are familiar to readers (e.g., age, sex, race).  For example “Each additional year of education was associated with an increase of X points in performance on the cognitive test.  The magnitude of this association was as large as the predicted difference between cognitive scores of a 75 </a:t>
            </a:r>
            <a:r>
              <a:rPr lang="en-US" sz="2000" dirty="0" err="1"/>
              <a:t>vs</a:t>
            </a:r>
            <a:r>
              <a:rPr lang="en-US" sz="2000" dirty="0"/>
              <a:t> 70 year old.”</a:t>
            </a:r>
          </a:p>
          <a:p>
            <a:endParaRPr lang="en-US" sz="2000" dirty="0"/>
          </a:p>
          <a:p>
            <a:pPr marL="342900" indent="-342900">
              <a:buFont typeface="Arial" charset="0"/>
              <a:buChar char="•"/>
            </a:pPr>
            <a:r>
              <a:rPr lang="en-US" sz="2000" dirty="0"/>
              <a:t>Convert the outcome, the exposure, or both to z-scores.</a:t>
            </a:r>
          </a:p>
          <a:p>
            <a:pPr marL="800100" lvl="1" indent="-342900">
              <a:buFont typeface="Arial" charset="0"/>
              <a:buChar char="•"/>
            </a:pPr>
            <a:r>
              <a:rPr lang="en-US" sz="2000" dirty="0"/>
              <a:t>Usually not good to present everything this way, but it can be helpful to interpret one or two coefficients.</a:t>
            </a:r>
          </a:p>
          <a:p>
            <a:pPr lvl="1"/>
            <a:endParaRPr lang="en-US" sz="2000" dirty="0"/>
          </a:p>
          <a:p>
            <a:pPr marL="342900" indent="-342900">
              <a:buFont typeface="Arial" charset="0"/>
              <a:buChar char="•"/>
            </a:pPr>
            <a:r>
              <a:rPr lang="en-US" sz="2000" dirty="0"/>
              <a:t>Dichotomize your exposure, or describe “The difference in predicted outcome for individuals at the 75</a:t>
            </a:r>
            <a:r>
              <a:rPr lang="en-US" sz="2000" baseline="30000" dirty="0"/>
              <a:t>th</a:t>
            </a:r>
            <a:r>
              <a:rPr lang="en-US" sz="2000" dirty="0"/>
              <a:t> percentile of exposure compared to individuals at the 25</a:t>
            </a:r>
            <a:r>
              <a:rPr lang="en-US" sz="2000" baseline="30000" dirty="0"/>
              <a:t>th</a:t>
            </a:r>
            <a:r>
              <a:rPr lang="en-US" sz="2000" dirty="0"/>
              <a:t> percentile of exposure was….”</a:t>
            </a:r>
          </a:p>
          <a:p>
            <a:pPr marL="342900" indent="-342900">
              <a:buFont typeface="Arial" charset="0"/>
              <a:buChar char="•"/>
            </a:pPr>
            <a:endParaRPr lang="en-US" dirty="0"/>
          </a:p>
          <a:p>
            <a:pPr marL="342900" indent="-342900">
              <a:buFont typeface="Arial" charset="0"/>
              <a:buChar char="•"/>
            </a:pPr>
            <a:endParaRPr lang="en-US" sz="2400" dirty="0"/>
          </a:p>
          <a:p>
            <a:pPr marL="342900" indent="-342900">
              <a:buFont typeface="Arial" charset="0"/>
              <a:buChar char="•"/>
            </a:pPr>
            <a:endParaRPr lang="en-US" sz="2400" dirty="0"/>
          </a:p>
        </p:txBody>
      </p:sp>
    </p:spTree>
    <p:extLst>
      <p:ext uri="{BB962C8B-B14F-4D97-AF65-F5344CB8AC3E}">
        <p14:creationId xmlns:p14="http://schemas.microsoft.com/office/powerpoint/2010/main" val="21269392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idx="4294967295"/>
          </p:nvPr>
        </p:nvSpPr>
        <p:spPr bwMode="auto"/>
        <p:txBody>
          <a:bodyPr wrap="square" tIns="45720" rIns="91440" bIns="45720" numCol="1" anchorCtr="0" compatLnSpc="1">
            <a:prstTxWarp prst="textNoShape">
              <a:avLst/>
            </a:prstTxWarp>
          </a:bodyPr>
          <a:lstStyle/>
          <a:p>
            <a:pPr eaLnBrk="1" hangingPunct="1">
              <a:defRPr/>
            </a:pPr>
            <a:r>
              <a:rPr lang="en-US" dirty="0"/>
              <a:t>Choosing reference groups</a:t>
            </a:r>
          </a:p>
        </p:txBody>
      </p:sp>
      <p:sp>
        <p:nvSpPr>
          <p:cNvPr id="58375" name="TextBox 14"/>
          <p:cNvSpPr txBox="1">
            <a:spLocks noChangeArrowheads="1"/>
          </p:cNvSpPr>
          <p:nvPr/>
        </p:nvSpPr>
        <p:spPr bwMode="auto">
          <a:xfrm>
            <a:off x="304800" y="1676400"/>
            <a:ext cx="8610600" cy="6063198"/>
          </a:xfrm>
          <a:prstGeom prst="rect">
            <a:avLst/>
          </a:prstGeom>
          <a:noFill/>
          <a:ln w="9525">
            <a:noFill/>
            <a:miter lim="800000"/>
            <a:headEnd/>
            <a:tailEnd/>
          </a:ln>
        </p:spPr>
        <p:txBody>
          <a:bodyPr wrap="square">
            <a:spAutoFit/>
          </a:bodyPr>
          <a:lstStyle/>
          <a:p>
            <a:pPr marL="342900" indent="-342900">
              <a:buFont typeface="Arial" charset="0"/>
              <a:buChar char="•"/>
            </a:pPr>
            <a:r>
              <a:rPr lang="en-US" sz="2400" dirty="0"/>
              <a:t>Please make sure dichotomous variables are coded as 0/1.</a:t>
            </a:r>
          </a:p>
          <a:p>
            <a:pPr marL="342900" indent="-342900">
              <a:buFont typeface="Arial" charset="0"/>
              <a:buChar char="•"/>
            </a:pPr>
            <a:r>
              <a:rPr lang="en-US" sz="2400" dirty="0"/>
              <a:t>Good reference groups:</a:t>
            </a:r>
          </a:p>
          <a:p>
            <a:pPr marL="800100" lvl="1" indent="-342900">
              <a:buFont typeface="Arial" charset="0"/>
              <a:buChar char="•"/>
            </a:pPr>
            <a:r>
              <a:rPr lang="en-US" sz="2400" dirty="0"/>
              <a:t>There are a lot of people in the group</a:t>
            </a:r>
          </a:p>
          <a:p>
            <a:pPr marL="800100" lvl="1" indent="-342900">
              <a:buFont typeface="Arial" charset="0"/>
              <a:buChar char="•"/>
            </a:pPr>
            <a:r>
              <a:rPr lang="en-US" sz="2400" dirty="0"/>
              <a:t>It represents some sort of standard comparison point</a:t>
            </a:r>
          </a:p>
          <a:p>
            <a:pPr marL="800100" lvl="1" indent="-342900">
              <a:buFont typeface="Arial" charset="0"/>
              <a:buChar char="•"/>
            </a:pPr>
            <a:r>
              <a:rPr lang="en-US" sz="2400" dirty="0"/>
              <a:t>It allows you to show the contrast you would like to show.</a:t>
            </a:r>
          </a:p>
          <a:p>
            <a:pPr marL="800100" lvl="1" indent="-342900">
              <a:buFont typeface="Arial" charset="0"/>
              <a:buChar char="•"/>
            </a:pPr>
            <a:r>
              <a:rPr lang="en-US" sz="2400" dirty="0"/>
              <a:t>For ex:  If the coefficient for men is b=.2 (p=.2) and the coefficient for women is b=.5 (p=.01), then if you code *men* as the reference group, with an interaction between female*attachment, you could get a non-significant main effect for attachment and a non-significant interaction.  Technically true, but maybe not the story you’d prefer to present. </a:t>
            </a:r>
          </a:p>
          <a:p>
            <a:pPr marL="342900" indent="-342900">
              <a:buFont typeface="Arial" charset="0"/>
              <a:buChar char="•"/>
            </a:pPr>
            <a:endParaRPr lang="en-US" sz="2000" dirty="0"/>
          </a:p>
          <a:p>
            <a:pPr marL="342900" indent="-342900">
              <a:buFont typeface="Arial" charset="0"/>
              <a:buChar char="•"/>
            </a:pPr>
            <a:endParaRPr lang="en-US" sz="2800" dirty="0"/>
          </a:p>
          <a:p>
            <a:pPr marL="342900" indent="-342900">
              <a:buFont typeface="Arial" charset="0"/>
              <a:buChar char="•"/>
            </a:pPr>
            <a:endParaRPr lang="en-US" sz="2800" dirty="0"/>
          </a:p>
        </p:txBody>
      </p:sp>
    </p:spTree>
    <p:extLst>
      <p:ext uri="{BB962C8B-B14F-4D97-AF65-F5344CB8AC3E}">
        <p14:creationId xmlns:p14="http://schemas.microsoft.com/office/powerpoint/2010/main" val="2521719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checking code</a:t>
            </a:r>
          </a:p>
        </p:txBody>
      </p:sp>
      <p:sp>
        <p:nvSpPr>
          <p:cNvPr id="3" name="Content Placeholder 2"/>
          <p:cNvSpPr>
            <a:spLocks noGrp="1"/>
          </p:cNvSpPr>
          <p:nvPr>
            <p:ph idx="1"/>
          </p:nvPr>
        </p:nvSpPr>
        <p:spPr/>
        <p:txBody>
          <a:bodyPr/>
          <a:lstStyle/>
          <a:p>
            <a:pPr lvl="0"/>
            <a:r>
              <a:rPr lang="en-US" sz="2000" dirty="0"/>
              <a:t>Look up variables you do not know.  If the person is using a variable that you have not used before, it is worth looking it up in a codebook to determine if they pulled the correct variable and to find out the categories of the variable they are working with.</a:t>
            </a:r>
          </a:p>
          <a:p>
            <a:pPr lvl="0"/>
            <a:r>
              <a:rPr lang="en-US" sz="2000" dirty="0"/>
              <a:t>Run the code yourself.  By changing the </a:t>
            </a:r>
            <a:r>
              <a:rPr lang="en-US" sz="2000" dirty="0" err="1"/>
              <a:t>libname</a:t>
            </a:r>
            <a:r>
              <a:rPr lang="en-US" sz="2000" dirty="0"/>
              <a:t> directories, you can run the person’s code and make sure that you get the same output they do.</a:t>
            </a:r>
          </a:p>
          <a:p>
            <a:pPr lvl="0"/>
            <a:r>
              <a:rPr lang="en-US" sz="2000" dirty="0"/>
              <a:t>Program it another way.  If the person is performing some data cleaning and you are unsure of how they cleaned the code, try programming it in a way you feel more comfortable with and see if you get the same answer.</a:t>
            </a:r>
          </a:p>
          <a:p>
            <a:pPr lvl="0"/>
            <a:r>
              <a:rPr lang="en-US" sz="2000" dirty="0"/>
              <a:t>Check the paper against the code.  Whatever the person says they did in the methods section should be in the code.  Similarly, whatever is in the results needs to be in the code.</a:t>
            </a:r>
          </a:p>
          <a:p>
            <a:pPr lvl="0"/>
            <a:r>
              <a:rPr lang="en-US" sz="2000" dirty="0"/>
              <a:t>Check the output.  Run the tables/models yourself and check them again the results presented in the paper.</a:t>
            </a:r>
          </a:p>
          <a:p>
            <a:br>
              <a:rPr lang="en-US" sz="2000" dirty="0"/>
            </a:br>
            <a:endParaRPr lang="en-US" sz="2000" dirty="0"/>
          </a:p>
        </p:txBody>
      </p:sp>
    </p:spTree>
    <p:extLst>
      <p:ext uri="{BB962C8B-B14F-4D97-AF65-F5344CB8AC3E}">
        <p14:creationId xmlns:p14="http://schemas.microsoft.com/office/powerpoint/2010/main" val="1494791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uncertainty</a:t>
            </a:r>
          </a:p>
        </p:txBody>
      </p:sp>
      <p:sp>
        <p:nvSpPr>
          <p:cNvPr id="3" name="Content Placeholder 2"/>
          <p:cNvSpPr>
            <a:spLocks noGrp="1"/>
          </p:cNvSpPr>
          <p:nvPr>
            <p:ph idx="1"/>
          </p:nvPr>
        </p:nvSpPr>
        <p:spPr>
          <a:xfrm>
            <a:off x="457200" y="1774825"/>
            <a:ext cx="8001000" cy="4625975"/>
          </a:xfrm>
        </p:spPr>
        <p:txBody>
          <a:bodyPr/>
          <a:lstStyle/>
          <a:p>
            <a:r>
              <a:rPr lang="en-US" sz="2400" dirty="0"/>
              <a:t>Is your code doing what you think it is doing?</a:t>
            </a:r>
          </a:p>
          <a:p>
            <a:r>
              <a:rPr lang="en-US" sz="2400" dirty="0">
                <a:solidFill>
                  <a:srgbClr val="FF0000"/>
                </a:solidFill>
              </a:rPr>
              <a:t>If you repeated this again with all exact same sampling procedure, but draw a new sample, and apply identical analysis procedures, what would be the distribution of this parameter?</a:t>
            </a:r>
          </a:p>
          <a:p>
            <a:r>
              <a:rPr lang="en-US" sz="2400" dirty="0"/>
              <a:t>If I repeated this again, with identical data but left it to a reasonable scientist to make analytic decisions s/he thought best?</a:t>
            </a:r>
          </a:p>
          <a:p>
            <a:r>
              <a:rPr lang="en-US" sz="2400" dirty="0"/>
              <a:t>If I repeated this again in a new setting with different populations, measurement instruments, scientists… would I find the same result?</a:t>
            </a:r>
          </a:p>
          <a:p>
            <a:r>
              <a:rPr lang="en-US" sz="2400" dirty="0"/>
              <a:t>If I tried to test the theory in a whole new way, would I find the same result? </a:t>
            </a:r>
            <a:endParaRPr lang="en-US" sz="2800" dirty="0"/>
          </a:p>
        </p:txBody>
      </p:sp>
    </p:spTree>
    <p:extLst>
      <p:ext uri="{BB962C8B-B14F-4D97-AF65-F5344CB8AC3E}">
        <p14:creationId xmlns:p14="http://schemas.microsoft.com/office/powerpoint/2010/main" val="3785766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approaches to characterizing uncertainty</a:t>
            </a:r>
          </a:p>
        </p:txBody>
      </p:sp>
      <p:sp>
        <p:nvSpPr>
          <p:cNvPr id="3" name="Content Placeholder 2"/>
          <p:cNvSpPr>
            <a:spLocks noGrp="1"/>
          </p:cNvSpPr>
          <p:nvPr>
            <p:ph idx="1"/>
          </p:nvPr>
        </p:nvSpPr>
        <p:spPr/>
        <p:txBody>
          <a:bodyPr/>
          <a:lstStyle/>
          <a:p>
            <a:r>
              <a:rPr lang="en-US" sz="2800" dirty="0"/>
              <a:t>Most emphasis on assessing uncertainty is on the possibility that the associations you observe in the sample you drew represent the associations in the population from which it was drawn.</a:t>
            </a:r>
          </a:p>
          <a:p>
            <a:pPr lvl="1"/>
            <a:r>
              <a:rPr lang="en-US" sz="2400" dirty="0"/>
              <a:t>Standard errors</a:t>
            </a:r>
          </a:p>
          <a:p>
            <a:pPr lvl="1"/>
            <a:r>
              <a:rPr lang="en-US" sz="2400" dirty="0"/>
              <a:t>Confidence intervals</a:t>
            </a:r>
          </a:p>
          <a:p>
            <a:pPr lvl="1"/>
            <a:r>
              <a:rPr lang="en-US" sz="2400" dirty="0"/>
              <a:t>Intuitions of bootstrapping</a:t>
            </a:r>
          </a:p>
          <a:p>
            <a:pPr lvl="1"/>
            <a:r>
              <a:rPr lang="en-US" sz="2400" dirty="0"/>
              <a:t>P-values</a:t>
            </a:r>
          </a:p>
          <a:p>
            <a:pPr lvl="1"/>
            <a:r>
              <a:rPr lang="en-US" sz="2400" dirty="0"/>
              <a:t>Evaluating subgroup effects</a:t>
            </a:r>
          </a:p>
        </p:txBody>
      </p:sp>
    </p:spTree>
    <p:extLst>
      <p:ext uri="{BB962C8B-B14F-4D97-AF65-F5344CB8AC3E}">
        <p14:creationId xmlns:p14="http://schemas.microsoft.com/office/powerpoint/2010/main" val="3092514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Uncertainty expressed as precision of estimates </a:t>
            </a:r>
          </a:p>
        </p:txBody>
      </p:sp>
      <p:sp>
        <p:nvSpPr>
          <p:cNvPr id="3" name="Content Placeholder 2"/>
          <p:cNvSpPr>
            <a:spLocks noGrp="1"/>
          </p:cNvSpPr>
          <p:nvPr>
            <p:ph idx="1"/>
          </p:nvPr>
        </p:nvSpPr>
        <p:spPr>
          <a:xfrm>
            <a:off x="76200" y="1600200"/>
            <a:ext cx="8763000" cy="4876800"/>
          </a:xfrm>
        </p:spPr>
        <p:txBody>
          <a:bodyPr/>
          <a:lstStyle/>
          <a:p>
            <a:r>
              <a:rPr lang="en-US" sz="2800" dirty="0"/>
              <a:t>Most of this class has focused on methods to avoid bias</a:t>
            </a:r>
          </a:p>
          <a:p>
            <a:r>
              <a:rPr lang="en-US" sz="2800" dirty="0"/>
              <a:t>But precision of effect estimates is also important</a:t>
            </a:r>
          </a:p>
          <a:p>
            <a:r>
              <a:rPr lang="en-US" sz="2800" dirty="0"/>
              <a:t>Intuition: </a:t>
            </a:r>
          </a:p>
          <a:p>
            <a:pPr lvl="1"/>
            <a:r>
              <a:rPr lang="en-US" sz="2000" dirty="0"/>
              <a:t>An estimator is </a:t>
            </a:r>
            <a:r>
              <a:rPr lang="en-US" sz="2000" u="sng" dirty="0"/>
              <a:t>biased</a:t>
            </a:r>
            <a:r>
              <a:rPr lang="en-US" sz="2000" dirty="0"/>
              <a:t> if the expected value (average) of the estimator does not equal the causal effect</a:t>
            </a:r>
          </a:p>
          <a:p>
            <a:pPr lvl="2"/>
            <a:r>
              <a:rPr lang="en-US" sz="1800" dirty="0"/>
              <a:t>Small point of confusion: we can talk about the magnitude of bias or about the qualitative state of being a biased or unbiased estimator</a:t>
            </a:r>
          </a:p>
          <a:p>
            <a:pPr lvl="2"/>
            <a:r>
              <a:rPr lang="en-US" sz="1800" dirty="0"/>
              <a:t>A biased but </a:t>
            </a:r>
            <a:r>
              <a:rPr lang="en-US" sz="1800" i="1" dirty="0"/>
              <a:t>consistent</a:t>
            </a:r>
            <a:r>
              <a:rPr lang="en-US" sz="1800" dirty="0"/>
              <a:t> estimator gets closer to the truth as you increase the sample size.  Sometimes that’s good enough. </a:t>
            </a:r>
          </a:p>
          <a:p>
            <a:pPr lvl="1"/>
            <a:r>
              <a:rPr lang="en-US" sz="2000" dirty="0"/>
              <a:t>An estimate is imprecise if the estimate would differ if you repeated the whole study – from sample to analysis – exactly the same but with a new set of observations.  </a:t>
            </a:r>
          </a:p>
          <a:p>
            <a:r>
              <a:rPr lang="en-US" sz="2400" dirty="0"/>
              <a:t>An unbiased but very imprecise estimate may be no use, possibly worse than a precisely estimated estimate w/ a small bias.</a:t>
            </a:r>
          </a:p>
        </p:txBody>
      </p:sp>
    </p:spTree>
    <p:extLst>
      <p:ext uri="{BB962C8B-B14F-4D97-AF65-F5344CB8AC3E}">
        <p14:creationId xmlns:p14="http://schemas.microsoft.com/office/powerpoint/2010/main" val="1825346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4201</TotalTime>
  <Words>4521</Words>
  <Application>Microsoft Office PowerPoint</Application>
  <PresentationFormat>On-screen Show (4:3)</PresentationFormat>
  <Paragraphs>389</Paragraphs>
  <Slides>52</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52</vt:i4>
      </vt:variant>
    </vt:vector>
  </HeadingPairs>
  <TitlesOfParts>
    <vt:vector size="61" baseType="lpstr">
      <vt:lpstr>Arial</vt:lpstr>
      <vt:lpstr>Cambria Math</vt:lpstr>
      <vt:lpstr>Corbel</vt:lpstr>
      <vt:lpstr>Symbol</vt:lpstr>
      <vt:lpstr>Times New Roman</vt:lpstr>
      <vt:lpstr>Wingdings</vt:lpstr>
      <vt:lpstr>Wingdings 2</vt:lpstr>
      <vt:lpstr>Wingdings 3</vt:lpstr>
      <vt:lpstr>Module</vt:lpstr>
      <vt:lpstr>PowerPoint Presentation</vt:lpstr>
      <vt:lpstr>Sources of uncertainty</vt:lpstr>
      <vt:lpstr>Sources of uncertainty</vt:lpstr>
      <vt:lpstr>Reproducibility</vt:lpstr>
      <vt:lpstr>Tips for writing code to be checked</vt:lpstr>
      <vt:lpstr>Tips for checking code</vt:lpstr>
      <vt:lpstr>Sources of uncertainty</vt:lpstr>
      <vt:lpstr>Standard approaches to characterizing uncertainty</vt:lpstr>
      <vt:lpstr>Uncertainty expressed as precision of estimates </vt:lpstr>
      <vt:lpstr>Uncertainty</vt:lpstr>
      <vt:lpstr>Standard Errors</vt:lpstr>
      <vt:lpstr>How to estimate the SE of the estimated mean of a variable?</vt:lpstr>
      <vt:lpstr>How to estimate the SE of the estimated mean of a variable?</vt:lpstr>
      <vt:lpstr>How to estimate the SE of the estimated mean of a variable?</vt:lpstr>
      <vt:lpstr>How to estimate the SE of the estimated mean of a variable?</vt:lpstr>
      <vt:lpstr>Standard Errors</vt:lpstr>
      <vt:lpstr>The culture war around P-values</vt:lpstr>
      <vt:lpstr>P-values: some common traps to avoid</vt:lpstr>
      <vt:lpstr>P-values: some common traps to avoid</vt:lpstr>
      <vt:lpstr>P-values: some common traps to avoid</vt:lpstr>
      <vt:lpstr>P-values: some common traps to avoid</vt:lpstr>
      <vt:lpstr>P-values: some common traps to avoid</vt:lpstr>
      <vt:lpstr>Confidence Intervals</vt:lpstr>
      <vt:lpstr>Confidence Intervals</vt:lpstr>
      <vt:lpstr>P-value misuse rampant</vt:lpstr>
      <vt:lpstr>Standard Errors</vt:lpstr>
      <vt:lpstr>Standard Errors: Bootstrap</vt:lpstr>
      <vt:lpstr>Bootstrapping</vt:lpstr>
      <vt:lpstr>Bootstrapping</vt:lpstr>
      <vt:lpstr>Bootstrapping: issues</vt:lpstr>
      <vt:lpstr>Bootstrapping: issues</vt:lpstr>
      <vt:lpstr>Note the parallel with multiple imputation</vt:lpstr>
      <vt:lpstr>Handling Missing Data: multiple imputation</vt:lpstr>
      <vt:lpstr>Imputation: Multiple Copies of Dataset</vt:lpstr>
      <vt:lpstr>Imputation: Iterative</vt:lpstr>
      <vt:lpstr>Handling Missing Data: multiple imputation</vt:lpstr>
      <vt:lpstr>Handling Missing Data: multiple imputation</vt:lpstr>
      <vt:lpstr>Multiple Imputation: a really nice picture Rubin 1987</vt:lpstr>
      <vt:lpstr>Handling Missing Data: multiple imputation</vt:lpstr>
      <vt:lpstr>Sources of uncertainty</vt:lpstr>
      <vt:lpstr>Scientific judgment: critical but often ignored source of uncertainty  </vt:lpstr>
      <vt:lpstr>Sources of uncertainty</vt:lpstr>
      <vt:lpstr>Meta-analyses</vt:lpstr>
      <vt:lpstr>Meta-analysis of RCTs of vitamin D supplements and cancer mortality</vt:lpstr>
      <vt:lpstr>Bayesian approaches</vt:lpstr>
      <vt:lpstr>Sources of uncertainty</vt:lpstr>
      <vt:lpstr>Triangulation</vt:lpstr>
      <vt:lpstr>Triangulation: Alternative Approaches</vt:lpstr>
      <vt:lpstr>Conclusions: Uncertainty</vt:lpstr>
      <vt:lpstr>end</vt:lpstr>
      <vt:lpstr>Contextualizing Coefficients</vt:lpstr>
      <vt:lpstr>Choosing reference groups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Medellena Glymour</cp:lastModifiedBy>
  <cp:revision>323</cp:revision>
  <cp:lastPrinted>2017-05-15T04:50:43Z</cp:lastPrinted>
  <dcterms:created xsi:type="dcterms:W3CDTF">2010-10-17T18:57:03Z</dcterms:created>
  <dcterms:modified xsi:type="dcterms:W3CDTF">2017-05-15T16:44:32Z</dcterms:modified>
</cp:coreProperties>
</file>