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0"/>
  </p:notesMasterIdLst>
  <p:handoutMasterIdLst>
    <p:handoutMasterId r:id="rId41"/>
  </p:handoutMasterIdLst>
  <p:sldIdLst>
    <p:sldId id="406" r:id="rId2"/>
    <p:sldId id="407" r:id="rId3"/>
    <p:sldId id="482" r:id="rId4"/>
    <p:sldId id="469" r:id="rId5"/>
    <p:sldId id="483" r:id="rId6"/>
    <p:sldId id="411" r:id="rId7"/>
    <p:sldId id="412" r:id="rId8"/>
    <p:sldId id="414" r:id="rId9"/>
    <p:sldId id="471" r:id="rId10"/>
    <p:sldId id="484" r:id="rId11"/>
    <p:sldId id="473" r:id="rId12"/>
    <p:sldId id="474" r:id="rId13"/>
    <p:sldId id="475" r:id="rId14"/>
    <p:sldId id="476" r:id="rId15"/>
    <p:sldId id="416" r:id="rId16"/>
    <p:sldId id="418" r:id="rId17"/>
    <p:sldId id="422" r:id="rId18"/>
    <p:sldId id="423" r:id="rId19"/>
    <p:sldId id="441" r:id="rId20"/>
    <p:sldId id="464" r:id="rId21"/>
    <p:sldId id="446" r:id="rId22"/>
    <p:sldId id="447" r:id="rId23"/>
    <p:sldId id="444" r:id="rId24"/>
    <p:sldId id="448" r:id="rId25"/>
    <p:sldId id="451" r:id="rId26"/>
    <p:sldId id="449" r:id="rId27"/>
    <p:sldId id="454" r:id="rId28"/>
    <p:sldId id="455" r:id="rId29"/>
    <p:sldId id="477" r:id="rId30"/>
    <p:sldId id="450" r:id="rId31"/>
    <p:sldId id="478" r:id="rId32"/>
    <p:sldId id="456" r:id="rId33"/>
    <p:sldId id="480" r:id="rId34"/>
    <p:sldId id="481" r:id="rId35"/>
    <p:sldId id="479" r:id="rId36"/>
    <p:sldId id="459" r:id="rId37"/>
    <p:sldId id="470" r:id="rId38"/>
    <p:sldId id="463" r:id="rId39"/>
  </p:sldIdLst>
  <p:sldSz cx="9144000" cy="6858000" type="screen4x3"/>
  <p:notesSz cx="69850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00"/>
    <a:srgbClr val="339933"/>
    <a:srgbClr val="00CC00"/>
    <a:srgbClr val="0000FF"/>
    <a:srgbClr val="CC0000"/>
    <a:srgbClr val="FF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50" d="100"/>
          <a:sy n="50" d="100"/>
        </p:scale>
        <p:origin x="1279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63" tIns="46532" rIns="93063" bIns="4653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37D05F-DD8B-490C-A5C9-64D4802B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9" tIns="45664" rIns="91329" bIns="4566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54B501-F5DC-4B1B-B312-D6C64D3CC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2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96447F-9FE1-4B61-A3C3-C121BA27C739}" type="slidenum">
              <a:rPr lang="en-US" altLang="en-US" smtClean="0">
                <a:latin typeface="Times New Roman" pitchFamily="18" charset="0"/>
              </a:rPr>
              <a:pPr eaLnBrk="1" hangingPunct="1"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88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4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97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4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13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1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1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5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3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1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3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36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7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5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38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7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0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7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1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07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91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9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40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9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6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679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1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0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1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54B501-F5DC-4B1B-B312-D6C64D3CC0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151"/>
          <p:cNvGrpSpPr>
            <a:grpSpLocks/>
          </p:cNvGrpSpPr>
          <p:nvPr/>
        </p:nvGrpSpPr>
        <p:grpSpPr bwMode="auto">
          <a:xfrm>
            <a:off x="7315200" y="3124200"/>
            <a:ext cx="1676400" cy="2057400"/>
            <a:chOff x="2928" y="2256"/>
            <a:chExt cx="1411" cy="1581"/>
          </a:xfrm>
        </p:grpSpPr>
        <p:pic>
          <p:nvPicPr>
            <p:cNvPr id="7" name="Picture 14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32"/>
            <a:stretch>
              <a:fillRect/>
            </a:stretch>
          </p:blipFill>
          <p:spPr bwMode="auto">
            <a:xfrm>
              <a:off x="2928" y="2256"/>
              <a:ext cx="502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0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49" r="20030"/>
            <a:stretch>
              <a:fillRect/>
            </a:stretch>
          </p:blipFill>
          <p:spPr bwMode="auto">
            <a:xfrm>
              <a:off x="3408" y="2256"/>
              <a:ext cx="931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1F5E-56B3-4715-AAF0-4C1222970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1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F1F64-EB2B-4E60-9AB3-419E8AB90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39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18A0-7026-4462-AE22-4C0913B15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94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3BDC-D064-4511-A97E-C642C2F32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4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5E5B1-DBBA-4B27-87EF-B50A13013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71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0642-9267-4A66-B510-080EBB23E0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0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8A46B-8416-4BCF-98C1-25B7E036E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21F8-0A2B-4682-A024-324AA1E16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98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2B68-02E2-4AAA-84F3-E408F3403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4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00C3-29C8-42FF-AA64-C1A6D090A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58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CE55-7387-4BE2-A7FE-A64C58187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4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D84D-8C62-4F66-BAEA-DF39FC53DA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35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F644-C5D1-4453-9E3D-FD1A1F413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9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A0B5-9A9B-4862-BB60-ED72E2A83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87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2F1AC40E-0A66-4BCF-8F44-D09673564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6392" name="Group 44"/>
          <p:cNvGrpSpPr>
            <a:grpSpLocks/>
          </p:cNvGrpSpPr>
          <p:nvPr/>
        </p:nvGrpSpPr>
        <p:grpSpPr bwMode="auto">
          <a:xfrm>
            <a:off x="8077200" y="304800"/>
            <a:ext cx="914400" cy="1219200"/>
            <a:chOff x="2928" y="2256"/>
            <a:chExt cx="1411" cy="1581"/>
          </a:xfrm>
        </p:grpSpPr>
        <p:pic>
          <p:nvPicPr>
            <p:cNvPr id="16393" name="Picture 45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32"/>
            <a:stretch>
              <a:fillRect/>
            </a:stretch>
          </p:blipFill>
          <p:spPr bwMode="auto">
            <a:xfrm>
              <a:off x="2928" y="2256"/>
              <a:ext cx="502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46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49" r="20030"/>
            <a:stretch>
              <a:fillRect/>
            </a:stretch>
          </p:blipFill>
          <p:spPr bwMode="auto">
            <a:xfrm>
              <a:off x="3408" y="2256"/>
              <a:ext cx="931" cy="1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erate.ucsf.edu/consult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ostat.mc.vanderbilt.edu/twiki/bin/view/Main/PowerSampleSiz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mple-size.net/" TargetMode="External"/><Relationship Id="rId4" Type="http://schemas.openxmlformats.org/officeDocument/2006/relationships/hyperlink" Target="http://biostat.mc.vanderbilt.edu/wiki/Main/PowerSampleSiz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7086600" cy="14478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Sample Size and Power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943600"/>
            <a:ext cx="8077200" cy="6858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CC0000"/>
                </a:solidFill>
              </a:rPr>
              <a:t>February, 2021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96200" y="990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752600" y="2819400"/>
            <a:ext cx="55626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200" dirty="0"/>
              <a:t>Charles E. McCulloch</a:t>
            </a:r>
          </a:p>
          <a:p>
            <a:pPr algn="l" eaLnBrk="1" hangingPunct="1"/>
            <a:r>
              <a:rPr lang="en-US" altLang="en-US" sz="2800" i="1" dirty="0"/>
              <a:t>Professor,</a:t>
            </a:r>
          </a:p>
          <a:p>
            <a:pPr algn="l" eaLnBrk="1" hangingPunct="1"/>
            <a:r>
              <a:rPr lang="en-US" altLang="en-US" sz="2800" i="1" dirty="0"/>
              <a:t>Division of Biostatistics</a:t>
            </a:r>
          </a:p>
          <a:p>
            <a:pPr algn="l" eaLnBrk="1" hangingPunct="1"/>
            <a:r>
              <a:rPr lang="en-US" altLang="en-US" sz="2800" i="1" dirty="0"/>
              <a:t>Department of Epidemiology </a:t>
            </a:r>
          </a:p>
          <a:p>
            <a:pPr algn="l" eaLnBrk="1" hangingPunct="1"/>
            <a:r>
              <a:rPr lang="en-US" altLang="en-US" sz="2800" i="1" dirty="0"/>
              <a:t>	and Biostatistics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Basic ingredients of a power or sample size calculation</a:t>
            </a:r>
          </a:p>
          <a:p>
            <a:pPr eaLnBrk="1" hangingPunct="1"/>
            <a:r>
              <a:rPr lang="en-US" altLang="en-US" sz="2600" dirty="0"/>
              <a:t>From the aims to the sample size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What is the overarching strategy?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Statistical considerations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The broad side of the barn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Simplify, simplify, simplify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Caveats</a:t>
            </a:r>
          </a:p>
        </p:txBody>
      </p:sp>
    </p:spTree>
    <p:extLst>
      <p:ext uri="{BB962C8B-B14F-4D97-AF65-F5344CB8AC3E}">
        <p14:creationId xmlns:p14="http://schemas.microsoft.com/office/powerpoint/2010/main" val="417021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From the aims to sample size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Write out your aims.</a:t>
            </a:r>
          </a:p>
          <a:p>
            <a:pPr eaLnBrk="1" hangingPunct="1"/>
            <a:r>
              <a:rPr lang="en-US" altLang="en-US" sz="2600" dirty="0"/>
              <a:t>Translate the aims into testable hypotheses.  May be multiple ones per aim.  Sometimes this is on the aims page; sometimes not. </a:t>
            </a:r>
          </a:p>
          <a:p>
            <a:pPr eaLnBrk="1" hangingPunct="1"/>
            <a:r>
              <a:rPr lang="en-US" altLang="en-US" sz="2600" dirty="0"/>
              <a:t>Figure out the </a:t>
            </a:r>
            <a:r>
              <a:rPr lang="en-US" altLang="en-US" sz="2600" u="sng" dirty="0"/>
              <a:t>exact</a:t>
            </a:r>
            <a:r>
              <a:rPr lang="en-US" altLang="en-US" sz="2600" dirty="0"/>
              <a:t> statistical analysis you will use for each hypothesis. </a:t>
            </a:r>
          </a:p>
          <a:p>
            <a:pPr eaLnBrk="1" hangingPunct="1"/>
            <a:r>
              <a:rPr lang="en-US" altLang="en-US" sz="2600" dirty="0"/>
              <a:t>Decide which ones will be allowed to determine your sample size (perhaps iterative).</a:t>
            </a:r>
          </a:p>
          <a:p>
            <a:pPr eaLnBrk="1" hangingPunct="1"/>
            <a:r>
              <a:rPr lang="en-US" altLang="en-US" sz="2600" dirty="0"/>
              <a:t>Perform a power or sample size calculation for each of those; pick the worst case scenario. </a:t>
            </a:r>
          </a:p>
        </p:txBody>
      </p:sp>
    </p:spTree>
    <p:extLst>
      <p:ext uri="{BB962C8B-B14F-4D97-AF65-F5344CB8AC3E}">
        <p14:creationId xmlns:p14="http://schemas.microsoft.com/office/powerpoint/2010/main" val="94838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Basic ingredients of a power or sample size calculation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From the aims to the sample size</a:t>
            </a:r>
          </a:p>
          <a:p>
            <a:pPr eaLnBrk="1" hangingPunct="1"/>
            <a:r>
              <a:rPr lang="en-US" altLang="en-US" sz="2600" dirty="0"/>
              <a:t>What is the overarching strategy?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Statistical considerations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The broad side of the barn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Simplify, simplify, simplify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Chance to ask about your studies</a:t>
            </a:r>
          </a:p>
        </p:txBody>
      </p:sp>
    </p:spTree>
    <p:extLst>
      <p:ext uri="{BB962C8B-B14F-4D97-AF65-F5344CB8AC3E}">
        <p14:creationId xmlns:p14="http://schemas.microsoft.com/office/powerpoint/2010/main" val="653258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the overarching strategy?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Know and can justify the effect size, calculate needed sample size.</a:t>
            </a:r>
          </a:p>
          <a:p>
            <a:pPr eaLnBrk="1" hangingPunct="1"/>
            <a:r>
              <a:rPr lang="en-US" altLang="en-US" sz="2600" dirty="0"/>
              <a:t>Constrained resources so know the sample size, calculate the effect size that can be calculated with reasonable power.  Then justify that the calculated effect size is “small enough”. </a:t>
            </a:r>
          </a:p>
          <a:p>
            <a:pPr eaLnBrk="1" hangingPunct="1"/>
            <a:r>
              <a:rPr lang="en-US" altLang="en-US" sz="2600" dirty="0"/>
              <a:t>(Less common) Fixed sample size, justified effect size, calculate power.  More common for “exploratory” aims that are not driving the sample size. </a:t>
            </a:r>
          </a:p>
        </p:txBody>
      </p:sp>
    </p:spTree>
    <p:extLst>
      <p:ext uri="{BB962C8B-B14F-4D97-AF65-F5344CB8AC3E}">
        <p14:creationId xmlns:p14="http://schemas.microsoft.com/office/powerpoint/2010/main" val="475427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Software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Basic ingredients of a power or sample size calculation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From the aims to the sample size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What is the overarching strategy?</a:t>
            </a:r>
          </a:p>
          <a:p>
            <a:pPr eaLnBrk="1" hangingPunct="1"/>
            <a:r>
              <a:rPr lang="en-US" altLang="en-US" sz="2600" dirty="0"/>
              <a:t>Statistical considerations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The broad side of the barn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Simplify, simplify, simplify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Chance to ask about your studies</a:t>
            </a:r>
          </a:p>
        </p:txBody>
      </p:sp>
    </p:spTree>
    <p:extLst>
      <p:ext uri="{BB962C8B-B14F-4D97-AF65-F5344CB8AC3E}">
        <p14:creationId xmlns:p14="http://schemas.microsoft.com/office/powerpoint/2010/main" val="361451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Statistical ideas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en-US"/>
              <a:t>Hypotheses (null and alternative)</a:t>
            </a:r>
          </a:p>
          <a:p>
            <a:pPr marL="571500" indent="-571500" eaLnBrk="1" hangingPunct="1"/>
            <a:r>
              <a:rPr lang="en-US" altLang="en-US"/>
              <a:t>Level of significance</a:t>
            </a:r>
          </a:p>
          <a:p>
            <a:pPr marL="571500" indent="-571500" eaLnBrk="1" hangingPunct="1"/>
            <a:r>
              <a:rPr lang="en-US" altLang="en-US"/>
              <a:t>Power</a:t>
            </a:r>
          </a:p>
          <a:p>
            <a:pPr marL="571500" indent="-571500" eaLnBrk="1" hangingPunct="1"/>
            <a:r>
              <a:rPr lang="en-US" altLang="en-US"/>
              <a:t>Effect size</a:t>
            </a:r>
          </a:p>
          <a:p>
            <a:pPr marL="571500" indent="-571500" eaLnBrk="1" hangingPunct="1"/>
            <a:r>
              <a:rPr lang="en-US" altLang="en-US"/>
              <a:t>Standardized effect size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Hypotheses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Null hypothesis – there is no difference (notation H</a:t>
            </a:r>
            <a:r>
              <a:rPr lang="en-US" altLang="en-US" baseline="-25000"/>
              <a:t>0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Alternative hypothesis – what we wish to prove (notation H</a:t>
            </a:r>
            <a:r>
              <a:rPr lang="en-US" altLang="en-US" baseline="-25000"/>
              <a:t>A</a:t>
            </a:r>
            <a:r>
              <a:rPr lang="en-US" altLang="en-US"/>
              <a:t> or H</a:t>
            </a:r>
            <a:r>
              <a:rPr lang="en-US" altLang="en-US" baseline="-25000"/>
              <a:t>1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Hypothesis test:  A formal decision rule for using the data to decide whether or not to reject the null hypothesis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Power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Probability of rejecting the null hypothesis when it is, in fact, false </a:t>
            </a:r>
          </a:p>
          <a:p>
            <a:pPr eaLnBrk="1" hangingPunct="1"/>
            <a:r>
              <a:rPr lang="en-US" altLang="en-US" dirty="0"/>
              <a:t>If there </a:t>
            </a:r>
            <a:r>
              <a:rPr lang="en-US" altLang="en-US" i="1" dirty="0"/>
              <a:t>is</a:t>
            </a:r>
            <a:r>
              <a:rPr lang="en-US" altLang="en-US" dirty="0"/>
              <a:t> an effect in the accessible or target population will we always show it when we conduct the study?</a:t>
            </a:r>
            <a:r>
              <a:rPr lang="en-US" altLang="en-US" dirty="0">
                <a:solidFill>
                  <a:srgbClr val="CC0000"/>
                </a:solidFill>
              </a:rPr>
              <a:t>                </a:t>
            </a:r>
          </a:p>
        </p:txBody>
      </p:sp>
      <p:sp>
        <p:nvSpPr>
          <p:cNvPr id="751620" name="Text Box 4"/>
          <p:cNvSpPr txBox="1">
            <a:spLocks noChangeArrowheads="1"/>
          </p:cNvSpPr>
          <p:nvPr/>
        </p:nvSpPr>
        <p:spPr bwMode="auto">
          <a:xfrm>
            <a:off x="4572000" y="2133600"/>
            <a:ext cx="4191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CC0000"/>
                </a:solidFill>
              </a:rPr>
              <a:t>, i.e, proving your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Thumbtack Experiment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572000" cy="4411663"/>
          </a:xfrm>
        </p:spPr>
        <p:txBody>
          <a:bodyPr/>
          <a:lstStyle/>
          <a:p>
            <a:pPr eaLnBrk="1" hangingPunct="1"/>
            <a:r>
              <a:rPr lang="en-US" altLang="en-US" sz="2600"/>
              <a:t>Do thumbtacks land point up or point down?</a:t>
            </a:r>
          </a:p>
          <a:p>
            <a:pPr eaLnBrk="1" hangingPunct="1"/>
            <a:r>
              <a:rPr lang="en-US" altLang="en-US" sz="2600"/>
              <a:t>H</a:t>
            </a:r>
            <a:r>
              <a:rPr lang="en-US" altLang="en-US" sz="2600" baseline="-25000"/>
              <a:t>A</a:t>
            </a:r>
            <a:r>
              <a:rPr lang="en-US" altLang="en-US" sz="2600"/>
              <a:t>: Pr(point up)&gt;1/2 </a:t>
            </a:r>
          </a:p>
          <a:p>
            <a:pPr eaLnBrk="1" hangingPunct="1"/>
            <a:r>
              <a:rPr lang="en-US" altLang="en-US" sz="2600"/>
              <a:t>H</a:t>
            </a:r>
            <a:r>
              <a:rPr lang="en-US" altLang="en-US" sz="2600" baseline="-25000"/>
              <a:t>0</a:t>
            </a:r>
            <a:r>
              <a:rPr lang="en-US" altLang="en-US" sz="2600"/>
              <a:t>: Pr(point up)=1/2</a:t>
            </a:r>
          </a:p>
          <a:p>
            <a:pPr eaLnBrk="1" hangingPunct="1"/>
            <a:r>
              <a:rPr lang="en-US" altLang="en-US" sz="2600"/>
              <a:t>Usual test:  Reject H</a:t>
            </a:r>
            <a:r>
              <a:rPr lang="en-US" altLang="en-US" sz="2600" baseline="-25000"/>
              <a:t>0</a:t>
            </a:r>
            <a:r>
              <a:rPr lang="en-US" altLang="en-US" sz="2600"/>
              <a:t> if 8 or more points up out of 10</a:t>
            </a:r>
          </a:p>
          <a:p>
            <a:pPr eaLnBrk="1" hangingPunct="1"/>
            <a:r>
              <a:rPr lang="en-US" altLang="en-US" sz="2600"/>
              <a:t>How often will this prove the point?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1676400"/>
          <a:ext cx="403860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cument" r:id="rId4" imgW="4762500" imgH="3733800" progId="Word.Document.8">
                  <p:embed/>
                </p:oleObj>
              </mc:Choice>
              <mc:Fallback>
                <p:oleObj name="Document" r:id="rId4" imgW="4762500" imgH="3733800" progId="Word.Document.8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403860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The Power?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772400" cy="1557337"/>
          </a:xfrm>
        </p:spPr>
        <p:txBody>
          <a:bodyPr/>
          <a:lstStyle/>
          <a:p>
            <a:pPr eaLnBrk="1" hangingPunct="1"/>
            <a:r>
              <a:rPr lang="en-US" altLang="en-US" sz="2600"/>
              <a:t>If the true heads up probability is 0.6, the power is only 0.17</a:t>
            </a:r>
          </a:p>
          <a:p>
            <a:pPr eaLnBrk="1" hangingPunct="1"/>
            <a:endParaRPr lang="en-US" altLang="en-US" sz="2600"/>
          </a:p>
        </p:txBody>
      </p:sp>
      <p:graphicFrame>
        <p:nvGraphicFramePr>
          <p:cNvPr id="77312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38200" y="3048000"/>
          <a:ext cx="74676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4" imgW="6967385" imgH="2600345" progId="Equation.3">
                  <p:embed/>
                </p:oleObj>
              </mc:Choice>
              <mc:Fallback>
                <p:oleObj name="Equation" r:id="rId4" imgW="6967385" imgH="2600345" progId="Equation.3">
                  <p:embed/>
                  <p:pic>
                    <p:nvPicPr>
                      <p:cNvPr id="773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0"/>
                        <a:ext cx="74676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Software</a:t>
            </a:r>
          </a:p>
          <a:p>
            <a:pPr eaLnBrk="1" hangingPunct="1"/>
            <a:r>
              <a:rPr lang="en-US" altLang="en-US" sz="2600" dirty="0"/>
              <a:t>Basic ingredients of a power or sample size calculation</a:t>
            </a:r>
          </a:p>
          <a:p>
            <a:pPr eaLnBrk="1" hangingPunct="1"/>
            <a:r>
              <a:rPr lang="en-US" altLang="en-US" sz="2600" dirty="0"/>
              <a:t>From the aims to the sample size</a:t>
            </a:r>
          </a:p>
          <a:p>
            <a:pPr eaLnBrk="1" hangingPunct="1"/>
            <a:r>
              <a:rPr lang="en-US" altLang="en-US" sz="2600" dirty="0"/>
              <a:t>What is the overarching strategy?</a:t>
            </a:r>
          </a:p>
          <a:p>
            <a:pPr eaLnBrk="1" hangingPunct="1"/>
            <a:r>
              <a:rPr lang="en-US" altLang="en-US" sz="2600" dirty="0"/>
              <a:t>Statistical considerations</a:t>
            </a:r>
          </a:p>
          <a:p>
            <a:pPr eaLnBrk="1" hangingPunct="1"/>
            <a:r>
              <a:rPr lang="en-US" altLang="en-US" sz="2600" dirty="0"/>
              <a:t>The broad side of the barn</a:t>
            </a:r>
          </a:p>
          <a:p>
            <a:pPr eaLnBrk="1" hangingPunct="1"/>
            <a:r>
              <a:rPr lang="en-US" altLang="en-US" sz="2600" dirty="0"/>
              <a:t>Simplify, simplify, simplify</a:t>
            </a:r>
          </a:p>
          <a:p>
            <a:pPr eaLnBrk="1" hangingPunct="1"/>
            <a:r>
              <a:rPr lang="en-US" altLang="en-US" sz="2600" dirty="0"/>
              <a:t>Caveats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 it the thumbtacks?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thumbtack “experiment” mimics the exact behavior of a hypothesis test with a binary outcome.  </a:t>
            </a:r>
          </a:p>
          <a:p>
            <a:pPr eaLnBrk="1" hangingPunct="1"/>
            <a:r>
              <a:rPr lang="en-US" altLang="en-US"/>
              <a:t>So calculations for the thumbtacks apply equally as well to any experiment. </a:t>
            </a:r>
          </a:p>
          <a:p>
            <a:pPr eaLnBrk="1" hangingPunct="1"/>
            <a:r>
              <a:rPr lang="en-US" altLang="en-US"/>
              <a:t>Thumbtacks are versatile 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Two-group Experiment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2514600"/>
          <a:ext cx="9753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4" imgW="5491445" imgH="1358306" progId="Word.Document.8">
                  <p:embed/>
                </p:oleObj>
              </mc:Choice>
              <mc:Fallback>
                <p:oleObj name="Document" r:id="rId4" imgW="5491445" imgH="1358306" progId="Word.Document.8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97536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Multi-Ethnic Cohort Study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600200" y="1524000"/>
          <a:ext cx="5410200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4" imgW="5491445" imgH="2403849" progId="Word.Document.8">
                  <p:embed/>
                </p:oleObj>
              </mc:Choice>
              <mc:Fallback>
                <p:oleObj name="Document" r:id="rId4" imgW="5491445" imgH="2403849" progId="Word.Document.8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8598"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5410200" cy="460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Standardized Effect Size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How big is the effect we are looking for in relation to the variability in the data?</a:t>
            </a:r>
          </a:p>
          <a:p>
            <a:pPr eaLnBrk="1" hangingPunct="1"/>
            <a:r>
              <a:rPr lang="en-US" altLang="en-US" sz="2600" dirty="0"/>
              <a:t>With binary outcome data, the variability is built in (and built in to the formulas) – so we don’t have to worry about specifying it.</a:t>
            </a:r>
          </a:p>
          <a:p>
            <a:pPr eaLnBrk="1" hangingPunct="1"/>
            <a:r>
              <a:rPr lang="en-US" altLang="en-US" sz="2600" dirty="0"/>
              <a:t>For continuous outcome data we need to specify the standard deviation of the measurements.</a:t>
            </a:r>
          </a:p>
          <a:p>
            <a:pPr eaLnBrk="1" hangingPunct="1"/>
            <a:r>
              <a:rPr lang="en-US" altLang="en-US" sz="2600" dirty="0"/>
              <a:t>For time to event outcomes (survival analysis) the power depends on the total number of events.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Prospective cohort study to test whether non-aggressive vs aggressive treatment of severe back pain (hospitalization and drug therapy) affects the two year cost of treatment.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eaLnBrk="1" hangingPunct="1"/>
            <a:r>
              <a:rPr lang="en-US" altLang="en-US" dirty="0"/>
              <a:t>Two independent samples t-test, two sided comparison.  Equal sample sizes. </a:t>
            </a:r>
          </a:p>
          <a:p>
            <a:pPr algn="just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" y="2819400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3900" b="1">
                <a:solidFill>
                  <a:schemeClr val="tx2"/>
                </a:solidFill>
              </a:rPr>
              <a:t>Statistical analysis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57200" y="1871663"/>
            <a:ext cx="82296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en-US" sz="3000"/>
              <a:t>Continuous outcome, two group comparison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Hypotheses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Null hypothesis?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Average cost of treatment is the same for aggressive and non-aggressive treatment of backpain.</a:t>
            </a:r>
          </a:p>
          <a:p>
            <a:pPr eaLnBrk="1" hangingPunct="1"/>
            <a:r>
              <a:rPr lang="en-US" altLang="en-US"/>
              <a:t>Alternative hypothesis? (one or two sided?)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Average cost of treatment is different for aggressive and non-aggressive treatment of backpain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Specifying the effect size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Minimal clinically important difference (MCID)</a:t>
            </a:r>
          </a:p>
          <a:p>
            <a:pPr eaLnBrk="1" hangingPunct="1"/>
            <a:r>
              <a:rPr lang="en-US" altLang="en-US" dirty="0"/>
              <a:t>Previous study, similar outcome</a:t>
            </a:r>
          </a:p>
          <a:p>
            <a:pPr eaLnBrk="1" hangingPunct="1"/>
            <a:r>
              <a:rPr lang="en-US" altLang="en-US" dirty="0"/>
              <a:t>Write down a hypothetical data set and calculate it</a:t>
            </a:r>
          </a:p>
          <a:p>
            <a:pPr eaLnBrk="1" hangingPunct="1"/>
            <a:r>
              <a:rPr lang="en-US" altLang="en-US" dirty="0"/>
              <a:t>Pilot data</a:t>
            </a:r>
          </a:p>
          <a:p>
            <a:pPr eaLnBrk="1" hangingPunct="1"/>
            <a:r>
              <a:rPr lang="en-US" altLang="en-US" dirty="0"/>
              <a:t>Try a wide range of reasonable values</a:t>
            </a:r>
          </a:p>
        </p:txBody>
      </p:sp>
    </p:spTree>
    <p:extLst>
      <p:ext uri="{BB962C8B-B14F-4D97-AF65-F5344CB8AC3E}">
        <p14:creationId xmlns:p14="http://schemas.microsoft.com/office/powerpoint/2010/main" val="2075982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Specifying the standard deviation (numeric outcomes)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Previous study, similar outcome</a:t>
            </a:r>
          </a:p>
          <a:p>
            <a:pPr eaLnBrk="1" hangingPunct="1"/>
            <a:r>
              <a:rPr lang="en-US" altLang="en-US" dirty="0"/>
              <a:t>Range/4 (In about 25 participants if data not too skewed)</a:t>
            </a:r>
          </a:p>
          <a:p>
            <a:pPr eaLnBrk="1" hangingPunct="1"/>
            <a:r>
              <a:rPr lang="en-US" altLang="en-US" dirty="0"/>
              <a:t>Write down a hypothetical data set and calculate it</a:t>
            </a:r>
          </a:p>
          <a:p>
            <a:pPr eaLnBrk="1" hangingPunct="1"/>
            <a:r>
              <a:rPr lang="en-US" altLang="en-US" dirty="0"/>
              <a:t>Pilot data</a:t>
            </a:r>
          </a:p>
          <a:p>
            <a:pPr eaLnBrk="1" hangingPunct="1"/>
            <a:r>
              <a:rPr lang="en-US" altLang="en-US" dirty="0"/>
              <a:t>Try a wide range of reasonable values</a:t>
            </a:r>
          </a:p>
          <a:p>
            <a:pPr eaLnBrk="1" hangingPunct="1"/>
            <a:r>
              <a:rPr lang="en-US" altLang="en-US" dirty="0"/>
              <a:t>Specify the standardized effect size</a:t>
            </a:r>
          </a:p>
        </p:txBody>
      </p:sp>
    </p:spTree>
    <p:extLst>
      <p:ext uri="{BB962C8B-B14F-4D97-AF65-F5344CB8AC3E}">
        <p14:creationId xmlns:p14="http://schemas.microsoft.com/office/powerpoint/2010/main" val="2672196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Software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Basic ingredients of a power or sample size calculation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From the aims to the sample size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What is the overarching strategy?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Statistical considerations</a:t>
            </a:r>
          </a:p>
          <a:p>
            <a:pPr eaLnBrk="1" hangingPunct="1"/>
            <a:r>
              <a:rPr lang="en-US" altLang="en-US" sz="2600" dirty="0"/>
              <a:t>The broad side of the barn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Simplify, simplify, simplify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85000"/>
                  </a:schemeClr>
                </a:solidFill>
              </a:rPr>
              <a:t>Chance to ask about your studies</a:t>
            </a:r>
          </a:p>
        </p:txBody>
      </p:sp>
    </p:spTree>
    <p:extLst>
      <p:ext uri="{BB962C8B-B14F-4D97-AF65-F5344CB8AC3E}">
        <p14:creationId xmlns:p14="http://schemas.microsoft.com/office/powerpoint/2010/main" val="267403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Software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Basic ingredients of a power or sample size calculation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From the aims to the sample size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What is the overarching strategy?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Statistical considerations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The broad side of the barn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Simplify, simplify, simplify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Caveats</a:t>
            </a:r>
          </a:p>
        </p:txBody>
      </p:sp>
    </p:spTree>
    <p:extLst>
      <p:ext uri="{BB962C8B-B14F-4D97-AF65-F5344CB8AC3E}">
        <p14:creationId xmlns:p14="http://schemas.microsoft.com/office/powerpoint/2010/main" val="63031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Broad side of the barn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Significance level = 0.05</a:t>
            </a:r>
          </a:p>
          <a:p>
            <a:pPr eaLnBrk="1" hangingPunct="1"/>
            <a:r>
              <a:rPr lang="en-US" altLang="en-US" dirty="0"/>
              <a:t>Power = 0.80 (so </a:t>
            </a:r>
            <a:r>
              <a:rPr lang="en-US" altLang="en-US" dirty="0">
                <a:sym typeface="Symbol" pitchFamily="18" charset="2"/>
              </a:rPr>
              <a:t></a:t>
            </a:r>
            <a:r>
              <a:rPr lang="en-US" altLang="en-US" dirty="0"/>
              <a:t> = 1- 0.80 = 0.20)</a:t>
            </a:r>
          </a:p>
          <a:p>
            <a:pPr eaLnBrk="1" hangingPunct="1"/>
            <a:r>
              <a:rPr lang="en-US" altLang="en-US" dirty="0"/>
              <a:t>E=Effect size = $200</a:t>
            </a:r>
          </a:p>
          <a:p>
            <a:pPr eaLnBrk="1" hangingPunct="1"/>
            <a:r>
              <a:rPr lang="en-US" altLang="en-US" dirty="0"/>
              <a:t>S=Standard deviation = $500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CC0000"/>
                </a:solidFill>
              </a:rPr>
              <a:t>Standardized effect size = E/S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						= 200/500 = 0.4</a:t>
            </a:r>
          </a:p>
          <a:p>
            <a:pPr eaLnBrk="1" hangingPunct="1"/>
            <a:r>
              <a:rPr lang="en-US" altLang="en-US" dirty="0"/>
              <a:t>What are sample sizes for small (E/S=.2), medium (E/S=.5) and large (E/S=.8) studies?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→ </a:t>
            </a:r>
            <a:r>
              <a:rPr lang="en-US" dirty="0" err="1">
                <a:solidFill>
                  <a:srgbClr val="FF0000"/>
                </a:solidFill>
              </a:rPr>
              <a:t>PSPower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Broad side of the barn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 binary variables standardized effect size is (p</a:t>
            </a:r>
            <a:r>
              <a:rPr lang="en-US" altLang="en-US" baseline="-25000" dirty="0"/>
              <a:t>1</a:t>
            </a:r>
            <a:r>
              <a:rPr lang="en-US" altLang="en-US" dirty="0"/>
              <a:t> – p</a:t>
            </a:r>
            <a:r>
              <a:rPr lang="en-US" altLang="en-US" baseline="-25000" dirty="0"/>
              <a:t>2</a:t>
            </a:r>
            <a:r>
              <a:rPr lang="en-US" altLang="en-US" dirty="0"/>
              <a:t>)/SD, where SD is sqrt[p*(1-p)] and p is the average probability of an outcome. </a:t>
            </a:r>
          </a:p>
          <a:p>
            <a:pPr eaLnBrk="1" hangingPunct="1"/>
            <a:r>
              <a:rPr lang="en-US" altLang="en-US" dirty="0"/>
              <a:t>Example:  p</a:t>
            </a:r>
            <a:r>
              <a:rPr lang="en-US" altLang="en-US" baseline="-25000" dirty="0"/>
              <a:t>1</a:t>
            </a:r>
            <a:r>
              <a:rPr lang="en-US" altLang="en-US" dirty="0"/>
              <a:t>=0.2, p</a:t>
            </a:r>
            <a:r>
              <a:rPr lang="en-US" altLang="en-US" baseline="-25000" dirty="0"/>
              <a:t>2</a:t>
            </a:r>
            <a:r>
              <a:rPr lang="en-US" altLang="en-US" dirty="0"/>
              <a:t>=0.1, so p=0.15.  Standardized effect size is </a:t>
            </a:r>
          </a:p>
          <a:p>
            <a:pPr marL="0" indent="0" eaLnBrk="1" hangingPunct="1">
              <a:buNone/>
            </a:pPr>
            <a:r>
              <a:rPr lang="en-US" altLang="en-US" dirty="0"/>
              <a:t>	(0.2-0.1)/sqrt(.15*.85)=0.1/.36=0.28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</a:rPr>
              <a:t>	</a:t>
            </a:r>
            <a:r>
              <a:rPr lang="en-US" altLang="en-US" dirty="0"/>
              <a:t>	(so a small effect size)</a:t>
            </a:r>
          </a:p>
          <a:p>
            <a:pPr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→ </a:t>
            </a:r>
            <a:r>
              <a:rPr lang="en-US" dirty="0" err="1">
                <a:solidFill>
                  <a:srgbClr val="FF0000"/>
                </a:solidFill>
              </a:rPr>
              <a:t>PSPower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227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Size in Relation to …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For a fixed </a:t>
            </a:r>
            <a:r>
              <a:rPr lang="en-US" altLang="en-US" sz="2600">
                <a:sym typeface="Symbol" pitchFamily="18" charset="2"/>
              </a:rPr>
              <a:t></a:t>
            </a:r>
            <a:r>
              <a:rPr lang="en-US" altLang="en-US" sz="2600"/>
              <a:t>, power, and standard deviation, </a:t>
            </a:r>
            <a:r>
              <a:rPr lang="en-US" altLang="en-US" sz="2600" i="1"/>
              <a:t>sample size changes inversely proportional to the square of the effect size.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i="1">
                <a:solidFill>
                  <a:srgbClr val="CC0000"/>
                </a:solidFill>
              </a:rPr>
              <a:t>	</a:t>
            </a:r>
            <a:r>
              <a:rPr lang="en-US" altLang="en-US" sz="2600">
                <a:solidFill>
                  <a:srgbClr val="CC0000"/>
                </a:solidFill>
              </a:rPr>
              <a:t>Back pain:  Change effect size from $200 to $400.  E/S changes from 0.4 to 0.8.  N goes from 100 to 26.</a:t>
            </a:r>
            <a:endParaRPr lang="en-US" altLang="en-US" sz="2600" i="1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For a fixed </a:t>
            </a:r>
            <a:r>
              <a:rPr lang="en-US" altLang="en-US" sz="2600">
                <a:sym typeface="Symbol" pitchFamily="18" charset="2"/>
              </a:rPr>
              <a:t></a:t>
            </a:r>
            <a:r>
              <a:rPr lang="en-US" altLang="en-US" sz="2600"/>
              <a:t>, power, and effect size, </a:t>
            </a:r>
            <a:r>
              <a:rPr lang="en-US" altLang="en-US" sz="2600" i="1"/>
              <a:t>sample size changes proportional to the square of the standard deviation.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600" i="1"/>
              <a:t>	</a:t>
            </a:r>
            <a:r>
              <a:rPr lang="en-US" altLang="en-US" sz="2600">
                <a:solidFill>
                  <a:srgbClr val="CC0000"/>
                </a:solidFill>
              </a:rPr>
              <a:t>Back pain:  Change S from $500 to $1000.  E/S changes from 0.4 to 0.2.  N goes from 100 to 393.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Basic ingredients of a power or sample size calculation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From the aims to the sample size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What is the overarching strategy?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Statistical considerations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The broad side of the barn</a:t>
            </a:r>
          </a:p>
          <a:p>
            <a:pPr eaLnBrk="1" hangingPunct="1"/>
            <a:r>
              <a:rPr lang="en-US" altLang="en-US" sz="2600" dirty="0"/>
              <a:t>Simplify, simplify, simplify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Caveats</a:t>
            </a:r>
          </a:p>
        </p:txBody>
      </p:sp>
    </p:spTree>
    <p:extLst>
      <p:ext uri="{BB962C8B-B14F-4D97-AF65-F5344CB8AC3E}">
        <p14:creationId xmlns:p14="http://schemas.microsoft.com/office/powerpoint/2010/main" val="4008362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Simplify!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Be clear what your overall approach is (sample size, detectable effect size or power) and what hypotheses are driving the calculation. </a:t>
            </a:r>
          </a:p>
          <a:p>
            <a:pPr eaLnBrk="1" hangingPunct="1"/>
            <a:r>
              <a:rPr lang="en-US" altLang="en-US" sz="2600" dirty="0"/>
              <a:t>Regression </a:t>
            </a:r>
            <a:r>
              <a:rPr lang="en-US" altLang="en-US" sz="2600" i="1" dirty="0"/>
              <a:t>→</a:t>
            </a:r>
            <a:r>
              <a:rPr lang="en-US" altLang="en-US" sz="2600" dirty="0"/>
              <a:t> t-test (by high/low on predictor)</a:t>
            </a:r>
          </a:p>
          <a:p>
            <a:pPr eaLnBrk="1" hangingPunct="1"/>
            <a:r>
              <a:rPr lang="en-US" altLang="en-US" sz="2600" dirty="0"/>
              <a:t>Longitudinal analysis </a:t>
            </a:r>
            <a:r>
              <a:rPr lang="en-US" altLang="en-US" sz="2600" i="1" dirty="0"/>
              <a:t>→</a:t>
            </a:r>
            <a:r>
              <a:rPr lang="en-US" altLang="en-US" sz="2600" dirty="0"/>
              <a:t> analysis of change scores</a:t>
            </a:r>
          </a:p>
          <a:p>
            <a:pPr eaLnBrk="1" hangingPunct="1"/>
            <a:r>
              <a:rPr lang="en-US" altLang="en-US" sz="2600" dirty="0"/>
              <a:t>Mediation analysis </a:t>
            </a:r>
            <a:r>
              <a:rPr lang="en-US" altLang="en-US" sz="2600" i="1" dirty="0"/>
              <a:t>→</a:t>
            </a:r>
            <a:r>
              <a:rPr lang="en-US" altLang="en-US" sz="2600" dirty="0"/>
              <a:t> power calculation for each of the indirect pathways</a:t>
            </a:r>
          </a:p>
          <a:p>
            <a:pPr eaLnBrk="1" hangingPunct="1"/>
            <a:r>
              <a:rPr lang="en-US" altLang="en-US" sz="2600" dirty="0"/>
              <a:t>Multiple groups </a:t>
            </a:r>
            <a:r>
              <a:rPr lang="en-US" altLang="en-US" sz="2600" i="1" dirty="0"/>
              <a:t>→</a:t>
            </a:r>
            <a:r>
              <a:rPr lang="en-US" altLang="en-US" sz="2600" dirty="0"/>
              <a:t> power calculation for individual comparison of interest</a:t>
            </a:r>
          </a:p>
        </p:txBody>
      </p:sp>
    </p:spTree>
    <p:extLst>
      <p:ext uri="{BB962C8B-B14F-4D97-AF65-F5344CB8AC3E}">
        <p14:creationId xmlns:p14="http://schemas.microsoft.com/office/powerpoint/2010/main" val="1350578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Basic ingredients of a power or sample size calculation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From the aims to the sample size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What is the overarching strategy?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Statistical considerations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The broad side of the barn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Simplify, simplify, simplify</a:t>
            </a:r>
          </a:p>
          <a:p>
            <a:pPr eaLnBrk="1" hangingPunct="1"/>
            <a:r>
              <a:rPr lang="en-US" altLang="en-US" sz="2600" dirty="0"/>
              <a:t>Caveats</a:t>
            </a:r>
          </a:p>
        </p:txBody>
      </p:sp>
    </p:spTree>
    <p:extLst>
      <p:ext uri="{BB962C8B-B14F-4D97-AF65-F5344CB8AC3E}">
        <p14:creationId xmlns:p14="http://schemas.microsoft.com/office/powerpoint/2010/main" val="269297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Caveats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4411662"/>
          </a:xfrm>
        </p:spPr>
        <p:txBody>
          <a:bodyPr/>
          <a:lstStyle/>
          <a:p>
            <a:pPr eaLnBrk="1" hangingPunct="1"/>
            <a:r>
              <a:rPr lang="en-US" altLang="en-US" dirty="0"/>
              <a:t>Dropouts (plan ahead).  Inflate recruited sample size to end up with needed sample size. </a:t>
            </a:r>
          </a:p>
          <a:p>
            <a:pPr eaLnBrk="1" hangingPunct="1"/>
            <a:r>
              <a:rPr lang="en-US" altLang="en-US" dirty="0"/>
              <a:t>Will the analysis be adjusted?  (Apply corrections).</a:t>
            </a:r>
          </a:p>
          <a:p>
            <a:pPr eaLnBrk="1" hangingPunct="1"/>
            <a:r>
              <a:rPr lang="en-US" altLang="en-US" dirty="0"/>
              <a:t>Do you need to worry about multiple testing? (Apply a Bonferroni correction).</a:t>
            </a:r>
          </a:p>
          <a:p>
            <a:pPr eaLnBrk="1" hangingPunct="1"/>
            <a:r>
              <a:rPr lang="en-US" altLang="en-US" dirty="0"/>
              <a:t>Seek expert help for complicated statistical analyses (e.g., ordinal logistic regression) or designs (e.g., cluster randomized trials) or nonstandard framing (e.g., equivalence study).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Resources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CTSI offers a free hour of consulting on design issues (including sample size) through its consulting program: </a:t>
            </a:r>
            <a:r>
              <a:rPr lang="en-US" altLang="en-US" dirty="0">
                <a:hlinkClick r:id="rId3"/>
              </a:rPr>
              <a:t>http://accelerate.ucsf.edu/consult</a:t>
            </a:r>
            <a:endParaRPr lang="en-US" altLang="en-US" sz="3400" dirty="0"/>
          </a:p>
          <a:p>
            <a:pPr eaLnBrk="1" hangingPunct="1"/>
            <a:r>
              <a:rPr lang="en-US" altLang="en-US" dirty="0"/>
              <a:t>More extensive (and expensive!) sample size calculation programs are available such as </a:t>
            </a:r>
            <a:r>
              <a:rPr lang="en-US" altLang="en-US" dirty="0" err="1"/>
              <a:t>NQuery</a:t>
            </a:r>
            <a:r>
              <a:rPr lang="en-US" altLang="en-US" dirty="0"/>
              <a:t> Advisor.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Sample size programs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I recommend the free program PS Power, which is good for simple situations (PC, Mac or Linux).  Available for download at:</a:t>
            </a:r>
            <a:endParaRPr lang="en-US" dirty="0">
              <a:hlinkClick r:id="rId3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>
                <a:hlinkClick r:id="rId4"/>
              </a:rPr>
              <a:t>http://biostat.mc.vanderbilt.edu/wiki/Main/PowerSampleSize</a:t>
            </a:r>
            <a:endParaRPr lang="en-US" dirty="0"/>
          </a:p>
          <a:p>
            <a:pPr marL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dirty="0"/>
          </a:p>
          <a:p>
            <a:pPr marL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If you can’t install that (harder for Macs) try:</a:t>
            </a:r>
          </a:p>
          <a:p>
            <a:pPr marL="0" eaLnBrk="1" hangingPunct="1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dirty="0">
                <a:hlinkClick r:id="rId5"/>
              </a:rPr>
              <a:t>http://www.sample-size.net/</a:t>
            </a:r>
            <a:r>
              <a:rPr lang="en-US" dirty="0"/>
              <a:t>  </a:t>
            </a:r>
          </a:p>
          <a:p>
            <a:pPr marL="0" eaLnBrk="1" hangingPunct="1">
              <a:spcBef>
                <a:spcPts val="0"/>
              </a:spcBef>
              <a:buNone/>
              <a:defRPr/>
            </a:pPr>
            <a:endParaRPr lang="en-US" sz="1200" dirty="0"/>
          </a:p>
          <a:p>
            <a:pPr marL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/>
              <a:t>Stata has a nice suite of power/sample size calculators, though less easy to use. </a:t>
            </a:r>
          </a:p>
          <a:p>
            <a:pPr marL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→ </a:t>
            </a:r>
            <a:r>
              <a:rPr lang="en-US" dirty="0" err="1">
                <a:solidFill>
                  <a:srgbClr val="FF0000"/>
                </a:solidFill>
              </a:rPr>
              <a:t>PSPower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3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Software</a:t>
            </a:r>
          </a:p>
          <a:p>
            <a:pPr eaLnBrk="1" hangingPunct="1"/>
            <a:r>
              <a:rPr lang="en-US" altLang="en-US" sz="2600" dirty="0"/>
              <a:t>Basic ingredients of a power or sample size calculation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From the aims to the sample size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What is the overarching strategy?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Statistical considerations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The broad side of the barn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Simplify, simplify, simplify</a:t>
            </a:r>
          </a:p>
          <a:p>
            <a:pPr eaLnBrk="1" hangingPunct="1"/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Caveats</a:t>
            </a:r>
          </a:p>
        </p:txBody>
      </p:sp>
    </p:spTree>
    <p:extLst>
      <p:ext uri="{BB962C8B-B14F-4D97-AF65-F5344CB8AC3E}">
        <p14:creationId xmlns:p14="http://schemas.microsoft.com/office/powerpoint/2010/main" val="14226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size depends 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 dirty="0"/>
              <a:t>How you are going to analyze your data.</a:t>
            </a:r>
          </a:p>
          <a:p>
            <a:pPr eaLnBrk="1" hangingPunct="1"/>
            <a:r>
              <a:rPr lang="en-US" altLang="en-US" dirty="0"/>
              <a:t>The design of your study (e.g., prospective, relative sizes of the groups to be compared).</a:t>
            </a:r>
          </a:p>
          <a:p>
            <a:pPr eaLnBrk="1" hangingPunct="1"/>
            <a:r>
              <a:rPr lang="en-US" altLang="en-US" dirty="0"/>
              <a:t>How big a difference you expect between the groups.</a:t>
            </a:r>
          </a:p>
          <a:p>
            <a:pPr eaLnBrk="1" hangingPunct="1"/>
            <a:r>
              <a:rPr lang="en-US" altLang="en-US" dirty="0"/>
              <a:t>Statistical accuracy considerations (significance level and power). </a:t>
            </a:r>
          </a:p>
          <a:p>
            <a:pPr eaLnBrk="1" hangingPunct="1"/>
            <a:r>
              <a:rPr lang="en-US" altLang="en-US" dirty="0"/>
              <a:t>Precision of the measurements.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Analysis of the data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What kind of outcome do you have and what statistical analysis will you conduct?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Typical outcome types:  numeric (t-test), binary or dichotomous (chi-square test), survival or time to event (log rank test).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Simple hypothesis or complex one (e.g., two group comparison versus a regression)?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Design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Design of your study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Choice of measurements (e.g., will you treat hemoglobin as continuous or dichotomize at 11 g/dl?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How data are collected (e.g., case/control study).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How many comparisons you wish to make.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Relative sample sizes.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Bottom line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eaLnBrk="1" hangingPunct="1">
              <a:buFont typeface="Wingdings" pitchFamily="2" charset="2"/>
              <a:buNone/>
            </a:pPr>
            <a:r>
              <a:rPr lang="en-US" altLang="en-US" sz="3600" dirty="0"/>
              <a:t>You can’t do a power or sample size calculation until you specify EXACTLY how you will analyze the data.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62941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1035</TotalTime>
  <Words>1590</Words>
  <Application>Microsoft Office PowerPoint</Application>
  <PresentationFormat>On-screen Show (4:3)</PresentationFormat>
  <Paragraphs>256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Times New Roman</vt:lpstr>
      <vt:lpstr>Wingdings</vt:lpstr>
      <vt:lpstr>blank</vt:lpstr>
      <vt:lpstr>Document</vt:lpstr>
      <vt:lpstr>Equation</vt:lpstr>
      <vt:lpstr>Sample Size and Power </vt:lpstr>
      <vt:lpstr>Outline</vt:lpstr>
      <vt:lpstr>Outline</vt:lpstr>
      <vt:lpstr>Sample size programs</vt:lpstr>
      <vt:lpstr>Outline</vt:lpstr>
      <vt:lpstr>Sample size depends on</vt:lpstr>
      <vt:lpstr>Analysis of the data</vt:lpstr>
      <vt:lpstr>Design</vt:lpstr>
      <vt:lpstr>Bottom line</vt:lpstr>
      <vt:lpstr>Outline</vt:lpstr>
      <vt:lpstr>From the aims to sample size</vt:lpstr>
      <vt:lpstr>Outline</vt:lpstr>
      <vt:lpstr>What is the overarching strategy?</vt:lpstr>
      <vt:lpstr>Outline</vt:lpstr>
      <vt:lpstr>Statistical ideas</vt:lpstr>
      <vt:lpstr>Hypotheses</vt:lpstr>
      <vt:lpstr>Power</vt:lpstr>
      <vt:lpstr>Thumbtack Experiment</vt:lpstr>
      <vt:lpstr>What is The Power?</vt:lpstr>
      <vt:lpstr>Is it the thumbtacks?</vt:lpstr>
      <vt:lpstr>A Two-group Experiment</vt:lpstr>
      <vt:lpstr>A Multi-Ethnic Cohort Study</vt:lpstr>
      <vt:lpstr>Standardized Effect Size</vt:lpstr>
      <vt:lpstr>Example</vt:lpstr>
      <vt:lpstr>Design</vt:lpstr>
      <vt:lpstr>Hypotheses</vt:lpstr>
      <vt:lpstr>Specifying the effect size</vt:lpstr>
      <vt:lpstr>Specifying the standard deviation (numeric outcomes)</vt:lpstr>
      <vt:lpstr>Outline</vt:lpstr>
      <vt:lpstr>Broad side of the barn</vt:lpstr>
      <vt:lpstr>Broad side of the barn</vt:lpstr>
      <vt:lpstr>Sample Size in Relation to …</vt:lpstr>
      <vt:lpstr>Outline</vt:lpstr>
      <vt:lpstr>Simplify!</vt:lpstr>
      <vt:lpstr>Outline</vt:lpstr>
      <vt:lpstr>Caveats</vt:lpstr>
      <vt:lpstr>Other Resources</vt:lpstr>
      <vt:lpstr>Questions?</vt:lpstr>
    </vt:vector>
  </TitlesOfParts>
  <Company>UCSF-PSG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CMcCulloch</dc:creator>
  <cp:lastModifiedBy>McCulloch, Charles</cp:lastModifiedBy>
  <cp:revision>91</cp:revision>
  <dcterms:created xsi:type="dcterms:W3CDTF">2007-07-24T18:38:00Z</dcterms:created>
  <dcterms:modified xsi:type="dcterms:W3CDTF">2021-02-17T22:30:21Z</dcterms:modified>
</cp:coreProperties>
</file>