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Lst>
  <p:notesMasterIdLst>
    <p:notesMasterId r:id="rId58"/>
  </p:notesMasterIdLst>
  <p:handoutMasterIdLst>
    <p:handoutMasterId r:id="rId59"/>
  </p:handoutMasterIdLst>
  <p:sldIdLst>
    <p:sldId id="256" r:id="rId4"/>
    <p:sldId id="451" r:id="rId5"/>
    <p:sldId id="548" r:id="rId6"/>
    <p:sldId id="506" r:id="rId7"/>
    <p:sldId id="445" r:id="rId8"/>
    <p:sldId id="459" r:id="rId9"/>
    <p:sldId id="482" r:id="rId10"/>
    <p:sldId id="546" r:id="rId11"/>
    <p:sldId id="505" r:id="rId12"/>
    <p:sldId id="547" r:id="rId13"/>
    <p:sldId id="549" r:id="rId14"/>
    <p:sldId id="550" r:id="rId15"/>
    <p:sldId id="551" r:id="rId16"/>
    <p:sldId id="552" r:id="rId17"/>
    <p:sldId id="553" r:id="rId18"/>
    <p:sldId id="554" r:id="rId19"/>
    <p:sldId id="555" r:id="rId20"/>
    <p:sldId id="526" r:id="rId21"/>
    <p:sldId id="541" r:id="rId22"/>
    <p:sldId id="527" r:id="rId23"/>
    <p:sldId id="525" r:id="rId24"/>
    <p:sldId id="450" r:id="rId25"/>
    <p:sldId id="449" r:id="rId26"/>
    <p:sldId id="542" r:id="rId27"/>
    <p:sldId id="452" r:id="rId28"/>
    <p:sldId id="486" r:id="rId29"/>
    <p:sldId id="511" r:id="rId30"/>
    <p:sldId id="540" r:id="rId31"/>
    <p:sldId id="528" r:id="rId32"/>
    <p:sldId id="466" r:id="rId33"/>
    <p:sldId id="522" r:id="rId34"/>
    <p:sldId id="479" r:id="rId35"/>
    <p:sldId id="467" r:id="rId36"/>
    <p:sldId id="480" r:id="rId37"/>
    <p:sldId id="543" r:id="rId38"/>
    <p:sldId id="544" r:id="rId39"/>
    <p:sldId id="468" r:id="rId40"/>
    <p:sldId id="538" r:id="rId41"/>
    <p:sldId id="537" r:id="rId42"/>
    <p:sldId id="556" r:id="rId43"/>
    <p:sldId id="539" r:id="rId44"/>
    <p:sldId id="557" r:id="rId45"/>
    <p:sldId id="529" r:id="rId46"/>
    <p:sldId id="530" r:id="rId47"/>
    <p:sldId id="533" r:id="rId48"/>
    <p:sldId id="535" r:id="rId49"/>
    <p:sldId id="536" r:id="rId50"/>
    <p:sldId id="531" r:id="rId51"/>
    <p:sldId id="534" r:id="rId52"/>
    <p:sldId id="545" r:id="rId53"/>
    <p:sldId id="481" r:id="rId54"/>
    <p:sldId id="523" r:id="rId55"/>
    <p:sldId id="273" r:id="rId56"/>
    <p:sldId id="520"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B351"/>
    <a:srgbClr val="003366"/>
    <a:srgbClr val="990000"/>
    <a:srgbClr val="999933"/>
    <a:srgbClr val="CC6600"/>
    <a:srgbClr val="CC9933"/>
    <a:srgbClr val="BBBBAA"/>
    <a:srgbClr val="88BBB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73890" autoAdjust="0"/>
  </p:normalViewPr>
  <p:slideViewPr>
    <p:cSldViewPr>
      <p:cViewPr varScale="1">
        <p:scale>
          <a:sx n="81" d="100"/>
          <a:sy n="81" d="100"/>
        </p:scale>
        <p:origin x="-2472" y="-90"/>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2502"/>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OM014\FCM$\SHARED\CSDH\Presentations\graphics-images-etc\Excel%20files\SES%20gradient%20in%20health_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OM014\FCM$\SHARED\CSDH\Presentations\graphics-images-etc\Excel%20files\SES%20gradient%20in%20health_char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SOM014\FCM$\SHARED\CSDH\Presentations\graphics-images-etc\Excel%20files\SES%20gradient%20in%20health_chart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504374453193708"/>
          <c:y val="5.879348414781789E-2"/>
          <c:w val="0.85005041290572025"/>
          <c:h val="0.82484251968503963"/>
        </c:manualLayout>
      </c:layout>
      <c:barChart>
        <c:barDir val="col"/>
        <c:grouping val="clustered"/>
        <c:ser>
          <c:idx val="0"/>
          <c:order val="0"/>
          <c:tx>
            <c:strRef>
              <c:f>'Figure 3'!$B$3</c:f>
              <c:strCache>
                <c:ptCount val="1"/>
                <c:pt idx="0">
                  <c:v>≤100% FPL</c:v>
                </c:pt>
              </c:strCache>
            </c:strRef>
          </c:tx>
          <c:spPr>
            <a:solidFill>
              <a:srgbClr val="002060"/>
            </a:solidFill>
            <a:ln>
              <a:noFill/>
            </a:ln>
          </c:spPr>
          <c:dLbls>
            <c:showVal val="1"/>
          </c:dLbls>
          <c:cat>
            <c:strRef>
              <c:f>'Figure 3'!$C$2:$D$2</c:f>
              <c:strCache>
                <c:ptCount val="2"/>
                <c:pt idx="0">
                  <c:v>Men</c:v>
                </c:pt>
                <c:pt idx="1">
                  <c:v>Women</c:v>
                </c:pt>
              </c:strCache>
            </c:strRef>
          </c:cat>
          <c:val>
            <c:numRef>
              <c:f>'Figure 3'!$C$3:$D$3</c:f>
              <c:numCache>
                <c:formatCode>0.0</c:formatCode>
                <c:ptCount val="2"/>
                <c:pt idx="0">
                  <c:v>45.513808860542945</c:v>
                </c:pt>
                <c:pt idx="1">
                  <c:v>51.532102845399613</c:v>
                </c:pt>
              </c:numCache>
            </c:numRef>
          </c:val>
        </c:ser>
        <c:ser>
          <c:idx val="1"/>
          <c:order val="1"/>
          <c:tx>
            <c:strRef>
              <c:f>'Figure 3'!$B$4</c:f>
              <c:strCache>
                <c:ptCount val="1"/>
                <c:pt idx="0">
                  <c:v>101-200% FPL</c:v>
                </c:pt>
              </c:strCache>
            </c:strRef>
          </c:tx>
          <c:spPr>
            <a:solidFill>
              <a:srgbClr val="7030A0"/>
            </a:solidFill>
            <a:ln>
              <a:noFill/>
            </a:ln>
          </c:spPr>
          <c:dLbls>
            <c:showVal val="1"/>
          </c:dLbls>
          <c:cat>
            <c:strRef>
              <c:f>'Figure 3'!$C$2:$D$2</c:f>
              <c:strCache>
                <c:ptCount val="2"/>
                <c:pt idx="0">
                  <c:v>Men</c:v>
                </c:pt>
                <c:pt idx="1">
                  <c:v>Women</c:v>
                </c:pt>
              </c:strCache>
            </c:strRef>
          </c:cat>
          <c:val>
            <c:numRef>
              <c:f>'Figure 3'!$C$4:$D$4</c:f>
              <c:numCache>
                <c:formatCode>0.0</c:formatCode>
                <c:ptCount val="2"/>
                <c:pt idx="0">
                  <c:v>47.681145554861814</c:v>
                </c:pt>
                <c:pt idx="1">
                  <c:v>54.498197986818667</c:v>
                </c:pt>
              </c:numCache>
            </c:numRef>
          </c:val>
        </c:ser>
        <c:ser>
          <c:idx val="2"/>
          <c:order val="2"/>
          <c:tx>
            <c:strRef>
              <c:f>'Figure 3'!$B$5</c:f>
              <c:strCache>
                <c:ptCount val="1"/>
                <c:pt idx="0">
                  <c:v>201-400% FPL</c:v>
                </c:pt>
              </c:strCache>
            </c:strRef>
          </c:tx>
          <c:spPr>
            <a:solidFill>
              <a:schemeClr val="accent5"/>
            </a:solidFill>
            <a:ln>
              <a:noFill/>
            </a:ln>
          </c:spPr>
          <c:dLbls>
            <c:showVal val="1"/>
          </c:dLbls>
          <c:cat>
            <c:strRef>
              <c:f>'Figure 3'!$C$2:$D$2</c:f>
              <c:strCache>
                <c:ptCount val="2"/>
                <c:pt idx="0">
                  <c:v>Men</c:v>
                </c:pt>
                <c:pt idx="1">
                  <c:v>Women</c:v>
                </c:pt>
              </c:strCache>
            </c:strRef>
          </c:cat>
          <c:val>
            <c:numRef>
              <c:f>'Figure 3'!$C$5:$D$5</c:f>
              <c:numCache>
                <c:formatCode>0.0</c:formatCode>
                <c:ptCount val="2"/>
                <c:pt idx="0">
                  <c:v>51.092661460589547</c:v>
                </c:pt>
                <c:pt idx="1">
                  <c:v>56.461075818751162</c:v>
                </c:pt>
              </c:numCache>
            </c:numRef>
          </c:val>
        </c:ser>
        <c:ser>
          <c:idx val="3"/>
          <c:order val="3"/>
          <c:tx>
            <c:strRef>
              <c:f>'Figure 3'!$B$6</c:f>
              <c:strCache>
                <c:ptCount val="1"/>
                <c:pt idx="0">
                  <c:v>401%+ FPL</c:v>
                </c:pt>
              </c:strCache>
            </c:strRef>
          </c:tx>
          <c:spPr>
            <a:solidFill>
              <a:srgbClr val="00B050"/>
            </a:solidFill>
            <a:ln>
              <a:noFill/>
            </a:ln>
          </c:spPr>
          <c:dLbls>
            <c:showVal val="1"/>
          </c:dLbls>
          <c:cat>
            <c:strRef>
              <c:f>'Figure 3'!$C$2:$D$2</c:f>
              <c:strCache>
                <c:ptCount val="2"/>
                <c:pt idx="0">
                  <c:v>Men</c:v>
                </c:pt>
                <c:pt idx="1">
                  <c:v>Women</c:v>
                </c:pt>
              </c:strCache>
            </c:strRef>
          </c:cat>
          <c:val>
            <c:numRef>
              <c:f>'Figure 3'!$C$6:$D$6</c:f>
              <c:numCache>
                <c:formatCode>0.0</c:formatCode>
                <c:ptCount val="2"/>
                <c:pt idx="0">
                  <c:v>53.457622487039551</c:v>
                </c:pt>
                <c:pt idx="1">
                  <c:v>58.189558184262275</c:v>
                </c:pt>
              </c:numCache>
            </c:numRef>
          </c:val>
        </c:ser>
        <c:axId val="66552192"/>
        <c:axId val="66553728"/>
      </c:barChart>
      <c:catAx>
        <c:axId val="66552192"/>
        <c:scaling>
          <c:orientation val="minMax"/>
        </c:scaling>
        <c:axPos val="b"/>
        <c:majorTickMark val="none"/>
        <c:tickLblPos val="nextTo"/>
        <c:txPr>
          <a:bodyPr/>
          <a:lstStyle/>
          <a:p>
            <a:pPr>
              <a:defRPr sz="1800"/>
            </a:pPr>
            <a:endParaRPr lang="en-US"/>
          </a:p>
        </c:txPr>
        <c:crossAx val="66553728"/>
        <c:crosses val="autoZero"/>
        <c:auto val="1"/>
        <c:lblAlgn val="ctr"/>
        <c:lblOffset val="100"/>
      </c:catAx>
      <c:valAx>
        <c:axId val="66553728"/>
        <c:scaling>
          <c:orientation val="minMax"/>
          <c:max val="60"/>
          <c:min val="40"/>
        </c:scaling>
        <c:axPos val="l"/>
        <c:majorGridlines>
          <c:spPr>
            <a:ln>
              <a:noFill/>
            </a:ln>
          </c:spPr>
        </c:majorGridlines>
        <c:title>
          <c:tx>
            <c:rich>
              <a:bodyPr rot="-5400000" vert="horz"/>
              <a:lstStyle/>
              <a:p>
                <a:pPr>
                  <a:defRPr sz="1800"/>
                </a:pPr>
                <a:r>
                  <a:rPr lang="en-US" sz="1800"/>
                  <a:t>Life expectancy at age 25</a:t>
                </a:r>
              </a:p>
            </c:rich>
          </c:tx>
          <c:layout>
            <c:manualLayout>
              <c:xMode val="edge"/>
              <c:yMode val="edge"/>
              <c:x val="1.7393200849893781E-2"/>
              <c:y val="0.20864725242678106"/>
            </c:manualLayout>
          </c:layout>
          <c:spPr>
            <a:noFill/>
          </c:spPr>
        </c:title>
        <c:numFmt formatCode="0" sourceLinked="0"/>
        <c:tickLblPos val="nextTo"/>
        <c:crossAx val="66552192"/>
        <c:crosses val="autoZero"/>
        <c:crossBetween val="between"/>
        <c:majorUnit val="5"/>
      </c:valAx>
      <c:spPr>
        <a:solidFill>
          <a:schemeClr val="bg1"/>
        </a:solidFill>
      </c:spPr>
    </c:plotArea>
    <c:legend>
      <c:legendPos val="l"/>
      <c:layout>
        <c:manualLayout>
          <c:xMode val="edge"/>
          <c:yMode val="edge"/>
          <c:x val="0.16915923009624301"/>
          <c:y val="0.21696246302546035"/>
          <c:w val="0.1549489964116868"/>
          <c:h val="0.22420905720118442"/>
        </c:manualLayout>
      </c:layout>
      <c:overlay val="1"/>
    </c:legend>
    <c:plotVisOnly val="1"/>
    <c:dispBlanksAs val="gap"/>
  </c:chart>
  <c:spPr>
    <a:solidFill>
      <a:schemeClr val="bg1"/>
    </a:solidFill>
    <a:ln>
      <a:noFill/>
    </a:ln>
  </c:spPr>
  <c:txPr>
    <a:bodyPr/>
    <a:lstStyle/>
    <a:p>
      <a:pPr>
        <a:defRPr sz="1400">
          <a:solidFill>
            <a:schemeClr val="tx1"/>
          </a:solidFill>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3399750031246244"/>
          <c:y val="5.7073907428239132E-2"/>
          <c:w val="0.8374459442569675"/>
          <c:h val="0.74929801537966056"/>
        </c:manualLayout>
      </c:layout>
      <c:barChart>
        <c:barDir val="col"/>
        <c:grouping val="clustered"/>
        <c:ser>
          <c:idx val="0"/>
          <c:order val="0"/>
          <c:tx>
            <c:strRef>
              <c:f>'Figure 8'!$C$2</c:f>
              <c:strCache>
                <c:ptCount val="1"/>
                <c:pt idx="0">
                  <c:v>&lt;100% FPL</c:v>
                </c:pt>
              </c:strCache>
            </c:strRef>
          </c:tx>
          <c:spPr>
            <a:solidFill>
              <a:srgbClr val="002060"/>
            </a:solidFill>
            <a:ln>
              <a:noFill/>
            </a:ln>
          </c:spPr>
          <c:cat>
            <c:strRef>
              <c:f>'Figure 8'!$B$3:$B$5</c:f>
              <c:strCache>
                <c:ptCount val="3"/>
                <c:pt idx="0">
                  <c:v>Black, Non-Hispanic</c:v>
                </c:pt>
                <c:pt idx="1">
                  <c:v>Hispanic</c:v>
                </c:pt>
                <c:pt idx="2">
                  <c:v>White, Non-Hispanic</c:v>
                </c:pt>
              </c:strCache>
            </c:strRef>
          </c:cat>
          <c:val>
            <c:numRef>
              <c:f>'Figure 8'!$C$3:$C$5</c:f>
              <c:numCache>
                <c:formatCode>0.0</c:formatCode>
                <c:ptCount val="3"/>
                <c:pt idx="0">
                  <c:v>36.130000000000003</c:v>
                </c:pt>
                <c:pt idx="1">
                  <c:v>29.64</c:v>
                </c:pt>
                <c:pt idx="2">
                  <c:v>30.779999999999987</c:v>
                </c:pt>
              </c:numCache>
            </c:numRef>
          </c:val>
        </c:ser>
        <c:ser>
          <c:idx val="1"/>
          <c:order val="1"/>
          <c:tx>
            <c:strRef>
              <c:f>'Figure 8'!$D$2</c:f>
              <c:strCache>
                <c:ptCount val="1"/>
                <c:pt idx="0">
                  <c:v>100%-199% FPL</c:v>
                </c:pt>
              </c:strCache>
            </c:strRef>
          </c:tx>
          <c:spPr>
            <a:solidFill>
              <a:srgbClr val="6600CC"/>
            </a:solidFill>
            <a:ln>
              <a:noFill/>
            </a:ln>
          </c:spPr>
          <c:cat>
            <c:strRef>
              <c:f>'Figure 8'!$B$3:$B$5</c:f>
              <c:strCache>
                <c:ptCount val="3"/>
                <c:pt idx="0">
                  <c:v>Black, Non-Hispanic</c:v>
                </c:pt>
                <c:pt idx="1">
                  <c:v>Hispanic</c:v>
                </c:pt>
                <c:pt idx="2">
                  <c:v>White, Non-Hispanic</c:v>
                </c:pt>
              </c:strCache>
            </c:strRef>
          </c:cat>
          <c:val>
            <c:numRef>
              <c:f>'Figure 8'!$D$3:$D$5</c:f>
              <c:numCache>
                <c:formatCode>0.0</c:formatCode>
                <c:ptCount val="3"/>
                <c:pt idx="0">
                  <c:v>26.279999999999987</c:v>
                </c:pt>
                <c:pt idx="1">
                  <c:v>22.49</c:v>
                </c:pt>
                <c:pt idx="2">
                  <c:v>20.74</c:v>
                </c:pt>
              </c:numCache>
            </c:numRef>
          </c:val>
        </c:ser>
        <c:ser>
          <c:idx val="2"/>
          <c:order val="2"/>
          <c:tx>
            <c:strRef>
              <c:f>'Figure 8'!$E$2</c:f>
              <c:strCache>
                <c:ptCount val="1"/>
                <c:pt idx="0">
                  <c:v>200-299% FPL</c:v>
                </c:pt>
              </c:strCache>
            </c:strRef>
          </c:tx>
          <c:spPr>
            <a:solidFill>
              <a:schemeClr val="accent5"/>
            </a:solidFill>
            <a:ln>
              <a:noFill/>
            </a:ln>
          </c:spPr>
          <c:cat>
            <c:strRef>
              <c:f>'Figure 8'!$B$3:$B$5</c:f>
              <c:strCache>
                <c:ptCount val="3"/>
                <c:pt idx="0">
                  <c:v>Black, Non-Hispanic</c:v>
                </c:pt>
                <c:pt idx="1">
                  <c:v>Hispanic</c:v>
                </c:pt>
                <c:pt idx="2">
                  <c:v>White, Non-Hispanic</c:v>
                </c:pt>
              </c:strCache>
            </c:strRef>
          </c:cat>
          <c:val>
            <c:numRef>
              <c:f>'Figure 8'!$E$3:$E$5</c:f>
              <c:numCache>
                <c:formatCode>0.0</c:formatCode>
                <c:ptCount val="3"/>
                <c:pt idx="0">
                  <c:v>17.979999999999986</c:v>
                </c:pt>
                <c:pt idx="1">
                  <c:v>16.66</c:v>
                </c:pt>
                <c:pt idx="2">
                  <c:v>13.46</c:v>
                </c:pt>
              </c:numCache>
            </c:numRef>
          </c:val>
        </c:ser>
        <c:ser>
          <c:idx val="3"/>
          <c:order val="3"/>
          <c:tx>
            <c:strRef>
              <c:f>'Figure 8'!$F$2</c:f>
              <c:strCache>
                <c:ptCount val="1"/>
                <c:pt idx="0">
                  <c:v>300-399% FPL</c:v>
                </c:pt>
              </c:strCache>
            </c:strRef>
          </c:tx>
          <c:spPr>
            <a:solidFill>
              <a:srgbClr val="00B050"/>
            </a:solidFill>
          </c:spPr>
          <c:cat>
            <c:strRef>
              <c:f>'Figure 8'!$B$3:$B$5</c:f>
              <c:strCache>
                <c:ptCount val="3"/>
                <c:pt idx="0">
                  <c:v>Black, Non-Hispanic</c:v>
                </c:pt>
                <c:pt idx="1">
                  <c:v>Hispanic</c:v>
                </c:pt>
                <c:pt idx="2">
                  <c:v>White, Non-Hispanic</c:v>
                </c:pt>
              </c:strCache>
            </c:strRef>
          </c:cat>
          <c:val>
            <c:numRef>
              <c:f>'Figure 8'!$F$3:$F$5</c:f>
              <c:numCache>
                <c:formatCode>0.0</c:formatCode>
                <c:ptCount val="3"/>
                <c:pt idx="0">
                  <c:v>14.42</c:v>
                </c:pt>
                <c:pt idx="1">
                  <c:v>13.15</c:v>
                </c:pt>
                <c:pt idx="2">
                  <c:v>9.49</c:v>
                </c:pt>
              </c:numCache>
            </c:numRef>
          </c:val>
        </c:ser>
        <c:ser>
          <c:idx val="4"/>
          <c:order val="4"/>
          <c:tx>
            <c:strRef>
              <c:f>'Figure 8'!$G$2</c:f>
              <c:strCache>
                <c:ptCount val="1"/>
                <c:pt idx="0">
                  <c:v>≥400% FPL</c:v>
                </c:pt>
              </c:strCache>
            </c:strRef>
          </c:tx>
          <c:spPr>
            <a:solidFill>
              <a:srgbClr val="9966FF"/>
            </a:solidFill>
          </c:spPr>
          <c:cat>
            <c:strRef>
              <c:f>'Figure 8'!$B$3:$B$5</c:f>
              <c:strCache>
                <c:ptCount val="3"/>
                <c:pt idx="0">
                  <c:v>Black, Non-Hispanic</c:v>
                </c:pt>
                <c:pt idx="1">
                  <c:v>Hispanic</c:v>
                </c:pt>
                <c:pt idx="2">
                  <c:v>White, Non-Hispanic</c:v>
                </c:pt>
              </c:strCache>
            </c:strRef>
          </c:cat>
          <c:val>
            <c:numRef>
              <c:f>'Figure 8'!$G$3:$G$5</c:f>
              <c:numCache>
                <c:formatCode>0.0</c:formatCode>
                <c:ptCount val="3"/>
                <c:pt idx="0">
                  <c:v>9.82</c:v>
                </c:pt>
                <c:pt idx="1">
                  <c:v>9.73</c:v>
                </c:pt>
                <c:pt idx="2">
                  <c:v>6.1899999999999995</c:v>
                </c:pt>
              </c:numCache>
            </c:numRef>
          </c:val>
        </c:ser>
        <c:axId val="66946560"/>
        <c:axId val="66948096"/>
      </c:barChart>
      <c:catAx>
        <c:axId val="66946560"/>
        <c:scaling>
          <c:orientation val="minMax"/>
        </c:scaling>
        <c:axPos val="b"/>
        <c:majorTickMark val="none"/>
        <c:tickLblPos val="nextTo"/>
        <c:txPr>
          <a:bodyPr/>
          <a:lstStyle/>
          <a:p>
            <a:pPr>
              <a:defRPr sz="1600"/>
            </a:pPr>
            <a:endParaRPr lang="en-US"/>
          </a:p>
        </c:txPr>
        <c:crossAx val="66948096"/>
        <c:crosses val="autoZero"/>
        <c:auto val="1"/>
        <c:lblAlgn val="ctr"/>
        <c:lblOffset val="100"/>
      </c:catAx>
      <c:valAx>
        <c:axId val="66948096"/>
        <c:scaling>
          <c:orientation val="minMax"/>
          <c:max val="40"/>
          <c:min val="0"/>
        </c:scaling>
        <c:axPos val="l"/>
        <c:majorGridlines>
          <c:spPr>
            <a:ln>
              <a:noFill/>
            </a:ln>
          </c:spPr>
        </c:majorGridlines>
        <c:title>
          <c:tx>
            <c:rich>
              <a:bodyPr rot="-5400000" vert="horz"/>
              <a:lstStyle/>
              <a:p>
                <a:pPr>
                  <a:defRPr sz="1600"/>
                </a:pPr>
                <a:r>
                  <a:rPr lang="en-US" sz="1600" dirty="0"/>
                  <a:t>% </a:t>
                </a:r>
                <a:r>
                  <a:rPr lang="en-US" sz="1600" dirty="0" smtClean="0"/>
                  <a:t>of adults age </a:t>
                </a:r>
                <a:r>
                  <a:rPr lang="en-US" sz="1600" dirty="0"/>
                  <a:t>≥25 </a:t>
                </a:r>
                <a:r>
                  <a:rPr lang="en-US" sz="1600" dirty="0" smtClean="0"/>
                  <a:t>years</a:t>
                </a:r>
              </a:p>
              <a:p>
                <a:pPr>
                  <a:defRPr sz="1600"/>
                </a:pPr>
                <a:r>
                  <a:rPr lang="en-US" sz="1600" b="1" i="0" u="none" strike="noStrike" baseline="0" dirty="0" smtClean="0"/>
                  <a:t>with self-reported poor/fair health </a:t>
                </a:r>
                <a:endParaRPr lang="en-US" sz="1600" dirty="0"/>
              </a:p>
            </c:rich>
          </c:tx>
          <c:layout>
            <c:manualLayout>
              <c:xMode val="edge"/>
              <c:yMode val="edge"/>
              <c:x val="1.2698412698412705E-2"/>
              <c:y val="8.3694110604595501E-2"/>
            </c:manualLayout>
          </c:layout>
          <c:spPr>
            <a:noFill/>
          </c:spPr>
        </c:title>
        <c:numFmt formatCode="0" sourceLinked="0"/>
        <c:tickLblPos val="nextTo"/>
        <c:txPr>
          <a:bodyPr/>
          <a:lstStyle/>
          <a:p>
            <a:pPr>
              <a:defRPr sz="1400"/>
            </a:pPr>
            <a:endParaRPr lang="en-US"/>
          </a:p>
        </c:txPr>
        <c:crossAx val="66946560"/>
        <c:crosses val="autoZero"/>
        <c:crossBetween val="between"/>
        <c:majorUnit val="5"/>
      </c:valAx>
      <c:spPr>
        <a:solidFill>
          <a:schemeClr val="bg1"/>
        </a:solidFill>
      </c:spPr>
    </c:plotArea>
    <c:legend>
      <c:legendPos val="l"/>
      <c:layout>
        <c:manualLayout>
          <c:xMode val="edge"/>
          <c:yMode val="edge"/>
          <c:x val="0.81821684789401328"/>
          <c:y val="0.17656237049316309"/>
          <c:w val="0.16555627755268459"/>
          <c:h val="0.22587304876364137"/>
        </c:manualLayout>
      </c:layout>
      <c:overlay val="1"/>
      <c:txPr>
        <a:bodyPr/>
        <a:lstStyle/>
        <a:p>
          <a:pPr>
            <a:defRPr sz="1200"/>
          </a:pPr>
          <a:endParaRPr lang="en-US"/>
        </a:p>
      </c:txPr>
    </c:legend>
    <c:plotVisOnly val="1"/>
    <c:dispBlanksAs val="gap"/>
  </c:chart>
  <c:spPr>
    <a:solidFill>
      <a:schemeClr val="bg1"/>
    </a:solidFill>
    <a:ln>
      <a:noFill/>
    </a:ln>
  </c:spPr>
  <c:txPr>
    <a:bodyPr/>
    <a:lstStyle/>
    <a:p>
      <a:pPr>
        <a:defRPr>
          <a:solidFill>
            <a:schemeClr val="tx1"/>
          </a:solidFill>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474378202724712"/>
          <c:y val="9.0834816921107064E-2"/>
          <c:w val="0.85669966254221963"/>
          <c:h val="0.77644597778245561"/>
        </c:manualLayout>
      </c:layout>
      <c:barChart>
        <c:barDir val="col"/>
        <c:grouping val="clustered"/>
        <c:ser>
          <c:idx val="0"/>
          <c:order val="0"/>
          <c:tx>
            <c:strRef>
              <c:f>'Figure 8'!$C$28</c:f>
              <c:strCache>
                <c:ptCount val="1"/>
                <c:pt idx="0">
                  <c:v>Less than high school</c:v>
                </c:pt>
              </c:strCache>
            </c:strRef>
          </c:tx>
          <c:spPr>
            <a:solidFill>
              <a:srgbClr val="002060"/>
            </a:solidFill>
            <a:ln>
              <a:noFill/>
            </a:ln>
          </c:spPr>
          <c:cat>
            <c:strRef>
              <c:f>'Figure 8'!$B$29:$B$33</c:f>
              <c:strCache>
                <c:ptCount val="5"/>
                <c:pt idx="0">
                  <c:v>Black, Non-Hispanic</c:v>
                </c:pt>
                <c:pt idx="1">
                  <c:v>Hispanic</c:v>
                </c:pt>
                <c:pt idx="2">
                  <c:v>Asian Pacific Islander</c:v>
                </c:pt>
                <c:pt idx="3">
                  <c:v>American Indian, Alaska Native</c:v>
                </c:pt>
                <c:pt idx="4">
                  <c:v>White, Non-Hispanic</c:v>
                </c:pt>
              </c:strCache>
            </c:strRef>
          </c:cat>
          <c:val>
            <c:numRef>
              <c:f>'Figure 8'!$C$29:$C$33</c:f>
              <c:numCache>
                <c:formatCode>0.0</c:formatCode>
                <c:ptCount val="5"/>
                <c:pt idx="0">
                  <c:v>33.33</c:v>
                </c:pt>
                <c:pt idx="1">
                  <c:v>23.8</c:v>
                </c:pt>
                <c:pt idx="2">
                  <c:v>18.420000000000002</c:v>
                </c:pt>
                <c:pt idx="3">
                  <c:v>31.9</c:v>
                </c:pt>
                <c:pt idx="4">
                  <c:v>26.419999999999987</c:v>
                </c:pt>
              </c:numCache>
            </c:numRef>
          </c:val>
        </c:ser>
        <c:ser>
          <c:idx val="1"/>
          <c:order val="1"/>
          <c:tx>
            <c:strRef>
              <c:f>'Figure 8'!$D$28</c:f>
              <c:strCache>
                <c:ptCount val="1"/>
                <c:pt idx="0">
                  <c:v>High school graduate</c:v>
                </c:pt>
              </c:strCache>
            </c:strRef>
          </c:tx>
          <c:spPr>
            <a:solidFill>
              <a:srgbClr val="7030A0"/>
            </a:solidFill>
            <a:ln>
              <a:noFill/>
            </a:ln>
          </c:spPr>
          <c:cat>
            <c:strRef>
              <c:f>'Figure 8'!$B$29:$B$33</c:f>
              <c:strCache>
                <c:ptCount val="5"/>
                <c:pt idx="0">
                  <c:v>Black, Non-Hispanic</c:v>
                </c:pt>
                <c:pt idx="1">
                  <c:v>Hispanic</c:v>
                </c:pt>
                <c:pt idx="2">
                  <c:v>Asian Pacific Islander</c:v>
                </c:pt>
                <c:pt idx="3">
                  <c:v>American Indian, Alaska Native</c:v>
                </c:pt>
                <c:pt idx="4">
                  <c:v>White, Non-Hispanic</c:v>
                </c:pt>
              </c:strCache>
            </c:strRef>
          </c:cat>
          <c:val>
            <c:numRef>
              <c:f>'Figure 8'!$D$29:$D$33</c:f>
              <c:numCache>
                <c:formatCode>0.0</c:formatCode>
                <c:ptCount val="5"/>
                <c:pt idx="0">
                  <c:v>20.7</c:v>
                </c:pt>
                <c:pt idx="1">
                  <c:v>16.64</c:v>
                </c:pt>
                <c:pt idx="2">
                  <c:v>11.81</c:v>
                </c:pt>
                <c:pt idx="3">
                  <c:v>22.05</c:v>
                </c:pt>
                <c:pt idx="4">
                  <c:v>12.92</c:v>
                </c:pt>
              </c:numCache>
            </c:numRef>
          </c:val>
        </c:ser>
        <c:ser>
          <c:idx val="2"/>
          <c:order val="2"/>
          <c:tx>
            <c:strRef>
              <c:f>'Figure 8'!$E$28</c:f>
              <c:strCache>
                <c:ptCount val="1"/>
                <c:pt idx="0">
                  <c:v>Some college</c:v>
                </c:pt>
              </c:strCache>
            </c:strRef>
          </c:tx>
          <c:spPr>
            <a:solidFill>
              <a:srgbClr val="6699FF"/>
            </a:solidFill>
            <a:ln>
              <a:noFill/>
            </a:ln>
          </c:spPr>
          <c:cat>
            <c:strRef>
              <c:f>'Figure 8'!$B$29:$B$33</c:f>
              <c:strCache>
                <c:ptCount val="5"/>
                <c:pt idx="0">
                  <c:v>Black, Non-Hispanic</c:v>
                </c:pt>
                <c:pt idx="1">
                  <c:v>Hispanic</c:v>
                </c:pt>
                <c:pt idx="2">
                  <c:v>Asian Pacific Islander</c:v>
                </c:pt>
                <c:pt idx="3">
                  <c:v>American Indian, Alaska Native</c:v>
                </c:pt>
                <c:pt idx="4">
                  <c:v>White, Non-Hispanic</c:v>
                </c:pt>
              </c:strCache>
            </c:strRef>
          </c:cat>
          <c:val>
            <c:numRef>
              <c:f>'Figure 8'!$E$29:$E$33</c:f>
              <c:numCache>
                <c:formatCode>0.0</c:formatCode>
                <c:ptCount val="5"/>
                <c:pt idx="0">
                  <c:v>15.870000000000006</c:v>
                </c:pt>
                <c:pt idx="1">
                  <c:v>14.26</c:v>
                </c:pt>
                <c:pt idx="2">
                  <c:v>10</c:v>
                </c:pt>
                <c:pt idx="3">
                  <c:v>16.110000000000031</c:v>
                </c:pt>
                <c:pt idx="4">
                  <c:v>10.11</c:v>
                </c:pt>
              </c:numCache>
            </c:numRef>
          </c:val>
        </c:ser>
        <c:ser>
          <c:idx val="3"/>
          <c:order val="3"/>
          <c:tx>
            <c:strRef>
              <c:f>'Figure 8'!$F$28</c:f>
              <c:strCache>
                <c:ptCount val="1"/>
                <c:pt idx="0">
                  <c:v>College graduate</c:v>
                </c:pt>
              </c:strCache>
            </c:strRef>
          </c:tx>
          <c:spPr>
            <a:solidFill>
              <a:srgbClr val="00B050"/>
            </a:solidFill>
          </c:spPr>
          <c:cat>
            <c:strRef>
              <c:f>'Figure 8'!$B$29:$B$33</c:f>
              <c:strCache>
                <c:ptCount val="5"/>
                <c:pt idx="0">
                  <c:v>Black, Non-Hispanic</c:v>
                </c:pt>
                <c:pt idx="1">
                  <c:v>Hispanic</c:v>
                </c:pt>
                <c:pt idx="2">
                  <c:v>Asian Pacific Islander</c:v>
                </c:pt>
                <c:pt idx="3">
                  <c:v>American Indian, Alaska Native</c:v>
                </c:pt>
                <c:pt idx="4">
                  <c:v>White, Non-Hispanic</c:v>
                </c:pt>
              </c:strCache>
            </c:strRef>
          </c:cat>
          <c:val>
            <c:numRef>
              <c:f>'Figure 8'!$F$29:$F$33</c:f>
              <c:numCache>
                <c:formatCode>0.0</c:formatCode>
                <c:ptCount val="5"/>
                <c:pt idx="0">
                  <c:v>10.3</c:v>
                </c:pt>
                <c:pt idx="1">
                  <c:v>10.040000000000001</c:v>
                </c:pt>
                <c:pt idx="2">
                  <c:v>7.4700000000000024</c:v>
                </c:pt>
                <c:pt idx="3">
                  <c:v>12.42</c:v>
                </c:pt>
                <c:pt idx="4">
                  <c:v>5.22</c:v>
                </c:pt>
              </c:numCache>
            </c:numRef>
          </c:val>
        </c:ser>
        <c:axId val="67064960"/>
        <c:axId val="67066496"/>
      </c:barChart>
      <c:catAx>
        <c:axId val="67064960"/>
        <c:scaling>
          <c:orientation val="minMax"/>
        </c:scaling>
        <c:axPos val="b"/>
        <c:majorTickMark val="none"/>
        <c:tickLblPos val="nextTo"/>
        <c:txPr>
          <a:bodyPr/>
          <a:lstStyle/>
          <a:p>
            <a:pPr>
              <a:defRPr b="1"/>
            </a:pPr>
            <a:endParaRPr lang="en-US"/>
          </a:p>
        </c:txPr>
        <c:crossAx val="67066496"/>
        <c:crosses val="autoZero"/>
        <c:auto val="1"/>
        <c:lblAlgn val="ctr"/>
        <c:lblOffset val="100"/>
      </c:catAx>
      <c:valAx>
        <c:axId val="67066496"/>
        <c:scaling>
          <c:orientation val="minMax"/>
          <c:max val="40"/>
          <c:min val="0"/>
        </c:scaling>
        <c:axPos val="l"/>
        <c:majorGridlines>
          <c:spPr>
            <a:ln>
              <a:noFill/>
            </a:ln>
          </c:spPr>
        </c:majorGridlines>
        <c:title>
          <c:tx>
            <c:rich>
              <a:bodyPr rot="-5400000" vert="horz"/>
              <a:lstStyle/>
              <a:p>
                <a:pPr algn="ctr" rtl="0">
                  <a:defRPr sz="1400"/>
                </a:pPr>
                <a:r>
                  <a:rPr lang="en-US" sz="1400"/>
                  <a:t>%of adults age ≥25 years</a:t>
                </a:r>
              </a:p>
              <a:p>
                <a:pPr algn="ctr" rtl="0">
                  <a:defRPr sz="1400"/>
                </a:pPr>
                <a:r>
                  <a:rPr lang="en-US" sz="1400"/>
                  <a:t>with self-reported poor/fair health </a:t>
                </a:r>
              </a:p>
            </c:rich>
          </c:tx>
          <c:layout>
            <c:manualLayout>
              <c:xMode val="edge"/>
              <c:yMode val="edge"/>
              <c:x val="1.1726409198850216E-2"/>
              <c:y val="0.16603694843258474"/>
            </c:manualLayout>
          </c:layout>
          <c:spPr>
            <a:noFill/>
          </c:spPr>
        </c:title>
        <c:numFmt formatCode="0" sourceLinked="0"/>
        <c:tickLblPos val="nextTo"/>
        <c:crossAx val="67064960"/>
        <c:crosses val="autoZero"/>
        <c:crossBetween val="between"/>
        <c:majorUnit val="5"/>
      </c:valAx>
      <c:spPr>
        <a:solidFill>
          <a:schemeClr val="bg1"/>
        </a:solidFill>
      </c:spPr>
    </c:plotArea>
    <c:legend>
      <c:legendPos val="l"/>
      <c:layout>
        <c:manualLayout>
          <c:xMode val="edge"/>
          <c:yMode val="edge"/>
          <c:x val="0.74026284214473193"/>
          <c:y val="0.10591718579225715"/>
          <c:w val="0.20822159458328579"/>
          <c:h val="0.17025153763815618"/>
        </c:manualLayout>
      </c:layout>
      <c:overlay val="1"/>
      <c:txPr>
        <a:bodyPr/>
        <a:lstStyle/>
        <a:p>
          <a:pPr>
            <a:defRPr sz="1100"/>
          </a:pPr>
          <a:endParaRPr lang="en-US"/>
        </a:p>
      </c:txPr>
    </c:legend>
    <c:plotVisOnly val="1"/>
    <c:dispBlanksAs val="gap"/>
  </c:chart>
  <c:spPr>
    <a:solidFill>
      <a:sysClr val="window" lastClr="FFFFFF"/>
    </a:solidFill>
    <a:ln>
      <a:noFill/>
    </a:ln>
  </c:spPr>
  <c:txPr>
    <a:bodyPr/>
    <a:lstStyle/>
    <a:p>
      <a:pPr>
        <a:defRPr sz="1400">
          <a:latin typeface="Calibri" pitchFamily="34" charset="0"/>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0.1619</cdr:x>
      <cdr:y>0.05794</cdr:y>
    </cdr:from>
    <cdr:to>
      <cdr:x>0.37865</cdr:x>
      <cdr:y>0.24841</cdr:y>
    </cdr:to>
    <cdr:sp macro="" textlink="">
      <cdr:nvSpPr>
        <cdr:cNvPr id="5" name="TextBox 4"/>
        <cdr:cNvSpPr txBox="1"/>
      </cdr:nvSpPr>
      <cdr:spPr>
        <a:xfrm xmlns:a="http://schemas.openxmlformats.org/drawingml/2006/main">
          <a:off x="1295400" y="278130"/>
          <a:ext cx="173421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Family Income:</a:t>
          </a:r>
        </a:p>
        <a:p xmlns:a="http://schemas.openxmlformats.org/drawingml/2006/main">
          <a:r>
            <a:rPr lang="en-US" sz="1400" b="1" dirty="0"/>
            <a:t>Percent of Federal </a:t>
          </a:r>
        </a:p>
        <a:p xmlns:a="http://schemas.openxmlformats.org/drawingml/2006/main">
          <a:r>
            <a:rPr lang="en-US" sz="1400" b="1" dirty="0"/>
            <a:t>Poverty Level</a:t>
          </a:r>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0.01754</cdr:y>
    </cdr:from>
    <cdr:to>
      <cdr:x>0.9941</cdr:x>
      <cdr:y>0.17943</cdr:y>
    </cdr:to>
    <cdr:sp macro="" textlink="">
      <cdr:nvSpPr>
        <cdr:cNvPr id="5" name="TextBox 4"/>
        <cdr:cNvSpPr txBox="1"/>
      </cdr:nvSpPr>
      <cdr:spPr>
        <a:xfrm xmlns:a="http://schemas.openxmlformats.org/drawingml/2006/main">
          <a:off x="6400800" y="76200"/>
          <a:ext cx="1552994" cy="7031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a:t>Family Income:</a:t>
          </a:r>
        </a:p>
        <a:p xmlns:a="http://schemas.openxmlformats.org/drawingml/2006/main">
          <a:pPr algn="ctr"/>
          <a:r>
            <a:rPr lang="en-US" sz="1200" b="1" dirty="0"/>
            <a:t>Percent of Federal </a:t>
          </a:r>
        </a:p>
        <a:p xmlns:a="http://schemas.openxmlformats.org/drawingml/2006/main">
          <a:pPr algn="ctr"/>
          <a:r>
            <a:rPr lang="en-US" sz="1200" b="1" dirty="0"/>
            <a:t>Poverty Level</a:t>
          </a:r>
        </a:p>
      </cdr:txBody>
    </cdr:sp>
  </cdr:relSizeAnchor>
  <cdr:relSizeAnchor xmlns:cdr="http://schemas.openxmlformats.org/drawingml/2006/chartDrawing">
    <cdr:from>
      <cdr:x>0.38095</cdr:x>
      <cdr:y>0.89474</cdr:y>
    </cdr:from>
    <cdr:to>
      <cdr:x>0.74286</cdr:x>
      <cdr:y>0.98246</cdr:y>
    </cdr:to>
    <cdr:sp macro="" textlink="">
      <cdr:nvSpPr>
        <cdr:cNvPr id="3" name="TextBox 2"/>
        <cdr:cNvSpPr txBox="1"/>
      </cdr:nvSpPr>
      <cdr:spPr>
        <a:xfrm xmlns:a="http://schemas.openxmlformats.org/drawingml/2006/main">
          <a:off x="3048000" y="3886200"/>
          <a:ext cx="2895642"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t>Racial or Ethnic Group</a:t>
          </a:r>
          <a:endParaRPr lang="en-US"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0.73333</cdr:x>
      <cdr:y>0.03438</cdr:y>
    </cdr:from>
    <cdr:to>
      <cdr:x>0.97725</cdr:x>
      <cdr:y>0.10687</cdr:y>
    </cdr:to>
    <cdr:sp macro="" textlink="">
      <cdr:nvSpPr>
        <cdr:cNvPr id="5" name="TextBox 4"/>
        <cdr:cNvSpPr txBox="1"/>
      </cdr:nvSpPr>
      <cdr:spPr>
        <a:xfrm xmlns:a="http://schemas.openxmlformats.org/drawingml/2006/main">
          <a:off x="5867400" y="152400"/>
          <a:ext cx="1951604" cy="3213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t>Educational attainment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4/15/2015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pPr/>
              <a:t>4/15/2015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pPr/>
              <a:t>‹#›</a:t>
            </a:fld>
            <a:endParaRPr lang="en-US"/>
          </a:p>
        </p:txBody>
      </p:sp>
    </p:spTree>
    <p:extLst>
      <p:ext uri="{BB962C8B-B14F-4D97-AF65-F5344CB8AC3E}">
        <p14:creationId xmlns=""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a:t>
            </a:fld>
            <a:endParaRPr lang="en-US" dirty="0"/>
          </a:p>
        </p:txBody>
      </p:sp>
    </p:spTree>
    <p:extLst>
      <p:ext uri="{BB962C8B-B14F-4D97-AF65-F5344CB8AC3E}">
        <p14:creationId xmlns=""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23</a:t>
            </a:fld>
            <a:endParaRPr lang="en-US"/>
          </a:p>
        </p:txBody>
      </p:sp>
    </p:spTree>
    <p:extLst>
      <p:ext uri="{BB962C8B-B14F-4D97-AF65-F5344CB8AC3E}">
        <p14:creationId xmlns="" xmlns:p14="http://schemas.microsoft.com/office/powerpoint/2010/main" val="220960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25</a:t>
            </a:fld>
            <a:endParaRPr lang="en-US"/>
          </a:p>
        </p:txBody>
      </p:sp>
    </p:spTree>
    <p:extLst>
      <p:ext uri="{BB962C8B-B14F-4D97-AF65-F5344CB8AC3E}">
        <p14:creationId xmlns="" xmlns:p14="http://schemas.microsoft.com/office/powerpoint/2010/main" val="244299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go even</a:t>
            </a:r>
            <a:r>
              <a:rPr lang="en-US" baseline="0" dirty="0" smtClean="0"/>
              <a:t> further and talk about food policy, corn syrup etc.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http://www.ncbi.nlm.nih.gov/pubmed/24392603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http://www.ncbi.nlm.nih.gov/pubmed/15622689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http://www.ncbi.nlm.nih.gov/pubmed/18366535/</a:t>
            </a:r>
          </a:p>
          <a:p>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Perceived discrimination/racism has been shown to play a role in unhealthy behaviors such cigarette smoking, alcohol/substance use, improper nutrition, and refusal to seek medical services (Lee, Ayers, &amp; </a:t>
            </a:r>
            <a:r>
              <a:rPr lang="en-US" sz="1200" b="0" i="0" u="none" strike="noStrike" kern="1200" baseline="0" dirty="0" err="1" smtClean="0">
                <a:solidFill>
                  <a:schemeClr val="tx1"/>
                </a:solidFill>
                <a:latin typeface="+mn-lt"/>
                <a:ea typeface="+mn-ea"/>
                <a:cs typeface="+mn-cs"/>
              </a:rPr>
              <a:t>Kronenfeld</a:t>
            </a:r>
            <a:r>
              <a:rPr lang="en-US" sz="1200" b="0" i="0" u="none" strike="noStrike" kern="1200" baseline="0" dirty="0" smtClean="0">
                <a:solidFill>
                  <a:schemeClr val="tx1"/>
                </a:solidFill>
                <a:latin typeface="+mn-lt"/>
                <a:ea typeface="+mn-ea"/>
                <a:cs typeface="+mn-cs"/>
              </a:rPr>
              <a:t>, 2009; Peek et al, 2011). </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26</a:t>
            </a:fld>
            <a:endParaRPr lang="en-US"/>
          </a:p>
        </p:txBody>
      </p:sp>
    </p:spTree>
    <p:extLst>
      <p:ext uri="{BB962C8B-B14F-4D97-AF65-F5344CB8AC3E}">
        <p14:creationId xmlns="" xmlns:p14="http://schemas.microsoft.com/office/powerpoint/2010/main" val="3760376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started in</a:t>
            </a:r>
            <a:r>
              <a:rPr lang="en-US" baseline="0" dirty="0" smtClean="0"/>
              <a:t> </a:t>
            </a:r>
            <a:r>
              <a:rPr lang="en-US" baseline="0" dirty="0" err="1" smtClean="0"/>
              <a:t>norway</a:t>
            </a:r>
            <a:r>
              <a:rPr lang="en-US" baseline="0" dirty="0" smtClean="0"/>
              <a:t>, began to notice childhood effects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27</a:t>
            </a:fld>
            <a:endParaRPr lang="en-US"/>
          </a:p>
        </p:txBody>
      </p:sp>
    </p:spTree>
    <p:extLst>
      <p:ext uri="{BB962C8B-B14F-4D97-AF65-F5344CB8AC3E}">
        <p14:creationId xmlns="" xmlns:p14="http://schemas.microsoft.com/office/powerpoint/2010/main" val="3274082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28</a:t>
            </a:fld>
            <a:endParaRPr lang="en-US"/>
          </a:p>
        </p:txBody>
      </p:sp>
    </p:spTree>
    <p:extLst>
      <p:ext uri="{BB962C8B-B14F-4D97-AF65-F5344CB8AC3E}">
        <p14:creationId xmlns="" xmlns:p14="http://schemas.microsoft.com/office/powerpoint/2010/main" val="151013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30</a:t>
            </a:fld>
            <a:endParaRPr lang="en-US"/>
          </a:p>
        </p:txBody>
      </p:sp>
    </p:spTree>
    <p:extLst>
      <p:ext uri="{BB962C8B-B14F-4D97-AF65-F5344CB8AC3E}">
        <p14:creationId xmlns="" xmlns:p14="http://schemas.microsoft.com/office/powerpoint/2010/main" val="66889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5.5% of the EU population suffered from </a:t>
            </a:r>
            <a:r>
              <a:rPr lang="en-US" b="1" dirty="0" smtClean="0"/>
              <a:t>severe housing deprivation</a:t>
            </a:r>
            <a:r>
              <a:rPr lang="en-US" dirty="0" smtClean="0"/>
              <a:t>, defined as an overcrowded dwelling in combination with one or more of the above‐mentioned housing deprivation measures. In five EU Member States, more than a tenth of the population faced severe housing deprivation, with the share rising to 17.9% in Latvia, and 25.9% in Romania. Across all EU countries, low income is associated with increased exposure levels to housing deprivation</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31</a:t>
            </a:fld>
            <a:endParaRPr lang="en-US"/>
          </a:p>
        </p:txBody>
      </p:sp>
    </p:spTree>
    <p:extLst>
      <p:ext uri="{BB962C8B-B14F-4D97-AF65-F5344CB8AC3E}">
        <p14:creationId xmlns="" xmlns:p14="http://schemas.microsoft.com/office/powerpoint/2010/main" val="198137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32</a:t>
            </a:fld>
            <a:endParaRPr lang="en-US"/>
          </a:p>
        </p:txBody>
      </p:sp>
    </p:spTree>
    <p:extLst>
      <p:ext uri="{BB962C8B-B14F-4D97-AF65-F5344CB8AC3E}">
        <p14:creationId xmlns="" xmlns:p14="http://schemas.microsoft.com/office/powerpoint/2010/main" val="235860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 the behavioral lecture</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33</a:t>
            </a:fld>
            <a:endParaRPr lang="en-US"/>
          </a:p>
        </p:txBody>
      </p:sp>
    </p:spTree>
    <p:extLst>
      <p:ext uri="{BB962C8B-B14F-4D97-AF65-F5344CB8AC3E}">
        <p14:creationId xmlns="" xmlns:p14="http://schemas.microsoft.com/office/powerpoint/2010/main" val="2507247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http://www.ncbi.nlm.nih.gov/pmc/articles/PMC3863696/</a:t>
            </a:r>
          </a:p>
          <a:p>
            <a:endParaRPr lang="en-US" dirty="0" smtClean="0"/>
          </a:p>
          <a:p>
            <a:r>
              <a:rPr lang="en-US" dirty="0" smtClean="0"/>
              <a:t>Important to note</a:t>
            </a:r>
            <a:r>
              <a:rPr lang="en-US" baseline="0" dirty="0" smtClean="0"/>
              <a:t> this is direct length of </a:t>
            </a:r>
            <a:r>
              <a:rPr lang="en-US" baseline="0" dirty="0" err="1" smtClean="0"/>
              <a:t>sdh</a:t>
            </a:r>
            <a:r>
              <a:rPr lang="en-US" baseline="0" dirty="0" smtClean="0"/>
              <a:t> with outcomes not through behavior – but psychosocial could be either one</a:t>
            </a:r>
          </a:p>
          <a:p>
            <a:endParaRPr lang="en-US" baseline="0" dirty="0" smtClean="0"/>
          </a:p>
          <a:p>
            <a:r>
              <a:rPr lang="en-US" dirty="0" smtClean="0"/>
              <a:t>http://ajph.aphapublications.org/doi/pdf/10.2105/AJPH.2013.301707</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34</a:t>
            </a:fld>
            <a:endParaRPr lang="en-US"/>
          </a:p>
        </p:txBody>
      </p:sp>
    </p:spTree>
    <p:extLst>
      <p:ext uri="{BB962C8B-B14F-4D97-AF65-F5344CB8AC3E}">
        <p14:creationId xmlns="" xmlns:p14="http://schemas.microsoft.com/office/powerpoint/2010/main" val="190653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weight and </a:t>
            </a:r>
            <a:r>
              <a:rPr lang="en-US" dirty="0" err="1" smtClean="0"/>
              <a:t>cholesteral</a:t>
            </a:r>
            <a:r>
              <a:rPr lang="en-US" dirty="0" smtClean="0"/>
              <a:t> less </a:t>
            </a:r>
            <a:r>
              <a:rPr lang="en-US" dirty="0" err="1" smtClean="0"/>
              <a:t>assocaited</a:t>
            </a:r>
            <a:endParaRPr lang="en-US" dirty="0" smtClean="0"/>
          </a:p>
          <a:p>
            <a:r>
              <a:rPr lang="en-US" dirty="0" smtClean="0"/>
              <a:t>They don’t break down the specific risk factors for SES –</a:t>
            </a:r>
            <a:r>
              <a:rPr lang="en-US" baseline="0" dirty="0" smtClean="0"/>
              <a:t> may want to look into that</a:t>
            </a:r>
          </a:p>
          <a:p>
            <a:endParaRPr lang="en-US" baseline="0" dirty="0" smtClean="0"/>
          </a:p>
          <a:p>
            <a:r>
              <a:rPr lang="en-US" baseline="0" dirty="0" smtClean="0"/>
              <a:t>“dominant theories” per </a:t>
            </a:r>
            <a:r>
              <a:rPr lang="en-US" baseline="0" dirty="0" err="1" smtClean="0"/>
              <a:t>krieger</a:t>
            </a:r>
            <a:r>
              <a:rPr lang="en-US" baseline="0" dirty="0" smtClean="0"/>
              <a:t> of lifestyle and genetics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a:t>
            </a:fld>
            <a:endParaRPr lang="en-US"/>
          </a:p>
        </p:txBody>
      </p:sp>
    </p:spTree>
    <p:extLst>
      <p:ext uri="{BB962C8B-B14F-4D97-AF65-F5344CB8AC3E}">
        <p14:creationId xmlns="" xmlns:p14="http://schemas.microsoft.com/office/powerpoint/2010/main" val="1446195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37</a:t>
            </a:fld>
            <a:endParaRPr lang="en-US"/>
          </a:p>
        </p:txBody>
      </p:sp>
    </p:spTree>
    <p:extLst>
      <p:ext uri="{BB962C8B-B14F-4D97-AF65-F5344CB8AC3E}">
        <p14:creationId xmlns="" xmlns:p14="http://schemas.microsoft.com/office/powerpoint/2010/main" val="273571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higher rates</a:t>
            </a:r>
            <a:r>
              <a:rPr lang="en-US" baseline="0" dirty="0" smtClean="0"/>
              <a:t> with same credit rating – Mark French</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41</a:t>
            </a:fld>
            <a:endParaRPr lang="en-US"/>
          </a:p>
        </p:txBody>
      </p:sp>
    </p:spTree>
    <p:extLst>
      <p:ext uri="{BB962C8B-B14F-4D97-AF65-F5344CB8AC3E}">
        <p14:creationId xmlns="" xmlns:p14="http://schemas.microsoft.com/office/powerpoint/2010/main" val="421732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Affairs 2014</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walks 21 miles each day round trip just to get to his job. No matter what the weather, Robertson has been hiking it to work ever since his car broke down 10 years ago</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His job at a factory pays $10.55 so he says he can't afford a car and the bus only takes him so far to work. The rest he has to walk, consuming large amounts of Coca-Cola and Mountain Dew just to stay </a:t>
            </a:r>
            <a:r>
              <a:rPr lang="en-US" sz="1200" b="0" i="0" kern="1200" dirty="0" smtClean="0">
                <a:solidFill>
                  <a:schemeClr val="tx1"/>
                </a:solidFill>
                <a:latin typeface="+mn-lt"/>
                <a:ea typeface="+mn-ea"/>
                <a:cs typeface="+mn-cs"/>
              </a:rPr>
              <a:t>awake</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Low-income, inner-city residents suffer from a “modal” mismatch, a drastic divergence in the relative advantage between those who have access to automobiles and those who do not (</a:t>
            </a:r>
            <a:r>
              <a:rPr lang="en-US" dirty="0" err="1" smtClean="0">
                <a:solidFill>
                  <a:schemeClr val="bg1"/>
                </a:solidFill>
              </a:rPr>
              <a:t>Blumenberg</a:t>
            </a:r>
            <a:r>
              <a:rPr lang="en-US" dirty="0" smtClean="0">
                <a:solidFill>
                  <a:schemeClr val="bg1"/>
                </a:solidFill>
              </a:rPr>
              <a:t> and Hess 2003; </a:t>
            </a:r>
            <a:r>
              <a:rPr lang="en-US" dirty="0" err="1" smtClean="0">
                <a:solidFill>
                  <a:schemeClr val="bg1"/>
                </a:solidFill>
              </a:rPr>
              <a:t>Blumenberg</a:t>
            </a:r>
            <a:r>
              <a:rPr lang="en-US" dirty="0" smtClean="0">
                <a:solidFill>
                  <a:schemeClr val="bg1"/>
                </a:solidFill>
              </a:rPr>
              <a:t> and </a:t>
            </a:r>
            <a:r>
              <a:rPr lang="en-US" dirty="0" err="1" smtClean="0">
                <a:solidFill>
                  <a:schemeClr val="bg1"/>
                </a:solidFill>
              </a:rPr>
              <a:t>Ong</a:t>
            </a:r>
            <a:r>
              <a:rPr lang="en-US" dirty="0" smtClean="0">
                <a:solidFill>
                  <a:schemeClr val="bg1"/>
                </a:solidFill>
              </a:rPr>
              <a:t> 2001; </a:t>
            </a:r>
            <a:r>
              <a:rPr lang="en-US" dirty="0" err="1" smtClean="0">
                <a:solidFill>
                  <a:schemeClr val="bg1"/>
                </a:solidFill>
              </a:rPr>
              <a:t>Grengs</a:t>
            </a:r>
            <a:r>
              <a:rPr lang="en-US" dirty="0" smtClean="0">
                <a:solidFill>
                  <a:schemeClr val="bg1"/>
                </a:solidFill>
              </a:rPr>
              <a:t> 2010; Kawabata 2003; </a:t>
            </a:r>
            <a:r>
              <a:rPr lang="en-US" dirty="0" err="1" smtClean="0">
                <a:solidFill>
                  <a:schemeClr val="bg1"/>
                </a:solidFill>
              </a:rPr>
              <a:t>Ong</a:t>
            </a:r>
            <a:r>
              <a:rPr lang="en-US" dirty="0" smtClean="0">
                <a:solidFill>
                  <a:schemeClr val="bg1"/>
                </a:solidFill>
              </a:rPr>
              <a:t> and Miller 2005; </a:t>
            </a:r>
            <a:r>
              <a:rPr lang="en-US" dirty="0" err="1" smtClean="0">
                <a:solidFill>
                  <a:schemeClr val="bg1"/>
                </a:solidFill>
              </a:rPr>
              <a:t>Shen</a:t>
            </a:r>
            <a:r>
              <a:rPr lang="en-US" dirty="0" smtClean="0">
                <a:solidFill>
                  <a:schemeClr val="bg1"/>
                </a:solidFill>
              </a:rPr>
              <a:t> 1998; Taylor and </a:t>
            </a:r>
            <a:r>
              <a:rPr lang="en-US" dirty="0" err="1" smtClean="0">
                <a:solidFill>
                  <a:schemeClr val="bg1"/>
                </a:solidFill>
              </a:rPr>
              <a:t>Ong</a:t>
            </a:r>
            <a:r>
              <a:rPr lang="en-US" dirty="0" smtClean="0">
                <a:solidFill>
                  <a:schemeClr val="bg1"/>
                </a:solidFill>
              </a:rPr>
              <a:t> 1995; </a:t>
            </a:r>
            <a:r>
              <a:rPr lang="en-US" dirty="0" err="1" smtClean="0">
                <a:solidFill>
                  <a:schemeClr val="bg1"/>
                </a:solidFill>
              </a:rPr>
              <a:t>Wyly</a:t>
            </a:r>
            <a:r>
              <a:rPr lang="en-US" dirty="0" smtClean="0">
                <a:solidFill>
                  <a:schemeClr val="bg1"/>
                </a:solidFill>
              </a:rPr>
              <a:t> 1998). In almost all metropolitan areas, individuals without reliable access to automobiles can reach far fewer opportunities within a reasonable travel time compared with those who travel by automobile (</a:t>
            </a:r>
            <a:r>
              <a:rPr lang="en-US" dirty="0" err="1" smtClean="0">
                <a:solidFill>
                  <a:schemeClr val="bg1"/>
                </a:solidFill>
              </a:rPr>
              <a:t>Benenson</a:t>
            </a:r>
            <a:r>
              <a:rPr lang="en-US" dirty="0" smtClean="0">
                <a:solidFill>
                  <a:schemeClr val="bg1"/>
                </a:solidFill>
              </a:rPr>
              <a:t> et al. 2010; </a:t>
            </a:r>
            <a:r>
              <a:rPr lang="en-US" dirty="0" err="1" smtClean="0">
                <a:solidFill>
                  <a:schemeClr val="bg1"/>
                </a:solidFill>
              </a:rPr>
              <a:t>Blumenberg</a:t>
            </a:r>
            <a:r>
              <a:rPr lang="en-US" dirty="0" smtClean="0">
                <a:solidFill>
                  <a:schemeClr val="bg1"/>
                </a:solidFill>
              </a:rPr>
              <a:t> and </a:t>
            </a:r>
            <a:r>
              <a:rPr lang="en-US" dirty="0" err="1" smtClean="0">
                <a:solidFill>
                  <a:schemeClr val="bg1"/>
                </a:solidFill>
              </a:rPr>
              <a:t>Ong</a:t>
            </a:r>
            <a:r>
              <a:rPr lang="en-US" dirty="0" smtClean="0">
                <a:solidFill>
                  <a:schemeClr val="bg1"/>
                </a:solidFill>
              </a:rPr>
              <a:t> 2001; </a:t>
            </a:r>
            <a:r>
              <a:rPr lang="en-US" dirty="0" err="1" smtClean="0">
                <a:solidFill>
                  <a:schemeClr val="bg1"/>
                </a:solidFill>
              </a:rPr>
              <a:t>Grengs</a:t>
            </a:r>
            <a:r>
              <a:rPr lang="en-US" dirty="0" smtClean="0">
                <a:solidFill>
                  <a:schemeClr val="bg1"/>
                </a:solidFill>
              </a:rPr>
              <a:t> 2010; Kawabata 2009; Kawabata and </a:t>
            </a:r>
            <a:r>
              <a:rPr lang="en-US" dirty="0" err="1" smtClean="0">
                <a:solidFill>
                  <a:schemeClr val="bg1"/>
                </a:solidFill>
              </a:rPr>
              <a:t>Shen</a:t>
            </a:r>
            <a:r>
              <a:rPr lang="en-US" dirty="0" smtClean="0">
                <a:solidFill>
                  <a:schemeClr val="bg1"/>
                </a:solidFill>
              </a:rPr>
              <a:t> 2006, 2007; </a:t>
            </a:r>
            <a:r>
              <a:rPr lang="en-US" dirty="0" err="1" smtClean="0">
                <a:solidFill>
                  <a:schemeClr val="bg1"/>
                </a:solidFill>
              </a:rPr>
              <a:t>Ong</a:t>
            </a:r>
            <a:r>
              <a:rPr lang="en-US" dirty="0" smtClean="0">
                <a:solidFill>
                  <a:schemeClr val="bg1"/>
                </a:solidFill>
              </a:rPr>
              <a:t> and Miller 2005; </a:t>
            </a:r>
            <a:r>
              <a:rPr lang="en-US" dirty="0" err="1" smtClean="0">
                <a:solidFill>
                  <a:schemeClr val="bg1"/>
                </a:solidFill>
              </a:rPr>
              <a:t>Shen</a:t>
            </a:r>
            <a:r>
              <a:rPr lang="en-US" dirty="0" smtClean="0">
                <a:solidFill>
                  <a:schemeClr val="bg1"/>
                </a:solidFill>
              </a:rPr>
              <a:t> 2001, 1998).</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http://www.cdc.gov/pcd/issues/2009/jul/09_0013.htm</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51</a:t>
            </a:fld>
            <a:endParaRPr lang="en-US"/>
          </a:p>
        </p:txBody>
      </p:sp>
    </p:spTree>
    <p:extLst>
      <p:ext uri="{BB962C8B-B14F-4D97-AF65-F5344CB8AC3E}">
        <p14:creationId xmlns="" xmlns:p14="http://schemas.microsoft.com/office/powerpoint/2010/main" val="3587603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53</a:t>
            </a:fld>
            <a:endParaRPr lang="en-US"/>
          </a:p>
        </p:txBody>
      </p:sp>
    </p:spTree>
    <p:extLst>
      <p:ext uri="{BB962C8B-B14F-4D97-AF65-F5344CB8AC3E}">
        <p14:creationId xmlns="" xmlns:p14="http://schemas.microsoft.com/office/powerpoint/2010/main" val="304276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Flexibly</a:t>
            </a:r>
            <a:r>
              <a:rPr lang="en-US" baseline="0" dirty="0" smtClean="0"/>
              <a:t> is key here </a:t>
            </a:r>
          </a:p>
          <a:p>
            <a:r>
              <a:rPr lang="en-US" baseline="0" dirty="0" smtClean="0"/>
              <a:t>Also operate on both group and individual level – i.e. neighborhood effects and having individual resources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a:t>
            </a:fld>
            <a:endParaRPr lang="en-US"/>
          </a:p>
        </p:txBody>
      </p:sp>
    </p:spTree>
    <p:extLst>
      <p:ext uri="{BB962C8B-B14F-4D97-AF65-F5344CB8AC3E}">
        <p14:creationId xmlns="" xmlns:p14="http://schemas.microsoft.com/office/powerpoint/2010/main" val="11523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stratification can</a:t>
            </a:r>
            <a:r>
              <a:rPr lang="en-US" baseline="0" dirty="0" smtClean="0"/>
              <a:t> be in there</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7</a:t>
            </a:fld>
            <a:endParaRPr lang="en-US"/>
          </a:p>
        </p:txBody>
      </p:sp>
    </p:spTree>
    <p:extLst>
      <p:ext uri="{BB962C8B-B14F-4D97-AF65-F5344CB8AC3E}">
        <p14:creationId xmlns="" xmlns:p14="http://schemas.microsoft.com/office/powerpoint/2010/main" val="121379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pictures</a:t>
            </a:r>
            <a:r>
              <a:rPr lang="en-US" baseline="0" dirty="0" smtClean="0"/>
              <a:t> give an opportunity to speak to the point that these a social measures – how people fit into a social group – how they are recognized to be in the group based on exteriors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$20-25 million</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Median net worth of black households $6000</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22</a:t>
            </a:fld>
            <a:endParaRPr lang="en-US"/>
          </a:p>
        </p:txBody>
      </p:sp>
    </p:spTree>
    <p:extLst>
      <p:ext uri="{BB962C8B-B14F-4D97-AF65-F5344CB8AC3E}">
        <p14:creationId xmlns="" xmlns:p14="http://schemas.microsoft.com/office/powerpoint/2010/main" val="244299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4/15/2015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4/15/2015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4/15/2015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4/15/2015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4/15/2015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4/15/2015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4/15/2015</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4/15/2015</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4/15/2015</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 xmlns:p14="http://schemas.microsoft.com/office/powerpoint/2010/main" val="54026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4/15/2015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4/15/2015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4/15/2015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4/15/2015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 xmlns:p14="http://schemas.microsoft.com/office/powerpoint/2010/main" val="327486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27356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 xmlns:p14="http://schemas.microsoft.com/office/powerpoint/2010/main" val="117961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4/15/2015</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4/15/2015</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4/15/2015</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4/15/2015</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4/15/2015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9.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457200" y="2667000"/>
            <a:ext cx="8686800"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Multi-level Etiologies of Health Disparities:</a:t>
            </a:r>
            <a:br>
              <a:rPr lang="en-US" sz="3600" dirty="0" smtClean="0"/>
            </a:br>
            <a:r>
              <a:rPr lang="en-US" sz="3600" dirty="0" smtClean="0"/>
              <a:t>Pt 1. social determinants</a:t>
            </a:r>
            <a:endParaRPr lang="en-US" altLang="en-US" sz="3600" dirty="0" smtClean="0"/>
          </a:p>
        </p:txBody>
      </p:sp>
      <p:sp>
        <p:nvSpPr>
          <p:cNvPr id="24579" name="Subtitle 2"/>
          <p:cNvSpPr>
            <a:spLocks noGrp="1"/>
          </p:cNvSpPr>
          <p:nvPr>
            <p:ph type="subTitle" idx="1"/>
          </p:nvPr>
        </p:nvSpPr>
        <p:spPr bwMode="auto">
          <a:xfrm>
            <a:off x="685800" y="4800600"/>
            <a:ext cx="8117874" cy="1219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Irene Yen, PhD, MPH</a:t>
            </a:r>
          </a:p>
          <a:p>
            <a:pPr>
              <a:spcBef>
                <a:spcPts val="0"/>
              </a:spcBef>
            </a:pPr>
            <a:r>
              <a:rPr lang="en-US" altLang="en-US" sz="2400" dirty="0" smtClean="0"/>
              <a:t>Associate Professor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5134034" cy="769441"/>
          </a:xfrm>
          <a:prstGeom prst="rect">
            <a:avLst/>
          </a:prstGeom>
        </p:spPr>
        <p:txBody>
          <a:bodyPr wrap="none">
            <a:spAutoFit/>
          </a:bodyPr>
          <a:lstStyle/>
          <a:p>
            <a:r>
              <a:rPr lang="en-US" sz="4400" dirty="0" smtClean="0">
                <a:solidFill>
                  <a:schemeClr val="bg1"/>
                </a:solidFill>
              </a:rPr>
              <a:t>Socioeconomic status</a:t>
            </a:r>
          </a:p>
        </p:txBody>
      </p:sp>
      <p:sp>
        <p:nvSpPr>
          <p:cNvPr id="3" name="Rectangle 2"/>
          <p:cNvSpPr/>
          <p:nvPr/>
        </p:nvSpPr>
        <p:spPr>
          <a:xfrm>
            <a:off x="1295400" y="1600200"/>
            <a:ext cx="6477000" cy="2308324"/>
          </a:xfrm>
          <a:prstGeom prst="rect">
            <a:avLst/>
          </a:prstGeom>
        </p:spPr>
        <p:txBody>
          <a:bodyPr wrap="square">
            <a:spAutoFit/>
          </a:bodyPr>
          <a:lstStyle/>
          <a:p>
            <a:r>
              <a:rPr lang="en-US" sz="2400" dirty="0" smtClean="0">
                <a:solidFill>
                  <a:schemeClr val="bg1"/>
                </a:solidFill>
              </a:rPr>
              <a:t>From the American Psychological Association: </a:t>
            </a:r>
          </a:p>
          <a:p>
            <a:endParaRPr lang="en-US" sz="2400" dirty="0" smtClean="0">
              <a:solidFill>
                <a:schemeClr val="bg1"/>
              </a:solidFill>
            </a:endParaRPr>
          </a:p>
          <a:p>
            <a:r>
              <a:rPr lang="en-US" sz="2400" dirty="0" smtClean="0">
                <a:solidFill>
                  <a:schemeClr val="bg1"/>
                </a:solidFill>
              </a:rPr>
              <a:t>Socioeconomic status is commonly conceptualized as the social standing or class of an individual or group. It is often measured as a combination of education, income and occupation.</a:t>
            </a:r>
            <a:endParaRPr lang="en-US" sz="2400" dirty="0">
              <a:solidFill>
                <a:schemeClr val="bg1"/>
              </a:solidFill>
            </a:endParaRPr>
          </a:p>
        </p:txBody>
      </p:sp>
      <p:pic>
        <p:nvPicPr>
          <p:cNvPr id="5" name="Picture 4" descr="dollar sign.jpg"/>
          <p:cNvPicPr>
            <a:picLocks noChangeAspect="1"/>
          </p:cNvPicPr>
          <p:nvPr/>
        </p:nvPicPr>
        <p:blipFill>
          <a:blip r:embed="rId2" cstate="print"/>
          <a:stretch>
            <a:fillRect/>
          </a:stretch>
        </p:blipFill>
        <p:spPr>
          <a:xfrm>
            <a:off x="685800" y="4267200"/>
            <a:ext cx="1235146" cy="1744889"/>
          </a:xfrm>
          <a:prstGeom prst="rect">
            <a:avLst/>
          </a:prstGeom>
        </p:spPr>
      </p:pic>
      <p:pic>
        <p:nvPicPr>
          <p:cNvPr id="6" name="Picture 5" descr="Stock-Diploma.jpg"/>
          <p:cNvPicPr>
            <a:picLocks noChangeAspect="1"/>
          </p:cNvPicPr>
          <p:nvPr/>
        </p:nvPicPr>
        <p:blipFill>
          <a:blip r:embed="rId3" cstate="print"/>
          <a:stretch>
            <a:fillRect/>
          </a:stretch>
        </p:blipFill>
        <p:spPr>
          <a:xfrm>
            <a:off x="3429000" y="4267200"/>
            <a:ext cx="2219948" cy="1696675"/>
          </a:xfrm>
          <a:prstGeom prst="rect">
            <a:avLst/>
          </a:prstGeom>
        </p:spPr>
      </p:pic>
      <p:pic>
        <p:nvPicPr>
          <p:cNvPr id="7" name="Picture 6" descr="hard hat wrench.jpg"/>
          <p:cNvPicPr>
            <a:picLocks noChangeAspect="1"/>
          </p:cNvPicPr>
          <p:nvPr/>
        </p:nvPicPr>
        <p:blipFill>
          <a:blip r:embed="rId4" cstate="print"/>
          <a:stretch>
            <a:fillRect/>
          </a:stretch>
        </p:blipFill>
        <p:spPr>
          <a:xfrm>
            <a:off x="6324600" y="3962400"/>
            <a:ext cx="2333625" cy="19526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457200"/>
            <a:ext cx="3009927" cy="769441"/>
          </a:xfrm>
          <a:prstGeom prst="rect">
            <a:avLst/>
          </a:prstGeom>
        </p:spPr>
        <p:txBody>
          <a:bodyPr wrap="none">
            <a:spAutoFit/>
          </a:bodyPr>
          <a:lstStyle/>
          <a:p>
            <a:r>
              <a:rPr lang="en-US" sz="4400" dirty="0" smtClean="0">
                <a:solidFill>
                  <a:schemeClr val="bg1"/>
                </a:solidFill>
              </a:rPr>
              <a:t>Social status</a:t>
            </a:r>
          </a:p>
        </p:txBody>
      </p:sp>
      <p:sp>
        <p:nvSpPr>
          <p:cNvPr id="3" name="Rectangle 2"/>
          <p:cNvSpPr/>
          <p:nvPr/>
        </p:nvSpPr>
        <p:spPr>
          <a:xfrm>
            <a:off x="1600200" y="1905000"/>
            <a:ext cx="6172200" cy="1200329"/>
          </a:xfrm>
          <a:prstGeom prst="rect">
            <a:avLst/>
          </a:prstGeom>
        </p:spPr>
        <p:txBody>
          <a:bodyPr wrap="square">
            <a:spAutoFit/>
          </a:bodyPr>
          <a:lstStyle/>
          <a:p>
            <a:r>
              <a:rPr lang="en-US" sz="2400" dirty="0" smtClean="0">
                <a:solidFill>
                  <a:schemeClr val="bg1"/>
                </a:solidFill>
              </a:rPr>
              <a:t>the relative rank that an individual holds, with attendant rights, duties, and lifestyle, in a social hierarchy based upon honor or prestige.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oked teeth.JPG"/>
          <p:cNvPicPr>
            <a:picLocks noChangeAspect="1"/>
          </p:cNvPicPr>
          <p:nvPr/>
        </p:nvPicPr>
        <p:blipFill>
          <a:blip r:embed="rId3" cstate="print"/>
          <a:stretch>
            <a:fillRect/>
          </a:stretch>
        </p:blipFill>
        <p:spPr>
          <a:xfrm>
            <a:off x="2057400" y="1371600"/>
            <a:ext cx="4953000" cy="2819400"/>
          </a:xfrm>
          <a:prstGeom prst="rect">
            <a:avLst/>
          </a:prstGeom>
        </p:spPr>
      </p:pic>
      <p:pic>
        <p:nvPicPr>
          <p:cNvPr id="3" name="Picture 2" descr="natural-afro-hairstyle.jpg"/>
          <p:cNvPicPr>
            <a:picLocks noChangeAspect="1"/>
          </p:cNvPicPr>
          <p:nvPr/>
        </p:nvPicPr>
        <p:blipFill>
          <a:blip r:embed="rId4" cstate="print"/>
          <a:stretch>
            <a:fillRect/>
          </a:stretch>
        </p:blipFill>
        <p:spPr>
          <a:xfrm>
            <a:off x="381000" y="457200"/>
            <a:ext cx="3764307" cy="2819400"/>
          </a:xfrm>
          <a:prstGeom prst="rect">
            <a:avLst/>
          </a:prstGeom>
        </p:spPr>
      </p:pic>
      <p:pic>
        <p:nvPicPr>
          <p:cNvPr id="4" name="Picture 3" descr="pics-braid-styles-5.jpg"/>
          <p:cNvPicPr>
            <a:picLocks noChangeAspect="1"/>
          </p:cNvPicPr>
          <p:nvPr/>
        </p:nvPicPr>
        <p:blipFill>
          <a:blip r:embed="rId5" cstate="print"/>
          <a:stretch>
            <a:fillRect/>
          </a:stretch>
        </p:blipFill>
        <p:spPr>
          <a:xfrm>
            <a:off x="2971800" y="1981200"/>
            <a:ext cx="2733049" cy="4071937"/>
          </a:xfrm>
          <a:prstGeom prst="rect">
            <a:avLst/>
          </a:prstGeom>
        </p:spPr>
      </p:pic>
      <p:pic>
        <p:nvPicPr>
          <p:cNvPr id="5" name="Picture 4" descr="Short-Straight-Bob-Haircut-for-Black-Women.jpg"/>
          <p:cNvPicPr>
            <a:picLocks noChangeAspect="1"/>
          </p:cNvPicPr>
          <p:nvPr/>
        </p:nvPicPr>
        <p:blipFill>
          <a:blip r:embed="rId6" cstate="print"/>
          <a:srcRect r="3600" b="19088"/>
          <a:stretch>
            <a:fillRect/>
          </a:stretch>
        </p:blipFill>
        <p:spPr>
          <a:xfrm>
            <a:off x="5334000" y="304800"/>
            <a:ext cx="3367647"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 brown gold teeth.jpg"/>
          <p:cNvPicPr>
            <a:picLocks noChangeAspect="1"/>
          </p:cNvPicPr>
          <p:nvPr/>
        </p:nvPicPr>
        <p:blipFill>
          <a:blip r:embed="rId3" cstate="print"/>
          <a:stretch>
            <a:fillRect/>
          </a:stretch>
        </p:blipFill>
        <p:spPr>
          <a:xfrm>
            <a:off x="533400" y="685800"/>
            <a:ext cx="5486399" cy="5029200"/>
          </a:xfrm>
          <a:prstGeom prst="rect">
            <a:avLst/>
          </a:prstGeom>
        </p:spPr>
      </p:pic>
      <p:sp>
        <p:nvSpPr>
          <p:cNvPr id="3" name="TextBox 2"/>
          <p:cNvSpPr txBox="1"/>
          <p:nvPr/>
        </p:nvSpPr>
        <p:spPr>
          <a:xfrm>
            <a:off x="6477000" y="1981200"/>
            <a:ext cx="1981200" cy="461665"/>
          </a:xfrm>
          <a:prstGeom prst="rect">
            <a:avLst/>
          </a:prstGeom>
          <a:noFill/>
        </p:spPr>
        <p:txBody>
          <a:bodyPr wrap="square" rtlCol="0">
            <a:spAutoFit/>
          </a:bodyPr>
          <a:lstStyle/>
          <a:p>
            <a:r>
              <a:rPr lang="en-US" sz="2400" dirty="0" smtClean="0">
                <a:solidFill>
                  <a:schemeClr val="bg1"/>
                </a:solidFill>
              </a:rPr>
              <a:t>Net worth?</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man with gold teeth.jpg"/>
          <p:cNvPicPr>
            <a:picLocks noChangeAspect="1"/>
          </p:cNvPicPr>
          <p:nvPr/>
        </p:nvPicPr>
        <p:blipFill>
          <a:blip r:embed="rId3" cstate="print"/>
          <a:stretch>
            <a:fillRect/>
          </a:stretch>
        </p:blipFill>
        <p:spPr>
          <a:xfrm>
            <a:off x="1143000" y="762000"/>
            <a:ext cx="3081337" cy="4630424"/>
          </a:xfrm>
          <a:prstGeom prst="rect">
            <a:avLst/>
          </a:prstGeom>
        </p:spPr>
      </p:pic>
      <p:sp>
        <p:nvSpPr>
          <p:cNvPr id="3" name="TextBox 2"/>
          <p:cNvSpPr txBox="1"/>
          <p:nvPr/>
        </p:nvSpPr>
        <p:spPr>
          <a:xfrm>
            <a:off x="5791200" y="1752600"/>
            <a:ext cx="1981200" cy="461665"/>
          </a:xfrm>
          <a:prstGeom prst="rect">
            <a:avLst/>
          </a:prstGeom>
          <a:noFill/>
        </p:spPr>
        <p:txBody>
          <a:bodyPr wrap="square" rtlCol="0">
            <a:spAutoFit/>
          </a:bodyPr>
          <a:lstStyle/>
          <a:p>
            <a:r>
              <a:rPr lang="en-US" sz="2400" dirty="0" smtClean="0">
                <a:solidFill>
                  <a:schemeClr val="bg1"/>
                </a:solidFill>
              </a:rPr>
              <a:t>Net worth?</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1" y="481013"/>
            <a:ext cx="8305800" cy="9604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Childhood SES is associated with adult health</a:t>
            </a:r>
          </a:p>
        </p:txBody>
      </p:sp>
      <p:sp>
        <p:nvSpPr>
          <p:cNvPr id="3" name="Slide Number Placeholder 2"/>
          <p:cNvSpPr>
            <a:spLocks noGrp="1"/>
          </p:cNvSpPr>
          <p:nvPr>
            <p:ph type="sldNum" sz="quarter" idx="10"/>
          </p:nvPr>
        </p:nvSpPr>
        <p:spPr>
          <a:xfrm>
            <a:off x="8458200" y="6613525"/>
            <a:ext cx="517525" cy="244475"/>
          </a:xfrm>
          <a:noFill/>
        </p:spPr>
        <p:txBody>
          <a:bodyPr/>
          <a:lstStyle/>
          <a:p>
            <a:fld id="{4745AB43-CFCD-4E10-9F70-341FEE3C7F96}" type="slidenum">
              <a:rPr lang="en-US" smtClean="0">
                <a:latin typeface="Arial" pitchFamily="34" charset="0"/>
              </a:rPr>
              <a:pPr/>
              <a:t>15</a:t>
            </a:fld>
            <a:endParaRPr lang="en-US" smtClean="0">
              <a:latin typeface="Arial" pitchFamily="34" charset="0"/>
            </a:endParaRPr>
          </a:p>
        </p:txBody>
      </p:sp>
      <p:sp>
        <p:nvSpPr>
          <p:cNvPr id="4" name="TextBox 3"/>
          <p:cNvSpPr txBox="1">
            <a:spLocks noChangeArrowheads="1"/>
          </p:cNvSpPr>
          <p:nvPr/>
        </p:nvSpPr>
        <p:spPr bwMode="auto">
          <a:xfrm>
            <a:off x="1676400" y="4021138"/>
            <a:ext cx="6619875" cy="1724025"/>
          </a:xfrm>
          <a:prstGeom prst="rect">
            <a:avLst/>
          </a:prstGeom>
          <a:noFill/>
          <a:ln w="9525">
            <a:noFill/>
            <a:miter lim="800000"/>
            <a:headEnd/>
            <a:tailEnd/>
          </a:ln>
        </p:spPr>
        <p:txBody>
          <a:bodyPr wrap="square">
            <a:spAutoFit/>
          </a:bodyPr>
          <a:lstStyle/>
          <a:p>
            <a:pPr marL="111125" indent="-111125">
              <a:buFont typeface="Arial" pitchFamily="34" charset="0"/>
              <a:buChar char="•"/>
              <a:defRPr/>
            </a:pPr>
            <a:r>
              <a:rPr lang="en-US" dirty="0">
                <a:solidFill>
                  <a:schemeClr val="bg1"/>
                </a:solidFill>
              </a:rPr>
              <a:t> Health and Retirement Survey:</a:t>
            </a:r>
          </a:p>
          <a:p>
            <a:pPr>
              <a:buFont typeface="Arial" pitchFamily="34" charset="0"/>
              <a:buChar char="•"/>
              <a:defRPr/>
            </a:pPr>
            <a:endParaRPr lang="en-US" dirty="0">
              <a:solidFill>
                <a:schemeClr val="bg1"/>
              </a:solidFill>
            </a:endParaRPr>
          </a:p>
          <a:p>
            <a:pPr>
              <a:defRPr/>
            </a:pPr>
            <a:r>
              <a:rPr lang="en-US" dirty="0">
                <a:solidFill>
                  <a:schemeClr val="bg1"/>
                </a:solidFill>
              </a:rPr>
              <a:t>Parental occupation is associated with cardiovascular disease in middle age, </a:t>
            </a:r>
            <a:r>
              <a:rPr lang="en-US" i="1" dirty="0">
                <a:solidFill>
                  <a:schemeClr val="bg1"/>
                </a:solidFill>
              </a:rPr>
              <a:t>after taking into consideration current SES</a:t>
            </a:r>
            <a:r>
              <a:rPr lang="en-US" dirty="0">
                <a:solidFill>
                  <a:schemeClr val="bg1"/>
                </a:solidFill>
              </a:rPr>
              <a:t> (highest year of schooling) </a:t>
            </a:r>
          </a:p>
          <a:p>
            <a:pPr>
              <a:defRPr/>
            </a:pPr>
            <a:r>
              <a:rPr lang="en-US" sz="1600" dirty="0">
                <a:solidFill>
                  <a:schemeClr val="bg1"/>
                </a:solidFill>
              </a:rPr>
              <a:t>[</a:t>
            </a:r>
            <a:r>
              <a:rPr lang="en-US" sz="1600" dirty="0" err="1">
                <a:solidFill>
                  <a:schemeClr val="bg1"/>
                </a:solidFill>
              </a:rPr>
              <a:t>Gliksman</a:t>
            </a:r>
            <a:r>
              <a:rPr lang="en-US" sz="1600" dirty="0">
                <a:solidFill>
                  <a:schemeClr val="bg1"/>
                </a:solidFill>
              </a:rPr>
              <a:t> et al. 1995]</a:t>
            </a:r>
          </a:p>
        </p:txBody>
      </p:sp>
      <p:sp>
        <p:nvSpPr>
          <p:cNvPr id="5" name="TextBox 3"/>
          <p:cNvSpPr txBox="1">
            <a:spLocks noChangeArrowheads="1"/>
          </p:cNvSpPr>
          <p:nvPr/>
        </p:nvSpPr>
        <p:spPr bwMode="auto">
          <a:xfrm>
            <a:off x="1600200" y="1585913"/>
            <a:ext cx="6715125" cy="1723549"/>
          </a:xfrm>
          <a:prstGeom prst="rect">
            <a:avLst/>
          </a:prstGeom>
          <a:noFill/>
          <a:ln w="9525">
            <a:noFill/>
            <a:miter lim="800000"/>
            <a:headEnd/>
            <a:tailEnd/>
          </a:ln>
        </p:spPr>
        <p:txBody>
          <a:bodyPr wrap="square">
            <a:spAutoFit/>
          </a:bodyPr>
          <a:lstStyle/>
          <a:p>
            <a:pPr marL="111125" indent="-111125">
              <a:buFont typeface="Arial" pitchFamily="34" charset="0"/>
              <a:buChar char="•"/>
              <a:defRPr/>
            </a:pPr>
            <a:r>
              <a:rPr lang="en-US" dirty="0">
                <a:solidFill>
                  <a:schemeClr val="bg1"/>
                </a:solidFill>
              </a:rPr>
              <a:t> Nurses Health Study:</a:t>
            </a:r>
          </a:p>
          <a:p>
            <a:pPr>
              <a:buFont typeface="Arial" pitchFamily="34" charset="0"/>
              <a:buChar char="•"/>
              <a:defRPr/>
            </a:pPr>
            <a:endParaRPr lang="en-US" dirty="0">
              <a:solidFill>
                <a:schemeClr val="bg1"/>
              </a:solidFill>
            </a:endParaRPr>
          </a:p>
          <a:p>
            <a:pPr>
              <a:defRPr/>
            </a:pPr>
            <a:r>
              <a:rPr lang="en-US" dirty="0">
                <a:solidFill>
                  <a:schemeClr val="bg1"/>
                </a:solidFill>
              </a:rPr>
              <a:t>Parental education is associated with the self-rated health of their adult children, </a:t>
            </a:r>
            <a:r>
              <a:rPr lang="en-US" i="1" dirty="0">
                <a:solidFill>
                  <a:schemeClr val="bg1"/>
                </a:solidFill>
              </a:rPr>
              <a:t>after taking into consideration current SES</a:t>
            </a:r>
            <a:r>
              <a:rPr lang="en-US" dirty="0">
                <a:solidFill>
                  <a:schemeClr val="bg1"/>
                </a:solidFill>
              </a:rPr>
              <a:t> (highest year of schooling, total household income, total net worth) </a:t>
            </a:r>
          </a:p>
          <a:p>
            <a:pPr>
              <a:defRPr/>
            </a:pPr>
            <a:r>
              <a:rPr lang="en-US" sz="1600" dirty="0">
                <a:solidFill>
                  <a:schemeClr val="bg1"/>
                </a:solidFill>
              </a:rPr>
              <a:t>[Moody-Ayers, et al. 2007]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613525"/>
            <a:ext cx="517525" cy="244475"/>
          </a:xfrm>
          <a:noFill/>
        </p:spPr>
        <p:txBody>
          <a:bodyPr/>
          <a:lstStyle/>
          <a:p>
            <a:fld id="{F7E65158-3960-4440-9929-62BE759B643A}" type="slidenum">
              <a:rPr lang="en-US" smtClean="0">
                <a:latin typeface="Arial" pitchFamily="34" charset="0"/>
              </a:rPr>
              <a:pPr/>
              <a:t>16</a:t>
            </a:fld>
            <a:endParaRPr lang="en-US" smtClean="0">
              <a:latin typeface="Arial" pitchFamily="34" charset="0"/>
            </a:endParaRPr>
          </a:p>
        </p:txBody>
      </p:sp>
      <p:sp>
        <p:nvSpPr>
          <p:cNvPr id="3" name="Rectangle 2"/>
          <p:cNvSpPr/>
          <p:nvPr/>
        </p:nvSpPr>
        <p:spPr>
          <a:xfrm>
            <a:off x="1524000" y="762000"/>
            <a:ext cx="7280275" cy="501650"/>
          </a:xfrm>
          <a:prstGeom prst="rect">
            <a:avLst/>
          </a:prstGeom>
        </p:spPr>
        <p:txBody>
          <a:bodyPr>
            <a:spAutoFit/>
          </a:bodyPr>
          <a:lstStyle/>
          <a:p>
            <a:pPr eaLnBrk="0" hangingPunct="0">
              <a:lnSpc>
                <a:spcPct val="95000"/>
              </a:lnSpc>
              <a:defRPr/>
            </a:pPr>
            <a:r>
              <a:rPr lang="en-US" sz="2800" b="1" kern="0" dirty="0">
                <a:solidFill>
                  <a:schemeClr val="accent2"/>
                </a:solidFill>
                <a:latin typeface="+mj-lt"/>
              </a:rPr>
              <a:t>Regression models </a:t>
            </a:r>
            <a:r>
              <a:rPr lang="en-US" sz="2000" b="1" kern="0" dirty="0">
                <a:solidFill>
                  <a:schemeClr val="accent2"/>
                </a:solidFill>
                <a:latin typeface="+mj-lt"/>
              </a:rPr>
              <a:t>–</a:t>
            </a:r>
            <a:r>
              <a:rPr lang="en-US" sz="2800" b="1" kern="0" dirty="0">
                <a:solidFill>
                  <a:schemeClr val="accent2"/>
                </a:solidFill>
                <a:latin typeface="+mj-lt"/>
              </a:rPr>
              <a:t> physical functioning</a:t>
            </a:r>
          </a:p>
        </p:txBody>
      </p:sp>
      <p:graphicFrame>
        <p:nvGraphicFramePr>
          <p:cNvPr id="4" name="Table 3"/>
          <p:cNvGraphicFramePr>
            <a:graphicFrameLocks noGrp="1"/>
          </p:cNvGraphicFramePr>
          <p:nvPr/>
        </p:nvGraphicFramePr>
        <p:xfrm>
          <a:off x="1752600" y="1992313"/>
          <a:ext cx="7142906" cy="3672964"/>
        </p:xfrm>
        <a:graphic>
          <a:graphicData uri="http://schemas.openxmlformats.org/drawingml/2006/table">
            <a:tbl>
              <a:tblPr firstRow="1" bandRow="1">
                <a:tableStyleId>{5C22544A-7EE6-4342-B048-85BDC9FD1C3A}</a:tableStyleId>
              </a:tblPr>
              <a:tblGrid>
                <a:gridCol w="3161215"/>
                <a:gridCol w="1210819"/>
                <a:gridCol w="977105"/>
                <a:gridCol w="1793767"/>
              </a:tblGrid>
              <a:tr h="411604">
                <a:tc>
                  <a:txBody>
                    <a:bodyPr/>
                    <a:lstStyle/>
                    <a:p>
                      <a:r>
                        <a:rPr lang="en-US" dirty="0" smtClean="0">
                          <a:solidFill>
                            <a:schemeClr val="tx2"/>
                          </a:solidFill>
                        </a:rPr>
                        <a:t>Model 1</a:t>
                      </a:r>
                      <a:endParaRPr lang="en-US" dirty="0">
                        <a:solidFill>
                          <a:schemeClr val="tx2"/>
                        </a:solidFill>
                      </a:endParaRPr>
                    </a:p>
                  </a:txBody>
                  <a:tcPr/>
                </a:tc>
                <a:tc>
                  <a:txBody>
                    <a:bodyPr/>
                    <a:lstStyle/>
                    <a:p>
                      <a:pPr marL="166688" indent="-166688"/>
                      <a:r>
                        <a:rPr lang="en-US" dirty="0" smtClean="0">
                          <a:solidFill>
                            <a:schemeClr val="tx2"/>
                          </a:solidFill>
                        </a:rPr>
                        <a:t>+ father’s SES</a:t>
                      </a:r>
                      <a:endParaRPr lang="en-US" dirty="0">
                        <a:solidFill>
                          <a:schemeClr val="tx2"/>
                        </a:solidFill>
                      </a:endParaRPr>
                    </a:p>
                  </a:txBody>
                  <a:tcPr/>
                </a:tc>
                <a:tc>
                  <a:txBody>
                    <a:bodyPr/>
                    <a:lstStyle/>
                    <a:p>
                      <a:pPr marL="166688" indent="-166688"/>
                      <a:r>
                        <a:rPr lang="en-US" dirty="0" smtClean="0">
                          <a:solidFill>
                            <a:schemeClr val="tx2"/>
                          </a:solidFill>
                        </a:rPr>
                        <a:t>+ adult SES</a:t>
                      </a:r>
                      <a:endParaRPr lang="en-US" dirty="0">
                        <a:solidFill>
                          <a:schemeClr val="tx2"/>
                        </a:solidFill>
                      </a:endParaRPr>
                    </a:p>
                  </a:txBody>
                  <a:tcPr/>
                </a:tc>
                <a:tc>
                  <a:txBody>
                    <a:bodyPr/>
                    <a:lstStyle/>
                    <a:p>
                      <a:pPr marL="166688" indent="-166688"/>
                      <a:r>
                        <a:rPr lang="en-US" dirty="0" smtClean="0">
                          <a:solidFill>
                            <a:schemeClr val="tx2"/>
                          </a:solidFill>
                        </a:rPr>
                        <a:t>+ father’s SES,   adult SES</a:t>
                      </a:r>
                      <a:endParaRPr lang="en-US" dirty="0">
                        <a:solidFill>
                          <a:schemeClr val="tx2"/>
                        </a:solidFill>
                      </a:endParaRPr>
                    </a:p>
                  </a:txBody>
                  <a:tcPr/>
                </a:tc>
              </a:tr>
              <a:tr h="411604">
                <a:tc>
                  <a:txBody>
                    <a:bodyPr/>
                    <a:lstStyle/>
                    <a:p>
                      <a:r>
                        <a:rPr lang="en-US" sz="2000" dirty="0" smtClean="0"/>
                        <a:t>Two parents</a:t>
                      </a:r>
                    </a:p>
                    <a:p>
                      <a:r>
                        <a:rPr lang="en-US" b="1" dirty="0" smtClean="0">
                          <a:solidFill>
                            <a:srgbClr val="33B351"/>
                          </a:solidFill>
                        </a:rPr>
                        <a:t>6.48*</a:t>
                      </a:r>
                      <a:endParaRPr lang="en-US" b="1" dirty="0">
                        <a:solidFill>
                          <a:srgbClr val="33B351"/>
                        </a:solidFill>
                      </a:endParaRPr>
                    </a:p>
                  </a:txBody>
                  <a:tcPr/>
                </a:tc>
                <a:tc>
                  <a:txBody>
                    <a:bodyPr/>
                    <a:lstStyle/>
                    <a:p>
                      <a:endParaRPr lang="en-US"/>
                    </a:p>
                  </a:txBody>
                  <a:tcPr/>
                </a:tc>
                <a:tc>
                  <a:txBody>
                    <a:bodyPr/>
                    <a:lstStyle/>
                    <a:p>
                      <a:endParaRPr lang="en-US"/>
                    </a:p>
                  </a:txBody>
                  <a:tcPr/>
                </a:tc>
                <a:tc>
                  <a:txBody>
                    <a:bodyPr/>
                    <a:lstStyle/>
                    <a:p>
                      <a:endParaRPr lang="en-US"/>
                    </a:p>
                  </a:txBody>
                  <a:tcPr/>
                </a:tc>
              </a:tr>
              <a:tr h="411604">
                <a:tc>
                  <a:txBody>
                    <a:bodyPr/>
                    <a:lstStyle/>
                    <a:p>
                      <a:r>
                        <a:rPr lang="en-US" sz="2000" dirty="0" smtClean="0"/>
                        <a:t>Age started working</a:t>
                      </a:r>
                    </a:p>
                    <a:p>
                      <a:r>
                        <a:rPr lang="en-US" b="1" dirty="0" smtClean="0">
                          <a:solidFill>
                            <a:srgbClr val="33B351"/>
                          </a:solidFill>
                        </a:rPr>
                        <a:t>-4.89*</a:t>
                      </a:r>
                      <a:endParaRPr lang="en-US" b="1" dirty="0">
                        <a:solidFill>
                          <a:srgbClr val="33B351"/>
                        </a:solidFill>
                      </a:endParaRPr>
                    </a:p>
                  </a:txBody>
                  <a:tcPr/>
                </a:tc>
                <a:tc>
                  <a:txBody>
                    <a:bodyPr/>
                    <a:lstStyle/>
                    <a:p>
                      <a:pPr algn="ctr"/>
                      <a:r>
                        <a:rPr lang="en-US" sz="2000" b="1" dirty="0" smtClean="0"/>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t>
                      </a:r>
                    </a:p>
                  </a:txBody>
                  <a:tcPr anchor="ctr"/>
                </a:tc>
              </a:tr>
              <a:tr h="411604">
                <a:tc>
                  <a:txBody>
                    <a:bodyPr/>
                    <a:lstStyle/>
                    <a:p>
                      <a:r>
                        <a:rPr lang="en-US" dirty="0" smtClean="0"/>
                        <a:t>Perception importance </a:t>
                      </a:r>
                      <a:r>
                        <a:rPr lang="en-US" dirty="0" err="1" smtClean="0"/>
                        <a:t>educ</a:t>
                      </a:r>
                      <a:endParaRPr lang="en-US" dirty="0" smtClean="0"/>
                    </a:p>
                    <a:p>
                      <a:r>
                        <a:rPr lang="en-US" b="1" dirty="0" smtClean="0">
                          <a:solidFill>
                            <a:srgbClr val="33B351"/>
                          </a:solidFill>
                        </a:rPr>
                        <a:t>6.48***</a:t>
                      </a:r>
                      <a:endParaRPr lang="en-US" b="1" dirty="0">
                        <a:solidFill>
                          <a:srgbClr val="33B351"/>
                        </a:solidFill>
                      </a:endParaRPr>
                    </a:p>
                  </a:txBody>
                  <a:tcP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t>
                      </a:r>
                    </a:p>
                  </a:txBody>
                  <a:tcPr anchor="ctr"/>
                </a:tc>
              </a:tr>
              <a:tr h="411604">
                <a:tc>
                  <a:txBody>
                    <a:bodyPr/>
                    <a:lstStyle/>
                    <a:p>
                      <a:r>
                        <a:rPr lang="en-US" dirty="0" err="1" smtClean="0"/>
                        <a:t>Extracurr</a:t>
                      </a:r>
                      <a:r>
                        <a:rPr lang="en-US" dirty="0" smtClean="0"/>
                        <a:t> Activities</a:t>
                      </a:r>
                      <a:r>
                        <a:rPr lang="en-US" baseline="0" dirty="0" smtClean="0"/>
                        <a:t> HS</a:t>
                      </a:r>
                      <a:endParaRPr lang="en-US" dirty="0"/>
                    </a:p>
                  </a:txBody>
                  <a:tcPr/>
                </a:tc>
                <a:tc>
                  <a:txBody>
                    <a:bodyPr/>
                    <a:lstStyle/>
                    <a:p>
                      <a:pPr algn="ctr"/>
                      <a:endParaRPr lang="en-US" b="1" dirty="0"/>
                    </a:p>
                  </a:txBody>
                  <a:tcPr anchor="ctr"/>
                </a:tc>
                <a:tc>
                  <a:txBody>
                    <a:bodyPr/>
                    <a:lstStyle/>
                    <a:p>
                      <a:pPr algn="ct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nchor="ctr"/>
                </a:tc>
              </a:tr>
              <a:tr h="411604">
                <a:tc>
                  <a:txBody>
                    <a:bodyPr/>
                    <a:lstStyle/>
                    <a:p>
                      <a:r>
                        <a:rPr lang="en-US" dirty="0" smtClean="0"/>
                        <a:t>Adult discourage</a:t>
                      </a:r>
                    </a:p>
                    <a:p>
                      <a:r>
                        <a:rPr lang="en-US" b="1" baseline="0" dirty="0" smtClean="0">
                          <a:solidFill>
                            <a:srgbClr val="33B351"/>
                          </a:solidFill>
                        </a:rPr>
                        <a:t>-1.06*</a:t>
                      </a:r>
                      <a:endParaRPr lang="en-US" b="1" dirty="0">
                        <a:solidFill>
                          <a:srgbClr val="33B35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t>
                      </a:r>
                    </a:p>
                  </a:txBody>
                  <a:tcPr anchor="ctr"/>
                </a:tc>
                <a:tc>
                  <a:txBody>
                    <a:bodyPr/>
                    <a:lstStyle/>
                    <a:p>
                      <a:pPr algn="ctr"/>
                      <a:r>
                        <a:rPr lang="en-US" sz="2000" b="1" dirty="0" smtClean="0"/>
                        <a:t>*</a:t>
                      </a:r>
                      <a:endParaRPr lang="en-US" sz="2000" b="1" dirty="0"/>
                    </a:p>
                  </a:txBody>
                  <a:tcPr anchor="ctr"/>
                </a:tc>
              </a:tr>
            </a:tbl>
          </a:graphicData>
        </a:graphic>
      </p:graphicFrame>
      <p:sp>
        <p:nvSpPr>
          <p:cNvPr id="5" name="TextBox 4"/>
          <p:cNvSpPr txBox="1">
            <a:spLocks noChangeArrowheads="1"/>
          </p:cNvSpPr>
          <p:nvPr/>
        </p:nvSpPr>
        <p:spPr bwMode="auto">
          <a:xfrm>
            <a:off x="1743075" y="1457325"/>
            <a:ext cx="3800475" cy="461963"/>
          </a:xfrm>
          <a:prstGeom prst="rect">
            <a:avLst/>
          </a:prstGeom>
          <a:noFill/>
          <a:ln w="9525">
            <a:noFill/>
            <a:miter lim="800000"/>
            <a:headEnd/>
            <a:tailEnd/>
          </a:ln>
        </p:spPr>
        <p:txBody>
          <a:bodyPr>
            <a:spAutoFit/>
          </a:bodyPr>
          <a:lstStyle/>
          <a:p>
            <a:r>
              <a:rPr lang="en-US" sz="2400" b="1" dirty="0">
                <a:solidFill>
                  <a:schemeClr val="bg1"/>
                </a:solidFill>
              </a:rPr>
              <a:t>Beta coefficients</a:t>
            </a:r>
          </a:p>
        </p:txBody>
      </p:sp>
      <p:sp>
        <p:nvSpPr>
          <p:cNvPr id="6" name="TextBox 5"/>
          <p:cNvSpPr txBox="1">
            <a:spLocks noChangeArrowheads="1"/>
          </p:cNvSpPr>
          <p:nvPr/>
        </p:nvSpPr>
        <p:spPr bwMode="auto">
          <a:xfrm>
            <a:off x="1933575" y="5705475"/>
            <a:ext cx="4076700" cy="369888"/>
          </a:xfrm>
          <a:prstGeom prst="rect">
            <a:avLst/>
          </a:prstGeom>
          <a:noFill/>
          <a:ln w="9525">
            <a:noFill/>
            <a:miter lim="800000"/>
            <a:headEnd/>
            <a:tailEnd/>
          </a:ln>
        </p:spPr>
        <p:txBody>
          <a:bodyPr>
            <a:spAutoFit/>
          </a:bodyPr>
          <a:lstStyle/>
          <a:p>
            <a:r>
              <a:rPr lang="en-US" b="1" dirty="0">
                <a:solidFill>
                  <a:schemeClr val="bg1"/>
                </a:solidFill>
              </a:rPr>
              <a:t>* P &lt;0.05; ** p &lt; 0.01; *** p &lt;0.0001</a:t>
            </a:r>
          </a:p>
        </p:txBody>
      </p:sp>
      <p:sp>
        <p:nvSpPr>
          <p:cNvPr id="7" name="Title 1"/>
          <p:cNvSpPr txBox="1">
            <a:spLocks/>
          </p:cNvSpPr>
          <p:nvPr/>
        </p:nvSpPr>
        <p:spPr>
          <a:xfrm>
            <a:off x="838200" y="152400"/>
            <a:ext cx="8305800" cy="9604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Childhood SES is associated with adult health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613525"/>
            <a:ext cx="517525" cy="244475"/>
          </a:xfrm>
          <a:noFill/>
        </p:spPr>
        <p:txBody>
          <a:bodyPr/>
          <a:lstStyle/>
          <a:p>
            <a:fld id="{A12E7786-D258-49EF-A4FB-645B2F4F0BD4}" type="slidenum">
              <a:rPr lang="en-US" smtClean="0">
                <a:latin typeface="Arial" pitchFamily="34" charset="0"/>
              </a:rPr>
              <a:pPr/>
              <a:t>17</a:t>
            </a:fld>
            <a:endParaRPr lang="en-US" smtClean="0">
              <a:latin typeface="Arial" pitchFamily="34" charset="0"/>
            </a:endParaRPr>
          </a:p>
        </p:txBody>
      </p:sp>
      <p:sp>
        <p:nvSpPr>
          <p:cNvPr id="3" name="Rectangle 2"/>
          <p:cNvSpPr/>
          <p:nvPr/>
        </p:nvSpPr>
        <p:spPr>
          <a:xfrm>
            <a:off x="1851025" y="666750"/>
            <a:ext cx="6924675" cy="560388"/>
          </a:xfrm>
          <a:prstGeom prst="rect">
            <a:avLst/>
          </a:prstGeom>
        </p:spPr>
        <p:txBody>
          <a:bodyPr>
            <a:spAutoFit/>
          </a:bodyPr>
          <a:lstStyle/>
          <a:p>
            <a:pPr eaLnBrk="0" hangingPunct="0">
              <a:lnSpc>
                <a:spcPct val="95000"/>
              </a:lnSpc>
              <a:defRPr/>
            </a:pPr>
            <a:r>
              <a:rPr lang="en-US" sz="3200" b="1" kern="0" dirty="0">
                <a:solidFill>
                  <a:schemeClr val="bg1"/>
                </a:solidFill>
                <a:latin typeface="+mj-lt"/>
              </a:rPr>
              <a:t>Results - summary</a:t>
            </a:r>
          </a:p>
        </p:txBody>
      </p:sp>
      <p:sp>
        <p:nvSpPr>
          <p:cNvPr id="4" name="TextBox 3"/>
          <p:cNvSpPr txBox="1">
            <a:spLocks noChangeArrowheads="1"/>
          </p:cNvSpPr>
          <p:nvPr/>
        </p:nvSpPr>
        <p:spPr bwMode="auto">
          <a:xfrm>
            <a:off x="2011363" y="1554163"/>
            <a:ext cx="6478587" cy="1016000"/>
          </a:xfrm>
          <a:prstGeom prst="rect">
            <a:avLst/>
          </a:prstGeom>
          <a:noFill/>
          <a:ln w="9525">
            <a:noFill/>
            <a:miter lim="800000"/>
            <a:headEnd/>
            <a:tailEnd/>
          </a:ln>
        </p:spPr>
        <p:txBody>
          <a:bodyPr>
            <a:spAutoFit/>
          </a:bodyPr>
          <a:lstStyle/>
          <a:p>
            <a:pPr marL="234950" indent="-234950">
              <a:buFont typeface="Arial" pitchFamily="34" charset="0"/>
              <a:buChar char="•"/>
            </a:pPr>
            <a:r>
              <a:rPr lang="en-US" sz="2000" dirty="0">
                <a:solidFill>
                  <a:schemeClr val="bg1"/>
                </a:solidFill>
              </a:rPr>
              <a:t>Raised by two parents, perception of importance of education are positively associated with perceived health and physical functioning</a:t>
            </a:r>
          </a:p>
        </p:txBody>
      </p:sp>
      <p:sp>
        <p:nvSpPr>
          <p:cNvPr id="5" name="TextBox 4"/>
          <p:cNvSpPr txBox="1">
            <a:spLocks noChangeArrowheads="1"/>
          </p:cNvSpPr>
          <p:nvPr/>
        </p:nvSpPr>
        <p:spPr bwMode="auto">
          <a:xfrm>
            <a:off x="2011363" y="3749675"/>
            <a:ext cx="6111875" cy="708025"/>
          </a:xfrm>
          <a:prstGeom prst="rect">
            <a:avLst/>
          </a:prstGeom>
          <a:noFill/>
          <a:ln w="9525">
            <a:noFill/>
            <a:miter lim="800000"/>
            <a:headEnd/>
            <a:tailEnd/>
          </a:ln>
        </p:spPr>
        <p:txBody>
          <a:bodyPr>
            <a:spAutoFit/>
          </a:bodyPr>
          <a:lstStyle/>
          <a:p>
            <a:pPr marL="234950" indent="-234950">
              <a:buFont typeface="Arial" pitchFamily="34" charset="0"/>
              <a:buChar char="•"/>
            </a:pPr>
            <a:r>
              <a:rPr lang="en-US" sz="2000" dirty="0">
                <a:solidFill>
                  <a:schemeClr val="bg1"/>
                </a:solidFill>
              </a:rPr>
              <a:t>Discouragement by adults is negatively associated with physical functioning</a:t>
            </a:r>
          </a:p>
        </p:txBody>
      </p:sp>
      <p:sp>
        <p:nvSpPr>
          <p:cNvPr id="6" name="TextBox 5"/>
          <p:cNvSpPr txBox="1">
            <a:spLocks noChangeArrowheads="1"/>
          </p:cNvSpPr>
          <p:nvPr/>
        </p:nvSpPr>
        <p:spPr bwMode="auto">
          <a:xfrm>
            <a:off x="2011363" y="4664075"/>
            <a:ext cx="6110287" cy="708025"/>
          </a:xfrm>
          <a:prstGeom prst="rect">
            <a:avLst/>
          </a:prstGeom>
          <a:noFill/>
          <a:ln w="9525">
            <a:noFill/>
            <a:miter lim="800000"/>
            <a:headEnd/>
            <a:tailEnd/>
          </a:ln>
        </p:spPr>
        <p:txBody>
          <a:bodyPr>
            <a:spAutoFit/>
          </a:bodyPr>
          <a:lstStyle/>
          <a:p>
            <a:pPr marL="234950" indent="-234950">
              <a:buFont typeface="Arial" pitchFamily="34" charset="0"/>
              <a:buChar char="•"/>
            </a:pPr>
            <a:r>
              <a:rPr lang="en-US" sz="2000" dirty="0">
                <a:solidFill>
                  <a:schemeClr val="bg1"/>
                </a:solidFill>
              </a:rPr>
              <a:t>Associations remain after adjustment for parental and adult SES </a:t>
            </a:r>
            <a:r>
              <a:rPr lang="en-US" dirty="0">
                <a:solidFill>
                  <a:schemeClr val="bg1"/>
                </a:solidFill>
              </a:rPr>
              <a:t>(except for two parents)</a:t>
            </a:r>
          </a:p>
        </p:txBody>
      </p:sp>
      <p:sp>
        <p:nvSpPr>
          <p:cNvPr id="7" name="TextBox 6"/>
          <p:cNvSpPr txBox="1">
            <a:spLocks noChangeArrowheads="1"/>
          </p:cNvSpPr>
          <p:nvPr/>
        </p:nvSpPr>
        <p:spPr bwMode="auto">
          <a:xfrm>
            <a:off x="2011363" y="2835275"/>
            <a:ext cx="6478587" cy="708025"/>
          </a:xfrm>
          <a:prstGeom prst="rect">
            <a:avLst/>
          </a:prstGeom>
          <a:noFill/>
          <a:ln w="9525">
            <a:noFill/>
            <a:miter lim="800000"/>
            <a:headEnd/>
            <a:tailEnd/>
          </a:ln>
        </p:spPr>
        <p:txBody>
          <a:bodyPr>
            <a:spAutoFit/>
          </a:bodyPr>
          <a:lstStyle/>
          <a:p>
            <a:pPr marL="234950" indent="-234950">
              <a:buFont typeface="Arial" pitchFamily="34" charset="0"/>
              <a:buChar char="•"/>
            </a:pPr>
            <a:r>
              <a:rPr lang="en-US" sz="2000" dirty="0">
                <a:solidFill>
                  <a:schemeClr val="bg1"/>
                </a:solidFill>
              </a:rPr>
              <a:t>Age began working is negatively associated with perceived health and physical functioning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580619" cy="769441"/>
          </a:xfrm>
          <a:prstGeom prst="rect">
            <a:avLst/>
          </a:prstGeom>
        </p:spPr>
        <p:txBody>
          <a:bodyPr wrap="none">
            <a:spAutoFit/>
          </a:bodyPr>
          <a:lstStyle/>
          <a:p>
            <a:r>
              <a:rPr lang="en-US" sz="4400" dirty="0" smtClean="0">
                <a:solidFill>
                  <a:schemeClr val="bg1"/>
                </a:solidFill>
              </a:rPr>
              <a:t>Employment and working conditions</a:t>
            </a:r>
          </a:p>
        </p:txBody>
      </p:sp>
      <p:pic>
        <p:nvPicPr>
          <p:cNvPr id="3" name="Picture 2" descr="coal miner.jpeg"/>
          <p:cNvPicPr>
            <a:picLocks noChangeAspect="1"/>
          </p:cNvPicPr>
          <p:nvPr/>
        </p:nvPicPr>
        <p:blipFill>
          <a:blip r:embed="rId2" cstate="print"/>
          <a:stretch>
            <a:fillRect/>
          </a:stretch>
        </p:blipFill>
        <p:spPr>
          <a:xfrm>
            <a:off x="990600" y="3886200"/>
            <a:ext cx="2400300" cy="1905000"/>
          </a:xfrm>
          <a:prstGeom prst="rect">
            <a:avLst/>
          </a:prstGeom>
        </p:spPr>
      </p:pic>
      <p:pic>
        <p:nvPicPr>
          <p:cNvPr id="4" name="Picture 3" descr="bus driver.jpg"/>
          <p:cNvPicPr>
            <a:picLocks noChangeAspect="1"/>
          </p:cNvPicPr>
          <p:nvPr/>
        </p:nvPicPr>
        <p:blipFill>
          <a:blip r:embed="rId3" cstate="print"/>
          <a:stretch>
            <a:fillRect/>
          </a:stretch>
        </p:blipFill>
        <p:spPr>
          <a:xfrm>
            <a:off x="5257800" y="3695700"/>
            <a:ext cx="2723898" cy="1905000"/>
          </a:xfrm>
          <a:prstGeom prst="rect">
            <a:avLst/>
          </a:prstGeom>
        </p:spPr>
      </p:pic>
      <p:sp>
        <p:nvSpPr>
          <p:cNvPr id="5" name="TextBox 4"/>
          <p:cNvSpPr txBox="1"/>
          <p:nvPr/>
        </p:nvSpPr>
        <p:spPr>
          <a:xfrm>
            <a:off x="1752600" y="1470570"/>
            <a:ext cx="56388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Occupational classification</a:t>
            </a:r>
          </a:p>
          <a:p>
            <a:pPr marL="742950" lvl="1" indent="-285750">
              <a:buFont typeface="Arial" panose="020B0604020202020204" pitchFamily="34" charset="0"/>
              <a:buChar char="•"/>
            </a:pPr>
            <a:r>
              <a:rPr lang="en-US" sz="2800" dirty="0" smtClean="0">
                <a:solidFill>
                  <a:schemeClr val="bg1"/>
                </a:solidFill>
              </a:rPr>
              <a:t>Current</a:t>
            </a:r>
          </a:p>
          <a:p>
            <a:pPr marL="742950" lvl="1" indent="-285750">
              <a:buFont typeface="Arial" panose="020B0604020202020204" pitchFamily="34" charset="0"/>
              <a:buChar char="•"/>
            </a:pPr>
            <a:r>
              <a:rPr lang="en-US" sz="2800" dirty="0" smtClean="0">
                <a:solidFill>
                  <a:schemeClr val="bg1"/>
                </a:solidFill>
              </a:rPr>
              <a:t>Longest lasting</a:t>
            </a:r>
          </a:p>
          <a:p>
            <a:pPr marL="285750" indent="-285750">
              <a:buFont typeface="Arial" panose="020B0604020202020204" pitchFamily="34" charset="0"/>
              <a:buChar char="•"/>
            </a:pPr>
            <a:r>
              <a:rPr lang="en-US" sz="2800" dirty="0" smtClean="0">
                <a:solidFill>
                  <a:schemeClr val="bg1"/>
                </a:solidFill>
              </a:rPr>
              <a:t>Employed vs. not</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xit" presetSubtype="10" fill="hold" nodeType="with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609600" y="1519237"/>
          <a:ext cx="8074025" cy="4705350"/>
        </p:xfrm>
        <a:graphic>
          <a:graphicData uri="http://schemas.openxmlformats.org/presentationml/2006/ole">
            <p:oleObj spid="_x0000_s1026" r:id="rId3" imgW="8071804" imgH="4706520" progId="Excel.Sheet.8">
              <p:embed/>
            </p:oleObj>
          </a:graphicData>
        </a:graphic>
      </p:graphicFrame>
      <p:sp>
        <p:nvSpPr>
          <p:cNvPr id="3" name="Title 3"/>
          <p:cNvSpPr txBox="1">
            <a:spLocks/>
          </p:cNvSpPr>
          <p:nvPr/>
        </p:nvSpPr>
        <p:spPr bwMode="auto">
          <a:xfrm>
            <a:off x="530225" y="376237"/>
            <a:ext cx="82296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Higher-status job, longer life.  </a:t>
            </a:r>
            <a:b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br>
            <a:r>
              <a:rPr kumimoji="0" lang="en-US" altLang="en-US" sz="5300" i="0" u="none" strike="noStrike" kern="1200" cap="none" spc="0" normalizeH="0" baseline="0" noProof="0" dirty="0" smtClean="0">
                <a:ln>
                  <a:noFill/>
                </a:ln>
                <a:solidFill>
                  <a:schemeClr val="bg1"/>
                </a:solidFill>
                <a:effectLst/>
                <a:uLnTx/>
                <a:uFillTx/>
                <a:latin typeface="Calibri" panose="020F0502020204030204" pitchFamily="34" charset="0"/>
                <a:ea typeface="+mj-ea"/>
                <a:cs typeface="+mj-cs"/>
              </a:rPr>
              <a:t>Male civil servants, UK Whitehall Study I</a:t>
            </a:r>
            <a: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t/>
            </a:r>
            <a:br>
              <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rPr>
            </a:br>
            <a:endParaRPr kumimoji="0" lang="en-US" altLang="en-US" sz="4400" b="1" i="0" u="none" strike="noStrike" kern="1200" cap="none" spc="0" normalizeH="0" baseline="0" noProof="0" dirty="0" smtClean="0">
              <a:ln>
                <a:noFill/>
              </a:ln>
              <a:solidFill>
                <a:srgbClr val="FFFF00"/>
              </a:solidFill>
              <a:effectLst/>
              <a:uLnTx/>
              <a:uFillTx/>
              <a:latin typeface="Calibri" panose="020F0502020204030204" pitchFamily="34" charset="0"/>
              <a:ea typeface="+mj-ea"/>
              <a:cs typeface="+mj-cs"/>
            </a:endParaRPr>
          </a:p>
        </p:txBody>
      </p:sp>
      <p:sp>
        <p:nvSpPr>
          <p:cNvPr id="4" name="Rectangle 4"/>
          <p:cNvSpPr>
            <a:spLocks noChangeArrowheads="1"/>
          </p:cNvSpPr>
          <p:nvPr/>
        </p:nvSpPr>
        <p:spPr bwMode="auto">
          <a:xfrm>
            <a:off x="3654425" y="6396037"/>
            <a:ext cx="502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a:solidFill>
                  <a:srgbClr val="FFFFFF"/>
                </a:solidFill>
                <a:latin typeface="Calibri" pitchFamily="34" charset="0"/>
              </a:rPr>
              <a:t>Source: Marmot, M. G., et al (1984). "Inequalities in death--specific explanations of a general pattern?" </a:t>
            </a:r>
            <a:r>
              <a:rPr lang="en-US" altLang="en-US" sz="1200" i="1">
                <a:solidFill>
                  <a:srgbClr val="FFFFFF"/>
                </a:solidFill>
                <a:latin typeface="Calibri" pitchFamily="34" charset="0"/>
              </a:rPr>
              <a:t>Lancet</a:t>
            </a:r>
            <a:r>
              <a:rPr lang="en-US" altLang="en-US" sz="1200">
                <a:solidFill>
                  <a:srgbClr val="FFFFFF"/>
                </a:solidFill>
                <a:latin typeface="Calibri" pitchFamily="34" charset="0"/>
              </a:rPr>
              <a:t> 1(8384): 1003-1006.</a:t>
            </a:r>
          </a:p>
        </p:txBody>
      </p:sp>
      <p:sp>
        <p:nvSpPr>
          <p:cNvPr id="5" name="TextBox 4"/>
          <p:cNvSpPr txBox="1"/>
          <p:nvPr/>
        </p:nvSpPr>
        <p:spPr>
          <a:xfrm>
            <a:off x="530225" y="6488668"/>
            <a:ext cx="3124200" cy="307777"/>
          </a:xfrm>
          <a:prstGeom prst="rect">
            <a:avLst/>
          </a:prstGeom>
          <a:noFill/>
        </p:spPr>
        <p:txBody>
          <a:bodyPr wrap="square" rtlCol="0">
            <a:spAutoFit/>
          </a:bodyPr>
          <a:lstStyle/>
          <a:p>
            <a:r>
              <a:rPr lang="en-US" sz="1400" dirty="0" smtClean="0">
                <a:solidFill>
                  <a:schemeClr val="bg1"/>
                </a:solidFill>
              </a:rPr>
              <a:t>Age-adjusted, age 40-64</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457200" y="1600201"/>
            <a:ext cx="8229600" cy="1600200"/>
          </a:xfrm>
        </p:spPr>
        <p:txBody>
          <a:bodyPr/>
          <a:lstStyle/>
          <a:p>
            <a:r>
              <a:rPr lang="en-US" dirty="0" smtClean="0"/>
              <a:t>Review multi-level conceptual approach</a:t>
            </a:r>
          </a:p>
          <a:p>
            <a:r>
              <a:rPr lang="en-US" dirty="0" smtClean="0"/>
              <a:t>Social determinants – multiple examples</a:t>
            </a:r>
          </a:p>
          <a:p>
            <a:pPr lvl="1"/>
            <a:r>
              <a:rPr lang="en-US" dirty="0" smtClean="0"/>
              <a:t>Socioeconomic status, socioeconomic position</a:t>
            </a:r>
          </a:p>
          <a:p>
            <a:pPr lvl="1"/>
            <a:r>
              <a:rPr lang="en-US" dirty="0" smtClean="0"/>
              <a:t>Race / ethnicity</a:t>
            </a:r>
          </a:p>
        </p:txBody>
      </p:sp>
    </p:spTree>
    <p:extLst>
      <p:ext uri="{BB962C8B-B14F-4D97-AF65-F5344CB8AC3E}">
        <p14:creationId xmlns="" xmlns:p14="http://schemas.microsoft.com/office/powerpoint/2010/main" val="3757092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1303" t="12501" r="17204" b="17708"/>
          <a:stretch/>
        </p:blipFill>
        <p:spPr>
          <a:xfrm>
            <a:off x="838200" y="609600"/>
            <a:ext cx="8001000" cy="5105400"/>
          </a:xfrm>
          <a:prstGeom prst="rect">
            <a:avLst/>
          </a:prstGeom>
        </p:spPr>
      </p:pic>
    </p:spTree>
    <p:extLst>
      <p:ext uri="{BB962C8B-B14F-4D97-AF65-F5344CB8AC3E}">
        <p14:creationId xmlns="" xmlns:p14="http://schemas.microsoft.com/office/powerpoint/2010/main" val="369520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l="22917" t="14074" r="32500" b="14815"/>
          <a:stretch>
            <a:fillRect/>
          </a:stretch>
        </p:blipFill>
        <p:spPr bwMode="auto">
          <a:xfrm>
            <a:off x="990600" y="0"/>
            <a:ext cx="6934200" cy="622133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19912" t="12500" r="15080" b="17708"/>
          <a:stretch/>
        </p:blipFill>
        <p:spPr>
          <a:xfrm>
            <a:off x="457200" y="533400"/>
            <a:ext cx="8458200" cy="5105400"/>
          </a:xfrm>
          <a:prstGeom prst="rect">
            <a:avLst/>
          </a:prstGeom>
        </p:spPr>
      </p:pic>
    </p:spTree>
    <p:extLst>
      <p:ext uri="{BB962C8B-B14F-4D97-AF65-F5344CB8AC3E}">
        <p14:creationId xmlns="" xmlns:p14="http://schemas.microsoft.com/office/powerpoint/2010/main" val="2828703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t>
            </a:r>
            <a:endParaRPr 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38800" y="3257573"/>
            <a:ext cx="3270333" cy="2725496"/>
          </a:xfrm>
          <a:prstGeom prst="rect">
            <a:avLst/>
          </a:prstGeom>
        </p:spPr>
      </p:pic>
      <p:sp>
        <p:nvSpPr>
          <p:cNvPr id="7" name="TextBox 6"/>
          <p:cNvSpPr txBox="1"/>
          <p:nvPr/>
        </p:nvSpPr>
        <p:spPr>
          <a:xfrm>
            <a:off x="1219200" y="1676400"/>
            <a:ext cx="41148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 of years of schooling</a:t>
            </a:r>
          </a:p>
          <a:p>
            <a:pPr marL="285750" indent="-285750">
              <a:buFont typeface="Arial" panose="020B0604020202020204" pitchFamily="34" charset="0"/>
              <a:buChar char="•"/>
            </a:pPr>
            <a:r>
              <a:rPr lang="en-US" sz="2800" dirty="0" smtClean="0">
                <a:solidFill>
                  <a:schemeClr val="bg1"/>
                </a:solidFill>
              </a:rPr>
              <a:t>Credentials</a:t>
            </a:r>
            <a:endParaRPr lang="en-US" sz="2800" dirty="0">
              <a:solidFill>
                <a:schemeClr val="bg1"/>
              </a:solidFill>
            </a:endParaRPr>
          </a:p>
        </p:txBody>
      </p:sp>
    </p:spTree>
    <p:extLst>
      <p:ext uri="{BB962C8B-B14F-4D97-AF65-F5344CB8AC3E}">
        <p14:creationId xmlns="" xmlns:p14="http://schemas.microsoft.com/office/powerpoint/2010/main" val="109996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304800"/>
            <a:ext cx="8229600" cy="838200"/>
          </a:xfrm>
          <a:prstGeom prst="rect">
            <a:avLst/>
          </a:prstGeom>
          <a:noFill/>
          <a:ln>
            <a:miter lim="800000"/>
            <a:headEnd/>
            <a:tailEnd/>
          </a:ln>
        </p:spPr>
        <p:txBody>
          <a:bodyPr vert="horz" wrap="square" lIns="91440" tIns="45720" rIns="91440" bIns="45720" numCol="1" anchor="t" anchorCtr="0" compatLnSpc="1">
            <a:prstTxWarp prst="textNoShape">
              <a:avLst/>
            </a:prstTxWarp>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1200" cap="none" spc="0" normalizeH="0" baseline="0" noProof="0" dirty="0" smtClean="0">
                <a:ln>
                  <a:noFill/>
                </a:ln>
                <a:solidFill>
                  <a:schemeClr val="bg1"/>
                </a:solidFill>
                <a:effectLst/>
                <a:uLnTx/>
                <a:uFillTx/>
                <a:latin typeface="Calibri" pitchFamily="34" charset="0"/>
                <a:ea typeface="+mj-ea"/>
                <a:cs typeface="+mj-cs"/>
              </a:rPr>
              <a:t>Higher income (or education), longer life:</a:t>
            </a:r>
            <a:br>
              <a:rPr kumimoji="0" lang="en-US" sz="3200" i="0" u="none" strike="noStrike" kern="1200" cap="none" spc="0" normalizeH="0" baseline="0" noProof="0" dirty="0" smtClean="0">
                <a:ln>
                  <a:noFill/>
                </a:ln>
                <a:solidFill>
                  <a:schemeClr val="bg1"/>
                </a:solidFill>
                <a:effectLst/>
                <a:uLnTx/>
                <a:uFillTx/>
                <a:latin typeface="Calibri" pitchFamily="34" charset="0"/>
                <a:ea typeface="+mj-ea"/>
                <a:cs typeface="+mj-cs"/>
              </a:rPr>
            </a:br>
            <a:r>
              <a:rPr kumimoji="0" lang="en-US" sz="3200" i="0" u="none" strike="noStrike" kern="1200" cap="none" spc="0" normalizeH="0" baseline="0" noProof="0" dirty="0" smtClean="0">
                <a:ln>
                  <a:noFill/>
                </a:ln>
                <a:solidFill>
                  <a:schemeClr val="bg1"/>
                </a:solidFill>
                <a:effectLst/>
                <a:uLnTx/>
                <a:uFillTx/>
                <a:latin typeface="Calibri" pitchFamily="34" charset="0"/>
                <a:ea typeface="+mj-ea"/>
                <a:cs typeface="+mj-cs"/>
              </a:rPr>
              <a:t>Life expectancy at age 25</a:t>
            </a:r>
          </a:p>
        </p:txBody>
      </p:sp>
      <p:sp>
        <p:nvSpPr>
          <p:cNvPr id="3" name="TextBox 1"/>
          <p:cNvSpPr txBox="1">
            <a:spLocks noChangeArrowheads="1"/>
          </p:cNvSpPr>
          <p:nvPr/>
        </p:nvSpPr>
        <p:spPr bwMode="auto">
          <a:xfrm>
            <a:off x="457200" y="6151563"/>
            <a:ext cx="2209800" cy="706437"/>
          </a:xfrm>
          <a:prstGeom prst="rect">
            <a:avLst/>
          </a:prstGeom>
          <a:noFill/>
          <a:ln w="9525">
            <a:noFill/>
            <a:miter lim="800000"/>
            <a:headEnd/>
            <a:tailEnd/>
          </a:ln>
        </p:spPr>
        <p:txBody>
          <a:bodyPr anchor="b"/>
          <a:lstStyle/>
          <a:p>
            <a:r>
              <a:rPr lang="en-US" sz="1400">
                <a:solidFill>
                  <a:srgbClr val="FFFF00"/>
                </a:solidFill>
                <a:latin typeface="Calibri" pitchFamily="34" charset="0"/>
                <a:cs typeface="Arial" charset="0"/>
              </a:rPr>
              <a:t> </a:t>
            </a:r>
            <a:r>
              <a:rPr lang="en-US" sz="1400">
                <a:solidFill>
                  <a:srgbClr val="FFFF00"/>
                </a:solidFill>
                <a:latin typeface="Calibri" pitchFamily="34" charset="0"/>
              </a:rPr>
              <a:t>        </a:t>
            </a:r>
            <a:r>
              <a:rPr lang="en-US" sz="1400">
                <a:solidFill>
                  <a:schemeClr val="bg1"/>
                </a:solidFill>
                <a:latin typeface="Calibri" pitchFamily="34" charset="0"/>
              </a:rPr>
              <a:t>	</a:t>
            </a:r>
          </a:p>
        </p:txBody>
      </p:sp>
      <p:sp>
        <p:nvSpPr>
          <p:cNvPr id="4" name="TextBox 5"/>
          <p:cNvSpPr txBox="1">
            <a:spLocks noChangeArrowheads="1"/>
          </p:cNvSpPr>
          <p:nvPr/>
        </p:nvSpPr>
        <p:spPr bwMode="auto">
          <a:xfrm>
            <a:off x="4191000" y="6324600"/>
            <a:ext cx="4495800" cy="307975"/>
          </a:xfrm>
          <a:prstGeom prst="rect">
            <a:avLst/>
          </a:prstGeom>
          <a:noFill/>
          <a:ln w="9525">
            <a:noFill/>
            <a:miter lim="800000"/>
            <a:headEnd/>
            <a:tailEnd/>
          </a:ln>
        </p:spPr>
        <p:txBody>
          <a:bodyPr>
            <a:spAutoFit/>
          </a:bodyPr>
          <a:lstStyle/>
          <a:p>
            <a:pPr algn="r"/>
            <a:r>
              <a:rPr lang="en-US" sz="1400" dirty="0" smtClean="0">
                <a:solidFill>
                  <a:schemeClr val="bg1"/>
                </a:solidFill>
                <a:latin typeface="Calibri" pitchFamily="1" charset="0"/>
                <a:cs typeface="Arial" charset="0"/>
              </a:rPr>
              <a:t>Source: National Longitudinal Mortality Study, 1988-98.</a:t>
            </a:r>
            <a:endParaRPr lang="en-US" sz="1400" dirty="0"/>
          </a:p>
        </p:txBody>
      </p:sp>
      <p:graphicFrame>
        <p:nvGraphicFramePr>
          <p:cNvPr id="5" name="Chart 4"/>
          <p:cNvGraphicFramePr/>
          <p:nvPr/>
        </p:nvGraphicFramePr>
        <p:xfrm>
          <a:off x="571500" y="1371600"/>
          <a:ext cx="80010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14275" t="10418" r="12518" b="8333"/>
          <a:stretch/>
        </p:blipFill>
        <p:spPr>
          <a:xfrm>
            <a:off x="114300" y="152400"/>
            <a:ext cx="8991600" cy="5943600"/>
          </a:xfrm>
          <a:prstGeom prst="rect">
            <a:avLst/>
          </a:prstGeom>
        </p:spPr>
      </p:pic>
    </p:spTree>
    <p:extLst>
      <p:ext uri="{BB962C8B-B14F-4D97-AF65-F5344CB8AC3E}">
        <p14:creationId xmlns="" xmlns:p14="http://schemas.microsoft.com/office/powerpoint/2010/main" val="1910045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Stressors</a:t>
            </a:r>
            <a:endParaRPr lang="en-US" dirty="0"/>
          </a:p>
        </p:txBody>
      </p:sp>
      <p:sp>
        <p:nvSpPr>
          <p:cNvPr id="5" name="Content Placeholder 4"/>
          <p:cNvSpPr>
            <a:spLocks noGrp="1"/>
          </p:cNvSpPr>
          <p:nvPr>
            <p:ph idx="1"/>
          </p:nvPr>
        </p:nvSpPr>
        <p:spPr/>
        <p:txBody>
          <a:bodyPr/>
          <a:lstStyle/>
          <a:p>
            <a:r>
              <a:rPr lang="en-US" dirty="0" smtClean="0"/>
              <a:t>Food insecurity</a:t>
            </a:r>
          </a:p>
          <a:p>
            <a:r>
              <a:rPr lang="en-US" dirty="0" smtClean="0"/>
              <a:t>Job insecurity</a:t>
            </a:r>
          </a:p>
          <a:p>
            <a:r>
              <a:rPr lang="en-US" dirty="0" smtClean="0"/>
              <a:t>High demands / Low control</a:t>
            </a:r>
          </a:p>
          <a:p>
            <a:pPr lvl="1"/>
            <a:endParaRPr lang="en-US" dirty="0"/>
          </a:p>
        </p:txBody>
      </p:sp>
    </p:spTree>
    <p:extLst>
      <p:ext uri="{BB962C8B-B14F-4D97-AF65-F5344CB8AC3E}">
        <p14:creationId xmlns="" xmlns:p14="http://schemas.microsoft.com/office/powerpoint/2010/main" val="4138588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High Demands / Low control = job strain</a:t>
            </a:r>
            <a:endParaRPr lang="en-US" sz="3600"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67000" y="1143000"/>
            <a:ext cx="3606800" cy="3416300"/>
          </a:xfrm>
          <a:prstGeom prst="rect">
            <a:avLst/>
          </a:prstGeom>
        </p:spPr>
      </p:pic>
    </p:spTree>
    <p:extLst>
      <p:ext uri="{BB962C8B-B14F-4D97-AF65-F5344CB8AC3E}">
        <p14:creationId xmlns="" xmlns:p14="http://schemas.microsoft.com/office/powerpoint/2010/main" val="228206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3733" t="12500" r="20718" b="14583"/>
          <a:stretch/>
        </p:blipFill>
        <p:spPr>
          <a:xfrm>
            <a:off x="0" y="533400"/>
            <a:ext cx="9548948" cy="5181600"/>
          </a:xfrm>
          <a:prstGeom prst="rect">
            <a:avLst/>
          </a:prstGeom>
        </p:spPr>
      </p:pic>
    </p:spTree>
    <p:extLst>
      <p:ext uri="{BB962C8B-B14F-4D97-AF65-F5344CB8AC3E}">
        <p14:creationId xmlns="" xmlns:p14="http://schemas.microsoft.com/office/powerpoint/2010/main" val="305515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09800" y="228600"/>
            <a:ext cx="4724400" cy="5943600"/>
          </a:xfrm>
          <a:prstGeom prst="rect">
            <a:avLst/>
          </a:prstGeom>
        </p:spPr>
      </p:pic>
    </p:spTree>
    <p:extLst>
      <p:ext uri="{BB962C8B-B14F-4D97-AF65-F5344CB8AC3E}">
        <p14:creationId xmlns="" xmlns:p14="http://schemas.microsoft.com/office/powerpoint/2010/main" val="372624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877163"/>
          </a:xfrm>
          <a:prstGeom prst="rect">
            <a:avLst/>
          </a:prstGeom>
          <a:noFill/>
          <a:ln w="9525">
            <a:noFill/>
            <a:miter lim="800000"/>
            <a:headEnd/>
            <a:tailEnd/>
          </a:ln>
          <a:effectLst/>
        </p:spPr>
        <p:txBody>
          <a:bodyPr wrap="square">
            <a:spAutoFit/>
          </a:bodyPr>
          <a:lstStyle/>
          <a:p>
            <a:pPr algn="ctr">
              <a:lnSpc>
                <a:spcPct val="85000"/>
              </a:lnSpc>
              <a:defRPr/>
            </a:pPr>
            <a:r>
              <a:rPr lang="en-US" sz="2900" dirty="0">
                <a:solidFill>
                  <a:schemeClr val="bg1"/>
                </a:solidFill>
                <a:latin typeface="Calibri" panose="020F0502020204030204" pitchFamily="34" charset="0"/>
              </a:rPr>
              <a:t>Improving health &amp; reducing disparities by addressing the role of social factors </a:t>
            </a: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2628106" y="6093204"/>
            <a:ext cx="4610894"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Robert Wood Johnson Foundation 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
        <p:nvSpPr>
          <p:cNvPr id="43" name="Rectangle 42"/>
          <p:cNvSpPr/>
          <p:nvPr/>
        </p:nvSpPr>
        <p:spPr>
          <a:xfrm>
            <a:off x="1676400" y="1524000"/>
            <a:ext cx="6019800" cy="2057400"/>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linds(horizontal)">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ousing</a:t>
            </a:r>
            <a:endParaRPr 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4600" y="4038600"/>
            <a:ext cx="2362200" cy="1771650"/>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91494" y="4038600"/>
            <a:ext cx="2885455" cy="1851501"/>
          </a:xfrm>
          <a:prstGeom prst="rect">
            <a:avLst/>
          </a:prstGeom>
        </p:spPr>
      </p:pic>
      <p:sp>
        <p:nvSpPr>
          <p:cNvPr id="5" name="TextBox 4"/>
          <p:cNvSpPr txBox="1"/>
          <p:nvPr/>
        </p:nvSpPr>
        <p:spPr>
          <a:xfrm>
            <a:off x="1219200" y="1676400"/>
            <a:ext cx="41148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Own vs. rent</a:t>
            </a:r>
          </a:p>
          <a:p>
            <a:pPr marL="285750" indent="-285750">
              <a:buFont typeface="Arial" panose="020B0604020202020204" pitchFamily="34" charset="0"/>
              <a:buChar char="•"/>
            </a:pPr>
            <a:r>
              <a:rPr lang="en-US" sz="2800" dirty="0" smtClean="0">
                <a:solidFill>
                  <a:schemeClr val="bg1"/>
                </a:solidFill>
              </a:rPr>
              <a:t>Cost / income proportion</a:t>
            </a:r>
            <a:endParaRPr lang="en-US" sz="2800" dirty="0">
              <a:solidFill>
                <a:schemeClr val="bg1"/>
              </a:solidFill>
            </a:endParaRPr>
          </a:p>
        </p:txBody>
      </p:sp>
    </p:spTree>
    <p:extLst>
      <p:ext uri="{BB962C8B-B14F-4D97-AF65-F5344CB8AC3E}">
        <p14:creationId xmlns="" xmlns:p14="http://schemas.microsoft.com/office/powerpoint/2010/main" val="3553083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19787" t="11458" r="8177" b="18751"/>
          <a:stretch/>
        </p:blipFill>
        <p:spPr>
          <a:xfrm>
            <a:off x="0" y="838200"/>
            <a:ext cx="9144000" cy="4980878"/>
          </a:xfrm>
          <a:prstGeom prst="rect">
            <a:avLst/>
          </a:prstGeom>
        </p:spPr>
      </p:pic>
      <p:sp>
        <p:nvSpPr>
          <p:cNvPr id="5"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chemeClr val="bg1"/>
                </a:solidFill>
              </a:rPr>
              <a:t>Housing Deprivation</a:t>
            </a:r>
            <a:endParaRPr lang="en-US" dirty="0">
              <a:solidFill>
                <a:schemeClr val="bg1"/>
              </a:solidFill>
            </a:endParaRPr>
          </a:p>
        </p:txBody>
      </p:sp>
    </p:spTree>
    <p:extLst>
      <p:ext uri="{BB962C8B-B14F-4D97-AF65-F5344CB8AC3E}">
        <p14:creationId xmlns="" xmlns:p14="http://schemas.microsoft.com/office/powerpoint/2010/main" val="4132310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TextBox 2"/>
          <p:cNvSpPr txBox="1"/>
          <p:nvPr/>
        </p:nvSpPr>
        <p:spPr>
          <a:xfrm>
            <a:off x="6477000" y="5806790"/>
            <a:ext cx="2514600" cy="400110"/>
          </a:xfrm>
          <a:prstGeom prst="rect">
            <a:avLst/>
          </a:prstGeom>
          <a:noFill/>
        </p:spPr>
        <p:txBody>
          <a:bodyPr wrap="square" rtlCol="0">
            <a:spAutoFit/>
          </a:bodyPr>
          <a:lstStyle/>
          <a:p>
            <a:r>
              <a:rPr lang="en-US" sz="2000" dirty="0" smtClean="0">
                <a:solidFill>
                  <a:schemeClr val="bg1"/>
                </a:solidFill>
              </a:rPr>
              <a:t>Healthy People 2020</a:t>
            </a:r>
            <a:endParaRPr lang="en-US" sz="2000" dirty="0">
              <a:solidFill>
                <a:schemeClr val="bg1"/>
              </a:solidFill>
            </a:endParaRPr>
          </a:p>
        </p:txBody>
      </p:sp>
      <p:pic>
        <p:nvPicPr>
          <p:cNvPr id="5" name="Picture 4" descr="liquor store.jpg"/>
          <p:cNvPicPr>
            <a:picLocks noChangeAspect="1"/>
          </p:cNvPicPr>
          <p:nvPr/>
        </p:nvPicPr>
        <p:blipFill>
          <a:blip r:embed="rId3" cstate="print"/>
          <a:stretch>
            <a:fillRect/>
          </a:stretch>
        </p:blipFill>
        <p:spPr>
          <a:xfrm>
            <a:off x="2895600" y="3886200"/>
            <a:ext cx="2619375" cy="1905000"/>
          </a:xfrm>
          <a:prstGeom prst="rect">
            <a:avLst/>
          </a:prstGeom>
        </p:spPr>
      </p:pic>
      <p:pic>
        <p:nvPicPr>
          <p:cNvPr id="6" name="Picture 5" descr="fast food restaurants.jpg"/>
          <p:cNvPicPr>
            <a:picLocks noChangeAspect="1"/>
          </p:cNvPicPr>
          <p:nvPr/>
        </p:nvPicPr>
        <p:blipFill>
          <a:blip r:embed="rId4" cstate="print"/>
          <a:stretch>
            <a:fillRect/>
          </a:stretch>
        </p:blipFill>
        <p:spPr>
          <a:xfrm>
            <a:off x="5867400" y="3886200"/>
            <a:ext cx="2619375" cy="1905000"/>
          </a:xfrm>
          <a:prstGeom prst="rect">
            <a:avLst/>
          </a:prstGeom>
        </p:spPr>
      </p:pic>
      <p:pic>
        <p:nvPicPr>
          <p:cNvPr id="7" name="Picture 6" descr="Farmers-Market-2013.jpg"/>
          <p:cNvPicPr>
            <a:picLocks noChangeAspect="1"/>
          </p:cNvPicPr>
          <p:nvPr/>
        </p:nvPicPr>
        <p:blipFill>
          <a:blip r:embed="rId5" cstate="print"/>
          <a:stretch>
            <a:fillRect/>
          </a:stretch>
        </p:blipFill>
        <p:spPr>
          <a:xfrm>
            <a:off x="609600" y="1143000"/>
            <a:ext cx="2860847" cy="2136695"/>
          </a:xfrm>
          <a:prstGeom prst="rect">
            <a:avLst/>
          </a:prstGeom>
        </p:spPr>
      </p:pic>
    </p:spTree>
    <p:extLst>
      <p:ext uri="{BB962C8B-B14F-4D97-AF65-F5344CB8AC3E}">
        <p14:creationId xmlns="" xmlns:p14="http://schemas.microsoft.com/office/powerpoint/2010/main" val="7201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Food</a:t>
            </a:r>
            <a:endParaRPr lang="en-US" dirty="0"/>
          </a:p>
        </p:txBody>
      </p:sp>
      <p:pic>
        <p:nvPicPr>
          <p:cNvPr id="5" name="Picture 4" descr="gallon of milk.jpg"/>
          <p:cNvPicPr>
            <a:picLocks noChangeAspect="1"/>
          </p:cNvPicPr>
          <p:nvPr/>
        </p:nvPicPr>
        <p:blipFill>
          <a:blip r:embed="rId3" cstate="print"/>
          <a:stretch>
            <a:fillRect/>
          </a:stretch>
        </p:blipFill>
        <p:spPr>
          <a:xfrm>
            <a:off x="533400" y="1219200"/>
            <a:ext cx="2362200" cy="2438400"/>
          </a:xfrm>
          <a:prstGeom prst="rect">
            <a:avLst/>
          </a:prstGeom>
        </p:spPr>
      </p:pic>
      <p:sp>
        <p:nvSpPr>
          <p:cNvPr id="6" name="TextBox 5"/>
          <p:cNvSpPr txBox="1"/>
          <p:nvPr/>
        </p:nvSpPr>
        <p:spPr>
          <a:xfrm>
            <a:off x="457200" y="3962400"/>
            <a:ext cx="2438400" cy="646331"/>
          </a:xfrm>
          <a:prstGeom prst="rect">
            <a:avLst/>
          </a:prstGeom>
          <a:noFill/>
        </p:spPr>
        <p:txBody>
          <a:bodyPr wrap="square" rtlCol="0">
            <a:spAutoFit/>
          </a:bodyPr>
          <a:lstStyle/>
          <a:p>
            <a:r>
              <a:rPr lang="en-US" dirty="0" smtClean="0">
                <a:solidFill>
                  <a:schemeClr val="bg1"/>
                </a:solidFill>
              </a:rPr>
              <a:t>Trader Joe’s - $3.39</a:t>
            </a:r>
          </a:p>
          <a:p>
            <a:r>
              <a:rPr lang="en-US" dirty="0" smtClean="0">
                <a:solidFill>
                  <a:schemeClr val="bg1"/>
                </a:solidFill>
              </a:rPr>
              <a:t>TJ’s organic - $3.89</a:t>
            </a:r>
            <a:endParaRPr lang="en-US" dirty="0">
              <a:solidFill>
                <a:schemeClr val="bg1"/>
              </a:solidFill>
            </a:endParaRPr>
          </a:p>
        </p:txBody>
      </p:sp>
      <p:sp>
        <p:nvSpPr>
          <p:cNvPr id="7" name="Rectangle 6"/>
          <p:cNvSpPr/>
          <p:nvPr/>
        </p:nvSpPr>
        <p:spPr>
          <a:xfrm>
            <a:off x="3505200" y="1219200"/>
            <a:ext cx="5181600" cy="2862322"/>
          </a:xfrm>
          <a:prstGeom prst="rect">
            <a:avLst/>
          </a:prstGeom>
        </p:spPr>
        <p:txBody>
          <a:bodyPr wrap="square">
            <a:spAutoFit/>
          </a:bodyPr>
          <a:lstStyle/>
          <a:p>
            <a:r>
              <a:rPr lang="en-US" sz="2000" dirty="0" smtClean="0">
                <a:solidFill>
                  <a:schemeClr val="bg1"/>
                </a:solidFill>
              </a:rPr>
              <a:t>America’s poor </a:t>
            </a:r>
            <a:r>
              <a:rPr lang="en-US" sz="2000" dirty="0" smtClean="0">
                <a:solidFill>
                  <a:schemeClr val="bg1"/>
                </a:solidFill>
              </a:rPr>
              <a:t>:</a:t>
            </a:r>
            <a:endParaRPr lang="en-US" sz="2000" dirty="0" smtClean="0">
              <a:solidFill>
                <a:schemeClr val="bg1"/>
              </a:solidFill>
            </a:endParaRPr>
          </a:p>
          <a:p>
            <a:pPr marL="176213" indent="-176213">
              <a:buFont typeface="Arial" pitchFamily="34" charset="0"/>
              <a:buChar char="•"/>
            </a:pPr>
            <a:r>
              <a:rPr lang="en-US" sz="2000" dirty="0" smtClean="0">
                <a:solidFill>
                  <a:schemeClr val="bg1"/>
                </a:solidFill>
              </a:rPr>
              <a:t> higher </a:t>
            </a:r>
            <a:r>
              <a:rPr lang="en-US" sz="2000" dirty="0" smtClean="0">
                <a:solidFill>
                  <a:schemeClr val="bg1"/>
                </a:solidFill>
              </a:rPr>
              <a:t>food prices than the national </a:t>
            </a:r>
            <a:r>
              <a:rPr lang="en-US" sz="2000" dirty="0" smtClean="0">
                <a:solidFill>
                  <a:schemeClr val="bg1"/>
                </a:solidFill>
              </a:rPr>
              <a:t>average,</a:t>
            </a:r>
          </a:p>
          <a:p>
            <a:pPr marL="176213" indent="-176213">
              <a:buFont typeface="Arial" pitchFamily="34" charset="0"/>
              <a:buChar char="•"/>
            </a:pPr>
            <a:r>
              <a:rPr lang="en-US" sz="2000" dirty="0" smtClean="0">
                <a:solidFill>
                  <a:schemeClr val="bg1"/>
                </a:solidFill>
              </a:rPr>
              <a:t> </a:t>
            </a:r>
            <a:r>
              <a:rPr lang="en-US" sz="2000" dirty="0" smtClean="0">
                <a:solidFill>
                  <a:schemeClr val="bg1"/>
                </a:solidFill>
              </a:rPr>
              <a:t>use </a:t>
            </a:r>
            <a:r>
              <a:rPr lang="en-US" sz="2000" dirty="0" smtClean="0">
                <a:solidFill>
                  <a:schemeClr val="bg1"/>
                </a:solidFill>
              </a:rPr>
              <a:t>cost saving techniques, such as buying lower quality foods, generic brands, and larger package sizes, </a:t>
            </a:r>
            <a:endParaRPr lang="en-US" sz="2000" dirty="0" smtClean="0">
              <a:solidFill>
                <a:schemeClr val="bg1"/>
              </a:solidFill>
            </a:endParaRPr>
          </a:p>
          <a:p>
            <a:pPr marL="176213" indent="-176213">
              <a:buFont typeface="Arial" pitchFamily="34" charset="0"/>
              <a:buChar char="•"/>
            </a:pPr>
            <a:r>
              <a:rPr lang="en-US" sz="2000" dirty="0" smtClean="0">
                <a:solidFill>
                  <a:schemeClr val="bg1"/>
                </a:solidFill>
              </a:rPr>
              <a:t> </a:t>
            </a:r>
            <a:r>
              <a:rPr lang="en-US" sz="2000" dirty="0" smtClean="0">
                <a:solidFill>
                  <a:schemeClr val="bg1"/>
                </a:solidFill>
              </a:rPr>
              <a:t>spend </a:t>
            </a:r>
            <a:r>
              <a:rPr lang="en-US" sz="2000" dirty="0" smtClean="0">
                <a:solidFill>
                  <a:schemeClr val="bg1"/>
                </a:solidFill>
              </a:rPr>
              <a:t>less per unit of weight or volume for many foods, such as beef, </a:t>
            </a:r>
          </a:p>
          <a:p>
            <a:pPr marL="176213" indent="-176213">
              <a:buFont typeface="Arial" pitchFamily="34" charset="0"/>
              <a:buChar char="•"/>
            </a:pPr>
            <a:r>
              <a:rPr lang="en-US" sz="2000" dirty="0" smtClean="0">
                <a:solidFill>
                  <a:schemeClr val="bg1"/>
                </a:solidFill>
              </a:rPr>
              <a:t> spend </a:t>
            </a:r>
            <a:r>
              <a:rPr lang="en-US" sz="2000" dirty="0" smtClean="0">
                <a:solidFill>
                  <a:schemeClr val="bg1"/>
                </a:solidFill>
              </a:rPr>
              <a:t>a higher proportion of their income on food than wealthier </a:t>
            </a:r>
            <a:r>
              <a:rPr lang="en-US" sz="2000" dirty="0" smtClean="0">
                <a:solidFill>
                  <a:schemeClr val="bg1"/>
                </a:solidFill>
              </a:rPr>
              <a:t>households</a:t>
            </a:r>
            <a:endParaRPr lang="en-US" sz="2000" dirty="0">
              <a:solidFill>
                <a:schemeClr val="bg1"/>
              </a:solidFill>
            </a:endParaRPr>
          </a:p>
        </p:txBody>
      </p:sp>
    </p:spTree>
    <p:extLst>
      <p:ext uri="{BB962C8B-B14F-4D97-AF65-F5344CB8AC3E}">
        <p14:creationId xmlns="" xmlns:p14="http://schemas.microsoft.com/office/powerpoint/2010/main" val="3517059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 Ethnicity</a:t>
            </a:r>
            <a:endParaRPr lang="en-US" dirty="0"/>
          </a:p>
        </p:txBody>
      </p:sp>
      <p:sp>
        <p:nvSpPr>
          <p:cNvPr id="5" name="Content Placeholder 4"/>
          <p:cNvSpPr>
            <a:spLocks noGrp="1"/>
          </p:cNvSpPr>
          <p:nvPr>
            <p:ph idx="1"/>
          </p:nvPr>
        </p:nvSpPr>
        <p:spPr>
          <a:xfrm>
            <a:off x="457200" y="1600201"/>
            <a:ext cx="8229600" cy="1981200"/>
          </a:xfrm>
        </p:spPr>
        <p:txBody>
          <a:bodyPr/>
          <a:lstStyle/>
          <a:p>
            <a:pPr lvl="1"/>
            <a:r>
              <a:rPr lang="en-US" dirty="0" smtClean="0"/>
              <a:t>Social?</a:t>
            </a:r>
          </a:p>
          <a:p>
            <a:pPr lvl="1"/>
            <a:r>
              <a:rPr lang="en-US" dirty="0" smtClean="0"/>
              <a:t>Biological?</a:t>
            </a:r>
            <a:endParaRPr lang="en-US" dirty="0" smtClean="0"/>
          </a:p>
        </p:txBody>
      </p:sp>
    </p:spTree>
    <p:extLst>
      <p:ext uri="{BB962C8B-B14F-4D97-AF65-F5344CB8AC3E}">
        <p14:creationId xmlns="" xmlns:p14="http://schemas.microsoft.com/office/powerpoint/2010/main" val="4177841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71500" y="304800"/>
            <a:ext cx="8001000" cy="1139825"/>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smtClean="0">
                <a:ln>
                  <a:noFill/>
                </a:ln>
                <a:solidFill>
                  <a:schemeClr val="bg1"/>
                </a:solidFill>
                <a:effectLst/>
                <a:uLnTx/>
                <a:uFillTx/>
                <a:latin typeface="Calibri" pitchFamily="34" charset="0"/>
                <a:ea typeface="+mj-ea"/>
                <a:cs typeface="+mj-cs"/>
              </a:rPr>
              <a:t>Racial/ethnic differences do not explain </a:t>
            </a:r>
            <a:r>
              <a:rPr kumimoji="0" lang="en-US" sz="4400" b="1" i="0" u="none" strike="noStrike" kern="1200" cap="none" spc="0" normalizeH="0" baseline="0" noProof="0" dirty="0" smtClean="0">
                <a:ln>
                  <a:noFill/>
                </a:ln>
                <a:solidFill>
                  <a:srgbClr val="FFFF00"/>
                </a:solidFill>
                <a:effectLst/>
                <a:uLnTx/>
                <a:uFillTx/>
                <a:latin typeface="Calibri" pitchFamily="34" charset="0"/>
                <a:ea typeface="+mj-ea"/>
                <a:cs typeface="+mj-cs"/>
              </a:rPr>
              <a:t/>
            </a:r>
            <a:br>
              <a:rPr kumimoji="0" lang="en-US" sz="4400" b="1" i="0" u="none" strike="noStrike" kern="1200" cap="none" spc="0" normalizeH="0" baseline="0" noProof="0" dirty="0" smtClean="0">
                <a:ln>
                  <a:noFill/>
                </a:ln>
                <a:solidFill>
                  <a:srgbClr val="FFFF00"/>
                </a:solidFill>
                <a:effectLst/>
                <a:uLnTx/>
                <a:uFillTx/>
                <a:latin typeface="Calibri" pitchFamily="34" charset="0"/>
                <a:ea typeface="+mj-ea"/>
                <a:cs typeface="+mj-cs"/>
              </a:rPr>
            </a:br>
            <a:r>
              <a:rPr kumimoji="0" lang="en-US" sz="3600" i="0" u="none" strike="noStrike" kern="1200" cap="none" spc="0" normalizeH="0" baseline="0" noProof="0" dirty="0" smtClean="0">
                <a:ln>
                  <a:noFill/>
                </a:ln>
                <a:solidFill>
                  <a:schemeClr val="bg1"/>
                </a:solidFill>
                <a:effectLst/>
                <a:uLnTx/>
                <a:uFillTx/>
                <a:latin typeface="Calibri" pitchFamily="34" charset="0"/>
                <a:ea typeface="+mj-ea"/>
                <a:cs typeface="+mj-cs"/>
              </a:rPr>
              <a:t>differences in adult health by income</a:t>
            </a:r>
          </a:p>
        </p:txBody>
      </p:sp>
      <p:graphicFrame>
        <p:nvGraphicFramePr>
          <p:cNvPr id="3" name="Content Placeholder 3"/>
          <p:cNvGraphicFramePr>
            <a:graphicFrameLocks/>
          </p:cNvGraphicFramePr>
          <p:nvPr/>
        </p:nvGraphicFramePr>
        <p:xfrm>
          <a:off x="571500" y="1600200"/>
          <a:ext cx="8001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0" y="6106180"/>
            <a:ext cx="4114800" cy="523220"/>
          </a:xfrm>
          <a:prstGeom prst="rect">
            <a:avLst/>
          </a:prstGeom>
          <a:noFill/>
        </p:spPr>
        <p:txBody>
          <a:bodyPr wrap="square">
            <a:spAutoFit/>
          </a:bodyPr>
          <a:lstStyle/>
          <a:p>
            <a:pPr algn="r">
              <a:defRPr/>
            </a:pPr>
            <a:r>
              <a:rPr lang="en-US" sz="1400" dirty="0">
                <a:solidFill>
                  <a:schemeClr val="bg1"/>
                </a:solidFill>
                <a:latin typeface="Calibri" pitchFamily="34" charset="0"/>
              </a:rPr>
              <a:t>Analyses by Braveman et al., UCSF. </a:t>
            </a:r>
          </a:p>
          <a:p>
            <a:pPr algn="r">
              <a:defRPr/>
            </a:pPr>
            <a:r>
              <a:rPr lang="en-US" sz="1400" dirty="0">
                <a:solidFill>
                  <a:schemeClr val="bg1"/>
                </a:solidFill>
                <a:latin typeface="Calibri" pitchFamily="34" charset="0"/>
              </a:rPr>
              <a:t> Data source: NHIS 2001-2005.  Age-adjusted.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704056" y="381000"/>
            <a:ext cx="7735888" cy="95885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i="0" u="none" strike="noStrike" kern="1200" cap="none" spc="0" normalizeH="0" baseline="0" noProof="0" dirty="0" smtClean="0">
                <a:ln>
                  <a:noFill/>
                </a:ln>
                <a:solidFill>
                  <a:schemeClr val="bg1"/>
                </a:solidFill>
                <a:effectLst/>
                <a:uLnTx/>
                <a:uFillTx/>
                <a:latin typeface="Calibri" pitchFamily="34" charset="0"/>
                <a:ea typeface="+mj-ea"/>
                <a:cs typeface="+mj-cs"/>
              </a:rPr>
              <a:t>Racial/ethnic differences do not explain adult health differences by education </a:t>
            </a:r>
          </a:p>
        </p:txBody>
      </p:sp>
      <p:graphicFrame>
        <p:nvGraphicFramePr>
          <p:cNvPr id="3" name="Chart 2"/>
          <p:cNvGraphicFramePr/>
          <p:nvPr/>
        </p:nvGraphicFramePr>
        <p:xfrm>
          <a:off x="533400" y="1524000"/>
          <a:ext cx="8001000" cy="44329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a:spLocks noChangeArrowheads="1"/>
          </p:cNvSpPr>
          <p:nvPr/>
        </p:nvSpPr>
        <p:spPr bwMode="auto">
          <a:xfrm>
            <a:off x="2286000" y="6162675"/>
            <a:ext cx="6324600" cy="466725"/>
          </a:xfrm>
          <a:prstGeom prst="rect">
            <a:avLst/>
          </a:prstGeom>
          <a:noFill/>
          <a:ln w="9525">
            <a:noFill/>
            <a:miter lim="800000"/>
            <a:headEnd/>
            <a:tailEnd/>
          </a:ln>
        </p:spPr>
        <p:txBody>
          <a:bodyPr anchor="b"/>
          <a:lstStyle/>
          <a:p>
            <a:pPr algn="r" eaLnBrk="0" hangingPunct="0">
              <a:defRPr/>
            </a:pPr>
            <a:r>
              <a:rPr lang="en-US" sz="1400" dirty="0">
                <a:solidFill>
                  <a:schemeClr val="bg1"/>
                </a:solidFill>
                <a:latin typeface="Calibri" pitchFamily="34" charset="0"/>
                <a:cs typeface="Arial" pitchFamily="34" charset="0"/>
              </a:rPr>
              <a:t>Braveman, Egerter et al., 2009.  </a:t>
            </a:r>
          </a:p>
          <a:p>
            <a:pPr algn="r" eaLnBrk="0" hangingPunct="0">
              <a:defRPr/>
            </a:pPr>
            <a:r>
              <a:rPr lang="en-US" sz="1400" dirty="0">
                <a:solidFill>
                  <a:schemeClr val="bg1"/>
                </a:solidFill>
                <a:latin typeface="Calibri" pitchFamily="34" charset="0"/>
                <a:cs typeface="Arial" pitchFamily="34" charset="0"/>
              </a:rPr>
              <a:t>Data source: BRFSS.  Age-adjusted.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 Ethnicity</a:t>
            </a:r>
            <a:endParaRPr lang="en-US" dirty="0"/>
          </a:p>
        </p:txBody>
      </p:sp>
      <p:sp>
        <p:nvSpPr>
          <p:cNvPr id="7" name="TextBox 4"/>
          <p:cNvSpPr txBox="1">
            <a:spLocks noChangeArrowheads="1"/>
          </p:cNvSpPr>
          <p:nvPr/>
        </p:nvSpPr>
        <p:spPr bwMode="auto">
          <a:xfrm>
            <a:off x="1066800" y="1206500"/>
            <a:ext cx="2744788" cy="877163"/>
          </a:xfrm>
          <a:prstGeom prst="rect">
            <a:avLst/>
          </a:prstGeom>
          <a:noFill/>
          <a:ln w="9525">
            <a:noFill/>
            <a:miter lim="800000"/>
            <a:headEnd/>
            <a:tailEnd/>
          </a:ln>
        </p:spPr>
        <p:txBody>
          <a:bodyPr wrap="square">
            <a:spAutoFit/>
          </a:bodyPr>
          <a:lstStyle/>
          <a:p>
            <a:pPr>
              <a:spcAft>
                <a:spcPts val="600"/>
              </a:spcAft>
            </a:pPr>
            <a:r>
              <a:rPr lang="en-US" altLang="en-US" sz="2800" dirty="0">
                <a:solidFill>
                  <a:schemeClr val="bg2"/>
                </a:solidFill>
              </a:rPr>
              <a:t>Unfair treatment</a:t>
            </a:r>
          </a:p>
          <a:p>
            <a:endParaRPr lang="en-US" altLang="en-US" dirty="0"/>
          </a:p>
        </p:txBody>
      </p:sp>
      <p:sp>
        <p:nvSpPr>
          <p:cNvPr id="8" name="Rectangle 7"/>
          <p:cNvSpPr/>
          <p:nvPr/>
        </p:nvSpPr>
        <p:spPr>
          <a:xfrm>
            <a:off x="5791200" y="1219200"/>
            <a:ext cx="2294090" cy="523220"/>
          </a:xfrm>
          <a:prstGeom prst="rect">
            <a:avLst/>
          </a:prstGeom>
        </p:spPr>
        <p:txBody>
          <a:bodyPr wrap="none">
            <a:spAutoFit/>
          </a:bodyPr>
          <a:lstStyle/>
          <a:p>
            <a:pPr>
              <a:spcAft>
                <a:spcPts val="600"/>
              </a:spcAft>
            </a:pPr>
            <a:r>
              <a:rPr lang="en-US" altLang="en-US" sz="2800" dirty="0" smtClean="0">
                <a:solidFill>
                  <a:schemeClr val="bg2"/>
                </a:solidFill>
              </a:rPr>
              <a:t>Discrimination</a:t>
            </a:r>
            <a:endParaRPr lang="en-US" altLang="en-US" sz="2800" dirty="0">
              <a:solidFill>
                <a:schemeClr val="bg2"/>
              </a:solidFill>
            </a:endParaRPr>
          </a:p>
        </p:txBody>
      </p:sp>
      <p:sp>
        <p:nvSpPr>
          <p:cNvPr id="9" name="Rectangle 8"/>
          <p:cNvSpPr/>
          <p:nvPr/>
        </p:nvSpPr>
        <p:spPr>
          <a:xfrm>
            <a:off x="850900" y="1811338"/>
            <a:ext cx="4044950" cy="3046412"/>
          </a:xfrm>
          <a:prstGeom prst="rect">
            <a:avLst/>
          </a:prstGeom>
          <a:solidFill>
            <a:schemeClr val="accent1">
              <a:lumMod val="40000"/>
              <a:lumOff val="60000"/>
            </a:schemeClr>
          </a:solidFill>
        </p:spPr>
        <p:txBody>
          <a:bodyPr>
            <a:spAutoFit/>
          </a:bodyPr>
          <a:lstStyle/>
          <a:p>
            <a:pPr>
              <a:defRPr/>
            </a:pPr>
            <a:r>
              <a:rPr lang="en-US" sz="1600" dirty="0"/>
              <a:t>In your day-to-day life, how often do any of the following things happen to you?</a:t>
            </a:r>
            <a:br>
              <a:rPr lang="en-US" sz="1600" dirty="0"/>
            </a:br>
            <a:r>
              <a:rPr lang="en-US" sz="1600" dirty="0"/>
              <a:t>1.    You are treated with less courtesy  than other people are.</a:t>
            </a:r>
          </a:p>
          <a:p>
            <a:pPr marL="342900" indent="-342900">
              <a:buFontTx/>
              <a:buAutoNum type="arabicPeriod" startAt="2"/>
              <a:defRPr/>
            </a:pPr>
            <a:r>
              <a:rPr lang="en-US" sz="1600" dirty="0"/>
              <a:t>You are treated with less respect than other people are.</a:t>
            </a:r>
          </a:p>
          <a:p>
            <a:pPr marL="342900" indent="-342900">
              <a:buFontTx/>
              <a:buAutoNum type="arabicPeriod" startAt="2"/>
              <a:defRPr/>
            </a:pPr>
            <a:r>
              <a:rPr lang="en-US" sz="1600" dirty="0"/>
              <a:t>You receive poorer service than other people at restaurants or stores.</a:t>
            </a:r>
          </a:p>
          <a:p>
            <a:pPr marL="342900" indent="-342900">
              <a:buFontTx/>
              <a:buAutoNum type="arabicPeriod" startAt="2"/>
              <a:defRPr/>
            </a:pPr>
            <a:r>
              <a:rPr lang="en-US" sz="1600" dirty="0"/>
              <a:t>People act as if they think you are not smart.</a:t>
            </a:r>
          </a:p>
          <a:p>
            <a:pPr marL="342900" indent="-342900">
              <a:buFontTx/>
              <a:buAutoNum type="arabicPeriod" startAt="2"/>
              <a:defRPr/>
            </a:pPr>
            <a:r>
              <a:rPr lang="en-US" sz="1600" dirty="0"/>
              <a:t>People act as if they are afraid of you.</a:t>
            </a:r>
            <a:br>
              <a:rPr lang="en-US" sz="1600" dirty="0"/>
            </a:br>
            <a:endParaRPr lang="en-US" sz="1600" dirty="0"/>
          </a:p>
        </p:txBody>
      </p:sp>
      <p:sp>
        <p:nvSpPr>
          <p:cNvPr id="10" name="Rectangle 9"/>
          <p:cNvSpPr/>
          <p:nvPr/>
        </p:nvSpPr>
        <p:spPr>
          <a:xfrm>
            <a:off x="5289550" y="1838325"/>
            <a:ext cx="3046413" cy="3046988"/>
          </a:xfrm>
          <a:prstGeom prst="rect">
            <a:avLst/>
          </a:prstGeom>
        </p:spPr>
        <p:txBody>
          <a:bodyPr>
            <a:spAutoFit/>
          </a:bodyPr>
          <a:lstStyle/>
          <a:p>
            <a:pPr>
              <a:defRPr/>
            </a:pPr>
            <a:r>
              <a:rPr lang="en-US" sz="1600" dirty="0">
                <a:solidFill>
                  <a:schemeClr val="bg1"/>
                </a:solidFill>
              </a:rPr>
              <a:t>Have you ever been unfairly treated in the following six domains (Yes/No): </a:t>
            </a:r>
          </a:p>
          <a:p>
            <a:pPr marL="342900" indent="-342900">
              <a:buFontTx/>
              <a:buAutoNum type="arabicPeriod"/>
              <a:defRPr/>
            </a:pPr>
            <a:r>
              <a:rPr lang="en-US" sz="1600" dirty="0">
                <a:solidFill>
                  <a:schemeClr val="bg1"/>
                </a:solidFill>
              </a:rPr>
              <a:t>fired or denied a promotion</a:t>
            </a:r>
          </a:p>
          <a:p>
            <a:pPr marL="342900" indent="-342900">
              <a:buFontTx/>
              <a:buAutoNum type="arabicPeriod"/>
              <a:defRPr/>
            </a:pPr>
            <a:r>
              <a:rPr lang="en-US" sz="1600" dirty="0">
                <a:solidFill>
                  <a:schemeClr val="bg1"/>
                </a:solidFill>
              </a:rPr>
              <a:t>not hired for a job</a:t>
            </a:r>
          </a:p>
          <a:p>
            <a:pPr marL="342900" indent="-342900">
              <a:buFontTx/>
              <a:buAutoNum type="arabicPeriod"/>
              <a:defRPr/>
            </a:pPr>
            <a:r>
              <a:rPr lang="en-US" sz="1600" dirty="0">
                <a:solidFill>
                  <a:schemeClr val="bg1"/>
                </a:solidFill>
              </a:rPr>
              <a:t>treated unfairly by the police</a:t>
            </a:r>
          </a:p>
          <a:p>
            <a:pPr marL="342900" indent="-342900">
              <a:buFontTx/>
              <a:buAutoNum type="arabicPeriod"/>
              <a:defRPr/>
            </a:pPr>
            <a:r>
              <a:rPr lang="en-US" sz="1600" dirty="0">
                <a:solidFill>
                  <a:schemeClr val="bg1"/>
                </a:solidFill>
              </a:rPr>
              <a:t>discouraged by a teacher from continuing education</a:t>
            </a:r>
          </a:p>
          <a:p>
            <a:pPr marL="342900" indent="-342900">
              <a:buFontTx/>
              <a:buAutoNum type="arabicPeriod"/>
              <a:defRPr/>
            </a:pPr>
            <a:r>
              <a:rPr lang="en-US" sz="1600" dirty="0">
                <a:solidFill>
                  <a:schemeClr val="bg1"/>
                </a:solidFill>
              </a:rPr>
              <a:t>prevented from moving into a neighborhood</a:t>
            </a:r>
          </a:p>
          <a:p>
            <a:pPr marL="342900" indent="-342900">
              <a:buFontTx/>
              <a:buAutoNum type="arabicPeriod"/>
              <a:defRPr/>
            </a:pPr>
            <a:r>
              <a:rPr lang="en-US" sz="1600" dirty="0">
                <a:solidFill>
                  <a:schemeClr val="bg1"/>
                </a:solidFill>
              </a:rPr>
              <a:t>neighbors have made their life difficult.</a:t>
            </a:r>
          </a:p>
        </p:txBody>
      </p:sp>
    </p:spTree>
    <p:extLst>
      <p:ext uri="{BB962C8B-B14F-4D97-AF65-F5344CB8AC3E}">
        <p14:creationId xmlns="" xmlns:p14="http://schemas.microsoft.com/office/powerpoint/2010/main" val="1407777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1932" t="11459" r="26574" b="5208"/>
          <a:stretch/>
        </p:blipFill>
        <p:spPr>
          <a:xfrm>
            <a:off x="685800" y="152400"/>
            <a:ext cx="8001000" cy="6096000"/>
          </a:xfrm>
          <a:prstGeom prst="rect">
            <a:avLst/>
          </a:prstGeom>
        </p:spPr>
      </p:pic>
    </p:spTree>
    <p:extLst>
      <p:ext uri="{BB962C8B-B14F-4D97-AF65-F5344CB8AC3E}">
        <p14:creationId xmlns="" xmlns:p14="http://schemas.microsoft.com/office/powerpoint/2010/main" val="806528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371600"/>
            <a:ext cx="7086600" cy="2677656"/>
          </a:xfrm>
          <a:prstGeom prst="rect">
            <a:avLst/>
          </a:prstGeom>
        </p:spPr>
        <p:txBody>
          <a:bodyPr wrap="square">
            <a:spAutoFit/>
          </a:bodyPr>
          <a:lstStyle/>
          <a:p>
            <a:pPr marL="234950" indent="-234950">
              <a:buFont typeface="Arial" pitchFamily="34" charset="0"/>
              <a:buChar char="•"/>
            </a:pPr>
            <a:r>
              <a:rPr lang="en-US" sz="2400" dirty="0" smtClean="0">
                <a:solidFill>
                  <a:srgbClr val="FFFFFF"/>
                </a:solidFill>
              </a:rPr>
              <a:t>Segregation </a:t>
            </a:r>
            <a:r>
              <a:rPr lang="en-US" sz="2400" dirty="0">
                <a:solidFill>
                  <a:srgbClr val="FFFFFF"/>
                </a:solidFill>
              </a:rPr>
              <a:t>h</a:t>
            </a:r>
            <a:r>
              <a:rPr lang="en-US" sz="2400" dirty="0" smtClean="0">
                <a:solidFill>
                  <a:srgbClr val="FFFFFF"/>
                </a:solidFill>
              </a:rPr>
              <a:t>ighest for African Americans</a:t>
            </a:r>
            <a:endParaRPr lang="en-US" sz="2400" dirty="0">
              <a:solidFill>
                <a:srgbClr val="FFFFFF"/>
              </a:solidFill>
            </a:endParaRPr>
          </a:p>
          <a:p>
            <a:pPr marL="234950" indent="-234950">
              <a:buFont typeface="Arial" pitchFamily="34" charset="0"/>
              <a:buChar char="•"/>
            </a:pPr>
            <a:r>
              <a:rPr lang="en-US" sz="2400" dirty="0" smtClean="0">
                <a:solidFill>
                  <a:srgbClr val="FFFFFF"/>
                </a:solidFill>
              </a:rPr>
              <a:t>Characterized </a:t>
            </a:r>
            <a:r>
              <a:rPr lang="en-US" sz="2400" dirty="0" smtClean="0">
                <a:solidFill>
                  <a:srgbClr val="FFFFFF"/>
                </a:solidFill>
              </a:rPr>
              <a:t>by </a:t>
            </a:r>
            <a:r>
              <a:rPr lang="en-US" sz="2400" dirty="0">
                <a:solidFill>
                  <a:srgbClr val="FFFFFF"/>
                </a:solidFill>
              </a:rPr>
              <a:t>n</a:t>
            </a:r>
            <a:r>
              <a:rPr lang="en-US" sz="2400" dirty="0" smtClean="0">
                <a:solidFill>
                  <a:srgbClr val="FFFFFF"/>
                </a:solidFill>
              </a:rPr>
              <a:t>ot only by racial segregation</a:t>
            </a:r>
            <a:endParaRPr lang="en-US" sz="2400" dirty="0">
              <a:solidFill>
                <a:srgbClr val="FFFFFF"/>
              </a:solidFill>
            </a:endParaRPr>
          </a:p>
          <a:p>
            <a:pPr marL="234950" indent="-234950">
              <a:buFont typeface="Arial" pitchFamily="34" charset="0"/>
              <a:buChar char="•"/>
            </a:pPr>
            <a:r>
              <a:rPr lang="en-US" sz="2400" dirty="0" smtClean="0">
                <a:solidFill>
                  <a:srgbClr val="FFFFFF"/>
                </a:solidFill>
              </a:rPr>
              <a:t>But also socioeconomic segregation</a:t>
            </a:r>
            <a:endParaRPr lang="en-US" sz="2400" dirty="0">
              <a:solidFill>
                <a:srgbClr val="FFFFFF"/>
              </a:solidFill>
            </a:endParaRPr>
          </a:p>
          <a:p>
            <a:pPr marL="234950" indent="-234950">
              <a:buFont typeface="Arial" pitchFamily="34" charset="0"/>
              <a:buChar char="•"/>
            </a:pPr>
            <a:r>
              <a:rPr lang="en-US" sz="2400" dirty="0" smtClean="0">
                <a:solidFill>
                  <a:srgbClr val="FFFFFF"/>
                </a:solidFill>
              </a:rPr>
              <a:t>Socioeconomic </a:t>
            </a:r>
            <a:r>
              <a:rPr lang="en-US" sz="2400" dirty="0" smtClean="0">
                <a:solidFill>
                  <a:srgbClr val="FFFFFF"/>
                </a:solidFill>
              </a:rPr>
              <a:t>segregation does not account for racial/ethnic segregation</a:t>
            </a:r>
            <a:endParaRPr lang="en-US" sz="2400" dirty="0">
              <a:solidFill>
                <a:srgbClr val="FFFFFF"/>
              </a:solidFill>
            </a:endParaRPr>
          </a:p>
          <a:p>
            <a:pPr marL="234950" indent="-234950">
              <a:buFont typeface="Arial" pitchFamily="34" charset="0"/>
              <a:buChar char="•"/>
            </a:pPr>
            <a:r>
              <a:rPr lang="en-US" sz="2400" dirty="0" smtClean="0">
                <a:solidFill>
                  <a:srgbClr val="FFFFFF"/>
                </a:solidFill>
              </a:rPr>
              <a:t>Related </a:t>
            </a:r>
            <a:r>
              <a:rPr lang="en-US" sz="2400" dirty="0" smtClean="0">
                <a:solidFill>
                  <a:srgbClr val="FFFFFF"/>
                </a:solidFill>
              </a:rPr>
              <a:t>to discrimination </a:t>
            </a:r>
            <a:r>
              <a:rPr lang="en-US" sz="2400" dirty="0">
                <a:solidFill>
                  <a:srgbClr val="FFFFFF"/>
                </a:solidFill>
              </a:rPr>
              <a:t>i</a:t>
            </a:r>
            <a:r>
              <a:rPr lang="en-US" sz="2400" dirty="0" smtClean="0">
                <a:solidFill>
                  <a:srgbClr val="FFFFFF"/>
                </a:solidFill>
              </a:rPr>
              <a:t>n housing/ mortgage markets</a:t>
            </a:r>
            <a:endParaRPr lang="en-US" sz="2400" dirty="0"/>
          </a:p>
        </p:txBody>
      </p:sp>
      <p:sp>
        <p:nvSpPr>
          <p:cNvPr id="3" name="Title 3"/>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err="1" smtClean="0">
                <a:solidFill>
                  <a:schemeClr val="bg1"/>
                </a:solidFill>
              </a:rPr>
              <a:t>Hypersegregation</a:t>
            </a:r>
            <a:endParaRPr lang="en-US" dirty="0">
              <a:solidFill>
                <a:schemeClr val="bg1"/>
              </a:solidFill>
            </a:endParaRPr>
          </a:p>
        </p:txBody>
      </p:sp>
    </p:spTree>
    <p:extLst>
      <p:ext uri="{BB962C8B-B14F-4D97-AF65-F5344CB8AC3E}">
        <p14:creationId xmlns="" xmlns:p14="http://schemas.microsoft.com/office/powerpoint/2010/main" val="2821149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rPr>
              <a:t>Institute of Medicine Ecological Model</a:t>
            </a:r>
            <a:endParaRPr lang="en-US" dirty="0"/>
          </a:p>
        </p:txBody>
      </p:sp>
      <p:pic>
        <p:nvPicPr>
          <p:cNvPr id="13314" name="Picture 2" descr="http://www.publichealthreviews.eu/upload/media/issue_1/fielding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1752600"/>
            <a:ext cx="7620000" cy="4930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1956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2032" t="23708" r="5376" b="21654"/>
          <a:stretch>
            <a:fillRect/>
          </a:stretch>
        </p:blipFill>
        <p:spPr bwMode="auto">
          <a:xfrm>
            <a:off x="80963" y="1600200"/>
            <a:ext cx="9063037" cy="37893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59340"/>
            <a:ext cx="5562600" cy="2585323"/>
          </a:xfrm>
          <a:prstGeom prst="rect">
            <a:avLst/>
          </a:prstGeom>
        </p:spPr>
        <p:txBody>
          <a:bodyPr wrap="square">
            <a:spAutoFit/>
          </a:bodyPr>
          <a:lstStyle/>
          <a:p>
            <a:r>
              <a:rPr lang="en-US" dirty="0">
                <a:solidFill>
                  <a:schemeClr val="bg1"/>
                </a:solidFill>
                <a:latin typeface="Georgia" panose="02040502050405020303" pitchFamily="18" charset="0"/>
              </a:rPr>
              <a:t>National City rewarded loan officers for charging fees that boosted the cost of a home loan above what the bank stated on its term sheets. The bank gave loan officers broad discretion to offer loans at higher or lower costs, though National City's compensation policies discouraged discounts. The bank didn't have clear guidelines for these pricing decisions and did not require loan officers or mortgage brokers to justify their actions.</a:t>
            </a:r>
            <a:endParaRPr lang="en-US" dirty="0">
              <a:solidFill>
                <a:schemeClr val="bg1"/>
              </a:solidFill>
            </a:endParaRPr>
          </a:p>
        </p:txBody>
      </p:sp>
    </p:spTree>
    <p:extLst>
      <p:ext uri="{BB962C8B-B14F-4D97-AF65-F5344CB8AC3E}">
        <p14:creationId xmlns="" xmlns:p14="http://schemas.microsoft.com/office/powerpoint/2010/main" val="1546288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7700" t="13956" r="18250" b="8444"/>
          <a:stretch>
            <a:fillRect/>
          </a:stretch>
        </p:blipFill>
        <p:spPr bwMode="auto">
          <a:xfrm>
            <a:off x="685800" y="304800"/>
            <a:ext cx="8077200" cy="5715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198" y="2615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2035" y="631777"/>
            <a:ext cx="7019925" cy="4629150"/>
          </a:xfrm>
          <a:prstGeom prst="rect">
            <a:avLst/>
          </a:prstGeom>
        </p:spPr>
      </p:pic>
    </p:spTree>
    <p:extLst>
      <p:ext uri="{BB962C8B-B14F-4D97-AF65-F5344CB8AC3E}">
        <p14:creationId xmlns="" xmlns:p14="http://schemas.microsoft.com/office/powerpoint/2010/main" val="879786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09800" y="914400"/>
            <a:ext cx="4886325" cy="5124450"/>
          </a:xfrm>
          <a:prstGeom prst="rect">
            <a:avLst/>
          </a:prstGeom>
        </p:spPr>
      </p:pic>
      <p:sp>
        <p:nvSpPr>
          <p:cNvPr id="3" name="Title 3"/>
          <p:cNvSpPr txBox="1">
            <a:spLocks/>
          </p:cNvSpPr>
          <p:nvPr/>
        </p:nvSpPr>
        <p:spPr>
          <a:xfrm>
            <a:off x="457198" y="2615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 xmlns:p14="http://schemas.microsoft.com/office/powerpoint/2010/main" val="1856950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rcRect r="1123" b="30000"/>
          <a:stretch>
            <a:fillRect/>
          </a:stretch>
        </p:blipFill>
        <p:spPr>
          <a:xfrm>
            <a:off x="1524000" y="990600"/>
            <a:ext cx="6320161" cy="4800600"/>
          </a:xfrm>
          <a:prstGeom prst="rect">
            <a:avLst/>
          </a:prstGeom>
        </p:spPr>
      </p:pic>
      <p:sp>
        <p:nvSpPr>
          <p:cNvPr id="3" name="Title 3"/>
          <p:cNvSpPr txBox="1">
            <a:spLocks/>
          </p:cNvSpPr>
          <p:nvPr/>
        </p:nvSpPr>
        <p:spPr>
          <a:xfrm>
            <a:off x="457198" y="2615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 xmlns:p14="http://schemas.microsoft.com/office/powerpoint/2010/main" val="227376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752600"/>
            <a:ext cx="5029200" cy="2677656"/>
          </a:xfrm>
          <a:prstGeom prst="rect">
            <a:avLst/>
          </a:prstGeom>
        </p:spPr>
        <p:txBody>
          <a:bodyPr wrap="square">
            <a:spAutoFit/>
          </a:bodyPr>
          <a:lstStyle/>
          <a:p>
            <a:r>
              <a:rPr lang="en-US" sz="2400" dirty="0" smtClean="0">
                <a:solidFill>
                  <a:schemeClr val="bg1"/>
                </a:solidFill>
              </a:rPr>
              <a:t>As </a:t>
            </a:r>
            <a:r>
              <a:rPr lang="en-US" sz="2400" dirty="0">
                <a:solidFill>
                  <a:schemeClr val="bg1"/>
                </a:solidFill>
              </a:rPr>
              <a:t>of 2004, there were approximately six times more inmates and ex-inmates than in the mid-1970s.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Presently</a:t>
            </a:r>
            <a:r>
              <a:rPr lang="en-US" sz="2400" dirty="0">
                <a:solidFill>
                  <a:schemeClr val="bg1"/>
                </a:solidFill>
              </a:rPr>
              <a:t>, there are more than 16 million felons and ex-felons in the United States (</a:t>
            </a:r>
            <a:r>
              <a:rPr lang="en-US" sz="2400" dirty="0" err="1">
                <a:solidFill>
                  <a:schemeClr val="bg1"/>
                </a:solidFill>
              </a:rPr>
              <a:t>Uggen</a:t>
            </a:r>
            <a:r>
              <a:rPr lang="en-US" sz="2400" dirty="0">
                <a:solidFill>
                  <a:schemeClr val="bg1"/>
                </a:solidFill>
              </a:rPr>
              <a:t> et al. 2006)</a:t>
            </a:r>
          </a:p>
        </p:txBody>
      </p:sp>
      <p:sp>
        <p:nvSpPr>
          <p:cNvPr id="3" name="Title 3"/>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 xmlns:p14="http://schemas.microsoft.com/office/powerpoint/2010/main" val="2787403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990600"/>
            <a:ext cx="6400800" cy="4893647"/>
          </a:xfrm>
          <a:prstGeom prst="rect">
            <a:avLst/>
          </a:prstGeom>
        </p:spPr>
        <p:txBody>
          <a:bodyPr wrap="square">
            <a:spAutoFit/>
          </a:bodyPr>
          <a:lstStyle/>
          <a:p>
            <a:pPr marL="234950" indent="-234950">
              <a:buFont typeface="Arial" pitchFamily="34" charset="0"/>
              <a:buChar char="•"/>
            </a:pPr>
            <a:r>
              <a:rPr lang="en-US" sz="2400" dirty="0">
                <a:solidFill>
                  <a:schemeClr val="bg1"/>
                </a:solidFill>
              </a:rPr>
              <a:t>The lifetime cumulative risk (measured to age 34) of imprisonment for all African American males is </a:t>
            </a:r>
            <a:r>
              <a:rPr lang="en-US" sz="2400" dirty="0" smtClean="0">
                <a:solidFill>
                  <a:schemeClr val="bg1"/>
                </a:solidFill>
              </a:rPr>
              <a:t>&gt;</a:t>
            </a:r>
            <a:r>
              <a:rPr lang="en-US" sz="2400" dirty="0" smtClean="0">
                <a:solidFill>
                  <a:schemeClr val="bg1"/>
                </a:solidFill>
              </a:rPr>
              <a:t> </a:t>
            </a:r>
            <a:r>
              <a:rPr lang="en-US" sz="2400" dirty="0">
                <a:solidFill>
                  <a:schemeClr val="bg1"/>
                </a:solidFill>
              </a:rPr>
              <a:t>20 </a:t>
            </a:r>
            <a:r>
              <a:rPr lang="en-US" sz="2400" dirty="0" smtClean="0">
                <a:solidFill>
                  <a:schemeClr val="bg1"/>
                </a:solidFill>
              </a:rPr>
              <a:t>% (</a:t>
            </a:r>
            <a:r>
              <a:rPr lang="en-US" sz="2400" dirty="0">
                <a:solidFill>
                  <a:schemeClr val="bg1"/>
                </a:solidFill>
              </a:rPr>
              <a:t>Pettit &amp; Western 2004). </a:t>
            </a:r>
            <a:endParaRPr lang="en-US" sz="2400" dirty="0" smtClean="0">
              <a:solidFill>
                <a:schemeClr val="bg1"/>
              </a:solidFill>
            </a:endParaRPr>
          </a:p>
          <a:p>
            <a:pPr marL="234950" indent="-234950">
              <a:buFont typeface="Arial" pitchFamily="34" charset="0"/>
              <a:buChar char="•"/>
            </a:pPr>
            <a:r>
              <a:rPr lang="en-US" sz="2400" dirty="0" smtClean="0">
                <a:solidFill>
                  <a:schemeClr val="bg1"/>
                </a:solidFill>
              </a:rPr>
              <a:t>African </a:t>
            </a:r>
            <a:r>
              <a:rPr lang="en-US" sz="2400" dirty="0">
                <a:solidFill>
                  <a:schemeClr val="bg1"/>
                </a:solidFill>
              </a:rPr>
              <a:t>American males without a high school diploma, the lifetime risk of incarceration is </a:t>
            </a:r>
            <a:r>
              <a:rPr lang="en-US" sz="2400" dirty="0" smtClean="0">
                <a:solidFill>
                  <a:schemeClr val="bg1"/>
                </a:solidFill>
              </a:rPr>
              <a:t>59 % </a:t>
            </a:r>
            <a:r>
              <a:rPr lang="en-US" sz="2400" dirty="0">
                <a:solidFill>
                  <a:schemeClr val="bg1"/>
                </a:solidFill>
              </a:rPr>
              <a:t>(Pettit &amp; Western 2004). </a:t>
            </a:r>
            <a:r>
              <a:rPr lang="en-US" sz="2400" dirty="0" smtClean="0">
                <a:solidFill>
                  <a:schemeClr val="bg1"/>
                </a:solidFill>
              </a:rPr>
              <a:t> (5x the </a:t>
            </a:r>
            <a:r>
              <a:rPr lang="en-US" sz="2400" dirty="0">
                <a:solidFill>
                  <a:schemeClr val="bg1"/>
                </a:solidFill>
              </a:rPr>
              <a:t>rates of comparable whites</a:t>
            </a:r>
            <a:r>
              <a:rPr lang="en-US" sz="2400" dirty="0" smtClean="0">
                <a:solidFill>
                  <a:schemeClr val="bg1"/>
                </a:solidFill>
              </a:rPr>
              <a:t>.))</a:t>
            </a:r>
          </a:p>
          <a:p>
            <a:pPr marL="234950" indent="-234950">
              <a:buFont typeface="Arial" pitchFamily="34" charset="0"/>
              <a:buChar char="•"/>
            </a:pPr>
            <a:r>
              <a:rPr lang="en-US" sz="2400" dirty="0" smtClean="0">
                <a:solidFill>
                  <a:schemeClr val="bg1"/>
                </a:solidFill>
              </a:rPr>
              <a:t>correctional </a:t>
            </a:r>
            <a:r>
              <a:rPr lang="en-US" sz="2400" dirty="0">
                <a:solidFill>
                  <a:schemeClr val="bg1"/>
                </a:solidFill>
              </a:rPr>
              <a:t>policies have caused the emergence of a new ‘‘felon class’’ in society. </a:t>
            </a:r>
            <a:endParaRPr lang="en-US" sz="2400" dirty="0" smtClean="0">
              <a:solidFill>
                <a:schemeClr val="bg1"/>
              </a:solidFill>
            </a:endParaRPr>
          </a:p>
          <a:p>
            <a:pPr marL="692150" lvl="1" indent="-234950">
              <a:buFont typeface="Wingdings" pitchFamily="2" charset="2"/>
              <a:buChar char="q"/>
            </a:pPr>
            <a:r>
              <a:rPr lang="en-US" sz="2400" dirty="0" smtClean="0">
                <a:solidFill>
                  <a:schemeClr val="bg1"/>
                </a:solidFill>
              </a:rPr>
              <a:t>8 </a:t>
            </a:r>
            <a:r>
              <a:rPr lang="en-US" sz="2400" dirty="0" smtClean="0">
                <a:solidFill>
                  <a:schemeClr val="bg1"/>
                </a:solidFill>
              </a:rPr>
              <a:t>% of </a:t>
            </a:r>
            <a:r>
              <a:rPr lang="en-US" sz="2400" dirty="0">
                <a:solidFill>
                  <a:schemeClr val="bg1"/>
                </a:solidFill>
              </a:rPr>
              <a:t>the adult population, </a:t>
            </a:r>
            <a:endParaRPr lang="en-US" sz="2400" dirty="0" smtClean="0">
              <a:solidFill>
                <a:schemeClr val="bg1"/>
              </a:solidFill>
            </a:endParaRPr>
          </a:p>
          <a:p>
            <a:pPr marL="692150" lvl="1" indent="-234950">
              <a:buFont typeface="Wingdings" pitchFamily="2" charset="2"/>
              <a:buChar char="q"/>
            </a:pPr>
            <a:r>
              <a:rPr lang="en-US" sz="2400" dirty="0" smtClean="0">
                <a:solidFill>
                  <a:schemeClr val="bg1"/>
                </a:solidFill>
              </a:rPr>
              <a:t>22%  </a:t>
            </a:r>
            <a:r>
              <a:rPr lang="en-US" sz="2400" dirty="0">
                <a:solidFill>
                  <a:schemeClr val="bg1"/>
                </a:solidFill>
              </a:rPr>
              <a:t>of the black adult </a:t>
            </a:r>
            <a:r>
              <a:rPr lang="en-US" sz="2400" dirty="0" smtClean="0">
                <a:solidFill>
                  <a:schemeClr val="bg1"/>
                </a:solidFill>
              </a:rPr>
              <a:t>population</a:t>
            </a:r>
          </a:p>
          <a:p>
            <a:pPr marL="692150" lvl="1" indent="-234950">
              <a:buFont typeface="Wingdings" pitchFamily="2" charset="2"/>
              <a:buChar char="q"/>
            </a:pPr>
            <a:r>
              <a:rPr lang="en-US" sz="2400" dirty="0" smtClean="0">
                <a:solidFill>
                  <a:schemeClr val="bg1"/>
                </a:solidFill>
              </a:rPr>
              <a:t> </a:t>
            </a:r>
            <a:r>
              <a:rPr lang="en-US" sz="2400" dirty="0" smtClean="0">
                <a:solidFill>
                  <a:schemeClr val="bg1"/>
                </a:solidFill>
              </a:rPr>
              <a:t>33% </a:t>
            </a:r>
            <a:r>
              <a:rPr lang="en-US" sz="2400" dirty="0">
                <a:solidFill>
                  <a:schemeClr val="bg1"/>
                </a:solidFill>
              </a:rPr>
              <a:t>percent of the black adult male population.</a:t>
            </a:r>
          </a:p>
        </p:txBody>
      </p:sp>
      <p:sp>
        <p:nvSpPr>
          <p:cNvPr id="3" name="Title 3"/>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 xmlns:p14="http://schemas.microsoft.com/office/powerpoint/2010/main" val="575743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chemeClr val="bg1"/>
                </a:solidFill>
              </a:rPr>
              <a:t>Transportation</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62200" y="855237"/>
            <a:ext cx="5067300" cy="5067300"/>
          </a:xfrm>
          <a:prstGeom prst="rect">
            <a:avLst/>
          </a:prstGeom>
        </p:spPr>
      </p:pic>
    </p:spTree>
    <p:extLst>
      <p:ext uri="{BB962C8B-B14F-4D97-AF65-F5344CB8AC3E}">
        <p14:creationId xmlns="" xmlns:p14="http://schemas.microsoft.com/office/powerpoint/2010/main" val="3809728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33575" y="-228600"/>
            <a:ext cx="13011150" cy="7315200"/>
          </a:xfrm>
          <a:prstGeom prst="rect">
            <a:avLst/>
          </a:prstGeom>
        </p:spPr>
      </p:pic>
    </p:spTree>
    <p:extLst>
      <p:ext uri="{BB962C8B-B14F-4D97-AF65-F5344CB8AC3E}">
        <p14:creationId xmlns="" xmlns:p14="http://schemas.microsoft.com/office/powerpoint/2010/main" val="344501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Cause</a:t>
            </a:r>
            <a:endParaRPr lang="en-US" dirty="0"/>
          </a:p>
        </p:txBody>
      </p:sp>
      <p:sp>
        <p:nvSpPr>
          <p:cNvPr id="3" name="Content Placeholder 2"/>
          <p:cNvSpPr>
            <a:spLocks noGrp="1"/>
          </p:cNvSpPr>
          <p:nvPr>
            <p:ph idx="1"/>
          </p:nvPr>
        </p:nvSpPr>
        <p:spPr>
          <a:xfrm>
            <a:off x="457200" y="1600201"/>
            <a:ext cx="8229600" cy="3276600"/>
          </a:xfrm>
        </p:spPr>
        <p:txBody>
          <a:bodyPr/>
          <a:lstStyle/>
          <a:p>
            <a:r>
              <a:rPr lang="en-US" dirty="0" smtClean="0"/>
              <a:t>Influences multiple disease outcomes;</a:t>
            </a:r>
          </a:p>
          <a:p>
            <a:r>
              <a:rPr lang="en-US" dirty="0" smtClean="0"/>
              <a:t>Affects disease thru multiple risk factors;</a:t>
            </a:r>
          </a:p>
          <a:p>
            <a:r>
              <a:rPr lang="en-US" dirty="0" smtClean="0"/>
              <a:t>Involves access to </a:t>
            </a:r>
            <a:r>
              <a:rPr lang="en-US" u="sng" dirty="0" smtClean="0"/>
              <a:t>resources</a:t>
            </a:r>
            <a:r>
              <a:rPr lang="en-US" dirty="0" smtClean="0"/>
              <a:t> that can assist in minimizing risk once the disease occurs;</a:t>
            </a:r>
          </a:p>
          <a:p>
            <a:r>
              <a:rPr lang="en-US" dirty="0" smtClean="0"/>
              <a:t>Reproduced over time</a:t>
            </a:r>
          </a:p>
          <a:p>
            <a:pPr marL="457200" lvl="1" indent="0">
              <a:buNone/>
            </a:pPr>
            <a:endParaRPr lang="en-US" dirty="0" smtClean="0"/>
          </a:p>
        </p:txBody>
      </p:sp>
    </p:spTree>
    <p:extLst>
      <p:ext uri="{BB962C8B-B14F-4D97-AF65-F5344CB8AC3E}">
        <p14:creationId xmlns="" xmlns:p14="http://schemas.microsoft.com/office/powerpoint/2010/main" val="1304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8"/>
          <p:cNvSpPr>
            <a:spLocks noChangeShapeType="1"/>
          </p:cNvSpPr>
          <p:nvPr/>
        </p:nvSpPr>
        <p:spPr bwMode="auto">
          <a:xfrm>
            <a:off x="6438900" y="2151063"/>
            <a:ext cx="0" cy="800100"/>
          </a:xfrm>
          <a:prstGeom prst="line">
            <a:avLst/>
          </a:prstGeom>
          <a:noFill/>
          <a:ln w="50800">
            <a:solidFill>
              <a:schemeClr val="accent5"/>
            </a:solidFill>
            <a:round/>
            <a:headEnd/>
            <a:tailEnd type="triangle" w="lg" len="med"/>
          </a:ln>
        </p:spPr>
        <p:txBody>
          <a:bodyPr>
            <a:spAutoFit/>
          </a:bodyPr>
          <a:lstStyle/>
          <a:p>
            <a:pPr>
              <a:defRPr/>
            </a:pPr>
            <a:endParaRPr lang="en-US">
              <a:solidFill>
                <a:prstClr val="black"/>
              </a:solidFill>
              <a:latin typeface="+mj-lt"/>
              <a:cs typeface="+mn-cs"/>
            </a:endParaRPr>
          </a:p>
        </p:txBody>
      </p:sp>
      <p:sp>
        <p:nvSpPr>
          <p:cNvPr id="3" name="Line 9"/>
          <p:cNvSpPr>
            <a:spLocks noChangeShapeType="1"/>
          </p:cNvSpPr>
          <p:nvPr/>
        </p:nvSpPr>
        <p:spPr bwMode="auto">
          <a:xfrm>
            <a:off x="6427788" y="3281363"/>
            <a:ext cx="0" cy="895350"/>
          </a:xfrm>
          <a:prstGeom prst="line">
            <a:avLst/>
          </a:prstGeom>
          <a:noFill/>
          <a:ln w="50800">
            <a:solidFill>
              <a:schemeClr val="accent5"/>
            </a:solidFill>
            <a:round/>
            <a:headEnd/>
            <a:tailEnd type="triangle" w="lg" len="med"/>
          </a:ln>
        </p:spPr>
        <p:txBody>
          <a:bodyPr>
            <a:spAutoFit/>
          </a:bodyPr>
          <a:lstStyle/>
          <a:p>
            <a:pPr>
              <a:defRPr/>
            </a:pPr>
            <a:endParaRPr lang="en-US">
              <a:solidFill>
                <a:prstClr val="black"/>
              </a:solidFill>
              <a:latin typeface="+mj-lt"/>
              <a:cs typeface="+mn-cs"/>
            </a:endParaRPr>
          </a:p>
        </p:txBody>
      </p:sp>
      <p:sp>
        <p:nvSpPr>
          <p:cNvPr id="4" name="Line 10"/>
          <p:cNvSpPr>
            <a:spLocks noChangeShapeType="1"/>
          </p:cNvSpPr>
          <p:nvPr/>
        </p:nvSpPr>
        <p:spPr bwMode="auto">
          <a:xfrm>
            <a:off x="6438900" y="4329113"/>
            <a:ext cx="0" cy="1143000"/>
          </a:xfrm>
          <a:prstGeom prst="line">
            <a:avLst/>
          </a:prstGeom>
          <a:noFill/>
          <a:ln w="50800">
            <a:solidFill>
              <a:schemeClr val="accent5"/>
            </a:solidFill>
            <a:round/>
            <a:headEnd/>
            <a:tailEnd type="triangle" w="lg" len="med"/>
          </a:ln>
        </p:spPr>
        <p:txBody>
          <a:bodyPr>
            <a:spAutoFit/>
          </a:bodyPr>
          <a:lstStyle/>
          <a:p>
            <a:pPr>
              <a:defRPr/>
            </a:pPr>
            <a:endParaRPr lang="en-US">
              <a:solidFill>
                <a:prstClr val="black"/>
              </a:solidFill>
              <a:latin typeface="+mj-lt"/>
              <a:cs typeface="+mn-cs"/>
            </a:endParaRPr>
          </a:p>
        </p:txBody>
      </p:sp>
      <p:sp>
        <p:nvSpPr>
          <p:cNvPr id="5" name="Line 11"/>
          <p:cNvSpPr>
            <a:spLocks noChangeShapeType="1"/>
          </p:cNvSpPr>
          <p:nvPr/>
        </p:nvSpPr>
        <p:spPr bwMode="auto">
          <a:xfrm>
            <a:off x="8343900" y="1905000"/>
            <a:ext cx="0" cy="2057400"/>
          </a:xfrm>
          <a:prstGeom prst="line">
            <a:avLst/>
          </a:prstGeom>
          <a:noFill/>
          <a:ln w="50800">
            <a:solidFill>
              <a:schemeClr val="accent5"/>
            </a:solidFill>
            <a:round/>
            <a:headEnd/>
            <a:tailEnd/>
          </a:ln>
        </p:spPr>
        <p:txBody>
          <a:bodyPr>
            <a:spAutoFit/>
          </a:bodyPr>
          <a:lstStyle/>
          <a:p>
            <a:pPr>
              <a:defRPr/>
            </a:pPr>
            <a:endParaRPr lang="en-US">
              <a:solidFill>
                <a:prstClr val="black"/>
              </a:solidFill>
              <a:latin typeface="+mj-lt"/>
              <a:cs typeface="+mn-cs"/>
            </a:endParaRPr>
          </a:p>
        </p:txBody>
      </p:sp>
      <p:sp>
        <p:nvSpPr>
          <p:cNvPr id="6" name="Line 12"/>
          <p:cNvSpPr>
            <a:spLocks noChangeShapeType="1"/>
          </p:cNvSpPr>
          <p:nvPr/>
        </p:nvSpPr>
        <p:spPr bwMode="auto">
          <a:xfrm flipH="1">
            <a:off x="6667500" y="5208588"/>
            <a:ext cx="1690688" cy="0"/>
          </a:xfrm>
          <a:prstGeom prst="line">
            <a:avLst/>
          </a:prstGeom>
          <a:noFill/>
          <a:ln w="50800">
            <a:solidFill>
              <a:schemeClr val="accent5"/>
            </a:solidFill>
            <a:round/>
            <a:headEnd/>
            <a:tailEnd type="triangle" w="lg" len="med"/>
          </a:ln>
        </p:spPr>
        <p:txBody>
          <a:bodyPr>
            <a:spAutoFit/>
          </a:bodyPr>
          <a:lstStyle/>
          <a:p>
            <a:pPr>
              <a:defRPr/>
            </a:pPr>
            <a:endParaRPr lang="en-US">
              <a:solidFill>
                <a:prstClr val="black"/>
              </a:solidFill>
              <a:latin typeface="+mj-lt"/>
              <a:cs typeface="+mn-cs"/>
            </a:endParaRPr>
          </a:p>
        </p:txBody>
      </p:sp>
      <p:sp>
        <p:nvSpPr>
          <p:cNvPr id="7" name="Line 13"/>
          <p:cNvSpPr>
            <a:spLocks noChangeShapeType="1"/>
          </p:cNvSpPr>
          <p:nvPr/>
        </p:nvSpPr>
        <p:spPr bwMode="auto">
          <a:xfrm flipH="1">
            <a:off x="6667500" y="3932238"/>
            <a:ext cx="1676400" cy="0"/>
          </a:xfrm>
          <a:prstGeom prst="line">
            <a:avLst/>
          </a:prstGeom>
          <a:noFill/>
          <a:ln w="50800">
            <a:solidFill>
              <a:schemeClr val="accent5"/>
            </a:solidFill>
            <a:round/>
            <a:headEnd/>
            <a:tailEnd type="triangle" w="lg" len="med"/>
          </a:ln>
        </p:spPr>
        <p:txBody>
          <a:bodyPr>
            <a:spAutoFit/>
          </a:bodyPr>
          <a:lstStyle/>
          <a:p>
            <a:pPr>
              <a:defRPr/>
            </a:pPr>
            <a:endParaRPr lang="en-US">
              <a:solidFill>
                <a:prstClr val="black"/>
              </a:solidFill>
              <a:latin typeface="+mj-lt"/>
              <a:cs typeface="+mn-cs"/>
            </a:endParaRPr>
          </a:p>
        </p:txBody>
      </p:sp>
      <p:sp>
        <p:nvSpPr>
          <p:cNvPr id="8" name="Line 15"/>
          <p:cNvSpPr>
            <a:spLocks noChangeShapeType="1"/>
          </p:cNvSpPr>
          <p:nvPr/>
        </p:nvSpPr>
        <p:spPr bwMode="auto">
          <a:xfrm>
            <a:off x="7200900" y="1919288"/>
            <a:ext cx="1143000" cy="0"/>
          </a:xfrm>
          <a:prstGeom prst="line">
            <a:avLst/>
          </a:prstGeom>
          <a:noFill/>
          <a:ln w="50800">
            <a:solidFill>
              <a:schemeClr val="accent5"/>
            </a:solidFill>
            <a:round/>
            <a:headEnd/>
            <a:tailEnd/>
          </a:ln>
        </p:spPr>
        <p:txBody>
          <a:bodyPr anchor="ctr">
            <a:spAutoFit/>
          </a:bodyPr>
          <a:lstStyle/>
          <a:p>
            <a:pPr>
              <a:defRPr/>
            </a:pPr>
            <a:endParaRPr lang="en-US">
              <a:solidFill>
                <a:prstClr val="black"/>
              </a:solidFill>
              <a:latin typeface="+mj-lt"/>
              <a:cs typeface="+mn-cs"/>
            </a:endParaRPr>
          </a:p>
        </p:txBody>
      </p:sp>
      <p:sp>
        <p:nvSpPr>
          <p:cNvPr id="9" name="Line 7"/>
          <p:cNvSpPr>
            <a:spLocks noChangeShapeType="1"/>
          </p:cNvSpPr>
          <p:nvPr/>
        </p:nvSpPr>
        <p:spPr bwMode="auto">
          <a:xfrm flipH="1">
            <a:off x="2168525" y="5921375"/>
            <a:ext cx="3429000" cy="0"/>
          </a:xfrm>
          <a:prstGeom prst="line">
            <a:avLst/>
          </a:prstGeom>
          <a:noFill/>
          <a:ln w="50800">
            <a:solidFill>
              <a:schemeClr val="accent5"/>
            </a:solidFill>
            <a:round/>
            <a:headEnd/>
            <a:tailEnd type="triangle" w="lg" len="med"/>
          </a:ln>
        </p:spPr>
        <p:txBody>
          <a:bodyPr>
            <a:spAutoFit/>
          </a:bodyPr>
          <a:lstStyle/>
          <a:p>
            <a:pPr>
              <a:defRPr/>
            </a:pPr>
            <a:endParaRPr lang="en-US">
              <a:solidFill>
                <a:prstClr val="black"/>
              </a:solidFill>
              <a:latin typeface="+mj-lt"/>
              <a:cs typeface="+mn-cs"/>
            </a:endParaRPr>
          </a:p>
        </p:txBody>
      </p:sp>
      <p:sp>
        <p:nvSpPr>
          <p:cNvPr id="10" name="Line 6"/>
          <p:cNvSpPr>
            <a:spLocks noChangeShapeType="1"/>
          </p:cNvSpPr>
          <p:nvPr/>
        </p:nvSpPr>
        <p:spPr bwMode="auto">
          <a:xfrm>
            <a:off x="1925638" y="1925638"/>
            <a:ext cx="3352800" cy="0"/>
          </a:xfrm>
          <a:prstGeom prst="line">
            <a:avLst/>
          </a:prstGeom>
          <a:noFill/>
          <a:ln w="50800">
            <a:solidFill>
              <a:schemeClr val="accent5"/>
            </a:solidFill>
            <a:round/>
            <a:headEnd/>
            <a:tailEnd type="triangle" w="lg" len="med"/>
          </a:ln>
        </p:spPr>
        <p:txBody>
          <a:bodyPr>
            <a:spAutoFit/>
          </a:bodyPr>
          <a:lstStyle/>
          <a:p>
            <a:pPr>
              <a:defRPr/>
            </a:pPr>
            <a:endParaRPr lang="en-US">
              <a:solidFill>
                <a:prstClr val="black"/>
              </a:solidFill>
              <a:latin typeface="+mj-lt"/>
              <a:cs typeface="+mn-cs"/>
            </a:endParaRPr>
          </a:p>
        </p:txBody>
      </p:sp>
      <p:sp>
        <p:nvSpPr>
          <p:cNvPr id="11" name="Text Box 3"/>
          <p:cNvSpPr txBox="1">
            <a:spLocks noChangeArrowheads="1"/>
          </p:cNvSpPr>
          <p:nvPr/>
        </p:nvSpPr>
        <p:spPr bwMode="auto">
          <a:xfrm>
            <a:off x="5314950" y="1600200"/>
            <a:ext cx="2266950" cy="633413"/>
          </a:xfrm>
          <a:prstGeom prst="rect">
            <a:avLst/>
          </a:prstGeom>
          <a:solidFill>
            <a:schemeClr val="bg1"/>
          </a:solidFill>
          <a:ln w="9525">
            <a:solidFill>
              <a:srgbClr val="003366"/>
            </a:solidFill>
            <a:miter lim="800000"/>
            <a:headEnd/>
            <a:tailEnd/>
          </a:ln>
        </p:spPr>
        <p:txBody>
          <a:bodyPr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600"/>
              </a:spcBef>
              <a:defRPr/>
            </a:pPr>
            <a:r>
              <a:rPr lang="en-GB" altLang="en-US" sz="1600" b="1" dirty="0" smtClean="0">
                <a:solidFill>
                  <a:srgbClr val="000000"/>
                </a:solidFill>
                <a:latin typeface="+mj-lt"/>
              </a:rPr>
              <a:t>Social position, e.g. by race &amp; class</a:t>
            </a:r>
          </a:p>
        </p:txBody>
      </p:sp>
      <p:sp>
        <p:nvSpPr>
          <p:cNvPr id="12" name="Text Box 4"/>
          <p:cNvSpPr txBox="1">
            <a:spLocks noChangeArrowheads="1"/>
          </p:cNvSpPr>
          <p:nvPr/>
        </p:nvSpPr>
        <p:spPr bwMode="auto">
          <a:xfrm>
            <a:off x="5295900" y="5502275"/>
            <a:ext cx="2286000" cy="798680"/>
          </a:xfrm>
          <a:prstGeom prst="rect">
            <a:avLst/>
          </a:prstGeom>
          <a:solidFill>
            <a:schemeClr val="bg1"/>
          </a:solidFill>
          <a:ln w="9525">
            <a:solidFill>
              <a:srgbClr val="003366"/>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r>
              <a:rPr lang="en-GB" altLang="en-US" b="1" dirty="0" smtClean="0">
                <a:solidFill>
                  <a:srgbClr val="000000"/>
                </a:solidFill>
                <a:latin typeface="+mj-lt"/>
              </a:rPr>
              <a:t>Social consequences </a:t>
            </a:r>
          </a:p>
          <a:p>
            <a:pPr algn="ctr" eaLnBrk="1" hangingPunct="1">
              <a:lnSpc>
                <a:spcPct val="85000"/>
              </a:lnSpc>
              <a:defRPr/>
            </a:pPr>
            <a:r>
              <a:rPr lang="en-GB" altLang="en-US" b="1" dirty="0" smtClean="0">
                <a:solidFill>
                  <a:srgbClr val="000000"/>
                </a:solidFill>
                <a:latin typeface="+mj-lt"/>
              </a:rPr>
              <a:t>of ill health</a:t>
            </a:r>
          </a:p>
        </p:txBody>
      </p:sp>
      <p:sp>
        <p:nvSpPr>
          <p:cNvPr id="13" name="Text Box 5"/>
          <p:cNvSpPr txBox="1">
            <a:spLocks noChangeArrowheads="1"/>
          </p:cNvSpPr>
          <p:nvPr/>
        </p:nvSpPr>
        <p:spPr bwMode="auto">
          <a:xfrm>
            <a:off x="5295900" y="4203700"/>
            <a:ext cx="2286000" cy="406400"/>
          </a:xfrm>
          <a:prstGeom prst="rect">
            <a:avLst/>
          </a:prstGeom>
          <a:solidFill>
            <a:schemeClr val="bg1"/>
          </a:solidFill>
          <a:ln w="9525">
            <a:solidFill>
              <a:srgbClr val="003366"/>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GB" altLang="en-US" b="1" dirty="0" smtClean="0">
                <a:solidFill>
                  <a:srgbClr val="000000"/>
                </a:solidFill>
                <a:latin typeface="+mj-lt"/>
              </a:rPr>
              <a:t>Disease</a:t>
            </a:r>
            <a:r>
              <a:rPr lang="en-GB" altLang="en-US" sz="2000" b="1" dirty="0" smtClean="0">
                <a:solidFill>
                  <a:srgbClr val="000000"/>
                </a:solidFill>
                <a:latin typeface="+mj-lt"/>
              </a:rPr>
              <a:t> </a:t>
            </a:r>
          </a:p>
        </p:txBody>
      </p:sp>
      <p:sp>
        <p:nvSpPr>
          <p:cNvPr id="14" name="Text Box 16"/>
          <p:cNvSpPr txBox="1">
            <a:spLocks noChangeArrowheads="1"/>
          </p:cNvSpPr>
          <p:nvPr/>
        </p:nvSpPr>
        <p:spPr bwMode="ltGray">
          <a:xfrm>
            <a:off x="2667000" y="1998663"/>
            <a:ext cx="2133600" cy="301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defRPr/>
            </a:pPr>
            <a:r>
              <a:rPr kumimoji="1" lang="en-US" altLang="en-US" sz="1600" b="1" dirty="0" smtClean="0">
                <a:solidFill>
                  <a:srgbClr val="FFFFFF"/>
                </a:solidFill>
                <a:latin typeface="+mj-lt"/>
              </a:rPr>
              <a:t>1. Social inequality</a:t>
            </a:r>
          </a:p>
        </p:txBody>
      </p:sp>
      <p:sp>
        <p:nvSpPr>
          <p:cNvPr id="15" name="Rectangle 17"/>
          <p:cNvSpPr>
            <a:spLocks noChangeArrowheads="1"/>
          </p:cNvSpPr>
          <p:nvPr/>
        </p:nvSpPr>
        <p:spPr bwMode="ltGray">
          <a:xfrm>
            <a:off x="762000" y="1066800"/>
            <a:ext cx="1143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kumimoji="1" lang="en-US" altLang="en-US" sz="2200" b="1" dirty="0" smtClean="0">
                <a:solidFill>
                  <a:srgbClr val="FFFFFF"/>
                </a:solidFill>
                <a:latin typeface="+mj-lt"/>
              </a:rPr>
              <a:t>SOCIETY</a:t>
            </a:r>
          </a:p>
        </p:txBody>
      </p:sp>
      <p:sp>
        <p:nvSpPr>
          <p:cNvPr id="16" name="Rectangle 18"/>
          <p:cNvSpPr>
            <a:spLocks noChangeArrowheads="1"/>
          </p:cNvSpPr>
          <p:nvPr/>
        </p:nvSpPr>
        <p:spPr bwMode="ltGray">
          <a:xfrm>
            <a:off x="5495925" y="1114425"/>
            <a:ext cx="1905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kumimoji="1" lang="en-US" altLang="en-US" sz="2200" b="1" dirty="0" smtClean="0">
                <a:solidFill>
                  <a:srgbClr val="FFFFFF"/>
                </a:solidFill>
                <a:latin typeface="+mj-lt"/>
              </a:rPr>
              <a:t>INDIVIDUAL</a:t>
            </a:r>
          </a:p>
        </p:txBody>
      </p:sp>
      <p:sp>
        <p:nvSpPr>
          <p:cNvPr id="17" name="Text Box 19"/>
          <p:cNvSpPr txBox="1">
            <a:spLocks noChangeArrowheads="1"/>
          </p:cNvSpPr>
          <p:nvPr/>
        </p:nvSpPr>
        <p:spPr bwMode="auto">
          <a:xfrm>
            <a:off x="5295900" y="2997200"/>
            <a:ext cx="2286000" cy="301621"/>
          </a:xfrm>
          <a:prstGeom prst="rect">
            <a:avLst/>
          </a:prstGeom>
          <a:solidFill>
            <a:schemeClr val="bg1"/>
          </a:solidFill>
          <a:ln w="9525">
            <a:solidFill>
              <a:srgbClr val="003366"/>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r>
              <a:rPr lang="en-GB" altLang="en-US" sz="1600" b="1" dirty="0" smtClean="0">
                <a:solidFill>
                  <a:srgbClr val="000000"/>
                </a:solidFill>
                <a:latin typeface="+mj-lt"/>
              </a:rPr>
              <a:t>Specific exposure </a:t>
            </a:r>
          </a:p>
        </p:txBody>
      </p:sp>
      <p:sp>
        <p:nvSpPr>
          <p:cNvPr id="18" name="Rectangle 20"/>
          <p:cNvSpPr>
            <a:spLocks noChangeArrowheads="1"/>
          </p:cNvSpPr>
          <p:nvPr/>
        </p:nvSpPr>
        <p:spPr bwMode="ltGray">
          <a:xfrm>
            <a:off x="2146300" y="5502275"/>
            <a:ext cx="3124200" cy="301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defRPr/>
            </a:pPr>
            <a:r>
              <a:rPr kumimoji="1" lang="en-US" altLang="en-US" sz="1600" b="1" dirty="0" smtClean="0">
                <a:solidFill>
                  <a:srgbClr val="FFFFFF"/>
                </a:solidFill>
                <a:latin typeface="+mj-lt"/>
              </a:rPr>
              <a:t>5. More social inequality</a:t>
            </a:r>
          </a:p>
        </p:txBody>
      </p:sp>
      <p:sp>
        <p:nvSpPr>
          <p:cNvPr id="19" name="Text Box 21"/>
          <p:cNvSpPr txBox="1">
            <a:spLocks noChangeArrowheads="1"/>
          </p:cNvSpPr>
          <p:nvPr/>
        </p:nvSpPr>
        <p:spPr bwMode="auto">
          <a:xfrm rot="16200000">
            <a:off x="7318375" y="2936875"/>
            <a:ext cx="60325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defRPr/>
            </a:pPr>
            <a:r>
              <a:rPr lang="en-US" altLang="en-US" sz="1600" b="1" dirty="0" smtClean="0">
                <a:solidFill>
                  <a:srgbClr val="FFFFFF"/>
                </a:solidFill>
                <a:latin typeface="+mj-lt"/>
              </a:rPr>
              <a:t>3. Differential vulnerability</a:t>
            </a:r>
          </a:p>
        </p:txBody>
      </p:sp>
      <p:sp>
        <p:nvSpPr>
          <p:cNvPr id="20" name="Text Box 22"/>
          <p:cNvSpPr txBox="1">
            <a:spLocks noChangeArrowheads="1"/>
          </p:cNvSpPr>
          <p:nvPr/>
        </p:nvSpPr>
        <p:spPr bwMode="auto">
          <a:xfrm rot="16200000">
            <a:off x="7242968" y="1869282"/>
            <a:ext cx="60166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defRPr/>
            </a:pPr>
            <a:r>
              <a:rPr lang="en-US" altLang="en-US" sz="1600" b="1" smtClean="0">
                <a:solidFill>
                  <a:srgbClr val="FFFFFF"/>
                </a:solidFill>
                <a:latin typeface="+mj-lt"/>
              </a:rPr>
              <a:t>2.</a:t>
            </a:r>
            <a:r>
              <a:rPr lang="en-US" altLang="en-US" sz="1600" smtClean="0">
                <a:solidFill>
                  <a:srgbClr val="FFFFFF"/>
                </a:solidFill>
                <a:latin typeface="+mj-lt"/>
              </a:rPr>
              <a:t> </a:t>
            </a:r>
            <a:r>
              <a:rPr lang="en-US" altLang="en-US" sz="1600" b="1" smtClean="0">
                <a:solidFill>
                  <a:srgbClr val="FFFFFF"/>
                </a:solidFill>
                <a:latin typeface="+mj-lt"/>
              </a:rPr>
              <a:t>Differential exposure</a:t>
            </a:r>
          </a:p>
        </p:txBody>
      </p:sp>
      <p:sp>
        <p:nvSpPr>
          <p:cNvPr id="21" name="Text Box 23"/>
          <p:cNvSpPr txBox="1">
            <a:spLocks noChangeArrowheads="1"/>
          </p:cNvSpPr>
          <p:nvPr/>
        </p:nvSpPr>
        <p:spPr bwMode="auto">
          <a:xfrm rot="16200000">
            <a:off x="7357268" y="4167982"/>
            <a:ext cx="601663"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5000"/>
              </a:lnSpc>
              <a:defRPr/>
            </a:pPr>
            <a:r>
              <a:rPr lang="en-US" altLang="en-US" sz="1600" b="1" smtClean="0">
                <a:solidFill>
                  <a:srgbClr val="FFFFFF"/>
                </a:solidFill>
                <a:latin typeface="+mj-lt"/>
              </a:rPr>
              <a:t>4. Differential consequences</a:t>
            </a:r>
          </a:p>
        </p:txBody>
      </p:sp>
      <p:sp>
        <p:nvSpPr>
          <p:cNvPr id="22" name="Rectangle 26"/>
          <p:cNvSpPr>
            <a:spLocks noChangeArrowheads="1"/>
          </p:cNvSpPr>
          <p:nvPr/>
        </p:nvSpPr>
        <p:spPr bwMode="auto">
          <a:xfrm>
            <a:off x="609600" y="1600200"/>
            <a:ext cx="1447800" cy="4800600"/>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FFFFFF"/>
              </a:solidFill>
              <a:latin typeface="+mj-lt"/>
            </a:endParaRPr>
          </a:p>
        </p:txBody>
      </p:sp>
      <p:sp>
        <p:nvSpPr>
          <p:cNvPr id="23" name="Line 14"/>
          <p:cNvSpPr>
            <a:spLocks noChangeShapeType="1"/>
          </p:cNvSpPr>
          <p:nvPr/>
        </p:nvSpPr>
        <p:spPr bwMode="auto">
          <a:xfrm flipH="1">
            <a:off x="1328738" y="2667000"/>
            <a:ext cx="0" cy="2667000"/>
          </a:xfrm>
          <a:prstGeom prst="line">
            <a:avLst/>
          </a:prstGeom>
          <a:noFill/>
          <a:ln w="76200">
            <a:solidFill>
              <a:schemeClr val="accent5"/>
            </a:solidFill>
            <a:round/>
            <a:headEnd type="triangle" w="lg" len="lg"/>
            <a:tailEnd type="triangle" w="lg" len="med"/>
          </a:ln>
        </p:spPr>
        <p:txBody>
          <a:bodyPr>
            <a:spAutoFit/>
          </a:bodyPr>
          <a:lstStyle/>
          <a:p>
            <a:pPr>
              <a:defRPr/>
            </a:pPr>
            <a:endParaRPr lang="en-US">
              <a:solidFill>
                <a:prstClr val="black"/>
              </a:solidFill>
              <a:latin typeface="+mj-lt"/>
              <a:cs typeface="+mn-cs"/>
            </a:endParaRPr>
          </a:p>
        </p:txBody>
      </p:sp>
      <p:sp>
        <p:nvSpPr>
          <p:cNvPr id="24" name="Text Box 24"/>
          <p:cNvSpPr txBox="1">
            <a:spLocks noChangeArrowheads="1"/>
          </p:cNvSpPr>
          <p:nvPr/>
        </p:nvSpPr>
        <p:spPr bwMode="auto">
          <a:xfrm>
            <a:off x="733425" y="1878013"/>
            <a:ext cx="1177925"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r>
              <a:rPr lang="en-GB" altLang="en-US" sz="2400" b="1" smtClean="0">
                <a:solidFill>
                  <a:srgbClr val="000000"/>
                </a:solidFill>
                <a:latin typeface="+mj-lt"/>
              </a:rPr>
              <a:t>Social</a:t>
            </a:r>
          </a:p>
          <a:p>
            <a:pPr algn="ctr" eaLnBrk="1" hangingPunct="1">
              <a:lnSpc>
                <a:spcPct val="85000"/>
              </a:lnSpc>
              <a:defRPr/>
            </a:pPr>
            <a:r>
              <a:rPr lang="en-GB" altLang="en-US" sz="2400" b="1" smtClean="0">
                <a:solidFill>
                  <a:srgbClr val="000000"/>
                </a:solidFill>
                <a:latin typeface="+mj-lt"/>
              </a:rPr>
              <a:t>Context</a:t>
            </a:r>
            <a:endParaRPr lang="en-US" altLang="en-US" sz="2400" b="1" smtClean="0">
              <a:solidFill>
                <a:srgbClr val="000000"/>
              </a:solidFill>
              <a:latin typeface="+mj-lt"/>
            </a:endParaRPr>
          </a:p>
        </p:txBody>
      </p:sp>
      <p:sp>
        <p:nvSpPr>
          <p:cNvPr id="25" name="Text Box 25"/>
          <p:cNvSpPr txBox="1">
            <a:spLocks noChangeArrowheads="1"/>
          </p:cNvSpPr>
          <p:nvPr/>
        </p:nvSpPr>
        <p:spPr bwMode="auto">
          <a:xfrm>
            <a:off x="788988" y="5410200"/>
            <a:ext cx="1095375" cy="66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r>
              <a:rPr lang="en-GB" altLang="en-US" sz="2200" b="1" smtClean="0">
                <a:solidFill>
                  <a:srgbClr val="000000"/>
                </a:solidFill>
                <a:latin typeface="+mj-lt"/>
              </a:rPr>
              <a:t> Policy</a:t>
            </a:r>
          </a:p>
          <a:p>
            <a:pPr algn="ctr" eaLnBrk="1" hangingPunct="1">
              <a:lnSpc>
                <a:spcPct val="85000"/>
              </a:lnSpc>
              <a:defRPr/>
            </a:pPr>
            <a:r>
              <a:rPr lang="en-GB" altLang="en-US" sz="2200" b="1" smtClean="0">
                <a:solidFill>
                  <a:srgbClr val="000000"/>
                </a:solidFill>
                <a:latin typeface="+mj-lt"/>
              </a:rPr>
              <a:t>Context</a:t>
            </a:r>
            <a:endParaRPr lang="en-US" altLang="en-US" sz="2200" b="1" smtClean="0">
              <a:solidFill>
                <a:srgbClr val="000000"/>
              </a:solidFill>
              <a:latin typeface="+mj-lt"/>
            </a:endParaRPr>
          </a:p>
        </p:txBody>
      </p:sp>
      <p:sp>
        <p:nvSpPr>
          <p:cNvPr id="26" name="Text Box 28"/>
          <p:cNvSpPr txBox="1">
            <a:spLocks noChangeArrowheads="1"/>
          </p:cNvSpPr>
          <p:nvPr/>
        </p:nvSpPr>
        <p:spPr bwMode="auto">
          <a:xfrm>
            <a:off x="533400" y="228600"/>
            <a:ext cx="8077200" cy="810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800"/>
              </a:lnSpc>
              <a:defRPr/>
            </a:pPr>
            <a:r>
              <a:rPr lang="en-US" altLang="en-US" sz="2800" b="1" dirty="0" smtClean="0">
                <a:solidFill>
                  <a:srgbClr val="FFFF00"/>
                </a:solidFill>
                <a:latin typeface="Calibri" panose="020F0502020204030204" pitchFamily="34" charset="0"/>
              </a:rPr>
              <a:t>What produces health disparities across the life course and across generations?</a:t>
            </a:r>
          </a:p>
        </p:txBody>
      </p:sp>
      <p:sp>
        <p:nvSpPr>
          <p:cNvPr id="27" name="Text Box 29"/>
          <p:cNvSpPr txBox="1">
            <a:spLocks noChangeArrowheads="1"/>
          </p:cNvSpPr>
          <p:nvPr/>
        </p:nvSpPr>
        <p:spPr bwMode="auto">
          <a:xfrm>
            <a:off x="506413" y="6494463"/>
            <a:ext cx="53340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b="1" dirty="0" smtClean="0">
                <a:solidFill>
                  <a:srgbClr val="FFFFFF"/>
                </a:solidFill>
                <a:latin typeface="+mj-lt"/>
              </a:rPr>
              <a:t>Adapted from </a:t>
            </a:r>
            <a:r>
              <a:rPr lang="en-US" altLang="en-US" sz="1200" b="1" dirty="0" err="1" smtClean="0">
                <a:solidFill>
                  <a:srgbClr val="FFFFFF"/>
                </a:solidFill>
                <a:latin typeface="+mj-lt"/>
              </a:rPr>
              <a:t>Diderichsen</a:t>
            </a:r>
            <a:r>
              <a:rPr lang="en-US" altLang="en-US" sz="1200" b="1" dirty="0" smtClean="0">
                <a:solidFill>
                  <a:srgbClr val="FFFFFF"/>
                </a:solidFill>
                <a:latin typeface="+mj-lt"/>
              </a:rPr>
              <a:t>, U. Copenhagen</a:t>
            </a:r>
          </a:p>
        </p:txBody>
      </p:sp>
      <p:sp>
        <p:nvSpPr>
          <p:cNvPr id="28" name="Slide Number Placeholder 36"/>
          <p:cNvSpPr>
            <a:spLocks noGrp="1"/>
          </p:cNvSpPr>
          <p:nvPr>
            <p:ph type="sldNum" sz="quarter" idx="12"/>
          </p:nvPr>
        </p:nvSpPr>
        <p:spPr>
          <a:xfrm>
            <a:off x="6477000" y="6432550"/>
            <a:ext cx="2133600" cy="365125"/>
          </a:xfrm>
        </p:spPr>
        <p:txBody>
          <a:bodyPr/>
          <a:lstStyle/>
          <a:p>
            <a:pPr>
              <a:defRPr/>
            </a:pPr>
            <a:fld id="{8A0C12B1-5717-49F8-9C4D-5585CBE371DC}" type="slidenum">
              <a:rPr lang="en-US">
                <a:solidFill>
                  <a:prstClr val="white"/>
                </a:solidFill>
                <a:latin typeface="+mj-lt"/>
              </a:rPr>
              <a:pPr>
                <a:defRPr/>
              </a:pPr>
              <a:t>50</a:t>
            </a:fld>
            <a:endParaRPr lang="en-US" dirty="0">
              <a:solidFill>
                <a:prstClr val="white"/>
              </a:solidFill>
              <a:latin typeface="+mj-lt"/>
            </a:endParaRPr>
          </a:p>
        </p:txBody>
      </p:sp>
      <p:grpSp>
        <p:nvGrpSpPr>
          <p:cNvPr id="29" name="Group 52"/>
          <p:cNvGrpSpPr>
            <a:grpSpLocks/>
          </p:cNvGrpSpPr>
          <p:nvPr/>
        </p:nvGrpSpPr>
        <p:grpSpPr bwMode="auto">
          <a:xfrm>
            <a:off x="4038600" y="4689475"/>
            <a:ext cx="2286000" cy="720725"/>
            <a:chOff x="2292925" y="4828310"/>
            <a:chExt cx="2286000" cy="720435"/>
          </a:xfrm>
        </p:grpSpPr>
        <p:sp>
          <p:nvSpPr>
            <p:cNvPr id="30" name="Right Arrow 29"/>
            <p:cNvSpPr/>
            <p:nvPr/>
          </p:nvSpPr>
          <p:spPr>
            <a:xfrm>
              <a:off x="2438975" y="4828310"/>
              <a:ext cx="2133600" cy="720435"/>
            </a:xfrm>
            <a:prstGeom prst="rightArrow">
              <a:avLst>
                <a:gd name="adj1" fmla="val 66529"/>
                <a:gd name="adj2" fmla="val 43388"/>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mj-lt"/>
              </a:endParaRPr>
            </a:p>
          </p:txBody>
        </p:sp>
        <p:sp>
          <p:nvSpPr>
            <p:cNvPr id="31" name="Rectangle 38"/>
            <p:cNvSpPr>
              <a:spLocks noChangeArrowheads="1"/>
            </p:cNvSpPr>
            <p:nvPr/>
          </p:nvSpPr>
          <p:spPr bwMode="ltGray">
            <a:xfrm>
              <a:off x="2292925" y="4980649"/>
              <a:ext cx="2286000" cy="458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r>
                <a:rPr lang="en-US" altLang="en-US" sz="1400" b="1" smtClean="0">
                  <a:solidFill>
                    <a:srgbClr val="000000"/>
                  </a:solidFill>
                  <a:latin typeface="+mj-lt"/>
                </a:rPr>
                <a:t>Preventing unequal </a:t>
              </a:r>
            </a:p>
            <a:p>
              <a:pPr algn="ctr" eaLnBrk="1" hangingPunct="1">
                <a:lnSpc>
                  <a:spcPct val="85000"/>
                </a:lnSpc>
                <a:defRPr/>
              </a:pPr>
              <a:r>
                <a:rPr lang="en-US" altLang="en-US" sz="1400" b="1" smtClean="0">
                  <a:solidFill>
                    <a:srgbClr val="000000"/>
                  </a:solidFill>
                  <a:latin typeface="+mj-lt"/>
                </a:rPr>
                <a:t>consequences</a:t>
              </a:r>
            </a:p>
          </p:txBody>
        </p:sp>
      </p:grpSp>
      <p:grpSp>
        <p:nvGrpSpPr>
          <p:cNvPr id="32" name="Group 50"/>
          <p:cNvGrpSpPr>
            <a:grpSpLocks/>
          </p:cNvGrpSpPr>
          <p:nvPr/>
        </p:nvGrpSpPr>
        <p:grpSpPr bwMode="auto">
          <a:xfrm>
            <a:off x="3505200" y="2347913"/>
            <a:ext cx="2971800" cy="547687"/>
            <a:chOff x="2209800" y="2750124"/>
            <a:chExt cx="2667000" cy="547256"/>
          </a:xfrm>
        </p:grpSpPr>
        <p:sp>
          <p:nvSpPr>
            <p:cNvPr id="33" name="Right Arrow 32"/>
            <p:cNvSpPr/>
            <p:nvPr/>
          </p:nvSpPr>
          <p:spPr>
            <a:xfrm rot="10800000" flipH="1">
              <a:off x="2403475" y="2750124"/>
              <a:ext cx="2314575" cy="547256"/>
            </a:xfrm>
            <a:prstGeom prst="rightArrow">
              <a:avLst>
                <a:gd name="adj1" fmla="val 56403"/>
                <a:gd name="adj2" fmla="val 43388"/>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mj-lt"/>
              </a:endParaRPr>
            </a:p>
          </p:txBody>
        </p:sp>
        <p:sp>
          <p:nvSpPr>
            <p:cNvPr id="34" name="Rectangle 32"/>
            <p:cNvSpPr>
              <a:spLocks noChangeArrowheads="1"/>
            </p:cNvSpPr>
            <p:nvPr/>
          </p:nvSpPr>
          <p:spPr bwMode="ltGray">
            <a:xfrm>
              <a:off x="2209800" y="2854817"/>
              <a:ext cx="2667000" cy="307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b="1" dirty="0" smtClean="0">
                  <a:solidFill>
                    <a:srgbClr val="000000"/>
                  </a:solidFill>
                  <a:latin typeface="+mj-lt"/>
                </a:rPr>
                <a:t>Reducing harmful exposures</a:t>
              </a:r>
            </a:p>
          </p:txBody>
        </p:sp>
      </p:grpSp>
      <p:grpSp>
        <p:nvGrpSpPr>
          <p:cNvPr id="35" name="Group 51"/>
          <p:cNvGrpSpPr>
            <a:grpSpLocks/>
          </p:cNvGrpSpPr>
          <p:nvPr/>
        </p:nvGrpSpPr>
        <p:grpSpPr bwMode="auto">
          <a:xfrm>
            <a:off x="3656013" y="3505200"/>
            <a:ext cx="2695575" cy="547688"/>
            <a:chOff x="2333625" y="3553688"/>
            <a:chExt cx="2695575" cy="547256"/>
          </a:xfrm>
        </p:grpSpPr>
        <p:sp>
          <p:nvSpPr>
            <p:cNvPr id="36" name="Right Arrow 35"/>
            <p:cNvSpPr/>
            <p:nvPr/>
          </p:nvSpPr>
          <p:spPr>
            <a:xfrm rot="10800000" flipH="1">
              <a:off x="2438400" y="3553688"/>
              <a:ext cx="2541587" cy="547256"/>
            </a:xfrm>
            <a:prstGeom prst="rightArrow">
              <a:avLst>
                <a:gd name="adj1" fmla="val 56403"/>
                <a:gd name="adj2" fmla="val 43388"/>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mj-lt"/>
              </a:endParaRPr>
            </a:p>
          </p:txBody>
        </p:sp>
        <p:sp>
          <p:nvSpPr>
            <p:cNvPr id="37" name="Rectangle 34"/>
            <p:cNvSpPr>
              <a:spLocks noChangeArrowheads="1"/>
            </p:cNvSpPr>
            <p:nvPr/>
          </p:nvSpPr>
          <p:spPr bwMode="ltGray">
            <a:xfrm>
              <a:off x="2333625" y="3671070"/>
              <a:ext cx="2695575" cy="307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400" b="1" dirty="0" smtClean="0">
                  <a:solidFill>
                    <a:srgbClr val="000000"/>
                  </a:solidFill>
                  <a:latin typeface="+mj-lt"/>
                </a:rPr>
                <a:t>Reducing vulnerability </a:t>
              </a:r>
            </a:p>
          </p:txBody>
        </p:sp>
      </p:grpSp>
      <p:grpSp>
        <p:nvGrpSpPr>
          <p:cNvPr id="38" name="Group 49"/>
          <p:cNvGrpSpPr>
            <a:grpSpLocks/>
          </p:cNvGrpSpPr>
          <p:nvPr/>
        </p:nvGrpSpPr>
        <p:grpSpPr bwMode="auto">
          <a:xfrm>
            <a:off x="2722563" y="1116013"/>
            <a:ext cx="1905000" cy="762000"/>
            <a:chOff x="2327565" y="2051915"/>
            <a:chExt cx="1905000" cy="762000"/>
          </a:xfrm>
        </p:grpSpPr>
        <p:sp>
          <p:nvSpPr>
            <p:cNvPr id="39" name="Up Arrow Callout 38"/>
            <p:cNvSpPr/>
            <p:nvPr/>
          </p:nvSpPr>
          <p:spPr>
            <a:xfrm flipV="1">
              <a:off x="2346615" y="2051915"/>
              <a:ext cx="1828800" cy="762000"/>
            </a:xfrm>
            <a:prstGeom prst="upArrowCallou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mj-lt"/>
              </a:endParaRPr>
            </a:p>
          </p:txBody>
        </p:sp>
        <p:sp>
          <p:nvSpPr>
            <p:cNvPr id="40" name="Text Box 36"/>
            <p:cNvSpPr txBox="1">
              <a:spLocks noChangeArrowheads="1"/>
            </p:cNvSpPr>
            <p:nvPr/>
          </p:nvSpPr>
          <p:spPr bwMode="ltGray">
            <a:xfrm>
              <a:off x="2327565" y="2092529"/>
              <a:ext cx="1905000" cy="45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5000"/>
                </a:lnSpc>
                <a:defRPr/>
              </a:pPr>
              <a:r>
                <a:rPr lang="en-US" altLang="en-US" sz="1400" b="1" dirty="0" smtClean="0">
                  <a:solidFill>
                    <a:srgbClr val="000000"/>
                  </a:solidFill>
                  <a:latin typeface="+mj-lt"/>
                </a:rPr>
                <a:t>Reducing social</a:t>
              </a:r>
            </a:p>
            <a:p>
              <a:pPr algn="ctr" eaLnBrk="1" hangingPunct="1">
                <a:lnSpc>
                  <a:spcPct val="85000"/>
                </a:lnSpc>
                <a:defRPr/>
              </a:pPr>
              <a:r>
                <a:rPr lang="en-US" altLang="en-US" sz="1400" b="1" dirty="0" smtClean="0">
                  <a:solidFill>
                    <a:srgbClr val="000000"/>
                  </a:solidFill>
                  <a:latin typeface="+mj-lt"/>
                </a:rPr>
                <a:t>inequality</a:t>
              </a:r>
            </a:p>
          </p:txBody>
        </p:sp>
      </p:grpSp>
      <p:sp>
        <p:nvSpPr>
          <p:cNvPr id="41" name="Line 11"/>
          <p:cNvSpPr>
            <a:spLocks noChangeShapeType="1"/>
          </p:cNvSpPr>
          <p:nvPr/>
        </p:nvSpPr>
        <p:spPr bwMode="auto">
          <a:xfrm>
            <a:off x="8340725" y="3886200"/>
            <a:ext cx="0" cy="1336675"/>
          </a:xfrm>
          <a:prstGeom prst="line">
            <a:avLst/>
          </a:prstGeom>
          <a:noFill/>
          <a:ln w="50800">
            <a:solidFill>
              <a:schemeClr val="accent5"/>
            </a:solidFill>
            <a:round/>
            <a:headEnd/>
            <a:tailEnd/>
          </a:ln>
        </p:spPr>
        <p:txBody>
          <a:bodyPr>
            <a:spAutoFit/>
          </a:bodyPr>
          <a:lstStyle/>
          <a:p>
            <a:pPr>
              <a:defRPr/>
            </a:pPr>
            <a:endParaRPr lang="en-US">
              <a:solidFill>
                <a:prstClr val="black"/>
              </a:solidFill>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2000" fill="hold"/>
                                        <p:tgtEl>
                                          <p:spTgt spid="38"/>
                                        </p:tgtEl>
                                        <p:attrNameLst>
                                          <p:attrName>ppt_x</p:attrName>
                                        </p:attrNameLst>
                                      </p:cBhvr>
                                      <p:tavLst>
                                        <p:tav tm="0">
                                          <p:val>
                                            <p:strVal val="0-#ppt_w/2"/>
                                          </p:val>
                                        </p:tav>
                                        <p:tav tm="100000">
                                          <p:val>
                                            <p:strVal val="#ppt_x"/>
                                          </p:val>
                                        </p:tav>
                                      </p:tavLst>
                                    </p:anim>
                                    <p:anim calcmode="lin" valueType="num">
                                      <p:cBhvr additive="base">
                                        <p:cTn id="76" dur="20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2000" fill="hold"/>
                                        <p:tgtEl>
                                          <p:spTgt spid="32"/>
                                        </p:tgtEl>
                                        <p:attrNameLst>
                                          <p:attrName>ppt_x</p:attrName>
                                        </p:attrNameLst>
                                      </p:cBhvr>
                                      <p:tavLst>
                                        <p:tav tm="0">
                                          <p:val>
                                            <p:strVal val="0-#ppt_w/2"/>
                                          </p:val>
                                        </p:tav>
                                        <p:tav tm="100000">
                                          <p:val>
                                            <p:strVal val="#ppt_x"/>
                                          </p:val>
                                        </p:tav>
                                      </p:tavLst>
                                    </p:anim>
                                    <p:anim calcmode="lin" valueType="num">
                                      <p:cBhvr additive="base">
                                        <p:cTn id="82" dur="2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2000" fill="hold"/>
                                        <p:tgtEl>
                                          <p:spTgt spid="35"/>
                                        </p:tgtEl>
                                        <p:attrNameLst>
                                          <p:attrName>ppt_x</p:attrName>
                                        </p:attrNameLst>
                                      </p:cBhvr>
                                      <p:tavLst>
                                        <p:tav tm="0">
                                          <p:val>
                                            <p:strVal val="0-#ppt_w/2"/>
                                          </p:val>
                                        </p:tav>
                                        <p:tav tm="100000">
                                          <p:val>
                                            <p:strVal val="#ppt_x"/>
                                          </p:val>
                                        </p:tav>
                                      </p:tavLst>
                                    </p:anim>
                                    <p:anim calcmode="lin" valueType="num">
                                      <p:cBhvr additive="base">
                                        <p:cTn id="88" dur="2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2"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2000" fill="hold"/>
                                        <p:tgtEl>
                                          <p:spTgt spid="29"/>
                                        </p:tgtEl>
                                        <p:attrNameLst>
                                          <p:attrName>ppt_x</p:attrName>
                                        </p:attrNameLst>
                                      </p:cBhvr>
                                      <p:tavLst>
                                        <p:tav tm="0">
                                          <p:val>
                                            <p:strVal val="0-#ppt_w/2"/>
                                          </p:val>
                                        </p:tav>
                                        <p:tav tm="100000">
                                          <p:val>
                                            <p:strVal val="#ppt_x"/>
                                          </p:val>
                                        </p:tav>
                                      </p:tavLst>
                                    </p:anim>
                                    <p:anim calcmode="lin" valueType="num">
                                      <p:cBhvr additive="base">
                                        <p:cTn id="94"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P spid="16" grpId="0"/>
      <p:bldP spid="17" grpId="0" animBg="1"/>
      <p:bldP spid="18" grpId="0"/>
      <p:bldP spid="19" grpId="0"/>
      <p:bldP spid="20" grpId="0"/>
      <p:bldP spid="21" grpId="0"/>
      <p:bldP spid="22" grpId="0" animBg="1"/>
      <p:bldP spid="24" grpId="0"/>
      <p:bldP spid="25" grpId="0"/>
      <p:bldP spid="26"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CDC Multilevel Model for Obesity</a:t>
            </a:r>
            <a:endParaRPr lang="en-US" dirty="0"/>
          </a:p>
        </p:txBody>
      </p:sp>
      <p:sp>
        <p:nvSpPr>
          <p:cNvPr id="5" name="Content Placeholder 4"/>
          <p:cNvSpPr>
            <a:spLocks noGrp="1"/>
          </p:cNvSpPr>
          <p:nvPr>
            <p:ph idx="1"/>
          </p:nvPr>
        </p:nvSpPr>
        <p:spPr/>
        <p:txBody>
          <a:bodyPr/>
          <a:lstStyle/>
          <a:p>
            <a:endParaRPr lang="en-US"/>
          </a:p>
        </p:txBody>
      </p:sp>
      <p:pic>
        <p:nvPicPr>
          <p:cNvPr id="10242" name="Picture 2" descr="Process cha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1143000"/>
            <a:ext cx="5867400" cy="49112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54634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1070429"/>
            <a:ext cx="6261100" cy="4318000"/>
          </a:xfrm>
          <a:prstGeom prst="rect">
            <a:avLst/>
          </a:prstGeom>
        </p:spPr>
      </p:pic>
      <p:sp>
        <p:nvSpPr>
          <p:cNvPr id="3" name="TextBox 2"/>
          <p:cNvSpPr txBox="1"/>
          <p:nvPr/>
        </p:nvSpPr>
        <p:spPr>
          <a:xfrm>
            <a:off x="668564" y="304800"/>
            <a:ext cx="7620000" cy="317500"/>
          </a:xfrm>
          <a:prstGeom prst="rect">
            <a:avLst/>
          </a:prstGeom>
        </p:spPr>
        <p:txBody>
          <a:bodyPr/>
          <a:lstStyle/>
          <a:p>
            <a:pPr algn="ctr"/>
            <a:r>
              <a:rPr lang="en-US" sz="2400" i="0" baseline="0" dirty="0" smtClean="0">
                <a:solidFill>
                  <a:schemeClr val="bg1"/>
                </a:solidFill>
                <a:latin typeface="Arial"/>
              </a:rPr>
              <a:t>Theoretical </a:t>
            </a:r>
            <a:r>
              <a:rPr lang="en-US" sz="2400" i="0" baseline="0" dirty="0">
                <a:solidFill>
                  <a:schemeClr val="bg1"/>
                </a:solidFill>
                <a:latin typeface="Arial"/>
              </a:rPr>
              <a:t>model 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1727200" y="5638800"/>
            <a:ext cx="7620000" cy="254000"/>
          </a:xfrm>
          <a:prstGeom prst="rect">
            <a:avLst/>
          </a:prstGeom>
        </p:spPr>
        <p:txBody>
          <a:bodyPr/>
          <a:lstStyle/>
          <a:p>
            <a:r>
              <a:rPr lang="en-US" sz="1000" dirty="0">
                <a:solidFill>
                  <a:schemeClr val="bg1"/>
                </a:solidFill>
                <a:latin typeface="Arial"/>
              </a:rPr>
              <a:t>Mai  Stafford , Steven  Cummins , Anne  </a:t>
            </a:r>
            <a:r>
              <a:rPr lang="en-US" sz="1000" dirty="0" err="1">
                <a:solidFill>
                  <a:schemeClr val="bg1"/>
                </a:solidFill>
                <a:latin typeface="Arial"/>
              </a:rPr>
              <a:t>Ellaway</a:t>
            </a:r>
            <a:r>
              <a:rPr lang="en-US" sz="1000" dirty="0">
                <a:solidFill>
                  <a:schemeClr val="bg1"/>
                </a:solidFill>
                <a:latin typeface="Arial"/>
              </a:rPr>
              <a:t> , Amanda  Sacker , Richard D.  Wiggins , Sally  Macintyre</a:t>
            </a:r>
          </a:p>
        </p:txBody>
      </p:sp>
      <p:sp>
        <p:nvSpPr>
          <p:cNvPr id="5" name="TextBox 4"/>
          <p:cNvSpPr txBox="1"/>
          <p:nvPr/>
        </p:nvSpPr>
        <p:spPr>
          <a:xfrm>
            <a:off x="1727200" y="5384800"/>
            <a:ext cx="7620000" cy="254000"/>
          </a:xfrm>
          <a:prstGeom prst="rect">
            <a:avLst/>
          </a:prstGeom>
        </p:spPr>
        <p:txBody>
          <a:bodyPr/>
          <a:lstStyle/>
          <a:p>
            <a:r>
              <a:rPr lang="en-US" sz="1000" b="1" i="0" baseline="0" dirty="0">
                <a:solidFill>
                  <a:schemeClr val="bg1"/>
                </a:solidFill>
                <a:latin typeface="Arial"/>
              </a:rPr>
              <a:t> Pathways to obesity: Identifying local, modifiable determinants of physical activity and diet</a:t>
            </a:r>
          </a:p>
        </p:txBody>
      </p:sp>
      <p:sp>
        <p:nvSpPr>
          <p:cNvPr id="6" name="TextBox 5"/>
          <p:cNvSpPr txBox="1"/>
          <p:nvPr/>
        </p:nvSpPr>
        <p:spPr>
          <a:xfrm>
            <a:off x="1727200" y="5905500"/>
            <a:ext cx="7620000" cy="254000"/>
          </a:xfrm>
          <a:prstGeom prst="rect">
            <a:avLst/>
          </a:prstGeom>
        </p:spPr>
        <p:txBody>
          <a:bodyPr/>
          <a:lstStyle/>
          <a:p>
            <a:r>
              <a:rPr lang="en-US" sz="1000" dirty="0">
                <a:solidFill>
                  <a:schemeClr val="bg1"/>
                </a:solidFill>
                <a:latin typeface="Arial"/>
              </a:rPr>
              <a:t>Social Science &amp;amp; Medicine, Volume 65, Issue 9, 2007, 1882 - 1897</a:t>
            </a:r>
          </a:p>
        </p:txBody>
      </p:sp>
    </p:spTree>
    <p:extLst>
      <p:ext uri="{BB962C8B-B14F-4D97-AF65-F5344CB8AC3E}">
        <p14:creationId xmlns="" xmlns:p14="http://schemas.microsoft.com/office/powerpoint/2010/main" val="41553507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 xmlns:p14="http://schemas.microsoft.com/office/powerpoint/2010/main" val="250417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Think about health outcome of interest to you</a:t>
            </a:r>
          </a:p>
          <a:p>
            <a:r>
              <a:rPr lang="en-US" dirty="0" smtClean="0"/>
              <a:t>What is known about various social determinants and your health outcome of interest?</a:t>
            </a:r>
          </a:p>
          <a:p>
            <a:pPr lvl="1"/>
            <a:endParaRPr lang="en-US" dirty="0" smtClean="0"/>
          </a:p>
        </p:txBody>
      </p:sp>
    </p:spTree>
    <p:extLst>
      <p:ext uri="{BB962C8B-B14F-4D97-AF65-F5344CB8AC3E}">
        <p14:creationId xmlns="" xmlns:p14="http://schemas.microsoft.com/office/powerpoint/2010/main" val="1196968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066800"/>
            <a:ext cx="8534400" cy="4525963"/>
          </a:xfrm>
        </p:spPr>
        <p:txBody>
          <a:bodyPr/>
          <a:lstStyle/>
          <a:p>
            <a:r>
              <a:rPr lang="en-US" dirty="0" smtClean="0"/>
              <a:t>SES is a fundamental cause of poor health:</a:t>
            </a:r>
          </a:p>
          <a:p>
            <a:r>
              <a:rPr lang="en-US" dirty="0" smtClean="0"/>
              <a:t>Resources include:</a:t>
            </a:r>
          </a:p>
          <a:p>
            <a:pPr lvl="1"/>
            <a:r>
              <a:rPr lang="en-US" dirty="0" smtClean="0"/>
              <a:t>Money</a:t>
            </a:r>
          </a:p>
          <a:p>
            <a:pPr lvl="1"/>
            <a:r>
              <a:rPr lang="en-US" dirty="0" smtClean="0"/>
              <a:t>Power</a:t>
            </a:r>
          </a:p>
          <a:p>
            <a:pPr lvl="1"/>
            <a:r>
              <a:rPr lang="en-US" dirty="0" smtClean="0"/>
              <a:t>Knowledge</a:t>
            </a:r>
          </a:p>
          <a:p>
            <a:pPr lvl="1"/>
            <a:r>
              <a:rPr lang="en-US" dirty="0" smtClean="0"/>
              <a:t>Prestige</a:t>
            </a:r>
          </a:p>
          <a:p>
            <a:pPr lvl="1"/>
            <a:r>
              <a:rPr lang="en-US" dirty="0" smtClean="0"/>
              <a:t>Social connections</a:t>
            </a:r>
          </a:p>
        </p:txBody>
      </p:sp>
    </p:spTree>
    <p:extLst>
      <p:ext uri="{BB962C8B-B14F-4D97-AF65-F5344CB8AC3E}">
        <p14:creationId xmlns="" xmlns:p14="http://schemas.microsoft.com/office/powerpoint/2010/main" val="3521320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 I</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Socioeconomic status</a:t>
            </a:r>
          </a:p>
          <a:p>
            <a:pPr lvl="1"/>
            <a:r>
              <a:rPr lang="en-US" dirty="0" smtClean="0"/>
              <a:t>Income</a:t>
            </a:r>
          </a:p>
          <a:p>
            <a:pPr lvl="1"/>
            <a:r>
              <a:rPr lang="en-US" dirty="0" smtClean="0"/>
              <a:t>Employment and working conditions</a:t>
            </a:r>
          </a:p>
          <a:p>
            <a:pPr lvl="1"/>
            <a:r>
              <a:rPr lang="en-US" dirty="0" smtClean="0"/>
              <a:t>Education</a:t>
            </a:r>
          </a:p>
          <a:p>
            <a:r>
              <a:rPr lang="en-US" dirty="0" smtClean="0"/>
              <a:t>Socioeconomic position</a:t>
            </a:r>
          </a:p>
          <a:p>
            <a:r>
              <a:rPr lang="en-US" dirty="0" smtClean="0"/>
              <a:t>Race / ethnicity – unfair treatment</a:t>
            </a:r>
          </a:p>
          <a:p>
            <a:r>
              <a:rPr lang="en-US" dirty="0" smtClean="0"/>
              <a:t>Housing</a:t>
            </a:r>
          </a:p>
          <a:p>
            <a:r>
              <a:rPr lang="en-US" dirty="0" smtClean="0"/>
              <a:t>Food (partial)</a:t>
            </a:r>
          </a:p>
          <a:p>
            <a:pPr>
              <a:buNone/>
            </a:pPr>
            <a:endParaRPr lang="en-US" dirty="0" smtClean="0"/>
          </a:p>
          <a:p>
            <a:pPr lvl="1">
              <a:buNone/>
            </a:pPr>
            <a:endParaRPr lang="en-US" dirty="0"/>
          </a:p>
        </p:txBody>
      </p:sp>
    </p:spTree>
    <p:extLst>
      <p:ext uri="{BB962C8B-B14F-4D97-AF65-F5344CB8AC3E}">
        <p14:creationId xmlns="" xmlns:p14="http://schemas.microsoft.com/office/powerpoint/2010/main" val="2311093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Social Determinants of Health II</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2"/>
          <p:cNvSpPr/>
          <p:nvPr/>
        </p:nvSpPr>
        <p:spPr>
          <a:xfrm>
            <a:off x="990600" y="1752600"/>
            <a:ext cx="4572000" cy="2232021"/>
          </a:xfrm>
          <a:prstGeom prst="rect">
            <a:avLst/>
          </a:prstGeom>
        </p:spPr>
        <p:txBody>
          <a:bodyPr>
            <a:spAutoFit/>
          </a:bodyPr>
          <a:lstStyle/>
          <a:p>
            <a:pPr marL="234950" indent="-234950">
              <a:lnSpc>
                <a:spcPct val="150000"/>
              </a:lnSpc>
              <a:buFont typeface="Arial" pitchFamily="34" charset="0"/>
              <a:buChar char="•"/>
            </a:pPr>
            <a:r>
              <a:rPr lang="en-US" sz="3200" dirty="0" smtClean="0">
                <a:solidFill>
                  <a:schemeClr val="bg1"/>
                </a:solidFill>
              </a:rPr>
              <a:t>Stressors / Stress</a:t>
            </a:r>
          </a:p>
          <a:p>
            <a:pPr marL="234950" indent="-234950">
              <a:lnSpc>
                <a:spcPct val="150000"/>
              </a:lnSpc>
              <a:buFont typeface="Arial" pitchFamily="34" charset="0"/>
              <a:buChar char="•"/>
            </a:pPr>
            <a:r>
              <a:rPr lang="en-US" sz="3200" dirty="0" smtClean="0">
                <a:solidFill>
                  <a:schemeClr val="bg1"/>
                </a:solidFill>
              </a:rPr>
              <a:t>Transportation</a:t>
            </a:r>
          </a:p>
          <a:p>
            <a:pPr marL="234950" indent="-234950">
              <a:lnSpc>
                <a:spcPct val="150000"/>
              </a:lnSpc>
              <a:buFont typeface="Arial" pitchFamily="34" charset="0"/>
              <a:buChar char="•"/>
            </a:pPr>
            <a:r>
              <a:rPr lang="en-US" sz="3200" dirty="0" smtClean="0">
                <a:solidFill>
                  <a:schemeClr val="bg1"/>
                </a:solidFill>
              </a:rPr>
              <a:t>Incarceration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International Obesity Task Force Model</a:t>
            </a:r>
            <a:endParaRPr lang="en-US" dirty="0"/>
          </a:p>
        </p:txBody>
      </p:sp>
      <p:pic>
        <p:nvPicPr>
          <p:cNvPr id="12290" name="Picture 2" descr="Process chart"/>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600200"/>
            <a:ext cx="7010400" cy="51279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8112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929F"/>
    </a:dk2>
    <a:lt2>
      <a:srgbClr val="808080"/>
    </a:lt2>
    <a:accent1>
      <a:srgbClr val="00929F"/>
    </a:accent1>
    <a:accent2>
      <a:srgbClr val="695743"/>
    </a:accent2>
    <a:accent3>
      <a:srgbClr val="FFFFFF"/>
    </a:accent3>
    <a:accent4>
      <a:srgbClr val="000000"/>
    </a:accent4>
    <a:accent5>
      <a:srgbClr val="AAC7CD"/>
    </a:accent5>
    <a:accent6>
      <a:srgbClr val="5E4E3C"/>
    </a:accent6>
    <a:hlink>
      <a:srgbClr val="E37F1C"/>
    </a:hlink>
    <a:folHlink>
      <a:srgbClr val="B30838"/>
    </a:folHlink>
  </a:clrScheme>
  <a:fontScheme name="Blank Presentation">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FCM Template 2013</Template>
  <TotalTime>58540</TotalTime>
  <Words>1820</Words>
  <Application>Microsoft Office PowerPoint</Application>
  <PresentationFormat>On-screen Show (4:3)</PresentationFormat>
  <Paragraphs>283</Paragraphs>
  <Slides>54</Slides>
  <Notes>25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58" baseType="lpstr">
      <vt:lpstr>FCM Template 2013</vt:lpstr>
      <vt:lpstr>1_FCM Template 10 border with shading</vt:lpstr>
      <vt:lpstr>2_FCM Template border no shading</vt:lpstr>
      <vt:lpstr>Microsoft Office Excel 97-2003 Worksheet</vt:lpstr>
      <vt:lpstr>Multi-level Etiologies of Health Disparities: Pt 1. social determinants</vt:lpstr>
      <vt:lpstr>Objectives</vt:lpstr>
      <vt:lpstr>Slide 3</vt:lpstr>
      <vt:lpstr>Institute of Medicine Ecological Model</vt:lpstr>
      <vt:lpstr>Fundamental Cause</vt:lpstr>
      <vt:lpstr>Theory of Fundamental Causes</vt:lpstr>
      <vt:lpstr>Social Determinants of Health I</vt:lpstr>
      <vt:lpstr>Slide 8</vt:lpstr>
      <vt:lpstr>International Obesity Task Force Model</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Education</vt:lpstr>
      <vt:lpstr>Slide 24</vt:lpstr>
      <vt:lpstr>Slide 25</vt:lpstr>
      <vt:lpstr>Stressors</vt:lpstr>
      <vt:lpstr>High Demands / Low control = job strain</vt:lpstr>
      <vt:lpstr>Slide 28</vt:lpstr>
      <vt:lpstr>Slide 29</vt:lpstr>
      <vt:lpstr>Housing</vt:lpstr>
      <vt:lpstr>Slide 31</vt:lpstr>
      <vt:lpstr>Food</vt:lpstr>
      <vt:lpstr>Food</vt:lpstr>
      <vt:lpstr>Race / Ethnicity</vt:lpstr>
      <vt:lpstr>Slide 35</vt:lpstr>
      <vt:lpstr>Slide 36</vt:lpstr>
      <vt:lpstr>Race / Ethnicity</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CDC Multilevel Model for Obesity</vt:lpstr>
      <vt:lpstr>Slide 52</vt:lpstr>
      <vt:lpstr>Questions?</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ireneyen</cp:lastModifiedBy>
  <cp:revision>526</cp:revision>
  <dcterms:created xsi:type="dcterms:W3CDTF">2013-11-18T23:48:20Z</dcterms:created>
  <dcterms:modified xsi:type="dcterms:W3CDTF">2015-04-16T16:06:24Z</dcterms:modified>
</cp:coreProperties>
</file>