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70" r:id="rId5"/>
    <p:sldId id="259" r:id="rId6"/>
    <p:sldId id="260" r:id="rId7"/>
    <p:sldId id="261" r:id="rId8"/>
    <p:sldId id="272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BA15E-4782-4BF6-A9C4-84FA582CED5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27E44-AAA8-4A69-A48E-DB6A747C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central.nih.gov/articlerender.fcgi?tool=pubmed&amp;pubmedid=1063281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central.nih.gov/articlerender.fcgi?tool=pubmed&amp;pubmedid=1063281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AF37478-4161-4673-B1CD-438CADB4C1BC}" type="slidenum">
              <a:rPr lang="en-US" sz="1200">
                <a:latin typeface="Times New Roman" pitchFamily="1" charset="0"/>
              </a:rPr>
              <a:pPr/>
              <a:t>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57F72C2-C306-496D-9D7D-959F7CD42D02}" type="slidenum">
              <a:rPr lang="en-US" sz="1200">
                <a:latin typeface="Times New Roman" pitchFamily="1" charset="0"/>
              </a:rPr>
              <a:pPr/>
              <a:t>11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FBC8D00-C719-41CA-81D1-4CF371F54F87}" type="slidenum">
              <a:rPr lang="en-US" sz="1200">
                <a:latin typeface="Times New Roman" pitchFamily="1" charset="0"/>
              </a:rPr>
              <a:pPr/>
              <a:t>12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B850C14-1D3B-491E-84BB-DD1615EFD48E}" type="slidenum">
              <a:rPr lang="en-US" sz="1200">
                <a:latin typeface="Times New Roman" pitchFamily="1" charset="0"/>
              </a:rPr>
              <a:pPr/>
              <a:t>13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0CE9EA1-4738-496D-918C-69748895737C}" type="slidenum">
              <a:rPr lang="en-US" sz="1200">
                <a:latin typeface="Times New Roman" pitchFamily="1" charset="0"/>
              </a:rPr>
              <a:pPr/>
              <a:t>14</a:t>
            </a:fld>
            <a:endParaRPr lang="en-US" sz="120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CC8772-922A-48D9-A867-C0E9FE9DCCD9}" type="slidenum">
              <a:rPr lang="en-US" sz="1200">
                <a:latin typeface="Times New Roman" pitchFamily="1" charset="0"/>
              </a:rPr>
              <a:pPr/>
              <a:t>15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E81C32D-B7B7-4340-90B9-CAFCC86230E3}" type="slidenum">
              <a:rPr lang="en-US" sz="1200">
                <a:latin typeface="Times New Roman" pitchFamily="1" charset="0"/>
              </a:rPr>
              <a:pPr/>
              <a:t>16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16A8699-A161-4B57-80B9-53FE79C7EA1C}" type="slidenum">
              <a:rPr lang="en-US" sz="1200">
                <a:latin typeface="Times New Roman" pitchFamily="1" charset="0"/>
              </a:rPr>
              <a:pPr/>
              <a:t>17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12.5 min to this point if few or no questions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89652A-B444-4121-AC30-BAC1B64543E3}" type="slidenum">
              <a:rPr lang="en-US" sz="1200">
                <a:latin typeface="Times New Roman" pitchFamily="1" charset="0"/>
              </a:rPr>
              <a:pPr/>
              <a:t>18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89652A-B444-4121-AC30-BAC1B64543E3}" type="slidenum">
              <a:rPr lang="en-US" sz="1200">
                <a:latin typeface="Times New Roman" pitchFamily="1" charset="0"/>
              </a:rPr>
              <a:pPr/>
              <a:t>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89652A-B444-4121-AC30-BAC1B64543E3}" type="slidenum">
              <a:rPr lang="en-US" sz="1200">
                <a:latin typeface="Times New Roman" pitchFamily="1" charset="0"/>
              </a:rPr>
              <a:pPr/>
              <a:t>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AA2D91D-E665-4250-8234-8ADE5419CBBA}" type="slidenum">
              <a:rPr lang="en-US" sz="1200">
                <a:latin typeface="Times New Roman" pitchFamily="1" charset="0"/>
              </a:rPr>
              <a:pPr/>
              <a:t>5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709BEAC-4E34-4D6F-A91B-27C828E7C5B4}" type="slidenum">
              <a:rPr lang="en-US" sz="1200">
                <a:latin typeface="Times New Roman" pitchFamily="1" charset="0"/>
              </a:rPr>
              <a:pPr/>
              <a:t>6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7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8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7E44-AAA8-4A69-A48E-DB6A747C13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99C331-E72B-43D0-9990-51DBC99B7070}" type="slidenum">
              <a:rPr lang="en-US" sz="1200">
                <a:latin typeface="Times New Roman" pitchFamily="1" charset="0"/>
              </a:rPr>
              <a:pPr/>
              <a:t>10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3816-BF74-4311-B47E-915B9B902591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latin typeface="+mn-lt"/>
                <a:ea typeface="ＭＳ Ｐゴシック" pitchFamily="1" charset="-128"/>
              </a:rPr>
              <a:t>Epi</a:t>
            </a:r>
            <a:r>
              <a:rPr lang="en-US" sz="3200" dirty="0" smtClean="0">
                <a:latin typeface="+mn-lt"/>
                <a:ea typeface="ＭＳ Ｐゴシック" pitchFamily="1" charset="-128"/>
              </a:rPr>
              <a:t> 150.03: Designing Clinical Research</a:t>
            </a:r>
            <a:br>
              <a:rPr lang="en-US" sz="3200" dirty="0" smtClean="0">
                <a:latin typeface="+mn-lt"/>
                <a:ea typeface="ＭＳ Ｐゴシック" pitchFamily="1" charset="-128"/>
              </a:rPr>
            </a:br>
            <a:r>
              <a:rPr lang="en-US" sz="3200" dirty="0" smtClean="0">
                <a:latin typeface="+mn-lt"/>
                <a:ea typeface="ＭＳ Ｐゴシック" pitchFamily="1" charset="-128"/>
              </a:rPr>
              <a:t/>
            </a:r>
            <a:br>
              <a:rPr lang="en-US" sz="3200" dirty="0" smtClean="0">
                <a:latin typeface="+mn-lt"/>
                <a:ea typeface="ＭＳ Ｐゴシック" pitchFamily="1" charset="-128"/>
              </a:rPr>
            </a:br>
            <a:r>
              <a:rPr lang="en-US" sz="4000" dirty="0" smtClean="0">
                <a:latin typeface="+mn-lt"/>
                <a:ea typeface="ＭＳ Ｐゴシック" pitchFamily="1" charset="-128"/>
              </a:rPr>
              <a:t>Introduction to the Course &amp;</a:t>
            </a:r>
            <a:br>
              <a:rPr lang="en-US" sz="4000" dirty="0" smtClean="0">
                <a:latin typeface="+mn-lt"/>
                <a:ea typeface="ＭＳ Ｐゴシック" pitchFamily="1" charset="-128"/>
              </a:rPr>
            </a:br>
            <a:r>
              <a:rPr lang="en-US" sz="4000" dirty="0" smtClean="0">
                <a:latin typeface="+mn-lt"/>
                <a:ea typeface="ＭＳ Ｐゴシック" pitchFamily="1" charset="-128"/>
              </a:rPr>
              <a:t>The Research Question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2209800"/>
          </a:xfrm>
        </p:spPr>
        <p:txBody>
          <a:bodyPr>
            <a:normAutofit lnSpcReduction="10000"/>
          </a:bodyPr>
          <a:lstStyle/>
          <a:p>
            <a:pPr algn="ctr">
              <a:buFont typeface="Monotype Sorts" pitchFamily="1" charset="2"/>
              <a:buNone/>
            </a:pPr>
            <a:r>
              <a:rPr lang="en-US" dirty="0" smtClean="0">
                <a:ea typeface="ＭＳ Ｐゴシック" pitchFamily="1" charset="-128"/>
              </a:rPr>
              <a:t>Peter Chin-Hong MD</a:t>
            </a:r>
          </a:p>
          <a:p>
            <a:pPr algn="ctr">
              <a:buFont typeface="Monotype Sorts" pitchFamily="1" charset="2"/>
              <a:buNone/>
            </a:pPr>
            <a:r>
              <a:rPr lang="en-US" dirty="0" smtClean="0">
                <a:ea typeface="ＭＳ Ｐゴシック" pitchFamily="1" charset="-128"/>
              </a:rPr>
              <a:t>Professor of Medicine</a:t>
            </a:r>
          </a:p>
          <a:p>
            <a:pPr algn="ctr">
              <a:buFont typeface="Monotype Sorts" pitchFamily="1" charset="2"/>
              <a:buNone/>
            </a:pPr>
            <a:r>
              <a:rPr lang="en-US" dirty="0" smtClean="0">
                <a:ea typeface="ＭＳ Ｐゴシック" pitchFamily="1" charset="-128"/>
              </a:rPr>
              <a:t>UCSF</a:t>
            </a:r>
          </a:p>
          <a:p>
            <a:pPr algn="ctr">
              <a:buFont typeface="Monotype Sorts" pitchFamily="1" charset="2"/>
              <a:buNone/>
            </a:pPr>
            <a:r>
              <a:rPr lang="en-US" dirty="0" smtClean="0">
                <a:ea typeface="ＭＳ Ｐゴシック" pitchFamily="1" charset="-128"/>
              </a:rPr>
              <a:t>August </a:t>
            </a:r>
            <a:r>
              <a:rPr lang="en-US" dirty="0" smtClean="0">
                <a:ea typeface="ＭＳ Ｐゴシック" pitchFamily="1" charset="-128"/>
              </a:rPr>
              <a:t>4, 2014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1" charset="-128"/>
              </a:rPr>
              <a:t>DCR-4</a:t>
            </a:r>
            <a:r>
              <a:rPr lang="en-US" sz="2400" dirty="0" smtClean="0">
                <a:ea typeface="ＭＳ Ｐゴシック" pitchFamily="1" charset="-128"/>
              </a:rPr>
              <a:t> includes exercises and answers at the </a:t>
            </a:r>
            <a:r>
              <a:rPr lang="en-US" sz="2400" i="1" dirty="0" smtClean="0">
                <a:ea typeface="ＭＳ Ｐゴシック" pitchFamily="1" charset="-128"/>
              </a:rPr>
              <a:t>end of the book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We recommend jotting down answers before reading ours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Can discuss in section but usually won’ t be turned in</a:t>
            </a:r>
          </a:p>
          <a:p>
            <a:pPr lvl="1">
              <a:lnSpc>
                <a:spcPct val="8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Try </a:t>
            </a:r>
            <a:r>
              <a:rPr lang="en-US" sz="2400" b="1" dirty="0" smtClean="0"/>
              <a:t>Inkling</a:t>
            </a:r>
            <a:r>
              <a:rPr lang="en-US" sz="2400" dirty="0" smtClean="0"/>
              <a:t>®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1" charset="-128"/>
              </a:rPr>
              <a:t>Let us know your suggestions for improving the book </a:t>
            </a:r>
          </a:p>
        </p:txBody>
      </p:sp>
      <p:pic>
        <p:nvPicPr>
          <p:cNvPr id="8" name="Picture 4" descr="Designing Clinical 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46" y="1600200"/>
            <a:ext cx="31633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Recommended reading this week 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Evidence-Based Diagnosis (EBD) text also recommended; you’ll need it for 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204</a:t>
            </a:r>
          </a:p>
        </p:txBody>
      </p:sp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47" y="1600200"/>
            <a:ext cx="29645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1. Learn about how to design and do clinical research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2. Produce a protocol for a study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3. Help others in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4. Provide feedback on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5. Have a multiplier effect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Course ingredients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</a:t>
            </a:r>
            <a:r>
              <a:rPr lang="en-US" sz="2400" dirty="0" smtClean="0">
                <a:ea typeface="ＭＳ Ｐゴシック" pitchFamily="1" charset="-128"/>
              </a:rPr>
              <a:t>4 </a:t>
            </a:r>
            <a:r>
              <a:rPr lang="en-US" sz="2400" dirty="0">
                <a:ea typeface="ＭＳ Ｐゴシック" pitchFamily="1" charset="-128"/>
              </a:rPr>
              <a:t>−</a:t>
            </a:r>
            <a:r>
              <a:rPr lang="en-US" sz="2400" dirty="0" smtClean="0">
                <a:ea typeface="ＭＳ Ｐゴシック" pitchFamily="1" charset="-128"/>
              </a:rPr>
              <a:t>		</a:t>
            </a:r>
            <a:r>
              <a:rPr lang="en-US" sz="2400" b="1" dirty="0" smtClean="0">
                <a:ea typeface="ＭＳ Ｐゴシック" pitchFamily="1" charset="-128"/>
              </a:rPr>
              <a:t>Lectures</a:t>
            </a:r>
            <a:r>
              <a:rPr lang="en-US" sz="2400" dirty="0" smtClean="0">
                <a:ea typeface="ＭＳ Ｐゴシック" pitchFamily="1" charset="-128"/>
              </a:rPr>
              <a:t> (9:00 – 10:15)  	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</a:t>
            </a:r>
            <a:r>
              <a:rPr lang="en-US" sz="2400" dirty="0" smtClean="0">
                <a:ea typeface="ＭＳ Ｐゴシック" pitchFamily="1" charset="-128"/>
              </a:rPr>
              <a:t>27</a:t>
            </a:r>
            <a:r>
              <a:rPr lang="en-US" sz="2400" dirty="0" smtClean="0">
                <a:ea typeface="ＭＳ Ｐゴシック" pitchFamily="1" charset="-128"/>
              </a:rPr>
              <a:t>	     	* Selected issues from DCR 4 text 			and examples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</a:t>
            </a:r>
            <a:r>
              <a:rPr lang="en-US" sz="2400" b="1" dirty="0" smtClean="0">
                <a:ea typeface="ＭＳ Ｐゴシック" pitchFamily="1" charset="-128"/>
              </a:rPr>
              <a:t>Sections</a:t>
            </a:r>
            <a:r>
              <a:rPr lang="en-US" sz="2400" dirty="0" smtClean="0">
                <a:ea typeface="ＭＳ Ｐゴシック" pitchFamily="1" charset="-128"/>
              </a:rPr>
              <a:t> (10:30 – 12:00)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Protocol components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More issues from the text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Helping and getting to know your classmates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</a:t>
            </a:r>
            <a:r>
              <a:rPr lang="en-US" sz="2400" dirty="0" smtClean="0">
                <a:ea typeface="ＭＳ Ｐゴシック" pitchFamily="1" charset="-128"/>
              </a:rPr>
              <a:t>25</a:t>
            </a:r>
            <a:r>
              <a:rPr lang="en-US" sz="2400" dirty="0" smtClean="0">
                <a:ea typeface="ＭＳ Ｐゴシック" pitchFamily="1" charset="-128"/>
              </a:rPr>
              <a:t>		5-page protocols due 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</a:t>
            </a:r>
            <a:r>
              <a:rPr lang="en-US" sz="2400" dirty="0" smtClean="0">
                <a:ea typeface="ＭＳ Ｐゴシック" pitchFamily="1" charset="-128"/>
              </a:rPr>
              <a:t>27, </a:t>
            </a:r>
            <a:r>
              <a:rPr lang="en-US" sz="2400" dirty="0" err="1" smtClean="0">
                <a:ea typeface="ＭＳ Ｐゴシック" pitchFamily="1" charset="-128"/>
              </a:rPr>
              <a:t>tba</a:t>
            </a:r>
            <a:r>
              <a:rPr lang="en-US" sz="2400" dirty="0" smtClean="0">
                <a:ea typeface="ＭＳ Ｐゴシック" pitchFamily="1" charset="-128"/>
              </a:rPr>
              <a:t>		Protocol review sessions</a:t>
            </a:r>
            <a:endParaRPr lang="en-US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dirty="0" smtClean="0">
                <a:ea typeface="ＭＳ Ｐゴシック" pitchFamily="1" charset="-128"/>
              </a:rPr>
              <a:t>			</a:t>
            </a:r>
            <a:r>
              <a:rPr lang="en-US" sz="2400" dirty="0" smtClean="0">
                <a:ea typeface="ＭＳ Ｐゴシック" pitchFamily="1" charset="-128"/>
              </a:rPr>
              <a:t>*</a:t>
            </a:r>
            <a:r>
              <a:rPr lang="en-US" dirty="0" smtClean="0">
                <a:ea typeface="ＭＳ Ｐゴシック" pitchFamily="1" charset="-128"/>
              </a:rPr>
              <a:t>  </a:t>
            </a:r>
            <a:r>
              <a:rPr lang="en-US" sz="2400" dirty="0" smtClean="0">
                <a:ea typeface="ＭＳ Ｐゴシック" pitchFamily="1" charset="-128"/>
              </a:rPr>
              <a:t>In pairs and trios, new faculty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1" charset="-128"/>
              </a:rPr>
              <a:t>Grades, attendance, </a:t>
            </a:r>
            <a:r>
              <a:rPr lang="en-US" dirty="0">
                <a:ea typeface="ＭＳ Ｐゴシック" pitchFamily="1" charset="-128"/>
              </a:rPr>
              <a:t>i</a:t>
            </a:r>
            <a:r>
              <a:rPr lang="en-US" dirty="0" smtClean="0">
                <a:ea typeface="ＭＳ Ｐゴシック" pitchFamily="1" charset="-128"/>
              </a:rPr>
              <a:t>nterruptions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ea typeface="ＭＳ Ｐゴシック" pitchFamily="1" charset="-128"/>
              </a:rPr>
              <a:t>5-page protocol must be turned in to pass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Protocol review sessions on </a:t>
            </a:r>
            <a:r>
              <a:rPr lang="en-US" sz="2400" b="1" dirty="0" smtClean="0">
                <a:ea typeface="ＭＳ Ｐゴシック" pitchFamily="1" charset="-128"/>
              </a:rPr>
              <a:t>August </a:t>
            </a:r>
            <a:r>
              <a:rPr lang="en-US" sz="2400" b="1" dirty="0" smtClean="0">
                <a:ea typeface="ＭＳ Ｐゴシック" pitchFamily="1" charset="-128"/>
              </a:rPr>
              <a:t>27</a:t>
            </a:r>
            <a:endParaRPr lang="en-US" sz="2400" b="1" dirty="0" smtClean="0">
              <a:ea typeface="ＭＳ Ｐゴシック" pitchFamily="1" charset="-128"/>
            </a:endParaRPr>
          </a:p>
          <a:p>
            <a:pPr lvl="1"/>
            <a:endParaRPr lang="en-US" sz="900" b="1" dirty="0" smtClean="0">
              <a:ea typeface="ＭＳ Ｐゴシック" pitchFamily="1" charset="-128"/>
            </a:endParaRPr>
          </a:p>
          <a:p>
            <a:r>
              <a:rPr lang="en-US" sz="2400" dirty="0" smtClean="0">
                <a:ea typeface="ＭＳ Ｐゴシック" pitchFamily="1" charset="-128"/>
              </a:rPr>
              <a:t>Gold star sticker: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unexcused absences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more than 1 missing or late homework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Help your colleagues with their protocols</a:t>
            </a:r>
          </a:p>
          <a:p>
            <a:pPr lvl="1"/>
            <a:endParaRPr lang="en-US" sz="900" dirty="0" smtClean="0">
              <a:ea typeface="ＭＳ Ｐゴシック" pitchFamily="1" charset="-128"/>
            </a:endParaRPr>
          </a:p>
          <a:p>
            <a:r>
              <a:rPr lang="en-US" sz="2400" b="1" dirty="0" smtClean="0">
                <a:ea typeface="ＭＳ Ｐゴシック" pitchFamily="1" charset="-128"/>
              </a:rPr>
              <a:t>Class time is sacred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Do not answer cell phones or pages except emergencies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If clinical responsibilities will interfere, please arrange coverage or take this class another time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Faculty for </a:t>
            </a:r>
            <a:r>
              <a:rPr lang="en-US" sz="3600" dirty="0" smtClean="0">
                <a:ea typeface="ＭＳ Ｐゴシック" pitchFamily="1" charset="-128"/>
              </a:rPr>
              <a:t>sections 2014</a:t>
            </a:r>
            <a:endParaRPr lang="en-US" dirty="0" smtClean="0">
              <a:ea typeface="ＭＳ Ｐゴシック" pitchFamily="1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4442"/>
              </p:ext>
            </p:extLst>
          </p:nvPr>
        </p:nvGraphicFramePr>
        <p:xfrm>
          <a:off x="1219200" y="1295400"/>
          <a:ext cx="7162800" cy="4861878"/>
        </p:xfrm>
        <a:graphic>
          <a:graphicData uri="http://schemas.openxmlformats.org/drawingml/2006/table">
            <a:tbl>
              <a:tblPr/>
              <a:tblGrid>
                <a:gridCol w="3540125"/>
                <a:gridCol w="36226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Name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Field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Andrew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Avins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Medicine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dirty="0" err="1" smtClean="0"/>
                        <a:t>Dejana</a:t>
                      </a:r>
                      <a:r>
                        <a:rPr lang="en-US" sz="2200" b="0" dirty="0" smtClean="0"/>
                        <a:t> Braithwaite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Epidemiology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+mn-cs"/>
                        </a:rPr>
                        <a:t>Helen Kim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+mn-cs"/>
                        </a:rPr>
                        <a:t>Anesthesia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+mn-cs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Kala Mehta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Medicine/Geriatrics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Diana Naranjo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Pediatrics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 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Eleni Linos*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 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Dermatology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Amy Hsu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Medicine/Geriatrics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Sara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Kalkhoran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Medicine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Nicole Ling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Pediatrics/Rheumatology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Jonathan Singer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Medicine/Pulmonary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Betty Smoot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</a:rPr>
                        <a:t>Physical Therapy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</a:endParaRP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8" name="TextBox 3"/>
          <p:cNvSpPr txBox="1">
            <a:spLocks noChangeArrowheads="1"/>
          </p:cNvSpPr>
          <p:nvPr/>
        </p:nvSpPr>
        <p:spPr bwMode="auto">
          <a:xfrm>
            <a:off x="1216891" y="6396038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*</a:t>
            </a:r>
            <a:r>
              <a:rPr lang="en-US" sz="2000" dirty="0" smtClean="0">
                <a:latin typeface="+mn-lt"/>
              </a:rPr>
              <a:t>E-section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coordinator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231775" lvl="2" indent="-3175">
              <a:buFontTx/>
              <a:buNone/>
            </a:pPr>
            <a:r>
              <a:rPr lang="en-US" sz="2800" dirty="0" smtClean="0">
                <a:ea typeface="ＭＳ Ｐゴシック" pitchFamily="1" charset="-128"/>
              </a:rPr>
              <a:t>Olivia De Leon</a:t>
            </a:r>
            <a:r>
              <a:rPr lang="en-US" sz="2000" dirty="0" smtClean="0">
                <a:ea typeface="ＭＳ Ｐゴシック" pitchFamily="1" charset="-128"/>
              </a:rPr>
              <a:t> </a:t>
            </a:r>
          </a:p>
          <a:p>
            <a:pPr marL="739775" lvl="3" indent="-57150">
              <a:buFontTx/>
              <a:buNone/>
            </a:pPr>
            <a:r>
              <a:rPr lang="en-US" sz="1800" dirty="0" smtClean="0">
                <a:ea typeface="ＭＳ Ｐゴシック" pitchFamily="1" charset="-128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1" charset="-128"/>
              </a:rPr>
              <a:t>Olivia@epi.ucsf.edu</a:t>
            </a:r>
            <a:endParaRPr lang="en-US" sz="2400" dirty="0" smtClean="0">
              <a:ea typeface="ＭＳ Ｐゴシック" pitchFamily="1" charset="-128"/>
            </a:endParaRPr>
          </a:p>
          <a:p>
            <a:pPr marL="739775" lvl="3" indent="-57150">
              <a:buFontTx/>
              <a:buNone/>
            </a:pPr>
            <a:r>
              <a:rPr lang="en-US" sz="2400" dirty="0" smtClean="0">
                <a:ea typeface="ＭＳ Ｐゴシック" pitchFamily="1" charset="-128"/>
              </a:rPr>
              <a:t> 514-8231 (</a:t>
            </a:r>
            <a:r>
              <a:rPr lang="en-US" sz="2400" dirty="0" err="1" smtClean="0">
                <a:ea typeface="ＭＳ Ｐゴシック" pitchFamily="1" charset="-128"/>
              </a:rPr>
              <a:t>tel</a:t>
            </a:r>
            <a:r>
              <a:rPr lang="en-US" sz="2400" dirty="0" smtClean="0">
                <a:ea typeface="ＭＳ Ｐゴシック" pitchFamily="1" charset="-128"/>
              </a:rPr>
              <a:t>)</a:t>
            </a:r>
          </a:p>
          <a:p>
            <a:pPr marL="739775" lvl="3" indent="-57150">
              <a:buFontTx/>
              <a:buNone/>
            </a:pPr>
            <a:r>
              <a:rPr lang="en-US" sz="2400" dirty="0" smtClean="0">
                <a:ea typeface="ＭＳ Ｐゴシック" pitchFamily="1" charset="-128"/>
              </a:rPr>
              <a:t> 514-8150 (fax)</a:t>
            </a:r>
            <a:endParaRPr lang="en-US" dirty="0" smtClean="0">
              <a:ea typeface="ＭＳ Ｐゴシック" pitchFamily="1" charset="-128"/>
            </a:endParaRPr>
          </a:p>
          <a:p>
            <a:pPr marL="739775" lvl="3" indent="-57150"/>
            <a:endParaRPr lang="en-US" dirty="0" smtClean="0">
              <a:ea typeface="ＭＳ Ｐゴシック" pitchFamily="1" charset="-128"/>
            </a:endParaRPr>
          </a:p>
          <a:p>
            <a:pPr marL="231775" lvl="2" indent="-3175">
              <a:buFontTx/>
              <a:buNone/>
            </a:pPr>
            <a:r>
              <a:rPr lang="en-US" dirty="0" smtClean="0">
                <a:ea typeface="ＭＳ Ｐゴシック" pitchFamily="1" charset="-128"/>
              </a:rPr>
              <a:t>(Please let her know if your email address changes by sending her an email from the new address)</a:t>
            </a:r>
            <a:endParaRPr lang="en-US" sz="1800" dirty="0" smtClean="0">
              <a:ea typeface="ＭＳ Ｐゴシック" pitchFamily="1" charset="-128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953000" y="6026727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400" dirty="0"/>
              <a:t>Olivia De Leon</a:t>
            </a:r>
          </a:p>
        </p:txBody>
      </p:sp>
      <p:pic>
        <p:nvPicPr>
          <p:cNvPr id="7" name="Picture 5" descr="D1BCE5C5-F2D9-4171-9B48-EEE237DA2B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20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ea typeface="ＭＳ Ｐゴシック" pitchFamily="1" charset="-128"/>
              </a:rPr>
              <a:t>Questions?</a:t>
            </a:r>
          </a:p>
        </p:txBody>
      </p:sp>
      <p:pic>
        <p:nvPicPr>
          <p:cNvPr id="2050" name="Picture 2" descr="http://www.granitenet.com.au/assets/images/Sjohnstone/my%20brain%20is%20full%20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914400"/>
            <a:ext cx="457200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Outline</a:t>
            </a:r>
            <a:endParaRPr lang="en-US" sz="4000" b="1" dirty="0" smtClean="0"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About this course</a:t>
            </a:r>
          </a:p>
          <a:p>
            <a:r>
              <a:rPr lang="en-US" sz="3600" dirty="0" smtClean="0">
                <a:ea typeface="ＭＳ Ｐゴシック" pitchFamily="1" charset="-128"/>
              </a:rPr>
              <a:t>The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25735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6412" y="3962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Miriam Kuppermann</a:t>
            </a:r>
            <a:br>
              <a:rPr lang="en-US" dirty="0" smtClean="0"/>
            </a:br>
            <a:r>
              <a:rPr lang="en-US" sz="1800" b="0" dirty="0"/>
              <a:t>Department of Obstetrics and Gynecology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://obgyn.ucsf.edu/mfm/images/kuppermann_m-web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4192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Outline</a:t>
            </a:r>
            <a:endParaRPr lang="en-US" sz="4000" b="1" dirty="0" smtClean="0"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About this course</a:t>
            </a:r>
          </a:p>
          <a:p>
            <a:r>
              <a:rPr lang="en-US" sz="3600" dirty="0" smtClean="0">
                <a:ea typeface="ＭＳ Ｐゴシック" pitchFamily="1" charset="-128"/>
              </a:rPr>
              <a:t>The research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Outline</a:t>
            </a:r>
            <a:endParaRPr lang="en-US" sz="4000" b="1" dirty="0" smtClean="0"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About this course</a:t>
            </a:r>
          </a:p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The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25735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course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Began &gt; 30 years ago</a:t>
            </a:r>
          </a:p>
          <a:p>
            <a:pPr>
              <a:lnSpc>
                <a:spcPct val="9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Also known as the “</a:t>
            </a:r>
            <a:r>
              <a:rPr lang="en-US" dirty="0" err="1" smtClean="0">
                <a:ea typeface="ＭＳ Ｐゴシック" pitchFamily="1" charset="-128"/>
              </a:rPr>
              <a:t>Hulley</a:t>
            </a:r>
            <a:r>
              <a:rPr lang="en-US" dirty="0" smtClean="0">
                <a:ea typeface="ＭＳ Ｐゴシック" pitchFamily="1" charset="-128"/>
              </a:rPr>
              <a:t> Course”</a:t>
            </a:r>
          </a:p>
          <a:p>
            <a:pPr>
              <a:lnSpc>
                <a:spcPct val="9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Steve was the leader for the text (DCR) and designed the course, homework, and instructions to section leaders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953000" y="6165273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Steve </a:t>
            </a:r>
            <a:r>
              <a:rPr lang="en-US" sz="2000" dirty="0" err="1">
                <a:latin typeface="+mn-lt"/>
              </a:rPr>
              <a:t>Hulley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5" descr="CF42737B-CFF2-497E-963B-C004695E13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a typeface="ＭＳ Ｐゴシック" pitchFamily="1" charset="-128"/>
              </a:rPr>
              <a:t>About This Course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ea typeface="ＭＳ Ｐゴシック" pitchFamily="1" charset="-128"/>
              </a:rPr>
              <a:t>Kirsten </a:t>
            </a:r>
            <a:r>
              <a:rPr lang="en-US" sz="4000" dirty="0" err="1" smtClean="0">
                <a:ea typeface="ＭＳ Ｐゴシック" pitchFamily="1" charset="-128"/>
              </a:rPr>
              <a:t>Bibbins</a:t>
            </a:r>
            <a:r>
              <a:rPr lang="en-US" sz="4000" dirty="0" smtClean="0">
                <a:ea typeface="ＭＳ Ｐゴシック" pitchFamily="1" charset="-128"/>
              </a:rPr>
              <a:t>-Domingo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ea typeface="ＭＳ Ｐゴシック" pitchFamily="1" charset="-128"/>
              </a:rPr>
              <a:t>Director until 2011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farm9.staticflickr.com/8147/6982909086_90e698a2a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271145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2438400"/>
            <a:ext cx="533400" cy="76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33505"/>
          <a:stretch/>
        </p:blipFill>
        <p:spPr bwMode="auto">
          <a:xfrm>
            <a:off x="4572000" y="1524000"/>
            <a:ext cx="4053535" cy="44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1447800"/>
            <a:ext cx="2209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2438400"/>
            <a:ext cx="533400" cy="76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33505"/>
          <a:stretch/>
        </p:blipFill>
        <p:spPr bwMode="auto">
          <a:xfrm>
            <a:off x="4572000" y="1524000"/>
            <a:ext cx="4053535" cy="44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2133600"/>
            <a:ext cx="914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/>
          <a:stretch/>
        </p:blipFill>
        <p:spPr bwMode="auto">
          <a:xfrm>
            <a:off x="381000" y="152400"/>
            <a:ext cx="8534400" cy="63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470</Words>
  <Application>Microsoft Office PowerPoint</Application>
  <PresentationFormat>On-screen Show (4:3)</PresentationFormat>
  <Paragraphs>135</Paragraphs>
  <Slides>18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Epi 150.03: Designing Clinical Research  Introduction to the Course &amp; The Research Question</vt:lpstr>
      <vt:lpstr>Miriam Kuppermann Department of Obstetrics and Gynecology </vt:lpstr>
      <vt:lpstr>Outline</vt:lpstr>
      <vt:lpstr>Outline</vt:lpstr>
      <vt:lpstr>About the course</vt:lpstr>
      <vt:lpstr>About This Course</vt:lpstr>
      <vt:lpstr>Website</vt:lpstr>
      <vt:lpstr>Website</vt:lpstr>
      <vt:lpstr>PowerPoint Presentation</vt:lpstr>
      <vt:lpstr>About the reading</vt:lpstr>
      <vt:lpstr>About the reading</vt:lpstr>
      <vt:lpstr>Course objectives</vt:lpstr>
      <vt:lpstr>Course ingredients</vt:lpstr>
      <vt:lpstr>Grades, attendance, interruptions </vt:lpstr>
      <vt:lpstr>Faculty for sections 2014</vt:lpstr>
      <vt:lpstr>Course coordinator</vt:lpstr>
      <vt:lpstr>Questions?</vt:lpstr>
      <vt:lpstr>Outline</vt:lpstr>
    </vt:vector>
  </TitlesOfParts>
  <Company>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cp:lastPrinted>2013-08-05T14:22:15Z</cp:lastPrinted>
  <dcterms:created xsi:type="dcterms:W3CDTF">2012-08-01T14:09:01Z</dcterms:created>
  <dcterms:modified xsi:type="dcterms:W3CDTF">2014-08-04T15:24:04Z</dcterms:modified>
</cp:coreProperties>
</file>