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0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  <p:sldMasterId id="2147483690" r:id="rId7"/>
    <p:sldMasterId id="2147483696" r:id="rId8"/>
    <p:sldMasterId id="2147483702" r:id="rId9"/>
    <p:sldMasterId id="2147483708" r:id="rId10"/>
    <p:sldMasterId id="2147483720" r:id="rId11"/>
    <p:sldMasterId id="2147483726" r:id="rId12"/>
    <p:sldMasterId id="2147483732" r:id="rId13"/>
    <p:sldMasterId id="2147483738" r:id="rId14"/>
  </p:sldMasterIdLst>
  <p:notesMasterIdLst>
    <p:notesMasterId r:id="rId46"/>
  </p:notesMasterIdLst>
  <p:sldIdLst>
    <p:sldId id="256" r:id="rId15"/>
    <p:sldId id="258" r:id="rId16"/>
    <p:sldId id="263" r:id="rId17"/>
    <p:sldId id="264" r:id="rId18"/>
    <p:sldId id="265" r:id="rId19"/>
    <p:sldId id="266" r:id="rId20"/>
    <p:sldId id="267" r:id="rId21"/>
    <p:sldId id="279" r:id="rId22"/>
    <p:sldId id="269" r:id="rId23"/>
    <p:sldId id="277" r:id="rId24"/>
    <p:sldId id="301" r:id="rId25"/>
    <p:sldId id="302" r:id="rId26"/>
    <p:sldId id="303" r:id="rId27"/>
    <p:sldId id="284" r:id="rId28"/>
    <p:sldId id="285" r:id="rId29"/>
    <p:sldId id="287" r:id="rId30"/>
    <p:sldId id="278" r:id="rId31"/>
    <p:sldId id="280" r:id="rId32"/>
    <p:sldId id="281" r:id="rId33"/>
    <p:sldId id="282" r:id="rId34"/>
    <p:sldId id="283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8016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6052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4074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2086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0110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8132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6146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84168" algn="l" defTabSz="896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D9BD4-E075-41D7-8CE0-235F01CF4787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44D48-A56D-4DC7-A05F-04EAF8768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8016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6052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4074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92086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40110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8132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6146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84168" algn="l" defTabSz="8960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6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6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2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28" y="274868"/>
            <a:ext cx="205740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29" y="274868"/>
            <a:ext cx="601980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709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9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8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414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5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6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05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703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5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3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9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408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8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69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09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90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97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3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3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40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57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3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3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01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402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3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3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062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3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3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42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3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3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57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87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1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47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16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92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1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41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41" y="290694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8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6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4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2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0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8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6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84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9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75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7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75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02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35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3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81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9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34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4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63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8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23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69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8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9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394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00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7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89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47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65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7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75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53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0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93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34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30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8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89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7999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35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9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16" indent="0">
              <a:buNone/>
              <a:defRPr sz="2000" b="1"/>
            </a:lvl2pPr>
            <a:lvl3pPr marL="896052" indent="0">
              <a:buNone/>
              <a:defRPr sz="1800" b="1"/>
            </a:lvl3pPr>
            <a:lvl4pPr marL="1344074" indent="0">
              <a:buNone/>
              <a:defRPr sz="1600" b="1"/>
            </a:lvl4pPr>
            <a:lvl5pPr marL="1792086" indent="0">
              <a:buNone/>
              <a:defRPr sz="1600" b="1"/>
            </a:lvl5pPr>
            <a:lvl6pPr marL="2240110" indent="0">
              <a:buNone/>
              <a:defRPr sz="1600" b="1"/>
            </a:lvl6pPr>
            <a:lvl7pPr marL="2688132" indent="0">
              <a:buNone/>
              <a:defRPr sz="1600" b="1"/>
            </a:lvl7pPr>
            <a:lvl8pPr marL="3136146" indent="0">
              <a:buNone/>
              <a:defRPr sz="1600" b="1"/>
            </a:lvl8pPr>
            <a:lvl9pPr marL="3584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8016" indent="0">
              <a:buNone/>
              <a:defRPr sz="2000" b="1"/>
            </a:lvl2pPr>
            <a:lvl3pPr marL="896052" indent="0">
              <a:buNone/>
              <a:defRPr sz="1800" b="1"/>
            </a:lvl3pPr>
            <a:lvl4pPr marL="1344074" indent="0">
              <a:buNone/>
              <a:defRPr sz="1600" b="1"/>
            </a:lvl4pPr>
            <a:lvl5pPr marL="1792086" indent="0">
              <a:buNone/>
              <a:defRPr sz="1600" b="1"/>
            </a:lvl5pPr>
            <a:lvl6pPr marL="2240110" indent="0">
              <a:buNone/>
              <a:defRPr sz="1600" b="1"/>
            </a:lvl6pPr>
            <a:lvl7pPr marL="2688132" indent="0">
              <a:buNone/>
              <a:defRPr sz="1600" b="1"/>
            </a:lvl7pPr>
            <a:lvl8pPr marL="3136146" indent="0">
              <a:buNone/>
              <a:defRPr sz="1600" b="1"/>
            </a:lvl8pPr>
            <a:lvl9pPr marL="3584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85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7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75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610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85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69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87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315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14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66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02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61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62" y="3840564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948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4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401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70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66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1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478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58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59" y="3840538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28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98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29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44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34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330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56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3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31" y="3840511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8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70" y="1562086"/>
            <a:ext cx="8636519" cy="338553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46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216" y="1184178"/>
            <a:ext cx="3857861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5"/>
            <a:ext cx="3966177" cy="307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1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693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430886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82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66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1"/>
            <a:ext cx="6400798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589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41" y="1562085"/>
            <a:ext cx="8636519" cy="338554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3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2186" y="1184152"/>
            <a:ext cx="38578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80863" y="1269393"/>
            <a:ext cx="396617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C191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43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430887"/>
          </a:xfrm>
        </p:spPr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16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9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9" y="27309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9" y="1435101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48016" indent="0">
              <a:buNone/>
              <a:defRPr sz="1200"/>
            </a:lvl2pPr>
            <a:lvl3pPr marL="896052" indent="0">
              <a:buNone/>
              <a:defRPr sz="1000"/>
            </a:lvl3pPr>
            <a:lvl4pPr marL="1344074" indent="0">
              <a:buNone/>
              <a:defRPr sz="1000"/>
            </a:lvl4pPr>
            <a:lvl5pPr marL="1792086" indent="0">
              <a:buNone/>
              <a:defRPr sz="1000"/>
            </a:lvl5pPr>
            <a:lvl6pPr marL="2240110" indent="0">
              <a:buNone/>
              <a:defRPr sz="1000"/>
            </a:lvl6pPr>
            <a:lvl7pPr marL="2688132" indent="0">
              <a:buNone/>
              <a:defRPr sz="1000"/>
            </a:lvl7pPr>
            <a:lvl8pPr marL="3136146" indent="0">
              <a:buNone/>
              <a:defRPr sz="1000"/>
            </a:lvl8pPr>
            <a:lvl9pPr marL="35841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8016" indent="0">
              <a:buNone/>
              <a:defRPr sz="2800"/>
            </a:lvl2pPr>
            <a:lvl3pPr marL="896052" indent="0">
              <a:buNone/>
              <a:defRPr sz="2400"/>
            </a:lvl3pPr>
            <a:lvl4pPr marL="1344074" indent="0">
              <a:buNone/>
              <a:defRPr sz="2000"/>
            </a:lvl4pPr>
            <a:lvl5pPr marL="1792086" indent="0">
              <a:buNone/>
              <a:defRPr sz="2000"/>
            </a:lvl5pPr>
            <a:lvl6pPr marL="2240110" indent="0">
              <a:buNone/>
              <a:defRPr sz="2000"/>
            </a:lvl6pPr>
            <a:lvl7pPr marL="2688132" indent="0">
              <a:buNone/>
              <a:defRPr sz="2000"/>
            </a:lvl7pPr>
            <a:lvl8pPr marL="3136146" indent="0">
              <a:buNone/>
              <a:defRPr sz="2000"/>
            </a:lvl8pPr>
            <a:lvl9pPr marL="35841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8016" indent="0">
              <a:buNone/>
              <a:defRPr sz="1200"/>
            </a:lvl2pPr>
            <a:lvl3pPr marL="896052" indent="0">
              <a:buNone/>
              <a:defRPr sz="1000"/>
            </a:lvl3pPr>
            <a:lvl4pPr marL="1344074" indent="0">
              <a:buNone/>
              <a:defRPr sz="1000"/>
            </a:lvl4pPr>
            <a:lvl5pPr marL="1792086" indent="0">
              <a:buNone/>
              <a:defRPr sz="1000"/>
            </a:lvl5pPr>
            <a:lvl6pPr marL="2240110" indent="0">
              <a:buNone/>
              <a:defRPr sz="1000"/>
            </a:lvl6pPr>
            <a:lvl7pPr marL="2688132" indent="0">
              <a:buNone/>
              <a:defRPr sz="1000"/>
            </a:lvl7pPr>
            <a:lvl8pPr marL="3136146" indent="0">
              <a:buNone/>
              <a:defRPr sz="1000"/>
            </a:lvl8pPr>
            <a:lvl9pPr marL="358416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2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4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vert="horz" lIns="89600" tIns="44801" rIns="89600" bIns="448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394"/>
            <a:ext cx="8229600" cy="4525963"/>
          </a:xfrm>
          <a:prstGeom prst="rect">
            <a:avLst/>
          </a:prstGeom>
        </p:spPr>
        <p:txBody>
          <a:bodyPr vert="horz" lIns="89600" tIns="44801" rIns="89600" bIns="448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80"/>
            <a:ext cx="2133600" cy="365125"/>
          </a:xfrm>
          <a:prstGeom prst="rect">
            <a:avLst/>
          </a:prstGeom>
        </p:spPr>
        <p:txBody>
          <a:bodyPr vert="horz" lIns="89600" tIns="44801" rIns="89600" bIns="448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6D9A-89A5-464B-AA93-938B1CDA359B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61" y="6356580"/>
            <a:ext cx="2895600" cy="365125"/>
          </a:xfrm>
          <a:prstGeom prst="rect">
            <a:avLst/>
          </a:prstGeom>
        </p:spPr>
        <p:txBody>
          <a:bodyPr vert="horz" lIns="89600" tIns="44801" rIns="89600" bIns="448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80"/>
            <a:ext cx="2133600" cy="365125"/>
          </a:xfrm>
          <a:prstGeom prst="rect">
            <a:avLst/>
          </a:prstGeom>
        </p:spPr>
        <p:txBody>
          <a:bodyPr vert="horz" lIns="89600" tIns="44801" rIns="89600" bIns="448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EF46-FBA9-4EAD-B2B5-6DD34DBB6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6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60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6005" indent="-336005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044" indent="-280001" algn="l" defTabSz="8960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0054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074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104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4116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136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158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8172" indent="-224000" algn="l" defTabSz="896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016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052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74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086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110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8132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6146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4168" algn="l" defTabSz="896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30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2401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69" y="1562214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57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 defTabSz="179240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40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921" defTabSz="179240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807" defTabSz="179240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807" defTabSz="179240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6201">
        <a:defRPr>
          <a:latin typeface="+mn-lt"/>
          <a:ea typeface="+mn-ea"/>
          <a:cs typeface="+mn-cs"/>
        </a:defRPr>
      </a:lvl2pPr>
      <a:lvl3pPr marL="1792401">
        <a:defRPr>
          <a:latin typeface="+mn-lt"/>
          <a:ea typeface="+mn-ea"/>
          <a:cs typeface="+mn-cs"/>
        </a:defRPr>
      </a:lvl3pPr>
      <a:lvl4pPr marL="2688610">
        <a:defRPr>
          <a:latin typeface="+mn-lt"/>
          <a:ea typeface="+mn-ea"/>
          <a:cs typeface="+mn-cs"/>
        </a:defRPr>
      </a:lvl4pPr>
      <a:lvl5pPr marL="3584806">
        <a:defRPr>
          <a:latin typeface="+mn-lt"/>
          <a:ea typeface="+mn-ea"/>
          <a:cs typeface="+mn-cs"/>
        </a:defRPr>
      </a:lvl5pPr>
      <a:lvl6pPr marL="4481011">
        <a:defRPr>
          <a:latin typeface="+mn-lt"/>
          <a:ea typeface="+mn-ea"/>
          <a:cs typeface="+mn-cs"/>
        </a:defRPr>
      </a:lvl6pPr>
      <a:lvl7pPr marL="5377212">
        <a:defRPr>
          <a:latin typeface="+mn-lt"/>
          <a:ea typeface="+mn-ea"/>
          <a:cs typeface="+mn-cs"/>
        </a:defRPr>
      </a:lvl7pPr>
      <a:lvl8pPr marL="6273420">
        <a:defRPr>
          <a:latin typeface="+mn-lt"/>
          <a:ea typeface="+mn-ea"/>
          <a:cs typeface="+mn-cs"/>
        </a:defRPr>
      </a:lvl8pPr>
      <a:lvl9pPr marL="716962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6201">
        <a:defRPr>
          <a:latin typeface="+mn-lt"/>
          <a:ea typeface="+mn-ea"/>
          <a:cs typeface="+mn-cs"/>
        </a:defRPr>
      </a:lvl2pPr>
      <a:lvl3pPr marL="1792401">
        <a:defRPr>
          <a:latin typeface="+mn-lt"/>
          <a:ea typeface="+mn-ea"/>
          <a:cs typeface="+mn-cs"/>
        </a:defRPr>
      </a:lvl3pPr>
      <a:lvl4pPr marL="2688610">
        <a:defRPr>
          <a:latin typeface="+mn-lt"/>
          <a:ea typeface="+mn-ea"/>
          <a:cs typeface="+mn-cs"/>
        </a:defRPr>
      </a:lvl4pPr>
      <a:lvl5pPr marL="3584806">
        <a:defRPr>
          <a:latin typeface="+mn-lt"/>
          <a:ea typeface="+mn-ea"/>
          <a:cs typeface="+mn-cs"/>
        </a:defRPr>
      </a:lvl5pPr>
      <a:lvl6pPr marL="4481011">
        <a:defRPr>
          <a:latin typeface="+mn-lt"/>
          <a:ea typeface="+mn-ea"/>
          <a:cs typeface="+mn-cs"/>
        </a:defRPr>
      </a:lvl6pPr>
      <a:lvl7pPr marL="5377212">
        <a:defRPr>
          <a:latin typeface="+mn-lt"/>
          <a:ea typeface="+mn-ea"/>
          <a:cs typeface="+mn-cs"/>
        </a:defRPr>
      </a:lvl7pPr>
      <a:lvl8pPr marL="6273420">
        <a:defRPr>
          <a:latin typeface="+mn-lt"/>
          <a:ea typeface="+mn-ea"/>
          <a:cs typeface="+mn-cs"/>
        </a:defRPr>
      </a:lvl8pPr>
      <a:lvl9pPr marL="7169623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84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622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24" y="1562168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12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 defTabSz="1799622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95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12" defTabSz="1799622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001" defTabSz="1799622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001" defTabSz="1799622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9805">
        <a:defRPr>
          <a:latin typeface="+mn-lt"/>
          <a:ea typeface="+mn-ea"/>
          <a:cs typeface="+mn-cs"/>
        </a:defRPr>
      </a:lvl2pPr>
      <a:lvl3pPr marL="1799622">
        <a:defRPr>
          <a:latin typeface="+mn-lt"/>
          <a:ea typeface="+mn-ea"/>
          <a:cs typeface="+mn-cs"/>
        </a:defRPr>
      </a:lvl3pPr>
      <a:lvl4pPr marL="2699443">
        <a:defRPr>
          <a:latin typeface="+mn-lt"/>
          <a:ea typeface="+mn-ea"/>
          <a:cs typeface="+mn-cs"/>
        </a:defRPr>
      </a:lvl4pPr>
      <a:lvl5pPr marL="3599252">
        <a:defRPr>
          <a:latin typeface="+mn-lt"/>
          <a:ea typeface="+mn-ea"/>
          <a:cs typeface="+mn-cs"/>
        </a:defRPr>
      </a:lvl5pPr>
      <a:lvl6pPr marL="4499067">
        <a:defRPr>
          <a:latin typeface="+mn-lt"/>
          <a:ea typeface="+mn-ea"/>
          <a:cs typeface="+mn-cs"/>
        </a:defRPr>
      </a:lvl6pPr>
      <a:lvl7pPr marL="5398880">
        <a:defRPr>
          <a:latin typeface="+mn-lt"/>
          <a:ea typeface="+mn-ea"/>
          <a:cs typeface="+mn-cs"/>
        </a:defRPr>
      </a:lvl7pPr>
      <a:lvl8pPr marL="6298696">
        <a:defRPr>
          <a:latin typeface="+mn-lt"/>
          <a:ea typeface="+mn-ea"/>
          <a:cs typeface="+mn-cs"/>
        </a:defRPr>
      </a:lvl8pPr>
      <a:lvl9pPr marL="7198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9805">
        <a:defRPr>
          <a:latin typeface="+mn-lt"/>
          <a:ea typeface="+mn-ea"/>
          <a:cs typeface="+mn-cs"/>
        </a:defRPr>
      </a:lvl2pPr>
      <a:lvl3pPr marL="1799622">
        <a:defRPr>
          <a:latin typeface="+mn-lt"/>
          <a:ea typeface="+mn-ea"/>
          <a:cs typeface="+mn-cs"/>
        </a:defRPr>
      </a:lvl3pPr>
      <a:lvl4pPr marL="2699443">
        <a:defRPr>
          <a:latin typeface="+mn-lt"/>
          <a:ea typeface="+mn-ea"/>
          <a:cs typeface="+mn-cs"/>
        </a:defRPr>
      </a:lvl4pPr>
      <a:lvl5pPr marL="3599252">
        <a:defRPr>
          <a:latin typeface="+mn-lt"/>
          <a:ea typeface="+mn-ea"/>
          <a:cs typeface="+mn-cs"/>
        </a:defRPr>
      </a:lvl5pPr>
      <a:lvl6pPr marL="4499067">
        <a:defRPr>
          <a:latin typeface="+mn-lt"/>
          <a:ea typeface="+mn-ea"/>
          <a:cs typeface="+mn-cs"/>
        </a:defRPr>
      </a:lvl6pPr>
      <a:lvl7pPr marL="5398880">
        <a:defRPr>
          <a:latin typeface="+mn-lt"/>
          <a:ea typeface="+mn-ea"/>
          <a:cs typeface="+mn-cs"/>
        </a:defRPr>
      </a:lvl7pPr>
      <a:lvl8pPr marL="6298696">
        <a:defRPr>
          <a:latin typeface="+mn-lt"/>
          <a:ea typeface="+mn-ea"/>
          <a:cs typeface="+mn-cs"/>
        </a:defRPr>
      </a:lvl8pPr>
      <a:lvl9pPr marL="7198509">
        <a:defRPr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58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372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98" y="1562143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786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 defTabSz="18037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69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064" defTabSz="18037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112" defTabSz="18037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112" defTabSz="18037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1851">
        <a:defRPr>
          <a:latin typeface="+mn-lt"/>
          <a:ea typeface="+mn-ea"/>
          <a:cs typeface="+mn-cs"/>
        </a:defRPr>
      </a:lvl2pPr>
      <a:lvl3pPr marL="1803720">
        <a:defRPr>
          <a:latin typeface="+mn-lt"/>
          <a:ea typeface="+mn-ea"/>
          <a:cs typeface="+mn-cs"/>
        </a:defRPr>
      </a:lvl3pPr>
      <a:lvl4pPr marL="2705585">
        <a:defRPr>
          <a:latin typeface="+mn-lt"/>
          <a:ea typeface="+mn-ea"/>
          <a:cs typeface="+mn-cs"/>
        </a:defRPr>
      </a:lvl4pPr>
      <a:lvl5pPr marL="3607442">
        <a:defRPr>
          <a:latin typeface="+mn-lt"/>
          <a:ea typeface="+mn-ea"/>
          <a:cs typeface="+mn-cs"/>
        </a:defRPr>
      </a:lvl5pPr>
      <a:lvl6pPr marL="4509303">
        <a:defRPr>
          <a:latin typeface="+mn-lt"/>
          <a:ea typeface="+mn-ea"/>
          <a:cs typeface="+mn-cs"/>
        </a:defRPr>
      </a:lvl6pPr>
      <a:lvl7pPr marL="5411166">
        <a:defRPr>
          <a:latin typeface="+mn-lt"/>
          <a:ea typeface="+mn-ea"/>
          <a:cs typeface="+mn-cs"/>
        </a:defRPr>
      </a:lvl7pPr>
      <a:lvl8pPr marL="6313027">
        <a:defRPr>
          <a:latin typeface="+mn-lt"/>
          <a:ea typeface="+mn-ea"/>
          <a:cs typeface="+mn-cs"/>
        </a:defRPr>
      </a:lvl8pPr>
      <a:lvl9pPr marL="721489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1851">
        <a:defRPr>
          <a:latin typeface="+mn-lt"/>
          <a:ea typeface="+mn-ea"/>
          <a:cs typeface="+mn-cs"/>
        </a:defRPr>
      </a:lvl2pPr>
      <a:lvl3pPr marL="1803720">
        <a:defRPr>
          <a:latin typeface="+mn-lt"/>
          <a:ea typeface="+mn-ea"/>
          <a:cs typeface="+mn-cs"/>
        </a:defRPr>
      </a:lvl3pPr>
      <a:lvl4pPr marL="2705585">
        <a:defRPr>
          <a:latin typeface="+mn-lt"/>
          <a:ea typeface="+mn-ea"/>
          <a:cs typeface="+mn-cs"/>
        </a:defRPr>
      </a:lvl4pPr>
      <a:lvl5pPr marL="3607442">
        <a:defRPr>
          <a:latin typeface="+mn-lt"/>
          <a:ea typeface="+mn-ea"/>
          <a:cs typeface="+mn-cs"/>
        </a:defRPr>
      </a:lvl5pPr>
      <a:lvl6pPr marL="4509303">
        <a:defRPr>
          <a:latin typeface="+mn-lt"/>
          <a:ea typeface="+mn-ea"/>
          <a:cs typeface="+mn-cs"/>
        </a:defRPr>
      </a:lvl6pPr>
      <a:lvl7pPr marL="5411166">
        <a:defRPr>
          <a:latin typeface="+mn-lt"/>
          <a:ea typeface="+mn-ea"/>
          <a:cs typeface="+mn-cs"/>
        </a:defRPr>
      </a:lvl7pPr>
      <a:lvl8pPr marL="6313027">
        <a:defRPr>
          <a:latin typeface="+mn-lt"/>
          <a:ea typeface="+mn-ea"/>
          <a:cs typeface="+mn-cs"/>
        </a:defRPr>
      </a:lvl8pPr>
      <a:lvl9pPr marL="7214890">
        <a:defRPr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8137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70" y="1562115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758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 defTabSz="1808137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41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20" defTabSz="1808137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231" defTabSz="1808137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231" defTabSz="1808137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0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4066">
        <a:defRPr>
          <a:latin typeface="+mn-lt"/>
          <a:ea typeface="+mn-ea"/>
          <a:cs typeface="+mn-cs"/>
        </a:defRPr>
      </a:lvl2pPr>
      <a:lvl3pPr marL="1808137">
        <a:defRPr>
          <a:latin typeface="+mn-lt"/>
          <a:ea typeface="+mn-ea"/>
          <a:cs typeface="+mn-cs"/>
        </a:defRPr>
      </a:lvl3pPr>
      <a:lvl4pPr marL="2712215">
        <a:defRPr>
          <a:latin typeface="+mn-lt"/>
          <a:ea typeface="+mn-ea"/>
          <a:cs typeface="+mn-cs"/>
        </a:defRPr>
      </a:lvl4pPr>
      <a:lvl5pPr marL="3616282">
        <a:defRPr>
          <a:latin typeface="+mn-lt"/>
          <a:ea typeface="+mn-ea"/>
          <a:cs typeface="+mn-cs"/>
        </a:defRPr>
      </a:lvl5pPr>
      <a:lvl6pPr marL="4520352">
        <a:defRPr>
          <a:latin typeface="+mn-lt"/>
          <a:ea typeface="+mn-ea"/>
          <a:cs typeface="+mn-cs"/>
        </a:defRPr>
      </a:lvl6pPr>
      <a:lvl7pPr marL="5424425">
        <a:defRPr>
          <a:latin typeface="+mn-lt"/>
          <a:ea typeface="+mn-ea"/>
          <a:cs typeface="+mn-cs"/>
        </a:defRPr>
      </a:lvl7pPr>
      <a:lvl8pPr marL="6328497">
        <a:defRPr>
          <a:latin typeface="+mn-lt"/>
          <a:ea typeface="+mn-ea"/>
          <a:cs typeface="+mn-cs"/>
        </a:defRPr>
      </a:lvl8pPr>
      <a:lvl9pPr marL="72325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4066">
        <a:defRPr>
          <a:latin typeface="+mn-lt"/>
          <a:ea typeface="+mn-ea"/>
          <a:cs typeface="+mn-cs"/>
        </a:defRPr>
      </a:lvl2pPr>
      <a:lvl3pPr marL="1808137">
        <a:defRPr>
          <a:latin typeface="+mn-lt"/>
          <a:ea typeface="+mn-ea"/>
          <a:cs typeface="+mn-cs"/>
        </a:defRPr>
      </a:lvl3pPr>
      <a:lvl4pPr marL="2712215">
        <a:defRPr>
          <a:latin typeface="+mn-lt"/>
          <a:ea typeface="+mn-ea"/>
          <a:cs typeface="+mn-cs"/>
        </a:defRPr>
      </a:lvl4pPr>
      <a:lvl5pPr marL="3616282">
        <a:defRPr>
          <a:latin typeface="+mn-lt"/>
          <a:ea typeface="+mn-ea"/>
          <a:cs typeface="+mn-cs"/>
        </a:defRPr>
      </a:lvl5pPr>
      <a:lvl6pPr marL="4520352">
        <a:defRPr>
          <a:latin typeface="+mn-lt"/>
          <a:ea typeface="+mn-ea"/>
          <a:cs typeface="+mn-cs"/>
        </a:defRPr>
      </a:lvl6pPr>
      <a:lvl7pPr marL="5424425">
        <a:defRPr>
          <a:latin typeface="+mn-lt"/>
          <a:ea typeface="+mn-ea"/>
          <a:cs typeface="+mn-cs"/>
        </a:defRPr>
      </a:lvl7pPr>
      <a:lvl8pPr marL="6328497">
        <a:defRPr>
          <a:latin typeface="+mn-lt"/>
          <a:ea typeface="+mn-ea"/>
          <a:cs typeface="+mn-cs"/>
        </a:defRPr>
      </a:lvl8pPr>
      <a:lvl9pPr marL="7232570">
        <a:defRPr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12889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0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741" y="1562085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728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 defTabSz="181288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311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179" defTabSz="181288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0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50358" defTabSz="181288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50358" defTabSz="181288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6445">
        <a:defRPr>
          <a:latin typeface="+mn-lt"/>
          <a:ea typeface="+mn-ea"/>
          <a:cs typeface="+mn-cs"/>
        </a:defRPr>
      </a:lvl2pPr>
      <a:lvl3pPr marL="1812889">
        <a:defRPr>
          <a:latin typeface="+mn-lt"/>
          <a:ea typeface="+mn-ea"/>
          <a:cs typeface="+mn-cs"/>
        </a:defRPr>
      </a:lvl3pPr>
      <a:lvl4pPr marL="2719334">
        <a:defRPr>
          <a:latin typeface="+mn-lt"/>
          <a:ea typeface="+mn-ea"/>
          <a:cs typeface="+mn-cs"/>
        </a:defRPr>
      </a:lvl4pPr>
      <a:lvl5pPr marL="3625779">
        <a:defRPr>
          <a:latin typeface="+mn-lt"/>
          <a:ea typeface="+mn-ea"/>
          <a:cs typeface="+mn-cs"/>
        </a:defRPr>
      </a:lvl5pPr>
      <a:lvl6pPr marL="4532224">
        <a:defRPr>
          <a:latin typeface="+mn-lt"/>
          <a:ea typeface="+mn-ea"/>
          <a:cs typeface="+mn-cs"/>
        </a:defRPr>
      </a:lvl6pPr>
      <a:lvl7pPr marL="5438668">
        <a:defRPr>
          <a:latin typeface="+mn-lt"/>
          <a:ea typeface="+mn-ea"/>
          <a:cs typeface="+mn-cs"/>
        </a:defRPr>
      </a:lvl7pPr>
      <a:lvl8pPr marL="6345113">
        <a:defRPr>
          <a:latin typeface="+mn-lt"/>
          <a:ea typeface="+mn-ea"/>
          <a:cs typeface="+mn-cs"/>
        </a:defRPr>
      </a:lvl8pPr>
      <a:lvl9pPr marL="725155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6445">
        <a:defRPr>
          <a:latin typeface="+mn-lt"/>
          <a:ea typeface="+mn-ea"/>
          <a:cs typeface="+mn-cs"/>
        </a:defRPr>
      </a:lvl2pPr>
      <a:lvl3pPr marL="1812889">
        <a:defRPr>
          <a:latin typeface="+mn-lt"/>
          <a:ea typeface="+mn-ea"/>
          <a:cs typeface="+mn-cs"/>
        </a:defRPr>
      </a:lvl3pPr>
      <a:lvl4pPr marL="2719334">
        <a:defRPr>
          <a:latin typeface="+mn-lt"/>
          <a:ea typeface="+mn-ea"/>
          <a:cs typeface="+mn-cs"/>
        </a:defRPr>
      </a:lvl4pPr>
      <a:lvl5pPr marL="3625779">
        <a:defRPr>
          <a:latin typeface="+mn-lt"/>
          <a:ea typeface="+mn-ea"/>
          <a:cs typeface="+mn-cs"/>
        </a:defRPr>
      </a:lvl5pPr>
      <a:lvl6pPr marL="4532224">
        <a:defRPr>
          <a:latin typeface="+mn-lt"/>
          <a:ea typeface="+mn-ea"/>
          <a:cs typeface="+mn-cs"/>
        </a:defRPr>
      </a:lvl6pPr>
      <a:lvl7pPr marL="5438668">
        <a:defRPr>
          <a:latin typeface="+mn-lt"/>
          <a:ea typeface="+mn-ea"/>
          <a:cs typeface="+mn-cs"/>
        </a:defRPr>
      </a:lvl7pPr>
      <a:lvl8pPr marL="6345113">
        <a:defRPr>
          <a:latin typeface="+mn-lt"/>
          <a:ea typeface="+mn-ea"/>
          <a:cs typeface="+mn-cs"/>
        </a:defRPr>
      </a:lvl8pPr>
      <a:lvl9pPr marL="725155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2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6796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9" y="1562313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57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 defTabSz="1776796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39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23" defTabSz="1776796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385" defTabSz="1776796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385" defTabSz="1776796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88391">
        <a:defRPr>
          <a:latin typeface="+mn-lt"/>
          <a:ea typeface="+mn-ea"/>
          <a:cs typeface="+mn-cs"/>
        </a:defRPr>
      </a:lvl2pPr>
      <a:lvl3pPr marL="1776796">
        <a:defRPr>
          <a:latin typeface="+mn-lt"/>
          <a:ea typeface="+mn-ea"/>
          <a:cs typeface="+mn-cs"/>
        </a:defRPr>
      </a:lvl3pPr>
      <a:lvl4pPr marL="2665207">
        <a:defRPr>
          <a:latin typeface="+mn-lt"/>
          <a:ea typeface="+mn-ea"/>
          <a:cs typeface="+mn-cs"/>
        </a:defRPr>
      </a:lvl4pPr>
      <a:lvl5pPr marL="3553604">
        <a:defRPr>
          <a:latin typeface="+mn-lt"/>
          <a:ea typeface="+mn-ea"/>
          <a:cs typeface="+mn-cs"/>
        </a:defRPr>
      </a:lvl5pPr>
      <a:lvl6pPr marL="4442007">
        <a:defRPr>
          <a:latin typeface="+mn-lt"/>
          <a:ea typeface="+mn-ea"/>
          <a:cs typeface="+mn-cs"/>
        </a:defRPr>
      </a:lvl6pPr>
      <a:lvl7pPr marL="5330410">
        <a:defRPr>
          <a:latin typeface="+mn-lt"/>
          <a:ea typeface="+mn-ea"/>
          <a:cs typeface="+mn-cs"/>
        </a:defRPr>
      </a:lvl7pPr>
      <a:lvl8pPr marL="6218815">
        <a:defRPr>
          <a:latin typeface="+mn-lt"/>
          <a:ea typeface="+mn-ea"/>
          <a:cs typeface="+mn-cs"/>
        </a:defRPr>
      </a:lvl8pPr>
      <a:lvl9pPr marL="710722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88391">
        <a:defRPr>
          <a:latin typeface="+mn-lt"/>
          <a:ea typeface="+mn-ea"/>
          <a:cs typeface="+mn-cs"/>
        </a:defRPr>
      </a:lvl2pPr>
      <a:lvl3pPr marL="1776796">
        <a:defRPr>
          <a:latin typeface="+mn-lt"/>
          <a:ea typeface="+mn-ea"/>
          <a:cs typeface="+mn-cs"/>
        </a:defRPr>
      </a:lvl3pPr>
      <a:lvl4pPr marL="2665207">
        <a:defRPr>
          <a:latin typeface="+mn-lt"/>
          <a:ea typeface="+mn-ea"/>
          <a:cs typeface="+mn-cs"/>
        </a:defRPr>
      </a:lvl4pPr>
      <a:lvl5pPr marL="3553604">
        <a:defRPr>
          <a:latin typeface="+mn-lt"/>
          <a:ea typeface="+mn-ea"/>
          <a:cs typeface="+mn-cs"/>
        </a:defRPr>
      </a:lvl5pPr>
      <a:lvl6pPr marL="4442007">
        <a:defRPr>
          <a:latin typeface="+mn-lt"/>
          <a:ea typeface="+mn-ea"/>
          <a:cs typeface="+mn-cs"/>
        </a:defRPr>
      </a:lvl6pPr>
      <a:lvl7pPr marL="5330410">
        <a:defRPr>
          <a:latin typeface="+mn-lt"/>
          <a:ea typeface="+mn-ea"/>
          <a:cs typeface="+mn-cs"/>
        </a:defRPr>
      </a:lvl7pPr>
      <a:lvl8pPr marL="6218815">
        <a:defRPr>
          <a:latin typeface="+mn-lt"/>
          <a:ea typeface="+mn-ea"/>
          <a:cs typeface="+mn-cs"/>
        </a:defRPr>
      </a:lvl8pPr>
      <a:lvl9pPr marL="7107224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2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773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63" y="1562307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51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 defTabSz="177773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34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35" defTabSz="177773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14" defTabSz="177773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14" defTabSz="177773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88857">
        <a:defRPr>
          <a:latin typeface="+mn-lt"/>
          <a:ea typeface="+mn-ea"/>
          <a:cs typeface="+mn-cs"/>
        </a:defRPr>
      </a:lvl2pPr>
      <a:lvl3pPr marL="1777730">
        <a:defRPr>
          <a:latin typeface="+mn-lt"/>
          <a:ea typeface="+mn-ea"/>
          <a:cs typeface="+mn-cs"/>
        </a:defRPr>
      </a:lvl3pPr>
      <a:lvl4pPr marL="2666605">
        <a:defRPr>
          <a:latin typeface="+mn-lt"/>
          <a:ea typeface="+mn-ea"/>
          <a:cs typeface="+mn-cs"/>
        </a:defRPr>
      </a:lvl4pPr>
      <a:lvl5pPr marL="3555468">
        <a:defRPr>
          <a:latin typeface="+mn-lt"/>
          <a:ea typeface="+mn-ea"/>
          <a:cs typeface="+mn-cs"/>
        </a:defRPr>
      </a:lvl5pPr>
      <a:lvl6pPr marL="4444339">
        <a:defRPr>
          <a:latin typeface="+mn-lt"/>
          <a:ea typeface="+mn-ea"/>
          <a:cs typeface="+mn-cs"/>
        </a:defRPr>
      </a:lvl6pPr>
      <a:lvl7pPr marL="5333206">
        <a:defRPr>
          <a:latin typeface="+mn-lt"/>
          <a:ea typeface="+mn-ea"/>
          <a:cs typeface="+mn-cs"/>
        </a:defRPr>
      </a:lvl7pPr>
      <a:lvl8pPr marL="6222079">
        <a:defRPr>
          <a:latin typeface="+mn-lt"/>
          <a:ea typeface="+mn-ea"/>
          <a:cs typeface="+mn-cs"/>
        </a:defRPr>
      </a:lvl8pPr>
      <a:lvl9pPr marL="71109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88857">
        <a:defRPr>
          <a:latin typeface="+mn-lt"/>
          <a:ea typeface="+mn-ea"/>
          <a:cs typeface="+mn-cs"/>
        </a:defRPr>
      </a:lvl2pPr>
      <a:lvl3pPr marL="1777730">
        <a:defRPr>
          <a:latin typeface="+mn-lt"/>
          <a:ea typeface="+mn-ea"/>
          <a:cs typeface="+mn-cs"/>
        </a:defRPr>
      </a:lvl3pPr>
      <a:lvl4pPr marL="2666605">
        <a:defRPr>
          <a:latin typeface="+mn-lt"/>
          <a:ea typeface="+mn-ea"/>
          <a:cs typeface="+mn-cs"/>
        </a:defRPr>
      </a:lvl4pPr>
      <a:lvl5pPr marL="3555468">
        <a:defRPr>
          <a:latin typeface="+mn-lt"/>
          <a:ea typeface="+mn-ea"/>
          <a:cs typeface="+mn-cs"/>
        </a:defRPr>
      </a:lvl5pPr>
      <a:lvl6pPr marL="4444339">
        <a:defRPr>
          <a:latin typeface="+mn-lt"/>
          <a:ea typeface="+mn-ea"/>
          <a:cs typeface="+mn-cs"/>
        </a:defRPr>
      </a:lvl6pPr>
      <a:lvl7pPr marL="5333206">
        <a:defRPr>
          <a:latin typeface="+mn-lt"/>
          <a:ea typeface="+mn-ea"/>
          <a:cs typeface="+mn-cs"/>
        </a:defRPr>
      </a:lvl7pPr>
      <a:lvl8pPr marL="6222079">
        <a:defRPr>
          <a:latin typeface="+mn-lt"/>
          <a:ea typeface="+mn-ea"/>
          <a:cs typeface="+mn-cs"/>
        </a:defRPr>
      </a:lvl8pPr>
      <a:lvl9pPr marL="711095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1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8664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57" y="1562301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45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 defTabSz="1778664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28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47" defTabSz="1778664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38" defTabSz="1778664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38" defTabSz="1778664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7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89323">
        <a:defRPr>
          <a:latin typeface="+mn-lt"/>
          <a:ea typeface="+mn-ea"/>
          <a:cs typeface="+mn-cs"/>
        </a:defRPr>
      </a:lvl2pPr>
      <a:lvl3pPr marL="1778664">
        <a:defRPr>
          <a:latin typeface="+mn-lt"/>
          <a:ea typeface="+mn-ea"/>
          <a:cs typeface="+mn-cs"/>
        </a:defRPr>
      </a:lvl3pPr>
      <a:lvl4pPr marL="2668003">
        <a:defRPr>
          <a:latin typeface="+mn-lt"/>
          <a:ea typeface="+mn-ea"/>
          <a:cs typeface="+mn-cs"/>
        </a:defRPr>
      </a:lvl4pPr>
      <a:lvl5pPr marL="3557332">
        <a:defRPr>
          <a:latin typeface="+mn-lt"/>
          <a:ea typeface="+mn-ea"/>
          <a:cs typeface="+mn-cs"/>
        </a:defRPr>
      </a:lvl5pPr>
      <a:lvl6pPr marL="4446670">
        <a:defRPr>
          <a:latin typeface="+mn-lt"/>
          <a:ea typeface="+mn-ea"/>
          <a:cs typeface="+mn-cs"/>
        </a:defRPr>
      </a:lvl6pPr>
      <a:lvl7pPr marL="5336003">
        <a:defRPr>
          <a:latin typeface="+mn-lt"/>
          <a:ea typeface="+mn-ea"/>
          <a:cs typeface="+mn-cs"/>
        </a:defRPr>
      </a:lvl7pPr>
      <a:lvl8pPr marL="6225344">
        <a:defRPr>
          <a:latin typeface="+mn-lt"/>
          <a:ea typeface="+mn-ea"/>
          <a:cs typeface="+mn-cs"/>
        </a:defRPr>
      </a:lvl8pPr>
      <a:lvl9pPr marL="711468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89323">
        <a:defRPr>
          <a:latin typeface="+mn-lt"/>
          <a:ea typeface="+mn-ea"/>
          <a:cs typeface="+mn-cs"/>
        </a:defRPr>
      </a:lvl2pPr>
      <a:lvl3pPr marL="1778664">
        <a:defRPr>
          <a:latin typeface="+mn-lt"/>
          <a:ea typeface="+mn-ea"/>
          <a:cs typeface="+mn-cs"/>
        </a:defRPr>
      </a:lvl3pPr>
      <a:lvl4pPr marL="2668003">
        <a:defRPr>
          <a:latin typeface="+mn-lt"/>
          <a:ea typeface="+mn-ea"/>
          <a:cs typeface="+mn-cs"/>
        </a:defRPr>
      </a:lvl4pPr>
      <a:lvl5pPr marL="3557332">
        <a:defRPr>
          <a:latin typeface="+mn-lt"/>
          <a:ea typeface="+mn-ea"/>
          <a:cs typeface="+mn-cs"/>
        </a:defRPr>
      </a:lvl5pPr>
      <a:lvl6pPr marL="4446670">
        <a:defRPr>
          <a:latin typeface="+mn-lt"/>
          <a:ea typeface="+mn-ea"/>
          <a:cs typeface="+mn-cs"/>
        </a:defRPr>
      </a:lvl6pPr>
      <a:lvl7pPr marL="5336003">
        <a:defRPr>
          <a:latin typeface="+mn-lt"/>
          <a:ea typeface="+mn-ea"/>
          <a:cs typeface="+mn-cs"/>
        </a:defRPr>
      </a:lvl7pPr>
      <a:lvl8pPr marL="6225344">
        <a:defRPr>
          <a:latin typeface="+mn-lt"/>
          <a:ea typeface="+mn-ea"/>
          <a:cs typeface="+mn-cs"/>
        </a:defRPr>
      </a:lvl8pPr>
      <a:lvl9pPr marL="7114683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0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0220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47" y="1562291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35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 defTabSz="1780220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18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67" defTabSz="1780220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478" defTabSz="1780220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478" defTabSz="1780220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0100">
        <a:defRPr>
          <a:latin typeface="+mn-lt"/>
          <a:ea typeface="+mn-ea"/>
          <a:cs typeface="+mn-cs"/>
        </a:defRPr>
      </a:lvl2pPr>
      <a:lvl3pPr marL="1780220">
        <a:defRPr>
          <a:latin typeface="+mn-lt"/>
          <a:ea typeface="+mn-ea"/>
          <a:cs typeface="+mn-cs"/>
        </a:defRPr>
      </a:lvl3pPr>
      <a:lvl4pPr marL="2670340">
        <a:defRPr>
          <a:latin typeface="+mn-lt"/>
          <a:ea typeface="+mn-ea"/>
          <a:cs typeface="+mn-cs"/>
        </a:defRPr>
      </a:lvl4pPr>
      <a:lvl5pPr marL="3560444">
        <a:defRPr>
          <a:latin typeface="+mn-lt"/>
          <a:ea typeface="+mn-ea"/>
          <a:cs typeface="+mn-cs"/>
        </a:defRPr>
      </a:lvl5pPr>
      <a:lvl6pPr marL="4450558">
        <a:defRPr>
          <a:latin typeface="+mn-lt"/>
          <a:ea typeface="+mn-ea"/>
          <a:cs typeface="+mn-cs"/>
        </a:defRPr>
      </a:lvl6pPr>
      <a:lvl7pPr marL="5340672">
        <a:defRPr>
          <a:latin typeface="+mn-lt"/>
          <a:ea typeface="+mn-ea"/>
          <a:cs typeface="+mn-cs"/>
        </a:defRPr>
      </a:lvl7pPr>
      <a:lvl8pPr marL="6230788">
        <a:defRPr>
          <a:latin typeface="+mn-lt"/>
          <a:ea typeface="+mn-ea"/>
          <a:cs typeface="+mn-cs"/>
        </a:defRPr>
      </a:lvl8pPr>
      <a:lvl9pPr marL="71209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0100">
        <a:defRPr>
          <a:latin typeface="+mn-lt"/>
          <a:ea typeface="+mn-ea"/>
          <a:cs typeface="+mn-cs"/>
        </a:defRPr>
      </a:lvl2pPr>
      <a:lvl3pPr marL="1780220">
        <a:defRPr>
          <a:latin typeface="+mn-lt"/>
          <a:ea typeface="+mn-ea"/>
          <a:cs typeface="+mn-cs"/>
        </a:defRPr>
      </a:lvl3pPr>
      <a:lvl4pPr marL="2670340">
        <a:defRPr>
          <a:latin typeface="+mn-lt"/>
          <a:ea typeface="+mn-ea"/>
          <a:cs typeface="+mn-cs"/>
        </a:defRPr>
      </a:lvl4pPr>
      <a:lvl5pPr marL="3560444">
        <a:defRPr>
          <a:latin typeface="+mn-lt"/>
          <a:ea typeface="+mn-ea"/>
          <a:cs typeface="+mn-cs"/>
        </a:defRPr>
      </a:lvl5pPr>
      <a:lvl6pPr marL="4450558">
        <a:defRPr>
          <a:latin typeface="+mn-lt"/>
          <a:ea typeface="+mn-ea"/>
          <a:cs typeface="+mn-cs"/>
        </a:defRPr>
      </a:lvl6pPr>
      <a:lvl7pPr marL="5340672">
        <a:defRPr>
          <a:latin typeface="+mn-lt"/>
          <a:ea typeface="+mn-ea"/>
          <a:cs typeface="+mn-cs"/>
        </a:defRPr>
      </a:lvl7pPr>
      <a:lvl8pPr marL="6230788">
        <a:defRPr>
          <a:latin typeface="+mn-lt"/>
          <a:ea typeface="+mn-ea"/>
          <a:cs typeface="+mn-cs"/>
        </a:defRPr>
      </a:lvl8pPr>
      <a:lvl9pPr marL="7120908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95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2088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35" y="1562279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23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 defTabSz="1782088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506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790" defTabSz="1782088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31" defTabSz="1782088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31" defTabSz="1782088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0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1036">
        <a:defRPr>
          <a:latin typeface="+mn-lt"/>
          <a:ea typeface="+mn-ea"/>
          <a:cs typeface="+mn-cs"/>
        </a:defRPr>
      </a:lvl2pPr>
      <a:lvl3pPr marL="1782088">
        <a:defRPr>
          <a:latin typeface="+mn-lt"/>
          <a:ea typeface="+mn-ea"/>
          <a:cs typeface="+mn-cs"/>
        </a:defRPr>
      </a:lvl3pPr>
      <a:lvl4pPr marL="2673142">
        <a:defRPr>
          <a:latin typeface="+mn-lt"/>
          <a:ea typeface="+mn-ea"/>
          <a:cs typeface="+mn-cs"/>
        </a:defRPr>
      </a:lvl4pPr>
      <a:lvl5pPr marL="3564181">
        <a:defRPr>
          <a:latin typeface="+mn-lt"/>
          <a:ea typeface="+mn-ea"/>
          <a:cs typeface="+mn-cs"/>
        </a:defRPr>
      </a:lvl5pPr>
      <a:lvl6pPr marL="4455231">
        <a:defRPr>
          <a:latin typeface="+mn-lt"/>
          <a:ea typeface="+mn-ea"/>
          <a:cs typeface="+mn-cs"/>
        </a:defRPr>
      </a:lvl6pPr>
      <a:lvl7pPr marL="5346279">
        <a:defRPr>
          <a:latin typeface="+mn-lt"/>
          <a:ea typeface="+mn-ea"/>
          <a:cs typeface="+mn-cs"/>
        </a:defRPr>
      </a:lvl7pPr>
      <a:lvl8pPr marL="6237329">
        <a:defRPr>
          <a:latin typeface="+mn-lt"/>
          <a:ea typeface="+mn-ea"/>
          <a:cs typeface="+mn-cs"/>
        </a:defRPr>
      </a:lvl8pPr>
      <a:lvl9pPr marL="712837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1036">
        <a:defRPr>
          <a:latin typeface="+mn-lt"/>
          <a:ea typeface="+mn-ea"/>
          <a:cs typeface="+mn-cs"/>
        </a:defRPr>
      </a:lvl2pPr>
      <a:lvl3pPr marL="1782088">
        <a:defRPr>
          <a:latin typeface="+mn-lt"/>
          <a:ea typeface="+mn-ea"/>
          <a:cs typeface="+mn-cs"/>
        </a:defRPr>
      </a:lvl3pPr>
      <a:lvl4pPr marL="2673142">
        <a:defRPr>
          <a:latin typeface="+mn-lt"/>
          <a:ea typeface="+mn-ea"/>
          <a:cs typeface="+mn-cs"/>
        </a:defRPr>
      </a:lvl4pPr>
      <a:lvl5pPr marL="3564181">
        <a:defRPr>
          <a:latin typeface="+mn-lt"/>
          <a:ea typeface="+mn-ea"/>
          <a:cs typeface="+mn-cs"/>
        </a:defRPr>
      </a:lvl5pPr>
      <a:lvl6pPr marL="4455231">
        <a:defRPr>
          <a:latin typeface="+mn-lt"/>
          <a:ea typeface="+mn-ea"/>
          <a:cs typeface="+mn-cs"/>
        </a:defRPr>
      </a:lvl6pPr>
      <a:lvl7pPr marL="5346279">
        <a:defRPr>
          <a:latin typeface="+mn-lt"/>
          <a:ea typeface="+mn-ea"/>
          <a:cs typeface="+mn-cs"/>
        </a:defRPr>
      </a:lvl7pPr>
      <a:lvl8pPr marL="6237329">
        <a:defRPr>
          <a:latin typeface="+mn-lt"/>
          <a:ea typeface="+mn-ea"/>
          <a:cs typeface="+mn-cs"/>
        </a:defRPr>
      </a:lvl8pPr>
      <a:lvl9pPr marL="7128379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8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3955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23" y="1562268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911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 defTabSz="1783955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94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14" defTabSz="1783955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579" defTabSz="1783955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579" defTabSz="1783955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0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1974">
        <a:defRPr>
          <a:latin typeface="+mn-lt"/>
          <a:ea typeface="+mn-ea"/>
          <a:cs typeface="+mn-cs"/>
        </a:defRPr>
      </a:lvl2pPr>
      <a:lvl3pPr marL="1783955">
        <a:defRPr>
          <a:latin typeface="+mn-lt"/>
          <a:ea typeface="+mn-ea"/>
          <a:cs typeface="+mn-cs"/>
        </a:defRPr>
      </a:lvl3pPr>
      <a:lvl4pPr marL="2675949">
        <a:defRPr>
          <a:latin typeface="+mn-lt"/>
          <a:ea typeface="+mn-ea"/>
          <a:cs typeface="+mn-cs"/>
        </a:defRPr>
      </a:lvl4pPr>
      <a:lvl5pPr marL="3567919">
        <a:defRPr>
          <a:latin typeface="+mn-lt"/>
          <a:ea typeface="+mn-ea"/>
          <a:cs typeface="+mn-cs"/>
        </a:defRPr>
      </a:lvl5pPr>
      <a:lvl6pPr marL="4459906">
        <a:defRPr>
          <a:latin typeface="+mn-lt"/>
          <a:ea typeface="+mn-ea"/>
          <a:cs typeface="+mn-cs"/>
        </a:defRPr>
      </a:lvl6pPr>
      <a:lvl7pPr marL="5351888">
        <a:defRPr>
          <a:latin typeface="+mn-lt"/>
          <a:ea typeface="+mn-ea"/>
          <a:cs typeface="+mn-cs"/>
        </a:defRPr>
      </a:lvl7pPr>
      <a:lvl8pPr marL="6243874">
        <a:defRPr>
          <a:latin typeface="+mn-lt"/>
          <a:ea typeface="+mn-ea"/>
          <a:cs typeface="+mn-cs"/>
        </a:defRPr>
      </a:lvl8pPr>
      <a:lvl9pPr marL="71358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1974">
        <a:defRPr>
          <a:latin typeface="+mn-lt"/>
          <a:ea typeface="+mn-ea"/>
          <a:cs typeface="+mn-cs"/>
        </a:defRPr>
      </a:lvl2pPr>
      <a:lvl3pPr marL="1783955">
        <a:defRPr>
          <a:latin typeface="+mn-lt"/>
          <a:ea typeface="+mn-ea"/>
          <a:cs typeface="+mn-cs"/>
        </a:defRPr>
      </a:lvl3pPr>
      <a:lvl4pPr marL="2675949">
        <a:defRPr>
          <a:latin typeface="+mn-lt"/>
          <a:ea typeface="+mn-ea"/>
          <a:cs typeface="+mn-cs"/>
        </a:defRPr>
      </a:lvl4pPr>
      <a:lvl5pPr marL="3567919">
        <a:defRPr>
          <a:latin typeface="+mn-lt"/>
          <a:ea typeface="+mn-ea"/>
          <a:cs typeface="+mn-cs"/>
        </a:defRPr>
      </a:lvl5pPr>
      <a:lvl6pPr marL="4459906">
        <a:defRPr>
          <a:latin typeface="+mn-lt"/>
          <a:ea typeface="+mn-ea"/>
          <a:cs typeface="+mn-cs"/>
        </a:defRPr>
      </a:lvl6pPr>
      <a:lvl7pPr marL="5351888">
        <a:defRPr>
          <a:latin typeface="+mn-lt"/>
          <a:ea typeface="+mn-ea"/>
          <a:cs typeface="+mn-cs"/>
        </a:defRPr>
      </a:lvl7pPr>
      <a:lvl8pPr marL="6243874">
        <a:defRPr>
          <a:latin typeface="+mn-lt"/>
          <a:ea typeface="+mn-ea"/>
          <a:cs typeface="+mn-cs"/>
        </a:defRPr>
      </a:lvl8pPr>
      <a:lvl9pPr marL="7135861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6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6451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07" y="1562252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95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 defTabSz="1786451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78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46" defTabSz="1786451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648" defTabSz="1786451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648" defTabSz="1786451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3225">
        <a:defRPr>
          <a:latin typeface="+mn-lt"/>
          <a:ea typeface="+mn-ea"/>
          <a:cs typeface="+mn-cs"/>
        </a:defRPr>
      </a:lvl2pPr>
      <a:lvl3pPr marL="1786451">
        <a:defRPr>
          <a:latin typeface="+mn-lt"/>
          <a:ea typeface="+mn-ea"/>
          <a:cs typeface="+mn-cs"/>
        </a:defRPr>
      </a:lvl3pPr>
      <a:lvl4pPr marL="2679692">
        <a:defRPr>
          <a:latin typeface="+mn-lt"/>
          <a:ea typeface="+mn-ea"/>
          <a:cs typeface="+mn-cs"/>
        </a:defRPr>
      </a:lvl4pPr>
      <a:lvl5pPr marL="3572915">
        <a:defRPr>
          <a:latin typeface="+mn-lt"/>
          <a:ea typeface="+mn-ea"/>
          <a:cs typeface="+mn-cs"/>
        </a:defRPr>
      </a:lvl5pPr>
      <a:lvl6pPr marL="4466149">
        <a:defRPr>
          <a:latin typeface="+mn-lt"/>
          <a:ea typeface="+mn-ea"/>
          <a:cs typeface="+mn-cs"/>
        </a:defRPr>
      </a:lvl6pPr>
      <a:lvl7pPr marL="5359378">
        <a:defRPr>
          <a:latin typeface="+mn-lt"/>
          <a:ea typeface="+mn-ea"/>
          <a:cs typeface="+mn-cs"/>
        </a:defRPr>
      </a:lvl7pPr>
      <a:lvl8pPr marL="6252613">
        <a:defRPr>
          <a:latin typeface="+mn-lt"/>
          <a:ea typeface="+mn-ea"/>
          <a:cs typeface="+mn-cs"/>
        </a:defRPr>
      </a:lvl8pPr>
      <a:lvl9pPr marL="714585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3225">
        <a:defRPr>
          <a:latin typeface="+mn-lt"/>
          <a:ea typeface="+mn-ea"/>
          <a:cs typeface="+mn-cs"/>
        </a:defRPr>
      </a:lvl2pPr>
      <a:lvl3pPr marL="1786451">
        <a:defRPr>
          <a:latin typeface="+mn-lt"/>
          <a:ea typeface="+mn-ea"/>
          <a:cs typeface="+mn-cs"/>
        </a:defRPr>
      </a:lvl3pPr>
      <a:lvl4pPr marL="2679692">
        <a:defRPr>
          <a:latin typeface="+mn-lt"/>
          <a:ea typeface="+mn-ea"/>
          <a:cs typeface="+mn-cs"/>
        </a:defRPr>
      </a:lvl4pPr>
      <a:lvl5pPr marL="3572915">
        <a:defRPr>
          <a:latin typeface="+mn-lt"/>
          <a:ea typeface="+mn-ea"/>
          <a:cs typeface="+mn-cs"/>
        </a:defRPr>
      </a:lvl5pPr>
      <a:lvl6pPr marL="4466149">
        <a:defRPr>
          <a:latin typeface="+mn-lt"/>
          <a:ea typeface="+mn-ea"/>
          <a:cs typeface="+mn-cs"/>
        </a:defRPr>
      </a:lvl6pPr>
      <a:lvl7pPr marL="5359378">
        <a:defRPr>
          <a:latin typeface="+mn-lt"/>
          <a:ea typeface="+mn-ea"/>
          <a:cs typeface="+mn-cs"/>
        </a:defRPr>
      </a:lvl7pPr>
      <a:lvl8pPr marL="6252613">
        <a:defRPr>
          <a:latin typeface="+mn-lt"/>
          <a:ea typeface="+mn-ea"/>
          <a:cs typeface="+mn-cs"/>
        </a:defRPr>
      </a:lvl8pPr>
      <a:lvl9pPr marL="7145851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150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9269"/>
            <a:endParaRPr sz="3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025" y="485941"/>
            <a:ext cx="87659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889" y="1562234"/>
            <a:ext cx="8636519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93877" y="6643314"/>
            <a:ext cx="97863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 defTabSz="1789269"/>
            <a:r>
              <a:rPr lang="en-US" spc="-40" smtClean="0">
                <a:solidFill>
                  <a:prstClr val="black"/>
                </a:solidFill>
              </a:rPr>
              <a:t>9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30" smtClean="0">
                <a:solidFill>
                  <a:prstClr val="black"/>
                </a:solidFill>
              </a:rPr>
              <a:t>M</a:t>
            </a:r>
            <a:r>
              <a:rPr lang="en-US" spc="-20" smtClean="0">
                <a:solidFill>
                  <a:prstClr val="black"/>
                </a:solidFill>
              </a:rPr>
              <a:t>a</a:t>
            </a:r>
            <a:r>
              <a:rPr lang="en-US" spc="-10" smtClean="0">
                <a:solidFill>
                  <a:prstClr val="black"/>
                </a:solidFill>
              </a:rPr>
              <a:t>rch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2015</a:t>
            </a:r>
            <a:endParaRPr lang="en-US" spc="-40" dirty="0">
              <a:solidFill>
                <a:prstClr val="black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291460" y="6643314"/>
            <a:ext cx="25580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4882" defTabSz="1789269"/>
            <a:r>
              <a:rPr lang="en-US" spc="20" smtClean="0">
                <a:solidFill>
                  <a:prstClr val="black"/>
                </a:solidFill>
              </a:rPr>
              <a:t>Intr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mtClean="0">
                <a:solidFill>
                  <a:prstClr val="black"/>
                </a:solidFill>
              </a:rPr>
              <a:t>duction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to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10" smtClean="0">
                <a:solidFill>
                  <a:prstClr val="black"/>
                </a:solidFill>
              </a:rPr>
              <a:t>B</a:t>
            </a:r>
            <a:r>
              <a:rPr lang="en-US" spc="-50" smtClean="0">
                <a:solidFill>
                  <a:prstClr val="black"/>
                </a:solidFill>
              </a:rPr>
              <a:t>a</a:t>
            </a:r>
            <a:r>
              <a:rPr lang="en-US" spc="-59" smtClean="0">
                <a:solidFill>
                  <a:prstClr val="black"/>
                </a:solidFill>
              </a:rPr>
              <a:t>yesian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30" smtClean="0">
                <a:solidFill>
                  <a:prstClr val="black"/>
                </a:solidFill>
              </a:rPr>
              <a:t>Risk</a:t>
            </a:r>
            <a:r>
              <a:rPr lang="en-US" spc="79" smtClean="0">
                <a:solidFill>
                  <a:prstClr val="black"/>
                </a:solidFill>
              </a:rPr>
              <a:t> </a:t>
            </a:r>
            <a:r>
              <a:rPr lang="en-US" spc="40" smtClean="0">
                <a:solidFill>
                  <a:prstClr val="black"/>
                </a:solidFill>
              </a:rPr>
              <a:t>M</a:t>
            </a:r>
            <a:r>
              <a:rPr lang="en-US" spc="50" smtClean="0">
                <a:solidFill>
                  <a:prstClr val="black"/>
                </a:solidFill>
              </a:rPr>
              <a:t>o</a:t>
            </a:r>
            <a:r>
              <a:rPr lang="en-US" spc="-50" smtClean="0">
                <a:solidFill>
                  <a:prstClr val="black"/>
                </a:solidFill>
              </a:rPr>
              <a:t>dels</a:t>
            </a:r>
            <a:endParaRPr lang="en-US" spc="-50" dirty="0">
              <a:solidFill>
                <a:prstClr val="black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871" y="6643314"/>
            <a:ext cx="6624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9720" defTabSz="1789269"/>
            <a:fld id="{81D60167-4931-47E6-BA6A-407CBD079E47}" type="slidenum">
              <a:rPr lang="en-US" spc="-40" smtClean="0">
                <a:solidFill>
                  <a:prstClr val="black"/>
                </a:solidFill>
              </a:rPr>
              <a:pPr marL="49720" defTabSz="1789269"/>
              <a:t>‹#›</a:t>
            </a:fld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297" smtClean="0">
                <a:solidFill>
                  <a:prstClr val="black"/>
                </a:solidFill>
              </a:rPr>
              <a:t>/</a:t>
            </a:r>
            <a:r>
              <a:rPr lang="en-US" spc="89" smtClean="0">
                <a:solidFill>
                  <a:prstClr val="black"/>
                </a:solidFill>
              </a:rPr>
              <a:t> </a:t>
            </a:r>
            <a:r>
              <a:rPr lang="en-US" spc="-40" smtClean="0">
                <a:solidFill>
                  <a:prstClr val="black"/>
                </a:solidFill>
              </a:rPr>
              <a:t>101</a:t>
            </a:r>
            <a:endParaRPr lang="en-US" spc="-4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4634">
        <a:defRPr>
          <a:latin typeface="+mn-lt"/>
          <a:ea typeface="+mn-ea"/>
          <a:cs typeface="+mn-cs"/>
        </a:defRPr>
      </a:lvl2pPr>
      <a:lvl3pPr marL="1789269">
        <a:defRPr>
          <a:latin typeface="+mn-lt"/>
          <a:ea typeface="+mn-ea"/>
          <a:cs typeface="+mn-cs"/>
        </a:defRPr>
      </a:lvl3pPr>
      <a:lvl4pPr marL="2683911">
        <a:defRPr>
          <a:latin typeface="+mn-lt"/>
          <a:ea typeface="+mn-ea"/>
          <a:cs typeface="+mn-cs"/>
        </a:defRPr>
      </a:lvl4pPr>
      <a:lvl5pPr marL="3578541">
        <a:defRPr>
          <a:latin typeface="+mn-lt"/>
          <a:ea typeface="+mn-ea"/>
          <a:cs typeface="+mn-cs"/>
        </a:defRPr>
      </a:lvl5pPr>
      <a:lvl6pPr marL="4473182">
        <a:defRPr>
          <a:latin typeface="+mn-lt"/>
          <a:ea typeface="+mn-ea"/>
          <a:cs typeface="+mn-cs"/>
        </a:defRPr>
      </a:lvl6pPr>
      <a:lvl7pPr marL="5367818">
        <a:defRPr>
          <a:latin typeface="+mn-lt"/>
          <a:ea typeface="+mn-ea"/>
          <a:cs typeface="+mn-cs"/>
        </a:defRPr>
      </a:lvl7pPr>
      <a:lvl8pPr marL="6262460">
        <a:defRPr>
          <a:latin typeface="+mn-lt"/>
          <a:ea typeface="+mn-ea"/>
          <a:cs typeface="+mn-cs"/>
        </a:defRPr>
      </a:lvl8pPr>
      <a:lvl9pPr marL="715710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4634">
        <a:defRPr>
          <a:latin typeface="+mn-lt"/>
          <a:ea typeface="+mn-ea"/>
          <a:cs typeface="+mn-cs"/>
        </a:defRPr>
      </a:lvl2pPr>
      <a:lvl3pPr marL="1789269">
        <a:defRPr>
          <a:latin typeface="+mn-lt"/>
          <a:ea typeface="+mn-ea"/>
          <a:cs typeface="+mn-cs"/>
        </a:defRPr>
      </a:lvl3pPr>
      <a:lvl4pPr marL="2683911">
        <a:defRPr>
          <a:latin typeface="+mn-lt"/>
          <a:ea typeface="+mn-ea"/>
          <a:cs typeface="+mn-cs"/>
        </a:defRPr>
      </a:lvl4pPr>
      <a:lvl5pPr marL="3578541">
        <a:defRPr>
          <a:latin typeface="+mn-lt"/>
          <a:ea typeface="+mn-ea"/>
          <a:cs typeface="+mn-cs"/>
        </a:defRPr>
      </a:lvl5pPr>
      <a:lvl6pPr marL="4473182">
        <a:defRPr>
          <a:latin typeface="+mn-lt"/>
          <a:ea typeface="+mn-ea"/>
          <a:cs typeface="+mn-cs"/>
        </a:defRPr>
      </a:lvl6pPr>
      <a:lvl7pPr marL="5367818">
        <a:defRPr>
          <a:latin typeface="+mn-lt"/>
          <a:ea typeface="+mn-ea"/>
          <a:cs typeface="+mn-cs"/>
        </a:defRPr>
      </a:lvl7pPr>
      <a:lvl8pPr marL="6262460">
        <a:defRPr>
          <a:latin typeface="+mn-lt"/>
          <a:ea typeface="+mn-ea"/>
          <a:cs typeface="+mn-cs"/>
        </a:defRPr>
      </a:lvl8pPr>
      <a:lvl9pPr marL="715710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8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Spatial Regression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2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69" dirty="0"/>
              <a:t>Conditiona</a:t>
            </a:r>
            <a:r>
              <a:rPr spc="-30" dirty="0"/>
              <a:t>l</a:t>
            </a:r>
            <a:r>
              <a:rPr spc="79" dirty="0"/>
              <a:t> </a:t>
            </a:r>
            <a:r>
              <a:rPr spc="-79" dirty="0"/>
              <a:t>aut</a:t>
            </a:r>
            <a:r>
              <a:rPr spc="-178" dirty="0"/>
              <a:t>o</a:t>
            </a:r>
            <a:r>
              <a:rPr spc="-139" dirty="0"/>
              <a:t>regressive</a:t>
            </a:r>
            <a:r>
              <a:rPr spc="50" dirty="0"/>
              <a:t> </a:t>
            </a:r>
            <a:r>
              <a:rPr spc="79" dirty="0"/>
              <a:t>(C</a:t>
            </a:r>
            <a:r>
              <a:rPr spc="89" dirty="0"/>
              <a:t>A</a:t>
            </a:r>
            <a:r>
              <a:rPr spc="40" dirty="0"/>
              <a:t>R)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2257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-1" y="122574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53971" y="1562313"/>
            <a:ext cx="8636519" cy="1820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8849" marR="92572">
              <a:lnSpc>
                <a:spcPct val="102600"/>
              </a:lnSpc>
            </a:pPr>
            <a:r>
              <a:rPr spc="-50" dirty="0"/>
              <a:t>T</a:t>
            </a:r>
            <a:r>
              <a:rPr spc="-139" dirty="0"/>
              <a:t>o</a:t>
            </a:r>
            <a:r>
              <a:rPr spc="109" dirty="0"/>
              <a:t> </a:t>
            </a:r>
            <a:r>
              <a:rPr spc="-149" dirty="0"/>
              <a:t>m</a:t>
            </a:r>
            <a:r>
              <a:rPr spc="-40" dirty="0"/>
              <a:t>o</a:t>
            </a:r>
            <a:r>
              <a:rPr spc="-109" dirty="0"/>
              <a:t>del</a:t>
            </a:r>
            <a:r>
              <a:rPr spc="109" dirty="0"/>
              <a:t> </a:t>
            </a:r>
            <a:r>
              <a:rPr spc="-129" dirty="0"/>
              <a:t>CH</a:t>
            </a:r>
            <a:r>
              <a:rPr spc="-50" dirty="0"/>
              <a:t>,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109" dirty="0"/>
              <a:t> </a:t>
            </a:r>
            <a:r>
              <a:rPr spc="-178" dirty="0"/>
              <a:t>Gaussian</a:t>
            </a:r>
            <a:r>
              <a:rPr spc="119" dirty="0"/>
              <a:t> </a:t>
            </a:r>
            <a:r>
              <a:rPr spc="-79" dirty="0"/>
              <a:t>M</a:t>
            </a:r>
            <a:r>
              <a:rPr spc="-109" dirty="0"/>
              <a:t>a</a:t>
            </a:r>
            <a:r>
              <a:rPr spc="-20" dirty="0"/>
              <a:t>r</a:t>
            </a:r>
            <a:r>
              <a:rPr spc="-89" dirty="0"/>
              <a:t>k</a:t>
            </a:r>
            <a:r>
              <a:rPr spc="-119" dirty="0"/>
              <a:t>ov</a:t>
            </a:r>
            <a:r>
              <a:rPr spc="109" dirty="0"/>
              <a:t> </a:t>
            </a:r>
            <a:r>
              <a:rPr spc="-99" dirty="0"/>
              <a:t>random</a:t>
            </a:r>
            <a:r>
              <a:rPr spc="109" dirty="0"/>
              <a:t> </a:t>
            </a:r>
            <a:r>
              <a:rPr spc="-59" dirty="0"/>
              <a:t>field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30" dirty="0"/>
              <a:t>ri</a:t>
            </a:r>
            <a:r>
              <a:rPr spc="-10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119" dirty="0"/>
              <a:t>is</a:t>
            </a:r>
            <a:r>
              <a:rPr spc="-99" dirty="0"/>
              <a:t> </a:t>
            </a:r>
            <a:r>
              <a:rPr spc="-89" dirty="0"/>
              <a:t>most</a:t>
            </a:r>
            <a:r>
              <a:rPr spc="109" dirty="0"/>
              <a:t> </a:t>
            </a:r>
            <a:r>
              <a:rPr spc="-129" dirty="0"/>
              <a:t>com</a:t>
            </a:r>
            <a:r>
              <a:rPr spc="-89" dirty="0"/>
              <a:t>monly</a:t>
            </a:r>
            <a:r>
              <a:rPr spc="109" dirty="0"/>
              <a:t> </a:t>
            </a:r>
            <a:r>
              <a:rPr spc="-178" dirty="0"/>
              <a:t>used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109" dirty="0"/>
              <a:t>d</a:t>
            </a:r>
            <a:r>
              <a:rPr spc="-119" dirty="0"/>
              <a:t>is</a:t>
            </a:r>
            <a:r>
              <a:rPr spc="-238" dirty="0"/>
              <a:t>ease</a:t>
            </a:r>
            <a:r>
              <a:rPr spc="109" dirty="0"/>
              <a:t> </a:t>
            </a:r>
            <a:r>
              <a:rPr spc="-99" dirty="0"/>
              <a:t>mapping</a:t>
            </a:r>
          </a:p>
          <a:p>
            <a:pPr marL="558849" marR="9842">
              <a:lnSpc>
                <a:spcPct val="102600"/>
              </a:lnSpc>
              <a:spcBef>
                <a:spcPts val="595"/>
              </a:spcBef>
            </a:pPr>
            <a:r>
              <a:rPr spc="-149" dirty="0"/>
              <a:t>These</a:t>
            </a:r>
            <a:r>
              <a:rPr spc="109" dirty="0"/>
              <a:t> </a:t>
            </a:r>
            <a:r>
              <a:rPr spc="-149" dirty="0"/>
              <a:t>m</a:t>
            </a:r>
            <a:r>
              <a:rPr spc="-40" dirty="0"/>
              <a:t>o</a:t>
            </a:r>
            <a:r>
              <a:rPr spc="-159" dirty="0"/>
              <a:t>dels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29" dirty="0"/>
              <a:t>re</a:t>
            </a:r>
            <a:r>
              <a:rPr spc="109" dirty="0"/>
              <a:t> </a:t>
            </a:r>
            <a:r>
              <a:rPr spc="-99" dirty="0"/>
              <a:t>usually</a:t>
            </a:r>
            <a:r>
              <a:rPr spc="109" dirty="0"/>
              <a:t> </a:t>
            </a:r>
            <a:r>
              <a:rPr spc="-178" dirty="0"/>
              <a:t>s</a:t>
            </a:r>
            <a:r>
              <a:rPr spc="-139" dirty="0"/>
              <a:t>p</a:t>
            </a:r>
            <a:r>
              <a:rPr spc="-99" dirty="0"/>
              <a:t>ecified</a:t>
            </a:r>
            <a:r>
              <a:rPr spc="109" dirty="0"/>
              <a:t> </a:t>
            </a:r>
            <a:r>
              <a:rPr spc="-159" dirty="0"/>
              <a:t>b</a:t>
            </a:r>
            <a:r>
              <a:rPr spc="-99" dirty="0"/>
              <a:t>y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109" dirty="0"/>
              <a:t> </a:t>
            </a:r>
            <a:r>
              <a:rPr spc="-119" dirty="0"/>
              <a:t>set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39" dirty="0"/>
              <a:t>rea-s</a:t>
            </a:r>
            <a:r>
              <a:rPr spc="-99" dirty="0"/>
              <a:t>p</a:t>
            </a:r>
            <a:r>
              <a:rPr spc="-79" dirty="0"/>
              <a:t>ecific</a:t>
            </a:r>
            <a:r>
              <a:rPr spc="109" dirty="0"/>
              <a:t> </a:t>
            </a:r>
            <a:r>
              <a:rPr spc="-89" dirty="0"/>
              <a:t>spatia</a:t>
            </a:r>
            <a:r>
              <a:rPr spc="-20" dirty="0"/>
              <a:t>lly </a:t>
            </a:r>
            <a:r>
              <a:rPr spc="-139" dirty="0"/>
              <a:t>c</a:t>
            </a:r>
            <a:r>
              <a:rPr spc="-218" dirty="0"/>
              <a:t>o</a:t>
            </a:r>
            <a:r>
              <a:rPr spc="-79" dirty="0"/>
              <a:t>rrelated</a:t>
            </a:r>
            <a:r>
              <a:rPr spc="109" dirty="0"/>
              <a:t> </a:t>
            </a:r>
            <a:r>
              <a:rPr spc="-208" dirty="0"/>
              <a:t>Ga</a:t>
            </a:r>
            <a:r>
              <a:rPr spc="-159" dirty="0"/>
              <a:t>u</a:t>
            </a:r>
            <a:r>
              <a:rPr spc="-278" dirty="0"/>
              <a:t>s</a:t>
            </a:r>
            <a:r>
              <a:rPr spc="-149" dirty="0"/>
              <a:t>sia</a:t>
            </a:r>
            <a:r>
              <a:rPr spc="-99" dirty="0"/>
              <a:t>n</a:t>
            </a:r>
            <a:r>
              <a:rPr spc="109" dirty="0"/>
              <a:t> </a:t>
            </a:r>
            <a:r>
              <a:rPr spc="-99" dirty="0"/>
              <a:t>random</a:t>
            </a:r>
            <a:r>
              <a:rPr spc="109" dirty="0"/>
              <a:t> </a:t>
            </a:r>
            <a:r>
              <a:rPr spc="-109" dirty="0"/>
              <a:t>effects</a:t>
            </a:r>
            <a:r>
              <a:rPr spc="109" dirty="0"/>
              <a:t> </a:t>
            </a:r>
            <a:r>
              <a:rPr i="1" spc="-99" dirty="0"/>
              <a:t>u</a:t>
            </a:r>
            <a:r>
              <a:rPr sz="2400" i="1" spc="59" baseline="-10416" dirty="0"/>
              <a:t>i</a:t>
            </a:r>
            <a:r>
              <a:rPr sz="2400" i="1" spc="-282" baseline="-10416" dirty="0"/>
              <a:t> 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20" dirty="0"/>
              <a:t>i</a:t>
            </a:r>
            <a:r>
              <a:rPr i="1" spc="198" dirty="0"/>
              <a:t> </a:t>
            </a:r>
            <a:r>
              <a:rPr spc="387" dirty="0"/>
              <a:t>=</a:t>
            </a:r>
            <a:r>
              <a:rPr spc="-10" dirty="0"/>
              <a:t> </a:t>
            </a:r>
            <a:r>
              <a:rPr spc="-149" dirty="0"/>
              <a:t>1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16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99" dirty="0"/>
              <a:t>n</a:t>
            </a:r>
            <a:r>
              <a:rPr i="1" spc="149" dirty="0"/>
              <a:t> </a:t>
            </a:r>
            <a:r>
              <a:rPr spc="-149" dirty="0"/>
              <a:t>where</a:t>
            </a:r>
            <a:r>
              <a:rPr spc="109" dirty="0"/>
              <a:t> </a:t>
            </a:r>
            <a:r>
              <a:rPr i="1" spc="-99" dirty="0"/>
              <a:t>n</a:t>
            </a:r>
            <a:r>
              <a:rPr i="1" spc="149" dirty="0"/>
              <a:t> </a:t>
            </a:r>
            <a:r>
              <a:rPr spc="-119" dirty="0"/>
              <a:t>is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-40" dirty="0"/>
              <a:t> </a:t>
            </a:r>
            <a:r>
              <a:rPr spc="-119" dirty="0"/>
              <a:t>num</a:t>
            </a:r>
            <a:r>
              <a:rPr spc="-40" dirty="0"/>
              <a:t>b</a:t>
            </a:r>
            <a:r>
              <a:rPr spc="-129" dirty="0"/>
              <a:t>er</a:t>
            </a:r>
            <a:r>
              <a:rPr spc="10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78" dirty="0"/>
              <a:t>reas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89" dirty="0"/>
              <a:t>study</a:t>
            </a:r>
            <a:r>
              <a:rPr spc="109" dirty="0"/>
              <a:t> </a:t>
            </a:r>
            <a:r>
              <a:rPr spc="-109" dirty="0"/>
              <a:t>region</a:t>
            </a:r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63070" y="3613296"/>
            <a:ext cx="2364089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b="1" spc="-69" dirty="0">
                <a:solidFill>
                  <a:prstClr val="black"/>
                </a:solidFill>
                <a:latin typeface="Gill Sans MT"/>
                <a:cs typeface="Gill Sans MT"/>
              </a:rPr>
              <a:t>u</a:t>
            </a:r>
            <a:r>
              <a:rPr sz="2400" i="1" spc="30" baseline="-10416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4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11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81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347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2400" i="1" spc="-341" baseline="-13888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i="1" spc="44" baseline="-277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i="1" spc="-30" baseline="-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16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149" baseline="-37878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3400" i="1" baseline="-37878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3400" i="1" spc="-341" baseline="-3787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3735" y="3428923"/>
            <a:ext cx="177590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9903" y="3777713"/>
            <a:ext cx="314876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59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139278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35435" y="4472548"/>
            <a:ext cx="274572" cy="0"/>
          </a:xfrm>
          <a:custGeom>
            <a:avLst/>
            <a:gdLst/>
            <a:ahLst/>
            <a:cxnLst/>
            <a:rect l="l" t="t" r="r" b="b"/>
            <a:pathLst>
              <a:path w="138430">
                <a:moveTo>
                  <a:pt x="0" y="0"/>
                </a:moveTo>
                <a:lnTo>
                  <a:pt x="137909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49745" y="3903810"/>
            <a:ext cx="6574612" cy="725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9166" algn="ctr"/>
            <a:r>
              <a:rPr sz="1600" i="1" spc="-226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i="1" spc="44" baseline="-13888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baseline="-13888">
              <a:solidFill>
                <a:prstClr val="black"/>
              </a:solidFill>
              <a:latin typeface="Arial"/>
              <a:cs typeface="Arial"/>
            </a:endParaRPr>
          </a:p>
          <a:p>
            <a:pPr marL="24719">
              <a:spcBef>
                <a:spcPts val="1140"/>
              </a:spcBef>
            </a:pPr>
            <a:r>
              <a:rPr sz="2400" i="1" spc="327" baseline="-20833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52" baseline="-20833" dirty="0">
                <a:solidFill>
                  <a:prstClr val="black"/>
                </a:solidFill>
                <a:latin typeface="Meiryo"/>
                <a:cs typeface="Meiryo"/>
              </a:rPr>
              <a:t>∈</a:t>
            </a:r>
            <a:r>
              <a:rPr sz="2400" i="1" spc="-341" baseline="-20833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i="1" spc="44" baseline="-4166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i="1" baseline="-416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14" baseline="-416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77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denotes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la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neigh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ours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9204" y="4309489"/>
            <a:ext cx="654942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  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1432" y="4410296"/>
            <a:ext cx="144843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226" dirty="0">
                <a:solidFill>
                  <a:prstClr val="black"/>
                </a:solidFill>
                <a:latin typeface="Verdana"/>
                <a:cs typeface="Verdana"/>
              </a:rPr>
              <a:t>δ</a:t>
            </a:r>
            <a:endParaRPr sz="160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5819" y="4481495"/>
            <a:ext cx="894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3675" y="4253304"/>
            <a:ext cx="607081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400" spc="-73" baseline="-27777" dirty="0">
                <a:solidFill>
                  <a:prstClr val="black"/>
                </a:solidFill>
                <a:latin typeface="Arial"/>
                <a:cs typeface="Arial"/>
              </a:rPr>
              <a:t>1  </a:t>
            </a:r>
            <a:r>
              <a:rPr sz="2400" spc="-103" baseline="-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66" dirty="0">
                <a:solidFill>
                  <a:prstClr val="black"/>
                </a:solidFill>
                <a:latin typeface="Arial"/>
                <a:cs typeface="Arial"/>
              </a:rPr>
              <a:t>},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10244" y="4459706"/>
            <a:ext cx="161217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2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20377" y="4533246"/>
            <a:ext cx="1360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δ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05875" y="4584101"/>
            <a:ext cx="894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435" y="4706549"/>
            <a:ext cx="993749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189002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9205" y="5122758"/>
            <a:ext cx="7970140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ct val="102600"/>
              </a:lnSpc>
            </a:pP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rmal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conditiona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mean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average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neigh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bouring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’s,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condition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riance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inversely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rtional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neigh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ours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249" y="3416670"/>
            <a:ext cx="2800433" cy="81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5" y="4191049"/>
            <a:ext cx="2172365" cy="52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901520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Scottish Lip Cancer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dirty="0"/>
              <a:t>D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a</a:t>
            </a:r>
            <a:r>
              <a:rPr dirty="0"/>
              <a:t>s</a:t>
            </a:r>
            <a:r>
              <a:rPr spc="5" dirty="0"/>
              <a:t>e</a:t>
            </a:r>
            <a:r>
              <a:rPr dirty="0"/>
              <a:t>t:</a:t>
            </a:r>
            <a:r>
              <a:rPr spc="230" dirty="0"/>
              <a:t> </a:t>
            </a:r>
            <a:r>
              <a:rPr spc="5" dirty="0"/>
              <a:t>Sco</a:t>
            </a:r>
            <a:r>
              <a:rPr dirty="0"/>
              <a:t>tt</a:t>
            </a:r>
            <a:r>
              <a:rPr spc="-5" dirty="0"/>
              <a:t>i</a:t>
            </a:r>
            <a:r>
              <a:rPr dirty="0"/>
              <a:t>sh</a:t>
            </a:r>
            <a:r>
              <a:rPr spc="-5" dirty="0"/>
              <a:t> li</a:t>
            </a:r>
            <a:r>
              <a:rPr dirty="0"/>
              <a:t>p</a:t>
            </a:r>
            <a:r>
              <a:rPr spc="9" dirty="0"/>
              <a:t> </a:t>
            </a:r>
            <a:r>
              <a:rPr spc="5" dirty="0"/>
              <a:t>cance</a:t>
            </a:r>
            <a:r>
              <a:rPr dirty="0"/>
              <a:t>r</a:t>
            </a:r>
            <a:r>
              <a:rPr spc="-14" dirty="0"/>
              <a:t> </a:t>
            </a:r>
            <a:r>
              <a:rPr spc="5" dirty="0"/>
              <a:t>da</a:t>
            </a:r>
            <a:r>
              <a:rPr dirty="0"/>
              <a:t>ta</a:t>
            </a:r>
          </a:p>
        </p:txBody>
      </p:sp>
      <p:sp>
        <p:nvSpPr>
          <p:cNvPr id="3" name="object 3"/>
          <p:cNvSpPr/>
          <p:nvPr/>
        </p:nvSpPr>
        <p:spPr>
          <a:xfrm>
            <a:off x="2634107" y="685800"/>
            <a:ext cx="1846175" cy="27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7475" y="4399096"/>
            <a:ext cx="150996" cy="254239"/>
          </a:xfrm>
          <a:custGeom>
            <a:avLst/>
            <a:gdLst/>
            <a:ahLst/>
            <a:cxnLst/>
            <a:rect l="l" t="t" r="r" b="b"/>
            <a:pathLst>
              <a:path w="159385" h="274954">
                <a:moveTo>
                  <a:pt x="79616" y="178274"/>
                </a:moveTo>
                <a:lnTo>
                  <a:pt x="159232" y="274677"/>
                </a:lnTo>
                <a:lnTo>
                  <a:pt x="79616" y="0"/>
                </a:lnTo>
                <a:lnTo>
                  <a:pt x="0" y="274677"/>
                </a:lnTo>
                <a:lnTo>
                  <a:pt x="79616" y="178274"/>
                </a:lnTo>
              </a:path>
            </a:pathLst>
          </a:custGeom>
          <a:ln w="7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2899" y="4422643"/>
            <a:ext cx="57150" cy="195523"/>
          </a:xfrm>
          <a:custGeom>
            <a:avLst/>
            <a:gdLst/>
            <a:ahLst/>
            <a:cxnLst/>
            <a:rect l="l" t="t" r="r" b="b"/>
            <a:pathLst>
              <a:path w="60325" h="211454">
                <a:moveTo>
                  <a:pt x="59710" y="211013"/>
                </a:moveTo>
                <a:lnTo>
                  <a:pt x="0" y="0"/>
                </a:lnTo>
                <a:lnTo>
                  <a:pt x="0" y="138242"/>
                </a:lnTo>
                <a:lnTo>
                  <a:pt x="59710" y="211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2902" y="4422648"/>
            <a:ext cx="57150" cy="195523"/>
          </a:xfrm>
          <a:custGeom>
            <a:avLst/>
            <a:gdLst/>
            <a:ahLst/>
            <a:cxnLst/>
            <a:rect l="l" t="t" r="r" b="b"/>
            <a:pathLst>
              <a:path w="60325" h="211454">
                <a:moveTo>
                  <a:pt x="0" y="0"/>
                </a:moveTo>
                <a:lnTo>
                  <a:pt x="59704" y="211004"/>
                </a:lnTo>
                <a:lnTo>
                  <a:pt x="0" y="138240"/>
                </a:lnTo>
                <a:lnTo>
                  <a:pt x="0" y="0"/>
                </a:lnTo>
              </a:path>
            </a:pathLst>
          </a:custGeom>
          <a:ln w="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4875" y="4262292"/>
            <a:ext cx="9384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300" spc="-375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58279" y="4558891"/>
            <a:ext cx="192505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656" y="0"/>
                </a:lnTo>
              </a:path>
            </a:pathLst>
          </a:custGeom>
          <a:ln w="37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8284" y="4542067"/>
            <a:ext cx="192505" cy="34055"/>
          </a:xfrm>
          <a:custGeom>
            <a:avLst/>
            <a:gdLst/>
            <a:ahLst/>
            <a:cxnLst/>
            <a:rect l="l" t="t" r="r" b="b"/>
            <a:pathLst>
              <a:path w="203200" h="36829">
                <a:moveTo>
                  <a:pt x="0" y="0"/>
                </a:moveTo>
                <a:lnTo>
                  <a:pt x="202658" y="0"/>
                </a:lnTo>
                <a:lnTo>
                  <a:pt x="202658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8284" y="4575708"/>
            <a:ext cx="192505" cy="32294"/>
          </a:xfrm>
          <a:custGeom>
            <a:avLst/>
            <a:gdLst/>
            <a:ahLst/>
            <a:cxnLst/>
            <a:rect l="l" t="t" r="r" b="b"/>
            <a:pathLst>
              <a:path w="203200" h="34925">
                <a:moveTo>
                  <a:pt x="0" y="0"/>
                </a:moveTo>
                <a:lnTo>
                  <a:pt x="202658" y="0"/>
                </a:lnTo>
                <a:lnTo>
                  <a:pt x="202658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0277" y="4542067"/>
            <a:ext cx="193708" cy="34055"/>
          </a:xfrm>
          <a:custGeom>
            <a:avLst/>
            <a:gdLst/>
            <a:ahLst/>
            <a:cxnLst/>
            <a:rect l="l" t="t" r="r" b="b"/>
            <a:pathLst>
              <a:path w="204470" h="36829">
                <a:moveTo>
                  <a:pt x="0" y="0"/>
                </a:moveTo>
                <a:lnTo>
                  <a:pt x="204467" y="0"/>
                </a:lnTo>
                <a:lnTo>
                  <a:pt x="204467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0274" y="4591688"/>
            <a:ext cx="193708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59" y="0"/>
                </a:lnTo>
              </a:path>
            </a:pathLst>
          </a:custGeom>
          <a:ln w="358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0277" y="4575708"/>
            <a:ext cx="193708" cy="32294"/>
          </a:xfrm>
          <a:custGeom>
            <a:avLst/>
            <a:gdLst/>
            <a:ahLst/>
            <a:cxnLst/>
            <a:rect l="l" t="t" r="r" b="b"/>
            <a:pathLst>
              <a:path w="204470" h="34925">
                <a:moveTo>
                  <a:pt x="0" y="0"/>
                </a:moveTo>
                <a:lnTo>
                  <a:pt x="204467" y="0"/>
                </a:lnTo>
                <a:lnTo>
                  <a:pt x="204467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3972" y="4558891"/>
            <a:ext cx="386214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116" y="0"/>
                </a:lnTo>
              </a:path>
            </a:pathLst>
          </a:custGeom>
          <a:ln w="37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3983" y="4542067"/>
            <a:ext cx="386214" cy="34055"/>
          </a:xfrm>
          <a:custGeom>
            <a:avLst/>
            <a:gdLst/>
            <a:ahLst/>
            <a:cxnLst/>
            <a:rect l="l" t="t" r="r" b="b"/>
            <a:pathLst>
              <a:path w="407670" h="36829">
                <a:moveTo>
                  <a:pt x="0" y="0"/>
                </a:moveTo>
                <a:lnTo>
                  <a:pt x="407110" y="0"/>
                </a:lnTo>
                <a:lnTo>
                  <a:pt x="407110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3983" y="4575708"/>
            <a:ext cx="386214" cy="32294"/>
          </a:xfrm>
          <a:custGeom>
            <a:avLst/>
            <a:gdLst/>
            <a:ahLst/>
            <a:cxnLst/>
            <a:rect l="l" t="t" r="r" b="b"/>
            <a:pathLst>
              <a:path w="407670" h="34925">
                <a:moveTo>
                  <a:pt x="0" y="0"/>
                </a:moveTo>
                <a:lnTo>
                  <a:pt x="407110" y="0"/>
                </a:lnTo>
                <a:lnTo>
                  <a:pt x="407110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666" y="4542067"/>
            <a:ext cx="387417" cy="34055"/>
          </a:xfrm>
          <a:custGeom>
            <a:avLst/>
            <a:gdLst/>
            <a:ahLst/>
            <a:cxnLst/>
            <a:rect l="l" t="t" r="r" b="b"/>
            <a:pathLst>
              <a:path w="408939" h="36829">
                <a:moveTo>
                  <a:pt x="0" y="0"/>
                </a:moveTo>
                <a:lnTo>
                  <a:pt x="408934" y="0"/>
                </a:lnTo>
                <a:lnTo>
                  <a:pt x="408934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666" y="4591688"/>
            <a:ext cx="387417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931" y="0"/>
                </a:lnTo>
              </a:path>
            </a:pathLst>
          </a:custGeom>
          <a:ln w="358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666" y="4575708"/>
            <a:ext cx="387417" cy="32294"/>
          </a:xfrm>
          <a:custGeom>
            <a:avLst/>
            <a:gdLst/>
            <a:ahLst/>
            <a:cxnLst/>
            <a:rect l="l" t="t" r="r" b="b"/>
            <a:pathLst>
              <a:path w="408939" h="34925">
                <a:moveTo>
                  <a:pt x="0" y="0"/>
                </a:moveTo>
                <a:lnTo>
                  <a:pt x="408934" y="0"/>
                </a:lnTo>
                <a:lnTo>
                  <a:pt x="408934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96540" y="4403622"/>
            <a:ext cx="1221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200" spc="-206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7940" y="4403622"/>
            <a:ext cx="7339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200" spc="-206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9632" y="4403622"/>
            <a:ext cx="8001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>
              <a:tabLst>
                <a:tab pos="369689" algn="l"/>
              </a:tabLst>
            </a:pPr>
            <a:r>
              <a:rPr sz="1200" spc="-206" dirty="0">
                <a:latin typeface="Times New Roman"/>
                <a:cs typeface="Times New Roman"/>
              </a:rPr>
              <a:t>10	</a:t>
            </a:r>
            <a:r>
              <a:rPr sz="1200" spc="-141" dirty="0">
                <a:latin typeface="Times New Roman"/>
                <a:cs typeface="Times New Roman"/>
              </a:rPr>
              <a:t>-10 </a:t>
            </a:r>
            <a:r>
              <a:rPr sz="1200" spc="-117" dirty="0">
                <a:latin typeface="Times New Roman"/>
                <a:cs typeface="Times New Roman"/>
              </a:rPr>
              <a:t> </a:t>
            </a:r>
            <a:r>
              <a:rPr sz="1200" spc="-234" dirty="0">
                <a:latin typeface="Times New Roman"/>
                <a:cs typeface="Times New Roman"/>
              </a:rPr>
              <a:t>0 Mle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6365" y="3648948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43"/>
                </a:lnTo>
                <a:lnTo>
                  <a:pt x="139326" y="70943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6371" y="3648959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2043" y="3612222"/>
            <a:ext cx="18889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84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100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66365" y="372128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43"/>
                </a:lnTo>
                <a:lnTo>
                  <a:pt x="139326" y="70943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66371" y="3721286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12044" y="3684547"/>
            <a:ext cx="2989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98" dirty="0">
                <a:latin typeface="Times New Roman"/>
                <a:cs typeface="Times New Roman"/>
              </a:rPr>
              <a:t>-10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100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66365" y="3795279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0" y="69121"/>
                </a:lnTo>
                <a:lnTo>
                  <a:pt x="139326" y="69121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6371" y="379528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21" y="0"/>
                </a:lnTo>
                <a:lnTo>
                  <a:pt x="139321" y="69127"/>
                </a:lnTo>
                <a:lnTo>
                  <a:pt x="0" y="69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12044" y="3758552"/>
            <a:ext cx="2989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98" dirty="0">
                <a:latin typeface="Times New Roman"/>
                <a:cs typeface="Times New Roman"/>
              </a:rPr>
              <a:t>-01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98" dirty="0">
                <a:latin typeface="Times New Roman"/>
                <a:cs typeface="Times New Roman"/>
              </a:rPr>
              <a:t>-10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66365" y="386761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43"/>
                </a:lnTo>
                <a:lnTo>
                  <a:pt x="139326" y="70943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6371" y="3867606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12044" y="3830867"/>
            <a:ext cx="26289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42" dirty="0">
                <a:latin typeface="Times New Roman"/>
                <a:cs typeface="Times New Roman"/>
              </a:rPr>
              <a:t> 1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98" dirty="0">
                <a:latin typeface="Times New Roman"/>
                <a:cs typeface="Times New Roman"/>
              </a:rPr>
              <a:t>-01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66365" y="3939930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371" y="393993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012044" y="3903193"/>
            <a:ext cx="2267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10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42" dirty="0">
                <a:latin typeface="Times New Roman"/>
                <a:cs typeface="Times New Roman"/>
              </a:rPr>
              <a:t> 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66371" y="401394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21" y="0"/>
                </a:lnTo>
                <a:lnTo>
                  <a:pt x="139321" y="69127"/>
                </a:lnTo>
                <a:lnTo>
                  <a:pt x="0" y="69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12043" y="3991689"/>
            <a:ext cx="15280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84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10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74236" y="366073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0" y="69121"/>
                </a:lnTo>
                <a:lnTo>
                  <a:pt x="139326" y="69121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4234" y="366073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36" y="0"/>
                </a:lnTo>
                <a:lnTo>
                  <a:pt x="139336" y="69127"/>
                </a:lnTo>
                <a:lnTo>
                  <a:pt x="0" y="69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19910" y="3624000"/>
            <a:ext cx="15280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84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75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74236" y="3733048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4234" y="3733055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30"/>
                </a:lnTo>
                <a:lnTo>
                  <a:pt x="0" y="709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19911" y="3696314"/>
            <a:ext cx="2267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75" dirty="0">
                <a:latin typeface="Times New Roman"/>
                <a:cs typeface="Times New Roman"/>
              </a:rPr>
              <a:t>-1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75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74236" y="380538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74234" y="380538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30"/>
                </a:lnTo>
                <a:lnTo>
                  <a:pt x="0" y="709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19910" y="3768640"/>
            <a:ext cx="19070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75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74236" y="3879378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0" y="69121"/>
                </a:lnTo>
                <a:lnTo>
                  <a:pt x="139326" y="69121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74234" y="3879389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36" y="0"/>
                </a:lnTo>
                <a:lnTo>
                  <a:pt x="139336" y="69112"/>
                </a:lnTo>
                <a:lnTo>
                  <a:pt x="0" y="691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19910" y="3842645"/>
            <a:ext cx="1552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5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74236" y="395171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74234" y="3951715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30"/>
                </a:lnTo>
                <a:lnTo>
                  <a:pt x="0" y="709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19910" y="3914971"/>
            <a:ext cx="1552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5" dirty="0">
                <a:latin typeface="Times New Roman"/>
                <a:cs typeface="Times New Roman"/>
              </a:rPr>
              <a:t>-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74234" y="4024027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219910" y="3987297"/>
            <a:ext cx="1552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04826" y="713129"/>
            <a:ext cx="1846175" cy="2704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98455" y="6604993"/>
            <a:ext cx="1741571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9" dirty="0">
                <a:latin typeface="Arial"/>
                <a:cs typeface="Arial"/>
              </a:rPr>
              <a:t>R an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Wi</a:t>
            </a:r>
            <a:r>
              <a:rPr sz="800" spc="-9" dirty="0">
                <a:latin typeface="Arial"/>
                <a:cs typeface="Arial"/>
              </a:rPr>
              <a:t>n</a:t>
            </a:r>
            <a:r>
              <a:rPr sz="800" spc="-23" dirty="0">
                <a:latin typeface="Arial"/>
                <a:cs typeface="Arial"/>
              </a:rPr>
              <a:t>B</a:t>
            </a:r>
            <a:r>
              <a:rPr sz="800" spc="-9" dirty="0">
                <a:latin typeface="Arial"/>
                <a:cs typeface="Arial"/>
              </a:rPr>
              <a:t>UGS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" dirty="0">
                <a:latin typeface="Arial"/>
                <a:cs typeface="Arial"/>
              </a:rPr>
              <a:t>Examp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spc="-9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–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33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. </a:t>
            </a:r>
            <a:r>
              <a:rPr sz="800" spc="-9" dirty="0">
                <a:latin typeface="Arial"/>
                <a:cs typeface="Arial"/>
              </a:rPr>
              <a:t>22</a:t>
            </a:r>
            <a:r>
              <a:rPr sz="800" spc="-5" dirty="0">
                <a:latin typeface="Arial"/>
                <a:cs typeface="Arial"/>
              </a:rPr>
              <a:t>/</a:t>
            </a:r>
            <a:r>
              <a:rPr sz="800" spc="-9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9866" y="4890296"/>
            <a:ext cx="752033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434" marR="4763" indent="-416123">
              <a:lnSpc>
                <a:spcPts val="2756"/>
              </a:lnSpc>
              <a:tabLst>
                <a:tab pos="427434" algn="l"/>
              </a:tabLst>
            </a:pPr>
            <a:r>
              <a:rPr sz="2400" dirty="0">
                <a:latin typeface="Arial"/>
                <a:cs typeface="Arial"/>
              </a:rPr>
              <a:t>a)	</a:t>
            </a:r>
            <a:r>
              <a:rPr sz="2300" i="1" spc="-14" dirty="0">
                <a:latin typeface="Arial"/>
                <a:cs typeface="Arial"/>
              </a:rPr>
              <a:t>S</a:t>
            </a:r>
            <a:r>
              <a:rPr sz="2300" i="1" spc="534" dirty="0">
                <a:latin typeface="Arial"/>
                <a:cs typeface="Arial"/>
              </a:rPr>
              <a:t>M</a:t>
            </a:r>
            <a:r>
              <a:rPr sz="2300" i="1" spc="66" dirty="0">
                <a:latin typeface="Arial"/>
                <a:cs typeface="Arial"/>
              </a:rPr>
              <a:t>R</a:t>
            </a:r>
            <a:r>
              <a:rPr sz="2600" i="1" spc="133" baseline="-10510" dirty="0">
                <a:latin typeface="Georgia"/>
                <a:cs typeface="Georgia"/>
              </a:rPr>
              <a:t>i</a:t>
            </a:r>
            <a:r>
              <a:rPr sz="2600" i="1" baseline="-10510" dirty="0">
                <a:latin typeface="Georgia"/>
                <a:cs typeface="Georgia"/>
              </a:rPr>
              <a:t> </a:t>
            </a:r>
            <a:r>
              <a:rPr sz="2600" i="1" spc="-133" baseline="-10510" dirty="0">
                <a:latin typeface="Georgia"/>
                <a:cs typeface="Georgia"/>
              </a:rPr>
              <a:t> </a:t>
            </a:r>
            <a:r>
              <a:rPr sz="2300" spc="230" dirty="0">
                <a:latin typeface="Garamond"/>
                <a:cs typeface="Garamond"/>
              </a:rPr>
              <a:t>=</a:t>
            </a:r>
            <a:r>
              <a:rPr sz="2300" spc="61" dirty="0">
                <a:latin typeface="Garamond"/>
                <a:cs typeface="Garamond"/>
              </a:rPr>
              <a:t> </a:t>
            </a:r>
            <a:r>
              <a:rPr sz="2300" spc="52" dirty="0">
                <a:latin typeface="Garamond"/>
                <a:cs typeface="Garamond"/>
              </a:rPr>
              <a:t>10</a:t>
            </a:r>
            <a:r>
              <a:rPr sz="2300" spc="47" dirty="0">
                <a:latin typeface="Garamond"/>
                <a:cs typeface="Garamond"/>
              </a:rPr>
              <a:t>0</a:t>
            </a:r>
            <a:r>
              <a:rPr sz="2300" i="1" spc="-220" dirty="0">
                <a:latin typeface="Arial"/>
                <a:cs typeface="Arial"/>
              </a:rPr>
              <a:t>Y</a:t>
            </a:r>
            <a:r>
              <a:rPr sz="2600" i="1" spc="288" baseline="-10510" dirty="0">
                <a:latin typeface="Georgia"/>
                <a:cs typeface="Georgia"/>
              </a:rPr>
              <a:t>i</a:t>
            </a:r>
            <a:r>
              <a:rPr sz="2300" i="1" spc="497" dirty="0">
                <a:latin typeface="Arial"/>
                <a:cs typeface="Arial"/>
              </a:rPr>
              <a:t>/</a:t>
            </a:r>
            <a:r>
              <a:rPr sz="2300" i="1" spc="136" dirty="0">
                <a:latin typeface="Arial"/>
                <a:cs typeface="Arial"/>
              </a:rPr>
              <a:t>E</a:t>
            </a:r>
            <a:r>
              <a:rPr sz="2600" i="1" spc="274" baseline="-10510" dirty="0">
                <a:latin typeface="Georgia"/>
                <a:cs typeface="Georgia"/>
              </a:rPr>
              <a:t>i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anda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33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4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2400" spc="98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lit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 </a:t>
            </a:r>
            <a:r>
              <a:rPr sz="2400" spc="-28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li</a:t>
            </a:r>
            <a:r>
              <a:rPr sz="2400" dirty="0">
                <a:latin typeface="Arial"/>
                <a:cs typeface="Arial"/>
              </a:rPr>
              <a:t>p cancer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300" i="1" spc="356" dirty="0">
                <a:latin typeface="Arial"/>
                <a:cs typeface="Arial"/>
              </a:rPr>
              <a:t>I</a:t>
            </a:r>
            <a:r>
              <a:rPr sz="2300" i="1" spc="191" dirty="0">
                <a:latin typeface="Arial"/>
                <a:cs typeface="Arial"/>
              </a:rPr>
              <a:t> </a:t>
            </a:r>
            <a:r>
              <a:rPr sz="2300" spc="230" dirty="0">
                <a:latin typeface="Garamond"/>
                <a:cs typeface="Garamond"/>
              </a:rPr>
              <a:t>=</a:t>
            </a:r>
            <a:r>
              <a:rPr sz="2300" spc="75" dirty="0">
                <a:latin typeface="Garamond"/>
                <a:cs typeface="Garamond"/>
              </a:rPr>
              <a:t> </a:t>
            </a:r>
            <a:r>
              <a:rPr sz="2300" spc="52" dirty="0">
                <a:latin typeface="Garamond"/>
                <a:cs typeface="Garamond"/>
              </a:rPr>
              <a:t>56</a:t>
            </a:r>
            <a:r>
              <a:rPr sz="2300" spc="84" dirty="0">
                <a:latin typeface="Garamond"/>
                <a:cs typeface="Garamond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28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33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1975–1980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724562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dirty="0"/>
              <a:t>D</a:t>
            </a:r>
            <a:r>
              <a:rPr spc="5" dirty="0"/>
              <a:t>a</a:t>
            </a:r>
            <a:r>
              <a:rPr dirty="0"/>
              <a:t>t</a:t>
            </a:r>
            <a:r>
              <a:rPr spc="5" dirty="0"/>
              <a:t>a</a:t>
            </a:r>
            <a:r>
              <a:rPr dirty="0"/>
              <a:t>s</a:t>
            </a:r>
            <a:r>
              <a:rPr spc="5" dirty="0"/>
              <a:t>e</a:t>
            </a:r>
            <a:r>
              <a:rPr dirty="0"/>
              <a:t>t:</a:t>
            </a:r>
            <a:r>
              <a:rPr spc="230" dirty="0"/>
              <a:t> </a:t>
            </a:r>
            <a:r>
              <a:rPr spc="5" dirty="0"/>
              <a:t>Sco</a:t>
            </a:r>
            <a:r>
              <a:rPr dirty="0"/>
              <a:t>tt</a:t>
            </a:r>
            <a:r>
              <a:rPr spc="-5" dirty="0"/>
              <a:t>i</a:t>
            </a:r>
            <a:r>
              <a:rPr dirty="0"/>
              <a:t>sh</a:t>
            </a:r>
            <a:r>
              <a:rPr spc="-5" dirty="0"/>
              <a:t> li</a:t>
            </a:r>
            <a:r>
              <a:rPr dirty="0"/>
              <a:t>p</a:t>
            </a:r>
            <a:r>
              <a:rPr spc="9" dirty="0"/>
              <a:t> </a:t>
            </a:r>
            <a:r>
              <a:rPr spc="5" dirty="0"/>
              <a:t>cance</a:t>
            </a:r>
            <a:r>
              <a:rPr dirty="0"/>
              <a:t>r</a:t>
            </a:r>
            <a:r>
              <a:rPr spc="-14" dirty="0"/>
              <a:t> </a:t>
            </a:r>
            <a:r>
              <a:rPr spc="5" dirty="0"/>
              <a:t>da</a:t>
            </a:r>
            <a:r>
              <a:rPr dirty="0"/>
              <a:t>ta</a:t>
            </a:r>
          </a:p>
        </p:txBody>
      </p:sp>
      <p:sp>
        <p:nvSpPr>
          <p:cNvPr id="3" name="object 3"/>
          <p:cNvSpPr/>
          <p:nvPr/>
        </p:nvSpPr>
        <p:spPr>
          <a:xfrm>
            <a:off x="2634107" y="740042"/>
            <a:ext cx="1846175" cy="2704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7475" y="4399096"/>
            <a:ext cx="150996" cy="254239"/>
          </a:xfrm>
          <a:custGeom>
            <a:avLst/>
            <a:gdLst/>
            <a:ahLst/>
            <a:cxnLst/>
            <a:rect l="l" t="t" r="r" b="b"/>
            <a:pathLst>
              <a:path w="159385" h="274954">
                <a:moveTo>
                  <a:pt x="79616" y="178274"/>
                </a:moveTo>
                <a:lnTo>
                  <a:pt x="159232" y="274677"/>
                </a:lnTo>
                <a:lnTo>
                  <a:pt x="79616" y="0"/>
                </a:lnTo>
                <a:lnTo>
                  <a:pt x="0" y="274677"/>
                </a:lnTo>
                <a:lnTo>
                  <a:pt x="79616" y="178274"/>
                </a:lnTo>
              </a:path>
            </a:pathLst>
          </a:custGeom>
          <a:ln w="72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2899" y="4422643"/>
            <a:ext cx="57150" cy="195523"/>
          </a:xfrm>
          <a:custGeom>
            <a:avLst/>
            <a:gdLst/>
            <a:ahLst/>
            <a:cxnLst/>
            <a:rect l="l" t="t" r="r" b="b"/>
            <a:pathLst>
              <a:path w="60325" h="211454">
                <a:moveTo>
                  <a:pt x="59710" y="211013"/>
                </a:moveTo>
                <a:lnTo>
                  <a:pt x="0" y="0"/>
                </a:lnTo>
                <a:lnTo>
                  <a:pt x="0" y="138242"/>
                </a:lnTo>
                <a:lnTo>
                  <a:pt x="59710" y="2110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2902" y="4422648"/>
            <a:ext cx="57150" cy="195523"/>
          </a:xfrm>
          <a:custGeom>
            <a:avLst/>
            <a:gdLst/>
            <a:ahLst/>
            <a:cxnLst/>
            <a:rect l="l" t="t" r="r" b="b"/>
            <a:pathLst>
              <a:path w="60325" h="211454">
                <a:moveTo>
                  <a:pt x="0" y="0"/>
                </a:moveTo>
                <a:lnTo>
                  <a:pt x="59704" y="211004"/>
                </a:lnTo>
                <a:lnTo>
                  <a:pt x="0" y="138240"/>
                </a:lnTo>
                <a:lnTo>
                  <a:pt x="0" y="0"/>
                </a:lnTo>
              </a:path>
            </a:pathLst>
          </a:custGeom>
          <a:ln w="7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74875" y="4262292"/>
            <a:ext cx="93846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300" spc="-375" dirty="0"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58279" y="4558891"/>
            <a:ext cx="192505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656" y="0"/>
                </a:lnTo>
              </a:path>
            </a:pathLst>
          </a:custGeom>
          <a:ln w="37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8284" y="4542067"/>
            <a:ext cx="192505" cy="34055"/>
          </a:xfrm>
          <a:custGeom>
            <a:avLst/>
            <a:gdLst/>
            <a:ahLst/>
            <a:cxnLst/>
            <a:rect l="l" t="t" r="r" b="b"/>
            <a:pathLst>
              <a:path w="203200" h="36829">
                <a:moveTo>
                  <a:pt x="0" y="0"/>
                </a:moveTo>
                <a:lnTo>
                  <a:pt x="202658" y="0"/>
                </a:lnTo>
                <a:lnTo>
                  <a:pt x="202658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58284" y="4575708"/>
            <a:ext cx="192505" cy="32294"/>
          </a:xfrm>
          <a:custGeom>
            <a:avLst/>
            <a:gdLst/>
            <a:ahLst/>
            <a:cxnLst/>
            <a:rect l="l" t="t" r="r" b="b"/>
            <a:pathLst>
              <a:path w="203200" h="34925">
                <a:moveTo>
                  <a:pt x="0" y="0"/>
                </a:moveTo>
                <a:lnTo>
                  <a:pt x="202658" y="0"/>
                </a:lnTo>
                <a:lnTo>
                  <a:pt x="202658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0277" y="4542067"/>
            <a:ext cx="193708" cy="34055"/>
          </a:xfrm>
          <a:custGeom>
            <a:avLst/>
            <a:gdLst/>
            <a:ahLst/>
            <a:cxnLst/>
            <a:rect l="l" t="t" r="r" b="b"/>
            <a:pathLst>
              <a:path w="204470" h="36829">
                <a:moveTo>
                  <a:pt x="0" y="0"/>
                </a:moveTo>
                <a:lnTo>
                  <a:pt x="204467" y="0"/>
                </a:lnTo>
                <a:lnTo>
                  <a:pt x="204467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0274" y="4591688"/>
            <a:ext cx="193708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459" y="0"/>
                </a:lnTo>
              </a:path>
            </a:pathLst>
          </a:custGeom>
          <a:ln w="358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50277" y="4575708"/>
            <a:ext cx="193708" cy="32294"/>
          </a:xfrm>
          <a:custGeom>
            <a:avLst/>
            <a:gdLst/>
            <a:ahLst/>
            <a:cxnLst/>
            <a:rect l="l" t="t" r="r" b="b"/>
            <a:pathLst>
              <a:path w="204470" h="34925">
                <a:moveTo>
                  <a:pt x="0" y="0"/>
                </a:moveTo>
                <a:lnTo>
                  <a:pt x="204467" y="0"/>
                </a:lnTo>
                <a:lnTo>
                  <a:pt x="204467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3972" y="4558891"/>
            <a:ext cx="386214" cy="0"/>
          </a:xfrm>
          <a:custGeom>
            <a:avLst/>
            <a:gdLst/>
            <a:ahLst/>
            <a:cxnLst/>
            <a:rect l="l" t="t" r="r" b="b"/>
            <a:pathLst>
              <a:path w="407670">
                <a:moveTo>
                  <a:pt x="0" y="0"/>
                </a:moveTo>
                <a:lnTo>
                  <a:pt x="407116" y="0"/>
                </a:lnTo>
              </a:path>
            </a:pathLst>
          </a:custGeom>
          <a:ln w="376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3983" y="4542067"/>
            <a:ext cx="386214" cy="34055"/>
          </a:xfrm>
          <a:custGeom>
            <a:avLst/>
            <a:gdLst/>
            <a:ahLst/>
            <a:cxnLst/>
            <a:rect l="l" t="t" r="r" b="b"/>
            <a:pathLst>
              <a:path w="407670" h="36829">
                <a:moveTo>
                  <a:pt x="0" y="0"/>
                </a:moveTo>
                <a:lnTo>
                  <a:pt x="407110" y="0"/>
                </a:lnTo>
                <a:lnTo>
                  <a:pt x="407110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3983" y="4575708"/>
            <a:ext cx="386214" cy="32294"/>
          </a:xfrm>
          <a:custGeom>
            <a:avLst/>
            <a:gdLst/>
            <a:ahLst/>
            <a:cxnLst/>
            <a:rect l="l" t="t" r="r" b="b"/>
            <a:pathLst>
              <a:path w="407670" h="34925">
                <a:moveTo>
                  <a:pt x="0" y="0"/>
                </a:moveTo>
                <a:lnTo>
                  <a:pt x="407110" y="0"/>
                </a:lnTo>
                <a:lnTo>
                  <a:pt x="407110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666" y="4542067"/>
            <a:ext cx="387417" cy="34055"/>
          </a:xfrm>
          <a:custGeom>
            <a:avLst/>
            <a:gdLst/>
            <a:ahLst/>
            <a:cxnLst/>
            <a:rect l="l" t="t" r="r" b="b"/>
            <a:pathLst>
              <a:path w="408939" h="36829">
                <a:moveTo>
                  <a:pt x="0" y="0"/>
                </a:moveTo>
                <a:lnTo>
                  <a:pt x="408934" y="0"/>
                </a:lnTo>
                <a:lnTo>
                  <a:pt x="408934" y="36382"/>
                </a:lnTo>
                <a:lnTo>
                  <a:pt x="0" y="3638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666" y="4591688"/>
            <a:ext cx="387417" cy="0"/>
          </a:xfrm>
          <a:custGeom>
            <a:avLst/>
            <a:gdLst/>
            <a:ahLst/>
            <a:cxnLst/>
            <a:rect l="l" t="t" r="r" b="b"/>
            <a:pathLst>
              <a:path w="408939">
                <a:moveTo>
                  <a:pt x="0" y="0"/>
                </a:moveTo>
                <a:lnTo>
                  <a:pt x="408931" y="0"/>
                </a:lnTo>
              </a:path>
            </a:pathLst>
          </a:custGeom>
          <a:ln w="3583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666" y="4575708"/>
            <a:ext cx="387417" cy="32294"/>
          </a:xfrm>
          <a:custGeom>
            <a:avLst/>
            <a:gdLst/>
            <a:ahLst/>
            <a:cxnLst/>
            <a:rect l="l" t="t" r="r" b="b"/>
            <a:pathLst>
              <a:path w="408939" h="34925">
                <a:moveTo>
                  <a:pt x="0" y="0"/>
                </a:moveTo>
                <a:lnTo>
                  <a:pt x="408934" y="0"/>
                </a:lnTo>
                <a:lnTo>
                  <a:pt x="408934" y="34563"/>
                </a:lnTo>
                <a:lnTo>
                  <a:pt x="0" y="3456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96540" y="4403622"/>
            <a:ext cx="12212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200" spc="-206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07940" y="4403622"/>
            <a:ext cx="7339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1200" spc="-206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69632" y="4403622"/>
            <a:ext cx="8001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>
              <a:tabLst>
                <a:tab pos="369689" algn="l"/>
              </a:tabLst>
            </a:pPr>
            <a:r>
              <a:rPr sz="1200" spc="-206" dirty="0">
                <a:latin typeface="Times New Roman"/>
                <a:cs typeface="Times New Roman"/>
              </a:rPr>
              <a:t>10	</a:t>
            </a:r>
            <a:r>
              <a:rPr sz="1200" spc="-141" dirty="0">
                <a:latin typeface="Times New Roman"/>
                <a:cs typeface="Times New Roman"/>
              </a:rPr>
              <a:t>-10 </a:t>
            </a:r>
            <a:r>
              <a:rPr sz="1200" spc="-117" dirty="0">
                <a:latin typeface="Times New Roman"/>
                <a:cs typeface="Times New Roman"/>
              </a:rPr>
              <a:t> </a:t>
            </a:r>
            <a:r>
              <a:rPr sz="1200" spc="-234" dirty="0">
                <a:latin typeface="Times New Roman"/>
                <a:cs typeface="Times New Roman"/>
              </a:rPr>
              <a:t>0 Mle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866365" y="3648948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43"/>
                </a:lnTo>
                <a:lnTo>
                  <a:pt x="139326" y="70943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66371" y="3648959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2043" y="3612222"/>
            <a:ext cx="188896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84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100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66365" y="372128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43"/>
                </a:lnTo>
                <a:lnTo>
                  <a:pt x="139326" y="70943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66371" y="3721286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012044" y="3684547"/>
            <a:ext cx="2989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98" dirty="0">
                <a:latin typeface="Times New Roman"/>
                <a:cs typeface="Times New Roman"/>
              </a:rPr>
              <a:t>-10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100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66365" y="3795279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0" y="69121"/>
                </a:lnTo>
                <a:lnTo>
                  <a:pt x="139326" y="69121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66371" y="379528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21" y="0"/>
                </a:lnTo>
                <a:lnTo>
                  <a:pt x="139321" y="69127"/>
                </a:lnTo>
                <a:lnTo>
                  <a:pt x="0" y="69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12044" y="3758552"/>
            <a:ext cx="2989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98" dirty="0">
                <a:latin typeface="Times New Roman"/>
                <a:cs typeface="Times New Roman"/>
              </a:rPr>
              <a:t>-01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98" dirty="0">
                <a:latin typeface="Times New Roman"/>
                <a:cs typeface="Times New Roman"/>
              </a:rPr>
              <a:t>-10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66365" y="386761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43"/>
                </a:lnTo>
                <a:lnTo>
                  <a:pt x="139326" y="70943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66371" y="3867606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012044" y="3830867"/>
            <a:ext cx="26289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42" dirty="0">
                <a:latin typeface="Times New Roman"/>
                <a:cs typeface="Times New Roman"/>
              </a:rPr>
              <a:t> 1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98" dirty="0">
                <a:latin typeface="Times New Roman"/>
                <a:cs typeface="Times New Roman"/>
              </a:rPr>
              <a:t>-01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866365" y="3939930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371" y="393993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21" y="0"/>
                </a:lnTo>
                <a:lnTo>
                  <a:pt x="139321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012044" y="3903193"/>
            <a:ext cx="2267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10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42" dirty="0">
                <a:latin typeface="Times New Roman"/>
                <a:cs typeface="Times New Roman"/>
              </a:rPr>
              <a:t> 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66371" y="401394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21" y="0"/>
                </a:lnTo>
                <a:lnTo>
                  <a:pt x="139321" y="69127"/>
                </a:lnTo>
                <a:lnTo>
                  <a:pt x="0" y="69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12043" y="3975519"/>
            <a:ext cx="15280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84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10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74236" y="366073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0" y="69121"/>
                </a:lnTo>
                <a:lnTo>
                  <a:pt x="139326" y="69121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74234" y="3660730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36" y="0"/>
                </a:lnTo>
                <a:lnTo>
                  <a:pt x="139336" y="69127"/>
                </a:lnTo>
                <a:lnTo>
                  <a:pt x="0" y="691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19910" y="3624000"/>
            <a:ext cx="15280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84" dirty="0">
                <a:latin typeface="Times New Roman"/>
                <a:cs typeface="Times New Roman"/>
              </a:rPr>
              <a:t> 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75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074236" y="3733048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74234" y="3733055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30"/>
                </a:lnTo>
                <a:lnTo>
                  <a:pt x="0" y="709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19911" y="3696314"/>
            <a:ext cx="2267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75" dirty="0">
                <a:latin typeface="Times New Roman"/>
                <a:cs typeface="Times New Roman"/>
              </a:rPr>
              <a:t>-1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75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074236" y="380538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78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74234" y="380538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30"/>
                </a:lnTo>
                <a:lnTo>
                  <a:pt x="0" y="709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219910" y="3768640"/>
            <a:ext cx="19070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75" dirty="0">
                <a:latin typeface="Times New Roman"/>
                <a:cs typeface="Times New Roman"/>
              </a:rPr>
              <a:t>-1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74236" y="3879378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0" y="69121"/>
                </a:lnTo>
                <a:lnTo>
                  <a:pt x="139326" y="69121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74234" y="3879389"/>
            <a:ext cx="132347" cy="64000"/>
          </a:xfrm>
          <a:custGeom>
            <a:avLst/>
            <a:gdLst/>
            <a:ahLst/>
            <a:cxnLst/>
            <a:rect l="l" t="t" r="r" b="b"/>
            <a:pathLst>
              <a:path w="139700" h="69214">
                <a:moveTo>
                  <a:pt x="0" y="0"/>
                </a:moveTo>
                <a:lnTo>
                  <a:pt x="139336" y="0"/>
                </a:lnTo>
                <a:lnTo>
                  <a:pt x="139336" y="69112"/>
                </a:lnTo>
                <a:lnTo>
                  <a:pt x="0" y="6911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19910" y="3842645"/>
            <a:ext cx="1552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5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74236" y="3951711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0" y="70937"/>
                </a:lnTo>
                <a:lnTo>
                  <a:pt x="139326" y="70937"/>
                </a:lnTo>
                <a:lnTo>
                  <a:pt x="139326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74234" y="3951715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30"/>
                </a:lnTo>
                <a:lnTo>
                  <a:pt x="0" y="7093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19910" y="3914971"/>
            <a:ext cx="1552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5" dirty="0">
                <a:latin typeface="Times New Roman"/>
                <a:cs typeface="Times New Roman"/>
              </a:rPr>
              <a:t>-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145" dirty="0">
                <a:latin typeface="Times New Roman"/>
                <a:cs typeface="Times New Roman"/>
              </a:rPr>
              <a:t>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5074234" y="4024027"/>
            <a:ext cx="132347" cy="65762"/>
          </a:xfrm>
          <a:custGeom>
            <a:avLst/>
            <a:gdLst/>
            <a:ahLst/>
            <a:cxnLst/>
            <a:rect l="l" t="t" r="r" b="b"/>
            <a:pathLst>
              <a:path w="139700" h="71120">
                <a:moveTo>
                  <a:pt x="0" y="0"/>
                </a:moveTo>
                <a:lnTo>
                  <a:pt x="139336" y="0"/>
                </a:lnTo>
                <a:lnTo>
                  <a:pt x="139336" y="70946"/>
                </a:lnTo>
                <a:lnTo>
                  <a:pt x="0" y="7094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5219910" y="3987297"/>
            <a:ext cx="155207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145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253" dirty="0">
                <a:latin typeface="Times New Roman"/>
                <a:cs typeface="Times New Roman"/>
              </a:rPr>
              <a:t>0</a:t>
            </a:r>
            <a:r>
              <a:rPr sz="800" spc="-70" dirty="0">
                <a:latin typeface="Times New Roman"/>
                <a:cs typeface="Times New Roman"/>
              </a:rPr>
              <a:t> </a:t>
            </a:r>
            <a:r>
              <a:rPr sz="800" spc="-5" dirty="0"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704826" y="713129"/>
            <a:ext cx="1846175" cy="27045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398455" y="6604993"/>
            <a:ext cx="1741571" cy="12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06"/>
            <a:r>
              <a:rPr sz="800" spc="-9" dirty="0">
                <a:latin typeface="Arial"/>
                <a:cs typeface="Arial"/>
              </a:rPr>
              <a:t>R an</a:t>
            </a:r>
            <a:r>
              <a:rPr sz="800" spc="-5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Wi</a:t>
            </a:r>
            <a:r>
              <a:rPr sz="800" spc="-9" dirty="0">
                <a:latin typeface="Arial"/>
                <a:cs typeface="Arial"/>
              </a:rPr>
              <a:t>n</a:t>
            </a:r>
            <a:r>
              <a:rPr sz="800" spc="-23" dirty="0">
                <a:latin typeface="Arial"/>
                <a:cs typeface="Arial"/>
              </a:rPr>
              <a:t>B</a:t>
            </a:r>
            <a:r>
              <a:rPr sz="800" spc="-9" dirty="0">
                <a:latin typeface="Arial"/>
                <a:cs typeface="Arial"/>
              </a:rPr>
              <a:t>UGS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9" dirty="0">
                <a:latin typeface="Arial"/>
                <a:cs typeface="Arial"/>
              </a:rPr>
              <a:t>Examp</a:t>
            </a:r>
            <a:r>
              <a:rPr sz="800" spc="-5" dirty="0">
                <a:latin typeface="Arial"/>
                <a:cs typeface="Arial"/>
              </a:rPr>
              <a:t>l</a:t>
            </a:r>
            <a:r>
              <a:rPr sz="800" spc="-9" dirty="0">
                <a:latin typeface="Arial"/>
                <a:cs typeface="Arial"/>
              </a:rPr>
              <a:t>e</a:t>
            </a:r>
            <a:r>
              <a:rPr sz="800" spc="-5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–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33" dirty="0">
                <a:latin typeface="Arial"/>
                <a:cs typeface="Arial"/>
              </a:rPr>
              <a:t>p</a:t>
            </a:r>
            <a:r>
              <a:rPr sz="800" spc="-5" dirty="0">
                <a:latin typeface="Arial"/>
                <a:cs typeface="Arial"/>
              </a:rPr>
              <a:t>. </a:t>
            </a:r>
            <a:r>
              <a:rPr sz="800" spc="-9" dirty="0">
                <a:latin typeface="Arial"/>
                <a:cs typeface="Arial"/>
              </a:rPr>
              <a:t>22</a:t>
            </a:r>
            <a:r>
              <a:rPr sz="800" spc="-5" dirty="0">
                <a:latin typeface="Arial"/>
                <a:cs typeface="Arial"/>
              </a:rPr>
              <a:t>/</a:t>
            </a:r>
            <a:r>
              <a:rPr sz="800" spc="-9" dirty="0">
                <a:latin typeface="Arial"/>
                <a:cs typeface="Arial"/>
              </a:rPr>
              <a:t>2</a:t>
            </a:r>
            <a:r>
              <a:rPr sz="800" spc="-5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9866" y="4890297"/>
            <a:ext cx="7520337" cy="1564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7434" marR="4763" indent="-415528">
              <a:lnSpc>
                <a:spcPts val="2756"/>
              </a:lnSpc>
              <a:buSzPct val="104081"/>
              <a:buFont typeface="Arial"/>
              <a:buAutoNum type="alphaLcParenR"/>
              <a:tabLst>
                <a:tab pos="428030" algn="l"/>
              </a:tabLst>
            </a:pPr>
            <a:r>
              <a:rPr sz="2300" i="1" spc="-14" dirty="0">
                <a:latin typeface="Arial"/>
                <a:cs typeface="Arial"/>
              </a:rPr>
              <a:t>S</a:t>
            </a:r>
            <a:r>
              <a:rPr sz="2300" i="1" spc="534" dirty="0">
                <a:latin typeface="Arial"/>
                <a:cs typeface="Arial"/>
              </a:rPr>
              <a:t>M</a:t>
            </a:r>
            <a:r>
              <a:rPr sz="2300" i="1" spc="66" dirty="0">
                <a:latin typeface="Arial"/>
                <a:cs typeface="Arial"/>
              </a:rPr>
              <a:t>R</a:t>
            </a:r>
            <a:r>
              <a:rPr sz="2600" i="1" spc="133" baseline="-10510" dirty="0">
                <a:latin typeface="Georgia"/>
                <a:cs typeface="Georgia"/>
              </a:rPr>
              <a:t>i</a:t>
            </a:r>
            <a:r>
              <a:rPr sz="2600" i="1" baseline="-10510" dirty="0">
                <a:latin typeface="Georgia"/>
                <a:cs typeface="Georgia"/>
              </a:rPr>
              <a:t> </a:t>
            </a:r>
            <a:r>
              <a:rPr sz="2600" i="1" spc="-133" baseline="-10510" dirty="0">
                <a:latin typeface="Georgia"/>
                <a:cs typeface="Georgia"/>
              </a:rPr>
              <a:t> </a:t>
            </a:r>
            <a:r>
              <a:rPr sz="2300" spc="230" dirty="0">
                <a:latin typeface="Garamond"/>
                <a:cs typeface="Garamond"/>
              </a:rPr>
              <a:t>=</a:t>
            </a:r>
            <a:r>
              <a:rPr sz="2300" spc="61" dirty="0">
                <a:latin typeface="Garamond"/>
                <a:cs typeface="Garamond"/>
              </a:rPr>
              <a:t> </a:t>
            </a:r>
            <a:r>
              <a:rPr sz="2300" spc="52" dirty="0">
                <a:latin typeface="Garamond"/>
                <a:cs typeface="Garamond"/>
              </a:rPr>
              <a:t>10</a:t>
            </a:r>
            <a:r>
              <a:rPr sz="2300" spc="47" dirty="0">
                <a:latin typeface="Garamond"/>
                <a:cs typeface="Garamond"/>
              </a:rPr>
              <a:t>0</a:t>
            </a:r>
            <a:r>
              <a:rPr sz="2300" i="1" spc="-220" dirty="0">
                <a:latin typeface="Arial"/>
                <a:cs typeface="Arial"/>
              </a:rPr>
              <a:t>Y</a:t>
            </a:r>
            <a:r>
              <a:rPr sz="2600" i="1" spc="288" baseline="-10510" dirty="0">
                <a:latin typeface="Georgia"/>
                <a:cs typeface="Georgia"/>
              </a:rPr>
              <a:t>i</a:t>
            </a:r>
            <a:r>
              <a:rPr sz="2300" i="1" spc="497" dirty="0">
                <a:latin typeface="Arial"/>
                <a:cs typeface="Arial"/>
              </a:rPr>
              <a:t>/</a:t>
            </a:r>
            <a:r>
              <a:rPr sz="2300" i="1" spc="136" dirty="0">
                <a:latin typeface="Arial"/>
                <a:cs typeface="Arial"/>
              </a:rPr>
              <a:t>E</a:t>
            </a:r>
            <a:r>
              <a:rPr sz="2600" i="1" spc="274" baseline="-10510" dirty="0">
                <a:latin typeface="Georgia"/>
                <a:cs typeface="Georgia"/>
              </a:rPr>
              <a:t>i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anda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spc="-33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ed</a:t>
            </a:r>
            <a:r>
              <a:rPr sz="2400" spc="-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2400" spc="98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lit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y </a:t>
            </a:r>
            <a:r>
              <a:rPr sz="2400" spc="-28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00" spc="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li</a:t>
            </a:r>
            <a:r>
              <a:rPr sz="2400" dirty="0">
                <a:latin typeface="Arial"/>
                <a:cs typeface="Arial"/>
              </a:rPr>
              <a:t>p cancer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300" i="1" spc="356" dirty="0">
                <a:latin typeface="Arial"/>
                <a:cs typeface="Arial"/>
              </a:rPr>
              <a:t>I</a:t>
            </a:r>
            <a:r>
              <a:rPr sz="2300" i="1" spc="191" dirty="0">
                <a:latin typeface="Arial"/>
                <a:cs typeface="Arial"/>
              </a:rPr>
              <a:t> </a:t>
            </a:r>
            <a:r>
              <a:rPr sz="2300" spc="230" dirty="0">
                <a:latin typeface="Garamond"/>
                <a:cs typeface="Garamond"/>
              </a:rPr>
              <a:t>=</a:t>
            </a:r>
            <a:r>
              <a:rPr sz="2300" spc="75" dirty="0">
                <a:latin typeface="Garamond"/>
                <a:cs typeface="Garamond"/>
              </a:rPr>
              <a:t> </a:t>
            </a:r>
            <a:r>
              <a:rPr sz="2300" spc="52" dirty="0">
                <a:latin typeface="Garamond"/>
                <a:cs typeface="Garamond"/>
              </a:rPr>
              <a:t>56</a:t>
            </a:r>
            <a:r>
              <a:rPr sz="2300" spc="84" dirty="0">
                <a:latin typeface="Garamond"/>
                <a:cs typeface="Garamond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28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33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1975–1980</a:t>
            </a:r>
            <a:endParaRPr sz="2400">
              <a:latin typeface="Arial"/>
              <a:cs typeface="Arial"/>
            </a:endParaRPr>
          </a:p>
          <a:p>
            <a:pPr marL="427434" marR="548283" indent="-415528">
              <a:lnSpc>
                <a:spcPts val="2766"/>
              </a:lnSpc>
              <a:spcBef>
                <a:spcPts val="994"/>
              </a:spcBef>
              <a:buFont typeface="Arial"/>
              <a:buAutoNum type="alphaLcParenR"/>
              <a:tabLst>
                <a:tab pos="428030" algn="l"/>
              </a:tabLst>
            </a:pPr>
            <a:r>
              <a:rPr sz="2400" dirty="0">
                <a:latin typeface="Arial"/>
                <a:cs typeface="Arial"/>
              </a:rPr>
              <a:t>one c</a:t>
            </a:r>
            <a:r>
              <a:rPr sz="2400" spc="-33" dirty="0">
                <a:latin typeface="Arial"/>
                <a:cs typeface="Arial"/>
              </a:rPr>
              <a:t>o</a:t>
            </a:r>
            <a:r>
              <a:rPr sz="2400" spc="-56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8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33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300" i="1" spc="136" dirty="0">
                <a:latin typeface="Arial"/>
                <a:cs typeface="Arial"/>
              </a:rPr>
              <a:t>x</a:t>
            </a:r>
            <a:r>
              <a:rPr sz="2600" i="1" spc="133" baseline="-10510" dirty="0">
                <a:latin typeface="Georgia"/>
                <a:cs typeface="Georgia"/>
              </a:rPr>
              <a:t>i</a:t>
            </a:r>
            <a:r>
              <a:rPr sz="2600" i="1" baseline="-10510" dirty="0">
                <a:latin typeface="Georgia"/>
                <a:cs typeface="Georgia"/>
              </a:rPr>
              <a:t> </a:t>
            </a:r>
            <a:r>
              <a:rPr sz="2600" i="1" spc="-98" baseline="-10510" dirty="0">
                <a:latin typeface="Georgia"/>
                <a:cs typeface="Georgia"/>
              </a:rPr>
              <a:t> </a:t>
            </a:r>
            <a:r>
              <a:rPr sz="2400" dirty="0">
                <a:latin typeface="Arial"/>
                <a:cs typeface="Arial"/>
              </a:rPr>
              <a:t>= pe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cen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popu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ti</a:t>
            </a:r>
            <a:r>
              <a:rPr sz="2400" dirty="0">
                <a:latin typeface="Arial"/>
                <a:cs typeface="Arial"/>
              </a:rPr>
              <a:t>on engaged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spc="-23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400" spc="28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lt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spc="-33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,</a:t>
            </a:r>
            <a:r>
              <a:rPr sz="2400" spc="-9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fish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ng or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00" spc="66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2400" spc="-5" dirty="0">
                <a:solidFill>
                  <a:srgbClr val="0000FF"/>
                </a:solidFill>
                <a:latin typeface="Arial"/>
                <a:cs typeface="Arial"/>
              </a:rPr>
              <a:t>(A</a:t>
            </a:r>
            <a:r>
              <a:rPr sz="2400" spc="-9" dirty="0">
                <a:solidFill>
                  <a:srgbClr val="0000FF"/>
                </a:solidFill>
                <a:latin typeface="Arial"/>
                <a:cs typeface="Arial"/>
              </a:rPr>
              <a:t>FF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338075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52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8"/>
            <a:r>
              <a:rPr spc="50" dirty="0"/>
              <a:t>F</a:t>
            </a:r>
            <a:r>
              <a:rPr spc="-89" dirty="0"/>
              <a:t>requentist</a:t>
            </a:r>
            <a:r>
              <a:rPr spc="40" dirty="0"/>
              <a:t> </a:t>
            </a:r>
            <a:r>
              <a:rPr spc="-129" dirty="0"/>
              <a:t>vs.</a:t>
            </a:r>
            <a:r>
              <a:rPr spc="367" dirty="0"/>
              <a:t> </a:t>
            </a:r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p</a:t>
            </a:r>
            <a:r>
              <a:rPr spc="-198" dirty="0"/>
              <a:t>a</a:t>
            </a:r>
            <a:r>
              <a:rPr spc="-119" dirty="0"/>
              <a:t>radigms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2"/>
          </p:nvPr>
        </p:nvSpPr>
        <p:spPr>
          <a:xfrm>
            <a:off x="442337" y="1184301"/>
            <a:ext cx="3857861" cy="4555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8"/>
            <a:r>
              <a:rPr spc="-159" dirty="0"/>
              <a:t>F</a:t>
            </a:r>
            <a:r>
              <a:rPr spc="-69" dirty="0"/>
              <a:t>requentist</a:t>
            </a:r>
          </a:p>
          <a:p>
            <a:pPr marL="24878">
              <a:spcBef>
                <a:spcPts val="1170"/>
              </a:spcBef>
            </a:pPr>
            <a:r>
              <a:rPr spc="-69" dirty="0">
                <a:solidFill>
                  <a:srgbClr val="000000"/>
                </a:solidFill>
              </a:rPr>
              <a:t>Objective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view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49" dirty="0">
                <a:solidFill>
                  <a:srgbClr val="000000"/>
                </a:solidFill>
              </a:rPr>
              <a:t>p</a:t>
            </a:r>
            <a:r>
              <a:rPr spc="-30" dirty="0">
                <a:solidFill>
                  <a:srgbClr val="000000"/>
                </a:solidFill>
              </a:rPr>
              <a:t>robabili</a:t>
            </a:r>
            <a:r>
              <a:rPr spc="-79" dirty="0">
                <a:solidFill>
                  <a:srgbClr val="000000"/>
                </a:solidFill>
              </a:rPr>
              <a:t>t</a:t>
            </a:r>
            <a:r>
              <a:rPr spc="-89" dirty="0">
                <a:solidFill>
                  <a:srgbClr val="000000"/>
                </a:solidFill>
              </a:rPr>
              <a:t>y</a:t>
            </a:r>
          </a:p>
          <a:p>
            <a:pPr marL="24878" marR="24878">
              <a:spcBef>
                <a:spcPts val="1170"/>
              </a:spcBef>
            </a:pPr>
            <a:r>
              <a:rPr spc="10" dirty="0">
                <a:solidFill>
                  <a:srgbClr val="000000"/>
                </a:solidFill>
              </a:rPr>
              <a:t>Limit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the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69" dirty="0">
                <a:solidFill>
                  <a:srgbClr val="000000"/>
                </a:solidFill>
              </a:rPr>
              <a:t>relative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frequency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an</a:t>
            </a:r>
            <a:r>
              <a:rPr spc="-6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outcome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an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39" dirty="0">
                <a:solidFill>
                  <a:srgbClr val="000000"/>
                </a:solidFill>
              </a:rPr>
              <a:t>ex</a:t>
            </a:r>
            <a:r>
              <a:rPr spc="-99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eriment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over</a:t>
            </a:r>
            <a:r>
              <a:rPr spc="-89" dirty="0">
                <a:solidFill>
                  <a:srgbClr val="000000"/>
                </a:solidFill>
              </a:rPr>
              <a:t> re</a:t>
            </a:r>
            <a:r>
              <a:rPr spc="-79" dirty="0">
                <a:solidFill>
                  <a:srgbClr val="000000"/>
                </a:solidFill>
              </a:rPr>
              <a:t>p</a:t>
            </a:r>
            <a:r>
              <a:rPr spc="-109" dirty="0">
                <a:solidFill>
                  <a:srgbClr val="000000"/>
                </a:solidFill>
              </a:rPr>
              <a:t>eated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runs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the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39" dirty="0">
                <a:solidFill>
                  <a:srgbClr val="000000"/>
                </a:solidFill>
              </a:rPr>
              <a:t>ex</a:t>
            </a:r>
            <a:r>
              <a:rPr spc="-99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eriment</a:t>
            </a:r>
          </a:p>
          <a:p>
            <a:endParaRPr sz="1600">
              <a:latin typeface="Times New Roman"/>
              <a:cs typeface="Times New Roman"/>
            </a:endParaRPr>
          </a:p>
          <a:p>
            <a:pPr marL="24878">
              <a:lnSpc>
                <a:spcPts val="2379"/>
              </a:lnSpc>
            </a:pPr>
            <a:r>
              <a:rPr spc="-50" dirty="0">
                <a:solidFill>
                  <a:srgbClr val="000000"/>
                </a:solidFill>
              </a:rPr>
              <a:t>Data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i="1" spc="-89" dirty="0">
                <a:solidFill>
                  <a:srgbClr val="000000"/>
                </a:solidFill>
              </a:rPr>
              <a:t>y</a:t>
            </a:r>
            <a:r>
              <a:rPr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i="1" spc="-238" dirty="0">
                <a:solidFill>
                  <a:srgbClr val="000000"/>
                </a:solidFill>
              </a:rPr>
              <a:t> </a:t>
            </a:r>
            <a:r>
              <a:rPr spc="-218" dirty="0">
                <a:solidFill>
                  <a:srgbClr val="000000"/>
                </a:solidFill>
              </a:rPr>
              <a:t>a</a:t>
            </a:r>
            <a:r>
              <a:rPr spc="-119" dirty="0">
                <a:solidFill>
                  <a:srgbClr val="000000"/>
                </a:solidFill>
              </a:rPr>
              <a:t>re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ra</a:t>
            </a:r>
            <a:r>
              <a:rPr spc="-99" dirty="0">
                <a:solidFill>
                  <a:srgbClr val="000000"/>
                </a:solidFill>
              </a:rPr>
              <a:t>n</a:t>
            </a:r>
            <a:r>
              <a:rPr spc="-109" dirty="0">
                <a:solidFill>
                  <a:srgbClr val="000000"/>
                </a:solidFill>
              </a:rPr>
              <a:t>dom</a:t>
            </a:r>
          </a:p>
          <a:p>
            <a:pPr marL="24878" marR="248475">
              <a:lnSpc>
                <a:spcPts val="2379"/>
              </a:lnSpc>
              <a:spcBef>
                <a:spcPts val="69"/>
              </a:spcBef>
            </a:pPr>
            <a:r>
              <a:rPr spc="-40" dirty="0">
                <a:solidFill>
                  <a:srgbClr val="000000"/>
                </a:solidFill>
              </a:rPr>
              <a:t>M</a:t>
            </a:r>
            <a:r>
              <a:rPr spc="20" dirty="0">
                <a:solidFill>
                  <a:srgbClr val="000000"/>
                </a:solidFill>
              </a:rPr>
              <a:t>o</a:t>
            </a:r>
            <a:r>
              <a:rPr spc="-99" dirty="0">
                <a:solidFill>
                  <a:srgbClr val="000000"/>
                </a:solidFill>
              </a:rPr>
              <a:t>del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p</a:t>
            </a:r>
            <a:r>
              <a:rPr spc="-188" dirty="0">
                <a:solidFill>
                  <a:srgbClr val="000000"/>
                </a:solidFill>
              </a:rPr>
              <a:t>a</a:t>
            </a:r>
            <a:r>
              <a:rPr spc="-99" dirty="0">
                <a:solidFill>
                  <a:srgbClr val="000000"/>
                </a:solidFill>
              </a:rPr>
              <a:t>rameters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218" dirty="0">
                <a:solidFill>
                  <a:srgbClr val="000000"/>
                </a:solidFill>
              </a:rPr>
              <a:t>a</a:t>
            </a:r>
            <a:r>
              <a:rPr spc="-119" dirty="0">
                <a:solidFill>
                  <a:srgbClr val="000000"/>
                </a:solidFill>
              </a:rPr>
              <a:t>re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69" dirty="0">
                <a:solidFill>
                  <a:srgbClr val="000000"/>
                </a:solidFill>
              </a:rPr>
              <a:t>fixed</a:t>
            </a:r>
            <a:r>
              <a:rPr spc="-79" dirty="0">
                <a:solidFill>
                  <a:srgbClr val="000000"/>
                </a:solidFill>
              </a:rPr>
              <a:t> There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is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59" dirty="0">
                <a:solidFill>
                  <a:srgbClr val="000000"/>
                </a:solidFill>
              </a:rPr>
              <a:t>a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fixed,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true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09" dirty="0">
                <a:solidFill>
                  <a:srgbClr val="000000"/>
                </a:solidFill>
              </a:rPr>
              <a:t>value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</a:p>
          <a:p>
            <a:pPr marL="24878" marR="248475">
              <a:spcBef>
                <a:spcPts val="1090"/>
              </a:spcBef>
            </a:pPr>
            <a:r>
              <a:rPr spc="-109" dirty="0">
                <a:solidFill>
                  <a:srgbClr val="000000"/>
                </a:solidFill>
              </a:rPr>
              <a:t>Inference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erf</a:t>
            </a:r>
            <a:r>
              <a:rPr spc="-159" dirty="0">
                <a:solidFill>
                  <a:srgbClr val="000000"/>
                </a:solidFill>
              </a:rPr>
              <a:t>o</a:t>
            </a:r>
            <a:r>
              <a:rPr spc="-109" dirty="0">
                <a:solidFill>
                  <a:srgbClr val="000000"/>
                </a:solidFill>
              </a:rPr>
              <a:t>rmed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via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maximum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</a:t>
            </a:r>
            <a:r>
              <a:rPr spc="-50" dirty="0">
                <a:solidFill>
                  <a:srgbClr val="000000"/>
                </a:solidFill>
              </a:rPr>
              <a:t>k</a:t>
            </a:r>
            <a:r>
              <a:rPr spc="-69" dirty="0">
                <a:solidFill>
                  <a:srgbClr val="000000"/>
                </a:solidFill>
              </a:rPr>
              <a:t>elih</a:t>
            </a:r>
            <a:r>
              <a:rPr spc="-50" dirty="0">
                <a:solidFill>
                  <a:srgbClr val="000000"/>
                </a:solidFill>
              </a:rPr>
              <a:t>o</a:t>
            </a:r>
            <a:r>
              <a:rPr spc="-79" dirty="0">
                <a:solidFill>
                  <a:srgbClr val="000000"/>
                </a:solidFill>
              </a:rPr>
              <a:t>o</a:t>
            </a:r>
            <a:r>
              <a:rPr spc="-89" dirty="0">
                <a:solidFill>
                  <a:srgbClr val="000000"/>
                </a:solidFill>
              </a:rPr>
              <a:t>d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50" dirty="0">
                <a:solidFill>
                  <a:srgbClr val="000000"/>
                </a:solidFill>
              </a:rPr>
              <a:t>L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-337" dirty="0">
                <a:solidFill>
                  <a:srgbClr val="000000"/>
                </a:solidFill>
                <a:latin typeface="Meiryo"/>
                <a:cs typeface="Meiryo"/>
              </a:rPr>
              <a:t>|</a:t>
            </a:r>
            <a:r>
              <a:rPr i="1" spc="-89" dirty="0">
                <a:solidFill>
                  <a:srgbClr val="000000"/>
                </a:solidFill>
              </a:rPr>
              <a:t>y</a:t>
            </a:r>
            <a:r>
              <a:rPr i="1" spc="-337" dirty="0">
                <a:solidFill>
                  <a:srgbClr val="000000"/>
                </a:solidFill>
              </a:rPr>
              <a:t> </a:t>
            </a:r>
            <a:r>
              <a:rPr spc="99" dirty="0">
                <a:solidFill>
                  <a:srgbClr val="000000"/>
                </a:solidFill>
              </a:rPr>
              <a:t>)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367" dirty="0">
                <a:solidFill>
                  <a:srgbClr val="000000"/>
                </a:solidFill>
              </a:rPr>
              <a:t>=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i="1" spc="-20" dirty="0">
                <a:solidFill>
                  <a:srgbClr val="000000"/>
                </a:solidFill>
              </a:rPr>
              <a:t>p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119" dirty="0">
                <a:solidFill>
                  <a:srgbClr val="000000"/>
                </a:solidFill>
              </a:rPr>
              <a:t>y</a:t>
            </a:r>
            <a:r>
              <a:rPr i="1" spc="-337" dirty="0">
                <a:solidFill>
                  <a:srgbClr val="000000"/>
                </a:solidFill>
                <a:latin typeface="Meiryo"/>
                <a:cs typeface="Meiryo"/>
              </a:rPr>
              <a:t>|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spc="99" dirty="0">
                <a:solidFill>
                  <a:srgbClr val="000000"/>
                </a:solidFill>
              </a:rPr>
              <a:t>)</a:t>
            </a:r>
          </a:p>
          <a:p>
            <a:pPr marL="24878" marR="9921">
              <a:spcBef>
                <a:spcPts val="1170"/>
              </a:spcBef>
            </a:pPr>
            <a:r>
              <a:rPr spc="-59" dirty="0">
                <a:solidFill>
                  <a:srgbClr val="000000"/>
                </a:solidFill>
              </a:rPr>
              <a:t>Find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139" dirty="0">
                <a:solidFill>
                  <a:srgbClr val="000000"/>
                </a:solidFill>
              </a:rPr>
              <a:t>such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10" dirty="0">
                <a:solidFill>
                  <a:srgbClr val="000000"/>
                </a:solidFill>
              </a:rPr>
              <a:t>that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li</a:t>
            </a:r>
            <a:r>
              <a:rPr spc="-50" dirty="0">
                <a:solidFill>
                  <a:srgbClr val="000000"/>
                </a:solidFill>
              </a:rPr>
              <a:t>k</a:t>
            </a:r>
            <a:r>
              <a:rPr spc="-69" dirty="0">
                <a:solidFill>
                  <a:srgbClr val="000000"/>
                </a:solidFill>
              </a:rPr>
              <a:t>elih</a:t>
            </a:r>
            <a:r>
              <a:rPr spc="-50" dirty="0">
                <a:solidFill>
                  <a:srgbClr val="000000"/>
                </a:solidFill>
              </a:rPr>
              <a:t>o</a:t>
            </a:r>
            <a:r>
              <a:rPr spc="-79" dirty="0">
                <a:solidFill>
                  <a:srgbClr val="000000"/>
                </a:solidFill>
              </a:rPr>
              <a:t>o</a:t>
            </a:r>
            <a:r>
              <a:rPr spc="-89" dirty="0">
                <a:solidFill>
                  <a:srgbClr val="000000"/>
                </a:solidFill>
              </a:rPr>
              <a:t>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i="1" spc="-20" dirty="0">
                <a:solidFill>
                  <a:srgbClr val="000000"/>
                </a:solidFill>
              </a:rPr>
              <a:t>p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119" dirty="0">
                <a:solidFill>
                  <a:srgbClr val="000000"/>
                </a:solidFill>
              </a:rPr>
              <a:t>y</a:t>
            </a:r>
            <a:r>
              <a:rPr i="1" spc="-337" dirty="0">
                <a:solidFill>
                  <a:srgbClr val="000000"/>
                </a:solidFill>
                <a:latin typeface="Meiryo"/>
                <a:cs typeface="Meiryo"/>
              </a:rPr>
              <a:t>|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spc="99" dirty="0">
                <a:solidFill>
                  <a:srgbClr val="000000"/>
                </a:solidFill>
              </a:rPr>
              <a:t>) </a:t>
            </a:r>
            <a:r>
              <a:rPr spc="-109" dirty="0">
                <a:solidFill>
                  <a:srgbClr val="000000"/>
                </a:solidFill>
              </a:rPr>
              <a:t>is</a:t>
            </a:r>
            <a:r>
              <a:rPr spc="-8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maximized</a:t>
            </a: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2380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0864" y="1184154"/>
            <a:ext cx="4034192" cy="5491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78" defTabSz="1788955"/>
            <a:r>
              <a:rPr sz="2000" spc="-99" dirty="0">
                <a:solidFill>
                  <a:srgbClr val="BC1919"/>
                </a:solidFill>
                <a:latin typeface="Arial"/>
                <a:cs typeface="Arial"/>
              </a:rPr>
              <a:t>B</a:t>
            </a:r>
            <a:r>
              <a:rPr sz="2000" spc="-139" dirty="0">
                <a:solidFill>
                  <a:srgbClr val="BC1919"/>
                </a:solidFill>
                <a:latin typeface="Arial"/>
                <a:cs typeface="Arial"/>
              </a:rPr>
              <a:t>a</a:t>
            </a:r>
            <a:r>
              <a:rPr sz="2000" spc="-149" dirty="0">
                <a:solidFill>
                  <a:srgbClr val="BC1919"/>
                </a:solidFill>
                <a:latin typeface="Arial"/>
                <a:cs typeface="Arial"/>
              </a:rPr>
              <a:t>yesian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defTabSz="1788955">
              <a:spcBef>
                <a:spcPts val="1170"/>
              </a:spcBef>
            </a:pP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Subjective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robabili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marR="290685" defTabSz="1788955">
              <a:spcBef>
                <a:spcPts val="1170"/>
              </a:spcBef>
            </a:pP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Quanti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des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crib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ing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individual’s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degree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elief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eve</a:t>
            </a:r>
            <a:r>
              <a:rPr sz="2000" spc="3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788955"/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88955">
              <a:spcBef>
                <a:spcPts val="91"/>
              </a:spcBef>
            </a:pP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78" defTabSz="1788955">
              <a:lnSpc>
                <a:spcPts val="2379"/>
              </a:lnSpc>
            </a:pP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fixed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defTabSz="1788955">
              <a:lnSpc>
                <a:spcPts val="2369"/>
              </a:lnSpc>
            </a:pP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rameters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ra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dom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defTabSz="1788955">
              <a:lnSpc>
                <a:spcPts val="2379"/>
              </a:lnSpc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sign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robabili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marR="125497" defTabSz="1788955">
              <a:spcBef>
                <a:spcPts val="1170"/>
              </a:spcBef>
            </a:pP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erf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rmed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via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878" marR="9921" defTabSz="1788955">
              <a:spcBef>
                <a:spcPts val="1170"/>
              </a:spcBef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ve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elief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).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combine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inf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rmation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rovided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observed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11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obtain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88955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071373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32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2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17"/>
            <a:r>
              <a:rPr spc="50" dirty="0"/>
              <a:t>F</a:t>
            </a:r>
            <a:r>
              <a:rPr spc="-89" dirty="0"/>
              <a:t>requentist</a:t>
            </a:r>
            <a:r>
              <a:rPr spc="40" dirty="0"/>
              <a:t> </a:t>
            </a:r>
            <a:r>
              <a:rPr spc="-129" dirty="0"/>
              <a:t>vs.</a:t>
            </a:r>
            <a:r>
              <a:rPr spc="367" dirty="0"/>
              <a:t> </a:t>
            </a:r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p</a:t>
            </a:r>
            <a:r>
              <a:rPr spc="-198" dirty="0"/>
              <a:t>a</a:t>
            </a:r>
            <a:r>
              <a:rPr spc="-119" dirty="0"/>
              <a:t>radigms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185" y="1269393"/>
            <a:ext cx="4017818" cy="5352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17" defTabSz="1792088"/>
            <a:r>
              <a:rPr sz="2000" spc="-159" dirty="0">
                <a:solidFill>
                  <a:srgbClr val="BC1919"/>
                </a:solidFill>
                <a:latin typeface="Arial"/>
                <a:cs typeface="Arial"/>
              </a:rPr>
              <a:t>F</a:t>
            </a:r>
            <a:r>
              <a:rPr sz="2000" spc="-69" dirty="0">
                <a:solidFill>
                  <a:srgbClr val="BC1919"/>
                </a:solidFill>
                <a:latin typeface="Arial"/>
                <a:cs typeface="Arial"/>
              </a:rPr>
              <a:t>requentist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marR="9941" defTabSz="1792088">
              <a:spcBef>
                <a:spcPts val="1170"/>
              </a:spcBef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estimate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assumptions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generate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uncertain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ty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estim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(stand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rd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err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rs,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 confidence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intervals)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792088"/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1792088">
              <a:spcBef>
                <a:spcPts val="22"/>
              </a:spcBef>
            </a:pPr>
            <a:endParaRPr sz="28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917" marR="134396" defTabSz="1792088"/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cannot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robabi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000" spc="7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99" dirty="0">
                <a:solidFill>
                  <a:prstClr val="black"/>
                </a:solidFill>
                <a:latin typeface="Arial"/>
                <a:cs typeface="Arial"/>
              </a:rPr>
              <a:t>rameters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(fixed) </a:t>
            </a:r>
            <a:r>
              <a:rPr sz="20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i="1" spc="-287" dirty="0">
                <a:solidFill>
                  <a:prstClr val="black"/>
                </a:solidFill>
                <a:latin typeface="Meiryo"/>
                <a:cs typeface="Meiryo"/>
              </a:rPr>
              <a:t>∈</a:t>
            </a:r>
            <a:r>
              <a:rPr sz="2000" i="1" spc="-12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CI</a:t>
            </a:r>
            <a:r>
              <a:rPr sz="2000" i="1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prstClr val="black"/>
                </a:solidFill>
                <a:latin typeface="Arial"/>
                <a:cs typeface="Arial"/>
              </a:rPr>
              <a:t>),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 &gt;</a:t>
            </a:r>
            <a:r>
              <a:rPr sz="2000" i="1" spc="-14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3)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marR="134396" defTabSz="1792088">
              <a:spcBef>
                <a:spcPts val="1170"/>
              </a:spcBef>
            </a:pP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statements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000" spc="-20" dirty="0">
                <a:solidFill>
                  <a:prstClr val="black"/>
                </a:solidFill>
                <a:latin typeface="Arial"/>
                <a:cs typeface="Arial"/>
              </a:rPr>
              <a:t>out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erf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rmance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estimat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over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 re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eated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sampling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defTabSz="1792088">
              <a:lnSpc>
                <a:spcPts val="2369"/>
              </a:lnSpc>
            </a:pP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confidence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interval: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24917" marR="248911" defTabSz="1792088">
              <a:lnSpc>
                <a:spcPts val="2379"/>
              </a:lnSpc>
              <a:spcBef>
                <a:spcPts val="69"/>
              </a:spcBef>
            </a:pP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time,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1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95%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interval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estimated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time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159" y="156261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563594" marR="9963">
              <a:lnSpc>
                <a:spcPct val="102600"/>
              </a:lnSpc>
              <a:spcBef>
                <a:spcPts val="595"/>
              </a:spcBef>
            </a:pPr>
            <a:endParaRPr lang="en-US" spc="-40" dirty="0"/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xfrm>
            <a:off x="5080863" y="1269524"/>
            <a:ext cx="3966177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917"/>
            <a:r>
              <a:rPr spc="-99" dirty="0"/>
              <a:t>B</a:t>
            </a:r>
            <a:r>
              <a:rPr spc="-139" dirty="0"/>
              <a:t>a</a:t>
            </a:r>
            <a:r>
              <a:rPr spc="-149" dirty="0"/>
              <a:t>yesian</a:t>
            </a:r>
          </a:p>
          <a:p>
            <a:pPr marL="24917" marR="9941">
              <a:spcBef>
                <a:spcPts val="1170"/>
              </a:spcBef>
            </a:pPr>
            <a:r>
              <a:rPr spc="10" dirty="0">
                <a:solidFill>
                  <a:srgbClr val="000000"/>
                </a:solidFill>
              </a:rPr>
              <a:t>All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statistical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19" dirty="0">
                <a:solidFill>
                  <a:srgbClr val="000000"/>
                </a:solidFill>
              </a:rPr>
              <a:t>inferences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spc="59" dirty="0">
                <a:solidFill>
                  <a:srgbClr val="000000"/>
                </a:solidFill>
              </a:rPr>
              <a:t>p</a:t>
            </a:r>
            <a:r>
              <a:rPr spc="-10" dirty="0">
                <a:solidFill>
                  <a:srgbClr val="000000"/>
                </a:solidFill>
              </a:rPr>
              <a:t>oint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19" dirty="0">
                <a:solidFill>
                  <a:srgbClr val="000000"/>
                </a:solidFill>
              </a:rPr>
              <a:t>and</a:t>
            </a:r>
            <a:r>
              <a:rPr spc="-59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interval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estimates,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hy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69" dirty="0">
                <a:solidFill>
                  <a:srgbClr val="000000"/>
                </a:solidFill>
              </a:rPr>
              <a:t>othe</a:t>
            </a:r>
            <a:r>
              <a:rPr spc="-159" dirty="0">
                <a:solidFill>
                  <a:srgbClr val="000000"/>
                </a:solidFill>
              </a:rPr>
              <a:t>sis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tests)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30" dirty="0">
                <a:solidFill>
                  <a:srgbClr val="000000"/>
                </a:solidFill>
              </a:rPr>
              <a:t>foll</a:t>
            </a:r>
            <a:r>
              <a:rPr spc="-109" dirty="0">
                <a:solidFill>
                  <a:srgbClr val="000000"/>
                </a:solidFill>
              </a:rPr>
              <a:t>o</a:t>
            </a:r>
            <a:r>
              <a:rPr spc="-89" dirty="0">
                <a:solidFill>
                  <a:srgbClr val="000000"/>
                </a:solidFill>
              </a:rPr>
              <a:t>w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40" dirty="0">
                <a:solidFill>
                  <a:srgbClr val="000000"/>
                </a:solidFill>
              </a:rPr>
              <a:t>f</a:t>
            </a:r>
            <a:r>
              <a:rPr spc="-69" dirty="0">
                <a:solidFill>
                  <a:srgbClr val="000000"/>
                </a:solidFill>
              </a:rPr>
              <a:t>rom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59" dirty="0">
                <a:solidFill>
                  <a:srgbClr val="000000"/>
                </a:solidFill>
              </a:rPr>
              <a:t>the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79" dirty="0">
                <a:solidFill>
                  <a:srgbClr val="000000"/>
                </a:solidFill>
              </a:rPr>
              <a:t>osteri</a:t>
            </a:r>
            <a:r>
              <a:rPr spc="-159" dirty="0">
                <a:solidFill>
                  <a:srgbClr val="000000"/>
                </a:solidFill>
              </a:rPr>
              <a:t>o</a:t>
            </a:r>
            <a:r>
              <a:rPr spc="10" dirty="0">
                <a:solidFill>
                  <a:srgbClr val="000000"/>
                </a:solidFill>
              </a:rPr>
              <a:t>r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d</a:t>
            </a:r>
            <a:r>
              <a:rPr spc="-109" dirty="0">
                <a:solidFill>
                  <a:srgbClr val="000000"/>
                </a:solidFill>
              </a:rPr>
              <a:t>is</a:t>
            </a:r>
            <a:r>
              <a:rPr spc="69" dirty="0">
                <a:solidFill>
                  <a:srgbClr val="000000"/>
                </a:solidFill>
              </a:rPr>
              <a:t>t</a:t>
            </a:r>
            <a:r>
              <a:rPr spc="79" dirty="0">
                <a:solidFill>
                  <a:srgbClr val="000000"/>
                </a:solidFill>
              </a:rPr>
              <a:t>r</a:t>
            </a:r>
            <a:r>
              <a:rPr spc="-30" dirty="0">
                <a:solidFill>
                  <a:srgbClr val="000000"/>
                </a:solidFill>
              </a:rPr>
              <a:t>ibution</a:t>
            </a:r>
          </a:p>
          <a:p>
            <a:pPr marL="24917" marR="9941">
              <a:spcBef>
                <a:spcPts val="1170"/>
              </a:spcBef>
            </a:pPr>
            <a:r>
              <a:rPr spc="-129" dirty="0">
                <a:solidFill>
                  <a:srgbClr val="000000"/>
                </a:solidFill>
              </a:rPr>
              <a:t>P</a:t>
            </a:r>
            <a:r>
              <a:rPr spc="-79" dirty="0">
                <a:solidFill>
                  <a:srgbClr val="000000"/>
                </a:solidFill>
              </a:rPr>
              <a:t>osteri</a:t>
            </a:r>
            <a:r>
              <a:rPr spc="-159" dirty="0">
                <a:solidFill>
                  <a:srgbClr val="000000"/>
                </a:solidFill>
              </a:rPr>
              <a:t>o</a:t>
            </a:r>
            <a:r>
              <a:rPr spc="10" dirty="0">
                <a:solidFill>
                  <a:srgbClr val="000000"/>
                </a:solidFill>
              </a:rPr>
              <a:t>r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69" dirty="0">
                <a:solidFill>
                  <a:srgbClr val="000000"/>
                </a:solidFill>
              </a:rPr>
              <a:t>means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yield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p</a:t>
            </a:r>
            <a:r>
              <a:rPr spc="-10" dirty="0">
                <a:solidFill>
                  <a:srgbClr val="000000"/>
                </a:solidFill>
              </a:rPr>
              <a:t>oint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99" dirty="0">
                <a:solidFill>
                  <a:srgbClr val="000000"/>
                </a:solidFill>
              </a:rPr>
              <a:t>estimates</a:t>
            </a:r>
            <a:r>
              <a:rPr spc="-5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of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278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spc="-10" dirty="0">
                <a:solidFill>
                  <a:srgbClr val="000000"/>
                </a:solidFill>
              </a:rPr>
              <a:t>,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quantiles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yield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credible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69" dirty="0">
                <a:solidFill>
                  <a:srgbClr val="000000"/>
                </a:solidFill>
              </a:rPr>
              <a:t>intervals</a:t>
            </a:r>
          </a:p>
          <a:p>
            <a:pPr>
              <a:spcBef>
                <a:spcPts val="2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4917" marR="108260"/>
            <a:r>
              <a:rPr spc="-79" dirty="0">
                <a:solidFill>
                  <a:srgbClr val="000000"/>
                </a:solidFill>
              </a:rPr>
              <a:t>W</a:t>
            </a:r>
            <a:r>
              <a:rPr spc="-238" dirty="0">
                <a:solidFill>
                  <a:srgbClr val="000000"/>
                </a:solidFill>
              </a:rPr>
              <a:t>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can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19" dirty="0">
                <a:solidFill>
                  <a:srgbClr val="000000"/>
                </a:solidFill>
              </a:rPr>
              <a:t>ma</a:t>
            </a:r>
            <a:r>
              <a:rPr spc="-139" dirty="0">
                <a:solidFill>
                  <a:srgbClr val="000000"/>
                </a:solidFill>
              </a:rPr>
              <a:t>k</a:t>
            </a:r>
            <a:r>
              <a:rPr spc="-238" dirty="0">
                <a:solidFill>
                  <a:srgbClr val="000000"/>
                </a:solidFill>
              </a:rPr>
              <a:t>e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49" dirty="0">
                <a:solidFill>
                  <a:srgbClr val="000000"/>
                </a:solidFill>
              </a:rPr>
              <a:t>p</a:t>
            </a:r>
            <a:r>
              <a:rPr spc="-89" dirty="0">
                <a:solidFill>
                  <a:srgbClr val="000000"/>
                </a:solidFill>
              </a:rPr>
              <a:t>roba</a:t>
            </a:r>
            <a:r>
              <a:rPr spc="-109" dirty="0">
                <a:solidFill>
                  <a:srgbClr val="000000"/>
                </a:solidFill>
              </a:rPr>
              <a:t>b</a:t>
            </a:r>
            <a:r>
              <a:rPr spc="50" dirty="0">
                <a:solidFill>
                  <a:srgbClr val="000000"/>
                </a:solidFill>
              </a:rPr>
              <a:t>ili</a:t>
            </a:r>
            <a:r>
              <a:rPr spc="10" dirty="0">
                <a:solidFill>
                  <a:srgbClr val="000000"/>
                </a:solidFill>
              </a:rPr>
              <a:t>t</a:t>
            </a:r>
            <a:r>
              <a:rPr spc="-89" dirty="0">
                <a:solidFill>
                  <a:srgbClr val="000000"/>
                </a:solidFill>
              </a:rPr>
              <a:t>y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79" dirty="0">
                <a:solidFill>
                  <a:srgbClr val="000000"/>
                </a:solidFill>
              </a:rPr>
              <a:t>statements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a</a:t>
            </a:r>
            <a:r>
              <a:rPr spc="-79" dirty="0">
                <a:solidFill>
                  <a:srgbClr val="000000"/>
                </a:solidFill>
              </a:rPr>
              <a:t>b</a:t>
            </a:r>
            <a:r>
              <a:rPr spc="-20" dirty="0">
                <a:solidFill>
                  <a:srgbClr val="000000"/>
                </a:solidFill>
              </a:rPr>
              <a:t>out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129" dirty="0">
                <a:solidFill>
                  <a:srgbClr val="000000"/>
                </a:solidFill>
              </a:rPr>
              <a:t>p</a:t>
            </a:r>
            <a:r>
              <a:rPr spc="-188" dirty="0">
                <a:solidFill>
                  <a:srgbClr val="000000"/>
                </a:solidFill>
              </a:rPr>
              <a:t>a</a:t>
            </a:r>
            <a:r>
              <a:rPr spc="-99" dirty="0">
                <a:solidFill>
                  <a:srgbClr val="000000"/>
                </a:solidFill>
              </a:rPr>
              <a:t>rameters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(r</a:t>
            </a:r>
            <a:r>
              <a:rPr spc="-40" dirty="0">
                <a:solidFill>
                  <a:srgbClr val="000000"/>
                </a:solidFill>
              </a:rPr>
              <a:t>a</a:t>
            </a:r>
            <a:r>
              <a:rPr spc="-59" dirty="0">
                <a:solidFill>
                  <a:srgbClr val="000000"/>
                </a:solidFill>
              </a:rPr>
              <a:t>ndom)</a:t>
            </a:r>
          </a:p>
          <a:p>
            <a:pPr marL="24917">
              <a:lnSpc>
                <a:spcPts val="2369"/>
              </a:lnSpc>
            </a:pPr>
            <a:r>
              <a:rPr spc="-119" dirty="0">
                <a:solidFill>
                  <a:srgbClr val="000000"/>
                </a:solidFill>
              </a:rPr>
              <a:t>95%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spc="-89" dirty="0">
                <a:solidFill>
                  <a:srgbClr val="000000"/>
                </a:solidFill>
              </a:rPr>
              <a:t>credible</a:t>
            </a:r>
            <a:r>
              <a:rPr spc="109" dirty="0">
                <a:solidFill>
                  <a:srgbClr val="000000"/>
                </a:solidFill>
              </a:rPr>
              <a:t> </a:t>
            </a:r>
            <a:r>
              <a:rPr spc="-40" dirty="0">
                <a:solidFill>
                  <a:srgbClr val="000000"/>
                </a:solidFill>
              </a:rPr>
              <a:t>interval:</a:t>
            </a:r>
          </a:p>
          <a:p>
            <a:pPr marL="24917">
              <a:lnSpc>
                <a:spcPts val="2379"/>
              </a:lnSpc>
            </a:pPr>
            <a:r>
              <a:rPr i="1" spc="89" dirty="0">
                <a:solidFill>
                  <a:srgbClr val="000000"/>
                </a:solidFill>
              </a:rPr>
              <a:t>P</a:t>
            </a:r>
            <a:r>
              <a:rPr spc="99" dirty="0">
                <a:solidFill>
                  <a:srgbClr val="000000"/>
                </a:solidFill>
              </a:rPr>
              <a:t>(</a:t>
            </a:r>
            <a:r>
              <a:rPr i="1" spc="-327" dirty="0">
                <a:solidFill>
                  <a:srgbClr val="000000"/>
                </a:solidFill>
                <a:latin typeface="Verdana"/>
                <a:cs typeface="Verdana"/>
              </a:rPr>
              <a:t>θ</a:t>
            </a:r>
            <a:r>
              <a:rPr i="1" spc="-99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1" spc="-287" dirty="0">
                <a:solidFill>
                  <a:srgbClr val="000000"/>
                </a:solidFill>
                <a:latin typeface="Meiryo"/>
                <a:cs typeface="Meiryo"/>
              </a:rPr>
              <a:t>∈</a:t>
            </a:r>
            <a:r>
              <a:rPr i="1" spc="-129" dirty="0">
                <a:solidFill>
                  <a:srgbClr val="000000"/>
                </a:solidFill>
                <a:latin typeface="Meiryo"/>
                <a:cs typeface="Meiryo"/>
              </a:rPr>
              <a:t> </a:t>
            </a:r>
            <a:r>
              <a:rPr spc="-119" dirty="0">
                <a:solidFill>
                  <a:srgbClr val="000000"/>
                </a:solidFill>
              </a:rPr>
              <a:t>95%</a:t>
            </a:r>
            <a:r>
              <a:rPr spc="99" dirty="0">
                <a:solidFill>
                  <a:srgbClr val="000000"/>
                </a:solidFill>
              </a:rPr>
              <a:t> </a:t>
            </a:r>
            <a:r>
              <a:rPr i="1" spc="-89" dirty="0">
                <a:solidFill>
                  <a:srgbClr val="000000"/>
                </a:solidFill>
              </a:rPr>
              <a:t>CI</a:t>
            </a:r>
            <a:r>
              <a:rPr i="1" spc="-287" dirty="0">
                <a:solidFill>
                  <a:srgbClr val="000000"/>
                </a:solidFill>
              </a:rPr>
              <a:t> </a:t>
            </a:r>
            <a:r>
              <a:rPr spc="99" dirty="0">
                <a:solidFill>
                  <a:srgbClr val="000000"/>
                </a:solidFill>
              </a:rPr>
              <a:t>)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367" dirty="0">
                <a:solidFill>
                  <a:srgbClr val="000000"/>
                </a:solidFill>
              </a:rPr>
              <a:t>=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139" dirty="0">
                <a:solidFill>
                  <a:srgbClr val="000000"/>
                </a:solidFill>
              </a:rPr>
              <a:t>0</a:t>
            </a:r>
            <a:r>
              <a:rPr i="1" spc="-188" dirty="0">
                <a:solidFill>
                  <a:srgbClr val="000000"/>
                </a:solidFill>
                <a:latin typeface="Verdana"/>
                <a:cs typeface="Verdana"/>
              </a:rPr>
              <a:t>.</a:t>
            </a:r>
            <a:r>
              <a:rPr spc="-129" dirty="0">
                <a:solidFill>
                  <a:srgbClr val="000000"/>
                </a:solidFill>
              </a:rPr>
              <a:t>95</a:t>
            </a:r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2088"/>
            <a:endParaRPr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5837" y="4964228"/>
            <a:ext cx="4535763" cy="136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3594" marR="9963">
              <a:lnSpc>
                <a:spcPct val="102600"/>
              </a:lnSpc>
              <a:spcBef>
                <a:spcPts val="595"/>
              </a:spcBef>
            </a:pPr>
            <a:r>
              <a:rPr lang="en-US" sz="2000" spc="-119" dirty="0" smtClean="0">
                <a:latin typeface="Arial" panose="020B0604020202020204" pitchFamily="34" charset="0"/>
                <a:cs typeface="Arial" panose="020B0604020202020204" pitchFamily="34" charset="0"/>
              </a:rPr>
              <a:t>Can handle</a:t>
            </a:r>
            <a:r>
              <a:rPr lang="en-US" sz="2000" spc="7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9" dirty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n-US" sz="20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49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-159" dirty="0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n-US" sz="2000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sz="20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4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129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en-US" sz="20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000" spc="79" dirty="0">
                <a:latin typeface="Arial" panose="020B0604020202020204" pitchFamily="34" charset="0"/>
                <a:cs typeface="Arial" panose="020B0604020202020204" pitchFamily="34" charset="0"/>
              </a:rPr>
              <a:t> fit </a:t>
            </a:r>
            <a:r>
              <a:rPr lang="en-US" sz="2000" spc="-119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000" spc="6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9" dirty="0">
                <a:latin typeface="Arial" panose="020B0604020202020204" pitchFamily="34" charset="0"/>
                <a:cs typeface="Arial" panose="020B0604020202020204" pitchFamily="34" charset="0"/>
              </a:rPr>
              <a:t>classical</a:t>
            </a:r>
            <a:r>
              <a:rPr lang="en-US" sz="2000" spc="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89" dirty="0"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sz="2000" spc="-3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spc="-188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000" spc="-9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69" dirty="0">
                <a:latin typeface="Arial" panose="020B0604020202020204" pitchFamily="34" charset="0"/>
                <a:cs typeface="Arial" panose="020B0604020202020204" pitchFamily="34" charset="0"/>
              </a:rPr>
              <a:t>(e.g.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5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9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2000" spc="-79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-139" dirty="0">
                <a:latin typeface="Arial" panose="020B0604020202020204" pitchFamily="34" charset="0"/>
                <a:cs typeface="Arial" panose="020B0604020202020204" pitchFamily="34" charset="0"/>
              </a:rPr>
              <a:t>eated</a:t>
            </a:r>
            <a:r>
              <a:rPr lang="en-US" sz="2000" spc="1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9" dirty="0">
                <a:latin typeface="Arial" panose="020B0604020202020204" pitchFamily="34" charset="0"/>
                <a:cs typeface="Arial" panose="020B0604020202020204" pitchFamily="34" charset="0"/>
              </a:rPr>
              <a:t>measures,</a:t>
            </a:r>
            <a:r>
              <a:rPr lang="en-US" sz="2000" spc="1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19" dirty="0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en-US" sz="2000" spc="1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9" dirty="0">
                <a:latin typeface="Arial" panose="020B0604020202020204" pitchFamily="34" charset="0"/>
                <a:cs typeface="Arial" panose="020B0604020202020204" pitchFamily="34" charset="0"/>
              </a:rPr>
              <a:t>data,</a:t>
            </a:r>
            <a:r>
              <a:rPr lang="en-US" sz="2000" spc="1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multiv</a:t>
            </a:r>
            <a:r>
              <a:rPr lang="en-US" sz="2000" spc="-10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spc="-50" dirty="0">
                <a:latin typeface="Arial" panose="020B0604020202020204" pitchFamily="34" charset="0"/>
                <a:cs typeface="Arial" panose="020B0604020202020204" pitchFamily="34" charset="0"/>
              </a:rPr>
              <a:t>riate</a:t>
            </a:r>
            <a:r>
              <a:rPr lang="en-US" sz="2000" spc="1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40" dirty="0">
                <a:latin typeface="Arial" panose="020B0604020202020204" pitchFamily="34" charset="0"/>
                <a:cs typeface="Arial" panose="020B0604020202020204" pitchFamily="34" charset="0"/>
              </a:rPr>
              <a:t>data)</a:t>
            </a:r>
            <a:endParaRPr lang="en-US" sz="2000" spc="-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431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inference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94" y="1517767"/>
            <a:ext cx="1887997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es’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rem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4034" y="2275469"/>
            <a:ext cx="1076876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6403" y="2075378"/>
            <a:ext cx="1289732" cy="76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844" marR="9986" indent="-356113" defTabSz="1799307">
              <a:lnSpc>
                <a:spcPct val="112599"/>
              </a:lnSpc>
            </a:pPr>
            <a:r>
              <a:rPr sz="2200" i="1" u="sng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u="sng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u="sng" spc="-3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200" i="1" u="sng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u="sng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u="sng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u="sng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u="sng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131102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913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207755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57" y="223435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90" y="3195733"/>
            <a:ext cx="7744691" cy="2616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rameter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interest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5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endParaRPr sz="22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5009" defTabSz="1799307">
              <a:spcBef>
                <a:spcPts val="654"/>
              </a:spcBef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elih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1155806" defTabSz="1799307">
              <a:lnSpc>
                <a:spcPct val="102600"/>
              </a:lnSpc>
              <a:spcBef>
                <a:spcPts val="595"/>
              </a:spcBef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distribution.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Reflects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wledge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there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kn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wledge,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use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uninf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rmative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usually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erf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rmed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ign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rmalizing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constant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51409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4" dirty="0">
                <a:solidFill>
                  <a:prstClr val="black"/>
                </a:solidFill>
                <a:latin typeface="Meiryo"/>
                <a:cs typeface="Meiryo"/>
              </a:rPr>
              <a:t>∝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04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25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5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31"/>
            <a:r>
              <a:rPr spc="79" dirty="0"/>
              <a:t>M</a:t>
            </a:r>
            <a:r>
              <a:rPr spc="129" dirty="0"/>
              <a:t>o</a:t>
            </a:r>
            <a:r>
              <a:rPr spc="-139" dirty="0"/>
              <a:t>del-based</a:t>
            </a:r>
            <a:r>
              <a:rPr spc="59" dirty="0"/>
              <a:t> </a:t>
            </a:r>
            <a:r>
              <a:rPr spc="-69" dirty="0"/>
              <a:t>geostatistics</a:t>
            </a:r>
          </a:p>
        </p:txBody>
      </p:sp>
      <p:sp>
        <p:nvSpPr>
          <p:cNvPr id="6" name="object 6"/>
          <p:cNvSpPr/>
          <p:nvPr/>
        </p:nvSpPr>
        <p:spPr>
          <a:xfrm>
            <a:off x="-2" y="123731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7" y="122799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15561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-1" y="139272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429" y="1648031"/>
            <a:ext cx="8058305" cy="438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31" marR="359190" defTabSz="1777419">
              <a:lnSpc>
                <a:spcPct val="102600"/>
              </a:lnSpc>
            </a:pPr>
            <a:r>
              <a:rPr sz="2200" spc="-109" dirty="0">
                <a:solidFill>
                  <a:srgbClr val="BC1919"/>
                </a:solidFill>
                <a:latin typeface="Arial"/>
                <a:cs typeface="Arial"/>
              </a:rPr>
              <a:t>Geostatistics</a:t>
            </a:r>
            <a:r>
              <a:rPr sz="2200" spc="12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statistics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deals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ta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obtained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spatially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discrete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mp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spatially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69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38" dirty="0">
                <a:solidFill>
                  <a:prstClr val="black"/>
                </a:solidFill>
                <a:latin typeface="Meiryo"/>
                <a:cs typeface="Meiryo"/>
              </a:rPr>
              <a:t>{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i="1" spc="-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i="1" spc="1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17" dirty="0">
                <a:solidFill>
                  <a:prstClr val="black"/>
                </a:solidFill>
                <a:latin typeface="Meiryo"/>
                <a:cs typeface="Meiryo"/>
              </a:rPr>
              <a:t>∈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i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⊂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400" spc="73" baseline="2777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200" i="1" spc="-238" dirty="0">
                <a:solidFill>
                  <a:prstClr val="black"/>
                </a:solidFill>
                <a:latin typeface="Meiryo"/>
                <a:cs typeface="Meiryo"/>
              </a:rPr>
              <a:t>}</a:t>
            </a:r>
            <a:endParaRPr sz="2200" dirty="0">
              <a:solidFill>
                <a:prstClr val="black"/>
              </a:solidFill>
              <a:latin typeface="Meiryo"/>
              <a:cs typeface="Meiryo"/>
            </a:endParaRPr>
          </a:p>
          <a:p>
            <a:pPr marL="24731" defTabSz="1777419">
              <a:spcBef>
                <a:spcPts val="2310"/>
              </a:spcBef>
            </a:pP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consist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measurements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59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cations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31" defTabSz="1777419">
              <a:spcBef>
                <a:spcPts val="69"/>
              </a:spcBef>
            </a:pP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59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noisy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version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77419">
              <a:spcBef>
                <a:spcPts val="79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731" marR="9848" defTabSz="1777419">
              <a:lnSpc>
                <a:spcPct val="102699"/>
              </a:lnSpc>
            </a:pPr>
            <a:r>
              <a:rPr sz="2200" spc="-40" dirty="0">
                <a:solidFill>
                  <a:srgbClr val="BC1919"/>
                </a:solidFill>
                <a:latin typeface="Arial"/>
                <a:cs typeface="Arial"/>
              </a:rPr>
              <a:t>M</a:t>
            </a:r>
            <a:r>
              <a:rPr sz="2200" spc="30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srgbClr val="BC1919"/>
                </a:solidFill>
                <a:latin typeface="Arial"/>
                <a:cs typeface="Arial"/>
              </a:rPr>
              <a:t>del-based</a:t>
            </a:r>
            <a:r>
              <a:rPr sz="2200" spc="10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srgbClr val="BC1919"/>
                </a:solidFill>
                <a:latin typeface="Arial"/>
                <a:cs typeface="Arial"/>
              </a:rPr>
              <a:t>geostatistics</a:t>
            </a:r>
            <a:r>
              <a:rPr sz="22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application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general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rinciples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 statistical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delling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geos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tis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69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roblems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77419">
              <a:spcBef>
                <a:spcPts val="81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731" marR="9848" algn="just" defTabSz="1777419">
              <a:lnSpc>
                <a:spcPct val="102600"/>
              </a:lnSpc>
            </a:pP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Prediction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oble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explicitly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decl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statistical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kelih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d-based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meth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plied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fitted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7419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7466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0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3"/>
            <a:r>
              <a:rPr spc="-40" dirty="0"/>
              <a:t>Prediction</a:t>
            </a:r>
            <a:r>
              <a:rPr spc="50" dirty="0"/>
              <a:t> </a:t>
            </a:r>
            <a:r>
              <a:rPr spc="-188" dirty="0"/>
              <a:t>p</a:t>
            </a:r>
            <a:r>
              <a:rPr spc="-119" dirty="0"/>
              <a:t>roblem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57" y="170328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-21022" y="261908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-21021" y="277465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04" y="1310442"/>
            <a:ext cx="7875677" cy="5200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3" defTabSz="1779909"/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Survey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1739121" defTabSz="1779909">
              <a:lnSpc>
                <a:spcPct val="125299"/>
              </a:lnSpc>
            </a:pP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individ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each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villages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results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defTabSz="1779909">
              <a:spcBef>
                <a:spcPts val="654"/>
              </a:spcBef>
            </a:pP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Explanat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riables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2774934" defTabSz="1779909">
              <a:lnSpc>
                <a:spcPct val="125299"/>
              </a:lnSpc>
            </a:pP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environmental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cio-ec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om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(elevation,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vegetation,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tem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erat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age,...)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Objective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9863" defTabSz="1779909">
              <a:lnSpc>
                <a:spcPct val="125299"/>
              </a:lnSpc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Predict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dise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throughout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study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region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Comput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xceedance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robabilities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P(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09" dirty="0">
                <a:solidFill>
                  <a:prstClr val="black"/>
                </a:solidFill>
                <a:latin typeface="Verdana"/>
                <a:cs typeface="Verdana"/>
              </a:rPr>
              <a:t>&gt;</a:t>
            </a:r>
            <a:r>
              <a:rPr sz="2200" i="1" spc="-5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cutof</a:t>
            </a:r>
            <a:r>
              <a:rPr sz="2200" spc="129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763" marR="9863" defTabSz="1779909">
              <a:lnSpc>
                <a:spcPct val="102600"/>
              </a:lnSpc>
              <a:spcBef>
                <a:spcPts val="595"/>
              </a:spcBef>
            </a:pP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ate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describing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riabili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onse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ri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ble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26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explan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riables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account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residual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aut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enables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spa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tial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rediction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unsampled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cations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9909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68711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97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8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6"/>
            <a:r>
              <a:rPr spc="79" dirty="0"/>
              <a:t>M</a:t>
            </a:r>
            <a:r>
              <a:rPr spc="129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31102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-2" y="139244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-1" y="139244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204" y="1341537"/>
            <a:ext cx="8091055" cy="48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6" marR="429374" defTabSz="1781776">
              <a:lnSpc>
                <a:spcPct val="102699"/>
              </a:lnSpc>
            </a:pP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ositive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results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conditional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cations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781776">
              <a:spcBef>
                <a:spcPts val="75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 defTabSz="1781776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Binomial(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endParaRPr sz="2200">
              <a:solidFill>
                <a:prstClr val="black"/>
              </a:solidFill>
              <a:latin typeface="Verdana"/>
              <a:cs typeface="Verdana"/>
            </a:endParaRPr>
          </a:p>
          <a:p>
            <a:pPr algn="ctr" defTabSz="1781776">
              <a:spcBef>
                <a:spcPts val="2240"/>
              </a:spcBef>
            </a:pP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logit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1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1348"/>
              </a:spcBef>
            </a:pP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i="1" spc="-4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430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14" baseline="-10416" dirty="0">
                <a:solidFill>
                  <a:prstClr val="black"/>
                </a:solidFill>
                <a:latin typeface="Arial"/>
                <a:cs typeface="Arial"/>
              </a:rPr>
              <a:t>ip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intercept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9"/>
              </a:spcBef>
            </a:pP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5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400" i="1" spc="-238" baseline="27777" dirty="0">
                <a:solidFill>
                  <a:prstClr val="black"/>
                </a:solidFill>
                <a:latin typeface="Meiryo"/>
                <a:cs typeface="Meiryo"/>
              </a:rPr>
              <a:t>t</a:t>
            </a:r>
            <a:r>
              <a:rPr sz="2400" i="1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400" i="1" spc="-400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efficient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54"/>
              </a:spcBef>
            </a:pP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Fixed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effe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quantify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ffects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disease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54"/>
              </a:spcBef>
            </a:pP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69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zero-mean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Gaussian</a:t>
            </a:r>
            <a:r>
              <a:rPr sz="2200" spc="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9"/>
              </a:spcBef>
            </a:pPr>
            <a:r>
              <a:rPr sz="2200" i="1" spc="-7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i="1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200" i="1" spc="-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)]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Verdana"/>
                <a:cs typeface="Verdana"/>
              </a:rPr>
              <a:t>σ</a:t>
            </a:r>
            <a:r>
              <a:rPr sz="2400" spc="-73" baseline="2777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4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48" dirty="0">
                <a:solidFill>
                  <a:prstClr val="black"/>
                </a:solidFill>
                <a:latin typeface="Verdana"/>
                <a:cs typeface="Verdana"/>
              </a:rPr>
              <a:t>ρ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i="1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rr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)],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i="1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-22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sz="2400" i="1" spc="-297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||</a:t>
            </a:r>
            <a:endParaRPr sz="2200">
              <a:solidFill>
                <a:prstClr val="black"/>
              </a:solidFill>
              <a:latin typeface="Meiryo"/>
              <a:cs typeface="Meiryo"/>
            </a:endParaRPr>
          </a:p>
          <a:p>
            <a:pPr marL="24786" defTabSz="1781776">
              <a:spcBef>
                <a:spcPts val="69"/>
              </a:spcBef>
            </a:pP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f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unctions: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9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684" dirty="0">
                <a:solidFill>
                  <a:prstClr val="black"/>
                </a:solidFill>
                <a:latin typeface="Arial"/>
                <a:cs typeface="Arial"/>
              </a:rPr>
              <a:t>´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ern,</a:t>
            </a:r>
            <a:r>
              <a:rPr sz="22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ered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onential,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ic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families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4786" defTabSz="1781776">
              <a:spcBef>
                <a:spcPts val="654"/>
              </a:spcBef>
            </a:pP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resent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res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ual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spatial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which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1776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205" y="6032672"/>
            <a:ext cx="4215560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86" defTabSz="1781776"/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explained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available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210468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50" dirty="0"/>
              <a:t>Areal</a:t>
            </a:r>
            <a:r>
              <a:rPr spc="59" dirty="0"/>
              <a:t> </a:t>
            </a:r>
            <a:r>
              <a:rPr spc="-89" dirty="0"/>
              <a:t>data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93709" y="1672393"/>
            <a:ext cx="622195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139" dirty="0">
                <a:latin typeface="Arial"/>
                <a:cs typeface="Arial"/>
              </a:rPr>
              <a:t>SMR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38352"/>
            <a:ext cx="9139843" cy="59787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185" y="2386655"/>
            <a:ext cx="4655127" cy="2943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307202">
              <a:lnSpc>
                <a:spcPct val="102600"/>
              </a:lnSpc>
            </a:pPr>
            <a:r>
              <a:rPr sz="2200" spc="-89" dirty="0">
                <a:latin typeface="Arial"/>
                <a:cs typeface="Arial"/>
              </a:rPr>
              <a:t>Areal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lattice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data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29" dirty="0">
                <a:latin typeface="Arial"/>
                <a:cs typeface="Arial"/>
              </a:rPr>
              <a:t>rise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when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region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interest</a:t>
            </a:r>
            <a:r>
              <a:rPr sz="2200" spc="9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30" dirty="0">
                <a:latin typeface="Arial"/>
                <a:cs typeface="Arial"/>
              </a:rPr>
              <a:t>titioned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into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9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finite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su</a:t>
            </a:r>
            <a:r>
              <a:rPr sz="2200" spc="-218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regions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which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outcomes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29" dirty="0">
                <a:latin typeface="Arial"/>
                <a:cs typeface="Arial"/>
              </a:rPr>
              <a:t>re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aggregated</a:t>
            </a:r>
            <a:endParaRPr sz="2200" dirty="0">
              <a:latin typeface="Arial"/>
              <a:cs typeface="Arial"/>
            </a:endParaRPr>
          </a:p>
          <a:p>
            <a:pPr marL="24719" marR="9842">
              <a:lnSpc>
                <a:spcPct val="102699"/>
              </a:lnSpc>
              <a:spcBef>
                <a:spcPts val="585"/>
              </a:spcBef>
            </a:pPr>
            <a:r>
              <a:rPr sz="2200" spc="-119" dirty="0">
                <a:latin typeface="Arial"/>
                <a:cs typeface="Arial"/>
              </a:rPr>
              <a:t>Example: </a:t>
            </a:r>
            <a:r>
              <a:rPr sz="2200" spc="-268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6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6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l</a:t>
            </a:r>
            <a:r>
              <a:rPr sz="2200" spc="-169" dirty="0">
                <a:latin typeface="Arial"/>
                <a:cs typeface="Arial"/>
              </a:rPr>
              <a:t>a</a:t>
            </a:r>
            <a:r>
              <a:rPr sz="2200" spc="-79" dirty="0">
                <a:latin typeface="Arial"/>
                <a:cs typeface="Arial"/>
              </a:rPr>
              <a:t>rynx</a:t>
            </a:r>
            <a:r>
              <a:rPr sz="2200" spc="6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cancer</a:t>
            </a:r>
            <a:r>
              <a:rPr sz="2200" spc="7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r>
              <a:rPr sz="2200" spc="-11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districts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Germany</a:t>
            </a:r>
            <a:endParaRPr sz="2200" dirty="0">
              <a:latin typeface="Arial"/>
              <a:cs typeface="Arial"/>
            </a:endParaRPr>
          </a:p>
          <a:p>
            <a:pPr marL="24719" marR="611900">
              <a:lnSpc>
                <a:spcPct val="102600"/>
              </a:lnSpc>
              <a:spcBef>
                <a:spcPts val="595"/>
              </a:spcBef>
            </a:pPr>
            <a:r>
              <a:rPr sz="2200" spc="-99" dirty="0">
                <a:latin typeface="Arial"/>
                <a:cs typeface="Arial"/>
              </a:rPr>
              <a:t>W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w</a:t>
            </a:r>
            <a:r>
              <a:rPr sz="2200" spc="-50" dirty="0">
                <a:latin typeface="Arial"/>
                <a:cs typeface="Arial"/>
              </a:rPr>
              <a:t>ant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o</a:t>
            </a:r>
            <a:r>
              <a:rPr sz="2200" spc="-139" dirty="0">
                <a:latin typeface="Arial"/>
                <a:cs typeface="Arial"/>
              </a:rPr>
              <a:t>b</a:t>
            </a:r>
            <a:r>
              <a:rPr sz="2200" spc="169" dirty="0">
                <a:latin typeface="Arial"/>
                <a:cs typeface="Arial"/>
              </a:rPr>
              <a:t>t</a:t>
            </a:r>
            <a:r>
              <a:rPr sz="2200" spc="-198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-50" dirty="0">
                <a:latin typeface="Arial"/>
                <a:cs typeface="Arial"/>
              </a:rPr>
              <a:t>k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within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geographic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units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86189" y="2006361"/>
            <a:ext cx="3627370" cy="3624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963559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" y="0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12"/>
                </a:lnTo>
                <a:lnTo>
                  <a:pt x="0" y="12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43" y="208474"/>
            <a:ext cx="3114754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2800" spc="-30" dirty="0">
                <a:solidFill>
                  <a:prstClr val="black"/>
                </a:solidFill>
                <a:latin typeface="Tahoma"/>
                <a:cs typeface="Tahoma"/>
              </a:rPr>
              <a:t>C</a:t>
            </a:r>
            <a:r>
              <a:rPr sz="2800" spc="-99" dirty="0">
                <a:solidFill>
                  <a:prstClr val="black"/>
                </a:solidFill>
                <a:latin typeface="Tahoma"/>
                <a:cs typeface="Tahoma"/>
              </a:rPr>
              <a:t>o</a:t>
            </a:r>
            <a:r>
              <a:rPr sz="2800" spc="-69" dirty="0">
                <a:solidFill>
                  <a:prstClr val="black"/>
                </a:solidFill>
                <a:latin typeface="Tahoma"/>
                <a:cs typeface="Tahoma"/>
              </a:rPr>
              <a:t>rrelation</a:t>
            </a:r>
            <a:r>
              <a:rPr sz="2800" spc="50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79" dirty="0">
                <a:solidFill>
                  <a:prstClr val="black"/>
                </a:solidFill>
                <a:latin typeface="Tahoma"/>
                <a:cs typeface="Tahoma"/>
              </a:rPr>
              <a:t>functions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193" y="832240"/>
            <a:ext cx="1302327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600" spc="79" dirty="0">
                <a:solidFill>
                  <a:srgbClr val="BC1919"/>
                </a:solidFill>
                <a:latin typeface="Arial"/>
                <a:cs typeface="Arial"/>
              </a:rPr>
              <a:t>Ma</a:t>
            </a:r>
            <a:r>
              <a:rPr sz="1600" spc="-20" dirty="0">
                <a:solidFill>
                  <a:srgbClr val="BC1919"/>
                </a:solidFill>
                <a:latin typeface="Arial"/>
                <a:cs typeface="Arial"/>
              </a:rPr>
              <a:t>t</a:t>
            </a:r>
            <a:r>
              <a:rPr sz="1600" spc="-496" dirty="0">
                <a:solidFill>
                  <a:srgbClr val="BC1919"/>
                </a:solidFill>
                <a:latin typeface="Arial"/>
                <a:cs typeface="Arial"/>
              </a:rPr>
              <a:t>´</a:t>
            </a: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ern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family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5981" y="1306467"/>
            <a:ext cx="26537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1324125" algn="l"/>
              </a:tabLst>
            </a:pPr>
            <a:r>
              <a:rPr i="1" spc="103" baseline="925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14" baseline="925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pc="414" baseline="9259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4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u="sng" spc="-14" baseline="92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baseline="9259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14" baseline="925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i="1" spc="476" baseline="44444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600" i="1" spc="103" baseline="4444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119" baseline="925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i="1" spc="317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000" i="1" spc="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14" baseline="925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baseline="925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6491" y="1240645"/>
            <a:ext cx="13098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6602" y="1468529"/>
            <a:ext cx="77081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600" i="1" spc="476" baseline="16666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600" i="1" spc="728" baseline="16666" dirty="0">
                <a:solidFill>
                  <a:prstClr val="black"/>
                </a:solidFill>
                <a:latin typeface="Arial"/>
                <a:cs typeface="Arial"/>
              </a:rPr>
              <a:t>−</a:t>
            </a:r>
            <a:r>
              <a:rPr sz="1600" spc="-44" baseline="1666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spc="-268" baseline="1666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prstClr val="black"/>
                </a:solidFill>
                <a:latin typeface="Arial"/>
                <a:cs typeface="Arial"/>
              </a:rPr>
              <a:t>Γ(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80724" y="1046191"/>
            <a:ext cx="2720529" cy="18120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0193" y="1876889"/>
            <a:ext cx="5025421" cy="3254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i="1" spc="149" baseline="925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654" baseline="9259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9" baseline="925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73" baseline="9259" dirty="0">
                <a:solidFill>
                  <a:prstClr val="black"/>
                </a:solidFill>
                <a:latin typeface="Arial"/>
                <a:cs typeface="Arial"/>
              </a:rPr>
              <a:t>scale,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654" baseline="9259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i="1"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9" baseline="925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19" baseline="92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14" baseline="9259" dirty="0">
                <a:solidFill>
                  <a:prstClr val="black"/>
                </a:solidFill>
                <a:latin typeface="Arial"/>
                <a:cs typeface="Arial"/>
              </a:rPr>
              <a:t>rder,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119" baseline="925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000" i="1" spc="317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000" i="1" spc="-17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i="1" spc="44" baseline="9259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pc="-30" baseline="925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baseline="92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14" baseline="9259" dirty="0">
                <a:solidFill>
                  <a:prstClr val="black"/>
                </a:solidFill>
                <a:latin typeface="Arial"/>
                <a:cs typeface="Arial"/>
              </a:rPr>
              <a:t>dified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87" baseline="9259" dirty="0">
                <a:solidFill>
                  <a:prstClr val="black"/>
                </a:solidFill>
                <a:latin typeface="Arial"/>
                <a:cs typeface="Arial"/>
              </a:rPr>
              <a:t>Bessel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4" baseline="9259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14" baseline="9259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pc="133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19" baseline="92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-30" baseline="9259" dirty="0">
                <a:solidFill>
                  <a:prstClr val="black"/>
                </a:solidFill>
                <a:latin typeface="Arial"/>
                <a:cs typeface="Arial"/>
              </a:rPr>
              <a:t>rder</a:t>
            </a:r>
            <a:r>
              <a:rPr spc="119" baseline="92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i="1" spc="387" baseline="9259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endParaRPr baseline="9259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317"/>
              </a:spcBef>
            </a:pP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onential: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prstClr val="black"/>
                </a:solidFill>
                <a:latin typeface="Arial"/>
                <a:cs typeface="Arial"/>
              </a:rPr>
              <a:t>ex</a:t>
            </a:r>
            <a:r>
              <a:rPr sz="1200" i="1" spc="-1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(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i="1" spc="109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1200" spc="20" dirty="0">
                <a:solidFill>
                  <a:prstClr val="black"/>
                </a:solidFill>
                <a:latin typeface="Arial"/>
                <a:cs typeface="Arial"/>
              </a:rPr>
              <a:t>5)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773"/>
              </a:spcBef>
            </a:pPr>
            <a:r>
              <a:rPr sz="1200" spc="-50" dirty="0">
                <a:solidFill>
                  <a:prstClr val="black"/>
                </a:solidFill>
                <a:latin typeface="Arial"/>
                <a:cs typeface="Arial"/>
              </a:rPr>
              <a:t>Gaussian: 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sz="12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600" spc="-268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(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48" dirty="0">
                <a:solidFill>
                  <a:prstClr val="black"/>
                </a:solidFill>
                <a:latin typeface="Meiryo"/>
                <a:cs typeface="Meiryo"/>
              </a:rPr>
              <a:t>→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i="1" spc="248" dirty="0">
                <a:solidFill>
                  <a:prstClr val="black"/>
                </a:solidFill>
                <a:latin typeface="Meiryo"/>
                <a:cs typeface="Meiryo"/>
              </a:rPr>
              <a:t>∞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515"/>
              </a:spcBef>
            </a:pPr>
            <a:r>
              <a:rPr sz="1200" i="1" spc="-9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i="1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88" dirty="0">
                <a:solidFill>
                  <a:prstClr val="black"/>
                </a:solidFill>
                <a:latin typeface="Meiryo"/>
                <a:cs typeface="Meiryo"/>
              </a:rPr>
              <a:t>I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-6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times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defTabSz="1783644">
              <a:spcBef>
                <a:spcPts val="1219"/>
              </a:spcBef>
            </a:pP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99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1600" spc="-50" dirty="0">
                <a:solidFill>
                  <a:srgbClr val="BC1919"/>
                </a:solidFill>
                <a:latin typeface="Arial"/>
                <a:cs typeface="Arial"/>
              </a:rPr>
              <a:t>w</a:t>
            </a:r>
            <a:r>
              <a:rPr sz="1600" spc="-69" dirty="0">
                <a:solidFill>
                  <a:srgbClr val="BC1919"/>
                </a:solidFill>
                <a:latin typeface="Arial"/>
                <a:cs typeface="Arial"/>
              </a:rPr>
              <a:t>ered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59" dirty="0">
                <a:solidFill>
                  <a:srgbClr val="BC1919"/>
                </a:solidFill>
                <a:latin typeface="Arial"/>
                <a:cs typeface="Arial"/>
              </a:rPr>
              <a:t>ex</a:t>
            </a:r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10" dirty="0">
                <a:solidFill>
                  <a:srgbClr val="BC1919"/>
                </a:solidFill>
                <a:latin typeface="Arial"/>
                <a:cs typeface="Arial"/>
              </a:rPr>
              <a:t>onential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family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>
              <a:spcBef>
                <a:spcPts val="109"/>
              </a:spcBef>
            </a:pPr>
            <a:endParaRPr sz="16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0" indent="1705609" defTabSz="1783644"/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prstClr val="black"/>
                </a:solidFill>
                <a:latin typeface="Arial"/>
                <a:cs typeface="Arial"/>
              </a:rPr>
              <a:t>exp</a:t>
            </a:r>
            <a:r>
              <a:rPr sz="1200" i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355" baseline="46296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-15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i="1" spc="476" baseline="33333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600" i="1" spc="-268" baseline="333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355" baseline="46296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baseline="46296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>
              <a:spcBef>
                <a:spcPts val="113"/>
              </a:spcBef>
            </a:pPr>
            <a:endParaRPr sz="2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0" defTabSz="1783644"/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prstClr val="black"/>
                </a:solidFill>
                <a:latin typeface="Arial"/>
                <a:cs typeface="Arial"/>
              </a:rPr>
              <a:t>scale,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≤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9" dirty="0">
                <a:solidFill>
                  <a:prstClr val="black"/>
                </a:solidFill>
                <a:latin typeface="Arial"/>
                <a:cs typeface="Arial"/>
              </a:rPr>
              <a:t>sha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810" marR="9887" defTabSz="1783644">
              <a:lnSpc>
                <a:spcPct val="136200"/>
              </a:lnSpc>
            </a:pPr>
            <a:r>
              <a:rPr sz="1200" spc="4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2,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9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i="1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continuous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prstClr val="black"/>
                </a:solidFill>
                <a:latin typeface="Arial"/>
                <a:cs typeface="Arial"/>
              </a:rPr>
              <a:t>but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 </a:t>
            </a:r>
            <a:r>
              <a:rPr sz="1200" spc="40" dirty="0">
                <a:solidFill>
                  <a:prstClr val="black"/>
                </a:solidFill>
                <a:latin typeface="Arial"/>
                <a:cs typeface="Arial"/>
              </a:rPr>
              <a:t>if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κ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2,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9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1200" i="1" spc="-2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30" dirty="0">
                <a:solidFill>
                  <a:prstClr val="black"/>
                </a:solidFill>
                <a:latin typeface="Meiryo"/>
                <a:cs typeface="Meiryo"/>
              </a:rPr>
              <a:t>·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infinitely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mean-squ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</a:t>
            </a:r>
            <a:endParaRPr sz="1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3644">
              <a:spcBef>
                <a:spcPts val="59"/>
              </a:spcBef>
            </a:pPr>
            <a:endParaRPr sz="12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4810" defTabSz="1783644"/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Spherical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family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385" y="5310118"/>
            <a:ext cx="53780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90177" y="5325960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80243" y="5325960"/>
            <a:ext cx="66754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33604" y="0"/>
                </a:lnTo>
              </a:path>
            </a:pathLst>
          </a:custGeom>
          <a:ln w="3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9090" y="5180909"/>
            <a:ext cx="32520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2253096" algn="l"/>
              </a:tabLst>
            </a:pPr>
            <a:r>
              <a:rPr spc="922" baseline="46296" dirty="0">
                <a:solidFill>
                  <a:prstClr val="black"/>
                </a:solidFill>
                <a:latin typeface="Arial"/>
                <a:cs typeface="Arial"/>
              </a:rPr>
              <a:t>(  </a:t>
            </a:r>
            <a:r>
              <a:rPr spc="-14" baseline="4629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200" i="1" spc="16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6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258" dirty="0">
                <a:solidFill>
                  <a:prstClr val="black"/>
                </a:solidFill>
                <a:latin typeface="Arial"/>
                <a:cs typeface="Arial"/>
              </a:rPr>
              <a:t>/φ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1600" spc="-44" baseline="27777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sz="1600" baseline="27777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1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≤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78" dirty="0">
                <a:solidFill>
                  <a:prstClr val="black"/>
                </a:solidFill>
                <a:latin typeface="Meiryo"/>
                <a:cs typeface="Meiryo"/>
              </a:rPr>
              <a:t>≤</a:t>
            </a:r>
            <a:r>
              <a:rPr sz="1200" i="1" spc="10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64987" y="5308632"/>
            <a:ext cx="908100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801403" algn="l"/>
              </a:tabLst>
            </a:pPr>
            <a:r>
              <a:rPr sz="1000" spc="-30" dirty="0">
                <a:solidFill>
                  <a:prstClr val="black"/>
                </a:solidFill>
                <a:latin typeface="Arial"/>
                <a:cs typeface="Arial"/>
              </a:rPr>
              <a:t>2	2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4365" y="5412623"/>
            <a:ext cx="266511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>
              <a:tabLst>
                <a:tab pos="2001657" algn="l"/>
              </a:tabLst>
            </a:pP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	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:  </a:t>
            </a:r>
            <a:r>
              <a:rPr sz="1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194" y="5757974"/>
            <a:ext cx="4799970" cy="695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10" defTabSz="1783644"/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single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1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rameter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  <a:p>
            <a:pPr marL="24810" marR="9887" defTabSz="1783644">
              <a:lnSpc>
                <a:spcPct val="136200"/>
              </a:lnSpc>
            </a:pPr>
            <a:r>
              <a:rPr sz="1200" spc="69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69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finite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range,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i.e.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200" spc="3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sufficiently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200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rge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1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prstClr val="black"/>
                </a:solidFill>
                <a:latin typeface="Arial"/>
                <a:cs typeface="Arial"/>
              </a:rPr>
              <a:t>namely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436" dirty="0">
                <a:solidFill>
                  <a:prstClr val="black"/>
                </a:solidFill>
                <a:latin typeface="Arial"/>
                <a:cs typeface="Arial"/>
              </a:rPr>
              <a:t>&gt;</a:t>
            </a:r>
            <a:r>
              <a:rPr sz="1200" i="1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r>
              <a:rPr sz="1200" i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69" dirty="0">
                <a:solidFill>
                  <a:prstClr val="black"/>
                </a:solidFill>
                <a:latin typeface="Arial"/>
                <a:cs typeface="Arial"/>
              </a:rPr>
              <a:t>ρ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200" i="1" spc="1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1200" spc="-40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"/>
                <a:cs typeface="Arial"/>
              </a:rPr>
              <a:t>differentiable</a:t>
            </a:r>
            <a:r>
              <a:rPr sz="1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1200" i="1" spc="1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spc="278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1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i="1" spc="99" dirty="0">
                <a:solidFill>
                  <a:prstClr val="black"/>
                </a:solidFill>
                <a:latin typeface="Arial"/>
                <a:cs typeface="Arial"/>
              </a:rPr>
              <a:t>φ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80724" y="3037402"/>
            <a:ext cx="2720529" cy="3626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3644"/>
            <a:endParaRPr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73" y="3327851"/>
            <a:ext cx="1951892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3" y="5099609"/>
            <a:ext cx="4057737" cy="67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74090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16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0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42"/>
            <a:r>
              <a:rPr spc="-99" dirty="0"/>
              <a:t>Example:</a:t>
            </a:r>
            <a:r>
              <a:rPr spc="367" dirty="0"/>
              <a:t> </a:t>
            </a:r>
            <a:r>
              <a:rPr spc="79" dirty="0"/>
              <a:t>M</a:t>
            </a:r>
            <a:r>
              <a:rPr spc="129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39216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2380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664" y="1517969"/>
            <a:ext cx="8397114" cy="4542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42" marR="9903" defTabSz="1786138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Conditiona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true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revalence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2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i="1" spc="1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ositive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sults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out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eople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sampled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133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foll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binomial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distribution,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93161" marR="2236405" algn="ctr" defTabSz="1786138">
              <a:lnSpc>
                <a:spcPct val="185700"/>
              </a:lnSpc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4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Binomial(</a:t>
            </a:r>
            <a:r>
              <a:rPr sz="2200" i="1" spc="-50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))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logit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1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86138"/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65622" defTabSz="1786138">
              <a:spcBef>
                <a:spcPts val="1893"/>
              </a:spcBef>
            </a:pP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 </a:t>
            </a:r>
            <a:r>
              <a:rPr sz="2400" i="1" spc="-4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430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59" dirty="0">
                <a:solidFill>
                  <a:prstClr val="black"/>
                </a:solidFill>
                <a:latin typeface="Arial"/>
                <a:cs typeface="Arial"/>
              </a:rPr>
              <a:t>z</a:t>
            </a:r>
            <a:r>
              <a:rPr sz="2400" i="1" spc="14" baseline="-10416" dirty="0">
                <a:solidFill>
                  <a:prstClr val="black"/>
                </a:solidFill>
                <a:latin typeface="Arial"/>
                <a:cs typeface="Arial"/>
              </a:rPr>
              <a:t>ip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intercept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i="1" spc="19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riates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622" defTabSz="1786138">
              <a:spcBef>
                <a:spcPts val="654"/>
              </a:spcBef>
            </a:pP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5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spc="73" baseline="-10416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400" i="1" spc="-30" baseline="-10416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-414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400" i="1" spc="-238" baseline="27777" dirty="0">
                <a:solidFill>
                  <a:prstClr val="black"/>
                </a:solidFill>
                <a:latin typeface="Meiryo"/>
                <a:cs typeface="Meiryo"/>
              </a:rPr>
              <a:t>t</a:t>
            </a:r>
            <a:r>
              <a:rPr sz="2400" i="1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400" i="1" spc="-400" baseline="27777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efficient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vect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</a:p>
          <a:p>
            <a:pPr marL="565622" defTabSz="1786138">
              <a:spcBef>
                <a:spcPts val="654"/>
              </a:spcBef>
            </a:pP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spatially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structur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effect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65622" defTabSz="1786138">
              <a:spcBef>
                <a:spcPts val="654"/>
              </a:spcBef>
            </a:pPr>
            <a:r>
              <a:rPr sz="2200" i="1" spc="-26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x</a:t>
            </a:r>
            <a:r>
              <a:rPr sz="2400" i="1" spc="59" baseline="-10416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400" i="1" spc="-282" baseline="-1041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zero-mean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Gaussian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 smtClean="0">
                <a:solidFill>
                  <a:prstClr val="black"/>
                </a:solidFill>
                <a:latin typeface="Arial"/>
                <a:cs typeface="Arial"/>
              </a:rPr>
              <a:t>cov</a:t>
            </a:r>
            <a:r>
              <a:rPr sz="2200" spc="-218" dirty="0" smtClean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 smtClean="0">
                <a:solidFill>
                  <a:prstClr val="black"/>
                </a:solidFill>
                <a:latin typeface="Arial"/>
                <a:cs typeface="Arial"/>
              </a:rPr>
              <a:t>riance</a:t>
            </a:r>
            <a:r>
              <a:rPr sz="2200" spc="109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unction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8613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8263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-99" dirty="0"/>
              <a:t>Example:</a:t>
            </a:r>
            <a:r>
              <a:rPr spc="367" dirty="0"/>
              <a:t> </a:t>
            </a:r>
            <a:r>
              <a:rPr spc="-40" dirty="0"/>
              <a:t>The</a:t>
            </a:r>
            <a:r>
              <a:rPr spc="59" dirty="0"/>
              <a:t> </a:t>
            </a:r>
            <a:r>
              <a:rPr spc="-40" dirty="0"/>
              <a:t>Beta-Binomial</a:t>
            </a:r>
            <a:r>
              <a:rPr spc="40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09" dirty="0"/>
              <a:t>del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9204" y="1428784"/>
            <a:ext cx="6650182" cy="4791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defTabSz="1799307"/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successes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inde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endent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trials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80143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sz="2200" i="1" spc="-2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∼</a:t>
            </a:r>
            <a:r>
              <a:rPr sz="2200" i="1" spc="-139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Binomial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2240"/>
              </a:spcBef>
            </a:pP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wish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estimate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6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endParaRPr sz="22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25009" defTabSz="1799307">
              <a:spcBef>
                <a:spcPts val="654"/>
              </a:spcBef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Pri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ist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1515674" indent="2935132" defTabSz="1799307">
              <a:lnSpc>
                <a:spcPct val="185700"/>
              </a:lnSpc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20" dirty="0">
                <a:solidFill>
                  <a:prstClr val="black"/>
                </a:solidFill>
                <a:latin typeface="Verdana"/>
                <a:cs typeface="Verdana"/>
              </a:rPr>
              <a:t>α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30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669365" defTabSz="1799307"/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sz="2200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504" dirty="0">
                <a:solidFill>
                  <a:prstClr val="black"/>
                </a:solidFill>
                <a:latin typeface="Meiryo"/>
                <a:cs typeface="Meiryo"/>
              </a:rPr>
              <a:t>∝</a:t>
            </a:r>
            <a:r>
              <a:rPr sz="2200" i="1" dirty="0">
                <a:solidFill>
                  <a:prstClr val="black"/>
                </a:solidFill>
                <a:latin typeface="Meiryo"/>
                <a:cs typeface="Meiryo"/>
              </a:rPr>
              <a:t>  </a:t>
            </a:r>
            <a:r>
              <a:rPr sz="2200" i="1" spc="-24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77721" defTabSz="1799307">
              <a:spcBef>
                <a:spcPts val="654"/>
              </a:spcBef>
            </a:pP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  </a:t>
            </a:r>
            <a:r>
              <a:rPr sz="2200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Binomial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Verdana"/>
                <a:cs typeface="Verdana"/>
              </a:rPr>
              <a:t>π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×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20" dirty="0">
                <a:solidFill>
                  <a:prstClr val="black"/>
                </a:solidFill>
                <a:latin typeface="Verdana"/>
                <a:cs typeface="Verdana"/>
              </a:rPr>
              <a:t>α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30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77721" defTabSz="1799307">
              <a:spcBef>
                <a:spcPts val="654"/>
              </a:spcBef>
            </a:pP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  </a:t>
            </a:r>
            <a:r>
              <a:rPr sz="2200" spc="14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69" dirty="0">
                <a:solidFill>
                  <a:prstClr val="black"/>
                </a:solidFill>
                <a:latin typeface="Arial"/>
                <a:cs typeface="Arial"/>
              </a:rPr>
              <a:t>Bet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0" dirty="0">
                <a:solidFill>
                  <a:prstClr val="black"/>
                </a:solidFill>
                <a:latin typeface="Verdana"/>
                <a:cs typeface="Verdana"/>
              </a:rPr>
              <a:t>α</a:t>
            </a:r>
            <a:r>
              <a:rPr sz="2200" i="1" spc="-2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Verdana"/>
                <a:cs typeface="Verdana"/>
              </a:rPr>
              <a:t>β</a:t>
            </a:r>
            <a:r>
              <a:rPr sz="2200" i="1" spc="-178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i="1" spc="-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66654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79" dirty="0"/>
              <a:t>M</a:t>
            </a:r>
            <a:r>
              <a:rPr spc="129" dirty="0"/>
              <a:t>o</a:t>
            </a:r>
            <a:r>
              <a:rPr spc="-109" dirty="0"/>
              <a:t>del</a:t>
            </a:r>
            <a:r>
              <a:rPr spc="59" dirty="0"/>
              <a:t> </a:t>
            </a:r>
            <a:r>
              <a:rPr spc="-99" dirty="0"/>
              <a:t>selection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04" y="1376631"/>
            <a:ext cx="7987775" cy="5069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 marR="694737" defTabSz="1799307">
              <a:lnSpc>
                <a:spcPct val="102600"/>
              </a:lnSpc>
            </a:pP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esian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ma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assessed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via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srgbClr val="BC1919"/>
                </a:solidFill>
                <a:latin typeface="Arial"/>
                <a:cs typeface="Arial"/>
              </a:rPr>
              <a:t>Deviance</a:t>
            </a:r>
            <a:r>
              <a:rPr sz="22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srgbClr val="BC1919"/>
                </a:solidFill>
                <a:latin typeface="Arial"/>
                <a:cs typeface="Arial"/>
              </a:rPr>
              <a:t>Inf</a:t>
            </a:r>
            <a:r>
              <a:rPr sz="2200" spc="-139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srgbClr val="BC1919"/>
                </a:solidFill>
                <a:latin typeface="Arial"/>
                <a:cs typeface="Arial"/>
              </a:rPr>
              <a:t>rmation</a:t>
            </a:r>
            <a:r>
              <a:rPr sz="2200" spc="-30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srgbClr val="BC1919"/>
                </a:solidFill>
                <a:latin typeface="Arial"/>
                <a:cs typeface="Arial"/>
              </a:rPr>
              <a:t>Criterio</a:t>
            </a:r>
            <a:r>
              <a:rPr sz="2200" spc="-79" dirty="0">
                <a:solidFill>
                  <a:srgbClr val="BC1919"/>
                </a:solidFill>
                <a:latin typeface="Arial"/>
                <a:cs typeface="Arial"/>
              </a:rPr>
              <a:t>n</a:t>
            </a:r>
            <a:r>
              <a:rPr sz="22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BC1919"/>
                </a:solidFill>
                <a:latin typeface="Arial"/>
                <a:cs typeface="Arial"/>
              </a:rPr>
              <a:t>(DIC)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9986" defTabSz="1799307">
              <a:lnSpc>
                <a:spcPct val="102699"/>
              </a:lnSpc>
              <a:spcBef>
                <a:spcPts val="585"/>
              </a:spcBef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trade-off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del,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complexi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1799307">
              <a:spcBef>
                <a:spcPts val="75"/>
              </a:spcBef>
            </a:pPr>
            <a:endParaRPr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4962" algn="ctr" defTabSz="1799307"/>
            <a:r>
              <a:rPr sz="2200" i="1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r>
              <a:rPr sz="2200" i="1" spc="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09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400" spc="-206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3400" spc="30" baseline="126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endParaRPr sz="2400" baseline="-13888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2240"/>
              </a:spcBef>
            </a:pP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Deviance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lo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)),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12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li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elih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function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i="1" spc="-109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400" spc="-206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3400" spc="206" baseline="126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7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i="1" spc="-34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59" dirty="0">
                <a:solidFill>
                  <a:prstClr val="black"/>
                </a:solidFill>
                <a:latin typeface="Arial"/>
                <a:cs typeface="Arial"/>
              </a:rPr>
              <a:t>)]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measure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ll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fits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data.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9"/>
              </a:spcBef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rse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D </a:t>
            </a:r>
            <a:r>
              <a:rPr sz="2400" i="1" spc="-103" baseline="-138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09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3400" spc="-206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3400" spc="30" baseline="126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89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2200" i="1" spc="-268" dirty="0">
                <a:solidFill>
                  <a:prstClr val="black"/>
                </a:solidFill>
                <a:latin typeface="Meiryo"/>
                <a:cs typeface="Meiryo"/>
              </a:rPr>
              <a:t> </a:t>
            </a:r>
            <a:r>
              <a:rPr sz="2200" i="1" spc="13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1199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3400" spc="-490" baseline="12626" dirty="0">
                <a:solidFill>
                  <a:prstClr val="black"/>
                </a:solidFill>
                <a:latin typeface="Arial"/>
                <a:cs typeface="Arial"/>
              </a:rPr>
              <a:t>¯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effective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rameters.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marR="104979" defTabSz="1799307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ge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400" i="1" baseline="-138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i="1" spc="73" baseline="-1388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is,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easier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del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fit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data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so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deviance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needs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enalised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009" defTabSz="1799307">
              <a:spcBef>
                <a:spcPts val="654"/>
              </a:spcBef>
            </a:pP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smaller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referred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with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rger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DIC</a:t>
            </a:r>
            <a:endParaRPr sz="22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95396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86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09"/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inference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61813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253826" y="1562168"/>
            <a:ext cx="8636519" cy="4113189"/>
          </a:xfrm>
          <a:prstGeom prst="rect">
            <a:avLst/>
          </a:prstGeom>
        </p:spPr>
        <p:txBody>
          <a:bodyPr vert="horz" wrap="square" lIns="0" tIns="317537" rIns="0" bIns="0" rtlCol="0">
            <a:spAutoFit/>
          </a:bodyPr>
          <a:lstStyle/>
          <a:p>
            <a:pPr marL="566042" marR="9986">
              <a:lnSpc>
                <a:spcPct val="102600"/>
              </a:lnSpc>
            </a:pPr>
            <a:r>
              <a:rPr spc="-169" dirty="0"/>
              <a:t>One</a:t>
            </a:r>
            <a:r>
              <a:rPr spc="40" dirty="0"/>
              <a:t> </a:t>
            </a:r>
            <a:r>
              <a:rPr spc="-159" dirty="0"/>
              <a:t>p</a:t>
            </a:r>
            <a:r>
              <a:rPr spc="-59" dirty="0"/>
              <a:t>rincipal</a:t>
            </a:r>
            <a:r>
              <a:rPr spc="40" dirty="0"/>
              <a:t> </a:t>
            </a:r>
            <a:r>
              <a:rPr spc="-10" dirty="0"/>
              <a:t>difficul</a:t>
            </a:r>
            <a:r>
              <a:rPr spc="-69" dirty="0"/>
              <a:t>t</a:t>
            </a:r>
            <a:r>
              <a:rPr spc="-99" dirty="0"/>
              <a:t>y</a:t>
            </a:r>
            <a:r>
              <a:rPr spc="40" dirty="0"/>
              <a:t> </a:t>
            </a:r>
            <a:r>
              <a:rPr spc="-40" dirty="0"/>
              <a:t>in</a:t>
            </a:r>
            <a:r>
              <a:rPr spc="40" dirty="0"/>
              <a:t> </a:t>
            </a:r>
            <a:r>
              <a:rPr spc="-89" dirty="0"/>
              <a:t>applying</a:t>
            </a:r>
            <a:r>
              <a:rPr spc="40" dirty="0"/>
              <a:t> </a:t>
            </a:r>
            <a:r>
              <a:rPr spc="-119" dirty="0"/>
              <a:t>B</a:t>
            </a:r>
            <a:r>
              <a:rPr spc="-159" dirty="0"/>
              <a:t>a</a:t>
            </a:r>
            <a:r>
              <a:rPr spc="-169" dirty="0"/>
              <a:t>y</a:t>
            </a:r>
            <a:r>
              <a:rPr spc="-159" dirty="0"/>
              <a:t>esian</a:t>
            </a:r>
            <a:r>
              <a:rPr spc="40" dirty="0"/>
              <a:t> </a:t>
            </a:r>
            <a:r>
              <a:rPr spc="-109" dirty="0"/>
              <a:t>m</a:t>
            </a:r>
            <a:r>
              <a:rPr spc="-89" dirty="0"/>
              <a:t>eth</a:t>
            </a:r>
            <a:r>
              <a:rPr spc="-50" dirty="0"/>
              <a:t>o</a:t>
            </a:r>
            <a:r>
              <a:rPr spc="-188" dirty="0"/>
              <a:t>ds</a:t>
            </a:r>
            <a:r>
              <a:rPr spc="40" dirty="0"/>
              <a:t> </a:t>
            </a:r>
            <a:r>
              <a:rPr spc="10" dirty="0"/>
              <a:t>i</a:t>
            </a:r>
            <a:r>
              <a:rPr spc="-278" dirty="0"/>
              <a:t>s</a:t>
            </a:r>
            <a:r>
              <a:rPr spc="40" dirty="0"/>
              <a:t> </a:t>
            </a:r>
            <a:r>
              <a:rPr spc="-69" dirty="0"/>
              <a:t>the</a:t>
            </a:r>
            <a:r>
              <a:rPr spc="40" dirty="0"/>
              <a:t> </a:t>
            </a:r>
            <a:r>
              <a:rPr spc="-69" dirty="0"/>
              <a:t>calculation</a:t>
            </a:r>
            <a:r>
              <a:rPr spc="-50" dirty="0"/>
              <a:t> of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40" dirty="0"/>
              <a:t>p</a:t>
            </a:r>
            <a:r>
              <a:rPr spc="-129" dirty="0"/>
              <a:t>oste</a:t>
            </a:r>
            <a:r>
              <a:rPr spc="-10" dirty="0"/>
              <a:t>r</a:t>
            </a:r>
            <a:r>
              <a:rPr spc="-30" dirty="0"/>
              <a:t>i</a:t>
            </a:r>
            <a:r>
              <a:rPr spc="-13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i="1" spc="-20" dirty="0"/>
              <a:t>p</a:t>
            </a:r>
            <a:r>
              <a:rPr spc="109" dirty="0"/>
              <a:t>(</a:t>
            </a:r>
            <a:r>
              <a:rPr i="1" spc="-297" dirty="0">
                <a:latin typeface="Verdana"/>
                <a:cs typeface="Verdana"/>
              </a:rPr>
              <a:t>θ</a:t>
            </a:r>
            <a:r>
              <a:rPr i="1" spc="-367" dirty="0">
                <a:latin typeface="Meiryo"/>
                <a:cs typeface="Meiryo"/>
              </a:rPr>
              <a:t>|</a:t>
            </a:r>
            <a:r>
              <a:rPr i="1" spc="-99" dirty="0"/>
              <a:t>y</a:t>
            </a:r>
            <a:r>
              <a:rPr i="1" spc="-377" dirty="0"/>
              <a:t> </a:t>
            </a:r>
            <a:r>
              <a:rPr spc="40" dirty="0"/>
              <a:t>),</a:t>
            </a:r>
            <a:r>
              <a:rPr spc="109" dirty="0"/>
              <a:t> </a:t>
            </a:r>
            <a:r>
              <a:rPr spc="-79" dirty="0"/>
              <a:t>which</a:t>
            </a:r>
            <a:r>
              <a:rPr spc="119" dirty="0"/>
              <a:t> </a:t>
            </a:r>
            <a:r>
              <a:rPr spc="-99" dirty="0"/>
              <a:t>usually</a:t>
            </a:r>
            <a:r>
              <a:rPr spc="109" dirty="0"/>
              <a:t> </a:t>
            </a:r>
            <a:r>
              <a:rPr spc="-119" dirty="0"/>
              <a:t>involves</a:t>
            </a:r>
            <a:r>
              <a:rPr spc="99" dirty="0"/>
              <a:t> </a:t>
            </a:r>
            <a:r>
              <a:rPr spc="-99" dirty="0"/>
              <a:t>high-dimensional</a:t>
            </a:r>
            <a:r>
              <a:rPr spc="-59" dirty="0"/>
              <a:t> </a:t>
            </a:r>
            <a:r>
              <a:rPr spc="-50" dirty="0"/>
              <a:t>integration</a:t>
            </a:r>
            <a:r>
              <a:rPr spc="99" dirty="0"/>
              <a:t> </a:t>
            </a:r>
            <a:r>
              <a:rPr spc="10" dirty="0"/>
              <a:t>that</a:t>
            </a:r>
            <a:r>
              <a:rPr spc="109" dirty="0"/>
              <a:t> </a:t>
            </a:r>
            <a:r>
              <a:rPr spc="-119" dirty="0"/>
              <a:t>is</a:t>
            </a:r>
            <a:r>
              <a:rPr spc="109" dirty="0"/>
              <a:t> </a:t>
            </a:r>
            <a:r>
              <a:rPr spc="-109" dirty="0"/>
              <a:t>generally</a:t>
            </a:r>
            <a:r>
              <a:rPr spc="119" dirty="0"/>
              <a:t> </a:t>
            </a:r>
            <a:r>
              <a:rPr spc="-30" dirty="0"/>
              <a:t>not</a:t>
            </a:r>
            <a:r>
              <a:rPr spc="109" dirty="0"/>
              <a:t> </a:t>
            </a:r>
            <a:r>
              <a:rPr dirty="0"/>
              <a:t>tra</a:t>
            </a:r>
            <a:r>
              <a:rPr spc="-139" dirty="0"/>
              <a:t>c</a:t>
            </a:r>
            <a:r>
              <a:rPr dirty="0"/>
              <a:t>t</a:t>
            </a:r>
            <a:r>
              <a:rPr spc="-10" dirty="0"/>
              <a:t>a</a:t>
            </a:r>
            <a:r>
              <a:rPr spc="-109" dirty="0"/>
              <a:t>ble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149" dirty="0"/>
              <a:t>closed</a:t>
            </a:r>
            <a:r>
              <a:rPr spc="109" dirty="0"/>
              <a:t> </a:t>
            </a:r>
            <a:r>
              <a:rPr spc="30" dirty="0"/>
              <a:t>f</a:t>
            </a:r>
            <a:r>
              <a:rPr spc="-198" dirty="0"/>
              <a:t>o</a:t>
            </a:r>
            <a:r>
              <a:rPr spc="-59" dirty="0"/>
              <a:t>rm</a:t>
            </a:r>
          </a:p>
          <a:p>
            <a:pPr marL="541034">
              <a:spcBef>
                <a:spcPts val="73"/>
              </a:spcBef>
            </a:pPr>
            <a:endParaRPr sz="2400">
              <a:latin typeface="Times New Roman"/>
              <a:cs typeface="Times New Roman"/>
            </a:endParaRPr>
          </a:p>
          <a:p>
            <a:pPr marL="566042" marR="889654">
              <a:lnSpc>
                <a:spcPct val="102600"/>
              </a:lnSpc>
            </a:pPr>
            <a:r>
              <a:rPr spc="-69" dirty="0"/>
              <a:t>Thus,</a:t>
            </a:r>
            <a:r>
              <a:rPr spc="109" dirty="0"/>
              <a:t> </a:t>
            </a:r>
            <a:r>
              <a:rPr spc="-178" dirty="0"/>
              <a:t>even</a:t>
            </a:r>
            <a:r>
              <a:rPr spc="109" dirty="0"/>
              <a:t> </a:t>
            </a:r>
            <a:r>
              <a:rPr spc="-149" dirty="0"/>
              <a:t>when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dirty="0"/>
              <a:t>li</a:t>
            </a:r>
            <a:r>
              <a:rPr spc="-50" dirty="0"/>
              <a:t>k</a:t>
            </a:r>
            <a:r>
              <a:rPr spc="-89" dirty="0"/>
              <a:t>elih</a:t>
            </a:r>
            <a:r>
              <a:rPr spc="-69" dirty="0"/>
              <a:t>o</a:t>
            </a:r>
            <a:r>
              <a:rPr spc="-79" dirty="0"/>
              <a:t>o</a:t>
            </a:r>
            <a:r>
              <a:rPr spc="-99" dirty="0"/>
              <a:t>d</a:t>
            </a:r>
            <a:r>
              <a:rPr spc="109" dirty="0"/>
              <a:t> </a:t>
            </a:r>
            <a:r>
              <a:rPr spc="-139" dirty="0"/>
              <a:t>and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30" dirty="0"/>
              <a:t>ri</a:t>
            </a:r>
            <a:r>
              <a:rPr spc="-11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169" dirty="0"/>
              <a:t>have</a:t>
            </a:r>
            <a:r>
              <a:rPr spc="-89" dirty="0"/>
              <a:t> </a:t>
            </a:r>
            <a:r>
              <a:rPr spc="-109" dirty="0"/>
              <a:t>closed-f</a:t>
            </a:r>
            <a:r>
              <a:rPr spc="-208" dirty="0"/>
              <a:t>o</a:t>
            </a:r>
            <a:r>
              <a:rPr spc="-59" dirty="0"/>
              <a:t>rm</a:t>
            </a:r>
            <a:r>
              <a:rPr spc="109" dirty="0"/>
              <a:t> </a:t>
            </a:r>
            <a:r>
              <a:rPr spc="-159" dirty="0"/>
              <a:t>ex</a:t>
            </a:r>
            <a:r>
              <a:rPr spc="-226" dirty="0"/>
              <a:t>p</a:t>
            </a:r>
            <a:r>
              <a:rPr spc="-149" dirty="0"/>
              <a:t>ressions,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40" dirty="0"/>
              <a:t>p</a:t>
            </a:r>
            <a:r>
              <a:rPr spc="-89" dirty="0"/>
              <a:t>osteri</a:t>
            </a:r>
            <a:r>
              <a:rPr spc="-16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188" dirty="0"/>
              <a:t>ma</a:t>
            </a:r>
            <a:r>
              <a:rPr spc="-99" dirty="0"/>
              <a:t>y</a:t>
            </a:r>
            <a:r>
              <a:rPr spc="109" dirty="0"/>
              <a:t> </a:t>
            </a:r>
            <a:r>
              <a:rPr spc="-30" dirty="0"/>
              <a:t>not</a:t>
            </a:r>
          </a:p>
          <a:p>
            <a:pPr marL="541034">
              <a:spcBef>
                <a:spcPts val="56"/>
              </a:spcBef>
            </a:pPr>
            <a:endParaRPr spc="-30" dirty="0"/>
          </a:p>
          <a:p>
            <a:pPr marL="566042"/>
            <a:r>
              <a:rPr spc="-50" dirty="0"/>
              <a:t>Meth</a:t>
            </a:r>
            <a:r>
              <a:rPr spc="10" dirty="0"/>
              <a:t>o</a:t>
            </a:r>
            <a:r>
              <a:rPr spc="-188" dirty="0"/>
              <a:t>ds</a:t>
            </a:r>
            <a:r>
              <a:rPr spc="109" dirty="0"/>
              <a:t> </a:t>
            </a:r>
            <a:r>
              <a:rPr spc="-40" dirty="0"/>
              <a:t>f</a:t>
            </a:r>
            <a:r>
              <a:rPr spc="-13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99" dirty="0"/>
              <a:t>solving</a:t>
            </a:r>
            <a:r>
              <a:rPr spc="109" dirty="0"/>
              <a:t> </a:t>
            </a:r>
            <a:r>
              <a:rPr spc="-50" dirty="0"/>
              <a:t>this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109" dirty="0"/>
              <a:t>roblem</a:t>
            </a:r>
            <a:r>
              <a:rPr spc="-20" dirty="0"/>
              <a:t>:</a:t>
            </a:r>
          </a:p>
          <a:p>
            <a:pPr marL="1110827">
              <a:lnSpc>
                <a:spcPts val="2379"/>
              </a:lnSpc>
              <a:spcBef>
                <a:spcPts val="347"/>
              </a:spcBef>
            </a:pPr>
            <a:r>
              <a:rPr sz="2000" spc="-50" dirty="0"/>
              <a:t>M</a:t>
            </a:r>
            <a:r>
              <a:rPr sz="2000" spc="-99" dirty="0"/>
              <a:t>a</a:t>
            </a:r>
            <a:r>
              <a:rPr sz="2000" spc="-10" dirty="0"/>
              <a:t>r</a:t>
            </a:r>
            <a:r>
              <a:rPr sz="2000" spc="-69" dirty="0"/>
              <a:t>k</a:t>
            </a:r>
            <a:r>
              <a:rPr sz="2000" spc="-109" dirty="0"/>
              <a:t>ov</a:t>
            </a:r>
            <a:r>
              <a:rPr sz="2000" spc="99" dirty="0"/>
              <a:t> </a:t>
            </a:r>
            <a:r>
              <a:rPr sz="2000" spc="-89" dirty="0"/>
              <a:t>chain</a:t>
            </a:r>
            <a:r>
              <a:rPr sz="2000" spc="109" dirty="0"/>
              <a:t> </a:t>
            </a:r>
            <a:r>
              <a:rPr sz="2000" spc="-50" dirty="0"/>
              <a:t>Monte</a:t>
            </a:r>
            <a:r>
              <a:rPr sz="2000" spc="109" dirty="0"/>
              <a:t> </a:t>
            </a:r>
            <a:r>
              <a:rPr sz="2000" spc="-188" dirty="0"/>
              <a:t>C</a:t>
            </a:r>
            <a:r>
              <a:rPr sz="2000" spc="-208" dirty="0"/>
              <a:t>a</a:t>
            </a:r>
            <a:r>
              <a:rPr sz="2000" spc="-30" dirty="0"/>
              <a:t>rlo</a:t>
            </a:r>
            <a:r>
              <a:rPr sz="2000" spc="109" dirty="0"/>
              <a:t> </a:t>
            </a:r>
            <a:r>
              <a:rPr sz="2000" spc="-79" dirty="0"/>
              <a:t>meth</a:t>
            </a:r>
            <a:r>
              <a:rPr sz="2000" spc="-30" dirty="0"/>
              <a:t>o</a:t>
            </a:r>
            <a:r>
              <a:rPr sz="2000" spc="-169" dirty="0"/>
              <a:t>ds</a:t>
            </a:r>
            <a:r>
              <a:rPr sz="2000" spc="99" dirty="0"/>
              <a:t> </a:t>
            </a:r>
            <a:r>
              <a:rPr sz="2000" dirty="0"/>
              <a:t>(MCMC)</a:t>
            </a:r>
            <a:endParaRPr sz="2000"/>
          </a:p>
          <a:p>
            <a:pPr marL="1110827" marR="357354">
              <a:lnSpc>
                <a:spcPts val="2379"/>
              </a:lnSpc>
              <a:spcBef>
                <a:spcPts val="69"/>
              </a:spcBef>
            </a:pPr>
            <a:r>
              <a:rPr sz="2000" spc="-69" dirty="0"/>
              <a:t>Ap</a:t>
            </a:r>
            <a:r>
              <a:rPr sz="2000" spc="-119" dirty="0"/>
              <a:t>p</a:t>
            </a:r>
            <a:r>
              <a:rPr sz="2000" spc="-40" dirty="0"/>
              <a:t>r</a:t>
            </a:r>
            <a:r>
              <a:rPr sz="2000" spc="-129" dirty="0"/>
              <a:t>o</a:t>
            </a:r>
            <a:r>
              <a:rPr sz="2000" spc="-69" dirty="0"/>
              <a:t>ximate</a:t>
            </a:r>
            <a:r>
              <a:rPr sz="2000" spc="109" dirty="0"/>
              <a:t> </a:t>
            </a:r>
            <a:r>
              <a:rPr sz="2000" spc="-99" dirty="0"/>
              <a:t>B</a:t>
            </a:r>
            <a:r>
              <a:rPr sz="2000" spc="-139" dirty="0"/>
              <a:t>a</a:t>
            </a:r>
            <a:r>
              <a:rPr sz="2000" spc="-149" dirty="0"/>
              <a:t>yesian</a:t>
            </a:r>
            <a:r>
              <a:rPr sz="2000" spc="109" dirty="0"/>
              <a:t> </a:t>
            </a:r>
            <a:r>
              <a:rPr sz="2000" spc="-109" dirty="0"/>
              <a:t>inference</a:t>
            </a:r>
            <a:r>
              <a:rPr sz="2000" spc="99" dirty="0"/>
              <a:t> </a:t>
            </a:r>
            <a:r>
              <a:rPr sz="2000" spc="-30" dirty="0"/>
              <a:t>f</a:t>
            </a:r>
            <a:r>
              <a:rPr sz="2000" spc="-109" dirty="0"/>
              <a:t>o</a:t>
            </a:r>
            <a:r>
              <a:rPr sz="2000" spc="10" dirty="0"/>
              <a:t>r</a:t>
            </a:r>
            <a:r>
              <a:rPr sz="2000" spc="99" dirty="0"/>
              <a:t> </a:t>
            </a:r>
            <a:r>
              <a:rPr sz="2000" spc="-30" dirty="0"/>
              <a:t>latent</a:t>
            </a:r>
            <a:r>
              <a:rPr sz="2000" spc="99" dirty="0"/>
              <a:t> </a:t>
            </a:r>
            <a:r>
              <a:rPr sz="2000" spc="-188" dirty="0"/>
              <a:t>Ga</a:t>
            </a:r>
            <a:r>
              <a:rPr sz="2000" spc="-149" dirty="0"/>
              <a:t>u</a:t>
            </a:r>
            <a:r>
              <a:rPr sz="2000" spc="-238" dirty="0"/>
              <a:t>s</a:t>
            </a:r>
            <a:r>
              <a:rPr sz="2000" spc="-129" dirty="0"/>
              <a:t>sia</a:t>
            </a:r>
            <a:r>
              <a:rPr sz="2000" spc="-89" dirty="0"/>
              <a:t>n</a:t>
            </a:r>
            <a:r>
              <a:rPr sz="2000" spc="109" dirty="0"/>
              <a:t> </a:t>
            </a:r>
            <a:r>
              <a:rPr sz="2000" spc="-139" dirty="0"/>
              <a:t>m</a:t>
            </a:r>
            <a:r>
              <a:rPr sz="2000" spc="-40" dirty="0"/>
              <a:t>o</a:t>
            </a:r>
            <a:r>
              <a:rPr sz="2000" spc="-139" dirty="0"/>
              <a:t>dels</a:t>
            </a:r>
            <a:r>
              <a:rPr sz="2000" spc="99" dirty="0"/>
              <a:t> </a:t>
            </a:r>
            <a:r>
              <a:rPr sz="2000" spc="-149" dirty="0"/>
              <a:t>b</a:t>
            </a:r>
            <a:r>
              <a:rPr sz="2000" spc="-89" dirty="0"/>
              <a:t>y</a:t>
            </a:r>
            <a:r>
              <a:rPr sz="2000" spc="99" dirty="0"/>
              <a:t> </a:t>
            </a:r>
            <a:r>
              <a:rPr sz="2000" spc="-109" dirty="0"/>
              <a:t>using</a:t>
            </a:r>
            <a:r>
              <a:rPr sz="2000" spc="-69" dirty="0"/>
              <a:t> Integrated</a:t>
            </a:r>
            <a:r>
              <a:rPr sz="2000" spc="99" dirty="0"/>
              <a:t> </a:t>
            </a:r>
            <a:r>
              <a:rPr sz="2000" spc="-119" dirty="0"/>
              <a:t>Nested</a:t>
            </a:r>
            <a:r>
              <a:rPr sz="2000" spc="109" dirty="0"/>
              <a:t> </a:t>
            </a:r>
            <a:r>
              <a:rPr sz="2000" spc="-109" dirty="0"/>
              <a:t>Laplace</a:t>
            </a:r>
            <a:r>
              <a:rPr sz="2000" spc="99" dirty="0"/>
              <a:t> </a:t>
            </a:r>
            <a:r>
              <a:rPr sz="2000" spc="-119" dirty="0"/>
              <a:t>ap</a:t>
            </a:r>
            <a:r>
              <a:rPr sz="2000" spc="-178" dirty="0"/>
              <a:t>p</a:t>
            </a:r>
            <a:r>
              <a:rPr sz="2000" spc="-40" dirty="0"/>
              <a:t>r</a:t>
            </a:r>
            <a:r>
              <a:rPr sz="2000" spc="-129" dirty="0"/>
              <a:t>o</a:t>
            </a:r>
            <a:r>
              <a:rPr sz="2000" spc="-69" dirty="0"/>
              <a:t>ximations</a:t>
            </a:r>
            <a:r>
              <a:rPr sz="2000" spc="109" dirty="0"/>
              <a:t> </a:t>
            </a:r>
            <a:r>
              <a:rPr sz="2000" spc="10" dirty="0"/>
              <a:t>(INLA)</a:t>
            </a:r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99307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6397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60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60"/>
            <a:r>
              <a:rPr spc="79" dirty="0"/>
              <a:t>M</a:t>
            </a:r>
            <a:r>
              <a:rPr spc="-30" dirty="0"/>
              <a:t>a</a:t>
            </a:r>
            <a:r>
              <a:rPr spc="-50" dirty="0"/>
              <a:t>r</a:t>
            </a:r>
            <a:r>
              <a:rPr spc="-139" dirty="0"/>
              <a:t>k</a:t>
            </a:r>
            <a:r>
              <a:rPr spc="-119" dirty="0"/>
              <a:t>ov</a:t>
            </a:r>
            <a:r>
              <a:rPr spc="59" dirty="0"/>
              <a:t> </a:t>
            </a:r>
            <a:r>
              <a:rPr spc="-99" dirty="0"/>
              <a:t>chain</a:t>
            </a:r>
            <a:r>
              <a:rPr spc="59" dirty="0"/>
              <a:t> </a:t>
            </a:r>
            <a:r>
              <a:rPr spc="-40" dirty="0"/>
              <a:t>Monte</a:t>
            </a:r>
            <a:r>
              <a:rPr spc="59" dirty="0"/>
              <a:t> </a:t>
            </a:r>
            <a:r>
              <a:rPr spc="-30" dirty="0"/>
              <a:t>C</a:t>
            </a:r>
            <a:r>
              <a:rPr spc="-99" dirty="0"/>
              <a:t>a</a:t>
            </a:r>
            <a:r>
              <a:rPr spc="-59" dirty="0"/>
              <a:t>rlo</a:t>
            </a:r>
            <a:r>
              <a:rPr spc="50" dirty="0"/>
              <a:t> </a:t>
            </a:r>
            <a:r>
              <a:rPr spc="129" dirty="0"/>
              <a:t>(MCMC)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64" y="1329549"/>
            <a:ext cx="8092314" cy="50620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60" marR="768951" defTabSz="1803405">
              <a:lnSpc>
                <a:spcPct val="102600"/>
              </a:lnSpc>
            </a:pP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chastic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cess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(0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(2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satisfies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ro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y: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indent="1383869" defTabSz="1803405">
              <a:spcBef>
                <a:spcPts val="1348"/>
              </a:spcBef>
            </a:pPr>
            <a:r>
              <a:rPr sz="3400" i="1" spc="-30" baseline="-2272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169" dirty="0">
                <a:solidFill>
                  <a:prstClr val="black"/>
                </a:solidFill>
                <a:latin typeface="Arial"/>
                <a:cs typeface="Arial"/>
              </a:rPr>
              <a:t>+1</a:t>
            </a:r>
            <a:r>
              <a:rPr sz="1600" spc="18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549" baseline="-2272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21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i="1" spc="20" dirty="0">
                <a:solidFill>
                  <a:prstClr val="black"/>
                </a:solidFill>
                <a:latin typeface="Meiryo"/>
                <a:cs typeface="Meiryo"/>
              </a:rPr>
              <a:t>−</a:t>
            </a:r>
            <a:r>
              <a:rPr sz="1600" spc="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3400" i="1" spc="-625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3400" i="1" spc="-609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297" baseline="-22727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3400" i="1" spc="-625" baseline="-22727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69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sz="1600" spc="14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spc="-14" baseline="-227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400" spc="579" baseline="-2272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3400" spc="-14" baseline="-2272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400" i="1" spc="-30" baseline="-22727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169" dirty="0">
                <a:solidFill>
                  <a:prstClr val="black"/>
                </a:solidFill>
                <a:latin typeface="Arial"/>
                <a:cs typeface="Arial"/>
              </a:rPr>
              <a:t>+1</a:t>
            </a:r>
            <a:r>
              <a:rPr sz="1600" spc="18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i="1" spc="-549" baseline="-2272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3400" i="1" spc="-446" baseline="-227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1600" spc="11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1600" i="1" spc="268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1600" spc="218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3400" spc="163" baseline="-2272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3400" baseline="-22727">
              <a:solidFill>
                <a:prstClr val="black"/>
              </a:solidFill>
              <a:latin typeface="Arial"/>
              <a:cs typeface="Arial"/>
            </a:endParaRPr>
          </a:p>
          <a:p>
            <a:pPr defTabSz="1803405">
              <a:spcBef>
                <a:spcPts val="103"/>
              </a:spcBef>
            </a:pP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060" marR="12530" defTabSz="1803405">
              <a:lnSpc>
                <a:spcPct val="102600"/>
              </a:lnSpc>
            </a:pP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Conside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4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iteration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31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next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206" baseline="27777" dirty="0">
                <a:solidFill>
                  <a:prstClr val="black"/>
                </a:solidFill>
                <a:latin typeface="Arial"/>
                <a:cs typeface="Arial"/>
              </a:rPr>
              <a:t>+1)</a:t>
            </a:r>
            <a:r>
              <a:rPr sz="24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400" spc="-103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iteration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i="1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endent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only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current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not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any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past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marR="10012" defTabSz="1803405">
              <a:lnSpc>
                <a:spcPct val="102600"/>
              </a:lnSpc>
              <a:spcBef>
                <a:spcPts val="595"/>
              </a:spcBef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objective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build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converges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desired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arget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distrib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defTabSz="1803405">
              <a:spcBef>
                <a:spcPts val="654"/>
              </a:spcBef>
            </a:pP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Then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that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ximately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defTabSz="1803405">
              <a:spcBef>
                <a:spcPts val="69"/>
              </a:spcBef>
            </a:pP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converged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060" marR="61377" defTabSz="1803405">
              <a:lnSpc>
                <a:spcPct val="125299"/>
              </a:lnSpc>
            </a:pP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MCMC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alg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ithm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s: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Gibb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sampling,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Me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tro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olis-Hastings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alg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rithm,...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Sof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re: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7" dirty="0">
                <a:solidFill>
                  <a:prstClr val="black"/>
                </a:solidFill>
                <a:latin typeface="Arial"/>
                <a:cs typeface="Arial"/>
              </a:rPr>
              <a:t>WinBUGS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17" dirty="0">
                <a:solidFill>
                  <a:prstClr val="black"/>
                </a:solidFill>
                <a:latin typeface="Arial"/>
                <a:cs typeface="Arial"/>
              </a:rPr>
              <a:t>OpenBUGS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7" dirty="0">
                <a:solidFill>
                  <a:prstClr val="black"/>
                </a:solidFill>
                <a:latin typeface="Arial"/>
                <a:cs typeface="Arial"/>
              </a:rPr>
              <a:t>JAGS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,...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3405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45695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59" dirty="0"/>
              <a:t>Burn-in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49220"/>
            <a:ext cx="8577223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algn="just" defTabSz="1807820">
              <a:lnSpc>
                <a:spcPct val="102600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will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station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distribution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eventuall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num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iterations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89" dirty="0">
                <a:solidFill>
                  <a:prstClr val="black"/>
                </a:solidFill>
                <a:latin typeface="Arial"/>
                <a:cs typeface="Arial"/>
              </a:rPr>
              <a:t>it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ta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268" dirty="0">
                <a:solidFill>
                  <a:prstClr val="black"/>
                </a:solidFill>
                <a:latin typeface="Arial"/>
                <a:cs typeface="Arial"/>
              </a:rPr>
              <a:t>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pending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st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rting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oint.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remove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first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values,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burn-in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3484" y="2272752"/>
            <a:ext cx="4352846" cy="434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75183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40" dirty="0"/>
              <a:t>Thinning</a:t>
            </a:r>
            <a:r>
              <a:rPr spc="50" dirty="0"/>
              <a:t> </a:t>
            </a:r>
            <a:r>
              <a:rPr spc="-99" dirty="0"/>
              <a:t>the</a:t>
            </a:r>
            <a:r>
              <a:rPr spc="59" dirty="0"/>
              <a:t> </a:t>
            </a:r>
            <a:r>
              <a:rPr spc="-99" dirty="0"/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49220"/>
            <a:ext cx="8443716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defTabSz="1807820">
              <a:lnSpc>
                <a:spcPct val="102600"/>
              </a:lnSpc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reach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long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time.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thin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taking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at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every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i="1" spc="-4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th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iteration.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This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saves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mem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reduces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 aut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93484" y="2238450"/>
            <a:ext cx="4352846" cy="4348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94246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" y="0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12"/>
                </a:lnTo>
                <a:lnTo>
                  <a:pt x="0" y="12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058" y="208474"/>
            <a:ext cx="363115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800" spc="-129" dirty="0">
                <a:solidFill>
                  <a:prstClr val="black"/>
                </a:solidFill>
                <a:latin typeface="Tahoma"/>
                <a:cs typeface="Tahoma"/>
              </a:rPr>
              <a:t>Convergenc</a:t>
            </a:r>
            <a:r>
              <a:rPr sz="2800" spc="-119" dirty="0">
                <a:solidFill>
                  <a:prstClr val="black"/>
                </a:solidFill>
                <a:latin typeface="Tahoma"/>
                <a:cs typeface="Tahoma"/>
              </a:rPr>
              <a:t>e</a:t>
            </a:r>
            <a:r>
              <a:rPr sz="2800" spc="79" dirty="0">
                <a:solidFill>
                  <a:prstClr val="black"/>
                </a:solidFill>
                <a:latin typeface="Tahoma"/>
                <a:cs typeface="Tahoma"/>
              </a:rPr>
              <a:t> </a:t>
            </a:r>
            <a:r>
              <a:rPr sz="2800" spc="-89" dirty="0">
                <a:solidFill>
                  <a:prstClr val="black"/>
                </a:solidFill>
                <a:latin typeface="Tahoma"/>
                <a:cs typeface="Tahoma"/>
              </a:rPr>
              <a:t>diagnostics</a:t>
            </a:r>
            <a:endParaRPr sz="28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237" y="846562"/>
            <a:ext cx="7982735" cy="1838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algn="just" defTabSz="1807820"/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raceplot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sh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g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mixing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116" marR="10040" algn="just" defTabSz="1807820">
              <a:lnSpc>
                <a:spcPct val="102600"/>
              </a:lnSpc>
              <a:spcBef>
                <a:spcPts val="416"/>
              </a:spcBef>
            </a:pP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Auto-c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unction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CF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measures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rrelation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values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79" dirty="0">
                <a:solidFill>
                  <a:prstClr val="black"/>
                </a:solidFill>
                <a:latin typeface="Arial"/>
                <a:cs typeface="Arial"/>
              </a:rPr>
              <a:t>h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lags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79" dirty="0">
                <a:solidFill>
                  <a:prstClr val="black"/>
                </a:solidFill>
                <a:latin typeface="Arial"/>
                <a:cs typeface="Arial"/>
              </a:rPr>
              <a:t>rt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48" dirty="0">
                <a:solidFill>
                  <a:prstClr val="black"/>
                </a:solidFill>
                <a:latin typeface="Verdana"/>
                <a:cs typeface="Verdana"/>
              </a:rPr>
              <a:t>ρ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5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38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i="1" spc="-21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400" baseline="27777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400" spc="549" baseline="27777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2400" i="1" baseline="27777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Sl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dec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indicates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sl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convergence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bad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mixing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116" algn="just" defTabSz="1807820">
              <a:spcBef>
                <a:spcPts val="486"/>
              </a:spcBef>
            </a:pP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multiple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chains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2414" y="2684862"/>
            <a:ext cx="3264635" cy="3261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9237" y="5809767"/>
            <a:ext cx="8087276" cy="1046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defTabSz="1807820">
              <a:lnSpc>
                <a:spcPct val="102600"/>
              </a:lnSpc>
            </a:pP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Gelman-Rubin-Br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oks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test.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Run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multiple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chains.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convergence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2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reached,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within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chains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and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riation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w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een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chains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should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coincide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9125124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40" dirty="0"/>
              <a:t>Monte</a:t>
            </a:r>
            <a:r>
              <a:rPr spc="50" dirty="0"/>
              <a:t> </a:t>
            </a:r>
            <a:r>
              <a:rPr spc="-30" dirty="0"/>
              <a:t>C</a:t>
            </a:r>
            <a:r>
              <a:rPr spc="-99" dirty="0"/>
              <a:t>a</a:t>
            </a:r>
            <a:r>
              <a:rPr spc="-59" dirty="0"/>
              <a:t>rlo</a:t>
            </a:r>
            <a:r>
              <a:rPr spc="59" dirty="0"/>
              <a:t> </a:t>
            </a:r>
            <a:r>
              <a:rPr spc="-129" dirty="0"/>
              <a:t>Int</a:t>
            </a:r>
            <a:r>
              <a:rPr spc="-178" dirty="0"/>
              <a:t>e</a:t>
            </a:r>
            <a:r>
              <a:rPr spc="-79" dirty="0"/>
              <a:t>gration</a:t>
            </a:r>
            <a:r>
              <a:rPr spc="59" dirty="0"/>
              <a:t> </a:t>
            </a:r>
            <a:r>
              <a:rPr spc="-129" dirty="0"/>
              <a:t>on</a:t>
            </a:r>
            <a:r>
              <a:rPr spc="59" dirty="0"/>
              <a:t> </a:t>
            </a:r>
            <a:r>
              <a:rPr spc="-99" dirty="0"/>
              <a:t>the</a:t>
            </a:r>
            <a:r>
              <a:rPr spc="59" dirty="0"/>
              <a:t> </a:t>
            </a:r>
            <a:r>
              <a:rPr spc="79" dirty="0"/>
              <a:t>M</a:t>
            </a:r>
            <a:r>
              <a:rPr spc="-30" dirty="0"/>
              <a:t>a</a:t>
            </a:r>
            <a:r>
              <a:rPr spc="-50" dirty="0"/>
              <a:t>r</a:t>
            </a:r>
            <a:r>
              <a:rPr spc="-139" dirty="0"/>
              <a:t>k</a:t>
            </a:r>
            <a:r>
              <a:rPr spc="-119" dirty="0"/>
              <a:t>ov</a:t>
            </a:r>
            <a:r>
              <a:rPr spc="59" dirty="0"/>
              <a:t> </a:t>
            </a:r>
            <a:r>
              <a:rPr spc="-99" dirty="0"/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49219"/>
            <a:ext cx="8363107" cy="1394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marR="10040" defTabSz="1807820">
              <a:lnSpc>
                <a:spcPct val="102600"/>
              </a:lnSpc>
            </a:pP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ov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h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has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converged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station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ry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distrib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u</a:t>
            </a:r>
            <a:r>
              <a:rPr sz="2200" spc="-10" dirty="0">
                <a:solidFill>
                  <a:prstClr val="black"/>
                </a:solidFill>
                <a:latin typeface="Arial"/>
                <a:cs typeface="Arial"/>
              </a:rPr>
              <a:t>tion,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chain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ximately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).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25116" marR="439396" defTabSz="1807820">
              <a:lnSpc>
                <a:spcPct val="102699"/>
              </a:lnSpc>
            </a:pP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Monte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38" dirty="0">
                <a:solidFill>
                  <a:prstClr val="black"/>
                </a:solidFill>
                <a:latin typeface="Arial"/>
                <a:cs typeface="Arial"/>
              </a:rPr>
              <a:t>Ca</a:t>
            </a:r>
            <a:r>
              <a:rPr sz="2200" spc="2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Integration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meth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ds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used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those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dr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ws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get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 quantities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interest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798" y="2632793"/>
            <a:ext cx="7980218" cy="398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674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/>
              <a:t>Geostatistica</a:t>
            </a:r>
            <a:r>
              <a:rPr spc="-40" dirty="0"/>
              <a:t>l</a:t>
            </a:r>
            <a:r>
              <a:rPr spc="79" dirty="0"/>
              <a:t> </a:t>
            </a:r>
            <a:r>
              <a:rPr spc="-129" dirty="0"/>
              <a:t>da</a:t>
            </a:r>
            <a:r>
              <a:rPr spc="-40" dirty="0"/>
              <a:t>ta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1511880"/>
            <a:ext cx="9139843" cy="5336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57245"/>
            <a:ext cx="9139843" cy="6391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2185" y="1940474"/>
            <a:ext cx="4181554" cy="3640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363946">
              <a:lnSpc>
                <a:spcPct val="102600"/>
              </a:lnSpc>
            </a:pPr>
            <a:r>
              <a:rPr sz="2200" spc="-7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spatially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continuous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phenomenon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but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89" dirty="0">
                <a:latin typeface="Arial"/>
                <a:cs typeface="Arial"/>
              </a:rPr>
              <a:t>it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-9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measured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only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a</a:t>
            </a:r>
            <a:r>
              <a:rPr sz="2200" spc="-30" dirty="0">
                <a:latin typeface="Arial"/>
                <a:cs typeface="Arial"/>
              </a:rPr>
              <a:t>rticul</a:t>
            </a:r>
            <a:r>
              <a:rPr sz="2200" spc="-109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sites</a:t>
            </a:r>
            <a:endParaRPr sz="2200">
              <a:latin typeface="Arial"/>
              <a:cs typeface="Arial"/>
            </a:endParaRPr>
          </a:p>
          <a:p>
            <a:pPr marL="24719" marR="336800">
              <a:lnSpc>
                <a:spcPct val="102600"/>
              </a:lnSpc>
              <a:spcBef>
                <a:spcPts val="595"/>
              </a:spcBef>
            </a:pPr>
            <a:r>
              <a:rPr sz="2200" spc="-119" dirty="0">
                <a:latin typeface="Arial"/>
                <a:cs typeface="Arial"/>
              </a:rPr>
              <a:t>Example: </a:t>
            </a:r>
            <a:r>
              <a:rPr sz="2200" spc="-248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lym</a:t>
            </a:r>
            <a:r>
              <a:rPr sz="2200" spc="-109" dirty="0">
                <a:latin typeface="Arial"/>
                <a:cs typeface="Arial"/>
              </a:rPr>
              <a:t>p</a:t>
            </a:r>
            <a:r>
              <a:rPr sz="2200" spc="-50" dirty="0">
                <a:latin typeface="Arial"/>
                <a:cs typeface="Arial"/>
              </a:rPr>
              <a:t>hatic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fil</a:t>
            </a:r>
            <a:r>
              <a:rPr sz="2200" spc="-99" dirty="0">
                <a:latin typeface="Arial"/>
                <a:cs typeface="Arial"/>
              </a:rPr>
              <a:t>a</a:t>
            </a:r>
            <a:r>
              <a:rPr sz="2200" spc="-119" dirty="0">
                <a:latin typeface="Arial"/>
                <a:cs typeface="Arial"/>
              </a:rPr>
              <a:t>riasis</a:t>
            </a:r>
            <a:r>
              <a:rPr sz="2200" spc="-7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p</a:t>
            </a:r>
            <a:r>
              <a:rPr sz="2200" spc="-139" dirty="0">
                <a:latin typeface="Arial"/>
                <a:cs typeface="Arial"/>
              </a:rPr>
              <a:t>revalence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obtained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from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surveys</a:t>
            </a:r>
            <a:r>
              <a:rPr sz="2200" spc="-8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conducted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several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villages</a:t>
            </a:r>
            <a:endParaRPr sz="2200">
              <a:latin typeface="Arial"/>
              <a:cs typeface="Arial"/>
            </a:endParaRPr>
          </a:p>
          <a:p>
            <a:pPr marL="24719" marR="9842">
              <a:lnSpc>
                <a:spcPct val="102600"/>
              </a:lnSpc>
              <a:spcBef>
                <a:spcPts val="595"/>
              </a:spcBef>
            </a:pPr>
            <a:r>
              <a:rPr sz="2200" spc="-99" dirty="0">
                <a:latin typeface="Arial"/>
                <a:cs typeface="Arial"/>
              </a:rPr>
              <a:t>W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w</a:t>
            </a:r>
            <a:r>
              <a:rPr sz="2200" spc="-50" dirty="0">
                <a:latin typeface="Arial"/>
                <a:cs typeface="Arial"/>
              </a:rPr>
              <a:t>ant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p</a:t>
            </a:r>
            <a:r>
              <a:rPr sz="2200" spc="-50" dirty="0">
                <a:latin typeface="Arial"/>
                <a:cs typeface="Arial"/>
              </a:rPr>
              <a:t>redict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unobserved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lo</a:t>
            </a:r>
            <a:r>
              <a:rPr sz="2200" spc="-89" dirty="0">
                <a:latin typeface="Arial"/>
                <a:cs typeface="Arial"/>
              </a:rPr>
              <a:t>cations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-6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construct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spatially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continuous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surface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13844" y="1511879"/>
            <a:ext cx="4352846" cy="43488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0440024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3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/>
            <a:r>
              <a:rPr spc="-40" dirty="0"/>
              <a:t>Monte</a:t>
            </a:r>
            <a:r>
              <a:rPr spc="50" dirty="0"/>
              <a:t> </a:t>
            </a:r>
            <a:r>
              <a:rPr spc="-30" dirty="0"/>
              <a:t>C</a:t>
            </a:r>
            <a:r>
              <a:rPr spc="-99" dirty="0"/>
              <a:t>a</a:t>
            </a:r>
            <a:r>
              <a:rPr spc="-59" dirty="0"/>
              <a:t>rlo</a:t>
            </a:r>
            <a:r>
              <a:rPr spc="59" dirty="0"/>
              <a:t> </a:t>
            </a:r>
            <a:r>
              <a:rPr spc="-129" dirty="0"/>
              <a:t>Int</a:t>
            </a:r>
            <a:r>
              <a:rPr spc="-178" dirty="0"/>
              <a:t>e</a:t>
            </a:r>
            <a:r>
              <a:rPr spc="-79" dirty="0"/>
              <a:t>gration</a:t>
            </a:r>
            <a:r>
              <a:rPr spc="59" dirty="0"/>
              <a:t> </a:t>
            </a:r>
            <a:r>
              <a:rPr spc="-129" dirty="0"/>
              <a:t>on</a:t>
            </a:r>
            <a:r>
              <a:rPr spc="59" dirty="0"/>
              <a:t> </a:t>
            </a:r>
            <a:r>
              <a:rPr spc="-99" dirty="0"/>
              <a:t>the</a:t>
            </a:r>
            <a:r>
              <a:rPr spc="59" dirty="0"/>
              <a:t> </a:t>
            </a:r>
            <a:r>
              <a:rPr spc="79" dirty="0"/>
              <a:t>M</a:t>
            </a:r>
            <a:r>
              <a:rPr spc="-30" dirty="0"/>
              <a:t>a</a:t>
            </a:r>
            <a:r>
              <a:rPr spc="-50" dirty="0"/>
              <a:t>r</a:t>
            </a:r>
            <a:r>
              <a:rPr spc="-139" dirty="0"/>
              <a:t>k</a:t>
            </a:r>
            <a:r>
              <a:rPr spc="-119" dirty="0"/>
              <a:t>ov</a:t>
            </a:r>
            <a:r>
              <a:rPr spc="59" dirty="0"/>
              <a:t> </a:t>
            </a:r>
            <a:r>
              <a:rPr spc="-99" dirty="0"/>
              <a:t>chain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9" y="1105125"/>
            <a:ext cx="5175302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Given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sample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03" baseline="27777" dirty="0">
                <a:solidFill>
                  <a:prstClr val="black"/>
                </a:solidFill>
                <a:latin typeface="Arial"/>
                <a:cs typeface="Arial"/>
              </a:rPr>
              <a:t>(1</a:t>
            </a:r>
            <a:r>
              <a:rPr sz="2400" spc="222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200" i="1" spc="-404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198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z="2200" i="1" spc="-416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400" spc="176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400" i="1" spc="371" baseline="27777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400" spc="327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from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i="1" spc="-2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-29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i="1" spc="-36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200" i="1" spc="-9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200" i="1" spc="-3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40" dirty="0">
                <a:solidFill>
                  <a:prstClr val="black"/>
                </a:solidFill>
                <a:latin typeface="Arial"/>
                <a:cs typeface="Arial"/>
              </a:rPr>
              <a:t>):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883" y="1865530"/>
            <a:ext cx="1027753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149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000" i="1" spc="-31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69" dirty="0">
                <a:solidFill>
                  <a:prstClr val="black"/>
                </a:solidFill>
                <a:latin typeface="Meiryo"/>
                <a:cs typeface="Meiryo"/>
              </a:rPr>
              <a:t>≈</a:t>
            </a:r>
            <a:endParaRPr sz="20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86328" y="2016578"/>
            <a:ext cx="177590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9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1105" y="1823295"/>
            <a:ext cx="214116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34" defTabSz="1807820">
              <a:lnSpc>
                <a:spcPts val="1566"/>
              </a:lnSpc>
            </a:pP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566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9990" y="1814191"/>
            <a:ext cx="316136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spc="426" dirty="0">
                <a:solidFill>
                  <a:prstClr val="black"/>
                </a:solidFill>
                <a:latin typeface="Arial"/>
                <a:cs typeface="Arial"/>
              </a:rPr>
              <a:t>},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4856" y="1795931"/>
            <a:ext cx="351402" cy="4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>
              <a:lnSpc>
                <a:spcPts val="1624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624"/>
              </a:lnSpc>
            </a:pPr>
            <a:r>
              <a:rPr sz="1400" i="1" spc="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i="1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139" dirty="0">
                <a:solidFill>
                  <a:prstClr val="black"/>
                </a:solidFill>
                <a:latin typeface="Arial"/>
                <a:cs typeface="Arial"/>
              </a:rPr>
              <a:t>=1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9608" y="1831015"/>
            <a:ext cx="1301068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59" baseline="277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i="1" spc="-387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2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36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3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006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5358" y="1865530"/>
            <a:ext cx="1109623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8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327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 &gt;</a:t>
            </a:r>
            <a:r>
              <a:rPr sz="2000" i="1" spc="-14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14173" y="1865530"/>
            <a:ext cx="625974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337" dirty="0">
                <a:solidFill>
                  <a:prstClr val="black"/>
                </a:solidFill>
                <a:latin typeface="Meiryo"/>
                <a:cs typeface="Meiryo"/>
              </a:rPr>
              <a:t>|</a:t>
            </a:r>
            <a:r>
              <a:rPr sz="2000" i="1" spc="-89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2000" i="1" spc="-33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69" dirty="0">
                <a:solidFill>
                  <a:prstClr val="black"/>
                </a:solidFill>
                <a:latin typeface="Meiryo"/>
                <a:cs typeface="Meiryo"/>
              </a:rPr>
              <a:t>≈</a:t>
            </a:r>
            <a:endParaRPr sz="2000">
              <a:solidFill>
                <a:prstClr val="black"/>
              </a:solidFill>
              <a:latin typeface="Meiryo"/>
              <a:cs typeface="Meiry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14306" y="2016578"/>
            <a:ext cx="177590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192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9083" y="1823295"/>
            <a:ext cx="214116" cy="411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34" defTabSz="1807820">
              <a:lnSpc>
                <a:spcPts val="1566"/>
              </a:lnSpc>
            </a:pPr>
            <a:r>
              <a:rPr sz="1400" spc="-40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566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7952" y="1814191"/>
            <a:ext cx="316136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spc="426" dirty="0">
                <a:solidFill>
                  <a:prstClr val="black"/>
                </a:solidFill>
                <a:latin typeface="Arial"/>
                <a:cs typeface="Arial"/>
              </a:rPr>
              <a:t>},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02835" y="1795931"/>
            <a:ext cx="351402" cy="4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>
              <a:lnSpc>
                <a:spcPts val="1624"/>
              </a:lnSpc>
            </a:pPr>
            <a:r>
              <a:rPr sz="1400" i="1" spc="10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marL="25116" defTabSz="1807820">
              <a:lnSpc>
                <a:spcPts val="1624"/>
              </a:lnSpc>
            </a:pPr>
            <a:r>
              <a:rPr sz="1400" i="1" spc="4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400" i="1" spc="-25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400" spc="139" dirty="0">
                <a:solidFill>
                  <a:prstClr val="black"/>
                </a:solidFill>
                <a:latin typeface="Arial"/>
                <a:cs typeface="Arial"/>
              </a:rPr>
              <a:t>=1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57619" y="1831015"/>
            <a:ext cx="2129821" cy="307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16" defTabSz="1807820"/>
            <a:r>
              <a:rPr sz="2000" i="1" spc="-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000" i="1" spc="-28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000" i="1" spc="-278" dirty="0">
                <a:solidFill>
                  <a:prstClr val="black"/>
                </a:solidFill>
                <a:latin typeface="Verdana"/>
                <a:cs typeface="Verdana"/>
              </a:rPr>
              <a:t>θ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z="2200" i="1" spc="59" baseline="27777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2200" i="1" spc="-387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49" baseline="27777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z="2200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92" baseline="2777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i="1" spc="-99" dirty="0">
                <a:solidFill>
                  <a:prstClr val="black"/>
                </a:solidFill>
                <a:latin typeface="Verdana"/>
                <a:cs typeface="Verdana"/>
              </a:rPr>
              <a:t>&gt;</a:t>
            </a:r>
            <a:r>
              <a:rPr sz="2000" i="1" spc="-149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1) </a:t>
            </a:r>
            <a:r>
              <a:rPr sz="2000" spc="367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z="2000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2000" i="1" spc="-188" dirty="0">
                <a:solidFill>
                  <a:prstClr val="black"/>
                </a:solidFill>
                <a:latin typeface="Verdana"/>
                <a:cs typeface="Verdana"/>
              </a:rPr>
              <a:t>.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13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5383" y="2894957"/>
            <a:ext cx="3627372" cy="36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53904" y="2894957"/>
            <a:ext cx="3627370" cy="36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078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03035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11" y="3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" y="277468"/>
            <a:ext cx="9140221" cy="1146356"/>
          </a:xfrm>
          <a:custGeom>
            <a:avLst/>
            <a:gdLst/>
            <a:ahLst/>
            <a:cxnLst/>
            <a:rect l="l" t="t" r="r" b="b"/>
            <a:pathLst>
              <a:path w="4608195" h="578485">
                <a:moveTo>
                  <a:pt x="0" y="577862"/>
                </a:moveTo>
                <a:lnTo>
                  <a:pt x="4608004" y="577862"/>
                </a:lnTo>
                <a:lnTo>
                  <a:pt x="4608004" y="0"/>
                </a:lnTo>
                <a:lnTo>
                  <a:pt x="0" y="0"/>
                </a:lnTo>
                <a:lnTo>
                  <a:pt x="0" y="577862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025" y="485940"/>
            <a:ext cx="8765946" cy="922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 marR="10070">
              <a:lnSpc>
                <a:spcPct val="106700"/>
              </a:lnSpc>
            </a:pPr>
            <a:r>
              <a:rPr spc="-20" dirty="0"/>
              <a:t>Ap</a:t>
            </a:r>
            <a:r>
              <a:rPr spc="-99" dirty="0"/>
              <a:t>p</a:t>
            </a:r>
            <a:r>
              <a:rPr spc="-79" dirty="0"/>
              <a:t>r</a:t>
            </a:r>
            <a:r>
              <a:rPr spc="-188" dirty="0"/>
              <a:t>o</a:t>
            </a:r>
            <a:r>
              <a:rPr spc="-89" dirty="0"/>
              <a:t>ximate</a:t>
            </a:r>
            <a:r>
              <a:rPr spc="50" dirty="0"/>
              <a:t> </a:t>
            </a:r>
            <a:r>
              <a:rPr spc="30" dirty="0"/>
              <a:t>B</a:t>
            </a:r>
            <a:r>
              <a:rPr spc="-59" dirty="0"/>
              <a:t>a</a:t>
            </a:r>
            <a:r>
              <a:rPr spc="-208" dirty="0"/>
              <a:t>y</a:t>
            </a:r>
            <a:r>
              <a:rPr spc="-129" dirty="0"/>
              <a:t>esian</a:t>
            </a:r>
            <a:r>
              <a:rPr spc="59" dirty="0"/>
              <a:t> </a:t>
            </a:r>
            <a:r>
              <a:rPr spc="-129" dirty="0"/>
              <a:t>inference</a:t>
            </a:r>
            <a:r>
              <a:rPr spc="59" dirty="0"/>
              <a:t> </a:t>
            </a:r>
            <a:r>
              <a:rPr spc="-69" dirty="0"/>
              <a:t>f</a:t>
            </a:r>
            <a:r>
              <a:rPr spc="-188" dirty="0"/>
              <a:t>o</a:t>
            </a:r>
            <a:r>
              <a:rPr spc="-69" dirty="0"/>
              <a:t>r</a:t>
            </a:r>
            <a:r>
              <a:rPr spc="59" dirty="0"/>
              <a:t> </a:t>
            </a:r>
            <a:r>
              <a:rPr spc="-69" dirty="0"/>
              <a:t>la</a:t>
            </a:r>
            <a:r>
              <a:rPr spc="59" dirty="0"/>
              <a:t>t</a:t>
            </a:r>
            <a:r>
              <a:rPr spc="-99" dirty="0"/>
              <a:t>ent</a:t>
            </a:r>
            <a:r>
              <a:rPr spc="59" dirty="0"/>
              <a:t> </a:t>
            </a:r>
            <a:r>
              <a:rPr spc="-119" dirty="0"/>
              <a:t>Gaussia</a:t>
            </a:r>
            <a:r>
              <a:rPr spc="-129" dirty="0"/>
              <a:t>n</a:t>
            </a:r>
            <a:r>
              <a:rPr spc="69" dirty="0"/>
              <a:t> </a:t>
            </a:r>
            <a:r>
              <a:rPr spc="-169" dirty="0"/>
              <a:t>m</a:t>
            </a:r>
            <a:r>
              <a:rPr spc="-30" dirty="0"/>
              <a:t>o</a:t>
            </a:r>
            <a:r>
              <a:rPr spc="-129" dirty="0"/>
              <a:t>dels</a:t>
            </a:r>
            <a:r>
              <a:rPr spc="-89" dirty="0"/>
              <a:t> </a:t>
            </a:r>
            <a:r>
              <a:rPr spc="-188" dirty="0"/>
              <a:t>b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119" dirty="0"/>
              <a:t>using</a:t>
            </a:r>
            <a:r>
              <a:rPr spc="59" dirty="0"/>
              <a:t> </a:t>
            </a:r>
            <a:r>
              <a:rPr spc="-89" dirty="0"/>
              <a:t>integrated</a:t>
            </a:r>
            <a:r>
              <a:rPr spc="59" dirty="0"/>
              <a:t> </a:t>
            </a:r>
            <a:r>
              <a:rPr spc="-139" dirty="0"/>
              <a:t>nested</a:t>
            </a:r>
            <a:r>
              <a:rPr spc="59" dirty="0"/>
              <a:t> </a:t>
            </a:r>
            <a:r>
              <a:rPr spc="-79" dirty="0"/>
              <a:t>Laplace</a:t>
            </a:r>
            <a:r>
              <a:rPr spc="50" dirty="0"/>
              <a:t> </a:t>
            </a:r>
            <a:r>
              <a:rPr spc="-129" dirty="0"/>
              <a:t>ap</a:t>
            </a:r>
            <a:r>
              <a:rPr spc="-208" dirty="0"/>
              <a:t>p</a:t>
            </a:r>
            <a:r>
              <a:rPr spc="-79" dirty="0"/>
              <a:t>r</a:t>
            </a:r>
            <a:r>
              <a:rPr spc="-188" dirty="0"/>
              <a:t>o</a:t>
            </a:r>
            <a:r>
              <a:rPr spc="-59" dirty="0"/>
              <a:t>ximat</a:t>
            </a:r>
            <a:r>
              <a:rPr spc="-40" dirty="0"/>
              <a:t>i</a:t>
            </a:r>
            <a:r>
              <a:rPr spc="-139" dirty="0"/>
              <a:t>o</a:t>
            </a:r>
            <a:r>
              <a:rPr spc="-159" dirty="0"/>
              <a:t>ns</a:t>
            </a:r>
            <a:r>
              <a:rPr spc="59" dirty="0"/>
              <a:t> </a:t>
            </a:r>
            <a:r>
              <a:rPr spc="10" dirty="0"/>
              <a:t>(INLA)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204" y="2308816"/>
            <a:ext cx="7812702" cy="339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75" marR="10070" defTabSz="1812572">
              <a:lnSpc>
                <a:spcPct val="102600"/>
              </a:lnSpc>
            </a:pP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Integrated</a:t>
            </a:r>
            <a:r>
              <a:rPr sz="22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nested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Laplace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ximations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(INLA)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24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alternative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inference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via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MCMC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prstClr val="black"/>
                </a:solidFill>
                <a:latin typeface="Arial"/>
                <a:cs typeface="Arial"/>
              </a:rPr>
              <a:t>latent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Gaussian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200" spc="-159" dirty="0">
                <a:solidFill>
                  <a:prstClr val="black"/>
                </a:solidFill>
                <a:latin typeface="Arial"/>
                <a:cs typeface="Arial"/>
              </a:rPr>
              <a:t>dels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defTabSz="1812572">
              <a:spcBef>
                <a:spcPts val="105"/>
              </a:spcBef>
            </a:pPr>
            <a:endParaRPr sz="2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75" marR="435522" defTabSz="1812572">
              <a:lnSpc>
                <a:spcPts val="2379"/>
              </a:lnSpc>
            </a:pP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99" dirty="0">
                <a:solidFill>
                  <a:prstClr val="black"/>
                </a:solidFill>
                <a:latin typeface="Arial"/>
                <a:cs typeface="Arial"/>
              </a:rPr>
              <a:t>main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adva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z="2200" spc="169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INLA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is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huge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im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rovement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7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200" spc="-208" dirty="0">
                <a:solidFill>
                  <a:prstClr val="black"/>
                </a:solidFill>
                <a:latin typeface="Arial"/>
                <a:cs typeface="Arial"/>
              </a:rPr>
              <a:t>eed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39" dirty="0">
                <a:solidFill>
                  <a:prstClr val="black"/>
                </a:solidFill>
                <a:latin typeface="Arial"/>
                <a:cs typeface="Arial"/>
              </a:rPr>
              <a:t>comp</a:t>
            </a:r>
            <a:r>
              <a:rPr sz="2200" spc="-18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red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MCMC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79" dirty="0">
                <a:solidFill>
                  <a:prstClr val="black"/>
                </a:solidFill>
                <a:latin typeface="Arial"/>
                <a:cs typeface="Arial"/>
              </a:rPr>
              <a:t>alternatives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  <a:p>
            <a:pPr marL="573983" marR="1666560" defTabSz="1812572">
              <a:spcBef>
                <a:spcPts val="307"/>
              </a:spcBef>
            </a:pP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Laplace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19" dirty="0">
                <a:solidFill>
                  <a:prstClr val="black"/>
                </a:solidFill>
                <a:latin typeface="Arial"/>
                <a:cs typeface="Arial"/>
              </a:rPr>
              <a:t>ap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ximations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obtain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osteri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49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79" dirty="0">
                <a:solidFill>
                  <a:prstClr val="black"/>
                </a:solidFill>
                <a:latin typeface="Arial"/>
                <a:cs typeface="Arial"/>
              </a:rPr>
              <a:t>rginals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Numerical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alg</a:t>
            </a:r>
            <a:r>
              <a:rPr sz="2000" spc="-178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prstClr val="black"/>
                </a:solidFill>
                <a:latin typeface="Arial"/>
                <a:cs typeface="Arial"/>
              </a:rPr>
              <a:t>rithm</a:t>
            </a:r>
            <a:r>
              <a:rPr sz="2000" spc="-238"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2000" spc="-109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sp</a:t>
            </a:r>
            <a:r>
              <a:rPr sz="2000" spc="-226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159" dirty="0">
                <a:solidFill>
                  <a:prstClr val="black"/>
                </a:solidFill>
                <a:latin typeface="Arial"/>
                <a:cs typeface="Arial"/>
              </a:rPr>
              <a:t>rse</a:t>
            </a:r>
            <a:r>
              <a:rPr sz="2000" spc="9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89" dirty="0">
                <a:solidFill>
                  <a:prstClr val="black"/>
                </a:solidFill>
                <a:latin typeface="Arial"/>
                <a:cs typeface="Arial"/>
              </a:rPr>
              <a:t>matrices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marL="573983" defTabSz="1812572">
              <a:lnSpc>
                <a:spcPts val="2369"/>
              </a:lnSpc>
            </a:pPr>
            <a:r>
              <a:rPr sz="2000" spc="-129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z="2000" spc="-218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2000" spc="-50" dirty="0">
                <a:solidFill>
                  <a:prstClr val="black"/>
                </a:solidFill>
                <a:latin typeface="Arial"/>
                <a:cs typeface="Arial"/>
              </a:rPr>
              <a:t>rallel</a:t>
            </a:r>
            <a:r>
              <a:rPr sz="20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69" dirty="0">
                <a:solidFill>
                  <a:prstClr val="black"/>
                </a:solidFill>
                <a:latin typeface="Arial"/>
                <a:cs typeface="Arial"/>
              </a:rPr>
              <a:t>computing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  <a:p>
            <a:pPr defTabSz="1812572">
              <a:spcBef>
                <a:spcPts val="67"/>
              </a:spcBef>
            </a:pPr>
            <a:endParaRPr sz="2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5175" defTabSz="1812572"/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INLA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49" dirty="0">
                <a:solidFill>
                  <a:prstClr val="black"/>
                </a:solidFill>
                <a:latin typeface="Arial"/>
                <a:cs typeface="Arial"/>
              </a:rPr>
              <a:t>can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0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sz="2200" spc="-258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29" dirty="0">
                <a:solidFill>
                  <a:prstClr val="black"/>
                </a:solidFill>
                <a:latin typeface="Arial"/>
                <a:cs typeface="Arial"/>
              </a:rPr>
              <a:t>easily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09" dirty="0">
                <a:solidFill>
                  <a:prstClr val="black"/>
                </a:solidFill>
                <a:latin typeface="Arial"/>
                <a:cs typeface="Arial"/>
              </a:rPr>
              <a:t>applied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89" dirty="0">
                <a:solidFill>
                  <a:prstClr val="black"/>
                </a:solidFill>
                <a:latin typeface="Arial"/>
                <a:cs typeface="Arial"/>
              </a:rPr>
              <a:t>thanks</a:t>
            </a:r>
            <a:r>
              <a:rPr sz="2200" spc="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10" dirty="0">
                <a:solidFill>
                  <a:prstClr val="black"/>
                </a:solidFill>
                <a:latin typeface="Arial"/>
                <a:cs typeface="Arial"/>
              </a:rPr>
              <a:t>to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69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446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119" dirty="0">
                <a:solidFill>
                  <a:prstClr val="black"/>
                </a:solidFill>
                <a:latin typeface="Arial"/>
                <a:cs typeface="Arial"/>
              </a:rPr>
              <a:t>pac</a:t>
            </a:r>
            <a:r>
              <a:rPr sz="2200" spc="-169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2200" spc="-198" dirty="0">
                <a:solidFill>
                  <a:prstClr val="black"/>
                </a:solidFill>
                <a:latin typeface="Arial"/>
                <a:cs typeface="Arial"/>
              </a:rPr>
              <a:t>age</a:t>
            </a:r>
            <a:r>
              <a:rPr sz="2200" spc="1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200" spc="-59" dirty="0">
                <a:solidFill>
                  <a:prstClr val="black"/>
                </a:solidFill>
                <a:latin typeface="Arial"/>
                <a:cs typeface="Arial"/>
              </a:rPr>
              <a:t>R-INLA</a:t>
            </a:r>
            <a:endParaRPr sz="2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812572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536115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 smtClean="0"/>
              <a:t>D</a:t>
            </a:r>
            <a:r>
              <a:rPr spc="-69" dirty="0" smtClean="0"/>
              <a:t>istributions</a:t>
            </a:r>
            <a:endParaRPr spc="-69" dirty="0"/>
          </a:p>
        </p:txBody>
      </p:sp>
      <p:sp>
        <p:nvSpPr>
          <p:cNvPr id="6" name="object 6"/>
          <p:cNvSpPr txBox="1"/>
          <p:nvPr/>
        </p:nvSpPr>
        <p:spPr>
          <a:xfrm>
            <a:off x="400194" y="1114461"/>
            <a:ext cx="3515276" cy="1180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P</a:t>
            </a:r>
            <a:r>
              <a:rPr sz="1600" spc="-69" dirty="0">
                <a:solidFill>
                  <a:srgbClr val="BC1919"/>
                </a:solidFill>
                <a:latin typeface="Arial"/>
                <a:cs typeface="Arial"/>
              </a:rPr>
              <a:t>oisson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dist</a:t>
            </a: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r</a:t>
            </a:r>
            <a:r>
              <a:rPr sz="1600" spc="20" dirty="0">
                <a:solidFill>
                  <a:srgbClr val="BC1919"/>
                </a:solidFill>
                <a:latin typeface="Arial"/>
                <a:cs typeface="Arial"/>
              </a:rPr>
              <a:t>ibution</a:t>
            </a:r>
            <a:endParaRPr sz="1600">
              <a:latin typeface="Arial"/>
              <a:cs typeface="Arial"/>
            </a:endParaRPr>
          </a:p>
          <a:p>
            <a:pPr marL="24719" marR="2004738">
              <a:lnSpc>
                <a:spcPct val="128099"/>
              </a:lnSpc>
            </a:pPr>
            <a:r>
              <a:rPr sz="1600" i="1" spc="50" dirty="0">
                <a:latin typeface="Arial"/>
                <a:cs typeface="Arial"/>
              </a:rPr>
              <a:t>Y </a:t>
            </a:r>
            <a:r>
              <a:rPr sz="1600" i="1" spc="-14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40" dirty="0">
                <a:latin typeface="Arial"/>
                <a:cs typeface="Arial"/>
              </a:rPr>
              <a:t>P</a:t>
            </a:r>
            <a:r>
              <a:rPr sz="1600" i="1" spc="-59" dirty="0">
                <a:latin typeface="Arial"/>
                <a:cs typeface="Arial"/>
              </a:rPr>
              <a:t>oisson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spc="109" dirty="0">
                <a:latin typeface="Arial"/>
                <a:cs typeface="Arial"/>
              </a:rPr>
              <a:t>) </a:t>
            </a:r>
            <a:r>
              <a:rPr sz="1600" i="1" spc="-30" dirty="0">
                <a:latin typeface="Arial"/>
                <a:cs typeface="Arial"/>
              </a:rPr>
              <a:t>y</a:t>
            </a:r>
            <a:r>
              <a:rPr sz="1600" i="1" spc="19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24719">
              <a:spcBef>
                <a:spcPts val="535"/>
              </a:spcBef>
            </a:pPr>
            <a:r>
              <a:rPr sz="1600" spc="-59" dirty="0">
                <a:latin typeface="Arial"/>
                <a:cs typeface="Arial"/>
              </a:rPr>
              <a:t>ex</a:t>
            </a:r>
            <a:r>
              <a:rPr sz="1600" spc="-30" dirty="0">
                <a:latin typeface="Arial"/>
                <a:cs typeface="Arial"/>
              </a:rPr>
              <a:t>p</a:t>
            </a:r>
            <a:r>
              <a:rPr sz="1600" spc="-40" dirty="0">
                <a:latin typeface="Arial"/>
                <a:cs typeface="Arial"/>
              </a:rPr>
              <a:t>ected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num</a:t>
            </a:r>
            <a:r>
              <a:rPr sz="1600" spc="2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9" dirty="0">
                <a:latin typeface="Arial"/>
                <a:cs typeface="Arial"/>
              </a:rPr>
              <a:t>ccurrences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i="1" spc="-99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&gt;</a:t>
            </a:r>
            <a:r>
              <a:rPr sz="1600" i="1" spc="-99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0194" y="2418138"/>
            <a:ext cx="867798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139" dirty="0">
                <a:latin typeface="Arial"/>
                <a:cs typeface="Arial"/>
              </a:rPr>
              <a:t>y</a:t>
            </a:r>
            <a:r>
              <a:rPr sz="1600" i="1" spc="-238" dirty="0">
                <a:latin typeface="Meiryo"/>
                <a:cs typeface="Meiryo"/>
              </a:rPr>
              <a:t>|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06709" y="2362965"/>
            <a:ext cx="1221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109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8464" y="2318695"/>
            <a:ext cx="4798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000" i="1" spc="486" dirty="0">
                <a:latin typeface="Arial"/>
                <a:cs typeface="Arial"/>
              </a:rPr>
              <a:t>−</a:t>
            </a:r>
            <a:r>
              <a:rPr sz="1000" i="1" spc="357" dirty="0">
                <a:latin typeface="Arial"/>
                <a:cs typeface="Arial"/>
              </a:rPr>
              <a:t>µ</a:t>
            </a:r>
            <a:r>
              <a:rPr i="1" spc="297" baseline="-23148" dirty="0">
                <a:latin typeface="Arial"/>
                <a:cs typeface="Arial"/>
              </a:rPr>
              <a:t>µ</a:t>
            </a:r>
            <a:r>
              <a:rPr sz="1000" i="1" spc="-20" dirty="0">
                <a:latin typeface="Arial"/>
                <a:cs typeface="Arial"/>
              </a:rPr>
              <a:t>y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31957" y="2544153"/>
            <a:ext cx="537808" cy="0"/>
          </a:xfrm>
          <a:custGeom>
            <a:avLst/>
            <a:gdLst/>
            <a:ahLst/>
            <a:cxnLst/>
            <a:rect l="l" t="t" r="r" b="b"/>
            <a:pathLst>
              <a:path w="271144">
                <a:moveTo>
                  <a:pt x="0" y="0"/>
                </a:moveTo>
                <a:lnTo>
                  <a:pt x="270903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4931" y="2534554"/>
            <a:ext cx="1914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spc="-208" dirty="0">
                <a:latin typeface="Arial"/>
                <a:cs typeface="Arial"/>
              </a:rPr>
              <a:t> </a:t>
            </a:r>
            <a:r>
              <a:rPr sz="1200" spc="59" dirty="0">
                <a:latin typeface="Arial"/>
                <a:cs typeface="Arial"/>
              </a:rPr>
              <a:t>!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424" y="2772915"/>
            <a:ext cx="2207911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</a:t>
            </a:r>
            <a:r>
              <a:rPr sz="1600" i="1" spc="-25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-69" dirty="0">
                <a:latin typeface="Verdana"/>
                <a:cs typeface="Verdana"/>
              </a:rPr>
              <a:t>µ,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129" dirty="0">
                <a:latin typeface="Arial"/>
                <a:cs typeface="Arial"/>
              </a:rPr>
              <a:t>a</a:t>
            </a:r>
            <a:r>
              <a:rPr sz="1600" i="1" spc="40" dirty="0">
                <a:latin typeface="Arial"/>
                <a:cs typeface="Arial"/>
              </a:rPr>
              <a:t>r</a:t>
            </a:r>
            <a:r>
              <a:rPr sz="1600" i="1" spc="-26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-20" dirty="0">
                <a:latin typeface="Verdana"/>
                <a:cs typeface="Verdana"/>
              </a:rPr>
              <a:t>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96453" y="1028140"/>
            <a:ext cx="2843960" cy="1509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20321">
              <a:lnSpc>
                <a:spcPct val="128099"/>
              </a:lnSpc>
            </a:pPr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Binomial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distribution 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4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dirty="0">
                <a:latin typeface="Arial"/>
                <a:cs typeface="Arial"/>
              </a:rPr>
              <a:t>Binomial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09" dirty="0">
                <a:latin typeface="Arial"/>
                <a:cs typeface="Arial"/>
              </a:rPr>
              <a:t>) </a:t>
            </a:r>
            <a:r>
              <a:rPr sz="1600" i="1" spc="-30" dirty="0">
                <a:latin typeface="Arial"/>
                <a:cs typeface="Arial"/>
              </a:rPr>
              <a:t>y</a:t>
            </a:r>
            <a:r>
              <a:rPr sz="1600" i="1" spc="19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 marR="9842">
              <a:lnSpc>
                <a:spcPts val="1883"/>
              </a:lnSpc>
              <a:spcBef>
                <a:spcPts val="613"/>
              </a:spcBef>
            </a:pPr>
            <a:r>
              <a:rPr sz="1600" spc="-20" dirty="0">
                <a:latin typeface="Arial"/>
                <a:cs typeface="Arial"/>
              </a:rPr>
              <a:t>num</a:t>
            </a:r>
            <a:r>
              <a:rPr sz="1600" spc="20" dirty="0">
                <a:latin typeface="Arial"/>
                <a:cs typeface="Arial"/>
              </a:rPr>
              <a:t>b</a:t>
            </a:r>
            <a:r>
              <a:rPr sz="1600" spc="-50" dirty="0">
                <a:latin typeface="Arial"/>
                <a:cs typeface="Arial"/>
              </a:rPr>
              <a:t>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trials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169" dirty="0">
                <a:latin typeface="Meiryo"/>
                <a:cs typeface="Meiryo"/>
              </a:rPr>
              <a:t>∈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119" dirty="0">
                <a:latin typeface="Meiryo"/>
                <a:cs typeface="Meiryo"/>
              </a:rPr>
              <a:t>{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119" dirty="0">
                <a:latin typeface="Meiryo"/>
                <a:cs typeface="Meiryo"/>
              </a:rPr>
              <a:t>}</a:t>
            </a:r>
            <a:r>
              <a:rPr sz="1600" spc="20" dirty="0">
                <a:latin typeface="Arial"/>
                <a:cs typeface="Arial"/>
              </a:rPr>
              <a:t>, </a:t>
            </a:r>
            <a:r>
              <a:rPr sz="1600" spc="-69" dirty="0">
                <a:latin typeface="Arial"/>
                <a:cs typeface="Arial"/>
              </a:rPr>
              <a:t>p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20" dirty="0">
                <a:latin typeface="Arial"/>
                <a:cs typeface="Arial"/>
              </a:rPr>
              <a:t>obabili</a:t>
            </a:r>
            <a:r>
              <a:rPr sz="1600" spc="-40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9" dirty="0">
                <a:latin typeface="Arial"/>
                <a:cs typeface="Arial"/>
              </a:rPr>
              <a:t>success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spc="-169" dirty="0">
                <a:latin typeface="Meiryo"/>
                <a:cs typeface="Meiryo"/>
              </a:rPr>
              <a:t>∈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dirty="0">
                <a:latin typeface="Arial"/>
                <a:cs typeface="Arial"/>
              </a:rPr>
              <a:t>[0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dirty="0">
                <a:latin typeface="Arial"/>
                <a:cs typeface="Arial"/>
              </a:rPr>
              <a:t>1]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96684" y="2504486"/>
            <a:ext cx="2318747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1368145" algn="l"/>
              </a:tabLst>
            </a:pPr>
            <a:r>
              <a:rPr sz="1600" i="1" spc="4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139" dirty="0">
                <a:latin typeface="Arial"/>
                <a:cs typeface="Arial"/>
              </a:rPr>
              <a:t>y</a:t>
            </a:r>
            <a:r>
              <a:rPr sz="1600" i="1" spc="-238" dirty="0">
                <a:latin typeface="Meiryo"/>
                <a:cs typeface="Meiryo"/>
              </a:rPr>
              <a:t>|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58" dirty="0">
                <a:latin typeface="Verdana"/>
                <a:cs typeface="Verdana"/>
              </a:rPr>
              <a:t> </a:t>
            </a:r>
            <a:r>
              <a:rPr sz="1600" spc="30" dirty="0">
                <a:latin typeface="Arial"/>
                <a:cs typeface="Arial"/>
              </a:rPr>
              <a:t>(1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−</a:t>
            </a:r>
            <a:r>
              <a:rPr sz="1600" i="1" spc="-169" dirty="0">
                <a:latin typeface="Meiryo"/>
                <a:cs typeface="Meiryo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82596" y="2452490"/>
            <a:ext cx="336288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317" dirty="0">
                <a:latin typeface="Arial"/>
                <a:cs typeface="Arial"/>
              </a:rPr>
              <a:t>  </a:t>
            </a:r>
            <a:r>
              <a:rPr sz="1600" spc="-178" dirty="0">
                <a:latin typeface="Arial"/>
                <a:cs typeface="Arial"/>
              </a:rPr>
              <a:t> </a:t>
            </a:r>
            <a:r>
              <a:rPr sz="1600" spc="317" dirty="0">
                <a:latin typeface="Arial"/>
                <a:cs typeface="Arial"/>
              </a:rPr>
              <a:t> 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2829" y="2450471"/>
            <a:ext cx="157689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1083168" algn="l"/>
              </a:tabLst>
            </a:pPr>
            <a:r>
              <a:rPr i="1" spc="-30" baseline="9259" dirty="0">
                <a:latin typeface="Arial"/>
                <a:cs typeface="Arial"/>
              </a:rPr>
              <a:t>n     </a:t>
            </a:r>
            <a:r>
              <a:rPr i="1" spc="-238" baseline="9259" dirty="0">
                <a:latin typeface="Arial"/>
                <a:cs typeface="Arial"/>
              </a:rPr>
              <a:t> </a:t>
            </a:r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dirty="0">
                <a:latin typeface="Arial"/>
                <a:cs typeface="Arial"/>
              </a:rPr>
              <a:t>	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dirty="0">
                <a:latin typeface="Arial"/>
                <a:cs typeface="Arial"/>
              </a:rPr>
              <a:t>n</a:t>
            </a:r>
            <a:r>
              <a:rPr sz="1200" i="1" spc="178" dirty="0">
                <a:latin typeface="Meiryo"/>
                <a:cs typeface="Meiryo"/>
              </a:rPr>
              <a:t>−</a:t>
            </a:r>
            <a:r>
              <a:rPr sz="1200" i="1" spc="-20" dirty="0">
                <a:latin typeface="Arial"/>
                <a:cs typeface="Arial"/>
              </a:rPr>
              <a:t>y</a:t>
            </a:r>
            <a:r>
              <a:rPr sz="1200" i="1" spc="-208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0540" y="2620877"/>
            <a:ext cx="1246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20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6453" y="2859240"/>
            <a:ext cx="3100899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</a:t>
            </a:r>
            <a:r>
              <a:rPr sz="1600" i="1" spc="-25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-129" dirty="0">
                <a:latin typeface="Arial"/>
                <a:cs typeface="Arial"/>
              </a:rPr>
              <a:t>a</a:t>
            </a:r>
            <a:r>
              <a:rPr sz="1600" i="1" spc="40" dirty="0">
                <a:latin typeface="Arial"/>
                <a:cs typeface="Arial"/>
              </a:rPr>
              <a:t>r</a:t>
            </a:r>
            <a:r>
              <a:rPr sz="1600" i="1" spc="-26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50" dirty="0">
                <a:latin typeface="Arial"/>
                <a:cs typeface="Arial"/>
              </a:rPr>
              <a:t>Y</a:t>
            </a:r>
            <a:r>
              <a:rPr sz="1600" i="1" spc="-169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30" dirty="0">
                <a:latin typeface="Arial"/>
                <a:cs typeface="Arial"/>
              </a:rPr>
              <a:t>(1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−</a:t>
            </a:r>
            <a:r>
              <a:rPr sz="1600" i="1" spc="-169" dirty="0">
                <a:latin typeface="Meiryo"/>
                <a:cs typeface="Meiryo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π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5383" y="3085546"/>
            <a:ext cx="3627372" cy="36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1643" y="3085546"/>
            <a:ext cx="3627372" cy="3624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4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1412664002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Regression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30" dirty="0"/>
              <a:t>o</a:t>
            </a:r>
            <a:r>
              <a:rPr spc="-129" dirty="0"/>
              <a:t>dels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529" y="1280941"/>
            <a:ext cx="1536595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Log-line</a:t>
            </a:r>
            <a:r>
              <a:rPr sz="1600" spc="-79" dirty="0">
                <a:solidFill>
                  <a:srgbClr val="BC1919"/>
                </a:solidFill>
                <a:latin typeface="Arial"/>
                <a:cs typeface="Arial"/>
              </a:rPr>
              <a:t>a</a:t>
            </a:r>
            <a:r>
              <a:rPr sz="1600" spc="40" dirty="0">
                <a:solidFill>
                  <a:srgbClr val="BC1919"/>
                </a:solidFill>
                <a:latin typeface="Arial"/>
                <a:cs typeface="Arial"/>
              </a:rPr>
              <a:t>r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BC1919"/>
                </a:solidFill>
                <a:latin typeface="Arial"/>
                <a:cs typeface="Arial"/>
              </a:rPr>
              <a:t>mo</a:t>
            </a:r>
            <a:r>
              <a:rPr sz="1600" spc="-40" dirty="0">
                <a:solidFill>
                  <a:srgbClr val="BC1919"/>
                </a:solidFill>
                <a:latin typeface="Arial"/>
                <a:cs typeface="Arial"/>
              </a:rPr>
              <a:t>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7817" y="1903900"/>
            <a:ext cx="3587068" cy="1697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50" dirty="0">
                <a:latin typeface="Arial"/>
                <a:cs typeface="Arial"/>
              </a:rPr>
              <a:t>Y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spc="-40" dirty="0">
                <a:latin typeface="Arial"/>
                <a:cs typeface="Arial"/>
              </a:rPr>
              <a:t>P</a:t>
            </a:r>
            <a:r>
              <a:rPr sz="1600" i="1" spc="50" dirty="0">
                <a:latin typeface="Arial"/>
                <a:cs typeface="Arial"/>
              </a:rPr>
              <a:t>o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69" dirty="0">
                <a:latin typeface="Arial"/>
                <a:cs typeface="Arial"/>
              </a:rPr>
              <a:t>),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17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>
              <a:spcBef>
                <a:spcPts val="1655"/>
              </a:spcBef>
            </a:pPr>
            <a:r>
              <a:rPr sz="1600" spc="20" dirty="0">
                <a:latin typeface="Arial"/>
                <a:cs typeface="Arial"/>
              </a:rPr>
              <a:t>log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i="1" spc="-20" dirty="0">
                <a:latin typeface="Verdana"/>
                <a:cs typeface="Verdana"/>
              </a:rPr>
              <a:t>µ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endParaRPr baseline="-13888">
              <a:latin typeface="Arial"/>
              <a:cs typeface="Arial"/>
            </a:endParaRPr>
          </a:p>
          <a:p>
            <a:pPr>
              <a:spcBef>
                <a:spcPts val="28"/>
              </a:spcBef>
            </a:pPr>
            <a:endParaRPr sz="1600">
              <a:latin typeface="Times New Roman"/>
              <a:cs typeface="Times New Roman"/>
            </a:endParaRPr>
          </a:p>
          <a:p>
            <a:pPr marL="24719" marR="9842">
              <a:lnSpc>
                <a:spcPts val="1883"/>
              </a:lnSpc>
            </a:pPr>
            <a:r>
              <a:rPr sz="1600" spc="-69" dirty="0">
                <a:latin typeface="Arial"/>
                <a:cs typeface="Arial"/>
              </a:rPr>
              <a:t>F</a:t>
            </a:r>
            <a:r>
              <a:rPr sz="1600" spc="-99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one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59" dirty="0">
                <a:latin typeface="Arial"/>
                <a:cs typeface="Arial"/>
              </a:rPr>
              <a:t>mean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increases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b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fact</a:t>
            </a:r>
            <a:r>
              <a:rPr sz="1600" spc="-4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(holding all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riates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3837" y="1280941"/>
            <a:ext cx="134515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dirty="0">
                <a:solidFill>
                  <a:srgbClr val="BC1919"/>
                </a:solidFill>
                <a:latin typeface="Arial"/>
                <a:cs typeface="Arial"/>
              </a:rPr>
              <a:t>Logistic</a:t>
            </a:r>
            <a:r>
              <a:rPr sz="1600" spc="119" dirty="0">
                <a:solidFill>
                  <a:srgbClr val="BC1919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BC1919"/>
                </a:solidFill>
                <a:latin typeface="Arial"/>
                <a:cs typeface="Arial"/>
              </a:rPr>
              <a:t>m</a:t>
            </a:r>
            <a:r>
              <a:rPr sz="1600" spc="10" dirty="0">
                <a:solidFill>
                  <a:srgbClr val="BC1919"/>
                </a:solidFill>
                <a:latin typeface="Arial"/>
                <a:cs typeface="Arial"/>
              </a:rPr>
              <a:t>o</a:t>
            </a:r>
            <a:r>
              <a:rPr sz="1600" spc="-20" dirty="0">
                <a:solidFill>
                  <a:srgbClr val="BC1919"/>
                </a:solidFill>
                <a:latin typeface="Arial"/>
                <a:cs typeface="Arial"/>
              </a:rPr>
              <a:t>d</a:t>
            </a:r>
            <a:r>
              <a:rPr sz="1600" spc="-50" dirty="0">
                <a:solidFill>
                  <a:srgbClr val="BC1919"/>
                </a:solidFill>
                <a:latin typeface="Arial"/>
                <a:cs typeface="Arial"/>
              </a:rPr>
              <a:t>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0124" y="1903900"/>
            <a:ext cx="3146241" cy="710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50" dirty="0">
                <a:latin typeface="Arial"/>
                <a:cs typeface="Arial"/>
              </a:rPr>
              <a:t>Y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i="1" spc="20" dirty="0">
                <a:latin typeface="Meiryo"/>
                <a:cs typeface="Meiryo"/>
              </a:rPr>
              <a:t>∼</a:t>
            </a:r>
            <a:r>
              <a:rPr sz="1600" i="1" spc="-79" dirty="0">
                <a:latin typeface="Meiryo"/>
                <a:cs typeface="Meiryo"/>
              </a:rPr>
              <a:t> </a:t>
            </a:r>
            <a:r>
              <a:rPr sz="1600" i="1" dirty="0">
                <a:latin typeface="Arial"/>
                <a:cs typeface="Arial"/>
              </a:rPr>
              <a:t>Binomial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20" dirty="0">
                <a:latin typeface="Arial"/>
                <a:cs typeface="Arial"/>
              </a:rPr>
              <a:t>n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69" dirty="0">
                <a:latin typeface="Arial"/>
                <a:cs typeface="Arial"/>
              </a:rPr>
              <a:t>),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17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1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.</a:t>
            </a:r>
            <a:r>
              <a:rPr sz="1600" i="1" spc="-287" dirty="0">
                <a:latin typeface="Verdana"/>
                <a:cs typeface="Verdana"/>
              </a:rPr>
              <a:t> </a:t>
            </a:r>
            <a:r>
              <a:rPr sz="1600" i="1" spc="-119" dirty="0">
                <a:latin typeface="Verdana"/>
                <a:cs typeface="Verdana"/>
              </a:rPr>
              <a:t>,</a:t>
            </a:r>
            <a:r>
              <a:rPr sz="1600" i="1" spc="-278" dirty="0">
                <a:latin typeface="Verdana"/>
                <a:cs typeface="Verdana"/>
              </a:rPr>
              <a:t> </a:t>
            </a:r>
            <a:r>
              <a:rPr sz="1600" i="1" spc="-20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24719">
              <a:spcBef>
                <a:spcPts val="1655"/>
              </a:spcBef>
            </a:pPr>
            <a:r>
              <a:rPr sz="1600" spc="40" dirty="0">
                <a:latin typeface="Arial"/>
                <a:cs typeface="Arial"/>
              </a:rPr>
              <a:t>logit</a:t>
            </a:r>
            <a:r>
              <a:rPr sz="1600" spc="30" dirty="0">
                <a:latin typeface="Arial"/>
                <a:cs typeface="Arial"/>
              </a:rPr>
              <a:t>(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endParaRPr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80356" y="2763859"/>
            <a:ext cx="2993841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20" dirty="0">
                <a:latin typeface="Arial"/>
                <a:cs typeface="Arial"/>
              </a:rPr>
              <a:t>log-</a:t>
            </a:r>
            <a:r>
              <a:rPr sz="1600" spc="10" dirty="0">
                <a:latin typeface="Arial"/>
                <a:cs typeface="Arial"/>
              </a:rPr>
              <a:t>o</a:t>
            </a:r>
            <a:r>
              <a:rPr sz="1600" spc="-50" dirty="0">
                <a:latin typeface="Arial"/>
                <a:cs typeface="Arial"/>
              </a:rPr>
              <a:t>dds: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3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</a:t>
            </a:r>
            <a:r>
              <a:rPr sz="1600" spc="-30" dirty="0">
                <a:latin typeface="Arial"/>
                <a:cs typeface="Arial"/>
              </a:rPr>
              <a:t>g</a:t>
            </a:r>
            <a:r>
              <a:rPr sz="1600" spc="109" dirty="0">
                <a:latin typeface="Arial"/>
                <a:cs typeface="Arial"/>
              </a:rPr>
              <a:t>it(</a:t>
            </a:r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log</a:t>
            </a:r>
            <a:r>
              <a:rPr sz="1600" spc="-139" dirty="0">
                <a:latin typeface="Arial"/>
                <a:cs typeface="Arial"/>
              </a:rPr>
              <a:t> </a:t>
            </a:r>
            <a:r>
              <a:rPr sz="2400" spc="698" baseline="62500" dirty="0">
                <a:latin typeface="Arial"/>
                <a:cs typeface="Arial"/>
              </a:rPr>
              <a:t>(</a:t>
            </a:r>
            <a:r>
              <a:rPr sz="2400" spc="-311" baseline="62500" dirty="0">
                <a:latin typeface="Arial"/>
                <a:cs typeface="Arial"/>
              </a:rPr>
              <a:t> </a:t>
            </a:r>
            <a:r>
              <a:rPr u="sng" spc="-14" baseline="37037" dirty="0">
                <a:latin typeface="Times New Roman"/>
                <a:cs typeface="Times New Roman"/>
              </a:rPr>
              <a:t> </a:t>
            </a:r>
            <a:r>
              <a:rPr u="sng" baseline="37037" dirty="0">
                <a:latin typeface="Times New Roman"/>
                <a:cs typeface="Times New Roman"/>
              </a:rPr>
              <a:t> </a:t>
            </a:r>
            <a:r>
              <a:rPr u="sng" spc="-14" baseline="37037" dirty="0">
                <a:latin typeface="Times New Roman"/>
                <a:cs typeface="Times New Roman"/>
              </a:rPr>
              <a:t> </a:t>
            </a:r>
            <a:r>
              <a:rPr i="1" u="sng" spc="73" baseline="37037" dirty="0">
                <a:latin typeface="Arial"/>
                <a:cs typeface="Arial"/>
              </a:rPr>
              <a:t>π</a:t>
            </a:r>
            <a:r>
              <a:rPr sz="1600" i="1" u="sng" spc="30" baseline="27777" dirty="0">
                <a:latin typeface="Arial"/>
                <a:cs typeface="Arial"/>
              </a:rPr>
              <a:t>i</a:t>
            </a:r>
            <a:r>
              <a:rPr sz="1600" u="sng" spc="-14" baseline="27777" dirty="0">
                <a:latin typeface="Times New Roman"/>
                <a:cs typeface="Times New Roman"/>
              </a:rPr>
              <a:t> </a:t>
            </a:r>
            <a:r>
              <a:rPr sz="1600" u="sng" baseline="27777" dirty="0">
                <a:latin typeface="Times New Roman"/>
                <a:cs typeface="Times New Roman"/>
              </a:rPr>
              <a:t>   </a:t>
            </a:r>
            <a:r>
              <a:rPr sz="1600" u="sng" spc="59" baseline="27777" dirty="0">
                <a:latin typeface="Times New Roman"/>
                <a:cs typeface="Times New Roman"/>
              </a:rPr>
              <a:t> </a:t>
            </a:r>
            <a:r>
              <a:rPr sz="2400" spc="831" baseline="62500" dirty="0">
                <a:latin typeface="Arial"/>
                <a:cs typeface="Arial"/>
              </a:rPr>
              <a:t>\</a:t>
            </a:r>
            <a:endParaRPr sz="2400" baseline="6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74932" y="2992417"/>
            <a:ext cx="4168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spc="-40" dirty="0">
                <a:latin typeface="Arial"/>
                <a:cs typeface="Arial"/>
              </a:rPr>
              <a:t>1</a:t>
            </a:r>
            <a:r>
              <a:rPr sz="1200" i="1" spc="178" dirty="0">
                <a:latin typeface="Meiryo"/>
                <a:cs typeface="Meiryo"/>
              </a:rPr>
              <a:t>−</a:t>
            </a:r>
            <a:r>
              <a:rPr sz="1200" i="1" spc="50" dirty="0">
                <a:latin typeface="Arial"/>
                <a:cs typeface="Arial"/>
              </a:rPr>
              <a:t>π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endParaRPr sz="1600" baseline="-16666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880125" y="3420055"/>
            <a:ext cx="2235620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Verdana"/>
                <a:cs typeface="Verdana"/>
              </a:rPr>
              <a:t>π</a:t>
            </a:r>
            <a:r>
              <a:rPr i="1" spc="44" baseline="-13888" dirty="0">
                <a:latin typeface="Arial"/>
                <a:cs typeface="Arial"/>
              </a:rPr>
              <a:t>i </a:t>
            </a:r>
            <a:r>
              <a:rPr i="1" spc="30" baseline="-13888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r>
              <a:rPr sz="1600" spc="20" dirty="0">
                <a:latin typeface="Arial"/>
                <a:cs typeface="Arial"/>
              </a:rPr>
              <a:t> logit</a:t>
            </a:r>
            <a:r>
              <a:rPr i="1" spc="268" baseline="27777" dirty="0">
                <a:latin typeface="Meiryo"/>
                <a:cs typeface="Meiryo"/>
              </a:rPr>
              <a:t>−</a:t>
            </a:r>
            <a:r>
              <a:rPr spc="87" baseline="27777" dirty="0">
                <a:latin typeface="Arial"/>
                <a:cs typeface="Arial"/>
              </a:rPr>
              <a:t>1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79" dirty="0">
                <a:latin typeface="Verdana"/>
                <a:cs typeface="Verdana"/>
              </a:rPr>
              <a:t>α</a:t>
            </a:r>
            <a:r>
              <a:rPr sz="1600" i="1" spc="-188" dirty="0">
                <a:latin typeface="Verdana"/>
                <a:cs typeface="Verdana"/>
              </a:rPr>
              <a:t> </a:t>
            </a:r>
            <a:r>
              <a:rPr sz="1600" spc="367" dirty="0">
                <a:latin typeface="Arial"/>
                <a:cs typeface="Arial"/>
              </a:rPr>
              <a:t>+</a:t>
            </a:r>
            <a:r>
              <a:rPr sz="1600" spc="-69" dirty="0">
                <a:latin typeface="Arial"/>
                <a:cs typeface="Arial"/>
              </a:rPr>
              <a:t> 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i="1" spc="44" baseline="-13888" dirty="0">
                <a:latin typeface="Arial"/>
                <a:cs typeface="Arial"/>
              </a:rPr>
              <a:t>i</a:t>
            </a:r>
            <a:r>
              <a:rPr i="1" spc="-176" baseline="-13888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)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6607" y="3396069"/>
            <a:ext cx="89802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i="1" spc="-50" dirty="0">
                <a:latin typeface="Arial"/>
                <a:cs typeface="Arial"/>
              </a:rPr>
              <a:t>ex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spc="268" dirty="0">
                <a:latin typeface="Arial"/>
                <a:cs typeface="Arial"/>
              </a:rPr>
              <a:t>α</a:t>
            </a:r>
            <a:r>
              <a:rPr sz="1200" spc="278" dirty="0">
                <a:latin typeface="Arial"/>
                <a:cs typeface="Arial"/>
              </a:rPr>
              <a:t>+</a:t>
            </a:r>
            <a:r>
              <a:rPr sz="1200" i="1" spc="198" dirty="0">
                <a:latin typeface="Arial"/>
                <a:cs typeface="Arial"/>
              </a:rPr>
              <a:t>β</a:t>
            </a:r>
            <a:r>
              <a:rPr sz="1200" i="1" spc="-20" dirty="0">
                <a:latin typeface="Arial"/>
                <a:cs typeface="Arial"/>
              </a:rPr>
              <a:t>x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r>
              <a:rPr sz="1600" i="1" spc="-119" baseline="-16666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79577" y="3585614"/>
            <a:ext cx="1051686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021" y="0"/>
                </a:lnTo>
              </a:path>
            </a:pathLst>
          </a:custGeom>
          <a:ln w="4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154387" y="3576013"/>
            <a:ext cx="11020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200" spc="119" dirty="0">
                <a:latin typeface="Arial"/>
                <a:cs typeface="Arial"/>
              </a:rPr>
              <a:t>1+</a:t>
            </a:r>
            <a:r>
              <a:rPr sz="1200" i="1" spc="-50" dirty="0">
                <a:latin typeface="Arial"/>
                <a:cs typeface="Arial"/>
              </a:rPr>
              <a:t>ex</a:t>
            </a:r>
            <a:r>
              <a:rPr sz="1200" i="1" spc="-10" dirty="0">
                <a:latin typeface="Arial"/>
                <a:cs typeface="Arial"/>
              </a:rPr>
              <a:t>p</a:t>
            </a:r>
            <a:r>
              <a:rPr sz="1200" spc="89" dirty="0">
                <a:latin typeface="Arial"/>
                <a:cs typeface="Arial"/>
              </a:rPr>
              <a:t>(</a:t>
            </a:r>
            <a:r>
              <a:rPr sz="1200" i="1" spc="268" dirty="0">
                <a:latin typeface="Arial"/>
                <a:cs typeface="Arial"/>
              </a:rPr>
              <a:t>α</a:t>
            </a:r>
            <a:r>
              <a:rPr sz="1200" spc="278" dirty="0">
                <a:latin typeface="Arial"/>
                <a:cs typeface="Arial"/>
              </a:rPr>
              <a:t>+</a:t>
            </a:r>
            <a:r>
              <a:rPr sz="1200" i="1" spc="198" dirty="0">
                <a:latin typeface="Arial"/>
                <a:cs typeface="Arial"/>
              </a:rPr>
              <a:t>β</a:t>
            </a:r>
            <a:r>
              <a:rPr sz="1200" i="1" spc="-20" dirty="0">
                <a:latin typeface="Arial"/>
                <a:cs typeface="Arial"/>
              </a:rPr>
              <a:t>x</a:t>
            </a:r>
            <a:r>
              <a:rPr sz="1600" i="1" spc="30" baseline="-16666" dirty="0">
                <a:latin typeface="Arial"/>
                <a:cs typeface="Arial"/>
              </a:rPr>
              <a:t>i</a:t>
            </a:r>
            <a:r>
              <a:rPr sz="1600" i="1" spc="-119" baseline="-16666" dirty="0">
                <a:latin typeface="Arial"/>
                <a:cs typeface="Arial"/>
              </a:rPr>
              <a:t> </a:t>
            </a:r>
            <a:r>
              <a:rPr sz="1200" spc="89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880248" y="3954279"/>
            <a:ext cx="3796143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ts val="1883"/>
              </a:lnSpc>
            </a:pPr>
            <a:r>
              <a:rPr sz="1600" i="1" spc="-50" dirty="0">
                <a:latin typeface="Verdana"/>
                <a:cs typeface="Verdana"/>
              </a:rPr>
              <a:t>β</a:t>
            </a:r>
            <a:r>
              <a:rPr sz="1600" i="1" spc="59" dirty="0">
                <a:latin typeface="Verdana"/>
                <a:cs typeface="Verdana"/>
              </a:rPr>
              <a:t> </a:t>
            </a:r>
            <a:r>
              <a:rPr sz="1600" spc="-59" dirty="0">
                <a:latin typeface="Arial"/>
                <a:cs typeface="Arial"/>
              </a:rPr>
              <a:t>is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change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8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log-</a:t>
            </a:r>
            <a:r>
              <a:rPr sz="1600" spc="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99" dirty="0">
                <a:latin typeface="Arial"/>
                <a:cs typeface="Arial"/>
              </a:rPr>
              <a:t> </a:t>
            </a:r>
            <a:r>
              <a:rPr sz="1600" spc="-109" dirty="0">
                <a:latin typeface="Arial"/>
                <a:cs typeface="Arial"/>
              </a:rPr>
              <a:t>ass</a:t>
            </a:r>
            <a:r>
              <a:rPr sz="1600" spc="-79" dirty="0">
                <a:latin typeface="Arial"/>
                <a:cs typeface="Arial"/>
              </a:rPr>
              <a:t>o</a:t>
            </a:r>
            <a:r>
              <a:rPr sz="1600" spc="-20" dirty="0">
                <a:latin typeface="Arial"/>
                <a:cs typeface="Arial"/>
              </a:rPr>
              <a:t>ciated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with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one-unit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dirty="0">
                <a:latin typeface="Arial"/>
                <a:cs typeface="Arial"/>
              </a:rPr>
              <a:t> </a:t>
            </a:r>
            <a:r>
              <a:rPr sz="1600" i="1" spc="-178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iate </a:t>
            </a:r>
            <a:r>
              <a:rPr sz="1600" dirty="0">
                <a:latin typeface="Arial"/>
                <a:cs typeface="Arial"/>
              </a:rPr>
              <a:t>(holding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riates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85613"/>
            <a:ext cx="9139843" cy="68485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880355" y="4883095"/>
            <a:ext cx="2182721" cy="44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spc="-59" dirty="0">
                <a:latin typeface="Arial"/>
                <a:cs typeface="Arial"/>
              </a:rPr>
              <a:t>is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ratio</a:t>
            </a:r>
            <a:endParaRPr sz="1600">
              <a:latin typeface="Arial"/>
              <a:cs typeface="Arial"/>
            </a:endParaRPr>
          </a:p>
          <a:p>
            <a:pPr marL="667432">
              <a:spcBef>
                <a:spcPts val="297"/>
              </a:spcBef>
              <a:tabLst>
                <a:tab pos="996818" algn="l"/>
              </a:tabLst>
            </a:pPr>
            <a:r>
              <a:rPr sz="1000" u="sng" spc="-10" dirty="0">
                <a:latin typeface="Times New Roman"/>
                <a:cs typeface="Times New Roman"/>
              </a:rPr>
              <a:t>    </a:t>
            </a:r>
            <a:r>
              <a:rPr sz="1000" i="1" u="sng" spc="149" dirty="0">
                <a:latin typeface="Arial"/>
                <a:cs typeface="Arial"/>
              </a:rPr>
              <a:t>π</a:t>
            </a:r>
            <a:r>
              <a:rPr sz="1000" u="sng" spc="-10" dirty="0">
                <a:latin typeface="Times New Roman"/>
                <a:cs typeface="Times New Roman"/>
              </a:rPr>
              <a:t> 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880127" y="5295476"/>
            <a:ext cx="588188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-40" dirty="0">
                <a:latin typeface="Arial"/>
                <a:cs typeface="Arial"/>
              </a:rPr>
              <a:t>OR</a:t>
            </a:r>
            <a:r>
              <a:rPr sz="1600" i="1" spc="149" dirty="0">
                <a:latin typeface="Arial"/>
                <a:cs typeface="Arial"/>
              </a:rPr>
              <a:t> </a:t>
            </a:r>
            <a:r>
              <a:rPr sz="1600" spc="367" dirty="0">
                <a:latin typeface="Arial"/>
                <a:cs typeface="Arial"/>
              </a:rPr>
              <a:t>=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06527" y="5260997"/>
            <a:ext cx="447124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>
              <a:tabLst>
                <a:tab pos="412032" algn="l"/>
              </a:tabLst>
            </a:pPr>
            <a:r>
              <a:rPr sz="1000" u="sng" spc="-20" dirty="0">
                <a:latin typeface="Times New Roman"/>
                <a:cs typeface="Times New Roman"/>
              </a:rPr>
              <a:t> </a:t>
            </a:r>
            <a:r>
              <a:rPr sz="1000" u="sng" spc="-30" dirty="0">
                <a:latin typeface="Arial"/>
                <a:cs typeface="Arial"/>
              </a:rPr>
              <a:t>1</a:t>
            </a:r>
            <a:r>
              <a:rPr sz="1000" i="1" u="sng" spc="486" dirty="0">
                <a:latin typeface="Arial"/>
                <a:cs typeface="Arial"/>
              </a:rPr>
              <a:t>−</a:t>
            </a:r>
            <a:r>
              <a:rPr sz="1000" i="1" u="sng" spc="149" dirty="0">
                <a:latin typeface="Arial"/>
                <a:cs typeface="Arial"/>
              </a:rPr>
              <a:t>π</a:t>
            </a:r>
            <a:r>
              <a:rPr sz="1000" u="sng" spc="-10" dirty="0">
                <a:latin typeface="Times New Roman"/>
                <a:cs typeface="Times New Roman"/>
              </a:rPr>
              <a:t> </a:t>
            </a:r>
            <a:r>
              <a:rPr sz="1000" u="sng" dirty="0">
                <a:latin typeface="Times New Roman"/>
                <a:cs typeface="Times New Roman"/>
              </a:rPr>
              <a:t>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78156" y="5229102"/>
            <a:ext cx="35140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i="1" u="sng" spc="-119" baseline="9259" dirty="0">
                <a:latin typeface="Meiryo"/>
                <a:cs typeface="Meiryo"/>
              </a:rPr>
              <a:t>|</a:t>
            </a:r>
            <a:r>
              <a:rPr sz="1000" i="1" u="sng" spc="-20" dirty="0">
                <a:latin typeface="Arial"/>
                <a:cs typeface="Arial"/>
              </a:rPr>
              <a:t>x</a:t>
            </a:r>
            <a:r>
              <a:rPr sz="1000" i="1" spc="-188" dirty="0">
                <a:latin typeface="Arial"/>
                <a:cs typeface="Arial"/>
              </a:rPr>
              <a:t> </a:t>
            </a:r>
            <a:r>
              <a:rPr sz="1000" u="sng" spc="99" dirty="0">
                <a:latin typeface="Arial"/>
                <a:cs typeface="Arial"/>
              </a:rPr>
              <a:t>=1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38174" y="5372067"/>
            <a:ext cx="154919" cy="153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000" i="1" spc="149" dirty="0">
                <a:latin typeface="Arial"/>
                <a:cs typeface="Arial"/>
              </a:rPr>
              <a:t>π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36653" y="5456939"/>
            <a:ext cx="69272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spc="-44" baseline="-16666" dirty="0">
                <a:latin typeface="Arial"/>
                <a:cs typeface="Arial"/>
              </a:rPr>
              <a:t>1</a:t>
            </a:r>
            <a:r>
              <a:rPr sz="1600" i="1" spc="728" baseline="-16666" dirty="0">
                <a:latin typeface="Arial"/>
                <a:cs typeface="Arial"/>
              </a:rPr>
              <a:t>−</a:t>
            </a:r>
            <a:r>
              <a:rPr sz="1600" i="1" spc="222" baseline="-16666" dirty="0">
                <a:latin typeface="Arial"/>
                <a:cs typeface="Arial"/>
              </a:rPr>
              <a:t>π</a:t>
            </a:r>
            <a:r>
              <a:rPr sz="1600" i="1" spc="-14" baseline="-16666" dirty="0">
                <a:latin typeface="Arial"/>
                <a:cs typeface="Arial"/>
              </a:rPr>
              <a:t> </a:t>
            </a:r>
            <a:r>
              <a:rPr i="1" spc="-119" baseline="9259" dirty="0">
                <a:latin typeface="Meiryo"/>
                <a:cs typeface="Meiryo"/>
              </a:rPr>
              <a:t>|</a:t>
            </a:r>
            <a:r>
              <a:rPr sz="1000" i="1" spc="-20" dirty="0">
                <a:latin typeface="Arial"/>
                <a:cs typeface="Arial"/>
              </a:rPr>
              <a:t>x</a:t>
            </a:r>
            <a:r>
              <a:rPr sz="1000" i="1" spc="-188" dirty="0">
                <a:latin typeface="Arial"/>
                <a:cs typeface="Arial"/>
              </a:rPr>
              <a:t> </a:t>
            </a:r>
            <a:r>
              <a:rPr sz="1000" spc="99" dirty="0">
                <a:latin typeface="Arial"/>
                <a:cs typeface="Arial"/>
              </a:rPr>
              <a:t>=0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80126" y="5699210"/>
            <a:ext cx="3781031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ts val="1883"/>
              </a:lnSpc>
            </a:pPr>
            <a:r>
              <a:rPr sz="1600" spc="-69" dirty="0">
                <a:latin typeface="Arial"/>
                <a:cs typeface="Arial"/>
              </a:rPr>
              <a:t>F</a:t>
            </a:r>
            <a:r>
              <a:rPr sz="1600" spc="-99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one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40" dirty="0">
                <a:latin typeface="Arial"/>
                <a:cs typeface="Arial"/>
              </a:rPr>
              <a:t>unit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in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30" dirty="0">
                <a:latin typeface="Arial"/>
                <a:cs typeface="Arial"/>
              </a:rPr>
              <a:t>x</a:t>
            </a:r>
            <a:r>
              <a:rPr sz="1600" i="1" spc="-297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,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69" dirty="0">
                <a:latin typeface="Arial"/>
                <a:cs typeface="Arial"/>
              </a:rPr>
              <a:t>dds</a:t>
            </a:r>
            <a:r>
              <a:rPr sz="1600" spc="-59" dirty="0">
                <a:latin typeface="Arial"/>
                <a:cs typeface="Arial"/>
              </a:rPr>
              <a:t> increase</a:t>
            </a:r>
            <a:r>
              <a:rPr sz="1600" spc="109" dirty="0">
                <a:latin typeface="Arial"/>
                <a:cs typeface="Arial"/>
              </a:rPr>
              <a:t> </a:t>
            </a:r>
            <a:r>
              <a:rPr sz="1600" spc="-69" dirty="0">
                <a:latin typeface="Arial"/>
                <a:cs typeface="Arial"/>
              </a:rPr>
              <a:t>b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79" dirty="0">
                <a:latin typeface="Arial"/>
                <a:cs typeface="Arial"/>
              </a:rPr>
              <a:t>a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fact</a:t>
            </a:r>
            <a:r>
              <a:rPr sz="1600" spc="-40" dirty="0">
                <a:latin typeface="Arial"/>
                <a:cs typeface="Arial"/>
              </a:rPr>
              <a:t>o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of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i="1" spc="-59" dirty="0">
                <a:latin typeface="Arial"/>
                <a:cs typeface="Arial"/>
              </a:rPr>
              <a:t>ex</a:t>
            </a:r>
            <a:r>
              <a:rPr sz="1600" i="1" spc="-10" dirty="0">
                <a:latin typeface="Arial"/>
                <a:cs typeface="Arial"/>
              </a:rPr>
              <a:t>p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30" dirty="0">
                <a:latin typeface="Verdana"/>
                <a:cs typeface="Verdana"/>
              </a:rPr>
              <a:t>β</a:t>
            </a:r>
            <a:r>
              <a:rPr sz="1600" spc="119" dirty="0">
                <a:latin typeface="Arial"/>
                <a:cs typeface="Arial"/>
              </a:rPr>
              <a:t>) </a:t>
            </a:r>
            <a:r>
              <a:rPr sz="1600" dirty="0">
                <a:latin typeface="Arial"/>
                <a:cs typeface="Arial"/>
              </a:rPr>
              <a:t>(holding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 other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cov</a:t>
            </a:r>
            <a:r>
              <a:rPr sz="1600" spc="-109" dirty="0">
                <a:latin typeface="Arial"/>
                <a:cs typeface="Arial"/>
              </a:rPr>
              <a:t>a</a:t>
            </a:r>
            <a:r>
              <a:rPr sz="1600" spc="4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iate</a:t>
            </a:r>
            <a:r>
              <a:rPr sz="1600" spc="-159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constant)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5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695431323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79" dirty="0"/>
              <a:t>Stand</a:t>
            </a:r>
            <a:r>
              <a:rPr spc="-169" dirty="0"/>
              <a:t>a</a:t>
            </a:r>
            <a:r>
              <a:rPr spc="-89" dirty="0"/>
              <a:t>rdized</a:t>
            </a:r>
            <a:r>
              <a:rPr spc="50" dirty="0"/>
              <a:t> </a:t>
            </a:r>
            <a:r>
              <a:rPr spc="79" dirty="0"/>
              <a:t>M</a:t>
            </a:r>
            <a:r>
              <a:rPr spc="-20" dirty="0"/>
              <a:t>o</a:t>
            </a:r>
            <a:r>
              <a:rPr dirty="0"/>
              <a:t>rtali</a:t>
            </a:r>
            <a:r>
              <a:rPr spc="-79" dirty="0"/>
              <a:t>t</a:t>
            </a:r>
            <a:r>
              <a:rPr spc="-129" dirty="0"/>
              <a:t>y</a:t>
            </a:r>
            <a:r>
              <a:rPr spc="59" dirty="0"/>
              <a:t> </a:t>
            </a:r>
            <a:r>
              <a:rPr spc="-30" dirty="0"/>
              <a:t>Ratio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9608" y="1174767"/>
            <a:ext cx="7670380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often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68" dirty="0">
                <a:latin typeface="Arial"/>
                <a:cs typeface="Arial"/>
              </a:rPr>
              <a:t>es</a:t>
            </a:r>
            <a:r>
              <a:rPr sz="2200" spc="-50" dirty="0">
                <a:latin typeface="Arial"/>
                <a:cs typeface="Arial"/>
              </a:rPr>
              <a:t>timated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b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99" dirty="0">
                <a:latin typeface="Arial"/>
                <a:cs typeface="Arial"/>
              </a:rPr>
              <a:t>rdized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169" dirty="0">
                <a:latin typeface="Arial"/>
                <a:cs typeface="Arial"/>
              </a:rPr>
              <a:t>o</a:t>
            </a:r>
            <a:r>
              <a:rPr sz="2200" spc="30" dirty="0">
                <a:latin typeface="Arial"/>
                <a:cs typeface="Arial"/>
              </a:rPr>
              <a:t>rtali</a:t>
            </a:r>
            <a:r>
              <a:rPr sz="2200" spc="-30" dirty="0">
                <a:latin typeface="Arial"/>
                <a:cs typeface="Arial"/>
              </a:rPr>
              <a:t>t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ratio: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34714" y="2068473"/>
            <a:ext cx="231747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281" y="0"/>
                </a:lnTo>
              </a:path>
            </a:pathLst>
          </a:custGeom>
          <a:ln w="55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204" y="1905412"/>
            <a:ext cx="4054342" cy="895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842" algn="r"/>
            <a:r>
              <a:rPr sz="2200" i="1" spc="-139" dirty="0">
                <a:latin typeface="Arial"/>
                <a:cs typeface="Arial"/>
              </a:rPr>
              <a:t>SMR</a:t>
            </a:r>
            <a:r>
              <a:rPr sz="2200" i="1" spc="169" dirty="0">
                <a:latin typeface="Arial"/>
                <a:cs typeface="Arial"/>
              </a:rPr>
              <a:t> </a:t>
            </a:r>
            <a:r>
              <a:rPr sz="2200" spc="387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  <a:p>
            <a:pPr marL="24719">
              <a:spcBef>
                <a:spcPts val="1673"/>
              </a:spcBef>
            </a:pPr>
            <a:r>
              <a:rPr sz="2200" i="1" spc="-20" dirty="0">
                <a:latin typeface="Arial"/>
                <a:cs typeface="Arial"/>
              </a:rPr>
              <a:t>Y </a:t>
            </a:r>
            <a:r>
              <a:rPr sz="2200" i="1" spc="-11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observed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09293" y="1719733"/>
            <a:ext cx="234268" cy="76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97" marR="9842" indent="-17304">
              <a:lnSpc>
                <a:spcPct val="112599"/>
              </a:lnSpc>
            </a:pPr>
            <a:r>
              <a:rPr sz="2200" i="1" spc="-20" dirty="0">
                <a:latin typeface="Arial"/>
                <a:cs typeface="Arial"/>
              </a:rPr>
              <a:t>Y </a:t>
            </a:r>
            <a:r>
              <a:rPr sz="2200" i="1" spc="-178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9204" y="2866564"/>
            <a:ext cx="7599848" cy="69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9842">
              <a:lnSpc>
                <a:spcPct val="102699"/>
              </a:lnSpc>
            </a:pPr>
            <a:r>
              <a:rPr sz="2200" i="1" spc="-178" dirty="0">
                <a:latin typeface="Arial"/>
                <a:cs typeface="Arial"/>
              </a:rPr>
              <a:t>E </a:t>
            </a:r>
            <a:r>
              <a:rPr sz="2200" i="1" spc="-238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ex</a:t>
            </a:r>
            <a:r>
              <a:rPr sz="2200" spc="-99" dirty="0">
                <a:latin typeface="Arial"/>
                <a:cs typeface="Arial"/>
              </a:rPr>
              <a:t>p</a:t>
            </a:r>
            <a:r>
              <a:rPr sz="2200" spc="-119" dirty="0">
                <a:latin typeface="Arial"/>
                <a:cs typeface="Arial"/>
              </a:rPr>
              <a:t>ected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30" dirty="0">
                <a:latin typeface="Arial"/>
                <a:cs typeface="Arial"/>
              </a:rPr>
              <a:t>if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study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has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08" dirty="0">
                <a:latin typeface="Arial"/>
                <a:cs typeface="Arial"/>
              </a:rPr>
              <a:t>same</a:t>
            </a:r>
            <a:r>
              <a:rPr sz="2200" spc="-9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26" dirty="0">
                <a:latin typeface="Arial"/>
                <a:cs typeface="Arial"/>
              </a:rPr>
              <a:t>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89" dirty="0">
                <a:latin typeface="Arial"/>
                <a:cs typeface="Arial"/>
              </a:rPr>
              <a:t>opul</a:t>
            </a:r>
            <a:r>
              <a:rPr sz="2200" spc="-50" dirty="0">
                <a:latin typeface="Arial"/>
                <a:cs typeface="Arial"/>
              </a:rPr>
              <a:t>ation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(indirect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40" dirty="0">
                <a:latin typeface="Arial"/>
                <a:cs typeface="Arial"/>
              </a:rPr>
              <a:t>rdization)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9435" y="3600685"/>
            <a:ext cx="1074357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178" dirty="0">
                <a:latin typeface="Arial"/>
                <a:cs typeface="Arial"/>
              </a:rPr>
              <a:t>E</a:t>
            </a:r>
            <a:r>
              <a:rPr sz="2200" i="1" spc="248" dirty="0">
                <a:latin typeface="Arial"/>
                <a:cs typeface="Arial"/>
              </a:rPr>
              <a:t> </a:t>
            </a:r>
            <a:r>
              <a:rPr sz="2200" spc="387" dirty="0">
                <a:latin typeface="Arial"/>
                <a:cs typeface="Arial"/>
              </a:rPr>
              <a:t>=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3400" spc="698" baseline="40404" dirty="0">
                <a:latin typeface="Arial"/>
                <a:cs typeface="Arial"/>
              </a:rPr>
              <a:t>},</a:t>
            </a:r>
            <a:r>
              <a:rPr sz="2400" i="1" baseline="34722" dirty="0">
                <a:latin typeface="Arial"/>
                <a:cs typeface="Arial"/>
              </a:rPr>
              <a:t>m</a:t>
            </a:r>
            <a:endParaRPr sz="2400" baseline="34722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2721" y="3808361"/>
            <a:ext cx="597005" cy="24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i</a:t>
            </a:r>
            <a:r>
              <a:rPr sz="1600" i="1" spc="-287" dirty="0">
                <a:latin typeface="Arial"/>
                <a:cs typeface="Arial"/>
              </a:rPr>
              <a:t> </a:t>
            </a:r>
            <a:r>
              <a:rPr sz="1600" spc="159" dirty="0">
                <a:latin typeface="Arial"/>
                <a:cs typeface="Arial"/>
              </a:rPr>
              <a:t>=1</a:t>
            </a:r>
            <a:r>
              <a:rPr sz="1600" dirty="0">
                <a:latin typeface="Arial"/>
                <a:cs typeface="Arial"/>
              </a:rPr>
              <a:t>  </a:t>
            </a:r>
            <a:r>
              <a:rPr sz="1600" spc="-129" dirty="0">
                <a:latin typeface="Arial"/>
                <a:cs typeface="Arial"/>
              </a:rPr>
              <a:t> </a:t>
            </a:r>
            <a:r>
              <a:rPr sz="1600" i="1" spc="4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54608" y="3582515"/>
            <a:ext cx="438305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3400" i="1" baseline="-30303" dirty="0">
                <a:latin typeface="Arial"/>
                <a:cs typeface="Arial"/>
              </a:rPr>
              <a:t>r</a:t>
            </a:r>
            <a:r>
              <a:rPr sz="3400" i="1" spc="-563" baseline="-30303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40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53689" y="3671656"/>
            <a:ext cx="244342" cy="335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i="1" spc="-99" dirty="0">
                <a:latin typeface="Arial"/>
                <a:cs typeface="Arial"/>
              </a:rPr>
              <a:t>n</a:t>
            </a:r>
            <a:r>
              <a:rPr sz="2400" i="1" spc="59" baseline="-10416" dirty="0">
                <a:latin typeface="Arial"/>
                <a:cs typeface="Arial"/>
              </a:rPr>
              <a:t>i</a:t>
            </a:r>
            <a:endParaRPr sz="2400" baseline="-10416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9435" y="4064736"/>
            <a:ext cx="438305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3400" i="1" baseline="-30303" dirty="0">
                <a:latin typeface="Arial"/>
                <a:cs typeface="Arial"/>
              </a:rPr>
              <a:t>r</a:t>
            </a:r>
            <a:r>
              <a:rPr sz="3400" i="1" spc="-563" baseline="-30303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40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3114" y="4296246"/>
            <a:ext cx="10202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0366" y="4153906"/>
            <a:ext cx="7286231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69" dirty="0">
                <a:latin typeface="Arial"/>
                <a:cs typeface="Arial"/>
              </a:rPr>
              <a:t>rate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strata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(age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group)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i="1" spc="20" dirty="0">
                <a:latin typeface="Arial"/>
                <a:cs typeface="Arial"/>
              </a:rPr>
              <a:t>i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287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(usually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9204" y="4494895"/>
            <a:ext cx="2831365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national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population)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-1" y="59512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9435" y="4869802"/>
            <a:ext cx="438305" cy="3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3400" i="1" baseline="-30303" dirty="0">
                <a:latin typeface="Arial"/>
                <a:cs typeface="Arial"/>
              </a:rPr>
              <a:t>r</a:t>
            </a:r>
            <a:r>
              <a:rPr sz="3400" i="1" spc="-563" baseline="-30303" dirty="0">
                <a:latin typeface="Arial"/>
                <a:cs typeface="Arial"/>
              </a:rPr>
              <a:t> </a:t>
            </a:r>
            <a:r>
              <a:rPr sz="1600" spc="119" dirty="0">
                <a:latin typeface="Arial"/>
                <a:cs typeface="Arial"/>
              </a:rPr>
              <a:t>(</a:t>
            </a:r>
            <a:r>
              <a:rPr sz="1600" i="1" spc="-40" dirty="0">
                <a:latin typeface="Arial"/>
                <a:cs typeface="Arial"/>
              </a:rPr>
              <a:t>s</a:t>
            </a:r>
            <a:r>
              <a:rPr sz="1600" spc="119" dirty="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114" y="5101337"/>
            <a:ext cx="102020" cy="25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1600" i="1" spc="40" dirty="0">
                <a:latin typeface="Arial"/>
                <a:cs typeface="Arial"/>
              </a:rPr>
              <a:t>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0136" y="4958974"/>
            <a:ext cx="6664036" cy="338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events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divided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b</a:t>
            </a:r>
            <a:r>
              <a:rPr sz="2200" spc="-99" dirty="0">
                <a:latin typeface="Arial"/>
                <a:cs typeface="Arial"/>
              </a:rPr>
              <a:t>y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num</a:t>
            </a:r>
            <a:r>
              <a:rPr sz="2200" spc="-50" dirty="0">
                <a:latin typeface="Arial"/>
                <a:cs typeface="Arial"/>
              </a:rPr>
              <a:t>b</a:t>
            </a:r>
            <a:r>
              <a:rPr sz="2200" spc="-129" dirty="0">
                <a:latin typeface="Arial"/>
                <a:cs typeface="Arial"/>
              </a:rPr>
              <a:t>er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individuals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49839" y="5375411"/>
            <a:ext cx="8510469" cy="1189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2553"/>
            <a:r>
              <a:rPr sz="2200" i="1" spc="-99" dirty="0">
                <a:latin typeface="Arial"/>
                <a:cs typeface="Arial"/>
              </a:rPr>
              <a:t>n</a:t>
            </a:r>
            <a:r>
              <a:rPr sz="2400" i="1" spc="59" baseline="-10416" dirty="0">
                <a:latin typeface="Arial"/>
                <a:cs typeface="Arial"/>
              </a:rPr>
              <a:t>i </a:t>
            </a:r>
            <a:r>
              <a:rPr sz="2400" i="1" spc="133" baseline="-10416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stratum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i="1" spc="20" dirty="0">
                <a:latin typeface="Arial"/>
                <a:cs typeface="Arial"/>
              </a:rPr>
              <a:t>i</a:t>
            </a:r>
            <a:r>
              <a:rPr sz="2200" i="1" dirty="0">
                <a:latin typeface="Arial"/>
                <a:cs typeface="Arial"/>
              </a:rPr>
              <a:t> </a:t>
            </a:r>
            <a:r>
              <a:rPr sz="2200" i="1" spc="-287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observed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59" dirty="0">
                <a:latin typeface="Arial"/>
                <a:cs typeface="Arial"/>
              </a:rPr>
              <a:t>opulation</a:t>
            </a:r>
            <a:endParaRPr sz="2200">
              <a:latin typeface="Arial"/>
              <a:cs typeface="Arial"/>
            </a:endParaRPr>
          </a:p>
          <a:p>
            <a:pPr marL="24719" marR="9842">
              <a:lnSpc>
                <a:spcPct val="102600"/>
              </a:lnSpc>
              <a:spcBef>
                <a:spcPts val="1180"/>
              </a:spcBef>
            </a:pPr>
            <a:r>
              <a:rPr sz="2200" i="1" spc="-139" dirty="0">
                <a:latin typeface="Arial"/>
                <a:cs typeface="Arial"/>
              </a:rPr>
              <a:t>SMR</a:t>
            </a:r>
            <a:r>
              <a:rPr sz="2200" i="1" spc="169" dirty="0">
                <a:latin typeface="Arial"/>
                <a:cs typeface="Arial"/>
              </a:rPr>
              <a:t> </a:t>
            </a:r>
            <a:r>
              <a:rPr sz="2200" i="1" spc="-109" dirty="0">
                <a:latin typeface="Verdana"/>
                <a:cs typeface="Verdana"/>
              </a:rPr>
              <a:t>&gt;</a:t>
            </a:r>
            <a:r>
              <a:rPr sz="2200" i="1" spc="-169" dirty="0">
                <a:latin typeface="Verdana"/>
                <a:cs typeface="Verdana"/>
              </a:rPr>
              <a:t> </a:t>
            </a:r>
            <a:r>
              <a:rPr sz="2200" spc="-139" dirty="0">
                <a:latin typeface="Arial"/>
                <a:cs typeface="Arial"/>
              </a:rPr>
              <a:t>1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indicates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169" dirty="0">
                <a:latin typeface="Arial"/>
                <a:cs typeface="Arial"/>
              </a:rPr>
              <a:t>o</a:t>
            </a:r>
            <a:r>
              <a:rPr sz="2200" spc="-129" dirty="0">
                <a:latin typeface="Arial"/>
                <a:cs typeface="Arial"/>
              </a:rPr>
              <a:t>re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18" dirty="0">
                <a:latin typeface="Arial"/>
                <a:cs typeface="Arial"/>
              </a:rPr>
              <a:t>cases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observed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than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ex</a:t>
            </a:r>
            <a:r>
              <a:rPr sz="2200" spc="-99" dirty="0">
                <a:latin typeface="Arial"/>
                <a:cs typeface="Arial"/>
              </a:rPr>
              <a:t>p</a:t>
            </a:r>
            <a:r>
              <a:rPr sz="2200" spc="-119" dirty="0">
                <a:latin typeface="Arial"/>
                <a:cs typeface="Arial"/>
              </a:rPr>
              <a:t>ected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20" dirty="0">
                <a:latin typeface="Arial"/>
                <a:cs typeface="Arial"/>
              </a:rPr>
              <a:t>f</a:t>
            </a:r>
            <a:r>
              <a:rPr sz="2200" spc="10" dirty="0">
                <a:latin typeface="Arial"/>
                <a:cs typeface="Arial"/>
              </a:rPr>
              <a:t>r</a:t>
            </a:r>
            <a:r>
              <a:rPr sz="2200" spc="-129" dirty="0">
                <a:latin typeface="Arial"/>
                <a:cs typeface="Arial"/>
              </a:rPr>
              <a:t>om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stand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-40" dirty="0">
                <a:latin typeface="Arial"/>
                <a:cs typeface="Arial"/>
              </a:rPr>
              <a:t> p</a:t>
            </a:r>
            <a:r>
              <a:rPr sz="2200" spc="-59" dirty="0">
                <a:latin typeface="Arial"/>
                <a:cs typeface="Arial"/>
              </a:rPr>
              <a:t>opulation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6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37" y="3483805"/>
            <a:ext cx="2606821" cy="60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5846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</a:p>
        </p:txBody>
      </p:sp>
      <p:sp>
        <p:nvSpPr>
          <p:cNvPr id="6" name="object 6"/>
          <p:cNvSpPr/>
          <p:nvPr/>
        </p:nvSpPr>
        <p:spPr>
          <a:xfrm>
            <a:off x="4157" y="223435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57" y="310809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7465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252" y="2035151"/>
            <a:ext cx="8036896" cy="339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 marR="151738">
              <a:lnSpc>
                <a:spcPct val="102600"/>
              </a:lnSpc>
            </a:pPr>
            <a:r>
              <a:rPr sz="2200" i="1" spc="-139" dirty="0">
                <a:latin typeface="Arial"/>
                <a:cs typeface="Arial"/>
              </a:rPr>
              <a:t>SM</a:t>
            </a:r>
            <a:r>
              <a:rPr sz="2200" i="1" spc="50" dirty="0">
                <a:latin typeface="Arial"/>
                <a:cs typeface="Arial"/>
              </a:rPr>
              <a:t>R</a:t>
            </a:r>
            <a:r>
              <a:rPr sz="2200" spc="-278" dirty="0">
                <a:latin typeface="Arial"/>
                <a:cs typeface="Arial"/>
              </a:rPr>
              <a:t>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often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misleading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insufficiently</a:t>
            </a:r>
            <a:r>
              <a:rPr sz="2200" spc="9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reliable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</a:t>
            </a:r>
            <a:r>
              <a:rPr sz="2200" spc="-12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re</a:t>
            </a:r>
            <a:r>
              <a:rPr sz="2200" spc="-79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10" dirty="0">
                <a:latin typeface="Arial"/>
                <a:cs typeface="Arial"/>
              </a:rPr>
              <a:t>rting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78" dirty="0">
                <a:latin typeface="Arial"/>
                <a:cs typeface="Arial"/>
              </a:rPr>
              <a:t>reas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with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small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</a:t>
            </a:r>
            <a:r>
              <a:rPr sz="2200" spc="-89" dirty="0">
                <a:latin typeface="Arial"/>
                <a:cs typeface="Arial"/>
              </a:rPr>
              <a:t>opulations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83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719" marR="9842">
              <a:lnSpc>
                <a:spcPct val="102600"/>
              </a:lnSpc>
            </a:pPr>
            <a:r>
              <a:rPr sz="2200" spc="-59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contrast,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50" dirty="0">
                <a:latin typeface="Arial"/>
                <a:cs typeface="Arial"/>
              </a:rPr>
              <a:t>o</a:t>
            </a:r>
            <a:r>
              <a:rPr sz="2200" spc="-139" dirty="0">
                <a:latin typeface="Arial"/>
                <a:cs typeface="Arial"/>
              </a:rPr>
              <a:t>del-based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ap</a:t>
            </a:r>
            <a:r>
              <a:rPr sz="2200" spc="-198" dirty="0">
                <a:latin typeface="Arial"/>
                <a:cs typeface="Arial"/>
              </a:rPr>
              <a:t>p</a:t>
            </a:r>
            <a:r>
              <a:rPr sz="2200" spc="-159" dirty="0">
                <a:latin typeface="Arial"/>
                <a:cs typeface="Arial"/>
              </a:rPr>
              <a:t>roaches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enable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inc</a:t>
            </a:r>
            <a:r>
              <a:rPr sz="2200" spc="-178" dirty="0">
                <a:latin typeface="Arial"/>
                <a:cs typeface="Arial"/>
              </a:rPr>
              <a:t>o</a:t>
            </a:r>
            <a:r>
              <a:rPr sz="2200" spc="-40" dirty="0">
                <a:latin typeface="Arial"/>
                <a:cs typeface="Arial"/>
              </a:rPr>
              <a:t>r</a:t>
            </a:r>
            <a:r>
              <a:rPr sz="2200" spc="-10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69" dirty="0">
                <a:latin typeface="Arial"/>
                <a:cs typeface="Arial"/>
              </a:rPr>
              <a:t>rate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cov</a:t>
            </a:r>
            <a:r>
              <a:rPr sz="2200" spc="-208" dirty="0">
                <a:latin typeface="Arial"/>
                <a:cs typeface="Arial"/>
              </a:rPr>
              <a:t>a</a:t>
            </a:r>
            <a:r>
              <a:rPr sz="2200" spc="-89" dirty="0">
                <a:latin typeface="Arial"/>
                <a:cs typeface="Arial"/>
              </a:rPr>
              <a:t>riates</a:t>
            </a:r>
            <a:r>
              <a:rPr sz="2200" spc="-5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40" dirty="0">
                <a:latin typeface="Arial"/>
                <a:cs typeface="Arial"/>
              </a:rPr>
              <a:t>rr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spc="-119" dirty="0">
                <a:latin typeface="Arial"/>
                <a:cs typeface="Arial"/>
              </a:rPr>
              <a:t>w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inf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spc="-50" dirty="0">
                <a:latin typeface="Arial"/>
                <a:cs typeface="Arial"/>
              </a:rPr>
              <a:t>rmation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from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neigh</a:t>
            </a:r>
            <a:r>
              <a:rPr sz="2200" spc="-69" dirty="0">
                <a:latin typeface="Arial"/>
                <a:cs typeface="Arial"/>
              </a:rPr>
              <a:t>b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59" dirty="0">
                <a:latin typeface="Arial"/>
                <a:cs typeface="Arial"/>
              </a:rPr>
              <a:t>ring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78" dirty="0">
                <a:latin typeface="Arial"/>
                <a:cs typeface="Arial"/>
              </a:rPr>
              <a:t>reas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im</a:t>
            </a:r>
            <a:r>
              <a:rPr sz="2200" spc="-139" dirty="0">
                <a:latin typeface="Arial"/>
                <a:cs typeface="Arial"/>
              </a:rPr>
              <a:t>p</a:t>
            </a:r>
            <a:r>
              <a:rPr sz="2200" spc="-119" dirty="0">
                <a:latin typeface="Arial"/>
                <a:cs typeface="Arial"/>
              </a:rPr>
              <a:t>rove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l</a:t>
            </a:r>
            <a:r>
              <a:rPr sz="2200" spc="-20" dirty="0">
                <a:latin typeface="Arial"/>
                <a:cs typeface="Arial"/>
              </a:rPr>
              <a:t>o</a:t>
            </a:r>
            <a:r>
              <a:rPr sz="2200" spc="-99" dirty="0">
                <a:latin typeface="Arial"/>
                <a:cs typeface="Arial"/>
              </a:rPr>
              <a:t>cal estimates,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-50" dirty="0">
                <a:latin typeface="Arial"/>
                <a:cs typeface="Arial"/>
              </a:rPr>
              <a:t>sultin</a:t>
            </a:r>
            <a:r>
              <a:rPr sz="2200" spc="-139" dirty="0">
                <a:latin typeface="Arial"/>
                <a:cs typeface="Arial"/>
              </a:rPr>
              <a:t>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in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98" dirty="0">
                <a:latin typeface="Arial"/>
                <a:cs typeface="Arial"/>
              </a:rPr>
              <a:t>sm</a:t>
            </a:r>
            <a:r>
              <a:rPr sz="2200" spc="-89" dirty="0">
                <a:latin typeface="Arial"/>
                <a:cs typeface="Arial"/>
              </a:rPr>
              <a:t>o</a:t>
            </a:r>
            <a:r>
              <a:rPr sz="2200" spc="-50" dirty="0">
                <a:latin typeface="Arial"/>
                <a:cs typeface="Arial"/>
              </a:rPr>
              <a:t>othing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of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extreme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rates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78" dirty="0">
                <a:latin typeface="Arial"/>
                <a:cs typeface="Arial"/>
              </a:rPr>
              <a:t>based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on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small</a:t>
            </a:r>
            <a:r>
              <a:rPr sz="2200" spc="-6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sample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98" dirty="0">
                <a:latin typeface="Arial"/>
                <a:cs typeface="Arial"/>
              </a:rPr>
              <a:t>sizes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8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4719" marR="120855">
              <a:lnSpc>
                <a:spcPct val="102600"/>
              </a:lnSpc>
            </a:pPr>
            <a:r>
              <a:rPr sz="2200" spc="-159" dirty="0">
                <a:latin typeface="Arial"/>
                <a:cs typeface="Arial"/>
              </a:rPr>
              <a:t>Such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ap</a:t>
            </a:r>
            <a:r>
              <a:rPr sz="2200" spc="-198" dirty="0">
                <a:latin typeface="Arial"/>
                <a:cs typeface="Arial"/>
              </a:rPr>
              <a:t>p</a:t>
            </a:r>
            <a:r>
              <a:rPr sz="2200" spc="-159" dirty="0">
                <a:latin typeface="Arial"/>
                <a:cs typeface="Arial"/>
              </a:rPr>
              <a:t>roaches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129" dirty="0">
                <a:latin typeface="Arial"/>
                <a:cs typeface="Arial"/>
              </a:rPr>
              <a:t>re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often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ex</a:t>
            </a:r>
            <a:r>
              <a:rPr sz="2200" spc="-226" dirty="0">
                <a:latin typeface="Arial"/>
                <a:cs typeface="Arial"/>
              </a:rPr>
              <a:t>p</a:t>
            </a:r>
            <a:r>
              <a:rPr sz="2200" spc="-198" dirty="0">
                <a:latin typeface="Arial"/>
                <a:cs typeface="Arial"/>
              </a:rPr>
              <a:t>ressed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226" dirty="0">
                <a:latin typeface="Arial"/>
                <a:cs typeface="Arial"/>
              </a:rPr>
              <a:t>as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hier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79" dirty="0">
                <a:latin typeface="Arial"/>
                <a:cs typeface="Arial"/>
              </a:rPr>
              <a:t>rchical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B</a:t>
            </a:r>
            <a:r>
              <a:rPr sz="2200" spc="-159" dirty="0">
                <a:latin typeface="Arial"/>
                <a:cs typeface="Arial"/>
              </a:rPr>
              <a:t>a</a:t>
            </a:r>
            <a:r>
              <a:rPr sz="2200" spc="-169" dirty="0">
                <a:latin typeface="Arial"/>
                <a:cs typeface="Arial"/>
              </a:rPr>
              <a:t>y</a:t>
            </a:r>
            <a:r>
              <a:rPr sz="2200" spc="-268" dirty="0">
                <a:latin typeface="Arial"/>
                <a:cs typeface="Arial"/>
              </a:rPr>
              <a:t>es</a:t>
            </a:r>
            <a:r>
              <a:rPr sz="2200" spc="10" dirty="0">
                <a:latin typeface="Arial"/>
                <a:cs typeface="Arial"/>
              </a:rPr>
              <a:t>i</a:t>
            </a:r>
            <a:r>
              <a:rPr sz="2200" spc="-149" dirty="0">
                <a:latin typeface="Arial"/>
                <a:cs typeface="Arial"/>
              </a:rPr>
              <a:t>an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88" dirty="0">
                <a:latin typeface="Arial"/>
                <a:cs typeface="Arial"/>
              </a:rPr>
              <a:t>disease</a:t>
            </a:r>
            <a:r>
              <a:rPr sz="2200" spc="-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mapping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40" dirty="0">
                <a:latin typeface="Arial"/>
                <a:cs typeface="Arial"/>
              </a:rPr>
              <a:t>o</a:t>
            </a:r>
            <a:r>
              <a:rPr sz="2200" spc="-159" dirty="0">
                <a:latin typeface="Arial"/>
                <a:cs typeface="Arial"/>
              </a:rPr>
              <a:t>dels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7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2152805031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19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9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43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29" dirty="0"/>
              <a:t>dels</a:t>
            </a: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9139843" cy="68485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253959" y="1562086"/>
            <a:ext cx="8636519" cy="4557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434" marR="159348">
              <a:lnSpc>
                <a:spcPct val="102600"/>
              </a:lnSpc>
            </a:pPr>
            <a:r>
              <a:rPr spc="-119" dirty="0"/>
              <a:t>B</a:t>
            </a:r>
            <a:r>
              <a:rPr spc="-159" dirty="0"/>
              <a:t>a</a:t>
            </a:r>
            <a:r>
              <a:rPr spc="-169" dirty="0"/>
              <a:t>y</a:t>
            </a:r>
            <a:r>
              <a:rPr spc="-159" dirty="0"/>
              <a:t>esian</a:t>
            </a:r>
            <a:r>
              <a:rPr spc="119" dirty="0"/>
              <a:t> </a:t>
            </a:r>
            <a:r>
              <a:rPr spc="-188" dirty="0"/>
              <a:t>disease</a:t>
            </a:r>
            <a:r>
              <a:rPr spc="109" dirty="0"/>
              <a:t> </a:t>
            </a:r>
            <a:r>
              <a:rPr spc="-99" dirty="0"/>
              <a:t>mapping</a:t>
            </a:r>
            <a:r>
              <a:rPr spc="109" dirty="0"/>
              <a:t> </a:t>
            </a:r>
            <a:r>
              <a:rPr spc="-149" dirty="0"/>
              <a:t>m</a:t>
            </a:r>
            <a:r>
              <a:rPr spc="-40" dirty="0"/>
              <a:t>o</a:t>
            </a:r>
            <a:r>
              <a:rPr spc="-159" dirty="0"/>
              <a:t>dels</a:t>
            </a:r>
            <a:r>
              <a:rPr spc="109" dirty="0"/>
              <a:t> </a:t>
            </a:r>
            <a:r>
              <a:rPr spc="-20" dirty="0"/>
              <a:t>treat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188" dirty="0"/>
              <a:t>disease</a:t>
            </a:r>
            <a:r>
              <a:rPr spc="109" dirty="0"/>
              <a:t> </a:t>
            </a:r>
            <a:r>
              <a:rPr spc="-109" dirty="0"/>
              <a:t>risks</a:t>
            </a:r>
            <a:r>
              <a:rPr spc="109" dirty="0"/>
              <a:t> </a:t>
            </a:r>
            <a:r>
              <a:rPr i="1" spc="-357" dirty="0">
                <a:latin typeface="Verdana"/>
                <a:cs typeface="Verdana"/>
              </a:rPr>
              <a:t>θ</a:t>
            </a:r>
            <a:r>
              <a:rPr sz="2400" i="1" spc="59" baseline="-10416" dirty="0"/>
              <a:t>i</a:t>
            </a:r>
            <a:r>
              <a:rPr sz="2400" i="1" spc="-282" baseline="-10416" dirty="0"/>
              <a:t> </a:t>
            </a:r>
            <a:r>
              <a:rPr spc="-20" dirty="0"/>
              <a:t>,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109" dirty="0"/>
              <a:t>small</a:t>
            </a:r>
            <a:r>
              <a:rPr spc="-69" dirty="0"/>
              <a:t> </a:t>
            </a:r>
            <a:r>
              <a:rPr spc="-248" dirty="0"/>
              <a:t>a</a:t>
            </a:r>
            <a:r>
              <a:rPr spc="-178" dirty="0"/>
              <a:t>reas</a:t>
            </a:r>
            <a:r>
              <a:rPr spc="109" dirty="0"/>
              <a:t> </a:t>
            </a:r>
            <a:r>
              <a:rPr spc="-59" dirty="0"/>
              <a:t>in</a:t>
            </a:r>
            <a:r>
              <a:rPr spc="-89" dirty="0"/>
              <a:t>d</a:t>
            </a:r>
            <a:r>
              <a:rPr spc="-258" dirty="0"/>
              <a:t>e</a:t>
            </a:r>
            <a:r>
              <a:rPr spc="-159" dirty="0"/>
              <a:t>xed</a:t>
            </a:r>
            <a:r>
              <a:rPr spc="109" dirty="0"/>
              <a:t> </a:t>
            </a:r>
            <a:r>
              <a:rPr spc="-159" dirty="0"/>
              <a:t>b</a:t>
            </a:r>
            <a:r>
              <a:rPr spc="-99" dirty="0"/>
              <a:t>y</a:t>
            </a:r>
            <a:r>
              <a:rPr spc="109" dirty="0"/>
              <a:t> </a:t>
            </a:r>
            <a:r>
              <a:rPr i="1" spc="20" dirty="0"/>
              <a:t>i</a:t>
            </a:r>
            <a:r>
              <a:rPr i="1" spc="-397" dirty="0"/>
              <a:t> </a:t>
            </a:r>
            <a:r>
              <a:rPr spc="-20" dirty="0"/>
              <a:t>,</a:t>
            </a:r>
            <a:r>
              <a:rPr spc="109" dirty="0"/>
              <a:t> </a:t>
            </a:r>
            <a:r>
              <a:rPr spc="-226" dirty="0"/>
              <a:t>as</a:t>
            </a:r>
            <a:r>
              <a:rPr spc="109" dirty="0"/>
              <a:t> </a:t>
            </a:r>
            <a:r>
              <a:rPr spc="-99" dirty="0"/>
              <a:t>random</a:t>
            </a:r>
            <a:r>
              <a:rPr spc="109" dirty="0"/>
              <a:t> </a:t>
            </a:r>
            <a:r>
              <a:rPr spc="-139" dirty="0"/>
              <a:t>v</a:t>
            </a:r>
            <a:r>
              <a:rPr spc="-208" dirty="0"/>
              <a:t>a</a:t>
            </a:r>
            <a:r>
              <a:rPr spc="-119" dirty="0"/>
              <a:t>riables</a:t>
            </a:r>
            <a:r>
              <a:rPr spc="109" dirty="0"/>
              <a:t> </a:t>
            </a:r>
            <a:r>
              <a:rPr spc="-139" dirty="0"/>
              <a:t>and</a:t>
            </a:r>
            <a:r>
              <a:rPr spc="109" dirty="0"/>
              <a:t> </a:t>
            </a:r>
            <a:r>
              <a:rPr spc="-178" dirty="0"/>
              <a:t>s</a:t>
            </a:r>
            <a:r>
              <a:rPr spc="-139" dirty="0"/>
              <a:t>p</a:t>
            </a:r>
            <a:r>
              <a:rPr spc="-89" dirty="0"/>
              <a:t>ecify</a:t>
            </a:r>
            <a:r>
              <a:rPr spc="109" dirty="0"/>
              <a:t> </a:t>
            </a:r>
            <a:r>
              <a:rPr spc="-188" dirty="0"/>
              <a:t>a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40" dirty="0"/>
              <a:t>f</a:t>
            </a:r>
            <a:r>
              <a:rPr spc="-139" dirty="0"/>
              <a:t>o</a:t>
            </a:r>
            <a:r>
              <a:rPr dirty="0"/>
              <a:t>r </a:t>
            </a:r>
            <a:r>
              <a:rPr spc="-79" dirty="0"/>
              <a:t>them</a:t>
            </a:r>
            <a:endParaRPr/>
          </a:p>
          <a:p>
            <a:pPr marL="534743" algn="ctr">
              <a:spcBef>
                <a:spcPts val="69"/>
              </a:spcBef>
            </a:pPr>
            <a:r>
              <a:rPr i="1" spc="-20" dirty="0"/>
              <a:t>Y</a:t>
            </a:r>
            <a:r>
              <a:rPr sz="2400" i="1" spc="59" baseline="-10416" dirty="0"/>
              <a:t>i </a:t>
            </a:r>
            <a:r>
              <a:rPr sz="2400" i="1" spc="-44" baseline="-10416" dirty="0"/>
              <a:t> </a:t>
            </a:r>
            <a:r>
              <a:rPr i="1" spc="-89" dirty="0">
                <a:latin typeface="Meiryo"/>
                <a:cs typeface="Meiryo"/>
              </a:rPr>
              <a:t>∼</a:t>
            </a:r>
            <a:r>
              <a:rPr i="1" spc="-149" dirty="0">
                <a:latin typeface="Meiryo"/>
                <a:cs typeface="Meiryo"/>
              </a:rPr>
              <a:t> </a:t>
            </a:r>
            <a:r>
              <a:rPr i="1" spc="-149" dirty="0"/>
              <a:t>P</a:t>
            </a:r>
            <a:r>
              <a:rPr i="1" dirty="0"/>
              <a:t>o</a:t>
            </a:r>
            <a:r>
              <a:rPr spc="109" dirty="0"/>
              <a:t>(</a:t>
            </a:r>
            <a:r>
              <a:rPr i="1" spc="-178" dirty="0"/>
              <a:t>E</a:t>
            </a:r>
            <a:r>
              <a:rPr sz="2400" i="1" spc="59" baseline="-10416" dirty="0"/>
              <a:t>i</a:t>
            </a:r>
            <a:r>
              <a:rPr sz="2400" i="1" baseline="-10416" dirty="0"/>
              <a:t> </a:t>
            </a:r>
            <a:r>
              <a:rPr sz="2400" i="1" spc="-222" baseline="-10416" dirty="0"/>
              <a:t> </a:t>
            </a:r>
            <a:r>
              <a:rPr i="1" spc="-89" dirty="0">
                <a:latin typeface="Meiryo"/>
                <a:cs typeface="Meiryo"/>
              </a:rPr>
              <a:t>×</a:t>
            </a:r>
            <a:r>
              <a:rPr i="1" spc="-268" dirty="0">
                <a:latin typeface="Meiryo"/>
                <a:cs typeface="Meiryo"/>
              </a:rPr>
              <a:t> </a:t>
            </a:r>
            <a:r>
              <a:rPr i="1" spc="-357" dirty="0">
                <a:latin typeface="Verdana"/>
                <a:cs typeface="Verdana"/>
              </a:rPr>
              <a:t>θ</a:t>
            </a:r>
            <a:r>
              <a:rPr sz="2400" i="1" spc="59" baseline="-10416" dirty="0"/>
              <a:t>i</a:t>
            </a:r>
            <a:r>
              <a:rPr sz="2400" i="1" spc="-282" baseline="-10416" dirty="0"/>
              <a:t> </a:t>
            </a:r>
            <a:r>
              <a:rPr spc="109" dirty="0"/>
              <a:t>)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307" dirty="0">
                <a:latin typeface="Verdana"/>
                <a:cs typeface="Verdana"/>
              </a:rPr>
              <a:t> </a:t>
            </a:r>
            <a:r>
              <a:rPr i="1" spc="20" dirty="0"/>
              <a:t>i</a:t>
            </a:r>
            <a:r>
              <a:rPr i="1" spc="198" dirty="0"/>
              <a:t> </a:t>
            </a:r>
            <a:r>
              <a:rPr spc="387" dirty="0"/>
              <a:t>=</a:t>
            </a:r>
            <a:r>
              <a:rPr spc="-10" dirty="0"/>
              <a:t> </a:t>
            </a:r>
            <a:r>
              <a:rPr spc="-149" dirty="0"/>
              <a:t>1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16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.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198" dirty="0">
                <a:latin typeface="Verdana"/>
                <a:cs typeface="Verdana"/>
              </a:rPr>
              <a:t>,</a:t>
            </a:r>
            <a:r>
              <a:rPr i="1" spc="-404" dirty="0">
                <a:latin typeface="Verdana"/>
                <a:cs typeface="Verdana"/>
              </a:rPr>
              <a:t> </a:t>
            </a:r>
            <a:r>
              <a:rPr i="1" spc="-99" dirty="0"/>
              <a:t>n</a:t>
            </a:r>
            <a:endParaRPr/>
          </a:p>
          <a:p>
            <a:pPr marL="534743" algn="ctr">
              <a:spcBef>
                <a:spcPts val="1348"/>
              </a:spcBef>
            </a:pPr>
            <a:r>
              <a:rPr i="1" spc="-79" dirty="0"/>
              <a:t>log</a:t>
            </a:r>
            <a:r>
              <a:rPr i="1" spc="-377" dirty="0"/>
              <a:t> </a:t>
            </a:r>
            <a:r>
              <a:rPr spc="109" dirty="0"/>
              <a:t>(</a:t>
            </a:r>
            <a:r>
              <a:rPr i="1" spc="-357" dirty="0">
                <a:latin typeface="Verdana"/>
                <a:cs typeface="Verdana"/>
              </a:rPr>
              <a:t>θ</a:t>
            </a:r>
            <a:r>
              <a:rPr sz="2400" i="1" spc="59" baseline="-10416" dirty="0"/>
              <a:t>i</a:t>
            </a:r>
            <a:r>
              <a:rPr sz="2400" i="1" spc="-282" baseline="-10416" dirty="0"/>
              <a:t> </a:t>
            </a:r>
            <a:r>
              <a:rPr spc="109" dirty="0"/>
              <a:t>)</a:t>
            </a:r>
            <a:r>
              <a:rPr spc="-10" dirty="0"/>
              <a:t> </a:t>
            </a:r>
            <a:r>
              <a:rPr i="1" spc="-89" dirty="0">
                <a:latin typeface="Meiryo"/>
                <a:cs typeface="Meiryo"/>
              </a:rPr>
              <a:t>∼</a:t>
            </a:r>
            <a:r>
              <a:rPr i="1" spc="-149" dirty="0">
                <a:latin typeface="Meiryo"/>
                <a:cs typeface="Meiryo"/>
              </a:rPr>
              <a:t> </a:t>
            </a:r>
            <a:r>
              <a:rPr i="1" spc="-20" dirty="0"/>
              <a:t>p</a:t>
            </a:r>
            <a:r>
              <a:rPr spc="109" dirty="0"/>
              <a:t>(</a:t>
            </a:r>
            <a:r>
              <a:rPr i="1" spc="-268" dirty="0">
                <a:latin typeface="Meiryo"/>
                <a:cs typeface="Meiryo"/>
              </a:rPr>
              <a:t>·|</a:t>
            </a:r>
            <a:r>
              <a:rPr i="1" spc="-454" dirty="0">
                <a:latin typeface="Verdana"/>
                <a:cs typeface="Verdana"/>
              </a:rPr>
              <a:t>φ</a:t>
            </a:r>
            <a:r>
              <a:rPr spc="109" dirty="0"/>
              <a:t>)</a:t>
            </a:r>
            <a:endParaRPr>
              <a:latin typeface="Verdana"/>
              <a:cs typeface="Verdana"/>
            </a:endParaRPr>
          </a:p>
          <a:p>
            <a:pPr marL="534743" algn="ctr">
              <a:spcBef>
                <a:spcPts val="1348"/>
              </a:spcBef>
            </a:pPr>
            <a:r>
              <a:rPr i="1" spc="-454" dirty="0">
                <a:latin typeface="Verdana"/>
                <a:cs typeface="Verdana"/>
              </a:rPr>
              <a:t>φ</a:t>
            </a:r>
            <a:r>
              <a:rPr i="1" spc="-169" dirty="0">
                <a:latin typeface="Verdana"/>
                <a:cs typeface="Verdana"/>
              </a:rPr>
              <a:t> </a:t>
            </a:r>
            <a:r>
              <a:rPr i="1" spc="-89" dirty="0">
                <a:latin typeface="Meiryo"/>
                <a:cs typeface="Meiryo"/>
              </a:rPr>
              <a:t>∼</a:t>
            </a:r>
            <a:r>
              <a:rPr i="1" spc="-139" dirty="0">
                <a:latin typeface="Meiryo"/>
                <a:cs typeface="Meiryo"/>
              </a:rPr>
              <a:t> </a:t>
            </a:r>
            <a:r>
              <a:rPr i="1" spc="-99" dirty="0">
                <a:latin typeface="Verdana"/>
                <a:cs typeface="Verdana"/>
              </a:rPr>
              <a:t>π</a:t>
            </a:r>
            <a:r>
              <a:rPr spc="109" dirty="0"/>
              <a:t>(</a:t>
            </a:r>
            <a:r>
              <a:rPr i="1" spc="-169" dirty="0">
                <a:latin typeface="Meiryo"/>
                <a:cs typeface="Meiryo"/>
              </a:rPr>
              <a:t>·</a:t>
            </a:r>
            <a:r>
              <a:rPr spc="109" dirty="0"/>
              <a:t>)</a:t>
            </a:r>
          </a:p>
          <a:p>
            <a:pPr marL="559434" marR="9854">
              <a:lnSpc>
                <a:spcPct val="102699"/>
              </a:lnSpc>
              <a:spcBef>
                <a:spcPts val="1279"/>
              </a:spcBef>
            </a:pPr>
            <a:r>
              <a:rPr i="1" spc="-20" dirty="0"/>
              <a:t>Y</a:t>
            </a:r>
            <a:r>
              <a:rPr sz="2400" i="1" spc="59" baseline="-10416" dirty="0"/>
              <a:t>i </a:t>
            </a:r>
            <a:r>
              <a:rPr sz="2400" i="1" spc="119" baseline="-10416" dirty="0"/>
              <a:t> </a:t>
            </a:r>
            <a:r>
              <a:rPr spc="-139" dirty="0"/>
              <a:t>and</a:t>
            </a:r>
            <a:r>
              <a:rPr spc="99" dirty="0"/>
              <a:t> </a:t>
            </a:r>
            <a:r>
              <a:rPr i="1" spc="-178" dirty="0"/>
              <a:t>E</a:t>
            </a:r>
            <a:r>
              <a:rPr sz="2400" i="1" spc="59" baseline="-10416" dirty="0"/>
              <a:t>i</a:t>
            </a:r>
            <a:r>
              <a:rPr sz="2400" i="1" baseline="-10416" dirty="0"/>
              <a:t> </a:t>
            </a:r>
            <a:r>
              <a:rPr sz="2400" i="1" spc="119" baseline="-10416" dirty="0"/>
              <a:t> </a:t>
            </a:r>
            <a:r>
              <a:rPr spc="-248" dirty="0"/>
              <a:t>a</a:t>
            </a:r>
            <a:r>
              <a:rPr spc="-129" dirty="0"/>
              <a:t>re</a:t>
            </a:r>
            <a:r>
              <a:rPr spc="99" dirty="0"/>
              <a:t> </a:t>
            </a:r>
            <a:r>
              <a:rPr spc="-159" dirty="0"/>
              <a:t>res</a:t>
            </a:r>
            <a:r>
              <a:rPr spc="-139" dirty="0"/>
              <a:t>p</a:t>
            </a:r>
            <a:r>
              <a:rPr spc="-89" dirty="0"/>
              <a:t>ectively</a:t>
            </a:r>
            <a:r>
              <a:rPr spc="99" dirty="0"/>
              <a:t> </a:t>
            </a:r>
            <a:r>
              <a:rPr spc="-69" dirty="0"/>
              <a:t>the</a:t>
            </a:r>
            <a:r>
              <a:rPr spc="99" dirty="0"/>
              <a:t> </a:t>
            </a:r>
            <a:r>
              <a:rPr spc="-159" dirty="0"/>
              <a:t>observed</a:t>
            </a:r>
            <a:r>
              <a:rPr spc="109" dirty="0"/>
              <a:t> </a:t>
            </a:r>
            <a:r>
              <a:rPr spc="-139" dirty="0"/>
              <a:t>and</a:t>
            </a:r>
            <a:r>
              <a:rPr spc="99" dirty="0"/>
              <a:t> </a:t>
            </a:r>
            <a:r>
              <a:rPr spc="-159" dirty="0"/>
              <a:t>ex</a:t>
            </a:r>
            <a:r>
              <a:rPr spc="-99" dirty="0"/>
              <a:t>p</a:t>
            </a:r>
            <a:r>
              <a:rPr spc="-119" dirty="0"/>
              <a:t>ected</a:t>
            </a:r>
            <a:r>
              <a:rPr spc="99" dirty="0"/>
              <a:t> </a:t>
            </a:r>
            <a:r>
              <a:rPr spc="-119" dirty="0"/>
              <a:t>num</a:t>
            </a:r>
            <a:r>
              <a:rPr spc="-40" dirty="0"/>
              <a:t>b</a:t>
            </a:r>
            <a:r>
              <a:rPr spc="-129" dirty="0"/>
              <a:t>er</a:t>
            </a:r>
            <a:r>
              <a:rPr spc="99" dirty="0"/>
              <a:t> </a:t>
            </a:r>
            <a:r>
              <a:rPr spc="-50" dirty="0"/>
              <a:t>of</a:t>
            </a:r>
            <a:r>
              <a:rPr spc="99" dirty="0"/>
              <a:t> </a:t>
            </a:r>
            <a:r>
              <a:rPr spc="-218" dirty="0"/>
              <a:t>cases</a:t>
            </a:r>
            <a:r>
              <a:rPr spc="-119" dirty="0"/>
              <a:t> </a:t>
            </a:r>
            <a:r>
              <a:rPr spc="-50" dirty="0"/>
              <a:t>of</a:t>
            </a:r>
            <a:r>
              <a:rPr spc="109" dirty="0"/>
              <a:t> </a:t>
            </a:r>
            <a:r>
              <a:rPr spc="-188" dirty="0"/>
              <a:t>disease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49" dirty="0"/>
              <a:t>rea</a:t>
            </a:r>
            <a:r>
              <a:rPr spc="109" dirty="0"/>
              <a:t> </a:t>
            </a:r>
            <a:r>
              <a:rPr i="1" spc="20" dirty="0"/>
              <a:t>i</a:t>
            </a:r>
            <a:endParaRPr/>
          </a:p>
          <a:p>
            <a:pPr marL="559434">
              <a:spcBef>
                <a:spcPts val="654"/>
              </a:spcBef>
            </a:pPr>
            <a:r>
              <a:rPr i="1" spc="-357" dirty="0">
                <a:latin typeface="Verdana"/>
                <a:cs typeface="Verdana"/>
              </a:rPr>
              <a:t>θ</a:t>
            </a:r>
            <a:r>
              <a:rPr sz="2400" i="1" spc="59" baseline="-10416" dirty="0"/>
              <a:t>i </a:t>
            </a:r>
            <a:r>
              <a:rPr sz="2400" i="1" spc="133" baseline="-10416" dirty="0"/>
              <a:t> </a:t>
            </a:r>
            <a:r>
              <a:rPr spc="-119" dirty="0"/>
              <a:t>is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spc="-79" dirty="0"/>
              <a:t>relative</a:t>
            </a:r>
            <a:r>
              <a:rPr spc="109" dirty="0"/>
              <a:t> </a:t>
            </a:r>
            <a:r>
              <a:rPr spc="-69" dirty="0"/>
              <a:t>risk</a:t>
            </a:r>
            <a:r>
              <a:rPr spc="109" dirty="0"/>
              <a:t> </a:t>
            </a:r>
            <a:r>
              <a:rPr spc="-40" dirty="0"/>
              <a:t>in</a:t>
            </a:r>
            <a:r>
              <a:rPr spc="109" dirty="0"/>
              <a:t> </a:t>
            </a:r>
            <a:r>
              <a:rPr spc="-248" dirty="0"/>
              <a:t>a</a:t>
            </a:r>
            <a:r>
              <a:rPr spc="-149" dirty="0"/>
              <a:t>rea</a:t>
            </a:r>
            <a:r>
              <a:rPr spc="109" dirty="0"/>
              <a:t> </a:t>
            </a:r>
            <a:r>
              <a:rPr i="1" spc="20" dirty="0"/>
              <a:t>i</a:t>
            </a:r>
            <a:endParaRPr/>
          </a:p>
          <a:p>
            <a:pPr marL="559434">
              <a:spcBef>
                <a:spcPts val="654"/>
              </a:spcBef>
            </a:pPr>
            <a:r>
              <a:rPr i="1" spc="-20" dirty="0"/>
              <a:t>p</a:t>
            </a:r>
            <a:r>
              <a:rPr spc="109" dirty="0"/>
              <a:t>(</a:t>
            </a:r>
            <a:r>
              <a:rPr i="1" spc="-268" dirty="0">
                <a:latin typeface="Meiryo"/>
                <a:cs typeface="Meiryo"/>
              </a:rPr>
              <a:t>·|</a:t>
            </a:r>
            <a:r>
              <a:rPr i="1" spc="-454" dirty="0">
                <a:latin typeface="Verdana"/>
                <a:cs typeface="Verdana"/>
              </a:rPr>
              <a:t>φ</a:t>
            </a:r>
            <a:r>
              <a:rPr spc="109" dirty="0"/>
              <a:t>) </a:t>
            </a:r>
            <a:r>
              <a:rPr spc="-119" dirty="0"/>
              <a:t>is</a:t>
            </a:r>
            <a:r>
              <a:rPr spc="109" dirty="0"/>
              <a:t> </a:t>
            </a:r>
            <a:r>
              <a:rPr spc="-149" dirty="0"/>
              <a:t>an</a:t>
            </a:r>
            <a:r>
              <a:rPr spc="109" dirty="0"/>
              <a:t> </a:t>
            </a:r>
            <a:r>
              <a:rPr spc="-139" dirty="0"/>
              <a:t>ap</a:t>
            </a:r>
            <a:r>
              <a:rPr spc="-198" dirty="0"/>
              <a:t>p</a:t>
            </a:r>
            <a:r>
              <a:rPr spc="-69" dirty="0"/>
              <a:t>ro</a:t>
            </a:r>
            <a:r>
              <a:rPr spc="-159" dirty="0"/>
              <a:t>p</a:t>
            </a:r>
            <a:r>
              <a:rPr spc="-50" dirty="0"/>
              <a:t>riate</a:t>
            </a:r>
            <a:r>
              <a:rPr spc="109" dirty="0"/>
              <a:t> </a:t>
            </a:r>
            <a:r>
              <a:rPr spc="-159" dirty="0"/>
              <a:t>p</a:t>
            </a:r>
            <a:r>
              <a:rPr spc="-30" dirty="0"/>
              <a:t>ri</a:t>
            </a:r>
            <a:r>
              <a:rPr spc="-11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distribution</a:t>
            </a:r>
            <a:r>
              <a:rPr spc="109" dirty="0"/>
              <a:t> </a:t>
            </a:r>
            <a:r>
              <a:rPr spc="-40" dirty="0"/>
              <a:t>f</a:t>
            </a:r>
            <a:r>
              <a:rPr spc="-12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69" dirty="0"/>
              <a:t>the</a:t>
            </a:r>
            <a:r>
              <a:rPr spc="109" dirty="0"/>
              <a:t> </a:t>
            </a:r>
            <a:r>
              <a:rPr i="1" spc="-238" dirty="0">
                <a:latin typeface="Meiryo"/>
                <a:cs typeface="Meiryo"/>
              </a:rPr>
              <a:t>{</a:t>
            </a:r>
            <a:r>
              <a:rPr i="1" spc="-357" dirty="0">
                <a:latin typeface="Verdana"/>
                <a:cs typeface="Verdana"/>
              </a:rPr>
              <a:t>θ</a:t>
            </a:r>
            <a:r>
              <a:rPr sz="2400" i="1" spc="59" baseline="-10416" dirty="0"/>
              <a:t>i</a:t>
            </a:r>
            <a:r>
              <a:rPr sz="2400" i="1" spc="-282" baseline="-10416" dirty="0"/>
              <a:t> </a:t>
            </a:r>
            <a:r>
              <a:rPr i="1" spc="-238" dirty="0">
                <a:latin typeface="Meiryo"/>
                <a:cs typeface="Meiryo"/>
              </a:rPr>
              <a:t>}</a:t>
            </a:r>
            <a:endParaRPr>
              <a:latin typeface="Meiryo"/>
              <a:cs typeface="Meiryo"/>
            </a:endParaRPr>
          </a:p>
          <a:p>
            <a:pPr marL="559434">
              <a:spcBef>
                <a:spcPts val="654"/>
              </a:spcBef>
            </a:pPr>
            <a:r>
              <a:rPr i="1" spc="-454" dirty="0">
                <a:latin typeface="Verdana"/>
                <a:cs typeface="Verdana"/>
              </a:rPr>
              <a:t>φ</a:t>
            </a:r>
            <a:r>
              <a:rPr i="1" spc="-50" dirty="0">
                <a:latin typeface="Verdana"/>
                <a:cs typeface="Verdana"/>
              </a:rPr>
              <a:t> </a:t>
            </a:r>
            <a:r>
              <a:rPr spc="-248" dirty="0"/>
              <a:t>a</a:t>
            </a:r>
            <a:r>
              <a:rPr spc="-129" dirty="0"/>
              <a:t>re</a:t>
            </a:r>
            <a:r>
              <a:rPr spc="109" dirty="0"/>
              <a:t> </a:t>
            </a:r>
            <a:r>
              <a:rPr spc="-109" dirty="0"/>
              <a:t>h</a:t>
            </a:r>
            <a:r>
              <a:rPr spc="-99" dirty="0"/>
              <a:t>y</a:t>
            </a:r>
            <a:r>
              <a:rPr spc="-50" dirty="0"/>
              <a:t>p</a:t>
            </a:r>
            <a:r>
              <a:rPr spc="-129" dirty="0"/>
              <a:t>erp</a:t>
            </a:r>
            <a:r>
              <a:rPr spc="-208" dirty="0"/>
              <a:t>a</a:t>
            </a:r>
            <a:r>
              <a:rPr spc="-109" dirty="0"/>
              <a:t>rameters</a:t>
            </a:r>
            <a:r>
              <a:rPr spc="109" dirty="0"/>
              <a:t> </a:t>
            </a:r>
            <a:r>
              <a:rPr dirty="0"/>
              <a:t>with</a:t>
            </a:r>
            <a:r>
              <a:rPr spc="109" dirty="0"/>
              <a:t> </a:t>
            </a:r>
            <a:r>
              <a:rPr spc="-109" dirty="0"/>
              <a:t>hy</a:t>
            </a:r>
            <a:r>
              <a:rPr spc="-50" dirty="0"/>
              <a:t>p</a:t>
            </a:r>
            <a:r>
              <a:rPr spc="-109" dirty="0"/>
              <a:t>er</a:t>
            </a:r>
            <a:r>
              <a:rPr spc="-198" dirty="0"/>
              <a:t>p</a:t>
            </a:r>
            <a:r>
              <a:rPr spc="-30" dirty="0"/>
              <a:t>ri</a:t>
            </a:r>
            <a:r>
              <a:rPr spc="-119" dirty="0"/>
              <a:t>o</a:t>
            </a:r>
            <a:r>
              <a:rPr dirty="0"/>
              <a:t>r</a:t>
            </a:r>
            <a:r>
              <a:rPr spc="109" dirty="0"/>
              <a:t> </a:t>
            </a:r>
            <a:r>
              <a:rPr spc="-40" dirty="0"/>
              <a:t>distri</a:t>
            </a:r>
            <a:r>
              <a:rPr spc="-59" dirty="0"/>
              <a:t>b</a:t>
            </a:r>
            <a:r>
              <a:rPr spc="-69" dirty="0"/>
              <a:t>utions</a:t>
            </a:r>
            <a:r>
              <a:rPr spc="109" dirty="0"/>
              <a:t> </a:t>
            </a:r>
            <a:r>
              <a:rPr i="1" spc="-99" dirty="0">
                <a:latin typeface="Verdana"/>
                <a:cs typeface="Verdana"/>
              </a:rPr>
              <a:t>π</a:t>
            </a:r>
            <a:r>
              <a:rPr spc="109" dirty="0"/>
              <a:t>(</a:t>
            </a:r>
            <a:r>
              <a:rPr i="1" spc="-169" dirty="0">
                <a:latin typeface="Meiryo"/>
                <a:cs typeface="Meiryo"/>
              </a:rPr>
              <a:t>·</a:t>
            </a:r>
            <a:r>
              <a:rPr spc="109" dirty="0"/>
              <a:t>)</a:t>
            </a:r>
          </a:p>
        </p:txBody>
      </p:sp>
      <p:sp>
        <p:nvSpPr>
          <p:cNvPr id="12" name="object 12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pPr defTabSz="1778353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85557"/>
      </p:ext>
    </p:extLst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69930" y="231"/>
            <a:ext cx="4570740" cy="278095"/>
          </a:xfrm>
          <a:custGeom>
            <a:avLst/>
            <a:gdLst/>
            <a:ahLst/>
            <a:cxnLst/>
            <a:rect l="l" t="t" r="r" b="b"/>
            <a:pathLst>
              <a:path w="2304415" h="140335">
                <a:moveTo>
                  <a:pt x="0" y="140017"/>
                </a:moveTo>
                <a:lnTo>
                  <a:pt x="2303995" y="140017"/>
                </a:lnTo>
                <a:lnTo>
                  <a:pt x="2303995" y="0"/>
                </a:lnTo>
                <a:lnTo>
                  <a:pt x="0" y="0"/>
                </a:lnTo>
                <a:lnTo>
                  <a:pt x="0" y="140017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" y="277465"/>
            <a:ext cx="9140221" cy="694608"/>
          </a:xfrm>
          <a:custGeom>
            <a:avLst/>
            <a:gdLst/>
            <a:ahLst/>
            <a:cxnLst/>
            <a:rect l="l" t="t" r="r" b="b"/>
            <a:pathLst>
              <a:path w="4608195" h="350520">
                <a:moveTo>
                  <a:pt x="0" y="350126"/>
                </a:moveTo>
                <a:lnTo>
                  <a:pt x="4608004" y="350126"/>
                </a:lnTo>
                <a:lnTo>
                  <a:pt x="4608004" y="0"/>
                </a:lnTo>
                <a:lnTo>
                  <a:pt x="0" y="0"/>
                </a:lnTo>
                <a:lnTo>
                  <a:pt x="0" y="350126"/>
                </a:lnTo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507585"/>
            <a:ext cx="82296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129" dirty="0"/>
              <a:t>Disease</a:t>
            </a:r>
            <a:r>
              <a:rPr spc="59" dirty="0"/>
              <a:t> </a:t>
            </a:r>
            <a:r>
              <a:rPr spc="-109" dirty="0"/>
              <a:t>mapping</a:t>
            </a:r>
            <a:r>
              <a:rPr spc="59" dirty="0"/>
              <a:t> </a:t>
            </a:r>
            <a:r>
              <a:rPr spc="-169" dirty="0"/>
              <a:t>m</a:t>
            </a:r>
            <a:r>
              <a:rPr spc="-40" dirty="0"/>
              <a:t>o</a:t>
            </a:r>
            <a:r>
              <a:rPr spc="-129" dirty="0"/>
              <a:t>dels</a:t>
            </a:r>
          </a:p>
        </p:txBody>
      </p:sp>
      <p:sp>
        <p:nvSpPr>
          <p:cNvPr id="6" name="object 6"/>
          <p:cNvSpPr/>
          <p:nvPr/>
        </p:nvSpPr>
        <p:spPr>
          <a:xfrm>
            <a:off x="4157" y="409800"/>
            <a:ext cx="9139843" cy="6848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2562"/>
            <a:ext cx="9139843" cy="6848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92052"/>
            <a:ext cx="9139843" cy="684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9204" y="2192243"/>
            <a:ext cx="7922281" cy="3269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9180"/>
            <a:r>
              <a:rPr sz="2200" spc="-69" dirty="0">
                <a:latin typeface="Arial"/>
                <a:cs typeface="Arial"/>
              </a:rPr>
              <a:t>lo</a:t>
            </a:r>
            <a:r>
              <a:rPr sz="2200" spc="-79" dirty="0">
                <a:latin typeface="Arial"/>
                <a:cs typeface="Arial"/>
              </a:rPr>
              <a:t>g</a:t>
            </a:r>
            <a:r>
              <a:rPr sz="2200" spc="109" dirty="0">
                <a:latin typeface="Arial"/>
                <a:cs typeface="Arial"/>
              </a:rPr>
              <a:t>(</a:t>
            </a:r>
            <a:r>
              <a:rPr sz="2200" i="1" spc="-357" dirty="0">
                <a:latin typeface="Verdana"/>
                <a:cs typeface="Verdana"/>
              </a:rPr>
              <a:t>θ</a:t>
            </a:r>
            <a:r>
              <a:rPr sz="2400" i="1" spc="59" baseline="-10416" dirty="0">
                <a:latin typeface="Arial"/>
                <a:cs typeface="Arial"/>
              </a:rPr>
              <a:t>i</a:t>
            </a:r>
            <a:r>
              <a:rPr sz="2400" i="1" spc="-282" baseline="-10416" dirty="0">
                <a:latin typeface="Arial"/>
                <a:cs typeface="Arial"/>
              </a:rPr>
              <a:t> </a:t>
            </a:r>
            <a:r>
              <a:rPr sz="2200" spc="109" dirty="0">
                <a:latin typeface="Arial"/>
                <a:cs typeface="Arial"/>
              </a:rPr>
              <a:t>)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387" dirty="0">
                <a:latin typeface="Arial"/>
                <a:cs typeface="Arial"/>
              </a:rPr>
              <a:t>=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i="1" spc="10" dirty="0">
                <a:latin typeface="Verdana"/>
                <a:cs typeface="Verdana"/>
              </a:rPr>
              <a:t>α</a:t>
            </a:r>
            <a:r>
              <a:rPr sz="2200" i="1" spc="-278" dirty="0">
                <a:latin typeface="Verdana"/>
                <a:cs typeface="Verdana"/>
              </a:rPr>
              <a:t> </a:t>
            </a:r>
            <a:r>
              <a:rPr sz="2200" spc="387" dirty="0">
                <a:latin typeface="Arial"/>
                <a:cs typeface="Arial"/>
              </a:rPr>
              <a:t>+</a:t>
            </a:r>
            <a:r>
              <a:rPr sz="2200" spc="-129" dirty="0">
                <a:latin typeface="Arial"/>
                <a:cs typeface="Arial"/>
              </a:rPr>
              <a:t> </a:t>
            </a:r>
            <a:r>
              <a:rPr sz="2200" i="1" spc="-139" dirty="0">
                <a:latin typeface="Arial"/>
                <a:cs typeface="Arial"/>
              </a:rPr>
              <a:t>C</a:t>
            </a:r>
            <a:r>
              <a:rPr sz="2200" i="1" spc="-129" dirty="0">
                <a:latin typeface="Arial"/>
                <a:cs typeface="Arial"/>
              </a:rPr>
              <a:t>H</a:t>
            </a:r>
            <a:r>
              <a:rPr sz="2200" i="1" spc="50" dirty="0">
                <a:latin typeface="Arial"/>
                <a:cs typeface="Arial"/>
              </a:rPr>
              <a:t> </a:t>
            </a:r>
            <a:r>
              <a:rPr sz="2200" spc="387" dirty="0">
                <a:latin typeface="Arial"/>
                <a:cs typeface="Arial"/>
              </a:rPr>
              <a:t>+</a:t>
            </a:r>
            <a:r>
              <a:rPr sz="2200" spc="-129" dirty="0">
                <a:latin typeface="Arial"/>
                <a:cs typeface="Arial"/>
              </a:rPr>
              <a:t> </a:t>
            </a:r>
            <a:r>
              <a:rPr sz="2200" i="1" spc="-79" dirty="0">
                <a:latin typeface="Arial"/>
                <a:cs typeface="Arial"/>
              </a:rPr>
              <a:t>UH</a:t>
            </a:r>
            <a:endParaRPr sz="2200" dirty="0">
              <a:latin typeface="Arial"/>
              <a:cs typeface="Arial"/>
            </a:endParaRPr>
          </a:p>
          <a:p>
            <a:pPr>
              <a:spcBef>
                <a:spcPts val="7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24719" marR="814230">
              <a:lnSpc>
                <a:spcPct val="102600"/>
              </a:lnSpc>
            </a:pPr>
            <a:r>
              <a:rPr sz="2200" spc="-139" dirty="0">
                <a:latin typeface="Arial"/>
                <a:cs typeface="Arial"/>
              </a:rPr>
              <a:t>C</a:t>
            </a:r>
            <a:r>
              <a:rPr sz="2200" spc="-129" dirty="0">
                <a:latin typeface="Arial"/>
                <a:cs typeface="Arial"/>
              </a:rPr>
              <a:t>H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c</a:t>
            </a:r>
            <a:r>
              <a:rPr sz="2200" spc="-218" dirty="0">
                <a:latin typeface="Arial"/>
                <a:cs typeface="Arial"/>
              </a:rPr>
              <a:t>o</a:t>
            </a:r>
            <a:r>
              <a:rPr sz="2200" spc="-79" dirty="0">
                <a:latin typeface="Arial"/>
                <a:cs typeface="Arial"/>
              </a:rPr>
              <a:t>rrelated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heterogenei</a:t>
            </a:r>
            <a:r>
              <a:rPr sz="2200" spc="-129" dirty="0">
                <a:latin typeface="Arial"/>
                <a:cs typeface="Arial"/>
              </a:rPr>
              <a:t>t</a:t>
            </a:r>
            <a:r>
              <a:rPr sz="2200" spc="-287" dirty="0">
                <a:latin typeface="Arial"/>
                <a:cs typeface="Arial"/>
              </a:rPr>
              <a:t>y</a:t>
            </a:r>
            <a:r>
              <a:rPr sz="2200" spc="-20" dirty="0">
                <a:latin typeface="Arial"/>
                <a:cs typeface="Arial"/>
              </a:rPr>
              <a:t>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8" dirty="0">
                <a:latin typeface="Arial"/>
                <a:cs typeface="Arial"/>
              </a:rPr>
              <a:t> </a:t>
            </a:r>
            <a:r>
              <a:rPr sz="2200" spc="69" dirty="0">
                <a:latin typeface="Arial"/>
                <a:cs typeface="Arial"/>
              </a:rPr>
              <a:t>It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accounts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f</a:t>
            </a:r>
            <a:r>
              <a:rPr sz="2200" spc="-13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spatial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de</a:t>
            </a:r>
            <a:r>
              <a:rPr sz="2200" spc="-99" dirty="0">
                <a:latin typeface="Arial"/>
                <a:cs typeface="Arial"/>
              </a:rPr>
              <a:t>p</a:t>
            </a:r>
            <a:r>
              <a:rPr sz="2200" spc="-188" dirty="0">
                <a:latin typeface="Arial"/>
                <a:cs typeface="Arial"/>
              </a:rPr>
              <a:t>endence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b</a:t>
            </a:r>
            <a:r>
              <a:rPr sz="2200" spc="-69" dirty="0">
                <a:latin typeface="Arial"/>
                <a:cs typeface="Arial"/>
              </a:rPr>
              <a:t>e</a:t>
            </a:r>
            <a:r>
              <a:rPr sz="2200" spc="-109" dirty="0">
                <a:latin typeface="Arial"/>
                <a:cs typeface="Arial"/>
              </a:rPr>
              <a:t>t</a:t>
            </a:r>
            <a:r>
              <a:rPr sz="2200" spc="-188" dirty="0">
                <a:latin typeface="Arial"/>
                <a:cs typeface="Arial"/>
              </a:rPr>
              <a:t>w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-188" dirty="0">
                <a:latin typeface="Arial"/>
                <a:cs typeface="Arial"/>
              </a:rPr>
              <a:t>en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69" dirty="0">
                <a:latin typeface="Arial"/>
                <a:cs typeface="Arial"/>
              </a:rPr>
              <a:t>the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relative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09" dirty="0">
                <a:latin typeface="Arial"/>
                <a:cs typeface="Arial"/>
              </a:rPr>
              <a:t>risks</a:t>
            </a:r>
            <a:endParaRPr sz="2200" dirty="0">
              <a:latin typeface="Arial"/>
              <a:cs typeface="Arial"/>
            </a:endParaRPr>
          </a:p>
          <a:p>
            <a:pPr marL="24719" marR="9842">
              <a:lnSpc>
                <a:spcPct val="102699"/>
              </a:lnSpc>
              <a:spcBef>
                <a:spcPts val="585"/>
              </a:spcBef>
            </a:pPr>
            <a:r>
              <a:rPr sz="2200" spc="-79" dirty="0">
                <a:latin typeface="Arial"/>
                <a:cs typeface="Arial"/>
              </a:rPr>
              <a:t>UH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is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an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unstructured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exchangeable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com</a:t>
            </a:r>
            <a:r>
              <a:rPr sz="2200" spc="-59" dirty="0">
                <a:latin typeface="Arial"/>
                <a:cs typeface="Arial"/>
              </a:rPr>
              <a:t>p</a:t>
            </a:r>
            <a:r>
              <a:rPr sz="2200" spc="-89" dirty="0">
                <a:latin typeface="Arial"/>
                <a:cs typeface="Arial"/>
              </a:rPr>
              <a:t>onent</a:t>
            </a:r>
            <a:r>
              <a:rPr sz="2200" spc="11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included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increase</a:t>
            </a:r>
            <a:r>
              <a:rPr sz="2200" spc="-89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flexibili</a:t>
            </a:r>
            <a:r>
              <a:rPr sz="2200" spc="-79" dirty="0">
                <a:latin typeface="Arial"/>
                <a:cs typeface="Arial"/>
              </a:rPr>
              <a:t>t</a:t>
            </a:r>
            <a:r>
              <a:rPr sz="2200" spc="-287" dirty="0">
                <a:latin typeface="Arial"/>
                <a:cs typeface="Arial"/>
              </a:rPr>
              <a:t>y</a:t>
            </a:r>
            <a:r>
              <a:rPr sz="2200" spc="-20" dirty="0">
                <a:latin typeface="Arial"/>
                <a:cs typeface="Arial"/>
              </a:rPr>
              <a:t>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58" dirty="0">
                <a:latin typeface="Arial"/>
                <a:cs typeface="Arial"/>
              </a:rPr>
              <a:t> </a:t>
            </a:r>
            <a:r>
              <a:rPr sz="2200" spc="69" dirty="0">
                <a:latin typeface="Arial"/>
                <a:cs typeface="Arial"/>
              </a:rPr>
              <a:t>It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40" dirty="0">
                <a:latin typeface="Arial"/>
                <a:cs typeface="Arial"/>
              </a:rPr>
              <a:t>o</a:t>
            </a:r>
            <a:r>
              <a:rPr sz="2200" spc="-109" dirty="0">
                <a:latin typeface="Arial"/>
                <a:cs typeface="Arial"/>
              </a:rPr>
              <a:t>d</a:t>
            </a:r>
            <a:r>
              <a:rPr sz="2200" spc="-258" dirty="0">
                <a:latin typeface="Arial"/>
                <a:cs typeface="Arial"/>
              </a:rPr>
              <a:t>e</a:t>
            </a:r>
            <a:r>
              <a:rPr sz="2200" spc="-119" dirty="0">
                <a:latin typeface="Arial"/>
                <a:cs typeface="Arial"/>
              </a:rPr>
              <a:t>ls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unc</a:t>
            </a:r>
            <a:r>
              <a:rPr sz="2200" spc="-198" dirty="0">
                <a:latin typeface="Arial"/>
                <a:cs typeface="Arial"/>
              </a:rPr>
              <a:t>o</a:t>
            </a:r>
            <a:r>
              <a:rPr sz="2200" spc="-79" dirty="0">
                <a:latin typeface="Arial"/>
                <a:cs typeface="Arial"/>
              </a:rPr>
              <a:t>rrelated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noise</a:t>
            </a:r>
            <a:endParaRPr sz="2200" dirty="0">
              <a:latin typeface="Arial"/>
              <a:cs typeface="Arial"/>
            </a:endParaRPr>
          </a:p>
          <a:p>
            <a:pPr marL="24719" marR="837672">
              <a:lnSpc>
                <a:spcPct val="102600"/>
              </a:lnSpc>
              <a:spcBef>
                <a:spcPts val="595"/>
              </a:spcBef>
            </a:pPr>
            <a:r>
              <a:rPr sz="2200" spc="-149" dirty="0">
                <a:latin typeface="Arial"/>
                <a:cs typeface="Arial"/>
              </a:rPr>
              <a:t>These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99" dirty="0">
                <a:latin typeface="Arial"/>
                <a:cs typeface="Arial"/>
              </a:rPr>
              <a:t>hier</a:t>
            </a:r>
            <a:r>
              <a:rPr sz="2200" spc="-188" dirty="0">
                <a:latin typeface="Arial"/>
                <a:cs typeface="Arial"/>
              </a:rPr>
              <a:t>a</a:t>
            </a:r>
            <a:r>
              <a:rPr sz="2200" spc="-79" dirty="0">
                <a:latin typeface="Arial"/>
                <a:cs typeface="Arial"/>
              </a:rPr>
              <a:t>rchical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m</a:t>
            </a:r>
            <a:r>
              <a:rPr sz="2200" spc="-40" dirty="0">
                <a:latin typeface="Arial"/>
                <a:cs typeface="Arial"/>
              </a:rPr>
              <a:t>o</a:t>
            </a:r>
            <a:r>
              <a:rPr sz="2200" spc="-159" dirty="0">
                <a:latin typeface="Arial"/>
                <a:cs typeface="Arial"/>
              </a:rPr>
              <a:t>dels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59" dirty="0">
                <a:latin typeface="Arial"/>
                <a:cs typeface="Arial"/>
              </a:rPr>
              <a:t>all</a:t>
            </a:r>
            <a:r>
              <a:rPr sz="2200" spc="-159" dirty="0">
                <a:latin typeface="Arial"/>
                <a:cs typeface="Arial"/>
              </a:rPr>
              <a:t>o</a:t>
            </a:r>
            <a:r>
              <a:rPr sz="2200" spc="-119" dirty="0">
                <a:latin typeface="Arial"/>
                <a:cs typeface="Arial"/>
              </a:rPr>
              <a:t>w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straightf</a:t>
            </a:r>
            <a:r>
              <a:rPr sz="2200" spc="-198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r</a:t>
            </a:r>
            <a:r>
              <a:rPr sz="2200" spc="-139" dirty="0">
                <a:latin typeface="Arial"/>
                <a:cs typeface="Arial"/>
              </a:rPr>
              <a:t>w</a:t>
            </a:r>
            <a:r>
              <a:rPr sz="2200" spc="-24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extensions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99" dirty="0">
                <a:latin typeface="Arial"/>
                <a:cs typeface="Arial"/>
              </a:rPr>
              <a:t>estimate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cov</a:t>
            </a:r>
            <a:r>
              <a:rPr sz="2200" spc="-208" dirty="0">
                <a:latin typeface="Arial"/>
                <a:cs typeface="Arial"/>
              </a:rPr>
              <a:t>a</a:t>
            </a:r>
            <a:r>
              <a:rPr sz="2200" spc="-50" dirty="0">
                <a:latin typeface="Arial"/>
                <a:cs typeface="Arial"/>
              </a:rPr>
              <a:t>riate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89" dirty="0">
                <a:latin typeface="Arial"/>
                <a:cs typeface="Arial"/>
              </a:rPr>
              <a:t>effects,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59" dirty="0">
                <a:latin typeface="Arial"/>
                <a:cs typeface="Arial"/>
              </a:rPr>
              <a:t>p</a:t>
            </a:r>
            <a:r>
              <a:rPr sz="2200" spc="-50" dirty="0">
                <a:latin typeface="Arial"/>
                <a:cs typeface="Arial"/>
              </a:rPr>
              <a:t>redict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19" dirty="0">
                <a:latin typeface="Arial"/>
                <a:cs typeface="Arial"/>
              </a:rPr>
              <a:t>missing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data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39" dirty="0">
                <a:latin typeface="Arial"/>
                <a:cs typeface="Arial"/>
              </a:rPr>
              <a:t>and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29" dirty="0">
                <a:latin typeface="Arial"/>
                <a:cs typeface="Arial"/>
              </a:rPr>
              <a:t>handle</a:t>
            </a:r>
            <a:r>
              <a:rPr sz="2200" spc="-6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spatio-tem</a:t>
            </a:r>
            <a:r>
              <a:rPr sz="2200" spc="-30" dirty="0">
                <a:latin typeface="Arial"/>
                <a:cs typeface="Arial"/>
              </a:rPr>
              <a:t>p</a:t>
            </a:r>
            <a:r>
              <a:rPr sz="2200" spc="-208" dirty="0">
                <a:latin typeface="Arial"/>
                <a:cs typeface="Arial"/>
              </a:rPr>
              <a:t>o</a:t>
            </a:r>
            <a:r>
              <a:rPr sz="2200" spc="-50" dirty="0">
                <a:latin typeface="Arial"/>
                <a:cs typeface="Arial"/>
              </a:rPr>
              <a:t>ral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79" dirty="0">
                <a:latin typeface="Arial"/>
                <a:cs typeface="Arial"/>
              </a:rPr>
              <a:t>data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49" dirty="0">
                <a:latin typeface="Arial"/>
                <a:cs typeface="Arial"/>
              </a:rPr>
              <a:t>a</a:t>
            </a:r>
            <a:r>
              <a:rPr sz="2200" spc="-159" dirty="0">
                <a:latin typeface="Arial"/>
                <a:cs typeface="Arial"/>
              </a:rPr>
              <a:t>n</a:t>
            </a:r>
            <a:r>
              <a:rPr sz="2200" spc="-99" dirty="0">
                <a:latin typeface="Arial"/>
                <a:cs typeface="Arial"/>
              </a:rPr>
              <a:t>d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multiple</a:t>
            </a:r>
            <a:r>
              <a:rPr sz="2200" spc="109" dirty="0">
                <a:latin typeface="Arial"/>
                <a:cs typeface="Arial"/>
              </a:rPr>
              <a:t> </a:t>
            </a:r>
            <a:r>
              <a:rPr sz="2200" spc="-198" dirty="0">
                <a:latin typeface="Arial"/>
                <a:cs typeface="Arial"/>
              </a:rPr>
              <a:t>diseases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5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1C1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6565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CCCC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3129" y="6631296"/>
            <a:ext cx="3046740" cy="217694"/>
          </a:xfrm>
          <a:custGeom>
            <a:avLst/>
            <a:gdLst/>
            <a:ahLst/>
            <a:cxnLst/>
            <a:rect l="l" t="t" r="r" b="b"/>
            <a:pathLst>
              <a:path w="1536064" h="109854">
                <a:moveTo>
                  <a:pt x="0" y="109651"/>
                </a:moveTo>
                <a:lnTo>
                  <a:pt x="1535976" y="109651"/>
                </a:lnTo>
                <a:lnTo>
                  <a:pt x="1535976" y="0"/>
                </a:lnTo>
                <a:lnTo>
                  <a:pt x="0" y="0"/>
                </a:lnTo>
                <a:lnTo>
                  <a:pt x="0" y="109651"/>
                </a:lnTo>
                <a:close/>
              </a:path>
            </a:pathLst>
          </a:custGeom>
          <a:solidFill>
            <a:srgbClr val="D6D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>
            <a:off x="7093959" y="6643314"/>
            <a:ext cx="97863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19"/>
            <a:r>
              <a:rPr spc="-40" dirty="0"/>
              <a:t>9</a:t>
            </a:r>
            <a:r>
              <a:rPr spc="89" dirty="0"/>
              <a:t> </a:t>
            </a:r>
            <a:r>
              <a:rPr spc="30" dirty="0"/>
              <a:t>M</a:t>
            </a:r>
            <a:r>
              <a:rPr spc="-20" dirty="0"/>
              <a:t>a</a:t>
            </a:r>
            <a:r>
              <a:rPr spc="-10" dirty="0"/>
              <a:t>rch</a:t>
            </a:r>
            <a:r>
              <a:rPr spc="79" dirty="0"/>
              <a:t> </a:t>
            </a:r>
            <a:r>
              <a:rPr spc="-40" dirty="0"/>
              <a:t>2015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368871" y="6643314"/>
            <a:ext cx="6624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77"/>
            <a:fld id="{81D60167-4931-47E6-BA6A-407CBD079E47}" type="slidenum">
              <a:rPr spc="-40" dirty="0"/>
              <a:pPr marL="49377"/>
              <a:t>9</a:t>
            </a:fld>
            <a:r>
              <a:rPr spc="89" dirty="0"/>
              <a:t> </a:t>
            </a:r>
            <a:r>
              <a:rPr spc="297" dirty="0"/>
              <a:t>/</a:t>
            </a:r>
            <a:r>
              <a:rPr spc="89" dirty="0"/>
              <a:t> </a:t>
            </a:r>
            <a:r>
              <a:rPr spc="-40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3222268846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2802</Words>
  <Application>Microsoft Office PowerPoint</Application>
  <PresentationFormat>On-screen Show (4:3)</PresentationFormat>
  <Paragraphs>336</Paragraphs>
  <Slides>31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11_Office Theme</vt:lpstr>
      <vt:lpstr>12_Office Theme</vt:lpstr>
      <vt:lpstr>13_Office Theme</vt:lpstr>
      <vt:lpstr>14_Office Theme</vt:lpstr>
      <vt:lpstr>Spatial Regression part 2</vt:lpstr>
      <vt:lpstr>Areal data</vt:lpstr>
      <vt:lpstr>Geostatistical data</vt:lpstr>
      <vt:lpstr>Distributions</vt:lpstr>
      <vt:lpstr>Regression models</vt:lpstr>
      <vt:lpstr>Standardized Mortality Ratio</vt:lpstr>
      <vt:lpstr>Disease mapping</vt:lpstr>
      <vt:lpstr>Disease mapping models</vt:lpstr>
      <vt:lpstr>Disease mapping models</vt:lpstr>
      <vt:lpstr>Conditional autoregressive (CAR) model</vt:lpstr>
      <vt:lpstr>Scottish Lip Cancer data</vt:lpstr>
      <vt:lpstr>Dataset: Scottish lip cancer data</vt:lpstr>
      <vt:lpstr>Dataset: Scottish lip cancer data</vt:lpstr>
      <vt:lpstr>Frequentist vs. Bayesian paradigms</vt:lpstr>
      <vt:lpstr>Frequentist vs. Bayesian paradigms</vt:lpstr>
      <vt:lpstr>Bayesian inference</vt:lpstr>
      <vt:lpstr>Model-based geostatistics</vt:lpstr>
      <vt:lpstr>Prediction problem</vt:lpstr>
      <vt:lpstr>Model</vt:lpstr>
      <vt:lpstr>PowerPoint Presentation</vt:lpstr>
      <vt:lpstr>Example: Model</vt:lpstr>
      <vt:lpstr>Example: The Beta-Binomial model</vt:lpstr>
      <vt:lpstr>Model selection</vt:lpstr>
      <vt:lpstr>Bayesian inference</vt:lpstr>
      <vt:lpstr>Markov chain Monte Carlo (MCMC)</vt:lpstr>
      <vt:lpstr>Burn-in</vt:lpstr>
      <vt:lpstr>Thinning the chain</vt:lpstr>
      <vt:lpstr>PowerPoint Presentation</vt:lpstr>
      <vt:lpstr>Monte Carlo Integration on the Markov chain</vt:lpstr>
      <vt:lpstr>Monte Carlo Integration on the Markov chain</vt:lpstr>
      <vt:lpstr>Approximate Bayesian inference for latent Gaussian models by using integrated nested Laplace approximations (INLA)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Regression part 2</dc:title>
  <dc:creator>Bennett, Adam</dc:creator>
  <cp:lastModifiedBy>Bennett, Adam</cp:lastModifiedBy>
  <cp:revision>23</cp:revision>
  <dcterms:created xsi:type="dcterms:W3CDTF">2015-11-11T03:08:24Z</dcterms:created>
  <dcterms:modified xsi:type="dcterms:W3CDTF">2015-11-12T20:28:17Z</dcterms:modified>
</cp:coreProperties>
</file>