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6" r:id="rId1"/>
  </p:sldMasterIdLst>
  <p:notesMasterIdLst>
    <p:notesMasterId r:id="rId51"/>
  </p:notesMasterIdLst>
  <p:handoutMasterIdLst>
    <p:handoutMasterId r:id="rId52"/>
  </p:handoutMasterIdLst>
  <p:sldIdLst>
    <p:sldId id="641" r:id="rId2"/>
    <p:sldId id="715" r:id="rId3"/>
    <p:sldId id="716" r:id="rId4"/>
    <p:sldId id="691" r:id="rId5"/>
    <p:sldId id="406" r:id="rId6"/>
    <p:sldId id="693" r:id="rId7"/>
    <p:sldId id="719" r:id="rId8"/>
    <p:sldId id="696" r:id="rId9"/>
    <p:sldId id="602" r:id="rId10"/>
    <p:sldId id="573" r:id="rId11"/>
    <p:sldId id="586" r:id="rId12"/>
    <p:sldId id="588" r:id="rId13"/>
    <p:sldId id="591" r:id="rId14"/>
    <p:sldId id="711" r:id="rId15"/>
    <p:sldId id="619" r:id="rId16"/>
    <p:sldId id="653" r:id="rId17"/>
    <p:sldId id="664" r:id="rId18"/>
    <p:sldId id="695" r:id="rId19"/>
    <p:sldId id="722" r:id="rId20"/>
    <p:sldId id="623" r:id="rId21"/>
    <p:sldId id="713" r:id="rId22"/>
    <p:sldId id="647" r:id="rId23"/>
    <p:sldId id="680" r:id="rId24"/>
    <p:sldId id="688" r:id="rId25"/>
    <p:sldId id="584" r:id="rId26"/>
    <p:sldId id="662" r:id="rId27"/>
    <p:sldId id="649" r:id="rId28"/>
    <p:sldId id="650" r:id="rId29"/>
    <p:sldId id="720" r:id="rId30"/>
    <p:sldId id="639" r:id="rId31"/>
    <p:sldId id="676" r:id="rId32"/>
    <p:sldId id="640" r:id="rId33"/>
    <p:sldId id="668" r:id="rId34"/>
    <p:sldId id="701" r:id="rId35"/>
    <p:sldId id="655" r:id="rId36"/>
    <p:sldId id="599" r:id="rId37"/>
    <p:sldId id="596" r:id="rId38"/>
    <p:sldId id="702" r:id="rId39"/>
    <p:sldId id="703" r:id="rId40"/>
    <p:sldId id="704" r:id="rId41"/>
    <p:sldId id="705" r:id="rId42"/>
    <p:sldId id="706" r:id="rId43"/>
    <p:sldId id="707" r:id="rId44"/>
    <p:sldId id="659" r:id="rId45"/>
    <p:sldId id="682" r:id="rId46"/>
    <p:sldId id="698" r:id="rId47"/>
    <p:sldId id="699" r:id="rId48"/>
    <p:sldId id="666" r:id="rId49"/>
    <p:sldId id="723" r:id="rId50"/>
  </p:sldIdLst>
  <p:sldSz cx="9144000" cy="6858000" type="screen4x3"/>
  <p:notesSz cx="6985000" cy="9283700"/>
  <p:defaultTextStyle>
    <a:defPPr>
      <a:defRPr lang="en-US"/>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4">
          <p15:clr>
            <a:srgbClr val="A4A3A4"/>
          </p15:clr>
        </p15:guide>
        <p15:guide id="2" pos="22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AD03"/>
    <a:srgbClr val="0000FF"/>
    <a:srgbClr val="CCECFF"/>
    <a:srgbClr val="FFFF00"/>
    <a:srgbClr val="339933"/>
    <a:srgbClr val="00CC00"/>
    <a:srgbClr val="CC0000"/>
    <a:srgbClr val="FF6600"/>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288" autoAdjust="0"/>
    <p:restoredTop sz="86353" autoAdjust="0"/>
  </p:normalViewPr>
  <p:slideViewPr>
    <p:cSldViewPr>
      <p:cViewPr varScale="1">
        <p:scale>
          <a:sx n="195" d="100"/>
          <a:sy n="195" d="100"/>
        </p:scale>
        <p:origin x="4280" y="184"/>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100" d="100"/>
        <a:sy n="100" d="100"/>
      </p:scale>
      <p:origin x="0" y="804"/>
    </p:cViewPr>
  </p:sorterViewPr>
  <p:notesViewPr>
    <p:cSldViewPr>
      <p:cViewPr>
        <p:scale>
          <a:sx n="100" d="100"/>
          <a:sy n="100" d="100"/>
        </p:scale>
        <p:origin x="-1040" y="-48"/>
      </p:cViewPr>
      <p:guideLst>
        <p:guide orient="horz" pos="2924"/>
        <p:guide pos="220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_rels/viewProps.xml.rels><?xml version="1.0" encoding="UTF-8" standalone="yes"?>
<Relationships xmlns="http://schemas.openxmlformats.org/package/2006/relationships"><Relationship Id="rId1"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026729" cy="463550"/>
          </a:xfrm>
          <a:prstGeom prst="rect">
            <a:avLst/>
          </a:prstGeom>
          <a:noFill/>
          <a:ln w="9525">
            <a:noFill/>
            <a:miter lim="800000"/>
            <a:headEnd/>
            <a:tailEnd/>
          </a:ln>
          <a:effectLst/>
        </p:spPr>
        <p:txBody>
          <a:bodyPr vert="horz" wrap="square" lIns="93063" tIns="46532" rIns="93063" bIns="46532" numCol="1" anchor="t" anchorCtr="0" compatLnSpc="1">
            <a:prstTxWarp prst="textNoShape">
              <a:avLst/>
            </a:prstTxWarp>
          </a:bodyPr>
          <a:lstStyle>
            <a:lvl1pPr algn="l" defTabSz="930275">
              <a:defRPr sz="1200">
                <a:latin typeface="Times New Roman" pitchFamily="18" charset="0"/>
              </a:defRPr>
            </a:lvl1pPr>
          </a:lstStyle>
          <a:p>
            <a:endParaRPr lang="en-US"/>
          </a:p>
        </p:txBody>
      </p:sp>
      <p:sp>
        <p:nvSpPr>
          <p:cNvPr id="7171" name="Rectangle 3"/>
          <p:cNvSpPr>
            <a:spLocks noGrp="1" noChangeArrowheads="1"/>
          </p:cNvSpPr>
          <p:nvPr>
            <p:ph type="dt" sz="quarter" idx="1"/>
          </p:nvPr>
        </p:nvSpPr>
        <p:spPr bwMode="auto">
          <a:xfrm>
            <a:off x="3958273" y="0"/>
            <a:ext cx="3026728" cy="463550"/>
          </a:xfrm>
          <a:prstGeom prst="rect">
            <a:avLst/>
          </a:prstGeom>
          <a:noFill/>
          <a:ln w="9525">
            <a:noFill/>
            <a:miter lim="800000"/>
            <a:headEnd/>
            <a:tailEnd/>
          </a:ln>
          <a:effectLst/>
        </p:spPr>
        <p:txBody>
          <a:bodyPr vert="horz" wrap="square" lIns="93063" tIns="46532" rIns="93063" bIns="46532" numCol="1" anchor="t" anchorCtr="0" compatLnSpc="1">
            <a:prstTxWarp prst="textNoShape">
              <a:avLst/>
            </a:prstTxWarp>
          </a:bodyPr>
          <a:lstStyle>
            <a:lvl1pPr algn="r" defTabSz="930275">
              <a:defRPr sz="1200">
                <a:latin typeface="Times New Roman" pitchFamily="18" charset="0"/>
              </a:defRPr>
            </a:lvl1pPr>
          </a:lstStyle>
          <a:p>
            <a:endParaRPr lang="en-US"/>
          </a:p>
        </p:txBody>
      </p:sp>
      <p:sp>
        <p:nvSpPr>
          <p:cNvPr id="7172" name="Rectangle 4"/>
          <p:cNvSpPr>
            <a:spLocks noGrp="1" noChangeArrowheads="1"/>
          </p:cNvSpPr>
          <p:nvPr>
            <p:ph type="ftr" sz="quarter" idx="2"/>
          </p:nvPr>
        </p:nvSpPr>
        <p:spPr bwMode="auto">
          <a:xfrm>
            <a:off x="0" y="8820150"/>
            <a:ext cx="3026729" cy="463550"/>
          </a:xfrm>
          <a:prstGeom prst="rect">
            <a:avLst/>
          </a:prstGeom>
          <a:noFill/>
          <a:ln w="9525">
            <a:noFill/>
            <a:miter lim="800000"/>
            <a:headEnd/>
            <a:tailEnd/>
          </a:ln>
          <a:effectLst/>
        </p:spPr>
        <p:txBody>
          <a:bodyPr vert="horz" wrap="square" lIns="93063" tIns="46532" rIns="93063" bIns="46532" numCol="1" anchor="b" anchorCtr="0" compatLnSpc="1">
            <a:prstTxWarp prst="textNoShape">
              <a:avLst/>
            </a:prstTxWarp>
          </a:bodyPr>
          <a:lstStyle>
            <a:lvl1pPr algn="l" defTabSz="930275">
              <a:defRPr sz="1200">
                <a:latin typeface="Times New Roman" pitchFamily="18" charset="0"/>
              </a:defRPr>
            </a:lvl1pPr>
          </a:lstStyle>
          <a:p>
            <a:endParaRPr lang="en-US"/>
          </a:p>
        </p:txBody>
      </p:sp>
      <p:sp>
        <p:nvSpPr>
          <p:cNvPr id="7173" name="Rectangle 5"/>
          <p:cNvSpPr>
            <a:spLocks noGrp="1" noChangeArrowheads="1"/>
          </p:cNvSpPr>
          <p:nvPr>
            <p:ph type="sldNum" sz="quarter" idx="3"/>
          </p:nvPr>
        </p:nvSpPr>
        <p:spPr bwMode="auto">
          <a:xfrm>
            <a:off x="3958273" y="8820150"/>
            <a:ext cx="3026728" cy="463550"/>
          </a:xfrm>
          <a:prstGeom prst="rect">
            <a:avLst/>
          </a:prstGeom>
          <a:noFill/>
          <a:ln w="9525">
            <a:noFill/>
            <a:miter lim="800000"/>
            <a:headEnd/>
            <a:tailEnd/>
          </a:ln>
          <a:effectLst/>
        </p:spPr>
        <p:txBody>
          <a:bodyPr vert="horz" wrap="square" lIns="93063" tIns="46532" rIns="93063" bIns="46532" numCol="1" anchor="b" anchorCtr="0" compatLnSpc="1">
            <a:prstTxWarp prst="textNoShape">
              <a:avLst/>
            </a:prstTxWarp>
          </a:bodyPr>
          <a:lstStyle>
            <a:lvl1pPr algn="r" defTabSz="930275">
              <a:defRPr sz="1200">
                <a:latin typeface="Times New Roman" pitchFamily="18" charset="0"/>
              </a:defRPr>
            </a:lvl1pPr>
          </a:lstStyle>
          <a:p>
            <a:fld id="{B2584CD0-8478-4E17-B1CA-DB06CAFA73B6}" type="slidenum">
              <a:rPr lang="en-US"/>
              <a:pPr/>
              <a:t>‹#›</a:t>
            </a:fld>
            <a:endParaRPr lang="en-US"/>
          </a:p>
        </p:txBody>
      </p:sp>
    </p:spTree>
    <p:extLst>
      <p:ext uri="{BB962C8B-B14F-4D97-AF65-F5344CB8AC3E}">
        <p14:creationId xmlns:p14="http://schemas.microsoft.com/office/powerpoint/2010/main" val="33206886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0" y="0"/>
            <a:ext cx="3026729" cy="463550"/>
          </a:xfrm>
          <a:prstGeom prst="rect">
            <a:avLst/>
          </a:prstGeom>
          <a:noFill/>
          <a:ln w="9525">
            <a:noFill/>
            <a:miter lim="800000"/>
            <a:headEnd/>
            <a:tailEnd/>
          </a:ln>
          <a:effectLst/>
        </p:spPr>
        <p:txBody>
          <a:bodyPr vert="horz" wrap="square" lIns="91329" tIns="45664" rIns="91329" bIns="45664" numCol="1" anchor="t" anchorCtr="0" compatLnSpc="1">
            <a:prstTxWarp prst="textNoShape">
              <a:avLst/>
            </a:prstTxWarp>
          </a:bodyPr>
          <a:lstStyle>
            <a:lvl1pPr algn="l" defTabSz="912813">
              <a:defRPr sz="1200">
                <a:latin typeface="Times New Roman" pitchFamily="18" charset="0"/>
              </a:defRPr>
            </a:lvl1pPr>
          </a:lstStyle>
          <a:p>
            <a:endParaRPr lang="en-US"/>
          </a:p>
        </p:txBody>
      </p:sp>
      <p:sp>
        <p:nvSpPr>
          <p:cNvPr id="51203" name="Rectangle 3"/>
          <p:cNvSpPr>
            <a:spLocks noGrp="1" noChangeArrowheads="1"/>
          </p:cNvSpPr>
          <p:nvPr>
            <p:ph type="dt" idx="1"/>
          </p:nvPr>
        </p:nvSpPr>
        <p:spPr bwMode="auto">
          <a:xfrm>
            <a:off x="3956693" y="0"/>
            <a:ext cx="3026729" cy="463550"/>
          </a:xfrm>
          <a:prstGeom prst="rect">
            <a:avLst/>
          </a:prstGeom>
          <a:noFill/>
          <a:ln w="9525">
            <a:noFill/>
            <a:miter lim="800000"/>
            <a:headEnd/>
            <a:tailEnd/>
          </a:ln>
          <a:effectLst/>
        </p:spPr>
        <p:txBody>
          <a:bodyPr vert="horz" wrap="square" lIns="91329" tIns="45664" rIns="91329" bIns="45664" numCol="1" anchor="t" anchorCtr="0" compatLnSpc="1">
            <a:prstTxWarp prst="textNoShape">
              <a:avLst/>
            </a:prstTxWarp>
          </a:bodyPr>
          <a:lstStyle>
            <a:lvl1pPr algn="r" defTabSz="912813">
              <a:defRPr sz="1200">
                <a:latin typeface="Times New Roman" pitchFamily="18" charset="0"/>
              </a:defRPr>
            </a:lvl1pPr>
          </a:lstStyle>
          <a:p>
            <a:endParaRPr lang="en-US"/>
          </a:p>
        </p:txBody>
      </p:sp>
      <p:sp>
        <p:nvSpPr>
          <p:cNvPr id="51204" name="Rectangle 4"/>
          <p:cNvSpPr>
            <a:spLocks noGrp="1" noRot="1" noChangeAspect="1" noChangeArrowheads="1" noTextEdit="1"/>
          </p:cNvSpPr>
          <p:nvPr>
            <p:ph type="sldImg" idx="2"/>
          </p:nvPr>
        </p:nvSpPr>
        <p:spPr bwMode="auto">
          <a:xfrm>
            <a:off x="1171575" y="695325"/>
            <a:ext cx="4643438" cy="3482975"/>
          </a:xfrm>
          <a:prstGeom prst="rect">
            <a:avLst/>
          </a:prstGeom>
          <a:noFill/>
          <a:ln w="9525">
            <a:solidFill>
              <a:srgbClr val="000000"/>
            </a:solidFill>
            <a:miter lim="800000"/>
            <a:headEnd/>
            <a:tailEnd/>
          </a:ln>
          <a:effectLst/>
        </p:spPr>
      </p:sp>
      <p:sp>
        <p:nvSpPr>
          <p:cNvPr id="51205" name="Rectangle 5"/>
          <p:cNvSpPr>
            <a:spLocks noGrp="1" noChangeArrowheads="1"/>
          </p:cNvSpPr>
          <p:nvPr>
            <p:ph type="body" sz="quarter" idx="3"/>
          </p:nvPr>
        </p:nvSpPr>
        <p:spPr bwMode="auto">
          <a:xfrm>
            <a:off x="699448" y="4410075"/>
            <a:ext cx="5586105" cy="4178300"/>
          </a:xfrm>
          <a:prstGeom prst="rect">
            <a:avLst/>
          </a:prstGeom>
          <a:noFill/>
          <a:ln w="9525">
            <a:noFill/>
            <a:miter lim="800000"/>
            <a:headEnd/>
            <a:tailEnd/>
          </a:ln>
          <a:effectLst/>
        </p:spPr>
        <p:txBody>
          <a:bodyPr vert="horz" wrap="square" lIns="91329" tIns="45664" rIns="91329" bIns="4566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1206" name="Rectangle 6"/>
          <p:cNvSpPr>
            <a:spLocks noGrp="1" noChangeArrowheads="1"/>
          </p:cNvSpPr>
          <p:nvPr>
            <p:ph type="ftr" sz="quarter" idx="4"/>
          </p:nvPr>
        </p:nvSpPr>
        <p:spPr bwMode="auto">
          <a:xfrm>
            <a:off x="0" y="8818563"/>
            <a:ext cx="3026729" cy="463550"/>
          </a:xfrm>
          <a:prstGeom prst="rect">
            <a:avLst/>
          </a:prstGeom>
          <a:noFill/>
          <a:ln w="9525">
            <a:noFill/>
            <a:miter lim="800000"/>
            <a:headEnd/>
            <a:tailEnd/>
          </a:ln>
          <a:effectLst/>
        </p:spPr>
        <p:txBody>
          <a:bodyPr vert="horz" wrap="square" lIns="91329" tIns="45664" rIns="91329" bIns="45664" numCol="1" anchor="b" anchorCtr="0" compatLnSpc="1">
            <a:prstTxWarp prst="textNoShape">
              <a:avLst/>
            </a:prstTxWarp>
          </a:bodyPr>
          <a:lstStyle>
            <a:lvl1pPr algn="l" defTabSz="912813">
              <a:defRPr sz="1200">
                <a:latin typeface="Times New Roman" pitchFamily="18" charset="0"/>
              </a:defRPr>
            </a:lvl1pPr>
          </a:lstStyle>
          <a:p>
            <a:endParaRPr lang="en-US"/>
          </a:p>
        </p:txBody>
      </p:sp>
      <p:sp>
        <p:nvSpPr>
          <p:cNvPr id="51207" name="Rectangle 7"/>
          <p:cNvSpPr>
            <a:spLocks noGrp="1" noChangeArrowheads="1"/>
          </p:cNvSpPr>
          <p:nvPr>
            <p:ph type="sldNum" sz="quarter" idx="5"/>
          </p:nvPr>
        </p:nvSpPr>
        <p:spPr bwMode="auto">
          <a:xfrm>
            <a:off x="3956693" y="8818563"/>
            <a:ext cx="3026729" cy="463550"/>
          </a:xfrm>
          <a:prstGeom prst="rect">
            <a:avLst/>
          </a:prstGeom>
          <a:noFill/>
          <a:ln w="9525">
            <a:noFill/>
            <a:miter lim="800000"/>
            <a:headEnd/>
            <a:tailEnd/>
          </a:ln>
          <a:effectLst/>
        </p:spPr>
        <p:txBody>
          <a:bodyPr vert="horz" wrap="square" lIns="91329" tIns="45664" rIns="91329" bIns="45664" numCol="1" anchor="b" anchorCtr="0" compatLnSpc="1">
            <a:prstTxWarp prst="textNoShape">
              <a:avLst/>
            </a:prstTxWarp>
          </a:bodyPr>
          <a:lstStyle>
            <a:lvl1pPr algn="r" defTabSz="912813">
              <a:defRPr sz="1200">
                <a:latin typeface="Times New Roman" pitchFamily="18" charset="0"/>
              </a:defRPr>
            </a:lvl1pPr>
          </a:lstStyle>
          <a:p>
            <a:fld id="{22D8B181-F2DB-4314-84D1-0473164440DE}" type="slidenum">
              <a:rPr lang="en-US"/>
              <a:pPr/>
              <a:t>‹#›</a:t>
            </a:fld>
            <a:endParaRPr lang="en-US"/>
          </a:p>
        </p:txBody>
      </p:sp>
    </p:spTree>
    <p:extLst>
      <p:ext uri="{BB962C8B-B14F-4D97-AF65-F5344CB8AC3E}">
        <p14:creationId xmlns:p14="http://schemas.microsoft.com/office/powerpoint/2010/main" val="319188430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ibm.com/ibm/history/exhibits/mainframe/mainframe_PP4381.html"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en.wikipedia.org/wiki/Clifford_Stoll"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amazon.com/Statistics-Fourth-David-Freedman-ebook/dp/B00SLB5Q72"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towardsdatascience.com/correlation-is-not-causation-ae05d03c1f53"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radiologykey.com/computed-tomography-8/"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ECCF9F-9193-4F58-832D-835D23C91133}" type="slidenum">
              <a:rPr lang="en-US"/>
              <a:pPr/>
              <a:t>1</a:t>
            </a:fld>
            <a:endParaRPr lang="en-US" dirty="0"/>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10</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r>
              <a:rPr lang="en-US" dirty="0"/>
              <a:t>Photo credit: </a:t>
            </a:r>
            <a:r>
              <a:rPr lang="en-US" dirty="0">
                <a:hlinkClick r:id="rId3"/>
              </a:rPr>
              <a:t>https://www.ibm.com/ibm/history/exhibits/mainframe/mainframe_PP4381.html</a:t>
            </a: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11</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r>
              <a:rPr lang="en-US" dirty="0"/>
              <a:t>In the 1980s and 1990s I worked with Peter </a:t>
            </a:r>
            <a:r>
              <a:rPr lang="en-US" dirty="0" err="1"/>
              <a:t>Nathanielsz</a:t>
            </a:r>
            <a:r>
              <a:rPr lang="en-US" dirty="0"/>
              <a:t> (MD,</a:t>
            </a:r>
            <a:r>
              <a:rPr lang="en-US" baseline="0" dirty="0"/>
              <a:t> PhD, DVM) </a:t>
            </a:r>
            <a:r>
              <a:rPr lang="en-US" dirty="0"/>
              <a:t>and his group studying</a:t>
            </a:r>
            <a:r>
              <a:rPr lang="en-US" baseline="0" dirty="0"/>
              <a:t> determinants of premature birth.  He would hook up electrical leads to monitor muscle movement and distinguish contractions from other movements. </a:t>
            </a: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12</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r>
              <a:rPr lang="en-US" dirty="0"/>
              <a:t>4 GB was well beyond the storag</a:t>
            </a:r>
            <a:r>
              <a:rPr lang="en-US" baseline="0" dirty="0"/>
              <a:t>e capacity of those days (Volume).  Instead we summarized data as we went (using a Fast Fourier transform) and periodically saved those results.   Also Velocity:  we needed hardware to summarize the data, couldn’t do it using software. </a:t>
            </a: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13</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r>
              <a:rPr lang="en-US" dirty="0"/>
              <a:t>Only 13 animals.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14</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r>
              <a:rPr lang="en-US" dirty="0">
                <a:hlinkClick r:id="rId3"/>
              </a:rPr>
              <a:t>https://en.wikipedia.org/wiki/Clifford_Stoll</a:t>
            </a:r>
            <a:r>
              <a:rPr lang="en-US" dirty="0"/>
              <a:t>: Clifford Stoll, astronomer.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ECCF9F-9193-4F58-832D-835D23C91133}" type="slidenum">
              <a:rPr lang="en-US"/>
              <a:pPr/>
              <a:t>15</a:t>
            </a:fld>
            <a:endParaRPr lang="en-US" dirty="0"/>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ECCF9F-9193-4F58-832D-835D23C91133}" type="slidenum">
              <a:rPr lang="en-US"/>
              <a:pPr/>
              <a:t>16</a:t>
            </a:fld>
            <a:endParaRPr lang="en-US" dirty="0"/>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r>
              <a:rPr lang="en-US" dirty="0"/>
              <a:t>Just finished</a:t>
            </a:r>
            <a:r>
              <a:rPr lang="en-US" baseline="0" dirty="0"/>
              <a:t> </a:t>
            </a:r>
            <a:r>
              <a:rPr lang="en-US" baseline="0" dirty="0" err="1"/>
              <a:t>workding</a:t>
            </a:r>
            <a:r>
              <a:rPr lang="en-US" baseline="0" dirty="0"/>
              <a:t> </a:t>
            </a:r>
            <a:r>
              <a:rPr lang="en-US" dirty="0"/>
              <a:t>on a project merging Medicare</a:t>
            </a:r>
            <a:r>
              <a:rPr lang="en-US" baseline="0" dirty="0"/>
              <a:t> data with data collected in a cohort study.  Took 2.5 years to refine the algorithms for doing things like deciding on short versus long term nursing home stays.  </a:t>
            </a:r>
          </a:p>
          <a:p>
            <a:r>
              <a:rPr lang="en-US" baseline="0" dirty="0"/>
              <a:t>Can’t “look at your data”.  Need sophisticated visualization techniques to try to understand it and deal with anomalous data points.  </a:t>
            </a:r>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ECCF9F-9193-4F58-832D-835D23C91133}" type="slidenum">
              <a:rPr lang="en-US"/>
              <a:pPr/>
              <a:t>17</a:t>
            </a:fld>
            <a:endParaRPr lang="en-US" dirty="0"/>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r>
              <a:rPr lang="en-US" baseline="0" dirty="0"/>
              <a:t>Can’t manually build models in cases where there are a plethora of possible variables to include.  Even with the simplest linear models and 40 predictors there are 2^40 = 1.1x10^12 possible models (2^40).  If you could look at one model a second 24 hours a day it would take you about 35,000 years to consider them all. Many current projects have many more than 40 predictors and consider models that are much more complicated. </a:t>
            </a:r>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ECCF9F-9193-4F58-832D-835D23C91133}" type="slidenum">
              <a:rPr lang="en-US"/>
              <a:pPr/>
              <a:t>18</a:t>
            </a:fld>
            <a:endParaRPr lang="en-US" dirty="0"/>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ECCF9F-9193-4F58-832D-835D23C91133}" type="slidenum">
              <a:rPr lang="en-US"/>
              <a:pPr/>
              <a:t>19</a:t>
            </a:fld>
            <a:endParaRPr lang="en-US" dirty="0"/>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014796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ECCF9F-9193-4F58-832D-835D23C91133}" type="slidenum">
              <a:rPr lang="en-US"/>
              <a:pPr/>
              <a:t>2</a:t>
            </a:fld>
            <a:endParaRPr lang="en-US" dirty="0"/>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5580427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2823AB-45D5-4180-835E-8716BE037F4A}" type="slidenum">
              <a:rPr lang="en-US"/>
              <a:pPr/>
              <a:t>20</a:t>
            </a:fld>
            <a:endParaRPr lang="en-US"/>
          </a:p>
        </p:txBody>
      </p:sp>
      <p:sp>
        <p:nvSpPr>
          <p:cNvPr id="780290" name="Rectangle 2"/>
          <p:cNvSpPr>
            <a:spLocks noGrp="1" noRot="1" noChangeAspect="1" noChangeArrowheads="1" noTextEdit="1"/>
          </p:cNvSpPr>
          <p:nvPr>
            <p:ph type="sldImg"/>
          </p:nvPr>
        </p:nvSpPr>
        <p:spPr>
          <a:ln/>
        </p:spPr>
      </p:sp>
      <p:sp>
        <p:nvSpPr>
          <p:cNvPr id="780291" name="Rectangle 3"/>
          <p:cNvSpPr>
            <a:spLocks noGrp="1" noChangeArrowheads="1"/>
          </p:cNvSpPr>
          <p:nvPr>
            <p:ph type="body" idx="1"/>
          </p:nvPr>
        </p:nvSpPr>
        <p:spPr/>
        <p:txBody>
          <a:bodyPr/>
          <a:lstStyle/>
          <a:p>
            <a:r>
              <a:rPr lang="en-US" dirty="0"/>
              <a:t>Here is a lot of hype surrounding big data and data mining. </a:t>
            </a:r>
          </a:p>
          <a:p>
            <a:endParaRPr lang="en-US" dirty="0"/>
          </a:p>
          <a:p>
            <a:r>
              <a:rPr lang="en-US" dirty="0"/>
              <a:t>From</a:t>
            </a:r>
            <a:r>
              <a:rPr lang="en-US" baseline="0" dirty="0"/>
              <a:t> the PCORI “National Priorities for Research and Research Agenda” downloaded from </a:t>
            </a:r>
          </a:p>
          <a:p>
            <a:endParaRPr lang="en-US" baseline="0" dirty="0"/>
          </a:p>
          <a:p>
            <a:r>
              <a:rPr lang="en-US" dirty="0"/>
              <a:t>http://www.pcori.org/assets/PCORI-National-Priorities-and-Research-Agenda-2012-05-21-FINAL.pdf</a:t>
            </a:r>
          </a:p>
          <a:p>
            <a:endParaRPr lang="en-US" dirty="0"/>
          </a:p>
          <a:p>
            <a:r>
              <a:rPr lang="en-US" dirty="0"/>
              <a:t>On 7/11/12</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2823AB-45D5-4180-835E-8716BE037F4A}" type="slidenum">
              <a:rPr lang="en-US"/>
              <a:pPr/>
              <a:t>21</a:t>
            </a:fld>
            <a:endParaRPr lang="en-US"/>
          </a:p>
        </p:txBody>
      </p:sp>
      <p:sp>
        <p:nvSpPr>
          <p:cNvPr id="780290" name="Rectangle 2"/>
          <p:cNvSpPr>
            <a:spLocks noGrp="1" noRot="1" noChangeAspect="1" noChangeArrowheads="1" noTextEdit="1"/>
          </p:cNvSpPr>
          <p:nvPr>
            <p:ph type="sldImg"/>
          </p:nvPr>
        </p:nvSpPr>
        <p:spPr>
          <a:ln/>
        </p:spPr>
      </p:sp>
      <p:sp>
        <p:nvSpPr>
          <p:cNvPr id="780291" name="Rectangle 3"/>
          <p:cNvSpPr>
            <a:spLocks noGrp="1" noChangeArrowheads="1"/>
          </p:cNvSpPr>
          <p:nvPr>
            <p:ph type="body" idx="1"/>
          </p:nvPr>
        </p:nvSpPr>
        <p:spPr/>
        <p:txBody>
          <a:bodyPr/>
          <a:lstStyle/>
          <a:p>
            <a:endParaRPr lang="en-US" baseline="0"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ECCF9F-9193-4F58-832D-835D23C91133}" type="slidenum">
              <a:rPr lang="en-US"/>
              <a:pPr/>
              <a:t>22</a:t>
            </a:fld>
            <a:endParaRPr lang="en-US" dirty="0"/>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ECCF9F-9193-4F58-832D-835D23C91133}" type="slidenum">
              <a:rPr lang="en-US"/>
              <a:pPr/>
              <a:t>23</a:t>
            </a:fld>
            <a:endParaRPr lang="en-US" dirty="0"/>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r>
              <a:rPr lang="en-US" dirty="0"/>
              <a:t>Next slide:  But they aren’t a cure-all</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ECCF9F-9193-4F58-832D-835D23C91133}" type="slidenum">
              <a:rPr lang="en-US"/>
              <a:pPr/>
              <a:t>24</a:t>
            </a:fld>
            <a:endParaRPr lang="en-US" dirty="0"/>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r>
              <a:rPr lang="en-US" dirty="0"/>
              <a:t>Many venues of science rate the “quality” of evidence.  Here is a typical classification of the type</a:t>
            </a:r>
            <a:r>
              <a:rPr lang="en-US" baseline="0" dirty="0"/>
              <a:t> of study. </a:t>
            </a:r>
            <a:endParaRPr lang="en-US" dirty="0"/>
          </a:p>
          <a:p>
            <a:endParaRPr lang="en-US" dirty="0"/>
          </a:p>
          <a:p>
            <a:r>
              <a:rPr lang="en-US" dirty="0"/>
              <a:t>Most of the examples of big data are observational studies</a:t>
            </a:r>
            <a:r>
              <a:rPr lang="en-US" baseline="0" dirty="0"/>
              <a:t> not designed for research purposes.  That puts us way down on the list and suggests we need to take care.</a:t>
            </a:r>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25</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r>
              <a:rPr lang="en-US" dirty="0"/>
              <a:t>Example taken from Statistics by Freedman, Pisani, and Purves (</a:t>
            </a:r>
            <a:r>
              <a:rPr lang="en-US" dirty="0">
                <a:hlinkClick r:id="rId3"/>
              </a:rPr>
              <a:t>https://www.amazon.com/Statistics-Fourth-David-Freedman-ebook/dp/B00SLB5Q72</a:t>
            </a:r>
            <a:r>
              <a:rPr lang="en-US" dirty="0"/>
              <a:t>)</a:t>
            </a:r>
          </a:p>
        </p:txBody>
      </p:sp>
    </p:spTree>
    <p:extLst>
      <p:ext uri="{BB962C8B-B14F-4D97-AF65-F5344CB8AC3E}">
        <p14:creationId xmlns:p14="http://schemas.microsoft.com/office/powerpoint/2010/main" val="29464865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ECCF9F-9193-4F58-832D-835D23C91133}" type="slidenum">
              <a:rPr lang="en-US"/>
              <a:pPr/>
              <a:t>26</a:t>
            </a:fld>
            <a:endParaRPr lang="en-US" dirty="0"/>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ECCF9F-9193-4F58-832D-835D23C91133}" type="slidenum">
              <a:rPr lang="en-US"/>
              <a:pPr/>
              <a:t>27</a:t>
            </a:fld>
            <a:endParaRPr lang="en-US" dirty="0"/>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28</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29</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r>
              <a:rPr lang="en-US" dirty="0"/>
              <a:t>Photo credit: </a:t>
            </a:r>
            <a:r>
              <a:rPr lang="en-US" dirty="0">
                <a:hlinkClick r:id="rId3"/>
              </a:rPr>
              <a:t>https://towardsdatascience.com/correlation-is-not-causation-ae05d03c1f53</a:t>
            </a:r>
            <a:endParaRPr lang="en-US" dirty="0"/>
          </a:p>
        </p:txBody>
      </p:sp>
    </p:spTree>
    <p:extLst>
      <p:ext uri="{BB962C8B-B14F-4D97-AF65-F5344CB8AC3E}">
        <p14:creationId xmlns:p14="http://schemas.microsoft.com/office/powerpoint/2010/main" val="32652117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ECCF9F-9193-4F58-832D-835D23C91133}" type="slidenum">
              <a:rPr lang="en-US"/>
              <a:pPr/>
              <a:t>3</a:t>
            </a:fld>
            <a:endParaRPr lang="en-US" dirty="0"/>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9779567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30</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31</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32</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r>
              <a:rPr lang="en-US" dirty="0"/>
              <a:t>Can we use the frequency of Google searches to predict the </a:t>
            </a:r>
            <a:r>
              <a:rPr lang="en-US"/>
              <a:t>flu</a:t>
            </a:r>
            <a:r>
              <a:rPr lang="en-US" baseline="0"/>
              <a:t> epidemic?  </a:t>
            </a:r>
            <a:r>
              <a:rPr lang="en-US" baseline="0" dirty="0"/>
              <a:t>For example, monitoring the frequency of a search such as “cold or flu remedy”.</a:t>
            </a:r>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33</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34</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r>
              <a:rPr lang="en-US" dirty="0"/>
              <a:t>W</a:t>
            </a:r>
            <a:r>
              <a:rPr lang="en-US" baseline="0" dirty="0"/>
              <a:t>ere able to accurately predict the CDC reported percentages of ILI (influenza like visits) before they were released in 2008 (correlation between actual and predicted of 0.96).   </a:t>
            </a:r>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35</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r>
              <a:rPr lang="en-US" dirty="0"/>
              <a:t>But</a:t>
            </a:r>
            <a:r>
              <a:rPr lang="en-US" baseline="0" dirty="0"/>
              <a:t> it broke in 2009 and, after recalibration, again in 2012.</a:t>
            </a:r>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36</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r>
              <a:rPr lang="en-US" dirty="0"/>
              <a:t>So a massive amount of data</a:t>
            </a:r>
            <a:r>
              <a:rPr lang="en-US" baseline="0" dirty="0"/>
              <a:t> but a small amount of information in terms of flu seasons. </a:t>
            </a:r>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37</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ECCF9F-9193-4F58-832D-835D23C91133}" type="slidenum">
              <a:rPr lang="en-US"/>
              <a:pPr/>
              <a:t>38</a:t>
            </a:fld>
            <a:endParaRPr lang="en-US" dirty="0"/>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ECCF9F-9193-4F58-832D-835D23C91133}" type="slidenum">
              <a:rPr lang="en-US"/>
              <a:pPr/>
              <a:t>39</a:t>
            </a:fld>
            <a:endParaRPr lang="en-US" dirty="0"/>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4</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ECCF9F-9193-4F58-832D-835D23C91133}" type="slidenum">
              <a:rPr lang="en-US"/>
              <a:pPr/>
              <a:t>40</a:t>
            </a:fld>
            <a:endParaRPr lang="en-US" dirty="0"/>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ECCF9F-9193-4F58-832D-835D23C91133}" type="slidenum">
              <a:rPr lang="en-US"/>
              <a:pPr/>
              <a:t>41</a:t>
            </a:fld>
            <a:endParaRPr lang="en-US" dirty="0"/>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r>
              <a:rPr lang="en-US" dirty="0"/>
              <a:t>Called potential</a:t>
            </a:r>
            <a:r>
              <a:rPr lang="en-US" baseline="0" dirty="0"/>
              <a:t> outcomes or counterfactuals</a:t>
            </a:r>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42</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43</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r>
              <a:rPr lang="en-US" dirty="0"/>
              <a:t>“Spurious</a:t>
            </a:r>
            <a:r>
              <a:rPr lang="en-US" baseline="0" dirty="0"/>
              <a:t> correlation” is a bit of a lazy phrase, but I will stick with it because it is evocative.  Correlation between two variables that is not the result of any direct relationship.    There is a whole web site devoted to it.  </a:t>
            </a:r>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44</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r>
              <a:rPr lang="en-US" dirty="0"/>
              <a:t>Not</a:t>
            </a:r>
            <a:r>
              <a:rPr lang="en-US" baseline="0" dirty="0"/>
              <a:t> a general recommendation for stepwise. </a:t>
            </a:r>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45</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46</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47</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48</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49</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3167104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7169F7-B22D-4033-90D2-783A340C6A1A}" type="slidenum">
              <a:rPr lang="en-US"/>
              <a:pPr/>
              <a:t>5</a:t>
            </a:fld>
            <a:endParaRPr lang="en-US"/>
          </a:p>
        </p:txBody>
      </p:sp>
      <p:sp>
        <p:nvSpPr>
          <p:cNvPr id="363522" name="Rectangle 2"/>
          <p:cNvSpPr>
            <a:spLocks noGrp="1" noRot="1" noChangeAspect="1" noChangeArrowheads="1" noTextEdit="1"/>
          </p:cNvSpPr>
          <p:nvPr>
            <p:ph type="sldImg"/>
          </p:nvPr>
        </p:nvSpPr>
        <p:spPr>
          <a:ln/>
        </p:spPr>
      </p:sp>
      <p:sp>
        <p:nvSpPr>
          <p:cNvPr id="363523" name="Rectangle 3"/>
          <p:cNvSpPr>
            <a:spLocks noGrp="1" noChangeArrowheads="1"/>
          </p:cNvSpPr>
          <p:nvPr>
            <p:ph type="body" idx="1"/>
          </p:nvPr>
        </p:nvSpPr>
        <p:spPr/>
        <p:txBody>
          <a:bodyPr/>
          <a:lstStyle/>
          <a:p>
            <a:pPr>
              <a:buFontTx/>
              <a:buNone/>
            </a:pP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6</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7</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42487060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8</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9</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r>
              <a:rPr lang="en-US" dirty="0">
                <a:hlinkClick r:id="rId3"/>
              </a:rPr>
              <a:t>Photo credit: https://radiologykey.com/computed-tomography-8/</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85762"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endParaRPr lang="en-US"/>
          </a:p>
        </p:txBody>
      </p:sp>
      <p:sp>
        <p:nvSpPr>
          <p:cNvPr id="885763" name="Rectangle 3"/>
          <p:cNvSpPr>
            <a:spLocks noGrp="1" noChangeArrowheads="1"/>
          </p:cNvSpPr>
          <p:nvPr>
            <p:ph type="ctrTitle"/>
          </p:nvPr>
        </p:nvSpPr>
        <p:spPr>
          <a:xfrm>
            <a:off x="315913" y="466725"/>
            <a:ext cx="6781800" cy="2133600"/>
          </a:xfrm>
        </p:spPr>
        <p:txBody>
          <a:bodyPr/>
          <a:lstStyle>
            <a:lvl1pPr algn="r">
              <a:defRPr sz="4000"/>
            </a:lvl1pPr>
          </a:lstStyle>
          <a:p>
            <a:r>
              <a:rPr lang="en-US" altLang="en-US"/>
              <a:t>Click to edit Master title style</a:t>
            </a:r>
          </a:p>
        </p:txBody>
      </p:sp>
      <p:sp>
        <p:nvSpPr>
          <p:cNvPr id="88576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p>
        </p:txBody>
      </p:sp>
      <p:sp>
        <p:nvSpPr>
          <p:cNvPr id="885765" name="Rectangle 5"/>
          <p:cNvSpPr>
            <a:spLocks noGrp="1" noChangeArrowheads="1"/>
          </p:cNvSpPr>
          <p:nvPr>
            <p:ph type="dt" sz="half" idx="2"/>
          </p:nvPr>
        </p:nvSpPr>
        <p:spPr/>
        <p:txBody>
          <a:bodyPr/>
          <a:lstStyle>
            <a:lvl1pPr>
              <a:defRPr/>
            </a:lvl1pPr>
          </a:lstStyle>
          <a:p>
            <a:endParaRPr lang="en-US" altLang="en-US"/>
          </a:p>
        </p:txBody>
      </p:sp>
      <p:sp>
        <p:nvSpPr>
          <p:cNvPr id="885766" name="Rectangle 6"/>
          <p:cNvSpPr>
            <a:spLocks noGrp="1" noChangeArrowheads="1"/>
          </p:cNvSpPr>
          <p:nvPr>
            <p:ph type="ftr" sz="quarter" idx="3"/>
          </p:nvPr>
        </p:nvSpPr>
        <p:spPr/>
        <p:txBody>
          <a:bodyPr/>
          <a:lstStyle>
            <a:lvl1pPr>
              <a:defRPr/>
            </a:lvl1pPr>
          </a:lstStyle>
          <a:p>
            <a:endParaRPr lang="en-US" altLang="en-US"/>
          </a:p>
        </p:txBody>
      </p:sp>
      <p:sp>
        <p:nvSpPr>
          <p:cNvPr id="885767" name="Rectangle 7"/>
          <p:cNvSpPr>
            <a:spLocks noGrp="1" noChangeArrowheads="1"/>
          </p:cNvSpPr>
          <p:nvPr>
            <p:ph type="sldNum" sz="quarter" idx="4"/>
          </p:nvPr>
        </p:nvSpPr>
        <p:spPr/>
        <p:txBody>
          <a:bodyPr/>
          <a:lstStyle>
            <a:lvl1pPr>
              <a:defRPr/>
            </a:lvl1pPr>
          </a:lstStyle>
          <a:p>
            <a:fld id="{5038617A-5722-459E-B98B-844ACF7CC57E}" type="slidenum">
              <a:rPr lang="en-US" altLang="en-US"/>
              <a:pPr/>
              <a:t>‹#›</a:t>
            </a:fld>
            <a:endParaRPr lang="en-US" altLang="en-US"/>
          </a:p>
        </p:txBody>
      </p:sp>
      <p:sp>
        <p:nvSpPr>
          <p:cNvPr id="885768" name="Line 8"/>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endParaRPr lang="en-US"/>
          </a:p>
        </p:txBody>
      </p:sp>
      <p:grpSp>
        <p:nvGrpSpPr>
          <p:cNvPr id="885769" name="Group 9"/>
          <p:cNvGrpSpPr>
            <a:grpSpLocks/>
          </p:cNvGrpSpPr>
          <p:nvPr/>
        </p:nvGrpSpPr>
        <p:grpSpPr bwMode="auto">
          <a:xfrm>
            <a:off x="7315200" y="3124200"/>
            <a:ext cx="1676400" cy="2057400"/>
            <a:chOff x="2928" y="2256"/>
            <a:chExt cx="1411" cy="1581"/>
          </a:xfrm>
        </p:grpSpPr>
        <p:pic>
          <p:nvPicPr>
            <p:cNvPr id="885770" name="Picture 10"/>
            <p:cNvPicPr>
              <a:picLocks noChangeAspect="1" noChangeArrowheads="1"/>
            </p:cNvPicPr>
            <p:nvPr userDrawn="1"/>
          </p:nvPicPr>
          <p:blipFill>
            <a:blip r:embed="rId2" cstate="print"/>
            <a:srcRect r="76732"/>
            <a:stretch>
              <a:fillRect/>
            </a:stretch>
          </p:blipFill>
          <p:spPr bwMode="auto">
            <a:xfrm>
              <a:off x="2928" y="2256"/>
              <a:ext cx="502" cy="1581"/>
            </a:xfrm>
            <a:prstGeom prst="rect">
              <a:avLst/>
            </a:prstGeom>
            <a:noFill/>
            <a:ln w="9525">
              <a:noFill/>
              <a:miter lim="800000"/>
              <a:headEnd/>
              <a:tailEnd/>
            </a:ln>
          </p:spPr>
        </p:pic>
        <p:pic>
          <p:nvPicPr>
            <p:cNvPr id="885771" name="Picture 11"/>
            <p:cNvPicPr>
              <a:picLocks noChangeAspect="1" noChangeArrowheads="1"/>
            </p:cNvPicPr>
            <p:nvPr userDrawn="1"/>
          </p:nvPicPr>
          <p:blipFill>
            <a:blip r:embed="rId2" cstate="print"/>
            <a:srcRect l="36649" r="20030"/>
            <a:stretch>
              <a:fillRect/>
            </a:stretch>
          </p:blipFill>
          <p:spPr bwMode="auto">
            <a:xfrm>
              <a:off x="3408" y="2256"/>
              <a:ext cx="931" cy="1581"/>
            </a:xfrm>
            <a:prstGeom prst="rect">
              <a:avLst/>
            </a:prstGeom>
            <a:noFill/>
            <a:ln w="9525">
              <a:noFill/>
              <a:miter lim="800000"/>
              <a:headEnd/>
              <a:tailEnd/>
            </a:ln>
          </p:spPr>
        </p:pic>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E66F7483-A273-41FC-8884-D1D65B5779DB}" type="slidenum">
              <a:rPr lang="en-US" altLang="en-US"/>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60086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22238"/>
            <a:ext cx="6019800" cy="6008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BF03A21A-81C0-49D3-803A-4EE76AD073AA}" type="slidenum">
              <a:rPr lang="en-US" altLang="en-US"/>
              <a:pPr/>
              <a:t>‹#›</a:t>
            </a:fld>
            <a:endParaRPr lang="en-U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a:t>Click to edit Master title style</a:t>
            </a:r>
          </a:p>
        </p:txBody>
      </p:sp>
      <p:sp>
        <p:nvSpPr>
          <p:cNvPr id="3" name="Text Placeholder 2"/>
          <p:cNvSpPr>
            <a:spLocks noGrp="1"/>
          </p:cNvSpPr>
          <p:nvPr>
            <p:ph type="body" sz="half" idx="1"/>
          </p:nvPr>
        </p:nvSpPr>
        <p:spPr>
          <a:xfrm>
            <a:off x="457200" y="1719263"/>
            <a:ext cx="4038600" cy="4411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19263"/>
            <a:ext cx="4038600" cy="4411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8400"/>
            <a:ext cx="21336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fld id="{38A0FA47-EEEB-4909-948F-21F2801D6FCB}" type="slidenum">
              <a:rPr lang="en-US" altLang="en-US"/>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31D51B42-EF23-4C1D-A7B8-C9349215426B}" type="slidenum">
              <a:rPr lang="en-US" altLang="en-US"/>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8DBFF761-B768-4E79-AD5B-47FA290199AA}" type="slidenum">
              <a:rPr lang="en-US" altLang="en-US"/>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534CD4A1-3323-4068-994C-BBAEA53FCF04}" type="slidenum">
              <a:rPr lang="en-US" altLang="en-US"/>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7CEC6848-545F-4744-8BA3-931D4DAAD357}" type="slidenum">
              <a:rPr lang="en-US" altLang="en-US"/>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AC741B52-0666-4625-8C55-3C61C60B7BAD}" type="slidenum">
              <a:rPr lang="en-US" altLang="en-US"/>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603BAEBC-16C0-4792-AAA9-8BE6079DAB08}" type="slidenum">
              <a:rPr lang="en-US" altLang="en-US"/>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9BD2FD05-363B-4001-9A4E-616DF85875A2}" type="slidenum">
              <a:rPr lang="en-US" altLang="en-US"/>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5D50EF18-1CBA-44A8-B1AB-0834E7783E9A}" type="slidenum">
              <a:rPr lang="en-US" altLang="en-US"/>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4738" name="Line 2"/>
          <p:cNvSpPr>
            <a:spLocks noChangeShapeType="1"/>
          </p:cNvSpPr>
          <p:nvPr/>
        </p:nvSpPr>
        <p:spPr bwMode="auto">
          <a:xfrm>
            <a:off x="7962900" y="152400"/>
            <a:ext cx="0" cy="1524000"/>
          </a:xfrm>
          <a:prstGeom prst="line">
            <a:avLst/>
          </a:prstGeom>
          <a:noFill/>
          <a:ln w="9525">
            <a:solidFill>
              <a:schemeClr val="tx1"/>
            </a:solidFill>
            <a:round/>
            <a:headEnd/>
            <a:tailEnd/>
          </a:ln>
          <a:effectLst/>
        </p:spPr>
        <p:txBody>
          <a:bodyPr/>
          <a:lstStyle/>
          <a:p>
            <a:endParaRPr lang="en-US"/>
          </a:p>
        </p:txBody>
      </p:sp>
      <p:sp>
        <p:nvSpPr>
          <p:cNvPr id="884739" name="Rectangle 3"/>
          <p:cNvSpPr>
            <a:spLocks noGrp="1" noChangeArrowheads="1"/>
          </p:cNvSpPr>
          <p:nvPr>
            <p:ph type="title"/>
          </p:nvPr>
        </p:nvSpPr>
        <p:spPr bwMode="auto">
          <a:xfrm>
            <a:off x="457200" y="122238"/>
            <a:ext cx="7543800" cy="1295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884740" name="Rectangle 4"/>
          <p:cNvSpPr>
            <a:spLocks noGrp="1" noChangeArrowheads="1"/>
          </p:cNvSpPr>
          <p:nvPr>
            <p:ph type="body" idx="1"/>
          </p:nvPr>
        </p:nvSpPr>
        <p:spPr bwMode="auto">
          <a:xfrm>
            <a:off x="457200" y="1719263"/>
            <a:ext cx="8229600" cy="44116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884741" name="Rectangle 5"/>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00"/>
            </a:lvl1pPr>
          </a:lstStyle>
          <a:p>
            <a:endParaRPr lang="en-US" altLang="en-US"/>
          </a:p>
        </p:txBody>
      </p:sp>
      <p:sp>
        <p:nvSpPr>
          <p:cNvPr id="884742" name="Rectangle 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endParaRPr lang="en-US" altLang="en-US"/>
          </a:p>
        </p:txBody>
      </p:sp>
      <p:sp>
        <p:nvSpPr>
          <p:cNvPr id="884743" name="Rectangle 7"/>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fld id="{A90B5C0E-589F-4E14-B71E-B75129FFCB44}" type="slidenum">
              <a:rPr lang="en-US" altLang="en-US"/>
              <a:pPr/>
              <a:t>‹#›</a:t>
            </a:fld>
            <a:endParaRPr lang="en-US" altLang="en-US"/>
          </a:p>
        </p:txBody>
      </p:sp>
      <p:grpSp>
        <p:nvGrpSpPr>
          <p:cNvPr id="884744" name="Group 8"/>
          <p:cNvGrpSpPr>
            <a:grpSpLocks/>
          </p:cNvGrpSpPr>
          <p:nvPr/>
        </p:nvGrpSpPr>
        <p:grpSpPr bwMode="auto">
          <a:xfrm>
            <a:off x="8077200" y="304800"/>
            <a:ext cx="914400" cy="1219200"/>
            <a:chOff x="2928" y="2256"/>
            <a:chExt cx="1411" cy="1581"/>
          </a:xfrm>
        </p:grpSpPr>
        <p:pic>
          <p:nvPicPr>
            <p:cNvPr id="884745" name="Picture 9"/>
            <p:cNvPicPr>
              <a:picLocks noChangeAspect="1" noChangeArrowheads="1"/>
            </p:cNvPicPr>
            <p:nvPr userDrawn="1"/>
          </p:nvPicPr>
          <p:blipFill>
            <a:blip r:embed="rId14" cstate="print"/>
            <a:srcRect r="76732"/>
            <a:stretch>
              <a:fillRect/>
            </a:stretch>
          </p:blipFill>
          <p:spPr bwMode="auto">
            <a:xfrm>
              <a:off x="2928" y="2256"/>
              <a:ext cx="502" cy="1581"/>
            </a:xfrm>
            <a:prstGeom prst="rect">
              <a:avLst/>
            </a:prstGeom>
            <a:noFill/>
            <a:ln w="9525">
              <a:noFill/>
              <a:miter lim="800000"/>
              <a:headEnd/>
              <a:tailEnd/>
            </a:ln>
          </p:spPr>
        </p:pic>
        <p:pic>
          <p:nvPicPr>
            <p:cNvPr id="884746" name="Picture 10"/>
            <p:cNvPicPr>
              <a:picLocks noChangeAspect="1" noChangeArrowheads="1"/>
            </p:cNvPicPr>
            <p:nvPr userDrawn="1"/>
          </p:nvPicPr>
          <p:blipFill>
            <a:blip r:embed="rId14" cstate="print"/>
            <a:srcRect l="36649" r="20030"/>
            <a:stretch>
              <a:fillRect/>
            </a:stretch>
          </p:blipFill>
          <p:spPr bwMode="auto">
            <a:xfrm>
              <a:off x="3408" y="2256"/>
              <a:ext cx="931" cy="1581"/>
            </a:xfrm>
            <a:prstGeom prst="rect">
              <a:avLst/>
            </a:prstGeom>
            <a:noFill/>
            <a:ln w="9525">
              <a:noFill/>
              <a:miter lim="800000"/>
              <a:headEnd/>
              <a:tailEnd/>
            </a:ln>
          </p:spPr>
        </p:pic>
      </p:grpSp>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Lst>
  <p:hf hdr="0" ftr="0" dt="0"/>
  <p:txStyles>
    <p:titleStyle>
      <a:lvl1pPr algn="l" rtl="0" fontAlgn="base">
        <a:spcBef>
          <a:spcPct val="0"/>
        </a:spcBef>
        <a:spcAft>
          <a:spcPct val="0"/>
        </a:spcAft>
        <a:defRPr sz="3200" b="1">
          <a:solidFill>
            <a:schemeClr val="tx2"/>
          </a:solidFill>
          <a:latin typeface="+mj-lt"/>
          <a:ea typeface="+mj-ea"/>
          <a:cs typeface="+mj-cs"/>
        </a:defRPr>
      </a:lvl1pPr>
      <a:lvl2pPr algn="l" rtl="0" fontAlgn="base">
        <a:spcBef>
          <a:spcPct val="0"/>
        </a:spcBef>
        <a:spcAft>
          <a:spcPct val="0"/>
        </a:spcAft>
        <a:defRPr sz="3200" b="1">
          <a:solidFill>
            <a:schemeClr val="tx2"/>
          </a:solidFill>
          <a:latin typeface="Arial" charset="0"/>
        </a:defRPr>
      </a:lvl2pPr>
      <a:lvl3pPr algn="l" rtl="0" fontAlgn="base">
        <a:spcBef>
          <a:spcPct val="0"/>
        </a:spcBef>
        <a:spcAft>
          <a:spcPct val="0"/>
        </a:spcAft>
        <a:defRPr sz="3200" b="1">
          <a:solidFill>
            <a:schemeClr val="tx2"/>
          </a:solidFill>
          <a:latin typeface="Arial" charset="0"/>
        </a:defRPr>
      </a:lvl3pPr>
      <a:lvl4pPr algn="l" rtl="0" fontAlgn="base">
        <a:spcBef>
          <a:spcPct val="0"/>
        </a:spcBef>
        <a:spcAft>
          <a:spcPct val="0"/>
        </a:spcAft>
        <a:defRPr sz="3200" b="1">
          <a:solidFill>
            <a:schemeClr val="tx2"/>
          </a:solidFill>
          <a:latin typeface="Arial" charset="0"/>
        </a:defRPr>
      </a:lvl4pPr>
      <a:lvl5pPr algn="l" rtl="0" fontAlgn="base">
        <a:spcBef>
          <a:spcPct val="0"/>
        </a:spcBef>
        <a:spcAft>
          <a:spcPct val="0"/>
        </a:spcAft>
        <a:defRPr sz="3200" b="1">
          <a:solidFill>
            <a:schemeClr val="tx2"/>
          </a:solidFill>
          <a:latin typeface="Arial" charset="0"/>
        </a:defRPr>
      </a:lvl5pPr>
      <a:lvl6pPr marL="457200" algn="l" rtl="0" fontAlgn="base">
        <a:spcBef>
          <a:spcPct val="0"/>
        </a:spcBef>
        <a:spcAft>
          <a:spcPct val="0"/>
        </a:spcAft>
        <a:defRPr sz="3200" b="1">
          <a:solidFill>
            <a:schemeClr val="tx2"/>
          </a:solidFill>
          <a:latin typeface="Arial" charset="0"/>
        </a:defRPr>
      </a:lvl6pPr>
      <a:lvl7pPr marL="914400" algn="l" rtl="0" fontAlgn="base">
        <a:spcBef>
          <a:spcPct val="0"/>
        </a:spcBef>
        <a:spcAft>
          <a:spcPct val="0"/>
        </a:spcAft>
        <a:defRPr sz="3200" b="1">
          <a:solidFill>
            <a:schemeClr val="tx2"/>
          </a:solidFill>
          <a:latin typeface="Arial" charset="0"/>
        </a:defRPr>
      </a:lvl7pPr>
      <a:lvl8pPr marL="1371600" algn="l" rtl="0" fontAlgn="base">
        <a:spcBef>
          <a:spcPct val="0"/>
        </a:spcBef>
        <a:spcAft>
          <a:spcPct val="0"/>
        </a:spcAft>
        <a:defRPr sz="3200" b="1">
          <a:solidFill>
            <a:schemeClr val="tx2"/>
          </a:solidFill>
          <a:latin typeface="Arial" charset="0"/>
        </a:defRPr>
      </a:lvl8pPr>
      <a:lvl9pPr marL="1828800" algn="l" rtl="0" fontAlgn="base">
        <a:spcBef>
          <a:spcPct val="0"/>
        </a:spcBef>
        <a:spcAft>
          <a:spcPct val="0"/>
        </a:spcAft>
        <a:defRPr sz="3200" b="1">
          <a:solidFill>
            <a:schemeClr val="tx2"/>
          </a:solidFill>
          <a:latin typeface="Arial" charset="0"/>
        </a:defRPr>
      </a:lvl9pPr>
    </p:titleStyle>
    <p:bodyStyle>
      <a:lvl1pPr marL="342900" indent="-342900" algn="l" rtl="0" fontAlgn="base">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fontAlgn="base">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fontAlgn="base">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fontAlgn="base">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emf"/></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mailto:aaron.scheffler@ucsf.edu"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 Id="rId5" Type="http://schemas.openxmlformats.org/officeDocument/2006/relationships/hyperlink" Target="https://courses.ucsf.edu/course/view.php?id=7510" TargetMode="External"/><Relationship Id="rId4" Type="http://schemas.openxmlformats.org/officeDocument/2006/relationships/hyperlink" Target="https://orange.biolab.si/download/"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9870B718-DDF0-42E1-B0F6-66C7AE31B706}" type="slidenum">
              <a:rPr lang="en-US" altLang="en-US"/>
              <a:pPr/>
              <a:t>1</a:t>
            </a:fld>
            <a:endParaRPr lang="en-US" altLang="en-US" dirty="0"/>
          </a:p>
        </p:txBody>
      </p:sp>
      <p:sp>
        <p:nvSpPr>
          <p:cNvPr id="728066" name="Rectangle 1026"/>
          <p:cNvSpPr>
            <a:spLocks noGrp="1" noChangeArrowheads="1"/>
          </p:cNvSpPr>
          <p:nvPr>
            <p:ph type="title"/>
          </p:nvPr>
        </p:nvSpPr>
        <p:spPr/>
        <p:txBody>
          <a:bodyPr/>
          <a:lstStyle/>
          <a:p>
            <a:r>
              <a:rPr lang="en-US" dirty="0" err="1"/>
              <a:t>Biostat</a:t>
            </a:r>
            <a:r>
              <a:rPr lang="en-US" dirty="0"/>
              <a:t> 202:  Opportunities and Challenges of “Big Data”</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09436"/>
            <a:ext cx="9144000" cy="5143500"/>
          </a:xfrm>
          <a:prstGeom prst="rect">
            <a:avLst/>
          </a:prstGeom>
        </p:spPr>
      </p:pic>
    </p:spTree>
    <p:extLst>
      <p:ext uri="{BB962C8B-B14F-4D97-AF65-F5344CB8AC3E}">
        <p14:creationId xmlns:p14="http://schemas.microsoft.com/office/powerpoint/2010/main" val="24447239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10</a:t>
            </a:fld>
            <a:endParaRPr lang="en-US" altLang="en-US"/>
          </a:p>
        </p:txBody>
      </p:sp>
      <p:sp>
        <p:nvSpPr>
          <p:cNvPr id="728066" name="Rectangle 1026"/>
          <p:cNvSpPr>
            <a:spLocks noGrp="1" noChangeArrowheads="1"/>
          </p:cNvSpPr>
          <p:nvPr>
            <p:ph type="title"/>
          </p:nvPr>
        </p:nvSpPr>
        <p:spPr>
          <a:xfrm>
            <a:off x="402771" y="0"/>
            <a:ext cx="7924800" cy="1295400"/>
          </a:xfrm>
        </p:spPr>
        <p:txBody>
          <a:bodyPr/>
          <a:lstStyle/>
          <a:p>
            <a:r>
              <a:rPr lang="en-US" dirty="0"/>
              <a:t>Is Big Data new?</a:t>
            </a:r>
          </a:p>
        </p:txBody>
      </p:sp>
      <p:sp>
        <p:nvSpPr>
          <p:cNvPr id="728067" name="Rectangle 1027"/>
          <p:cNvSpPr>
            <a:spLocks noGrp="1" noChangeArrowheads="1"/>
          </p:cNvSpPr>
          <p:nvPr>
            <p:ph type="body" idx="1"/>
          </p:nvPr>
        </p:nvSpPr>
        <p:spPr>
          <a:xfrm>
            <a:off x="359228" y="1371600"/>
            <a:ext cx="8632371" cy="4411662"/>
          </a:xfrm>
          <a:solidFill>
            <a:schemeClr val="bg1"/>
          </a:solidFill>
        </p:spPr>
        <p:txBody>
          <a:bodyPr/>
          <a:lstStyle/>
          <a:p>
            <a:pPr marL="0" indent="0">
              <a:lnSpc>
                <a:spcPct val="90000"/>
              </a:lnSpc>
              <a:buSzTx/>
              <a:buNone/>
            </a:pPr>
            <a:r>
              <a:rPr lang="en-US" dirty="0"/>
              <a:t>So even in my father’s time, he had “big” data.  </a:t>
            </a:r>
          </a:p>
          <a:p>
            <a:pPr marL="0" indent="0">
              <a:lnSpc>
                <a:spcPct val="90000"/>
              </a:lnSpc>
              <a:buSzTx/>
              <a:buNone/>
            </a:pPr>
            <a:endParaRPr lang="en-US" dirty="0"/>
          </a:p>
          <a:p>
            <a:pPr marL="0" indent="0">
              <a:lnSpc>
                <a:spcPct val="90000"/>
              </a:lnSpc>
              <a:buSzTx/>
              <a:buNone/>
            </a:pPr>
            <a:endParaRPr lang="en-US" dirty="0"/>
          </a:p>
          <a:p>
            <a:pPr marL="0" indent="0">
              <a:lnSpc>
                <a:spcPct val="90000"/>
              </a:lnSpc>
              <a:buSzTx/>
              <a:buNone/>
            </a:pPr>
            <a:endParaRPr lang="en-US" dirty="0"/>
          </a:p>
          <a:p>
            <a:pPr marL="0" indent="0">
              <a:lnSpc>
                <a:spcPct val="90000"/>
              </a:lnSpc>
              <a:buSzTx/>
              <a:buNone/>
            </a:pPr>
            <a:endParaRPr lang="en-US" dirty="0"/>
          </a:p>
          <a:p>
            <a:pPr marL="0" indent="0">
              <a:lnSpc>
                <a:spcPct val="90000"/>
              </a:lnSpc>
              <a:buSzTx/>
              <a:buNone/>
            </a:pPr>
            <a:endParaRPr lang="en-US" dirty="0"/>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sp>
        <p:nvSpPr>
          <p:cNvPr id="4" name="TextBox 3"/>
          <p:cNvSpPr txBox="1"/>
          <p:nvPr/>
        </p:nvSpPr>
        <p:spPr>
          <a:xfrm>
            <a:off x="5334000" y="2296838"/>
            <a:ext cx="3810000" cy="2862322"/>
          </a:xfrm>
          <a:prstGeom prst="rect">
            <a:avLst/>
          </a:prstGeom>
          <a:noFill/>
        </p:spPr>
        <p:txBody>
          <a:bodyPr wrap="square" rtlCol="0">
            <a:spAutoFit/>
          </a:bodyPr>
          <a:lstStyle/>
          <a:p>
            <a:pPr algn="l"/>
            <a:r>
              <a:rPr lang="en-US" sz="3000" dirty="0"/>
              <a:t>Scan needed to be put onto 12 inch floppy disk and physically mailed to doctor’s office, compressed first.</a:t>
            </a:r>
          </a:p>
        </p:txBody>
      </p:sp>
      <p:pic>
        <p:nvPicPr>
          <p:cNvPr id="3" name="Picture 2">
            <a:extLst>
              <a:ext uri="{FF2B5EF4-FFF2-40B4-BE49-F238E27FC236}">
                <a16:creationId xmlns:a16="http://schemas.microsoft.com/office/drawing/2014/main" id="{E6CF0A95-665F-C942-BE05-A39D77CA99FA}"/>
              </a:ext>
            </a:extLst>
          </p:cNvPr>
          <p:cNvPicPr>
            <a:picLocks noChangeAspect="1"/>
          </p:cNvPicPr>
          <p:nvPr/>
        </p:nvPicPr>
        <p:blipFill>
          <a:blip r:embed="rId3"/>
          <a:stretch>
            <a:fillRect/>
          </a:stretch>
        </p:blipFill>
        <p:spPr>
          <a:xfrm>
            <a:off x="202550" y="1935098"/>
            <a:ext cx="4521850" cy="3666365"/>
          </a:xfrm>
          <a:prstGeom prst="rect">
            <a:avLst/>
          </a:prstGeom>
        </p:spPr>
      </p:pic>
      <p:sp>
        <p:nvSpPr>
          <p:cNvPr id="12" name="TextBox 11">
            <a:extLst>
              <a:ext uri="{FF2B5EF4-FFF2-40B4-BE49-F238E27FC236}">
                <a16:creationId xmlns:a16="http://schemas.microsoft.com/office/drawing/2014/main" id="{08486D54-CDBE-5940-B2D7-A14193F11E5A}"/>
              </a:ext>
            </a:extLst>
          </p:cNvPr>
          <p:cNvSpPr txBox="1"/>
          <p:nvPr/>
        </p:nvSpPr>
        <p:spPr>
          <a:xfrm>
            <a:off x="743710" y="5730978"/>
            <a:ext cx="8247889" cy="553998"/>
          </a:xfrm>
          <a:prstGeom prst="rect">
            <a:avLst/>
          </a:prstGeom>
          <a:noFill/>
        </p:spPr>
        <p:txBody>
          <a:bodyPr wrap="square" rtlCol="0">
            <a:spAutoFit/>
          </a:bodyPr>
          <a:lstStyle/>
          <a:p>
            <a:pPr algn="l"/>
            <a:r>
              <a:rPr lang="en-US" sz="3000" dirty="0"/>
              <a:t>Today it goes to the cloud, straight to iPad!</a:t>
            </a:r>
          </a:p>
        </p:txBody>
      </p:sp>
    </p:spTree>
    <p:extLst>
      <p:ext uri="{BB962C8B-B14F-4D97-AF65-F5344CB8AC3E}">
        <p14:creationId xmlns:p14="http://schemas.microsoft.com/office/powerpoint/2010/main" val="7321151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11</a:t>
            </a:fld>
            <a:endParaRPr lang="en-US" altLang="en-US"/>
          </a:p>
        </p:txBody>
      </p:sp>
      <p:sp>
        <p:nvSpPr>
          <p:cNvPr id="728066" name="Rectangle 1026"/>
          <p:cNvSpPr>
            <a:spLocks noGrp="1" noChangeArrowheads="1"/>
          </p:cNvSpPr>
          <p:nvPr>
            <p:ph type="title"/>
          </p:nvPr>
        </p:nvSpPr>
        <p:spPr/>
        <p:txBody>
          <a:bodyPr/>
          <a:lstStyle/>
          <a:p>
            <a:r>
              <a:rPr lang="en-US" dirty="0"/>
              <a:t>Big Data in the 1990s </a:t>
            </a:r>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50" y="1600200"/>
            <a:ext cx="9004300" cy="2825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81000" y="4425950"/>
            <a:ext cx="8458200" cy="1815882"/>
          </a:xfrm>
          <a:prstGeom prst="rect">
            <a:avLst/>
          </a:prstGeom>
          <a:noFill/>
        </p:spPr>
        <p:txBody>
          <a:bodyPr wrap="square" rtlCol="0">
            <a:spAutoFit/>
          </a:bodyPr>
          <a:lstStyle/>
          <a:p>
            <a:pPr algn="l"/>
            <a:r>
              <a:rPr lang="en-US" sz="2800" u="sng" dirty="0"/>
              <a:t>Methods</a:t>
            </a:r>
            <a:r>
              <a:rPr lang="en-US" sz="2800" dirty="0"/>
              <a:t>:  Continuous EMG …were sampled at 32 Hz …  Fast Fourier Transform and power spectrum analysis were performed …to quantify </a:t>
            </a:r>
            <a:r>
              <a:rPr lang="en-US" sz="2800" dirty="0" err="1"/>
              <a:t>myometrial</a:t>
            </a:r>
            <a:r>
              <a:rPr lang="en-US" sz="2800" dirty="0"/>
              <a:t> activity as contractures or contractions. </a:t>
            </a:r>
          </a:p>
        </p:txBody>
      </p:sp>
    </p:spTree>
    <p:extLst>
      <p:ext uri="{BB962C8B-B14F-4D97-AF65-F5344CB8AC3E}">
        <p14:creationId xmlns:p14="http://schemas.microsoft.com/office/powerpoint/2010/main" val="35684672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12</a:t>
            </a:fld>
            <a:endParaRPr lang="en-US" altLang="en-US"/>
          </a:p>
        </p:txBody>
      </p:sp>
      <p:sp>
        <p:nvSpPr>
          <p:cNvPr id="728066" name="Rectangle 1026"/>
          <p:cNvSpPr>
            <a:spLocks noGrp="1" noChangeArrowheads="1"/>
          </p:cNvSpPr>
          <p:nvPr>
            <p:ph type="title"/>
          </p:nvPr>
        </p:nvSpPr>
        <p:spPr/>
        <p:txBody>
          <a:bodyPr/>
          <a:lstStyle/>
          <a:p>
            <a:r>
              <a:rPr lang="en-US" dirty="0"/>
              <a:t>Big Data in the 1990s</a:t>
            </a:r>
          </a:p>
        </p:txBody>
      </p:sp>
      <p:sp>
        <p:nvSpPr>
          <p:cNvPr id="728067" name="Rectangle 1027"/>
          <p:cNvSpPr>
            <a:spLocks noGrp="1" noChangeArrowheads="1"/>
          </p:cNvSpPr>
          <p:nvPr>
            <p:ph type="body" idx="1"/>
          </p:nvPr>
        </p:nvSpPr>
        <p:spPr/>
        <p:txBody>
          <a:bodyPr/>
          <a:lstStyle/>
          <a:p>
            <a:pPr>
              <a:lnSpc>
                <a:spcPct val="90000"/>
              </a:lnSpc>
              <a:buSzTx/>
              <a:buFont typeface="Wingdings" panose="05000000000000000000" pitchFamily="2" charset="2"/>
              <a:buChar char=""/>
            </a:pPr>
            <a:r>
              <a:rPr lang="en-US" dirty="0"/>
              <a:t>13 baboons studied.</a:t>
            </a:r>
          </a:p>
          <a:p>
            <a:pPr>
              <a:lnSpc>
                <a:spcPct val="90000"/>
              </a:lnSpc>
              <a:buSzTx/>
              <a:buFont typeface="Wingdings" panose="05000000000000000000" pitchFamily="2" charset="2"/>
              <a:buChar char=""/>
            </a:pPr>
            <a:r>
              <a:rPr lang="en-US" dirty="0"/>
              <a:t>At least two electrical leads per animal.</a:t>
            </a:r>
          </a:p>
          <a:p>
            <a:pPr>
              <a:lnSpc>
                <a:spcPct val="90000"/>
              </a:lnSpc>
              <a:buSzTx/>
              <a:buFont typeface="Wingdings" panose="05000000000000000000" pitchFamily="2" charset="2"/>
              <a:buChar char=""/>
            </a:pPr>
            <a:r>
              <a:rPr lang="en-US" dirty="0"/>
              <a:t>Up to 67 days of observation.</a:t>
            </a:r>
          </a:p>
          <a:p>
            <a:pPr>
              <a:lnSpc>
                <a:spcPct val="90000"/>
              </a:lnSpc>
              <a:buSzTx/>
              <a:buFont typeface="Wingdings" panose="05000000000000000000" pitchFamily="2" charset="2"/>
              <a:buChar char=""/>
            </a:pPr>
            <a:r>
              <a:rPr lang="en-US" dirty="0"/>
              <a:t>Record electrical activity of uterine muscles 32 times per second</a:t>
            </a:r>
          </a:p>
          <a:p>
            <a:pPr marL="0" indent="0">
              <a:lnSpc>
                <a:spcPct val="90000"/>
              </a:lnSpc>
              <a:buSzTx/>
              <a:buNone/>
            </a:pPr>
            <a:endParaRPr lang="en-US" dirty="0"/>
          </a:p>
          <a:p>
            <a:pPr marL="0" indent="0">
              <a:lnSpc>
                <a:spcPct val="90000"/>
              </a:lnSpc>
              <a:buSzTx/>
              <a:buNone/>
            </a:pPr>
            <a:r>
              <a:rPr lang="en-US" dirty="0"/>
              <a:t>About 4.8 billion data points (~4.5 GB)</a:t>
            </a:r>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spTree>
    <p:extLst>
      <p:ext uri="{BB962C8B-B14F-4D97-AF65-F5344CB8AC3E}">
        <p14:creationId xmlns:p14="http://schemas.microsoft.com/office/powerpoint/2010/main" val="1880480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28067">
                                            <p:txEl>
                                              <p:pRg st="5" end="5"/>
                                            </p:txEl>
                                          </p:spTgt>
                                        </p:tgtEl>
                                        <p:attrNameLst>
                                          <p:attrName>style.visibility</p:attrName>
                                        </p:attrNameLst>
                                      </p:cBhvr>
                                      <p:to>
                                        <p:strVal val="visible"/>
                                      </p:to>
                                    </p:set>
                                    <p:animEffect transition="in" filter="fade">
                                      <p:cBhvr>
                                        <p:cTn id="7" dur="500"/>
                                        <p:tgtEl>
                                          <p:spTgt spid="72806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13</a:t>
            </a:fld>
            <a:endParaRPr lang="en-US" altLang="en-US"/>
          </a:p>
        </p:txBody>
      </p:sp>
      <p:sp>
        <p:nvSpPr>
          <p:cNvPr id="728066" name="Rectangle 1026"/>
          <p:cNvSpPr>
            <a:spLocks noGrp="1" noChangeArrowheads="1"/>
          </p:cNvSpPr>
          <p:nvPr>
            <p:ph type="title"/>
          </p:nvPr>
        </p:nvSpPr>
        <p:spPr/>
        <p:txBody>
          <a:bodyPr/>
          <a:lstStyle/>
          <a:p>
            <a:r>
              <a:rPr lang="en-US" dirty="0"/>
              <a:t>Thought #2</a:t>
            </a:r>
          </a:p>
        </p:txBody>
      </p:sp>
      <p:sp>
        <p:nvSpPr>
          <p:cNvPr id="728067" name="Rectangle 1027"/>
          <p:cNvSpPr>
            <a:spLocks noGrp="1" noChangeArrowheads="1"/>
          </p:cNvSpPr>
          <p:nvPr>
            <p:ph type="body" idx="1"/>
          </p:nvPr>
        </p:nvSpPr>
        <p:spPr/>
        <p:txBody>
          <a:bodyPr/>
          <a:lstStyle/>
          <a:p>
            <a:pPr>
              <a:lnSpc>
                <a:spcPct val="90000"/>
              </a:lnSpc>
              <a:buSzTx/>
              <a:buFont typeface="Wingdings" panose="05000000000000000000" pitchFamily="2" charset="2"/>
              <a:buChar char=""/>
            </a:pPr>
            <a:r>
              <a:rPr lang="en-US" sz="3200" dirty="0"/>
              <a:t>Big data isn’t the same as big information.</a:t>
            </a:r>
          </a:p>
          <a:p>
            <a:pPr marL="0" indent="0">
              <a:lnSpc>
                <a:spcPct val="90000"/>
              </a:lnSpc>
              <a:buSzTx/>
              <a:buNone/>
            </a:pPr>
            <a:endParaRPr lang="en-US" sz="3200" dirty="0"/>
          </a:p>
          <a:p>
            <a:pPr marL="0" indent="0">
              <a:lnSpc>
                <a:spcPct val="90000"/>
              </a:lnSpc>
              <a:buSzTx/>
              <a:buNone/>
            </a:pPr>
            <a:r>
              <a:rPr lang="en-US" sz="3200" dirty="0"/>
              <a:t>In this example, 4.8 billion data points from only 13 animals.</a:t>
            </a:r>
          </a:p>
          <a:p>
            <a:pPr>
              <a:lnSpc>
                <a:spcPct val="90000"/>
              </a:lnSpc>
              <a:buSzTx/>
              <a:buFont typeface="Wingdings" panose="05000000000000000000" pitchFamily="2" charset="2"/>
              <a:buChar char=""/>
            </a:pPr>
            <a:endParaRPr lang="en-US" sz="3200" dirty="0"/>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spTree>
    <p:extLst>
      <p:ext uri="{BB962C8B-B14F-4D97-AF65-F5344CB8AC3E}">
        <p14:creationId xmlns:p14="http://schemas.microsoft.com/office/powerpoint/2010/main" val="3739290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28067">
                                            <p:txEl>
                                              <p:pRg st="0" end="0"/>
                                            </p:txEl>
                                          </p:spTgt>
                                        </p:tgtEl>
                                        <p:attrNameLst>
                                          <p:attrName>style.visibility</p:attrName>
                                        </p:attrNameLst>
                                      </p:cBhvr>
                                      <p:to>
                                        <p:strVal val="visible"/>
                                      </p:to>
                                    </p:set>
                                    <p:animEffect transition="in" filter="fade">
                                      <p:cBhvr>
                                        <p:cTn id="7" dur="500"/>
                                        <p:tgtEl>
                                          <p:spTgt spid="7280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28067">
                                            <p:txEl>
                                              <p:pRg st="2" end="2"/>
                                            </p:txEl>
                                          </p:spTgt>
                                        </p:tgtEl>
                                        <p:attrNameLst>
                                          <p:attrName>style.visibility</p:attrName>
                                        </p:attrNameLst>
                                      </p:cBhvr>
                                      <p:to>
                                        <p:strVal val="visible"/>
                                      </p:to>
                                    </p:set>
                                    <p:animEffect transition="in" filter="fade">
                                      <p:cBhvr>
                                        <p:cTn id="12" dur="500"/>
                                        <p:tgtEl>
                                          <p:spTgt spid="72806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14</a:t>
            </a:fld>
            <a:endParaRPr lang="en-US" altLang="en-US"/>
          </a:p>
        </p:txBody>
      </p:sp>
      <p:sp>
        <p:nvSpPr>
          <p:cNvPr id="728067" name="Rectangle 1027"/>
          <p:cNvSpPr>
            <a:spLocks noGrp="1" noChangeArrowheads="1"/>
          </p:cNvSpPr>
          <p:nvPr>
            <p:ph type="body" idx="1"/>
          </p:nvPr>
        </p:nvSpPr>
        <p:spPr>
          <a:xfrm>
            <a:off x="509954" y="152400"/>
            <a:ext cx="8610600" cy="4419600"/>
          </a:xfrm>
          <a:solidFill>
            <a:schemeClr val="bg1"/>
          </a:solidFill>
        </p:spPr>
        <p:txBody>
          <a:bodyPr/>
          <a:lstStyle/>
          <a:p>
            <a:pPr marL="0" indent="0">
              <a:buNone/>
            </a:pPr>
            <a:r>
              <a:rPr lang="en-US" sz="3200" dirty="0"/>
              <a:t>Data isn't information. ... Information, unlike data, is useful. While there’s a gulf between data and information, there’s a wide ocean between information and knowledge. What turns the gears in our brains isn't information, but ideas, inventions, and inspiration. Knowledge—not information—implies understanding. And beyond knowledge lies what we should be seeking: wisdom. </a:t>
            </a:r>
            <a:br>
              <a:rPr lang="en-US" sz="3200" dirty="0"/>
            </a:br>
            <a:endParaRPr lang="en-US" sz="3200" dirty="0"/>
          </a:p>
          <a:p>
            <a:pPr marL="0" indent="0">
              <a:buNone/>
            </a:pPr>
            <a:r>
              <a:rPr lang="en-US" sz="3200" dirty="0"/>
              <a:t>— Clifford Stoll, </a:t>
            </a:r>
            <a:r>
              <a:rPr lang="en-US" sz="3200" i="1" dirty="0"/>
              <a:t>High-Tech Heretic: Reflections of a Computer Contrarian</a:t>
            </a:r>
            <a:r>
              <a:rPr lang="en-US" sz="3200" dirty="0"/>
              <a:t> (2000), pp. 185-186.</a:t>
            </a:r>
          </a:p>
          <a:p>
            <a:pPr marL="0" indent="0">
              <a:lnSpc>
                <a:spcPct val="90000"/>
              </a:lnSpc>
              <a:buSzTx/>
              <a:buNone/>
            </a:pPr>
            <a:endParaRPr lang="en-US" sz="3200" dirty="0"/>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spTree>
    <p:extLst>
      <p:ext uri="{BB962C8B-B14F-4D97-AF65-F5344CB8AC3E}">
        <p14:creationId xmlns:p14="http://schemas.microsoft.com/office/powerpoint/2010/main" val="37884399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9870B718-DDF0-42E1-B0F6-66C7AE31B706}" type="slidenum">
              <a:rPr lang="en-US" altLang="en-US"/>
              <a:pPr/>
              <a:t>15</a:t>
            </a:fld>
            <a:endParaRPr lang="en-US" altLang="en-US" dirty="0"/>
          </a:p>
        </p:txBody>
      </p:sp>
      <p:sp>
        <p:nvSpPr>
          <p:cNvPr id="728066" name="Rectangle 1026"/>
          <p:cNvSpPr>
            <a:spLocks noGrp="1" noChangeArrowheads="1"/>
          </p:cNvSpPr>
          <p:nvPr>
            <p:ph type="title"/>
          </p:nvPr>
        </p:nvSpPr>
        <p:spPr>
          <a:xfrm>
            <a:off x="457200" y="-230301"/>
            <a:ext cx="7543800" cy="1295400"/>
          </a:xfrm>
        </p:spPr>
        <p:txBody>
          <a:bodyPr/>
          <a:lstStyle/>
          <a:p>
            <a:r>
              <a:rPr lang="en-US" dirty="0"/>
              <a:t>What is “Big Data” today?</a:t>
            </a:r>
          </a:p>
        </p:txBody>
      </p:sp>
      <p:sp>
        <p:nvSpPr>
          <p:cNvPr id="728067" name="Rectangle 1027"/>
          <p:cNvSpPr>
            <a:spLocks noGrp="1" noChangeArrowheads="1"/>
          </p:cNvSpPr>
          <p:nvPr>
            <p:ph type="body" idx="1"/>
          </p:nvPr>
        </p:nvSpPr>
        <p:spPr>
          <a:xfrm>
            <a:off x="457200" y="1292643"/>
            <a:ext cx="8229600" cy="4411662"/>
          </a:xfrm>
        </p:spPr>
        <p:txBody>
          <a:bodyPr/>
          <a:lstStyle/>
          <a:p>
            <a:pPr marL="571500" indent="-571500">
              <a:lnSpc>
                <a:spcPct val="90000"/>
              </a:lnSpc>
              <a:buSzTx/>
              <a:buFont typeface="Monotype Sorts" pitchFamily="2" charset="2"/>
              <a:buAutoNum type="arabicPeriod"/>
            </a:pPr>
            <a:r>
              <a:rPr lang="en-US" dirty="0"/>
              <a:t>Electronic health records (EHR).</a:t>
            </a:r>
          </a:p>
          <a:p>
            <a:pPr marL="571500" indent="-571500">
              <a:lnSpc>
                <a:spcPct val="90000"/>
              </a:lnSpc>
              <a:buSzTx/>
              <a:buFont typeface="Monotype Sorts" pitchFamily="2" charset="2"/>
              <a:buAutoNum type="arabicPeriod"/>
            </a:pPr>
            <a:r>
              <a:rPr lang="en-US" dirty="0"/>
              <a:t>Data collected electronically at a personal level (e.g., </a:t>
            </a:r>
            <a:r>
              <a:rPr lang="en-US" dirty="0" err="1"/>
              <a:t>Fitbit</a:t>
            </a:r>
            <a:r>
              <a:rPr lang="en-US" dirty="0"/>
              <a:t> monitors).</a:t>
            </a:r>
          </a:p>
          <a:p>
            <a:pPr marL="571500" indent="-571500">
              <a:lnSpc>
                <a:spcPct val="90000"/>
              </a:lnSpc>
              <a:buSzTx/>
              <a:buFont typeface="Monotype Sorts" pitchFamily="2" charset="2"/>
              <a:buAutoNum type="arabicPeriod"/>
            </a:pPr>
            <a:r>
              <a:rPr lang="en-US" dirty="0"/>
              <a:t>Web based surveillance (e.g., Google Flu Trends).</a:t>
            </a:r>
          </a:p>
          <a:p>
            <a:pPr marL="571500" indent="-571500">
              <a:lnSpc>
                <a:spcPct val="90000"/>
              </a:lnSpc>
              <a:buSzTx/>
              <a:buFont typeface="Monotype Sorts" pitchFamily="2" charset="2"/>
              <a:buAutoNum type="arabicPeriod"/>
            </a:pPr>
            <a:r>
              <a:rPr lang="en-US" dirty="0"/>
              <a:t>Imaging data (e.g., CAT Scan, MRIs). </a:t>
            </a:r>
          </a:p>
          <a:p>
            <a:pPr marL="571500" indent="-571500">
              <a:lnSpc>
                <a:spcPct val="90000"/>
              </a:lnSpc>
              <a:buSzTx/>
              <a:buFont typeface="Monotype Sorts" pitchFamily="2" charset="2"/>
              <a:buAutoNum type="arabicPeriod"/>
            </a:pPr>
            <a:r>
              <a:rPr lang="en-US" dirty="0"/>
              <a:t>Digital Exhaust (noun).  Unstructured information or data that is a by-product of the online activities of Internet users.</a:t>
            </a:r>
          </a:p>
          <a:p>
            <a:pPr marL="571500" indent="-571500">
              <a:lnSpc>
                <a:spcPct val="90000"/>
              </a:lnSpc>
              <a:buSzTx/>
              <a:buFont typeface="Monotype Sorts" pitchFamily="2" charset="2"/>
              <a:buAutoNum type="arabicPeriod"/>
            </a:pPr>
            <a:r>
              <a:rPr lang="en-US" dirty="0"/>
              <a:t>Omics data (e.g.,  genomic, proteomic, or </a:t>
            </a:r>
            <a:r>
              <a:rPr lang="en-US" dirty="0" err="1"/>
              <a:t>exposome</a:t>
            </a:r>
            <a:r>
              <a:rPr lang="en-US" dirty="0"/>
              <a:t>)</a:t>
            </a:r>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dirty="0">
              <a:latin typeface="Book Antiqua" pitchFamily="18" charset="0"/>
            </a:endParaRPr>
          </a:p>
        </p:txBody>
      </p:sp>
    </p:spTree>
    <p:extLst>
      <p:ext uri="{BB962C8B-B14F-4D97-AF65-F5344CB8AC3E}">
        <p14:creationId xmlns:p14="http://schemas.microsoft.com/office/powerpoint/2010/main" val="904808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28067">
                                            <p:txEl>
                                              <p:pRg st="0" end="0"/>
                                            </p:txEl>
                                          </p:spTgt>
                                        </p:tgtEl>
                                        <p:attrNameLst>
                                          <p:attrName>style.visibility</p:attrName>
                                        </p:attrNameLst>
                                      </p:cBhvr>
                                      <p:to>
                                        <p:strVal val="visible"/>
                                      </p:to>
                                    </p:set>
                                    <p:anim calcmode="lin" valueType="num">
                                      <p:cBhvr additive="base">
                                        <p:cTn id="7" dur="500" fill="hold"/>
                                        <p:tgtEl>
                                          <p:spTgt spid="7280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280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28067">
                                            <p:txEl>
                                              <p:pRg st="1" end="1"/>
                                            </p:txEl>
                                          </p:spTgt>
                                        </p:tgtEl>
                                        <p:attrNameLst>
                                          <p:attrName>style.visibility</p:attrName>
                                        </p:attrNameLst>
                                      </p:cBhvr>
                                      <p:to>
                                        <p:strVal val="visible"/>
                                      </p:to>
                                    </p:set>
                                    <p:anim calcmode="lin" valueType="num">
                                      <p:cBhvr additive="base">
                                        <p:cTn id="13" dur="500" fill="hold"/>
                                        <p:tgtEl>
                                          <p:spTgt spid="72806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2806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28067">
                                            <p:txEl>
                                              <p:pRg st="2" end="2"/>
                                            </p:txEl>
                                          </p:spTgt>
                                        </p:tgtEl>
                                        <p:attrNameLst>
                                          <p:attrName>style.visibility</p:attrName>
                                        </p:attrNameLst>
                                      </p:cBhvr>
                                      <p:to>
                                        <p:strVal val="visible"/>
                                      </p:to>
                                    </p:set>
                                    <p:anim calcmode="lin" valueType="num">
                                      <p:cBhvr additive="base">
                                        <p:cTn id="19" dur="500" fill="hold"/>
                                        <p:tgtEl>
                                          <p:spTgt spid="72806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2806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28067">
                                            <p:txEl>
                                              <p:pRg st="3" end="3"/>
                                            </p:txEl>
                                          </p:spTgt>
                                        </p:tgtEl>
                                        <p:attrNameLst>
                                          <p:attrName>style.visibility</p:attrName>
                                        </p:attrNameLst>
                                      </p:cBhvr>
                                      <p:to>
                                        <p:strVal val="visible"/>
                                      </p:to>
                                    </p:set>
                                    <p:anim calcmode="lin" valueType="num">
                                      <p:cBhvr additive="base">
                                        <p:cTn id="25" dur="500" fill="hold"/>
                                        <p:tgtEl>
                                          <p:spTgt spid="72806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2806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28067">
                                            <p:txEl>
                                              <p:pRg st="4" end="4"/>
                                            </p:txEl>
                                          </p:spTgt>
                                        </p:tgtEl>
                                        <p:attrNameLst>
                                          <p:attrName>style.visibility</p:attrName>
                                        </p:attrNameLst>
                                      </p:cBhvr>
                                      <p:to>
                                        <p:strVal val="visible"/>
                                      </p:to>
                                    </p:set>
                                    <p:anim calcmode="lin" valueType="num">
                                      <p:cBhvr additive="base">
                                        <p:cTn id="31" dur="500" fill="hold"/>
                                        <p:tgtEl>
                                          <p:spTgt spid="72806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2806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28067">
                                            <p:txEl>
                                              <p:pRg st="5" end="5"/>
                                            </p:txEl>
                                          </p:spTgt>
                                        </p:tgtEl>
                                        <p:attrNameLst>
                                          <p:attrName>style.visibility</p:attrName>
                                        </p:attrNameLst>
                                      </p:cBhvr>
                                      <p:to>
                                        <p:strVal val="visible"/>
                                      </p:to>
                                    </p:set>
                                    <p:anim calcmode="lin" valueType="num">
                                      <p:cBhvr additive="base">
                                        <p:cTn id="37" dur="500" fill="hold"/>
                                        <p:tgtEl>
                                          <p:spTgt spid="72806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2806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8067"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9870B718-DDF0-42E1-B0F6-66C7AE31B706}" type="slidenum">
              <a:rPr lang="en-US" altLang="en-US"/>
              <a:pPr/>
              <a:t>16</a:t>
            </a:fld>
            <a:endParaRPr lang="en-US" altLang="en-US" dirty="0"/>
          </a:p>
        </p:txBody>
      </p:sp>
      <p:sp>
        <p:nvSpPr>
          <p:cNvPr id="728066" name="Rectangle 1026"/>
          <p:cNvSpPr>
            <a:spLocks noGrp="1" noChangeArrowheads="1"/>
          </p:cNvSpPr>
          <p:nvPr>
            <p:ph type="title"/>
          </p:nvPr>
        </p:nvSpPr>
        <p:spPr>
          <a:xfrm>
            <a:off x="457200" y="-230306"/>
            <a:ext cx="7543800" cy="1295400"/>
          </a:xfrm>
        </p:spPr>
        <p:txBody>
          <a:bodyPr/>
          <a:lstStyle/>
          <a:p>
            <a:r>
              <a:rPr lang="en-US" dirty="0"/>
              <a:t>What is “Big Data” today?</a:t>
            </a:r>
          </a:p>
        </p:txBody>
      </p:sp>
      <p:sp>
        <p:nvSpPr>
          <p:cNvPr id="728067" name="Rectangle 1027"/>
          <p:cNvSpPr>
            <a:spLocks noGrp="1" noChangeArrowheads="1"/>
          </p:cNvSpPr>
          <p:nvPr>
            <p:ph type="body" idx="1"/>
          </p:nvPr>
        </p:nvSpPr>
        <p:spPr>
          <a:xfrm>
            <a:off x="457200" y="1347728"/>
            <a:ext cx="8458200" cy="4411662"/>
          </a:xfrm>
          <a:solidFill>
            <a:schemeClr val="bg1"/>
          </a:solidFill>
        </p:spPr>
        <p:txBody>
          <a:bodyPr/>
          <a:lstStyle/>
          <a:p>
            <a:pPr marL="0" indent="0">
              <a:lnSpc>
                <a:spcPct val="90000"/>
              </a:lnSpc>
              <a:buSzTx/>
              <a:buNone/>
            </a:pPr>
            <a:r>
              <a:rPr lang="en-US" dirty="0"/>
              <a:t>Is “big data” really any different than what we have been doing for decades other than a steady increase in volume?  </a:t>
            </a:r>
          </a:p>
          <a:p>
            <a:pPr marL="0" indent="0">
              <a:lnSpc>
                <a:spcPct val="90000"/>
              </a:lnSpc>
              <a:buSzTx/>
              <a:buNone/>
            </a:pPr>
            <a:r>
              <a:rPr lang="en-US" dirty="0"/>
              <a:t>Yes </a:t>
            </a:r>
          </a:p>
          <a:p>
            <a:pPr>
              <a:lnSpc>
                <a:spcPct val="90000"/>
              </a:lnSpc>
              <a:buSzPct val="50000"/>
            </a:pPr>
            <a:r>
              <a:rPr lang="en-US" dirty="0"/>
              <a:t>Handling poor quality and heterogeneous data.</a:t>
            </a:r>
          </a:p>
          <a:p>
            <a:pPr>
              <a:lnSpc>
                <a:spcPct val="90000"/>
              </a:lnSpc>
              <a:buSzPct val="50000"/>
            </a:pPr>
            <a:r>
              <a:rPr lang="en-US" dirty="0"/>
              <a:t>Harder to practice reproducible research.</a:t>
            </a:r>
          </a:p>
          <a:p>
            <a:pPr>
              <a:lnSpc>
                <a:spcPct val="90000"/>
              </a:lnSpc>
              <a:buSzPct val="50000"/>
            </a:pPr>
            <a:r>
              <a:rPr lang="en-US" dirty="0"/>
              <a:t>Dealing with data “velocity.”</a:t>
            </a:r>
          </a:p>
          <a:p>
            <a:pPr>
              <a:lnSpc>
                <a:spcPct val="90000"/>
              </a:lnSpc>
              <a:buSzPct val="50000"/>
            </a:pPr>
            <a:r>
              <a:rPr lang="en-US" dirty="0"/>
              <a:t>Possibility of real time decision making.</a:t>
            </a:r>
          </a:p>
          <a:p>
            <a:pPr>
              <a:lnSpc>
                <a:spcPct val="90000"/>
              </a:lnSpc>
              <a:buSzPct val="50000"/>
            </a:pPr>
            <a:r>
              <a:rPr lang="en-US" dirty="0"/>
              <a:t>Algorithmic association detection.  “Data mining” and “machine learning.”</a:t>
            </a:r>
          </a:p>
          <a:p>
            <a:pPr>
              <a:lnSpc>
                <a:spcPct val="90000"/>
              </a:lnSpc>
              <a:buSzPct val="50000"/>
            </a:pPr>
            <a:endParaRPr lang="en-US" dirty="0"/>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dirty="0">
              <a:latin typeface="Book Antiqua" pitchFamily="18" charset="0"/>
            </a:endParaRPr>
          </a:p>
        </p:txBody>
      </p:sp>
    </p:spTree>
    <p:extLst>
      <p:ext uri="{BB962C8B-B14F-4D97-AF65-F5344CB8AC3E}">
        <p14:creationId xmlns:p14="http://schemas.microsoft.com/office/powerpoint/2010/main" val="105309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728067">
                                            <p:txEl>
                                              <p:pRg st="1" end="1"/>
                                            </p:txEl>
                                          </p:spTgt>
                                        </p:tgtEl>
                                        <p:attrNameLst>
                                          <p:attrName>style.visibility</p:attrName>
                                        </p:attrNameLst>
                                      </p:cBhvr>
                                      <p:to>
                                        <p:strVal val="visible"/>
                                      </p:to>
                                    </p:set>
                                    <p:anim calcmode="lin" valueType="num">
                                      <p:cBhvr additive="base">
                                        <p:cTn id="7" dur="500" fill="hold"/>
                                        <p:tgtEl>
                                          <p:spTgt spid="728067">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2806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728067">
                                            <p:txEl>
                                              <p:pRg st="2" end="2"/>
                                            </p:txEl>
                                          </p:spTgt>
                                        </p:tgtEl>
                                        <p:attrNameLst>
                                          <p:attrName>style.visibility</p:attrName>
                                        </p:attrNameLst>
                                      </p:cBhvr>
                                      <p:to>
                                        <p:strVal val="visible"/>
                                      </p:to>
                                    </p:set>
                                    <p:anim calcmode="lin" valueType="num">
                                      <p:cBhvr additive="base">
                                        <p:cTn id="13" dur="500" fill="hold"/>
                                        <p:tgtEl>
                                          <p:spTgt spid="728067">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72806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728067">
                                            <p:txEl>
                                              <p:pRg st="3" end="3"/>
                                            </p:txEl>
                                          </p:spTgt>
                                        </p:tgtEl>
                                        <p:attrNameLst>
                                          <p:attrName>style.visibility</p:attrName>
                                        </p:attrNameLst>
                                      </p:cBhvr>
                                      <p:to>
                                        <p:strVal val="visible"/>
                                      </p:to>
                                    </p:set>
                                    <p:anim calcmode="lin" valueType="num">
                                      <p:cBhvr additive="base">
                                        <p:cTn id="19" dur="500" fill="hold"/>
                                        <p:tgtEl>
                                          <p:spTgt spid="728067">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72806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728067">
                                            <p:txEl>
                                              <p:pRg st="4" end="4"/>
                                            </p:txEl>
                                          </p:spTgt>
                                        </p:tgtEl>
                                        <p:attrNameLst>
                                          <p:attrName>style.visibility</p:attrName>
                                        </p:attrNameLst>
                                      </p:cBhvr>
                                      <p:to>
                                        <p:strVal val="visible"/>
                                      </p:to>
                                    </p:set>
                                    <p:anim calcmode="lin" valueType="num">
                                      <p:cBhvr additive="base">
                                        <p:cTn id="25" dur="500" fill="hold"/>
                                        <p:tgtEl>
                                          <p:spTgt spid="728067">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72806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728067">
                                            <p:txEl>
                                              <p:pRg st="5" end="5"/>
                                            </p:txEl>
                                          </p:spTgt>
                                        </p:tgtEl>
                                        <p:attrNameLst>
                                          <p:attrName>style.visibility</p:attrName>
                                        </p:attrNameLst>
                                      </p:cBhvr>
                                      <p:to>
                                        <p:strVal val="visible"/>
                                      </p:to>
                                    </p:set>
                                    <p:anim calcmode="lin" valueType="num">
                                      <p:cBhvr additive="base">
                                        <p:cTn id="31" dur="500" fill="hold"/>
                                        <p:tgtEl>
                                          <p:spTgt spid="728067">
                                            <p:txEl>
                                              <p:pRg st="5" end="5"/>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728067">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728067">
                                            <p:txEl>
                                              <p:pRg st="6" end="6"/>
                                            </p:txEl>
                                          </p:spTgt>
                                        </p:tgtEl>
                                        <p:attrNameLst>
                                          <p:attrName>style.visibility</p:attrName>
                                        </p:attrNameLst>
                                      </p:cBhvr>
                                      <p:to>
                                        <p:strVal val="visible"/>
                                      </p:to>
                                    </p:set>
                                    <p:anim calcmode="lin" valueType="num">
                                      <p:cBhvr additive="base">
                                        <p:cTn id="37" dur="500" fill="hold"/>
                                        <p:tgtEl>
                                          <p:spTgt spid="728067">
                                            <p:txEl>
                                              <p:pRg st="6" end="6"/>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728067">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9870B718-DDF0-42E1-B0F6-66C7AE31B706}" type="slidenum">
              <a:rPr lang="en-US" altLang="en-US"/>
              <a:pPr/>
              <a:t>17</a:t>
            </a:fld>
            <a:endParaRPr lang="en-US" altLang="en-US" dirty="0"/>
          </a:p>
        </p:txBody>
      </p:sp>
      <p:sp>
        <p:nvSpPr>
          <p:cNvPr id="728066" name="Rectangle 1026"/>
          <p:cNvSpPr>
            <a:spLocks noGrp="1" noChangeArrowheads="1"/>
          </p:cNvSpPr>
          <p:nvPr>
            <p:ph type="title"/>
          </p:nvPr>
        </p:nvSpPr>
        <p:spPr/>
        <p:txBody>
          <a:bodyPr/>
          <a:lstStyle/>
          <a:p>
            <a:r>
              <a:rPr lang="en-US" dirty="0"/>
              <a:t>Why data mining?</a:t>
            </a:r>
          </a:p>
        </p:txBody>
      </p:sp>
      <p:sp>
        <p:nvSpPr>
          <p:cNvPr id="728067" name="Rectangle 1027"/>
          <p:cNvSpPr>
            <a:spLocks noGrp="1" noChangeArrowheads="1"/>
          </p:cNvSpPr>
          <p:nvPr>
            <p:ph type="body" idx="1"/>
          </p:nvPr>
        </p:nvSpPr>
        <p:spPr>
          <a:xfrm>
            <a:off x="457200" y="1524000"/>
            <a:ext cx="8610600" cy="4572000"/>
          </a:xfrm>
        </p:spPr>
        <p:txBody>
          <a:bodyPr/>
          <a:lstStyle/>
          <a:p>
            <a:pPr>
              <a:lnSpc>
                <a:spcPct val="90000"/>
              </a:lnSpc>
              <a:buSzTx/>
              <a:buFont typeface="Wingdings" pitchFamily="2" charset="2"/>
              <a:buChar char="§"/>
            </a:pPr>
            <a:r>
              <a:rPr lang="en-US" u="sng" dirty="0"/>
              <a:t>Example</a:t>
            </a:r>
            <a:r>
              <a:rPr lang="en-US" dirty="0"/>
              <a:t>:  OA biomarkers project (one of the project datasets).  </a:t>
            </a:r>
          </a:p>
          <a:p>
            <a:pPr>
              <a:lnSpc>
                <a:spcPct val="90000"/>
              </a:lnSpc>
              <a:buSzTx/>
              <a:buFont typeface="Wingdings" pitchFamily="2" charset="2"/>
              <a:buChar char="§"/>
            </a:pPr>
            <a:r>
              <a:rPr lang="en-US" dirty="0"/>
              <a:t>In a cohort of individuals at risk for knee osteoarthritis, can we predict who will go on to develop painful knee arthritis? </a:t>
            </a:r>
          </a:p>
          <a:p>
            <a:pPr>
              <a:lnSpc>
                <a:spcPct val="90000"/>
              </a:lnSpc>
              <a:buSzTx/>
              <a:buFont typeface="Wingdings" pitchFamily="2" charset="2"/>
              <a:buChar char="§"/>
            </a:pPr>
            <a:r>
              <a:rPr lang="en-US" dirty="0"/>
              <a:t> Full study has 1000s of predictors</a:t>
            </a:r>
          </a:p>
          <a:p>
            <a:pPr lvl="1">
              <a:lnSpc>
                <a:spcPct val="90000"/>
              </a:lnSpc>
              <a:buSzTx/>
              <a:buFont typeface="Wingdings" pitchFamily="2" charset="2"/>
              <a:buChar char="§"/>
            </a:pPr>
            <a:r>
              <a:rPr lang="en-US" dirty="0"/>
              <a:t>measurements of the knee based on </a:t>
            </a:r>
            <a:r>
              <a:rPr lang="en-US" dirty="0" err="1"/>
              <a:t>Xray</a:t>
            </a:r>
            <a:r>
              <a:rPr lang="en-US" dirty="0"/>
              <a:t> (width of the space between bones at many locations) </a:t>
            </a:r>
          </a:p>
          <a:p>
            <a:pPr lvl="1">
              <a:lnSpc>
                <a:spcPct val="90000"/>
              </a:lnSpc>
              <a:buSzTx/>
              <a:buFont typeface="Wingdings" pitchFamily="2" charset="2"/>
              <a:buChar char="§"/>
            </a:pPr>
            <a:r>
              <a:rPr lang="en-US" dirty="0"/>
              <a:t>MRI (degree of degeneration in various locations of the cartilage)</a:t>
            </a:r>
          </a:p>
          <a:p>
            <a:pPr lvl="1">
              <a:lnSpc>
                <a:spcPct val="90000"/>
              </a:lnSpc>
              <a:buSzTx/>
              <a:buFont typeface="Wingdings" pitchFamily="2" charset="2"/>
              <a:buChar char="§"/>
            </a:pPr>
            <a:r>
              <a:rPr lang="en-US" dirty="0"/>
              <a:t>blood sample (numerous bone turnover markers)…</a:t>
            </a:r>
          </a:p>
          <a:p>
            <a:pPr marL="0" indent="0">
              <a:lnSpc>
                <a:spcPct val="90000"/>
              </a:lnSpc>
              <a:buSzTx/>
              <a:buNone/>
            </a:pPr>
            <a:endParaRPr lang="en-US" dirty="0"/>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dirty="0">
              <a:latin typeface="Book Antiqua" pitchFamily="18" charset="0"/>
            </a:endParaRPr>
          </a:p>
        </p:txBody>
      </p:sp>
    </p:spTree>
    <p:extLst>
      <p:ext uri="{BB962C8B-B14F-4D97-AF65-F5344CB8AC3E}">
        <p14:creationId xmlns:p14="http://schemas.microsoft.com/office/powerpoint/2010/main" val="2914080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2806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2806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2806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2806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2806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2806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9870B718-DDF0-42E1-B0F6-66C7AE31B706}" type="slidenum">
              <a:rPr lang="en-US" altLang="en-US"/>
              <a:pPr/>
              <a:t>18</a:t>
            </a:fld>
            <a:endParaRPr lang="en-US" altLang="en-US" dirty="0"/>
          </a:p>
        </p:txBody>
      </p:sp>
      <p:sp>
        <p:nvSpPr>
          <p:cNvPr id="728066" name="Rectangle 1026"/>
          <p:cNvSpPr>
            <a:spLocks noGrp="1" noChangeArrowheads="1"/>
          </p:cNvSpPr>
          <p:nvPr>
            <p:ph type="title"/>
          </p:nvPr>
        </p:nvSpPr>
        <p:spPr/>
        <p:txBody>
          <a:bodyPr/>
          <a:lstStyle/>
          <a:p>
            <a:r>
              <a:rPr lang="en-US" dirty="0"/>
              <a:t>Why data mining?</a:t>
            </a:r>
          </a:p>
        </p:txBody>
      </p:sp>
      <p:sp>
        <p:nvSpPr>
          <p:cNvPr id="728067" name="Rectangle 1027"/>
          <p:cNvSpPr>
            <a:spLocks noGrp="1" noChangeArrowheads="1"/>
          </p:cNvSpPr>
          <p:nvPr>
            <p:ph type="body" idx="1"/>
          </p:nvPr>
        </p:nvSpPr>
        <p:spPr>
          <a:xfrm>
            <a:off x="457200" y="1524000"/>
            <a:ext cx="8229600" cy="4411662"/>
          </a:xfrm>
        </p:spPr>
        <p:txBody>
          <a:bodyPr/>
          <a:lstStyle/>
          <a:p>
            <a:pPr marL="0" indent="0">
              <a:lnSpc>
                <a:spcPct val="90000"/>
              </a:lnSpc>
              <a:buSzTx/>
              <a:buNone/>
            </a:pPr>
            <a:r>
              <a:rPr lang="en-US" dirty="0"/>
              <a:t>Building a model to predict painful knee osteoarthritis with, say, 30 predictors.  Since each predictor can be in or out of the model, there are 2</a:t>
            </a:r>
            <a:r>
              <a:rPr lang="en-US" baseline="30000" dirty="0"/>
              <a:t>30</a:t>
            </a:r>
            <a:r>
              <a:rPr lang="en-US" dirty="0"/>
              <a:t> possible models.  Suppose you could review 1 per second:</a:t>
            </a:r>
          </a:p>
          <a:p>
            <a:pPr marL="0" indent="0">
              <a:lnSpc>
                <a:spcPct val="90000"/>
              </a:lnSpc>
              <a:buSzTx/>
              <a:buNone/>
            </a:pPr>
            <a:r>
              <a:rPr lang="en-US" dirty="0"/>
              <a:t>  2</a:t>
            </a:r>
            <a:r>
              <a:rPr lang="en-US" baseline="30000" dirty="0"/>
              <a:t>30</a:t>
            </a:r>
            <a:r>
              <a:rPr lang="en-US" dirty="0"/>
              <a:t> 	=  1.1 x 10</a:t>
            </a:r>
            <a:r>
              <a:rPr lang="en-US" baseline="30000" dirty="0"/>
              <a:t>9</a:t>
            </a:r>
            <a:r>
              <a:rPr lang="en-US" dirty="0"/>
              <a:t> seconds</a:t>
            </a:r>
          </a:p>
          <a:p>
            <a:pPr marL="0" indent="0">
              <a:lnSpc>
                <a:spcPct val="90000"/>
              </a:lnSpc>
              <a:buSzTx/>
              <a:buNone/>
            </a:pPr>
            <a:r>
              <a:rPr lang="en-US" dirty="0"/>
              <a:t>	=  18 million minutes</a:t>
            </a:r>
          </a:p>
          <a:p>
            <a:pPr marL="0" indent="0">
              <a:lnSpc>
                <a:spcPct val="90000"/>
              </a:lnSpc>
              <a:buSzTx/>
              <a:buNone/>
            </a:pPr>
            <a:r>
              <a:rPr lang="en-US" dirty="0"/>
              <a:t>	=  300,000 hours</a:t>
            </a:r>
          </a:p>
          <a:p>
            <a:pPr marL="0" indent="0">
              <a:lnSpc>
                <a:spcPct val="90000"/>
              </a:lnSpc>
              <a:buSzTx/>
              <a:buNone/>
            </a:pPr>
            <a:r>
              <a:rPr lang="en-US" dirty="0"/>
              <a:t>	=  12,500 days</a:t>
            </a:r>
          </a:p>
          <a:p>
            <a:pPr marL="0" indent="0">
              <a:lnSpc>
                <a:spcPct val="90000"/>
              </a:lnSpc>
              <a:buSzTx/>
              <a:buNone/>
            </a:pPr>
            <a:r>
              <a:rPr lang="en-US" dirty="0"/>
              <a:t>	=  34 years to check them all</a:t>
            </a:r>
          </a:p>
          <a:p>
            <a:pPr marL="0" indent="0">
              <a:lnSpc>
                <a:spcPct val="90000"/>
              </a:lnSpc>
              <a:buSzTx/>
              <a:buNone/>
            </a:pPr>
            <a:endParaRPr lang="en-US" dirty="0"/>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dirty="0">
              <a:latin typeface="Book Antiqua" pitchFamily="18" charset="0"/>
            </a:endParaRPr>
          </a:p>
        </p:txBody>
      </p:sp>
    </p:spTree>
    <p:extLst>
      <p:ext uri="{BB962C8B-B14F-4D97-AF65-F5344CB8AC3E}">
        <p14:creationId xmlns:p14="http://schemas.microsoft.com/office/powerpoint/2010/main" val="961158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2806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2806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28067">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28067">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2806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9870B718-DDF0-42E1-B0F6-66C7AE31B706}" type="slidenum">
              <a:rPr lang="en-US" altLang="en-US"/>
              <a:pPr/>
              <a:t>19</a:t>
            </a:fld>
            <a:endParaRPr lang="en-US" altLang="en-US" dirty="0"/>
          </a:p>
        </p:txBody>
      </p:sp>
      <p:sp>
        <p:nvSpPr>
          <p:cNvPr id="728066" name="Rectangle 1026"/>
          <p:cNvSpPr>
            <a:spLocks noGrp="1" noChangeArrowheads="1"/>
          </p:cNvSpPr>
          <p:nvPr>
            <p:ph type="title"/>
          </p:nvPr>
        </p:nvSpPr>
        <p:spPr/>
        <p:txBody>
          <a:bodyPr/>
          <a:lstStyle/>
          <a:p>
            <a:r>
              <a:rPr lang="en-US" dirty="0"/>
              <a:t>Why data mining?</a:t>
            </a:r>
          </a:p>
        </p:txBody>
      </p:sp>
      <p:sp>
        <p:nvSpPr>
          <p:cNvPr id="728067" name="Rectangle 1027"/>
          <p:cNvSpPr>
            <a:spLocks noGrp="1" noChangeArrowheads="1"/>
          </p:cNvSpPr>
          <p:nvPr>
            <p:ph type="body" idx="1"/>
          </p:nvPr>
        </p:nvSpPr>
        <p:spPr>
          <a:xfrm>
            <a:off x="457200" y="1524000"/>
            <a:ext cx="8229600" cy="4411662"/>
          </a:xfrm>
        </p:spPr>
        <p:txBody>
          <a:bodyPr/>
          <a:lstStyle/>
          <a:p>
            <a:pPr marL="0" indent="0">
              <a:lnSpc>
                <a:spcPct val="90000"/>
              </a:lnSpc>
              <a:buSzTx/>
              <a:buNone/>
            </a:pPr>
            <a:r>
              <a:rPr lang="en-US" u="sng" dirty="0"/>
              <a:t>Example</a:t>
            </a:r>
            <a:r>
              <a:rPr lang="en-US" dirty="0"/>
              <a:t>: decision tree algorithm for OA biomarkers subset</a:t>
            </a:r>
            <a:endParaRPr lang="en-US" u="sng" dirty="0"/>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dirty="0">
              <a:latin typeface="Book Antiqua" pitchFamily="18" charset="0"/>
            </a:endParaRPr>
          </a:p>
        </p:txBody>
      </p:sp>
    </p:spTree>
    <p:extLst>
      <p:ext uri="{BB962C8B-B14F-4D97-AF65-F5344CB8AC3E}">
        <p14:creationId xmlns:p14="http://schemas.microsoft.com/office/powerpoint/2010/main" val="36440996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9870B718-DDF0-42E1-B0F6-66C7AE31B706}" type="slidenum">
              <a:rPr lang="en-US" altLang="en-US"/>
              <a:pPr/>
              <a:t>2</a:t>
            </a:fld>
            <a:endParaRPr lang="en-US" altLang="en-US" dirty="0"/>
          </a:p>
        </p:txBody>
      </p:sp>
      <p:sp>
        <p:nvSpPr>
          <p:cNvPr id="728066" name="Rectangle 1026"/>
          <p:cNvSpPr>
            <a:spLocks noGrp="1" noChangeArrowheads="1"/>
          </p:cNvSpPr>
          <p:nvPr>
            <p:ph type="title"/>
          </p:nvPr>
        </p:nvSpPr>
        <p:spPr>
          <a:xfrm>
            <a:off x="495300" y="-364529"/>
            <a:ext cx="7543800" cy="1295400"/>
          </a:xfrm>
        </p:spPr>
        <p:txBody>
          <a:bodyPr/>
          <a:lstStyle/>
          <a:p>
            <a:r>
              <a:rPr lang="en-US" dirty="0"/>
              <a:t>That was just for fun, </a:t>
            </a:r>
            <a:r>
              <a:rPr lang="en-US" i="1" dirty="0"/>
              <a:t>but</a:t>
            </a:r>
            <a:endParaRPr lang="en-US" dirty="0"/>
          </a:p>
        </p:txBody>
      </p:sp>
      <p:sp>
        <p:nvSpPr>
          <p:cNvPr id="2" name="TextBox 1"/>
          <p:cNvSpPr txBox="1"/>
          <p:nvPr/>
        </p:nvSpPr>
        <p:spPr>
          <a:xfrm>
            <a:off x="381000" y="1676400"/>
            <a:ext cx="3886200" cy="369332"/>
          </a:xfrm>
          <a:prstGeom prst="rect">
            <a:avLst/>
          </a:prstGeom>
          <a:noFill/>
        </p:spPr>
        <p:txBody>
          <a:bodyPr wrap="square" rtlCol="0">
            <a:spAutoFit/>
          </a:bodyPr>
          <a:lstStyle/>
          <a:p>
            <a:pPr algn="l"/>
            <a:endParaRPr lang="en-US" dirty="0"/>
          </a:p>
        </p:txBody>
      </p:sp>
      <p:pic>
        <p:nvPicPr>
          <p:cNvPr id="7" name="Picture 6"/>
          <p:cNvPicPr>
            <a:picLocks noChangeAspect="1"/>
          </p:cNvPicPr>
          <p:nvPr/>
        </p:nvPicPr>
        <p:blipFill rotWithShape="1">
          <a:blip r:embed="rId3"/>
          <a:srcRect t="17751" r="6288" b="2367"/>
          <a:stretch/>
        </p:blipFill>
        <p:spPr>
          <a:xfrm>
            <a:off x="264405" y="1143000"/>
            <a:ext cx="4119390" cy="3429000"/>
          </a:xfrm>
          <a:prstGeom prst="rect">
            <a:avLst/>
          </a:prstGeom>
        </p:spPr>
      </p:pic>
      <p:pic>
        <p:nvPicPr>
          <p:cNvPr id="9" name="Picture 8"/>
          <p:cNvPicPr>
            <a:picLocks noChangeAspect="1"/>
          </p:cNvPicPr>
          <p:nvPr/>
        </p:nvPicPr>
        <p:blipFill>
          <a:blip r:embed="rId4"/>
          <a:stretch>
            <a:fillRect/>
          </a:stretch>
        </p:blipFill>
        <p:spPr>
          <a:xfrm>
            <a:off x="1524000" y="3321356"/>
            <a:ext cx="7476134" cy="3181350"/>
          </a:xfrm>
          <a:prstGeom prst="rect">
            <a:avLst/>
          </a:prstGeom>
        </p:spPr>
      </p:pic>
      <p:pic>
        <p:nvPicPr>
          <p:cNvPr id="11" name="Picture 10"/>
          <p:cNvPicPr>
            <a:picLocks noChangeAspect="1"/>
          </p:cNvPicPr>
          <p:nvPr/>
        </p:nvPicPr>
        <p:blipFill rotWithShape="1">
          <a:blip r:embed="rId5"/>
          <a:srcRect l="33974" t="26252" r="19658" b="58603"/>
          <a:stretch/>
        </p:blipFill>
        <p:spPr bwMode="auto">
          <a:xfrm>
            <a:off x="4472848" y="1755928"/>
            <a:ext cx="3949238" cy="68247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37962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0115" name="Rectangle 3"/>
          <p:cNvSpPr>
            <a:spLocks noGrp="1" noChangeArrowheads="1"/>
          </p:cNvSpPr>
          <p:nvPr>
            <p:ph type="body" idx="1"/>
          </p:nvPr>
        </p:nvSpPr>
        <p:spPr>
          <a:xfrm>
            <a:off x="304800" y="1066800"/>
            <a:ext cx="8534400" cy="4724400"/>
          </a:xfrm>
          <a:solidFill>
            <a:schemeClr val="bg1"/>
          </a:solidFill>
        </p:spPr>
        <p:txBody>
          <a:bodyPr/>
          <a:lstStyle/>
          <a:p>
            <a:pPr>
              <a:lnSpc>
                <a:spcPct val="90000"/>
              </a:lnSpc>
              <a:buNone/>
            </a:pPr>
            <a:r>
              <a:rPr lang="en-US" u="sng" dirty="0"/>
              <a:t>Patient Centered Outcomes Research Institute</a:t>
            </a:r>
          </a:p>
          <a:p>
            <a:pPr marL="0" indent="0">
              <a:lnSpc>
                <a:spcPct val="90000"/>
              </a:lnSpc>
              <a:buNone/>
            </a:pPr>
            <a:r>
              <a:rPr lang="en-US" dirty="0"/>
              <a:t>Has funded 33 health data networks (</a:t>
            </a:r>
            <a:r>
              <a:rPr lang="en-US" dirty="0" err="1"/>
              <a:t>PCORnet</a:t>
            </a:r>
            <a:r>
              <a:rPr lang="en-US" dirty="0"/>
              <a:t>) to the tune of $140m that link together electronic health record systems in order (in part) to conduct: </a:t>
            </a:r>
          </a:p>
          <a:p>
            <a:pPr marL="0" indent="0">
              <a:lnSpc>
                <a:spcPct val="90000"/>
              </a:lnSpc>
              <a:buNone/>
            </a:pPr>
            <a:r>
              <a:rPr lang="en-US" i="1" dirty="0"/>
              <a:t>“observational studies of multiple research questions, including prevention and treatment, at low marginal cost” </a:t>
            </a:r>
          </a:p>
          <a:p>
            <a:pPr marL="0" indent="0">
              <a:lnSpc>
                <a:spcPct val="90000"/>
              </a:lnSpc>
              <a:buNone/>
            </a:pPr>
            <a:endParaRPr lang="en-US" sz="1050" dirty="0"/>
          </a:p>
          <a:p>
            <a:pPr marL="0" indent="0">
              <a:lnSpc>
                <a:spcPct val="90000"/>
              </a:lnSpc>
              <a:buNone/>
            </a:pPr>
            <a:r>
              <a:rPr lang="en-US" dirty="0"/>
              <a:t> 	by leveraging</a:t>
            </a:r>
          </a:p>
          <a:p>
            <a:pPr marL="0" indent="0">
              <a:lnSpc>
                <a:spcPct val="90000"/>
              </a:lnSpc>
              <a:buNone/>
            </a:pPr>
            <a:endParaRPr lang="en-US" sz="1050" dirty="0"/>
          </a:p>
          <a:p>
            <a:pPr marL="0" indent="0">
              <a:lnSpc>
                <a:spcPct val="90000"/>
              </a:lnSpc>
              <a:buNone/>
            </a:pPr>
            <a:r>
              <a:rPr lang="en-US" i="1" dirty="0"/>
              <a:t>“data from real-world clinical experiences of patients within their system”</a:t>
            </a:r>
          </a:p>
          <a:p>
            <a:pPr>
              <a:lnSpc>
                <a:spcPct val="90000"/>
              </a:lnSpc>
            </a:pPr>
            <a:endParaRPr lang="en-US" dirty="0"/>
          </a:p>
          <a:p>
            <a:pPr>
              <a:lnSpc>
                <a:spcPct val="90000"/>
              </a:lnSpc>
            </a:pPr>
            <a:endParaRPr lang="en-US" dirty="0"/>
          </a:p>
        </p:txBody>
      </p:sp>
      <p:sp>
        <p:nvSpPr>
          <p:cNvPr id="4" name="Rectangle 1026"/>
          <p:cNvSpPr txBox="1">
            <a:spLocks noChangeArrowheads="1"/>
          </p:cNvSpPr>
          <p:nvPr/>
        </p:nvSpPr>
        <p:spPr bwMode="auto">
          <a:xfrm>
            <a:off x="429567" y="-381000"/>
            <a:ext cx="7543800" cy="1295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rtl="0" fontAlgn="base">
              <a:spcBef>
                <a:spcPct val="0"/>
              </a:spcBef>
              <a:spcAft>
                <a:spcPct val="0"/>
              </a:spcAft>
              <a:defRPr sz="3200" b="1">
                <a:solidFill>
                  <a:schemeClr val="tx2"/>
                </a:solidFill>
                <a:latin typeface="+mj-lt"/>
                <a:ea typeface="+mj-ea"/>
                <a:cs typeface="+mj-cs"/>
              </a:defRPr>
            </a:lvl1pPr>
            <a:lvl2pPr algn="l" rtl="0" fontAlgn="base">
              <a:spcBef>
                <a:spcPct val="0"/>
              </a:spcBef>
              <a:spcAft>
                <a:spcPct val="0"/>
              </a:spcAft>
              <a:defRPr sz="3200" b="1">
                <a:solidFill>
                  <a:schemeClr val="tx2"/>
                </a:solidFill>
                <a:latin typeface="Arial" charset="0"/>
              </a:defRPr>
            </a:lvl2pPr>
            <a:lvl3pPr algn="l" rtl="0" fontAlgn="base">
              <a:spcBef>
                <a:spcPct val="0"/>
              </a:spcBef>
              <a:spcAft>
                <a:spcPct val="0"/>
              </a:spcAft>
              <a:defRPr sz="3200" b="1">
                <a:solidFill>
                  <a:schemeClr val="tx2"/>
                </a:solidFill>
                <a:latin typeface="Arial" charset="0"/>
              </a:defRPr>
            </a:lvl3pPr>
            <a:lvl4pPr algn="l" rtl="0" fontAlgn="base">
              <a:spcBef>
                <a:spcPct val="0"/>
              </a:spcBef>
              <a:spcAft>
                <a:spcPct val="0"/>
              </a:spcAft>
              <a:defRPr sz="3200" b="1">
                <a:solidFill>
                  <a:schemeClr val="tx2"/>
                </a:solidFill>
                <a:latin typeface="Arial" charset="0"/>
              </a:defRPr>
            </a:lvl4pPr>
            <a:lvl5pPr algn="l" rtl="0" fontAlgn="base">
              <a:spcBef>
                <a:spcPct val="0"/>
              </a:spcBef>
              <a:spcAft>
                <a:spcPct val="0"/>
              </a:spcAft>
              <a:defRPr sz="3200" b="1">
                <a:solidFill>
                  <a:schemeClr val="tx2"/>
                </a:solidFill>
                <a:latin typeface="Arial" charset="0"/>
              </a:defRPr>
            </a:lvl5pPr>
            <a:lvl6pPr marL="457200" algn="l" rtl="0" fontAlgn="base">
              <a:spcBef>
                <a:spcPct val="0"/>
              </a:spcBef>
              <a:spcAft>
                <a:spcPct val="0"/>
              </a:spcAft>
              <a:defRPr sz="3200" b="1">
                <a:solidFill>
                  <a:schemeClr val="tx2"/>
                </a:solidFill>
                <a:latin typeface="Arial" charset="0"/>
              </a:defRPr>
            </a:lvl6pPr>
            <a:lvl7pPr marL="914400" algn="l" rtl="0" fontAlgn="base">
              <a:spcBef>
                <a:spcPct val="0"/>
              </a:spcBef>
              <a:spcAft>
                <a:spcPct val="0"/>
              </a:spcAft>
              <a:defRPr sz="3200" b="1">
                <a:solidFill>
                  <a:schemeClr val="tx2"/>
                </a:solidFill>
                <a:latin typeface="Arial" charset="0"/>
              </a:defRPr>
            </a:lvl7pPr>
            <a:lvl8pPr marL="1371600" algn="l" rtl="0" fontAlgn="base">
              <a:spcBef>
                <a:spcPct val="0"/>
              </a:spcBef>
              <a:spcAft>
                <a:spcPct val="0"/>
              </a:spcAft>
              <a:defRPr sz="3200" b="1">
                <a:solidFill>
                  <a:schemeClr val="tx2"/>
                </a:solidFill>
                <a:latin typeface="Arial" charset="0"/>
              </a:defRPr>
            </a:lvl8pPr>
            <a:lvl9pPr marL="1828800" algn="l" rtl="0" fontAlgn="base">
              <a:spcBef>
                <a:spcPct val="0"/>
              </a:spcBef>
              <a:spcAft>
                <a:spcPct val="0"/>
              </a:spcAft>
              <a:defRPr sz="3200" b="1">
                <a:solidFill>
                  <a:schemeClr val="tx2"/>
                </a:solidFill>
                <a:latin typeface="Arial" charset="0"/>
              </a:defRPr>
            </a:lvl9pPr>
          </a:lstStyle>
          <a:p>
            <a:r>
              <a:rPr lang="en-US" kern="0" dirty="0"/>
              <a:t>Not just a fad</a:t>
            </a:r>
          </a:p>
        </p:txBody>
      </p:sp>
    </p:spTree>
    <p:extLst>
      <p:ext uri="{BB962C8B-B14F-4D97-AF65-F5344CB8AC3E}">
        <p14:creationId xmlns:p14="http://schemas.microsoft.com/office/powerpoint/2010/main" val="1363674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0115" name="Rectangle 3"/>
          <p:cNvSpPr>
            <a:spLocks noGrp="1" noChangeArrowheads="1"/>
          </p:cNvSpPr>
          <p:nvPr>
            <p:ph type="body" idx="1"/>
          </p:nvPr>
        </p:nvSpPr>
        <p:spPr>
          <a:xfrm>
            <a:off x="304800" y="1066800"/>
            <a:ext cx="8534400" cy="4724400"/>
          </a:xfrm>
          <a:solidFill>
            <a:schemeClr val="bg1"/>
          </a:solidFill>
        </p:spPr>
        <p:txBody>
          <a:bodyPr/>
          <a:lstStyle/>
          <a:p>
            <a:pPr marL="0" indent="0">
              <a:lnSpc>
                <a:spcPct val="90000"/>
              </a:lnSpc>
              <a:buNone/>
            </a:pPr>
            <a:endParaRPr lang="en-US" dirty="0"/>
          </a:p>
          <a:p>
            <a:pPr>
              <a:lnSpc>
                <a:spcPct val="90000"/>
              </a:lnSpc>
            </a:pPr>
            <a:endParaRPr lang="en-US" dirty="0"/>
          </a:p>
        </p:txBody>
      </p:sp>
      <p:sp>
        <p:nvSpPr>
          <p:cNvPr id="4" name="Rectangle 1026"/>
          <p:cNvSpPr txBox="1">
            <a:spLocks noChangeArrowheads="1"/>
          </p:cNvSpPr>
          <p:nvPr/>
        </p:nvSpPr>
        <p:spPr bwMode="auto">
          <a:xfrm>
            <a:off x="429567" y="-381000"/>
            <a:ext cx="7543800" cy="1295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rtl="0" fontAlgn="base">
              <a:spcBef>
                <a:spcPct val="0"/>
              </a:spcBef>
              <a:spcAft>
                <a:spcPct val="0"/>
              </a:spcAft>
              <a:defRPr sz="3200" b="1">
                <a:solidFill>
                  <a:schemeClr val="tx2"/>
                </a:solidFill>
                <a:latin typeface="+mj-lt"/>
                <a:ea typeface="+mj-ea"/>
                <a:cs typeface="+mj-cs"/>
              </a:defRPr>
            </a:lvl1pPr>
            <a:lvl2pPr algn="l" rtl="0" fontAlgn="base">
              <a:spcBef>
                <a:spcPct val="0"/>
              </a:spcBef>
              <a:spcAft>
                <a:spcPct val="0"/>
              </a:spcAft>
              <a:defRPr sz="3200" b="1">
                <a:solidFill>
                  <a:schemeClr val="tx2"/>
                </a:solidFill>
                <a:latin typeface="Arial" charset="0"/>
              </a:defRPr>
            </a:lvl2pPr>
            <a:lvl3pPr algn="l" rtl="0" fontAlgn="base">
              <a:spcBef>
                <a:spcPct val="0"/>
              </a:spcBef>
              <a:spcAft>
                <a:spcPct val="0"/>
              </a:spcAft>
              <a:defRPr sz="3200" b="1">
                <a:solidFill>
                  <a:schemeClr val="tx2"/>
                </a:solidFill>
                <a:latin typeface="Arial" charset="0"/>
              </a:defRPr>
            </a:lvl3pPr>
            <a:lvl4pPr algn="l" rtl="0" fontAlgn="base">
              <a:spcBef>
                <a:spcPct val="0"/>
              </a:spcBef>
              <a:spcAft>
                <a:spcPct val="0"/>
              </a:spcAft>
              <a:defRPr sz="3200" b="1">
                <a:solidFill>
                  <a:schemeClr val="tx2"/>
                </a:solidFill>
                <a:latin typeface="Arial" charset="0"/>
              </a:defRPr>
            </a:lvl4pPr>
            <a:lvl5pPr algn="l" rtl="0" fontAlgn="base">
              <a:spcBef>
                <a:spcPct val="0"/>
              </a:spcBef>
              <a:spcAft>
                <a:spcPct val="0"/>
              </a:spcAft>
              <a:defRPr sz="3200" b="1">
                <a:solidFill>
                  <a:schemeClr val="tx2"/>
                </a:solidFill>
                <a:latin typeface="Arial" charset="0"/>
              </a:defRPr>
            </a:lvl5pPr>
            <a:lvl6pPr marL="457200" algn="l" rtl="0" fontAlgn="base">
              <a:spcBef>
                <a:spcPct val="0"/>
              </a:spcBef>
              <a:spcAft>
                <a:spcPct val="0"/>
              </a:spcAft>
              <a:defRPr sz="3200" b="1">
                <a:solidFill>
                  <a:schemeClr val="tx2"/>
                </a:solidFill>
                <a:latin typeface="Arial" charset="0"/>
              </a:defRPr>
            </a:lvl6pPr>
            <a:lvl7pPr marL="914400" algn="l" rtl="0" fontAlgn="base">
              <a:spcBef>
                <a:spcPct val="0"/>
              </a:spcBef>
              <a:spcAft>
                <a:spcPct val="0"/>
              </a:spcAft>
              <a:defRPr sz="3200" b="1">
                <a:solidFill>
                  <a:schemeClr val="tx2"/>
                </a:solidFill>
                <a:latin typeface="Arial" charset="0"/>
              </a:defRPr>
            </a:lvl7pPr>
            <a:lvl8pPr marL="1371600" algn="l" rtl="0" fontAlgn="base">
              <a:spcBef>
                <a:spcPct val="0"/>
              </a:spcBef>
              <a:spcAft>
                <a:spcPct val="0"/>
              </a:spcAft>
              <a:defRPr sz="3200" b="1">
                <a:solidFill>
                  <a:schemeClr val="tx2"/>
                </a:solidFill>
                <a:latin typeface="Arial" charset="0"/>
              </a:defRPr>
            </a:lvl8pPr>
            <a:lvl9pPr marL="1828800" algn="l" rtl="0" fontAlgn="base">
              <a:spcBef>
                <a:spcPct val="0"/>
              </a:spcBef>
              <a:spcAft>
                <a:spcPct val="0"/>
              </a:spcAft>
              <a:defRPr sz="3200" b="1">
                <a:solidFill>
                  <a:schemeClr val="tx2"/>
                </a:solidFill>
                <a:latin typeface="Arial" charset="0"/>
              </a:defRPr>
            </a:lvl9pPr>
          </a:lstStyle>
          <a:p>
            <a:r>
              <a:rPr lang="en-US" kern="0" dirty="0"/>
              <a:t>Not just a fad</a:t>
            </a:r>
          </a:p>
        </p:txBody>
      </p:sp>
      <p:pic>
        <p:nvPicPr>
          <p:cNvPr id="614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46747" t="17290" r="19382" b="10134"/>
          <a:stretch/>
        </p:blipFill>
        <p:spPr bwMode="auto">
          <a:xfrm>
            <a:off x="0" y="914400"/>
            <a:ext cx="9144000" cy="58777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884035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9870B718-DDF0-42E1-B0F6-66C7AE31B706}" type="slidenum">
              <a:rPr lang="en-US" altLang="en-US"/>
              <a:pPr/>
              <a:t>22</a:t>
            </a:fld>
            <a:endParaRPr lang="en-US" altLang="en-US" dirty="0"/>
          </a:p>
        </p:txBody>
      </p:sp>
      <p:sp>
        <p:nvSpPr>
          <p:cNvPr id="728066" name="Rectangle 1026"/>
          <p:cNvSpPr>
            <a:spLocks noGrp="1" noChangeArrowheads="1"/>
          </p:cNvSpPr>
          <p:nvPr>
            <p:ph type="title"/>
          </p:nvPr>
        </p:nvSpPr>
        <p:spPr/>
        <p:txBody>
          <a:bodyPr/>
          <a:lstStyle/>
          <a:p>
            <a:r>
              <a:rPr lang="en-US" dirty="0"/>
              <a:t>Not just a fad</a:t>
            </a:r>
          </a:p>
        </p:txBody>
      </p:sp>
      <p:sp>
        <p:nvSpPr>
          <p:cNvPr id="728067" name="Rectangle 1027"/>
          <p:cNvSpPr>
            <a:spLocks noGrp="1" noChangeArrowheads="1"/>
          </p:cNvSpPr>
          <p:nvPr>
            <p:ph type="body" idx="1"/>
          </p:nvPr>
        </p:nvSpPr>
        <p:spPr/>
        <p:txBody>
          <a:bodyPr/>
          <a:lstStyle/>
          <a:p>
            <a:pPr marL="0" indent="0">
              <a:lnSpc>
                <a:spcPct val="90000"/>
              </a:lnSpc>
              <a:buSzTx/>
              <a:buNone/>
            </a:pPr>
            <a:r>
              <a:rPr lang="en-US" dirty="0"/>
              <a:t>The advantages of large datasets are undeniable:</a:t>
            </a:r>
          </a:p>
          <a:p>
            <a:pPr marL="514350" indent="-514350">
              <a:lnSpc>
                <a:spcPct val="90000"/>
              </a:lnSpc>
              <a:buSzTx/>
              <a:buAutoNum type="arabicPeriod"/>
            </a:pPr>
            <a:r>
              <a:rPr lang="en-US" dirty="0"/>
              <a:t>Ability to fit flexible models.</a:t>
            </a:r>
          </a:p>
          <a:p>
            <a:pPr marL="514350" indent="-514350">
              <a:lnSpc>
                <a:spcPct val="90000"/>
              </a:lnSpc>
              <a:buSzTx/>
              <a:buAutoNum type="arabicPeriod"/>
            </a:pPr>
            <a:r>
              <a:rPr lang="en-US" dirty="0"/>
              <a:t>Ability to investigate heterogeneity and subgroups.  “Precision medicine.”</a:t>
            </a:r>
          </a:p>
          <a:p>
            <a:pPr marL="514350" indent="-514350">
              <a:lnSpc>
                <a:spcPct val="90000"/>
              </a:lnSpc>
              <a:buSzTx/>
              <a:buAutoNum type="arabicPeriod"/>
            </a:pPr>
            <a:r>
              <a:rPr lang="en-US" dirty="0"/>
              <a:t>Easy to validate predictive rules.</a:t>
            </a:r>
          </a:p>
          <a:p>
            <a:pPr marL="514350" indent="-514350">
              <a:lnSpc>
                <a:spcPct val="90000"/>
              </a:lnSpc>
              <a:buSzTx/>
              <a:buAutoNum type="arabicPeriod"/>
            </a:pPr>
            <a:r>
              <a:rPr lang="en-US" dirty="0"/>
              <a:t>High precision.</a:t>
            </a:r>
          </a:p>
          <a:p>
            <a:pPr marL="0" indent="0">
              <a:lnSpc>
                <a:spcPct val="90000"/>
              </a:lnSpc>
              <a:buSzTx/>
              <a:buNone/>
            </a:pPr>
            <a:endParaRPr lang="en-US" dirty="0"/>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dirty="0">
              <a:latin typeface="Book Antiqua" pitchFamily="18" charset="0"/>
            </a:endParaRPr>
          </a:p>
        </p:txBody>
      </p:sp>
    </p:spTree>
    <p:extLst>
      <p:ext uri="{BB962C8B-B14F-4D97-AF65-F5344CB8AC3E}">
        <p14:creationId xmlns:p14="http://schemas.microsoft.com/office/powerpoint/2010/main" val="36028245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9870B718-DDF0-42E1-B0F6-66C7AE31B706}" type="slidenum">
              <a:rPr lang="en-US" altLang="en-US"/>
              <a:pPr/>
              <a:t>23</a:t>
            </a:fld>
            <a:endParaRPr lang="en-US" altLang="en-US" dirty="0"/>
          </a:p>
        </p:txBody>
      </p:sp>
      <p:sp>
        <p:nvSpPr>
          <p:cNvPr id="728066" name="Rectangle 1026"/>
          <p:cNvSpPr>
            <a:spLocks noGrp="1" noChangeArrowheads="1"/>
          </p:cNvSpPr>
          <p:nvPr>
            <p:ph type="title"/>
          </p:nvPr>
        </p:nvSpPr>
        <p:spPr/>
        <p:txBody>
          <a:bodyPr/>
          <a:lstStyle/>
          <a:p>
            <a:r>
              <a:rPr lang="en-US" dirty="0"/>
              <a:t>Not just a fad</a:t>
            </a:r>
          </a:p>
        </p:txBody>
      </p:sp>
      <p:sp>
        <p:nvSpPr>
          <p:cNvPr id="728067" name="Rectangle 1027"/>
          <p:cNvSpPr>
            <a:spLocks noGrp="1" noChangeArrowheads="1"/>
          </p:cNvSpPr>
          <p:nvPr>
            <p:ph type="body" idx="1"/>
          </p:nvPr>
        </p:nvSpPr>
        <p:spPr/>
        <p:txBody>
          <a:bodyPr/>
          <a:lstStyle/>
          <a:p>
            <a:pPr marL="0" indent="0">
              <a:lnSpc>
                <a:spcPct val="90000"/>
              </a:lnSpc>
              <a:buSzTx/>
              <a:buNone/>
            </a:pPr>
            <a:r>
              <a:rPr lang="en-US" dirty="0">
                <a:solidFill>
                  <a:schemeClr val="bg1">
                    <a:lumMod val="50000"/>
                  </a:schemeClr>
                </a:solidFill>
              </a:rPr>
              <a:t>The advantages of large datasets are undeniable:</a:t>
            </a:r>
          </a:p>
          <a:p>
            <a:pPr marL="514350" indent="-514350">
              <a:lnSpc>
                <a:spcPct val="90000"/>
              </a:lnSpc>
              <a:buSzTx/>
              <a:buAutoNum type="arabicPeriod"/>
            </a:pPr>
            <a:r>
              <a:rPr lang="en-US" dirty="0">
                <a:solidFill>
                  <a:schemeClr val="bg1">
                    <a:lumMod val="50000"/>
                  </a:schemeClr>
                </a:solidFill>
              </a:rPr>
              <a:t>Ability to fit flexible models.</a:t>
            </a:r>
          </a:p>
          <a:p>
            <a:pPr marL="514350" indent="-514350">
              <a:lnSpc>
                <a:spcPct val="90000"/>
              </a:lnSpc>
              <a:buSzTx/>
              <a:buAutoNum type="arabicPeriod"/>
            </a:pPr>
            <a:r>
              <a:rPr lang="en-US" dirty="0">
                <a:solidFill>
                  <a:schemeClr val="bg1">
                    <a:lumMod val="50000"/>
                  </a:schemeClr>
                </a:solidFill>
              </a:rPr>
              <a:t>Ability to investigate heterogeneity and subgroups.  “Precision medicine.”</a:t>
            </a:r>
          </a:p>
          <a:p>
            <a:pPr marL="514350" indent="-514350">
              <a:lnSpc>
                <a:spcPct val="90000"/>
              </a:lnSpc>
              <a:buSzTx/>
              <a:buAutoNum type="arabicPeriod"/>
            </a:pPr>
            <a:r>
              <a:rPr lang="en-US" dirty="0">
                <a:solidFill>
                  <a:schemeClr val="bg1">
                    <a:lumMod val="50000"/>
                  </a:schemeClr>
                </a:solidFill>
              </a:rPr>
              <a:t>Easy to validate predictive rules.</a:t>
            </a:r>
          </a:p>
          <a:p>
            <a:pPr marL="514350" indent="-514350">
              <a:lnSpc>
                <a:spcPct val="90000"/>
              </a:lnSpc>
              <a:buSzTx/>
              <a:buAutoNum type="arabicPeriod"/>
            </a:pPr>
            <a:r>
              <a:rPr lang="en-US" dirty="0">
                <a:solidFill>
                  <a:schemeClr val="bg1">
                    <a:lumMod val="50000"/>
                  </a:schemeClr>
                </a:solidFill>
              </a:rPr>
              <a:t>High precision.</a:t>
            </a:r>
          </a:p>
          <a:p>
            <a:pPr marL="514350" indent="-514350">
              <a:lnSpc>
                <a:spcPct val="90000"/>
              </a:lnSpc>
              <a:buSzTx/>
              <a:buAutoNum type="arabicPeriod"/>
            </a:pPr>
            <a:endParaRPr lang="en-US" dirty="0"/>
          </a:p>
          <a:p>
            <a:pPr marL="0" indent="0">
              <a:lnSpc>
                <a:spcPct val="90000"/>
              </a:lnSpc>
              <a:buSzTx/>
              <a:buNone/>
            </a:pPr>
            <a:r>
              <a:rPr lang="en-US" b="1" dirty="0"/>
              <a:t>But there are a number of caveats.</a:t>
            </a:r>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dirty="0">
              <a:latin typeface="Book Antiqua" pitchFamily="18" charset="0"/>
            </a:endParaRPr>
          </a:p>
        </p:txBody>
      </p:sp>
    </p:spTree>
    <p:extLst>
      <p:ext uri="{BB962C8B-B14F-4D97-AF65-F5344CB8AC3E}">
        <p14:creationId xmlns:p14="http://schemas.microsoft.com/office/powerpoint/2010/main" val="33521876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9870B718-DDF0-42E1-B0F6-66C7AE31B706}" type="slidenum">
              <a:rPr lang="en-US" altLang="en-US"/>
              <a:pPr/>
              <a:t>24</a:t>
            </a:fld>
            <a:endParaRPr lang="en-US" altLang="en-US" dirty="0"/>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dirty="0">
              <a:latin typeface="Book Antiqua" pitchFamily="18" charset="0"/>
            </a:endParaRPr>
          </a:p>
        </p:txBody>
      </p:sp>
      <p:pic>
        <p:nvPicPr>
          <p:cNvPr id="103424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2927" t="32594" r="31219" b="63702"/>
          <a:stretch/>
        </p:blipFill>
        <p:spPr bwMode="auto">
          <a:xfrm>
            <a:off x="533399" y="914400"/>
            <a:ext cx="7222273" cy="397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2927" t="50982" r="31976" b="5952"/>
          <a:stretch/>
        </p:blipFill>
        <p:spPr bwMode="auto">
          <a:xfrm>
            <a:off x="533399" y="1600200"/>
            <a:ext cx="7069873" cy="4622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val 2"/>
          <p:cNvSpPr/>
          <p:nvPr/>
        </p:nvSpPr>
        <p:spPr bwMode="auto">
          <a:xfrm>
            <a:off x="1905000" y="5105400"/>
            <a:ext cx="4191000" cy="533400"/>
          </a:xfrm>
          <a:prstGeom prst="ellipse">
            <a:avLst/>
          </a:prstGeom>
          <a:solidFill>
            <a:schemeClr val="bg1">
              <a:alpha val="0"/>
            </a:schemeClr>
          </a:solidFill>
          <a:ln w="317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0" name="Oval 9"/>
          <p:cNvSpPr/>
          <p:nvPr/>
        </p:nvSpPr>
        <p:spPr bwMode="auto">
          <a:xfrm>
            <a:off x="381000" y="5105400"/>
            <a:ext cx="895350" cy="533400"/>
          </a:xfrm>
          <a:prstGeom prst="ellipse">
            <a:avLst/>
          </a:prstGeom>
          <a:solidFill>
            <a:schemeClr val="bg1">
              <a:alpha val="0"/>
            </a:schemeClr>
          </a:solidFill>
          <a:ln w="317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1" name="Oval 10"/>
          <p:cNvSpPr/>
          <p:nvPr/>
        </p:nvSpPr>
        <p:spPr bwMode="auto">
          <a:xfrm>
            <a:off x="152400" y="3890260"/>
            <a:ext cx="3124200" cy="533400"/>
          </a:xfrm>
          <a:prstGeom prst="ellipse">
            <a:avLst/>
          </a:prstGeom>
          <a:solidFill>
            <a:schemeClr val="bg1">
              <a:alpha val="0"/>
            </a:schemeClr>
          </a:solidFill>
          <a:ln w="317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 name="TextBox 1"/>
          <p:cNvSpPr txBox="1"/>
          <p:nvPr/>
        </p:nvSpPr>
        <p:spPr>
          <a:xfrm>
            <a:off x="4572000" y="3352800"/>
            <a:ext cx="4343400" cy="369332"/>
          </a:xfrm>
          <a:prstGeom prst="rect">
            <a:avLst/>
          </a:prstGeom>
          <a:noFill/>
          <a:ln w="28575">
            <a:solidFill>
              <a:srgbClr val="FF0000"/>
            </a:solidFill>
          </a:ln>
        </p:spPr>
        <p:txBody>
          <a:bodyPr wrap="square" rtlCol="0">
            <a:spAutoFit/>
          </a:bodyPr>
          <a:lstStyle/>
          <a:p>
            <a:r>
              <a:rPr lang="en-US" dirty="0">
                <a:solidFill>
                  <a:srgbClr val="FF0000"/>
                </a:solidFill>
              </a:rPr>
              <a:t>Osteoarthritis Initiative</a:t>
            </a:r>
          </a:p>
        </p:txBody>
      </p:sp>
      <p:sp>
        <p:nvSpPr>
          <p:cNvPr id="12" name="TextBox 11"/>
          <p:cNvSpPr txBox="1"/>
          <p:nvPr/>
        </p:nvSpPr>
        <p:spPr>
          <a:xfrm>
            <a:off x="4724400" y="4238994"/>
            <a:ext cx="4343400" cy="369332"/>
          </a:xfrm>
          <a:prstGeom prst="rect">
            <a:avLst/>
          </a:prstGeom>
          <a:noFill/>
          <a:ln w="28575">
            <a:solidFill>
              <a:srgbClr val="FF0000"/>
            </a:solidFill>
          </a:ln>
        </p:spPr>
        <p:txBody>
          <a:bodyPr wrap="square" rtlCol="0">
            <a:spAutoFit/>
          </a:bodyPr>
          <a:lstStyle/>
          <a:p>
            <a:r>
              <a:rPr lang="en-US" dirty="0">
                <a:solidFill>
                  <a:srgbClr val="FF0000"/>
                </a:solidFill>
              </a:rPr>
              <a:t>Electronic health record based study</a:t>
            </a:r>
          </a:p>
        </p:txBody>
      </p:sp>
    </p:spTree>
    <p:extLst>
      <p:ext uri="{BB962C8B-B14F-4D97-AF65-F5344CB8AC3E}">
        <p14:creationId xmlns:p14="http://schemas.microsoft.com/office/powerpoint/2010/main" val="3189714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0" presetClass="exit" presetSubtype="0" fill="hold" grpId="1" nodeType="withEffect">
                                  <p:stCondLst>
                                    <p:cond delay="0"/>
                                  </p:stCondLst>
                                  <p:childTnLst>
                                    <p:animEffect transition="out" filter="fade">
                                      <p:cBhvr>
                                        <p:cTn id="16" dur="500"/>
                                        <p:tgtEl>
                                          <p:spTgt spid="11"/>
                                        </p:tgtEl>
                                      </p:cBhvr>
                                    </p:animEffect>
                                    <p:set>
                                      <p:cBhvr>
                                        <p:cTn id="17" dur="1" fill="hold">
                                          <p:stCondLst>
                                            <p:cond delay="499"/>
                                          </p:stCondLst>
                                        </p:cTn>
                                        <p:tgtEl>
                                          <p:spTgt spid="11"/>
                                        </p:tgtEl>
                                        <p:attrNameLst>
                                          <p:attrName>style.visibility</p:attrName>
                                        </p:attrNameLst>
                                      </p:cBhvr>
                                      <p:to>
                                        <p:strVal val="hidden"/>
                                      </p:to>
                                    </p:set>
                                  </p:childTnLst>
                                </p:cTn>
                              </p:par>
                              <p:par>
                                <p:cTn id="18" presetID="10" presetClass="exit" presetSubtype="0" fill="hold" grpId="1" nodeType="withEffect">
                                  <p:stCondLst>
                                    <p:cond delay="0"/>
                                  </p:stCondLst>
                                  <p:childTnLst>
                                    <p:animEffect transition="out" filter="fade">
                                      <p:cBhvr>
                                        <p:cTn id="19" dur="500"/>
                                        <p:tgtEl>
                                          <p:spTgt spid="2"/>
                                        </p:tgtEl>
                                      </p:cBhvr>
                                    </p:animEffect>
                                    <p:set>
                                      <p:cBhvr>
                                        <p:cTn id="20" dur="1" fill="hold">
                                          <p:stCondLst>
                                            <p:cond delay="499"/>
                                          </p:stCondLst>
                                        </p:cTn>
                                        <p:tgtEl>
                                          <p:spTgt spid="2"/>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11" grpId="0" animBg="1"/>
      <p:bldP spid="11" grpId="1" animBg="1"/>
      <p:bldP spid="2" grpId="0" animBg="1"/>
      <p:bldP spid="2" grpId="1" animBg="1"/>
      <p:bldP spid="1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25</a:t>
            </a:fld>
            <a:endParaRPr lang="en-US" altLang="en-US"/>
          </a:p>
        </p:txBody>
      </p:sp>
      <p:sp>
        <p:nvSpPr>
          <p:cNvPr id="728066" name="Rectangle 1026"/>
          <p:cNvSpPr>
            <a:spLocks noGrp="1" noChangeArrowheads="1"/>
          </p:cNvSpPr>
          <p:nvPr>
            <p:ph type="title"/>
          </p:nvPr>
        </p:nvSpPr>
        <p:spPr/>
        <p:txBody>
          <a:bodyPr/>
          <a:lstStyle/>
          <a:p>
            <a:r>
              <a:rPr lang="en-US" dirty="0"/>
              <a:t>Big Data – more is better, right?</a:t>
            </a:r>
          </a:p>
        </p:txBody>
      </p:sp>
      <p:sp>
        <p:nvSpPr>
          <p:cNvPr id="728067" name="Rectangle 1027"/>
          <p:cNvSpPr>
            <a:spLocks noGrp="1" noChangeArrowheads="1"/>
          </p:cNvSpPr>
          <p:nvPr>
            <p:ph type="body" idx="1"/>
          </p:nvPr>
        </p:nvSpPr>
        <p:spPr/>
        <p:txBody>
          <a:bodyPr/>
          <a:lstStyle/>
          <a:p>
            <a:pPr marL="0" indent="0">
              <a:lnSpc>
                <a:spcPct val="90000"/>
              </a:lnSpc>
              <a:buSzTx/>
              <a:buNone/>
            </a:pPr>
            <a:r>
              <a:rPr lang="en-US" dirty="0"/>
              <a:t>Why does data quality vary?</a:t>
            </a:r>
          </a:p>
          <a:p>
            <a:pPr marL="0" indent="0">
              <a:lnSpc>
                <a:spcPct val="90000"/>
              </a:lnSpc>
              <a:buSzTx/>
              <a:buNone/>
            </a:pPr>
            <a:endParaRPr lang="en-US" dirty="0"/>
          </a:p>
          <a:p>
            <a:pPr marL="0" indent="0">
              <a:lnSpc>
                <a:spcPct val="90000"/>
              </a:lnSpc>
              <a:buSzTx/>
              <a:buNone/>
            </a:pPr>
            <a:r>
              <a:rPr lang="en-US" dirty="0"/>
              <a:t>In 1936, the Literary Digest conducted a presidential poll (Landon v. Roosevelt).  They mailed 10 million postcards and received 2.4 million back. </a:t>
            </a:r>
          </a:p>
          <a:p>
            <a:pPr>
              <a:lnSpc>
                <a:spcPct val="90000"/>
              </a:lnSpc>
              <a:buSzTx/>
              <a:buFont typeface="Wingdings" panose="05000000000000000000" pitchFamily="2" charset="2"/>
              <a:buChar char=""/>
            </a:pPr>
            <a:endParaRPr lang="en-US" dirty="0"/>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spTree>
    <p:extLst>
      <p:ext uri="{BB962C8B-B14F-4D97-AF65-F5344CB8AC3E}">
        <p14:creationId xmlns:p14="http://schemas.microsoft.com/office/powerpoint/2010/main" val="26581422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9870B718-DDF0-42E1-B0F6-66C7AE31B706}" type="slidenum">
              <a:rPr lang="en-US" altLang="en-US"/>
              <a:pPr/>
              <a:t>26</a:t>
            </a:fld>
            <a:endParaRPr lang="en-US" altLang="en-US" dirty="0"/>
          </a:p>
        </p:txBody>
      </p:sp>
      <p:sp>
        <p:nvSpPr>
          <p:cNvPr id="728066" name="Rectangle 1026"/>
          <p:cNvSpPr>
            <a:spLocks noGrp="1" noChangeArrowheads="1"/>
          </p:cNvSpPr>
          <p:nvPr>
            <p:ph type="title"/>
          </p:nvPr>
        </p:nvSpPr>
        <p:spPr/>
        <p:txBody>
          <a:bodyPr/>
          <a:lstStyle/>
          <a:p>
            <a:r>
              <a:rPr lang="en-US" dirty="0"/>
              <a:t>The Literary Digest Poll</a:t>
            </a:r>
          </a:p>
        </p:txBody>
      </p:sp>
      <p:sp>
        <p:nvSpPr>
          <p:cNvPr id="728067" name="Rectangle 1027"/>
          <p:cNvSpPr>
            <a:spLocks noGrp="1" noChangeArrowheads="1"/>
          </p:cNvSpPr>
          <p:nvPr>
            <p:ph type="body" idx="1"/>
          </p:nvPr>
        </p:nvSpPr>
        <p:spPr/>
        <p:txBody>
          <a:bodyPr/>
          <a:lstStyle/>
          <a:p>
            <a:pPr>
              <a:lnSpc>
                <a:spcPct val="90000"/>
              </a:lnSpc>
              <a:buSzTx/>
            </a:pPr>
            <a:r>
              <a:rPr lang="en-US" sz="2400" dirty="0"/>
              <a:t>Literary Digest collected 2.4 million responses and projected a solid victory for Alf Landon.  </a:t>
            </a:r>
          </a:p>
          <a:p>
            <a:pPr>
              <a:lnSpc>
                <a:spcPct val="90000"/>
              </a:lnSpc>
              <a:buSzTx/>
            </a:pPr>
            <a:r>
              <a:rPr lang="en-US" sz="2400" dirty="0"/>
              <a:t>George Gallup surveyed 50,000 individuals and predicted a solid victory for Roosevelt</a:t>
            </a:r>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dirty="0">
              <a:latin typeface="Book Antiqua" pitchFamily="18" charset="0"/>
            </a:endParaRPr>
          </a:p>
        </p:txBody>
      </p:sp>
      <p:grpSp>
        <p:nvGrpSpPr>
          <p:cNvPr id="2" name="Group 1"/>
          <p:cNvGrpSpPr/>
          <p:nvPr/>
        </p:nvGrpSpPr>
        <p:grpSpPr>
          <a:xfrm>
            <a:off x="990600" y="3505200"/>
            <a:ext cx="7124700" cy="3152272"/>
            <a:chOff x="1104900" y="3499611"/>
            <a:chExt cx="7048500" cy="3005461"/>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35557" t="26754" r="16592" b="67073"/>
            <a:stretch/>
          </p:blipFill>
          <p:spPr>
            <a:xfrm>
              <a:off x="1104900" y="3499611"/>
              <a:ext cx="7048500" cy="1176662"/>
            </a:xfrm>
            <a:prstGeom prst="rect">
              <a:avLst/>
            </a:prstGeom>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35557" t="34283" r="16592" b="56911"/>
            <a:stretch/>
          </p:blipFill>
          <p:spPr>
            <a:xfrm>
              <a:off x="1104900" y="4826377"/>
              <a:ext cx="7048500" cy="1678695"/>
            </a:xfrm>
            <a:prstGeom prst="rect">
              <a:avLst/>
            </a:prstGeom>
          </p:spPr>
        </p:pic>
      </p:grpSp>
    </p:spTree>
    <p:extLst>
      <p:ext uri="{BB962C8B-B14F-4D97-AF65-F5344CB8AC3E}">
        <p14:creationId xmlns:p14="http://schemas.microsoft.com/office/powerpoint/2010/main" val="36448436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9870B718-DDF0-42E1-B0F6-66C7AE31B706}" type="slidenum">
              <a:rPr lang="en-US" altLang="en-US"/>
              <a:pPr/>
              <a:t>27</a:t>
            </a:fld>
            <a:endParaRPr lang="en-US" altLang="en-US" dirty="0"/>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dirty="0">
              <a:latin typeface="Book Antiqua" pitchFamily="18" charset="0"/>
            </a:endParaRP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28127" t="8421" r="15567" b="78363"/>
          <a:stretch/>
        </p:blipFill>
        <p:spPr>
          <a:xfrm>
            <a:off x="110266" y="152400"/>
            <a:ext cx="8881334" cy="2697744"/>
          </a:xfrm>
          <a:prstGeom prst="rect">
            <a:avLst/>
          </a:prstGeom>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33298" t="67450" r="19435" b="25962"/>
          <a:stretch/>
        </p:blipFill>
        <p:spPr>
          <a:xfrm>
            <a:off x="304800" y="4800362"/>
            <a:ext cx="8763000" cy="1580332"/>
          </a:xfrm>
          <a:prstGeom prst="rect">
            <a:avLst/>
          </a:prstGeom>
        </p:spPr>
      </p:pic>
      <p:pic>
        <p:nvPicPr>
          <p:cNvPr id="14" name="Picture 13"/>
          <p:cNvPicPr>
            <a:picLocks noChangeAspect="1"/>
          </p:cNvPicPr>
          <p:nvPr/>
        </p:nvPicPr>
        <p:blipFill rotWithShape="1">
          <a:blip r:embed="rId3" cstate="print">
            <a:extLst>
              <a:ext uri="{28A0092B-C50C-407E-A947-70E740481C1C}">
                <a14:useLocalDpi xmlns:a14="http://schemas.microsoft.com/office/drawing/2010/main" val="0"/>
              </a:ext>
            </a:extLst>
          </a:blip>
          <a:srcRect l="29545" t="42624" r="15499" b="48431"/>
          <a:stretch/>
        </p:blipFill>
        <p:spPr>
          <a:xfrm>
            <a:off x="304800" y="2906273"/>
            <a:ext cx="8686800" cy="1829738"/>
          </a:xfrm>
          <a:prstGeom prst="rect">
            <a:avLst/>
          </a:prstGeom>
        </p:spPr>
      </p:pic>
    </p:spTree>
    <p:extLst>
      <p:ext uri="{BB962C8B-B14F-4D97-AF65-F5344CB8AC3E}">
        <p14:creationId xmlns:p14="http://schemas.microsoft.com/office/powerpoint/2010/main" val="3718883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1+#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1+#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28</a:t>
            </a:fld>
            <a:endParaRPr lang="en-US" altLang="en-US"/>
          </a:p>
        </p:txBody>
      </p:sp>
      <p:sp>
        <p:nvSpPr>
          <p:cNvPr id="728066" name="Rectangle 1026"/>
          <p:cNvSpPr>
            <a:spLocks noGrp="1" noChangeArrowheads="1"/>
          </p:cNvSpPr>
          <p:nvPr>
            <p:ph type="title"/>
          </p:nvPr>
        </p:nvSpPr>
        <p:spPr/>
        <p:txBody>
          <a:bodyPr/>
          <a:lstStyle/>
          <a:p>
            <a:r>
              <a:rPr lang="en-US" dirty="0"/>
              <a:t>Thought #3</a:t>
            </a:r>
          </a:p>
        </p:txBody>
      </p:sp>
      <p:sp>
        <p:nvSpPr>
          <p:cNvPr id="728067" name="Rectangle 1027"/>
          <p:cNvSpPr>
            <a:spLocks noGrp="1" noChangeArrowheads="1"/>
          </p:cNvSpPr>
          <p:nvPr>
            <p:ph type="body" idx="1"/>
          </p:nvPr>
        </p:nvSpPr>
        <p:spPr/>
        <p:txBody>
          <a:bodyPr/>
          <a:lstStyle/>
          <a:p>
            <a:pPr>
              <a:lnSpc>
                <a:spcPct val="90000"/>
              </a:lnSpc>
              <a:buSzTx/>
              <a:buFont typeface="Wingdings" panose="05000000000000000000" pitchFamily="2" charset="2"/>
              <a:buChar char=""/>
            </a:pPr>
            <a:r>
              <a:rPr lang="en-US" sz="3200" dirty="0"/>
              <a:t>Having big data doesn’t help if it was selected in a biased way.</a:t>
            </a:r>
          </a:p>
          <a:p>
            <a:pPr marL="0" indent="0">
              <a:lnSpc>
                <a:spcPct val="90000"/>
              </a:lnSpc>
              <a:buSzTx/>
              <a:buNone/>
            </a:pPr>
            <a:endParaRPr lang="en-US" sz="3200" dirty="0"/>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spTree>
    <p:extLst>
      <p:ext uri="{BB962C8B-B14F-4D97-AF65-F5344CB8AC3E}">
        <p14:creationId xmlns:p14="http://schemas.microsoft.com/office/powerpoint/2010/main" val="573795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28067">
                                            <p:txEl>
                                              <p:pRg st="0" end="0"/>
                                            </p:txEl>
                                          </p:spTgt>
                                        </p:tgtEl>
                                        <p:attrNameLst>
                                          <p:attrName>style.visibility</p:attrName>
                                        </p:attrNameLst>
                                      </p:cBhvr>
                                      <p:to>
                                        <p:strVal val="visible"/>
                                      </p:to>
                                    </p:set>
                                    <p:animEffect transition="in" filter="fade">
                                      <p:cBhvr>
                                        <p:cTn id="7" dur="500"/>
                                        <p:tgtEl>
                                          <p:spTgt spid="72806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548D216-B942-1344-9E7C-4F802840DBB4}"/>
              </a:ext>
            </a:extLst>
          </p:cNvPr>
          <p:cNvPicPr>
            <a:picLocks noChangeAspect="1"/>
          </p:cNvPicPr>
          <p:nvPr/>
        </p:nvPicPr>
        <p:blipFill>
          <a:blip r:embed="rId3"/>
          <a:stretch>
            <a:fillRect/>
          </a:stretch>
        </p:blipFill>
        <p:spPr>
          <a:xfrm>
            <a:off x="1375473" y="3446758"/>
            <a:ext cx="6393053" cy="3335042"/>
          </a:xfrm>
          <a:prstGeom prst="rect">
            <a:avLst/>
          </a:prstGeom>
        </p:spPr>
      </p:pic>
      <p:sp>
        <p:nvSpPr>
          <p:cNvPr id="5" name="Slide Number Placeholder 5"/>
          <p:cNvSpPr>
            <a:spLocks noGrp="1"/>
          </p:cNvSpPr>
          <p:nvPr>
            <p:ph type="sldNum" sz="quarter" idx="12"/>
          </p:nvPr>
        </p:nvSpPr>
        <p:spPr/>
        <p:txBody>
          <a:bodyPr/>
          <a:lstStyle/>
          <a:p>
            <a:fld id="{4ECD52D9-4819-4733-ADD5-75193A649211}" type="slidenum">
              <a:rPr lang="en-US" altLang="en-US"/>
              <a:pPr/>
              <a:t>29</a:t>
            </a:fld>
            <a:endParaRPr lang="en-US" altLang="en-US"/>
          </a:p>
        </p:txBody>
      </p:sp>
      <p:sp>
        <p:nvSpPr>
          <p:cNvPr id="728066" name="Rectangle 1026"/>
          <p:cNvSpPr>
            <a:spLocks noGrp="1" noChangeArrowheads="1"/>
          </p:cNvSpPr>
          <p:nvPr>
            <p:ph type="title"/>
          </p:nvPr>
        </p:nvSpPr>
        <p:spPr/>
        <p:txBody>
          <a:bodyPr/>
          <a:lstStyle/>
          <a:p>
            <a:r>
              <a:rPr lang="en-US" dirty="0"/>
              <a:t>Prediction versus causality</a:t>
            </a:r>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sp>
        <p:nvSpPr>
          <p:cNvPr id="6" name="Content Placeholder 4">
            <a:extLst>
              <a:ext uri="{FF2B5EF4-FFF2-40B4-BE49-F238E27FC236}">
                <a16:creationId xmlns:a16="http://schemas.microsoft.com/office/drawing/2014/main" id="{00C6A3F5-ED34-C240-A56F-3E1771BA32A4}"/>
              </a:ext>
            </a:extLst>
          </p:cNvPr>
          <p:cNvSpPr>
            <a:spLocks noGrp="1"/>
          </p:cNvSpPr>
          <p:nvPr>
            <p:ph idx="1"/>
          </p:nvPr>
        </p:nvSpPr>
        <p:spPr>
          <a:xfrm>
            <a:off x="473351" y="1404734"/>
            <a:ext cx="8137665" cy="3909393"/>
          </a:xfrm>
        </p:spPr>
        <p:txBody>
          <a:bodyPr/>
          <a:lstStyle/>
          <a:p>
            <a:r>
              <a:rPr lang="en-US" sz="2800" u="sng" dirty="0"/>
              <a:t>Correlation </a:t>
            </a:r>
            <a:r>
              <a:rPr lang="en-US" sz="2800" dirty="0"/>
              <a:t>(prediction): measure of the strength and direction of the relationship between two variables</a:t>
            </a:r>
          </a:p>
          <a:p>
            <a:r>
              <a:rPr lang="en-US" sz="2800" u="sng" dirty="0"/>
              <a:t>Causation</a:t>
            </a:r>
            <a:r>
              <a:rPr lang="en-US" sz="2800" dirty="0"/>
              <a:t>: Will intervening upon X change occurrence of Y?</a:t>
            </a:r>
          </a:p>
          <a:p>
            <a:endParaRPr lang="en-US" dirty="0"/>
          </a:p>
          <a:p>
            <a:endParaRPr lang="en-US" dirty="0"/>
          </a:p>
          <a:p>
            <a:endParaRPr lang="en-US" dirty="0"/>
          </a:p>
          <a:p>
            <a:endParaRPr lang="en-US" dirty="0"/>
          </a:p>
          <a:p>
            <a:endParaRPr lang="en-US" dirty="0"/>
          </a:p>
          <a:p>
            <a:endParaRPr lang="en-US" dirty="0"/>
          </a:p>
          <a:p>
            <a:endParaRPr lang="en-US" dirty="0"/>
          </a:p>
          <a:p>
            <a:pPr marL="0" indent="0">
              <a:buNone/>
            </a:pPr>
            <a:endParaRPr lang="en-US" dirty="0"/>
          </a:p>
          <a:p>
            <a:pPr marL="295268" lvl="1" indent="0">
              <a:buNone/>
            </a:pPr>
            <a:endParaRPr lang="en-US" dirty="0"/>
          </a:p>
        </p:txBody>
      </p:sp>
    </p:spTree>
    <p:extLst>
      <p:ext uri="{BB962C8B-B14F-4D97-AF65-F5344CB8AC3E}">
        <p14:creationId xmlns:p14="http://schemas.microsoft.com/office/powerpoint/2010/main" val="29740690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9870B718-DDF0-42E1-B0F6-66C7AE31B706}" type="slidenum">
              <a:rPr lang="en-US" altLang="en-US"/>
              <a:pPr/>
              <a:t>3</a:t>
            </a:fld>
            <a:endParaRPr lang="en-US" altLang="en-US" dirty="0"/>
          </a:p>
        </p:txBody>
      </p:sp>
      <p:sp>
        <p:nvSpPr>
          <p:cNvPr id="728066" name="Rectangle 1026"/>
          <p:cNvSpPr>
            <a:spLocks noGrp="1" noChangeArrowheads="1"/>
          </p:cNvSpPr>
          <p:nvPr>
            <p:ph type="title"/>
          </p:nvPr>
        </p:nvSpPr>
        <p:spPr>
          <a:xfrm>
            <a:off x="495300" y="-364529"/>
            <a:ext cx="7543800" cy="1295400"/>
          </a:xfrm>
        </p:spPr>
        <p:txBody>
          <a:bodyPr/>
          <a:lstStyle/>
          <a:p>
            <a:r>
              <a:rPr lang="en-US" dirty="0"/>
              <a:t>That was just for fun, </a:t>
            </a:r>
            <a:r>
              <a:rPr lang="en-US" i="1" dirty="0"/>
              <a:t>but</a:t>
            </a:r>
            <a:endParaRPr lang="en-US" dirty="0"/>
          </a:p>
        </p:txBody>
      </p:sp>
      <p:sp>
        <p:nvSpPr>
          <p:cNvPr id="2" name="TextBox 1"/>
          <p:cNvSpPr txBox="1"/>
          <p:nvPr/>
        </p:nvSpPr>
        <p:spPr>
          <a:xfrm>
            <a:off x="381000" y="1676400"/>
            <a:ext cx="3886200" cy="369332"/>
          </a:xfrm>
          <a:prstGeom prst="rect">
            <a:avLst/>
          </a:prstGeom>
          <a:noFill/>
        </p:spPr>
        <p:txBody>
          <a:bodyPr wrap="square" rtlCol="0">
            <a:spAutoFit/>
          </a:bodyPr>
          <a:lstStyle/>
          <a:p>
            <a:pPr algn="l"/>
            <a:endParaRPr lang="en-US" dirty="0"/>
          </a:p>
        </p:txBody>
      </p:sp>
      <p:pic>
        <p:nvPicPr>
          <p:cNvPr id="3" name="Picture 2"/>
          <p:cNvPicPr>
            <a:picLocks noChangeAspect="1"/>
          </p:cNvPicPr>
          <p:nvPr/>
        </p:nvPicPr>
        <p:blipFill rotWithShape="1">
          <a:blip r:embed="rId3"/>
          <a:srcRect b="18643"/>
          <a:stretch/>
        </p:blipFill>
        <p:spPr>
          <a:xfrm>
            <a:off x="0" y="1219200"/>
            <a:ext cx="9144000" cy="2057400"/>
          </a:xfrm>
          <a:prstGeom prst="rect">
            <a:avLst/>
          </a:prstGeom>
        </p:spPr>
      </p:pic>
      <p:pic>
        <p:nvPicPr>
          <p:cNvPr id="4" name="Picture 3"/>
          <p:cNvPicPr>
            <a:picLocks noChangeAspect="1"/>
          </p:cNvPicPr>
          <p:nvPr/>
        </p:nvPicPr>
        <p:blipFill>
          <a:blip r:embed="rId4"/>
          <a:stretch>
            <a:fillRect/>
          </a:stretch>
        </p:blipFill>
        <p:spPr>
          <a:xfrm>
            <a:off x="408449" y="4160783"/>
            <a:ext cx="4163551" cy="749300"/>
          </a:xfrm>
          <a:prstGeom prst="rect">
            <a:avLst/>
          </a:prstGeom>
        </p:spPr>
      </p:pic>
    </p:spTree>
    <p:extLst>
      <p:ext uri="{BB962C8B-B14F-4D97-AF65-F5344CB8AC3E}">
        <p14:creationId xmlns:p14="http://schemas.microsoft.com/office/powerpoint/2010/main" val="23923488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30</a:t>
            </a:fld>
            <a:endParaRPr lang="en-US" altLang="en-US"/>
          </a:p>
        </p:txBody>
      </p:sp>
      <p:sp>
        <p:nvSpPr>
          <p:cNvPr id="728066" name="Rectangle 1026"/>
          <p:cNvSpPr>
            <a:spLocks noGrp="1" noChangeArrowheads="1"/>
          </p:cNvSpPr>
          <p:nvPr>
            <p:ph type="title"/>
          </p:nvPr>
        </p:nvSpPr>
        <p:spPr/>
        <p:txBody>
          <a:bodyPr/>
          <a:lstStyle/>
          <a:p>
            <a:r>
              <a:rPr lang="en-US" dirty="0"/>
              <a:t>Prediction versus causality</a:t>
            </a:r>
          </a:p>
        </p:txBody>
      </p:sp>
      <p:sp>
        <p:nvSpPr>
          <p:cNvPr id="728067" name="Rectangle 1027"/>
          <p:cNvSpPr>
            <a:spLocks noGrp="1" noChangeArrowheads="1"/>
          </p:cNvSpPr>
          <p:nvPr>
            <p:ph type="body" idx="1"/>
          </p:nvPr>
        </p:nvSpPr>
        <p:spPr>
          <a:xfrm>
            <a:off x="457200" y="1524000"/>
            <a:ext cx="8458200" cy="4411662"/>
          </a:xfrm>
        </p:spPr>
        <p:txBody>
          <a:bodyPr/>
          <a:lstStyle/>
          <a:p>
            <a:pPr>
              <a:lnSpc>
                <a:spcPct val="90000"/>
              </a:lnSpc>
              <a:buSzTx/>
              <a:buFont typeface="Wingdings" panose="05000000000000000000" pitchFamily="2" charset="2"/>
              <a:buChar char=""/>
            </a:pPr>
            <a:r>
              <a:rPr lang="en-US" dirty="0"/>
              <a:t>Everyone in the science community understands the difference between causation and correlation.</a:t>
            </a:r>
          </a:p>
          <a:p>
            <a:pPr>
              <a:lnSpc>
                <a:spcPct val="90000"/>
              </a:lnSpc>
              <a:buSzTx/>
              <a:buFont typeface="Wingdings" panose="05000000000000000000" pitchFamily="2" charset="2"/>
              <a:buChar char=""/>
            </a:pPr>
            <a:r>
              <a:rPr lang="en-US" dirty="0"/>
              <a:t>Data-mining and machine learning algorithms are only based on correlations. </a:t>
            </a:r>
          </a:p>
          <a:p>
            <a:pPr>
              <a:lnSpc>
                <a:spcPct val="90000"/>
              </a:lnSpc>
              <a:buSzTx/>
              <a:buFont typeface="Wingdings" panose="05000000000000000000" pitchFamily="2" charset="2"/>
              <a:buChar char=""/>
            </a:pPr>
            <a:r>
              <a:rPr lang="en-US" dirty="0"/>
              <a:t>In my work on research projects, pure prediction problems make up only a small portion.</a:t>
            </a:r>
          </a:p>
          <a:p>
            <a:pPr>
              <a:lnSpc>
                <a:spcPct val="90000"/>
              </a:lnSpc>
              <a:buSzTx/>
              <a:buFont typeface="Wingdings" panose="05000000000000000000" pitchFamily="2" charset="2"/>
              <a:buChar char=""/>
            </a:pPr>
            <a:r>
              <a:rPr lang="en-US" dirty="0"/>
              <a:t>Usually interested in causation, i.e., understand the cause of illness or develop interventions that cause improvement.</a:t>
            </a:r>
          </a:p>
          <a:p>
            <a:pPr marL="0" indent="0">
              <a:lnSpc>
                <a:spcPct val="90000"/>
              </a:lnSpc>
              <a:buSzTx/>
              <a:buNone/>
            </a:pPr>
            <a:endParaRPr lang="en-US" dirty="0"/>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spTree>
    <p:extLst>
      <p:ext uri="{BB962C8B-B14F-4D97-AF65-F5344CB8AC3E}">
        <p14:creationId xmlns:p14="http://schemas.microsoft.com/office/powerpoint/2010/main" val="2282099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728067">
                                            <p:txEl>
                                              <p:pRg st="1" end="1"/>
                                            </p:txEl>
                                          </p:spTgt>
                                        </p:tgtEl>
                                        <p:attrNameLst>
                                          <p:attrName>style.visibility</p:attrName>
                                        </p:attrNameLst>
                                      </p:cBhvr>
                                      <p:to>
                                        <p:strVal val="visible"/>
                                      </p:to>
                                    </p:set>
                                    <p:anim calcmode="lin" valueType="num">
                                      <p:cBhvr additive="base">
                                        <p:cTn id="7" dur="500" fill="hold"/>
                                        <p:tgtEl>
                                          <p:spTgt spid="728067">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2806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728067">
                                            <p:txEl>
                                              <p:pRg st="2" end="2"/>
                                            </p:txEl>
                                          </p:spTgt>
                                        </p:tgtEl>
                                        <p:attrNameLst>
                                          <p:attrName>style.visibility</p:attrName>
                                        </p:attrNameLst>
                                      </p:cBhvr>
                                      <p:to>
                                        <p:strVal val="visible"/>
                                      </p:to>
                                    </p:set>
                                    <p:anim calcmode="lin" valueType="num">
                                      <p:cBhvr additive="base">
                                        <p:cTn id="13" dur="500" fill="hold"/>
                                        <p:tgtEl>
                                          <p:spTgt spid="728067">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72806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728067">
                                            <p:txEl>
                                              <p:pRg st="3" end="3"/>
                                            </p:txEl>
                                          </p:spTgt>
                                        </p:tgtEl>
                                        <p:attrNameLst>
                                          <p:attrName>style.visibility</p:attrName>
                                        </p:attrNameLst>
                                      </p:cBhvr>
                                      <p:to>
                                        <p:strVal val="visible"/>
                                      </p:to>
                                    </p:set>
                                    <p:anim calcmode="lin" valueType="num">
                                      <p:cBhvr additive="base">
                                        <p:cTn id="19" dur="500" fill="hold"/>
                                        <p:tgtEl>
                                          <p:spTgt spid="728067">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72806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31</a:t>
            </a:fld>
            <a:endParaRPr lang="en-US" altLang="en-US"/>
          </a:p>
        </p:txBody>
      </p:sp>
      <p:sp>
        <p:nvSpPr>
          <p:cNvPr id="728066" name="Rectangle 1026"/>
          <p:cNvSpPr>
            <a:spLocks noGrp="1" noChangeArrowheads="1"/>
          </p:cNvSpPr>
          <p:nvPr>
            <p:ph type="title"/>
          </p:nvPr>
        </p:nvSpPr>
        <p:spPr/>
        <p:txBody>
          <a:bodyPr/>
          <a:lstStyle/>
          <a:p>
            <a:r>
              <a:rPr lang="en-US" dirty="0"/>
              <a:t>Some bona fide prediction problems</a:t>
            </a:r>
          </a:p>
        </p:txBody>
      </p:sp>
      <p:sp>
        <p:nvSpPr>
          <p:cNvPr id="728067" name="Rectangle 1027"/>
          <p:cNvSpPr>
            <a:spLocks noGrp="1" noChangeArrowheads="1"/>
          </p:cNvSpPr>
          <p:nvPr>
            <p:ph type="body" idx="1"/>
          </p:nvPr>
        </p:nvSpPr>
        <p:spPr>
          <a:xfrm>
            <a:off x="457200" y="1587059"/>
            <a:ext cx="8458200" cy="4411662"/>
          </a:xfrm>
        </p:spPr>
        <p:txBody>
          <a:bodyPr/>
          <a:lstStyle/>
          <a:p>
            <a:pPr>
              <a:lnSpc>
                <a:spcPct val="90000"/>
              </a:lnSpc>
              <a:buSzTx/>
              <a:buFont typeface="Wingdings" panose="05000000000000000000" pitchFamily="2" charset="2"/>
              <a:buChar char=""/>
            </a:pPr>
            <a:r>
              <a:rPr lang="en-US" dirty="0"/>
              <a:t>Early detection of cancer.</a:t>
            </a:r>
          </a:p>
          <a:p>
            <a:pPr>
              <a:lnSpc>
                <a:spcPct val="90000"/>
              </a:lnSpc>
              <a:buSzTx/>
              <a:buFont typeface="Wingdings" panose="05000000000000000000" pitchFamily="2" charset="2"/>
              <a:buChar char=""/>
            </a:pPr>
            <a:r>
              <a:rPr lang="en-US" dirty="0"/>
              <a:t>Identifying high risk patients for closer monitoring.  For example, patients likely to be readmitted to the hospital within 30 days.</a:t>
            </a:r>
          </a:p>
          <a:p>
            <a:pPr>
              <a:lnSpc>
                <a:spcPct val="90000"/>
              </a:lnSpc>
              <a:buSzTx/>
              <a:buFont typeface="Wingdings" panose="05000000000000000000" pitchFamily="2" charset="2"/>
              <a:buChar char=""/>
            </a:pPr>
            <a:r>
              <a:rPr lang="en-US" dirty="0"/>
              <a:t>Prediction of disease epidemics.</a:t>
            </a:r>
          </a:p>
          <a:p>
            <a:pPr marL="0" indent="0">
              <a:lnSpc>
                <a:spcPct val="90000"/>
              </a:lnSpc>
              <a:buSzTx/>
              <a:buNone/>
            </a:pPr>
            <a:endParaRPr lang="en-US" sz="1600" dirty="0"/>
          </a:p>
          <a:p>
            <a:pPr marL="0" indent="0">
              <a:lnSpc>
                <a:spcPct val="90000"/>
              </a:lnSpc>
              <a:buSzTx/>
              <a:buNone/>
            </a:pPr>
            <a:r>
              <a:rPr lang="en-US" u="sng" dirty="0"/>
              <a:t>Key aspects</a:t>
            </a:r>
            <a:r>
              <a:rPr lang="en-US" dirty="0"/>
              <a:t>:  Not concerned with causal interpretation of the effect of variables included in the model or interpreting presence of absence of the variable in the model causally.   Focus on accurate prediction, not p-values and testing. </a:t>
            </a:r>
          </a:p>
          <a:p>
            <a:pPr>
              <a:lnSpc>
                <a:spcPct val="90000"/>
              </a:lnSpc>
              <a:buSzTx/>
              <a:buFont typeface="Wingdings" panose="05000000000000000000" pitchFamily="2" charset="2"/>
              <a:buChar char=""/>
            </a:pPr>
            <a:endParaRPr lang="en-US" dirty="0"/>
          </a:p>
          <a:p>
            <a:pPr marL="0" indent="0">
              <a:lnSpc>
                <a:spcPct val="90000"/>
              </a:lnSpc>
              <a:buSzTx/>
              <a:buNone/>
            </a:pPr>
            <a:endParaRPr lang="en-US" dirty="0"/>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spTree>
    <p:extLst>
      <p:ext uri="{BB962C8B-B14F-4D97-AF65-F5344CB8AC3E}">
        <p14:creationId xmlns:p14="http://schemas.microsoft.com/office/powerpoint/2010/main" val="187580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728067">
                                            <p:txEl>
                                              <p:pRg st="1" end="1"/>
                                            </p:txEl>
                                          </p:spTgt>
                                        </p:tgtEl>
                                        <p:attrNameLst>
                                          <p:attrName>style.visibility</p:attrName>
                                        </p:attrNameLst>
                                      </p:cBhvr>
                                      <p:to>
                                        <p:strVal val="visible"/>
                                      </p:to>
                                    </p:set>
                                    <p:anim calcmode="lin" valueType="num">
                                      <p:cBhvr additive="base">
                                        <p:cTn id="7" dur="500" fill="hold"/>
                                        <p:tgtEl>
                                          <p:spTgt spid="728067">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2806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728067">
                                            <p:txEl>
                                              <p:pRg st="2" end="2"/>
                                            </p:txEl>
                                          </p:spTgt>
                                        </p:tgtEl>
                                        <p:attrNameLst>
                                          <p:attrName>style.visibility</p:attrName>
                                        </p:attrNameLst>
                                      </p:cBhvr>
                                      <p:to>
                                        <p:strVal val="visible"/>
                                      </p:to>
                                    </p:set>
                                    <p:anim calcmode="lin" valueType="num">
                                      <p:cBhvr additive="base">
                                        <p:cTn id="13" dur="500" fill="hold"/>
                                        <p:tgtEl>
                                          <p:spTgt spid="728067">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72806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728067">
                                            <p:txEl>
                                              <p:pRg st="4" end="4"/>
                                            </p:txEl>
                                          </p:spTgt>
                                        </p:tgtEl>
                                        <p:attrNameLst>
                                          <p:attrName>style.visibility</p:attrName>
                                        </p:attrNameLst>
                                      </p:cBhvr>
                                      <p:to>
                                        <p:strVal val="visible"/>
                                      </p:to>
                                    </p:set>
                                    <p:anim calcmode="lin" valueType="num">
                                      <p:cBhvr additive="base">
                                        <p:cTn id="19" dur="500" fill="hold"/>
                                        <p:tgtEl>
                                          <p:spTgt spid="728067">
                                            <p:txEl>
                                              <p:pRg st="4" end="4"/>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72806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32</a:t>
            </a:fld>
            <a:endParaRPr lang="en-US" altLang="en-US"/>
          </a:p>
        </p:txBody>
      </p:sp>
      <p:sp>
        <p:nvSpPr>
          <p:cNvPr id="728066" name="Rectangle 1026"/>
          <p:cNvSpPr>
            <a:spLocks noGrp="1" noChangeArrowheads="1"/>
          </p:cNvSpPr>
          <p:nvPr>
            <p:ph type="title"/>
          </p:nvPr>
        </p:nvSpPr>
        <p:spPr>
          <a:xfrm>
            <a:off x="395287" y="152400"/>
            <a:ext cx="8610600" cy="808038"/>
          </a:xfrm>
          <a:solidFill>
            <a:schemeClr val="bg1"/>
          </a:solidFill>
        </p:spPr>
        <p:txBody>
          <a:bodyPr/>
          <a:lstStyle/>
          <a:p>
            <a:r>
              <a:rPr lang="en-US" dirty="0"/>
              <a:t>Big Data Prediction:  Google Flu Trends</a:t>
            </a:r>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pic>
        <p:nvPicPr>
          <p:cNvPr id="512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11027" r="2858"/>
          <a:stretch/>
        </p:blipFill>
        <p:spPr bwMode="auto">
          <a:xfrm>
            <a:off x="1104900" y="2574758"/>
            <a:ext cx="6763753" cy="42712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 name="Group 1"/>
          <p:cNvGrpSpPr/>
          <p:nvPr/>
        </p:nvGrpSpPr>
        <p:grpSpPr>
          <a:xfrm>
            <a:off x="348916" y="921707"/>
            <a:ext cx="8173455" cy="1435768"/>
            <a:chOff x="-20055" y="974559"/>
            <a:chExt cx="9087853" cy="1756609"/>
          </a:xfrm>
        </p:grpSpPr>
        <p:pic>
          <p:nvPicPr>
            <p:cNvPr id="512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86628"/>
            <a:stretch/>
          </p:blipFill>
          <p:spPr bwMode="auto">
            <a:xfrm>
              <a:off x="-20055" y="974559"/>
              <a:ext cx="9087853" cy="4211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49923" b="7286"/>
            <a:stretch/>
          </p:blipFill>
          <p:spPr bwMode="auto">
            <a:xfrm>
              <a:off x="-20055" y="1383632"/>
              <a:ext cx="9087853" cy="1347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3261966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33</a:t>
            </a:fld>
            <a:endParaRPr lang="en-US" altLang="en-US"/>
          </a:p>
        </p:txBody>
      </p:sp>
      <p:sp>
        <p:nvSpPr>
          <p:cNvPr id="728066" name="Rectangle 1026"/>
          <p:cNvSpPr>
            <a:spLocks noGrp="1" noChangeArrowheads="1"/>
          </p:cNvSpPr>
          <p:nvPr>
            <p:ph type="title"/>
          </p:nvPr>
        </p:nvSpPr>
        <p:spPr/>
        <p:txBody>
          <a:bodyPr/>
          <a:lstStyle/>
          <a:p>
            <a:r>
              <a:rPr lang="en-US" dirty="0"/>
              <a:t>Google Flu Trends</a:t>
            </a:r>
          </a:p>
        </p:txBody>
      </p:sp>
      <p:sp>
        <p:nvSpPr>
          <p:cNvPr id="728067" name="Rectangle 1027"/>
          <p:cNvSpPr>
            <a:spLocks noGrp="1" noChangeArrowheads="1"/>
          </p:cNvSpPr>
          <p:nvPr>
            <p:ph type="body" idx="1"/>
          </p:nvPr>
        </p:nvSpPr>
        <p:spPr>
          <a:xfrm>
            <a:off x="457200" y="1719263"/>
            <a:ext cx="8458200" cy="4411662"/>
          </a:xfrm>
        </p:spPr>
        <p:txBody>
          <a:bodyPr/>
          <a:lstStyle/>
          <a:p>
            <a:r>
              <a:rPr lang="en-US" dirty="0"/>
              <a:t>Used “hundreds of billions of searches” to build the model.  </a:t>
            </a:r>
          </a:p>
          <a:p>
            <a:r>
              <a:rPr lang="en-US" dirty="0"/>
              <a:t>Reduced to weekly counts of 50 million common searches for each state for 6 years.  </a:t>
            </a:r>
          </a:p>
          <a:p>
            <a:r>
              <a:rPr lang="en-US" dirty="0"/>
              <a:t>(50 million)*(50 states)*(52 weeks)*(6 years) or about 8x10^11 possible predictors.  </a:t>
            </a:r>
          </a:p>
          <a:p>
            <a:r>
              <a:rPr lang="en-US" dirty="0"/>
              <a:t>Built a model based on 2003 to 2007 to predict the CDC reported percentages of ILI (influenza like visits) before they were released in 2008. </a:t>
            </a:r>
          </a:p>
          <a:p>
            <a:pPr marL="0" indent="0">
              <a:lnSpc>
                <a:spcPct val="90000"/>
              </a:lnSpc>
              <a:buSzTx/>
              <a:buNone/>
            </a:pPr>
            <a:endParaRPr lang="en-US" dirty="0"/>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spTree>
    <p:extLst>
      <p:ext uri="{BB962C8B-B14F-4D97-AF65-F5344CB8AC3E}">
        <p14:creationId xmlns:p14="http://schemas.microsoft.com/office/powerpoint/2010/main" val="3659602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34</a:t>
            </a:fld>
            <a:endParaRPr lang="en-US" altLang="en-US"/>
          </a:p>
        </p:txBody>
      </p:sp>
      <p:sp>
        <p:nvSpPr>
          <p:cNvPr id="728066" name="Rectangle 1026"/>
          <p:cNvSpPr>
            <a:spLocks noGrp="1" noChangeArrowheads="1"/>
          </p:cNvSpPr>
          <p:nvPr>
            <p:ph type="title"/>
          </p:nvPr>
        </p:nvSpPr>
        <p:spPr>
          <a:xfrm>
            <a:off x="395287" y="152400"/>
            <a:ext cx="8610600" cy="808038"/>
          </a:xfrm>
          <a:solidFill>
            <a:schemeClr val="bg1"/>
          </a:solidFill>
        </p:spPr>
        <p:txBody>
          <a:bodyPr/>
          <a:lstStyle/>
          <a:p>
            <a:r>
              <a:rPr lang="en-US" dirty="0"/>
              <a:t>Big Data Prediction:  Google Flu Trends</a:t>
            </a:r>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pic>
        <p:nvPicPr>
          <p:cNvPr id="512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11027" r="2858"/>
          <a:stretch/>
        </p:blipFill>
        <p:spPr bwMode="auto">
          <a:xfrm>
            <a:off x="1104900" y="2574758"/>
            <a:ext cx="6763753" cy="42712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 name="Group 1"/>
          <p:cNvGrpSpPr/>
          <p:nvPr/>
        </p:nvGrpSpPr>
        <p:grpSpPr>
          <a:xfrm>
            <a:off x="348916" y="921707"/>
            <a:ext cx="8173455" cy="1435768"/>
            <a:chOff x="-20055" y="974559"/>
            <a:chExt cx="9087853" cy="1756609"/>
          </a:xfrm>
        </p:grpSpPr>
        <p:pic>
          <p:nvPicPr>
            <p:cNvPr id="512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86628"/>
            <a:stretch/>
          </p:blipFill>
          <p:spPr bwMode="auto">
            <a:xfrm>
              <a:off x="-20055" y="974559"/>
              <a:ext cx="9087853" cy="4211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49923" b="7286"/>
            <a:stretch/>
          </p:blipFill>
          <p:spPr bwMode="auto">
            <a:xfrm>
              <a:off x="-20055" y="1383632"/>
              <a:ext cx="9087853" cy="1347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2271650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35</a:t>
            </a:fld>
            <a:endParaRPr lang="en-US" altLang="en-US"/>
          </a:p>
        </p:txBody>
      </p:sp>
      <p:sp>
        <p:nvSpPr>
          <p:cNvPr id="728066" name="Rectangle 1026"/>
          <p:cNvSpPr>
            <a:spLocks noGrp="1" noChangeArrowheads="1"/>
          </p:cNvSpPr>
          <p:nvPr>
            <p:ph type="title"/>
          </p:nvPr>
        </p:nvSpPr>
        <p:spPr>
          <a:xfrm>
            <a:off x="395287" y="152400"/>
            <a:ext cx="8610600" cy="808038"/>
          </a:xfrm>
          <a:solidFill>
            <a:schemeClr val="bg1"/>
          </a:solidFill>
        </p:spPr>
        <p:txBody>
          <a:bodyPr/>
          <a:lstStyle/>
          <a:p>
            <a:r>
              <a:rPr lang="en-US" dirty="0"/>
              <a:t>Big Data Prediction:  Google Flu Trends</a:t>
            </a:r>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3016" b="3214"/>
          <a:stretch/>
        </p:blipFill>
        <p:spPr bwMode="auto">
          <a:xfrm>
            <a:off x="2133600" y="938462"/>
            <a:ext cx="5029200" cy="53009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438400" y="6176194"/>
            <a:ext cx="5981700" cy="369332"/>
          </a:xfrm>
          <a:prstGeom prst="rect">
            <a:avLst/>
          </a:prstGeom>
          <a:noFill/>
        </p:spPr>
        <p:txBody>
          <a:bodyPr wrap="square" rtlCol="0">
            <a:spAutoFit/>
          </a:bodyPr>
          <a:lstStyle/>
          <a:p>
            <a:pPr algn="l"/>
            <a:r>
              <a:rPr lang="en-US" dirty="0"/>
              <a:t>Butler: Nature vol. 949, p.155 Feb 14, 2013</a:t>
            </a: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2557"/>
            <a:ext cx="4571999" cy="6863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81424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
                                        <p:tgtEl>
                                          <p:spTgt spid="4098"/>
                                        </p:tgtEl>
                                      </p:cBhvr>
                                    </p:animEffect>
                                  </p:childTnLst>
                                </p:cTn>
                              </p:par>
                              <p:par>
                                <p:cTn id="8" presetID="10" presetClass="exit" presetSubtype="0" fill="hold" nodeType="withEffect">
                                  <p:stCondLst>
                                    <p:cond delay="0"/>
                                  </p:stCondLst>
                                  <p:childTnLst>
                                    <p:animEffect transition="out" filter="fade">
                                      <p:cBhvr>
                                        <p:cTn id="9" dur="500"/>
                                        <p:tgtEl>
                                          <p:spTgt spid="6146"/>
                                        </p:tgtEl>
                                      </p:cBhvr>
                                    </p:animEffect>
                                    <p:set>
                                      <p:cBhvr>
                                        <p:cTn id="10" dur="1" fill="hold">
                                          <p:stCondLst>
                                            <p:cond delay="499"/>
                                          </p:stCondLst>
                                        </p:cTn>
                                        <p:tgtEl>
                                          <p:spTgt spid="614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36</a:t>
            </a:fld>
            <a:endParaRPr lang="en-US" altLang="en-US"/>
          </a:p>
        </p:txBody>
      </p:sp>
      <p:sp>
        <p:nvSpPr>
          <p:cNvPr id="728066" name="Rectangle 1026"/>
          <p:cNvSpPr>
            <a:spLocks noGrp="1" noChangeArrowheads="1"/>
          </p:cNvSpPr>
          <p:nvPr>
            <p:ph type="title"/>
          </p:nvPr>
        </p:nvSpPr>
        <p:spPr/>
        <p:txBody>
          <a:bodyPr/>
          <a:lstStyle/>
          <a:p>
            <a:r>
              <a:rPr lang="en-US" dirty="0"/>
              <a:t>Why did it break?</a:t>
            </a:r>
          </a:p>
        </p:txBody>
      </p:sp>
      <p:sp>
        <p:nvSpPr>
          <p:cNvPr id="728067" name="Rectangle 1027"/>
          <p:cNvSpPr>
            <a:spLocks noGrp="1" noChangeArrowheads="1"/>
          </p:cNvSpPr>
          <p:nvPr>
            <p:ph type="body" idx="1"/>
          </p:nvPr>
        </p:nvSpPr>
        <p:spPr/>
        <p:txBody>
          <a:bodyPr/>
          <a:lstStyle/>
          <a:p>
            <a:pPr>
              <a:lnSpc>
                <a:spcPct val="90000"/>
              </a:lnSpc>
              <a:buSzTx/>
              <a:buFont typeface="Wingdings" panose="05000000000000000000" pitchFamily="2" charset="2"/>
              <a:buChar char=""/>
            </a:pPr>
            <a:r>
              <a:rPr lang="en-US" dirty="0"/>
              <a:t>The underlying conditions under which the model was developed changed.</a:t>
            </a:r>
          </a:p>
          <a:p>
            <a:pPr>
              <a:lnSpc>
                <a:spcPct val="90000"/>
              </a:lnSpc>
              <a:buSzTx/>
              <a:buFont typeface="Wingdings" panose="05000000000000000000" pitchFamily="2" charset="2"/>
              <a:buChar char=""/>
            </a:pPr>
            <a:r>
              <a:rPr lang="en-US" dirty="0"/>
              <a:t>The model wasn’t built with any biological insight.  It was built (in a sophisticated way) on correlations.</a:t>
            </a:r>
          </a:p>
          <a:p>
            <a:pPr>
              <a:lnSpc>
                <a:spcPct val="90000"/>
              </a:lnSpc>
              <a:buSzTx/>
              <a:buFont typeface="Wingdings" panose="05000000000000000000" pitchFamily="2" charset="2"/>
              <a:buChar char=""/>
            </a:pPr>
            <a:r>
              <a:rPr lang="en-US" dirty="0"/>
              <a:t>It was built on weekly counts of the 50 million most common search queries but only 6 years of flu data.</a:t>
            </a:r>
          </a:p>
          <a:p>
            <a:pPr marL="0" indent="0">
              <a:lnSpc>
                <a:spcPct val="90000"/>
              </a:lnSpc>
              <a:buSzTx/>
              <a:buNone/>
            </a:pPr>
            <a:endParaRPr lang="en-US" dirty="0"/>
          </a:p>
          <a:p>
            <a:pPr marL="0" indent="0">
              <a:lnSpc>
                <a:spcPct val="90000"/>
              </a:lnSpc>
              <a:buSzTx/>
              <a:buNone/>
            </a:pPr>
            <a:r>
              <a:rPr lang="en-US" dirty="0"/>
              <a:t>See Thought #2</a:t>
            </a:r>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spTree>
    <p:extLst>
      <p:ext uri="{BB962C8B-B14F-4D97-AF65-F5344CB8AC3E}">
        <p14:creationId xmlns:p14="http://schemas.microsoft.com/office/powerpoint/2010/main" val="3465347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28067">
                                            <p:txEl>
                                              <p:pRg st="1" end="1"/>
                                            </p:txEl>
                                          </p:spTgt>
                                        </p:tgtEl>
                                        <p:attrNameLst>
                                          <p:attrName>style.visibility</p:attrName>
                                        </p:attrNameLst>
                                      </p:cBhvr>
                                      <p:to>
                                        <p:strVal val="visible"/>
                                      </p:to>
                                    </p:set>
                                    <p:animEffect transition="in" filter="fade">
                                      <p:cBhvr>
                                        <p:cTn id="7" dur="500"/>
                                        <p:tgtEl>
                                          <p:spTgt spid="728067">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28067">
                                            <p:txEl>
                                              <p:pRg st="2" end="2"/>
                                            </p:txEl>
                                          </p:spTgt>
                                        </p:tgtEl>
                                        <p:attrNameLst>
                                          <p:attrName>style.visibility</p:attrName>
                                        </p:attrNameLst>
                                      </p:cBhvr>
                                      <p:to>
                                        <p:strVal val="visible"/>
                                      </p:to>
                                    </p:set>
                                    <p:animEffect transition="in" filter="fade">
                                      <p:cBhvr>
                                        <p:cTn id="10" dur="500"/>
                                        <p:tgtEl>
                                          <p:spTgt spid="728067">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728067">
                                            <p:txEl>
                                              <p:pRg st="4" end="4"/>
                                            </p:txEl>
                                          </p:spTgt>
                                        </p:tgtEl>
                                        <p:attrNameLst>
                                          <p:attrName>style.visibility</p:attrName>
                                        </p:attrNameLst>
                                      </p:cBhvr>
                                      <p:to>
                                        <p:strVal val="visible"/>
                                      </p:to>
                                    </p:set>
                                    <p:animEffect transition="in" filter="fade">
                                      <p:cBhvr>
                                        <p:cTn id="13" dur="500"/>
                                        <p:tgtEl>
                                          <p:spTgt spid="728067">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728067">
                                            <p:txEl>
                                              <p:pRg st="0" end="0"/>
                                            </p:txEl>
                                          </p:spTgt>
                                        </p:tgtEl>
                                        <p:attrNameLst>
                                          <p:attrName>style.visibility</p:attrName>
                                        </p:attrNameLst>
                                      </p:cBhvr>
                                      <p:to>
                                        <p:strVal val="visible"/>
                                      </p:to>
                                    </p:set>
                                    <p:animEffect transition="in" filter="fade">
                                      <p:cBhvr>
                                        <p:cTn id="16" dur="500"/>
                                        <p:tgtEl>
                                          <p:spTgt spid="72806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37</a:t>
            </a:fld>
            <a:endParaRPr lang="en-US" altLang="en-US"/>
          </a:p>
        </p:txBody>
      </p:sp>
      <p:sp>
        <p:nvSpPr>
          <p:cNvPr id="728066" name="Rectangle 1026"/>
          <p:cNvSpPr>
            <a:spLocks noGrp="1" noChangeArrowheads="1"/>
          </p:cNvSpPr>
          <p:nvPr>
            <p:ph type="title"/>
          </p:nvPr>
        </p:nvSpPr>
        <p:spPr/>
        <p:txBody>
          <a:bodyPr/>
          <a:lstStyle/>
          <a:p>
            <a:r>
              <a:rPr lang="en-US" dirty="0"/>
              <a:t>Thought #4</a:t>
            </a:r>
          </a:p>
        </p:txBody>
      </p:sp>
      <p:sp>
        <p:nvSpPr>
          <p:cNvPr id="728067" name="Rectangle 1027"/>
          <p:cNvSpPr>
            <a:spLocks noGrp="1" noChangeArrowheads="1"/>
          </p:cNvSpPr>
          <p:nvPr>
            <p:ph type="body" idx="1"/>
          </p:nvPr>
        </p:nvSpPr>
        <p:spPr/>
        <p:txBody>
          <a:bodyPr/>
          <a:lstStyle/>
          <a:p>
            <a:pPr>
              <a:lnSpc>
                <a:spcPct val="90000"/>
              </a:lnSpc>
              <a:buSzTx/>
              <a:buFont typeface="Wingdings" panose="05000000000000000000" pitchFamily="2" charset="2"/>
              <a:buChar char=""/>
            </a:pPr>
            <a:r>
              <a:rPr lang="en-US" sz="3200" dirty="0"/>
              <a:t>Compared to causality, prediction is easy since you only have to understand associations and correlation.</a:t>
            </a:r>
          </a:p>
          <a:p>
            <a:pPr>
              <a:lnSpc>
                <a:spcPct val="90000"/>
              </a:lnSpc>
              <a:buSzTx/>
              <a:buFont typeface="Wingdings" panose="05000000000000000000" pitchFamily="2" charset="2"/>
              <a:buChar char=""/>
            </a:pPr>
            <a:endParaRPr lang="en-US" sz="3200" dirty="0"/>
          </a:p>
          <a:p>
            <a:pPr marL="0" indent="0">
              <a:lnSpc>
                <a:spcPct val="90000"/>
              </a:lnSpc>
              <a:buSzTx/>
              <a:buNone/>
            </a:pPr>
            <a:r>
              <a:rPr lang="en-US" sz="3200" dirty="0"/>
              <a:t>Until it isn’t.</a:t>
            </a:r>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spTree>
    <p:extLst>
      <p:ext uri="{BB962C8B-B14F-4D97-AF65-F5344CB8AC3E}">
        <p14:creationId xmlns:p14="http://schemas.microsoft.com/office/powerpoint/2010/main" val="1524183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28067">
                                            <p:txEl>
                                              <p:pRg st="0" end="0"/>
                                            </p:txEl>
                                          </p:spTgt>
                                        </p:tgtEl>
                                        <p:attrNameLst>
                                          <p:attrName>style.visibility</p:attrName>
                                        </p:attrNameLst>
                                      </p:cBhvr>
                                      <p:to>
                                        <p:strVal val="visible"/>
                                      </p:to>
                                    </p:set>
                                    <p:animEffect transition="in" filter="fade">
                                      <p:cBhvr>
                                        <p:cTn id="7" dur="500"/>
                                        <p:tgtEl>
                                          <p:spTgt spid="7280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28067">
                                            <p:txEl>
                                              <p:pRg st="2" end="2"/>
                                            </p:txEl>
                                          </p:spTgt>
                                        </p:tgtEl>
                                        <p:attrNameLst>
                                          <p:attrName>style.visibility</p:attrName>
                                        </p:attrNameLst>
                                      </p:cBhvr>
                                      <p:to>
                                        <p:strVal val="visible"/>
                                      </p:to>
                                    </p:set>
                                    <p:animEffect transition="in" filter="fade">
                                      <p:cBhvr>
                                        <p:cTn id="12" dur="500"/>
                                        <p:tgtEl>
                                          <p:spTgt spid="72806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9870B718-DDF0-42E1-B0F6-66C7AE31B706}" type="slidenum">
              <a:rPr lang="en-US" altLang="en-US"/>
              <a:pPr/>
              <a:t>38</a:t>
            </a:fld>
            <a:endParaRPr lang="en-US" altLang="en-US" dirty="0"/>
          </a:p>
        </p:txBody>
      </p:sp>
      <p:sp>
        <p:nvSpPr>
          <p:cNvPr id="728066" name="Rectangle 1026"/>
          <p:cNvSpPr>
            <a:spLocks noGrp="1" noChangeArrowheads="1"/>
          </p:cNvSpPr>
          <p:nvPr>
            <p:ph type="title"/>
          </p:nvPr>
        </p:nvSpPr>
        <p:spPr>
          <a:xfrm>
            <a:off x="381000" y="0"/>
            <a:ext cx="7543800" cy="1295400"/>
          </a:xfrm>
        </p:spPr>
        <p:txBody>
          <a:bodyPr/>
          <a:lstStyle/>
          <a:p>
            <a:r>
              <a:rPr lang="en-US" dirty="0"/>
              <a:t>Correlation versus causation</a:t>
            </a:r>
          </a:p>
        </p:txBody>
      </p:sp>
      <p:sp>
        <p:nvSpPr>
          <p:cNvPr id="728067" name="Rectangle 1027"/>
          <p:cNvSpPr>
            <a:spLocks noGrp="1" noChangeArrowheads="1"/>
          </p:cNvSpPr>
          <p:nvPr>
            <p:ph type="body" idx="1"/>
          </p:nvPr>
        </p:nvSpPr>
        <p:spPr>
          <a:xfrm>
            <a:off x="406400" y="1712208"/>
            <a:ext cx="8432800" cy="4411662"/>
          </a:xfrm>
        </p:spPr>
        <p:txBody>
          <a:bodyPr/>
          <a:lstStyle/>
          <a:p>
            <a:pPr marL="0" indent="0">
              <a:lnSpc>
                <a:spcPct val="90000"/>
              </a:lnSpc>
              <a:buSzTx/>
              <a:buNone/>
            </a:pPr>
            <a:r>
              <a:rPr lang="en-US" dirty="0"/>
              <a:t>Many big data “successes” are solely prediction.  </a:t>
            </a:r>
          </a:p>
          <a:p>
            <a:pPr marL="0" indent="0">
              <a:lnSpc>
                <a:spcPct val="90000"/>
              </a:lnSpc>
              <a:buSzTx/>
              <a:buNone/>
            </a:pPr>
            <a:endParaRPr lang="en-US" dirty="0"/>
          </a:p>
          <a:p>
            <a:pPr marL="0" indent="0">
              <a:lnSpc>
                <a:spcPct val="90000"/>
              </a:lnSpc>
              <a:buSzTx/>
              <a:buNone/>
            </a:pPr>
            <a:r>
              <a:rPr lang="en-US" dirty="0"/>
              <a:t>Data mining methods can help you predict 30 day readmission rates but may not tell you how to improve them. </a:t>
            </a:r>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dirty="0">
              <a:latin typeface="Book Antiqua" pitchFamily="18" charset="0"/>
            </a:endParaRPr>
          </a:p>
        </p:txBody>
      </p:sp>
    </p:spTree>
    <p:extLst>
      <p:ext uri="{BB962C8B-B14F-4D97-AF65-F5344CB8AC3E}">
        <p14:creationId xmlns:p14="http://schemas.microsoft.com/office/powerpoint/2010/main" val="2943461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728067">
                                            <p:txEl>
                                              <p:pRg st="2" end="2"/>
                                            </p:txEl>
                                          </p:spTgt>
                                        </p:tgtEl>
                                        <p:attrNameLst>
                                          <p:attrName>style.visibility</p:attrName>
                                        </p:attrNameLst>
                                      </p:cBhvr>
                                      <p:to>
                                        <p:strVal val="visible"/>
                                      </p:to>
                                    </p:set>
                                    <p:anim calcmode="lin" valueType="num">
                                      <p:cBhvr additive="base">
                                        <p:cTn id="7" dur="500" fill="hold"/>
                                        <p:tgtEl>
                                          <p:spTgt spid="728067">
                                            <p:txEl>
                                              <p:pRg st="2" end="2"/>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2806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9870B718-DDF0-42E1-B0F6-66C7AE31B706}" type="slidenum">
              <a:rPr lang="en-US" altLang="en-US"/>
              <a:pPr/>
              <a:t>39</a:t>
            </a:fld>
            <a:endParaRPr lang="en-US" altLang="en-US" dirty="0"/>
          </a:p>
        </p:txBody>
      </p:sp>
      <p:sp>
        <p:nvSpPr>
          <p:cNvPr id="728066" name="Rectangle 1026"/>
          <p:cNvSpPr>
            <a:spLocks noGrp="1" noChangeArrowheads="1"/>
          </p:cNvSpPr>
          <p:nvPr>
            <p:ph type="title"/>
          </p:nvPr>
        </p:nvSpPr>
        <p:spPr>
          <a:xfrm>
            <a:off x="381000" y="0"/>
            <a:ext cx="7543800" cy="1295400"/>
          </a:xfrm>
        </p:spPr>
        <p:txBody>
          <a:bodyPr/>
          <a:lstStyle/>
          <a:p>
            <a:r>
              <a:rPr lang="en-US" dirty="0"/>
              <a:t>Correlation versus causation</a:t>
            </a:r>
          </a:p>
        </p:txBody>
      </p:sp>
      <p:sp>
        <p:nvSpPr>
          <p:cNvPr id="728067" name="Rectangle 1027"/>
          <p:cNvSpPr>
            <a:spLocks noGrp="1" noChangeArrowheads="1"/>
          </p:cNvSpPr>
          <p:nvPr>
            <p:ph type="body" idx="1"/>
          </p:nvPr>
        </p:nvSpPr>
        <p:spPr>
          <a:xfrm>
            <a:off x="406400" y="1447800"/>
            <a:ext cx="8432800" cy="4411662"/>
          </a:xfrm>
          <a:solidFill>
            <a:schemeClr val="bg1"/>
          </a:solidFill>
        </p:spPr>
        <p:txBody>
          <a:bodyPr/>
          <a:lstStyle/>
          <a:p>
            <a:pPr marL="0" indent="0">
              <a:lnSpc>
                <a:spcPct val="90000"/>
              </a:lnSpc>
              <a:buSzTx/>
              <a:buNone/>
            </a:pPr>
            <a:r>
              <a:rPr lang="en-US" dirty="0"/>
              <a:t>There is the feeling that if we just take enough measurements we will understand causal effects:</a:t>
            </a:r>
          </a:p>
          <a:p>
            <a:pPr marL="0" indent="0">
              <a:lnSpc>
                <a:spcPct val="90000"/>
              </a:lnSpc>
              <a:buSzTx/>
              <a:buNone/>
            </a:pPr>
            <a:endParaRPr lang="en-US" sz="1400" dirty="0"/>
          </a:p>
          <a:p>
            <a:pPr marL="0" indent="0">
              <a:lnSpc>
                <a:spcPct val="90000"/>
              </a:lnSpc>
              <a:buSzTx/>
              <a:buNone/>
            </a:pPr>
            <a:r>
              <a:rPr lang="en-US" dirty="0"/>
              <a:t>“There is now a better way. Petabytes allow us to say: ‘Correlation is enough.’ We can stop looking for models. We can analyze the data without hypotheses about what it might show. We can throw the numbers into the biggest computing clusters the world has ever seen and let statistical algorithms find patterns where science cannot.”  </a:t>
            </a:r>
            <a:r>
              <a:rPr lang="en-US" sz="2800" dirty="0"/>
              <a:t>Wired Mag. 6/2008</a:t>
            </a:r>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dirty="0">
              <a:latin typeface="Book Antiqua" pitchFamily="18" charset="0"/>
            </a:endParaRPr>
          </a:p>
        </p:txBody>
      </p:sp>
    </p:spTree>
    <p:extLst>
      <p:ext uri="{BB962C8B-B14F-4D97-AF65-F5344CB8AC3E}">
        <p14:creationId xmlns:p14="http://schemas.microsoft.com/office/powerpoint/2010/main" val="5842645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4</a:t>
            </a:fld>
            <a:endParaRPr lang="en-US" altLang="en-US"/>
          </a:p>
        </p:txBody>
      </p:sp>
      <p:sp>
        <p:nvSpPr>
          <p:cNvPr id="728066" name="Rectangle 1026"/>
          <p:cNvSpPr>
            <a:spLocks noGrp="1" noChangeArrowheads="1"/>
          </p:cNvSpPr>
          <p:nvPr>
            <p:ph type="title"/>
          </p:nvPr>
        </p:nvSpPr>
        <p:spPr/>
        <p:txBody>
          <a:bodyPr/>
          <a:lstStyle/>
          <a:p>
            <a:r>
              <a:rPr lang="en-US" dirty="0"/>
              <a:t>Thought #1</a:t>
            </a:r>
          </a:p>
        </p:txBody>
      </p:sp>
      <p:sp>
        <p:nvSpPr>
          <p:cNvPr id="728067" name="Rectangle 1027"/>
          <p:cNvSpPr>
            <a:spLocks noGrp="1" noChangeArrowheads="1"/>
          </p:cNvSpPr>
          <p:nvPr>
            <p:ph type="body" idx="1"/>
          </p:nvPr>
        </p:nvSpPr>
        <p:spPr>
          <a:xfrm>
            <a:off x="457200" y="2109454"/>
            <a:ext cx="8229600" cy="4411662"/>
          </a:xfrm>
        </p:spPr>
        <p:txBody>
          <a:bodyPr/>
          <a:lstStyle/>
          <a:p>
            <a:pPr>
              <a:lnSpc>
                <a:spcPct val="90000"/>
              </a:lnSpc>
              <a:buSzTx/>
              <a:buFont typeface="Wingdings" panose="05000000000000000000" pitchFamily="2" charset="2"/>
              <a:buChar char=""/>
            </a:pPr>
            <a:r>
              <a:rPr lang="en-US" sz="3200" dirty="0"/>
              <a:t>Big data and data mining can be used for good or evil.</a:t>
            </a:r>
          </a:p>
          <a:p>
            <a:pPr>
              <a:lnSpc>
                <a:spcPct val="90000"/>
              </a:lnSpc>
              <a:buSzTx/>
              <a:buFont typeface="Wingdings" panose="05000000000000000000" pitchFamily="2" charset="2"/>
              <a:buChar char=""/>
            </a:pPr>
            <a:endParaRPr lang="en-US" sz="3200" dirty="0"/>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spTree>
    <p:extLst>
      <p:ext uri="{BB962C8B-B14F-4D97-AF65-F5344CB8AC3E}">
        <p14:creationId xmlns:p14="http://schemas.microsoft.com/office/powerpoint/2010/main" val="1206263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28067">
                                            <p:txEl>
                                              <p:pRg st="0" end="0"/>
                                            </p:txEl>
                                          </p:spTgt>
                                        </p:tgtEl>
                                        <p:attrNameLst>
                                          <p:attrName>style.visibility</p:attrName>
                                        </p:attrNameLst>
                                      </p:cBhvr>
                                      <p:to>
                                        <p:strVal val="visible"/>
                                      </p:to>
                                    </p:set>
                                    <p:animEffect transition="in" filter="fade">
                                      <p:cBhvr>
                                        <p:cTn id="7" dur="500"/>
                                        <p:tgtEl>
                                          <p:spTgt spid="72806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9870B718-DDF0-42E1-B0F6-66C7AE31B706}" type="slidenum">
              <a:rPr lang="en-US" altLang="en-US"/>
              <a:pPr/>
              <a:t>40</a:t>
            </a:fld>
            <a:endParaRPr lang="en-US" altLang="en-US" dirty="0"/>
          </a:p>
        </p:txBody>
      </p:sp>
      <p:sp>
        <p:nvSpPr>
          <p:cNvPr id="728066" name="Rectangle 1026"/>
          <p:cNvSpPr>
            <a:spLocks noGrp="1" noChangeArrowheads="1"/>
          </p:cNvSpPr>
          <p:nvPr>
            <p:ph type="title"/>
          </p:nvPr>
        </p:nvSpPr>
        <p:spPr>
          <a:xfrm>
            <a:off x="381000" y="0"/>
            <a:ext cx="7543800" cy="1295400"/>
          </a:xfrm>
        </p:spPr>
        <p:txBody>
          <a:bodyPr/>
          <a:lstStyle/>
          <a:p>
            <a:r>
              <a:rPr lang="en-US" dirty="0"/>
              <a:t>Correlation versus causation</a:t>
            </a:r>
          </a:p>
        </p:txBody>
      </p:sp>
      <p:sp>
        <p:nvSpPr>
          <p:cNvPr id="728067" name="Rectangle 1027"/>
          <p:cNvSpPr>
            <a:spLocks noGrp="1" noChangeArrowheads="1"/>
          </p:cNvSpPr>
          <p:nvPr>
            <p:ph type="body" idx="1"/>
          </p:nvPr>
        </p:nvSpPr>
        <p:spPr>
          <a:xfrm>
            <a:off x="228600" y="1447800"/>
            <a:ext cx="8763000" cy="4411662"/>
          </a:xfrm>
        </p:spPr>
        <p:txBody>
          <a:bodyPr/>
          <a:lstStyle/>
          <a:p>
            <a:pPr marL="0" indent="0">
              <a:lnSpc>
                <a:spcPct val="90000"/>
              </a:lnSpc>
              <a:buSzTx/>
              <a:buNone/>
            </a:pPr>
            <a:r>
              <a:rPr lang="en-US" dirty="0"/>
              <a:t>And it continues:</a:t>
            </a:r>
          </a:p>
          <a:p>
            <a:pPr marL="0" indent="0">
              <a:lnSpc>
                <a:spcPct val="90000"/>
              </a:lnSpc>
              <a:buSzTx/>
              <a:buNone/>
            </a:pPr>
            <a:endParaRPr lang="en-US" sz="1400" dirty="0"/>
          </a:p>
          <a:p>
            <a:pPr marL="0" indent="0">
              <a:buNone/>
            </a:pPr>
            <a:r>
              <a:rPr lang="en-US" dirty="0"/>
              <a:t>“The new availability of huge amounts of data, along with the statistical tools to crunch these numbers, offers a whole new way of understanding the world. Correlation supersedes causation, and science can advance even without coherent models, unified theories, or really any mechanistic explanation at all.</a:t>
            </a:r>
          </a:p>
          <a:p>
            <a:pPr marL="0" indent="0">
              <a:buNone/>
            </a:pPr>
            <a:r>
              <a:rPr lang="en-US" dirty="0"/>
              <a:t>There's no reason to cling to our old ways. It's time to ask: What can science learn from Google?</a:t>
            </a:r>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dirty="0">
              <a:latin typeface="Book Antiqua" pitchFamily="18" charset="0"/>
            </a:endParaRPr>
          </a:p>
        </p:txBody>
      </p:sp>
    </p:spTree>
    <p:extLst>
      <p:ext uri="{BB962C8B-B14F-4D97-AF65-F5344CB8AC3E}">
        <p14:creationId xmlns:p14="http://schemas.microsoft.com/office/powerpoint/2010/main" val="4249659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728067">
                                            <p:txEl>
                                              <p:pRg st="3" end="3"/>
                                            </p:txEl>
                                          </p:spTgt>
                                        </p:tgtEl>
                                        <p:attrNameLst>
                                          <p:attrName>style.visibility</p:attrName>
                                        </p:attrNameLst>
                                      </p:cBhvr>
                                      <p:to>
                                        <p:strVal val="visible"/>
                                      </p:to>
                                    </p:set>
                                    <p:anim calcmode="lin" valueType="num">
                                      <p:cBhvr additive="base">
                                        <p:cTn id="7" dur="500" fill="hold"/>
                                        <p:tgtEl>
                                          <p:spTgt spid="728067">
                                            <p:txEl>
                                              <p:pRg st="3" end="3"/>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2806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9870B718-DDF0-42E1-B0F6-66C7AE31B706}" type="slidenum">
              <a:rPr lang="en-US" altLang="en-US"/>
              <a:pPr/>
              <a:t>41</a:t>
            </a:fld>
            <a:endParaRPr lang="en-US" altLang="en-US" dirty="0"/>
          </a:p>
        </p:txBody>
      </p:sp>
      <p:sp>
        <p:nvSpPr>
          <p:cNvPr id="728066" name="Rectangle 1026"/>
          <p:cNvSpPr>
            <a:spLocks noGrp="1" noChangeArrowheads="1"/>
          </p:cNvSpPr>
          <p:nvPr>
            <p:ph type="title"/>
          </p:nvPr>
        </p:nvSpPr>
        <p:spPr>
          <a:xfrm>
            <a:off x="406400" y="609600"/>
            <a:ext cx="7543800" cy="1295400"/>
          </a:xfrm>
        </p:spPr>
        <p:txBody>
          <a:bodyPr/>
          <a:lstStyle/>
          <a:p>
            <a:r>
              <a:rPr lang="en-US" dirty="0"/>
              <a:t>Epidemiologists have long studied the pitfalls of using observational studies to infer causation.</a:t>
            </a:r>
          </a:p>
        </p:txBody>
      </p:sp>
      <p:sp>
        <p:nvSpPr>
          <p:cNvPr id="728067" name="Rectangle 1027"/>
          <p:cNvSpPr>
            <a:spLocks noGrp="1" noChangeArrowheads="1"/>
          </p:cNvSpPr>
          <p:nvPr>
            <p:ph type="body" idx="1"/>
          </p:nvPr>
        </p:nvSpPr>
        <p:spPr>
          <a:xfrm>
            <a:off x="381000" y="1912938"/>
            <a:ext cx="8229600" cy="4411662"/>
          </a:xfrm>
        </p:spPr>
        <p:txBody>
          <a:bodyPr/>
          <a:lstStyle/>
          <a:p>
            <a:pPr marL="0" indent="0">
              <a:lnSpc>
                <a:spcPct val="90000"/>
              </a:lnSpc>
              <a:buSzTx/>
              <a:buNone/>
            </a:pPr>
            <a:r>
              <a:rPr lang="en-US" dirty="0"/>
              <a:t>A fundamental idea in causal inference is to compare the same person with and without an intervention or condition.  Can’t usually measure the person under both conditions.</a:t>
            </a:r>
          </a:p>
          <a:p>
            <a:pPr>
              <a:lnSpc>
                <a:spcPct val="90000"/>
              </a:lnSpc>
              <a:buSzPct val="75000"/>
            </a:pPr>
            <a:r>
              <a:rPr lang="en-US" dirty="0"/>
              <a:t>For example, observe the same person with and without a history of knee injury to understand its impact on later osteoarthritis.</a:t>
            </a:r>
          </a:p>
          <a:p>
            <a:pPr marL="0" indent="0">
              <a:lnSpc>
                <a:spcPct val="90000"/>
              </a:lnSpc>
              <a:buSzTx/>
              <a:buNone/>
            </a:pPr>
            <a:endParaRPr lang="en-US" dirty="0"/>
          </a:p>
          <a:p>
            <a:pPr marL="571500" indent="-571500">
              <a:lnSpc>
                <a:spcPct val="90000"/>
              </a:lnSpc>
              <a:buSzTx/>
              <a:buFont typeface="Monotype Sorts" pitchFamily="2" charset="2"/>
              <a:buAutoNum type="arabicPeriod"/>
            </a:pPr>
            <a:endParaRPr lang="en-US" dirty="0"/>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dirty="0">
              <a:latin typeface="Book Antiqua" pitchFamily="18" charset="0"/>
            </a:endParaRPr>
          </a:p>
        </p:txBody>
      </p:sp>
    </p:spTree>
    <p:extLst>
      <p:ext uri="{BB962C8B-B14F-4D97-AF65-F5344CB8AC3E}">
        <p14:creationId xmlns:p14="http://schemas.microsoft.com/office/powerpoint/2010/main" val="859212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728067">
                                            <p:txEl>
                                              <p:pRg st="1" end="1"/>
                                            </p:txEl>
                                          </p:spTgt>
                                        </p:tgtEl>
                                        <p:attrNameLst>
                                          <p:attrName>style.visibility</p:attrName>
                                        </p:attrNameLst>
                                      </p:cBhvr>
                                      <p:to>
                                        <p:strVal val="visible"/>
                                      </p:to>
                                    </p:set>
                                    <p:anim calcmode="lin" valueType="num">
                                      <p:cBhvr additive="base">
                                        <p:cTn id="7" dur="500" fill="hold"/>
                                        <p:tgtEl>
                                          <p:spTgt spid="728067">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28067">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42</a:t>
            </a:fld>
            <a:endParaRPr lang="en-US" altLang="en-US"/>
          </a:p>
        </p:txBody>
      </p:sp>
      <p:sp>
        <p:nvSpPr>
          <p:cNvPr id="728066" name="Rectangle 1026"/>
          <p:cNvSpPr>
            <a:spLocks noGrp="1" noChangeArrowheads="1"/>
          </p:cNvSpPr>
          <p:nvPr>
            <p:ph type="title"/>
          </p:nvPr>
        </p:nvSpPr>
        <p:spPr/>
        <p:txBody>
          <a:bodyPr/>
          <a:lstStyle/>
          <a:p>
            <a:r>
              <a:rPr lang="en-US" dirty="0"/>
              <a:t>Thought #5</a:t>
            </a:r>
          </a:p>
        </p:txBody>
      </p:sp>
      <p:sp>
        <p:nvSpPr>
          <p:cNvPr id="728067" name="Rectangle 1027"/>
          <p:cNvSpPr>
            <a:spLocks noGrp="1" noChangeArrowheads="1"/>
          </p:cNvSpPr>
          <p:nvPr>
            <p:ph type="body" idx="1"/>
          </p:nvPr>
        </p:nvSpPr>
        <p:spPr/>
        <p:txBody>
          <a:bodyPr/>
          <a:lstStyle/>
          <a:p>
            <a:pPr>
              <a:lnSpc>
                <a:spcPct val="90000"/>
              </a:lnSpc>
              <a:buSzTx/>
              <a:buFont typeface="Wingdings" panose="05000000000000000000" pitchFamily="2" charset="2"/>
              <a:buChar char=""/>
            </a:pPr>
            <a:r>
              <a:rPr lang="en-US" sz="3200" dirty="0"/>
              <a:t>If you are interested in causation you can’t measure it all.</a:t>
            </a:r>
          </a:p>
          <a:p>
            <a:pPr marL="0" indent="0">
              <a:lnSpc>
                <a:spcPct val="90000"/>
              </a:lnSpc>
              <a:buSzTx/>
              <a:buNone/>
            </a:pPr>
            <a:endParaRPr lang="en-US" sz="3200" dirty="0"/>
          </a:p>
          <a:p>
            <a:pPr marL="0" indent="0">
              <a:lnSpc>
                <a:spcPct val="90000"/>
              </a:lnSpc>
              <a:buSzTx/>
              <a:buNone/>
            </a:pPr>
            <a:r>
              <a:rPr lang="en-US" sz="3200" dirty="0"/>
              <a:t>You can, at most, measure half of it all and that half is subject to selection bias. </a:t>
            </a:r>
          </a:p>
          <a:p>
            <a:pPr marL="0" indent="0">
              <a:lnSpc>
                <a:spcPct val="90000"/>
              </a:lnSpc>
              <a:buSzTx/>
              <a:buNone/>
            </a:pPr>
            <a:endParaRPr lang="en-US" sz="3200" dirty="0"/>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spTree>
    <p:extLst>
      <p:ext uri="{BB962C8B-B14F-4D97-AF65-F5344CB8AC3E}">
        <p14:creationId xmlns:p14="http://schemas.microsoft.com/office/powerpoint/2010/main" val="2205941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28067">
                                            <p:txEl>
                                              <p:pRg st="0" end="0"/>
                                            </p:txEl>
                                          </p:spTgt>
                                        </p:tgtEl>
                                        <p:attrNameLst>
                                          <p:attrName>style.visibility</p:attrName>
                                        </p:attrNameLst>
                                      </p:cBhvr>
                                      <p:to>
                                        <p:strVal val="visible"/>
                                      </p:to>
                                    </p:set>
                                    <p:animEffect transition="in" filter="fade">
                                      <p:cBhvr>
                                        <p:cTn id="7" dur="500"/>
                                        <p:tgtEl>
                                          <p:spTgt spid="7280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28067">
                                            <p:txEl>
                                              <p:pRg st="2" end="2"/>
                                            </p:txEl>
                                          </p:spTgt>
                                        </p:tgtEl>
                                        <p:attrNameLst>
                                          <p:attrName>style.visibility</p:attrName>
                                        </p:attrNameLst>
                                      </p:cBhvr>
                                      <p:to>
                                        <p:strVal val="visible"/>
                                      </p:to>
                                    </p:set>
                                    <p:animEffect transition="in" filter="fade">
                                      <p:cBhvr>
                                        <p:cTn id="12" dur="500"/>
                                        <p:tgtEl>
                                          <p:spTgt spid="72806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43</a:t>
            </a:fld>
            <a:endParaRPr lang="en-US" altLang="en-US"/>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7406" t="21951" r="30188" b="11838"/>
          <a:stretch/>
        </p:blipFill>
        <p:spPr bwMode="auto">
          <a:xfrm>
            <a:off x="762000" y="76200"/>
            <a:ext cx="7315200" cy="6750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06486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44</a:t>
            </a:fld>
            <a:endParaRPr lang="en-US" altLang="en-US"/>
          </a:p>
        </p:txBody>
      </p:sp>
      <p:sp>
        <p:nvSpPr>
          <p:cNvPr id="728066" name="Rectangle 1026"/>
          <p:cNvSpPr>
            <a:spLocks noGrp="1" noChangeArrowheads="1"/>
          </p:cNvSpPr>
          <p:nvPr>
            <p:ph type="title"/>
          </p:nvPr>
        </p:nvSpPr>
        <p:spPr>
          <a:xfrm>
            <a:off x="228600" y="20053"/>
            <a:ext cx="7620000" cy="1295400"/>
          </a:xfrm>
        </p:spPr>
        <p:txBody>
          <a:bodyPr/>
          <a:lstStyle/>
          <a:p>
            <a:r>
              <a:rPr lang="en-US" dirty="0"/>
              <a:t>Need to beware of overfitting </a:t>
            </a:r>
          </a:p>
        </p:txBody>
      </p:sp>
      <p:sp>
        <p:nvSpPr>
          <p:cNvPr id="728067" name="Rectangle 1027"/>
          <p:cNvSpPr>
            <a:spLocks noGrp="1" noChangeArrowheads="1"/>
          </p:cNvSpPr>
          <p:nvPr>
            <p:ph type="body" idx="1"/>
          </p:nvPr>
        </p:nvSpPr>
        <p:spPr>
          <a:xfrm>
            <a:off x="397042" y="1600200"/>
            <a:ext cx="8229600" cy="4411662"/>
          </a:xfrm>
        </p:spPr>
        <p:txBody>
          <a:bodyPr/>
          <a:lstStyle/>
          <a:p>
            <a:pPr marL="514350" indent="-514350">
              <a:lnSpc>
                <a:spcPct val="90000"/>
              </a:lnSpc>
              <a:buSzTx/>
              <a:buAutoNum type="arabicPeriod"/>
            </a:pPr>
            <a:r>
              <a:rPr lang="en-US" sz="3200" dirty="0"/>
              <a:t>Overfitting, trying too hard to find a model that closely matches data</a:t>
            </a:r>
          </a:p>
          <a:p>
            <a:pPr marL="514350" indent="-514350">
              <a:lnSpc>
                <a:spcPct val="90000"/>
              </a:lnSpc>
              <a:buSzTx/>
              <a:buAutoNum type="arabicPeriod"/>
            </a:pPr>
            <a:r>
              <a:rPr lang="en-US" sz="3200" dirty="0"/>
              <a:t>Revisited the OA example and added in 3 spurious (randomly generated) variables, spurious1, spurious2, spurious3</a:t>
            </a:r>
          </a:p>
          <a:p>
            <a:pPr marL="0" indent="0">
              <a:lnSpc>
                <a:spcPct val="90000"/>
              </a:lnSpc>
              <a:buSzTx/>
              <a:buNone/>
            </a:pPr>
            <a:r>
              <a:rPr lang="en-US" sz="3200" dirty="0"/>
              <a:t> 	</a:t>
            </a:r>
            <a:r>
              <a:rPr lang="en-US" sz="3200" u="sng" dirty="0"/>
              <a:t>Tree</a:t>
            </a:r>
            <a:r>
              <a:rPr lang="en-US" sz="3200" dirty="0"/>
              <a:t>: spurious1</a:t>
            </a:r>
          </a:p>
          <a:p>
            <a:pPr marL="0" indent="0">
              <a:lnSpc>
                <a:spcPct val="90000"/>
              </a:lnSpc>
              <a:buSzTx/>
              <a:buNone/>
            </a:pPr>
            <a:endParaRPr lang="en-US" sz="3200" dirty="0"/>
          </a:p>
          <a:p>
            <a:pPr marL="0" indent="0">
              <a:lnSpc>
                <a:spcPct val="90000"/>
              </a:lnSpc>
              <a:buSzTx/>
              <a:buNone/>
            </a:pPr>
            <a:r>
              <a:rPr lang="en-US" sz="3200" i="1" dirty="0"/>
              <a:t>We will work very hard to avoid overfitting!</a:t>
            </a:r>
          </a:p>
          <a:p>
            <a:pPr marL="0" indent="0">
              <a:lnSpc>
                <a:spcPct val="90000"/>
              </a:lnSpc>
              <a:buSzTx/>
              <a:buNone/>
            </a:pPr>
            <a:endParaRPr lang="en-US" dirty="0"/>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spTree>
    <p:extLst>
      <p:ext uri="{BB962C8B-B14F-4D97-AF65-F5344CB8AC3E}">
        <p14:creationId xmlns:p14="http://schemas.microsoft.com/office/powerpoint/2010/main" val="21924282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45</a:t>
            </a:fld>
            <a:endParaRPr lang="en-US" altLang="en-US"/>
          </a:p>
        </p:txBody>
      </p:sp>
      <p:sp>
        <p:nvSpPr>
          <p:cNvPr id="728066" name="Rectangle 1026"/>
          <p:cNvSpPr>
            <a:spLocks noGrp="1" noChangeArrowheads="1"/>
          </p:cNvSpPr>
          <p:nvPr>
            <p:ph type="title"/>
          </p:nvPr>
        </p:nvSpPr>
        <p:spPr/>
        <p:txBody>
          <a:bodyPr/>
          <a:lstStyle/>
          <a:p>
            <a:r>
              <a:rPr lang="en-US" dirty="0"/>
              <a:t>Thought #6</a:t>
            </a:r>
          </a:p>
        </p:txBody>
      </p:sp>
      <p:sp>
        <p:nvSpPr>
          <p:cNvPr id="728067" name="Rectangle 1027"/>
          <p:cNvSpPr>
            <a:spLocks noGrp="1" noChangeArrowheads="1"/>
          </p:cNvSpPr>
          <p:nvPr>
            <p:ph type="body" idx="1"/>
          </p:nvPr>
        </p:nvSpPr>
        <p:spPr/>
        <p:txBody>
          <a:bodyPr/>
          <a:lstStyle/>
          <a:p>
            <a:pPr>
              <a:lnSpc>
                <a:spcPct val="90000"/>
              </a:lnSpc>
              <a:buSzTx/>
              <a:buFont typeface="Wingdings" panose="05000000000000000000" pitchFamily="2" charset="2"/>
              <a:buChar char=""/>
            </a:pPr>
            <a:r>
              <a:rPr lang="en-US" sz="3200" dirty="0"/>
              <a:t>Modern machine learning methods are just as good or even better than the more usual statistical methods at finding spurious correlations.</a:t>
            </a:r>
          </a:p>
          <a:p>
            <a:pPr lvl="1">
              <a:lnSpc>
                <a:spcPct val="90000"/>
              </a:lnSpc>
              <a:buSzTx/>
              <a:buFont typeface="Wingdings" panose="05000000000000000000" pitchFamily="2" charset="2"/>
              <a:buChar char=""/>
            </a:pPr>
            <a:r>
              <a:rPr lang="en-US" sz="2800" u="sng" dirty="0"/>
              <a:t>Usual solution</a:t>
            </a:r>
            <a:r>
              <a:rPr lang="en-US" sz="2800" dirty="0"/>
              <a:t>:  validation data set or subsets.</a:t>
            </a:r>
          </a:p>
          <a:p>
            <a:pPr marL="344487" lvl="1" indent="0">
              <a:lnSpc>
                <a:spcPct val="90000"/>
              </a:lnSpc>
              <a:buSzTx/>
              <a:buNone/>
            </a:pPr>
            <a:endParaRPr lang="en-US" sz="2800" dirty="0"/>
          </a:p>
          <a:p>
            <a:pPr>
              <a:lnSpc>
                <a:spcPct val="90000"/>
              </a:lnSpc>
              <a:buSzTx/>
              <a:buFont typeface="Wingdings" panose="05000000000000000000" pitchFamily="2" charset="2"/>
              <a:buChar char=""/>
            </a:pPr>
            <a:r>
              <a:rPr lang="en-US" sz="3200" dirty="0"/>
              <a:t>Flexibility also makes it harder to conduct reproducible research.</a:t>
            </a:r>
          </a:p>
          <a:p>
            <a:pPr>
              <a:lnSpc>
                <a:spcPct val="90000"/>
              </a:lnSpc>
              <a:buSzTx/>
              <a:buFont typeface="Wingdings" panose="05000000000000000000" pitchFamily="2" charset="2"/>
              <a:buChar char=""/>
            </a:pPr>
            <a:endParaRPr lang="en-US" sz="3200" dirty="0"/>
          </a:p>
          <a:p>
            <a:pPr marL="0" indent="0">
              <a:lnSpc>
                <a:spcPct val="90000"/>
              </a:lnSpc>
              <a:buSzTx/>
              <a:buNone/>
            </a:pPr>
            <a:endParaRPr lang="en-US" sz="3200" dirty="0"/>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spTree>
    <p:extLst>
      <p:ext uri="{BB962C8B-B14F-4D97-AF65-F5344CB8AC3E}">
        <p14:creationId xmlns:p14="http://schemas.microsoft.com/office/powerpoint/2010/main" val="30096881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46</a:t>
            </a:fld>
            <a:endParaRPr lang="en-US" altLang="en-US"/>
          </a:p>
        </p:txBody>
      </p:sp>
      <p:sp>
        <p:nvSpPr>
          <p:cNvPr id="728066" name="Rectangle 1026"/>
          <p:cNvSpPr>
            <a:spLocks noGrp="1" noChangeArrowheads="1"/>
          </p:cNvSpPr>
          <p:nvPr>
            <p:ph type="title"/>
          </p:nvPr>
        </p:nvSpPr>
        <p:spPr>
          <a:xfrm>
            <a:off x="228600" y="20053"/>
            <a:ext cx="7620000" cy="1295400"/>
          </a:xfrm>
        </p:spPr>
        <p:txBody>
          <a:bodyPr/>
          <a:lstStyle/>
          <a:p>
            <a:r>
              <a:rPr lang="en-US" dirty="0"/>
              <a:t>Having our cake and eating it too:</a:t>
            </a:r>
            <a:br>
              <a:rPr lang="en-US" dirty="0"/>
            </a:br>
            <a:r>
              <a:rPr lang="en-US" dirty="0"/>
              <a:t> Big data and randomized trials</a:t>
            </a:r>
          </a:p>
        </p:txBody>
      </p:sp>
      <p:sp>
        <p:nvSpPr>
          <p:cNvPr id="728067" name="Rectangle 1027"/>
          <p:cNvSpPr>
            <a:spLocks noGrp="1" noChangeArrowheads="1"/>
          </p:cNvSpPr>
          <p:nvPr>
            <p:ph type="body" idx="1"/>
          </p:nvPr>
        </p:nvSpPr>
        <p:spPr>
          <a:xfrm>
            <a:off x="381000" y="1295400"/>
            <a:ext cx="8534400" cy="4411662"/>
          </a:xfrm>
        </p:spPr>
        <p:txBody>
          <a:bodyPr/>
          <a:lstStyle/>
          <a:p>
            <a:pPr marL="0" indent="0">
              <a:buNone/>
            </a:pPr>
            <a:r>
              <a:rPr lang="en-US" dirty="0"/>
              <a:t>“Early Supported Discharge for Improving Functional Outcomes After Stroke” </a:t>
            </a:r>
          </a:p>
          <a:p>
            <a:pPr marL="0" indent="0">
              <a:buNone/>
            </a:pPr>
            <a:r>
              <a:rPr lang="en-US" dirty="0"/>
              <a:t>PCORI funded project to compare a more comprehensive package of post-stroke services with usual care. </a:t>
            </a:r>
          </a:p>
          <a:p>
            <a:pPr marL="0" indent="0">
              <a:buNone/>
            </a:pPr>
            <a:r>
              <a:rPr lang="en-US" dirty="0"/>
              <a:t>Randomize most stroke patients in North Carolina by randomizing hospitals to intervention or control.</a:t>
            </a:r>
          </a:p>
          <a:p>
            <a:pPr marL="0" indent="0">
              <a:buNone/>
            </a:pPr>
            <a:r>
              <a:rPr lang="en-US" dirty="0"/>
              <a:t>Outcomes collected electronically:  death, recurrent stroke, use of transition billing codes, proportion re-hospitalized.  </a:t>
            </a:r>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spTree>
    <p:extLst>
      <p:ext uri="{BB962C8B-B14F-4D97-AF65-F5344CB8AC3E}">
        <p14:creationId xmlns:p14="http://schemas.microsoft.com/office/powerpoint/2010/main" val="28794322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8067" name="Rectangle 1027"/>
          <p:cNvSpPr>
            <a:spLocks noGrp="1" noChangeArrowheads="1"/>
          </p:cNvSpPr>
          <p:nvPr>
            <p:ph type="body" idx="1"/>
          </p:nvPr>
        </p:nvSpPr>
        <p:spPr>
          <a:xfrm>
            <a:off x="457200" y="1447800"/>
            <a:ext cx="8305800" cy="4876800"/>
          </a:xfrm>
        </p:spPr>
        <p:txBody>
          <a:bodyPr/>
          <a:lstStyle/>
          <a:p>
            <a:pPr>
              <a:lnSpc>
                <a:spcPct val="90000"/>
              </a:lnSpc>
              <a:buSzTx/>
              <a:buFont typeface="Wingdings" panose="05000000000000000000" pitchFamily="2" charset="2"/>
              <a:buChar char=""/>
            </a:pPr>
            <a:r>
              <a:rPr lang="en-US" sz="3200" dirty="0"/>
              <a:t>We can have our cake and eat it too.</a:t>
            </a: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lnSpc>
                <a:spcPct val="90000"/>
              </a:lnSpc>
              <a:buSzTx/>
              <a:buNone/>
            </a:pPr>
            <a:endParaRPr lang="en-US" sz="2000" dirty="0"/>
          </a:p>
        </p:txBody>
      </p:sp>
      <p:sp>
        <p:nvSpPr>
          <p:cNvPr id="728066" name="Rectangle 1026"/>
          <p:cNvSpPr>
            <a:spLocks noGrp="1" noChangeArrowheads="1"/>
          </p:cNvSpPr>
          <p:nvPr>
            <p:ph type="title"/>
          </p:nvPr>
        </p:nvSpPr>
        <p:spPr/>
        <p:txBody>
          <a:bodyPr/>
          <a:lstStyle/>
          <a:p>
            <a:r>
              <a:rPr lang="en-US" dirty="0"/>
              <a:t>Thought #7</a:t>
            </a:r>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spTree>
    <p:extLst>
      <p:ext uri="{BB962C8B-B14F-4D97-AF65-F5344CB8AC3E}">
        <p14:creationId xmlns:p14="http://schemas.microsoft.com/office/powerpoint/2010/main" val="16648267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48</a:t>
            </a:fld>
            <a:endParaRPr lang="en-US" altLang="en-US"/>
          </a:p>
        </p:txBody>
      </p:sp>
      <p:sp>
        <p:nvSpPr>
          <p:cNvPr id="728066" name="Rectangle 1026"/>
          <p:cNvSpPr>
            <a:spLocks noGrp="1" noChangeArrowheads="1"/>
          </p:cNvSpPr>
          <p:nvPr>
            <p:ph type="title"/>
          </p:nvPr>
        </p:nvSpPr>
        <p:spPr>
          <a:xfrm>
            <a:off x="386316" y="-110170"/>
            <a:ext cx="7543800" cy="1036638"/>
          </a:xfrm>
        </p:spPr>
        <p:txBody>
          <a:bodyPr/>
          <a:lstStyle/>
          <a:p>
            <a:r>
              <a:rPr lang="en-US" dirty="0"/>
              <a:t>Thoughts on Big Data</a:t>
            </a:r>
          </a:p>
        </p:txBody>
      </p:sp>
      <p:sp>
        <p:nvSpPr>
          <p:cNvPr id="728067" name="Rectangle 1027"/>
          <p:cNvSpPr>
            <a:spLocks noGrp="1" noChangeArrowheads="1"/>
          </p:cNvSpPr>
          <p:nvPr>
            <p:ph type="body" idx="1"/>
          </p:nvPr>
        </p:nvSpPr>
        <p:spPr>
          <a:xfrm>
            <a:off x="416169" y="1021813"/>
            <a:ext cx="8512342" cy="4411662"/>
          </a:xfrm>
          <a:solidFill>
            <a:schemeClr val="lt1"/>
          </a:solidFill>
        </p:spPr>
        <p:txBody>
          <a:bodyPr/>
          <a:lstStyle/>
          <a:p>
            <a:pPr marL="514350" indent="-514350">
              <a:buClrTx/>
              <a:buSzPct val="100000"/>
              <a:buFont typeface="+mj-lt"/>
              <a:buAutoNum type="arabicPeriod"/>
            </a:pPr>
            <a:r>
              <a:rPr lang="en-US" dirty="0"/>
              <a:t>Data mining can be used for good and evil.</a:t>
            </a:r>
          </a:p>
          <a:p>
            <a:pPr marL="514350" lvl="0" indent="-514350">
              <a:buClrTx/>
              <a:buSzPct val="100000"/>
              <a:buFont typeface="+mj-lt"/>
              <a:buAutoNum type="arabicPeriod"/>
            </a:pPr>
            <a:r>
              <a:rPr lang="en-US" dirty="0"/>
              <a:t>Big data isn’t the same as big information.</a:t>
            </a:r>
          </a:p>
          <a:p>
            <a:pPr marL="514350" lvl="0" indent="-514350">
              <a:buClrTx/>
              <a:buSzPct val="100000"/>
              <a:buFont typeface="+mj-lt"/>
              <a:buAutoNum type="arabicPeriod"/>
            </a:pPr>
            <a:r>
              <a:rPr lang="en-US" dirty="0"/>
              <a:t>Modern machine learning methods can search for associations quickly and flexibly. </a:t>
            </a:r>
          </a:p>
          <a:p>
            <a:pPr marL="514350" lvl="0" indent="-514350">
              <a:buClrTx/>
              <a:buSzPct val="100000"/>
              <a:buFont typeface="+mj-lt"/>
              <a:buAutoNum type="arabicPeriod"/>
            </a:pPr>
            <a:r>
              <a:rPr lang="en-US" dirty="0"/>
              <a:t>Having big data doesn’t solve selection bias.</a:t>
            </a:r>
          </a:p>
          <a:p>
            <a:pPr marL="514350" lvl="0" indent="-514350">
              <a:buClrTx/>
              <a:buSzPct val="100000"/>
              <a:buFont typeface="+mj-lt"/>
              <a:buAutoNum type="arabicPeriod"/>
            </a:pPr>
            <a:r>
              <a:rPr lang="en-US" dirty="0"/>
              <a:t>Distinguish prediction problems from causal investigation. </a:t>
            </a:r>
          </a:p>
          <a:p>
            <a:pPr marL="514350" lvl="0" indent="-514350">
              <a:buClrTx/>
              <a:buSzPct val="100000"/>
              <a:buFont typeface="+mj-lt"/>
              <a:buAutoNum type="arabicPeriod"/>
            </a:pPr>
            <a:r>
              <a:rPr lang="en-US" dirty="0"/>
              <a:t>Data mining methods are good at finding spurious associations and hard to use reproducibly.  Need to wary of overfitting.</a:t>
            </a:r>
          </a:p>
          <a:p>
            <a:pPr marL="514350" lvl="0" indent="-514350">
              <a:buClrTx/>
              <a:buSzPct val="100000"/>
              <a:buFont typeface="+mj-lt"/>
              <a:buAutoNum type="arabicPeriod"/>
            </a:pPr>
            <a:r>
              <a:rPr lang="en-US" dirty="0"/>
              <a:t>Randomization can be used with big data.</a:t>
            </a:r>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spTree>
    <p:extLst>
      <p:ext uri="{BB962C8B-B14F-4D97-AF65-F5344CB8AC3E}">
        <p14:creationId xmlns:p14="http://schemas.microsoft.com/office/powerpoint/2010/main" val="23144790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49</a:t>
            </a:fld>
            <a:endParaRPr lang="en-US" altLang="en-US"/>
          </a:p>
        </p:txBody>
      </p:sp>
      <p:sp>
        <p:nvSpPr>
          <p:cNvPr id="728066" name="Rectangle 1026"/>
          <p:cNvSpPr>
            <a:spLocks noGrp="1" noChangeArrowheads="1"/>
          </p:cNvSpPr>
          <p:nvPr>
            <p:ph type="title"/>
          </p:nvPr>
        </p:nvSpPr>
        <p:spPr>
          <a:xfrm>
            <a:off x="386316" y="-110170"/>
            <a:ext cx="7543800" cy="1036638"/>
          </a:xfrm>
        </p:spPr>
        <p:txBody>
          <a:bodyPr/>
          <a:lstStyle/>
          <a:p>
            <a:r>
              <a:rPr lang="en-US" dirty="0"/>
              <a:t>Resources</a:t>
            </a:r>
          </a:p>
        </p:txBody>
      </p:sp>
      <p:sp>
        <p:nvSpPr>
          <p:cNvPr id="728067" name="Rectangle 1027"/>
          <p:cNvSpPr>
            <a:spLocks noGrp="1" noChangeArrowheads="1"/>
          </p:cNvSpPr>
          <p:nvPr>
            <p:ph type="body" idx="1"/>
          </p:nvPr>
        </p:nvSpPr>
        <p:spPr>
          <a:xfrm>
            <a:off x="416168" y="1021813"/>
            <a:ext cx="8804031" cy="4411662"/>
          </a:xfrm>
          <a:solidFill>
            <a:schemeClr val="lt1"/>
          </a:solidFill>
        </p:spPr>
        <p:txBody>
          <a:bodyPr/>
          <a:lstStyle/>
          <a:p>
            <a:pPr marL="0" indent="0">
              <a:buClrTx/>
              <a:buSzPct val="100000"/>
              <a:buNone/>
            </a:pPr>
            <a:r>
              <a:rPr lang="en-US" dirty="0"/>
              <a:t>First class Thursday, July 30 1:00 PM. Lab to follow.</a:t>
            </a:r>
          </a:p>
          <a:p>
            <a:pPr marL="0" indent="0">
              <a:buClrTx/>
              <a:buSzPct val="100000"/>
              <a:buNone/>
            </a:pPr>
            <a:endParaRPr lang="en-US" dirty="0"/>
          </a:p>
          <a:p>
            <a:pPr marL="0" indent="0">
              <a:buClrTx/>
              <a:buSzPct val="100000"/>
              <a:buNone/>
            </a:pPr>
            <a:r>
              <a:rPr lang="en-US" dirty="0"/>
              <a:t>Contact info: </a:t>
            </a:r>
            <a:r>
              <a:rPr lang="en-US" dirty="0">
                <a:hlinkClick r:id="rId3"/>
              </a:rPr>
              <a:t>aaron.scheffler@ucsf.edu</a:t>
            </a:r>
            <a:endParaRPr lang="en-US" dirty="0"/>
          </a:p>
          <a:p>
            <a:pPr marL="0" indent="0">
              <a:buClrTx/>
              <a:buSzPct val="100000"/>
              <a:buNone/>
            </a:pPr>
            <a:endParaRPr lang="en-US" dirty="0"/>
          </a:p>
          <a:p>
            <a:pPr marL="0" indent="0">
              <a:buClrTx/>
              <a:buSzPct val="100000"/>
              <a:buNone/>
            </a:pPr>
            <a:r>
              <a:rPr lang="en-US" dirty="0"/>
              <a:t>Download Orange Data Mining Software: </a:t>
            </a:r>
            <a:r>
              <a:rPr lang="en-US" dirty="0">
                <a:hlinkClick r:id="rId4"/>
              </a:rPr>
              <a:t>https://orange.biolab.si/download/</a:t>
            </a:r>
            <a:endParaRPr lang="en-US" dirty="0"/>
          </a:p>
          <a:p>
            <a:pPr marL="0" indent="0">
              <a:buClrTx/>
              <a:buSzPct val="100000"/>
              <a:buNone/>
            </a:pPr>
            <a:endParaRPr lang="en-US" dirty="0"/>
          </a:p>
          <a:p>
            <a:pPr marL="0" indent="0">
              <a:buClrTx/>
              <a:buSzPct val="100000"/>
              <a:buNone/>
            </a:pPr>
            <a:r>
              <a:rPr lang="en-US" dirty="0"/>
              <a:t>Course website: </a:t>
            </a:r>
            <a:r>
              <a:rPr lang="en-US" dirty="0">
                <a:hlinkClick r:id="rId5"/>
              </a:rPr>
              <a:t>https://courses.ucsf.edu/course/view.php?id=7510</a:t>
            </a:r>
            <a:r>
              <a:rPr lang="en-US" dirty="0"/>
              <a:t> </a:t>
            </a:r>
          </a:p>
          <a:p>
            <a:pPr marL="0" indent="0">
              <a:buClrTx/>
              <a:buSzPct val="100000"/>
              <a:buNone/>
            </a:pPr>
            <a:endParaRPr lang="en-US" dirty="0"/>
          </a:p>
          <a:p>
            <a:pPr marL="0" indent="0">
              <a:buClrTx/>
              <a:buSzPct val="100000"/>
              <a:buNone/>
            </a:pPr>
            <a:endParaRPr lang="en-US" dirty="0"/>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spTree>
    <p:extLst>
      <p:ext uri="{BB962C8B-B14F-4D97-AF65-F5344CB8AC3E}">
        <p14:creationId xmlns:p14="http://schemas.microsoft.com/office/powerpoint/2010/main" val="25100111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200" name="Text Box 8"/>
          <p:cNvSpPr txBox="1">
            <a:spLocks noChangeArrowheads="1"/>
          </p:cNvSpPr>
          <p:nvPr/>
        </p:nvSpPr>
        <p:spPr bwMode="auto">
          <a:xfrm>
            <a:off x="533400" y="3048000"/>
            <a:ext cx="6553200" cy="2246769"/>
          </a:xfrm>
          <a:prstGeom prst="rect">
            <a:avLst/>
          </a:prstGeom>
          <a:noFill/>
          <a:ln w="9525">
            <a:noFill/>
            <a:miter lim="800000"/>
            <a:headEnd/>
            <a:tailEnd/>
          </a:ln>
          <a:effectLst/>
        </p:spPr>
        <p:txBody>
          <a:bodyPr>
            <a:spAutoFit/>
          </a:bodyPr>
          <a:lstStyle/>
          <a:p>
            <a:pPr algn="l"/>
            <a:r>
              <a:rPr lang="en-US" sz="2800" i="1" dirty="0"/>
              <a:t>Aaron Wolfe Scheffler, </a:t>
            </a:r>
          </a:p>
          <a:p>
            <a:pPr algn="l"/>
            <a:r>
              <a:rPr lang="en-US" sz="2800" i="1" dirty="0"/>
              <a:t>Division of Biostatistics,</a:t>
            </a:r>
          </a:p>
          <a:p>
            <a:pPr algn="l"/>
            <a:r>
              <a:rPr lang="en-US" sz="2800" i="1" dirty="0"/>
              <a:t>Department of Epidemiology and Biostatistics</a:t>
            </a:r>
          </a:p>
          <a:p>
            <a:pPr algn="l"/>
            <a:endParaRPr lang="en-US" sz="2800" i="1" dirty="0"/>
          </a:p>
        </p:txBody>
      </p:sp>
      <p:sp>
        <p:nvSpPr>
          <p:cNvPr id="11" name="Rectangle 2"/>
          <p:cNvSpPr txBox="1">
            <a:spLocks noChangeArrowheads="1"/>
          </p:cNvSpPr>
          <p:nvPr/>
        </p:nvSpPr>
        <p:spPr bwMode="auto">
          <a:xfrm>
            <a:off x="457200" y="1662249"/>
            <a:ext cx="6705600" cy="1447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rtl="0" fontAlgn="base">
              <a:spcBef>
                <a:spcPct val="0"/>
              </a:spcBef>
              <a:spcAft>
                <a:spcPct val="0"/>
              </a:spcAft>
              <a:defRPr sz="4000" b="1">
                <a:solidFill>
                  <a:schemeClr val="tx2"/>
                </a:solidFill>
                <a:latin typeface="+mj-lt"/>
                <a:ea typeface="+mj-ea"/>
                <a:cs typeface="+mj-cs"/>
              </a:defRPr>
            </a:lvl1pPr>
            <a:lvl2pPr algn="l" rtl="0" fontAlgn="base">
              <a:spcBef>
                <a:spcPct val="0"/>
              </a:spcBef>
              <a:spcAft>
                <a:spcPct val="0"/>
              </a:spcAft>
              <a:defRPr sz="3200" b="1">
                <a:solidFill>
                  <a:schemeClr val="tx2"/>
                </a:solidFill>
                <a:latin typeface="Arial" charset="0"/>
              </a:defRPr>
            </a:lvl2pPr>
            <a:lvl3pPr algn="l" rtl="0" fontAlgn="base">
              <a:spcBef>
                <a:spcPct val="0"/>
              </a:spcBef>
              <a:spcAft>
                <a:spcPct val="0"/>
              </a:spcAft>
              <a:defRPr sz="3200" b="1">
                <a:solidFill>
                  <a:schemeClr val="tx2"/>
                </a:solidFill>
                <a:latin typeface="Arial" charset="0"/>
              </a:defRPr>
            </a:lvl3pPr>
            <a:lvl4pPr algn="l" rtl="0" fontAlgn="base">
              <a:spcBef>
                <a:spcPct val="0"/>
              </a:spcBef>
              <a:spcAft>
                <a:spcPct val="0"/>
              </a:spcAft>
              <a:defRPr sz="3200" b="1">
                <a:solidFill>
                  <a:schemeClr val="tx2"/>
                </a:solidFill>
                <a:latin typeface="Arial" charset="0"/>
              </a:defRPr>
            </a:lvl4pPr>
            <a:lvl5pPr algn="l" rtl="0" fontAlgn="base">
              <a:spcBef>
                <a:spcPct val="0"/>
              </a:spcBef>
              <a:spcAft>
                <a:spcPct val="0"/>
              </a:spcAft>
              <a:defRPr sz="3200" b="1">
                <a:solidFill>
                  <a:schemeClr val="tx2"/>
                </a:solidFill>
                <a:latin typeface="Arial" charset="0"/>
              </a:defRPr>
            </a:lvl5pPr>
            <a:lvl6pPr marL="457200" algn="l" rtl="0" fontAlgn="base">
              <a:spcBef>
                <a:spcPct val="0"/>
              </a:spcBef>
              <a:spcAft>
                <a:spcPct val="0"/>
              </a:spcAft>
              <a:defRPr sz="3200" b="1">
                <a:solidFill>
                  <a:schemeClr val="tx2"/>
                </a:solidFill>
                <a:latin typeface="Arial" charset="0"/>
              </a:defRPr>
            </a:lvl6pPr>
            <a:lvl7pPr marL="914400" algn="l" rtl="0" fontAlgn="base">
              <a:spcBef>
                <a:spcPct val="0"/>
              </a:spcBef>
              <a:spcAft>
                <a:spcPct val="0"/>
              </a:spcAft>
              <a:defRPr sz="3200" b="1">
                <a:solidFill>
                  <a:schemeClr val="tx2"/>
                </a:solidFill>
                <a:latin typeface="Arial" charset="0"/>
              </a:defRPr>
            </a:lvl7pPr>
            <a:lvl8pPr marL="1371600" algn="l" rtl="0" fontAlgn="base">
              <a:spcBef>
                <a:spcPct val="0"/>
              </a:spcBef>
              <a:spcAft>
                <a:spcPct val="0"/>
              </a:spcAft>
              <a:defRPr sz="3200" b="1">
                <a:solidFill>
                  <a:schemeClr val="tx2"/>
                </a:solidFill>
                <a:latin typeface="Arial" charset="0"/>
              </a:defRPr>
            </a:lvl8pPr>
            <a:lvl9pPr marL="1828800" algn="l" rtl="0" fontAlgn="base">
              <a:spcBef>
                <a:spcPct val="0"/>
              </a:spcBef>
              <a:spcAft>
                <a:spcPct val="0"/>
              </a:spcAft>
              <a:defRPr sz="3200" b="1">
                <a:solidFill>
                  <a:schemeClr val="tx2"/>
                </a:solidFill>
                <a:latin typeface="Arial" charset="0"/>
              </a:defRPr>
            </a:lvl9pPr>
          </a:lstStyle>
          <a:p>
            <a:pPr algn="ctr"/>
            <a:r>
              <a:rPr lang="en-US" sz="3200" kern="0" dirty="0" err="1"/>
              <a:t>Biostat</a:t>
            </a:r>
            <a:r>
              <a:rPr lang="en-US" sz="3200" kern="0" dirty="0"/>
              <a:t> 202:  Opportunities and Challenges of “Big Data”</a:t>
            </a:r>
            <a:br>
              <a:rPr lang="en-US" kern="0" dirty="0"/>
            </a:br>
            <a:endParaRPr lang="en-US" kern="0" dirty="0"/>
          </a:p>
        </p:txBody>
      </p:sp>
      <p:sp>
        <p:nvSpPr>
          <p:cNvPr id="264195" name="Rectangle 3"/>
          <p:cNvSpPr>
            <a:spLocks noGrp="1" noChangeArrowheads="1"/>
          </p:cNvSpPr>
          <p:nvPr>
            <p:ph type="subTitle" idx="1"/>
          </p:nvPr>
        </p:nvSpPr>
        <p:spPr>
          <a:xfrm>
            <a:off x="609600" y="5943600"/>
            <a:ext cx="8077200" cy="685800"/>
          </a:xfrm>
        </p:spPr>
        <p:txBody>
          <a:bodyPr/>
          <a:lstStyle/>
          <a:p>
            <a:pPr marL="609600" indent="-609600" algn="ctr">
              <a:lnSpc>
                <a:spcPct val="90000"/>
              </a:lnSpc>
            </a:pPr>
            <a:r>
              <a:rPr lang="en-US" sz="2400" b="1" i="1" dirty="0" err="1">
                <a:solidFill>
                  <a:srgbClr val="CC0000"/>
                </a:solidFill>
              </a:rPr>
              <a:t>Biostat</a:t>
            </a:r>
            <a:r>
              <a:rPr lang="en-US" sz="2400" b="1" i="1" dirty="0">
                <a:solidFill>
                  <a:srgbClr val="CC0000"/>
                </a:solidFill>
              </a:rPr>
              <a:t> 202</a:t>
            </a:r>
          </a:p>
        </p:txBody>
      </p:sp>
      <p:sp>
        <p:nvSpPr>
          <p:cNvPr id="264196" name="Text Box 4"/>
          <p:cNvSpPr txBox="1">
            <a:spLocks noChangeArrowheads="1"/>
          </p:cNvSpPr>
          <p:nvPr/>
        </p:nvSpPr>
        <p:spPr bwMode="auto">
          <a:xfrm>
            <a:off x="7696200" y="990600"/>
            <a:ext cx="457200" cy="366713"/>
          </a:xfrm>
          <a:prstGeom prst="rect">
            <a:avLst/>
          </a:prstGeom>
          <a:noFill/>
          <a:ln w="9525">
            <a:noFill/>
            <a:miter lim="800000"/>
            <a:headEnd/>
            <a:tailEnd/>
          </a:ln>
          <a:effectLst/>
        </p:spPr>
        <p:txBody>
          <a:bodyPr>
            <a:spAutoFit/>
          </a:bodyPr>
          <a:lstStyle/>
          <a:p>
            <a:pPr algn="l">
              <a:spcBef>
                <a:spcPct val="50000"/>
              </a:spcBef>
            </a:pPr>
            <a:endParaRPr lang="en-US"/>
          </a:p>
        </p:txBody>
      </p:sp>
      <p:sp>
        <p:nvSpPr>
          <p:cNvPr id="3" name="TextBox 2"/>
          <p:cNvSpPr txBox="1"/>
          <p:nvPr/>
        </p:nvSpPr>
        <p:spPr>
          <a:xfrm>
            <a:off x="2438400" y="1543288"/>
            <a:ext cx="184731" cy="369332"/>
          </a:xfrm>
          <a:prstGeom prst="rect">
            <a:avLst/>
          </a:prstGeom>
          <a:noFill/>
        </p:spPr>
        <p:txBody>
          <a:bodyPr wrap="none" rtlCol="0">
            <a:spAutoFit/>
          </a:bodyPr>
          <a:lstStyle/>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6</a:t>
            </a:fld>
            <a:endParaRPr lang="en-US" altLang="en-US"/>
          </a:p>
        </p:txBody>
      </p:sp>
      <p:sp>
        <p:nvSpPr>
          <p:cNvPr id="728066" name="Rectangle 1026"/>
          <p:cNvSpPr>
            <a:spLocks noGrp="1" noChangeArrowheads="1"/>
          </p:cNvSpPr>
          <p:nvPr>
            <p:ph type="title"/>
          </p:nvPr>
        </p:nvSpPr>
        <p:spPr/>
        <p:txBody>
          <a:bodyPr/>
          <a:lstStyle/>
          <a:p>
            <a:r>
              <a:rPr lang="en-US" dirty="0"/>
              <a:t>Course outline</a:t>
            </a:r>
          </a:p>
        </p:txBody>
      </p:sp>
      <p:sp>
        <p:nvSpPr>
          <p:cNvPr id="728067" name="Rectangle 1027"/>
          <p:cNvSpPr>
            <a:spLocks noGrp="1" noChangeArrowheads="1"/>
          </p:cNvSpPr>
          <p:nvPr>
            <p:ph type="body" idx="1"/>
          </p:nvPr>
        </p:nvSpPr>
        <p:spPr>
          <a:xfrm>
            <a:off x="457200" y="1524000"/>
            <a:ext cx="8229600" cy="4411662"/>
          </a:xfrm>
        </p:spPr>
        <p:txBody>
          <a:bodyPr/>
          <a:lstStyle/>
          <a:p>
            <a:pPr>
              <a:lnSpc>
                <a:spcPct val="90000"/>
              </a:lnSpc>
              <a:buSzTx/>
              <a:buFont typeface="Wingdings" panose="05000000000000000000" pitchFamily="2" charset="2"/>
              <a:buChar char=""/>
            </a:pPr>
            <a:r>
              <a:rPr lang="en-US" dirty="0"/>
              <a:t>Introduction</a:t>
            </a:r>
          </a:p>
          <a:p>
            <a:pPr>
              <a:lnSpc>
                <a:spcPct val="90000"/>
              </a:lnSpc>
              <a:buSzTx/>
              <a:buFont typeface="Wingdings" panose="05000000000000000000" pitchFamily="2" charset="2"/>
              <a:buChar char=""/>
            </a:pPr>
            <a:r>
              <a:rPr lang="en-US" dirty="0"/>
              <a:t>Getting data (large databases, electronic health records)</a:t>
            </a:r>
          </a:p>
          <a:p>
            <a:pPr>
              <a:lnSpc>
                <a:spcPct val="90000"/>
              </a:lnSpc>
              <a:buSzTx/>
              <a:buFont typeface="Wingdings" panose="05000000000000000000" pitchFamily="2" charset="2"/>
              <a:buChar char=""/>
            </a:pPr>
            <a:r>
              <a:rPr lang="en-US" dirty="0"/>
              <a:t>Managing data</a:t>
            </a:r>
          </a:p>
          <a:p>
            <a:pPr>
              <a:lnSpc>
                <a:spcPct val="90000"/>
              </a:lnSpc>
              <a:buSzTx/>
              <a:buFont typeface="Wingdings" panose="05000000000000000000" pitchFamily="2" charset="2"/>
              <a:buChar char=""/>
            </a:pPr>
            <a:r>
              <a:rPr lang="en-US" dirty="0"/>
              <a:t>Algorithms (prediction, clustering)</a:t>
            </a:r>
          </a:p>
          <a:p>
            <a:pPr>
              <a:lnSpc>
                <a:spcPct val="90000"/>
              </a:lnSpc>
              <a:buSzTx/>
              <a:buFont typeface="Wingdings" panose="05000000000000000000" pitchFamily="2" charset="2"/>
              <a:buChar char=""/>
            </a:pPr>
            <a:r>
              <a:rPr lang="en-US" dirty="0"/>
              <a:t>Variable importance</a:t>
            </a:r>
          </a:p>
          <a:p>
            <a:pPr>
              <a:lnSpc>
                <a:spcPct val="90000"/>
              </a:lnSpc>
              <a:buSzTx/>
              <a:buFont typeface="Wingdings" panose="05000000000000000000" pitchFamily="2" charset="2"/>
              <a:buChar char=""/>
            </a:pPr>
            <a:r>
              <a:rPr lang="en-US" dirty="0"/>
              <a:t>Causal inference and big data </a:t>
            </a:r>
          </a:p>
          <a:p>
            <a:pPr>
              <a:lnSpc>
                <a:spcPct val="90000"/>
              </a:lnSpc>
              <a:buSzTx/>
              <a:buFont typeface="Wingdings" panose="05000000000000000000" pitchFamily="2" charset="2"/>
              <a:buChar char=""/>
            </a:pPr>
            <a:r>
              <a:rPr lang="en-US" dirty="0"/>
              <a:t>Describing data with tables and figures</a:t>
            </a:r>
          </a:p>
          <a:p>
            <a:pPr>
              <a:lnSpc>
                <a:spcPct val="90000"/>
              </a:lnSpc>
              <a:buSzTx/>
              <a:buFont typeface="Wingdings" panose="05000000000000000000" pitchFamily="2" charset="2"/>
              <a:buChar char=""/>
            </a:pPr>
            <a:r>
              <a:rPr lang="en-US" dirty="0"/>
              <a:t>Case studies</a:t>
            </a:r>
          </a:p>
          <a:p>
            <a:pPr>
              <a:lnSpc>
                <a:spcPct val="90000"/>
              </a:lnSpc>
              <a:buSzTx/>
              <a:buFont typeface="Wingdings" panose="05000000000000000000" pitchFamily="2" charset="2"/>
              <a:buChar char=""/>
            </a:pPr>
            <a:endParaRPr lang="en-US" dirty="0"/>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spTree>
    <p:extLst>
      <p:ext uri="{BB962C8B-B14F-4D97-AF65-F5344CB8AC3E}">
        <p14:creationId xmlns:p14="http://schemas.microsoft.com/office/powerpoint/2010/main" val="39379060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7</a:t>
            </a:fld>
            <a:endParaRPr lang="en-US" altLang="en-US"/>
          </a:p>
        </p:txBody>
      </p:sp>
      <p:sp>
        <p:nvSpPr>
          <p:cNvPr id="728066" name="Rectangle 1026"/>
          <p:cNvSpPr>
            <a:spLocks noGrp="1" noChangeArrowheads="1"/>
          </p:cNvSpPr>
          <p:nvPr>
            <p:ph type="title"/>
          </p:nvPr>
        </p:nvSpPr>
        <p:spPr/>
        <p:txBody>
          <a:bodyPr/>
          <a:lstStyle/>
          <a:p>
            <a:r>
              <a:rPr lang="en-US" dirty="0"/>
              <a:t>Is this course for you?</a:t>
            </a:r>
          </a:p>
        </p:txBody>
      </p:sp>
      <p:sp>
        <p:nvSpPr>
          <p:cNvPr id="728067" name="Rectangle 1027"/>
          <p:cNvSpPr>
            <a:spLocks noGrp="1" noChangeArrowheads="1"/>
          </p:cNvSpPr>
          <p:nvPr>
            <p:ph type="body" idx="1"/>
          </p:nvPr>
        </p:nvSpPr>
        <p:spPr>
          <a:xfrm>
            <a:off x="457200" y="2141538"/>
            <a:ext cx="8610600" cy="4411662"/>
          </a:xfrm>
        </p:spPr>
        <p:txBody>
          <a:bodyPr/>
          <a:lstStyle/>
          <a:p>
            <a:pPr>
              <a:lnSpc>
                <a:spcPct val="90000"/>
              </a:lnSpc>
              <a:buSzTx/>
              <a:buFont typeface="Wingdings" panose="05000000000000000000" pitchFamily="2" charset="2"/>
              <a:buChar char=""/>
            </a:pPr>
            <a:r>
              <a:rPr lang="en-US" dirty="0"/>
              <a:t>High-level survey course</a:t>
            </a:r>
          </a:p>
          <a:p>
            <a:pPr>
              <a:lnSpc>
                <a:spcPct val="90000"/>
              </a:lnSpc>
              <a:buSzTx/>
              <a:buFont typeface="Wingdings" panose="05000000000000000000" pitchFamily="2" charset="2"/>
              <a:buChar char=""/>
            </a:pPr>
            <a:r>
              <a:rPr lang="en-US" dirty="0"/>
              <a:t>Fast, comprehensive, but not deep</a:t>
            </a:r>
          </a:p>
          <a:p>
            <a:pPr>
              <a:lnSpc>
                <a:spcPct val="90000"/>
              </a:lnSpc>
              <a:buSzTx/>
              <a:buFont typeface="Wingdings" panose="05000000000000000000" pitchFamily="2" charset="2"/>
              <a:buChar char=""/>
            </a:pPr>
            <a:r>
              <a:rPr lang="en-US" dirty="0"/>
              <a:t>No programming, graphical computer interface</a:t>
            </a:r>
          </a:p>
          <a:p>
            <a:pPr>
              <a:lnSpc>
                <a:spcPct val="90000"/>
              </a:lnSpc>
              <a:buSzTx/>
              <a:buFont typeface="Wingdings" panose="05000000000000000000" pitchFamily="2" charset="2"/>
              <a:buChar char=""/>
            </a:pPr>
            <a:r>
              <a:rPr lang="en-US" dirty="0"/>
              <a:t>Not statistics!</a:t>
            </a:r>
          </a:p>
          <a:p>
            <a:pPr>
              <a:lnSpc>
                <a:spcPct val="90000"/>
              </a:lnSpc>
              <a:buSzTx/>
              <a:buFont typeface="Wingdings" panose="05000000000000000000" pitchFamily="2" charset="2"/>
              <a:buChar char=""/>
            </a:pPr>
            <a:r>
              <a:rPr lang="en-US" dirty="0"/>
              <a:t>Goal: teach basic fluency in language and methods of machine learning/data mining in big data</a:t>
            </a:r>
          </a:p>
          <a:p>
            <a:pPr>
              <a:lnSpc>
                <a:spcPct val="90000"/>
              </a:lnSpc>
              <a:buSzTx/>
              <a:buFont typeface="Wingdings" panose="05000000000000000000" pitchFamily="2" charset="2"/>
              <a:buChar char=""/>
            </a:pPr>
            <a:r>
              <a:rPr lang="en-US" dirty="0"/>
              <a:t>More details on the syllabus</a:t>
            </a:r>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spTree>
    <p:extLst>
      <p:ext uri="{BB962C8B-B14F-4D97-AF65-F5344CB8AC3E}">
        <p14:creationId xmlns:p14="http://schemas.microsoft.com/office/powerpoint/2010/main" val="4140597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28067">
                                            <p:txEl>
                                              <p:pRg st="0" end="0"/>
                                            </p:txEl>
                                          </p:spTgt>
                                        </p:tgtEl>
                                        <p:attrNameLst>
                                          <p:attrName>style.visibility</p:attrName>
                                        </p:attrNameLst>
                                      </p:cBhvr>
                                      <p:to>
                                        <p:strVal val="visible"/>
                                      </p:to>
                                    </p:set>
                                    <p:anim calcmode="lin" valueType="num">
                                      <p:cBhvr additive="base">
                                        <p:cTn id="7" dur="500" fill="hold"/>
                                        <p:tgtEl>
                                          <p:spTgt spid="7280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280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28067">
                                            <p:txEl>
                                              <p:pRg st="1" end="1"/>
                                            </p:txEl>
                                          </p:spTgt>
                                        </p:tgtEl>
                                        <p:attrNameLst>
                                          <p:attrName>style.visibility</p:attrName>
                                        </p:attrNameLst>
                                      </p:cBhvr>
                                      <p:to>
                                        <p:strVal val="visible"/>
                                      </p:to>
                                    </p:set>
                                    <p:anim calcmode="lin" valueType="num">
                                      <p:cBhvr additive="base">
                                        <p:cTn id="13" dur="500" fill="hold"/>
                                        <p:tgtEl>
                                          <p:spTgt spid="72806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2806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28067">
                                            <p:txEl>
                                              <p:pRg st="2" end="2"/>
                                            </p:txEl>
                                          </p:spTgt>
                                        </p:tgtEl>
                                        <p:attrNameLst>
                                          <p:attrName>style.visibility</p:attrName>
                                        </p:attrNameLst>
                                      </p:cBhvr>
                                      <p:to>
                                        <p:strVal val="visible"/>
                                      </p:to>
                                    </p:set>
                                    <p:anim calcmode="lin" valueType="num">
                                      <p:cBhvr additive="base">
                                        <p:cTn id="19" dur="500" fill="hold"/>
                                        <p:tgtEl>
                                          <p:spTgt spid="72806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2806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28067">
                                            <p:txEl>
                                              <p:pRg st="3" end="3"/>
                                            </p:txEl>
                                          </p:spTgt>
                                        </p:tgtEl>
                                        <p:attrNameLst>
                                          <p:attrName>style.visibility</p:attrName>
                                        </p:attrNameLst>
                                      </p:cBhvr>
                                      <p:to>
                                        <p:strVal val="visible"/>
                                      </p:to>
                                    </p:set>
                                    <p:anim calcmode="lin" valueType="num">
                                      <p:cBhvr additive="base">
                                        <p:cTn id="25" dur="500" fill="hold"/>
                                        <p:tgtEl>
                                          <p:spTgt spid="72806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2806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28067">
                                            <p:txEl>
                                              <p:pRg st="4" end="4"/>
                                            </p:txEl>
                                          </p:spTgt>
                                        </p:tgtEl>
                                        <p:attrNameLst>
                                          <p:attrName>style.visibility</p:attrName>
                                        </p:attrNameLst>
                                      </p:cBhvr>
                                      <p:to>
                                        <p:strVal val="visible"/>
                                      </p:to>
                                    </p:set>
                                    <p:anim calcmode="lin" valueType="num">
                                      <p:cBhvr additive="base">
                                        <p:cTn id="31" dur="500" fill="hold"/>
                                        <p:tgtEl>
                                          <p:spTgt spid="72806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2806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28067">
                                            <p:txEl>
                                              <p:pRg st="5" end="5"/>
                                            </p:txEl>
                                          </p:spTgt>
                                        </p:tgtEl>
                                        <p:attrNameLst>
                                          <p:attrName>style.visibility</p:attrName>
                                        </p:attrNameLst>
                                      </p:cBhvr>
                                      <p:to>
                                        <p:strVal val="visible"/>
                                      </p:to>
                                    </p:set>
                                    <p:anim calcmode="lin" valueType="num">
                                      <p:cBhvr additive="base">
                                        <p:cTn id="37" dur="500" fill="hold"/>
                                        <p:tgtEl>
                                          <p:spTgt spid="72806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2806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806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8</a:t>
            </a:fld>
            <a:endParaRPr lang="en-US" altLang="en-US"/>
          </a:p>
        </p:txBody>
      </p:sp>
      <p:sp>
        <p:nvSpPr>
          <p:cNvPr id="728066" name="Rectangle 1026"/>
          <p:cNvSpPr>
            <a:spLocks noGrp="1" noChangeArrowheads="1"/>
          </p:cNvSpPr>
          <p:nvPr>
            <p:ph type="title"/>
          </p:nvPr>
        </p:nvSpPr>
        <p:spPr/>
        <p:txBody>
          <a:bodyPr/>
          <a:lstStyle/>
          <a:p>
            <a:r>
              <a:rPr lang="en-US" dirty="0"/>
              <a:t>Outline for today</a:t>
            </a:r>
          </a:p>
        </p:txBody>
      </p:sp>
      <p:sp>
        <p:nvSpPr>
          <p:cNvPr id="728067" name="Rectangle 1027"/>
          <p:cNvSpPr>
            <a:spLocks noGrp="1" noChangeArrowheads="1"/>
          </p:cNvSpPr>
          <p:nvPr>
            <p:ph type="body" idx="1"/>
          </p:nvPr>
        </p:nvSpPr>
        <p:spPr/>
        <p:txBody>
          <a:bodyPr/>
          <a:lstStyle/>
          <a:p>
            <a:pPr>
              <a:lnSpc>
                <a:spcPct val="90000"/>
              </a:lnSpc>
              <a:buSzTx/>
              <a:buFont typeface="Wingdings" panose="05000000000000000000" pitchFamily="2" charset="2"/>
              <a:buChar char=""/>
            </a:pPr>
            <a:r>
              <a:rPr lang="en-US" dirty="0"/>
              <a:t>What is big data?  And since computers are so fast these days, is it really any different than what we have been doing all along?</a:t>
            </a:r>
          </a:p>
          <a:p>
            <a:pPr>
              <a:lnSpc>
                <a:spcPct val="90000"/>
              </a:lnSpc>
              <a:buSzTx/>
              <a:buFont typeface="Wingdings" panose="05000000000000000000" pitchFamily="2" charset="2"/>
              <a:buChar char=""/>
            </a:pPr>
            <a:r>
              <a:rPr lang="en-US" dirty="0"/>
              <a:t>Data mining.</a:t>
            </a:r>
          </a:p>
          <a:p>
            <a:pPr>
              <a:lnSpc>
                <a:spcPct val="90000"/>
              </a:lnSpc>
              <a:buSzTx/>
              <a:buFont typeface="Wingdings" panose="05000000000000000000" pitchFamily="2" charset="2"/>
              <a:buChar char=""/>
            </a:pPr>
            <a:r>
              <a:rPr lang="en-US" dirty="0"/>
              <a:t>Causality versus prediction.</a:t>
            </a:r>
          </a:p>
          <a:p>
            <a:pPr>
              <a:lnSpc>
                <a:spcPct val="90000"/>
              </a:lnSpc>
              <a:buSzTx/>
              <a:buFont typeface="Wingdings" panose="05000000000000000000" pitchFamily="2" charset="2"/>
              <a:buChar char=""/>
            </a:pPr>
            <a:r>
              <a:rPr lang="en-US" dirty="0"/>
              <a:t>Overfitting and spurious associations.</a:t>
            </a:r>
          </a:p>
          <a:p>
            <a:pPr marL="0" indent="0">
              <a:lnSpc>
                <a:spcPct val="90000"/>
              </a:lnSpc>
              <a:buSzTx/>
              <a:buNone/>
            </a:pPr>
            <a:endParaRPr lang="en-US" dirty="0"/>
          </a:p>
          <a:p>
            <a:pPr>
              <a:lnSpc>
                <a:spcPct val="90000"/>
              </a:lnSpc>
              <a:buSzTx/>
              <a:buFont typeface="Wingdings" panose="05000000000000000000" pitchFamily="2" charset="2"/>
              <a:buChar char=""/>
            </a:pPr>
            <a:endParaRPr lang="en-US" dirty="0"/>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spTree>
    <p:extLst>
      <p:ext uri="{BB962C8B-B14F-4D97-AF65-F5344CB8AC3E}">
        <p14:creationId xmlns:p14="http://schemas.microsoft.com/office/powerpoint/2010/main" val="21548486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9</a:t>
            </a:fld>
            <a:endParaRPr lang="en-US" altLang="en-US"/>
          </a:p>
        </p:txBody>
      </p:sp>
      <p:sp>
        <p:nvSpPr>
          <p:cNvPr id="728066" name="Rectangle 1026"/>
          <p:cNvSpPr>
            <a:spLocks noGrp="1" noChangeArrowheads="1"/>
          </p:cNvSpPr>
          <p:nvPr>
            <p:ph type="title"/>
          </p:nvPr>
        </p:nvSpPr>
        <p:spPr>
          <a:xfrm>
            <a:off x="402771" y="0"/>
            <a:ext cx="7924800" cy="1295400"/>
          </a:xfrm>
        </p:spPr>
        <p:txBody>
          <a:bodyPr/>
          <a:lstStyle/>
          <a:p>
            <a:r>
              <a:rPr lang="en-US" dirty="0"/>
              <a:t>Is Big Data new?</a:t>
            </a:r>
          </a:p>
        </p:txBody>
      </p:sp>
      <p:sp>
        <p:nvSpPr>
          <p:cNvPr id="728067" name="Rectangle 1027"/>
          <p:cNvSpPr>
            <a:spLocks noGrp="1" noChangeArrowheads="1"/>
          </p:cNvSpPr>
          <p:nvPr>
            <p:ph type="body" idx="1"/>
          </p:nvPr>
        </p:nvSpPr>
        <p:spPr>
          <a:xfrm>
            <a:off x="359228" y="1371600"/>
            <a:ext cx="8772580" cy="3810000"/>
          </a:xfrm>
        </p:spPr>
        <p:txBody>
          <a:bodyPr/>
          <a:lstStyle/>
          <a:p>
            <a:pPr marL="0" indent="0">
              <a:lnSpc>
                <a:spcPct val="90000"/>
              </a:lnSpc>
              <a:buSzTx/>
              <a:buNone/>
            </a:pPr>
            <a:r>
              <a:rPr lang="en-US" dirty="0"/>
              <a:t>My father was also statistician (b. 1949).</a:t>
            </a:r>
          </a:p>
          <a:p>
            <a:pPr marL="0" indent="0">
              <a:lnSpc>
                <a:spcPct val="90000"/>
              </a:lnSpc>
              <a:buSzTx/>
              <a:buNone/>
            </a:pPr>
            <a:endParaRPr lang="en-US" dirty="0"/>
          </a:p>
          <a:p>
            <a:pPr marL="0" indent="0">
              <a:lnSpc>
                <a:spcPct val="90000"/>
              </a:lnSpc>
              <a:buSzTx/>
              <a:buNone/>
            </a:pPr>
            <a:endParaRPr lang="en-US" dirty="0"/>
          </a:p>
          <a:p>
            <a:pPr marL="0" indent="0">
              <a:lnSpc>
                <a:spcPct val="90000"/>
              </a:lnSpc>
              <a:buSzTx/>
              <a:buNone/>
            </a:pPr>
            <a:r>
              <a:rPr lang="en-US" dirty="0"/>
              <a:t>Worked with scans </a:t>
            </a:r>
          </a:p>
          <a:p>
            <a:pPr marL="0" indent="0">
              <a:lnSpc>
                <a:spcPct val="90000"/>
              </a:lnSpc>
              <a:buSzTx/>
              <a:buNone/>
            </a:pPr>
            <a:r>
              <a:rPr lang="en-US" dirty="0"/>
              <a:t>from early GE CT</a:t>
            </a:r>
          </a:p>
          <a:p>
            <a:pPr marL="0" indent="0">
              <a:lnSpc>
                <a:spcPct val="90000"/>
              </a:lnSpc>
              <a:buSzTx/>
              <a:buNone/>
            </a:pPr>
            <a:r>
              <a:rPr lang="en-US" dirty="0"/>
              <a:t>machine (~ 1984) </a:t>
            </a:r>
          </a:p>
          <a:p>
            <a:pPr marL="0" indent="0">
              <a:lnSpc>
                <a:spcPct val="90000"/>
              </a:lnSpc>
              <a:buSzTx/>
              <a:buNone/>
            </a:pPr>
            <a:endParaRPr lang="en-US" dirty="0"/>
          </a:p>
          <a:p>
            <a:pPr marL="0" indent="0">
              <a:lnSpc>
                <a:spcPct val="90000"/>
              </a:lnSpc>
              <a:buSzTx/>
              <a:buNone/>
            </a:pPr>
            <a:endParaRPr lang="en-US" dirty="0"/>
          </a:p>
          <a:p>
            <a:pPr marL="0" indent="0">
              <a:lnSpc>
                <a:spcPct val="90000"/>
              </a:lnSpc>
              <a:buSzTx/>
              <a:buNone/>
            </a:pPr>
            <a:r>
              <a:rPr lang="en-US" dirty="0"/>
              <a:t>Images were Gb and had to be stored on main-frame in the hospital!</a:t>
            </a:r>
          </a:p>
          <a:p>
            <a:pPr marL="0" indent="0">
              <a:lnSpc>
                <a:spcPct val="90000"/>
              </a:lnSpc>
              <a:buSzTx/>
              <a:buNone/>
            </a:pPr>
            <a:endParaRPr lang="en-US" dirty="0"/>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pic>
        <p:nvPicPr>
          <p:cNvPr id="3" name="Picture 2">
            <a:extLst>
              <a:ext uri="{FF2B5EF4-FFF2-40B4-BE49-F238E27FC236}">
                <a16:creationId xmlns:a16="http://schemas.microsoft.com/office/drawing/2014/main" id="{CA61B454-115E-1A4B-8319-A87E1D667B02}"/>
              </a:ext>
            </a:extLst>
          </p:cNvPr>
          <p:cNvPicPr>
            <a:picLocks noChangeAspect="1"/>
          </p:cNvPicPr>
          <p:nvPr/>
        </p:nvPicPr>
        <p:blipFill>
          <a:blip r:embed="rId3"/>
          <a:stretch>
            <a:fillRect/>
          </a:stretch>
        </p:blipFill>
        <p:spPr>
          <a:xfrm>
            <a:off x="4581239" y="2091531"/>
            <a:ext cx="4550569" cy="2971800"/>
          </a:xfrm>
          <a:prstGeom prst="rect">
            <a:avLst/>
          </a:prstGeom>
        </p:spPr>
      </p:pic>
    </p:spTree>
    <p:extLst>
      <p:ext uri="{BB962C8B-B14F-4D97-AF65-F5344CB8AC3E}">
        <p14:creationId xmlns:p14="http://schemas.microsoft.com/office/powerpoint/2010/main" val="2157532513"/>
      </p:ext>
    </p:extLst>
  </p:cSld>
  <p:clrMapOvr>
    <a:masterClrMapping/>
  </p:clrMapOvr>
</p:sld>
</file>

<file path=ppt/theme/theme1.xml><?xml version="1.0" encoding="utf-8"?>
<a:theme xmlns:a="http://schemas.openxmlformats.org/drawingml/2006/main" name="cem chi2">
  <a:themeElements>
    <a:clrScheme name="cem chi2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cem chi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em chi2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cem chi2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cem chi2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cem chi2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cem chi2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cem chi2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cem chi2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cem chi2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cem chi2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cem chi2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19712</TotalTime>
  <Words>2751</Words>
  <Application>Microsoft Macintosh PowerPoint</Application>
  <PresentationFormat>On-screen Show (4:3)</PresentationFormat>
  <Paragraphs>353</Paragraphs>
  <Slides>49</Slides>
  <Notes>49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49</vt:i4>
      </vt:variant>
    </vt:vector>
  </HeadingPairs>
  <TitlesOfParts>
    <vt:vector size="55" baseType="lpstr">
      <vt:lpstr>Arial</vt:lpstr>
      <vt:lpstr>Book Antiqua</vt:lpstr>
      <vt:lpstr>Monotype Sorts</vt:lpstr>
      <vt:lpstr>Times New Roman</vt:lpstr>
      <vt:lpstr>Wingdings</vt:lpstr>
      <vt:lpstr>cem chi2</vt:lpstr>
      <vt:lpstr>Biostat 202:  Opportunities and Challenges of “Big Data”</vt:lpstr>
      <vt:lpstr>That was just for fun, but</vt:lpstr>
      <vt:lpstr>That was just for fun, but</vt:lpstr>
      <vt:lpstr>Thought #1</vt:lpstr>
      <vt:lpstr>PowerPoint Presentation</vt:lpstr>
      <vt:lpstr>Course outline</vt:lpstr>
      <vt:lpstr>Is this course for you?</vt:lpstr>
      <vt:lpstr>Outline for today</vt:lpstr>
      <vt:lpstr>Is Big Data new?</vt:lpstr>
      <vt:lpstr>Is Big Data new?</vt:lpstr>
      <vt:lpstr>Big Data in the 1990s </vt:lpstr>
      <vt:lpstr>Big Data in the 1990s</vt:lpstr>
      <vt:lpstr>Thought #2</vt:lpstr>
      <vt:lpstr>PowerPoint Presentation</vt:lpstr>
      <vt:lpstr>What is “Big Data” today?</vt:lpstr>
      <vt:lpstr>What is “Big Data” today?</vt:lpstr>
      <vt:lpstr>Why data mining?</vt:lpstr>
      <vt:lpstr>Why data mining?</vt:lpstr>
      <vt:lpstr>Why data mining?</vt:lpstr>
      <vt:lpstr>PowerPoint Presentation</vt:lpstr>
      <vt:lpstr>PowerPoint Presentation</vt:lpstr>
      <vt:lpstr>Not just a fad</vt:lpstr>
      <vt:lpstr>Not just a fad</vt:lpstr>
      <vt:lpstr>PowerPoint Presentation</vt:lpstr>
      <vt:lpstr>Big Data – more is better, right?</vt:lpstr>
      <vt:lpstr>The Literary Digest Poll</vt:lpstr>
      <vt:lpstr>PowerPoint Presentation</vt:lpstr>
      <vt:lpstr>Thought #3</vt:lpstr>
      <vt:lpstr>Prediction versus causality</vt:lpstr>
      <vt:lpstr>Prediction versus causality</vt:lpstr>
      <vt:lpstr>Some bona fide prediction problems</vt:lpstr>
      <vt:lpstr>Big Data Prediction:  Google Flu Trends</vt:lpstr>
      <vt:lpstr>Google Flu Trends</vt:lpstr>
      <vt:lpstr>Big Data Prediction:  Google Flu Trends</vt:lpstr>
      <vt:lpstr>Big Data Prediction:  Google Flu Trends</vt:lpstr>
      <vt:lpstr>Why did it break?</vt:lpstr>
      <vt:lpstr>Thought #4</vt:lpstr>
      <vt:lpstr>Correlation versus causation</vt:lpstr>
      <vt:lpstr>Correlation versus causation</vt:lpstr>
      <vt:lpstr>Correlation versus causation</vt:lpstr>
      <vt:lpstr>Epidemiologists have long studied the pitfalls of using observational studies to infer causation.</vt:lpstr>
      <vt:lpstr>Thought #5</vt:lpstr>
      <vt:lpstr>PowerPoint Presentation</vt:lpstr>
      <vt:lpstr>Need to beware of overfitting </vt:lpstr>
      <vt:lpstr>Thought #6</vt:lpstr>
      <vt:lpstr>Having our cake and eating it too:  Big data and randomized trials</vt:lpstr>
      <vt:lpstr>Thought #7</vt:lpstr>
      <vt:lpstr>Thoughts on Big Data</vt:lpstr>
      <vt:lpstr>Resources</vt:lpstr>
    </vt:vector>
  </TitlesOfParts>
  <Company>UCSF-PSG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Guidelines for Appropriate OAI Data Use</dc:title>
  <dc:creator>CMcCulloch</dc:creator>
  <cp:lastModifiedBy>Scheffler, Aaron</cp:lastModifiedBy>
  <cp:revision>431</cp:revision>
  <cp:lastPrinted>2020-07-20T21:26:11Z</cp:lastPrinted>
  <dcterms:created xsi:type="dcterms:W3CDTF">2007-11-26T22:52:26Z</dcterms:created>
  <dcterms:modified xsi:type="dcterms:W3CDTF">2020-07-26T21:48:06Z</dcterms:modified>
</cp:coreProperties>
</file>