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50" r:id="rId2"/>
  </p:sldMasterIdLst>
  <p:notesMasterIdLst>
    <p:notesMasterId r:id="rId17"/>
  </p:notesMasterIdLst>
  <p:sldIdLst>
    <p:sldId id="358" r:id="rId3"/>
    <p:sldId id="379" r:id="rId4"/>
    <p:sldId id="391" r:id="rId5"/>
    <p:sldId id="393" r:id="rId6"/>
    <p:sldId id="421" r:id="rId7"/>
    <p:sldId id="394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0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399FF"/>
    <a:srgbClr val="FFCC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97" autoAdjust="0"/>
    <p:restoredTop sz="95964" autoAdjust="0"/>
  </p:normalViewPr>
  <p:slideViewPr>
    <p:cSldViewPr snapToGrid="0" snapToObjects="1">
      <p:cViewPr varScale="1">
        <p:scale>
          <a:sx n="116" d="100"/>
          <a:sy n="116" d="100"/>
        </p:scale>
        <p:origin x="12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 snapToObjects="1">
      <p:cViewPr varScale="1">
        <p:scale>
          <a:sx n="154" d="100"/>
          <a:sy n="154" d="100"/>
        </p:scale>
        <p:origin x="-605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5A4F-567A-B04C-A8E4-9B4BA21D8B87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0955E-2D55-5645-9F86-E26668306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5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A58B5-49E7-4ECF-BAE7-EFB47B7860D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780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Cochrane handbook chapter 15, table 15.5.A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67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down 1 or two levels, and can go up maximum of 3 levels.</a:t>
            </a:r>
          </a:p>
          <a:p>
            <a:endParaRPr lang="en-US" dirty="0"/>
          </a:p>
          <a:p>
            <a:r>
              <a:rPr lang="en-US"/>
              <a:t>Observational </a:t>
            </a:r>
            <a:r>
              <a:rPr lang="en-US" dirty="0"/>
              <a:t>studies can start at high too = but if there is inherent risk of selection bias, graded down to 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22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653C55-4C50-4FF3-96A9-6F133D5C7DDE}" type="slidenum">
              <a:rPr lang="en-US"/>
              <a:pPr/>
              <a:t>6</a:t>
            </a:fld>
            <a:endParaRPr 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85027" y="8687019"/>
            <a:ext cx="2972973" cy="4569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840" tIns="48240" rIns="96840" bIns="4824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809472BB-A716-43DE-BE15-39ED78617884}" type="slidenum">
              <a:rPr lang="de-DE" sz="1300" b="0">
                <a:solidFill>
                  <a:srgbClr val="000000"/>
                </a:solidFill>
                <a:latin typeface="Calibri" pitchFamily="32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de-DE" sz="1300" b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78850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6763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4840" y="4344970"/>
            <a:ext cx="5489921" cy="411428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97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Cochrane handbook – descriptions section 14.2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959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Cochrane handbook – descriptions section 14.2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7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Cochrane handbook – descriptions section 14.2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28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Cochrane handbook – table 14.2.A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7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Cochrane handbook – main subheadings section 14.2.3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Cochrane handbook chapter 15, table 15.5.A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0955E-2D55-5645-9F86-E26668306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80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0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5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711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1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2610-5B3A-4642-99B0-536A5FAD9F8C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3C70B-0213-174F-836F-505C55DA4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2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8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0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17822-12B3-AD4C-8C29-1F632553333B}" type="datetimeFigureOut">
              <a:rPr lang="en-US" smtClean="0"/>
              <a:t>5/4/22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34E3E-9BEB-E346-90FD-19FA4B84F1D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873A86-3020-E34C-A366-7A24BC699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9255"/>
            <a:ext cx="8229600" cy="2222938"/>
          </a:xfrm>
        </p:spPr>
        <p:txBody>
          <a:bodyPr>
            <a:normAutofit/>
          </a:bodyPr>
          <a:lstStyle/>
          <a:p>
            <a:r>
              <a:rPr lang="en-US" dirty="0"/>
              <a:t>Systematic Reviews</a:t>
            </a:r>
            <a:br>
              <a:rPr lang="en-US" dirty="0"/>
            </a:br>
            <a:r>
              <a:rPr lang="en-US" dirty="0"/>
              <a:t>(EPI214)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735FDE6-A657-E948-AF4B-C658A107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67" y="4152599"/>
            <a:ext cx="8598665" cy="199559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Module 6-A: Quality (Certainty) of Body of Evidence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Mohsen Malekinejad, MD, DrPH</a:t>
            </a:r>
          </a:p>
        </p:txBody>
      </p:sp>
    </p:spTree>
    <p:extLst>
      <p:ext uri="{BB962C8B-B14F-4D97-AF65-F5344CB8AC3E}">
        <p14:creationId xmlns:p14="http://schemas.microsoft.com/office/powerpoint/2010/main" val="225562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8986-BF0A-4742-9EB6-98CCA483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Further guidelines for domain 1 (of 5) in a GRADE assessment: going from assessments of risk of bias in studies to judgements about study limitations for main outcomes across studies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CC236C-EF88-468C-A468-C277FDCB2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146" t="18195" r="27773" b="11457"/>
          <a:stretch/>
        </p:blipFill>
        <p:spPr>
          <a:xfrm>
            <a:off x="550843" y="2129009"/>
            <a:ext cx="3923898" cy="44260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99A775A-39D9-4B3F-8A04-B943AA7C27FA}"/>
              </a:ext>
            </a:extLst>
          </p:cNvPr>
          <p:cNvGrpSpPr/>
          <p:nvPr/>
        </p:nvGrpSpPr>
        <p:grpSpPr>
          <a:xfrm>
            <a:off x="4852926" y="1974773"/>
            <a:ext cx="3833874" cy="4701448"/>
            <a:chOff x="4852926" y="1974773"/>
            <a:chExt cx="3833874" cy="4701448"/>
          </a:xfrm>
        </p:grpSpPr>
        <p:pic>
          <p:nvPicPr>
            <p:cNvPr id="7" name="Content Placeholder 3">
              <a:extLst>
                <a:ext uri="{FF2B5EF4-FFF2-40B4-BE49-F238E27FC236}">
                  <a16:creationId xmlns:a16="http://schemas.microsoft.com/office/drawing/2014/main" id="{CD20A0DB-D990-4E49-B7D3-E6958A939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163" t="18195" r="27871" b="11457"/>
            <a:stretch/>
          </p:blipFill>
          <p:spPr>
            <a:xfrm>
              <a:off x="4852926" y="1974773"/>
              <a:ext cx="3833874" cy="432687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F4DE6D-4006-4B95-B436-D53724032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7254" t="19101" r="27896" b="23361"/>
            <a:stretch/>
          </p:blipFill>
          <p:spPr>
            <a:xfrm>
              <a:off x="4852926" y="3243206"/>
              <a:ext cx="3833874" cy="343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400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79FD-987A-4ECC-907E-B87C1095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5012"/>
          </a:xfrm>
        </p:spPr>
        <p:txBody>
          <a:bodyPr>
            <a:noAutofit/>
          </a:bodyPr>
          <a:lstStyle/>
          <a:p>
            <a:r>
              <a:rPr lang="en-US" sz="3600" dirty="0"/>
              <a:t>Domains that may lead to increasing the certainty level of a body of evidence</a:t>
            </a:r>
            <a:br>
              <a:rPr lang="en-US" sz="3600" dirty="0"/>
            </a:br>
            <a:r>
              <a:rPr lang="en-US" sz="3600" dirty="0"/>
              <a:t>(Usually for observational studies)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1B22F-A8E8-4876-B626-D8CE4589C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905000"/>
            <a:ext cx="8399929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Large effects (e.g., RR &lt; 0.5)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Dose-response: as intervention increase so does outcome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Lack of plausible confounding / opposing residual bias (likely pulling effect size in favorable direction)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360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196A-372F-44ED-B1E1-D4E5EEC8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565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Framework for describing the certainty of evidence and justifying downgrading or upgrading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9622B8-C744-41A9-BFF5-D09F262EA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611" t="19656" r="20151" b="17300"/>
          <a:stretch/>
        </p:blipFill>
        <p:spPr>
          <a:xfrm>
            <a:off x="869173" y="1328650"/>
            <a:ext cx="7365348" cy="55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46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DAC1-74CB-4A5B-AA5A-B1AF6E349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266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Framework for describing the certainty of evidence and justifying downgrading or upgrading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A2AD338-0973-4133-9737-3079368F1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5075" t="17952" r="20974" b="11458"/>
          <a:stretch/>
        </p:blipFill>
        <p:spPr>
          <a:xfrm>
            <a:off x="1483732" y="1269693"/>
            <a:ext cx="6045444" cy="54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041"/>
            <a:ext cx="9144000" cy="5774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38" y="5945140"/>
            <a:ext cx="6076393" cy="8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51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How confident can we be that our estimates are true? </a:t>
            </a:r>
            <a:br>
              <a:rPr lang="en-US" sz="4000" dirty="0"/>
            </a:br>
            <a:r>
              <a:rPr lang="en-US" sz="4000" dirty="0"/>
              <a:t>Can we believe these results?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727436"/>
            <a:ext cx="8752114" cy="28237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Many systems developed over the years to assess “quality” or “strength” of evidence, but often conflicting, methodologically unsound  and hard to understand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6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9657" y="255840"/>
            <a:ext cx="8708572" cy="992187"/>
          </a:xfrm>
          <a:ln>
            <a:noFill/>
          </a:ln>
        </p:spPr>
        <p:txBody>
          <a:bodyPr lIns="82296" tIns="41148" rIns="82296" bIns="41148">
            <a:no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In patients with acute HCV, should antiviral treatment (compared to no treatment) be used to achieve viral clearance?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59657" y="2109078"/>
            <a:ext cx="8708572" cy="1517299"/>
            <a:chOff x="609600" y="3276599"/>
            <a:chExt cx="8001000" cy="1295401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3276600"/>
              <a:ext cx="1676400" cy="6858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b="1" dirty="0"/>
                <a:t>Evidence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3276599"/>
              <a:ext cx="3352800" cy="6858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b="1" dirty="0"/>
                <a:t>Recommendation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91200" y="3276600"/>
              <a:ext cx="2819400" cy="6858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b="1" dirty="0"/>
                <a:t>Organization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038600"/>
              <a:ext cx="16764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4038600"/>
              <a:ext cx="33528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Class I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1200" y="4038600"/>
              <a:ext cx="28194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AASLD (2009)</a:t>
              </a: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159657" y="3715630"/>
            <a:ext cx="8708572" cy="624770"/>
            <a:chOff x="609600" y="4648200"/>
            <a:chExt cx="8001000" cy="533400"/>
          </a:xfrm>
        </p:grpSpPr>
        <p:sp>
          <p:nvSpPr>
            <p:cNvPr id="12" name="TextBox 11"/>
            <p:cNvSpPr txBox="1"/>
            <p:nvPr/>
          </p:nvSpPr>
          <p:spPr>
            <a:xfrm>
              <a:off x="5791200" y="4648200"/>
              <a:ext cx="28194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VA (2006)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4648200"/>
              <a:ext cx="16764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II-1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4648200"/>
              <a:ext cx="33528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/>
                <a:t>“Should be initiated…”</a:t>
              </a: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159657" y="4429653"/>
            <a:ext cx="8708572" cy="624770"/>
            <a:chOff x="609600" y="5257800"/>
            <a:chExt cx="8001000" cy="533400"/>
          </a:xfrm>
        </p:grpSpPr>
        <p:sp>
          <p:nvSpPr>
            <p:cNvPr id="13" name="TextBox 12"/>
            <p:cNvSpPr txBox="1"/>
            <p:nvPr/>
          </p:nvSpPr>
          <p:spPr>
            <a:xfrm>
              <a:off x="5791200" y="5257800"/>
              <a:ext cx="28194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SIGN (2006)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5257800"/>
              <a:ext cx="16764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1+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62200" y="5257800"/>
              <a:ext cx="33528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A</a:t>
              </a:r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159657" y="5143676"/>
            <a:ext cx="8708572" cy="624770"/>
            <a:chOff x="609600" y="5867400"/>
            <a:chExt cx="8001000" cy="533400"/>
          </a:xfrm>
        </p:grpSpPr>
        <p:sp>
          <p:nvSpPr>
            <p:cNvPr id="14" name="TextBox 13"/>
            <p:cNvSpPr txBox="1"/>
            <p:nvPr/>
          </p:nvSpPr>
          <p:spPr>
            <a:xfrm>
              <a:off x="5791200" y="5867400"/>
              <a:ext cx="28194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AGA (2006)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600" y="5867400"/>
              <a:ext cx="16764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-/-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62200" y="5867400"/>
              <a:ext cx="33528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400" dirty="0"/>
                <a:t>“Most authorities…”</a:t>
              </a:r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159657" y="5857698"/>
            <a:ext cx="8708572" cy="624770"/>
            <a:chOff x="609600" y="5867400"/>
            <a:chExt cx="8001000" cy="533400"/>
          </a:xfrm>
        </p:grpSpPr>
        <p:sp>
          <p:nvSpPr>
            <p:cNvPr id="24" name="TextBox 23"/>
            <p:cNvSpPr txBox="1"/>
            <p:nvPr/>
          </p:nvSpPr>
          <p:spPr>
            <a:xfrm>
              <a:off x="5791200" y="5867400"/>
              <a:ext cx="28194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AWMF(2004)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9600" y="5867400"/>
              <a:ext cx="16764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-/-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2200" y="5867400"/>
              <a:ext cx="3352800" cy="533400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/>
                <a:t>B </a:t>
              </a:r>
              <a:r>
                <a:rPr lang="en-US" sz="2400" dirty="0"/>
                <a:t>“It works…”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8577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6"/>
            <a:ext cx="8229600" cy="1143000"/>
          </a:xfrm>
        </p:spPr>
        <p:txBody>
          <a:bodyPr/>
          <a:lstStyle/>
          <a:p>
            <a:r>
              <a:rPr lang="en-US" dirty="0"/>
              <a:t>GRADE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47" y="978761"/>
            <a:ext cx="8424153" cy="4900478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Grading of Recommendations Assessment, Development and Evaluation (GRADE)</a:t>
            </a:r>
          </a:p>
          <a:p>
            <a:pPr lvl="1"/>
            <a:r>
              <a:rPr lang="en-US" sz="2400" dirty="0"/>
              <a:t>Assesses the quality f the body of evidence, not a single study</a:t>
            </a:r>
          </a:p>
          <a:p>
            <a:pPr lvl="1"/>
            <a:r>
              <a:rPr lang="en-US" sz="2400" dirty="0"/>
              <a:t>Has become the global standard in past 10 years</a:t>
            </a:r>
          </a:p>
          <a:p>
            <a:pPr lvl="1"/>
            <a:r>
              <a:rPr lang="en-US" sz="2400" dirty="0"/>
              <a:t>Required for use in developing WHO guidelines</a:t>
            </a:r>
          </a:p>
          <a:p>
            <a:pPr lvl="1"/>
            <a:r>
              <a:rPr lang="en-US" sz="2400" dirty="0"/>
              <a:t>“Quality of evidence” is better considered as </a:t>
            </a:r>
            <a:r>
              <a:rPr lang="en-US" sz="2400" b="1" dirty="0">
                <a:solidFill>
                  <a:srgbClr val="3399FF"/>
                </a:solidFill>
              </a:rPr>
              <a:t>CERTAINTY</a:t>
            </a:r>
            <a:r>
              <a:rPr lang="en-US" sz="2400" dirty="0"/>
              <a:t> of evidence.</a:t>
            </a:r>
          </a:p>
          <a:p>
            <a:r>
              <a:rPr lang="en-US" sz="2600" dirty="0"/>
              <a:t>Relies on judgment, but great virtues are simplicity and  transparency</a:t>
            </a:r>
          </a:p>
          <a:p>
            <a:pPr lvl="1"/>
            <a:r>
              <a:rPr lang="en-US" sz="2200" dirty="0"/>
              <a:t>All important judgments are described</a:t>
            </a:r>
          </a:p>
        </p:txBody>
      </p:sp>
    </p:spTree>
    <p:extLst>
      <p:ext uri="{BB962C8B-B14F-4D97-AF65-F5344CB8AC3E}">
        <p14:creationId xmlns:p14="http://schemas.microsoft.com/office/powerpoint/2010/main" val="4189366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Grading evidence quality</a:t>
            </a:r>
            <a:br>
              <a:rPr lang="en-US" dirty="0"/>
            </a:br>
            <a:r>
              <a:rPr lang="en-US" dirty="0"/>
              <a:t>How does it work?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2682" y="2045150"/>
            <a:ext cx="2635964" cy="71006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/>
              <a:t>Lower if</a:t>
            </a:r>
            <a:r>
              <a:rPr lang="en-US" sz="2000" b="0" dirty="0"/>
              <a:t>…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991568" y="2045150"/>
            <a:ext cx="2992774" cy="71006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/>
              <a:t>Higher if…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0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17713" y="2045150"/>
            <a:ext cx="1376028" cy="3723969"/>
            <a:chOff x="265" y="885"/>
            <a:chExt cx="806" cy="2020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265" y="885"/>
              <a:ext cx="806" cy="3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/>
                <a:t>Quality of evidence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265" y="1331"/>
              <a:ext cx="806" cy="3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 dirty="0"/>
                <a:t>High</a:t>
              </a:r>
              <a:r>
                <a:rPr lang="en-US" b="0" dirty="0"/>
                <a:t> </a:t>
              </a: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b="0" dirty="0"/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265" y="1738"/>
              <a:ext cx="806" cy="3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 dirty="0"/>
                <a:t>Moderate</a:t>
              </a:r>
              <a:r>
                <a:rPr lang="en-US" b="0" dirty="0"/>
                <a:t> </a:t>
              </a: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b="0" dirty="0"/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265" y="2146"/>
              <a:ext cx="806" cy="3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 dirty="0"/>
                <a:t>Low</a:t>
              </a:r>
              <a:r>
                <a:rPr lang="en-US" b="0" dirty="0"/>
                <a:t> </a:t>
              </a: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b="0" dirty="0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265" y="2553"/>
              <a:ext cx="806" cy="3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1" dirty="0"/>
                <a:t>Very low </a:t>
              </a:r>
            </a:p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US" b="0" dirty="0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1600570" y="2045151"/>
            <a:ext cx="1464804" cy="1471152"/>
            <a:chOff x="1075" y="885"/>
            <a:chExt cx="858" cy="798"/>
          </a:xfrm>
        </p:grpSpPr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1075" y="885"/>
              <a:ext cx="858" cy="38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2000" b="1" dirty="0"/>
                <a:t>Study design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075" y="1331"/>
              <a:ext cx="858" cy="3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b="0" dirty="0"/>
                <a:t>Randomized trial</a:t>
              </a:r>
            </a:p>
          </p:txBody>
        </p:sp>
      </p:grp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600570" y="4368021"/>
            <a:ext cx="1471632" cy="61773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b="0" dirty="0"/>
              <a:t>Non-RCT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700" b="0" dirty="0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600570" y="5120189"/>
            <a:ext cx="1471632" cy="64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0"/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0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232682" y="2867373"/>
            <a:ext cx="2635964" cy="64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0" dirty="0"/>
              <a:t>Study limitations (bias)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0" dirty="0"/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232682" y="3617696"/>
            <a:ext cx="2635964" cy="64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0" dirty="0"/>
              <a:t>Inconsistency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0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232682" y="4369864"/>
            <a:ext cx="2635964" cy="64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0"/>
              <a:t>Indirectness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3232682" y="5120189"/>
            <a:ext cx="2635964" cy="64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0"/>
              <a:t>Imprecision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0"/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3232682" y="5870512"/>
            <a:ext cx="2635964" cy="64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0" dirty="0">
                <a:solidFill>
                  <a:srgbClr val="FFFF00"/>
                </a:solidFill>
              </a:rPr>
              <a:t>Publication bias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991568" y="2867373"/>
            <a:ext cx="2992774" cy="5869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marL="288925" indent="-282575">
              <a:buClrTx/>
              <a:buFontTx/>
              <a:buNone/>
              <a:tabLst>
                <a:tab pos="288925" algn="l"/>
                <a:tab pos="746125" algn="l"/>
                <a:tab pos="1203325" algn="l"/>
                <a:tab pos="1660525" algn="l"/>
                <a:tab pos="2117725" algn="l"/>
                <a:tab pos="2574925" algn="l"/>
                <a:tab pos="3032125" algn="l"/>
                <a:tab pos="3489325" algn="l"/>
                <a:tab pos="3946525" algn="l"/>
                <a:tab pos="4403725" algn="l"/>
                <a:tab pos="4860925" algn="l"/>
                <a:tab pos="5318125" algn="l"/>
                <a:tab pos="5775325" algn="l"/>
                <a:tab pos="6232525" algn="l"/>
                <a:tab pos="6689725" algn="l"/>
                <a:tab pos="7146925" algn="l"/>
                <a:tab pos="7604125" algn="l"/>
                <a:tab pos="8061325" algn="l"/>
                <a:tab pos="8518525" algn="l"/>
                <a:tab pos="8975725" algn="l"/>
                <a:tab pos="9432925" algn="l"/>
              </a:tabLst>
            </a:pPr>
            <a:r>
              <a:rPr lang="en-US" sz="1600" b="0"/>
              <a:t>Large effect (e.g., RR 0.5)</a:t>
            </a:r>
          </a:p>
          <a:p>
            <a:pPr marL="288925" indent="-282575">
              <a:buClrTx/>
              <a:buFontTx/>
              <a:buNone/>
              <a:tabLst>
                <a:tab pos="288925" algn="l"/>
                <a:tab pos="746125" algn="l"/>
                <a:tab pos="1203325" algn="l"/>
                <a:tab pos="1660525" algn="l"/>
                <a:tab pos="2117725" algn="l"/>
                <a:tab pos="2574925" algn="l"/>
                <a:tab pos="3032125" algn="l"/>
                <a:tab pos="3489325" algn="l"/>
                <a:tab pos="3946525" algn="l"/>
                <a:tab pos="4403725" algn="l"/>
                <a:tab pos="4860925" algn="l"/>
                <a:tab pos="5318125" algn="l"/>
                <a:tab pos="5775325" algn="l"/>
                <a:tab pos="6232525" algn="l"/>
                <a:tab pos="6689725" algn="l"/>
                <a:tab pos="7146925" algn="l"/>
                <a:tab pos="7604125" algn="l"/>
                <a:tab pos="8061325" algn="l"/>
                <a:tab pos="8518525" algn="l"/>
                <a:tab pos="8975725" algn="l"/>
                <a:tab pos="9432925" algn="l"/>
              </a:tabLst>
            </a:pPr>
            <a:r>
              <a:rPr lang="en-US" sz="1600" b="0"/>
              <a:t>Very large effect (e.g., RR 0.2)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600570" y="3617696"/>
            <a:ext cx="1471632" cy="64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0"/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0"/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5991568" y="3617696"/>
            <a:ext cx="2992774" cy="58695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288925" algn="l"/>
                <a:tab pos="746125" algn="l"/>
                <a:tab pos="1203325" algn="l"/>
                <a:tab pos="1660525" algn="l"/>
                <a:tab pos="2117725" algn="l"/>
                <a:tab pos="2574925" algn="l"/>
                <a:tab pos="3032125" algn="l"/>
                <a:tab pos="3489325" algn="l"/>
                <a:tab pos="3946525" algn="l"/>
                <a:tab pos="4403725" algn="l"/>
                <a:tab pos="4860925" algn="l"/>
                <a:tab pos="5318125" algn="l"/>
                <a:tab pos="5775325" algn="l"/>
                <a:tab pos="6232525" algn="l"/>
                <a:tab pos="6689725" algn="l"/>
                <a:tab pos="7146925" algn="l"/>
                <a:tab pos="7604125" algn="l"/>
                <a:tab pos="8061325" algn="l"/>
                <a:tab pos="8518525" algn="l"/>
                <a:tab pos="8975725" algn="l"/>
                <a:tab pos="9432925" algn="l"/>
              </a:tabLst>
            </a:pPr>
            <a:r>
              <a:rPr lang="en-US" sz="1600" b="0" dirty="0"/>
              <a:t>Evidence of dose-response gradient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991568" y="4369864"/>
            <a:ext cx="2992774" cy="8331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288925" algn="l"/>
                <a:tab pos="746125" algn="l"/>
                <a:tab pos="1203325" algn="l"/>
                <a:tab pos="1660525" algn="l"/>
                <a:tab pos="2117725" algn="l"/>
                <a:tab pos="2574925" algn="l"/>
                <a:tab pos="3032125" algn="l"/>
                <a:tab pos="3489325" algn="l"/>
                <a:tab pos="3946525" algn="l"/>
                <a:tab pos="4403725" algn="l"/>
                <a:tab pos="4860925" algn="l"/>
                <a:tab pos="5318125" algn="l"/>
                <a:tab pos="5775325" algn="l"/>
                <a:tab pos="6232525" algn="l"/>
                <a:tab pos="6689725" algn="l"/>
                <a:tab pos="7146925" algn="l"/>
                <a:tab pos="7604125" algn="l"/>
                <a:tab pos="8061325" algn="l"/>
                <a:tab pos="8518525" algn="l"/>
                <a:tab pos="8975725" algn="l"/>
                <a:tab pos="9432925" algn="l"/>
              </a:tabLst>
            </a:pPr>
            <a:r>
              <a:rPr lang="en-US" sz="1600" b="0" dirty="0"/>
              <a:t>All plausible confounding would not reduce a demonstrated effect OR properly adjusted </a:t>
            </a:r>
          </a:p>
        </p:txBody>
      </p:sp>
    </p:spTree>
    <p:extLst>
      <p:ext uri="{BB962C8B-B14F-4D97-AF65-F5344CB8AC3E}">
        <p14:creationId xmlns:p14="http://schemas.microsoft.com/office/powerpoint/2010/main" val="244709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8610600" y="6416675"/>
            <a:ext cx="457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FE2213B-531A-4494-9A02-1543ED425672}" type="slidenum">
              <a:rPr lang="de-DE" sz="1200" b="0">
                <a:solidFill>
                  <a:srgbClr val="000000"/>
                </a:solidFill>
                <a:latin typeface="Corbel" pitchFamily="32" charset="0"/>
              </a:rPr>
              <a:pPr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de-DE" sz="1200" b="0">
              <a:solidFill>
                <a:srgbClr val="000000"/>
              </a:solidFill>
              <a:latin typeface="Corbel" pitchFamily="32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8200" y="214313"/>
            <a:ext cx="7772400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/>
              <a:t>Quality of evidence in GRADE</a:t>
            </a:r>
            <a:endParaRPr lang="en-US" sz="4000" b="0" dirty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30628" y="1448935"/>
            <a:ext cx="8708572" cy="4612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/>
              <a:t>HIGH: </a:t>
            </a:r>
            <a:r>
              <a:rPr lang="en-US" sz="2400" b="0" dirty="0"/>
              <a:t>We are very confident that the true effect lies close to that of the effect estimate.</a:t>
            </a:r>
          </a:p>
          <a:p>
            <a:pP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dirty="0"/>
          </a:p>
          <a:p>
            <a:pP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/>
              <a:t>MODERATE: </a:t>
            </a:r>
            <a:r>
              <a:rPr lang="en-US" sz="2400" b="0" dirty="0"/>
              <a:t>We are moderately confident in the estimate of effect: The true effect is likely to be close to the effect estimate, but possibility to be substantially different.</a:t>
            </a:r>
          </a:p>
          <a:p>
            <a:pP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0" dirty="0"/>
          </a:p>
          <a:p>
            <a:pP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/>
              <a:t>LOW: </a:t>
            </a:r>
            <a:r>
              <a:rPr lang="en-US" sz="2400" b="0" dirty="0"/>
              <a:t>Our confidence in the effect is limited: The true effect may be substantially different from the effect estimate.</a:t>
            </a:r>
          </a:p>
          <a:p>
            <a:pP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/>
          </a:p>
          <a:p>
            <a:pPr>
              <a:buSzPct val="45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/>
              <a:t>VERY LOW: </a:t>
            </a:r>
            <a:r>
              <a:rPr lang="en-US" sz="2400" b="0" dirty="0"/>
              <a:t>We have very little confidence in the effect estimate: Any estimate of effect is very uncertain.</a:t>
            </a:r>
          </a:p>
        </p:txBody>
      </p:sp>
    </p:spTree>
    <p:extLst>
      <p:ext uri="{BB962C8B-B14F-4D97-AF65-F5344CB8AC3E}">
        <p14:creationId xmlns:p14="http://schemas.microsoft.com/office/powerpoint/2010/main" val="2195201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F68A-2630-4BBF-B414-087FEC61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38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Domains that can lead to decreasing the certainty level of a body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9B92-91DB-4E95-83DA-3D77ED54F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392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US" sz="2400" b="1" u="sng" dirty="0"/>
              <a:t>Risk of bias or limitations in the detailed design and implementation</a:t>
            </a:r>
            <a:r>
              <a:rPr lang="en-US" sz="2400" b="1" dirty="0"/>
              <a:t>: </a:t>
            </a:r>
            <a:r>
              <a:rPr lang="en-US" sz="2400" dirty="0"/>
              <a:t>Our confidence in an estimate of effect decreases if studies suffer from major limitations that are likely to result in a biased assessment of the intervention effect.</a:t>
            </a:r>
            <a:endParaRPr lang="en-US" sz="2400" b="1" dirty="0"/>
          </a:p>
          <a:p>
            <a:pPr marL="514350" indent="-514350">
              <a:buAutoNum type="arabicParenR"/>
            </a:pPr>
            <a:r>
              <a:rPr lang="en-US" sz="2400" b="1" u="sng" dirty="0"/>
              <a:t>Unexplained heterogeneity or inconsistency of results</a:t>
            </a:r>
            <a:r>
              <a:rPr lang="en-US" sz="2400" b="1" dirty="0"/>
              <a:t>: </a:t>
            </a:r>
            <a:r>
              <a:rPr lang="en-US" sz="2400" dirty="0"/>
              <a:t>When heterogeneity exists and affects the interpretation of results, but review authors are unable to identify a plausible explanation with the data available, the certainty of the evidence decreases.</a:t>
            </a:r>
          </a:p>
        </p:txBody>
      </p:sp>
    </p:spTree>
    <p:extLst>
      <p:ext uri="{BB962C8B-B14F-4D97-AF65-F5344CB8AC3E}">
        <p14:creationId xmlns:p14="http://schemas.microsoft.com/office/powerpoint/2010/main" val="3692305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F68A-2630-4BBF-B414-087FEC61C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Domains that can lead to decreasing the certainty level of a body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9B92-91DB-4E95-83DA-3D77ED54F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73440" cy="515112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 startAt="3"/>
            </a:pPr>
            <a:r>
              <a:rPr lang="en-US" sz="2000" b="1" u="sng" dirty="0"/>
              <a:t>Indirectness of evidence</a:t>
            </a:r>
            <a:r>
              <a:rPr lang="en-US" sz="2000" b="1" dirty="0"/>
              <a:t>: </a:t>
            </a:r>
          </a:p>
          <a:p>
            <a:pPr marL="857250" lvl="1" indent="-457200"/>
            <a:r>
              <a:rPr lang="en-US" sz="2000" dirty="0"/>
              <a:t>When the evidence is restricted to indirect comparisons between A and B (e.g. randomized trials are available, but they have compared A with placebo and B with placebo) ; </a:t>
            </a:r>
          </a:p>
          <a:p>
            <a:pPr marL="857250" lvl="1" indent="-457200"/>
            <a:r>
              <a:rPr lang="en-US" sz="2000" dirty="0"/>
              <a:t>When the evidence comes from a restricted version of the main review question in terms of population, intervention, comparator or outcomes (e.g. in a review addressing an intervention for secondary prevention of coronary heart disease, most identified studies happened to be in people who also had diabetes).</a:t>
            </a:r>
          </a:p>
        </p:txBody>
      </p:sp>
    </p:spTree>
    <p:extLst>
      <p:ext uri="{BB962C8B-B14F-4D97-AF65-F5344CB8AC3E}">
        <p14:creationId xmlns:p14="http://schemas.microsoft.com/office/powerpoint/2010/main" val="4072198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6F68A-2630-4BBF-B414-087FEC61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Domains that can lead to decreasing the certainty level of a body of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A9B92-91DB-4E95-83DA-3D77ED54F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 startAt="4"/>
            </a:pPr>
            <a:r>
              <a:rPr lang="en-US" sz="2400" b="1" u="sng" dirty="0"/>
              <a:t>Imprecision of results</a:t>
            </a:r>
            <a:r>
              <a:rPr lang="en-US" sz="2400" b="1" dirty="0"/>
              <a:t>: </a:t>
            </a:r>
            <a:r>
              <a:rPr lang="en-US" sz="2400" dirty="0"/>
              <a:t>When studies include few participants or few events, and thus have wide confidence intervals, review authors can lower their rating of the certainty of the evidence. </a:t>
            </a:r>
          </a:p>
          <a:p>
            <a:pPr marL="457200" indent="-457200">
              <a:buFont typeface="+mj-lt"/>
              <a:buAutoNum type="arabicParenR" startAt="4"/>
            </a:pPr>
            <a:endParaRPr lang="en-US" sz="2400" b="1" u="sng" dirty="0"/>
          </a:p>
          <a:p>
            <a:pPr marL="457200" indent="-457200">
              <a:buFont typeface="+mj-lt"/>
              <a:buAutoNum type="arabicParenR" startAt="4"/>
            </a:pPr>
            <a:r>
              <a:rPr lang="en-US" sz="2400" b="1" u="sng" dirty="0"/>
              <a:t>High probability of publication bias</a:t>
            </a:r>
            <a:r>
              <a:rPr lang="en-US" sz="2400" b="1" dirty="0"/>
              <a:t>: </a:t>
            </a:r>
            <a:r>
              <a:rPr lang="en-US" sz="2400" dirty="0"/>
              <a:t>The certainty of evidence level may be downgraded if there is evidence of publication bias (non-reporting bias)</a:t>
            </a:r>
          </a:p>
        </p:txBody>
      </p:sp>
    </p:spTree>
    <p:extLst>
      <p:ext uri="{BB962C8B-B14F-4D97-AF65-F5344CB8AC3E}">
        <p14:creationId xmlns:p14="http://schemas.microsoft.com/office/powerpoint/2010/main" val="959122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879</Words>
  <Application>Microsoft Macintosh PowerPoint</Application>
  <PresentationFormat>On-screen Show (4:3)</PresentationFormat>
  <Paragraphs>100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Custom Design</vt:lpstr>
      <vt:lpstr>Twilight</vt:lpstr>
      <vt:lpstr>Systematic Reviews (EPI214)</vt:lpstr>
      <vt:lpstr>How confident can we be that our estimates are true?  Can we believe these results?</vt:lpstr>
      <vt:lpstr>In patients with acute HCV, should antiviral treatment (compared to no treatment) be used to achieve viral clearance?  </vt:lpstr>
      <vt:lpstr>GRADE</vt:lpstr>
      <vt:lpstr>Grading evidence quality How does it work?</vt:lpstr>
      <vt:lpstr>PowerPoint Presentation</vt:lpstr>
      <vt:lpstr>Domains that can lead to decreasing the certainty level of a body of evidence</vt:lpstr>
      <vt:lpstr>Domains that can lead to decreasing the certainty level of a body of evidence</vt:lpstr>
      <vt:lpstr>Domains that can lead to decreasing the certainty level of a body of evidence</vt:lpstr>
      <vt:lpstr>Further guidelines for domain 1 (of 5) in a GRADE assessment: going from assessments of risk of bias in studies to judgements about study limitations for main outcomes across studies</vt:lpstr>
      <vt:lpstr>Domains that may lead to increasing the certainty level of a body of evidence (Usually for observational studies)  </vt:lpstr>
      <vt:lpstr>Framework for describing the certainty of evidence and justifying downgrading or upgrading  </vt:lpstr>
      <vt:lpstr>Framework for describing the certainty of evidence and justifying downgrading or upgrading  </vt:lpstr>
      <vt:lpstr>PowerPoint Presentation</vt:lpstr>
    </vt:vector>
  </TitlesOfParts>
  <Company>UCSF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Mohsen Malekinejad</dc:creator>
  <cp:lastModifiedBy>Malekinejad, Mohsen</cp:lastModifiedBy>
  <cp:revision>776</cp:revision>
  <dcterms:created xsi:type="dcterms:W3CDTF">2016-01-04T14:56:55Z</dcterms:created>
  <dcterms:modified xsi:type="dcterms:W3CDTF">2022-05-04T15:43:15Z</dcterms:modified>
</cp:coreProperties>
</file>