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notesMasterIdLst>
    <p:notesMasterId r:id="rId12"/>
  </p:notesMasterIdLst>
  <p:sldIdLst>
    <p:sldId id="256" r:id="rId2"/>
    <p:sldId id="263" r:id="rId3"/>
    <p:sldId id="257" r:id="rId4"/>
    <p:sldId id="258" r:id="rId5"/>
    <p:sldId id="264" r:id="rId6"/>
    <p:sldId id="265" r:id="rId7"/>
    <p:sldId id="266" r:id="rId8"/>
    <p:sldId id="267" r:id="rId9"/>
    <p:sldId id="262"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443"/>
    <p:restoredTop sz="85543"/>
  </p:normalViewPr>
  <p:slideViewPr>
    <p:cSldViewPr snapToGrid="0">
      <p:cViewPr varScale="1">
        <p:scale>
          <a:sx n="91" d="100"/>
          <a:sy n="91" d="100"/>
        </p:scale>
        <p:origin x="1160"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C98CE3-BDE8-F34B-B41B-F60A1F999613}" type="datetimeFigureOut">
              <a:rPr lang="en-US" smtClean="0"/>
              <a:t>11/13/23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DB8BDF-EC0B-624C-9C38-5C6A27D50392}" type="slidenum">
              <a:rPr lang="en-US" smtClean="0"/>
              <a:t>‹#›</a:t>
            </a:fld>
            <a:endParaRPr lang="en-US"/>
          </a:p>
        </p:txBody>
      </p:sp>
    </p:spTree>
    <p:extLst>
      <p:ext uri="{BB962C8B-B14F-4D97-AF65-F5344CB8AC3E}">
        <p14:creationId xmlns:p14="http://schemas.microsoft.com/office/powerpoint/2010/main" val="3763465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some clinical sites, you will have remote access and be able to pre-chart from home. In the majority of the sites, you will need to pre-chart by arriving early to clinic</a:t>
            </a:r>
          </a:p>
          <a:p>
            <a:r>
              <a:rPr lang="en-US" dirty="0"/>
              <a:t>You do NOT need to pre-chart on your patients for the first shift</a:t>
            </a:r>
          </a:p>
        </p:txBody>
      </p:sp>
      <p:sp>
        <p:nvSpPr>
          <p:cNvPr id="4" name="Slide Number Placeholder 3"/>
          <p:cNvSpPr>
            <a:spLocks noGrp="1"/>
          </p:cNvSpPr>
          <p:nvPr>
            <p:ph type="sldNum" sz="quarter" idx="5"/>
          </p:nvPr>
        </p:nvSpPr>
        <p:spPr/>
        <p:txBody>
          <a:bodyPr/>
          <a:lstStyle/>
          <a:p>
            <a:fld id="{DCDB8BDF-EC0B-624C-9C38-5C6A27D50392}" type="slidenum">
              <a:rPr lang="en-US" smtClean="0"/>
              <a:t>6</a:t>
            </a:fld>
            <a:endParaRPr lang="en-US"/>
          </a:p>
        </p:txBody>
      </p:sp>
    </p:spTree>
    <p:extLst>
      <p:ext uri="{BB962C8B-B14F-4D97-AF65-F5344CB8AC3E}">
        <p14:creationId xmlns:p14="http://schemas.microsoft.com/office/powerpoint/2010/main" val="3466662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just an excerpt of the template on the CLE</a:t>
            </a:r>
          </a:p>
        </p:txBody>
      </p:sp>
      <p:sp>
        <p:nvSpPr>
          <p:cNvPr id="4" name="Slide Number Placeholder 3"/>
          <p:cNvSpPr>
            <a:spLocks noGrp="1"/>
          </p:cNvSpPr>
          <p:nvPr>
            <p:ph type="sldNum" sz="quarter" idx="5"/>
          </p:nvPr>
        </p:nvSpPr>
        <p:spPr/>
        <p:txBody>
          <a:bodyPr/>
          <a:lstStyle/>
          <a:p>
            <a:fld id="{DCDB8BDF-EC0B-624C-9C38-5C6A27D50392}" type="slidenum">
              <a:rPr lang="en-US" smtClean="0"/>
              <a:t>7</a:t>
            </a:fld>
            <a:endParaRPr lang="en-US"/>
          </a:p>
        </p:txBody>
      </p:sp>
    </p:spTree>
    <p:extLst>
      <p:ext uri="{BB962C8B-B14F-4D97-AF65-F5344CB8AC3E}">
        <p14:creationId xmlns:p14="http://schemas.microsoft.com/office/powerpoint/2010/main" val="772272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Totally fine to use some creative license with the details of your SOAP note</a:t>
            </a:r>
          </a:p>
        </p:txBody>
      </p:sp>
      <p:sp>
        <p:nvSpPr>
          <p:cNvPr id="4" name="Slide Number Placeholder 3"/>
          <p:cNvSpPr>
            <a:spLocks noGrp="1"/>
          </p:cNvSpPr>
          <p:nvPr>
            <p:ph type="sldNum" sz="quarter" idx="5"/>
          </p:nvPr>
        </p:nvSpPr>
        <p:spPr/>
        <p:txBody>
          <a:bodyPr/>
          <a:lstStyle/>
          <a:p>
            <a:fld id="{DCDB8BDF-EC0B-624C-9C38-5C6A27D50392}" type="slidenum">
              <a:rPr lang="en-US" smtClean="0"/>
              <a:t>8</a:t>
            </a:fld>
            <a:endParaRPr lang="en-US"/>
          </a:p>
        </p:txBody>
      </p:sp>
    </p:spTree>
    <p:extLst>
      <p:ext uri="{BB962C8B-B14F-4D97-AF65-F5344CB8AC3E}">
        <p14:creationId xmlns:p14="http://schemas.microsoft.com/office/powerpoint/2010/main" val="355474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11/13/23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11/13/23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11/13/23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11/13/23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11/13/23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11/13/23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11/13/23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11/13/23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11/13/23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11/13/23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11/13/23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11/13/23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03B4A-2427-0C94-C408-54027E6EC0B3}"/>
              </a:ext>
            </a:extLst>
          </p:cNvPr>
          <p:cNvSpPr>
            <a:spLocks noGrp="1"/>
          </p:cNvSpPr>
          <p:nvPr>
            <p:ph type="ctrTitle"/>
          </p:nvPr>
        </p:nvSpPr>
        <p:spPr/>
        <p:txBody>
          <a:bodyPr/>
          <a:lstStyle/>
          <a:p>
            <a:r>
              <a:rPr lang="en-US" dirty="0"/>
              <a:t>Orientation to Ambulatory care clinical rotations </a:t>
            </a:r>
          </a:p>
        </p:txBody>
      </p:sp>
      <p:sp>
        <p:nvSpPr>
          <p:cNvPr id="3" name="Subtitle 2">
            <a:extLst>
              <a:ext uri="{FF2B5EF4-FFF2-40B4-BE49-F238E27FC236}">
                <a16:creationId xmlns:a16="http://schemas.microsoft.com/office/drawing/2014/main" id="{70ABA7ED-7065-6A5B-07B6-E7309EABEAA6}"/>
              </a:ext>
            </a:extLst>
          </p:cNvPr>
          <p:cNvSpPr>
            <a:spLocks noGrp="1"/>
          </p:cNvSpPr>
          <p:nvPr>
            <p:ph type="subTitle" idx="1"/>
          </p:nvPr>
        </p:nvSpPr>
        <p:spPr/>
        <p:txBody>
          <a:bodyPr>
            <a:normAutofit/>
          </a:bodyPr>
          <a:lstStyle/>
          <a:p>
            <a:r>
              <a:rPr lang="en-US" dirty="0"/>
              <a:t>N414.5A</a:t>
            </a:r>
          </a:p>
          <a:p>
            <a:r>
              <a:rPr lang="en-US" dirty="0"/>
              <a:t>Vanessa Evers, CNM</a:t>
            </a:r>
          </a:p>
        </p:txBody>
      </p:sp>
    </p:spTree>
    <p:extLst>
      <p:ext uri="{BB962C8B-B14F-4D97-AF65-F5344CB8AC3E}">
        <p14:creationId xmlns:p14="http://schemas.microsoft.com/office/powerpoint/2010/main" val="2557226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C730C0-A9A6-816A-91D2-1DBEDE23CD77}"/>
              </a:ext>
            </a:extLst>
          </p:cNvPr>
          <p:cNvSpPr>
            <a:spLocks noGrp="1"/>
          </p:cNvSpPr>
          <p:nvPr>
            <p:ph type="title"/>
          </p:nvPr>
        </p:nvSpPr>
        <p:spPr/>
        <p:txBody>
          <a:bodyPr/>
          <a:lstStyle/>
          <a:p>
            <a:r>
              <a:rPr lang="en-US" dirty="0" err="1"/>
              <a:t>Biosketch</a:t>
            </a:r>
            <a:endParaRPr lang="en-US" dirty="0"/>
          </a:p>
        </p:txBody>
      </p:sp>
      <p:sp>
        <p:nvSpPr>
          <p:cNvPr id="3" name="Content Placeholder 2">
            <a:extLst>
              <a:ext uri="{FF2B5EF4-FFF2-40B4-BE49-F238E27FC236}">
                <a16:creationId xmlns:a16="http://schemas.microsoft.com/office/drawing/2014/main" id="{8D9E7FC9-ED85-1333-3036-896F5CC0498D}"/>
              </a:ext>
            </a:extLst>
          </p:cNvPr>
          <p:cNvSpPr>
            <a:spLocks noGrp="1"/>
          </p:cNvSpPr>
          <p:nvPr>
            <p:ph idx="1"/>
          </p:nvPr>
        </p:nvSpPr>
        <p:spPr>
          <a:xfrm>
            <a:off x="582445" y="2793491"/>
            <a:ext cx="3019737" cy="2066545"/>
          </a:xfrm>
        </p:spPr>
        <p:txBody>
          <a:bodyPr>
            <a:normAutofit lnSpcReduction="10000"/>
          </a:bodyPr>
          <a:lstStyle/>
          <a:p>
            <a:r>
              <a:rPr lang="en-US" dirty="0"/>
              <a:t>Here’s an example of one (yours can be shorter than this. ~2 paragraphs)</a:t>
            </a:r>
          </a:p>
          <a:p>
            <a:r>
              <a:rPr lang="en-US" dirty="0"/>
              <a:t>Please remember to also include a photo in yours, and share it with your preceptor as a pdf</a:t>
            </a:r>
          </a:p>
          <a:p>
            <a:endParaRPr lang="en-US" dirty="0"/>
          </a:p>
        </p:txBody>
      </p:sp>
      <p:sp>
        <p:nvSpPr>
          <p:cNvPr id="4" name="TextBox 3">
            <a:extLst>
              <a:ext uri="{FF2B5EF4-FFF2-40B4-BE49-F238E27FC236}">
                <a16:creationId xmlns:a16="http://schemas.microsoft.com/office/drawing/2014/main" id="{B70D7A4A-3A2B-7441-BDCA-2F655940EC49}"/>
              </a:ext>
            </a:extLst>
          </p:cNvPr>
          <p:cNvSpPr txBox="1"/>
          <p:nvPr/>
        </p:nvSpPr>
        <p:spPr>
          <a:xfrm>
            <a:off x="3602182" y="2350098"/>
            <a:ext cx="7994073" cy="4708981"/>
          </a:xfrm>
          <a:prstGeom prst="rect">
            <a:avLst/>
          </a:prstGeom>
          <a:noFill/>
        </p:spPr>
        <p:txBody>
          <a:bodyPr wrap="square" rtlCol="0">
            <a:spAutoFit/>
          </a:bodyPr>
          <a:lstStyle/>
          <a:p>
            <a:pPr marL="0" marR="0">
              <a:spcBef>
                <a:spcPts val="0"/>
              </a:spcBef>
              <a:spcAft>
                <a:spcPts val="0"/>
              </a:spcAft>
            </a:pPr>
            <a:r>
              <a:rPr lang="en-US" sz="1200" dirty="0">
                <a:solidFill>
                  <a:srgbClr val="002451"/>
                </a:solidFill>
                <a:effectLst/>
                <a:latin typeface="Candara" panose="020E0502030303020204" pitchFamily="34" charset="0"/>
                <a:ea typeface="Times New Roman" panose="02020603050405020304" pitchFamily="18" charset="0"/>
                <a:cs typeface="Times New Roman" panose="02020603050405020304" pitchFamily="18" charset="0"/>
              </a:rPr>
              <a:t>My name is XX, and I </a:t>
            </a:r>
            <a:r>
              <a:rPr lang="en-US" sz="1200" dirty="0">
                <a:solidFill>
                  <a:srgbClr val="495052"/>
                </a:solidFill>
                <a:effectLst/>
                <a:latin typeface="Arial" panose="020B0604020202020204" pitchFamily="34" charset="0"/>
                <a:ea typeface="Times New Roman" panose="02020603050405020304" pitchFamily="18" charset="0"/>
                <a:cs typeface="Times New Roman" panose="02020603050405020304" pitchFamily="18" charset="0"/>
              </a:rPr>
              <a:t>am first year graduate student in the UCSF Nurse Midwifery Education Program. I identify as Afro-Latina with family origins from the Dominican Republic and Puerto Rico; and transitioned to San Francisco from Brooklyn, New York. Just prior to attending UCSF, I worked with the Centering Healthcare Institute as a consultant, training obstetric providers and clinical staff, throughout the country, on implementing and facilitating the </a:t>
            </a:r>
            <a:r>
              <a:rPr lang="en-US" sz="1200" dirty="0" err="1">
                <a:solidFill>
                  <a:srgbClr val="495052"/>
                </a:solidFill>
                <a:effectLst/>
                <a:latin typeface="Arial" panose="020B0604020202020204" pitchFamily="34" charset="0"/>
                <a:ea typeface="Times New Roman" panose="02020603050405020304" pitchFamily="18" charset="0"/>
                <a:cs typeface="Times New Roman" panose="02020603050405020304" pitchFamily="18" charset="0"/>
              </a:rPr>
              <a:t>CenteringPregnancy</a:t>
            </a:r>
            <a:r>
              <a:rPr lang="en-US" sz="1200" dirty="0">
                <a:solidFill>
                  <a:srgbClr val="495052"/>
                </a:solidFill>
                <a:effectLst/>
                <a:latin typeface="Arial" panose="020B0604020202020204" pitchFamily="34" charset="0"/>
                <a:ea typeface="Times New Roman" panose="02020603050405020304" pitchFamily="18" charset="0"/>
                <a:cs typeface="Times New Roman" panose="02020603050405020304" pitchFamily="18" charset="0"/>
              </a:rPr>
              <a:t> group-care models at their clinics. I am a certified doula and lactation counselor and hold a Master’s of Public Health from Columbia University’s Mailman School of Public Health with a focus in Population and Family Health and a certificate in Public Health Research Methods.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solidFill>
                  <a:srgbClr val="002451"/>
                </a:solidFill>
                <a:effectLst/>
                <a:latin typeface="Candara" panose="020E0502030303020204" pitchFamily="34" charset="0"/>
                <a:ea typeface="Times New Roman" panose="02020603050405020304" pitchFamily="18"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solidFill>
                  <a:srgbClr val="000000"/>
                </a:solidFill>
                <a:effectLst/>
                <a:latin typeface="Candara" panose="020E0502030303020204" pitchFamily="34" charset="0"/>
                <a:ea typeface="Times New Roman" panose="02020603050405020304" pitchFamily="18" charset="0"/>
                <a:cs typeface="Times New Roman" panose="02020603050405020304" pitchFamily="18" charset="0"/>
              </a:rPr>
              <a:t>I am a tactile learner thus learn best by doing. I love to jump in and try new tasks, but I would first prefer to receive a demonstration and then do the task for the first time with observation/guidance. Once I feel comfortable performing a task, I do like to take initiative and would like to be able to take charge with practicing these new skills, interviewing, etc. I am very open to candid, respectful feedback that helps me see where and what I can improve on and love tips/tricks for helping me understand how to do something better/ help me figure out what works best for me for my own practice. Detailed feedback is preferred for initial tasks/practice attempts. I also appreciate references to various resources such as articles, professional guidelines, </a:t>
            </a:r>
            <a:r>
              <a:rPr lang="en-US" sz="1200" dirty="0" err="1">
                <a:solidFill>
                  <a:srgbClr val="000000"/>
                </a:solidFill>
                <a:effectLst/>
                <a:latin typeface="Candara" panose="020E0502030303020204" pitchFamily="34" charset="0"/>
                <a:ea typeface="Times New Roman" panose="02020603050405020304" pitchFamily="18" charset="0"/>
                <a:cs typeface="Times New Roman" panose="02020603050405020304" pitchFamily="18" charset="0"/>
              </a:rPr>
              <a:t>etc</a:t>
            </a:r>
            <a:r>
              <a:rPr lang="en-US" sz="1200" dirty="0">
                <a:solidFill>
                  <a:srgbClr val="000000"/>
                </a:solidFill>
                <a:effectLst/>
                <a:latin typeface="Candara" panose="020E0502030303020204" pitchFamily="34" charset="0"/>
                <a:ea typeface="Times New Roman" panose="02020603050405020304" pitchFamily="18" charset="0"/>
                <a:cs typeface="Times New Roman" panose="02020603050405020304" pitchFamily="18" charset="0"/>
              </a:rPr>
              <a:t> to help reinforce teaching and practice.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solidFill>
                  <a:srgbClr val="002451"/>
                </a:solidFill>
                <a:effectLst/>
                <a:latin typeface="Candara" panose="020E0502030303020204" pitchFamily="34" charset="0"/>
                <a:ea typeface="Times New Roman" panose="02020603050405020304" pitchFamily="18"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solidFill>
                  <a:srgbClr val="000000"/>
                </a:solidFill>
                <a:effectLst/>
                <a:latin typeface="Candara" panose="020E0502030303020204" pitchFamily="34" charset="0"/>
                <a:ea typeface="Times New Roman" panose="02020603050405020304" pitchFamily="18" charset="0"/>
                <a:cs typeface="Times New Roman" panose="02020603050405020304" pitchFamily="18" charset="0"/>
              </a:rPr>
              <a:t>With regard to clinical objectives, I would like to tackle them one at a time, with the hope of attempting to achieve a new objective/goal with each clinical experience and building on previous clinical days. I would like to spend dedicated time after each clinical day to discuss how the day went, where I think I could improve/where I did well, and to receive feedback from the preceptor, as well as to assess progress towards achieving goals.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solidFill>
                  <a:srgbClr val="002451"/>
                </a:solidFill>
                <a:effectLst/>
                <a:latin typeface="Candara" panose="020E0502030303020204" pitchFamily="34" charset="0"/>
                <a:ea typeface="Times New Roman" panose="02020603050405020304" pitchFamily="18"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solidFill>
                  <a:srgbClr val="000000"/>
                </a:solidFill>
                <a:effectLst/>
                <a:latin typeface="Candara" panose="020E0502030303020204" pitchFamily="34" charset="0"/>
                <a:ea typeface="Times New Roman" panose="02020603050405020304" pitchFamily="18" charset="0"/>
                <a:cs typeface="Times New Roman" panose="02020603050405020304" pitchFamily="18" charset="0"/>
              </a:rPr>
              <a:t>I very much enjoy having a light-hearted experience by making the learning experience fun. I appreciate flexibility and a somewhat slow pace to be able to really process and retain what I have learned/experienced.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sz="1200" dirty="0"/>
          </a:p>
        </p:txBody>
      </p:sp>
    </p:spTree>
    <p:extLst>
      <p:ext uri="{BB962C8B-B14F-4D97-AF65-F5344CB8AC3E}">
        <p14:creationId xmlns:p14="http://schemas.microsoft.com/office/powerpoint/2010/main" val="1578319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41130-3040-4065-C8FF-EAE5C9B9AF98}"/>
              </a:ext>
            </a:extLst>
          </p:cNvPr>
          <p:cNvSpPr>
            <a:spLocks noGrp="1"/>
          </p:cNvSpPr>
          <p:nvPr>
            <p:ph type="title"/>
          </p:nvPr>
        </p:nvSpPr>
        <p:spPr/>
        <p:txBody>
          <a:bodyPr/>
          <a:lstStyle/>
          <a:p>
            <a:r>
              <a:rPr lang="en-US" dirty="0"/>
              <a:t>logistics</a:t>
            </a:r>
          </a:p>
        </p:txBody>
      </p:sp>
      <p:sp>
        <p:nvSpPr>
          <p:cNvPr id="3" name="Content Placeholder 2">
            <a:extLst>
              <a:ext uri="{FF2B5EF4-FFF2-40B4-BE49-F238E27FC236}">
                <a16:creationId xmlns:a16="http://schemas.microsoft.com/office/drawing/2014/main" id="{1606190C-5477-7FFC-63F8-5CAFE0CE4095}"/>
              </a:ext>
            </a:extLst>
          </p:cNvPr>
          <p:cNvSpPr>
            <a:spLocks noGrp="1"/>
          </p:cNvSpPr>
          <p:nvPr>
            <p:ph idx="1"/>
          </p:nvPr>
        </p:nvSpPr>
        <p:spPr>
          <a:xfrm>
            <a:off x="2231136" y="2638044"/>
            <a:ext cx="8643190" cy="3509538"/>
          </a:xfrm>
        </p:spPr>
        <p:txBody>
          <a:bodyPr>
            <a:normAutofit fontScale="85000" lnSpcReduction="20000"/>
          </a:bodyPr>
          <a:lstStyle/>
          <a:p>
            <a:r>
              <a:rPr lang="en-US" dirty="0"/>
              <a:t>For this quarter, you will be going to this clinical site one half day/week for 10 weeks (for a total of ~45 hours). Most of you will continue in the same clinical site through the end of the spring quarter. </a:t>
            </a:r>
          </a:p>
          <a:p>
            <a:r>
              <a:rPr lang="en-US" dirty="0"/>
              <a:t>The winter quarter is from </a:t>
            </a:r>
            <a:r>
              <a:rPr lang="en-US" b="1" i="0" dirty="0">
                <a:solidFill>
                  <a:srgbClr val="000000"/>
                </a:solidFill>
                <a:effectLst/>
                <a:latin typeface="Calibri" panose="020F0502020204030204" pitchFamily="34" charset="0"/>
              </a:rPr>
              <a:t>1/8-3/24 </a:t>
            </a:r>
            <a:r>
              <a:rPr lang="en-US" b="0" i="0" dirty="0">
                <a:solidFill>
                  <a:srgbClr val="000000"/>
                </a:solidFill>
                <a:effectLst/>
                <a:latin typeface="Calibri" panose="020F0502020204030204" pitchFamily="34" charset="0"/>
              </a:rPr>
              <a:t>(and spring quarter is from 4/1-6/16)</a:t>
            </a:r>
            <a:endParaRPr lang="en-US" dirty="0"/>
          </a:p>
          <a:p>
            <a:r>
              <a:rPr lang="en-US" dirty="0"/>
              <a:t>Scheduled lab and class always take precedence over clinical. If you have to miss a day of clinical, you are expected to make it up (either through doing an additional half day another week or doing a full day at some point)</a:t>
            </a:r>
          </a:p>
          <a:p>
            <a:r>
              <a:rPr lang="en-US" dirty="0"/>
              <a:t>You are not expected to go to the clinic on UCSF holidays</a:t>
            </a:r>
          </a:p>
          <a:p>
            <a:pPr lvl="1"/>
            <a:r>
              <a:rPr lang="en-US" dirty="0"/>
              <a:t>Monday, January 15</a:t>
            </a:r>
            <a:r>
              <a:rPr lang="en-US" baseline="30000" dirty="0"/>
              <a:t>th</a:t>
            </a:r>
            <a:r>
              <a:rPr lang="en-US" dirty="0"/>
              <a:t> and Monday, February 19</a:t>
            </a:r>
            <a:r>
              <a:rPr lang="en-US" baseline="30000" dirty="0"/>
              <a:t>th</a:t>
            </a:r>
            <a:r>
              <a:rPr lang="en-US" dirty="0"/>
              <a:t> are both UCSF holidays this quarter</a:t>
            </a:r>
          </a:p>
          <a:p>
            <a:r>
              <a:rPr lang="en-US" dirty="0"/>
              <a:t>You are not allowed to do additional clinical hours above the 10 half days to ensure an equal learning opportunity for everyone</a:t>
            </a:r>
          </a:p>
          <a:p>
            <a:r>
              <a:rPr lang="en-US" dirty="0"/>
              <a:t>In this first quarter, we expect you to see </a:t>
            </a:r>
            <a:r>
              <a:rPr lang="en-US" b="1" dirty="0"/>
              <a:t>1-2 patients/half-day</a:t>
            </a:r>
          </a:p>
          <a:p>
            <a:pPr lvl="1"/>
            <a:r>
              <a:rPr lang="en-US" dirty="0"/>
              <a:t>2-3 patients/half-day in the spring</a:t>
            </a:r>
          </a:p>
          <a:p>
            <a:pPr lvl="1"/>
            <a:r>
              <a:rPr lang="en-US" dirty="0"/>
              <a:t>3-4 patients/half-day in the summer</a:t>
            </a:r>
          </a:p>
        </p:txBody>
      </p:sp>
    </p:spTree>
    <p:extLst>
      <p:ext uri="{BB962C8B-B14F-4D97-AF65-F5344CB8AC3E}">
        <p14:creationId xmlns:p14="http://schemas.microsoft.com/office/powerpoint/2010/main" val="2374032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37A2C-269F-3773-1F73-B02BB3B53CA5}"/>
              </a:ext>
            </a:extLst>
          </p:cNvPr>
          <p:cNvSpPr>
            <a:spLocks noGrp="1"/>
          </p:cNvSpPr>
          <p:nvPr>
            <p:ph type="title"/>
          </p:nvPr>
        </p:nvSpPr>
        <p:spPr/>
        <p:txBody>
          <a:bodyPr/>
          <a:lstStyle/>
          <a:p>
            <a:r>
              <a:rPr lang="en-US" dirty="0"/>
              <a:t>Expectations: Logistics</a:t>
            </a:r>
          </a:p>
        </p:txBody>
      </p:sp>
      <p:sp>
        <p:nvSpPr>
          <p:cNvPr id="3" name="Content Placeholder 2">
            <a:extLst>
              <a:ext uri="{FF2B5EF4-FFF2-40B4-BE49-F238E27FC236}">
                <a16:creationId xmlns:a16="http://schemas.microsoft.com/office/drawing/2014/main" id="{CC1C900B-CC5E-005C-4D08-A4E1633AAB99}"/>
              </a:ext>
            </a:extLst>
          </p:cNvPr>
          <p:cNvSpPr>
            <a:spLocks noGrp="1"/>
          </p:cNvSpPr>
          <p:nvPr>
            <p:ph idx="1"/>
          </p:nvPr>
        </p:nvSpPr>
        <p:spPr/>
        <p:txBody>
          <a:bodyPr/>
          <a:lstStyle/>
          <a:p>
            <a:r>
              <a:rPr lang="en-US" dirty="0"/>
              <a:t>We recommend dressing in “business casual”</a:t>
            </a:r>
          </a:p>
          <a:p>
            <a:pPr lvl="1"/>
            <a:r>
              <a:rPr lang="en-US" dirty="0"/>
              <a:t>No scrubs, sandals, jeans, or crop tops </a:t>
            </a:r>
          </a:p>
          <a:p>
            <a:pPr lvl="1"/>
            <a:r>
              <a:rPr lang="en-US" dirty="0"/>
              <a:t>No need for white lab coats</a:t>
            </a:r>
          </a:p>
          <a:p>
            <a:r>
              <a:rPr lang="en-US" dirty="0"/>
              <a:t>Bring your stethoscope and peripheral brains</a:t>
            </a:r>
          </a:p>
          <a:p>
            <a:r>
              <a:rPr lang="en-US" dirty="0"/>
              <a:t>Please be on time!</a:t>
            </a:r>
          </a:p>
          <a:p>
            <a:r>
              <a:rPr lang="en-US" dirty="0"/>
              <a:t>Keep your </a:t>
            </a:r>
            <a:r>
              <a:rPr lang="en-US" dirty="0" err="1"/>
              <a:t>InPlace</a:t>
            </a:r>
            <a:r>
              <a:rPr lang="en-US" dirty="0"/>
              <a:t> logbooks updated each week!</a:t>
            </a:r>
          </a:p>
        </p:txBody>
      </p:sp>
    </p:spTree>
    <p:extLst>
      <p:ext uri="{BB962C8B-B14F-4D97-AF65-F5344CB8AC3E}">
        <p14:creationId xmlns:p14="http://schemas.microsoft.com/office/powerpoint/2010/main" val="2172928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39E9E-C0D4-7059-CE50-F50C1DA833F2}"/>
              </a:ext>
            </a:extLst>
          </p:cNvPr>
          <p:cNvSpPr>
            <a:spLocks noGrp="1"/>
          </p:cNvSpPr>
          <p:nvPr>
            <p:ph type="title"/>
          </p:nvPr>
        </p:nvSpPr>
        <p:spPr/>
        <p:txBody>
          <a:bodyPr/>
          <a:lstStyle/>
          <a:p>
            <a:r>
              <a:rPr lang="en-US" dirty="0"/>
              <a:t>Expectations: Preceptors</a:t>
            </a:r>
          </a:p>
        </p:txBody>
      </p:sp>
      <p:sp>
        <p:nvSpPr>
          <p:cNvPr id="3" name="Content Placeholder 2">
            <a:extLst>
              <a:ext uri="{FF2B5EF4-FFF2-40B4-BE49-F238E27FC236}">
                <a16:creationId xmlns:a16="http://schemas.microsoft.com/office/drawing/2014/main" id="{43C48A0E-9492-CA4C-CE6C-2A953A76F0AC}"/>
              </a:ext>
            </a:extLst>
          </p:cNvPr>
          <p:cNvSpPr>
            <a:spLocks noGrp="1"/>
          </p:cNvSpPr>
          <p:nvPr>
            <p:ph idx="1"/>
          </p:nvPr>
        </p:nvSpPr>
        <p:spPr/>
        <p:txBody>
          <a:bodyPr>
            <a:normAutofit fontScale="92500" lnSpcReduction="20000"/>
          </a:bodyPr>
          <a:lstStyle/>
          <a:p>
            <a:r>
              <a:rPr lang="en-US" dirty="0"/>
              <a:t>These preceptors may end up being your references when you’re applying to jobs, so it’s very helpful to make a good impression!</a:t>
            </a:r>
          </a:p>
          <a:p>
            <a:r>
              <a:rPr lang="en-US" dirty="0"/>
              <a:t>They are volunteering their time to work with you, which is very generous of them. Please keep in mind that we are guests in their clinic, and sometimes your preceptors may not practice the way you would. Please reach out to me early and often if you are having any issues with your preceptor or placement site</a:t>
            </a:r>
          </a:p>
          <a:p>
            <a:r>
              <a:rPr lang="en-US" dirty="0"/>
              <a:t>Please come to clinic prepared with a useful peripheral brain</a:t>
            </a:r>
          </a:p>
          <a:p>
            <a:pPr lvl="1"/>
            <a:r>
              <a:rPr lang="en-US" dirty="0"/>
              <a:t>Remember to always look up information before asking your preceptor for the answer</a:t>
            </a:r>
          </a:p>
          <a:p>
            <a:r>
              <a:rPr lang="en-US" dirty="0"/>
              <a:t>Different preceptors will have different styles and expectations (i.e. how much in advance to come to clinic, # of patients on which to pre-chart). Please check with your preceptor what their preferences are</a:t>
            </a:r>
          </a:p>
          <a:p>
            <a:pPr marL="228600" lvl="1" indent="0">
              <a:buNone/>
            </a:pPr>
            <a:endParaRPr lang="en-US" dirty="0"/>
          </a:p>
          <a:p>
            <a:endParaRPr lang="en-US" dirty="0"/>
          </a:p>
          <a:p>
            <a:endParaRPr lang="en-US" dirty="0"/>
          </a:p>
        </p:txBody>
      </p:sp>
    </p:spTree>
    <p:extLst>
      <p:ext uri="{BB962C8B-B14F-4D97-AF65-F5344CB8AC3E}">
        <p14:creationId xmlns:p14="http://schemas.microsoft.com/office/powerpoint/2010/main" val="1057228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39E9E-C0D4-7059-CE50-F50C1DA833F2}"/>
              </a:ext>
            </a:extLst>
          </p:cNvPr>
          <p:cNvSpPr>
            <a:spLocks noGrp="1"/>
          </p:cNvSpPr>
          <p:nvPr>
            <p:ph type="title"/>
          </p:nvPr>
        </p:nvSpPr>
        <p:spPr/>
        <p:txBody>
          <a:bodyPr/>
          <a:lstStyle/>
          <a:p>
            <a:r>
              <a:rPr lang="en-US" dirty="0"/>
              <a:t>Clinical Goal setting form</a:t>
            </a:r>
          </a:p>
        </p:txBody>
      </p:sp>
      <p:sp>
        <p:nvSpPr>
          <p:cNvPr id="3" name="Content Placeholder 2">
            <a:extLst>
              <a:ext uri="{FF2B5EF4-FFF2-40B4-BE49-F238E27FC236}">
                <a16:creationId xmlns:a16="http://schemas.microsoft.com/office/drawing/2014/main" id="{43C48A0E-9492-CA4C-CE6C-2A953A76F0AC}"/>
              </a:ext>
            </a:extLst>
          </p:cNvPr>
          <p:cNvSpPr>
            <a:spLocks noGrp="1"/>
          </p:cNvSpPr>
          <p:nvPr>
            <p:ph idx="1"/>
          </p:nvPr>
        </p:nvSpPr>
        <p:spPr/>
        <p:txBody>
          <a:bodyPr>
            <a:normAutofit/>
          </a:bodyPr>
          <a:lstStyle/>
          <a:p>
            <a:r>
              <a:rPr lang="en-US" dirty="0"/>
              <a:t>Please complete a clinical goal setting form re: your specific clinical goals (3) for each session, and review it with your preceptor at the end of each shift</a:t>
            </a:r>
          </a:p>
          <a:p>
            <a:r>
              <a:rPr lang="en-US" dirty="0"/>
              <a:t>Be specific! Don’t say, “Do prenatal abdominal exams;” say, “Accurately perform three fundal height measurements.”</a:t>
            </a:r>
          </a:p>
          <a:p>
            <a:pPr lvl="1"/>
            <a:r>
              <a:rPr lang="en-US" dirty="0"/>
              <a:t>Examples: </a:t>
            </a:r>
          </a:p>
          <a:p>
            <a:pPr lvl="2"/>
            <a:r>
              <a:rPr lang="en-US" dirty="0"/>
              <a:t>“Independently counsel one patient re: contraceptive options”</a:t>
            </a:r>
          </a:p>
          <a:p>
            <a:pPr lvl="2"/>
            <a:r>
              <a:rPr lang="en-US" dirty="0"/>
              <a:t>“Perform one pap smear without the assistance of my preceptor to find the cervix”</a:t>
            </a:r>
          </a:p>
          <a:p>
            <a:r>
              <a:rPr lang="en-US" dirty="0"/>
              <a:t>Please email me your goal forms at the end of weeks 1, 2, and 3</a:t>
            </a:r>
          </a:p>
          <a:p>
            <a:pPr lvl="3"/>
            <a:endParaRPr lang="en-US" dirty="0"/>
          </a:p>
          <a:p>
            <a:pPr lvl="2"/>
            <a:endParaRPr lang="en-US" dirty="0"/>
          </a:p>
          <a:p>
            <a:endParaRPr lang="en-US" dirty="0"/>
          </a:p>
          <a:p>
            <a:endParaRPr lang="en-US" dirty="0"/>
          </a:p>
        </p:txBody>
      </p:sp>
    </p:spTree>
    <p:extLst>
      <p:ext uri="{BB962C8B-B14F-4D97-AF65-F5344CB8AC3E}">
        <p14:creationId xmlns:p14="http://schemas.microsoft.com/office/powerpoint/2010/main" val="383243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39E9E-C0D4-7059-CE50-F50C1DA833F2}"/>
              </a:ext>
            </a:extLst>
          </p:cNvPr>
          <p:cNvSpPr>
            <a:spLocks noGrp="1"/>
          </p:cNvSpPr>
          <p:nvPr>
            <p:ph type="title"/>
          </p:nvPr>
        </p:nvSpPr>
        <p:spPr/>
        <p:txBody>
          <a:bodyPr/>
          <a:lstStyle/>
          <a:p>
            <a:r>
              <a:rPr lang="en-US" dirty="0"/>
              <a:t>Pre-charting</a:t>
            </a:r>
          </a:p>
        </p:txBody>
      </p:sp>
      <p:sp>
        <p:nvSpPr>
          <p:cNvPr id="3" name="Content Placeholder 2">
            <a:extLst>
              <a:ext uri="{FF2B5EF4-FFF2-40B4-BE49-F238E27FC236}">
                <a16:creationId xmlns:a16="http://schemas.microsoft.com/office/drawing/2014/main" id="{43C48A0E-9492-CA4C-CE6C-2A953A76F0AC}"/>
              </a:ext>
            </a:extLst>
          </p:cNvPr>
          <p:cNvSpPr>
            <a:spLocks noGrp="1"/>
          </p:cNvSpPr>
          <p:nvPr>
            <p:ph idx="1"/>
          </p:nvPr>
        </p:nvSpPr>
        <p:spPr/>
        <p:txBody>
          <a:bodyPr>
            <a:normAutofit/>
          </a:bodyPr>
          <a:lstStyle/>
          <a:p>
            <a:endParaRPr lang="en-US" dirty="0"/>
          </a:p>
          <a:p>
            <a:endParaRPr lang="en-US" dirty="0"/>
          </a:p>
        </p:txBody>
      </p:sp>
      <p:sp>
        <p:nvSpPr>
          <p:cNvPr id="4" name="TextBox 3">
            <a:extLst>
              <a:ext uri="{FF2B5EF4-FFF2-40B4-BE49-F238E27FC236}">
                <a16:creationId xmlns:a16="http://schemas.microsoft.com/office/drawing/2014/main" id="{07C48474-10B3-E431-FD7A-E5A231685433}"/>
              </a:ext>
            </a:extLst>
          </p:cNvPr>
          <p:cNvSpPr txBox="1"/>
          <p:nvPr/>
        </p:nvSpPr>
        <p:spPr>
          <a:xfrm>
            <a:off x="2375065" y="2427029"/>
            <a:ext cx="6828312" cy="4801314"/>
          </a:xfrm>
          <a:prstGeom prst="rect">
            <a:avLst/>
          </a:prstGeom>
          <a:noFill/>
        </p:spPr>
        <p:txBody>
          <a:bodyPr wrap="square" rtlCol="0">
            <a:spAutoFit/>
          </a:bodyPr>
          <a:lstStyle/>
          <a:p>
            <a:pPr marL="285750" indent="-285750">
              <a:buFont typeface="Arial" panose="020B0604020202020204" pitchFamily="34" charset="0"/>
              <a:buChar char="•"/>
            </a:pPr>
            <a:r>
              <a:rPr lang="en-US" dirty="0"/>
              <a:t>Pre-charting is an essential skill for ambulatory care</a:t>
            </a:r>
          </a:p>
          <a:p>
            <a:pPr marL="285750" indent="-285750">
              <a:buFont typeface="Arial" panose="020B0604020202020204" pitchFamily="34" charset="0"/>
              <a:buChar char="•"/>
            </a:pPr>
            <a:r>
              <a:rPr lang="en-US" dirty="0"/>
              <a:t>Expect to pre-chart on the 1-2 patients you will be seeing</a:t>
            </a:r>
          </a:p>
          <a:p>
            <a:pPr marL="742950" lvl="1" indent="-285750">
              <a:buFont typeface="Arial" panose="020B0604020202020204" pitchFamily="34" charset="0"/>
              <a:buChar char="•"/>
            </a:pPr>
            <a:r>
              <a:rPr lang="en-US" dirty="0"/>
              <a:t>Some preceptors will suggest you pre-chart on more patients in case the patients you selected no-show</a:t>
            </a:r>
          </a:p>
          <a:p>
            <a:pPr marL="285750" indent="-285750">
              <a:buFont typeface="Arial" panose="020B0604020202020204" pitchFamily="34" charset="0"/>
              <a:buChar char="•"/>
            </a:pPr>
            <a:r>
              <a:rPr lang="en-US" dirty="0"/>
              <a:t>You can ask your preceptors to pre-select the patients on whom you should pre-chart the week before</a:t>
            </a:r>
          </a:p>
          <a:p>
            <a:pPr marL="285750" indent="-285750">
              <a:buFont typeface="Arial" panose="020B0604020202020204" pitchFamily="34" charset="0"/>
              <a:buChar char="•"/>
            </a:pPr>
            <a:r>
              <a:rPr lang="en-US" dirty="0"/>
              <a:t>How to pre-chart:</a:t>
            </a:r>
          </a:p>
          <a:p>
            <a:pPr marL="800100" lvl="1" indent="-342900">
              <a:buFont typeface="+mj-lt"/>
              <a:buAutoNum type="arabicPeriod"/>
            </a:pPr>
            <a:r>
              <a:rPr lang="en-US" dirty="0"/>
              <a:t>Review the patient’s problem list</a:t>
            </a:r>
          </a:p>
          <a:p>
            <a:pPr marL="800100" lvl="1" indent="-342900">
              <a:buFont typeface="+mj-lt"/>
              <a:buAutoNum type="arabicPeriod"/>
            </a:pPr>
            <a:r>
              <a:rPr lang="en-US" dirty="0"/>
              <a:t>Review their labs</a:t>
            </a:r>
          </a:p>
          <a:p>
            <a:pPr marL="800100" lvl="1" indent="-342900">
              <a:buFont typeface="+mj-lt"/>
              <a:buAutoNum type="arabicPeriod"/>
            </a:pPr>
            <a:r>
              <a:rPr lang="en-US" dirty="0"/>
              <a:t>Review the most recent note written from their last prenatal visit</a:t>
            </a:r>
          </a:p>
          <a:p>
            <a:pPr marL="800100" lvl="1" indent="-342900">
              <a:buFont typeface="+mj-lt"/>
              <a:buAutoNum type="arabicPeriod"/>
            </a:pPr>
            <a:r>
              <a:rPr lang="en-US" dirty="0"/>
              <a:t>Make a list of what needs to be addressed in that visit (i.e. labs, patient education, follow up) </a:t>
            </a:r>
          </a:p>
          <a:p>
            <a:pPr marL="800100" lvl="1" indent="-342900">
              <a:buFont typeface="+mj-lt"/>
              <a:buAutoNum type="arabicPeriod"/>
            </a:pPr>
            <a:r>
              <a:rPr lang="en-US" dirty="0"/>
              <a:t>Prepare your order of report on the patient to give to your preceptor</a:t>
            </a:r>
          </a:p>
          <a:p>
            <a:pPr marL="742950" lvl="1"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033501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39E9E-C0D4-7059-CE50-F50C1DA833F2}"/>
              </a:ext>
            </a:extLst>
          </p:cNvPr>
          <p:cNvSpPr>
            <a:spLocks noGrp="1"/>
          </p:cNvSpPr>
          <p:nvPr>
            <p:ph type="title"/>
          </p:nvPr>
        </p:nvSpPr>
        <p:spPr/>
        <p:txBody>
          <a:bodyPr/>
          <a:lstStyle/>
          <a:p>
            <a:r>
              <a:rPr lang="en-US" dirty="0"/>
              <a:t>Giving report</a:t>
            </a:r>
          </a:p>
        </p:txBody>
      </p:sp>
      <p:sp>
        <p:nvSpPr>
          <p:cNvPr id="3" name="Content Placeholder 2">
            <a:extLst>
              <a:ext uri="{FF2B5EF4-FFF2-40B4-BE49-F238E27FC236}">
                <a16:creationId xmlns:a16="http://schemas.microsoft.com/office/drawing/2014/main" id="{43C48A0E-9492-CA4C-CE6C-2A953A76F0AC}"/>
              </a:ext>
            </a:extLst>
          </p:cNvPr>
          <p:cNvSpPr>
            <a:spLocks noGrp="1"/>
          </p:cNvSpPr>
          <p:nvPr>
            <p:ph idx="1"/>
          </p:nvPr>
        </p:nvSpPr>
        <p:spPr/>
        <p:txBody>
          <a:bodyPr>
            <a:normAutofit/>
          </a:bodyPr>
          <a:lstStyle/>
          <a:p>
            <a:endParaRPr lang="en-US" dirty="0"/>
          </a:p>
          <a:p>
            <a:endParaRPr lang="en-US" dirty="0"/>
          </a:p>
        </p:txBody>
      </p:sp>
      <p:sp>
        <p:nvSpPr>
          <p:cNvPr id="4" name="TextBox 3">
            <a:extLst>
              <a:ext uri="{FF2B5EF4-FFF2-40B4-BE49-F238E27FC236}">
                <a16:creationId xmlns:a16="http://schemas.microsoft.com/office/drawing/2014/main" id="{874B20CE-6E49-C7D3-F96D-A3D7C1AA50F6}"/>
              </a:ext>
            </a:extLst>
          </p:cNvPr>
          <p:cNvSpPr txBox="1"/>
          <p:nvPr/>
        </p:nvSpPr>
        <p:spPr>
          <a:xfrm>
            <a:off x="2231136" y="2329541"/>
            <a:ext cx="7729728" cy="923330"/>
          </a:xfrm>
          <a:prstGeom prst="rect">
            <a:avLst/>
          </a:prstGeom>
          <a:noFill/>
        </p:spPr>
        <p:txBody>
          <a:bodyPr wrap="square" rtlCol="0">
            <a:spAutoFit/>
          </a:bodyPr>
          <a:lstStyle/>
          <a:p>
            <a:pPr marL="285750" indent="-285750">
              <a:buFont typeface="Arial" panose="020B0604020202020204" pitchFamily="34" charset="0"/>
              <a:buChar char="•"/>
            </a:pPr>
            <a:r>
              <a:rPr lang="en-US" dirty="0"/>
              <a:t>Be sure to include a template for how to give report (see examples on N414.15A CLE) in your peripheral brain</a:t>
            </a:r>
          </a:p>
          <a:p>
            <a:pPr marL="285750" indent="-285750">
              <a:buFont typeface="Arial" panose="020B0604020202020204" pitchFamily="34" charset="0"/>
              <a:buChar char="•"/>
            </a:pPr>
            <a:endParaRPr lang="en-US" dirty="0"/>
          </a:p>
        </p:txBody>
      </p:sp>
      <p:sp>
        <p:nvSpPr>
          <p:cNvPr id="5" name="TextBox 4">
            <a:extLst>
              <a:ext uri="{FF2B5EF4-FFF2-40B4-BE49-F238E27FC236}">
                <a16:creationId xmlns:a16="http://schemas.microsoft.com/office/drawing/2014/main" id="{B883946B-5FB2-00B8-A69E-7C4309613A21}"/>
              </a:ext>
            </a:extLst>
          </p:cNvPr>
          <p:cNvSpPr txBox="1"/>
          <p:nvPr/>
        </p:nvSpPr>
        <p:spPr>
          <a:xfrm>
            <a:off x="1561514" y="4329332"/>
            <a:ext cx="10325687" cy="2308324"/>
          </a:xfrm>
          <a:prstGeom prst="rect">
            <a:avLst/>
          </a:prstGeom>
          <a:noFill/>
        </p:spPr>
        <p:txBody>
          <a:bodyPr wrap="square" rtlCol="0">
            <a:spAutoFit/>
          </a:bodyPr>
          <a:lstStyle/>
          <a:p>
            <a:r>
              <a:rPr lang="en-US" i="1" dirty="0">
                <a:effectLst/>
                <a:latin typeface="Helvetica" pitchFamily="2" charset="0"/>
              </a:rPr>
              <a:t>________ (patient name) _______ (pronouns) is a _____ (age) year old G_P_ at _____ weeks</a:t>
            </a:r>
            <a:endParaRPr lang="en-US" dirty="0">
              <a:effectLst/>
              <a:latin typeface="Helvetica" pitchFamily="2" charset="0"/>
            </a:endParaRPr>
          </a:p>
          <a:p>
            <a:r>
              <a:rPr lang="en-US" i="1" dirty="0">
                <a:effectLst/>
                <a:latin typeface="Helvetica" pitchFamily="2" charset="0"/>
              </a:rPr>
              <a:t>by ______ (LMP or </a:t>
            </a:r>
            <a:r>
              <a:rPr lang="en-US" i="1" dirty="0" err="1">
                <a:effectLst/>
                <a:latin typeface="Helvetica" pitchFamily="2" charset="0"/>
              </a:rPr>
              <a:t>sono</a:t>
            </a:r>
            <a:r>
              <a:rPr lang="en-US" i="1" dirty="0">
                <a:effectLst/>
                <a:latin typeface="Helvetica" pitchFamily="2" charset="0"/>
              </a:rPr>
              <a:t>; if by LMP, say “LMP, confirmed by ___ week </a:t>
            </a:r>
            <a:r>
              <a:rPr lang="en-US" i="1" dirty="0" err="1">
                <a:effectLst/>
                <a:latin typeface="Helvetica" pitchFamily="2" charset="0"/>
              </a:rPr>
              <a:t>sono</a:t>
            </a:r>
            <a:r>
              <a:rPr lang="en-US" i="1" dirty="0">
                <a:effectLst/>
                <a:latin typeface="Helvetica" pitchFamily="2" charset="0"/>
              </a:rPr>
              <a:t>”). Their antenatal</a:t>
            </a:r>
            <a:endParaRPr lang="en-US" dirty="0">
              <a:effectLst/>
              <a:latin typeface="Helvetica" pitchFamily="2" charset="0"/>
            </a:endParaRPr>
          </a:p>
          <a:p>
            <a:r>
              <a:rPr lang="en-US" i="1" dirty="0">
                <a:effectLst/>
                <a:latin typeface="Helvetica" pitchFamily="2" charset="0"/>
              </a:rPr>
              <a:t>(or contributory medical) issues include: ______, ________, and _______ (the major issues or</a:t>
            </a:r>
            <a:endParaRPr lang="en-US" dirty="0">
              <a:effectLst/>
              <a:latin typeface="Helvetica" pitchFamily="2" charset="0"/>
            </a:endParaRPr>
          </a:p>
          <a:p>
            <a:r>
              <a:rPr lang="en-US" i="1" dirty="0">
                <a:effectLst/>
                <a:latin typeface="Helvetica" pitchFamily="2" charset="0"/>
              </a:rPr>
              <a:t>the ones that are relevant to this visit, i.e. anemia for which they are taking ferrous sulfate,</a:t>
            </a:r>
            <a:endParaRPr lang="en-US" dirty="0">
              <a:effectLst/>
              <a:latin typeface="Helvetica" pitchFamily="2" charset="0"/>
            </a:endParaRPr>
          </a:p>
          <a:p>
            <a:r>
              <a:rPr lang="en-US" i="1" dirty="0">
                <a:effectLst/>
                <a:latin typeface="Helvetica" pitchFamily="2" charset="0"/>
              </a:rPr>
              <a:t>recurrent UTI for which they are taking </a:t>
            </a:r>
            <a:r>
              <a:rPr lang="en-US" i="1" dirty="0" err="1">
                <a:effectLst/>
                <a:latin typeface="Helvetica" pitchFamily="2" charset="0"/>
              </a:rPr>
              <a:t>macrobid</a:t>
            </a:r>
            <a:r>
              <a:rPr lang="en-US" i="1" dirty="0">
                <a:effectLst/>
                <a:latin typeface="Helvetica" pitchFamily="2" charset="0"/>
              </a:rPr>
              <a:t> suppression…etc.). Today, I am planning to</a:t>
            </a:r>
            <a:endParaRPr lang="en-US" dirty="0">
              <a:effectLst/>
              <a:latin typeface="Helvetica" pitchFamily="2" charset="0"/>
            </a:endParaRPr>
          </a:p>
          <a:p>
            <a:r>
              <a:rPr lang="en-US" i="1" dirty="0">
                <a:effectLst/>
                <a:latin typeface="Helvetica" pitchFamily="2" charset="0"/>
              </a:rPr>
              <a:t>discuss ______, ________, and _______ with them (i.e. third trimester labs, getting a breast</a:t>
            </a:r>
            <a:endParaRPr lang="en-US" dirty="0">
              <a:effectLst/>
              <a:latin typeface="Helvetica" pitchFamily="2" charset="0"/>
            </a:endParaRPr>
          </a:p>
          <a:p>
            <a:r>
              <a:rPr lang="en-US" i="1" dirty="0">
                <a:effectLst/>
                <a:latin typeface="Helvetica" pitchFamily="2" charset="0"/>
              </a:rPr>
              <a:t>pump, Tdap vaccine).</a:t>
            </a:r>
            <a:endParaRPr lang="en-US" dirty="0">
              <a:effectLst/>
              <a:latin typeface="Helvetica" pitchFamily="2" charset="0"/>
            </a:endParaRPr>
          </a:p>
          <a:p>
            <a:endParaRPr lang="en-US" dirty="0"/>
          </a:p>
        </p:txBody>
      </p:sp>
    </p:spTree>
    <p:extLst>
      <p:ext uri="{BB962C8B-B14F-4D97-AF65-F5344CB8AC3E}">
        <p14:creationId xmlns:p14="http://schemas.microsoft.com/office/powerpoint/2010/main" val="3387124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05908-2991-0B3C-C03C-C0BDD2BA3787}"/>
              </a:ext>
            </a:extLst>
          </p:cNvPr>
          <p:cNvSpPr>
            <a:spLocks noGrp="1"/>
          </p:cNvSpPr>
          <p:nvPr>
            <p:ph type="title"/>
          </p:nvPr>
        </p:nvSpPr>
        <p:spPr/>
        <p:txBody>
          <a:bodyPr/>
          <a:lstStyle/>
          <a:p>
            <a:r>
              <a:rPr lang="en-US" dirty="0"/>
              <a:t>assignments</a:t>
            </a:r>
          </a:p>
        </p:txBody>
      </p:sp>
      <p:sp>
        <p:nvSpPr>
          <p:cNvPr id="3" name="Content Placeholder 2">
            <a:extLst>
              <a:ext uri="{FF2B5EF4-FFF2-40B4-BE49-F238E27FC236}">
                <a16:creationId xmlns:a16="http://schemas.microsoft.com/office/drawing/2014/main" id="{4091655C-730A-8B51-AC4D-A87984C5723B}"/>
              </a:ext>
            </a:extLst>
          </p:cNvPr>
          <p:cNvSpPr>
            <a:spLocks noGrp="1"/>
          </p:cNvSpPr>
          <p:nvPr>
            <p:ph idx="1"/>
          </p:nvPr>
        </p:nvSpPr>
        <p:spPr/>
        <p:txBody>
          <a:bodyPr/>
          <a:lstStyle/>
          <a:p>
            <a:r>
              <a:rPr lang="en-US" dirty="0"/>
              <a:t>Weekly: complete clinical goal setting form</a:t>
            </a:r>
          </a:p>
          <a:p>
            <a:pPr lvl="1"/>
            <a:r>
              <a:rPr lang="en-US" dirty="0"/>
              <a:t>Email the completed form to me at the end of your first three weeks of clinic</a:t>
            </a:r>
          </a:p>
          <a:p>
            <a:r>
              <a:rPr lang="en-US" dirty="0"/>
              <a:t>SOAP note: write a problem-oriented SOAP note on one of the patients you see in clinic, and email it to me at the end of week 2 (</a:t>
            </a:r>
            <a:r>
              <a:rPr lang="en-US" b="1" dirty="0"/>
              <a:t>due Sunday, January 21</a:t>
            </a:r>
            <a:r>
              <a:rPr lang="en-US" b="1" baseline="30000" dirty="0"/>
              <a:t>st</a:t>
            </a:r>
            <a:r>
              <a:rPr lang="en-US" b="1" dirty="0"/>
              <a:t> </a:t>
            </a:r>
            <a:r>
              <a:rPr lang="en-US" dirty="0"/>
              <a:t>at midnight). I will give you feedback on it and let you know if you need to send me additional SOAP notes in the following weeks</a:t>
            </a:r>
          </a:p>
          <a:p>
            <a:r>
              <a:rPr lang="en-US" dirty="0"/>
              <a:t>Mandatory check-in on </a:t>
            </a:r>
            <a:r>
              <a:rPr lang="en-US" b="1" dirty="0"/>
              <a:t>Wednesday</a:t>
            </a:r>
            <a:r>
              <a:rPr lang="en-US" dirty="0"/>
              <a:t>, </a:t>
            </a:r>
            <a:r>
              <a:rPr lang="en-US" b="1" dirty="0"/>
              <a:t>January 31st </a:t>
            </a:r>
            <a:r>
              <a:rPr lang="en-US" dirty="0"/>
              <a:t>from 3:10-4:10 pm on Zoom. </a:t>
            </a:r>
          </a:p>
          <a:p>
            <a:r>
              <a:rPr lang="en-US" dirty="0"/>
              <a:t>Complete your </a:t>
            </a:r>
            <a:r>
              <a:rPr lang="en-US" dirty="0" err="1"/>
              <a:t>InPlace</a:t>
            </a:r>
            <a:r>
              <a:rPr lang="en-US" dirty="0"/>
              <a:t> submissions by </a:t>
            </a:r>
            <a:r>
              <a:rPr lang="en-US" b="1" dirty="0"/>
              <a:t>Monday</a:t>
            </a:r>
            <a:r>
              <a:rPr lang="en-US" dirty="0"/>
              <a:t>, </a:t>
            </a:r>
            <a:r>
              <a:rPr lang="en-US" b="1" dirty="0"/>
              <a:t>March 25</a:t>
            </a:r>
            <a:r>
              <a:rPr lang="en-US" b="1" baseline="30000" dirty="0"/>
              <a:t>th</a:t>
            </a:r>
            <a:endParaRPr lang="en-US" b="1" dirty="0"/>
          </a:p>
        </p:txBody>
      </p:sp>
    </p:spTree>
    <p:extLst>
      <p:ext uri="{BB962C8B-B14F-4D97-AF65-F5344CB8AC3E}">
        <p14:creationId xmlns:p14="http://schemas.microsoft.com/office/powerpoint/2010/main" val="731109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23214F-E21D-880C-CBEE-3286E19B9C1E}"/>
              </a:ext>
            </a:extLst>
          </p:cNvPr>
          <p:cNvSpPr>
            <a:spLocks noGrp="1"/>
          </p:cNvSpPr>
          <p:nvPr>
            <p:ph type="title"/>
          </p:nvPr>
        </p:nvSpPr>
        <p:spPr/>
        <p:txBody>
          <a:bodyPr/>
          <a:lstStyle/>
          <a:p>
            <a:r>
              <a:rPr lang="en-US" dirty="0"/>
              <a:t>Preceptor introductions</a:t>
            </a:r>
          </a:p>
        </p:txBody>
      </p:sp>
      <p:sp>
        <p:nvSpPr>
          <p:cNvPr id="3" name="Content Placeholder 2">
            <a:extLst>
              <a:ext uri="{FF2B5EF4-FFF2-40B4-BE49-F238E27FC236}">
                <a16:creationId xmlns:a16="http://schemas.microsoft.com/office/drawing/2014/main" id="{F47618D3-A9AD-12BB-645C-1D2BA5203EDF}"/>
              </a:ext>
            </a:extLst>
          </p:cNvPr>
          <p:cNvSpPr>
            <a:spLocks noGrp="1"/>
          </p:cNvSpPr>
          <p:nvPr>
            <p:ph idx="1"/>
          </p:nvPr>
        </p:nvSpPr>
        <p:spPr/>
        <p:txBody>
          <a:bodyPr>
            <a:normAutofit lnSpcReduction="10000"/>
          </a:bodyPr>
          <a:lstStyle/>
          <a:p>
            <a:r>
              <a:rPr lang="en-US" dirty="0"/>
              <a:t>I will introduce you and your preceptor via email shortly. Please respond within a couple of days saying hello (enthusiasm is great!) and sharing your </a:t>
            </a:r>
            <a:r>
              <a:rPr lang="en-US" dirty="0" err="1"/>
              <a:t>BioSketch</a:t>
            </a:r>
            <a:r>
              <a:rPr lang="en-US" dirty="0"/>
              <a:t> (no need to include me in your response)</a:t>
            </a:r>
          </a:p>
          <a:p>
            <a:r>
              <a:rPr lang="en-US" dirty="0"/>
              <a:t>When you respond, also ask your preceptor:</a:t>
            </a:r>
          </a:p>
          <a:p>
            <a:pPr lvl="1"/>
            <a:r>
              <a:rPr lang="en-US" dirty="0"/>
              <a:t>At what time and where to show up for your first day (winter quarter starts January 8</a:t>
            </a:r>
            <a:r>
              <a:rPr lang="en-US" baseline="30000" dirty="0"/>
              <a:t>th</a:t>
            </a:r>
            <a:r>
              <a:rPr lang="en-US" dirty="0"/>
              <a:t> )</a:t>
            </a:r>
          </a:p>
          <a:p>
            <a:pPr lvl="1"/>
            <a:r>
              <a:rPr lang="en-US" dirty="0"/>
              <a:t>Explicitly spell out any dates you may have to miss and the makeup dates you are available. We want you to anticipate and schedule makeup shifts in advance</a:t>
            </a:r>
          </a:p>
          <a:p>
            <a:pPr lvl="1"/>
            <a:r>
              <a:rPr lang="en-US" dirty="0"/>
              <a:t>If your preceptor would like to have a brief phone chat before your first day (to say hello and talk about any other logistics/expectations)</a:t>
            </a:r>
          </a:p>
        </p:txBody>
      </p:sp>
    </p:spTree>
    <p:extLst>
      <p:ext uri="{BB962C8B-B14F-4D97-AF65-F5344CB8AC3E}">
        <p14:creationId xmlns:p14="http://schemas.microsoft.com/office/powerpoint/2010/main" val="615597930"/>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133</TotalTime>
  <Words>1523</Words>
  <Application>Microsoft Macintosh PowerPoint</Application>
  <PresentationFormat>Widescreen</PresentationFormat>
  <Paragraphs>86</Paragraphs>
  <Slides>10</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Candara</vt:lpstr>
      <vt:lpstr>Gill Sans MT</vt:lpstr>
      <vt:lpstr>Helvetica</vt:lpstr>
      <vt:lpstr>Parcel</vt:lpstr>
      <vt:lpstr>Orientation to Ambulatory care clinical rotations </vt:lpstr>
      <vt:lpstr>logistics</vt:lpstr>
      <vt:lpstr>Expectations: Logistics</vt:lpstr>
      <vt:lpstr>Expectations: Preceptors</vt:lpstr>
      <vt:lpstr>Clinical Goal setting form</vt:lpstr>
      <vt:lpstr>Pre-charting</vt:lpstr>
      <vt:lpstr>Giving report</vt:lpstr>
      <vt:lpstr>assignments</vt:lpstr>
      <vt:lpstr>Preceptor introductions</vt:lpstr>
      <vt:lpstr>Biosketch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for Antepartum clinical rotations </dc:title>
  <dc:creator>Evers, Vanessa</dc:creator>
  <cp:lastModifiedBy>Evers, Vanessa</cp:lastModifiedBy>
  <cp:revision>7</cp:revision>
  <dcterms:created xsi:type="dcterms:W3CDTF">2022-11-17T00:59:32Z</dcterms:created>
  <dcterms:modified xsi:type="dcterms:W3CDTF">2023-11-13T18:13:55Z</dcterms:modified>
</cp:coreProperties>
</file>