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0"/>
  </p:notesMasterIdLst>
  <p:handoutMasterIdLst>
    <p:handoutMasterId r:id="rId71"/>
  </p:handoutMasterIdLst>
  <p:sldIdLst>
    <p:sldId id="785" r:id="rId2"/>
    <p:sldId id="824" r:id="rId3"/>
    <p:sldId id="921" r:id="rId4"/>
    <p:sldId id="922" r:id="rId5"/>
    <p:sldId id="925" r:id="rId6"/>
    <p:sldId id="926" r:id="rId7"/>
    <p:sldId id="927" r:id="rId8"/>
    <p:sldId id="932" r:id="rId9"/>
    <p:sldId id="935" r:id="rId10"/>
    <p:sldId id="936" r:id="rId11"/>
    <p:sldId id="938" r:id="rId12"/>
    <p:sldId id="939" r:id="rId13"/>
    <p:sldId id="940" r:id="rId14"/>
    <p:sldId id="941" r:id="rId15"/>
    <p:sldId id="937" r:id="rId16"/>
    <p:sldId id="944" r:id="rId17"/>
    <p:sldId id="942" r:id="rId18"/>
    <p:sldId id="945" r:id="rId19"/>
    <p:sldId id="946" r:id="rId20"/>
    <p:sldId id="947" r:id="rId21"/>
    <p:sldId id="948" r:id="rId22"/>
    <p:sldId id="949" r:id="rId23"/>
    <p:sldId id="950" r:id="rId24"/>
    <p:sldId id="961" r:id="rId25"/>
    <p:sldId id="962" r:id="rId26"/>
    <p:sldId id="963" r:id="rId27"/>
    <p:sldId id="964" r:id="rId28"/>
    <p:sldId id="965" r:id="rId29"/>
    <p:sldId id="952" r:id="rId30"/>
    <p:sldId id="954" r:id="rId31"/>
    <p:sldId id="957" r:id="rId32"/>
    <p:sldId id="976" r:id="rId33"/>
    <p:sldId id="973" r:id="rId34"/>
    <p:sldId id="974" r:id="rId35"/>
    <p:sldId id="975" r:id="rId36"/>
    <p:sldId id="979" r:id="rId37"/>
    <p:sldId id="977" r:id="rId38"/>
    <p:sldId id="978" r:id="rId39"/>
    <p:sldId id="953" r:id="rId40"/>
    <p:sldId id="998" r:id="rId41"/>
    <p:sldId id="1008" r:id="rId42"/>
    <p:sldId id="1000" r:id="rId43"/>
    <p:sldId id="1005" r:id="rId44"/>
    <p:sldId id="1007" r:id="rId45"/>
    <p:sldId id="1006" r:id="rId46"/>
    <p:sldId id="1049" r:id="rId47"/>
    <p:sldId id="1050" r:id="rId48"/>
    <p:sldId id="1011" r:id="rId49"/>
    <p:sldId id="1019" r:id="rId50"/>
    <p:sldId id="1036" r:id="rId51"/>
    <p:sldId id="1038" r:id="rId52"/>
    <p:sldId id="1037" r:id="rId53"/>
    <p:sldId id="1039" r:id="rId54"/>
    <p:sldId id="1043" r:id="rId55"/>
    <p:sldId id="1044" r:id="rId56"/>
    <p:sldId id="1042" r:id="rId57"/>
    <p:sldId id="1045" r:id="rId58"/>
    <p:sldId id="1032" r:id="rId59"/>
    <p:sldId id="1035" r:id="rId60"/>
    <p:sldId id="1046" r:id="rId61"/>
    <p:sldId id="1033" r:id="rId62"/>
    <p:sldId id="1020" r:id="rId63"/>
    <p:sldId id="806" r:id="rId64"/>
    <p:sldId id="915" r:id="rId65"/>
    <p:sldId id="817" r:id="rId66"/>
    <p:sldId id="805" r:id="rId67"/>
    <p:sldId id="1051" r:id="rId68"/>
    <p:sldId id="1048" r:id="rId6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Graff" initials="" lastIdx="3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9900"/>
    <a:srgbClr val="00CC00"/>
    <a:srgbClr val="FF3300"/>
    <a:srgbClr val="000068"/>
    <a:srgbClr val="000066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5" autoAdjust="0"/>
    <p:restoredTop sz="99177" autoAdjust="0"/>
  </p:normalViewPr>
  <p:slideViewPr>
    <p:cSldViewPr snapToGrid="0">
      <p:cViewPr>
        <p:scale>
          <a:sx n="70" d="100"/>
          <a:sy n="70" d="100"/>
        </p:scale>
        <p:origin x="-96" y="-192"/>
      </p:cViewPr>
      <p:guideLst>
        <p:guide orient="horz" pos="2112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722" y="-90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9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commentAuthors" Target="commentAuthors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411B3E41-D366-4F39-8F80-300A9B418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3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0" tIns="46476" rIns="92950" bIns="46476" numCol="1" anchor="b" anchorCtr="0" compatLnSpc="1">
            <a:prstTxWarp prst="textNoShape">
              <a:avLst/>
            </a:prstTxWarp>
          </a:bodyPr>
          <a:lstStyle>
            <a:lvl1pPr algn="r" defTabSz="93008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0804B553-72BD-4DD0-89C7-4B996FCF1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22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3D27D4-BC53-4761-9695-E64EA364871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59621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47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8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8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8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8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8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52FD70-88AD-429F-8554-4F803C393B87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188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47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47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709565-02B6-433C-8081-84B5311D3000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94743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7B75C8-9C4F-43E4-8C7C-97F82E748B60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911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77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0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16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7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488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85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8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42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51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81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07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57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767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388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07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0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07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0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81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07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607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07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07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98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964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07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07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81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60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462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6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479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81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8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4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4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4B553-72BD-4DD0-89C7-4B996FCF12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4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7FA7-874E-D548-9FFE-DA6F63440D6D}" type="datetime1">
              <a:rPr lang="en-US" smtClean="0"/>
              <a:t>2/5/20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8339-0CBD-4B42-8B0C-5C132D2D6714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7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3479-5A60-C348-B9E9-DCE1950A81B0}" type="datetime1">
              <a:rPr lang="en-US" smtClean="0"/>
              <a:t>2/5/20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2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3A0F-F8A8-F34E-8E6D-2B6FAB13776B}" type="datetime1">
              <a:rPr lang="en-US" smtClean="0"/>
              <a:t>2/5/20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8354-A79B-5E47-AA17-A97F359EDDDE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B825-1CE1-5E4A-AB1C-EEF25DCC30BC}" type="datetime1">
              <a:rPr lang="en-US" smtClean="0"/>
              <a:t>2/5/20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5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62FF-5D0F-D046-8A37-E869D447302E}" type="datetime1">
              <a:rPr lang="en-US" smtClean="0"/>
              <a:t>2/5/20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6B73-EC02-8544-B582-34B717058B75}" type="datetime1">
              <a:rPr lang="en-US" smtClean="0"/>
              <a:t>2/5/20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705D-330C-3C46-AF5B-9F8C2A716ADD}" type="datetime1">
              <a:rPr lang="en-US" smtClean="0"/>
              <a:t>2/5/20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833C-67ED-DF43-A6D4-C066E1C767F5}" type="datetime1">
              <a:rPr lang="en-US" smtClean="0"/>
              <a:t>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5AA3E-1826-8C47-9C1E-8A3673D668AF}" type="datetime1">
              <a:rPr lang="en-US" smtClean="0"/>
              <a:t>2/5/20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3799-DEE1-B94A-A6E8-699BEF2CA94A}" type="datetime1">
              <a:rPr lang="en-US" smtClean="0"/>
              <a:t>2/5/20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4FDC5-323E-4770-86DB-DB7061AC9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BF9353C-E390-9D43-A347-DBC56F5C3C83}" type="datetime1">
              <a:rPr lang="en-US" smtClean="0"/>
              <a:t>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5116286"/>
            <a:ext cx="8839200" cy="1560285"/>
          </a:xfrm>
        </p:spPr>
        <p:txBody>
          <a:bodyPr/>
          <a:lstStyle/>
          <a:p>
            <a:pPr marL="457200" indent="-457200" eaLnBrk="1" hangingPunct="1"/>
            <a:r>
              <a:rPr lang="en-US" sz="3600" dirty="0" smtClean="0"/>
              <a:t>Rebecca Graff</a:t>
            </a:r>
          </a:p>
          <a:p>
            <a:pPr marL="457200" indent="-457200" eaLnBrk="1" hangingPunct="1"/>
            <a:r>
              <a:rPr lang="en-US" sz="2400" dirty="0" smtClean="0"/>
              <a:t>Assistant Professor, Department </a:t>
            </a:r>
            <a:r>
              <a:rPr lang="en-US" sz="2400" dirty="0"/>
              <a:t>of Epidemiology &amp; Biostatistics</a:t>
            </a:r>
          </a:p>
          <a:p>
            <a:pPr marL="457200" indent="-457200" eaLnBrk="1" hangingPunct="1"/>
            <a:r>
              <a:rPr lang="en-US" sz="2400" dirty="0" smtClean="0"/>
              <a:t>Based on Slides from Maria </a:t>
            </a:r>
            <a:r>
              <a:rPr lang="en-US" sz="2400" dirty="0" err="1" smtClean="0"/>
              <a:t>Glymour</a:t>
            </a:r>
            <a:r>
              <a:rPr lang="en-US" sz="2400" dirty="0" smtClean="0"/>
              <a:t> and Miguel </a:t>
            </a:r>
            <a:r>
              <a:rPr lang="en-US" sz="2400" dirty="0" err="1" smtClean="0"/>
              <a:t>Hernán</a:t>
            </a:r>
            <a:endParaRPr lang="en-US" sz="2400" dirty="0" smtClean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41825" y="781731"/>
            <a:ext cx="788125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srgbClr val="FFC00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FFC000"/>
                </a:solidFill>
                <a:latin typeface="+mj-lt"/>
              </a:rPr>
              <a:t>Epi 207: Introduction to Directed </a:t>
            </a:r>
            <a:r>
              <a:rPr lang="en-US" altLang="en-US" sz="4800" b="1" dirty="0">
                <a:solidFill>
                  <a:srgbClr val="FFC000"/>
                </a:solidFill>
                <a:latin typeface="+mj-lt"/>
              </a:rPr>
              <a:t>Acyclic Graphs</a:t>
            </a:r>
          </a:p>
        </p:txBody>
      </p:sp>
    </p:spTree>
    <p:extLst>
      <p:ext uri="{BB962C8B-B14F-4D97-AF65-F5344CB8AC3E}">
        <p14:creationId xmlns:p14="http://schemas.microsoft.com/office/powerpoint/2010/main" val="500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23514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Common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7" indent="-457200"/>
            <a:r>
              <a:rPr lang="en-US" dirty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</a:t>
            </a:r>
            <a:r>
              <a:rPr lang="en-US" dirty="0" smtClean="0"/>
              <a:t>Rain</a:t>
            </a:r>
            <a:endParaRPr lang="en-US" dirty="0"/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</a:t>
            </a:r>
            <a:r>
              <a:rPr lang="en-US" dirty="0" smtClean="0"/>
              <a:t>Sprinkler system is on</a:t>
            </a:r>
            <a:endParaRPr lang="en-US" dirty="0"/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</a:t>
            </a:r>
            <a:r>
              <a:rPr lang="en-US" dirty="0" smtClean="0"/>
              <a:t>Grass is wet</a:t>
            </a:r>
          </a:p>
          <a:p>
            <a:pPr marL="858837" lvl="1" indent="-457200"/>
            <a:endParaRPr lang="en-US" i="1" dirty="0"/>
          </a:p>
          <a:p>
            <a:pPr marL="401637" lvl="1" indent="0">
              <a:buNone/>
            </a:pPr>
            <a:endParaRPr lang="en-US" i="1" dirty="0"/>
          </a:p>
          <a:p>
            <a:pPr marL="1588" lvl="1" indent="0" algn="ctr">
              <a:buNone/>
            </a:pP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=1 </a:t>
            </a:r>
            <a:r>
              <a:rPr lang="en-US" dirty="0"/>
              <a:t>= 1)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=0 </a:t>
            </a:r>
            <a:r>
              <a:rPr lang="en-US" dirty="0"/>
              <a:t>= 1)</a:t>
            </a:r>
            <a:endParaRPr lang="en-US" i="1" dirty="0"/>
          </a:p>
          <a:p>
            <a:pPr marL="1588" lvl="1" indent="0" algn="ctr">
              <a:buClr>
                <a:srgbClr val="60B5CC"/>
              </a:buClr>
              <a:buNone/>
            </a:pP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1) </a:t>
            </a:r>
            <a:r>
              <a:rPr lang="en-US" dirty="0" smtClean="0">
                <a:solidFill>
                  <a:prstClr val="black"/>
                </a:solidFill>
              </a:rPr>
              <a:t>= </a:t>
            </a: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0)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10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5" name="Picture 4" descr="Screen Shot 2020-02-01 at 2.54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43" y="4067629"/>
            <a:ext cx="4178300" cy="863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295571" y="3338286"/>
            <a:ext cx="889000" cy="925286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3857" y="2812143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>
                <a:latin typeface="Corbel"/>
                <a:cs typeface="Corbel"/>
              </a:rPr>
              <a:t>Collider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3754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Conditioning on Mediators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7" indent="-457200"/>
            <a:r>
              <a:rPr lang="en-US" dirty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Cigarette smoking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Lung cancer</a:t>
            </a:r>
          </a:p>
          <a:p>
            <a:pPr marL="858837" lvl="1" indent="-457200"/>
            <a:r>
              <a:rPr lang="en-US" i="1" dirty="0"/>
              <a:t>B</a:t>
            </a:r>
            <a:r>
              <a:rPr lang="en-US" dirty="0"/>
              <a:t>: DNA damage to lung </a:t>
            </a:r>
            <a:r>
              <a:rPr lang="en-US" dirty="0" smtClean="0"/>
              <a:t>cells</a:t>
            </a:r>
          </a:p>
          <a:p>
            <a:pPr marL="858837" lvl="1" indent="-457200"/>
            <a:endParaRPr lang="en-US" dirty="0"/>
          </a:p>
          <a:p>
            <a:pPr marL="858837" lvl="1" indent="-457200"/>
            <a:endParaRPr lang="en-US" dirty="0" smtClean="0"/>
          </a:p>
          <a:p>
            <a:pPr marL="1588" lvl="1" indent="0" algn="ctr">
              <a:buNone/>
            </a:pP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=1 </a:t>
            </a:r>
            <a:r>
              <a:rPr lang="en-US" dirty="0"/>
              <a:t>= 1) ≠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=0 </a:t>
            </a:r>
            <a:r>
              <a:rPr lang="en-US" dirty="0"/>
              <a:t>= 1)</a:t>
            </a:r>
            <a:endParaRPr lang="en-US" i="1" dirty="0"/>
          </a:p>
          <a:p>
            <a:pPr marL="1588" lvl="1" indent="0" algn="ctr">
              <a:buClr>
                <a:srgbClr val="60B5CC"/>
              </a:buClr>
              <a:buNone/>
            </a:pP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1) ≠ </a:t>
            </a: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0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marL="1588" lvl="1" indent="0" algn="ctr">
              <a:buClr>
                <a:srgbClr val="60B5CC"/>
              </a:buClr>
              <a:buNone/>
            </a:pP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</a:t>
            </a:r>
            <a:r>
              <a:rPr lang="en-US" dirty="0" smtClean="0">
                <a:solidFill>
                  <a:prstClr val="black"/>
                </a:solidFill>
              </a:rPr>
              <a:t>1, </a:t>
            </a:r>
            <a:r>
              <a:rPr lang="en-US" i="1" dirty="0" smtClean="0">
                <a:solidFill>
                  <a:prstClr val="black"/>
                </a:solidFill>
              </a:rPr>
              <a:t>B</a:t>
            </a:r>
            <a:r>
              <a:rPr lang="en-US" dirty="0" smtClean="0">
                <a:solidFill>
                  <a:prstClr val="black"/>
                </a:solidFill>
              </a:rPr>
              <a:t> = </a:t>
            </a:r>
            <a:r>
              <a:rPr lang="en-US" i="1" dirty="0" smtClean="0">
                <a:solidFill>
                  <a:prstClr val="black"/>
                </a:solidFill>
              </a:rPr>
              <a:t>b</a:t>
            </a:r>
            <a:r>
              <a:rPr lang="en-US" dirty="0" smtClean="0">
                <a:solidFill>
                  <a:prstClr val="black"/>
                </a:solidFill>
              </a:rPr>
              <a:t>) = </a:t>
            </a: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</a:t>
            </a:r>
            <a:r>
              <a:rPr lang="en-US" dirty="0" smtClean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i="1" dirty="0">
                <a:solidFill>
                  <a:prstClr val="black"/>
                </a:solidFill>
              </a:rPr>
              <a:t>B</a:t>
            </a:r>
            <a:r>
              <a:rPr lang="en-US" dirty="0">
                <a:solidFill>
                  <a:prstClr val="black"/>
                </a:solidFill>
              </a:rPr>
              <a:t> = </a:t>
            </a:r>
            <a:r>
              <a:rPr lang="en-US" i="1" dirty="0">
                <a:solidFill>
                  <a:prstClr val="black"/>
                </a:solidFill>
              </a:rPr>
              <a:t>b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/>
          </a:p>
          <a:p>
            <a:pPr marL="1588" lvl="1" indent="0" algn="ctr">
              <a:buClr>
                <a:srgbClr val="60B5CC"/>
              </a:buClr>
              <a:buNone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11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5" name="Picture 4" descr="Screen Shot 2020-02-01 at 3.13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127501"/>
            <a:ext cx="28575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5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69086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Conditioning on Common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7" indent="-457200"/>
            <a:r>
              <a:rPr lang="en-US" dirty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Yellow fingers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Lung cancer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Cigarette </a:t>
            </a:r>
            <a:r>
              <a:rPr lang="en-US" dirty="0" smtClean="0"/>
              <a:t>smoking</a:t>
            </a:r>
          </a:p>
          <a:p>
            <a:pPr marL="858837" lvl="1" indent="-457200"/>
            <a:endParaRPr lang="en-US" dirty="0"/>
          </a:p>
          <a:p>
            <a:pPr marL="858837" lvl="1" indent="-457200"/>
            <a:endParaRPr lang="en-US" dirty="0" smtClean="0"/>
          </a:p>
          <a:p>
            <a:pPr marL="1588" lvl="1" indent="0" algn="ctr">
              <a:buNone/>
            </a:pP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=1 </a:t>
            </a:r>
            <a:r>
              <a:rPr lang="en-US" dirty="0"/>
              <a:t>= 1) </a:t>
            </a:r>
            <a:r>
              <a:rPr lang="en-US" dirty="0" smtClean="0"/>
              <a:t>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=0 </a:t>
            </a:r>
            <a:r>
              <a:rPr lang="en-US" dirty="0"/>
              <a:t>= 1)</a:t>
            </a:r>
            <a:endParaRPr lang="en-US" i="1" dirty="0"/>
          </a:p>
          <a:p>
            <a:pPr marL="1588" lvl="1" indent="0" algn="ctr">
              <a:buClr>
                <a:srgbClr val="60B5CC"/>
              </a:buClr>
              <a:buNone/>
            </a:pP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1) ≠ </a:t>
            </a: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0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marL="1588" lvl="1" indent="0" algn="ctr">
              <a:buClr>
                <a:srgbClr val="60B5CC"/>
              </a:buClr>
              <a:buNone/>
            </a:pP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</a:t>
            </a:r>
            <a:r>
              <a:rPr lang="en-US" dirty="0" smtClean="0">
                <a:solidFill>
                  <a:prstClr val="black"/>
                </a:solidFill>
              </a:rPr>
              <a:t>1, </a:t>
            </a:r>
            <a:r>
              <a:rPr lang="en-US" i="1" dirty="0" smtClean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 = </a:t>
            </a:r>
            <a:r>
              <a:rPr lang="en-US" i="1" dirty="0" smtClean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) = </a:t>
            </a: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</a:t>
            </a:r>
            <a:r>
              <a:rPr lang="en-US" dirty="0" smtClean="0">
                <a:solidFill>
                  <a:prstClr val="black"/>
                </a:solidFill>
              </a:rPr>
              <a:t>0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i="1" dirty="0" smtClean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</a:t>
            </a:r>
            <a:r>
              <a:rPr lang="en-US" i="1" dirty="0" smtClean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/>
          </a:p>
          <a:p>
            <a:pPr marL="1588" lvl="1" indent="0" algn="ctr">
              <a:buClr>
                <a:srgbClr val="60B5CC"/>
              </a:buClr>
              <a:buNone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12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7" name="Picture 6" descr="Screen Shot 2020-02-01 at 3.1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92122"/>
            <a:ext cx="3048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7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69086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Conditioning on Common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7" indent="-457200"/>
            <a:r>
              <a:rPr lang="en-US" dirty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Rain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Sprinkler system is on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Grass is wet</a:t>
            </a:r>
          </a:p>
          <a:p>
            <a:pPr marL="858837" lvl="1" indent="-457200"/>
            <a:endParaRPr lang="en-US" dirty="0"/>
          </a:p>
          <a:p>
            <a:pPr marL="858837" lvl="1" indent="-457200"/>
            <a:endParaRPr lang="en-US" dirty="0" smtClean="0"/>
          </a:p>
          <a:p>
            <a:pPr marL="1588" lvl="1" indent="0" algn="ctr">
              <a:buNone/>
            </a:pP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=1 </a:t>
            </a:r>
            <a:r>
              <a:rPr lang="en-US" dirty="0"/>
              <a:t>= 1) </a:t>
            </a:r>
            <a:r>
              <a:rPr lang="en-US" dirty="0" smtClean="0"/>
              <a:t>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=0 </a:t>
            </a:r>
            <a:r>
              <a:rPr lang="en-US" dirty="0"/>
              <a:t>= 1)</a:t>
            </a:r>
            <a:endParaRPr lang="en-US" i="1" dirty="0"/>
          </a:p>
          <a:p>
            <a:pPr marL="1588" lvl="1" indent="0" algn="ctr">
              <a:buClr>
                <a:srgbClr val="60B5CC"/>
              </a:buClr>
              <a:buNone/>
            </a:pP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1) </a:t>
            </a:r>
            <a:r>
              <a:rPr lang="en-US" dirty="0" smtClean="0">
                <a:solidFill>
                  <a:prstClr val="black"/>
                </a:solidFill>
              </a:rPr>
              <a:t>= </a:t>
            </a: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0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marL="1588" lvl="1" indent="0" algn="ctr">
              <a:buClr>
                <a:srgbClr val="60B5CC"/>
              </a:buClr>
              <a:buNone/>
            </a:pPr>
            <a:r>
              <a:rPr lang="en-US" dirty="0" err="1" smtClean="0">
                <a:solidFill>
                  <a:prstClr val="black"/>
                </a:solidFill>
              </a:rPr>
              <a:t>Pr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i="1" dirty="0" smtClean="0">
                <a:solidFill>
                  <a:prstClr val="black"/>
                </a:solidFill>
              </a:rPr>
              <a:t>Y</a:t>
            </a:r>
            <a:r>
              <a:rPr lang="en-US" i="1" baseline="300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= 1 | </a:t>
            </a:r>
            <a:r>
              <a:rPr lang="en-US" i="1" dirty="0" smtClean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 = 1, </a:t>
            </a:r>
            <a:r>
              <a:rPr lang="en-US" i="1" dirty="0" smtClean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 = </a:t>
            </a:r>
            <a:r>
              <a:rPr lang="en-US" i="1" dirty="0" smtClean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) ≠ </a:t>
            </a:r>
            <a:r>
              <a:rPr lang="en-US" dirty="0" err="1" smtClean="0">
                <a:solidFill>
                  <a:prstClr val="black"/>
                </a:solidFill>
              </a:rPr>
              <a:t>Pr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i="1" dirty="0" smtClean="0">
                <a:solidFill>
                  <a:prstClr val="black"/>
                </a:solidFill>
              </a:rPr>
              <a:t>Y</a:t>
            </a:r>
            <a:r>
              <a:rPr lang="en-US" i="1" baseline="300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= 1 | </a:t>
            </a:r>
            <a:r>
              <a:rPr lang="en-US" i="1" dirty="0" smtClean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 = 0, </a:t>
            </a:r>
            <a:r>
              <a:rPr lang="en-US" i="1" dirty="0" smtClean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 = </a:t>
            </a:r>
            <a:r>
              <a:rPr lang="en-US" i="1" dirty="0" smtClean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 smtClean="0"/>
          </a:p>
          <a:p>
            <a:pPr marL="1588" lvl="1" indent="0" algn="ctr">
              <a:buClr>
                <a:srgbClr val="60B5CC"/>
              </a:buClr>
              <a:buNone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13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5" name="Picture 4" descr="Screen Shot 2020-02-01 at 3.13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4073979"/>
            <a:ext cx="4318000" cy="85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8713" y="2013858"/>
            <a:ext cx="3156858" cy="1902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orbel"/>
                <a:cs typeface="Corbel"/>
              </a:rPr>
              <a:t>Selection Bias!</a:t>
            </a:r>
          </a:p>
          <a:p>
            <a:pPr algn="ctr">
              <a:buNone/>
            </a:pPr>
            <a:r>
              <a:rPr lang="en-US" dirty="0" smtClean="0">
                <a:latin typeface="Corbel"/>
                <a:cs typeface="Corbel"/>
              </a:rPr>
              <a:t>Results in lack of conditional exchangeability</a:t>
            </a:r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0527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69086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Consequences of Colliders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7" indent="-457200"/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Rain</a:t>
            </a:r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Sprinkler system is on</a:t>
            </a:r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Grass is </a:t>
            </a:r>
            <a:r>
              <a:rPr lang="en-US" dirty="0" smtClean="0"/>
              <a:t>wet</a:t>
            </a:r>
          </a:p>
          <a:p>
            <a:pPr marL="858837" lvl="1" indent="-457200"/>
            <a:r>
              <a:rPr lang="en-US" i="1" dirty="0" smtClean="0"/>
              <a:t>S</a:t>
            </a:r>
            <a:r>
              <a:rPr lang="en-US" dirty="0" smtClean="0"/>
              <a:t>: Soil is saturated</a:t>
            </a:r>
          </a:p>
          <a:p>
            <a:pPr marL="858837" lvl="1" indent="-457200"/>
            <a:endParaRPr lang="en-US" dirty="0"/>
          </a:p>
          <a:p>
            <a:pPr marL="858837" lvl="1" indent="-457200"/>
            <a:endParaRPr lang="en-US" dirty="0" smtClean="0"/>
          </a:p>
          <a:p>
            <a:pPr marL="0" lvl="1" indent="0" algn="ctr">
              <a:buNone/>
            </a:pPr>
            <a:r>
              <a:rPr lang="en-US" dirty="0" err="1" smtClean="0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1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i="1" dirty="0" smtClean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</a:t>
            </a:r>
            <a:r>
              <a:rPr lang="en-US" i="1" dirty="0" smtClean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dirty="0">
                <a:solidFill>
                  <a:prstClr val="black"/>
                </a:solidFill>
              </a:rPr>
              <a:t>≠ </a:t>
            </a: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0, </a:t>
            </a:r>
            <a:r>
              <a:rPr lang="en-US" i="1" dirty="0" smtClean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</a:t>
            </a:r>
            <a:r>
              <a:rPr lang="en-US" i="1" dirty="0" smtClean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/>
          </a:p>
          <a:p>
            <a:pPr marL="858837" lvl="1" indent="-457200"/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14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5" name="Picture 4" descr="Screen Shot 2020-02-01 at 3.13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95" y="4524826"/>
            <a:ext cx="61595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6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en-US" dirty="0" smtClean="0"/>
              <a:t>Statistical association between two variables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may be due to:</a:t>
            </a:r>
          </a:p>
          <a:p>
            <a:pPr marL="633412" indent="-514350">
              <a:buFont typeface="+mj-lt"/>
              <a:buAutoNum type="arabicPeriod"/>
            </a:pPr>
            <a:r>
              <a:rPr lang="en-US" i="1" dirty="0" smtClean="0"/>
              <a:t>R</a:t>
            </a:r>
            <a:r>
              <a:rPr lang="en-US" dirty="0" smtClean="0"/>
              <a:t>andom fluctuation</a:t>
            </a:r>
          </a:p>
          <a:p>
            <a:pPr marL="633412" indent="-514350">
              <a:buFont typeface="+mj-lt"/>
              <a:buAutoNum type="arabicPeriod"/>
            </a:pPr>
            <a:r>
              <a:rPr lang="en-US" b="1" i="1" dirty="0" smtClean="0"/>
              <a:t> A</a:t>
            </a:r>
            <a:r>
              <a:rPr lang="en-US" b="1" dirty="0" smtClean="0"/>
              <a:t> causing </a:t>
            </a:r>
            <a:r>
              <a:rPr lang="en-US" b="1" i="1" dirty="0" smtClean="0"/>
              <a:t>Y</a:t>
            </a:r>
          </a:p>
          <a:p>
            <a:pPr marL="633412" indent="-514350">
              <a:buFont typeface="+mj-lt"/>
              <a:buAutoNum type="arabicPeriod"/>
            </a:pPr>
            <a:r>
              <a:rPr lang="en-US" i="1" dirty="0" smtClean="0"/>
              <a:t>Y</a:t>
            </a:r>
            <a:r>
              <a:rPr lang="en-US" dirty="0" smtClean="0"/>
              <a:t> causing </a:t>
            </a:r>
            <a:r>
              <a:rPr lang="en-US" i="1" dirty="0" smtClean="0"/>
              <a:t>A</a:t>
            </a:r>
          </a:p>
          <a:p>
            <a:pPr marL="633412" indent="-514350">
              <a:buFont typeface="+mj-lt"/>
              <a:buAutoNum type="arabicPeriod"/>
            </a:pP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sharing a common cause</a:t>
            </a:r>
          </a:p>
          <a:p>
            <a:pPr marL="633412" indent="-514350">
              <a:buFont typeface="+mj-lt"/>
              <a:buAutoNum type="arabicPeriod"/>
            </a:pPr>
            <a:r>
              <a:rPr lang="en-US" i="1" dirty="0" smtClean="0"/>
              <a:t>C</a:t>
            </a:r>
            <a:r>
              <a:rPr lang="en-US" dirty="0" smtClean="0"/>
              <a:t>onditioning on a common effect of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endParaRPr lang="en-US" dirty="0"/>
          </a:p>
          <a:p>
            <a:pPr marL="119062" indent="0">
              <a:buNone/>
            </a:pPr>
            <a:endParaRPr 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15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3852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we can use this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Eliminating four of these explanations is usually the goal of an analysis</a:t>
            </a:r>
          </a:p>
          <a:p>
            <a:pPr eaLnBrk="1" hangingPunct="1"/>
            <a:r>
              <a:rPr lang="en-US" altLang="en-US" dirty="0" smtClean="0"/>
              <a:t>Knowing </a:t>
            </a:r>
            <a:r>
              <a:rPr lang="en-US" altLang="en-US" dirty="0"/>
              <a:t>these five sources of statistical association helps identify the (set of) causal structure(s) that could have generated the observed statistical </a:t>
            </a:r>
            <a:r>
              <a:rPr lang="en-US" altLang="en-US" dirty="0" smtClean="0"/>
              <a:t>associations</a:t>
            </a:r>
            <a:endParaRPr lang="en-US" alt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16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7699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D-separation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4675" indent="-457200"/>
            <a:r>
              <a:rPr lang="en-US" dirty="0" smtClean="0"/>
              <a:t>Set of graphical rules to decide whether two variables are</a:t>
            </a:r>
          </a:p>
          <a:p>
            <a:pPr marL="866775" lvl="1" indent="-457200"/>
            <a:r>
              <a:rPr lang="en-US" dirty="0" smtClean="0"/>
              <a:t>D-separated: independent</a:t>
            </a:r>
          </a:p>
          <a:p>
            <a:pPr marL="866775" lvl="1" indent="-457200"/>
            <a:r>
              <a:rPr lang="en-US" dirty="0"/>
              <a:t>D</a:t>
            </a:r>
            <a:r>
              <a:rPr lang="en-US" dirty="0" smtClean="0"/>
              <a:t>-connected: associated (in general)</a:t>
            </a:r>
          </a:p>
          <a:p>
            <a:pPr marL="574675" indent="-457200"/>
            <a:r>
              <a:rPr lang="en-US" dirty="0" smtClean="0"/>
              <a:t>If two variables are d-separated</a:t>
            </a:r>
          </a:p>
          <a:p>
            <a:pPr marL="866775" lvl="1" indent="-457200"/>
            <a:r>
              <a:rPr lang="en-US" dirty="0" smtClean="0"/>
              <a:t>Without conditioning on any other variables in the DAG, then they are marginally independent</a:t>
            </a:r>
          </a:p>
          <a:p>
            <a:pPr marL="866775" lvl="1" indent="-457200"/>
            <a:r>
              <a:rPr lang="en-US" dirty="0" smtClean="0"/>
              <a:t>After conditioning on a set of other variables, then they are conditionally independent</a:t>
            </a:r>
            <a:endParaRPr lang="en-US" dirty="0"/>
          </a:p>
          <a:p>
            <a:pPr marL="866775" lvl="1" indent="-457200"/>
            <a:endParaRPr lang="en-US" dirty="0" smtClean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17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9827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4675" indent="-457200"/>
            <a:r>
              <a:rPr lang="en-US" dirty="0" smtClean="0"/>
              <a:t>Ancestors / Descendants</a:t>
            </a:r>
          </a:p>
          <a:p>
            <a:pPr marL="866775" lvl="1" indent="-457200"/>
            <a:r>
              <a:rPr lang="en-US" dirty="0" smtClean="0"/>
              <a:t>Parents / Children</a:t>
            </a:r>
          </a:p>
          <a:p>
            <a:pPr marL="574675" indent="-457200"/>
            <a:r>
              <a:rPr lang="en-US" dirty="0" smtClean="0"/>
              <a:t>Path: a route that connects two variables by following a sequence of edges such that the route visits no variable more than once</a:t>
            </a:r>
          </a:p>
          <a:p>
            <a:pPr marL="866775" lvl="1" indent="-457200"/>
            <a:r>
              <a:rPr lang="en-US" dirty="0" smtClean="0"/>
              <a:t>A </a:t>
            </a:r>
            <a:r>
              <a:rPr lang="en-US" u="sng" dirty="0"/>
              <a:t>causal path</a:t>
            </a:r>
            <a:r>
              <a:rPr lang="en-US" dirty="0"/>
              <a:t> consists entirely of edges with their arrows pointing in the same </a:t>
            </a:r>
            <a:r>
              <a:rPr lang="en-US" dirty="0" smtClean="0"/>
              <a:t>direction</a:t>
            </a:r>
          </a:p>
          <a:p>
            <a:pPr marL="574675" indent="-457200"/>
            <a:r>
              <a:rPr lang="en-US" dirty="0" smtClean="0"/>
              <a:t>Paths can be either blocked or open according to the following graphical rules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18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7241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 are no variables being </a:t>
            </a:r>
            <a:r>
              <a:rPr lang="en-US" dirty="0" smtClean="0"/>
              <a:t>conditioned on</a:t>
            </a:r>
            <a:r>
              <a:rPr lang="en-US" dirty="0"/>
              <a:t>, a path is blocked if and only if </a:t>
            </a:r>
            <a:r>
              <a:rPr lang="en-US" dirty="0" smtClean="0"/>
              <a:t>two arrowheads </a:t>
            </a:r>
            <a:r>
              <a:rPr lang="en-US" dirty="0"/>
              <a:t>on the path collide at </a:t>
            </a:r>
            <a:r>
              <a:rPr lang="en-US" dirty="0" smtClean="0"/>
              <a:t>some variable </a:t>
            </a:r>
            <a:r>
              <a:rPr lang="en-US" dirty="0"/>
              <a:t>on the </a:t>
            </a:r>
            <a:r>
              <a:rPr lang="en-US" dirty="0" smtClean="0"/>
              <a:t>path</a:t>
            </a:r>
          </a:p>
          <a:p>
            <a:r>
              <a:rPr lang="en-US" dirty="0" smtClean="0"/>
              <a:t>E.g., </a:t>
            </a:r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  </a:t>
            </a:r>
            <a:r>
              <a:rPr lang="en-US" i="1" dirty="0" smtClean="0"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 is open, but </a:t>
            </a:r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A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 </a:t>
            </a:r>
            <a:r>
              <a:rPr lang="en-US" i="1" dirty="0">
                <a:sym typeface="Wingdings"/>
              </a:rPr>
              <a:t>Y</a:t>
            </a:r>
            <a:r>
              <a:rPr lang="en-US" dirty="0">
                <a:sym typeface="Wingdings"/>
              </a:rPr>
              <a:t> is </a:t>
            </a:r>
            <a:r>
              <a:rPr lang="en-US" dirty="0" smtClean="0">
                <a:sym typeface="Wingdings"/>
              </a:rPr>
              <a:t>blocked</a:t>
            </a:r>
            <a:endParaRPr lang="en-US" dirty="0">
              <a:sym typeface="Wingdings"/>
            </a:endParaRPr>
          </a:p>
          <a:p>
            <a:pPr marL="119062" indent="0" algn="ctr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19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8003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Organization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4125" y="1584562"/>
            <a:ext cx="8511446" cy="45658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Overview of DAGs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DAGs </a:t>
            </a:r>
            <a:r>
              <a:rPr lang="en-US" altLang="en-US" dirty="0"/>
              <a:t>for </a:t>
            </a:r>
            <a:r>
              <a:rPr lang="en-US" altLang="en-US" dirty="0" smtClean="0"/>
              <a:t>Common Problems </a:t>
            </a:r>
            <a:r>
              <a:rPr lang="en-US" altLang="en-US" dirty="0"/>
              <a:t>in </a:t>
            </a:r>
            <a:r>
              <a:rPr lang="en-US" altLang="en-US" dirty="0" smtClean="0"/>
              <a:t>Epidemiology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Confounding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Selection Bias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Measurement Bias</a:t>
            </a:r>
          </a:p>
          <a:p>
            <a:pPr lvl="1" eaLnBrk="1" hangingPunct="1"/>
            <a:r>
              <a:rPr lang="en-US" altLang="en-US" dirty="0" smtClean="0"/>
              <a:t>Bias in RCTs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Limitations of DAGs</a:t>
            </a:r>
          </a:p>
          <a:p>
            <a:pPr marL="862012" indent="-742950" eaLnBrk="1" hangingPunct="1"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1258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Any path that contains a </a:t>
            </a:r>
            <a:r>
              <a:rPr lang="en-US" dirty="0" err="1" smtClean="0"/>
              <a:t>noncollider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has been conditioned on </a:t>
            </a:r>
            <a:r>
              <a:rPr lang="en-US" dirty="0" smtClean="0"/>
              <a:t>is blocked</a:t>
            </a:r>
          </a:p>
          <a:p>
            <a:r>
              <a:rPr lang="en-US" dirty="0" smtClean="0"/>
              <a:t>E.g., </a:t>
            </a:r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A</a:t>
            </a:r>
            <a:r>
              <a:rPr lang="en-US" dirty="0">
                <a:sym typeface="Wingdings"/>
              </a:rPr>
              <a:t>  </a:t>
            </a:r>
            <a:r>
              <a:rPr lang="en-US" i="1" dirty="0">
                <a:sym typeface="Wingdings"/>
              </a:rPr>
              <a:t>Y</a:t>
            </a:r>
            <a:r>
              <a:rPr lang="en-US" dirty="0">
                <a:sym typeface="Wingdings"/>
              </a:rPr>
              <a:t>  </a:t>
            </a:r>
            <a:r>
              <a:rPr lang="en-US" dirty="0" smtClean="0">
                <a:sym typeface="Wingdings"/>
              </a:rPr>
              <a:t>is blocked after conditioning on </a:t>
            </a:r>
            <a:r>
              <a:rPr lang="en-US" i="1" dirty="0" smtClean="0">
                <a:sym typeface="Wingdings"/>
              </a:rPr>
              <a:t>A</a:t>
            </a:r>
          </a:p>
          <a:p>
            <a:r>
              <a:rPr lang="en-US" dirty="0" smtClean="0">
                <a:sym typeface="Wingdings"/>
              </a:rPr>
              <a:t>We use a box around a variable to indicate that we are conditioning on it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20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1864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collider that has been conditioned on does not block a path</a:t>
            </a:r>
          </a:p>
          <a:p>
            <a:r>
              <a:rPr lang="en-US" dirty="0" smtClean="0">
                <a:sym typeface="Wingdings"/>
              </a:rPr>
              <a:t>E.g., </a:t>
            </a:r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A</a:t>
            </a:r>
            <a:r>
              <a:rPr lang="en-US" dirty="0">
                <a:sym typeface="Wingdings"/>
              </a:rPr>
              <a:t>  </a:t>
            </a:r>
            <a:r>
              <a:rPr lang="en-US" i="1" dirty="0">
                <a:sym typeface="Wingdings"/>
              </a:rPr>
              <a:t>Y</a:t>
            </a:r>
            <a:r>
              <a:rPr lang="en-US" dirty="0">
                <a:sym typeface="Wingdings"/>
              </a:rPr>
              <a:t> is </a:t>
            </a:r>
            <a:r>
              <a:rPr lang="en-US" dirty="0" smtClean="0">
                <a:sym typeface="Wingdings"/>
              </a:rPr>
              <a:t>open after conditioning on </a:t>
            </a:r>
            <a:r>
              <a:rPr lang="en-US" i="1" dirty="0" smtClean="0">
                <a:sym typeface="Wingdings"/>
              </a:rPr>
              <a:t>A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21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7533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collider that has a descendant </a:t>
            </a:r>
            <a:r>
              <a:rPr lang="en-US" dirty="0" smtClean="0"/>
              <a:t>that has </a:t>
            </a:r>
            <a:r>
              <a:rPr lang="en-US" dirty="0"/>
              <a:t>been conditioned on does </a:t>
            </a:r>
            <a:r>
              <a:rPr lang="en-US" dirty="0" smtClean="0"/>
              <a:t>not block </a:t>
            </a:r>
            <a:r>
              <a:rPr lang="en-US" dirty="0"/>
              <a:t>a </a:t>
            </a:r>
            <a:r>
              <a:rPr lang="en-US" dirty="0" smtClean="0"/>
              <a:t>path</a:t>
            </a:r>
          </a:p>
          <a:p>
            <a:r>
              <a:rPr lang="en-US" dirty="0" smtClean="0">
                <a:sym typeface="Wingdings"/>
              </a:rPr>
              <a:t>E.g</a:t>
            </a:r>
            <a:r>
              <a:rPr lang="en-US" dirty="0">
                <a:sym typeface="Wingdings"/>
              </a:rPr>
              <a:t>., but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A</a:t>
            </a:r>
            <a:r>
              <a:rPr lang="en-US" dirty="0">
                <a:sym typeface="Wingdings"/>
              </a:rPr>
              <a:t>  </a:t>
            </a:r>
            <a:r>
              <a:rPr lang="en-US" i="1" dirty="0">
                <a:sym typeface="Wingdings"/>
              </a:rPr>
              <a:t>Y</a:t>
            </a:r>
            <a:r>
              <a:rPr lang="en-US" dirty="0">
                <a:sym typeface="Wingdings"/>
              </a:rPr>
              <a:t> is open after conditioning on </a:t>
            </a:r>
            <a:r>
              <a:rPr lang="en-US" i="1" dirty="0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, a descendent of the collider </a:t>
            </a:r>
            <a:r>
              <a:rPr lang="en-US" i="1" dirty="0" smtClean="0">
                <a:sym typeface="Wingdings"/>
              </a:rPr>
              <a:t>A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22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053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Demonstrating 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all back door paths</a:t>
            </a:r>
          </a:p>
          <a:p>
            <a:pPr lvl="1"/>
            <a:r>
              <a:rPr lang="en-US" dirty="0" smtClean="0">
                <a:sym typeface="Wingdings"/>
              </a:rPr>
              <a:t>I.e., condition on all common prior causes</a:t>
            </a:r>
          </a:p>
          <a:p>
            <a:r>
              <a:rPr lang="en-US" dirty="0" smtClean="0">
                <a:sym typeface="Wingdings"/>
              </a:rPr>
              <a:t>Measure all front door paths</a:t>
            </a:r>
          </a:p>
          <a:p>
            <a:r>
              <a:rPr lang="en-US" dirty="0" smtClean="0">
                <a:sym typeface="Wingdings"/>
              </a:rPr>
              <a:t>Use an instrumental variable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23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3136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Research Design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You are interested in estimating the effect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/>
              <a:t>on </a:t>
            </a:r>
            <a:r>
              <a:rPr lang="en-US" altLang="en-US" i="1" dirty="0" smtClean="0"/>
              <a:t>Y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Imagine </a:t>
            </a:r>
            <a:r>
              <a:rPr lang="en-US" altLang="en-US" dirty="0" smtClean="0"/>
              <a:t>the </a:t>
            </a:r>
            <a:r>
              <a:rPr lang="en-US" altLang="en-US" dirty="0"/>
              <a:t>most </a:t>
            </a:r>
            <a:r>
              <a:rPr lang="en-US" altLang="en-US" dirty="0" smtClean="0"/>
              <a:t>plausible </a:t>
            </a:r>
            <a:r>
              <a:rPr lang="en-US" altLang="en-US" dirty="0"/>
              <a:t>the ways the world might </a:t>
            </a:r>
            <a:r>
              <a:rPr lang="en-US" altLang="en-US" dirty="0" smtClean="0"/>
              <a:t>work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If the world worked like this or like that, would your analysis plan successfully identify the effect of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/>
              <a:t>on </a:t>
            </a:r>
            <a:r>
              <a:rPr lang="en-US" altLang="en-US" i="1" dirty="0" smtClean="0"/>
              <a:t>Y?</a:t>
            </a: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assumptions do you have to make to interpret your statistical association as a causal effect?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24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946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Quizlet: Can you test which DAG is correct if you have data on these variables?</a:t>
            </a:r>
            <a:endParaRPr lang="en-US" dirty="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824262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11" name="AutoShape 28"/>
          <p:cNvCxnSpPr>
            <a:cxnSpLocks noChangeShapeType="1"/>
            <a:stCxn id="10" idx="2"/>
            <a:endCxn id="19" idx="0"/>
          </p:cNvCxnSpPr>
          <p:nvPr/>
        </p:nvCxnSpPr>
        <p:spPr bwMode="auto">
          <a:xfrm>
            <a:off x="2096519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29"/>
          <p:cNvCxnSpPr>
            <a:cxnSpLocks noChangeShapeType="1"/>
            <a:stCxn id="13" idx="2"/>
            <a:endCxn id="10" idx="0"/>
          </p:cNvCxnSpPr>
          <p:nvPr/>
        </p:nvCxnSpPr>
        <p:spPr bwMode="auto">
          <a:xfrm>
            <a:off x="1593282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321025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417993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17" name="AutoShape 34"/>
          <p:cNvCxnSpPr>
            <a:cxnSpLocks noChangeShapeType="1"/>
            <a:stCxn id="16" idx="2"/>
            <a:endCxn id="10" idx="0"/>
          </p:cNvCxnSpPr>
          <p:nvPr/>
        </p:nvCxnSpPr>
        <p:spPr bwMode="auto">
          <a:xfrm flipH="1">
            <a:off x="2096519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824261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845694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22" name="AutoShape 29"/>
          <p:cNvCxnSpPr>
            <a:cxnSpLocks noChangeShapeType="1"/>
            <a:stCxn id="18" idx="2"/>
            <a:endCxn id="13" idx="0"/>
          </p:cNvCxnSpPr>
          <p:nvPr/>
        </p:nvCxnSpPr>
        <p:spPr bwMode="auto">
          <a:xfrm flipH="1">
            <a:off x="1593282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9"/>
          <p:cNvCxnSpPr>
            <a:cxnSpLocks noChangeShapeType="1"/>
            <a:stCxn id="18" idx="2"/>
            <a:endCxn id="16" idx="0"/>
          </p:cNvCxnSpPr>
          <p:nvPr/>
        </p:nvCxnSpPr>
        <p:spPr bwMode="auto">
          <a:xfrm>
            <a:off x="2096518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395151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32" name="AutoShape 28"/>
          <p:cNvCxnSpPr>
            <a:cxnSpLocks noChangeShapeType="1"/>
            <a:stCxn id="38" idx="0"/>
            <a:endCxn id="31" idx="2"/>
          </p:cNvCxnSpPr>
          <p:nvPr/>
        </p:nvCxnSpPr>
        <p:spPr bwMode="auto">
          <a:xfrm flipH="1" flipV="1">
            <a:off x="4667408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9"/>
          <p:cNvCxnSpPr>
            <a:cxnSpLocks noChangeShapeType="1"/>
            <a:stCxn id="34" idx="2"/>
            <a:endCxn id="31" idx="0"/>
          </p:cNvCxnSpPr>
          <p:nvPr/>
        </p:nvCxnSpPr>
        <p:spPr bwMode="auto">
          <a:xfrm>
            <a:off x="4164171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891914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988882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36" name="AutoShape 34"/>
          <p:cNvCxnSpPr>
            <a:cxnSpLocks noChangeShapeType="1"/>
            <a:stCxn id="35" idx="2"/>
            <a:endCxn id="31" idx="0"/>
          </p:cNvCxnSpPr>
          <p:nvPr/>
        </p:nvCxnSpPr>
        <p:spPr bwMode="auto">
          <a:xfrm flipH="1">
            <a:off x="4667408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395150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416583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39" name="AutoShape 29"/>
          <p:cNvCxnSpPr>
            <a:cxnSpLocks noChangeShapeType="1"/>
            <a:stCxn id="37" idx="2"/>
            <a:endCxn id="34" idx="0"/>
          </p:cNvCxnSpPr>
          <p:nvPr/>
        </p:nvCxnSpPr>
        <p:spPr bwMode="auto">
          <a:xfrm flipH="1">
            <a:off x="4164171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29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667407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35429" y="5159436"/>
            <a:ext cx="7692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If you know that one of these two causal structures generated the data, and you have perfect measures of all 5 variables, can you tell which one is correct?</a:t>
            </a:r>
          </a:p>
        </p:txBody>
      </p:sp>
      <p:sp>
        <p:nvSpPr>
          <p:cNvPr id="2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25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3469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Quizlet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824262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11" name="AutoShape 28"/>
          <p:cNvCxnSpPr>
            <a:cxnSpLocks noChangeShapeType="1"/>
            <a:stCxn id="10" idx="2"/>
            <a:endCxn id="19" idx="0"/>
          </p:cNvCxnSpPr>
          <p:nvPr/>
        </p:nvCxnSpPr>
        <p:spPr bwMode="auto">
          <a:xfrm>
            <a:off x="2096519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29"/>
          <p:cNvCxnSpPr>
            <a:cxnSpLocks noChangeShapeType="1"/>
            <a:stCxn id="13" idx="2"/>
            <a:endCxn id="10" idx="0"/>
          </p:cNvCxnSpPr>
          <p:nvPr/>
        </p:nvCxnSpPr>
        <p:spPr bwMode="auto">
          <a:xfrm>
            <a:off x="1593282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321025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417993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17" name="AutoShape 34"/>
          <p:cNvCxnSpPr>
            <a:cxnSpLocks noChangeShapeType="1"/>
            <a:stCxn id="16" idx="2"/>
            <a:endCxn id="10" idx="0"/>
          </p:cNvCxnSpPr>
          <p:nvPr/>
        </p:nvCxnSpPr>
        <p:spPr bwMode="auto">
          <a:xfrm flipH="1">
            <a:off x="2096519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824261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845694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22" name="AutoShape 29"/>
          <p:cNvCxnSpPr>
            <a:cxnSpLocks noChangeShapeType="1"/>
            <a:stCxn id="18" idx="2"/>
            <a:endCxn id="13" idx="0"/>
          </p:cNvCxnSpPr>
          <p:nvPr/>
        </p:nvCxnSpPr>
        <p:spPr bwMode="auto">
          <a:xfrm flipH="1">
            <a:off x="1593282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9"/>
          <p:cNvCxnSpPr>
            <a:cxnSpLocks noChangeShapeType="1"/>
            <a:stCxn id="18" idx="2"/>
            <a:endCxn id="16" idx="0"/>
          </p:cNvCxnSpPr>
          <p:nvPr/>
        </p:nvCxnSpPr>
        <p:spPr bwMode="auto">
          <a:xfrm>
            <a:off x="2096518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395151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32" name="AutoShape 28"/>
          <p:cNvCxnSpPr>
            <a:cxnSpLocks noChangeShapeType="1"/>
            <a:stCxn id="38" idx="0"/>
            <a:endCxn id="31" idx="2"/>
          </p:cNvCxnSpPr>
          <p:nvPr/>
        </p:nvCxnSpPr>
        <p:spPr bwMode="auto">
          <a:xfrm flipH="1" flipV="1">
            <a:off x="4667408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9"/>
          <p:cNvCxnSpPr>
            <a:cxnSpLocks noChangeShapeType="1"/>
            <a:stCxn id="34" idx="2"/>
            <a:endCxn id="31" idx="0"/>
          </p:cNvCxnSpPr>
          <p:nvPr/>
        </p:nvCxnSpPr>
        <p:spPr bwMode="auto">
          <a:xfrm>
            <a:off x="4164171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891914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988882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36" name="AutoShape 34"/>
          <p:cNvCxnSpPr>
            <a:cxnSpLocks noChangeShapeType="1"/>
            <a:stCxn id="35" idx="2"/>
            <a:endCxn id="31" idx="0"/>
          </p:cNvCxnSpPr>
          <p:nvPr/>
        </p:nvCxnSpPr>
        <p:spPr bwMode="auto">
          <a:xfrm flipH="1">
            <a:off x="4667408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395150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416583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39" name="AutoShape 29"/>
          <p:cNvCxnSpPr>
            <a:cxnSpLocks noChangeShapeType="1"/>
            <a:stCxn id="37" idx="2"/>
            <a:endCxn id="34" idx="0"/>
          </p:cNvCxnSpPr>
          <p:nvPr/>
        </p:nvCxnSpPr>
        <p:spPr bwMode="auto">
          <a:xfrm flipH="1">
            <a:off x="4164171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29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667407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35430" y="5159436"/>
            <a:ext cx="2410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, X</a:t>
            </a:r>
            <a:r>
              <a:rPr lang="en-US" sz="1800" baseline="-25000" dirty="0"/>
              <a:t>2</a:t>
            </a:r>
            <a:r>
              <a:rPr lang="en-US" sz="1800" dirty="0"/>
              <a:t>, and X</a:t>
            </a:r>
            <a:r>
              <a:rPr lang="en-US" sz="1800" baseline="-25000" dirty="0"/>
              <a:t>3</a:t>
            </a:r>
            <a:r>
              <a:rPr lang="en-US" sz="1800" dirty="0"/>
              <a:t> predict X</a:t>
            </a:r>
            <a:r>
              <a:rPr lang="en-US" sz="1800" baseline="-25000" dirty="0"/>
              <a:t>5</a:t>
            </a:r>
            <a:r>
              <a:rPr lang="en-US" sz="1800" dirty="0"/>
              <a:t>, but are independent of X</a:t>
            </a:r>
            <a:r>
              <a:rPr lang="en-US" sz="1800" baseline="-25000" dirty="0"/>
              <a:t>5</a:t>
            </a:r>
            <a:r>
              <a:rPr lang="en-US" sz="1800" dirty="0"/>
              <a:t> conditional on X</a:t>
            </a:r>
            <a:r>
              <a:rPr lang="en-US" sz="1800" baseline="-25000" dirty="0"/>
              <a:t>4</a:t>
            </a:r>
            <a:r>
              <a:rPr lang="en-US" sz="1800" dirty="0"/>
              <a:t>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0A6BCCA-CDD1-4E2B-9124-EE1746B3C943}"/>
              </a:ext>
            </a:extLst>
          </p:cNvPr>
          <p:cNvSpPr txBox="1"/>
          <p:nvPr/>
        </p:nvSpPr>
        <p:spPr>
          <a:xfrm>
            <a:off x="3659366" y="4811099"/>
            <a:ext cx="2314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, X</a:t>
            </a:r>
            <a:r>
              <a:rPr lang="en-US" sz="1800" baseline="-25000" dirty="0"/>
              <a:t>2</a:t>
            </a:r>
            <a:r>
              <a:rPr lang="en-US" sz="1800" dirty="0"/>
              <a:t>, and X</a:t>
            </a:r>
            <a:r>
              <a:rPr lang="en-US" sz="1800" baseline="-25000" dirty="0"/>
              <a:t>3</a:t>
            </a:r>
            <a:r>
              <a:rPr lang="en-US" sz="1800" dirty="0"/>
              <a:t> are independent of X</a:t>
            </a:r>
            <a:r>
              <a:rPr lang="en-US" sz="1800" baseline="-25000" dirty="0"/>
              <a:t>5</a:t>
            </a:r>
            <a:r>
              <a:rPr lang="en-US" sz="1800" dirty="0"/>
              <a:t>, unless you condition on X</a:t>
            </a:r>
            <a:r>
              <a:rPr lang="en-US" sz="1800" baseline="-25000" dirty="0"/>
              <a:t>4, </a:t>
            </a:r>
            <a:r>
              <a:rPr lang="en-US" sz="1800" dirty="0"/>
              <a:t>when they become associated with X</a:t>
            </a:r>
            <a:r>
              <a:rPr lang="en-US" sz="1800" baseline="-25000" dirty="0"/>
              <a:t>5</a:t>
            </a:r>
            <a:endParaRPr lang="en-US" sz="1800" dirty="0"/>
          </a:p>
        </p:txBody>
      </p:sp>
      <p:sp>
        <p:nvSpPr>
          <p:cNvPr id="2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26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8866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Quizlet: Can you test which DAG is correct if you have data on these variables?</a:t>
            </a:r>
            <a:endParaRPr lang="en-US" dirty="0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824262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11" name="AutoShape 28"/>
          <p:cNvCxnSpPr>
            <a:cxnSpLocks noChangeShapeType="1"/>
            <a:stCxn id="10" idx="2"/>
            <a:endCxn id="19" idx="0"/>
          </p:cNvCxnSpPr>
          <p:nvPr/>
        </p:nvCxnSpPr>
        <p:spPr bwMode="auto">
          <a:xfrm>
            <a:off x="2096519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29"/>
          <p:cNvCxnSpPr>
            <a:cxnSpLocks noChangeShapeType="1"/>
            <a:stCxn id="13" idx="2"/>
            <a:endCxn id="10" idx="0"/>
          </p:cNvCxnSpPr>
          <p:nvPr/>
        </p:nvCxnSpPr>
        <p:spPr bwMode="auto">
          <a:xfrm>
            <a:off x="1593282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321025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417993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17" name="AutoShape 34"/>
          <p:cNvCxnSpPr>
            <a:cxnSpLocks noChangeShapeType="1"/>
            <a:stCxn id="16" idx="2"/>
            <a:endCxn id="10" idx="0"/>
          </p:cNvCxnSpPr>
          <p:nvPr/>
        </p:nvCxnSpPr>
        <p:spPr bwMode="auto">
          <a:xfrm flipH="1">
            <a:off x="2096519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824261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845694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22" name="AutoShape 29"/>
          <p:cNvCxnSpPr>
            <a:cxnSpLocks noChangeShapeType="1"/>
            <a:stCxn id="18" idx="2"/>
            <a:endCxn id="13" idx="0"/>
          </p:cNvCxnSpPr>
          <p:nvPr/>
        </p:nvCxnSpPr>
        <p:spPr bwMode="auto">
          <a:xfrm flipH="1">
            <a:off x="1593282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9"/>
          <p:cNvCxnSpPr>
            <a:cxnSpLocks noChangeShapeType="1"/>
            <a:stCxn id="18" idx="2"/>
            <a:endCxn id="16" idx="0"/>
          </p:cNvCxnSpPr>
          <p:nvPr/>
        </p:nvCxnSpPr>
        <p:spPr bwMode="auto">
          <a:xfrm>
            <a:off x="2096518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395151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32" name="AutoShape 28"/>
          <p:cNvCxnSpPr>
            <a:cxnSpLocks noChangeShapeType="1"/>
            <a:stCxn id="38" idx="0"/>
            <a:endCxn id="31" idx="2"/>
          </p:cNvCxnSpPr>
          <p:nvPr/>
        </p:nvCxnSpPr>
        <p:spPr bwMode="auto">
          <a:xfrm flipH="1" flipV="1">
            <a:off x="4667408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9"/>
          <p:cNvCxnSpPr>
            <a:cxnSpLocks noChangeShapeType="1"/>
            <a:stCxn id="34" idx="2"/>
            <a:endCxn id="31" idx="0"/>
          </p:cNvCxnSpPr>
          <p:nvPr/>
        </p:nvCxnSpPr>
        <p:spPr bwMode="auto">
          <a:xfrm>
            <a:off x="4164171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891914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988882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36" name="AutoShape 34"/>
          <p:cNvCxnSpPr>
            <a:cxnSpLocks noChangeShapeType="1"/>
            <a:stCxn id="35" idx="2"/>
            <a:endCxn id="31" idx="0"/>
          </p:cNvCxnSpPr>
          <p:nvPr/>
        </p:nvCxnSpPr>
        <p:spPr bwMode="auto">
          <a:xfrm flipH="1">
            <a:off x="4667408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395150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416583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39" name="AutoShape 29"/>
          <p:cNvCxnSpPr>
            <a:cxnSpLocks noChangeShapeType="1"/>
            <a:stCxn id="37" idx="2"/>
            <a:endCxn id="34" idx="0"/>
          </p:cNvCxnSpPr>
          <p:nvPr/>
        </p:nvCxnSpPr>
        <p:spPr bwMode="auto">
          <a:xfrm flipH="1">
            <a:off x="4164171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29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667407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35429" y="5159436"/>
            <a:ext cx="7692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If you know that one of these three causal structures generated the data, and you have perfect measures of all 5 variables, can you tell which one is correct?</a:t>
            </a: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xmlns="" id="{FBFFC650-C170-4BFA-AC04-1DEC4A69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59" y="1635977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xmlns="" id="{3E21F005-97F6-4C0F-8D3C-0EC6F2ECF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60" y="349335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51" name="AutoShape 29">
            <a:extLst>
              <a:ext uri="{FF2B5EF4-FFF2-40B4-BE49-F238E27FC236}">
                <a16:creationId xmlns:a16="http://schemas.microsoft.com/office/drawing/2014/main" xmlns="" id="{E8B0B807-241D-4896-9F15-8C2C05DC1C73}"/>
              </a:ext>
            </a:extLst>
          </p:cNvPr>
          <p:cNvCxnSpPr>
            <a:cxnSpLocks noChangeShapeType="1"/>
            <a:stCxn id="52" idx="2"/>
            <a:endCxn id="50" idx="0"/>
          </p:cNvCxnSpPr>
          <p:nvPr/>
        </p:nvCxnSpPr>
        <p:spPr bwMode="auto">
          <a:xfrm>
            <a:off x="7359180" y="2971859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 Box 30">
            <a:extLst>
              <a:ext uri="{FF2B5EF4-FFF2-40B4-BE49-F238E27FC236}">
                <a16:creationId xmlns:a16="http://schemas.microsoft.com/office/drawing/2014/main" xmlns="" id="{9D6BA7EA-4B31-4AEF-991E-8FB6C2D0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923" y="257498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53" name="Text Box 33">
            <a:extLst>
              <a:ext uri="{FF2B5EF4-FFF2-40B4-BE49-F238E27FC236}">
                <a16:creationId xmlns:a16="http://schemas.microsoft.com/office/drawing/2014/main" xmlns="" id="{26CBF7C5-8E91-485C-9E5E-A986E135A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891" y="257498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54" name="AutoShape 34">
            <a:extLst>
              <a:ext uri="{FF2B5EF4-FFF2-40B4-BE49-F238E27FC236}">
                <a16:creationId xmlns:a16="http://schemas.microsoft.com/office/drawing/2014/main" xmlns="" id="{47F65B11-507E-4AD9-8067-62265BC23E17}"/>
              </a:ext>
            </a:extLst>
          </p:cNvPr>
          <p:cNvCxnSpPr>
            <a:cxnSpLocks noChangeShapeType="1"/>
            <a:stCxn id="53" idx="2"/>
            <a:endCxn id="50" idx="0"/>
          </p:cNvCxnSpPr>
          <p:nvPr/>
        </p:nvCxnSpPr>
        <p:spPr bwMode="auto">
          <a:xfrm flipH="1">
            <a:off x="7862417" y="2971859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 Box 30">
            <a:extLst>
              <a:ext uri="{FF2B5EF4-FFF2-40B4-BE49-F238E27FC236}">
                <a16:creationId xmlns:a16="http://schemas.microsoft.com/office/drawing/2014/main" xmlns="" id="{1E6C34AD-9163-41B9-B403-643D913B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59" y="1635977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56" name="Text Box 27">
            <a:extLst>
              <a:ext uri="{FF2B5EF4-FFF2-40B4-BE49-F238E27FC236}">
                <a16:creationId xmlns:a16="http://schemas.microsoft.com/office/drawing/2014/main" xmlns="" id="{79DAE55E-EA38-4692-A1E1-4CCB36A92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592" y="4379636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57" name="AutoShape 29">
            <a:extLst>
              <a:ext uri="{FF2B5EF4-FFF2-40B4-BE49-F238E27FC236}">
                <a16:creationId xmlns:a16="http://schemas.microsoft.com/office/drawing/2014/main" xmlns="" id="{8A5F8681-7BD9-4A2A-A734-8F681D2B46C3}"/>
              </a:ext>
            </a:extLst>
          </p:cNvPr>
          <p:cNvCxnSpPr>
            <a:cxnSpLocks noChangeShapeType="1"/>
            <a:stCxn id="55" idx="2"/>
            <a:endCxn id="52" idx="0"/>
          </p:cNvCxnSpPr>
          <p:nvPr/>
        </p:nvCxnSpPr>
        <p:spPr bwMode="auto">
          <a:xfrm flipH="1">
            <a:off x="7359180" y="2032852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29">
            <a:extLst>
              <a:ext uri="{FF2B5EF4-FFF2-40B4-BE49-F238E27FC236}">
                <a16:creationId xmlns:a16="http://schemas.microsoft.com/office/drawing/2014/main" xmlns="" id="{82A7CB22-3D06-4B7A-8512-7EC6AD22A2AD}"/>
              </a:ext>
            </a:extLst>
          </p:cNvPr>
          <p:cNvCxnSpPr>
            <a:cxnSpLocks noChangeShapeType="1"/>
            <a:stCxn id="55" idx="2"/>
            <a:endCxn id="53" idx="0"/>
          </p:cNvCxnSpPr>
          <p:nvPr/>
        </p:nvCxnSpPr>
        <p:spPr bwMode="auto">
          <a:xfrm>
            <a:off x="7862416" y="2032852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27">
            <a:extLst>
              <a:ext uri="{FF2B5EF4-FFF2-40B4-BE49-F238E27FC236}">
                <a16:creationId xmlns:a16="http://schemas.microsoft.com/office/drawing/2014/main" xmlns="" id="{C2CDB8FD-EA53-4A63-8B10-79A1B27A5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469" y="3625477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U</a:t>
            </a:r>
            <a:endParaRPr lang="en-US" altLang="en-US" sz="2000" b="1" baseline="-25000" dirty="0"/>
          </a:p>
        </p:txBody>
      </p:sp>
      <p:cxnSp>
        <p:nvCxnSpPr>
          <p:cNvPr id="60" name="AutoShape 29">
            <a:extLst>
              <a:ext uri="{FF2B5EF4-FFF2-40B4-BE49-F238E27FC236}">
                <a16:creationId xmlns:a16="http://schemas.microsoft.com/office/drawing/2014/main" xmlns="" id="{2F222610-44C0-4086-932A-F05F25C0BC8C}"/>
              </a:ext>
            </a:extLst>
          </p:cNvPr>
          <p:cNvCxnSpPr>
            <a:cxnSpLocks noChangeShapeType="1"/>
            <a:stCxn id="59" idx="3"/>
            <a:endCxn id="52" idx="2"/>
          </p:cNvCxnSpPr>
          <p:nvPr/>
        </p:nvCxnSpPr>
        <p:spPr bwMode="auto">
          <a:xfrm flipV="1">
            <a:off x="6998982" y="2971859"/>
            <a:ext cx="360198" cy="8520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29">
            <a:extLst>
              <a:ext uri="{FF2B5EF4-FFF2-40B4-BE49-F238E27FC236}">
                <a16:creationId xmlns:a16="http://schemas.microsoft.com/office/drawing/2014/main" xmlns="" id="{C8C12180-9F91-4C20-B472-A546078A8882}"/>
              </a:ext>
            </a:extLst>
          </p:cNvPr>
          <p:cNvCxnSpPr>
            <a:cxnSpLocks noChangeShapeType="1"/>
            <a:stCxn id="59" idx="3"/>
            <a:endCxn id="56" idx="1"/>
          </p:cNvCxnSpPr>
          <p:nvPr/>
        </p:nvCxnSpPr>
        <p:spPr bwMode="auto">
          <a:xfrm>
            <a:off x="6998982" y="3823915"/>
            <a:ext cx="612610" cy="7541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27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0614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Quizlet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824262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11" name="AutoShape 28"/>
          <p:cNvCxnSpPr>
            <a:cxnSpLocks noChangeShapeType="1"/>
            <a:stCxn id="10" idx="2"/>
            <a:endCxn id="19" idx="0"/>
          </p:cNvCxnSpPr>
          <p:nvPr/>
        </p:nvCxnSpPr>
        <p:spPr bwMode="auto">
          <a:xfrm>
            <a:off x="2096519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29"/>
          <p:cNvCxnSpPr>
            <a:cxnSpLocks noChangeShapeType="1"/>
            <a:stCxn id="13" idx="2"/>
            <a:endCxn id="10" idx="0"/>
          </p:cNvCxnSpPr>
          <p:nvPr/>
        </p:nvCxnSpPr>
        <p:spPr bwMode="auto">
          <a:xfrm>
            <a:off x="1593282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321025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417993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17" name="AutoShape 34"/>
          <p:cNvCxnSpPr>
            <a:cxnSpLocks noChangeShapeType="1"/>
            <a:stCxn id="16" idx="2"/>
            <a:endCxn id="10" idx="0"/>
          </p:cNvCxnSpPr>
          <p:nvPr/>
        </p:nvCxnSpPr>
        <p:spPr bwMode="auto">
          <a:xfrm flipH="1">
            <a:off x="2096519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824261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845694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22" name="AutoShape 29"/>
          <p:cNvCxnSpPr>
            <a:cxnSpLocks noChangeShapeType="1"/>
            <a:stCxn id="18" idx="2"/>
            <a:endCxn id="13" idx="0"/>
          </p:cNvCxnSpPr>
          <p:nvPr/>
        </p:nvCxnSpPr>
        <p:spPr bwMode="auto">
          <a:xfrm flipH="1">
            <a:off x="1593282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9"/>
          <p:cNvCxnSpPr>
            <a:cxnSpLocks noChangeShapeType="1"/>
            <a:stCxn id="18" idx="2"/>
            <a:endCxn id="16" idx="0"/>
          </p:cNvCxnSpPr>
          <p:nvPr/>
        </p:nvCxnSpPr>
        <p:spPr bwMode="auto">
          <a:xfrm>
            <a:off x="2096518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395151" y="352794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32" name="AutoShape 28"/>
          <p:cNvCxnSpPr>
            <a:cxnSpLocks noChangeShapeType="1"/>
            <a:stCxn id="38" idx="0"/>
            <a:endCxn id="31" idx="2"/>
          </p:cNvCxnSpPr>
          <p:nvPr/>
        </p:nvCxnSpPr>
        <p:spPr bwMode="auto">
          <a:xfrm flipH="1" flipV="1">
            <a:off x="4667408" y="3924815"/>
            <a:ext cx="21432" cy="489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9"/>
          <p:cNvCxnSpPr>
            <a:cxnSpLocks noChangeShapeType="1"/>
            <a:stCxn id="34" idx="2"/>
            <a:endCxn id="31" idx="0"/>
          </p:cNvCxnSpPr>
          <p:nvPr/>
        </p:nvCxnSpPr>
        <p:spPr bwMode="auto">
          <a:xfrm>
            <a:off x="4164171" y="3006447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891914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988882" y="260957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36" name="AutoShape 34"/>
          <p:cNvCxnSpPr>
            <a:cxnSpLocks noChangeShapeType="1"/>
            <a:stCxn id="35" idx="2"/>
            <a:endCxn id="31" idx="0"/>
          </p:cNvCxnSpPr>
          <p:nvPr/>
        </p:nvCxnSpPr>
        <p:spPr bwMode="auto">
          <a:xfrm flipH="1">
            <a:off x="4667408" y="3006447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395150" y="1670565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416583" y="441422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39" name="AutoShape 29"/>
          <p:cNvCxnSpPr>
            <a:cxnSpLocks noChangeShapeType="1"/>
            <a:stCxn id="37" idx="2"/>
            <a:endCxn id="34" idx="0"/>
          </p:cNvCxnSpPr>
          <p:nvPr/>
        </p:nvCxnSpPr>
        <p:spPr bwMode="auto">
          <a:xfrm flipH="1">
            <a:off x="4164171" y="2067440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29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667407" y="2067440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35430" y="5159436"/>
            <a:ext cx="2410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, X</a:t>
            </a:r>
            <a:r>
              <a:rPr lang="en-US" sz="1800" baseline="-25000" dirty="0"/>
              <a:t>2</a:t>
            </a:r>
            <a:r>
              <a:rPr lang="en-US" sz="1800" dirty="0"/>
              <a:t>, and X</a:t>
            </a:r>
            <a:r>
              <a:rPr lang="en-US" sz="1800" baseline="-25000" dirty="0"/>
              <a:t>3</a:t>
            </a:r>
            <a:r>
              <a:rPr lang="en-US" sz="1800" dirty="0"/>
              <a:t> predict X</a:t>
            </a:r>
            <a:r>
              <a:rPr lang="en-US" sz="1800" baseline="-25000" dirty="0"/>
              <a:t>5</a:t>
            </a:r>
            <a:r>
              <a:rPr lang="en-US" sz="1800" dirty="0"/>
              <a:t>, but are independent of X</a:t>
            </a:r>
            <a:r>
              <a:rPr lang="en-US" sz="1800" baseline="-25000" dirty="0"/>
              <a:t>5</a:t>
            </a:r>
            <a:r>
              <a:rPr lang="en-US" sz="1800" dirty="0"/>
              <a:t> conditional on X</a:t>
            </a:r>
            <a:r>
              <a:rPr lang="en-US" sz="1800" baseline="-25000" dirty="0"/>
              <a:t>4</a:t>
            </a:r>
            <a:r>
              <a:rPr lang="en-US" sz="1800" dirty="0"/>
              <a:t>. 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xmlns="" id="{B185D2C1-958D-4FBC-A9F4-77376A0B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60" y="3493352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4</a:t>
            </a:r>
          </a:p>
        </p:txBody>
      </p:sp>
      <p:cxnSp>
        <p:nvCxnSpPr>
          <p:cNvPr id="27" name="AutoShape 29">
            <a:extLst>
              <a:ext uri="{FF2B5EF4-FFF2-40B4-BE49-F238E27FC236}">
                <a16:creationId xmlns:a16="http://schemas.microsoft.com/office/drawing/2014/main" xmlns="" id="{5FB62969-8202-46B5-A136-BFCC99BEAFD4}"/>
              </a:ext>
            </a:extLst>
          </p:cNvPr>
          <p:cNvCxnSpPr>
            <a:cxnSpLocks noChangeShapeType="1"/>
            <a:stCxn id="28" idx="2"/>
            <a:endCxn id="25" idx="0"/>
          </p:cNvCxnSpPr>
          <p:nvPr/>
        </p:nvCxnSpPr>
        <p:spPr bwMode="auto">
          <a:xfrm>
            <a:off x="7359180" y="2971859"/>
            <a:ext cx="503237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30">
            <a:extLst>
              <a:ext uri="{FF2B5EF4-FFF2-40B4-BE49-F238E27FC236}">
                <a16:creationId xmlns:a16="http://schemas.microsoft.com/office/drawing/2014/main" xmlns="" id="{8A3AB004-DC76-4302-BC2F-5F08F693C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923" y="257498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2</a:t>
            </a: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xmlns="" id="{30C51A8E-391F-4601-A925-66097DD12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891" y="2574984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3</a:t>
            </a:r>
          </a:p>
        </p:txBody>
      </p:sp>
      <p:cxnSp>
        <p:nvCxnSpPr>
          <p:cNvPr id="30" name="AutoShape 34">
            <a:extLst>
              <a:ext uri="{FF2B5EF4-FFF2-40B4-BE49-F238E27FC236}">
                <a16:creationId xmlns:a16="http://schemas.microsoft.com/office/drawing/2014/main" xmlns="" id="{3593160E-7128-4B0B-BAC3-6AC82B09BBEB}"/>
              </a:ext>
            </a:extLst>
          </p:cNvPr>
          <p:cNvCxnSpPr>
            <a:cxnSpLocks noChangeShapeType="1"/>
            <a:stCxn id="29" idx="2"/>
            <a:endCxn id="25" idx="0"/>
          </p:cNvCxnSpPr>
          <p:nvPr/>
        </p:nvCxnSpPr>
        <p:spPr bwMode="auto">
          <a:xfrm flipH="1">
            <a:off x="7862417" y="2971859"/>
            <a:ext cx="593731" cy="521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30">
            <a:extLst>
              <a:ext uri="{FF2B5EF4-FFF2-40B4-BE49-F238E27FC236}">
                <a16:creationId xmlns:a16="http://schemas.microsoft.com/office/drawing/2014/main" xmlns="" id="{FBFFC650-C170-4BFA-AC04-1DEC4A69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159" y="1635977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1</a:t>
            </a:r>
          </a:p>
        </p:txBody>
      </p:sp>
      <p:sp>
        <p:nvSpPr>
          <p:cNvPr id="42" name="Text Box 27">
            <a:extLst>
              <a:ext uri="{FF2B5EF4-FFF2-40B4-BE49-F238E27FC236}">
                <a16:creationId xmlns:a16="http://schemas.microsoft.com/office/drawing/2014/main" xmlns="" id="{67EA2E16-B4F2-4265-A448-0ACFD3F9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592" y="4379636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X</a:t>
            </a:r>
            <a:r>
              <a:rPr lang="en-US" altLang="en-US" sz="2000" b="1" baseline="-25000" dirty="0"/>
              <a:t>5</a:t>
            </a:r>
          </a:p>
        </p:txBody>
      </p:sp>
      <p:cxnSp>
        <p:nvCxnSpPr>
          <p:cNvPr id="43" name="AutoShape 29">
            <a:extLst>
              <a:ext uri="{FF2B5EF4-FFF2-40B4-BE49-F238E27FC236}">
                <a16:creationId xmlns:a16="http://schemas.microsoft.com/office/drawing/2014/main" xmlns="" id="{4336CE39-F086-4BDC-97D0-727F2E2CE643}"/>
              </a:ext>
            </a:extLst>
          </p:cNvPr>
          <p:cNvCxnSpPr>
            <a:cxnSpLocks noChangeShapeType="1"/>
            <a:stCxn id="41" idx="2"/>
            <a:endCxn id="28" idx="0"/>
          </p:cNvCxnSpPr>
          <p:nvPr/>
        </p:nvCxnSpPr>
        <p:spPr bwMode="auto">
          <a:xfrm flipH="1">
            <a:off x="7359180" y="2032852"/>
            <a:ext cx="503236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29">
            <a:extLst>
              <a:ext uri="{FF2B5EF4-FFF2-40B4-BE49-F238E27FC236}">
                <a16:creationId xmlns:a16="http://schemas.microsoft.com/office/drawing/2014/main" xmlns="" id="{71200335-29D7-47B4-9781-E4E7325202A7}"/>
              </a:ext>
            </a:extLst>
          </p:cNvPr>
          <p:cNvCxnSpPr>
            <a:cxnSpLocks noChangeShapeType="1"/>
            <a:stCxn id="41" idx="2"/>
            <a:endCxn id="29" idx="0"/>
          </p:cNvCxnSpPr>
          <p:nvPr/>
        </p:nvCxnSpPr>
        <p:spPr bwMode="auto">
          <a:xfrm>
            <a:off x="7862416" y="2032852"/>
            <a:ext cx="593732" cy="542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 Box 27">
            <a:extLst>
              <a:ext uri="{FF2B5EF4-FFF2-40B4-BE49-F238E27FC236}">
                <a16:creationId xmlns:a16="http://schemas.microsoft.com/office/drawing/2014/main" xmlns="" id="{2160ECFA-C488-4C31-BA19-F3F3705C7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469" y="3625477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U</a:t>
            </a:r>
            <a:endParaRPr lang="en-US" altLang="en-US" sz="2000" b="1" baseline="-25000" dirty="0"/>
          </a:p>
        </p:txBody>
      </p:sp>
      <p:cxnSp>
        <p:nvCxnSpPr>
          <p:cNvPr id="47" name="AutoShape 29">
            <a:extLst>
              <a:ext uri="{FF2B5EF4-FFF2-40B4-BE49-F238E27FC236}">
                <a16:creationId xmlns:a16="http://schemas.microsoft.com/office/drawing/2014/main" xmlns="" id="{CD12E8C9-3105-4988-A111-C08C57469EC3}"/>
              </a:ext>
            </a:extLst>
          </p:cNvPr>
          <p:cNvCxnSpPr>
            <a:cxnSpLocks noChangeShapeType="1"/>
            <a:stCxn id="46" idx="3"/>
            <a:endCxn id="28" idx="2"/>
          </p:cNvCxnSpPr>
          <p:nvPr/>
        </p:nvCxnSpPr>
        <p:spPr bwMode="auto">
          <a:xfrm flipV="1">
            <a:off x="6998982" y="2971859"/>
            <a:ext cx="360198" cy="8520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>
            <a:extLst>
              <a:ext uri="{FF2B5EF4-FFF2-40B4-BE49-F238E27FC236}">
                <a16:creationId xmlns:a16="http://schemas.microsoft.com/office/drawing/2014/main" xmlns="" id="{EA9D6D4D-82A6-4C8E-A269-6AB930507931}"/>
              </a:ext>
            </a:extLst>
          </p:cNvPr>
          <p:cNvCxnSpPr>
            <a:cxnSpLocks noChangeShapeType="1"/>
            <a:stCxn id="46" idx="3"/>
            <a:endCxn id="42" idx="1"/>
          </p:cNvCxnSpPr>
          <p:nvPr/>
        </p:nvCxnSpPr>
        <p:spPr bwMode="auto">
          <a:xfrm>
            <a:off x="6998982" y="3823915"/>
            <a:ext cx="612610" cy="7541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0A6BCCA-CDD1-4E2B-9124-EE1746B3C943}"/>
              </a:ext>
            </a:extLst>
          </p:cNvPr>
          <p:cNvSpPr txBox="1"/>
          <p:nvPr/>
        </p:nvSpPr>
        <p:spPr>
          <a:xfrm>
            <a:off x="3659366" y="4811099"/>
            <a:ext cx="2314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, X</a:t>
            </a:r>
            <a:r>
              <a:rPr lang="en-US" sz="1800" baseline="-25000" dirty="0"/>
              <a:t>2</a:t>
            </a:r>
            <a:r>
              <a:rPr lang="en-US" sz="1800" dirty="0"/>
              <a:t>, and X</a:t>
            </a:r>
            <a:r>
              <a:rPr lang="en-US" sz="1800" baseline="-25000" dirty="0"/>
              <a:t>3</a:t>
            </a:r>
            <a:r>
              <a:rPr lang="en-US" sz="1800" dirty="0"/>
              <a:t> are independent of X</a:t>
            </a:r>
            <a:r>
              <a:rPr lang="en-US" sz="1800" baseline="-25000" dirty="0"/>
              <a:t>5</a:t>
            </a:r>
            <a:r>
              <a:rPr lang="en-US" sz="1800" dirty="0"/>
              <a:t>, unless you condition on X</a:t>
            </a:r>
            <a:r>
              <a:rPr lang="en-US" sz="1800" baseline="-25000" dirty="0"/>
              <a:t>4, </a:t>
            </a:r>
            <a:r>
              <a:rPr lang="en-US" sz="1800" dirty="0"/>
              <a:t>when they become associated with X</a:t>
            </a:r>
            <a:r>
              <a:rPr lang="en-US" sz="1800" baseline="-25000" dirty="0"/>
              <a:t>5</a:t>
            </a:r>
            <a:endParaRPr lang="en-US" sz="1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266F7D8-95F4-47A3-B085-469B5B75988E}"/>
              </a:ext>
            </a:extLst>
          </p:cNvPr>
          <p:cNvSpPr txBox="1"/>
          <p:nvPr/>
        </p:nvSpPr>
        <p:spPr>
          <a:xfrm>
            <a:off x="6726726" y="4948226"/>
            <a:ext cx="2314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 and X</a:t>
            </a:r>
            <a:r>
              <a:rPr lang="en-US" sz="1800" baseline="-25000" dirty="0"/>
              <a:t>3</a:t>
            </a:r>
            <a:r>
              <a:rPr lang="en-US" sz="1800" dirty="0"/>
              <a:t> are independent of X</a:t>
            </a:r>
            <a:r>
              <a:rPr lang="en-US" sz="1800" baseline="-25000" dirty="0"/>
              <a:t>5</a:t>
            </a:r>
            <a:r>
              <a:rPr lang="en-US" sz="1800" dirty="0"/>
              <a:t>, unless you condition on X</a:t>
            </a:r>
            <a:r>
              <a:rPr lang="en-US" sz="1800" baseline="-25000" dirty="0"/>
              <a:t>2</a:t>
            </a:r>
            <a:r>
              <a:rPr lang="en-US" sz="1800" dirty="0"/>
              <a:t> or X</a:t>
            </a:r>
            <a:r>
              <a:rPr lang="en-US" sz="1800" baseline="-25000" dirty="0"/>
              <a:t>4, </a:t>
            </a:r>
            <a:r>
              <a:rPr lang="en-US" sz="1800" dirty="0"/>
              <a:t>when they become associated with X</a:t>
            </a:r>
            <a:r>
              <a:rPr lang="en-US" sz="1800" baseline="-25000" dirty="0"/>
              <a:t>5</a:t>
            </a:r>
            <a:endParaRPr lang="en-US" sz="1800" dirty="0"/>
          </a:p>
        </p:txBody>
      </p:sp>
      <p:sp>
        <p:nvSpPr>
          <p:cNvPr id="51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28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3522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DAGs for Common Problems in Epidemiology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Confounding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288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8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Confounding is When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 and outcome have common causes</a:t>
            </a:r>
          </a:p>
          <a:p>
            <a:r>
              <a:rPr lang="en-US" dirty="0" smtClean="0">
                <a:sym typeface="Wingdings"/>
              </a:rPr>
              <a:t>The exposed are not exchangeable with the unexposed</a:t>
            </a:r>
          </a:p>
          <a:p>
            <a:r>
              <a:rPr lang="en-US" dirty="0" smtClean="0">
                <a:sym typeface="Wingdings"/>
              </a:rPr>
              <a:t>Association is not causation</a:t>
            </a:r>
          </a:p>
          <a:p>
            <a:pPr marL="119062" indent="0">
              <a:buNone/>
            </a:pPr>
            <a:endParaRPr lang="en-US" dirty="0">
              <a:sym typeface="Wingdings"/>
            </a:endParaRPr>
          </a:p>
          <a:p>
            <a:pPr marL="119062" indent="0">
              <a:buNone/>
            </a:pPr>
            <a:r>
              <a:rPr lang="en-US" dirty="0" smtClean="0">
                <a:sym typeface="Wingdings"/>
              </a:rPr>
              <a:t>All equivalent characterizations!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30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2215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Identifiability of Causal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1143"/>
            <a:ext cx="8229600" cy="3969657"/>
          </a:xfrm>
        </p:spPr>
        <p:txBody>
          <a:bodyPr/>
          <a:lstStyle/>
          <a:p>
            <a:r>
              <a:rPr lang="en-US" dirty="0" smtClean="0"/>
              <a:t>Two components of an unconditional association between exposure and outcome: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Effect of exposure on outcome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Result of common causes</a:t>
            </a:r>
          </a:p>
          <a:p>
            <a:pPr marL="679450" indent="-514350"/>
            <a:endParaRPr lang="en-US" dirty="0" smtClean="0"/>
          </a:p>
          <a:p>
            <a:pPr marL="679450" indent="-514350"/>
            <a:r>
              <a:rPr lang="en-US" dirty="0" smtClean="0"/>
              <a:t>Can we identify the former component?</a:t>
            </a:r>
            <a:endParaRPr lang="en-US" dirty="0"/>
          </a:p>
        </p:txBody>
      </p:sp>
      <p:pic>
        <p:nvPicPr>
          <p:cNvPr id="4" name="Picture 3" descr="Screen Shot 2020-02-0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42" y="1740805"/>
            <a:ext cx="3967587" cy="726622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31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145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Backdoor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variables </a:t>
            </a:r>
            <a:r>
              <a:rPr lang="en-US" i="1" dirty="0" smtClean="0"/>
              <a:t>L</a:t>
            </a:r>
            <a:r>
              <a:rPr lang="en-US" dirty="0" smtClean="0"/>
              <a:t> satisfies the backdoor criterion relative to </a:t>
            </a:r>
            <a:r>
              <a:rPr lang="en-US" i="1" dirty="0" smtClean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Y </a:t>
            </a:r>
            <a:r>
              <a:rPr lang="en-US" dirty="0" smtClean="0"/>
              <a:t>in a DAG if:</a:t>
            </a:r>
          </a:p>
          <a:p>
            <a:pPr lvl="1"/>
            <a:r>
              <a:rPr lang="en-US" dirty="0" smtClean="0"/>
              <a:t>No variable in </a:t>
            </a:r>
            <a:r>
              <a:rPr lang="en-US" i="1" dirty="0" smtClean="0"/>
              <a:t>L</a:t>
            </a:r>
            <a:r>
              <a:rPr lang="en-US" dirty="0" smtClean="0"/>
              <a:t> is a descendant of </a:t>
            </a:r>
            <a:r>
              <a:rPr lang="en-US" i="1" dirty="0" smtClean="0"/>
              <a:t>A</a:t>
            </a:r>
          </a:p>
          <a:p>
            <a:pPr lvl="1"/>
            <a:r>
              <a:rPr lang="en-US" dirty="0" smtClean="0"/>
              <a:t>All backdoor paths between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 smtClean="0"/>
              <a:t>are blocked by conditioning on </a:t>
            </a:r>
            <a:r>
              <a:rPr lang="en-US" i="1" dirty="0" smtClean="0"/>
              <a:t>L</a:t>
            </a:r>
          </a:p>
          <a:p>
            <a:r>
              <a:rPr lang="en-US" dirty="0" smtClean="0">
                <a:sym typeface="Wingdings"/>
              </a:rPr>
              <a:t>If a set of variables </a:t>
            </a:r>
            <a:r>
              <a:rPr lang="en-US" i="1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 satisfies the </a:t>
            </a:r>
            <a:r>
              <a:rPr lang="en-US" dirty="0"/>
              <a:t>backdoor </a:t>
            </a:r>
            <a:r>
              <a:rPr lang="en-US" dirty="0" smtClean="0"/>
              <a:t>criterion, then the causal effect of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 smtClean="0"/>
              <a:t>is identifiable</a:t>
            </a:r>
            <a:endParaRPr lang="en-US" dirty="0">
              <a:sym typeface="Wingdings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32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6816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Worker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1143"/>
            <a:ext cx="8229600" cy="3969657"/>
          </a:xfrm>
        </p:spPr>
        <p:txBody>
          <a:bodyPr/>
          <a:lstStyle/>
          <a:p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</a:t>
            </a:r>
            <a:r>
              <a:rPr lang="en-US" dirty="0" smtClean="0"/>
              <a:t>Working as a firefighter</a:t>
            </a:r>
            <a:endParaRPr lang="en-US" dirty="0"/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</a:t>
            </a:r>
            <a:r>
              <a:rPr lang="en-US" dirty="0" smtClean="0"/>
              <a:t>Death</a:t>
            </a:r>
            <a:endParaRPr lang="en-US" dirty="0"/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</a:t>
            </a:r>
            <a:r>
              <a:rPr lang="en-US" dirty="0" smtClean="0"/>
              <a:t>Physical fitness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20-02-0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42" y="1740805"/>
            <a:ext cx="3967587" cy="726622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33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2485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Confounding by Indication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1143"/>
            <a:ext cx="8229600" cy="3969657"/>
          </a:xfrm>
        </p:spPr>
        <p:txBody>
          <a:bodyPr/>
          <a:lstStyle/>
          <a:p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</a:t>
            </a:r>
            <a:r>
              <a:rPr lang="en-US" dirty="0" smtClean="0"/>
              <a:t>Aspirin</a:t>
            </a:r>
            <a:endParaRPr lang="en-US" dirty="0"/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</a:t>
            </a:r>
            <a:r>
              <a:rPr lang="en-US" dirty="0" smtClean="0"/>
              <a:t>Stroke</a:t>
            </a:r>
            <a:endParaRPr lang="en-US" dirty="0"/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</a:t>
            </a:r>
            <a:r>
              <a:rPr lang="en-US" dirty="0" smtClean="0"/>
              <a:t>Heart disease</a:t>
            </a:r>
          </a:p>
          <a:p>
            <a:pPr marL="566737" indent="-457200"/>
            <a:r>
              <a:rPr lang="en-US" dirty="0" smtClean="0"/>
              <a:t>Or:</a:t>
            </a:r>
          </a:p>
          <a:p>
            <a:pPr marL="858837" lvl="1" indent="-457200"/>
            <a:r>
              <a:rPr lang="en-US" i="1" dirty="0" smtClean="0"/>
              <a:t>U</a:t>
            </a:r>
            <a:r>
              <a:rPr lang="en-US" dirty="0" smtClean="0"/>
              <a:t>: Atherosclerosis</a:t>
            </a:r>
          </a:p>
        </p:txBody>
      </p:sp>
      <p:pic>
        <p:nvPicPr>
          <p:cNvPr id="6" name="Picture 5" descr="Screen Shot 2020-02-01 at 8.52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85" y="4519386"/>
            <a:ext cx="3810001" cy="2070175"/>
          </a:xfrm>
          <a:prstGeom prst="rect">
            <a:avLst/>
          </a:prstGeom>
        </p:spPr>
      </p:pic>
      <p:pic>
        <p:nvPicPr>
          <p:cNvPr id="7" name="Picture 6" descr="Screen Shot 2020-02-01 at 1.50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42" y="1740805"/>
            <a:ext cx="3967587" cy="726622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34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2043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Confounding by 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10857"/>
            <a:ext cx="8229600" cy="2989943"/>
          </a:xfrm>
        </p:spPr>
        <p:txBody>
          <a:bodyPr/>
          <a:lstStyle/>
          <a:p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</a:t>
            </a:r>
            <a:r>
              <a:rPr lang="en-US" dirty="0" smtClean="0"/>
              <a:t>Exercise</a:t>
            </a:r>
            <a:endParaRPr lang="en-US" dirty="0"/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</a:t>
            </a:r>
            <a:r>
              <a:rPr lang="en-US" dirty="0" smtClean="0"/>
              <a:t>Death</a:t>
            </a:r>
            <a:endParaRPr lang="en-US" dirty="0"/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</a:t>
            </a:r>
            <a:r>
              <a:rPr lang="en-US" dirty="0" smtClean="0"/>
              <a:t>Cigarette smoking</a:t>
            </a:r>
          </a:p>
          <a:p>
            <a:pPr marL="858837" lvl="1" indent="-457200"/>
            <a:r>
              <a:rPr lang="en-US" i="1" dirty="0" smtClean="0"/>
              <a:t>U</a:t>
            </a:r>
            <a:r>
              <a:rPr lang="en-US" dirty="0" smtClean="0"/>
              <a:t>: Personality or social factors</a:t>
            </a:r>
          </a:p>
          <a:p>
            <a:pPr lvl="1"/>
            <a:endParaRPr lang="en-US" dirty="0"/>
          </a:p>
        </p:txBody>
      </p:sp>
      <p:pic>
        <p:nvPicPr>
          <p:cNvPr id="5" name="Picture 4" descr="Screen Shot 2020-02-01 at 8.58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1654628"/>
            <a:ext cx="2785836" cy="1739135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35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2379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Confounding by Early Life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4715"/>
            <a:ext cx="8229600" cy="3516086"/>
          </a:xfrm>
        </p:spPr>
        <p:txBody>
          <a:bodyPr/>
          <a:lstStyle/>
          <a:p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</a:t>
            </a:r>
            <a:r>
              <a:rPr lang="en-US" dirty="0" smtClean="0"/>
              <a:t>Depression</a:t>
            </a:r>
            <a:endParaRPr lang="en-US" dirty="0"/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</a:t>
            </a:r>
            <a:r>
              <a:rPr lang="en-US" dirty="0" smtClean="0"/>
              <a:t>Death</a:t>
            </a:r>
            <a:endParaRPr lang="en-US" dirty="0"/>
          </a:p>
          <a:p>
            <a:pPr marL="858837" lvl="1" indent="-457200"/>
            <a:r>
              <a:rPr lang="en-US" i="1" dirty="0" smtClean="0"/>
              <a:t>L</a:t>
            </a:r>
            <a:r>
              <a:rPr lang="en-US" i="1" baseline="-25000" dirty="0" smtClean="0"/>
              <a:t>1</a:t>
            </a:r>
            <a:r>
              <a:rPr lang="en-US" dirty="0" smtClean="0"/>
              <a:t>: Education</a:t>
            </a:r>
          </a:p>
          <a:p>
            <a:pPr marL="858837" lvl="1" indent="-457200"/>
            <a:r>
              <a:rPr lang="en-US" i="1" dirty="0" smtClean="0"/>
              <a:t>L</a:t>
            </a:r>
            <a:r>
              <a:rPr lang="en-US" i="1" baseline="-25000" dirty="0" smtClean="0"/>
              <a:t>2</a:t>
            </a:r>
            <a:r>
              <a:rPr lang="en-US" dirty="0" smtClean="0"/>
              <a:t>: Income</a:t>
            </a:r>
          </a:p>
          <a:p>
            <a:pPr lvl="1"/>
            <a:endParaRPr lang="en-US" dirty="0"/>
          </a:p>
        </p:txBody>
      </p:sp>
      <p:pic>
        <p:nvPicPr>
          <p:cNvPr id="7" name="Picture 6" descr="Screen Shot 2020-02-0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42" y="2049236"/>
            <a:ext cx="3967587" cy="726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7286" y="239485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011714" y="2050142"/>
            <a:ext cx="3102429" cy="2721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8" idx="1"/>
          </p:cNvCxnSpPr>
          <p:nvPr/>
        </p:nvCxnSpPr>
        <p:spPr>
          <a:xfrm flipV="1">
            <a:off x="3120571" y="1823643"/>
            <a:ext cx="1113973" cy="38978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34544" y="1531255"/>
            <a:ext cx="5721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/>
              <a:t>L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3109685" y="2256972"/>
            <a:ext cx="464457" cy="1741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1390" y="2209799"/>
            <a:ext cx="464457" cy="1741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4806669" y="1823643"/>
            <a:ext cx="1234902" cy="46235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36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4393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Careful with Adjustment!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46286"/>
            <a:ext cx="8229600" cy="2554514"/>
          </a:xfrm>
        </p:spPr>
        <p:txBody>
          <a:bodyPr numCol="2"/>
          <a:lstStyle/>
          <a:p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</a:t>
            </a:r>
            <a:r>
              <a:rPr lang="en-US" dirty="0" smtClean="0"/>
              <a:t>Physical activity</a:t>
            </a:r>
            <a:endParaRPr lang="en-US" dirty="0"/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</a:t>
            </a:r>
            <a:r>
              <a:rPr lang="en-US" dirty="0" smtClean="0"/>
              <a:t>Cervical cancer</a:t>
            </a:r>
            <a:endParaRPr lang="en-US" dirty="0"/>
          </a:p>
          <a:p>
            <a:pPr marL="858837" lvl="1" indent="-457200"/>
            <a:r>
              <a:rPr lang="en-US" i="1" dirty="0"/>
              <a:t>L</a:t>
            </a:r>
            <a:r>
              <a:rPr lang="en-US" dirty="0"/>
              <a:t>: </a:t>
            </a:r>
            <a:r>
              <a:rPr lang="en-US" dirty="0" smtClean="0"/>
              <a:t>Pap smear</a:t>
            </a:r>
            <a:endParaRPr lang="en-US" dirty="0"/>
          </a:p>
          <a:p>
            <a:pPr marL="858837" lvl="1" indent="-457200"/>
            <a:endParaRPr lang="en-US" sz="3200" i="1" dirty="0" smtClean="0"/>
          </a:p>
          <a:p>
            <a:pPr marL="858837" lvl="1" indent="-457200"/>
            <a:r>
              <a:rPr lang="en-US" i="1" dirty="0" smtClean="0"/>
              <a:t>U</a:t>
            </a:r>
            <a:r>
              <a:rPr lang="en-US" i="1" baseline="-25000" dirty="0" smtClean="0"/>
              <a:t>1</a:t>
            </a:r>
            <a:r>
              <a:rPr lang="en-US" dirty="0" smtClean="0"/>
              <a:t>: Pre-cancer lesion</a:t>
            </a:r>
          </a:p>
          <a:p>
            <a:pPr marL="858837" lvl="1" indent="-457200"/>
            <a:r>
              <a:rPr lang="en-US" i="1" dirty="0" smtClean="0"/>
              <a:t>U</a:t>
            </a:r>
            <a:r>
              <a:rPr lang="en-US" i="1" baseline="-25000" dirty="0" smtClean="0"/>
              <a:t>2</a:t>
            </a:r>
            <a:r>
              <a:rPr lang="en-US" dirty="0" smtClean="0"/>
              <a:t>: Health-conscious personality</a:t>
            </a:r>
            <a:endParaRPr lang="en-US" dirty="0"/>
          </a:p>
          <a:p>
            <a:pPr marL="858837" lvl="1" indent="-457200"/>
            <a:endParaRPr lang="en-US" dirty="0"/>
          </a:p>
        </p:txBody>
      </p:sp>
      <p:pic>
        <p:nvPicPr>
          <p:cNvPr id="4" name="Picture 3" descr="Screen Shot 2020-02-01 at 9.2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1714499"/>
            <a:ext cx="2336800" cy="2159000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37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5199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Intractable Confounding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8000"/>
            <a:ext cx="8229600" cy="2082800"/>
          </a:xfrm>
        </p:spPr>
        <p:txBody>
          <a:bodyPr/>
          <a:lstStyle/>
          <a:p>
            <a:r>
              <a:rPr lang="en-US" dirty="0" smtClean="0"/>
              <a:t>Open backdoor path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 </a:t>
            </a:r>
            <a:r>
              <a:rPr lang="en-US" i="1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  </a:t>
            </a:r>
            <a:r>
              <a:rPr lang="en-US" i="1" dirty="0" smtClean="0">
                <a:sym typeface="Wingdings"/>
              </a:rPr>
              <a:t>U</a:t>
            </a:r>
            <a:r>
              <a:rPr lang="en-US" i="1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 </a:t>
            </a:r>
            <a:r>
              <a:rPr lang="en-US" i="1" dirty="0" smtClean="0">
                <a:sym typeface="Wingdings"/>
              </a:rPr>
              <a:t>Y</a:t>
            </a:r>
            <a:endParaRPr lang="en-US" i="1" dirty="0" smtClean="0"/>
          </a:p>
          <a:p>
            <a:r>
              <a:rPr lang="en-US" dirty="0" smtClean="0"/>
              <a:t>But what happens if we adjust for </a:t>
            </a:r>
            <a:r>
              <a:rPr lang="en-US" i="1" dirty="0" smtClean="0"/>
              <a:t>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Open the path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i="1" dirty="0" smtClean="0">
                <a:sym typeface="Wingdings"/>
              </a:rPr>
              <a:t>U</a:t>
            </a:r>
            <a:r>
              <a:rPr lang="en-US" i="1" baseline="-25000" dirty="0" smtClean="0">
                <a:sym typeface="Wingdings"/>
              </a:rPr>
              <a:t>2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i="1" dirty="0">
                <a:sym typeface="Wingdings"/>
              </a:rPr>
              <a:t>U</a:t>
            </a:r>
            <a:r>
              <a:rPr lang="en-US" i="1" baseline="-25000" dirty="0">
                <a:sym typeface="Wingdings"/>
              </a:rPr>
              <a:t>1</a:t>
            </a:r>
            <a:r>
              <a:rPr lang="en-US" dirty="0">
                <a:sym typeface="Wingdings"/>
              </a:rPr>
              <a:t>  </a:t>
            </a:r>
            <a:r>
              <a:rPr lang="en-US" i="1" dirty="0">
                <a:sym typeface="Wingdings"/>
              </a:rPr>
              <a:t>Y</a:t>
            </a:r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6" name="Picture 5" descr="Screen Shot 2020-02-01 at 9.3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48" y="1949076"/>
            <a:ext cx="2362200" cy="2108200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38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7104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DAGs for Common Problems in Epidemiology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Selection Bias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675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Causal Diagrams?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Conceptualize problems</a:t>
            </a:r>
          </a:p>
          <a:p>
            <a:r>
              <a:rPr lang="en-US" dirty="0" smtClean="0"/>
              <a:t>Show your assumptions about relationships among variables</a:t>
            </a:r>
          </a:p>
          <a:p>
            <a:r>
              <a:rPr lang="en-US" dirty="0" smtClean="0"/>
              <a:t>Classify sources of bias</a:t>
            </a:r>
          </a:p>
          <a:p>
            <a:r>
              <a:rPr lang="en-US" dirty="0" smtClean="0"/>
              <a:t>Identify issues of in study design and analysis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4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0412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Selection Bias?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Bias due to the process used to </a:t>
            </a:r>
            <a:r>
              <a:rPr lang="en-US" dirty="0" smtClean="0"/>
              <a:t>select subjects </a:t>
            </a:r>
            <a:r>
              <a:rPr lang="en-US" dirty="0"/>
              <a:t>into the study or into </a:t>
            </a:r>
            <a:r>
              <a:rPr lang="en-US" dirty="0" smtClean="0"/>
              <a:t>the analysis</a:t>
            </a:r>
          </a:p>
          <a:p>
            <a:r>
              <a:rPr lang="en-US" dirty="0" smtClean="0"/>
              <a:t>Consequence of </a:t>
            </a:r>
            <a:r>
              <a:rPr lang="en-US" dirty="0"/>
              <a:t> conditioning on a common effect </a:t>
            </a:r>
            <a:r>
              <a:rPr lang="en-US" dirty="0" smtClean="0"/>
              <a:t>of exposure </a:t>
            </a:r>
            <a:r>
              <a:rPr lang="en-US" dirty="0"/>
              <a:t>and </a:t>
            </a:r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Or </a:t>
            </a:r>
            <a:r>
              <a:rPr lang="en-US" dirty="0"/>
              <a:t>on a common effect of a cause of </a:t>
            </a:r>
            <a:r>
              <a:rPr lang="en-US" dirty="0" smtClean="0"/>
              <a:t>the exposure </a:t>
            </a:r>
            <a:r>
              <a:rPr lang="en-US" dirty="0"/>
              <a:t>and a cause of the outcome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40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6" name="Picture 5" descr="Screen Shot 2020-02-01 at 10.18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3" y="5099957"/>
            <a:ext cx="3621414" cy="1068614"/>
          </a:xfrm>
          <a:prstGeom prst="rect">
            <a:avLst/>
          </a:prstGeom>
        </p:spPr>
      </p:pic>
      <p:pic>
        <p:nvPicPr>
          <p:cNvPr id="7" name="Picture 6" descr="Screen Shot 2020-02-01 at 10.20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33" y="5046435"/>
            <a:ext cx="4940766" cy="10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2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Inappropriate Selection of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3171371"/>
          </a:xfrm>
        </p:spPr>
        <p:txBody>
          <a:bodyPr/>
          <a:lstStyle/>
          <a:p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</a:t>
            </a:r>
            <a:r>
              <a:rPr lang="en-US" dirty="0" smtClean="0"/>
              <a:t>Postmenopausal hormones</a:t>
            </a:r>
            <a:endParaRPr lang="en-US" dirty="0"/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</a:t>
            </a:r>
            <a:r>
              <a:rPr lang="en-US" dirty="0" smtClean="0"/>
              <a:t>Coronary heart disease</a:t>
            </a:r>
            <a:endParaRPr lang="en-US" dirty="0"/>
          </a:p>
          <a:p>
            <a:pPr marL="858837" lvl="1" indent="-457200"/>
            <a:r>
              <a:rPr lang="en-US" i="1" dirty="0" smtClean="0"/>
              <a:t>F</a:t>
            </a:r>
            <a:r>
              <a:rPr lang="en-US" dirty="0" smtClean="0"/>
              <a:t>: Hip fracture</a:t>
            </a:r>
            <a:endParaRPr lang="en-US" dirty="0"/>
          </a:p>
          <a:p>
            <a:pPr marL="858837" lvl="1" indent="-457200"/>
            <a:r>
              <a:rPr lang="en-US" i="1" dirty="0" smtClean="0"/>
              <a:t>C</a:t>
            </a:r>
            <a:r>
              <a:rPr lang="en-US" dirty="0" smtClean="0"/>
              <a:t>: Selection into study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41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5" name="Picture 4" descr="Screen Shot 2020-02-01 at 10.1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22" y="1683657"/>
            <a:ext cx="3264294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2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Loss to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3171371"/>
          </a:xfrm>
        </p:spPr>
        <p:txBody>
          <a:bodyPr/>
          <a:lstStyle/>
          <a:p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</a:t>
            </a:r>
            <a:r>
              <a:rPr lang="en-US" dirty="0" smtClean="0"/>
              <a:t>Antiretroviral therapy</a:t>
            </a:r>
            <a:endParaRPr lang="en-US" dirty="0"/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</a:t>
            </a:r>
            <a:r>
              <a:rPr lang="en-US" dirty="0" smtClean="0"/>
              <a:t>AIDS</a:t>
            </a:r>
            <a:endParaRPr lang="en-US" dirty="0"/>
          </a:p>
          <a:p>
            <a:pPr marL="858837" lvl="1" indent="-457200"/>
            <a:r>
              <a:rPr lang="en-US" i="1" dirty="0"/>
              <a:t>C</a:t>
            </a:r>
            <a:r>
              <a:rPr lang="en-US" dirty="0"/>
              <a:t>: Censoring</a:t>
            </a:r>
          </a:p>
          <a:p>
            <a:pPr marL="858837" lvl="1" indent="-457200"/>
            <a:r>
              <a:rPr lang="en-US" i="1" dirty="0" smtClean="0"/>
              <a:t>L</a:t>
            </a:r>
            <a:r>
              <a:rPr lang="en-US" dirty="0" smtClean="0"/>
              <a:t>: Symptoms, CD4, viral load</a:t>
            </a:r>
            <a:endParaRPr lang="en-US" dirty="0"/>
          </a:p>
          <a:p>
            <a:pPr marL="858837" lvl="1" indent="-457200"/>
            <a:r>
              <a:rPr lang="en-US" i="1" dirty="0" smtClean="0"/>
              <a:t>U</a:t>
            </a:r>
            <a:r>
              <a:rPr lang="en-US" dirty="0" smtClean="0"/>
              <a:t>: Immunologic status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42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7" name="Picture 6" descr="Screen Shot 2020-02-01 at 10.2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1" y="1664604"/>
            <a:ext cx="3967139" cy="17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Non-response / Missing Data Bias</a:t>
            </a:r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43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3171371"/>
          </a:xfrm>
        </p:spPr>
        <p:txBody>
          <a:bodyPr/>
          <a:lstStyle/>
          <a:p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</a:t>
            </a:r>
            <a:r>
              <a:rPr lang="en-US" dirty="0" smtClean="0"/>
              <a:t>Antiretroviral therapy</a:t>
            </a:r>
            <a:endParaRPr lang="en-US" dirty="0"/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</a:t>
            </a:r>
            <a:r>
              <a:rPr lang="en-US" dirty="0" smtClean="0"/>
              <a:t>AIDS</a:t>
            </a:r>
            <a:endParaRPr lang="en-US" dirty="0"/>
          </a:p>
          <a:p>
            <a:pPr marL="858837" lvl="1" indent="-457200"/>
            <a:r>
              <a:rPr lang="en-US" i="1" dirty="0"/>
              <a:t>C</a:t>
            </a:r>
            <a:r>
              <a:rPr lang="en-US" dirty="0"/>
              <a:t>: </a:t>
            </a:r>
            <a:r>
              <a:rPr lang="en-US" dirty="0" smtClean="0"/>
              <a:t>Reluctance to answer questions</a:t>
            </a:r>
            <a:endParaRPr lang="en-US" dirty="0"/>
          </a:p>
          <a:p>
            <a:pPr marL="858837" lvl="1" indent="-457200"/>
            <a:r>
              <a:rPr lang="en-US" i="1" dirty="0" smtClean="0"/>
              <a:t>L</a:t>
            </a:r>
            <a:r>
              <a:rPr lang="en-US" dirty="0" smtClean="0"/>
              <a:t>: Symptoms, CD4, viral load</a:t>
            </a:r>
            <a:endParaRPr lang="en-US" dirty="0"/>
          </a:p>
          <a:p>
            <a:pPr marL="858837" lvl="1" indent="-457200"/>
            <a:r>
              <a:rPr lang="en-US" i="1" dirty="0" smtClean="0"/>
              <a:t>U</a:t>
            </a:r>
            <a:r>
              <a:rPr lang="en-US" dirty="0" smtClean="0"/>
              <a:t>: Immunologic status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 descr="Screen Shot 2020-02-01 at 10.2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1" y="1664604"/>
            <a:ext cx="3967139" cy="17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8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(Self-Selection) Bias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3171371"/>
          </a:xfrm>
        </p:spPr>
        <p:txBody>
          <a:bodyPr/>
          <a:lstStyle/>
          <a:p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</a:t>
            </a:r>
            <a:r>
              <a:rPr lang="en-US" dirty="0" smtClean="0"/>
              <a:t>Smoking</a:t>
            </a:r>
            <a:endParaRPr lang="en-US" dirty="0"/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</a:t>
            </a:r>
            <a:r>
              <a:rPr lang="en-US" dirty="0" smtClean="0"/>
              <a:t>Coronary heart disease</a:t>
            </a:r>
            <a:endParaRPr lang="en-US" dirty="0"/>
          </a:p>
          <a:p>
            <a:pPr marL="858837" lvl="1" indent="-457200"/>
            <a:r>
              <a:rPr lang="en-US" i="1" dirty="0"/>
              <a:t>C</a:t>
            </a:r>
            <a:r>
              <a:rPr lang="en-US" dirty="0"/>
              <a:t>: </a:t>
            </a:r>
            <a:r>
              <a:rPr lang="en-US" dirty="0" smtClean="0"/>
              <a:t>Volunteered to participate</a:t>
            </a:r>
            <a:endParaRPr lang="en-US" dirty="0"/>
          </a:p>
          <a:p>
            <a:pPr marL="858837" lvl="1" indent="-457200"/>
            <a:r>
              <a:rPr lang="en-US" i="1" dirty="0" smtClean="0"/>
              <a:t>L</a:t>
            </a:r>
            <a:r>
              <a:rPr lang="en-US" dirty="0" smtClean="0"/>
              <a:t>: Heart disease awareness</a:t>
            </a:r>
            <a:endParaRPr lang="en-US" dirty="0"/>
          </a:p>
          <a:p>
            <a:pPr marL="858837" lvl="1" indent="-457200"/>
            <a:r>
              <a:rPr lang="en-US" i="1" dirty="0" smtClean="0"/>
              <a:t>U</a:t>
            </a:r>
            <a:r>
              <a:rPr lang="en-US" dirty="0" smtClean="0"/>
              <a:t>: </a:t>
            </a:r>
            <a:r>
              <a:rPr lang="en-US" dirty="0"/>
              <a:t>Family history of heart </a:t>
            </a:r>
            <a:r>
              <a:rPr lang="en-US" dirty="0" smtClean="0"/>
              <a:t>disease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 descr="Screen Shot 2020-02-01 at 10.2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1" y="1664604"/>
            <a:ext cx="3967139" cy="1728110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44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8272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Healthy Worker Bias</a:t>
            </a:r>
            <a:endParaRPr lang="en-US" dirty="0"/>
          </a:p>
        </p:txBody>
      </p:sp>
      <p:pic>
        <p:nvPicPr>
          <p:cNvPr id="4" name="Picture 3" descr="Screen Shot 2020-02-01 at 10.2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1" y="1664604"/>
            <a:ext cx="3967139" cy="1728110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45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3171371"/>
          </a:xfrm>
        </p:spPr>
        <p:txBody>
          <a:bodyPr/>
          <a:lstStyle/>
          <a:p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</a:t>
            </a:r>
            <a:r>
              <a:rPr lang="en-US" dirty="0" smtClean="0"/>
              <a:t>Chemical exposure</a:t>
            </a:r>
            <a:endParaRPr lang="en-US" dirty="0"/>
          </a:p>
          <a:p>
            <a:pPr marL="858837" lvl="1" indent="-457200"/>
            <a:r>
              <a:rPr lang="en-US" i="1" dirty="0"/>
              <a:t>Y</a:t>
            </a:r>
            <a:r>
              <a:rPr lang="en-US" dirty="0"/>
              <a:t>: </a:t>
            </a:r>
            <a:r>
              <a:rPr lang="en-US" dirty="0" smtClean="0"/>
              <a:t>Death</a:t>
            </a:r>
            <a:endParaRPr lang="en-US" dirty="0"/>
          </a:p>
          <a:p>
            <a:pPr marL="858837" lvl="1" indent="-457200"/>
            <a:r>
              <a:rPr lang="en-US" i="1" dirty="0"/>
              <a:t>C</a:t>
            </a:r>
            <a:r>
              <a:rPr lang="en-US" dirty="0"/>
              <a:t>: </a:t>
            </a:r>
            <a:r>
              <a:rPr lang="en-US" dirty="0" smtClean="0"/>
              <a:t>Being a work</a:t>
            </a:r>
            <a:endParaRPr lang="en-US" dirty="0"/>
          </a:p>
          <a:p>
            <a:pPr marL="858837" lvl="1" indent="-457200"/>
            <a:r>
              <a:rPr lang="en-US" i="1" dirty="0" smtClean="0"/>
              <a:t>L</a:t>
            </a:r>
            <a:r>
              <a:rPr lang="en-US" dirty="0" smtClean="0"/>
              <a:t>: Physical exam</a:t>
            </a:r>
            <a:endParaRPr lang="en-US" dirty="0"/>
          </a:p>
          <a:p>
            <a:pPr marL="858837" lvl="1" indent="-457200"/>
            <a:r>
              <a:rPr lang="en-US" i="1" dirty="0" smtClean="0"/>
              <a:t>U</a:t>
            </a:r>
            <a:r>
              <a:rPr lang="en-US" dirty="0" smtClean="0"/>
              <a:t>: Health status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4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Prevalent Users Bias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46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3171371"/>
          </a:xfrm>
        </p:spPr>
        <p:txBody>
          <a:bodyPr/>
          <a:lstStyle/>
          <a:p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 smtClean="0"/>
              <a:t>A</a:t>
            </a:r>
            <a:r>
              <a:rPr lang="en-US" dirty="0" smtClean="0"/>
              <a:t>: Aspirin use</a:t>
            </a:r>
          </a:p>
          <a:p>
            <a:pPr marL="858837" lvl="1" indent="-457200"/>
            <a:r>
              <a:rPr lang="en-US" i="1" dirty="0" smtClean="0"/>
              <a:t>Y</a:t>
            </a:r>
            <a:r>
              <a:rPr lang="en-US" i="1" baseline="-25000" dirty="0" smtClean="0"/>
              <a:t>-1</a:t>
            </a:r>
            <a:r>
              <a:rPr lang="en-US" dirty="0" smtClean="0"/>
              <a:t>: Death before time 0</a:t>
            </a:r>
          </a:p>
          <a:p>
            <a:pPr marL="858837" lvl="1" indent="-457200"/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dirty="0" smtClean="0"/>
              <a:t>: </a:t>
            </a:r>
            <a:r>
              <a:rPr lang="en-US" dirty="0"/>
              <a:t>Death </a:t>
            </a:r>
            <a:r>
              <a:rPr lang="en-US" dirty="0" smtClean="0"/>
              <a:t>after time 0</a:t>
            </a:r>
          </a:p>
          <a:p>
            <a:pPr marL="858837" lvl="1" indent="-457200"/>
            <a:r>
              <a:rPr lang="en-US" i="1" dirty="0" smtClean="0"/>
              <a:t>C</a:t>
            </a:r>
            <a:r>
              <a:rPr lang="en-US" dirty="0" smtClean="0"/>
              <a:t>: Selection into study</a:t>
            </a:r>
          </a:p>
          <a:p>
            <a:pPr marL="858837" lvl="1" indent="-457200"/>
            <a:r>
              <a:rPr lang="en-US" i="1" dirty="0" smtClean="0"/>
              <a:t>L</a:t>
            </a:r>
            <a:r>
              <a:rPr lang="en-US" dirty="0" smtClean="0"/>
              <a:t>: Exercise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2388" y="1876633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64702" y="1876633"/>
            <a:ext cx="66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Y</a:t>
            </a:r>
            <a:r>
              <a:rPr lang="en-US" sz="2400" baseline="-25000" dirty="0" smtClean="0"/>
              <a:t>-1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035303" y="1884436"/>
            <a:ext cx="479972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5978" y="282053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/>
              <a:t>L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>
            <a:off x="2617886" y="2107466"/>
            <a:ext cx="1046816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3"/>
            <a:endCxn id="8" idx="1"/>
          </p:cNvCxnSpPr>
          <p:nvPr/>
        </p:nvCxnSpPr>
        <p:spPr>
          <a:xfrm flipV="1">
            <a:off x="2570180" y="2107466"/>
            <a:ext cx="1094522" cy="94390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0"/>
          <p:cNvCxnSpPr>
            <a:stCxn id="11" idx="3"/>
            <a:endCxn id="36" idx="2"/>
          </p:cNvCxnSpPr>
          <p:nvPr/>
        </p:nvCxnSpPr>
        <p:spPr>
          <a:xfrm flipV="1">
            <a:off x="2570180" y="2338298"/>
            <a:ext cx="4039263" cy="713068"/>
          </a:xfrm>
          <a:prstGeom prst="curvedConnector2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10" idx="1"/>
          </p:cNvCxnSpPr>
          <p:nvPr/>
        </p:nvCxnSpPr>
        <p:spPr>
          <a:xfrm>
            <a:off x="4329043" y="2107466"/>
            <a:ext cx="706260" cy="780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77272" y="1876633"/>
            <a:ext cx="66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43" name="Straight Arrow Connector 20"/>
          <p:cNvCxnSpPr>
            <a:stCxn id="7" idx="0"/>
            <a:endCxn id="36" idx="0"/>
          </p:cNvCxnSpPr>
          <p:nvPr/>
        </p:nvCxnSpPr>
        <p:spPr>
          <a:xfrm rot="5400000" flipH="1" flipV="1">
            <a:off x="4509790" y="-223020"/>
            <a:ext cx="12700" cy="4199306"/>
          </a:xfrm>
          <a:prstGeom prst="curvedConnector3">
            <a:avLst>
              <a:gd name="adj1" fmla="val 1800000"/>
            </a:avLst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Immortal Person-time Bias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47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complicated!</a:t>
            </a:r>
          </a:p>
          <a:p>
            <a:r>
              <a:rPr lang="en-US" dirty="0"/>
              <a:t>Experts disagree on how to represent</a:t>
            </a:r>
          </a:p>
          <a:p>
            <a:r>
              <a:rPr lang="en-US" dirty="0"/>
              <a:t>DAGs are dependent on your assumptions (and that’s what you need to know!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7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02-01 at 10.54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07" y="4772477"/>
            <a:ext cx="2476500" cy="72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for Selection Bias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48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6"/>
            <a:ext cx="8229600" cy="4393746"/>
          </a:xfrm>
        </p:spPr>
        <p:txBody>
          <a:bodyPr/>
          <a:lstStyle/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sampling controls </a:t>
            </a:r>
            <a:r>
              <a:rPr lang="en-US" dirty="0" smtClean="0"/>
              <a:t>that represent the exposure distribution in the population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Stratification</a:t>
            </a:r>
          </a:p>
          <a:p>
            <a:pPr lvl="1"/>
            <a:r>
              <a:rPr lang="en-US" dirty="0" smtClean="0"/>
              <a:t>Inverse Probability Censoring Weighting</a:t>
            </a:r>
          </a:p>
          <a:p>
            <a:pPr lvl="2"/>
            <a:r>
              <a:rPr lang="en-US" dirty="0" smtClean="0"/>
              <a:t>Same concept as IPW</a:t>
            </a:r>
          </a:p>
          <a:p>
            <a:pPr lvl="2"/>
            <a:r>
              <a:rPr lang="en-US" dirty="0" smtClean="0"/>
              <a:t>But treat censoring as the “exposure”</a:t>
            </a:r>
          </a:p>
          <a:p>
            <a:pPr lvl="2"/>
            <a:r>
              <a:rPr lang="en-US" dirty="0" smtClean="0"/>
              <a:t>Everyone in the </a:t>
            </a:r>
            <a:r>
              <a:rPr lang="en-US" dirty="0" err="1" smtClean="0"/>
              <a:t>pseudopopulation</a:t>
            </a:r>
            <a:r>
              <a:rPr lang="en-US" dirty="0" smtClean="0"/>
              <a:t> is uncensored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8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DAGs for Common Problems in Epidemiology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Measurement Bias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198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4429"/>
            <a:ext cx="8229600" cy="3806371"/>
          </a:xfrm>
        </p:spPr>
        <p:txBody>
          <a:bodyPr/>
          <a:lstStyle/>
          <a:p>
            <a:r>
              <a:rPr lang="en-US" dirty="0" smtClean="0"/>
              <a:t>Directed: Edges imply a direction</a:t>
            </a:r>
          </a:p>
          <a:p>
            <a:r>
              <a:rPr lang="en-US" dirty="0" smtClean="0"/>
              <a:t>Acyclic: No cycles; a variable cannot cause itself</a:t>
            </a:r>
          </a:p>
          <a:p>
            <a:endParaRPr lang="en-US" sz="1600" dirty="0"/>
          </a:p>
          <a:p>
            <a:r>
              <a:rPr lang="en-US" dirty="0" smtClean="0"/>
              <a:t>Edge: Arrow</a:t>
            </a:r>
          </a:p>
          <a:p>
            <a:r>
              <a:rPr lang="en-US" dirty="0" smtClean="0"/>
              <a:t>Node: Random variable</a:t>
            </a:r>
          </a:p>
          <a:p>
            <a:r>
              <a:rPr lang="en-US" u="sng" dirty="0" smtClean="0"/>
              <a:t>Causal</a:t>
            </a:r>
            <a:r>
              <a:rPr lang="en-US" dirty="0" smtClean="0"/>
              <a:t> DAG: Common causes of any pair of variables in the graph are also in the graph </a:t>
            </a:r>
            <a:endParaRPr lang="en-US" dirty="0"/>
          </a:p>
        </p:txBody>
      </p:sp>
      <p:pic>
        <p:nvPicPr>
          <p:cNvPr id="4" name="Picture 3" descr="Screen Shot 2020-02-0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722664"/>
            <a:ext cx="4368800" cy="800100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5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6068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Measurement Bias?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Bias due </a:t>
            </a:r>
            <a:r>
              <a:rPr lang="en-US" dirty="0" smtClean="0"/>
              <a:t>measurement of study variables with error, such that the observed associational measure does not equal the causal measure</a:t>
            </a:r>
          </a:p>
          <a:p>
            <a:r>
              <a:rPr lang="en-US" dirty="0" smtClean="0"/>
              <a:t>No single structure describing measurement bias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50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8352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Variables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51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6"/>
            <a:ext cx="8229600" cy="4393746"/>
          </a:xfrm>
        </p:spPr>
        <p:txBody>
          <a:bodyPr/>
          <a:lstStyle/>
          <a:p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/>
              <a:t>A</a:t>
            </a:r>
            <a:r>
              <a:rPr lang="en-US" dirty="0"/>
              <a:t>: </a:t>
            </a:r>
            <a:r>
              <a:rPr lang="en-US" dirty="0" smtClean="0"/>
              <a:t>Exposure</a:t>
            </a:r>
            <a:endParaRPr lang="en-US" dirty="0"/>
          </a:p>
          <a:p>
            <a:pPr marL="858837" lvl="1" indent="-457200"/>
            <a:r>
              <a:rPr lang="en-US" i="1" dirty="0"/>
              <a:t>A*</a:t>
            </a:r>
            <a:r>
              <a:rPr lang="en-US" dirty="0"/>
              <a:t>: </a:t>
            </a:r>
            <a:r>
              <a:rPr lang="en-US" dirty="0" smtClean="0"/>
              <a:t>Exposure measurement</a:t>
            </a:r>
            <a:endParaRPr lang="en-US" dirty="0"/>
          </a:p>
          <a:p>
            <a:pPr marL="858837" lvl="1" indent="-457200"/>
            <a:r>
              <a:rPr lang="en-US" i="1" dirty="0"/>
              <a:t>U</a:t>
            </a:r>
            <a:r>
              <a:rPr lang="en-US" i="1" baseline="-25000" dirty="0"/>
              <a:t>A</a:t>
            </a:r>
            <a:r>
              <a:rPr lang="en-US" dirty="0"/>
              <a:t>: Factors other than </a:t>
            </a:r>
            <a:r>
              <a:rPr lang="en-US" i="1" dirty="0"/>
              <a:t>A</a:t>
            </a:r>
            <a:r>
              <a:rPr lang="en-US" dirty="0"/>
              <a:t> that determine the value of </a:t>
            </a:r>
            <a:r>
              <a:rPr lang="en-US" i="1" dirty="0"/>
              <a:t>A*</a:t>
            </a:r>
            <a:r>
              <a:rPr lang="en-US" dirty="0"/>
              <a:t> (i.e., measurement error)</a:t>
            </a:r>
          </a:p>
          <a:p>
            <a:pPr marL="858837" lvl="1" indent="-457200"/>
            <a:r>
              <a:rPr lang="en-US" i="1" dirty="0" smtClean="0"/>
              <a:t>Y</a:t>
            </a:r>
            <a:r>
              <a:rPr lang="en-US" dirty="0"/>
              <a:t>: </a:t>
            </a:r>
            <a:r>
              <a:rPr lang="en-US" dirty="0" smtClean="0"/>
              <a:t>Outcome</a:t>
            </a:r>
          </a:p>
          <a:p>
            <a:pPr marL="858837" lvl="1" indent="-457200"/>
            <a:r>
              <a:rPr lang="en-US" i="1" dirty="0" smtClean="0"/>
              <a:t>Y*</a:t>
            </a:r>
            <a:r>
              <a:rPr lang="en-US" dirty="0" smtClean="0"/>
              <a:t>: Outcome measurement</a:t>
            </a:r>
            <a:endParaRPr lang="en-US" dirty="0"/>
          </a:p>
          <a:p>
            <a:pPr marL="858837" lvl="1" indent="-457200"/>
            <a:r>
              <a:rPr lang="en-US" i="1" dirty="0" smtClean="0"/>
              <a:t>U</a:t>
            </a:r>
            <a:r>
              <a:rPr lang="en-US" i="1" baseline="-25000" dirty="0" smtClean="0"/>
              <a:t>Y</a:t>
            </a:r>
            <a:r>
              <a:rPr lang="en-US" dirty="0" smtClean="0"/>
              <a:t>: </a:t>
            </a:r>
            <a:r>
              <a:rPr lang="en-US" dirty="0"/>
              <a:t>Factors other than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/>
              <a:t>that determine the value of </a:t>
            </a:r>
            <a:r>
              <a:rPr lang="en-US" i="1" dirty="0" smtClean="0"/>
              <a:t>Y*</a:t>
            </a:r>
            <a:r>
              <a:rPr lang="en-US" dirty="0" smtClean="0"/>
              <a:t> </a:t>
            </a:r>
            <a:r>
              <a:rPr lang="en-US" dirty="0"/>
              <a:t>(i.e., measurement error)</a:t>
            </a:r>
          </a:p>
          <a:p>
            <a:pPr marL="40163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1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Nondifferential</a:t>
            </a:r>
            <a:r>
              <a:rPr lang="en-US" dirty="0" smtClean="0"/>
              <a:t> Measurement Error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52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6" name="Picture 5" descr="Screen Shot 2020-02-02 at 2.4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7" y="1827893"/>
            <a:ext cx="2197100" cy="1968500"/>
          </a:xfrm>
          <a:prstGeom prst="rect">
            <a:avLst/>
          </a:prstGeom>
        </p:spPr>
      </p:pic>
      <p:pic>
        <p:nvPicPr>
          <p:cNvPr id="7" name="Picture 6" descr="Screen Shot 2020-02-02 at 2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7" y="3926115"/>
            <a:ext cx="2349500" cy="27432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66142" y="1774825"/>
            <a:ext cx="5620657" cy="4625975"/>
          </a:xfrm>
        </p:spPr>
        <p:txBody>
          <a:bodyPr/>
          <a:lstStyle/>
          <a:p>
            <a:r>
              <a:rPr lang="en-US" dirty="0" smtClean="0"/>
              <a:t>Independent </a:t>
            </a:r>
            <a:r>
              <a:rPr lang="en-US" dirty="0" err="1" smtClean="0"/>
              <a:t>nondifferential</a:t>
            </a:r>
            <a:r>
              <a:rPr lang="en-US" dirty="0" smtClean="0"/>
              <a:t> measurement error</a:t>
            </a:r>
          </a:p>
          <a:p>
            <a:endParaRPr lang="en-US" dirty="0" smtClean="0"/>
          </a:p>
          <a:p>
            <a:endParaRPr lang="en-US" sz="4600" dirty="0"/>
          </a:p>
          <a:p>
            <a:r>
              <a:rPr lang="en-US" dirty="0"/>
              <a:t>D</a:t>
            </a:r>
            <a:r>
              <a:rPr lang="en-US" dirty="0" smtClean="0"/>
              <a:t>ependent </a:t>
            </a:r>
            <a:r>
              <a:rPr lang="en-US" dirty="0" err="1"/>
              <a:t>nondifferential</a:t>
            </a:r>
            <a:r>
              <a:rPr lang="en-US" dirty="0"/>
              <a:t> measurement error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2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Independent Differential Measurement Error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53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66142" y="1774825"/>
            <a:ext cx="5620657" cy="4625975"/>
          </a:xfrm>
        </p:spPr>
        <p:txBody>
          <a:bodyPr/>
          <a:lstStyle/>
          <a:p>
            <a:r>
              <a:rPr lang="en-US" dirty="0" smtClean="0"/>
              <a:t>Independent differential measurement error of exposure</a:t>
            </a:r>
          </a:p>
          <a:p>
            <a:endParaRPr lang="en-US" sz="4600" dirty="0"/>
          </a:p>
          <a:p>
            <a:r>
              <a:rPr lang="en-US" dirty="0" smtClean="0"/>
              <a:t>Independent differential </a:t>
            </a:r>
            <a:r>
              <a:rPr lang="en-US" dirty="0"/>
              <a:t>measurement </a:t>
            </a:r>
            <a:r>
              <a:rPr lang="en-US" dirty="0" smtClean="0"/>
              <a:t>error of outcome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Screen Shot 2020-02-02 at 2.55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7" y="1862365"/>
            <a:ext cx="2209800" cy="2044700"/>
          </a:xfrm>
          <a:prstGeom prst="rect">
            <a:avLst/>
          </a:prstGeom>
        </p:spPr>
      </p:pic>
      <p:pic>
        <p:nvPicPr>
          <p:cNvPr id="4" name="Picture 3" descr="Screen Shot 2020-02-02 at 3.01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4" y="4046765"/>
            <a:ext cx="21844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1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: Alcohol use</a:t>
            </a:r>
          </a:p>
          <a:p>
            <a:pPr lvl="1"/>
            <a:r>
              <a:rPr lang="en-US" i="1" dirty="0" smtClean="0"/>
              <a:t>A*</a:t>
            </a:r>
            <a:r>
              <a:rPr lang="en-US" dirty="0" smtClean="0"/>
              <a:t>: Recalled alcohol </a:t>
            </a:r>
            <a:r>
              <a:rPr lang="en-US" dirty="0"/>
              <a:t>use</a:t>
            </a:r>
          </a:p>
          <a:p>
            <a:pPr lvl="1"/>
            <a:r>
              <a:rPr lang="en-US" i="1" dirty="0" smtClean="0"/>
              <a:t>Y:</a:t>
            </a:r>
            <a:r>
              <a:rPr lang="en-US" dirty="0" smtClean="0"/>
              <a:t> Birth defects</a:t>
            </a:r>
          </a:p>
        </p:txBody>
      </p:sp>
      <p:pic>
        <p:nvPicPr>
          <p:cNvPr id="4" name="Picture 3" descr="Screen Shot 2020-02-02 at 2.55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1735364"/>
            <a:ext cx="2209800" cy="2044700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54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0144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Causation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: Drug A </a:t>
            </a:r>
          </a:p>
          <a:p>
            <a:pPr lvl="1"/>
            <a:r>
              <a:rPr lang="en-US" i="1" dirty="0" smtClean="0"/>
              <a:t>A*</a:t>
            </a:r>
            <a:r>
              <a:rPr lang="en-US" dirty="0" smtClean="0"/>
              <a:t>: Blood levels of drug A</a:t>
            </a:r>
            <a:endParaRPr lang="en-US" dirty="0"/>
          </a:p>
          <a:p>
            <a:pPr lvl="1"/>
            <a:r>
              <a:rPr lang="en-US" i="1" dirty="0" smtClean="0"/>
              <a:t>Y:</a:t>
            </a:r>
            <a:r>
              <a:rPr lang="en-US" dirty="0" smtClean="0"/>
              <a:t> Liver toxicity</a:t>
            </a:r>
          </a:p>
        </p:txBody>
      </p:sp>
      <p:pic>
        <p:nvPicPr>
          <p:cNvPr id="4" name="Picture 3" descr="Screen Shot 2020-02-02 at 2.55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1" y="1735364"/>
            <a:ext cx="2209800" cy="2044700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55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7957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Dependent Differential Measurement Error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56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66142" y="1774825"/>
            <a:ext cx="5620657" cy="4625975"/>
          </a:xfrm>
        </p:spPr>
        <p:txBody>
          <a:bodyPr/>
          <a:lstStyle/>
          <a:p>
            <a:r>
              <a:rPr lang="en-US" dirty="0" smtClean="0"/>
              <a:t>Dependent differential measurement error of exposure</a:t>
            </a:r>
          </a:p>
          <a:p>
            <a:endParaRPr lang="en-US" sz="5000" dirty="0"/>
          </a:p>
          <a:p>
            <a:r>
              <a:rPr lang="en-US" dirty="0" smtClean="0"/>
              <a:t>Dependent differential </a:t>
            </a:r>
            <a:r>
              <a:rPr lang="en-US" dirty="0"/>
              <a:t>measurement </a:t>
            </a:r>
            <a:r>
              <a:rPr lang="en-US" dirty="0" smtClean="0"/>
              <a:t>error of outcome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Screen Shot 2020-02-02 at 3.04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1" y="1653721"/>
            <a:ext cx="2018393" cy="2433605"/>
          </a:xfrm>
          <a:prstGeom prst="rect">
            <a:avLst/>
          </a:prstGeom>
        </p:spPr>
      </p:pic>
      <p:pic>
        <p:nvPicPr>
          <p:cNvPr id="7" name="Picture 6" descr="Screen Shot 2020-02-02 at 3.04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1" y="4125136"/>
            <a:ext cx="1980293" cy="24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0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Mismeasured</a:t>
            </a:r>
            <a:r>
              <a:rPr lang="en-US" dirty="0" smtClean="0"/>
              <a:t> Confounders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57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9" name="Picture 8" descr="Screen Shot 2020-02-02 at 8.42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46" y="2067377"/>
            <a:ext cx="3380014" cy="2782537"/>
          </a:xfrm>
          <a:prstGeom prst="rect">
            <a:avLst/>
          </a:prstGeom>
        </p:spPr>
      </p:pic>
      <p:pic>
        <p:nvPicPr>
          <p:cNvPr id="10" name="Picture 9" descr="Screen Shot 2020-02-02 at 8.41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" y="1960335"/>
            <a:ext cx="3096051" cy="165009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4916714"/>
            <a:ext cx="8229600" cy="1484086"/>
          </a:xfrm>
        </p:spPr>
        <p:txBody>
          <a:bodyPr/>
          <a:lstStyle/>
          <a:p>
            <a:r>
              <a:rPr lang="en-US" dirty="0" smtClean="0"/>
              <a:t>Conditioning on </a:t>
            </a:r>
            <a:r>
              <a:rPr lang="en-US" i="1" dirty="0" smtClean="0"/>
              <a:t>L* </a:t>
            </a:r>
            <a:r>
              <a:rPr lang="en-US" dirty="0" smtClean="0"/>
              <a:t>does not block the backdoor back between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Y </a:t>
            </a:r>
            <a:r>
              <a:rPr lang="en-US" dirty="0" smtClean="0"/>
              <a:t>in either scenario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01421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DAGs for Common Problems in Epidemiology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Bias in RCTs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24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Confounding &amp; Selection Bias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59</a:t>
            </a:fld>
            <a:endParaRPr lang="en-US" sz="1200" dirty="0">
              <a:latin typeface="Corbel"/>
              <a:cs typeface="Corbe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05000"/>
            <a:ext cx="8229600" cy="4372429"/>
          </a:xfrm>
          <a:prstGeom prst="rect">
            <a:avLst/>
          </a:prstGeom>
        </p:spPr>
        <p:txBody>
          <a:bodyPr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Can </a:t>
            </a:r>
            <a:r>
              <a:rPr lang="en-US" dirty="0" smtClean="0"/>
              <a:t>confounding occur </a:t>
            </a:r>
            <a:r>
              <a:rPr lang="en-US" dirty="0"/>
              <a:t>in </a:t>
            </a:r>
            <a:r>
              <a:rPr lang="en-US" dirty="0" smtClean="0"/>
              <a:t>a marginally randomized RCT?</a:t>
            </a:r>
            <a:endParaRPr lang="en-US" i="1" dirty="0"/>
          </a:p>
          <a:p>
            <a:r>
              <a:rPr lang="en-US" dirty="0" smtClean="0"/>
              <a:t>Can selection bias occur in a marginally randomized RCT?</a:t>
            </a:r>
            <a:endParaRPr lang="en-US" i="1" dirty="0" smtClean="0"/>
          </a:p>
        </p:txBody>
      </p:sp>
      <p:pic>
        <p:nvPicPr>
          <p:cNvPr id="6" name="Picture 5" descr="Screen Shot 2020-02-01 at 10.2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15" y="4132036"/>
            <a:ext cx="5008371" cy="218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 Randomized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DAG look like for a marginally randomized experiment?</a:t>
            </a:r>
          </a:p>
          <a:p>
            <a:endParaRPr lang="en-US" dirty="0"/>
          </a:p>
          <a:p>
            <a:endParaRPr lang="en-US" sz="1600" dirty="0" smtClean="0"/>
          </a:p>
          <a:p>
            <a:endParaRPr lang="en-US" dirty="0"/>
          </a:p>
          <a:p>
            <a:r>
              <a:rPr lang="en-US" dirty="0" smtClean="0"/>
              <a:t>What does the DAG look like for a conditionally randomized experiment?</a:t>
            </a:r>
            <a:endParaRPr lang="en-US" dirty="0"/>
          </a:p>
        </p:txBody>
      </p:sp>
      <p:pic>
        <p:nvPicPr>
          <p:cNvPr id="4" name="Picture 3" descr="Screen Shot 2020-02-0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5387521"/>
            <a:ext cx="4368800" cy="800100"/>
          </a:xfrm>
          <a:prstGeom prst="rect">
            <a:avLst/>
          </a:prstGeom>
        </p:spPr>
      </p:pic>
      <p:pic>
        <p:nvPicPr>
          <p:cNvPr id="5" name="Picture 4" descr="Screen Shot 2020-02-01 at 2.01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1" y="3094263"/>
            <a:ext cx="2235200" cy="596900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6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6611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Noncompliance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60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5" name="Picture 4" descr="Screen Shot 2020-02-02 at 8.4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47" y="1710871"/>
            <a:ext cx="3339509" cy="16455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05000"/>
            <a:ext cx="8229600" cy="4372429"/>
          </a:xfrm>
          <a:prstGeom prst="rect">
            <a:avLst/>
          </a:prstGeom>
        </p:spPr>
        <p:txBody>
          <a:bodyPr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 smtClean="0"/>
              <a:t>Z:</a:t>
            </a:r>
            <a:r>
              <a:rPr lang="en-US" dirty="0" smtClean="0"/>
              <a:t> Exposure assignment</a:t>
            </a:r>
            <a:endParaRPr lang="en-US" i="1" dirty="0" smtClean="0"/>
          </a:p>
          <a:p>
            <a:pPr marL="858837" lvl="1" indent="-457200"/>
            <a:r>
              <a:rPr lang="en-US" i="1" dirty="0" smtClean="0"/>
              <a:t>A</a:t>
            </a:r>
            <a:r>
              <a:rPr lang="en-US" dirty="0" smtClean="0"/>
              <a:t>: Exposure</a:t>
            </a:r>
          </a:p>
          <a:p>
            <a:pPr marL="858837" lvl="1" indent="-457200"/>
            <a:r>
              <a:rPr lang="en-US" i="1" dirty="0" smtClean="0"/>
              <a:t>Y</a:t>
            </a:r>
            <a:r>
              <a:rPr lang="en-US" dirty="0" smtClean="0"/>
              <a:t>: Outcome</a:t>
            </a:r>
          </a:p>
          <a:p>
            <a:pPr marL="858837" lvl="1" indent="-457200"/>
            <a:r>
              <a:rPr lang="en-US" i="1" dirty="0" smtClean="0"/>
              <a:t>U:</a:t>
            </a:r>
            <a:r>
              <a:rPr lang="en-US" dirty="0" smtClean="0"/>
              <a:t> Factors affecting adherence and the outcome</a:t>
            </a:r>
          </a:p>
          <a:p>
            <a:pPr marL="566737" indent="-457200"/>
            <a:r>
              <a:rPr lang="en-US" dirty="0"/>
              <a:t>What kind of analysis is looking at the effect of </a:t>
            </a:r>
            <a:r>
              <a:rPr lang="en-US" i="1" dirty="0"/>
              <a:t>A</a:t>
            </a:r>
            <a:r>
              <a:rPr lang="en-US" dirty="0"/>
              <a:t> on </a:t>
            </a:r>
            <a:r>
              <a:rPr lang="en-US" i="1" dirty="0"/>
              <a:t>Y</a:t>
            </a:r>
            <a:r>
              <a:rPr lang="en-US" dirty="0"/>
              <a:t>?</a:t>
            </a:r>
            <a:endParaRPr lang="en-US" i="1" dirty="0"/>
          </a:p>
          <a:p>
            <a:pPr marL="566737" indent="-457200"/>
            <a:r>
              <a:rPr lang="en-US" dirty="0" smtClean="0"/>
              <a:t>What kind of analysis is looking at the effect of </a:t>
            </a:r>
            <a:r>
              <a:rPr lang="en-US" i="1" dirty="0" smtClean="0"/>
              <a:t>Z</a:t>
            </a:r>
            <a:r>
              <a:rPr lang="en-US" dirty="0" smtClean="0"/>
              <a:t> on </a:t>
            </a:r>
            <a:r>
              <a:rPr lang="en-US" i="1" dirty="0" smtClean="0"/>
              <a:t>Y</a:t>
            </a:r>
            <a:r>
              <a:rPr lang="en-US" dirty="0" smtClean="0"/>
              <a:t>?</a:t>
            </a:r>
          </a:p>
          <a:p>
            <a:pPr marL="566737" indent="-457200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70422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05000"/>
            <a:ext cx="8229600" cy="4372429"/>
          </a:xfrm>
          <a:prstGeom prst="rect">
            <a:avLst/>
          </a:prstGeom>
        </p:spPr>
        <p:txBody>
          <a:bodyPr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What happens to the DAG when </a:t>
            </a:r>
            <a:r>
              <a:rPr lang="en-US" dirty="0" err="1" smtClean="0"/>
              <a:t>unblinding</a:t>
            </a:r>
            <a:r>
              <a:rPr lang="en-US" dirty="0" smtClean="0"/>
              <a:t> occurs?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Unblinding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61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3" name="Picture 2" descr="Screen Shot 2020-02-02 at 8.4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74" y="3706588"/>
            <a:ext cx="3339509" cy="1645555"/>
          </a:xfrm>
          <a:prstGeom prst="rect">
            <a:avLst/>
          </a:prstGeom>
        </p:spPr>
      </p:pic>
      <p:cxnSp>
        <p:nvCxnSpPr>
          <p:cNvPr id="6" name="Straight Arrow Connector 20"/>
          <p:cNvCxnSpPr/>
          <p:nvPr/>
        </p:nvCxnSpPr>
        <p:spPr>
          <a:xfrm rot="5400000" flipH="1" flipV="1">
            <a:off x="4586317" y="2454729"/>
            <a:ext cx="12700" cy="2456543"/>
          </a:xfrm>
          <a:prstGeom prst="curvedConnector3">
            <a:avLst>
              <a:gd name="adj1" fmla="val 3085717"/>
            </a:avLst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65285" y="2050143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21828" y="2050143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3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Limitations of DAGs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3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Objections to DAGs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615168"/>
            <a:ext cx="8694057" cy="4625975"/>
          </a:xfrm>
        </p:spPr>
        <p:txBody>
          <a:bodyPr/>
          <a:lstStyle/>
          <a:p>
            <a:r>
              <a:rPr lang="en-US" sz="2800" dirty="0"/>
              <a:t>DAGs do not display effect modification</a:t>
            </a:r>
          </a:p>
          <a:p>
            <a:pPr lvl="1"/>
            <a:r>
              <a:rPr lang="en-US" sz="2400" dirty="0"/>
              <a:t>If Z modifies the effect of X on Y, then Z must itself affect Y.</a:t>
            </a:r>
          </a:p>
          <a:p>
            <a:pPr lvl="1"/>
            <a:r>
              <a:rPr lang="en-US" sz="2400" dirty="0"/>
              <a:t>Effect modification is scale dependent, so showing an effect modifier implies a scale and DAGs do not represent any scale</a:t>
            </a:r>
          </a:p>
          <a:p>
            <a:pPr lvl="1"/>
            <a:r>
              <a:rPr lang="en-US" sz="2400" dirty="0"/>
              <a:t>Some progress on this: e.g., </a:t>
            </a:r>
            <a:r>
              <a:rPr lang="en-US" sz="2400" dirty="0" err="1"/>
              <a:t>VanderWeele’s</a:t>
            </a:r>
            <a:r>
              <a:rPr lang="en-US" sz="2400" dirty="0"/>
              <a:t> sufficient cause </a:t>
            </a:r>
            <a:r>
              <a:rPr lang="en-US" sz="2400" dirty="0" smtClean="0"/>
              <a:t>framework</a:t>
            </a:r>
          </a:p>
          <a:p>
            <a:pPr lvl="1"/>
            <a:r>
              <a:rPr lang="en-US" sz="2400" dirty="0" smtClean="0"/>
              <a:t>If Z and X both affect Y, then there is </a:t>
            </a:r>
            <a:r>
              <a:rPr lang="en-US" sz="2400" i="1" dirty="0" smtClean="0"/>
              <a:t>some</a:t>
            </a:r>
            <a:r>
              <a:rPr lang="en-US" sz="2400" dirty="0" smtClean="0"/>
              <a:t> scale on which Z modifies the effect of X and vice versa</a:t>
            </a:r>
            <a:endParaRPr lang="en-US" sz="24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63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3557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Objections to DAGs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615168"/>
            <a:ext cx="8694057" cy="4625975"/>
          </a:xfrm>
        </p:spPr>
        <p:txBody>
          <a:bodyPr/>
          <a:lstStyle/>
          <a:p>
            <a:r>
              <a:rPr lang="en-US" sz="2800" dirty="0" smtClean="0"/>
              <a:t>DAGs </a:t>
            </a:r>
            <a:r>
              <a:rPr lang="en-US" sz="2800" dirty="0"/>
              <a:t>do not represent the magnitude of bias</a:t>
            </a:r>
          </a:p>
          <a:p>
            <a:pPr lvl="1"/>
            <a:r>
              <a:rPr lang="en-US" sz="2400" dirty="0"/>
              <a:t>Major limitation</a:t>
            </a:r>
          </a:p>
          <a:p>
            <a:pPr lvl="1"/>
            <a:r>
              <a:rPr lang="en-US" sz="2400" dirty="0"/>
              <a:t>Lots of work now on (a) signing the </a:t>
            </a:r>
            <a:r>
              <a:rPr lang="en-US" sz="2400" dirty="0" smtClean="0"/>
              <a:t>bias </a:t>
            </a:r>
            <a:r>
              <a:rPr lang="en-US" sz="2400" dirty="0"/>
              <a:t>and (b) estimating the magnitude</a:t>
            </a:r>
          </a:p>
          <a:p>
            <a:pPr lvl="1"/>
            <a:r>
              <a:rPr lang="en-US" sz="2400" dirty="0"/>
              <a:t>Simulations and bias bounding formulas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64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6271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Objections to DAGs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615168"/>
            <a:ext cx="8694057" cy="4625975"/>
          </a:xfrm>
        </p:spPr>
        <p:txBody>
          <a:bodyPr/>
          <a:lstStyle/>
          <a:p>
            <a:r>
              <a:rPr lang="en-US" sz="2800" dirty="0"/>
              <a:t>DAGs do not match the complex, dynamic feedback loops in the real world</a:t>
            </a:r>
          </a:p>
          <a:p>
            <a:pPr lvl="1"/>
            <a:r>
              <a:rPr lang="en-US" sz="2000" dirty="0"/>
              <a:t>DAGs can represent feedback between two variables</a:t>
            </a:r>
          </a:p>
          <a:p>
            <a:pPr lvl="1"/>
            <a:r>
              <a:rPr lang="en-US" sz="2000" dirty="0"/>
              <a:t>DAGs can represent complex interventions (e.g., deliver this set of 4 treatments vs only 2 of these)</a:t>
            </a:r>
          </a:p>
          <a:p>
            <a:pPr lvl="1"/>
            <a:r>
              <a:rPr lang="en-US" sz="2000" dirty="0"/>
              <a:t>DAGs match (one of the) things you want to know: will intervening in a specific way elicit a change in health?</a:t>
            </a:r>
          </a:p>
          <a:p>
            <a:pPr lvl="1"/>
            <a:r>
              <a:rPr lang="en-US" sz="2000" dirty="0"/>
              <a:t>To say “it’s all very complicated and impossible to specify which variables come first” is to abdicate any hope of guiding clinical or policy </a:t>
            </a:r>
            <a:r>
              <a:rPr lang="en-US" sz="2000" dirty="0" smtClean="0"/>
              <a:t>decisions</a:t>
            </a:r>
            <a:endParaRPr lang="en-US" sz="2000" dirty="0"/>
          </a:p>
          <a:p>
            <a:pPr lvl="1"/>
            <a:r>
              <a:rPr lang="en-US" sz="2000" dirty="0"/>
              <a:t>DAGs do not tell you everything, and complex systems simulations are often useful as a next step to predict spillovers and interactions with variables you do not have in your </a:t>
            </a:r>
            <a:r>
              <a:rPr lang="en-US" sz="2000" dirty="0" smtClean="0"/>
              <a:t>DAG;  the </a:t>
            </a:r>
            <a:r>
              <a:rPr lang="en-US" sz="2000" dirty="0"/>
              <a:t>simulation will presumably rely on causal parameter inputs.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65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93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Objections </a:t>
            </a:r>
            <a:r>
              <a:rPr lang="en-US" dirty="0"/>
              <a:t>to DAGs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615168"/>
            <a:ext cx="8694057" cy="4625975"/>
          </a:xfrm>
        </p:spPr>
        <p:txBody>
          <a:bodyPr/>
          <a:lstStyle/>
          <a:p>
            <a:r>
              <a:rPr lang="en-US" dirty="0"/>
              <a:t>I’m not sure about which causal structure is right</a:t>
            </a:r>
          </a:p>
          <a:p>
            <a:pPr lvl="1"/>
            <a:r>
              <a:rPr lang="en-US" dirty="0"/>
              <a:t>Do you know enough to rule some DAGs out?</a:t>
            </a:r>
          </a:p>
          <a:p>
            <a:pPr lvl="1"/>
            <a:r>
              <a:rPr lang="en-US" dirty="0"/>
              <a:t>What are the commonalities across all plausible DAGs?</a:t>
            </a:r>
          </a:p>
          <a:p>
            <a:pPr lvl="1"/>
            <a:r>
              <a:rPr lang="en-US" dirty="0"/>
              <a:t>Useful to state: under these assumptions, we can draw these inferences; need evidence on the assumptions from other sources</a:t>
            </a:r>
          </a:p>
          <a:p>
            <a:r>
              <a:rPr lang="en-US" dirty="0"/>
              <a:t>I don’t know anything about the causal structure</a:t>
            </a:r>
          </a:p>
          <a:p>
            <a:pPr lvl="1"/>
            <a:r>
              <a:rPr lang="en-US" dirty="0"/>
              <a:t>This is not an objection to DAGs, this is an objection to ever drawing causal inferences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66</a:t>
            </a:fld>
            <a:endParaRPr lang="en-US"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2146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615168"/>
            <a:ext cx="8694057" cy="4625975"/>
          </a:xfrm>
        </p:spPr>
        <p:txBody>
          <a:bodyPr/>
          <a:lstStyle/>
          <a:p>
            <a:r>
              <a:rPr lang="en-US" dirty="0"/>
              <a:t>June Chan</a:t>
            </a:r>
          </a:p>
          <a:p>
            <a:r>
              <a:rPr lang="en-US" dirty="0" smtClean="0"/>
              <a:t>Shelley </a:t>
            </a:r>
            <a:r>
              <a:rPr lang="en-US" dirty="0" err="1" smtClean="0"/>
              <a:t>DeVost</a:t>
            </a:r>
            <a:endParaRPr lang="en-US" dirty="0"/>
          </a:p>
          <a:p>
            <a:r>
              <a:rPr lang="en-US" dirty="0" smtClean="0"/>
              <a:t>Maria </a:t>
            </a:r>
            <a:r>
              <a:rPr lang="en-US" dirty="0" err="1" smtClean="0"/>
              <a:t>Glymour</a:t>
            </a:r>
            <a:endParaRPr lang="en-US" dirty="0" smtClean="0"/>
          </a:p>
          <a:p>
            <a:r>
              <a:rPr lang="en-US" dirty="0" smtClean="0"/>
              <a:t>Miguel </a:t>
            </a:r>
            <a:r>
              <a:rPr lang="en-US" dirty="0" err="1" smtClean="0"/>
              <a:t>Hernán</a:t>
            </a:r>
            <a:endParaRPr lang="en-US" dirty="0" smtClean="0"/>
          </a:p>
          <a:p>
            <a:r>
              <a:rPr lang="en-US" dirty="0" smtClean="0"/>
              <a:t>Francois </a:t>
            </a:r>
            <a:r>
              <a:rPr lang="en-US" dirty="0" err="1" smtClean="0"/>
              <a:t>Rerolle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67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6" name="Picture 5" descr="Migu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r="16471" b="41764"/>
          <a:stretch/>
        </p:blipFill>
        <p:spPr>
          <a:xfrm>
            <a:off x="4862298" y="3689962"/>
            <a:ext cx="1306274" cy="1486451"/>
          </a:xfrm>
          <a:prstGeom prst="rect">
            <a:avLst/>
          </a:prstGeom>
        </p:spPr>
      </p:pic>
      <p:pic>
        <p:nvPicPr>
          <p:cNvPr id="7" name="Picture 6" descr="June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14"/>
          <a:stretch/>
        </p:blipFill>
        <p:spPr>
          <a:xfrm>
            <a:off x="4172869" y="1787103"/>
            <a:ext cx="1288131" cy="1577597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/>
          <a:srcRect l="10730" r="12017"/>
          <a:stretch/>
        </p:blipFill>
        <p:spPr>
          <a:xfrm>
            <a:off x="5660572" y="1787103"/>
            <a:ext cx="1280946" cy="1569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25812"/>
          <a:stretch/>
        </p:blipFill>
        <p:spPr>
          <a:xfrm>
            <a:off x="7166428" y="1794328"/>
            <a:ext cx="1397001" cy="1561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214" y="3692071"/>
            <a:ext cx="1478643" cy="14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4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Questions?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078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Incorporating Expert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4223657" cy="4625975"/>
          </a:xfrm>
        </p:spPr>
        <p:txBody>
          <a:bodyPr/>
          <a:lstStyle/>
          <a:p>
            <a:r>
              <a:rPr lang="en-US" dirty="0" smtClean="0"/>
              <a:t>Complete DAGs do not exclude any possible causal effect</a:t>
            </a:r>
          </a:p>
          <a:p>
            <a:endParaRPr lang="en-US" sz="1600" dirty="0" smtClean="0"/>
          </a:p>
          <a:p>
            <a:r>
              <a:rPr lang="en-US" dirty="0" smtClean="0"/>
              <a:t>Incomplete DAGs encode expert knowledge </a:t>
            </a:r>
            <a:r>
              <a:rPr lang="en-US" dirty="0"/>
              <a:t>in </a:t>
            </a:r>
            <a:r>
              <a:rPr lang="en-US" dirty="0" smtClean="0"/>
              <a:t>the form </a:t>
            </a:r>
            <a:r>
              <a:rPr lang="en-US" dirty="0"/>
              <a:t>of </a:t>
            </a:r>
            <a:r>
              <a:rPr lang="en-US" dirty="0" smtClean="0"/>
              <a:t>missing arrows</a:t>
            </a:r>
            <a:endParaRPr lang="en-US" dirty="0"/>
          </a:p>
        </p:txBody>
      </p:sp>
      <p:pic>
        <p:nvPicPr>
          <p:cNvPr id="4" name="Picture 3" descr="Screen Shot 2020-02-01 at 1.50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84" y="2194378"/>
            <a:ext cx="3967587" cy="726622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7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7" name="Picture 6" descr="Screen Shot 2020-02-01 at 2.05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3" y="4282620"/>
            <a:ext cx="3955141" cy="6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5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23514" cy="1252728"/>
          </a:xfrm>
        </p:spPr>
        <p:txBody>
          <a:bodyPr>
            <a:normAutofit/>
          </a:bodyPr>
          <a:lstStyle/>
          <a:p>
            <a:r>
              <a:rPr lang="en-US" dirty="0"/>
              <a:t>Causal Effects and </a:t>
            </a:r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7" indent="-457200"/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 smtClean="0"/>
              <a:t>A</a:t>
            </a:r>
            <a:r>
              <a:rPr lang="en-US" dirty="0" smtClean="0"/>
              <a:t>: Cigarette smoking</a:t>
            </a:r>
          </a:p>
          <a:p>
            <a:pPr marL="858837" lvl="1" indent="-457200"/>
            <a:r>
              <a:rPr lang="en-US" i="1" dirty="0" smtClean="0"/>
              <a:t>Y</a:t>
            </a:r>
            <a:r>
              <a:rPr lang="en-US" dirty="0" smtClean="0"/>
              <a:t>: Lung cancer</a:t>
            </a:r>
          </a:p>
          <a:p>
            <a:pPr marL="858837" lvl="1" indent="-457200"/>
            <a:endParaRPr lang="en-US" i="1" dirty="0" smtClean="0"/>
          </a:p>
          <a:p>
            <a:pPr marL="858837" lvl="1" indent="-457200"/>
            <a:endParaRPr lang="en-US" i="1" dirty="0"/>
          </a:p>
          <a:p>
            <a:pPr marL="401637" lvl="1" indent="0">
              <a:buNone/>
            </a:pPr>
            <a:endParaRPr lang="en-US" i="1" dirty="0"/>
          </a:p>
          <a:p>
            <a:pPr marL="1588" lvl="1" indent="0" algn="ctr">
              <a:buNone/>
            </a:pPr>
            <a:r>
              <a:rPr lang="en-US" dirty="0" err="1" smtClean="0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=1 </a:t>
            </a:r>
            <a:r>
              <a:rPr lang="en-US" dirty="0" smtClean="0"/>
              <a:t>= 1) ≠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</a:t>
            </a:r>
            <a:r>
              <a:rPr lang="en-US" i="1" baseline="30000" dirty="0" smtClean="0"/>
              <a:t>0 </a:t>
            </a:r>
            <a:r>
              <a:rPr lang="en-US" dirty="0" smtClean="0"/>
              <a:t>= 1</a:t>
            </a:r>
            <a:r>
              <a:rPr lang="en-US" dirty="0"/>
              <a:t>)</a:t>
            </a:r>
            <a:endParaRPr lang="en-US" i="1" dirty="0" smtClean="0"/>
          </a:p>
          <a:p>
            <a:pPr marL="1588" lvl="1" indent="0" algn="ctr">
              <a:buClr>
                <a:srgbClr val="60B5CC"/>
              </a:buClr>
              <a:buNone/>
            </a:pP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1) ≠ </a:t>
            </a: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0)</a:t>
            </a:r>
          </a:p>
          <a:p>
            <a:pPr marL="858837" lvl="1" indent="-457200"/>
            <a:endParaRPr lang="en-US" i="1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8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5" name="Picture 4" descr="Screen Shot 2020-02-01 at 2.01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1" y="4037693"/>
            <a:ext cx="22352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6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23514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Common  Causes and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7" indent="-457200"/>
            <a:r>
              <a:rPr lang="en-US" dirty="0" smtClean="0"/>
              <a:t>For example:</a:t>
            </a:r>
          </a:p>
          <a:p>
            <a:pPr marL="858837" lvl="1" indent="-457200"/>
            <a:r>
              <a:rPr lang="en-US" i="1" dirty="0" smtClean="0"/>
              <a:t>A</a:t>
            </a:r>
            <a:r>
              <a:rPr lang="en-US" dirty="0" smtClean="0"/>
              <a:t>: Yellow fingers</a:t>
            </a:r>
          </a:p>
          <a:p>
            <a:pPr marL="858837" lvl="1" indent="-457200"/>
            <a:r>
              <a:rPr lang="en-US" i="1" dirty="0" smtClean="0"/>
              <a:t>Y</a:t>
            </a:r>
            <a:r>
              <a:rPr lang="en-US" dirty="0" smtClean="0"/>
              <a:t>: Lung cancer</a:t>
            </a:r>
          </a:p>
          <a:p>
            <a:pPr marL="858837" lvl="1" indent="-457200"/>
            <a:r>
              <a:rPr lang="en-US" i="1" dirty="0" smtClean="0"/>
              <a:t>L</a:t>
            </a:r>
            <a:r>
              <a:rPr lang="en-US" dirty="0" smtClean="0"/>
              <a:t>: Cigarette smoking</a:t>
            </a:r>
          </a:p>
          <a:p>
            <a:pPr marL="858837" lvl="1" indent="-457200"/>
            <a:endParaRPr lang="en-US" i="1" dirty="0"/>
          </a:p>
          <a:p>
            <a:pPr marL="401637" lvl="1" indent="0">
              <a:buNone/>
            </a:pPr>
            <a:endParaRPr lang="en-US" i="1" dirty="0"/>
          </a:p>
          <a:p>
            <a:pPr marL="1588" lvl="1" indent="0" algn="ctr">
              <a:buNone/>
            </a:pPr>
            <a:r>
              <a:rPr lang="en-US" dirty="0" err="1" smtClean="0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=1 </a:t>
            </a:r>
            <a:r>
              <a:rPr lang="en-US" dirty="0" smtClean="0"/>
              <a:t>= 1)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</a:t>
            </a:r>
            <a:r>
              <a:rPr lang="en-US" i="1" baseline="30000" dirty="0" smtClean="0"/>
              <a:t>0 </a:t>
            </a:r>
            <a:r>
              <a:rPr lang="en-US" dirty="0" smtClean="0"/>
              <a:t>= 1</a:t>
            </a:r>
            <a:r>
              <a:rPr lang="en-US" dirty="0"/>
              <a:t>)</a:t>
            </a:r>
            <a:endParaRPr lang="en-US" i="1" dirty="0" smtClean="0"/>
          </a:p>
          <a:p>
            <a:pPr marL="1588" lvl="1" indent="0" algn="ctr">
              <a:buClr>
                <a:srgbClr val="60B5CC"/>
              </a:buClr>
              <a:buNone/>
            </a:pP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1) ≠ </a:t>
            </a:r>
            <a:r>
              <a:rPr lang="en-US" dirty="0" err="1">
                <a:solidFill>
                  <a:prstClr val="black"/>
                </a:solidFill>
              </a:rPr>
              <a:t>Pr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Y</a:t>
            </a:r>
            <a:r>
              <a:rPr lang="en-US" i="1" baseline="30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|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 = 0)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  <a:defRPr/>
            </a:pPr>
            <a:fld id="{115B76B1-0873-4B31-A30C-3952D810BB69}" type="slidenum">
              <a:rPr lang="en-US" sz="1200" smtClean="0">
                <a:latin typeface="Corbel"/>
                <a:cs typeface="Corbel"/>
              </a:rPr>
              <a:pPr algn="r">
                <a:buNone/>
                <a:defRPr/>
              </a:pPr>
              <a:t>9</a:t>
            </a:fld>
            <a:endParaRPr lang="en-US" sz="1200" dirty="0">
              <a:latin typeface="Corbel"/>
              <a:cs typeface="Corbel"/>
            </a:endParaRPr>
          </a:p>
        </p:txBody>
      </p:sp>
      <p:pic>
        <p:nvPicPr>
          <p:cNvPr id="4" name="Picture 3" descr="Screen Shot 2020-02-01 at 2.37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6" y="4000499"/>
            <a:ext cx="4140200" cy="88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8713" y="2013858"/>
            <a:ext cx="3156858" cy="1902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orbel"/>
                <a:cs typeface="Corbel"/>
              </a:rPr>
              <a:t>Confounding!</a:t>
            </a:r>
          </a:p>
          <a:p>
            <a:pPr algn="ctr">
              <a:buNone/>
            </a:pPr>
            <a:r>
              <a:rPr lang="en-US" dirty="0" smtClean="0">
                <a:latin typeface="Corbel"/>
                <a:cs typeface="Corbel"/>
              </a:rPr>
              <a:t>Results in lack of unconditional exchangeability</a:t>
            </a:r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8427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44061</TotalTime>
  <Words>2761</Words>
  <Application>Microsoft Macintosh PowerPoint</Application>
  <PresentationFormat>On-screen Show (4:3)</PresentationFormat>
  <Paragraphs>549</Paragraphs>
  <Slides>68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Module</vt:lpstr>
      <vt:lpstr>PowerPoint Presentation</vt:lpstr>
      <vt:lpstr>Organization</vt:lpstr>
      <vt:lpstr>Overview of DAGs</vt:lpstr>
      <vt:lpstr>Why Causal Diagrams?</vt:lpstr>
      <vt:lpstr>Terminology</vt:lpstr>
      <vt:lpstr>Ideal Randomized Experiments</vt:lpstr>
      <vt:lpstr>Incorporating Expert Knowledge</vt:lpstr>
      <vt:lpstr>Causal Effects and Association</vt:lpstr>
      <vt:lpstr>Common  Causes and Association</vt:lpstr>
      <vt:lpstr>Common Effects</vt:lpstr>
      <vt:lpstr>Conditioning on Mediators</vt:lpstr>
      <vt:lpstr>Conditioning on Common Causes</vt:lpstr>
      <vt:lpstr>Conditioning on Common Effects</vt:lpstr>
      <vt:lpstr>Consequences of Colliders</vt:lpstr>
      <vt:lpstr>Sources of Association</vt:lpstr>
      <vt:lpstr>How we can use this</vt:lpstr>
      <vt:lpstr>D-separation</vt:lpstr>
      <vt:lpstr>More Terminology</vt:lpstr>
      <vt:lpstr>Rule 1</vt:lpstr>
      <vt:lpstr>Rule 2</vt:lpstr>
      <vt:lpstr>Rule 3</vt:lpstr>
      <vt:lpstr>Rule 4</vt:lpstr>
      <vt:lpstr>Demonstrating Causation</vt:lpstr>
      <vt:lpstr>Research Design</vt:lpstr>
      <vt:lpstr>Quizlet: Can you test which DAG is correct if you have data on these variables?</vt:lpstr>
      <vt:lpstr>Quizlet</vt:lpstr>
      <vt:lpstr>Quizlet: Can you test which DAG is correct if you have data on these variables?</vt:lpstr>
      <vt:lpstr>Quizlet</vt:lpstr>
      <vt:lpstr>DAGs for Common Problems in Epidemiology</vt:lpstr>
      <vt:lpstr>Confounding is When…</vt:lpstr>
      <vt:lpstr>Identifiability of Causal Effects</vt:lpstr>
      <vt:lpstr>The Backdoor Criterion</vt:lpstr>
      <vt:lpstr>Healthy Worker Bias</vt:lpstr>
      <vt:lpstr>Confounding by Indication</vt:lpstr>
      <vt:lpstr>Confounding by Lifestyle</vt:lpstr>
      <vt:lpstr>Confounding by Early Life Factors</vt:lpstr>
      <vt:lpstr>Be Careful with Adjustment!</vt:lpstr>
      <vt:lpstr>Intractable Confounding</vt:lpstr>
      <vt:lpstr>DAGs for Common Problems in Epidemiology</vt:lpstr>
      <vt:lpstr>What is Selection Bias?</vt:lpstr>
      <vt:lpstr>Inappropriate Selection of Controls</vt:lpstr>
      <vt:lpstr>Differential Loss to Follow-up</vt:lpstr>
      <vt:lpstr>Non-response / Missing Data Bias</vt:lpstr>
      <vt:lpstr>Volunteer (Self-Selection) Bias</vt:lpstr>
      <vt:lpstr>Another Healthy Worker Bias</vt:lpstr>
      <vt:lpstr>Prevalent Users Bias</vt:lpstr>
      <vt:lpstr>Immortal Person-time Bias</vt:lpstr>
      <vt:lpstr>Adjusting for Selection Bias</vt:lpstr>
      <vt:lpstr>DAGs for Common Problems in Epidemiology</vt:lpstr>
      <vt:lpstr>What is Measurement Bias?</vt:lpstr>
      <vt:lpstr>Relevant Variables</vt:lpstr>
      <vt:lpstr>Nondifferential Measurement Error</vt:lpstr>
      <vt:lpstr>Independent Differential Measurement Error</vt:lpstr>
      <vt:lpstr>Recall Bias</vt:lpstr>
      <vt:lpstr>Reverse Causation Bias</vt:lpstr>
      <vt:lpstr>Dependent Differential Measurement Error</vt:lpstr>
      <vt:lpstr>Mismeasured Confounders</vt:lpstr>
      <vt:lpstr>DAGs for Common Problems in Epidemiology</vt:lpstr>
      <vt:lpstr>Confounding &amp; Selection Bias</vt:lpstr>
      <vt:lpstr>Noncompliance</vt:lpstr>
      <vt:lpstr>Unblinding</vt:lpstr>
      <vt:lpstr>Limitations of DAGs</vt:lpstr>
      <vt:lpstr>Some Objections to DAGs</vt:lpstr>
      <vt:lpstr>Some Objections to DAGs</vt:lpstr>
      <vt:lpstr>Some Objections to DAGs</vt:lpstr>
      <vt:lpstr>Some Objections to DAGs</vt:lpstr>
      <vt:lpstr>Acknowledgements</vt:lpstr>
      <vt:lpstr>Questions?</vt:lpstr>
    </vt:vector>
  </TitlesOfParts>
  <Company>Harvard School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Rebecca Graff</cp:lastModifiedBy>
  <cp:revision>1093</cp:revision>
  <cp:lastPrinted>2014-02-10T19:53:01Z</cp:lastPrinted>
  <dcterms:created xsi:type="dcterms:W3CDTF">2001-12-12T23:21:39Z</dcterms:created>
  <dcterms:modified xsi:type="dcterms:W3CDTF">2020-02-06T07:45:14Z</dcterms:modified>
</cp:coreProperties>
</file>