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70" r:id="rId3"/>
    <p:sldId id="259" r:id="rId4"/>
    <p:sldId id="272" r:id="rId5"/>
    <p:sldId id="260" r:id="rId6"/>
    <p:sldId id="261" r:id="rId7"/>
    <p:sldId id="262" r:id="rId8"/>
    <p:sldId id="264" r:id="rId9"/>
    <p:sldId id="286" r:id="rId10"/>
    <p:sldId id="263" r:id="rId11"/>
    <p:sldId id="265" r:id="rId12"/>
    <p:sldId id="267" r:id="rId13"/>
    <p:sldId id="268" r:id="rId14"/>
    <p:sldId id="269" r:id="rId15"/>
    <p:sldId id="273" r:id="rId16"/>
    <p:sldId id="274" r:id="rId17"/>
    <p:sldId id="257" r:id="rId18"/>
    <p:sldId id="258" r:id="rId19"/>
    <p:sldId id="275" r:id="rId20"/>
    <p:sldId id="277" r:id="rId21"/>
    <p:sldId id="276" r:id="rId22"/>
    <p:sldId id="280" r:id="rId23"/>
    <p:sldId id="279" r:id="rId24"/>
    <p:sldId id="278" r:id="rId25"/>
    <p:sldId id="281" r:id="rId26"/>
    <p:sldId id="282" r:id="rId27"/>
    <p:sldId id="283" r:id="rId28"/>
    <p:sldId id="284" r:id="rId29"/>
    <p:sldId id="28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55" d="100"/>
          <a:sy n="55" d="100"/>
        </p:scale>
        <p:origin x="96" y="4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9E3865-4B16-4800-A487-FEF07090A47A}" type="datetimeFigureOut">
              <a:rPr lang="en-US" smtClean="0"/>
              <a:t>4/7/2018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78B017-9D7D-4480-AFC5-3C8EA68C8347}" type="slidenum">
              <a:rPr lang="en-US" smtClean="0"/>
              <a:t>‹#›</a:t>
            </a:fld>
            <a:endParaRPr lang="en-US"/>
          </a:p>
        </p:txBody>
      </p:sp>
    </p:spTree>
    <p:extLst>
      <p:ext uri="{BB962C8B-B14F-4D97-AF65-F5344CB8AC3E}">
        <p14:creationId xmlns:p14="http://schemas.microsoft.com/office/powerpoint/2010/main" val="533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1F2C6002-145A-43C0-8400-CE99F06D211D}"/>
              </a:ext>
            </a:extLst>
          </p:cNvPr>
          <p:cNvSpPr>
            <a:spLocks noGrp="1" noRot="1" noChangeAspect="1" noTextEdit="1"/>
          </p:cNvSpPr>
          <p:nvPr>
            <p:ph type="sldImg"/>
          </p:nvPr>
        </p:nvSpPr>
        <p:spPr>
          <a:ln/>
        </p:spPr>
      </p:sp>
      <p:sp>
        <p:nvSpPr>
          <p:cNvPr id="66563" name="Notes Placeholder 2">
            <a:extLst>
              <a:ext uri="{FF2B5EF4-FFF2-40B4-BE49-F238E27FC236}">
                <a16:creationId xmlns:a16="http://schemas.microsoft.com/office/drawing/2014/main" id="{53E8F3A6-283B-400D-93EE-1767F5EE14B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This is a study conducted by our course Statistical Director, Elaine Allen, which shows that the time required to complete a systematic review depends on the number of citations. You can see that – in general – the more citations, the longer it takes. Ideally, you want to pick topics in this area, whit a few hundred citations, which will take a few hundred (not thousands) of hours of work.</a:t>
            </a:r>
          </a:p>
        </p:txBody>
      </p:sp>
      <p:sp>
        <p:nvSpPr>
          <p:cNvPr id="66564" name="Slide Number Placeholder 3">
            <a:extLst>
              <a:ext uri="{FF2B5EF4-FFF2-40B4-BE49-F238E27FC236}">
                <a16:creationId xmlns:a16="http://schemas.microsoft.com/office/drawing/2014/main" id="{2AA8EAC6-E9B6-48C4-8400-FA0C8E57362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anose="02020603050405020304" pitchFamily="18" charset="0"/>
              </a:defRPr>
            </a:lvl1pPr>
            <a:lvl2pPr marL="37931725" indent="-37474525"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eaLnBrk="1" hangingPunct="1">
              <a:spcBef>
                <a:spcPct val="0"/>
              </a:spcBef>
            </a:pPr>
            <a:fld id="{A86B9D35-F4CF-4D29-A277-8B0929BF1B28}" type="slidenum">
              <a:rPr kumimoji="0" lang="en-US" altLang="en-US">
                <a:latin typeface="Arial" panose="020B0604020202020204" pitchFamily="34" charset="0"/>
                <a:ea typeface="ＭＳ Ｐゴシック" panose="020B0600070205080204" pitchFamily="34" charset="-128"/>
              </a:rPr>
              <a:pPr eaLnBrk="1" hangingPunct="1">
                <a:spcBef>
                  <a:spcPct val="0"/>
                </a:spcBef>
              </a:pPr>
              <a:t>8</a:t>
            </a:fld>
            <a:endParaRPr kumimoji="0"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439229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F977A9BC-1F02-4F49-A6CA-D72137472F6B}"/>
              </a:ext>
            </a:extLst>
          </p:cNvPr>
          <p:cNvSpPr>
            <a:spLocks noGrp="1" noRot="1" noChangeAspect="1" noTextEdit="1"/>
          </p:cNvSpPr>
          <p:nvPr>
            <p:ph type="sldImg"/>
          </p:nvPr>
        </p:nvSpPr>
        <p:spPr>
          <a:ln/>
        </p:spPr>
      </p:sp>
      <p:sp>
        <p:nvSpPr>
          <p:cNvPr id="67587" name="Notes Placeholder 2">
            <a:extLst>
              <a:ext uri="{FF2B5EF4-FFF2-40B4-BE49-F238E27FC236}">
                <a16:creationId xmlns:a16="http://schemas.microsoft.com/office/drawing/2014/main" id="{B119FBD9-9128-404E-9C1B-D236019BC57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In the many years that I have worked with students doing Systematic Reviews, the most common reasons that students are not able to complete them are</a:t>
            </a:r>
          </a:p>
        </p:txBody>
      </p:sp>
      <p:sp>
        <p:nvSpPr>
          <p:cNvPr id="67588" name="Slide Number Placeholder 3">
            <a:extLst>
              <a:ext uri="{FF2B5EF4-FFF2-40B4-BE49-F238E27FC236}">
                <a16:creationId xmlns:a16="http://schemas.microsoft.com/office/drawing/2014/main" id="{C1B04668-9880-44E1-830C-923C825D32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eaLnBrk="1" hangingPunct="1">
              <a:spcBef>
                <a:spcPct val="0"/>
              </a:spcBef>
            </a:pPr>
            <a:fld id="{18FEF836-C9CD-492C-A37D-0E6C88AA7EE0}" type="slidenum">
              <a:rPr kumimoji="0" lang="en-US" altLang="en-US"/>
              <a:pPr eaLnBrk="1" hangingPunct="1">
                <a:spcBef>
                  <a:spcPct val="0"/>
                </a:spcBef>
              </a:pPr>
              <a:t>11</a:t>
            </a:fld>
            <a:endParaRPr kumimoji="0" lang="en-US" altLang="en-US"/>
          </a:p>
        </p:txBody>
      </p:sp>
    </p:spTree>
    <p:extLst>
      <p:ext uri="{BB962C8B-B14F-4D97-AF65-F5344CB8AC3E}">
        <p14:creationId xmlns:p14="http://schemas.microsoft.com/office/powerpoint/2010/main" val="3082701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DB9D2511-09FA-4379-B916-681DC12260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lgn="l"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lgn="l"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lgn="l"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0097071C-01D4-45A7-90D8-20F295B16E91}" type="slidenum">
              <a:rPr lang="en-US" altLang="en-US"/>
              <a:pPr algn="r" eaLnBrk="1" hangingPunct="1">
                <a:spcBef>
                  <a:spcPct val="0"/>
                </a:spcBef>
              </a:pPr>
              <a:t>12</a:t>
            </a:fld>
            <a:endParaRPr lang="en-US" altLang="en-US"/>
          </a:p>
        </p:txBody>
      </p:sp>
      <p:sp>
        <p:nvSpPr>
          <p:cNvPr id="99331" name="Rectangle 2">
            <a:extLst>
              <a:ext uri="{FF2B5EF4-FFF2-40B4-BE49-F238E27FC236}">
                <a16:creationId xmlns:a16="http://schemas.microsoft.com/office/drawing/2014/main" id="{182C188D-8868-4B88-A332-BB467AA412DA}"/>
              </a:ext>
            </a:extLst>
          </p:cNvPr>
          <p:cNvSpPr>
            <a:spLocks noRot="1" noChangeArrowheads="1" noTextEdit="1"/>
          </p:cNvSpPr>
          <p:nvPr>
            <p:ph type="sldImg"/>
          </p:nvPr>
        </p:nvSpPr>
        <p:spPr>
          <a:ln/>
        </p:spPr>
      </p:sp>
      <p:sp>
        <p:nvSpPr>
          <p:cNvPr id="99332" name="Rectangle 3">
            <a:extLst>
              <a:ext uri="{FF2B5EF4-FFF2-40B4-BE49-F238E27FC236}">
                <a16:creationId xmlns:a16="http://schemas.microsoft.com/office/drawing/2014/main" id="{FD690DAE-73B7-4825-9D61-6A2BD57ACB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So, what are the goals for this lecture – well, we have already discussed the skills for “setting up” a systematic review and meta-analysis, by devising a question, writing a protocol, conducting a search, selecting studies, performing quality assessment, and doing data abstraction – these issues were discussed in the last lecture and section. NOW, we have reached the analysis portion of a systematic review, and under this portion, there are 4 major steps – summary measure, heterogeneity, publication bias, and sensitivity/subgroup analyses. We will focus on these 4 steps today, and then during your homework, you will gain practical experience in performing these steps. We will also briefly discuss some advanced techniques.</a:t>
            </a:r>
          </a:p>
        </p:txBody>
      </p:sp>
    </p:spTree>
    <p:extLst>
      <p:ext uri="{BB962C8B-B14F-4D97-AF65-F5344CB8AC3E}">
        <p14:creationId xmlns:p14="http://schemas.microsoft.com/office/powerpoint/2010/main" val="2990510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031">
            <a:extLst>
              <a:ext uri="{FF2B5EF4-FFF2-40B4-BE49-F238E27FC236}">
                <a16:creationId xmlns:a16="http://schemas.microsoft.com/office/drawing/2014/main" id="{1D49FF33-4D03-47A1-84C1-13D4F72B33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E7CCE85-C7B0-4592-9CB8-0AC2504643E1}" type="slidenum">
              <a:rPr lang="en-US" altLang="en-US" sz="1200"/>
              <a:pPr eaLnBrk="1" hangingPunct="1"/>
              <a:t>14</a:t>
            </a:fld>
            <a:endParaRPr lang="en-US" altLang="en-US" sz="1200"/>
          </a:p>
        </p:txBody>
      </p:sp>
      <p:sp>
        <p:nvSpPr>
          <p:cNvPr id="72707" name="Rectangle 2">
            <a:extLst>
              <a:ext uri="{FF2B5EF4-FFF2-40B4-BE49-F238E27FC236}">
                <a16:creationId xmlns:a16="http://schemas.microsoft.com/office/drawing/2014/main" id="{CF0905EF-2D86-46D5-A47E-6C50EBAF1392}"/>
              </a:ext>
            </a:extLst>
          </p:cNvPr>
          <p:cNvSpPr>
            <a:spLocks noChangeArrowheads="1" noTextEdit="1"/>
          </p:cNvSpPr>
          <p:nvPr>
            <p:ph type="sldImg"/>
          </p:nvPr>
        </p:nvSpPr>
        <p:spPr>
          <a:ln/>
        </p:spPr>
      </p:sp>
      <p:sp>
        <p:nvSpPr>
          <p:cNvPr id="72708" name="Rectangle 3">
            <a:extLst>
              <a:ext uri="{FF2B5EF4-FFF2-40B4-BE49-F238E27FC236}">
                <a16:creationId xmlns:a16="http://schemas.microsoft.com/office/drawing/2014/main" id="{94242FA6-9755-4CB0-867F-CD390CCAED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502366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5DD89410-FFDF-4D45-BD3F-8EEDBC099E21}"/>
              </a:ext>
            </a:extLst>
          </p:cNvPr>
          <p:cNvSpPr>
            <a:spLocks noGrp="1" noRot="1" noChangeAspect="1" noTextEdit="1"/>
          </p:cNvSpPr>
          <p:nvPr>
            <p:ph type="sldImg"/>
          </p:nvPr>
        </p:nvSpPr>
        <p:spPr>
          <a:ln/>
        </p:spPr>
      </p:sp>
      <p:sp>
        <p:nvSpPr>
          <p:cNvPr id="62467" name="Notes Placeholder 2">
            <a:extLst>
              <a:ext uri="{FF2B5EF4-FFF2-40B4-BE49-F238E27FC236}">
                <a16:creationId xmlns:a16="http://schemas.microsoft.com/office/drawing/2014/main" id="{92AE0B41-ACDF-48F6-9FE9-C7671554512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As Dr. Browner summarized in his excellent book, Publishing and Presenting Clinical Research, every introduction to a paper or grant should have 4 parts, Background, A Description of previous research, a Discussion of the Limitations of Prior Research, and THEN the authors – you – should tell your audience how your NOVEL research will address those limitations. If you have an outstanding and COMPELLING introduction, by the end of the funnel, the reader – or grant reviewer – should be begging for the study to be revealed to them or funded. THIS is where you will CAPTURE and ENGAGE your audience, or lose your readers…</a:t>
            </a:r>
          </a:p>
        </p:txBody>
      </p:sp>
      <p:sp>
        <p:nvSpPr>
          <p:cNvPr id="62468" name="Slide Number Placeholder 3">
            <a:extLst>
              <a:ext uri="{FF2B5EF4-FFF2-40B4-BE49-F238E27FC236}">
                <a16:creationId xmlns:a16="http://schemas.microsoft.com/office/drawing/2014/main" id="{9B35FA84-92D4-4F40-902D-4A65304B615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eaLnBrk="1" hangingPunct="1">
              <a:spcBef>
                <a:spcPct val="0"/>
              </a:spcBef>
            </a:pPr>
            <a:fld id="{5811347C-9ED0-4AF7-84EA-FDF2754295FE}" type="slidenum">
              <a:rPr kumimoji="0" lang="en-US" altLang="en-US"/>
              <a:pPr eaLnBrk="1" hangingPunct="1">
                <a:spcBef>
                  <a:spcPct val="0"/>
                </a:spcBef>
              </a:pPr>
              <a:t>17</a:t>
            </a:fld>
            <a:endParaRPr kumimoji="0" lang="en-US" altLang="en-US"/>
          </a:p>
        </p:txBody>
      </p:sp>
    </p:spTree>
    <p:extLst>
      <p:ext uri="{BB962C8B-B14F-4D97-AF65-F5344CB8AC3E}">
        <p14:creationId xmlns:p14="http://schemas.microsoft.com/office/powerpoint/2010/main" val="3912100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D903B619-93AA-4D75-8AC3-CC69550F7033}"/>
              </a:ext>
            </a:extLst>
          </p:cNvPr>
          <p:cNvSpPr>
            <a:spLocks noGrp="1" noRot="1" noChangeAspect="1" noTextEdit="1"/>
          </p:cNvSpPr>
          <p:nvPr>
            <p:ph type="sldImg"/>
          </p:nvPr>
        </p:nvSpPr>
        <p:spPr>
          <a:ln/>
        </p:spPr>
      </p:sp>
      <p:sp>
        <p:nvSpPr>
          <p:cNvPr id="63491" name="Notes Placeholder 2">
            <a:extLst>
              <a:ext uri="{FF2B5EF4-FFF2-40B4-BE49-F238E27FC236}">
                <a16:creationId xmlns:a16="http://schemas.microsoft.com/office/drawing/2014/main" id="{CA38AFED-BBCF-4706-9285-FCBFB7ADD31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YOU HIGHLIGHT THE GRAVITY OF THE PROBLEM SO THAT YOU READER, OR GRANT REVIEWER, SHOULD LITERALLY BE BEGGING FOR YOUR PROJECT TO BE FUNDED!</a:t>
            </a:r>
          </a:p>
        </p:txBody>
      </p:sp>
      <p:sp>
        <p:nvSpPr>
          <p:cNvPr id="63492" name="Slide Number Placeholder 3">
            <a:extLst>
              <a:ext uri="{FF2B5EF4-FFF2-40B4-BE49-F238E27FC236}">
                <a16:creationId xmlns:a16="http://schemas.microsoft.com/office/drawing/2014/main" id="{B853B46E-367D-45A1-8319-8F2C56A4086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eaLnBrk="1" hangingPunct="1">
              <a:spcBef>
                <a:spcPct val="0"/>
              </a:spcBef>
            </a:pPr>
            <a:fld id="{3485B20F-5114-4A05-B10A-8A539A32051E}" type="slidenum">
              <a:rPr kumimoji="0" lang="en-US" altLang="en-US"/>
              <a:pPr eaLnBrk="1" hangingPunct="1">
                <a:spcBef>
                  <a:spcPct val="0"/>
                </a:spcBef>
              </a:pPr>
              <a:t>18</a:t>
            </a:fld>
            <a:endParaRPr kumimoji="0" lang="en-US" altLang="en-US"/>
          </a:p>
        </p:txBody>
      </p:sp>
    </p:spTree>
    <p:extLst>
      <p:ext uri="{BB962C8B-B14F-4D97-AF65-F5344CB8AC3E}">
        <p14:creationId xmlns:p14="http://schemas.microsoft.com/office/powerpoint/2010/main" val="2547890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1365C26D-6DD6-4395-B8D2-A0D05BE8A9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lgn="l"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lgn="l"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lgn="l"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41D534F8-2719-40DB-AE93-B50134637A0F}" type="slidenum">
              <a:rPr lang="en-US" altLang="en-US"/>
              <a:pPr algn="r" eaLnBrk="1" hangingPunct="1">
                <a:spcBef>
                  <a:spcPct val="0"/>
                </a:spcBef>
              </a:pPr>
              <a:t>22</a:t>
            </a:fld>
            <a:endParaRPr lang="en-US" altLang="en-US"/>
          </a:p>
        </p:txBody>
      </p:sp>
      <p:sp>
        <p:nvSpPr>
          <p:cNvPr id="100355" name="Rectangle 2">
            <a:extLst>
              <a:ext uri="{FF2B5EF4-FFF2-40B4-BE49-F238E27FC236}">
                <a16:creationId xmlns:a16="http://schemas.microsoft.com/office/drawing/2014/main" id="{0A9550A2-D847-4ABF-B777-A45DCE397149}"/>
              </a:ext>
            </a:extLst>
          </p:cNvPr>
          <p:cNvSpPr>
            <a:spLocks noRot="1" noChangeArrowheads="1" noTextEdit="1"/>
          </p:cNvSpPr>
          <p:nvPr>
            <p:ph type="sldImg"/>
          </p:nvPr>
        </p:nvSpPr>
        <p:spPr>
          <a:ln/>
        </p:spPr>
      </p:sp>
      <p:sp>
        <p:nvSpPr>
          <p:cNvPr id="100356" name="Rectangle 3">
            <a:extLst>
              <a:ext uri="{FF2B5EF4-FFF2-40B4-BE49-F238E27FC236}">
                <a16:creationId xmlns:a16="http://schemas.microsoft.com/office/drawing/2014/main" id="{3EEF11B7-54CA-4E62-BB43-65760C650F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Quality assessment scales and change in summary measure, when quality scores are used to exclude studies.</a:t>
            </a:r>
            <a:r>
              <a:rPr lang="en-US" altLang="en-US">
                <a:latin typeface="Helvetica" panose="020B0604020202020204" pitchFamily="34" charset="0"/>
              </a:rPr>
              <a:t> Relative risks (RRs) for deep vein thrombosis with 95% confidence intervals (CIs) are shown. LMWH indicates low-molecular-weight heparin. Blacksquares indicate estimates from high-quality trials and open squares indicate estimates from low-quality trials. Arrows indicate that the values are outside the range of the x axis. Broken line indicates combined estimate from all17 trials. Solid line indicates null effect line. The scales are arranged in decreasing order of the RRs in trials deemed to be of high quality. Asterisk indicates unpublished scale.</a:t>
            </a: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471080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91340-10CE-4861-8A01-5959F4D42B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DF467D-90A1-4D1C-951D-C7A1208C3D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057294-A031-497D-83BD-7D421DE94289}"/>
              </a:ext>
            </a:extLst>
          </p:cNvPr>
          <p:cNvSpPr>
            <a:spLocks noGrp="1"/>
          </p:cNvSpPr>
          <p:nvPr>
            <p:ph type="dt" sz="half" idx="10"/>
          </p:nvPr>
        </p:nvSpPr>
        <p:spPr/>
        <p:txBody>
          <a:bodyPr/>
          <a:lstStyle/>
          <a:p>
            <a:fld id="{5A00033A-C78A-4665-B79D-E7C283CB4D48}" type="datetimeFigureOut">
              <a:rPr lang="en-US" smtClean="0"/>
              <a:t>4/7/2018</a:t>
            </a:fld>
            <a:endParaRPr lang="en-US"/>
          </a:p>
        </p:txBody>
      </p:sp>
      <p:sp>
        <p:nvSpPr>
          <p:cNvPr id="5" name="Footer Placeholder 4">
            <a:extLst>
              <a:ext uri="{FF2B5EF4-FFF2-40B4-BE49-F238E27FC236}">
                <a16:creationId xmlns:a16="http://schemas.microsoft.com/office/drawing/2014/main" id="{42A93A65-31A2-4AE7-AF94-25C972272F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31E963-53A8-42FA-9F9C-ECE239D21238}"/>
              </a:ext>
            </a:extLst>
          </p:cNvPr>
          <p:cNvSpPr>
            <a:spLocks noGrp="1"/>
          </p:cNvSpPr>
          <p:nvPr>
            <p:ph type="sldNum" sz="quarter" idx="12"/>
          </p:nvPr>
        </p:nvSpPr>
        <p:spPr/>
        <p:txBody>
          <a:bodyPr/>
          <a:lstStyle/>
          <a:p>
            <a:fld id="{9C56E209-8D54-45BD-B8EF-BF7AFB0EF99F}" type="slidenum">
              <a:rPr lang="en-US" smtClean="0"/>
              <a:t>‹#›</a:t>
            </a:fld>
            <a:endParaRPr lang="en-US"/>
          </a:p>
        </p:txBody>
      </p:sp>
    </p:spTree>
    <p:extLst>
      <p:ext uri="{BB962C8B-B14F-4D97-AF65-F5344CB8AC3E}">
        <p14:creationId xmlns:p14="http://schemas.microsoft.com/office/powerpoint/2010/main" val="2639434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159A9-7E9E-45F5-AFC4-63B4E3BC2B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545831-1F58-4D0A-8AD8-C9FE100A21F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773732-9154-4B4D-96E0-46900C808AB8}"/>
              </a:ext>
            </a:extLst>
          </p:cNvPr>
          <p:cNvSpPr>
            <a:spLocks noGrp="1"/>
          </p:cNvSpPr>
          <p:nvPr>
            <p:ph type="dt" sz="half" idx="10"/>
          </p:nvPr>
        </p:nvSpPr>
        <p:spPr/>
        <p:txBody>
          <a:bodyPr/>
          <a:lstStyle/>
          <a:p>
            <a:fld id="{5A00033A-C78A-4665-B79D-E7C283CB4D48}" type="datetimeFigureOut">
              <a:rPr lang="en-US" smtClean="0"/>
              <a:t>4/7/2018</a:t>
            </a:fld>
            <a:endParaRPr lang="en-US"/>
          </a:p>
        </p:txBody>
      </p:sp>
      <p:sp>
        <p:nvSpPr>
          <p:cNvPr id="5" name="Footer Placeholder 4">
            <a:extLst>
              <a:ext uri="{FF2B5EF4-FFF2-40B4-BE49-F238E27FC236}">
                <a16:creationId xmlns:a16="http://schemas.microsoft.com/office/drawing/2014/main" id="{E820A82B-98ED-4986-8FC8-16183BB56D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B85E8A-DB82-4CE2-BB27-AED606B71739}"/>
              </a:ext>
            </a:extLst>
          </p:cNvPr>
          <p:cNvSpPr>
            <a:spLocks noGrp="1"/>
          </p:cNvSpPr>
          <p:nvPr>
            <p:ph type="sldNum" sz="quarter" idx="12"/>
          </p:nvPr>
        </p:nvSpPr>
        <p:spPr/>
        <p:txBody>
          <a:bodyPr/>
          <a:lstStyle/>
          <a:p>
            <a:fld id="{9C56E209-8D54-45BD-B8EF-BF7AFB0EF99F}" type="slidenum">
              <a:rPr lang="en-US" smtClean="0"/>
              <a:t>‹#›</a:t>
            </a:fld>
            <a:endParaRPr lang="en-US"/>
          </a:p>
        </p:txBody>
      </p:sp>
    </p:spTree>
    <p:extLst>
      <p:ext uri="{BB962C8B-B14F-4D97-AF65-F5344CB8AC3E}">
        <p14:creationId xmlns:p14="http://schemas.microsoft.com/office/powerpoint/2010/main" val="35681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1C35ED-7D38-4C44-8581-BF0ACD7791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374BA8-A572-4DD3-8936-F65AC3C7EDC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87B511-090B-4B08-AB27-492C058AFC0F}"/>
              </a:ext>
            </a:extLst>
          </p:cNvPr>
          <p:cNvSpPr>
            <a:spLocks noGrp="1"/>
          </p:cNvSpPr>
          <p:nvPr>
            <p:ph type="dt" sz="half" idx="10"/>
          </p:nvPr>
        </p:nvSpPr>
        <p:spPr/>
        <p:txBody>
          <a:bodyPr/>
          <a:lstStyle/>
          <a:p>
            <a:fld id="{5A00033A-C78A-4665-B79D-E7C283CB4D48}" type="datetimeFigureOut">
              <a:rPr lang="en-US" smtClean="0"/>
              <a:t>4/7/2018</a:t>
            </a:fld>
            <a:endParaRPr lang="en-US"/>
          </a:p>
        </p:txBody>
      </p:sp>
      <p:sp>
        <p:nvSpPr>
          <p:cNvPr id="5" name="Footer Placeholder 4">
            <a:extLst>
              <a:ext uri="{FF2B5EF4-FFF2-40B4-BE49-F238E27FC236}">
                <a16:creationId xmlns:a16="http://schemas.microsoft.com/office/drawing/2014/main" id="{700E6C6A-7A9A-426F-95B3-9451D384D1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CB935D-1B61-48C6-A3E9-CADF8E2F089B}"/>
              </a:ext>
            </a:extLst>
          </p:cNvPr>
          <p:cNvSpPr>
            <a:spLocks noGrp="1"/>
          </p:cNvSpPr>
          <p:nvPr>
            <p:ph type="sldNum" sz="quarter" idx="12"/>
          </p:nvPr>
        </p:nvSpPr>
        <p:spPr/>
        <p:txBody>
          <a:bodyPr/>
          <a:lstStyle/>
          <a:p>
            <a:fld id="{9C56E209-8D54-45BD-B8EF-BF7AFB0EF99F}" type="slidenum">
              <a:rPr lang="en-US" smtClean="0"/>
              <a:t>‹#›</a:t>
            </a:fld>
            <a:endParaRPr lang="en-US"/>
          </a:p>
        </p:txBody>
      </p:sp>
    </p:spTree>
    <p:extLst>
      <p:ext uri="{BB962C8B-B14F-4D97-AF65-F5344CB8AC3E}">
        <p14:creationId xmlns:p14="http://schemas.microsoft.com/office/powerpoint/2010/main" val="566824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78A70-1BAB-4EE8-B980-F9D0DD1773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5BF583-22DD-47C7-90DD-DA6524F9E2E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B1E60B-4F32-47A9-A6BE-72E4C0A07283}"/>
              </a:ext>
            </a:extLst>
          </p:cNvPr>
          <p:cNvSpPr>
            <a:spLocks noGrp="1"/>
          </p:cNvSpPr>
          <p:nvPr>
            <p:ph type="dt" sz="half" idx="10"/>
          </p:nvPr>
        </p:nvSpPr>
        <p:spPr/>
        <p:txBody>
          <a:bodyPr/>
          <a:lstStyle/>
          <a:p>
            <a:fld id="{5A00033A-C78A-4665-B79D-E7C283CB4D48}" type="datetimeFigureOut">
              <a:rPr lang="en-US" smtClean="0"/>
              <a:t>4/7/2018</a:t>
            </a:fld>
            <a:endParaRPr lang="en-US"/>
          </a:p>
        </p:txBody>
      </p:sp>
      <p:sp>
        <p:nvSpPr>
          <p:cNvPr id="5" name="Footer Placeholder 4">
            <a:extLst>
              <a:ext uri="{FF2B5EF4-FFF2-40B4-BE49-F238E27FC236}">
                <a16:creationId xmlns:a16="http://schemas.microsoft.com/office/drawing/2014/main" id="{52A6CA33-0B8B-4F05-91B6-72BF14BFE9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B51403-425E-4A94-8A9E-92FC9B04E9E7}"/>
              </a:ext>
            </a:extLst>
          </p:cNvPr>
          <p:cNvSpPr>
            <a:spLocks noGrp="1"/>
          </p:cNvSpPr>
          <p:nvPr>
            <p:ph type="sldNum" sz="quarter" idx="12"/>
          </p:nvPr>
        </p:nvSpPr>
        <p:spPr/>
        <p:txBody>
          <a:bodyPr/>
          <a:lstStyle/>
          <a:p>
            <a:fld id="{9C56E209-8D54-45BD-B8EF-BF7AFB0EF99F}" type="slidenum">
              <a:rPr lang="en-US" smtClean="0"/>
              <a:t>‹#›</a:t>
            </a:fld>
            <a:endParaRPr lang="en-US"/>
          </a:p>
        </p:txBody>
      </p:sp>
    </p:spTree>
    <p:extLst>
      <p:ext uri="{BB962C8B-B14F-4D97-AF65-F5344CB8AC3E}">
        <p14:creationId xmlns:p14="http://schemas.microsoft.com/office/powerpoint/2010/main" val="3834548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A5573-6C80-4649-818E-4CB8D43A16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E56135-614F-4443-BFD2-BE3608D6CD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CC1FBE4-1DD6-4042-9A0A-0796DA98C6FE}"/>
              </a:ext>
            </a:extLst>
          </p:cNvPr>
          <p:cNvSpPr>
            <a:spLocks noGrp="1"/>
          </p:cNvSpPr>
          <p:nvPr>
            <p:ph type="dt" sz="half" idx="10"/>
          </p:nvPr>
        </p:nvSpPr>
        <p:spPr/>
        <p:txBody>
          <a:bodyPr/>
          <a:lstStyle/>
          <a:p>
            <a:fld id="{5A00033A-C78A-4665-B79D-E7C283CB4D48}" type="datetimeFigureOut">
              <a:rPr lang="en-US" smtClean="0"/>
              <a:t>4/7/2018</a:t>
            </a:fld>
            <a:endParaRPr lang="en-US"/>
          </a:p>
        </p:txBody>
      </p:sp>
      <p:sp>
        <p:nvSpPr>
          <p:cNvPr id="5" name="Footer Placeholder 4">
            <a:extLst>
              <a:ext uri="{FF2B5EF4-FFF2-40B4-BE49-F238E27FC236}">
                <a16:creationId xmlns:a16="http://schemas.microsoft.com/office/drawing/2014/main" id="{0F1353EC-3DC5-45F9-9090-683D55D403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A96D6E-3443-428E-9A66-B249A9EA1426}"/>
              </a:ext>
            </a:extLst>
          </p:cNvPr>
          <p:cNvSpPr>
            <a:spLocks noGrp="1"/>
          </p:cNvSpPr>
          <p:nvPr>
            <p:ph type="sldNum" sz="quarter" idx="12"/>
          </p:nvPr>
        </p:nvSpPr>
        <p:spPr/>
        <p:txBody>
          <a:bodyPr/>
          <a:lstStyle/>
          <a:p>
            <a:fld id="{9C56E209-8D54-45BD-B8EF-BF7AFB0EF99F}" type="slidenum">
              <a:rPr lang="en-US" smtClean="0"/>
              <a:t>‹#›</a:t>
            </a:fld>
            <a:endParaRPr lang="en-US"/>
          </a:p>
        </p:txBody>
      </p:sp>
    </p:spTree>
    <p:extLst>
      <p:ext uri="{BB962C8B-B14F-4D97-AF65-F5344CB8AC3E}">
        <p14:creationId xmlns:p14="http://schemas.microsoft.com/office/powerpoint/2010/main" val="3741008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D1694-96FA-4D0F-97FF-9E1A40E173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3042EB-E9DD-4FB9-956A-839D2E8882E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2A02F8-1D38-436F-A619-E64534D7CF0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8D6629-0A70-4045-A506-26B39F46F37D}"/>
              </a:ext>
            </a:extLst>
          </p:cNvPr>
          <p:cNvSpPr>
            <a:spLocks noGrp="1"/>
          </p:cNvSpPr>
          <p:nvPr>
            <p:ph type="dt" sz="half" idx="10"/>
          </p:nvPr>
        </p:nvSpPr>
        <p:spPr/>
        <p:txBody>
          <a:bodyPr/>
          <a:lstStyle/>
          <a:p>
            <a:fld id="{5A00033A-C78A-4665-B79D-E7C283CB4D48}" type="datetimeFigureOut">
              <a:rPr lang="en-US" smtClean="0"/>
              <a:t>4/7/2018</a:t>
            </a:fld>
            <a:endParaRPr lang="en-US"/>
          </a:p>
        </p:txBody>
      </p:sp>
      <p:sp>
        <p:nvSpPr>
          <p:cNvPr id="6" name="Footer Placeholder 5">
            <a:extLst>
              <a:ext uri="{FF2B5EF4-FFF2-40B4-BE49-F238E27FC236}">
                <a16:creationId xmlns:a16="http://schemas.microsoft.com/office/drawing/2014/main" id="{6A7C2B24-076A-408E-A15D-42DDEE7EEE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AEC8A8-5BE5-4102-8AD1-877EEC24110F}"/>
              </a:ext>
            </a:extLst>
          </p:cNvPr>
          <p:cNvSpPr>
            <a:spLocks noGrp="1"/>
          </p:cNvSpPr>
          <p:nvPr>
            <p:ph type="sldNum" sz="quarter" idx="12"/>
          </p:nvPr>
        </p:nvSpPr>
        <p:spPr/>
        <p:txBody>
          <a:bodyPr/>
          <a:lstStyle/>
          <a:p>
            <a:fld id="{9C56E209-8D54-45BD-B8EF-BF7AFB0EF99F}" type="slidenum">
              <a:rPr lang="en-US" smtClean="0"/>
              <a:t>‹#›</a:t>
            </a:fld>
            <a:endParaRPr lang="en-US"/>
          </a:p>
        </p:txBody>
      </p:sp>
    </p:spTree>
    <p:extLst>
      <p:ext uri="{BB962C8B-B14F-4D97-AF65-F5344CB8AC3E}">
        <p14:creationId xmlns:p14="http://schemas.microsoft.com/office/powerpoint/2010/main" val="4047260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6894A-C62E-4B34-99B6-229F4163B8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0ED249-D31A-4392-BC04-D39BA5A489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E83EC07-59C8-452D-B377-EC71F8E7023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6CD4B8-35EC-4837-973A-938D2CC666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2FE5098-6528-44A1-A0B8-9A64FB2A082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A9F1E8-1183-43A2-B25C-7AB5FAB20C29}"/>
              </a:ext>
            </a:extLst>
          </p:cNvPr>
          <p:cNvSpPr>
            <a:spLocks noGrp="1"/>
          </p:cNvSpPr>
          <p:nvPr>
            <p:ph type="dt" sz="half" idx="10"/>
          </p:nvPr>
        </p:nvSpPr>
        <p:spPr/>
        <p:txBody>
          <a:bodyPr/>
          <a:lstStyle/>
          <a:p>
            <a:fld id="{5A00033A-C78A-4665-B79D-E7C283CB4D48}" type="datetimeFigureOut">
              <a:rPr lang="en-US" smtClean="0"/>
              <a:t>4/7/2018</a:t>
            </a:fld>
            <a:endParaRPr lang="en-US"/>
          </a:p>
        </p:txBody>
      </p:sp>
      <p:sp>
        <p:nvSpPr>
          <p:cNvPr id="8" name="Footer Placeholder 7">
            <a:extLst>
              <a:ext uri="{FF2B5EF4-FFF2-40B4-BE49-F238E27FC236}">
                <a16:creationId xmlns:a16="http://schemas.microsoft.com/office/drawing/2014/main" id="{C65BE9E4-7E39-4A83-AC78-B33B1CA249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73CC06-61C0-4C8D-BD9E-C1449B4F8D16}"/>
              </a:ext>
            </a:extLst>
          </p:cNvPr>
          <p:cNvSpPr>
            <a:spLocks noGrp="1"/>
          </p:cNvSpPr>
          <p:nvPr>
            <p:ph type="sldNum" sz="quarter" idx="12"/>
          </p:nvPr>
        </p:nvSpPr>
        <p:spPr/>
        <p:txBody>
          <a:bodyPr/>
          <a:lstStyle/>
          <a:p>
            <a:fld id="{9C56E209-8D54-45BD-B8EF-BF7AFB0EF99F}" type="slidenum">
              <a:rPr lang="en-US" smtClean="0"/>
              <a:t>‹#›</a:t>
            </a:fld>
            <a:endParaRPr lang="en-US"/>
          </a:p>
        </p:txBody>
      </p:sp>
    </p:spTree>
    <p:extLst>
      <p:ext uri="{BB962C8B-B14F-4D97-AF65-F5344CB8AC3E}">
        <p14:creationId xmlns:p14="http://schemas.microsoft.com/office/powerpoint/2010/main" val="487274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31E15-8963-46EA-B5AD-DCC9615B5A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F13BE3-BC0C-44F6-B36D-852B5397B768}"/>
              </a:ext>
            </a:extLst>
          </p:cNvPr>
          <p:cNvSpPr>
            <a:spLocks noGrp="1"/>
          </p:cNvSpPr>
          <p:nvPr>
            <p:ph type="dt" sz="half" idx="10"/>
          </p:nvPr>
        </p:nvSpPr>
        <p:spPr/>
        <p:txBody>
          <a:bodyPr/>
          <a:lstStyle/>
          <a:p>
            <a:fld id="{5A00033A-C78A-4665-B79D-E7C283CB4D48}" type="datetimeFigureOut">
              <a:rPr lang="en-US" smtClean="0"/>
              <a:t>4/7/2018</a:t>
            </a:fld>
            <a:endParaRPr lang="en-US"/>
          </a:p>
        </p:txBody>
      </p:sp>
      <p:sp>
        <p:nvSpPr>
          <p:cNvPr id="4" name="Footer Placeholder 3">
            <a:extLst>
              <a:ext uri="{FF2B5EF4-FFF2-40B4-BE49-F238E27FC236}">
                <a16:creationId xmlns:a16="http://schemas.microsoft.com/office/drawing/2014/main" id="{867334B6-0DA5-44B4-B946-7F08FE8FDF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3CB3D8-59FD-448B-AB2F-A6A3DE9C81B8}"/>
              </a:ext>
            </a:extLst>
          </p:cNvPr>
          <p:cNvSpPr>
            <a:spLocks noGrp="1"/>
          </p:cNvSpPr>
          <p:nvPr>
            <p:ph type="sldNum" sz="quarter" idx="12"/>
          </p:nvPr>
        </p:nvSpPr>
        <p:spPr/>
        <p:txBody>
          <a:bodyPr/>
          <a:lstStyle/>
          <a:p>
            <a:fld id="{9C56E209-8D54-45BD-B8EF-BF7AFB0EF99F}" type="slidenum">
              <a:rPr lang="en-US" smtClean="0"/>
              <a:t>‹#›</a:t>
            </a:fld>
            <a:endParaRPr lang="en-US"/>
          </a:p>
        </p:txBody>
      </p:sp>
    </p:spTree>
    <p:extLst>
      <p:ext uri="{BB962C8B-B14F-4D97-AF65-F5344CB8AC3E}">
        <p14:creationId xmlns:p14="http://schemas.microsoft.com/office/powerpoint/2010/main" val="410895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27E061-38EB-47D1-8720-78F919D9C458}"/>
              </a:ext>
            </a:extLst>
          </p:cNvPr>
          <p:cNvSpPr>
            <a:spLocks noGrp="1"/>
          </p:cNvSpPr>
          <p:nvPr>
            <p:ph type="dt" sz="half" idx="10"/>
          </p:nvPr>
        </p:nvSpPr>
        <p:spPr/>
        <p:txBody>
          <a:bodyPr/>
          <a:lstStyle/>
          <a:p>
            <a:fld id="{5A00033A-C78A-4665-B79D-E7C283CB4D48}" type="datetimeFigureOut">
              <a:rPr lang="en-US" smtClean="0"/>
              <a:t>4/7/2018</a:t>
            </a:fld>
            <a:endParaRPr lang="en-US"/>
          </a:p>
        </p:txBody>
      </p:sp>
      <p:sp>
        <p:nvSpPr>
          <p:cNvPr id="3" name="Footer Placeholder 2">
            <a:extLst>
              <a:ext uri="{FF2B5EF4-FFF2-40B4-BE49-F238E27FC236}">
                <a16:creationId xmlns:a16="http://schemas.microsoft.com/office/drawing/2014/main" id="{D018574A-A054-41C2-8D20-6B1F12613D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B96D71-7B1F-449A-A490-8A6DAE85B0AC}"/>
              </a:ext>
            </a:extLst>
          </p:cNvPr>
          <p:cNvSpPr>
            <a:spLocks noGrp="1"/>
          </p:cNvSpPr>
          <p:nvPr>
            <p:ph type="sldNum" sz="quarter" idx="12"/>
          </p:nvPr>
        </p:nvSpPr>
        <p:spPr/>
        <p:txBody>
          <a:bodyPr/>
          <a:lstStyle/>
          <a:p>
            <a:fld id="{9C56E209-8D54-45BD-B8EF-BF7AFB0EF99F}" type="slidenum">
              <a:rPr lang="en-US" smtClean="0"/>
              <a:t>‹#›</a:t>
            </a:fld>
            <a:endParaRPr lang="en-US"/>
          </a:p>
        </p:txBody>
      </p:sp>
    </p:spTree>
    <p:extLst>
      <p:ext uri="{BB962C8B-B14F-4D97-AF65-F5344CB8AC3E}">
        <p14:creationId xmlns:p14="http://schemas.microsoft.com/office/powerpoint/2010/main" val="4285130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56FA8-C1A5-41B3-84F0-5E18DAFB42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B5195D-FE7F-4A76-8C27-3C2C3EDC2B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2631846-E7FF-40D7-8BC8-EEF3EE0685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C4904CB-F4CF-4845-9E31-C778BD6C2613}"/>
              </a:ext>
            </a:extLst>
          </p:cNvPr>
          <p:cNvSpPr>
            <a:spLocks noGrp="1"/>
          </p:cNvSpPr>
          <p:nvPr>
            <p:ph type="dt" sz="half" idx="10"/>
          </p:nvPr>
        </p:nvSpPr>
        <p:spPr/>
        <p:txBody>
          <a:bodyPr/>
          <a:lstStyle/>
          <a:p>
            <a:fld id="{5A00033A-C78A-4665-B79D-E7C283CB4D48}" type="datetimeFigureOut">
              <a:rPr lang="en-US" smtClean="0"/>
              <a:t>4/7/2018</a:t>
            </a:fld>
            <a:endParaRPr lang="en-US"/>
          </a:p>
        </p:txBody>
      </p:sp>
      <p:sp>
        <p:nvSpPr>
          <p:cNvPr id="6" name="Footer Placeholder 5">
            <a:extLst>
              <a:ext uri="{FF2B5EF4-FFF2-40B4-BE49-F238E27FC236}">
                <a16:creationId xmlns:a16="http://schemas.microsoft.com/office/drawing/2014/main" id="{7021DEE7-01E3-4140-A5D3-2407D4D512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5F2C60-4B8D-428C-8C7D-278FF40B4650}"/>
              </a:ext>
            </a:extLst>
          </p:cNvPr>
          <p:cNvSpPr>
            <a:spLocks noGrp="1"/>
          </p:cNvSpPr>
          <p:nvPr>
            <p:ph type="sldNum" sz="quarter" idx="12"/>
          </p:nvPr>
        </p:nvSpPr>
        <p:spPr/>
        <p:txBody>
          <a:bodyPr/>
          <a:lstStyle/>
          <a:p>
            <a:fld id="{9C56E209-8D54-45BD-B8EF-BF7AFB0EF99F}" type="slidenum">
              <a:rPr lang="en-US" smtClean="0"/>
              <a:t>‹#›</a:t>
            </a:fld>
            <a:endParaRPr lang="en-US"/>
          </a:p>
        </p:txBody>
      </p:sp>
    </p:spTree>
    <p:extLst>
      <p:ext uri="{BB962C8B-B14F-4D97-AF65-F5344CB8AC3E}">
        <p14:creationId xmlns:p14="http://schemas.microsoft.com/office/powerpoint/2010/main" val="2273006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B0668-41FA-4D1C-BB8A-A3BC4DE967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E65DA6-8302-4A73-B0D8-7DB7203F25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FC8769-8856-48BE-BC89-B1642A564B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08A4505-460C-435A-8606-8117C1CD9A36}"/>
              </a:ext>
            </a:extLst>
          </p:cNvPr>
          <p:cNvSpPr>
            <a:spLocks noGrp="1"/>
          </p:cNvSpPr>
          <p:nvPr>
            <p:ph type="dt" sz="half" idx="10"/>
          </p:nvPr>
        </p:nvSpPr>
        <p:spPr/>
        <p:txBody>
          <a:bodyPr/>
          <a:lstStyle/>
          <a:p>
            <a:fld id="{5A00033A-C78A-4665-B79D-E7C283CB4D48}" type="datetimeFigureOut">
              <a:rPr lang="en-US" smtClean="0"/>
              <a:t>4/7/2018</a:t>
            </a:fld>
            <a:endParaRPr lang="en-US"/>
          </a:p>
        </p:txBody>
      </p:sp>
      <p:sp>
        <p:nvSpPr>
          <p:cNvPr id="6" name="Footer Placeholder 5">
            <a:extLst>
              <a:ext uri="{FF2B5EF4-FFF2-40B4-BE49-F238E27FC236}">
                <a16:creationId xmlns:a16="http://schemas.microsoft.com/office/drawing/2014/main" id="{215EF912-E5EA-4D56-A3D4-2353CFA4A7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2ADDE8-9906-434D-9504-7465C79F0919}"/>
              </a:ext>
            </a:extLst>
          </p:cNvPr>
          <p:cNvSpPr>
            <a:spLocks noGrp="1"/>
          </p:cNvSpPr>
          <p:nvPr>
            <p:ph type="sldNum" sz="quarter" idx="12"/>
          </p:nvPr>
        </p:nvSpPr>
        <p:spPr/>
        <p:txBody>
          <a:bodyPr/>
          <a:lstStyle/>
          <a:p>
            <a:fld id="{9C56E209-8D54-45BD-B8EF-BF7AFB0EF99F}" type="slidenum">
              <a:rPr lang="en-US" smtClean="0"/>
              <a:t>‹#›</a:t>
            </a:fld>
            <a:endParaRPr lang="en-US"/>
          </a:p>
        </p:txBody>
      </p:sp>
    </p:spTree>
    <p:extLst>
      <p:ext uri="{BB962C8B-B14F-4D97-AF65-F5344CB8AC3E}">
        <p14:creationId xmlns:p14="http://schemas.microsoft.com/office/powerpoint/2010/main" val="3501763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63000">
              <a:schemeClr val="accent1">
                <a:lumMod val="45000"/>
                <a:lumOff val="55000"/>
              </a:schemeClr>
            </a:gs>
            <a:gs pos="85000">
              <a:schemeClr val="accent5">
                <a:lumMod val="60000"/>
                <a:lumOff val="40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D5D460-30CE-482F-98AC-AC110538A9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97FD2C-09D2-4C29-858F-54739AB17F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A5159E-9C8A-4712-B1EE-EE665F271D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00033A-C78A-4665-B79D-E7C283CB4D48}" type="datetimeFigureOut">
              <a:rPr lang="en-US" smtClean="0"/>
              <a:t>4/7/2018</a:t>
            </a:fld>
            <a:endParaRPr lang="en-US"/>
          </a:p>
        </p:txBody>
      </p:sp>
      <p:sp>
        <p:nvSpPr>
          <p:cNvPr id="5" name="Footer Placeholder 4">
            <a:extLst>
              <a:ext uri="{FF2B5EF4-FFF2-40B4-BE49-F238E27FC236}">
                <a16:creationId xmlns:a16="http://schemas.microsoft.com/office/drawing/2014/main" id="{3265EFEE-CCD3-4290-A887-0FB158E778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B963DC-D0DE-4654-BE24-2FD58935F6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56E209-8D54-45BD-B8EF-BF7AFB0EF99F}" type="slidenum">
              <a:rPr lang="en-US" smtClean="0"/>
              <a:t>‹#›</a:t>
            </a:fld>
            <a:endParaRPr lang="en-US"/>
          </a:p>
        </p:txBody>
      </p:sp>
    </p:spTree>
    <p:extLst>
      <p:ext uri="{BB962C8B-B14F-4D97-AF65-F5344CB8AC3E}">
        <p14:creationId xmlns:p14="http://schemas.microsoft.com/office/powerpoint/2010/main" val="4088295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handbook-5-1.cochrane.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srdr.ahrq.gov/" TargetMode="External"/><Relationship Id="rId2" Type="http://schemas.openxmlformats.org/officeDocument/2006/relationships/hyperlink" Target="https://www.covidence.or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F213A-C4CE-423B-A2AC-68003193F7BF}"/>
              </a:ext>
            </a:extLst>
          </p:cNvPr>
          <p:cNvSpPr>
            <a:spLocks noGrp="1"/>
          </p:cNvSpPr>
          <p:nvPr>
            <p:ph type="ctrTitle"/>
          </p:nvPr>
        </p:nvSpPr>
        <p:spPr/>
        <p:txBody>
          <a:bodyPr/>
          <a:lstStyle/>
          <a:p>
            <a:r>
              <a:rPr lang="en-US" dirty="0"/>
              <a:t>Systematic Review: Developing a Protocol</a:t>
            </a:r>
          </a:p>
        </p:txBody>
      </p:sp>
      <p:sp>
        <p:nvSpPr>
          <p:cNvPr id="3" name="Subtitle 2">
            <a:extLst>
              <a:ext uri="{FF2B5EF4-FFF2-40B4-BE49-F238E27FC236}">
                <a16:creationId xmlns:a16="http://schemas.microsoft.com/office/drawing/2014/main" id="{A8FB9A18-D64F-4DB6-A423-67C060142B4E}"/>
              </a:ext>
            </a:extLst>
          </p:cNvPr>
          <p:cNvSpPr>
            <a:spLocks noGrp="1"/>
          </p:cNvSpPr>
          <p:nvPr>
            <p:ph type="subTitle" idx="1"/>
          </p:nvPr>
        </p:nvSpPr>
        <p:spPr>
          <a:xfrm>
            <a:off x="1524000" y="3880334"/>
            <a:ext cx="9144000" cy="1655762"/>
          </a:xfrm>
        </p:spPr>
        <p:txBody>
          <a:bodyPr/>
          <a:lstStyle/>
          <a:p>
            <a:r>
              <a:rPr lang="en-US" dirty="0"/>
              <a:t>Stephen Bent, MD</a:t>
            </a:r>
          </a:p>
          <a:p>
            <a:r>
              <a:rPr lang="en-US" dirty="0"/>
              <a:t>Professor of Medicine, Epidemiology and Biostatistics, Psychiatry</a:t>
            </a:r>
          </a:p>
          <a:p>
            <a:r>
              <a:rPr lang="en-US" dirty="0"/>
              <a:t>University of California, San Francisco</a:t>
            </a:r>
          </a:p>
        </p:txBody>
      </p:sp>
    </p:spTree>
    <p:extLst>
      <p:ext uri="{BB962C8B-B14F-4D97-AF65-F5344CB8AC3E}">
        <p14:creationId xmlns:p14="http://schemas.microsoft.com/office/powerpoint/2010/main" val="2028950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194A0918-A39F-4FAF-B2C1-9B8FEBB087F3}"/>
              </a:ext>
            </a:extLst>
          </p:cNvPr>
          <p:cNvSpPr>
            <a:spLocks noGrp="1"/>
          </p:cNvSpPr>
          <p:nvPr>
            <p:ph type="title"/>
          </p:nvPr>
        </p:nvSpPr>
        <p:spPr/>
        <p:txBody>
          <a:bodyPr/>
          <a:lstStyle/>
          <a:p>
            <a:pPr>
              <a:defRPr/>
            </a:pPr>
            <a:r>
              <a:rPr lang="en-US" altLang="en-US"/>
              <a:t>So….</a:t>
            </a:r>
          </a:p>
        </p:txBody>
      </p:sp>
      <p:sp>
        <p:nvSpPr>
          <p:cNvPr id="3" name="Content Placeholder 2">
            <a:extLst>
              <a:ext uri="{FF2B5EF4-FFF2-40B4-BE49-F238E27FC236}">
                <a16:creationId xmlns:a16="http://schemas.microsoft.com/office/drawing/2014/main" id="{14ADAC4D-4226-493D-B3B9-69781B04F316}"/>
              </a:ext>
            </a:extLst>
          </p:cNvPr>
          <p:cNvSpPr>
            <a:spLocks noGrp="1"/>
          </p:cNvSpPr>
          <p:nvPr>
            <p:ph idx="1"/>
          </p:nvPr>
        </p:nvSpPr>
        <p:spPr>
          <a:xfrm>
            <a:off x="2209800" y="2133600"/>
            <a:ext cx="7772400" cy="4114800"/>
          </a:xfrm>
        </p:spPr>
        <p:txBody>
          <a:bodyPr/>
          <a:lstStyle/>
          <a:p>
            <a:pPr>
              <a:defRPr/>
            </a:pPr>
            <a:r>
              <a:rPr lang="en-US" dirty="0"/>
              <a:t>Simple or complex…</a:t>
            </a:r>
          </a:p>
          <a:p>
            <a:pPr marL="0" indent="0">
              <a:buNone/>
              <a:defRPr/>
            </a:pPr>
            <a:endParaRPr lang="en-US" dirty="0"/>
          </a:p>
          <a:p>
            <a:pPr>
              <a:defRPr/>
            </a:pPr>
            <a:r>
              <a:rPr lang="en-US" dirty="0"/>
              <a:t>You can do a systematic review on just about any topic</a:t>
            </a:r>
          </a:p>
          <a:p>
            <a:pPr>
              <a:defRPr/>
            </a:pPr>
            <a:endParaRPr lang="en-US" dirty="0"/>
          </a:p>
          <a:p>
            <a:pPr>
              <a:defRPr/>
            </a:pPr>
            <a:r>
              <a:rPr lang="en-US" dirty="0"/>
              <a:t>And with any study design</a:t>
            </a:r>
          </a:p>
        </p:txBody>
      </p:sp>
    </p:spTree>
    <p:extLst>
      <p:ext uri="{BB962C8B-B14F-4D97-AF65-F5344CB8AC3E}">
        <p14:creationId xmlns:p14="http://schemas.microsoft.com/office/powerpoint/2010/main" val="2955273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7B9D9-5934-46EF-AA92-C0273C80151B}"/>
              </a:ext>
            </a:extLst>
          </p:cNvPr>
          <p:cNvSpPr>
            <a:spLocks noGrp="1"/>
          </p:cNvSpPr>
          <p:nvPr>
            <p:ph type="title"/>
          </p:nvPr>
        </p:nvSpPr>
        <p:spPr/>
        <p:txBody>
          <a:bodyPr/>
          <a:lstStyle/>
          <a:p>
            <a:pPr>
              <a:defRPr/>
            </a:pPr>
            <a:r>
              <a:rPr lang="en-US" sz="3600" dirty="0">
                <a:solidFill>
                  <a:schemeClr val="accent1"/>
                </a:solidFill>
              </a:rPr>
              <a:t>Why do some fail?</a:t>
            </a:r>
          </a:p>
        </p:txBody>
      </p:sp>
      <p:sp>
        <p:nvSpPr>
          <p:cNvPr id="3" name="Content Placeholder 2">
            <a:extLst>
              <a:ext uri="{FF2B5EF4-FFF2-40B4-BE49-F238E27FC236}">
                <a16:creationId xmlns:a16="http://schemas.microsoft.com/office/drawing/2014/main" id="{A0602F9D-BCF3-48A1-81B6-9B566F7FDD26}"/>
              </a:ext>
            </a:extLst>
          </p:cNvPr>
          <p:cNvSpPr>
            <a:spLocks noGrp="1"/>
          </p:cNvSpPr>
          <p:nvPr>
            <p:ph idx="1"/>
          </p:nvPr>
        </p:nvSpPr>
        <p:spPr/>
        <p:txBody>
          <a:bodyPr/>
          <a:lstStyle/>
          <a:p>
            <a:pPr>
              <a:defRPr/>
            </a:pPr>
            <a:r>
              <a:rPr lang="en-US" dirty="0"/>
              <a:t>Too broad a search (&gt; 1000 references)</a:t>
            </a:r>
          </a:p>
          <a:p>
            <a:pPr marL="0" indent="0">
              <a:buNone/>
              <a:defRPr/>
            </a:pPr>
            <a:endParaRPr lang="en-US" sz="1200" dirty="0"/>
          </a:p>
          <a:p>
            <a:pPr>
              <a:defRPr/>
            </a:pPr>
            <a:r>
              <a:rPr lang="en-US" dirty="0"/>
              <a:t>Too broad a topic (so, too many studies)</a:t>
            </a:r>
          </a:p>
          <a:p>
            <a:pPr lvl="1">
              <a:defRPr/>
            </a:pPr>
            <a:r>
              <a:rPr lang="en-US" dirty="0"/>
              <a:t>e.g., Beta-blockers for hypertension</a:t>
            </a:r>
          </a:p>
          <a:p>
            <a:pPr lvl="1">
              <a:defRPr/>
            </a:pPr>
            <a:r>
              <a:rPr lang="en-US" dirty="0"/>
              <a:t>“sweet spot” for residents/fellows is </a:t>
            </a:r>
            <a:r>
              <a:rPr lang="en-US" dirty="0">
                <a:solidFill>
                  <a:schemeClr val="tx2"/>
                </a:solidFill>
              </a:rPr>
              <a:t>5-15</a:t>
            </a:r>
          </a:p>
          <a:p>
            <a:pPr marL="457200" lvl="1" indent="0">
              <a:buNone/>
              <a:defRPr/>
            </a:pPr>
            <a:endParaRPr lang="en-US" sz="1200" dirty="0"/>
          </a:p>
          <a:p>
            <a:pPr>
              <a:defRPr/>
            </a:pPr>
            <a:r>
              <a:rPr lang="en-US" dirty="0"/>
              <a:t>Pauses - get all the way up to analysis!</a:t>
            </a:r>
          </a:p>
          <a:p>
            <a:pPr marL="0" indent="0">
              <a:buNone/>
              <a:defRPr/>
            </a:pPr>
            <a:endParaRPr lang="en-US" sz="1200" dirty="0"/>
          </a:p>
          <a:p>
            <a:pPr>
              <a:defRPr/>
            </a:pPr>
            <a:r>
              <a:rPr lang="en-US" dirty="0"/>
              <a:t>Concern that findings are not novel</a:t>
            </a:r>
          </a:p>
        </p:txBody>
      </p:sp>
    </p:spTree>
    <p:extLst>
      <p:ext uri="{BB962C8B-B14F-4D97-AF65-F5344CB8AC3E}">
        <p14:creationId xmlns:p14="http://schemas.microsoft.com/office/powerpoint/2010/main" val="217714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E053F48-F094-48AE-97AF-DE53571D0D67}"/>
              </a:ext>
            </a:extLst>
          </p:cNvPr>
          <p:cNvSpPr>
            <a:spLocks noGrp="1" noChangeArrowheads="1"/>
          </p:cNvSpPr>
          <p:nvPr>
            <p:ph type="title"/>
          </p:nvPr>
        </p:nvSpPr>
        <p:spPr/>
        <p:txBody>
          <a:bodyPr/>
          <a:lstStyle/>
          <a:p>
            <a:pPr eaLnBrk="1" hangingPunct="1"/>
            <a:r>
              <a:rPr lang="en-US" altLang="en-US" sz="4000"/>
              <a:t>8 Steps to Systematic Review</a:t>
            </a:r>
          </a:p>
        </p:txBody>
      </p:sp>
      <p:sp>
        <p:nvSpPr>
          <p:cNvPr id="3075" name="Rectangle 3">
            <a:extLst>
              <a:ext uri="{FF2B5EF4-FFF2-40B4-BE49-F238E27FC236}">
                <a16:creationId xmlns:a16="http://schemas.microsoft.com/office/drawing/2014/main" id="{43E6F968-8A18-43D6-AE42-DECB6DADAC6F}"/>
              </a:ext>
            </a:extLst>
          </p:cNvPr>
          <p:cNvSpPr>
            <a:spLocks noGrp="1" noChangeArrowheads="1"/>
          </p:cNvSpPr>
          <p:nvPr>
            <p:ph type="body" idx="1"/>
          </p:nvPr>
        </p:nvSpPr>
        <p:spPr>
          <a:xfrm>
            <a:off x="1981200" y="1600200"/>
            <a:ext cx="8229600" cy="5257800"/>
          </a:xfrm>
        </p:spPr>
        <p:txBody>
          <a:bodyPr/>
          <a:lstStyle/>
          <a:p>
            <a:pPr eaLnBrk="1" hangingPunct="1">
              <a:lnSpc>
                <a:spcPct val="80000"/>
              </a:lnSpc>
            </a:pPr>
            <a:r>
              <a:rPr lang="en-US" altLang="en-US" sz="2400" dirty="0"/>
              <a:t>1. Research Question</a:t>
            </a:r>
          </a:p>
          <a:p>
            <a:pPr eaLnBrk="1" hangingPunct="1">
              <a:lnSpc>
                <a:spcPct val="80000"/>
              </a:lnSpc>
            </a:pPr>
            <a:r>
              <a:rPr lang="en-US" altLang="en-US" sz="2400" dirty="0"/>
              <a:t>2. Protocol</a:t>
            </a:r>
          </a:p>
          <a:p>
            <a:pPr eaLnBrk="1" hangingPunct="1">
              <a:lnSpc>
                <a:spcPct val="80000"/>
              </a:lnSpc>
            </a:pPr>
            <a:r>
              <a:rPr lang="en-US" altLang="en-US" sz="2400" dirty="0"/>
              <a:t>3. Search</a:t>
            </a:r>
          </a:p>
          <a:p>
            <a:pPr eaLnBrk="1" hangingPunct="1">
              <a:lnSpc>
                <a:spcPct val="80000"/>
              </a:lnSpc>
            </a:pPr>
            <a:r>
              <a:rPr lang="en-US" altLang="en-US" sz="2400" dirty="0"/>
              <a:t>4. Study selection (inclusion/exclusion)</a:t>
            </a:r>
          </a:p>
          <a:p>
            <a:pPr eaLnBrk="1" hangingPunct="1">
              <a:lnSpc>
                <a:spcPct val="80000"/>
              </a:lnSpc>
            </a:pPr>
            <a:r>
              <a:rPr lang="en-US" altLang="en-US" sz="2400" dirty="0"/>
              <a:t>5. Quality assessment</a:t>
            </a:r>
          </a:p>
          <a:p>
            <a:pPr eaLnBrk="1" hangingPunct="1">
              <a:lnSpc>
                <a:spcPct val="80000"/>
              </a:lnSpc>
            </a:pPr>
            <a:r>
              <a:rPr lang="en-US" altLang="en-US" sz="2400" dirty="0"/>
              <a:t>6. Data abstraction</a:t>
            </a:r>
          </a:p>
          <a:p>
            <a:pPr eaLnBrk="1" hangingPunct="1">
              <a:lnSpc>
                <a:spcPct val="80000"/>
              </a:lnSpc>
            </a:pPr>
            <a:r>
              <a:rPr lang="en-US" altLang="en-US" sz="2400" dirty="0">
                <a:solidFill>
                  <a:schemeClr val="folHlink"/>
                </a:solidFill>
              </a:rPr>
              <a:t>7. Analysis</a:t>
            </a:r>
          </a:p>
          <a:p>
            <a:pPr lvl="1" eaLnBrk="1" hangingPunct="1">
              <a:lnSpc>
                <a:spcPct val="80000"/>
              </a:lnSpc>
            </a:pPr>
            <a:r>
              <a:rPr lang="en-US" altLang="en-US" dirty="0">
                <a:solidFill>
                  <a:schemeClr val="folHlink"/>
                </a:solidFill>
              </a:rPr>
              <a:t>A) Create summary measure</a:t>
            </a:r>
          </a:p>
          <a:p>
            <a:pPr lvl="1" eaLnBrk="1" hangingPunct="1">
              <a:lnSpc>
                <a:spcPct val="80000"/>
              </a:lnSpc>
            </a:pPr>
            <a:r>
              <a:rPr lang="en-US" altLang="en-US" dirty="0">
                <a:solidFill>
                  <a:schemeClr val="folHlink"/>
                </a:solidFill>
              </a:rPr>
              <a:t>B) Assess for heterogeneity</a:t>
            </a:r>
          </a:p>
          <a:p>
            <a:pPr lvl="1" eaLnBrk="1" hangingPunct="1">
              <a:lnSpc>
                <a:spcPct val="80000"/>
              </a:lnSpc>
            </a:pPr>
            <a:r>
              <a:rPr lang="en-US" altLang="en-US" dirty="0">
                <a:solidFill>
                  <a:schemeClr val="folHlink"/>
                </a:solidFill>
              </a:rPr>
              <a:t>C) Assess for publication bias</a:t>
            </a:r>
          </a:p>
          <a:p>
            <a:pPr lvl="1" eaLnBrk="1" hangingPunct="1">
              <a:lnSpc>
                <a:spcPct val="80000"/>
              </a:lnSpc>
            </a:pPr>
            <a:r>
              <a:rPr lang="en-US" altLang="en-US" dirty="0">
                <a:solidFill>
                  <a:schemeClr val="folHlink"/>
                </a:solidFill>
              </a:rPr>
              <a:t>D) Conduct sensitivity/subgroup analyses</a:t>
            </a:r>
          </a:p>
          <a:p>
            <a:pPr lvl="1" eaLnBrk="1" hangingPunct="1">
              <a:lnSpc>
                <a:spcPct val="80000"/>
              </a:lnSpc>
            </a:pPr>
            <a:r>
              <a:rPr lang="en-US" altLang="en-US" dirty="0">
                <a:solidFill>
                  <a:schemeClr val="accent1"/>
                </a:solidFill>
              </a:rPr>
              <a:t>E) Advanced issues/techniques</a:t>
            </a:r>
          </a:p>
          <a:p>
            <a:pPr eaLnBrk="1" hangingPunct="1">
              <a:lnSpc>
                <a:spcPct val="80000"/>
              </a:lnSpc>
            </a:pPr>
            <a:r>
              <a:rPr lang="en-US" altLang="en-US" sz="2400" dirty="0"/>
              <a:t>8. Interpretation</a:t>
            </a:r>
          </a:p>
        </p:txBody>
      </p:sp>
    </p:spTree>
    <p:extLst>
      <p:ext uri="{BB962C8B-B14F-4D97-AF65-F5344CB8AC3E}">
        <p14:creationId xmlns:p14="http://schemas.microsoft.com/office/powerpoint/2010/main" val="302387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5300B-7750-48B0-A4FD-E5DF73F462FF}"/>
              </a:ext>
            </a:extLst>
          </p:cNvPr>
          <p:cNvSpPr>
            <a:spLocks noGrp="1"/>
          </p:cNvSpPr>
          <p:nvPr>
            <p:ph type="title"/>
          </p:nvPr>
        </p:nvSpPr>
        <p:spPr/>
        <p:txBody>
          <a:bodyPr/>
          <a:lstStyle/>
          <a:p>
            <a:pPr algn="ctr"/>
            <a:r>
              <a:rPr lang="en-US" dirty="0"/>
              <a:t>Why Have a Protocol?</a:t>
            </a:r>
          </a:p>
        </p:txBody>
      </p:sp>
      <p:sp>
        <p:nvSpPr>
          <p:cNvPr id="3" name="Content Placeholder 2">
            <a:extLst>
              <a:ext uri="{FF2B5EF4-FFF2-40B4-BE49-F238E27FC236}">
                <a16:creationId xmlns:a16="http://schemas.microsoft.com/office/drawing/2014/main" id="{739C384A-67A0-4350-A082-8837F73ED127}"/>
              </a:ext>
            </a:extLst>
          </p:cNvPr>
          <p:cNvSpPr>
            <a:spLocks noGrp="1"/>
          </p:cNvSpPr>
          <p:nvPr>
            <p:ph idx="1"/>
          </p:nvPr>
        </p:nvSpPr>
        <p:spPr/>
        <p:txBody>
          <a:bodyPr>
            <a:normAutofit/>
          </a:bodyPr>
          <a:lstStyle/>
          <a:p>
            <a:r>
              <a:rPr lang="en-US" sz="3200" dirty="0"/>
              <a:t>Limit Bias – by requiring investigators to document their plans before identifying and reviewing data</a:t>
            </a:r>
          </a:p>
          <a:p>
            <a:pPr marL="0" indent="0">
              <a:buNone/>
            </a:pPr>
            <a:endParaRPr lang="en-US" sz="3200" dirty="0"/>
          </a:p>
          <a:p>
            <a:r>
              <a:rPr lang="en-US" sz="3200" dirty="0"/>
              <a:t>Roadmap / Recipe for your work</a:t>
            </a:r>
          </a:p>
          <a:p>
            <a:pPr lvl="1"/>
            <a:r>
              <a:rPr lang="en-US" sz="3200" dirty="0"/>
              <a:t>Anticipate needs ahead of time (e.g., what do I need to abstract)</a:t>
            </a:r>
          </a:p>
          <a:p>
            <a:pPr lvl="1"/>
            <a:r>
              <a:rPr lang="en-US" sz="3200" dirty="0"/>
              <a:t>Prepare for a target journal</a:t>
            </a:r>
          </a:p>
          <a:p>
            <a:pPr lvl="1"/>
            <a:r>
              <a:rPr lang="en-US" sz="3200" dirty="0"/>
              <a:t>Allot appropriate time</a:t>
            </a:r>
          </a:p>
        </p:txBody>
      </p:sp>
    </p:spTree>
    <p:extLst>
      <p:ext uri="{BB962C8B-B14F-4D97-AF65-F5344CB8AC3E}">
        <p14:creationId xmlns:p14="http://schemas.microsoft.com/office/powerpoint/2010/main" val="1308590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642CEA1-8492-46A1-B0DE-968F8BBE4BEC}"/>
              </a:ext>
            </a:extLst>
          </p:cNvPr>
          <p:cNvSpPr>
            <a:spLocks noGrp="1" noChangeArrowheads="1"/>
          </p:cNvSpPr>
          <p:nvPr>
            <p:ph type="title"/>
          </p:nvPr>
        </p:nvSpPr>
        <p:spPr/>
        <p:txBody>
          <a:bodyPr/>
          <a:lstStyle/>
          <a:p>
            <a:pPr eaLnBrk="1" hangingPunct="1">
              <a:defRPr/>
            </a:pPr>
            <a:r>
              <a:rPr lang="en-US"/>
              <a:t>Bias</a:t>
            </a:r>
          </a:p>
        </p:txBody>
      </p:sp>
      <p:sp>
        <p:nvSpPr>
          <p:cNvPr id="36867" name="Rectangle 3">
            <a:extLst>
              <a:ext uri="{FF2B5EF4-FFF2-40B4-BE49-F238E27FC236}">
                <a16:creationId xmlns:a16="http://schemas.microsoft.com/office/drawing/2014/main" id="{4E9D6BD4-721E-4412-AD9B-140CF8E8E472}"/>
              </a:ext>
            </a:extLst>
          </p:cNvPr>
          <p:cNvSpPr>
            <a:spLocks noGrp="1" noChangeArrowheads="1"/>
          </p:cNvSpPr>
          <p:nvPr>
            <p:ph type="body" idx="1"/>
          </p:nvPr>
        </p:nvSpPr>
        <p:spPr>
          <a:xfrm>
            <a:off x="2209800" y="1641476"/>
            <a:ext cx="7772400" cy="4835525"/>
          </a:xfrm>
        </p:spPr>
        <p:txBody>
          <a:bodyPr/>
          <a:lstStyle/>
          <a:p>
            <a:pPr eaLnBrk="1" hangingPunct="1">
              <a:lnSpc>
                <a:spcPct val="90000"/>
              </a:lnSpc>
              <a:defRPr/>
            </a:pPr>
            <a:r>
              <a:rPr lang="en-US"/>
              <a:t>Definition – a consistent distortion of an observation from the true clinical state</a:t>
            </a:r>
          </a:p>
          <a:p>
            <a:pPr eaLnBrk="1" hangingPunct="1">
              <a:lnSpc>
                <a:spcPct val="90000"/>
              </a:lnSpc>
              <a:buFont typeface="Wingdings" panose="05000000000000000000" pitchFamily="2" charset="2"/>
              <a:buNone/>
              <a:defRPr/>
            </a:pPr>
            <a:endParaRPr lang="en-US"/>
          </a:p>
          <a:p>
            <a:pPr eaLnBrk="1" hangingPunct="1">
              <a:lnSpc>
                <a:spcPct val="90000"/>
              </a:lnSpc>
              <a:defRPr/>
            </a:pPr>
            <a:r>
              <a:rPr lang="en-US" u="sng"/>
              <a:t>Consistent</a:t>
            </a:r>
            <a:r>
              <a:rPr lang="en-US"/>
              <a:t> and </a:t>
            </a:r>
            <a:r>
              <a:rPr lang="en-US" u="sng"/>
              <a:t>Untrue</a:t>
            </a:r>
          </a:p>
          <a:p>
            <a:pPr eaLnBrk="1" hangingPunct="1">
              <a:lnSpc>
                <a:spcPct val="90000"/>
              </a:lnSpc>
              <a:buFont typeface="Wingdings" panose="05000000000000000000" pitchFamily="2" charset="2"/>
              <a:buNone/>
              <a:defRPr/>
            </a:pPr>
            <a:endParaRPr lang="en-US" u="sng"/>
          </a:p>
          <a:p>
            <a:pPr eaLnBrk="1" hangingPunct="1">
              <a:lnSpc>
                <a:spcPct val="90000"/>
              </a:lnSpc>
              <a:defRPr/>
            </a:pPr>
            <a:r>
              <a:rPr lang="en-US"/>
              <a:t>Examples:</a:t>
            </a:r>
          </a:p>
          <a:p>
            <a:pPr lvl="1" eaLnBrk="1" hangingPunct="1">
              <a:lnSpc>
                <a:spcPct val="90000"/>
              </a:lnSpc>
              <a:defRPr/>
            </a:pPr>
            <a:r>
              <a:rPr lang="en-US"/>
              <a:t>Blood pressure readings in patients on Meds</a:t>
            </a:r>
          </a:p>
          <a:p>
            <a:pPr lvl="1" eaLnBrk="1" hangingPunct="1">
              <a:lnSpc>
                <a:spcPct val="90000"/>
              </a:lnSpc>
              <a:defRPr/>
            </a:pPr>
            <a:r>
              <a:rPr lang="en-US"/>
              <a:t>Hawthorne effect (subject bias)</a:t>
            </a:r>
          </a:p>
          <a:p>
            <a:pPr lvl="1" eaLnBrk="1" hangingPunct="1">
              <a:lnSpc>
                <a:spcPct val="90000"/>
              </a:lnSpc>
              <a:defRPr/>
            </a:pPr>
            <a:r>
              <a:rPr lang="en-US"/>
              <a:t>Review articles</a:t>
            </a:r>
          </a:p>
        </p:txBody>
      </p:sp>
    </p:spTree>
    <p:extLst>
      <p:ext uri="{BB962C8B-B14F-4D97-AF65-F5344CB8AC3E}">
        <p14:creationId xmlns:p14="http://schemas.microsoft.com/office/powerpoint/2010/main" val="1588451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36D73-A0D8-41FD-A02F-A0A43EDB5B3B}"/>
              </a:ext>
            </a:extLst>
          </p:cNvPr>
          <p:cNvSpPr>
            <a:spLocks noGrp="1"/>
          </p:cNvSpPr>
          <p:nvPr>
            <p:ph type="title"/>
          </p:nvPr>
        </p:nvSpPr>
        <p:spPr/>
        <p:txBody>
          <a:bodyPr/>
          <a:lstStyle/>
          <a:p>
            <a:r>
              <a:rPr lang="en-US" dirty="0"/>
              <a:t>Suggested Protocol Elements</a:t>
            </a:r>
          </a:p>
        </p:txBody>
      </p:sp>
      <p:sp>
        <p:nvSpPr>
          <p:cNvPr id="3" name="Content Placeholder 2">
            <a:extLst>
              <a:ext uri="{FF2B5EF4-FFF2-40B4-BE49-F238E27FC236}">
                <a16:creationId xmlns:a16="http://schemas.microsoft.com/office/drawing/2014/main" id="{672F796B-032B-435B-832F-DBA064A979FA}"/>
              </a:ext>
            </a:extLst>
          </p:cNvPr>
          <p:cNvSpPr>
            <a:spLocks noGrp="1"/>
          </p:cNvSpPr>
          <p:nvPr>
            <p:ph idx="1"/>
          </p:nvPr>
        </p:nvSpPr>
        <p:spPr/>
        <p:txBody>
          <a:bodyPr>
            <a:normAutofit lnSpcReduction="10000"/>
          </a:bodyPr>
          <a:lstStyle/>
          <a:p>
            <a:r>
              <a:rPr lang="en-US" dirty="0"/>
              <a:t>1. Research Questions</a:t>
            </a:r>
          </a:p>
          <a:p>
            <a:r>
              <a:rPr lang="en-US" dirty="0"/>
              <a:t>2. Background</a:t>
            </a:r>
          </a:p>
          <a:p>
            <a:r>
              <a:rPr lang="en-US" dirty="0"/>
              <a:t>3. Methods</a:t>
            </a:r>
          </a:p>
          <a:p>
            <a:pPr lvl="1"/>
            <a:r>
              <a:rPr lang="en-US" dirty="0"/>
              <a:t>Search strategy</a:t>
            </a:r>
          </a:p>
          <a:p>
            <a:pPr lvl="1"/>
            <a:r>
              <a:rPr lang="en-US" dirty="0"/>
              <a:t>Inclusion / exclusion criteria</a:t>
            </a:r>
          </a:p>
          <a:p>
            <a:pPr lvl="1"/>
            <a:r>
              <a:rPr lang="en-US" dirty="0"/>
              <a:t>Quality Assessment</a:t>
            </a:r>
          </a:p>
          <a:p>
            <a:pPr lvl="1"/>
            <a:r>
              <a:rPr lang="en-US" dirty="0"/>
              <a:t>Data abstraction</a:t>
            </a:r>
          </a:p>
          <a:p>
            <a:pPr lvl="1"/>
            <a:r>
              <a:rPr lang="en-US" dirty="0"/>
              <a:t>Analysis plan</a:t>
            </a:r>
          </a:p>
          <a:p>
            <a:pPr lvl="1"/>
            <a:endParaRPr lang="en-US" dirty="0"/>
          </a:p>
          <a:p>
            <a:r>
              <a:rPr lang="en-US" dirty="0"/>
              <a:t>4. Potential Implications</a:t>
            </a:r>
          </a:p>
          <a:p>
            <a:pPr lvl="1"/>
            <a:r>
              <a:rPr lang="en-US" dirty="0"/>
              <a:t>Sample tables</a:t>
            </a:r>
          </a:p>
        </p:txBody>
      </p:sp>
    </p:spTree>
    <p:extLst>
      <p:ext uri="{BB962C8B-B14F-4D97-AF65-F5344CB8AC3E}">
        <p14:creationId xmlns:p14="http://schemas.microsoft.com/office/powerpoint/2010/main" val="1730430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AD009-68D3-4960-8849-52BDA5F346ED}"/>
              </a:ext>
            </a:extLst>
          </p:cNvPr>
          <p:cNvSpPr>
            <a:spLocks noGrp="1"/>
          </p:cNvSpPr>
          <p:nvPr>
            <p:ph type="title"/>
          </p:nvPr>
        </p:nvSpPr>
        <p:spPr/>
        <p:txBody>
          <a:bodyPr/>
          <a:lstStyle/>
          <a:p>
            <a:r>
              <a:rPr lang="en-US" dirty="0"/>
              <a:t>Research Question</a:t>
            </a:r>
          </a:p>
        </p:txBody>
      </p:sp>
      <p:sp>
        <p:nvSpPr>
          <p:cNvPr id="3" name="Content Placeholder 2">
            <a:extLst>
              <a:ext uri="{FF2B5EF4-FFF2-40B4-BE49-F238E27FC236}">
                <a16:creationId xmlns:a16="http://schemas.microsoft.com/office/drawing/2014/main" id="{65B3EBBF-9DDC-4205-B95C-F4CC68EBF468}"/>
              </a:ext>
            </a:extLst>
          </p:cNvPr>
          <p:cNvSpPr>
            <a:spLocks noGrp="1"/>
          </p:cNvSpPr>
          <p:nvPr>
            <p:ph idx="1"/>
          </p:nvPr>
        </p:nvSpPr>
        <p:spPr/>
        <p:txBody>
          <a:bodyPr>
            <a:normAutofit/>
          </a:bodyPr>
          <a:lstStyle/>
          <a:p>
            <a:r>
              <a:rPr lang="en-US" sz="3600" dirty="0"/>
              <a:t>In patients with ________X_________, does the use of ______Y_____ result in ____Z______?</a:t>
            </a:r>
          </a:p>
          <a:p>
            <a:pPr marL="0" indent="0">
              <a:buNone/>
            </a:pPr>
            <a:endParaRPr lang="en-US" sz="3600" dirty="0"/>
          </a:p>
          <a:p>
            <a:r>
              <a:rPr lang="en-US" sz="3600" dirty="0"/>
              <a:t>In patients with condition / characteristic ___X_____, is risk factor / predictor ______Y_____ associated with outcome ____Z_____? </a:t>
            </a:r>
          </a:p>
        </p:txBody>
      </p:sp>
    </p:spTree>
    <p:extLst>
      <p:ext uri="{BB962C8B-B14F-4D97-AF65-F5344CB8AC3E}">
        <p14:creationId xmlns:p14="http://schemas.microsoft.com/office/powerpoint/2010/main" val="953431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E5B3E-F91B-4A44-855A-44145CE28DE1}"/>
              </a:ext>
            </a:extLst>
          </p:cNvPr>
          <p:cNvSpPr>
            <a:spLocks noGrp="1"/>
          </p:cNvSpPr>
          <p:nvPr>
            <p:ph type="title"/>
          </p:nvPr>
        </p:nvSpPr>
        <p:spPr/>
        <p:txBody>
          <a:bodyPr/>
          <a:lstStyle/>
          <a:p>
            <a:pPr>
              <a:defRPr/>
            </a:pPr>
            <a:r>
              <a:rPr lang="en-US" dirty="0"/>
              <a:t>Introduction/Background Funnel for ALL Papers and Grants</a:t>
            </a:r>
          </a:p>
        </p:txBody>
      </p:sp>
      <p:sp>
        <p:nvSpPr>
          <p:cNvPr id="3" name="Content Placeholder 2">
            <a:extLst>
              <a:ext uri="{FF2B5EF4-FFF2-40B4-BE49-F238E27FC236}">
                <a16:creationId xmlns:a16="http://schemas.microsoft.com/office/drawing/2014/main" id="{68E08866-D826-4FFC-8B3E-AAC1F55ACF44}"/>
              </a:ext>
            </a:extLst>
          </p:cNvPr>
          <p:cNvSpPr>
            <a:spLocks noGrp="1"/>
          </p:cNvSpPr>
          <p:nvPr>
            <p:ph sz="half" idx="1"/>
          </p:nvPr>
        </p:nvSpPr>
        <p:spPr>
          <a:xfrm>
            <a:off x="2209800" y="2133600"/>
            <a:ext cx="3810000" cy="3962400"/>
          </a:xfrm>
        </p:spPr>
        <p:txBody>
          <a:bodyPr/>
          <a:lstStyle/>
          <a:p>
            <a:pPr>
              <a:defRPr/>
            </a:pPr>
            <a:r>
              <a:rPr lang="en-US" dirty="0"/>
              <a:t>1. Background</a:t>
            </a:r>
          </a:p>
          <a:p>
            <a:pPr>
              <a:defRPr/>
            </a:pPr>
            <a:r>
              <a:rPr lang="en-US" dirty="0"/>
              <a:t>2. </a:t>
            </a:r>
            <a:r>
              <a:rPr lang="en-US" u="sng" dirty="0"/>
              <a:t>Previous research</a:t>
            </a:r>
          </a:p>
          <a:p>
            <a:pPr>
              <a:defRPr/>
            </a:pPr>
            <a:r>
              <a:rPr lang="en-US" dirty="0"/>
              <a:t>3. </a:t>
            </a:r>
            <a:r>
              <a:rPr lang="en-US" u="sng" dirty="0"/>
              <a:t>Limitations of prior research</a:t>
            </a:r>
          </a:p>
          <a:p>
            <a:pPr>
              <a:defRPr/>
            </a:pPr>
            <a:r>
              <a:rPr lang="en-US" dirty="0"/>
              <a:t>4. How you will address those limitations</a:t>
            </a:r>
          </a:p>
        </p:txBody>
      </p:sp>
      <p:pic>
        <p:nvPicPr>
          <p:cNvPr id="8196" name="Content Placeholder 4">
            <a:extLst>
              <a:ext uri="{FF2B5EF4-FFF2-40B4-BE49-F238E27FC236}">
                <a16:creationId xmlns:a16="http://schemas.microsoft.com/office/drawing/2014/main" id="{2B79EEEB-5F54-462F-89E3-0DA3C2678A4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477000" y="2133600"/>
            <a:ext cx="3352800" cy="3886200"/>
          </a:xfrm>
        </p:spPr>
      </p:pic>
      <p:sp>
        <p:nvSpPr>
          <p:cNvPr id="8197" name="TextBox 5">
            <a:extLst>
              <a:ext uri="{FF2B5EF4-FFF2-40B4-BE49-F238E27FC236}">
                <a16:creationId xmlns:a16="http://schemas.microsoft.com/office/drawing/2014/main" id="{211E24CA-C2A1-44A5-BD85-6B155E939DE3}"/>
              </a:ext>
            </a:extLst>
          </p:cNvPr>
          <p:cNvSpPr txBox="1">
            <a:spLocks noChangeArrowheads="1"/>
          </p:cNvSpPr>
          <p:nvPr/>
        </p:nvSpPr>
        <p:spPr bwMode="auto">
          <a:xfrm>
            <a:off x="1828801" y="6248401"/>
            <a:ext cx="8721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tx1"/>
              </a:buClr>
              <a:buChar char="»"/>
              <a:defRPr sz="2400">
                <a:solidFill>
                  <a:schemeClr val="tx1"/>
                </a:solidFill>
                <a:latin typeface="Times New Roman" panose="02020603050405020304" pitchFamily="18" charset="0"/>
              </a:defRPr>
            </a:lvl3pPr>
            <a:lvl4pPr marL="1600200" indent="-228600" eaLnBrk="0" hangingPunct="0">
              <a:spcBef>
                <a:spcPct val="20000"/>
              </a:spcBef>
              <a:buClr>
                <a:schemeClr val="tx2"/>
              </a:buClr>
              <a:buSzPct val="75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eaLnBrk="0" hangingPunct="0">
              <a:spcBef>
                <a:spcPct val="20000"/>
              </a:spcBef>
              <a:buClr>
                <a:schemeClr val="tx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en-US" altLang="en-US" sz="2400" i="1" dirty="0"/>
              <a:t>Warren Browner: Publishing and Presenting Clinical Research. 1999</a:t>
            </a:r>
          </a:p>
        </p:txBody>
      </p:sp>
    </p:spTree>
    <p:extLst>
      <p:ext uri="{BB962C8B-B14F-4D97-AF65-F5344CB8AC3E}">
        <p14:creationId xmlns:p14="http://schemas.microsoft.com/office/powerpoint/2010/main" val="641425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2E558-2208-47D7-91A1-1D1C0C993DB7}"/>
              </a:ext>
            </a:extLst>
          </p:cNvPr>
          <p:cNvSpPr>
            <a:spLocks noGrp="1"/>
          </p:cNvSpPr>
          <p:nvPr>
            <p:ph type="title"/>
          </p:nvPr>
        </p:nvSpPr>
        <p:spPr/>
        <p:txBody>
          <a:bodyPr/>
          <a:lstStyle/>
          <a:p>
            <a:pPr>
              <a:defRPr/>
            </a:pPr>
            <a:r>
              <a:rPr lang="en-US" dirty="0"/>
              <a:t>Introduction/Background Funnel</a:t>
            </a:r>
          </a:p>
        </p:txBody>
      </p:sp>
      <p:sp>
        <p:nvSpPr>
          <p:cNvPr id="3" name="Content Placeholder 2">
            <a:extLst>
              <a:ext uri="{FF2B5EF4-FFF2-40B4-BE49-F238E27FC236}">
                <a16:creationId xmlns:a16="http://schemas.microsoft.com/office/drawing/2014/main" id="{34D91F8A-2323-4EBD-9941-4B1AA9E73620}"/>
              </a:ext>
            </a:extLst>
          </p:cNvPr>
          <p:cNvSpPr>
            <a:spLocks noGrp="1"/>
          </p:cNvSpPr>
          <p:nvPr>
            <p:ph sz="half" idx="1"/>
          </p:nvPr>
        </p:nvSpPr>
        <p:spPr/>
        <p:txBody>
          <a:bodyPr/>
          <a:lstStyle/>
          <a:p>
            <a:pPr>
              <a:defRPr/>
            </a:pPr>
            <a:r>
              <a:rPr lang="en-US" dirty="0"/>
              <a:t>1. Depression is common /debilitating</a:t>
            </a:r>
          </a:p>
          <a:p>
            <a:pPr>
              <a:defRPr/>
            </a:pPr>
            <a:r>
              <a:rPr lang="en-US" dirty="0"/>
              <a:t>2. Prior studies have shown that computer delivered CBT is possible, effective.</a:t>
            </a:r>
          </a:p>
          <a:p>
            <a:pPr>
              <a:defRPr/>
            </a:pPr>
            <a:r>
              <a:rPr lang="en-US" dirty="0"/>
              <a:t>3. Shockingly, no studies compared computer to in-person.</a:t>
            </a:r>
          </a:p>
          <a:p>
            <a:pPr>
              <a:defRPr/>
            </a:pPr>
            <a:r>
              <a:rPr lang="en-US" dirty="0"/>
              <a:t>4. We will fix that…</a:t>
            </a:r>
          </a:p>
        </p:txBody>
      </p:sp>
      <p:pic>
        <p:nvPicPr>
          <p:cNvPr id="9220" name="Content Placeholder 4">
            <a:extLst>
              <a:ext uri="{FF2B5EF4-FFF2-40B4-BE49-F238E27FC236}">
                <a16:creationId xmlns:a16="http://schemas.microsoft.com/office/drawing/2014/main" id="{575A57A1-0212-4424-BF81-82A7F89ACB2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477000" y="2133600"/>
            <a:ext cx="3352800" cy="3886200"/>
          </a:xfrm>
        </p:spPr>
      </p:pic>
    </p:spTree>
    <p:extLst>
      <p:ext uri="{BB962C8B-B14F-4D97-AF65-F5344CB8AC3E}">
        <p14:creationId xmlns:p14="http://schemas.microsoft.com/office/powerpoint/2010/main" val="3855366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27DAD-1144-4411-8FC9-D807FFAC1B71}"/>
              </a:ext>
            </a:extLst>
          </p:cNvPr>
          <p:cNvSpPr>
            <a:spLocks noGrp="1"/>
          </p:cNvSpPr>
          <p:nvPr>
            <p:ph type="title"/>
          </p:nvPr>
        </p:nvSpPr>
        <p:spPr/>
        <p:txBody>
          <a:bodyPr/>
          <a:lstStyle/>
          <a:p>
            <a:r>
              <a:rPr lang="en-US" dirty="0"/>
              <a:t>Protocol Methods</a:t>
            </a:r>
          </a:p>
        </p:txBody>
      </p:sp>
      <p:sp>
        <p:nvSpPr>
          <p:cNvPr id="3" name="Content Placeholder 2">
            <a:extLst>
              <a:ext uri="{FF2B5EF4-FFF2-40B4-BE49-F238E27FC236}">
                <a16:creationId xmlns:a16="http://schemas.microsoft.com/office/drawing/2014/main" id="{D966946A-B278-42AD-B5E5-6316A111F2E1}"/>
              </a:ext>
            </a:extLst>
          </p:cNvPr>
          <p:cNvSpPr>
            <a:spLocks noGrp="1"/>
          </p:cNvSpPr>
          <p:nvPr>
            <p:ph idx="1"/>
          </p:nvPr>
        </p:nvSpPr>
        <p:spPr/>
        <p:txBody>
          <a:bodyPr>
            <a:normAutofit lnSpcReduction="10000"/>
          </a:bodyPr>
          <a:lstStyle/>
          <a:p>
            <a:r>
              <a:rPr lang="en-US" dirty="0"/>
              <a:t>Search Strategy</a:t>
            </a:r>
          </a:p>
          <a:p>
            <a:pPr lvl="1"/>
            <a:r>
              <a:rPr lang="en-US" dirty="0" err="1"/>
              <a:t>Pubmed</a:t>
            </a:r>
            <a:r>
              <a:rPr lang="en-US" dirty="0"/>
              <a:t>, </a:t>
            </a:r>
            <a:r>
              <a:rPr lang="en-US" dirty="0" err="1"/>
              <a:t>Embase</a:t>
            </a:r>
            <a:r>
              <a:rPr lang="en-US" dirty="0"/>
              <a:t>, Cochrane</a:t>
            </a:r>
          </a:p>
          <a:p>
            <a:pPr lvl="1"/>
            <a:r>
              <a:rPr lang="en-US" dirty="0"/>
              <a:t>Meet with an expert Librarian</a:t>
            </a:r>
          </a:p>
          <a:p>
            <a:pPr lvl="1"/>
            <a:r>
              <a:rPr lang="en-US" dirty="0"/>
              <a:t>If appropriate, review meeting abstracts, contact experts, use other resources.</a:t>
            </a:r>
          </a:p>
          <a:p>
            <a:r>
              <a:rPr lang="en-US" dirty="0"/>
              <a:t>Inclusion / Exclusion criteria</a:t>
            </a:r>
          </a:p>
          <a:p>
            <a:pPr lvl="1"/>
            <a:r>
              <a:rPr lang="en-US" dirty="0"/>
              <a:t>Include everything relevant</a:t>
            </a:r>
          </a:p>
          <a:p>
            <a:pPr lvl="1"/>
            <a:r>
              <a:rPr lang="en-US" dirty="0"/>
              <a:t>Interventions (easy): RCTs</a:t>
            </a:r>
          </a:p>
          <a:p>
            <a:pPr lvl="1"/>
            <a:r>
              <a:rPr lang="en-US" dirty="0"/>
              <a:t>Observational studies: may want to only include ones with appropriate adjustment for confounders</a:t>
            </a:r>
          </a:p>
          <a:p>
            <a:pPr lvl="1"/>
            <a:r>
              <a:rPr lang="en-US" dirty="0"/>
              <a:t>In general, better to be inclusive (and you can always do subgroup analysis)</a:t>
            </a:r>
          </a:p>
        </p:txBody>
      </p:sp>
    </p:spTree>
    <p:extLst>
      <p:ext uri="{BB962C8B-B14F-4D97-AF65-F5344CB8AC3E}">
        <p14:creationId xmlns:p14="http://schemas.microsoft.com/office/powerpoint/2010/main" val="4208141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E2B7C-E844-485D-A772-E9EFA8E8DB2B}"/>
              </a:ext>
            </a:extLst>
          </p:cNvPr>
          <p:cNvSpPr>
            <a:spLocks noGrp="1"/>
          </p:cNvSpPr>
          <p:nvPr>
            <p:ph type="title"/>
          </p:nvPr>
        </p:nvSpPr>
        <p:spPr>
          <a:xfrm>
            <a:off x="762000" y="365125"/>
            <a:ext cx="10515600" cy="1325563"/>
          </a:xfrm>
        </p:spPr>
        <p:txBody>
          <a:bodyPr/>
          <a:lstStyle/>
          <a:p>
            <a:pPr algn="ctr"/>
            <a:r>
              <a:rPr lang="en-US" dirty="0"/>
              <a:t>Should I do a systematic review?</a:t>
            </a:r>
          </a:p>
        </p:txBody>
      </p:sp>
      <p:sp>
        <p:nvSpPr>
          <p:cNvPr id="3" name="Content Placeholder 2">
            <a:extLst>
              <a:ext uri="{FF2B5EF4-FFF2-40B4-BE49-F238E27FC236}">
                <a16:creationId xmlns:a16="http://schemas.microsoft.com/office/drawing/2014/main" id="{248632CE-10D9-484A-BFE5-A19BD4F3F17E}"/>
              </a:ext>
            </a:extLst>
          </p:cNvPr>
          <p:cNvSpPr>
            <a:spLocks noGrp="1"/>
          </p:cNvSpPr>
          <p:nvPr>
            <p:ph idx="1"/>
          </p:nvPr>
        </p:nvSpPr>
        <p:spPr/>
        <p:txBody>
          <a:bodyPr/>
          <a:lstStyle/>
          <a:p>
            <a:r>
              <a:rPr lang="en-US" dirty="0"/>
              <a:t>Is it too simple or too complex? (will I have enough studies?)</a:t>
            </a:r>
          </a:p>
          <a:p>
            <a:r>
              <a:rPr lang="en-US" dirty="0"/>
              <a:t>Did someone already publish one on the same topic?</a:t>
            </a:r>
          </a:p>
          <a:p>
            <a:r>
              <a:rPr lang="en-US" dirty="0"/>
              <a:t>How long will it take?</a:t>
            </a:r>
          </a:p>
          <a:p>
            <a:endParaRPr lang="en-US" dirty="0"/>
          </a:p>
        </p:txBody>
      </p:sp>
    </p:spTree>
    <p:extLst>
      <p:ext uri="{BB962C8B-B14F-4D97-AF65-F5344CB8AC3E}">
        <p14:creationId xmlns:p14="http://schemas.microsoft.com/office/powerpoint/2010/main" val="3210917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C5FDD3-B08A-4552-AF00-59871ECC736F}"/>
              </a:ext>
            </a:extLst>
          </p:cNvPr>
          <p:cNvPicPr>
            <a:picLocks noChangeAspect="1"/>
          </p:cNvPicPr>
          <p:nvPr/>
        </p:nvPicPr>
        <p:blipFill>
          <a:blip r:embed="rId2"/>
          <a:stretch>
            <a:fillRect/>
          </a:stretch>
        </p:blipFill>
        <p:spPr>
          <a:xfrm>
            <a:off x="0" y="1529862"/>
            <a:ext cx="12192000" cy="6629399"/>
          </a:xfrm>
          <a:prstGeom prst="rect">
            <a:avLst/>
          </a:prstGeom>
        </p:spPr>
      </p:pic>
      <p:sp>
        <p:nvSpPr>
          <p:cNvPr id="3" name="Title 2">
            <a:extLst>
              <a:ext uri="{FF2B5EF4-FFF2-40B4-BE49-F238E27FC236}">
                <a16:creationId xmlns:a16="http://schemas.microsoft.com/office/drawing/2014/main" id="{D3418CE7-FB79-4C1E-8196-C78F2FA2A81D}"/>
              </a:ext>
            </a:extLst>
          </p:cNvPr>
          <p:cNvSpPr>
            <a:spLocks noGrp="1"/>
          </p:cNvSpPr>
          <p:nvPr>
            <p:ph type="title" idx="4294967295"/>
          </p:nvPr>
        </p:nvSpPr>
        <p:spPr>
          <a:xfrm>
            <a:off x="0" y="365125"/>
            <a:ext cx="10515600" cy="1325563"/>
          </a:xfrm>
        </p:spPr>
        <p:txBody>
          <a:bodyPr/>
          <a:lstStyle/>
          <a:p>
            <a:r>
              <a:rPr lang="en-US" dirty="0"/>
              <a:t>Keep track of reasons for exclusion</a:t>
            </a:r>
          </a:p>
        </p:txBody>
      </p:sp>
    </p:spTree>
    <p:extLst>
      <p:ext uri="{BB962C8B-B14F-4D97-AF65-F5344CB8AC3E}">
        <p14:creationId xmlns:p14="http://schemas.microsoft.com/office/powerpoint/2010/main" val="2555694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28966-2C01-4C4F-8F42-254428096E8F}"/>
              </a:ext>
            </a:extLst>
          </p:cNvPr>
          <p:cNvSpPr>
            <a:spLocks noGrp="1"/>
          </p:cNvSpPr>
          <p:nvPr>
            <p:ph type="title"/>
          </p:nvPr>
        </p:nvSpPr>
        <p:spPr/>
        <p:txBody>
          <a:bodyPr/>
          <a:lstStyle/>
          <a:p>
            <a:r>
              <a:rPr lang="en-US" dirty="0"/>
              <a:t>Quality Assessment</a:t>
            </a:r>
          </a:p>
        </p:txBody>
      </p:sp>
      <p:sp>
        <p:nvSpPr>
          <p:cNvPr id="3" name="Content Placeholder 2">
            <a:extLst>
              <a:ext uri="{FF2B5EF4-FFF2-40B4-BE49-F238E27FC236}">
                <a16:creationId xmlns:a16="http://schemas.microsoft.com/office/drawing/2014/main" id="{BE51B326-BE1C-42EB-B3CB-34ED33E4380E}"/>
              </a:ext>
            </a:extLst>
          </p:cNvPr>
          <p:cNvSpPr>
            <a:spLocks noGrp="1"/>
          </p:cNvSpPr>
          <p:nvPr>
            <p:ph idx="1"/>
          </p:nvPr>
        </p:nvSpPr>
        <p:spPr/>
        <p:txBody>
          <a:bodyPr/>
          <a:lstStyle/>
          <a:p>
            <a:r>
              <a:rPr lang="en-US" dirty="0"/>
              <a:t>Previously a “quality score” was common (</a:t>
            </a:r>
            <a:r>
              <a:rPr lang="en-US" dirty="0" err="1"/>
              <a:t>Jadad</a:t>
            </a:r>
            <a:r>
              <a:rPr lang="en-US" dirty="0"/>
              <a:t> score)</a:t>
            </a:r>
          </a:p>
          <a:p>
            <a:r>
              <a:rPr lang="en-US" dirty="0"/>
              <a:t>However, </a:t>
            </a:r>
            <a:r>
              <a:rPr lang="en-US" dirty="0" err="1"/>
              <a:t>Juni</a:t>
            </a:r>
            <a:r>
              <a:rPr lang="en-US" dirty="0"/>
              <a:t> et al. found that quality scoring may introduce bias</a:t>
            </a:r>
          </a:p>
          <a:p>
            <a:r>
              <a:rPr lang="en-US" dirty="0"/>
              <a:t>Currently, recommendation is to perform a quality assessment and present the findings (usually in a table or graph). </a:t>
            </a:r>
          </a:p>
          <a:p>
            <a:r>
              <a:rPr lang="en-US" dirty="0"/>
              <a:t>Refer to Cochrane Collaboration Handbook: </a:t>
            </a:r>
            <a:r>
              <a:rPr lang="en-US" dirty="0">
                <a:hlinkClick r:id="rId2"/>
              </a:rPr>
              <a:t>http://handbook-5-1.cochrane.org/</a:t>
            </a:r>
            <a:endParaRPr lang="en-US" dirty="0"/>
          </a:p>
          <a:p>
            <a:endParaRPr lang="en-US" dirty="0"/>
          </a:p>
        </p:txBody>
      </p:sp>
    </p:spTree>
    <p:extLst>
      <p:ext uri="{BB962C8B-B14F-4D97-AF65-F5344CB8AC3E}">
        <p14:creationId xmlns:p14="http://schemas.microsoft.com/office/powerpoint/2010/main" val="334092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a:extLst>
              <a:ext uri="{FF2B5EF4-FFF2-40B4-BE49-F238E27FC236}">
                <a16:creationId xmlns:a16="http://schemas.microsoft.com/office/drawing/2014/main" id="{821FE474-A24D-41E8-B4A4-377F7AA411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1" y="0"/>
            <a:ext cx="40751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2">
            <a:extLst>
              <a:ext uri="{FF2B5EF4-FFF2-40B4-BE49-F238E27FC236}">
                <a16:creationId xmlns:a16="http://schemas.microsoft.com/office/drawing/2014/main" id="{30A71583-C255-4845-9660-00AABDA42038}"/>
              </a:ext>
            </a:extLst>
          </p:cNvPr>
          <p:cNvSpPr txBox="1">
            <a:spLocks noChangeArrowheads="1"/>
          </p:cNvSpPr>
          <p:nvPr/>
        </p:nvSpPr>
        <p:spPr bwMode="auto">
          <a:xfrm>
            <a:off x="7304822" y="2643981"/>
            <a:ext cx="392588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FFFF99"/>
              </a:buClr>
              <a:buFont typeface="Wingdings" panose="05000000000000000000" pitchFamily="2" charset="2"/>
              <a:buChar char="v"/>
              <a:defRPr sz="3600" b="1">
                <a:solidFill>
                  <a:schemeClr val="bg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har char="–"/>
              <a:defRPr sz="3200" b="1">
                <a:solidFill>
                  <a:schemeClr val="bg1"/>
                </a:solidFill>
                <a:latin typeface="Arial" panose="020B0604020202020204" pitchFamily="34" charset="0"/>
                <a:ea typeface="ＭＳ Ｐゴシック" panose="020B0600070205080204" pitchFamily="34" charset="-128"/>
              </a:defRPr>
            </a:lvl2pPr>
            <a:lvl3pPr marL="1143000" indent="-228600" algn="l" eaLnBrk="0" hangingPunct="0">
              <a:spcBef>
                <a:spcPct val="20000"/>
              </a:spcBef>
              <a:buChar char="•"/>
              <a:defRPr sz="2800" b="1">
                <a:solidFill>
                  <a:schemeClr val="bg1"/>
                </a:solidFill>
                <a:latin typeface="Arial" panose="020B0604020202020204" pitchFamily="34" charset="0"/>
                <a:ea typeface="ＭＳ Ｐゴシック" panose="020B0600070205080204" pitchFamily="34" charset="-128"/>
              </a:defRPr>
            </a:lvl3pPr>
            <a:lvl4pPr marL="1600200" indent="-228600" algn="l"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lgn="l"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US" altLang="en-US" sz="2400" b="0" dirty="0" err="1">
                <a:solidFill>
                  <a:schemeClr val="tx1"/>
                </a:solidFill>
                <a:latin typeface="Times New Roman" panose="02020603050405020304" pitchFamily="18" charset="0"/>
              </a:rPr>
              <a:t>Juni</a:t>
            </a:r>
            <a:r>
              <a:rPr lang="en-US" altLang="en-US" sz="2400" b="0" dirty="0">
                <a:solidFill>
                  <a:schemeClr val="tx1"/>
                </a:solidFill>
                <a:latin typeface="Times New Roman" panose="02020603050405020304" pitchFamily="18" charset="0"/>
              </a:rPr>
              <a:t> et al, Hazards of  </a:t>
            </a:r>
          </a:p>
          <a:p>
            <a:pPr algn="ctr" eaLnBrk="1" hangingPunct="1">
              <a:spcBef>
                <a:spcPct val="0"/>
              </a:spcBef>
              <a:buClrTx/>
              <a:buFontTx/>
              <a:buNone/>
            </a:pPr>
            <a:r>
              <a:rPr lang="en-US" altLang="en-US" sz="2400" b="0" dirty="0">
                <a:solidFill>
                  <a:schemeClr val="tx1"/>
                </a:solidFill>
                <a:latin typeface="Times New Roman" panose="02020603050405020304" pitchFamily="18" charset="0"/>
              </a:rPr>
              <a:t>scoring the quality of </a:t>
            </a:r>
          </a:p>
          <a:p>
            <a:pPr algn="ctr" eaLnBrk="1" hangingPunct="1">
              <a:spcBef>
                <a:spcPct val="0"/>
              </a:spcBef>
              <a:buClrTx/>
              <a:buFontTx/>
              <a:buNone/>
            </a:pPr>
            <a:r>
              <a:rPr lang="en-US" altLang="en-US" sz="2400" b="0" dirty="0">
                <a:solidFill>
                  <a:schemeClr val="tx1"/>
                </a:solidFill>
                <a:latin typeface="Times New Roman" panose="02020603050405020304" pitchFamily="18" charset="0"/>
              </a:rPr>
              <a:t>clinical trials. </a:t>
            </a:r>
          </a:p>
          <a:p>
            <a:pPr algn="ctr" eaLnBrk="1" hangingPunct="1">
              <a:spcBef>
                <a:spcPct val="0"/>
              </a:spcBef>
              <a:buClrTx/>
              <a:buFontTx/>
              <a:buNone/>
            </a:pPr>
            <a:r>
              <a:rPr lang="en-US" altLang="en-US" sz="2400" b="0" dirty="0">
                <a:solidFill>
                  <a:schemeClr val="tx1"/>
                </a:solidFill>
                <a:latin typeface="Times New Roman" panose="02020603050405020304" pitchFamily="18" charset="0"/>
              </a:rPr>
              <a:t>JAMA. 1999;282:1054-60</a:t>
            </a:r>
            <a:r>
              <a:rPr lang="en-US" altLang="en-US" sz="2400" b="0" dirty="0">
                <a:solidFill>
                  <a:srgbClr val="FFFF00"/>
                </a:solidFill>
                <a:latin typeface="Times New Roman" panose="02020603050405020304" pitchFamily="18" charset="0"/>
              </a:rPr>
              <a:t>.</a:t>
            </a:r>
          </a:p>
        </p:txBody>
      </p:sp>
    </p:spTree>
    <p:extLst>
      <p:ext uri="{BB962C8B-B14F-4D97-AF65-F5344CB8AC3E}">
        <p14:creationId xmlns:p14="http://schemas.microsoft.com/office/powerpoint/2010/main" val="2400341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373E99-2A17-4B33-96B4-DBB0C1E636D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1645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417826-C38F-4D59-8971-9A28945793E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75032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D36EC-DFDF-444D-AE42-84D615672B4A}"/>
              </a:ext>
            </a:extLst>
          </p:cNvPr>
          <p:cNvSpPr>
            <a:spLocks noGrp="1"/>
          </p:cNvSpPr>
          <p:nvPr>
            <p:ph type="title"/>
          </p:nvPr>
        </p:nvSpPr>
        <p:spPr/>
        <p:txBody>
          <a:bodyPr/>
          <a:lstStyle/>
          <a:p>
            <a:r>
              <a:rPr lang="en-US" dirty="0"/>
              <a:t>Data Abstraction</a:t>
            </a:r>
          </a:p>
        </p:txBody>
      </p:sp>
      <p:sp>
        <p:nvSpPr>
          <p:cNvPr id="3" name="Content Placeholder 2">
            <a:extLst>
              <a:ext uri="{FF2B5EF4-FFF2-40B4-BE49-F238E27FC236}">
                <a16:creationId xmlns:a16="http://schemas.microsoft.com/office/drawing/2014/main" id="{7BA7606A-169D-4A26-A525-A078DF1DA2A1}"/>
              </a:ext>
            </a:extLst>
          </p:cNvPr>
          <p:cNvSpPr>
            <a:spLocks noGrp="1"/>
          </p:cNvSpPr>
          <p:nvPr>
            <p:ph idx="1"/>
          </p:nvPr>
        </p:nvSpPr>
        <p:spPr/>
        <p:txBody>
          <a:bodyPr/>
          <a:lstStyle/>
          <a:p>
            <a:r>
              <a:rPr lang="en-US" dirty="0"/>
              <a:t>Plan your Tables – include everything in data abstraction form that you MIGHT want to have in your tables.</a:t>
            </a:r>
          </a:p>
          <a:p>
            <a:r>
              <a:rPr lang="en-US" dirty="0"/>
              <a:t>Better to OVER abstract than under abstract (within reason)</a:t>
            </a:r>
          </a:p>
          <a:p>
            <a:r>
              <a:rPr lang="en-US" dirty="0"/>
              <a:t>On-line data abstraction possible (but more set-up time)</a:t>
            </a:r>
          </a:p>
          <a:p>
            <a:pPr lvl="1"/>
            <a:r>
              <a:rPr lang="en-US" dirty="0" err="1"/>
              <a:t>Covidence</a:t>
            </a:r>
            <a:r>
              <a:rPr lang="en-US" dirty="0"/>
              <a:t>: </a:t>
            </a:r>
            <a:r>
              <a:rPr lang="en-US" dirty="0">
                <a:hlinkClick r:id="rId2"/>
              </a:rPr>
              <a:t>https://www.covidence.org/</a:t>
            </a:r>
            <a:endParaRPr lang="en-US" dirty="0"/>
          </a:p>
          <a:p>
            <a:pPr lvl="1"/>
            <a:r>
              <a:rPr lang="en-US" dirty="0"/>
              <a:t>SRDR: Systematic Review Data Repository: </a:t>
            </a:r>
            <a:r>
              <a:rPr lang="en-US" dirty="0">
                <a:hlinkClick r:id="rId3"/>
              </a:rPr>
              <a:t>https://srdr.ahrq.gov/</a:t>
            </a:r>
            <a:endParaRPr lang="en-US" dirty="0"/>
          </a:p>
          <a:p>
            <a:pPr lvl="1"/>
            <a:r>
              <a:rPr lang="en-US" dirty="0"/>
              <a:t>Lots of detail in Li et al (Annals 2015;162:287-294)</a:t>
            </a:r>
          </a:p>
        </p:txBody>
      </p:sp>
    </p:spTree>
    <p:extLst>
      <p:ext uri="{BB962C8B-B14F-4D97-AF65-F5344CB8AC3E}">
        <p14:creationId xmlns:p14="http://schemas.microsoft.com/office/powerpoint/2010/main" val="63158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7BD2C9-BF1F-4694-8A7A-14CBFE485013}"/>
              </a:ext>
            </a:extLst>
          </p:cNvPr>
          <p:cNvPicPr>
            <a:picLocks noChangeAspect="1"/>
          </p:cNvPicPr>
          <p:nvPr/>
        </p:nvPicPr>
        <p:blipFill>
          <a:blip r:embed="rId2"/>
          <a:stretch>
            <a:fillRect/>
          </a:stretch>
        </p:blipFill>
        <p:spPr>
          <a:xfrm>
            <a:off x="0" y="-738554"/>
            <a:ext cx="12192000" cy="7596554"/>
          </a:xfrm>
          <a:prstGeom prst="rect">
            <a:avLst/>
          </a:prstGeom>
        </p:spPr>
      </p:pic>
    </p:spTree>
    <p:extLst>
      <p:ext uri="{BB962C8B-B14F-4D97-AF65-F5344CB8AC3E}">
        <p14:creationId xmlns:p14="http://schemas.microsoft.com/office/powerpoint/2010/main" val="19193283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BB9D4-E7AF-4D91-A18E-34F76F22361C}"/>
              </a:ext>
            </a:extLst>
          </p:cNvPr>
          <p:cNvSpPr>
            <a:spLocks noGrp="1"/>
          </p:cNvSpPr>
          <p:nvPr>
            <p:ph type="title"/>
          </p:nvPr>
        </p:nvSpPr>
        <p:spPr/>
        <p:txBody>
          <a:bodyPr/>
          <a:lstStyle/>
          <a:p>
            <a:r>
              <a:rPr lang="en-US" dirty="0"/>
              <a:t>Potential Implications</a:t>
            </a:r>
          </a:p>
        </p:txBody>
      </p:sp>
      <p:sp>
        <p:nvSpPr>
          <p:cNvPr id="3" name="Content Placeholder 2">
            <a:extLst>
              <a:ext uri="{FF2B5EF4-FFF2-40B4-BE49-F238E27FC236}">
                <a16:creationId xmlns:a16="http://schemas.microsoft.com/office/drawing/2014/main" id="{7D9E888E-7C10-408C-B674-26685BC5DB86}"/>
              </a:ext>
            </a:extLst>
          </p:cNvPr>
          <p:cNvSpPr>
            <a:spLocks noGrp="1"/>
          </p:cNvSpPr>
          <p:nvPr>
            <p:ph idx="1"/>
          </p:nvPr>
        </p:nvSpPr>
        <p:spPr/>
        <p:txBody>
          <a:bodyPr/>
          <a:lstStyle/>
          <a:p>
            <a:r>
              <a:rPr lang="en-US" dirty="0"/>
              <a:t>Your chance to think about what your results might mean</a:t>
            </a:r>
          </a:p>
          <a:p>
            <a:r>
              <a:rPr lang="en-US" dirty="0"/>
              <a:t>Outline for your results section</a:t>
            </a:r>
          </a:p>
          <a:p>
            <a:pPr lvl="1"/>
            <a:r>
              <a:rPr lang="en-US" dirty="0"/>
              <a:t>Four points! (Browner et al)</a:t>
            </a:r>
          </a:p>
          <a:p>
            <a:pPr lvl="1"/>
            <a:r>
              <a:rPr lang="en-US" dirty="0"/>
              <a:t>One of the points is limitations</a:t>
            </a:r>
          </a:p>
        </p:txBody>
      </p:sp>
      <p:sp>
        <p:nvSpPr>
          <p:cNvPr id="4" name="Rectangle 3">
            <a:extLst>
              <a:ext uri="{FF2B5EF4-FFF2-40B4-BE49-F238E27FC236}">
                <a16:creationId xmlns:a16="http://schemas.microsoft.com/office/drawing/2014/main" id="{CAE7E29B-837B-441E-9F31-85BCD72CEDD9}"/>
              </a:ext>
            </a:extLst>
          </p:cNvPr>
          <p:cNvSpPr/>
          <p:nvPr/>
        </p:nvSpPr>
        <p:spPr>
          <a:xfrm>
            <a:off x="2467707" y="5356666"/>
            <a:ext cx="6940061" cy="369332"/>
          </a:xfrm>
          <a:prstGeom prst="rect">
            <a:avLst/>
          </a:prstGeom>
        </p:spPr>
        <p:txBody>
          <a:bodyPr wrap="square">
            <a:spAutoFit/>
          </a:bodyPr>
          <a:lstStyle/>
          <a:p>
            <a:pPr>
              <a:spcBef>
                <a:spcPct val="0"/>
              </a:spcBef>
            </a:pPr>
            <a:r>
              <a:rPr lang="en-US" altLang="en-US" i="1" dirty="0"/>
              <a:t>Warren Browner: Publishing and Presenting Clinical Research. 1999</a:t>
            </a:r>
          </a:p>
        </p:txBody>
      </p:sp>
    </p:spTree>
    <p:extLst>
      <p:ext uri="{BB962C8B-B14F-4D97-AF65-F5344CB8AC3E}">
        <p14:creationId xmlns:p14="http://schemas.microsoft.com/office/powerpoint/2010/main" val="25147245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EF58D-C5FB-4A16-AEDE-81AD739A8197}"/>
              </a:ext>
            </a:extLst>
          </p:cNvPr>
          <p:cNvSpPr>
            <a:spLocks noGrp="1"/>
          </p:cNvSpPr>
          <p:nvPr>
            <p:ph type="title" idx="4294967295"/>
          </p:nvPr>
        </p:nvSpPr>
        <p:spPr>
          <a:xfrm>
            <a:off x="0" y="365125"/>
            <a:ext cx="10515600" cy="1325563"/>
          </a:xfrm>
        </p:spPr>
        <p:txBody>
          <a:bodyPr/>
          <a:lstStyle/>
          <a:p>
            <a:r>
              <a:rPr lang="en-US" dirty="0"/>
              <a:t>Register</a:t>
            </a:r>
          </a:p>
        </p:txBody>
      </p:sp>
      <p:pic>
        <p:nvPicPr>
          <p:cNvPr id="4" name="Picture 3">
            <a:extLst>
              <a:ext uri="{FF2B5EF4-FFF2-40B4-BE49-F238E27FC236}">
                <a16:creationId xmlns:a16="http://schemas.microsoft.com/office/drawing/2014/main" id="{5DB2A714-34B0-4EF1-AB00-F652C669F003}"/>
              </a:ext>
            </a:extLst>
          </p:cNvPr>
          <p:cNvPicPr>
            <a:picLocks noChangeAspect="1"/>
          </p:cNvPicPr>
          <p:nvPr/>
        </p:nvPicPr>
        <p:blipFill>
          <a:blip r:embed="rId2"/>
          <a:stretch>
            <a:fillRect/>
          </a:stretch>
        </p:blipFill>
        <p:spPr>
          <a:xfrm>
            <a:off x="0" y="1354014"/>
            <a:ext cx="12192000" cy="5503985"/>
          </a:xfrm>
          <a:prstGeom prst="rect">
            <a:avLst/>
          </a:prstGeom>
        </p:spPr>
      </p:pic>
    </p:spTree>
    <p:extLst>
      <p:ext uri="{BB962C8B-B14F-4D97-AF65-F5344CB8AC3E}">
        <p14:creationId xmlns:p14="http://schemas.microsoft.com/office/powerpoint/2010/main" val="23385809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F4E3B-7F6D-45F9-A3DE-19AFB0CDD7F8}"/>
              </a:ext>
            </a:extLst>
          </p:cNvPr>
          <p:cNvSpPr>
            <a:spLocks noGrp="1"/>
          </p:cNvSpPr>
          <p:nvPr>
            <p:ph type="title" idx="4294967295"/>
          </p:nvPr>
        </p:nvSpPr>
        <p:spPr>
          <a:xfrm>
            <a:off x="0" y="365125"/>
            <a:ext cx="10515600" cy="1325563"/>
          </a:xfrm>
        </p:spPr>
        <p:txBody>
          <a:bodyPr/>
          <a:lstStyle/>
          <a:p>
            <a:r>
              <a:rPr lang="en-US" dirty="0"/>
              <a:t>Questions about your own protocols?</a:t>
            </a:r>
          </a:p>
        </p:txBody>
      </p:sp>
    </p:spTree>
    <p:extLst>
      <p:ext uri="{BB962C8B-B14F-4D97-AF65-F5344CB8AC3E}">
        <p14:creationId xmlns:p14="http://schemas.microsoft.com/office/powerpoint/2010/main" val="1034359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226A7-7FA1-4935-A8D4-1DF08C719AE9}"/>
              </a:ext>
            </a:extLst>
          </p:cNvPr>
          <p:cNvSpPr>
            <a:spLocks noGrp="1"/>
          </p:cNvSpPr>
          <p:nvPr>
            <p:ph type="title"/>
          </p:nvPr>
        </p:nvSpPr>
        <p:spPr/>
        <p:txBody>
          <a:bodyPr/>
          <a:lstStyle/>
          <a:p>
            <a:pPr>
              <a:defRPr/>
            </a:pPr>
            <a:r>
              <a:rPr lang="en-US" sz="3600" dirty="0"/>
              <a:t>Simple or Complex?</a:t>
            </a:r>
            <a:br>
              <a:rPr lang="en-US" sz="3600" dirty="0"/>
            </a:br>
            <a:r>
              <a:rPr lang="en-US" sz="2400" dirty="0"/>
              <a:t>Simple example: Valerian for Sleep: a systematic review and meta-analysis</a:t>
            </a:r>
          </a:p>
        </p:txBody>
      </p:sp>
      <p:pic>
        <p:nvPicPr>
          <p:cNvPr id="12291" name="Picture 2">
            <a:extLst>
              <a:ext uri="{FF2B5EF4-FFF2-40B4-BE49-F238E27FC236}">
                <a16:creationId xmlns:a16="http://schemas.microsoft.com/office/drawing/2014/main" id="{70126163-BBB8-405E-98B2-3E5A311983B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24112" y="1690688"/>
            <a:ext cx="7429841" cy="4152901"/>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2" name="TextBox 3">
            <a:extLst>
              <a:ext uri="{FF2B5EF4-FFF2-40B4-BE49-F238E27FC236}">
                <a16:creationId xmlns:a16="http://schemas.microsoft.com/office/drawing/2014/main" id="{D0846EF7-966F-46A2-9D6E-F3A25F99BAAF}"/>
              </a:ext>
            </a:extLst>
          </p:cNvPr>
          <p:cNvSpPr txBox="1">
            <a:spLocks noChangeArrowheads="1"/>
          </p:cNvSpPr>
          <p:nvPr/>
        </p:nvSpPr>
        <p:spPr bwMode="auto">
          <a:xfrm>
            <a:off x="893838" y="5843589"/>
            <a:ext cx="1040432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tx1"/>
              </a:buClr>
              <a:buChar char="»"/>
              <a:defRPr sz="2400">
                <a:solidFill>
                  <a:schemeClr val="tx1"/>
                </a:solidFill>
                <a:latin typeface="Times New Roman" panose="02020603050405020304" pitchFamily="18" charset="0"/>
              </a:defRPr>
            </a:lvl3pPr>
            <a:lvl4pPr marL="1600200" indent="-228600" eaLnBrk="0" hangingPunct="0">
              <a:spcBef>
                <a:spcPct val="20000"/>
              </a:spcBef>
              <a:buClr>
                <a:schemeClr val="tx2"/>
              </a:buClr>
              <a:buSzPct val="75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eaLnBrk="0" hangingPunct="0">
              <a:spcBef>
                <a:spcPct val="20000"/>
              </a:spcBef>
              <a:buClr>
                <a:schemeClr val="tx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en-US" altLang="en-US" sz="1600" b="1" dirty="0">
                <a:latin typeface="Arial" panose="020B0604020202020204" pitchFamily="34" charset="0"/>
                <a:ea typeface="ＭＳ Ｐゴシック" panose="020B0600070205080204" pitchFamily="34" charset="-128"/>
              </a:rPr>
              <a:t>Bent S</a:t>
            </a:r>
            <a:r>
              <a:rPr lang="en-US" altLang="en-US" sz="1600" dirty="0">
                <a:latin typeface="Arial" panose="020B0604020202020204" pitchFamily="34" charset="0"/>
                <a:ea typeface="ＭＳ Ｐゴシック" panose="020B0600070205080204" pitchFamily="34" charset="-128"/>
              </a:rPr>
              <a:t>, </a:t>
            </a:r>
            <a:r>
              <a:rPr lang="en-US" altLang="en-US" sz="1600" dirty="0" err="1">
                <a:latin typeface="Arial" panose="020B0604020202020204" pitchFamily="34" charset="0"/>
                <a:ea typeface="ＭＳ Ｐゴシック" panose="020B0600070205080204" pitchFamily="34" charset="-128"/>
              </a:rPr>
              <a:t>Padula</a:t>
            </a:r>
            <a:r>
              <a:rPr lang="en-US" altLang="en-US" sz="1600" dirty="0">
                <a:latin typeface="Arial" panose="020B0604020202020204" pitchFamily="34" charset="0"/>
                <a:ea typeface="ＭＳ Ｐゴシック" panose="020B0600070205080204" pitchFamily="34" charset="-128"/>
              </a:rPr>
              <a:t> A, Moore D, Patterson M, </a:t>
            </a:r>
            <a:r>
              <a:rPr lang="en-US" altLang="en-US" sz="1600" dirty="0" err="1">
                <a:latin typeface="Arial" panose="020B0604020202020204" pitchFamily="34" charset="0"/>
                <a:ea typeface="ＭＳ Ｐゴシック" panose="020B0600070205080204" pitchFamily="34" charset="-128"/>
              </a:rPr>
              <a:t>Mehling</a:t>
            </a:r>
            <a:r>
              <a:rPr lang="en-US" altLang="en-US" sz="1600" dirty="0">
                <a:latin typeface="Arial" panose="020B0604020202020204" pitchFamily="34" charset="0"/>
                <a:ea typeface="ＭＳ Ｐゴシック" panose="020B0600070205080204" pitchFamily="34" charset="-128"/>
              </a:rPr>
              <a:t> W. Valerian for sleep: a systematic review and meta-analysis. </a:t>
            </a:r>
          </a:p>
          <a:p>
            <a:pPr eaLnBrk="1" hangingPunct="1">
              <a:spcBef>
                <a:spcPct val="0"/>
              </a:spcBef>
              <a:buClrTx/>
              <a:buSzTx/>
              <a:buFontTx/>
              <a:buNone/>
            </a:pPr>
            <a:r>
              <a:rPr lang="en-US" altLang="en-US" sz="1600" i="1" dirty="0">
                <a:latin typeface="Arial" panose="020B0604020202020204" pitchFamily="34" charset="0"/>
                <a:ea typeface="ＭＳ Ｐゴシック" panose="020B0600070205080204" pitchFamily="34" charset="-128"/>
              </a:rPr>
              <a:t>American Journal of Medicine</a:t>
            </a:r>
            <a:r>
              <a:rPr lang="en-US" altLang="en-US" sz="1600" dirty="0">
                <a:latin typeface="Arial" panose="020B0604020202020204" pitchFamily="34" charset="0"/>
                <a:ea typeface="ＭＳ Ｐゴシック" panose="020B0600070205080204" pitchFamily="34" charset="-128"/>
              </a:rPr>
              <a:t>. 2006:119:1005-1012</a:t>
            </a:r>
          </a:p>
        </p:txBody>
      </p:sp>
    </p:spTree>
    <p:extLst>
      <p:ext uri="{BB962C8B-B14F-4D97-AF65-F5344CB8AC3E}">
        <p14:creationId xmlns:p14="http://schemas.microsoft.com/office/powerpoint/2010/main" val="277059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9AC4C3-7952-4238-B636-B9670BEE6CF4}"/>
              </a:ext>
            </a:extLst>
          </p:cNvPr>
          <p:cNvSpPr/>
          <p:nvPr/>
        </p:nvSpPr>
        <p:spPr>
          <a:xfrm>
            <a:off x="967154" y="756139"/>
            <a:ext cx="10638692" cy="5232202"/>
          </a:xfrm>
          <a:prstGeom prst="rect">
            <a:avLst/>
          </a:prstGeom>
        </p:spPr>
        <p:txBody>
          <a:bodyPr wrap="square">
            <a:spAutoFit/>
          </a:bodyPr>
          <a:lstStyle/>
          <a:p>
            <a:r>
              <a:rPr lang="en-US" sz="3600" b="1" i="0" u="none" strike="noStrike" baseline="0" dirty="0">
                <a:solidFill>
                  <a:srgbClr val="231F20"/>
                </a:solidFill>
                <a:latin typeface="Futura-ExtraBold"/>
              </a:rPr>
              <a:t>Safety and Efficacy of Citrus </a:t>
            </a:r>
            <a:r>
              <a:rPr lang="en-US" sz="3600" b="1" i="0" u="none" strike="noStrike" baseline="0" dirty="0" err="1">
                <a:solidFill>
                  <a:srgbClr val="231F20"/>
                </a:solidFill>
                <a:latin typeface="Futura-ExtraBold"/>
              </a:rPr>
              <a:t>Aurantium</a:t>
            </a:r>
            <a:r>
              <a:rPr lang="en-US" sz="3600" b="1" i="0" u="none" strike="noStrike" baseline="0" dirty="0">
                <a:solidFill>
                  <a:srgbClr val="231F20"/>
                </a:solidFill>
                <a:latin typeface="Futura-ExtraBold"/>
              </a:rPr>
              <a:t> for</a:t>
            </a:r>
          </a:p>
          <a:p>
            <a:r>
              <a:rPr lang="en-US" sz="3600" b="1" i="0" u="none" strike="noStrike" baseline="0" dirty="0">
                <a:solidFill>
                  <a:srgbClr val="231F20"/>
                </a:solidFill>
                <a:latin typeface="Futura-ExtraBold"/>
              </a:rPr>
              <a:t>Weight Loss</a:t>
            </a:r>
          </a:p>
          <a:p>
            <a:r>
              <a:rPr lang="en-US" sz="2800" b="0" i="0" u="none" strike="noStrike" baseline="0" dirty="0">
                <a:solidFill>
                  <a:srgbClr val="231F20"/>
                </a:solidFill>
                <a:latin typeface="Futura-Book"/>
              </a:rPr>
              <a:t>Stephen Bent, </a:t>
            </a:r>
            <a:r>
              <a:rPr lang="en-US" sz="1600" b="0" i="0" u="none" strike="noStrike" baseline="0" dirty="0">
                <a:solidFill>
                  <a:srgbClr val="231F20"/>
                </a:solidFill>
                <a:latin typeface="Futura-Book"/>
              </a:rPr>
              <a:t>MD</a:t>
            </a:r>
            <a:r>
              <a:rPr lang="en-US" sz="2800" b="0" i="0" u="none" strike="noStrike" baseline="0" dirty="0">
                <a:solidFill>
                  <a:srgbClr val="231F20"/>
                </a:solidFill>
                <a:latin typeface="Futura-Book"/>
              </a:rPr>
              <a:t>,* Amy </a:t>
            </a:r>
            <a:r>
              <a:rPr lang="en-US" sz="2800" b="0" i="0" u="none" strike="noStrike" baseline="0" dirty="0" err="1">
                <a:solidFill>
                  <a:srgbClr val="231F20"/>
                </a:solidFill>
                <a:latin typeface="Futura-Book"/>
              </a:rPr>
              <a:t>Padula</a:t>
            </a:r>
            <a:r>
              <a:rPr lang="en-US" sz="2800" b="0" i="0" u="none" strike="noStrike" baseline="0" dirty="0">
                <a:solidFill>
                  <a:srgbClr val="231F20"/>
                </a:solidFill>
                <a:latin typeface="Futura-Book"/>
              </a:rPr>
              <a:t>, </a:t>
            </a:r>
            <a:r>
              <a:rPr lang="en-US" sz="1600" b="0" i="0" u="none" strike="noStrike" baseline="0" dirty="0">
                <a:solidFill>
                  <a:srgbClr val="231F20"/>
                </a:solidFill>
                <a:latin typeface="Futura-Book"/>
              </a:rPr>
              <a:t>MS</a:t>
            </a:r>
            <a:r>
              <a:rPr lang="en-US" sz="2800" b="0" i="0" u="none" strike="noStrike" baseline="0" dirty="0">
                <a:solidFill>
                  <a:srgbClr val="231F20"/>
                </a:solidFill>
                <a:latin typeface="Futura-Book"/>
              </a:rPr>
              <a:t>, and John Neuhaus, </a:t>
            </a:r>
            <a:r>
              <a:rPr lang="en-US" sz="1600" b="0" i="0" u="none" strike="noStrike" baseline="0" dirty="0">
                <a:solidFill>
                  <a:srgbClr val="231F20"/>
                </a:solidFill>
                <a:latin typeface="Futura-Book"/>
              </a:rPr>
              <a:t>PhD</a:t>
            </a:r>
          </a:p>
          <a:p>
            <a:r>
              <a:rPr lang="en-US" sz="2400" b="1" dirty="0">
                <a:solidFill>
                  <a:srgbClr val="231F20"/>
                </a:solidFill>
                <a:latin typeface="Futura-Heavy"/>
              </a:rPr>
              <a:t>To examine the safety and efficacy of citrus </a:t>
            </a:r>
            <a:r>
              <a:rPr lang="en-US" sz="2400" b="1" dirty="0" err="1">
                <a:solidFill>
                  <a:srgbClr val="231F20"/>
                </a:solidFill>
                <a:latin typeface="Futura-Heavy"/>
              </a:rPr>
              <a:t>aurantium</a:t>
            </a:r>
            <a:r>
              <a:rPr lang="en-US" sz="2400" b="1" dirty="0">
                <a:solidFill>
                  <a:srgbClr val="231F20"/>
                </a:solidFill>
                <a:latin typeface="Futura-Heavy"/>
              </a:rPr>
              <a:t>, an herb now commonly used as a substitute for ephedra in dietary supplements marketed to promote weight loss, we conducted a systematic review. An extensive search of MEDLINE, EMBASE, BIOSIS, and the Cochrane Collaboration Database </a:t>
            </a:r>
            <a:r>
              <a:rPr lang="en-US" sz="2400" b="1" dirty="0">
                <a:solidFill>
                  <a:srgbClr val="231F20"/>
                </a:solidFill>
                <a:highlight>
                  <a:srgbClr val="FFFF00"/>
                </a:highlight>
                <a:latin typeface="Futura-Heavy"/>
              </a:rPr>
              <a:t>identified only 1 eligible randomized placebo controlled trial</a:t>
            </a:r>
            <a:r>
              <a:rPr lang="en-US" sz="2400" b="1" dirty="0">
                <a:solidFill>
                  <a:srgbClr val="231F20"/>
                </a:solidFill>
                <a:latin typeface="Futura-Heavy"/>
              </a:rPr>
              <a:t>, which followed 20 patients for 6 weeks, demonstrated no statistically significant benefit for weight loss, and provided limited information about the safety of the herb. 2004 by </a:t>
            </a:r>
            <a:r>
              <a:rPr lang="en-US" sz="2400" b="1" dirty="0" err="1">
                <a:solidFill>
                  <a:srgbClr val="231F20"/>
                </a:solidFill>
                <a:latin typeface="Futura-Heavy"/>
              </a:rPr>
              <a:t>Excerpta</a:t>
            </a:r>
            <a:r>
              <a:rPr lang="en-US" sz="2400" b="1" dirty="0">
                <a:solidFill>
                  <a:srgbClr val="231F20"/>
                </a:solidFill>
                <a:latin typeface="Futura-Heavy"/>
              </a:rPr>
              <a:t> </a:t>
            </a:r>
            <a:r>
              <a:rPr lang="en-US" sz="2400" b="1" dirty="0" err="1">
                <a:solidFill>
                  <a:srgbClr val="231F20"/>
                </a:solidFill>
                <a:latin typeface="Futura-Heavy"/>
              </a:rPr>
              <a:t>Medica</a:t>
            </a:r>
            <a:r>
              <a:rPr lang="en-US" sz="2400" b="1" dirty="0">
                <a:solidFill>
                  <a:srgbClr val="231F20"/>
                </a:solidFill>
                <a:latin typeface="Futura-Heavy"/>
              </a:rPr>
              <a:t>, Inc. (Am J </a:t>
            </a:r>
            <a:r>
              <a:rPr lang="en-US" sz="2400" b="1" dirty="0" err="1">
                <a:solidFill>
                  <a:srgbClr val="231F20"/>
                </a:solidFill>
                <a:latin typeface="Futura-Heavy"/>
              </a:rPr>
              <a:t>Cardiol</a:t>
            </a:r>
            <a:r>
              <a:rPr lang="en-US" sz="2400" b="1" dirty="0">
                <a:solidFill>
                  <a:srgbClr val="231F20"/>
                </a:solidFill>
                <a:latin typeface="Futura-Heavy"/>
              </a:rPr>
              <a:t> 2004;94:1359–1361)</a:t>
            </a:r>
          </a:p>
          <a:p>
            <a:endParaRPr lang="en-US" dirty="0"/>
          </a:p>
        </p:txBody>
      </p:sp>
    </p:spTree>
    <p:extLst>
      <p:ext uri="{BB962C8B-B14F-4D97-AF65-F5344CB8AC3E}">
        <p14:creationId xmlns:p14="http://schemas.microsoft.com/office/powerpoint/2010/main" val="1765146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65F91-C85F-4E4D-BD08-9A188DCB6A26}"/>
              </a:ext>
            </a:extLst>
          </p:cNvPr>
          <p:cNvSpPr>
            <a:spLocks noGrp="1"/>
          </p:cNvSpPr>
          <p:nvPr>
            <p:ph type="title"/>
          </p:nvPr>
        </p:nvSpPr>
        <p:spPr>
          <a:xfrm>
            <a:off x="2133600" y="152400"/>
            <a:ext cx="7772400" cy="1143000"/>
          </a:xfrm>
        </p:spPr>
        <p:txBody>
          <a:bodyPr/>
          <a:lstStyle/>
          <a:p>
            <a:pPr>
              <a:defRPr/>
            </a:pPr>
            <a:r>
              <a:rPr lang="en-US" dirty="0"/>
              <a:t>Complex</a:t>
            </a:r>
          </a:p>
        </p:txBody>
      </p:sp>
      <p:pic>
        <p:nvPicPr>
          <p:cNvPr id="13315" name="Picture 2">
            <a:extLst>
              <a:ext uri="{FF2B5EF4-FFF2-40B4-BE49-F238E27FC236}">
                <a16:creationId xmlns:a16="http://schemas.microsoft.com/office/drawing/2014/main" id="{B3AEA2FA-C019-4910-9BB9-D91ABB153CA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34927" y="1090246"/>
            <a:ext cx="9984058" cy="5615694"/>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5640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a:extLst>
              <a:ext uri="{FF2B5EF4-FFF2-40B4-BE49-F238E27FC236}">
                <a16:creationId xmlns:a16="http://schemas.microsoft.com/office/drawing/2014/main" id="{E353E0F3-6952-46DB-A582-A8E82BD4392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412750"/>
            <a:ext cx="5410200"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2">
            <a:extLst>
              <a:ext uri="{FF2B5EF4-FFF2-40B4-BE49-F238E27FC236}">
                <a16:creationId xmlns:a16="http://schemas.microsoft.com/office/drawing/2014/main" id="{A75FA7CE-5958-461E-B99E-5E16CF9B04F6}"/>
              </a:ext>
            </a:extLst>
          </p:cNvPr>
          <p:cNvSpPr txBox="1">
            <a:spLocks noChangeArrowheads="1"/>
          </p:cNvSpPr>
          <p:nvPr/>
        </p:nvSpPr>
        <p:spPr bwMode="auto">
          <a:xfrm>
            <a:off x="2286000" y="5905500"/>
            <a:ext cx="7620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tx1"/>
              </a:buClr>
              <a:buChar char="»"/>
              <a:defRPr sz="2400">
                <a:solidFill>
                  <a:schemeClr val="tx1"/>
                </a:solidFill>
                <a:latin typeface="Times New Roman" panose="02020603050405020304" pitchFamily="18" charset="0"/>
              </a:defRPr>
            </a:lvl3pPr>
            <a:lvl4pPr marL="1600200" indent="-228600" eaLnBrk="0" hangingPunct="0">
              <a:spcBef>
                <a:spcPct val="20000"/>
              </a:spcBef>
              <a:buClr>
                <a:schemeClr val="tx2"/>
              </a:buClr>
              <a:buSzPct val="75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eaLnBrk="0" hangingPunct="0">
              <a:spcBef>
                <a:spcPct val="20000"/>
              </a:spcBef>
              <a:buClr>
                <a:schemeClr val="tx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en-US" altLang="en-US" sz="1000">
                <a:latin typeface="Arial" panose="020B0604020202020204" pitchFamily="34" charset="0"/>
                <a:ea typeface="ＭＳ Ｐゴシック" panose="020B0600070205080204" pitchFamily="34" charset="-128"/>
              </a:rPr>
              <a:t> </a:t>
            </a:r>
            <a:r>
              <a:rPr lang="en-US" altLang="en-US" sz="1200">
                <a:latin typeface="Arial" panose="020B0604020202020204" pitchFamily="34" charset="0"/>
                <a:ea typeface="ＭＳ Ｐゴシック" panose="020B0600070205080204" pitchFamily="34" charset="-128"/>
              </a:rPr>
              <a:t>Figure 1. Network of comparisons included in the analyses. The size of every circle is proportional to the number of randomly assigned patients and indicates the sample size. The width of the lines corresponds to the number of trials. 01=placebo. 02=paracetamol ...</a:t>
            </a:r>
          </a:p>
        </p:txBody>
      </p:sp>
      <p:sp>
        <p:nvSpPr>
          <p:cNvPr id="14340" name="TextBox 3">
            <a:extLst>
              <a:ext uri="{FF2B5EF4-FFF2-40B4-BE49-F238E27FC236}">
                <a16:creationId xmlns:a16="http://schemas.microsoft.com/office/drawing/2014/main" id="{5CA8B860-47C6-470B-9C83-D39F3F5E1B9D}"/>
              </a:ext>
            </a:extLst>
          </p:cNvPr>
          <p:cNvSpPr txBox="1">
            <a:spLocks noChangeArrowheads="1"/>
          </p:cNvSpPr>
          <p:nvPr/>
        </p:nvSpPr>
        <p:spPr bwMode="auto">
          <a:xfrm>
            <a:off x="2159000" y="4889500"/>
            <a:ext cx="7620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tx1"/>
              </a:buClr>
              <a:buChar char="»"/>
              <a:defRPr sz="2400">
                <a:solidFill>
                  <a:schemeClr val="tx1"/>
                </a:solidFill>
                <a:latin typeface="Times New Roman" panose="02020603050405020304" pitchFamily="18" charset="0"/>
              </a:defRPr>
            </a:lvl3pPr>
            <a:lvl4pPr marL="1600200" indent="-228600" eaLnBrk="0" hangingPunct="0">
              <a:spcBef>
                <a:spcPct val="20000"/>
              </a:spcBef>
              <a:buClr>
                <a:schemeClr val="tx2"/>
              </a:buClr>
              <a:buSzPct val="75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eaLnBrk="0" hangingPunct="0">
              <a:spcBef>
                <a:spcPct val="20000"/>
              </a:spcBef>
              <a:buClr>
                <a:schemeClr val="tx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en-US" altLang="en-US" sz="1000">
              <a:latin typeface="Arial" panose="020B0604020202020204" pitchFamily="34" charset="0"/>
              <a:ea typeface="ＭＳ Ｐゴシック" panose="020B0600070205080204" pitchFamily="34" charset="-128"/>
            </a:endParaRPr>
          </a:p>
        </p:txBody>
      </p:sp>
      <p:sp>
        <p:nvSpPr>
          <p:cNvPr id="14341" name="TextBox 4">
            <a:extLst>
              <a:ext uri="{FF2B5EF4-FFF2-40B4-BE49-F238E27FC236}">
                <a16:creationId xmlns:a16="http://schemas.microsoft.com/office/drawing/2014/main" id="{1E0B38D5-BFFE-41CC-AD40-6872CB7C2F4F}"/>
              </a:ext>
            </a:extLst>
          </p:cNvPr>
          <p:cNvSpPr txBox="1">
            <a:spLocks noChangeArrowheads="1"/>
          </p:cNvSpPr>
          <p:nvPr/>
        </p:nvSpPr>
        <p:spPr bwMode="auto">
          <a:xfrm>
            <a:off x="2159000" y="5270500"/>
            <a:ext cx="7620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tx1"/>
              </a:buClr>
              <a:buChar char="»"/>
              <a:defRPr sz="2400">
                <a:solidFill>
                  <a:schemeClr val="tx1"/>
                </a:solidFill>
                <a:latin typeface="Times New Roman" panose="02020603050405020304" pitchFamily="18" charset="0"/>
              </a:defRPr>
            </a:lvl3pPr>
            <a:lvl4pPr marL="1600200" indent="-228600" eaLnBrk="0" hangingPunct="0">
              <a:spcBef>
                <a:spcPct val="20000"/>
              </a:spcBef>
              <a:buClr>
                <a:schemeClr val="tx2"/>
              </a:buClr>
              <a:buSzPct val="75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eaLnBrk="0" hangingPunct="0">
              <a:spcBef>
                <a:spcPct val="20000"/>
              </a:spcBef>
              <a:buClr>
                <a:schemeClr val="tx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en-US" altLang="en-US" sz="1000" b="1">
                <a:latin typeface="Arial" panose="020B0604020202020204" pitchFamily="34" charset="0"/>
                <a:ea typeface="ＭＳ Ｐゴシック" panose="020B0600070205080204" pitchFamily="34" charset="-128"/>
              </a:rPr>
              <a:t> </a:t>
            </a:r>
          </a:p>
        </p:txBody>
      </p:sp>
      <p:sp>
        <p:nvSpPr>
          <p:cNvPr id="14342" name="TextBox 5">
            <a:extLst>
              <a:ext uri="{FF2B5EF4-FFF2-40B4-BE49-F238E27FC236}">
                <a16:creationId xmlns:a16="http://schemas.microsoft.com/office/drawing/2014/main" id="{D9161BBF-3BC3-4BA5-B68E-61EF2AC65499}"/>
              </a:ext>
            </a:extLst>
          </p:cNvPr>
          <p:cNvSpPr txBox="1">
            <a:spLocks noChangeArrowheads="1"/>
          </p:cNvSpPr>
          <p:nvPr/>
        </p:nvSpPr>
        <p:spPr bwMode="auto">
          <a:xfrm>
            <a:off x="2159000" y="5651500"/>
            <a:ext cx="7620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tx1"/>
              </a:buClr>
              <a:buChar char="»"/>
              <a:defRPr sz="2400">
                <a:solidFill>
                  <a:schemeClr val="tx1"/>
                </a:solidFill>
                <a:latin typeface="Times New Roman" panose="02020603050405020304" pitchFamily="18" charset="0"/>
              </a:defRPr>
            </a:lvl3pPr>
            <a:lvl4pPr marL="1600200" indent="-228600" eaLnBrk="0" hangingPunct="0">
              <a:spcBef>
                <a:spcPct val="20000"/>
              </a:spcBef>
              <a:buClr>
                <a:schemeClr val="tx2"/>
              </a:buClr>
              <a:buSzPct val="75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eaLnBrk="0" hangingPunct="0">
              <a:spcBef>
                <a:spcPct val="20000"/>
              </a:spcBef>
              <a:buClr>
                <a:schemeClr val="tx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en-US" altLang="en-US" sz="1000">
              <a:latin typeface="Arial" panose="020B0604020202020204" pitchFamily="34" charset="0"/>
              <a:ea typeface="ＭＳ Ｐゴシック" panose="020B0600070205080204" pitchFamily="34" charset="-128"/>
            </a:endParaRPr>
          </a:p>
        </p:txBody>
      </p:sp>
      <p:sp>
        <p:nvSpPr>
          <p:cNvPr id="14343" name="TextBox 6">
            <a:extLst>
              <a:ext uri="{FF2B5EF4-FFF2-40B4-BE49-F238E27FC236}">
                <a16:creationId xmlns:a16="http://schemas.microsoft.com/office/drawing/2014/main" id="{20ACAD34-1C12-4534-A3E4-A5D1CFB97DB2}"/>
              </a:ext>
            </a:extLst>
          </p:cNvPr>
          <p:cNvSpPr txBox="1">
            <a:spLocks noChangeArrowheads="1"/>
          </p:cNvSpPr>
          <p:nvPr/>
        </p:nvSpPr>
        <p:spPr bwMode="auto">
          <a:xfrm>
            <a:off x="2159000" y="6032500"/>
            <a:ext cx="7620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tx1"/>
              </a:buClr>
              <a:buChar char="»"/>
              <a:defRPr sz="2400">
                <a:solidFill>
                  <a:schemeClr val="tx1"/>
                </a:solidFill>
                <a:latin typeface="Times New Roman" panose="02020603050405020304" pitchFamily="18" charset="0"/>
              </a:defRPr>
            </a:lvl3pPr>
            <a:lvl4pPr marL="1600200" indent="-228600" eaLnBrk="0" hangingPunct="0">
              <a:spcBef>
                <a:spcPct val="20000"/>
              </a:spcBef>
              <a:buClr>
                <a:schemeClr val="tx2"/>
              </a:buClr>
              <a:buSzPct val="75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eaLnBrk="0" hangingPunct="0">
              <a:spcBef>
                <a:spcPct val="20000"/>
              </a:spcBef>
              <a:buClr>
                <a:schemeClr val="tx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en-US" altLang="en-US" sz="100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05680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a:extLst>
              <a:ext uri="{FF2B5EF4-FFF2-40B4-BE49-F238E27FC236}">
                <a16:creationId xmlns:a16="http://schemas.microsoft.com/office/drawing/2014/main" id="{70E4A7C3-12B9-4CA9-9BE3-1CC552E55D0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428626"/>
            <a:ext cx="8301038" cy="547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2">
            <a:extLst>
              <a:ext uri="{FF2B5EF4-FFF2-40B4-BE49-F238E27FC236}">
                <a16:creationId xmlns:a16="http://schemas.microsoft.com/office/drawing/2014/main" id="{B0F7B422-6143-463D-921B-945DEE19A5EA}"/>
              </a:ext>
            </a:extLst>
          </p:cNvPr>
          <p:cNvSpPr txBox="1">
            <a:spLocks noChangeArrowheads="1"/>
          </p:cNvSpPr>
          <p:nvPr/>
        </p:nvSpPr>
        <p:spPr bwMode="auto">
          <a:xfrm>
            <a:off x="2197100" y="6159500"/>
            <a:ext cx="7620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tx1"/>
              </a:buClr>
              <a:buChar char="»"/>
              <a:defRPr sz="2400">
                <a:solidFill>
                  <a:schemeClr val="tx1"/>
                </a:solidFill>
                <a:latin typeface="Times New Roman" panose="02020603050405020304" pitchFamily="18" charset="0"/>
              </a:defRPr>
            </a:lvl3pPr>
            <a:lvl4pPr marL="1600200" indent="-228600" eaLnBrk="0" hangingPunct="0">
              <a:spcBef>
                <a:spcPct val="20000"/>
              </a:spcBef>
              <a:buClr>
                <a:schemeClr val="tx2"/>
              </a:buClr>
              <a:buSzPct val="75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eaLnBrk="0" hangingPunct="0">
              <a:spcBef>
                <a:spcPct val="20000"/>
              </a:spcBef>
              <a:buClr>
                <a:schemeClr val="tx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en-US" altLang="en-US" sz="1200">
                <a:latin typeface="Arial" panose="020B0604020202020204" pitchFamily="34" charset="0"/>
                <a:ea typeface="ＭＳ Ｐゴシック" panose="020B0600070205080204" pitchFamily="34" charset="-128"/>
              </a:rPr>
              <a:t> Figure 3. Median rank, probability of reaching MID, and SUCRA values of competing interventions and daily dosesMID=minumum clinically important difference. SUCRA=surface under the cumulative ranking curve. CrI=credibility interval. *Maximum daily dose</a:t>
            </a:r>
          </a:p>
        </p:txBody>
      </p:sp>
      <p:sp>
        <p:nvSpPr>
          <p:cNvPr id="15364" name="TextBox 3">
            <a:extLst>
              <a:ext uri="{FF2B5EF4-FFF2-40B4-BE49-F238E27FC236}">
                <a16:creationId xmlns:a16="http://schemas.microsoft.com/office/drawing/2014/main" id="{E7D864C8-7BB3-4D16-8FF9-9B06FB9272B1}"/>
              </a:ext>
            </a:extLst>
          </p:cNvPr>
          <p:cNvSpPr txBox="1">
            <a:spLocks noChangeArrowheads="1"/>
          </p:cNvSpPr>
          <p:nvPr/>
        </p:nvSpPr>
        <p:spPr bwMode="auto">
          <a:xfrm>
            <a:off x="2159000" y="4889500"/>
            <a:ext cx="7620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tx1"/>
              </a:buClr>
              <a:buChar char="»"/>
              <a:defRPr sz="2400">
                <a:solidFill>
                  <a:schemeClr val="tx1"/>
                </a:solidFill>
                <a:latin typeface="Times New Roman" panose="02020603050405020304" pitchFamily="18" charset="0"/>
              </a:defRPr>
            </a:lvl3pPr>
            <a:lvl4pPr marL="1600200" indent="-228600" eaLnBrk="0" hangingPunct="0">
              <a:spcBef>
                <a:spcPct val="20000"/>
              </a:spcBef>
              <a:buClr>
                <a:schemeClr val="tx2"/>
              </a:buClr>
              <a:buSzPct val="75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eaLnBrk="0" hangingPunct="0">
              <a:spcBef>
                <a:spcPct val="20000"/>
              </a:spcBef>
              <a:buClr>
                <a:schemeClr val="tx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en-US" altLang="en-US" sz="1000">
              <a:latin typeface="Arial" panose="020B0604020202020204" pitchFamily="34" charset="0"/>
              <a:ea typeface="ＭＳ Ｐゴシック" panose="020B0600070205080204" pitchFamily="34" charset="-128"/>
            </a:endParaRPr>
          </a:p>
        </p:txBody>
      </p:sp>
      <p:sp>
        <p:nvSpPr>
          <p:cNvPr id="15365" name="TextBox 4">
            <a:extLst>
              <a:ext uri="{FF2B5EF4-FFF2-40B4-BE49-F238E27FC236}">
                <a16:creationId xmlns:a16="http://schemas.microsoft.com/office/drawing/2014/main" id="{1330A1DC-44DC-426A-8426-B426F2E4E9AE}"/>
              </a:ext>
            </a:extLst>
          </p:cNvPr>
          <p:cNvSpPr txBox="1">
            <a:spLocks noChangeArrowheads="1"/>
          </p:cNvSpPr>
          <p:nvPr/>
        </p:nvSpPr>
        <p:spPr bwMode="auto">
          <a:xfrm>
            <a:off x="2159000" y="5270500"/>
            <a:ext cx="7620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tx1"/>
              </a:buClr>
              <a:buChar char="»"/>
              <a:defRPr sz="2400">
                <a:solidFill>
                  <a:schemeClr val="tx1"/>
                </a:solidFill>
                <a:latin typeface="Times New Roman" panose="02020603050405020304" pitchFamily="18" charset="0"/>
              </a:defRPr>
            </a:lvl3pPr>
            <a:lvl4pPr marL="1600200" indent="-228600" eaLnBrk="0" hangingPunct="0">
              <a:spcBef>
                <a:spcPct val="20000"/>
              </a:spcBef>
              <a:buClr>
                <a:schemeClr val="tx2"/>
              </a:buClr>
              <a:buSzPct val="75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eaLnBrk="0" hangingPunct="0">
              <a:spcBef>
                <a:spcPct val="20000"/>
              </a:spcBef>
              <a:buClr>
                <a:schemeClr val="tx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en-US" altLang="en-US" sz="1000" b="1">
              <a:latin typeface="Arial" panose="020B0604020202020204" pitchFamily="34" charset="0"/>
              <a:ea typeface="ＭＳ Ｐゴシック" panose="020B0600070205080204" pitchFamily="34" charset="-128"/>
            </a:endParaRPr>
          </a:p>
        </p:txBody>
      </p:sp>
      <p:sp>
        <p:nvSpPr>
          <p:cNvPr id="15366" name="TextBox 5">
            <a:extLst>
              <a:ext uri="{FF2B5EF4-FFF2-40B4-BE49-F238E27FC236}">
                <a16:creationId xmlns:a16="http://schemas.microsoft.com/office/drawing/2014/main" id="{AB982F7E-A40A-4C07-9181-01DD2557284C}"/>
              </a:ext>
            </a:extLst>
          </p:cNvPr>
          <p:cNvSpPr txBox="1">
            <a:spLocks noChangeArrowheads="1"/>
          </p:cNvSpPr>
          <p:nvPr/>
        </p:nvSpPr>
        <p:spPr bwMode="auto">
          <a:xfrm>
            <a:off x="2159000" y="5651500"/>
            <a:ext cx="7620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tx1"/>
              </a:buClr>
              <a:buChar char="»"/>
              <a:defRPr sz="2400">
                <a:solidFill>
                  <a:schemeClr val="tx1"/>
                </a:solidFill>
                <a:latin typeface="Times New Roman" panose="02020603050405020304" pitchFamily="18" charset="0"/>
              </a:defRPr>
            </a:lvl3pPr>
            <a:lvl4pPr marL="1600200" indent="-228600" eaLnBrk="0" hangingPunct="0">
              <a:spcBef>
                <a:spcPct val="20000"/>
              </a:spcBef>
              <a:buClr>
                <a:schemeClr val="tx2"/>
              </a:buClr>
              <a:buSzPct val="75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eaLnBrk="0" hangingPunct="0">
              <a:spcBef>
                <a:spcPct val="20000"/>
              </a:spcBef>
              <a:buClr>
                <a:schemeClr val="tx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en-US" altLang="en-US" sz="1000">
              <a:latin typeface="Arial" panose="020B0604020202020204" pitchFamily="34" charset="0"/>
              <a:ea typeface="ＭＳ Ｐゴシック" panose="020B0600070205080204" pitchFamily="34" charset="-128"/>
            </a:endParaRPr>
          </a:p>
        </p:txBody>
      </p:sp>
      <p:sp>
        <p:nvSpPr>
          <p:cNvPr id="15367" name="TextBox 6">
            <a:extLst>
              <a:ext uri="{FF2B5EF4-FFF2-40B4-BE49-F238E27FC236}">
                <a16:creationId xmlns:a16="http://schemas.microsoft.com/office/drawing/2014/main" id="{F3EB65E5-78C4-4C68-8EB2-8605FF5DA356}"/>
              </a:ext>
            </a:extLst>
          </p:cNvPr>
          <p:cNvSpPr txBox="1">
            <a:spLocks noChangeArrowheads="1"/>
          </p:cNvSpPr>
          <p:nvPr/>
        </p:nvSpPr>
        <p:spPr bwMode="auto">
          <a:xfrm>
            <a:off x="2159000" y="6032500"/>
            <a:ext cx="7620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tx1"/>
              </a:buClr>
              <a:buChar char="»"/>
              <a:defRPr sz="2400">
                <a:solidFill>
                  <a:schemeClr val="tx1"/>
                </a:solidFill>
                <a:latin typeface="Times New Roman" panose="02020603050405020304" pitchFamily="18" charset="0"/>
              </a:defRPr>
            </a:lvl3pPr>
            <a:lvl4pPr marL="1600200" indent="-228600" eaLnBrk="0" hangingPunct="0">
              <a:spcBef>
                <a:spcPct val="20000"/>
              </a:spcBef>
              <a:buClr>
                <a:schemeClr val="tx2"/>
              </a:buClr>
              <a:buSzPct val="75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eaLnBrk="0" hangingPunct="0">
              <a:spcBef>
                <a:spcPct val="20000"/>
              </a:spcBef>
              <a:buClr>
                <a:schemeClr val="tx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en-US" altLang="en-US" sz="100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39844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Content Placeholder 3" descr="Cover">
            <a:extLst>
              <a:ext uri="{FF2B5EF4-FFF2-40B4-BE49-F238E27FC236}">
                <a16:creationId xmlns:a16="http://schemas.microsoft.com/office/drawing/2014/main" id="{9DBF04E3-98D4-4738-B004-9A26E957DB8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828800" y="1314450"/>
            <a:ext cx="5257800" cy="3943350"/>
          </a:xfrm>
        </p:spPr>
      </p:pic>
      <p:sp>
        <p:nvSpPr>
          <p:cNvPr id="26627" name="Text Placeholder 2">
            <a:extLst>
              <a:ext uri="{FF2B5EF4-FFF2-40B4-BE49-F238E27FC236}">
                <a16:creationId xmlns:a16="http://schemas.microsoft.com/office/drawing/2014/main" id="{4419B9BA-F2A3-4FCA-B290-E7DC95346019}"/>
              </a:ext>
            </a:extLst>
          </p:cNvPr>
          <p:cNvSpPr>
            <a:spLocks noGrp="1"/>
          </p:cNvSpPr>
          <p:nvPr>
            <p:ph type="title"/>
          </p:nvPr>
        </p:nvSpPr>
        <p:spPr>
          <a:xfrm>
            <a:off x="1524000" y="6584950"/>
            <a:ext cx="7620000" cy="273050"/>
          </a:xfrm>
        </p:spPr>
        <p:txBody>
          <a:bodyPr vert="horz" lIns="254000" tIns="0" rIns="127000" bIns="63500" rtlCol="0" anchor="ctr">
            <a:normAutofit/>
          </a:bodyPr>
          <a:lstStyle/>
          <a:p>
            <a:pPr eaLnBrk="1" hangingPunct="1">
              <a:defRPr/>
            </a:pPr>
            <a:r>
              <a:rPr lang="en-US" altLang="en-US" sz="1200" dirty="0">
                <a:latin typeface="Helvetica" pitchFamily="-102" charset="0"/>
              </a:rPr>
              <a:t>*</a:t>
            </a:r>
            <a:r>
              <a:rPr lang="en-US" altLang="en-US" sz="1200" dirty="0">
                <a:highlight>
                  <a:srgbClr val="FFFF00"/>
                </a:highlight>
                <a:latin typeface="Helvetica" pitchFamily="-102" charset="0"/>
              </a:rPr>
              <a:t>IE Allen </a:t>
            </a:r>
            <a:r>
              <a:rPr lang="en-US" altLang="en-US" sz="1200" dirty="0">
                <a:latin typeface="Helvetica" pitchFamily="-102" charset="0"/>
              </a:rPr>
              <a:t>&amp; I </a:t>
            </a:r>
            <a:r>
              <a:rPr lang="en-US" altLang="en-US" sz="1200" dirty="0" err="1">
                <a:latin typeface="Helvetica" pitchFamily="-102" charset="0"/>
              </a:rPr>
              <a:t>Olkin</a:t>
            </a:r>
            <a:r>
              <a:rPr lang="en-US" altLang="en-US" sz="1200" dirty="0">
                <a:latin typeface="Helvetica" pitchFamily="-102" charset="0"/>
              </a:rPr>
              <a:t>: JAMA. 1999;282(7):634-635. doi:10-1001/pubs.JAMA-ISSN-0098-7484-282-7-jbk0818</a:t>
            </a:r>
          </a:p>
        </p:txBody>
      </p:sp>
      <p:sp>
        <p:nvSpPr>
          <p:cNvPr id="6" name="Text Placeholder 2">
            <a:extLst>
              <a:ext uri="{FF2B5EF4-FFF2-40B4-BE49-F238E27FC236}">
                <a16:creationId xmlns:a16="http://schemas.microsoft.com/office/drawing/2014/main" id="{CACC454C-A57D-47AF-A058-4B54F9C3965F}"/>
              </a:ext>
            </a:extLst>
          </p:cNvPr>
          <p:cNvSpPr txBox="1">
            <a:spLocks/>
          </p:cNvSpPr>
          <p:nvPr/>
        </p:nvSpPr>
        <p:spPr bwMode="auto">
          <a:xfrm>
            <a:off x="1905000" y="169863"/>
            <a:ext cx="8382000" cy="635000"/>
          </a:xfrm>
          <a:prstGeom prst="rect">
            <a:avLst/>
          </a:prstGeom>
          <a:noFill/>
          <a:ln>
            <a:noFill/>
          </a:ln>
          <a:extLst/>
        </p:spPr>
        <p:txBody>
          <a:bodyPr lIns="254000" tIns="0" rIns="0" bIns="63500"/>
          <a:lstStyle/>
          <a:p>
            <a:pPr>
              <a:spcBef>
                <a:spcPct val="20000"/>
              </a:spcBef>
              <a:defRPr/>
            </a:pPr>
            <a:r>
              <a:rPr lang="en-US" sz="4000" dirty="0">
                <a:solidFill>
                  <a:schemeClr val="accent1"/>
                </a:solidFill>
                <a:effectLst>
                  <a:outerShdw blurRad="38100" dist="38100" dir="2700000" algn="tl">
                    <a:srgbClr val="000000"/>
                  </a:outerShdw>
                </a:effectLst>
                <a:latin typeface="Arial" pitchFamily="-110" charset="0"/>
                <a:ea typeface="MS PGothic" charset="0"/>
              </a:rPr>
              <a:t>How long will it take?*</a:t>
            </a:r>
          </a:p>
        </p:txBody>
      </p:sp>
      <p:sp>
        <p:nvSpPr>
          <p:cNvPr id="7" name="Rectangle 6">
            <a:extLst>
              <a:ext uri="{FF2B5EF4-FFF2-40B4-BE49-F238E27FC236}">
                <a16:creationId xmlns:a16="http://schemas.microsoft.com/office/drawing/2014/main" id="{5A5467FF-0830-42B5-96A0-D194195A919E}"/>
              </a:ext>
            </a:extLst>
          </p:cNvPr>
          <p:cNvSpPr/>
          <p:nvPr/>
        </p:nvSpPr>
        <p:spPr>
          <a:xfrm>
            <a:off x="7162800" y="1219200"/>
            <a:ext cx="3505200" cy="1200150"/>
          </a:xfrm>
          <a:prstGeom prst="rect">
            <a:avLst/>
          </a:prstGeom>
        </p:spPr>
        <p:txBody>
          <a:bodyPr>
            <a:spAutoFit/>
          </a:bodyPr>
          <a:lstStyle/>
          <a:p>
            <a:pPr>
              <a:defRPr/>
            </a:pPr>
            <a:r>
              <a:rPr lang="en-US" b="1" u="sng" dirty="0">
                <a:effectLst>
                  <a:outerShdw blurRad="38100" dist="38100" dir="2700000" algn="tl">
                    <a:srgbClr val="000000">
                      <a:alpha val="43137"/>
                    </a:srgbClr>
                  </a:outerShdw>
                </a:effectLst>
                <a:latin typeface="Arial" pitchFamily="-1" charset="0"/>
                <a:ea typeface="ＭＳ Ｐゴシック" pitchFamily="-1" charset="-128"/>
              </a:rPr>
              <a:t>The </a:t>
            </a:r>
            <a:r>
              <a:rPr lang="en-US" b="1" u="sng" dirty="0">
                <a:solidFill>
                  <a:schemeClr val="accent1"/>
                </a:solidFill>
                <a:effectLst>
                  <a:outerShdw blurRad="38100" dist="38100" dir="2700000" algn="tl">
                    <a:srgbClr val="000000">
                      <a:alpha val="43137"/>
                    </a:srgbClr>
                  </a:outerShdw>
                </a:effectLst>
                <a:latin typeface="Arial" pitchFamily="-1" charset="0"/>
                <a:ea typeface="ＭＳ Ｐゴシック" pitchFamily="-1" charset="-128"/>
              </a:rPr>
              <a:t>mean total number of hours was 1139 </a:t>
            </a:r>
            <a:r>
              <a:rPr lang="en-US" b="1" u="sng" dirty="0">
                <a:effectLst>
                  <a:outerShdw blurRad="38100" dist="38100" dir="2700000" algn="tl">
                    <a:srgbClr val="000000">
                      <a:alpha val="43137"/>
                    </a:srgbClr>
                  </a:outerShdw>
                </a:effectLst>
                <a:latin typeface="Arial" pitchFamily="-1" charset="0"/>
                <a:ea typeface="ＭＳ Ｐゴシック" pitchFamily="-1" charset="-128"/>
              </a:rPr>
              <a:t>(median, 1110), with a wide range from 216 to 2518 hours</a:t>
            </a:r>
            <a:r>
              <a:rPr lang="en-US" b="1" dirty="0">
                <a:effectLst>
                  <a:outerShdw blurRad="38100" dist="38100" dir="2700000" algn="tl">
                    <a:srgbClr val="000000">
                      <a:alpha val="43137"/>
                    </a:srgbClr>
                  </a:outerShdw>
                </a:effectLst>
                <a:latin typeface="Arial" pitchFamily="-1" charset="0"/>
                <a:ea typeface="ＭＳ Ｐゴシック" pitchFamily="-1" charset="-128"/>
              </a:rPr>
              <a:t>.</a:t>
            </a:r>
          </a:p>
        </p:txBody>
      </p:sp>
      <p:sp>
        <p:nvSpPr>
          <p:cNvPr id="9" name="Rectangle 8">
            <a:extLst>
              <a:ext uri="{FF2B5EF4-FFF2-40B4-BE49-F238E27FC236}">
                <a16:creationId xmlns:a16="http://schemas.microsoft.com/office/drawing/2014/main" id="{6B5E636C-EDF2-4FFE-A8AA-8AA2242AA8B9}"/>
              </a:ext>
            </a:extLst>
          </p:cNvPr>
          <p:cNvSpPr/>
          <p:nvPr/>
        </p:nvSpPr>
        <p:spPr>
          <a:xfrm>
            <a:off x="7150100" y="2438401"/>
            <a:ext cx="3517900" cy="2862263"/>
          </a:xfrm>
          <a:prstGeom prst="rect">
            <a:avLst/>
          </a:prstGeom>
        </p:spPr>
        <p:txBody>
          <a:bodyPr>
            <a:spAutoFit/>
          </a:bodyPr>
          <a:lstStyle/>
          <a:p>
            <a:pPr marL="342900" indent="-342900">
              <a:buFontTx/>
              <a:buAutoNum type="arabicParenBoth"/>
              <a:defRPr/>
            </a:pPr>
            <a:r>
              <a:rPr lang="en-US" dirty="0">
                <a:solidFill>
                  <a:schemeClr val="accent1"/>
                </a:solidFill>
                <a:latin typeface="Arial" pitchFamily="-1" charset="0"/>
                <a:ea typeface="ＭＳ Ｐゴシック" pitchFamily="-1" charset="-128"/>
              </a:rPr>
              <a:t>Pre-analysis search, retrieval, and database development: 588 (337) hours; </a:t>
            </a:r>
          </a:p>
          <a:p>
            <a:pPr marL="342900" indent="-342900">
              <a:buFontTx/>
              <a:buAutoNum type="arabicParenBoth"/>
              <a:defRPr/>
            </a:pPr>
            <a:r>
              <a:rPr lang="en-US" dirty="0">
                <a:solidFill>
                  <a:schemeClr val="accent1"/>
                </a:solidFill>
                <a:latin typeface="Arial" pitchFamily="-1" charset="0"/>
                <a:ea typeface="ＭＳ Ｐゴシック" pitchFamily="-1" charset="-128"/>
              </a:rPr>
              <a:t>statistical analysis &amp; validation: 144 (106) hours; </a:t>
            </a:r>
          </a:p>
          <a:p>
            <a:pPr marL="342900" indent="-342900">
              <a:buFontTx/>
              <a:buAutoNum type="arabicParenBoth"/>
              <a:defRPr/>
            </a:pPr>
            <a:r>
              <a:rPr lang="en-US" dirty="0">
                <a:solidFill>
                  <a:schemeClr val="accent1"/>
                </a:solidFill>
                <a:latin typeface="Arial" pitchFamily="-1" charset="0"/>
                <a:ea typeface="ＭＳ Ｐゴシック" pitchFamily="-1" charset="-128"/>
              </a:rPr>
              <a:t>report and manuscript writing: 206 (125) hours; </a:t>
            </a:r>
          </a:p>
          <a:p>
            <a:pPr marL="342900" indent="-342900">
              <a:buFontTx/>
              <a:buAutoNum type="arabicParenBoth"/>
              <a:defRPr/>
            </a:pPr>
            <a:r>
              <a:rPr lang="en-US" dirty="0">
                <a:solidFill>
                  <a:schemeClr val="accent1"/>
                </a:solidFill>
                <a:latin typeface="Arial" pitchFamily="-1" charset="0"/>
                <a:ea typeface="ＭＳ Ｐゴシック" pitchFamily="-1" charset="-128"/>
              </a:rPr>
              <a:t>other (administrative): 201 (193) hours. </a:t>
            </a:r>
          </a:p>
        </p:txBody>
      </p:sp>
      <p:sp>
        <p:nvSpPr>
          <p:cNvPr id="10" name="Rectangle 9">
            <a:extLst>
              <a:ext uri="{FF2B5EF4-FFF2-40B4-BE49-F238E27FC236}">
                <a16:creationId xmlns:a16="http://schemas.microsoft.com/office/drawing/2014/main" id="{3C786699-0E93-4A7E-B750-DAEB0C295BC5}"/>
              </a:ext>
            </a:extLst>
          </p:cNvPr>
          <p:cNvSpPr/>
          <p:nvPr/>
        </p:nvSpPr>
        <p:spPr>
          <a:xfrm>
            <a:off x="1905000" y="5419726"/>
            <a:ext cx="5334000" cy="523875"/>
          </a:xfrm>
          <a:prstGeom prst="rect">
            <a:avLst/>
          </a:prstGeom>
        </p:spPr>
        <p:txBody>
          <a:bodyPr>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altLang="en-US" sz="1400">
                <a:solidFill>
                  <a:srgbClr val="79FF79"/>
                </a:solidFill>
                <a:effectLst>
                  <a:outerShdw blurRad="38100" dist="38100" dir="2700000" algn="tl">
                    <a:srgbClr val="000000"/>
                  </a:outerShdw>
                </a:effectLst>
              </a:rPr>
              <a:t>Total time=721 + 0.243</a:t>
            </a:r>
            <a:r>
              <a:rPr lang="en-US" altLang="en-US" sz="1400" i="1">
                <a:solidFill>
                  <a:srgbClr val="79FF79"/>
                </a:solidFill>
                <a:effectLst>
                  <a:outerShdw blurRad="38100" dist="38100" dir="2700000" algn="tl">
                    <a:srgbClr val="000000"/>
                  </a:outerShdw>
                </a:effectLst>
              </a:rPr>
              <a:t>x</a:t>
            </a:r>
            <a:r>
              <a:rPr lang="en-US" altLang="en-US" sz="1400">
                <a:solidFill>
                  <a:srgbClr val="79FF79"/>
                </a:solidFill>
                <a:effectLst>
                  <a:outerShdw blurRad="38100" dist="38100" dir="2700000" algn="tl">
                    <a:srgbClr val="000000"/>
                  </a:outerShdw>
                </a:effectLst>
              </a:rPr>
              <a:t> − 0.0000123</a:t>
            </a:r>
            <a:r>
              <a:rPr lang="en-US" altLang="en-US" sz="1400" i="1">
                <a:solidFill>
                  <a:srgbClr val="79FF79"/>
                </a:solidFill>
                <a:effectLst>
                  <a:outerShdw blurRad="38100" dist="38100" dir="2700000" algn="tl">
                    <a:srgbClr val="000000"/>
                  </a:outerShdw>
                </a:effectLst>
              </a:rPr>
              <a:t>x</a:t>
            </a:r>
            <a:r>
              <a:rPr lang="en-US" altLang="en-US" sz="1400" baseline="30000">
                <a:solidFill>
                  <a:srgbClr val="79FF79"/>
                </a:solidFill>
                <a:effectLst>
                  <a:outerShdw blurRad="38100" dist="38100" dir="2700000" algn="tl">
                    <a:srgbClr val="000000"/>
                  </a:outerShdw>
                </a:effectLst>
              </a:rPr>
              <a:t>2</a:t>
            </a:r>
            <a:r>
              <a:rPr lang="en-US" altLang="en-US" sz="1400">
                <a:solidFill>
                  <a:srgbClr val="79FF79"/>
                </a:solidFill>
                <a:effectLst>
                  <a:outerShdw blurRad="38100" dist="38100" dir="2700000" algn="tl">
                    <a:srgbClr val="000000"/>
                  </a:outerShdw>
                </a:effectLst>
              </a:rPr>
              <a:t>, where </a:t>
            </a:r>
            <a:r>
              <a:rPr lang="en-US" altLang="en-US" sz="1400" i="1">
                <a:solidFill>
                  <a:srgbClr val="79FF79"/>
                </a:solidFill>
                <a:effectLst>
                  <a:outerShdw blurRad="38100" dist="38100" dir="2700000" algn="tl">
                    <a:srgbClr val="000000"/>
                  </a:outerShdw>
                </a:effectLst>
              </a:rPr>
              <a:t>x</a:t>
            </a:r>
            <a:r>
              <a:rPr lang="en-US" altLang="en-US" sz="1400">
                <a:solidFill>
                  <a:srgbClr val="79FF79"/>
                </a:solidFill>
                <a:effectLst>
                  <a:outerShdw blurRad="38100" dist="38100" dir="2700000" algn="tl">
                    <a:srgbClr val="000000"/>
                  </a:outerShdw>
                </a:effectLst>
              </a:rPr>
              <a:t> is the number of citations before exclusion criteria are applied. </a:t>
            </a:r>
          </a:p>
        </p:txBody>
      </p:sp>
    </p:spTree>
    <p:extLst>
      <p:ext uri="{BB962C8B-B14F-4D97-AF65-F5344CB8AC3E}">
        <p14:creationId xmlns:p14="http://schemas.microsoft.com/office/powerpoint/2010/main" val="897224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41568-BE4C-46D8-852B-4EF2085258A1}"/>
              </a:ext>
            </a:extLst>
          </p:cNvPr>
          <p:cNvSpPr>
            <a:spLocks noGrp="1"/>
          </p:cNvSpPr>
          <p:nvPr>
            <p:ph type="title"/>
          </p:nvPr>
        </p:nvSpPr>
        <p:spPr/>
        <p:txBody>
          <a:bodyPr/>
          <a:lstStyle/>
          <a:p>
            <a:r>
              <a:rPr lang="en-US" dirty="0"/>
              <a:t>Did someone already publish my SR?</a:t>
            </a:r>
          </a:p>
        </p:txBody>
      </p:sp>
      <p:pic>
        <p:nvPicPr>
          <p:cNvPr id="4" name="Content Placeholder 3">
            <a:extLst>
              <a:ext uri="{FF2B5EF4-FFF2-40B4-BE49-F238E27FC236}">
                <a16:creationId xmlns:a16="http://schemas.microsoft.com/office/drawing/2014/main" id="{055CC756-7F1A-462E-9B25-A1A5BC0DD06C}"/>
              </a:ext>
            </a:extLst>
          </p:cNvPr>
          <p:cNvPicPr>
            <a:picLocks noGrp="1" noChangeAspect="1"/>
          </p:cNvPicPr>
          <p:nvPr>
            <p:ph idx="1"/>
          </p:nvPr>
        </p:nvPicPr>
        <p:blipFill>
          <a:blip r:embed="rId2"/>
          <a:stretch>
            <a:fillRect/>
          </a:stretch>
        </p:blipFill>
        <p:spPr>
          <a:xfrm>
            <a:off x="838200" y="1825624"/>
            <a:ext cx="10515600" cy="5032375"/>
          </a:xfrm>
          <a:prstGeom prst="rect">
            <a:avLst/>
          </a:prstGeom>
        </p:spPr>
      </p:pic>
    </p:spTree>
    <p:extLst>
      <p:ext uri="{BB962C8B-B14F-4D97-AF65-F5344CB8AC3E}">
        <p14:creationId xmlns:p14="http://schemas.microsoft.com/office/powerpoint/2010/main" val="30261131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2564</TotalTime>
  <Words>1610</Words>
  <Application>Microsoft Office PowerPoint</Application>
  <PresentationFormat>Widescreen</PresentationFormat>
  <Paragraphs>149</Paragraphs>
  <Slides>29</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29</vt:i4>
      </vt:variant>
    </vt:vector>
  </HeadingPairs>
  <TitlesOfParts>
    <vt:vector size="41" baseType="lpstr">
      <vt:lpstr>ＭＳ Ｐゴシック</vt:lpstr>
      <vt:lpstr>ＭＳ Ｐゴシック</vt:lpstr>
      <vt:lpstr>Arial</vt:lpstr>
      <vt:lpstr>Calibri</vt:lpstr>
      <vt:lpstr>Calibri Light</vt:lpstr>
      <vt:lpstr>Futura-Book</vt:lpstr>
      <vt:lpstr>Futura-ExtraBold</vt:lpstr>
      <vt:lpstr>Futura-Heavy</vt:lpstr>
      <vt:lpstr>Helvetica</vt:lpstr>
      <vt:lpstr>Times New Roman</vt:lpstr>
      <vt:lpstr>Wingdings</vt:lpstr>
      <vt:lpstr>Office Theme</vt:lpstr>
      <vt:lpstr>Systematic Review: Developing a Protocol</vt:lpstr>
      <vt:lpstr>Should I do a systematic review?</vt:lpstr>
      <vt:lpstr>Simple or Complex? Simple example: Valerian for Sleep: a systematic review and meta-analysis</vt:lpstr>
      <vt:lpstr>PowerPoint Presentation</vt:lpstr>
      <vt:lpstr>Complex</vt:lpstr>
      <vt:lpstr>PowerPoint Presentation</vt:lpstr>
      <vt:lpstr>PowerPoint Presentation</vt:lpstr>
      <vt:lpstr>*IE Allen &amp; I Olkin: JAMA. 1999;282(7):634-635. doi:10-1001/pubs.JAMA-ISSN-0098-7484-282-7-jbk0818</vt:lpstr>
      <vt:lpstr>Did someone already publish my SR?</vt:lpstr>
      <vt:lpstr>So….</vt:lpstr>
      <vt:lpstr>Why do some fail?</vt:lpstr>
      <vt:lpstr>8 Steps to Systematic Review</vt:lpstr>
      <vt:lpstr>Why Have a Protocol?</vt:lpstr>
      <vt:lpstr>Bias</vt:lpstr>
      <vt:lpstr>Suggested Protocol Elements</vt:lpstr>
      <vt:lpstr>Research Question</vt:lpstr>
      <vt:lpstr>Introduction/Background Funnel for ALL Papers and Grants</vt:lpstr>
      <vt:lpstr>Introduction/Background Funnel</vt:lpstr>
      <vt:lpstr>Protocol Methods</vt:lpstr>
      <vt:lpstr>Keep track of reasons for exclusion</vt:lpstr>
      <vt:lpstr>Quality Assessment</vt:lpstr>
      <vt:lpstr>PowerPoint Presentation</vt:lpstr>
      <vt:lpstr>PowerPoint Presentation</vt:lpstr>
      <vt:lpstr>PowerPoint Presentation</vt:lpstr>
      <vt:lpstr>Data Abstraction</vt:lpstr>
      <vt:lpstr>PowerPoint Presentation</vt:lpstr>
      <vt:lpstr>Potential Implications</vt:lpstr>
      <vt:lpstr>Register</vt:lpstr>
      <vt:lpstr>Questions about your own protocols?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Systematic Review: Developing a Protocol</dc:title>
  <dc:creator>Bent, Stephen W.</dc:creator>
  <cp:lastModifiedBy>Bent, Stephen W.</cp:lastModifiedBy>
  <cp:revision>11</cp:revision>
  <dcterms:created xsi:type="dcterms:W3CDTF">2018-04-07T23:52:20Z</dcterms:created>
  <dcterms:modified xsi:type="dcterms:W3CDTF">2018-04-09T18:36:36Z</dcterms:modified>
</cp:coreProperties>
</file>