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8" r:id="rId2"/>
  </p:sldMasterIdLst>
  <p:notesMasterIdLst>
    <p:notesMasterId r:id="rId56"/>
  </p:notesMasterIdLst>
  <p:sldIdLst>
    <p:sldId id="336" r:id="rId3"/>
    <p:sldId id="427" r:id="rId4"/>
    <p:sldId id="364" r:id="rId5"/>
    <p:sldId id="433" r:id="rId6"/>
    <p:sldId id="429" r:id="rId7"/>
    <p:sldId id="436" r:id="rId8"/>
    <p:sldId id="411" r:id="rId9"/>
    <p:sldId id="412" r:id="rId10"/>
    <p:sldId id="413" r:id="rId11"/>
    <p:sldId id="372" r:id="rId12"/>
    <p:sldId id="408" r:id="rId13"/>
    <p:sldId id="400" r:id="rId14"/>
    <p:sldId id="401" r:id="rId15"/>
    <p:sldId id="402" r:id="rId16"/>
    <p:sldId id="403" r:id="rId17"/>
    <p:sldId id="430" r:id="rId18"/>
    <p:sldId id="431" r:id="rId19"/>
    <p:sldId id="375" r:id="rId20"/>
    <p:sldId id="376" r:id="rId21"/>
    <p:sldId id="434" r:id="rId22"/>
    <p:sldId id="383" r:id="rId23"/>
    <p:sldId id="370" r:id="rId24"/>
    <p:sldId id="369" r:id="rId25"/>
    <p:sldId id="374" r:id="rId26"/>
    <p:sldId id="428" r:id="rId27"/>
    <p:sldId id="371" r:id="rId28"/>
    <p:sldId id="379" r:id="rId29"/>
    <p:sldId id="382" r:id="rId30"/>
    <p:sldId id="437" r:id="rId31"/>
    <p:sldId id="425" r:id="rId32"/>
    <p:sldId id="380" r:id="rId33"/>
    <p:sldId id="426" r:id="rId34"/>
    <p:sldId id="385" r:id="rId35"/>
    <p:sldId id="384" r:id="rId36"/>
    <p:sldId id="388" r:id="rId37"/>
    <p:sldId id="389" r:id="rId38"/>
    <p:sldId id="391" r:id="rId39"/>
    <p:sldId id="392" r:id="rId40"/>
    <p:sldId id="393" r:id="rId41"/>
    <p:sldId id="407" r:id="rId42"/>
    <p:sldId id="398" r:id="rId43"/>
    <p:sldId id="395" r:id="rId44"/>
    <p:sldId id="396" r:id="rId45"/>
    <p:sldId id="397" r:id="rId46"/>
    <p:sldId id="435" r:id="rId47"/>
    <p:sldId id="399" r:id="rId48"/>
    <p:sldId id="432" r:id="rId49"/>
    <p:sldId id="418" r:id="rId50"/>
    <p:sldId id="419" r:id="rId51"/>
    <p:sldId id="390" r:id="rId52"/>
    <p:sldId id="409" r:id="rId53"/>
    <p:sldId id="293" r:id="rId54"/>
    <p:sldId id="438"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3014" autoAdjust="0"/>
  </p:normalViewPr>
  <p:slideViewPr>
    <p:cSldViewPr snapToGrid="0" snapToObjects="1">
      <p:cViewPr varScale="1">
        <p:scale>
          <a:sx n="40" d="100"/>
          <a:sy n="40" d="100"/>
        </p:scale>
        <p:origin x="1968" y="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D08F2-C4D0-114C-825E-C191A4E8E8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F199E3F7-147E-0640-9E4B-49843BDD389B}">
      <dgm:prSet/>
      <dgm:spPr>
        <a:solidFill>
          <a:schemeClr val="tx2">
            <a:lumMod val="60000"/>
            <a:lumOff val="40000"/>
          </a:schemeClr>
        </a:solidFill>
      </dgm:spPr>
      <dgm:t>
        <a:bodyPr/>
        <a:lstStyle/>
        <a:p>
          <a:r>
            <a:rPr lang="en-US" dirty="0">
              <a:solidFill>
                <a:schemeClr val="bg1"/>
              </a:solidFill>
            </a:rPr>
            <a:t>I’m going to do a bimanual exam </a:t>
          </a:r>
        </a:p>
      </dgm:t>
    </dgm:pt>
    <dgm:pt modelId="{5C72A3B6-AF08-A64E-BDC6-F7F04205F5A8}" type="parTrans" cxnId="{12B4FBCD-8469-FB45-92AA-4418189F15AE}">
      <dgm:prSet/>
      <dgm:spPr/>
      <dgm:t>
        <a:bodyPr/>
        <a:lstStyle/>
        <a:p>
          <a:endParaRPr lang="en-US"/>
        </a:p>
      </dgm:t>
    </dgm:pt>
    <dgm:pt modelId="{ECB57417-79D5-A842-91C8-143B80ABB9C3}" type="sibTrans" cxnId="{12B4FBCD-8469-FB45-92AA-4418189F15AE}">
      <dgm:prSet/>
      <dgm:spPr/>
      <dgm:t>
        <a:bodyPr/>
        <a:lstStyle/>
        <a:p>
          <a:endParaRPr lang="en-US"/>
        </a:p>
      </dgm:t>
    </dgm:pt>
    <dgm:pt modelId="{6D29B065-3A8A-CF4C-A892-2EA43A67B449}">
      <dgm:prSet/>
      <dgm:spPr>
        <a:solidFill>
          <a:schemeClr val="tx2">
            <a:lumMod val="60000"/>
            <a:lumOff val="40000"/>
          </a:schemeClr>
        </a:solidFill>
      </dgm:spPr>
      <dgm:t>
        <a:bodyPr/>
        <a:lstStyle/>
        <a:p>
          <a:r>
            <a:rPr lang="en-US" dirty="0">
              <a:solidFill>
                <a:schemeClr val="bg1"/>
              </a:solidFill>
            </a:rPr>
            <a:t>I’m going to inject the medicine</a:t>
          </a:r>
        </a:p>
      </dgm:t>
    </dgm:pt>
    <dgm:pt modelId="{F5776B33-38E7-E240-B43B-66A507C3DE48}" type="parTrans" cxnId="{DF0EE668-F5CB-A14B-AED4-340A3F0C6861}">
      <dgm:prSet/>
      <dgm:spPr/>
      <dgm:t>
        <a:bodyPr/>
        <a:lstStyle/>
        <a:p>
          <a:endParaRPr lang="en-US"/>
        </a:p>
      </dgm:t>
    </dgm:pt>
    <dgm:pt modelId="{BAB3E164-DB39-B240-A324-79AA14DBAC16}" type="sibTrans" cxnId="{DF0EE668-F5CB-A14B-AED4-340A3F0C6861}">
      <dgm:prSet/>
      <dgm:spPr/>
      <dgm:t>
        <a:bodyPr/>
        <a:lstStyle/>
        <a:p>
          <a:endParaRPr lang="en-US"/>
        </a:p>
      </dgm:t>
    </dgm:pt>
    <dgm:pt modelId="{E13A7448-2404-874A-A29E-663145874288}">
      <dgm:prSet/>
      <dgm:spPr>
        <a:solidFill>
          <a:schemeClr val="tx2">
            <a:lumMod val="60000"/>
            <a:lumOff val="40000"/>
          </a:schemeClr>
        </a:solidFill>
      </dgm:spPr>
      <dgm:t>
        <a:bodyPr/>
        <a:lstStyle/>
        <a:p>
          <a:r>
            <a:rPr lang="en-US" dirty="0">
              <a:solidFill>
                <a:schemeClr val="bg1"/>
              </a:solidFill>
            </a:rPr>
            <a:t>You’re going to feel a Pinch/poke</a:t>
          </a:r>
        </a:p>
      </dgm:t>
    </dgm:pt>
    <dgm:pt modelId="{F94B33F5-103D-3B48-B675-0DC3743F24D2}" type="parTrans" cxnId="{D871591C-C1F4-4740-8A0C-0A78950CF60D}">
      <dgm:prSet/>
      <dgm:spPr/>
      <dgm:t>
        <a:bodyPr/>
        <a:lstStyle/>
        <a:p>
          <a:endParaRPr lang="en-US"/>
        </a:p>
      </dgm:t>
    </dgm:pt>
    <dgm:pt modelId="{28080685-5EAD-CB4D-887D-DAC62177BBA1}" type="sibTrans" cxnId="{D871591C-C1F4-4740-8A0C-0A78950CF60D}">
      <dgm:prSet/>
      <dgm:spPr/>
      <dgm:t>
        <a:bodyPr/>
        <a:lstStyle/>
        <a:p>
          <a:endParaRPr lang="en-US"/>
        </a:p>
      </dgm:t>
    </dgm:pt>
    <dgm:pt modelId="{E6F1EB7F-8525-F841-858C-5ACC213B4C1E}">
      <dgm:prSet/>
      <dgm:spPr>
        <a:solidFill>
          <a:schemeClr val="tx2">
            <a:lumMod val="60000"/>
            <a:lumOff val="40000"/>
          </a:schemeClr>
        </a:solidFill>
      </dgm:spPr>
      <dgm:t>
        <a:bodyPr/>
        <a:lstStyle/>
        <a:p>
          <a:r>
            <a:rPr lang="en-US">
              <a:solidFill>
                <a:schemeClr val="bg1"/>
              </a:solidFill>
            </a:rPr>
            <a:t>Relax your bottom</a:t>
          </a:r>
        </a:p>
      </dgm:t>
    </dgm:pt>
    <dgm:pt modelId="{90348A1D-A0FD-F94E-8A49-C323981CD62A}" type="parTrans" cxnId="{AECBE203-F6D6-D54C-BC86-486DCB7F5348}">
      <dgm:prSet/>
      <dgm:spPr/>
      <dgm:t>
        <a:bodyPr/>
        <a:lstStyle/>
        <a:p>
          <a:endParaRPr lang="en-US"/>
        </a:p>
      </dgm:t>
    </dgm:pt>
    <dgm:pt modelId="{819D1ADC-924A-204B-9A70-6067BB6C00CC}" type="sibTrans" cxnId="{AECBE203-F6D6-D54C-BC86-486DCB7F5348}">
      <dgm:prSet/>
      <dgm:spPr/>
      <dgm:t>
        <a:bodyPr/>
        <a:lstStyle/>
        <a:p>
          <a:endParaRPr lang="en-US"/>
        </a:p>
      </dgm:t>
    </dgm:pt>
    <dgm:pt modelId="{65BAF08B-3DE2-BB46-8AEC-6AB6A5E5B10B}" type="pres">
      <dgm:prSet presAssocID="{B1FD08F2-C4D0-114C-825E-C191A4E8E8E8}" presName="Name0" presStyleCnt="0">
        <dgm:presLayoutVars>
          <dgm:chPref val="3"/>
          <dgm:dir/>
          <dgm:animLvl val="lvl"/>
          <dgm:resizeHandles/>
        </dgm:presLayoutVars>
      </dgm:prSet>
      <dgm:spPr/>
      <dgm:t>
        <a:bodyPr/>
        <a:lstStyle/>
        <a:p>
          <a:endParaRPr lang="en-US"/>
        </a:p>
      </dgm:t>
    </dgm:pt>
    <dgm:pt modelId="{8E81E5C3-F23F-214D-8BB7-9CAB7C8C81F2}" type="pres">
      <dgm:prSet presAssocID="{F199E3F7-147E-0640-9E4B-49843BDD389B}" presName="horFlow" presStyleCnt="0"/>
      <dgm:spPr/>
    </dgm:pt>
    <dgm:pt modelId="{33732D97-E792-2E44-AC4B-3899C40FE7D5}" type="pres">
      <dgm:prSet presAssocID="{F199E3F7-147E-0640-9E4B-49843BDD389B}" presName="bigChev" presStyleLbl="node1" presStyleIdx="0" presStyleCnt="4"/>
      <dgm:spPr/>
      <dgm:t>
        <a:bodyPr/>
        <a:lstStyle/>
        <a:p>
          <a:endParaRPr lang="en-US"/>
        </a:p>
      </dgm:t>
    </dgm:pt>
    <dgm:pt modelId="{30FB4147-FDC4-CE44-A7E3-265CE85B2A9E}" type="pres">
      <dgm:prSet presAssocID="{F199E3F7-147E-0640-9E4B-49843BDD389B}" presName="vSp" presStyleCnt="0"/>
      <dgm:spPr/>
    </dgm:pt>
    <dgm:pt modelId="{471146E1-DF16-5A47-906C-E88F20E7F566}" type="pres">
      <dgm:prSet presAssocID="{6D29B065-3A8A-CF4C-A892-2EA43A67B449}" presName="horFlow" presStyleCnt="0"/>
      <dgm:spPr/>
    </dgm:pt>
    <dgm:pt modelId="{358F2427-4E92-0641-8EB4-F2EB4CDA52DC}" type="pres">
      <dgm:prSet presAssocID="{6D29B065-3A8A-CF4C-A892-2EA43A67B449}" presName="bigChev" presStyleLbl="node1" presStyleIdx="1" presStyleCnt="4"/>
      <dgm:spPr/>
      <dgm:t>
        <a:bodyPr/>
        <a:lstStyle/>
        <a:p>
          <a:endParaRPr lang="en-US"/>
        </a:p>
      </dgm:t>
    </dgm:pt>
    <dgm:pt modelId="{4669EBC9-04B5-0447-B044-9ABF68C0791A}" type="pres">
      <dgm:prSet presAssocID="{6D29B065-3A8A-CF4C-A892-2EA43A67B449}" presName="vSp" presStyleCnt="0"/>
      <dgm:spPr/>
    </dgm:pt>
    <dgm:pt modelId="{88F52E11-5326-2A44-B95F-70638E60F69E}" type="pres">
      <dgm:prSet presAssocID="{E13A7448-2404-874A-A29E-663145874288}" presName="horFlow" presStyleCnt="0"/>
      <dgm:spPr/>
    </dgm:pt>
    <dgm:pt modelId="{829E11AB-483E-8A44-A35C-45D6ECC9C23C}" type="pres">
      <dgm:prSet presAssocID="{E13A7448-2404-874A-A29E-663145874288}" presName="bigChev" presStyleLbl="node1" presStyleIdx="2" presStyleCnt="4"/>
      <dgm:spPr/>
      <dgm:t>
        <a:bodyPr/>
        <a:lstStyle/>
        <a:p>
          <a:endParaRPr lang="en-US"/>
        </a:p>
      </dgm:t>
    </dgm:pt>
    <dgm:pt modelId="{9D1328DD-1E25-014B-A915-10F8D3D77D14}" type="pres">
      <dgm:prSet presAssocID="{E13A7448-2404-874A-A29E-663145874288}" presName="vSp" presStyleCnt="0"/>
      <dgm:spPr/>
    </dgm:pt>
    <dgm:pt modelId="{0F540EF8-1DD5-A940-A61A-CE3A57D5D9BB}" type="pres">
      <dgm:prSet presAssocID="{E6F1EB7F-8525-F841-858C-5ACC213B4C1E}" presName="horFlow" presStyleCnt="0"/>
      <dgm:spPr/>
    </dgm:pt>
    <dgm:pt modelId="{7CA40DDB-AC00-0048-8022-213F35448570}" type="pres">
      <dgm:prSet presAssocID="{E6F1EB7F-8525-F841-858C-5ACC213B4C1E}" presName="bigChev" presStyleLbl="node1" presStyleIdx="3" presStyleCnt="4"/>
      <dgm:spPr/>
      <dgm:t>
        <a:bodyPr/>
        <a:lstStyle/>
        <a:p>
          <a:endParaRPr lang="en-US"/>
        </a:p>
      </dgm:t>
    </dgm:pt>
  </dgm:ptLst>
  <dgm:cxnLst>
    <dgm:cxn modelId="{AD7CEE21-3596-9B4E-9E07-E45C2522E529}" type="presOf" srcId="{6D29B065-3A8A-CF4C-A892-2EA43A67B449}" destId="{358F2427-4E92-0641-8EB4-F2EB4CDA52DC}" srcOrd="0" destOrd="0" presId="urn:microsoft.com/office/officeart/2005/8/layout/lProcess3"/>
    <dgm:cxn modelId="{AECBE203-F6D6-D54C-BC86-486DCB7F5348}" srcId="{B1FD08F2-C4D0-114C-825E-C191A4E8E8E8}" destId="{E6F1EB7F-8525-F841-858C-5ACC213B4C1E}" srcOrd="3" destOrd="0" parTransId="{90348A1D-A0FD-F94E-8A49-C323981CD62A}" sibTransId="{819D1ADC-924A-204B-9A70-6067BB6C00CC}"/>
    <dgm:cxn modelId="{41BECCB1-6EC9-4D48-8ECB-1D48ED5BEAF5}" type="presOf" srcId="{B1FD08F2-C4D0-114C-825E-C191A4E8E8E8}" destId="{65BAF08B-3DE2-BB46-8AEC-6AB6A5E5B10B}" srcOrd="0" destOrd="0" presId="urn:microsoft.com/office/officeart/2005/8/layout/lProcess3"/>
    <dgm:cxn modelId="{990A22C3-FD61-0F4E-8779-F0C421F6E23F}" type="presOf" srcId="{E6F1EB7F-8525-F841-858C-5ACC213B4C1E}" destId="{7CA40DDB-AC00-0048-8022-213F35448570}" srcOrd="0" destOrd="0" presId="urn:microsoft.com/office/officeart/2005/8/layout/lProcess3"/>
    <dgm:cxn modelId="{12B4FBCD-8469-FB45-92AA-4418189F15AE}" srcId="{B1FD08F2-C4D0-114C-825E-C191A4E8E8E8}" destId="{F199E3F7-147E-0640-9E4B-49843BDD389B}" srcOrd="0" destOrd="0" parTransId="{5C72A3B6-AF08-A64E-BDC6-F7F04205F5A8}" sibTransId="{ECB57417-79D5-A842-91C8-143B80ABB9C3}"/>
    <dgm:cxn modelId="{DF0EE668-F5CB-A14B-AED4-340A3F0C6861}" srcId="{B1FD08F2-C4D0-114C-825E-C191A4E8E8E8}" destId="{6D29B065-3A8A-CF4C-A892-2EA43A67B449}" srcOrd="1" destOrd="0" parTransId="{F5776B33-38E7-E240-B43B-66A507C3DE48}" sibTransId="{BAB3E164-DB39-B240-A324-79AA14DBAC16}"/>
    <dgm:cxn modelId="{D871591C-C1F4-4740-8A0C-0A78950CF60D}" srcId="{B1FD08F2-C4D0-114C-825E-C191A4E8E8E8}" destId="{E13A7448-2404-874A-A29E-663145874288}" srcOrd="2" destOrd="0" parTransId="{F94B33F5-103D-3B48-B675-0DC3743F24D2}" sibTransId="{28080685-5EAD-CB4D-887D-DAC62177BBA1}"/>
    <dgm:cxn modelId="{4202E6C7-4100-A34E-9B92-3B334FFB8681}" type="presOf" srcId="{E13A7448-2404-874A-A29E-663145874288}" destId="{829E11AB-483E-8A44-A35C-45D6ECC9C23C}" srcOrd="0" destOrd="0" presId="urn:microsoft.com/office/officeart/2005/8/layout/lProcess3"/>
    <dgm:cxn modelId="{7739FDEE-CAF6-7A4C-B49E-04BAE4FB11D2}" type="presOf" srcId="{F199E3F7-147E-0640-9E4B-49843BDD389B}" destId="{33732D97-E792-2E44-AC4B-3899C40FE7D5}" srcOrd="0" destOrd="0" presId="urn:microsoft.com/office/officeart/2005/8/layout/lProcess3"/>
    <dgm:cxn modelId="{0E71AC0A-A6F5-A54F-9386-7DDC4AB7D3D7}" type="presParOf" srcId="{65BAF08B-3DE2-BB46-8AEC-6AB6A5E5B10B}" destId="{8E81E5C3-F23F-214D-8BB7-9CAB7C8C81F2}" srcOrd="0" destOrd="0" presId="urn:microsoft.com/office/officeart/2005/8/layout/lProcess3"/>
    <dgm:cxn modelId="{96F03108-D773-C54C-9D96-B6F7EBCF15AF}" type="presParOf" srcId="{8E81E5C3-F23F-214D-8BB7-9CAB7C8C81F2}" destId="{33732D97-E792-2E44-AC4B-3899C40FE7D5}" srcOrd="0" destOrd="0" presId="urn:microsoft.com/office/officeart/2005/8/layout/lProcess3"/>
    <dgm:cxn modelId="{87F45682-0A04-964F-B02B-67740489AEEC}" type="presParOf" srcId="{65BAF08B-3DE2-BB46-8AEC-6AB6A5E5B10B}" destId="{30FB4147-FDC4-CE44-A7E3-265CE85B2A9E}" srcOrd="1" destOrd="0" presId="urn:microsoft.com/office/officeart/2005/8/layout/lProcess3"/>
    <dgm:cxn modelId="{8EF38FB9-F341-4D41-A0C5-CF8E40B6C070}" type="presParOf" srcId="{65BAF08B-3DE2-BB46-8AEC-6AB6A5E5B10B}" destId="{471146E1-DF16-5A47-906C-E88F20E7F566}" srcOrd="2" destOrd="0" presId="urn:microsoft.com/office/officeart/2005/8/layout/lProcess3"/>
    <dgm:cxn modelId="{1492E74F-063F-E24F-82F1-5B9CF55AD62A}" type="presParOf" srcId="{471146E1-DF16-5A47-906C-E88F20E7F566}" destId="{358F2427-4E92-0641-8EB4-F2EB4CDA52DC}" srcOrd="0" destOrd="0" presId="urn:microsoft.com/office/officeart/2005/8/layout/lProcess3"/>
    <dgm:cxn modelId="{D91B13B4-BBD5-464E-9B73-0560C8E89182}" type="presParOf" srcId="{65BAF08B-3DE2-BB46-8AEC-6AB6A5E5B10B}" destId="{4669EBC9-04B5-0447-B044-9ABF68C0791A}" srcOrd="3" destOrd="0" presId="urn:microsoft.com/office/officeart/2005/8/layout/lProcess3"/>
    <dgm:cxn modelId="{568F2184-3E38-A147-BB90-FDB23F5DCF4C}" type="presParOf" srcId="{65BAF08B-3DE2-BB46-8AEC-6AB6A5E5B10B}" destId="{88F52E11-5326-2A44-B95F-70638E60F69E}" srcOrd="4" destOrd="0" presId="urn:microsoft.com/office/officeart/2005/8/layout/lProcess3"/>
    <dgm:cxn modelId="{C9354D50-D656-E04E-A068-C0BCB85A7A27}" type="presParOf" srcId="{88F52E11-5326-2A44-B95F-70638E60F69E}" destId="{829E11AB-483E-8A44-A35C-45D6ECC9C23C}" srcOrd="0" destOrd="0" presId="urn:microsoft.com/office/officeart/2005/8/layout/lProcess3"/>
    <dgm:cxn modelId="{1E9EF8F2-CE54-A541-AF3A-97884E9C1AF0}" type="presParOf" srcId="{65BAF08B-3DE2-BB46-8AEC-6AB6A5E5B10B}" destId="{9D1328DD-1E25-014B-A915-10F8D3D77D14}" srcOrd="5" destOrd="0" presId="urn:microsoft.com/office/officeart/2005/8/layout/lProcess3"/>
    <dgm:cxn modelId="{9107BF0D-2FAC-0442-A13F-7C01F6F4AFDC}" type="presParOf" srcId="{65BAF08B-3DE2-BB46-8AEC-6AB6A5E5B10B}" destId="{0F540EF8-1DD5-A940-A61A-CE3A57D5D9BB}" srcOrd="6" destOrd="0" presId="urn:microsoft.com/office/officeart/2005/8/layout/lProcess3"/>
    <dgm:cxn modelId="{45599A0B-95F3-2543-8146-745E655A172B}" type="presParOf" srcId="{0F540EF8-1DD5-A940-A61A-CE3A57D5D9BB}" destId="{7CA40DDB-AC00-0048-8022-213F35448570}" srcOrd="0" destOrd="0" presId="urn:microsoft.com/office/officeart/2005/8/layout/lProcess3"/>
  </dgm:cxnLst>
  <dgm:bg>
    <a:solidFill>
      <a:schemeClr val="tx2">
        <a:lumMod val="40000"/>
        <a:lumOff val="60000"/>
      </a:schemeClr>
    </a:solidFill>
  </dgm:bg>
  <dgm:whole>
    <a:ln>
      <a:solidFill>
        <a:schemeClr val="tx2">
          <a:lumMod val="40000"/>
          <a:lumOff val="6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A6D55-8312-1842-A97B-23058F3C18C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B5D4A4BD-DF34-334D-812C-B9FA4289063B}">
      <dgm:prSet/>
      <dgm:spPr>
        <a:solidFill>
          <a:schemeClr val="tx2">
            <a:lumMod val="75000"/>
          </a:schemeClr>
        </a:solidFill>
      </dgm:spPr>
      <dgm:t>
        <a:bodyPr/>
        <a:lstStyle/>
        <a:p>
          <a:r>
            <a:rPr lang="en-US" dirty="0"/>
            <a:t>I’m going to place two fingers inside</a:t>
          </a:r>
        </a:p>
      </dgm:t>
    </dgm:pt>
    <dgm:pt modelId="{FF112105-CEFE-E948-8DBB-6E851E36C719}" type="parTrans" cxnId="{02CBF365-CB58-254F-8110-307839056F98}">
      <dgm:prSet/>
      <dgm:spPr/>
      <dgm:t>
        <a:bodyPr/>
        <a:lstStyle/>
        <a:p>
          <a:endParaRPr lang="en-US"/>
        </a:p>
      </dgm:t>
    </dgm:pt>
    <dgm:pt modelId="{84E5FDD5-E710-B241-BC4B-C4FE0FE37480}" type="sibTrans" cxnId="{02CBF365-CB58-254F-8110-307839056F98}">
      <dgm:prSet/>
      <dgm:spPr/>
      <dgm:t>
        <a:bodyPr/>
        <a:lstStyle/>
        <a:p>
          <a:endParaRPr lang="en-US"/>
        </a:p>
      </dgm:t>
    </dgm:pt>
    <dgm:pt modelId="{FCC52335-07B5-C14A-9151-E0C42634EEFA}">
      <dgm:prSet/>
      <dgm:spPr>
        <a:solidFill>
          <a:schemeClr val="tx2">
            <a:lumMod val="75000"/>
          </a:schemeClr>
        </a:solidFill>
      </dgm:spPr>
      <dgm:t>
        <a:bodyPr/>
        <a:lstStyle/>
        <a:p>
          <a:r>
            <a:rPr lang="en-US" dirty="0"/>
            <a:t>In a moment I’ll place the numbing medicine</a:t>
          </a:r>
        </a:p>
      </dgm:t>
    </dgm:pt>
    <dgm:pt modelId="{CDF2FE71-B63B-3242-A72D-79AC3C26D09A}" type="parTrans" cxnId="{E1323599-B986-2F4F-8B59-60F3C289209F}">
      <dgm:prSet/>
      <dgm:spPr/>
      <dgm:t>
        <a:bodyPr/>
        <a:lstStyle/>
        <a:p>
          <a:endParaRPr lang="en-US"/>
        </a:p>
      </dgm:t>
    </dgm:pt>
    <dgm:pt modelId="{7CC602AC-B3BE-2B4B-98D9-05DBDB3AD40F}" type="sibTrans" cxnId="{E1323599-B986-2F4F-8B59-60F3C289209F}">
      <dgm:prSet/>
      <dgm:spPr/>
      <dgm:t>
        <a:bodyPr/>
        <a:lstStyle/>
        <a:p>
          <a:endParaRPr lang="en-US"/>
        </a:p>
      </dgm:t>
    </dgm:pt>
    <dgm:pt modelId="{28F314B9-0443-4845-8C72-6488BFD93164}">
      <dgm:prSet/>
      <dgm:spPr>
        <a:solidFill>
          <a:schemeClr val="tx2">
            <a:lumMod val="75000"/>
          </a:schemeClr>
        </a:solidFill>
      </dgm:spPr>
      <dgm:t>
        <a:bodyPr/>
        <a:lstStyle/>
        <a:p>
          <a:r>
            <a:rPr lang="en-US" dirty="0"/>
            <a:t>“you might feel this or you might not”</a:t>
          </a:r>
        </a:p>
      </dgm:t>
    </dgm:pt>
    <dgm:pt modelId="{425399A0-2D71-3749-9F67-97370B24620F}" type="parTrans" cxnId="{86F33511-D7D0-F244-A9F8-F8A42953D40E}">
      <dgm:prSet/>
      <dgm:spPr/>
      <dgm:t>
        <a:bodyPr/>
        <a:lstStyle/>
        <a:p>
          <a:endParaRPr lang="en-US"/>
        </a:p>
      </dgm:t>
    </dgm:pt>
    <dgm:pt modelId="{7972A728-4C14-2146-8AE2-A088388F67E9}" type="sibTrans" cxnId="{86F33511-D7D0-F244-A9F8-F8A42953D40E}">
      <dgm:prSet/>
      <dgm:spPr/>
      <dgm:t>
        <a:bodyPr/>
        <a:lstStyle/>
        <a:p>
          <a:endParaRPr lang="en-US"/>
        </a:p>
      </dgm:t>
    </dgm:pt>
    <dgm:pt modelId="{9EB23B7A-3049-0A4C-BF2A-DAF663436B55}">
      <dgm:prSet/>
      <dgm:spPr>
        <a:solidFill>
          <a:schemeClr val="tx2">
            <a:lumMod val="75000"/>
          </a:schemeClr>
        </a:solidFill>
      </dgm:spPr>
      <dgm:t>
        <a:bodyPr/>
        <a:lstStyle/>
        <a:p>
          <a:r>
            <a:rPr lang="en-US" dirty="0"/>
            <a:t>Can you make your bottom soft and heavy on the table</a:t>
          </a:r>
        </a:p>
      </dgm:t>
    </dgm:pt>
    <dgm:pt modelId="{1C2E80B9-0165-8142-91B9-586718F20D51}" type="parTrans" cxnId="{90680C5C-E359-EA42-BFB5-1E3896B681B5}">
      <dgm:prSet/>
      <dgm:spPr/>
      <dgm:t>
        <a:bodyPr/>
        <a:lstStyle/>
        <a:p>
          <a:endParaRPr lang="en-US"/>
        </a:p>
      </dgm:t>
    </dgm:pt>
    <dgm:pt modelId="{1E13002A-0D08-F54C-A749-1DD0AA6B989A}" type="sibTrans" cxnId="{90680C5C-E359-EA42-BFB5-1E3896B681B5}">
      <dgm:prSet/>
      <dgm:spPr/>
      <dgm:t>
        <a:bodyPr/>
        <a:lstStyle/>
        <a:p>
          <a:endParaRPr lang="en-US"/>
        </a:p>
      </dgm:t>
    </dgm:pt>
    <dgm:pt modelId="{3A95E06D-8AFF-F342-ACB3-6B947F0190ED}" type="pres">
      <dgm:prSet presAssocID="{4C7A6D55-8312-1842-A97B-23058F3C18CF}" presName="Name0" presStyleCnt="0">
        <dgm:presLayoutVars>
          <dgm:chPref val="3"/>
          <dgm:dir/>
          <dgm:animLvl val="lvl"/>
          <dgm:resizeHandles/>
        </dgm:presLayoutVars>
      </dgm:prSet>
      <dgm:spPr/>
      <dgm:t>
        <a:bodyPr/>
        <a:lstStyle/>
        <a:p>
          <a:endParaRPr lang="en-US"/>
        </a:p>
      </dgm:t>
    </dgm:pt>
    <dgm:pt modelId="{ED62A745-D524-6746-B3B3-3FA26CF76726}" type="pres">
      <dgm:prSet presAssocID="{B5D4A4BD-DF34-334D-812C-B9FA4289063B}" presName="horFlow" presStyleCnt="0"/>
      <dgm:spPr/>
    </dgm:pt>
    <dgm:pt modelId="{298CD215-CBFC-6A45-A74F-7A36594E1F91}" type="pres">
      <dgm:prSet presAssocID="{B5D4A4BD-DF34-334D-812C-B9FA4289063B}" presName="bigChev" presStyleLbl="node1" presStyleIdx="0" presStyleCnt="4" custScaleX="150367"/>
      <dgm:spPr/>
      <dgm:t>
        <a:bodyPr/>
        <a:lstStyle/>
        <a:p>
          <a:endParaRPr lang="en-US"/>
        </a:p>
      </dgm:t>
    </dgm:pt>
    <dgm:pt modelId="{CAB3844A-3898-984A-8159-F25A6654F536}" type="pres">
      <dgm:prSet presAssocID="{B5D4A4BD-DF34-334D-812C-B9FA4289063B}" presName="vSp" presStyleCnt="0"/>
      <dgm:spPr/>
    </dgm:pt>
    <dgm:pt modelId="{78FD483F-E2AB-9A48-AE52-D4938EC7129B}" type="pres">
      <dgm:prSet presAssocID="{FCC52335-07B5-C14A-9151-E0C42634EEFA}" presName="horFlow" presStyleCnt="0"/>
      <dgm:spPr/>
    </dgm:pt>
    <dgm:pt modelId="{1CEE9977-041B-7041-AF64-A5C773B7D25A}" type="pres">
      <dgm:prSet presAssocID="{FCC52335-07B5-C14A-9151-E0C42634EEFA}" presName="bigChev" presStyleLbl="node1" presStyleIdx="1" presStyleCnt="4" custScaleX="150367"/>
      <dgm:spPr/>
      <dgm:t>
        <a:bodyPr/>
        <a:lstStyle/>
        <a:p>
          <a:endParaRPr lang="en-US"/>
        </a:p>
      </dgm:t>
    </dgm:pt>
    <dgm:pt modelId="{DAA80463-E576-5243-9A06-F9126C7A415D}" type="pres">
      <dgm:prSet presAssocID="{FCC52335-07B5-C14A-9151-E0C42634EEFA}" presName="vSp" presStyleCnt="0"/>
      <dgm:spPr/>
    </dgm:pt>
    <dgm:pt modelId="{8BEEFF75-34E7-FD4E-A118-16DF68CBA7DF}" type="pres">
      <dgm:prSet presAssocID="{28F314B9-0443-4845-8C72-6488BFD93164}" presName="horFlow" presStyleCnt="0"/>
      <dgm:spPr/>
    </dgm:pt>
    <dgm:pt modelId="{85179536-2394-6349-889D-C1C9DE624D25}" type="pres">
      <dgm:prSet presAssocID="{28F314B9-0443-4845-8C72-6488BFD93164}" presName="bigChev" presStyleLbl="node1" presStyleIdx="2" presStyleCnt="4" custScaleX="144747"/>
      <dgm:spPr/>
      <dgm:t>
        <a:bodyPr/>
        <a:lstStyle/>
        <a:p>
          <a:endParaRPr lang="en-US"/>
        </a:p>
      </dgm:t>
    </dgm:pt>
    <dgm:pt modelId="{BE7CE981-9F9C-D249-BCC2-CA67382254FB}" type="pres">
      <dgm:prSet presAssocID="{28F314B9-0443-4845-8C72-6488BFD93164}" presName="vSp" presStyleCnt="0"/>
      <dgm:spPr/>
    </dgm:pt>
    <dgm:pt modelId="{7A53D312-0CC1-1840-986C-0EED816E7767}" type="pres">
      <dgm:prSet presAssocID="{9EB23B7A-3049-0A4C-BF2A-DAF663436B55}" presName="horFlow" presStyleCnt="0"/>
      <dgm:spPr/>
    </dgm:pt>
    <dgm:pt modelId="{86401DAD-709F-2046-9359-06413065C9C6}" type="pres">
      <dgm:prSet presAssocID="{9EB23B7A-3049-0A4C-BF2A-DAF663436B55}" presName="bigChev" presStyleLbl="node1" presStyleIdx="3" presStyleCnt="4" custScaleX="150147"/>
      <dgm:spPr/>
      <dgm:t>
        <a:bodyPr/>
        <a:lstStyle/>
        <a:p>
          <a:endParaRPr lang="en-US"/>
        </a:p>
      </dgm:t>
    </dgm:pt>
  </dgm:ptLst>
  <dgm:cxnLst>
    <dgm:cxn modelId="{CECB46CE-087C-214B-A4B2-467586325D67}" type="presOf" srcId="{9EB23B7A-3049-0A4C-BF2A-DAF663436B55}" destId="{86401DAD-709F-2046-9359-06413065C9C6}" srcOrd="0" destOrd="0" presId="urn:microsoft.com/office/officeart/2005/8/layout/lProcess3"/>
    <dgm:cxn modelId="{92A73B95-4FA8-9E46-9B4C-9650E2ACDD2B}" type="presOf" srcId="{28F314B9-0443-4845-8C72-6488BFD93164}" destId="{85179536-2394-6349-889D-C1C9DE624D25}" srcOrd="0" destOrd="0" presId="urn:microsoft.com/office/officeart/2005/8/layout/lProcess3"/>
    <dgm:cxn modelId="{E22C7471-6246-9341-9686-4990550A4CA4}" type="presOf" srcId="{FCC52335-07B5-C14A-9151-E0C42634EEFA}" destId="{1CEE9977-041B-7041-AF64-A5C773B7D25A}" srcOrd="0" destOrd="0" presId="urn:microsoft.com/office/officeart/2005/8/layout/lProcess3"/>
    <dgm:cxn modelId="{90680C5C-E359-EA42-BFB5-1E3896B681B5}" srcId="{4C7A6D55-8312-1842-A97B-23058F3C18CF}" destId="{9EB23B7A-3049-0A4C-BF2A-DAF663436B55}" srcOrd="3" destOrd="0" parTransId="{1C2E80B9-0165-8142-91B9-586718F20D51}" sibTransId="{1E13002A-0D08-F54C-A749-1DD0AA6B989A}"/>
    <dgm:cxn modelId="{02CBF365-CB58-254F-8110-307839056F98}" srcId="{4C7A6D55-8312-1842-A97B-23058F3C18CF}" destId="{B5D4A4BD-DF34-334D-812C-B9FA4289063B}" srcOrd="0" destOrd="0" parTransId="{FF112105-CEFE-E948-8DBB-6E851E36C719}" sibTransId="{84E5FDD5-E710-B241-BC4B-C4FE0FE37480}"/>
    <dgm:cxn modelId="{86F33511-D7D0-F244-A9F8-F8A42953D40E}" srcId="{4C7A6D55-8312-1842-A97B-23058F3C18CF}" destId="{28F314B9-0443-4845-8C72-6488BFD93164}" srcOrd="2" destOrd="0" parTransId="{425399A0-2D71-3749-9F67-97370B24620F}" sibTransId="{7972A728-4C14-2146-8AE2-A088388F67E9}"/>
    <dgm:cxn modelId="{68C4C1D0-537B-E84F-9358-7118DB39669D}" type="presOf" srcId="{B5D4A4BD-DF34-334D-812C-B9FA4289063B}" destId="{298CD215-CBFC-6A45-A74F-7A36594E1F91}" srcOrd="0" destOrd="0" presId="urn:microsoft.com/office/officeart/2005/8/layout/lProcess3"/>
    <dgm:cxn modelId="{E1323599-B986-2F4F-8B59-60F3C289209F}" srcId="{4C7A6D55-8312-1842-A97B-23058F3C18CF}" destId="{FCC52335-07B5-C14A-9151-E0C42634EEFA}" srcOrd="1" destOrd="0" parTransId="{CDF2FE71-B63B-3242-A72D-79AC3C26D09A}" sibTransId="{7CC602AC-B3BE-2B4B-98D9-05DBDB3AD40F}"/>
    <dgm:cxn modelId="{921FD5DE-DAB5-804D-838A-B20A4AA673BD}" type="presOf" srcId="{4C7A6D55-8312-1842-A97B-23058F3C18CF}" destId="{3A95E06D-8AFF-F342-ACB3-6B947F0190ED}" srcOrd="0" destOrd="0" presId="urn:microsoft.com/office/officeart/2005/8/layout/lProcess3"/>
    <dgm:cxn modelId="{5430816F-7705-AA48-8AC9-7C9CEA030868}" type="presParOf" srcId="{3A95E06D-8AFF-F342-ACB3-6B947F0190ED}" destId="{ED62A745-D524-6746-B3B3-3FA26CF76726}" srcOrd="0" destOrd="0" presId="urn:microsoft.com/office/officeart/2005/8/layout/lProcess3"/>
    <dgm:cxn modelId="{31456CEF-3CB5-274B-9CB5-C4D0555F50B1}" type="presParOf" srcId="{ED62A745-D524-6746-B3B3-3FA26CF76726}" destId="{298CD215-CBFC-6A45-A74F-7A36594E1F91}" srcOrd="0" destOrd="0" presId="urn:microsoft.com/office/officeart/2005/8/layout/lProcess3"/>
    <dgm:cxn modelId="{1181416B-BC48-8E4E-B637-6ED4FC0A1867}" type="presParOf" srcId="{3A95E06D-8AFF-F342-ACB3-6B947F0190ED}" destId="{CAB3844A-3898-984A-8159-F25A6654F536}" srcOrd="1" destOrd="0" presId="urn:microsoft.com/office/officeart/2005/8/layout/lProcess3"/>
    <dgm:cxn modelId="{3A9E287B-DAF6-694F-8758-63CC860D99B5}" type="presParOf" srcId="{3A95E06D-8AFF-F342-ACB3-6B947F0190ED}" destId="{78FD483F-E2AB-9A48-AE52-D4938EC7129B}" srcOrd="2" destOrd="0" presId="urn:microsoft.com/office/officeart/2005/8/layout/lProcess3"/>
    <dgm:cxn modelId="{1B6B212A-E847-1D47-B0AF-09F2DC274B5A}" type="presParOf" srcId="{78FD483F-E2AB-9A48-AE52-D4938EC7129B}" destId="{1CEE9977-041B-7041-AF64-A5C773B7D25A}" srcOrd="0" destOrd="0" presId="urn:microsoft.com/office/officeart/2005/8/layout/lProcess3"/>
    <dgm:cxn modelId="{9F09C3FB-8B2E-DE43-BEEA-2446F178E810}" type="presParOf" srcId="{3A95E06D-8AFF-F342-ACB3-6B947F0190ED}" destId="{DAA80463-E576-5243-9A06-F9126C7A415D}" srcOrd="3" destOrd="0" presId="urn:microsoft.com/office/officeart/2005/8/layout/lProcess3"/>
    <dgm:cxn modelId="{5D64B037-261E-8C46-9AF5-62F441178C13}" type="presParOf" srcId="{3A95E06D-8AFF-F342-ACB3-6B947F0190ED}" destId="{8BEEFF75-34E7-FD4E-A118-16DF68CBA7DF}" srcOrd="4" destOrd="0" presId="urn:microsoft.com/office/officeart/2005/8/layout/lProcess3"/>
    <dgm:cxn modelId="{1C790B08-54CE-2743-9351-715F8C56E2C4}" type="presParOf" srcId="{8BEEFF75-34E7-FD4E-A118-16DF68CBA7DF}" destId="{85179536-2394-6349-889D-C1C9DE624D25}" srcOrd="0" destOrd="0" presId="urn:microsoft.com/office/officeart/2005/8/layout/lProcess3"/>
    <dgm:cxn modelId="{835AA9F9-A2C1-8C40-9DB7-C9ED73C38B12}" type="presParOf" srcId="{3A95E06D-8AFF-F342-ACB3-6B947F0190ED}" destId="{BE7CE981-9F9C-D249-BCC2-CA67382254FB}" srcOrd="5" destOrd="0" presId="urn:microsoft.com/office/officeart/2005/8/layout/lProcess3"/>
    <dgm:cxn modelId="{5BA16426-1E98-5348-8485-285D8F41FCCA}" type="presParOf" srcId="{3A95E06D-8AFF-F342-ACB3-6B947F0190ED}" destId="{7A53D312-0CC1-1840-986C-0EED816E7767}" srcOrd="6" destOrd="0" presId="urn:microsoft.com/office/officeart/2005/8/layout/lProcess3"/>
    <dgm:cxn modelId="{34C65CCD-BEC7-8F47-9031-24F461466D5D}" type="presParOf" srcId="{7A53D312-0CC1-1840-986C-0EED816E7767}" destId="{86401DAD-709F-2046-9359-06413065C9C6}" srcOrd="0" destOrd="0" presId="urn:microsoft.com/office/officeart/2005/8/layout/lProcess3"/>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32D97-E792-2E44-AC4B-3899C40FE7D5}">
      <dsp:nvSpPr>
        <dsp:cNvPr id="0" name=""/>
        <dsp:cNvSpPr/>
      </dsp:nvSpPr>
      <dsp:spPr>
        <a:xfrm>
          <a:off x="785072" y="1968"/>
          <a:ext cx="3050053" cy="1220021"/>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bg1"/>
              </a:solidFill>
            </a:rPr>
            <a:t>I’m going to do a bimanual exam </a:t>
          </a:r>
        </a:p>
      </dsp:txBody>
      <dsp:txXfrm>
        <a:off x="1395083" y="1968"/>
        <a:ext cx="1830032" cy="1220021"/>
      </dsp:txXfrm>
    </dsp:sp>
    <dsp:sp modelId="{358F2427-4E92-0641-8EB4-F2EB4CDA52DC}">
      <dsp:nvSpPr>
        <dsp:cNvPr id="0" name=""/>
        <dsp:cNvSpPr/>
      </dsp:nvSpPr>
      <dsp:spPr>
        <a:xfrm>
          <a:off x="785072" y="1392793"/>
          <a:ext cx="3050053" cy="1220021"/>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bg1"/>
              </a:solidFill>
            </a:rPr>
            <a:t>I’m going to inject the medicine</a:t>
          </a:r>
        </a:p>
      </dsp:txBody>
      <dsp:txXfrm>
        <a:off x="1395083" y="1392793"/>
        <a:ext cx="1830032" cy="1220021"/>
      </dsp:txXfrm>
    </dsp:sp>
    <dsp:sp modelId="{829E11AB-483E-8A44-A35C-45D6ECC9C23C}">
      <dsp:nvSpPr>
        <dsp:cNvPr id="0" name=""/>
        <dsp:cNvSpPr/>
      </dsp:nvSpPr>
      <dsp:spPr>
        <a:xfrm>
          <a:off x="785072" y="2783617"/>
          <a:ext cx="3050053" cy="1220021"/>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bg1"/>
              </a:solidFill>
            </a:rPr>
            <a:t>You’re going to feel a Pinch/poke</a:t>
          </a:r>
        </a:p>
      </dsp:txBody>
      <dsp:txXfrm>
        <a:off x="1395083" y="2783617"/>
        <a:ext cx="1830032" cy="1220021"/>
      </dsp:txXfrm>
    </dsp:sp>
    <dsp:sp modelId="{7CA40DDB-AC00-0048-8022-213F35448570}">
      <dsp:nvSpPr>
        <dsp:cNvPr id="0" name=""/>
        <dsp:cNvSpPr/>
      </dsp:nvSpPr>
      <dsp:spPr>
        <a:xfrm>
          <a:off x="785072" y="4174441"/>
          <a:ext cx="3050053" cy="1220021"/>
        </a:xfrm>
        <a:prstGeom prst="chevron">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lvl="0" algn="ctr" defTabSz="977900">
            <a:lnSpc>
              <a:spcPct val="90000"/>
            </a:lnSpc>
            <a:spcBef>
              <a:spcPct val="0"/>
            </a:spcBef>
            <a:spcAft>
              <a:spcPct val="35000"/>
            </a:spcAft>
          </a:pPr>
          <a:r>
            <a:rPr lang="en-US" sz="2200" kern="1200">
              <a:solidFill>
                <a:schemeClr val="bg1"/>
              </a:solidFill>
            </a:rPr>
            <a:t>Relax your bottom</a:t>
          </a:r>
        </a:p>
      </dsp:txBody>
      <dsp:txXfrm>
        <a:off x="1395083" y="4174441"/>
        <a:ext cx="1830032" cy="1220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CD215-CBFC-6A45-A74F-7A36594E1F91}">
      <dsp:nvSpPr>
        <dsp:cNvPr id="0" name=""/>
        <dsp:cNvSpPr/>
      </dsp:nvSpPr>
      <dsp:spPr>
        <a:xfrm>
          <a:off x="1" y="156340"/>
          <a:ext cx="4361948" cy="1160347"/>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I’m going to place two fingers inside</a:t>
          </a:r>
        </a:p>
      </dsp:txBody>
      <dsp:txXfrm>
        <a:off x="580175" y="156340"/>
        <a:ext cx="3201601" cy="1160347"/>
      </dsp:txXfrm>
    </dsp:sp>
    <dsp:sp modelId="{1CEE9977-041B-7041-AF64-A5C773B7D25A}">
      <dsp:nvSpPr>
        <dsp:cNvPr id="0" name=""/>
        <dsp:cNvSpPr/>
      </dsp:nvSpPr>
      <dsp:spPr>
        <a:xfrm>
          <a:off x="1" y="1479136"/>
          <a:ext cx="4361948" cy="1160347"/>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In a moment I’ll place the numbing medicine</a:t>
          </a:r>
        </a:p>
      </dsp:txBody>
      <dsp:txXfrm>
        <a:off x="580175" y="1479136"/>
        <a:ext cx="3201601" cy="1160347"/>
      </dsp:txXfrm>
    </dsp:sp>
    <dsp:sp modelId="{85179536-2394-6349-889D-C1C9DE624D25}">
      <dsp:nvSpPr>
        <dsp:cNvPr id="0" name=""/>
        <dsp:cNvSpPr/>
      </dsp:nvSpPr>
      <dsp:spPr>
        <a:xfrm>
          <a:off x="1" y="2801932"/>
          <a:ext cx="4198920" cy="1160347"/>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“you might feel this or you might not”</a:t>
          </a:r>
        </a:p>
      </dsp:txBody>
      <dsp:txXfrm>
        <a:off x="580175" y="2801932"/>
        <a:ext cx="3038573" cy="1160347"/>
      </dsp:txXfrm>
    </dsp:sp>
    <dsp:sp modelId="{86401DAD-709F-2046-9359-06413065C9C6}">
      <dsp:nvSpPr>
        <dsp:cNvPr id="0" name=""/>
        <dsp:cNvSpPr/>
      </dsp:nvSpPr>
      <dsp:spPr>
        <a:xfrm>
          <a:off x="1" y="4124728"/>
          <a:ext cx="4355566" cy="1160347"/>
        </a:xfrm>
        <a:prstGeom prst="chevron">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en-US" sz="2800" kern="1200" dirty="0"/>
            <a:t>Can you make your bottom soft and heavy on the table</a:t>
          </a:r>
        </a:p>
      </dsp:txBody>
      <dsp:txXfrm>
        <a:off x="580175" y="4124728"/>
        <a:ext cx="3195219" cy="116034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30EDA0-00C2-8548-ABE3-331A976184C0}" type="datetimeFigureOut">
              <a:rPr lang="en-US" smtClean="0"/>
              <a:t>7/10/2019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44030-4CA6-7947-AB8B-AA9BF6D1A682}" type="slidenum">
              <a:rPr lang="en-US" smtClean="0"/>
              <a:t>‹#›</a:t>
            </a:fld>
            <a:endParaRPr lang="en-US"/>
          </a:p>
        </p:txBody>
      </p:sp>
    </p:spTree>
    <p:extLst>
      <p:ext uri="{BB962C8B-B14F-4D97-AF65-F5344CB8AC3E}">
        <p14:creationId xmlns:p14="http://schemas.microsoft.com/office/powerpoint/2010/main" val="38418112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veonline.org/caring-survivors-reducing-anxiety-pain-gynecological-exams-procedur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feministmidwife.com/2016/11/02/empowering-gynecologic-exams-speculum-care-without-stirrups/%23ixzz4z8mxowo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feministmidwife.com/2016/11/02/empowering-gynecologic-exams-speculum-care-without-stirrups/%23ixzz4z8mxowoY"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4AA159F-1719-4649-83C7-8FA52F1C97BC}" type="slidenum">
              <a:rPr lang="en-US" smtClean="0"/>
              <a:t>1</a:t>
            </a:fld>
            <a:endParaRPr lang="en-US"/>
          </a:p>
        </p:txBody>
      </p:sp>
    </p:spTree>
    <p:extLst>
      <p:ext uri="{BB962C8B-B14F-4D97-AF65-F5344CB8AC3E}">
        <p14:creationId xmlns:p14="http://schemas.microsoft.com/office/powerpoint/2010/main" val="2012373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a:t>
            </a:r>
          </a:p>
          <a:p>
            <a:endParaRPr lang="en-US" baseline="0" dirty="0"/>
          </a:p>
        </p:txBody>
      </p:sp>
      <p:sp>
        <p:nvSpPr>
          <p:cNvPr id="4" name="Slide Number Placeholder 3"/>
          <p:cNvSpPr>
            <a:spLocks noGrp="1"/>
          </p:cNvSpPr>
          <p:nvPr>
            <p:ph type="sldNum" sz="quarter" idx="10"/>
          </p:nvPr>
        </p:nvSpPr>
        <p:spPr/>
        <p:txBody>
          <a:bodyPr/>
          <a:lstStyle/>
          <a:p>
            <a:fld id="{54AA159F-1719-4649-83C7-8FA52F1C97BC}" type="slidenum">
              <a:rPr lang="en-US" smtClean="0"/>
              <a:t>11</a:t>
            </a:fld>
            <a:endParaRPr lang="en-US"/>
          </a:p>
        </p:txBody>
      </p:sp>
    </p:spTree>
    <p:extLst>
      <p:ext uri="{BB962C8B-B14F-4D97-AF65-F5344CB8AC3E}">
        <p14:creationId xmlns:p14="http://schemas.microsoft.com/office/powerpoint/2010/main" val="161463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Cassell</a:t>
            </a:r>
            <a:r>
              <a:rPr lang="en-US" dirty="0"/>
              <a:t>, E. J. (1999). Diagnosing suffering: a perspective. Annals of Internal Medicine, 131(7), 531-534.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Cassell</a:t>
            </a:r>
            <a:r>
              <a:rPr lang="en-US" dirty="0"/>
              <a:t>, E. J. (1991). Recognizing suffering. The Hastings Center Report, 21(3), 24-31.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12</a:t>
            </a:fld>
            <a:endParaRPr lang="en-US"/>
          </a:p>
        </p:txBody>
      </p:sp>
    </p:spTree>
    <p:extLst>
      <p:ext uri="{BB962C8B-B14F-4D97-AF65-F5344CB8AC3E}">
        <p14:creationId xmlns:p14="http://schemas.microsoft.com/office/powerpoint/2010/main" val="328423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4AA159F-1719-4649-83C7-8FA52F1C97BC}" type="slidenum">
              <a:rPr lang="en-US" smtClean="0"/>
              <a:t>13</a:t>
            </a:fld>
            <a:endParaRPr lang="en-US"/>
          </a:p>
        </p:txBody>
      </p:sp>
    </p:spTree>
    <p:extLst>
      <p:ext uri="{BB962C8B-B14F-4D97-AF65-F5344CB8AC3E}">
        <p14:creationId xmlns:p14="http://schemas.microsoft.com/office/powerpoint/2010/main" val="380641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Hilden M, </a:t>
            </a:r>
            <a:r>
              <a:rPr lang="en-US" dirty="0" err="1"/>
              <a:t>Sidenius</a:t>
            </a:r>
            <a:r>
              <a:rPr lang="en-US" dirty="0"/>
              <a:t> K, </a:t>
            </a:r>
            <a:r>
              <a:rPr lang="en-US" dirty="0" err="1"/>
              <a:t>Langhoff</a:t>
            </a:r>
            <a:r>
              <a:rPr lang="en-US" dirty="0"/>
              <a:t>-Roos et al.  Women’s experiences of the gynecologic examination:  factors associated with discomfort</a:t>
            </a:r>
          </a:p>
        </p:txBody>
      </p:sp>
      <p:sp>
        <p:nvSpPr>
          <p:cNvPr id="4" name="Slide Number Placeholder 3"/>
          <p:cNvSpPr>
            <a:spLocks noGrp="1"/>
          </p:cNvSpPr>
          <p:nvPr>
            <p:ph type="sldNum" sz="quarter" idx="10"/>
          </p:nvPr>
        </p:nvSpPr>
        <p:spPr/>
        <p:txBody>
          <a:bodyPr/>
          <a:lstStyle/>
          <a:p>
            <a:fld id="{54AA159F-1719-4649-83C7-8FA52F1C97BC}" type="slidenum">
              <a:rPr lang="en-US" smtClean="0"/>
              <a:t>14</a:t>
            </a:fld>
            <a:endParaRPr lang="en-US"/>
          </a:p>
        </p:txBody>
      </p:sp>
    </p:spTree>
    <p:extLst>
      <p:ext uri="{BB962C8B-B14F-4D97-AF65-F5344CB8AC3E}">
        <p14:creationId xmlns:p14="http://schemas.microsoft.com/office/powerpoint/2010/main" val="1041230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15</a:t>
            </a:fld>
            <a:endParaRPr lang="en-US"/>
          </a:p>
        </p:txBody>
      </p:sp>
    </p:spTree>
    <p:extLst>
      <p:ext uri="{BB962C8B-B14F-4D97-AF65-F5344CB8AC3E}">
        <p14:creationId xmlns:p14="http://schemas.microsoft.com/office/powerpoint/2010/main" val="3314416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54AA159F-1719-4649-83C7-8FA52F1C97BC}" type="slidenum">
              <a:rPr lang="en-US" smtClean="0"/>
              <a:t>16</a:t>
            </a:fld>
            <a:endParaRPr lang="en-US"/>
          </a:p>
        </p:txBody>
      </p:sp>
    </p:spTree>
    <p:extLst>
      <p:ext uri="{BB962C8B-B14F-4D97-AF65-F5344CB8AC3E}">
        <p14:creationId xmlns:p14="http://schemas.microsoft.com/office/powerpoint/2010/main" val="3265289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AA159F-1719-4649-83C7-8FA52F1C97BC}" type="slidenum">
              <a:rPr lang="en-US" smtClean="0"/>
              <a:t>17</a:t>
            </a:fld>
            <a:endParaRPr lang="en-US"/>
          </a:p>
        </p:txBody>
      </p:sp>
    </p:spTree>
    <p:extLst>
      <p:ext uri="{BB962C8B-B14F-4D97-AF65-F5344CB8AC3E}">
        <p14:creationId xmlns:p14="http://schemas.microsoft.com/office/powerpoint/2010/main" val="3339940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18</a:t>
            </a:fld>
            <a:endParaRPr lang="en-US"/>
          </a:p>
        </p:txBody>
      </p:sp>
    </p:spTree>
    <p:extLst>
      <p:ext uri="{BB962C8B-B14F-4D97-AF65-F5344CB8AC3E}">
        <p14:creationId xmlns:p14="http://schemas.microsoft.com/office/powerpoint/2010/main" val="469386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19</a:t>
            </a:fld>
            <a:endParaRPr lang="en-US"/>
          </a:p>
        </p:txBody>
      </p:sp>
    </p:spTree>
    <p:extLst>
      <p:ext uri="{BB962C8B-B14F-4D97-AF65-F5344CB8AC3E}">
        <p14:creationId xmlns:p14="http://schemas.microsoft.com/office/powerpoint/2010/main" val="1606803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44030-4CA6-7947-AB8B-AA9BF6D1A682}" type="slidenum">
              <a:rPr lang="en-US" smtClean="0"/>
              <a:t>20</a:t>
            </a:fld>
            <a:endParaRPr lang="en-US"/>
          </a:p>
        </p:txBody>
      </p:sp>
    </p:spTree>
    <p:extLst>
      <p:ext uri="{BB962C8B-B14F-4D97-AF65-F5344CB8AC3E}">
        <p14:creationId xmlns:p14="http://schemas.microsoft.com/office/powerpoint/2010/main" val="1030744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Landau:  </a:t>
            </a:r>
            <a:r>
              <a:rPr lang="en-US" dirty="0">
                <a:hlinkClick r:id="rId3"/>
              </a:rPr>
              <a:t>https://hiveonline.org/caring-survivors-reducing-anxiety-pain-gynecological-exams-procedures/</a:t>
            </a:r>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a:t>
            </a:fld>
            <a:endParaRPr lang="en-US"/>
          </a:p>
        </p:txBody>
      </p:sp>
    </p:spTree>
    <p:extLst>
      <p:ext uri="{BB962C8B-B14F-4D97-AF65-F5344CB8AC3E}">
        <p14:creationId xmlns:p14="http://schemas.microsoft.com/office/powerpoint/2010/main" val="2302486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21</a:t>
            </a:fld>
            <a:endParaRPr lang="en-US"/>
          </a:p>
        </p:txBody>
      </p:sp>
    </p:spTree>
    <p:extLst>
      <p:ext uri="{BB962C8B-B14F-4D97-AF65-F5344CB8AC3E}">
        <p14:creationId xmlns:p14="http://schemas.microsoft.com/office/powerpoint/2010/main" val="120332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22</a:t>
            </a:fld>
            <a:endParaRPr lang="en-US"/>
          </a:p>
        </p:txBody>
      </p:sp>
    </p:spTree>
    <p:extLst>
      <p:ext uri="{BB962C8B-B14F-4D97-AF65-F5344CB8AC3E}">
        <p14:creationId xmlns:p14="http://schemas.microsoft.com/office/powerpoint/2010/main" val="3672240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23</a:t>
            </a:fld>
            <a:endParaRPr lang="en-US"/>
          </a:p>
        </p:txBody>
      </p:sp>
    </p:spTree>
    <p:extLst>
      <p:ext uri="{BB962C8B-B14F-4D97-AF65-F5344CB8AC3E}">
        <p14:creationId xmlns:p14="http://schemas.microsoft.com/office/powerpoint/2010/main" val="12359895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baseline="0" dirty="0"/>
          </a:p>
          <a:p>
            <a:endParaRPr lang="en-US" baseline="0" dirty="0"/>
          </a:p>
          <a:p>
            <a:r>
              <a:rPr lang="en-US" baseline="0" dirty="0"/>
              <a:t>Wright D, Fenwick J et al.  Speculum self-insertion: a pilot study.  J </a:t>
            </a:r>
            <a:r>
              <a:rPr lang="en-US" baseline="0" dirty="0" err="1"/>
              <a:t>Clin</a:t>
            </a:r>
            <a:r>
              <a:rPr lang="en-US" baseline="0" dirty="0"/>
              <a:t> </a:t>
            </a:r>
            <a:r>
              <a:rPr lang="en-US" baseline="0" dirty="0" err="1"/>
              <a:t>Nurs</a:t>
            </a:r>
            <a:r>
              <a:rPr lang="en-US" baseline="0" dirty="0"/>
              <a:t> 2005</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24</a:t>
            </a:fld>
            <a:endParaRPr lang="en-US"/>
          </a:p>
        </p:txBody>
      </p:sp>
    </p:spTree>
    <p:extLst>
      <p:ext uri="{BB962C8B-B14F-4D97-AF65-F5344CB8AC3E}">
        <p14:creationId xmlns:p14="http://schemas.microsoft.com/office/powerpoint/2010/main" val="254673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26</a:t>
            </a:fld>
            <a:endParaRPr lang="en-US"/>
          </a:p>
        </p:txBody>
      </p:sp>
    </p:spTree>
    <p:extLst>
      <p:ext uri="{BB962C8B-B14F-4D97-AF65-F5344CB8AC3E}">
        <p14:creationId xmlns:p14="http://schemas.microsoft.com/office/powerpoint/2010/main" val="4210253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27</a:t>
            </a:fld>
            <a:endParaRPr lang="en-US"/>
          </a:p>
        </p:txBody>
      </p:sp>
    </p:spTree>
    <p:extLst>
      <p:ext uri="{BB962C8B-B14F-4D97-AF65-F5344CB8AC3E}">
        <p14:creationId xmlns:p14="http://schemas.microsoft.com/office/powerpoint/2010/main" val="290879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28</a:t>
            </a:fld>
            <a:endParaRPr lang="en-US"/>
          </a:p>
        </p:txBody>
      </p:sp>
    </p:spTree>
    <p:extLst>
      <p:ext uri="{BB962C8B-B14F-4D97-AF65-F5344CB8AC3E}">
        <p14:creationId xmlns:p14="http://schemas.microsoft.com/office/powerpoint/2010/main" val="3655540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This is at around 32 minutes here:  https://</a:t>
            </a:r>
            <a:r>
              <a:rPr lang="en-US" baseline="0" dirty="0" err="1"/>
              <a:t>www.youtube.com</a:t>
            </a:r>
            <a:r>
              <a:rPr lang="en-US" baseline="0" dirty="0"/>
              <a:t>/</a:t>
            </a:r>
            <a:r>
              <a:rPr lang="en-US" baseline="0" dirty="0" err="1"/>
              <a:t>watch?v</a:t>
            </a:r>
            <a:r>
              <a:rPr lang="en-US" baseline="0" dirty="0"/>
              <a:t>=m5mhVJ1lI7o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29</a:t>
            </a:fld>
            <a:endParaRPr lang="en-US"/>
          </a:p>
        </p:txBody>
      </p:sp>
    </p:spTree>
    <p:extLst>
      <p:ext uri="{BB962C8B-B14F-4D97-AF65-F5344CB8AC3E}">
        <p14:creationId xmlns:p14="http://schemas.microsoft.com/office/powerpoint/2010/main" val="1221691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31</a:t>
            </a:fld>
            <a:endParaRPr lang="en-US"/>
          </a:p>
        </p:txBody>
      </p:sp>
    </p:spTree>
    <p:extLst>
      <p:ext uri="{BB962C8B-B14F-4D97-AF65-F5344CB8AC3E}">
        <p14:creationId xmlns:p14="http://schemas.microsoft.com/office/powerpoint/2010/main" val="868050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See Feminist </a:t>
            </a:r>
            <a:r>
              <a:rPr lang="en-US" dirty="0" err="1"/>
              <a:t>Midwfe</a:t>
            </a:r>
            <a:r>
              <a:rPr lang="en-US" dirty="0"/>
              <a:t> 12 ways to be a feminist healthcare provider</a:t>
            </a:r>
          </a:p>
          <a:p>
            <a:endParaRPr lang="en-US" dirty="0"/>
          </a:p>
          <a:p>
            <a:pPr lvl="1"/>
            <a:r>
              <a:rPr lang="en-US" dirty="0"/>
              <a:t>“Please scoot your bottom/hips to the edge of the table”</a:t>
            </a:r>
          </a:p>
          <a:p>
            <a:pPr lvl="1"/>
            <a:r>
              <a:rPr lang="en-US" dirty="0"/>
              <a:t>“When you’re ready bring your knees out to where my hands are”</a:t>
            </a:r>
          </a:p>
          <a:p>
            <a:pPr lvl="1"/>
            <a:r>
              <a:rPr lang="en-US" dirty="0"/>
              <a:t>“As best as you can allow your body to sink into the table”</a:t>
            </a:r>
          </a:p>
          <a:p>
            <a:pPr lvl="1"/>
            <a:r>
              <a:rPr lang="en-US" dirty="0"/>
              <a:t>“If you need a break you can say wait and I will pause”</a:t>
            </a:r>
          </a:p>
          <a:p>
            <a:pPr lvl="1"/>
            <a:r>
              <a:rPr lang="en-US" dirty="0"/>
              <a:t>If things are too uncomfortable, I will pause and we’ll figure out together how to make it easier for you</a:t>
            </a:r>
          </a:p>
          <a:p>
            <a:endParaRPr lang="en-US" dirty="0"/>
          </a:p>
        </p:txBody>
      </p:sp>
      <p:sp>
        <p:nvSpPr>
          <p:cNvPr id="4" name="Slide Number Placeholder 3"/>
          <p:cNvSpPr>
            <a:spLocks noGrp="1"/>
          </p:cNvSpPr>
          <p:nvPr>
            <p:ph type="sldNum" sz="quarter" idx="5"/>
          </p:nvPr>
        </p:nvSpPr>
        <p:spPr/>
        <p:txBody>
          <a:bodyPr/>
          <a:lstStyle/>
          <a:p>
            <a:fld id="{54AA159F-1719-4649-83C7-8FA52F1C97BC}" type="slidenum">
              <a:rPr lang="en-US" smtClean="0"/>
              <a:t>32</a:t>
            </a:fld>
            <a:endParaRPr lang="en-US"/>
          </a:p>
        </p:txBody>
      </p:sp>
    </p:spTree>
    <p:extLst>
      <p:ext uri="{BB962C8B-B14F-4D97-AF65-F5344CB8AC3E}">
        <p14:creationId xmlns:p14="http://schemas.microsoft.com/office/powerpoint/2010/main" val="1653524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44030-4CA6-7947-AB8B-AA9BF6D1A682}" type="slidenum">
              <a:rPr lang="en-US" smtClean="0"/>
              <a:t>4</a:t>
            </a:fld>
            <a:endParaRPr lang="en-US"/>
          </a:p>
        </p:txBody>
      </p:sp>
    </p:spTree>
    <p:extLst>
      <p:ext uri="{BB962C8B-B14F-4D97-AF65-F5344CB8AC3E}">
        <p14:creationId xmlns:p14="http://schemas.microsoft.com/office/powerpoint/2010/main" val="536289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33</a:t>
            </a:fld>
            <a:endParaRPr lang="en-US"/>
          </a:p>
        </p:txBody>
      </p:sp>
    </p:spTree>
    <p:extLst>
      <p:ext uri="{BB962C8B-B14F-4D97-AF65-F5344CB8AC3E}">
        <p14:creationId xmlns:p14="http://schemas.microsoft.com/office/powerpoint/2010/main" val="284391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34</a:t>
            </a:fld>
            <a:endParaRPr lang="en-US"/>
          </a:p>
        </p:txBody>
      </p:sp>
    </p:spTree>
    <p:extLst>
      <p:ext uri="{BB962C8B-B14F-4D97-AF65-F5344CB8AC3E}">
        <p14:creationId xmlns:p14="http://schemas.microsoft.com/office/powerpoint/2010/main" val="3164929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35</a:t>
            </a:fld>
            <a:endParaRPr lang="en-US"/>
          </a:p>
        </p:txBody>
      </p:sp>
    </p:spTree>
    <p:extLst>
      <p:ext uri="{BB962C8B-B14F-4D97-AF65-F5344CB8AC3E}">
        <p14:creationId xmlns:p14="http://schemas.microsoft.com/office/powerpoint/2010/main" val="3772020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A159F-1719-4649-83C7-8FA52F1C97BC}" type="slidenum">
              <a:rPr lang="en-US" smtClean="0"/>
              <a:t>36</a:t>
            </a:fld>
            <a:endParaRPr lang="en-US"/>
          </a:p>
        </p:txBody>
      </p:sp>
    </p:spTree>
    <p:extLst>
      <p:ext uri="{BB962C8B-B14F-4D97-AF65-F5344CB8AC3E}">
        <p14:creationId xmlns:p14="http://schemas.microsoft.com/office/powerpoint/2010/main" val="396728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37</a:t>
            </a:fld>
            <a:endParaRPr lang="en-US"/>
          </a:p>
        </p:txBody>
      </p:sp>
    </p:spTree>
    <p:extLst>
      <p:ext uri="{BB962C8B-B14F-4D97-AF65-F5344CB8AC3E}">
        <p14:creationId xmlns:p14="http://schemas.microsoft.com/office/powerpoint/2010/main" val="1801079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38</a:t>
            </a:fld>
            <a:endParaRPr lang="en-US"/>
          </a:p>
        </p:txBody>
      </p:sp>
    </p:spTree>
    <p:extLst>
      <p:ext uri="{BB962C8B-B14F-4D97-AF65-F5344CB8AC3E}">
        <p14:creationId xmlns:p14="http://schemas.microsoft.com/office/powerpoint/2010/main" val="2566596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http://www.feministmidwife.com/2016/11/02/empowering-gynecologic-exams-speculum-care-without-stirrups/#ixzz4z8mxowoY</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39</a:t>
            </a:fld>
            <a:endParaRPr lang="en-US"/>
          </a:p>
        </p:txBody>
      </p:sp>
    </p:spTree>
    <p:extLst>
      <p:ext uri="{BB962C8B-B14F-4D97-AF65-F5344CB8AC3E}">
        <p14:creationId xmlns:p14="http://schemas.microsoft.com/office/powerpoint/2010/main" val="3293005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40</a:t>
            </a:fld>
            <a:endParaRPr lang="en-US"/>
          </a:p>
        </p:txBody>
      </p:sp>
    </p:spTree>
    <p:extLst>
      <p:ext uri="{BB962C8B-B14F-4D97-AF65-F5344CB8AC3E}">
        <p14:creationId xmlns:p14="http://schemas.microsoft.com/office/powerpoint/2010/main" val="36826344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41</a:t>
            </a:fld>
            <a:endParaRPr lang="en-US"/>
          </a:p>
        </p:txBody>
      </p:sp>
    </p:spTree>
    <p:extLst>
      <p:ext uri="{BB962C8B-B14F-4D97-AF65-F5344CB8AC3E}">
        <p14:creationId xmlns:p14="http://schemas.microsoft.com/office/powerpoint/2010/main" val="678928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42</a:t>
            </a:fld>
            <a:endParaRPr lang="en-US"/>
          </a:p>
        </p:txBody>
      </p:sp>
    </p:spTree>
    <p:extLst>
      <p:ext uri="{BB962C8B-B14F-4D97-AF65-F5344CB8AC3E}">
        <p14:creationId xmlns:p14="http://schemas.microsoft.com/office/powerpoint/2010/main" val="367249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5</a:t>
            </a:fld>
            <a:endParaRPr lang="en-US"/>
          </a:p>
        </p:txBody>
      </p:sp>
    </p:spTree>
    <p:extLst>
      <p:ext uri="{BB962C8B-B14F-4D97-AF65-F5344CB8AC3E}">
        <p14:creationId xmlns:p14="http://schemas.microsoft.com/office/powerpoint/2010/main" val="16431991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43</a:t>
            </a:fld>
            <a:endParaRPr lang="en-US"/>
          </a:p>
        </p:txBody>
      </p:sp>
    </p:spTree>
    <p:extLst>
      <p:ext uri="{BB962C8B-B14F-4D97-AF65-F5344CB8AC3E}">
        <p14:creationId xmlns:p14="http://schemas.microsoft.com/office/powerpoint/2010/main" val="3956579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44</a:t>
            </a:fld>
            <a:endParaRPr lang="en-US"/>
          </a:p>
        </p:txBody>
      </p:sp>
    </p:spTree>
    <p:extLst>
      <p:ext uri="{BB962C8B-B14F-4D97-AF65-F5344CB8AC3E}">
        <p14:creationId xmlns:p14="http://schemas.microsoft.com/office/powerpoint/2010/main" val="32947013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44030-4CA6-7947-AB8B-AA9BF6D1A682}" type="slidenum">
              <a:rPr lang="en-US" smtClean="0"/>
              <a:t>45</a:t>
            </a:fld>
            <a:endParaRPr lang="en-US"/>
          </a:p>
        </p:txBody>
      </p:sp>
    </p:spTree>
    <p:extLst>
      <p:ext uri="{BB962C8B-B14F-4D97-AF65-F5344CB8AC3E}">
        <p14:creationId xmlns:p14="http://schemas.microsoft.com/office/powerpoint/2010/main" val="2582481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baseline="0" dirty="0"/>
              <a:t>This is a great ted talk:  https://</a:t>
            </a:r>
            <a:r>
              <a:rPr lang="en-US" baseline="0" dirty="0" err="1"/>
              <a:t>www.youtube.com</a:t>
            </a:r>
            <a:r>
              <a:rPr lang="en-US" baseline="0" dirty="0"/>
              <a:t>/</a:t>
            </a:r>
            <a:r>
              <a:rPr lang="en-US" baseline="0" dirty="0" err="1"/>
              <a:t>watch?v</a:t>
            </a:r>
            <a:r>
              <a:rPr lang="en-US" baseline="0" dirty="0"/>
              <a:t>=S9TqiOWTi18</a:t>
            </a:r>
            <a:endParaRPr lang="en-US" dirty="0"/>
          </a:p>
          <a:p>
            <a:endParaRPr lang="en-US" dirty="0"/>
          </a:p>
          <a:p>
            <a:r>
              <a:rPr lang="en-US" dirty="0"/>
              <a:t>https://</a:t>
            </a:r>
            <a:r>
              <a:rPr lang="en-US" dirty="0" err="1"/>
              <a:t>www.medscape.com</a:t>
            </a:r>
            <a:r>
              <a:rPr lang="en-US" dirty="0"/>
              <a:t>/</a:t>
            </a:r>
            <a:r>
              <a:rPr lang="en-US" dirty="0" err="1"/>
              <a:t>viewarticle</a:t>
            </a:r>
            <a:r>
              <a:rPr lang="en-US" dirty="0"/>
              <a:t>/830414?pa=ORYv86klIKJvs3LvgmVl1Jr1btE373BjM69W3LYXJHc%2BKDAP%2FpD85aLZS7rY443d8SIvl8zjYv73GUyW5rsbWA%3D%3D</a:t>
            </a:r>
          </a:p>
          <a:p>
            <a:endParaRPr lang="en-US" dirty="0"/>
          </a:p>
          <a:p>
            <a:r>
              <a:rPr lang="en-US" dirty="0"/>
              <a:t>http://</a:t>
            </a:r>
            <a:r>
              <a:rPr lang="en-US" dirty="0" err="1"/>
              <a:t>www.needlephobia.com</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46</a:t>
            </a:fld>
            <a:endParaRPr lang="en-US"/>
          </a:p>
        </p:txBody>
      </p:sp>
    </p:spTree>
    <p:extLst>
      <p:ext uri="{BB962C8B-B14F-4D97-AF65-F5344CB8AC3E}">
        <p14:creationId xmlns:p14="http://schemas.microsoft.com/office/powerpoint/2010/main" val="10932623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http://www.feministmidwife.com/2016/11/02/empowering-gynecologic-exams-speculum-care-without-stirrups/#ixzz4z8mxowoY</a:t>
            </a:r>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48</a:t>
            </a:fld>
            <a:endParaRPr lang="en-US"/>
          </a:p>
        </p:txBody>
      </p:sp>
    </p:spTree>
    <p:extLst>
      <p:ext uri="{BB962C8B-B14F-4D97-AF65-F5344CB8AC3E}">
        <p14:creationId xmlns:p14="http://schemas.microsoft.com/office/powerpoint/2010/main" val="40894318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A159F-1719-4649-83C7-8FA52F1C97BC}" type="slidenum">
              <a:rPr lang="en-US" smtClean="0"/>
              <a:t>49</a:t>
            </a:fld>
            <a:endParaRPr lang="en-US"/>
          </a:p>
        </p:txBody>
      </p:sp>
    </p:spTree>
    <p:extLst>
      <p:ext uri="{BB962C8B-B14F-4D97-AF65-F5344CB8AC3E}">
        <p14:creationId xmlns:p14="http://schemas.microsoft.com/office/powerpoint/2010/main" val="857662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A159F-1719-4649-83C7-8FA52F1C97BC}" type="slidenum">
              <a:rPr lang="en-US" smtClean="0"/>
              <a:t>50</a:t>
            </a:fld>
            <a:endParaRPr lang="en-US"/>
          </a:p>
        </p:txBody>
      </p:sp>
    </p:spTree>
    <p:extLst>
      <p:ext uri="{BB962C8B-B14F-4D97-AF65-F5344CB8AC3E}">
        <p14:creationId xmlns:p14="http://schemas.microsoft.com/office/powerpoint/2010/main" val="1003645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A159F-1719-4649-83C7-8FA52F1C97BC}" type="slidenum">
              <a:rPr lang="en-US" smtClean="0"/>
              <a:t>51</a:t>
            </a:fld>
            <a:endParaRPr lang="en-US"/>
          </a:p>
        </p:txBody>
      </p:sp>
    </p:spTree>
    <p:extLst>
      <p:ext uri="{BB962C8B-B14F-4D97-AF65-F5344CB8AC3E}">
        <p14:creationId xmlns:p14="http://schemas.microsoft.com/office/powerpoint/2010/main" val="26376331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AA159F-1719-4649-83C7-8FA52F1C97BC}" type="slidenum">
              <a:rPr lang="en-US" smtClean="0"/>
              <a:t>52</a:t>
            </a:fld>
            <a:endParaRPr lang="en-US"/>
          </a:p>
        </p:txBody>
      </p:sp>
    </p:spTree>
    <p:extLst>
      <p:ext uri="{BB962C8B-B14F-4D97-AF65-F5344CB8AC3E}">
        <p14:creationId xmlns:p14="http://schemas.microsoft.com/office/powerpoint/2010/main" val="262001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344030-4CA6-7947-AB8B-AA9BF6D1A682}" type="slidenum">
              <a:rPr lang="en-US" smtClean="0"/>
              <a:t>6</a:t>
            </a:fld>
            <a:endParaRPr lang="en-US"/>
          </a:p>
        </p:txBody>
      </p:sp>
    </p:spTree>
    <p:extLst>
      <p:ext uri="{BB962C8B-B14F-4D97-AF65-F5344CB8AC3E}">
        <p14:creationId xmlns:p14="http://schemas.microsoft.com/office/powerpoint/2010/main" val="192547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7</a:t>
            </a:fld>
            <a:endParaRPr lang="en-US"/>
          </a:p>
        </p:txBody>
      </p:sp>
    </p:spTree>
    <p:extLst>
      <p:ext uri="{BB962C8B-B14F-4D97-AF65-F5344CB8AC3E}">
        <p14:creationId xmlns:p14="http://schemas.microsoft.com/office/powerpoint/2010/main" val="2621520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8</a:t>
            </a:fld>
            <a:endParaRPr lang="en-US"/>
          </a:p>
        </p:txBody>
      </p:sp>
    </p:spTree>
    <p:extLst>
      <p:ext uri="{BB962C8B-B14F-4D97-AF65-F5344CB8AC3E}">
        <p14:creationId xmlns:p14="http://schemas.microsoft.com/office/powerpoint/2010/main" val="3242089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US" baseline="0"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9</a:t>
            </a:fld>
            <a:endParaRPr lang="en-US"/>
          </a:p>
        </p:txBody>
      </p:sp>
    </p:spTree>
    <p:extLst>
      <p:ext uri="{BB962C8B-B14F-4D97-AF65-F5344CB8AC3E}">
        <p14:creationId xmlns:p14="http://schemas.microsoft.com/office/powerpoint/2010/main" val="302461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4AA159F-1719-4649-83C7-8FA52F1C97BC}" type="slidenum">
              <a:rPr lang="en-US" smtClean="0"/>
              <a:t>10</a:t>
            </a:fld>
            <a:endParaRPr lang="en-US"/>
          </a:p>
        </p:txBody>
      </p:sp>
    </p:spTree>
    <p:extLst>
      <p:ext uri="{BB962C8B-B14F-4D97-AF65-F5344CB8AC3E}">
        <p14:creationId xmlns:p14="http://schemas.microsoft.com/office/powerpoint/2010/main" val="2765386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Blue1">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072AE7A4-84B7-A241-A94E-3513FD8D06B9}" type="datetimeFigureOut">
              <a:rPr lang="en-US" smtClean="0"/>
              <a:t>7/10/2019</a:t>
            </a:fld>
            <a:endParaRPr lang="en-US"/>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4974484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36155662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smtClean="0"/>
              <a:t>Click icon to add chart</a:t>
            </a:r>
            <a:endParaRPr lang="en-US" dirty="0"/>
          </a:p>
        </p:txBody>
      </p:sp>
    </p:spTree>
    <p:extLst>
      <p:ext uri="{BB962C8B-B14F-4D97-AF65-F5344CB8AC3E}">
        <p14:creationId xmlns:p14="http://schemas.microsoft.com/office/powerpoint/2010/main" val="233857294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5281150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2197254514"/>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85307920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1550418246"/>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
        <p:nvSpPr>
          <p:cNvPr id="14" name="Rectangle 13"/>
          <p:cNvSpPr/>
          <p:nvPr/>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8193737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
        <p:nvSpPr>
          <p:cNvPr id="6" name="Rectangle 5"/>
          <p:cNvSpPr/>
          <p:nvPr/>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38750252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
        <p:nvSpPr>
          <p:cNvPr id="6" name="Rectangle 5"/>
          <p:cNvSpPr/>
          <p:nvPr/>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1257791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losing with logo_1">
    <p:spTree>
      <p:nvGrpSpPr>
        <p:cNvPr id="1" name=""/>
        <p:cNvGrpSpPr/>
        <p:nvPr/>
      </p:nvGrpSpPr>
      <p:grpSpPr>
        <a:xfrm>
          <a:off x="0" y="0"/>
          <a:ext cx="0" cy="0"/>
          <a:chOff x="0" y="0"/>
          <a:chExt cx="0" cy="0"/>
        </a:xfrm>
      </p:grpSpPr>
      <p:pic>
        <p:nvPicPr>
          <p:cNvPr id="3" name="Picture 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82071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 Teal1">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072AE7A4-84B7-A241-A94E-3513FD8D06B9}" type="datetimeFigureOut">
              <a:rPr lang="en-US" smtClean="0"/>
              <a:t>7/10/2019</a:t>
            </a:fld>
            <a:endParaRPr lang="en-US"/>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213502631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losing with logo_2">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11990873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 Research">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3843638247"/>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 Education">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416419962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 Patient Care">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89973081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2AE7A4-84B7-A241-A94E-3513FD8D06B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0FAE-874C-2E43-85AC-EC9FC6157721}" type="slidenum">
              <a:rPr lang="en-US" smtClean="0"/>
              <a:t>‹#›</a:t>
            </a:fld>
            <a:endParaRPr lang="en-US"/>
          </a:p>
        </p:txBody>
      </p:sp>
    </p:spTree>
    <p:extLst>
      <p:ext uri="{BB962C8B-B14F-4D97-AF65-F5344CB8AC3E}">
        <p14:creationId xmlns:p14="http://schemas.microsoft.com/office/powerpoint/2010/main" val="2196142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2AE7A4-84B7-A241-A94E-3513FD8D06B9}" type="datetimeFigureOut">
              <a:rPr lang="en-US" smtClean="0"/>
              <a:t>7/10/2019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60FAE-874C-2E43-85AC-EC9FC6157721}" type="slidenum">
              <a:rPr lang="en-US" smtClean="0"/>
              <a:t>‹#›</a:t>
            </a:fld>
            <a:endParaRPr lang="en-US"/>
          </a:p>
        </p:txBody>
      </p:sp>
    </p:spTree>
    <p:extLst>
      <p:ext uri="{BB962C8B-B14F-4D97-AF65-F5344CB8AC3E}">
        <p14:creationId xmlns:p14="http://schemas.microsoft.com/office/powerpoint/2010/main" val="1689060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AE7A4-84B7-A241-A94E-3513FD8D06B9}" type="datetimeFigureOut">
              <a:rPr lang="en-US" smtClean="0"/>
              <a:t>7/10/2019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60FAE-874C-2E43-85AC-EC9FC6157721}" type="slidenum">
              <a:rPr lang="en-US" smtClean="0"/>
              <a:t>‹#›</a:t>
            </a:fld>
            <a:endParaRPr lang="en-US"/>
          </a:p>
        </p:txBody>
      </p:sp>
    </p:spTree>
    <p:extLst>
      <p:ext uri="{BB962C8B-B14F-4D97-AF65-F5344CB8AC3E}">
        <p14:creationId xmlns:p14="http://schemas.microsoft.com/office/powerpoint/2010/main" val="176582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2AE7A4-84B7-A241-A94E-3513FD8D06B9}" type="datetimeFigureOut">
              <a:rPr lang="en-US" smtClean="0"/>
              <a:t>7/10/2019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60FAE-874C-2E43-85AC-EC9FC6157721}" type="slidenum">
              <a:rPr lang="en-US" smtClean="0"/>
              <a:t>‹#›</a:t>
            </a:fld>
            <a:endParaRPr lang="en-US"/>
          </a:p>
        </p:txBody>
      </p:sp>
    </p:spTree>
    <p:extLst>
      <p:ext uri="{BB962C8B-B14F-4D97-AF65-F5344CB8AC3E}">
        <p14:creationId xmlns:p14="http://schemas.microsoft.com/office/powerpoint/2010/main" val="2289786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1" y="477077"/>
            <a:ext cx="1297452" cy="843635"/>
          </a:xfrm>
          <a:prstGeom prst="rect">
            <a:avLst/>
          </a:prstGeom>
        </p:spPr>
      </p:pic>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202" y="2504663"/>
            <a:ext cx="8486989" cy="1749284"/>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7/10/2019</a:t>
            </a:fld>
            <a:endParaRPr lang="en-US" dirty="0"/>
          </a:p>
        </p:txBody>
      </p:sp>
      <p:sp>
        <p:nvSpPr>
          <p:cNvPr id="24"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5" y="4246881"/>
            <a:ext cx="8495727"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317745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rgbClr val="18A3AC"/>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
        <p:nvSpPr>
          <p:cNvPr id="2" name="Rectangle 1"/>
          <p:cNvSpPr/>
          <p:nvPr userDrawn="1"/>
        </p:nvSpPr>
        <p:spPr bwMode="auto">
          <a:xfrm>
            <a:off x="159026" y="5764696"/>
            <a:ext cx="8984974" cy="1093304"/>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7/10/2019</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312201492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 Blue2">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072AE7A4-84B7-A241-A94E-3513FD8D06B9}" type="datetimeFigureOut">
              <a:rPr lang="en-US" smtClean="0"/>
              <a:t>7/10/2019</a:t>
            </a:fld>
            <a:endParaRPr lang="en-US"/>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05789687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rgbClr val="178CCB"/>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rgbClr val="178CCB"/>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7/10/2019</a:t>
            </a:fld>
            <a:endParaRPr lang="en-US" dirty="0"/>
          </a:p>
        </p:txBody>
      </p:sp>
      <p:sp>
        <p:nvSpPr>
          <p:cNvPr id="10"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11"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2"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807022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0356785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6544836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60" y="450575"/>
            <a:ext cx="8587407" cy="5420140"/>
          </a:xfrm>
          <a:prstGeom prst="rect">
            <a:avLst/>
          </a:prstGeom>
        </p:spPr>
        <p:txBody>
          <a:bodyPr>
            <a:normAutofit/>
          </a:bodyPr>
          <a:lstStyle/>
          <a:p>
            <a:r>
              <a:rPr lang="en-US" smtClean="0"/>
              <a:t>Click icon to add chart</a:t>
            </a:r>
            <a:endParaRPr lang="en-US" dirty="0"/>
          </a:p>
        </p:txBody>
      </p:sp>
    </p:spTree>
    <p:extLst>
      <p:ext uri="{BB962C8B-B14F-4D97-AF65-F5344CB8AC3E}">
        <p14:creationId xmlns:p14="http://schemas.microsoft.com/office/powerpoint/2010/main" val="41951858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868556"/>
            <a:ext cx="3826840" cy="3909392"/>
          </a:xfrm>
        </p:spPr>
        <p:txBody>
          <a:bodyPr/>
          <a:lstStyle>
            <a:lvl1pPr marL="0" indent="0">
              <a:buNone/>
              <a:defRPr/>
            </a:lvl1pPr>
            <a:lvl2pPr marL="295268" indent="0">
              <a:buNone/>
              <a:defRPr/>
            </a:lvl2pPr>
            <a:lvl3pPr marL="579422" indent="0">
              <a:buNone/>
              <a:defRPr/>
            </a:lvl3pPr>
            <a:lvl4pPr marL="806430" indent="0">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91" y="1868556"/>
            <a:ext cx="3852277" cy="3909392"/>
          </a:xfrm>
        </p:spPr>
        <p:txBody>
          <a:bodyPr/>
          <a:lstStyle>
            <a:lvl1pPr marL="0" indent="0">
              <a:buNone/>
              <a:defRPr/>
            </a:lvl1pPr>
            <a:lvl2pPr marL="295268" indent="0">
              <a:buNone/>
              <a:defRPr/>
            </a:lvl2pPr>
            <a:lvl3pPr marL="579422" indent="0">
              <a:buNone/>
              <a:defRPr/>
            </a:lvl3pPr>
            <a:lvl4pPr marL="806430" indent="0">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25543457"/>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868557"/>
            <a:ext cx="3824082" cy="3909393"/>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15" name="Text Placeholder 3"/>
          <p:cNvSpPr>
            <a:spLocks noGrp="1"/>
          </p:cNvSpPr>
          <p:nvPr>
            <p:ph idx="16"/>
          </p:nvPr>
        </p:nvSpPr>
        <p:spPr>
          <a:xfrm>
            <a:off x="4765730" y="1868557"/>
            <a:ext cx="3831618" cy="3909393"/>
          </a:xfrm>
          <a:prstGeom prst="rect">
            <a:avLst/>
          </a:prstGeom>
        </p:spPr>
        <p:txBody>
          <a:bodyPr vert="horz" lIns="91440" tIns="45720" rIns="91440" bIns="4572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5441370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200940278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6531709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4" y="265044"/>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415917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3325762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 Teal2">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072AE7A4-84B7-A241-A94E-3513FD8D06B9}" type="datetimeFigureOut">
              <a:rPr lang="en-US" smtClean="0"/>
              <a:t>7/10/2019</a:t>
            </a:fld>
            <a:endParaRPr lang="en-US"/>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smtClean="0"/>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smtClean="0"/>
              <a:t>Title Here</a:t>
            </a:r>
            <a:endParaRPr lang="en-US" dirty="0"/>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730009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31396957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2339688"/>
            <a:ext cx="6593258" cy="1906851"/>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3" y="2358889"/>
            <a:ext cx="248479" cy="1881809"/>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3610676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7" y="2710217"/>
            <a:ext cx="1571041" cy="136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84787" y="2917135"/>
            <a:ext cx="1574426" cy="1023730"/>
          </a:xfrm>
          <a:prstGeom prst="rect">
            <a:avLst/>
          </a:prstGeom>
        </p:spPr>
      </p:pic>
    </p:spTree>
    <p:extLst>
      <p:ext uri="{BB962C8B-B14F-4D97-AF65-F5344CB8AC3E}">
        <p14:creationId xmlns:p14="http://schemas.microsoft.com/office/powerpoint/2010/main" val="45861701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589207881"/>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 Navy">
    <p:spTree>
      <p:nvGrpSpPr>
        <p:cNvPr id="1" name=""/>
        <p:cNvGrpSpPr/>
        <p:nvPr/>
      </p:nvGrpSpPr>
      <p:grpSpPr>
        <a:xfrm>
          <a:off x="0" y="0"/>
          <a:ext cx="0" cy="0"/>
          <a:chOff x="0" y="0"/>
          <a:chExt cx="0" cy="0"/>
        </a:xfrm>
      </p:grpSpPr>
      <p:sp>
        <p:nvSpPr>
          <p:cNvPr id="2" name="Rectangle 1"/>
          <p:cNvSpPr/>
          <p:nvPr/>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072AE7A4-84B7-A241-A94E-3513FD8D06B9}" type="datetimeFigureOut">
              <a:rPr lang="en-US" smtClean="0"/>
              <a:t>7/10/2019</a:t>
            </a:fld>
            <a:endParaRPr lang="en-US"/>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367746859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ullet Slide-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3297669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Tree>
    <p:extLst>
      <p:ext uri="{BB962C8B-B14F-4D97-AF65-F5344CB8AC3E}">
        <p14:creationId xmlns:p14="http://schemas.microsoft.com/office/powerpoint/2010/main" val="319204156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rt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smtClean="0"/>
              <a:t>Click icon to add chart</a:t>
            </a:r>
            <a:endParaRPr lang="en-US" dirty="0"/>
          </a:p>
        </p:txBody>
      </p:sp>
    </p:spTree>
    <p:extLst>
      <p:ext uri="{BB962C8B-B14F-4D97-AF65-F5344CB8AC3E}">
        <p14:creationId xmlns:p14="http://schemas.microsoft.com/office/powerpoint/2010/main" val="5206487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a:p>
        </p:txBody>
      </p:sp>
      <p:sp>
        <p:nvSpPr>
          <p:cNvPr id="14" name="Slide Number Placeholder 13"/>
          <p:cNvSpPr>
            <a:spLocks noGrp="1"/>
          </p:cNvSpPr>
          <p:nvPr>
            <p:ph type="sldNum" sz="quarter" idx="13"/>
          </p:nvPr>
        </p:nvSpPr>
        <p:spPr/>
        <p:txBody>
          <a:bodyPr/>
          <a:lstStyle/>
          <a:p>
            <a:fld id="{76460FAE-874C-2E43-85AC-EC9FC6157721}" type="slidenum">
              <a:rPr lang="en-US" smtClean="0"/>
              <a:t>‹#›</a:t>
            </a:fld>
            <a:endParaRPr lang="en-US"/>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1112663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6460FAE-874C-2E43-85AC-EC9FC6157721}" type="slidenum">
              <a:rPr lang="en-US" smtClean="0"/>
              <a:t>‹#›</a:t>
            </a:fld>
            <a:endParaRPr lang="en-US"/>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451340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ransition>
    <p:fade/>
  </p:transition>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3" y="6470130"/>
            <a:ext cx="4310907" cy="137980"/>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p:nvCxnSpPr>
        <p:spPr>
          <a:xfrm>
            <a:off x="277813" y="6250080"/>
            <a:ext cx="859536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sp>
        <p:nvSpPr>
          <p:cNvPr id="14" name="Freeform 77"/>
          <p:cNvSpPr>
            <a:spLocks/>
          </p:cNvSpPr>
          <p:nvPr/>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6694662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ransition>
    <p:fade/>
  </p:transition>
  <p:timing>
    <p:tnLst>
      <p:par>
        <p:cTn id="1" dur="indefinite" restart="never" nodeType="tmRoot"/>
      </p:par>
    </p:tnLst>
  </p:timing>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m5mhVJ1lI7o" TargetMode="Externa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www.feministmidwife.com/2016/11/02/empowering-gynecologic-exams-speculum-care-without-stirrups/%23ixzz4z8mxowoY" TargetMode="External"/><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6.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5.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hyperlink" Target="http://www.traumainformedcareproject.org/" TargetMode="External"/><Relationship Id="rId7" Type="http://schemas.openxmlformats.org/officeDocument/2006/relationships/hyperlink" Target="http://www.feministmidwife.com/2016/11/02/empowering-gynecologic-exams-speculum-care-without-stirrups/%23ixzz4z8mxowoY" TargetMode="External"/><Relationship Id="rId2" Type="http://schemas.openxmlformats.org/officeDocument/2006/relationships/notesSlide" Target="../notesSlides/notesSlide44.xml"/><Relationship Id="rId1" Type="http://schemas.openxmlformats.org/officeDocument/2006/relationships/slideLayout" Target="../slideLayouts/slideLayout25.xml"/><Relationship Id="rId6" Type="http://schemas.openxmlformats.org/officeDocument/2006/relationships/hyperlink" Target="http://www.feministmidwife.com/2016/04/18/post-scripts-painful-cervical-exams-during-labor/#.WhoOQZOGOV5" TargetMode="External"/><Relationship Id="rId5" Type="http://schemas.openxmlformats.org/officeDocument/2006/relationships/hyperlink" Target="http://unmobgyn.pbworks.com/w/file/fetch/115267501/Landau%20-%20Caring%20for%20Survivors%20of%20Sexual%20Trauma.pdf" TargetMode="External"/><Relationship Id="rId4" Type="http://schemas.openxmlformats.org/officeDocument/2006/relationships/hyperlink" Target="https://www.youtube.com/watch?v=m5mhVJ1lI7o"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cardeaservices.org/_literature_191728/Guide_to_Trauma-Informed_Sex_Education_(English_Version" TargetMode="External"/><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8" Type="http://schemas.openxmlformats.org/officeDocument/2006/relationships/hyperlink" Target="http://unmobgyn.pbworks.com/w/file/fetch/115267501/Landau%20-%20Caring%20for%20Survivors%20of%20Sexual%20Trauma.pdf" TargetMode="External"/><Relationship Id="rId3" Type="http://schemas.openxmlformats.org/officeDocument/2006/relationships/hyperlink" Target="http://whp.ucsf.edu/" TargetMode="External"/><Relationship Id="rId7" Type="http://schemas.openxmlformats.org/officeDocument/2006/relationships/hyperlink" Target="https://www.youtube.com/watch?v=m5mhVJ1lI7o" TargetMode="External"/><Relationship Id="rId2" Type="http://schemas.openxmlformats.org/officeDocument/2006/relationships/notesSlide" Target="../notesSlides/notesSlide46.xml"/><Relationship Id="rId1" Type="http://schemas.openxmlformats.org/officeDocument/2006/relationships/slideLayout" Target="../slideLayouts/slideLayout25.xml"/><Relationship Id="rId6" Type="http://schemas.openxmlformats.org/officeDocument/2006/relationships/hyperlink" Target="http://www.traumainformedcareproject.org/" TargetMode="External"/><Relationship Id="rId5" Type="http://schemas.openxmlformats.org/officeDocument/2006/relationships/hyperlink" Target="https://www.hiveonline.org/trauma-resources-san-francisco/" TargetMode="External"/><Relationship Id="rId4" Type="http://schemas.openxmlformats.org/officeDocument/2006/relationships/hyperlink" Target="http://www.hiveonline.org/beyond-compassion-caring-women-history-trauma/" TargetMode="External"/><Relationship Id="rId9" Type="http://schemas.openxmlformats.org/officeDocument/2006/relationships/hyperlink" Target="http://www.feministmidwife.com/2016/04/18/post-scripts-painful-cervical-exams-during-labor/%23.WhoOQZOGOV5"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feministmidwife.com/2016/11/02/empowering-gynecologic-exams-speculum-care-without-stirrups/%23ixzz4z8mxowoY" TargetMode="External"/><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hyperlink" Target="http://www.cardeaservices.org/_literature_191728/Guide_to_Trauma-Informed_Sex_Education_(English_Version" TargetMode="External"/><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1910322"/>
            <a:ext cx="7583487" cy="1362075"/>
          </a:xfrm>
        </p:spPr>
        <p:txBody>
          <a:bodyPr/>
          <a:lstStyle/>
          <a:p>
            <a:r>
              <a:rPr lang="en-US" dirty="0"/>
              <a:t>The Trauma-</a:t>
            </a:r>
            <a:r>
              <a:rPr lang="en-US"/>
              <a:t>Informed </a:t>
            </a:r>
            <a:br>
              <a:rPr lang="en-US"/>
            </a:br>
            <a:r>
              <a:rPr lang="en-US"/>
              <a:t>Pelvic </a:t>
            </a:r>
            <a:r>
              <a:rPr lang="en-US" dirty="0"/>
              <a:t>Exam</a:t>
            </a:r>
          </a:p>
        </p:txBody>
      </p:sp>
      <p:sp>
        <p:nvSpPr>
          <p:cNvPr id="5" name="Text Placeholder 4"/>
          <p:cNvSpPr>
            <a:spLocks noGrp="1"/>
          </p:cNvSpPr>
          <p:nvPr>
            <p:ph type="body" idx="1"/>
          </p:nvPr>
        </p:nvSpPr>
        <p:spPr>
          <a:xfrm>
            <a:off x="779463" y="3950354"/>
            <a:ext cx="7583487" cy="972166"/>
          </a:xfrm>
        </p:spPr>
        <p:txBody>
          <a:bodyPr>
            <a:noAutofit/>
          </a:bodyPr>
          <a:lstStyle/>
          <a:p>
            <a:r>
              <a:rPr lang="en-US" sz="3200" dirty="0">
                <a:solidFill>
                  <a:schemeClr val="tx1"/>
                </a:solidFill>
              </a:rPr>
              <a:t>Cynthia Belew, CNM, WHNP-C</a:t>
            </a:r>
          </a:p>
        </p:txBody>
      </p:sp>
    </p:spTree>
    <p:extLst>
      <p:ext uri="{BB962C8B-B14F-4D97-AF65-F5344CB8AC3E}">
        <p14:creationId xmlns:p14="http://schemas.microsoft.com/office/powerpoint/2010/main" val="380763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Pain and Suffering</a:t>
            </a:r>
          </a:p>
        </p:txBody>
      </p:sp>
    </p:spTree>
    <p:extLst>
      <p:ext uri="{BB962C8B-B14F-4D97-AF65-F5344CB8AC3E}">
        <p14:creationId xmlns:p14="http://schemas.microsoft.com/office/powerpoint/2010/main" val="328652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42187"/>
          </a:xfrm>
        </p:spPr>
        <p:txBody>
          <a:bodyPr>
            <a:normAutofit/>
          </a:bodyPr>
          <a:lstStyle/>
          <a:p>
            <a:r>
              <a:rPr lang="en-US" dirty="0"/>
              <a:t>Components of Pain</a:t>
            </a:r>
          </a:p>
        </p:txBody>
      </p:sp>
      <p:sp>
        <p:nvSpPr>
          <p:cNvPr id="4" name="Rectangle 3"/>
          <p:cNvSpPr/>
          <p:nvPr/>
        </p:nvSpPr>
        <p:spPr>
          <a:xfrm>
            <a:off x="203215" y="1491977"/>
            <a:ext cx="4780351" cy="139364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Cognitive Component</a:t>
            </a:r>
          </a:p>
        </p:txBody>
      </p:sp>
      <p:sp>
        <p:nvSpPr>
          <p:cNvPr id="5" name="TextBox 4"/>
          <p:cNvSpPr txBox="1"/>
          <p:nvPr/>
        </p:nvSpPr>
        <p:spPr>
          <a:xfrm>
            <a:off x="2434283" y="6280252"/>
            <a:ext cx="6456145" cy="369332"/>
          </a:xfrm>
          <a:prstGeom prst="rect">
            <a:avLst/>
          </a:prstGeom>
          <a:noFill/>
        </p:spPr>
        <p:txBody>
          <a:bodyPr wrap="square" rtlCol="0">
            <a:spAutoFit/>
          </a:bodyPr>
          <a:lstStyle/>
          <a:p>
            <a:r>
              <a:rPr lang="en-US" dirty="0" err="1">
                <a:solidFill>
                  <a:srgbClr val="FFFFFF"/>
                </a:solidFill>
              </a:rPr>
              <a:t>Melzack</a:t>
            </a:r>
            <a:r>
              <a:rPr lang="en-US" dirty="0">
                <a:solidFill>
                  <a:srgbClr val="FFFFFF"/>
                </a:solidFill>
              </a:rPr>
              <a:t> &amp; Katz 2013; Thanks to Karen </a:t>
            </a:r>
            <a:r>
              <a:rPr lang="en-US" dirty="0" err="1">
                <a:solidFill>
                  <a:srgbClr val="FFFFFF"/>
                </a:solidFill>
              </a:rPr>
              <a:t>Meckstroth</a:t>
            </a:r>
            <a:r>
              <a:rPr lang="en-US" dirty="0">
                <a:solidFill>
                  <a:srgbClr val="FFFFFF"/>
                </a:solidFill>
              </a:rPr>
              <a:t>.  </a:t>
            </a:r>
          </a:p>
        </p:txBody>
      </p:sp>
      <p:sp>
        <p:nvSpPr>
          <p:cNvPr id="6" name="Rectangle 5"/>
          <p:cNvSpPr/>
          <p:nvPr/>
        </p:nvSpPr>
        <p:spPr>
          <a:xfrm>
            <a:off x="400567" y="2885626"/>
            <a:ext cx="4318403" cy="1147826"/>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Affective component</a:t>
            </a:r>
          </a:p>
        </p:txBody>
      </p:sp>
      <p:sp>
        <p:nvSpPr>
          <p:cNvPr id="7" name="Rectangle 6"/>
          <p:cNvSpPr/>
          <p:nvPr/>
        </p:nvSpPr>
        <p:spPr>
          <a:xfrm>
            <a:off x="750045" y="4062369"/>
            <a:ext cx="3580867" cy="917339"/>
          </a:xfrm>
          <a:prstGeom prst="rect">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Sensory component</a:t>
            </a:r>
          </a:p>
        </p:txBody>
      </p:sp>
      <p:sp>
        <p:nvSpPr>
          <p:cNvPr id="8" name="TextBox 7"/>
          <p:cNvSpPr txBox="1"/>
          <p:nvPr/>
        </p:nvSpPr>
        <p:spPr>
          <a:xfrm>
            <a:off x="5415400" y="1746475"/>
            <a:ext cx="3475028" cy="1015663"/>
          </a:xfrm>
          <a:prstGeom prst="rect">
            <a:avLst/>
          </a:prstGeom>
          <a:solidFill>
            <a:schemeClr val="tx2">
              <a:lumMod val="20000"/>
              <a:lumOff val="80000"/>
            </a:schemeClr>
          </a:solidFill>
          <a:ln>
            <a:solidFill>
              <a:schemeClr val="bg1"/>
            </a:solidFill>
          </a:ln>
        </p:spPr>
        <p:txBody>
          <a:bodyPr wrap="square" rtlCol="0">
            <a:spAutoFit/>
          </a:bodyPr>
          <a:lstStyle/>
          <a:p>
            <a:pPr algn="ctr"/>
            <a:r>
              <a:rPr lang="en-US" sz="2000" b="1" dirty="0">
                <a:solidFill>
                  <a:schemeClr val="bg1"/>
                </a:solidFill>
              </a:rPr>
              <a:t>Past experience</a:t>
            </a:r>
          </a:p>
          <a:p>
            <a:pPr algn="ctr"/>
            <a:r>
              <a:rPr lang="en-US" sz="2000" b="1" dirty="0">
                <a:solidFill>
                  <a:schemeClr val="bg1"/>
                </a:solidFill>
              </a:rPr>
              <a:t>Meaning of the situation</a:t>
            </a:r>
          </a:p>
          <a:p>
            <a:pPr algn="ctr"/>
            <a:r>
              <a:rPr lang="en-US" sz="2000" b="1" dirty="0">
                <a:solidFill>
                  <a:schemeClr val="bg1"/>
                </a:solidFill>
              </a:rPr>
              <a:t>Attention</a:t>
            </a:r>
          </a:p>
        </p:txBody>
      </p:sp>
      <p:sp>
        <p:nvSpPr>
          <p:cNvPr id="9" name="TextBox 8"/>
          <p:cNvSpPr txBox="1"/>
          <p:nvPr/>
        </p:nvSpPr>
        <p:spPr>
          <a:xfrm>
            <a:off x="5415400" y="3233341"/>
            <a:ext cx="3475028" cy="400110"/>
          </a:xfrm>
          <a:prstGeom prst="rect">
            <a:avLst/>
          </a:prstGeom>
          <a:solidFill>
            <a:schemeClr val="tx2">
              <a:lumMod val="20000"/>
              <a:lumOff val="80000"/>
            </a:schemeClr>
          </a:solidFill>
          <a:ln>
            <a:solidFill>
              <a:schemeClr val="bg1"/>
            </a:solidFill>
          </a:ln>
        </p:spPr>
        <p:txBody>
          <a:bodyPr wrap="square" rtlCol="0">
            <a:spAutoFit/>
          </a:bodyPr>
          <a:lstStyle/>
          <a:p>
            <a:pPr algn="ctr"/>
            <a:r>
              <a:rPr lang="en-US" sz="2000" b="1" dirty="0">
                <a:solidFill>
                  <a:schemeClr val="bg1"/>
                </a:solidFill>
              </a:rPr>
              <a:t>Anxiety, Fear, Mood</a:t>
            </a:r>
          </a:p>
        </p:txBody>
      </p:sp>
      <p:sp>
        <p:nvSpPr>
          <p:cNvPr id="10" name="TextBox 9"/>
          <p:cNvSpPr txBox="1"/>
          <p:nvPr/>
        </p:nvSpPr>
        <p:spPr>
          <a:xfrm>
            <a:off x="5415400" y="4187006"/>
            <a:ext cx="3475028" cy="707886"/>
          </a:xfrm>
          <a:prstGeom prst="rect">
            <a:avLst/>
          </a:prstGeom>
          <a:solidFill>
            <a:schemeClr val="tx2">
              <a:lumMod val="20000"/>
              <a:lumOff val="80000"/>
            </a:schemeClr>
          </a:solidFill>
          <a:ln>
            <a:solidFill>
              <a:schemeClr val="bg1"/>
            </a:solidFill>
          </a:ln>
        </p:spPr>
        <p:txBody>
          <a:bodyPr wrap="square" rtlCol="0">
            <a:spAutoFit/>
          </a:bodyPr>
          <a:lstStyle/>
          <a:p>
            <a:pPr algn="ctr"/>
            <a:r>
              <a:rPr lang="en-US" sz="2000" b="1" dirty="0">
                <a:solidFill>
                  <a:schemeClr val="bg1"/>
                </a:solidFill>
              </a:rPr>
              <a:t>Quality, location, intensity of the sensations</a:t>
            </a:r>
          </a:p>
        </p:txBody>
      </p:sp>
      <p:sp>
        <p:nvSpPr>
          <p:cNvPr id="3" name="Right Arrow 2">
            <a:extLst>
              <a:ext uri="{FF2B5EF4-FFF2-40B4-BE49-F238E27FC236}">
                <a16:creationId xmlns:a16="http://schemas.microsoft.com/office/drawing/2014/main" id="{4A98F757-824F-FC44-A2C8-54639095D0EB}"/>
              </a:ext>
            </a:extLst>
          </p:cNvPr>
          <p:cNvSpPr/>
          <p:nvPr/>
        </p:nvSpPr>
        <p:spPr>
          <a:xfrm>
            <a:off x="4385042" y="2235868"/>
            <a:ext cx="978408" cy="484632"/>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9E9B7D8F-EB80-324C-AA2A-84E0ED3B7765}"/>
              </a:ext>
            </a:extLst>
          </p:cNvPr>
          <p:cNvSpPr/>
          <p:nvPr/>
        </p:nvSpPr>
        <p:spPr>
          <a:xfrm>
            <a:off x="4385508" y="3242506"/>
            <a:ext cx="978408" cy="484632"/>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D48F7281-DEBB-DC4A-86FA-1C3E10B3787F}"/>
              </a:ext>
            </a:extLst>
          </p:cNvPr>
          <p:cNvSpPr/>
          <p:nvPr/>
        </p:nvSpPr>
        <p:spPr>
          <a:xfrm>
            <a:off x="4344066" y="4313142"/>
            <a:ext cx="978408" cy="484632"/>
          </a:xfrm>
          <a:prstGeom prst="rightArrow">
            <a:avLst/>
          </a:prstGeom>
          <a:solidFill>
            <a:schemeClr val="tx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10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Nature of Suffering and the Goals of Medicine</a:t>
            </a:r>
          </a:p>
        </p:txBody>
      </p:sp>
      <p:sp>
        <p:nvSpPr>
          <p:cNvPr id="3" name="Content Placeholder 2"/>
          <p:cNvSpPr>
            <a:spLocks noGrp="1"/>
          </p:cNvSpPr>
          <p:nvPr>
            <p:ph idx="1"/>
          </p:nvPr>
        </p:nvSpPr>
        <p:spPr>
          <a:xfrm>
            <a:off x="317515" y="1828799"/>
            <a:ext cx="8502355" cy="4750219"/>
          </a:xfrm>
        </p:spPr>
        <p:txBody>
          <a:bodyPr>
            <a:normAutofit/>
          </a:bodyPr>
          <a:lstStyle/>
          <a:p>
            <a:r>
              <a:rPr lang="en-US" sz="2800" dirty="0"/>
              <a:t>A “threat to the intactness of the person”</a:t>
            </a:r>
          </a:p>
          <a:p>
            <a:r>
              <a:rPr lang="en-US" sz="2800" dirty="0"/>
              <a:t>Mental, spiritual or emotional distress</a:t>
            </a:r>
          </a:p>
          <a:p>
            <a:r>
              <a:rPr lang="en-US" sz="2800" dirty="0"/>
              <a:t>The physical experience is perceived as a threat because of:</a:t>
            </a:r>
          </a:p>
          <a:p>
            <a:pPr lvl="1"/>
            <a:r>
              <a:rPr lang="en-US" dirty="0"/>
              <a:t>How the meaning of the symptom or experience is construed by the individual</a:t>
            </a:r>
          </a:p>
          <a:p>
            <a:pPr lvl="1"/>
            <a:r>
              <a:rPr lang="en-US" dirty="0"/>
              <a:t>Concerns about the future</a:t>
            </a:r>
          </a:p>
          <a:p>
            <a:pPr lvl="1"/>
            <a:r>
              <a:rPr lang="en-US" dirty="0"/>
              <a:t>Fear</a:t>
            </a:r>
          </a:p>
          <a:p>
            <a:pPr lvl="2"/>
            <a:r>
              <a:rPr lang="en-US" dirty="0"/>
              <a:t>Fear of loss of control/being overwhelmed</a:t>
            </a:r>
          </a:p>
          <a:p>
            <a:pPr lvl="2"/>
            <a:r>
              <a:rPr lang="en-US" dirty="0"/>
              <a:t>Not knowing what to expect</a:t>
            </a:r>
          </a:p>
          <a:p>
            <a:pPr lvl="2"/>
            <a:r>
              <a:rPr lang="en-US" dirty="0"/>
              <a:t>Not trusting the person caring for you</a:t>
            </a:r>
          </a:p>
          <a:p>
            <a:endParaRPr lang="en-US" sz="2800" dirty="0"/>
          </a:p>
        </p:txBody>
      </p:sp>
      <p:sp>
        <p:nvSpPr>
          <p:cNvPr id="4" name="TextBox 3"/>
          <p:cNvSpPr txBox="1"/>
          <p:nvPr/>
        </p:nvSpPr>
        <p:spPr>
          <a:xfrm>
            <a:off x="7608491" y="6209686"/>
            <a:ext cx="1342034" cy="369332"/>
          </a:xfrm>
          <a:prstGeom prst="rect">
            <a:avLst/>
          </a:prstGeom>
          <a:noFill/>
        </p:spPr>
        <p:txBody>
          <a:bodyPr wrap="none" rtlCol="0">
            <a:spAutoFit/>
          </a:bodyPr>
          <a:lstStyle/>
          <a:p>
            <a:r>
              <a:rPr lang="en-US" dirty="0"/>
              <a:t>Eric J </a:t>
            </a:r>
            <a:r>
              <a:rPr lang="en-US" dirty="0" err="1"/>
              <a:t>Cassell</a:t>
            </a:r>
            <a:endParaRPr lang="en-US" dirty="0"/>
          </a:p>
        </p:txBody>
      </p:sp>
    </p:spTree>
    <p:extLst>
      <p:ext uri="{BB962C8B-B14F-4D97-AF65-F5344CB8AC3E}">
        <p14:creationId xmlns:p14="http://schemas.microsoft.com/office/powerpoint/2010/main" val="103850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Pain versus Suffering</a:t>
            </a:r>
          </a:p>
        </p:txBody>
      </p:sp>
      <p:sp>
        <p:nvSpPr>
          <p:cNvPr id="3" name="Content Placeholder 2"/>
          <p:cNvSpPr>
            <a:spLocks noGrp="1"/>
          </p:cNvSpPr>
          <p:nvPr>
            <p:ph idx="1"/>
          </p:nvPr>
        </p:nvSpPr>
        <p:spPr>
          <a:xfrm>
            <a:off x="400050" y="1554480"/>
            <a:ext cx="8530590" cy="4922520"/>
          </a:xfrm>
        </p:spPr>
        <p:txBody>
          <a:bodyPr>
            <a:normAutofit/>
          </a:bodyPr>
          <a:lstStyle/>
          <a:p>
            <a:pPr>
              <a:lnSpc>
                <a:spcPct val="150000"/>
              </a:lnSpc>
            </a:pPr>
            <a:r>
              <a:rPr lang="en-US" sz="3000" dirty="0"/>
              <a:t>Absence of pain may be an unrealistic goal</a:t>
            </a:r>
          </a:p>
          <a:p>
            <a:pPr>
              <a:lnSpc>
                <a:spcPct val="150000"/>
              </a:lnSpc>
            </a:pPr>
            <a:r>
              <a:rPr lang="en-US" dirty="0"/>
              <a:t>Pelvic exams, procedures will be painful for some patients, despite every effort we make to decrease discomfort</a:t>
            </a:r>
          </a:p>
          <a:p>
            <a:pPr lvl="1">
              <a:lnSpc>
                <a:spcPct val="150000"/>
              </a:lnSpc>
            </a:pPr>
            <a:r>
              <a:rPr lang="en-US" dirty="0"/>
              <a:t>speculum and bimanual exams, cervical dilation, placing IUDs, doing endometrial biopsies…</a:t>
            </a:r>
          </a:p>
          <a:p>
            <a:pPr>
              <a:lnSpc>
                <a:spcPct val="150000"/>
              </a:lnSpc>
            </a:pPr>
            <a:r>
              <a:rPr lang="en-US" sz="2800" dirty="0"/>
              <a:t>Suffering can be greatly reduced by the kind of care we give</a:t>
            </a:r>
          </a:p>
        </p:txBody>
      </p:sp>
    </p:spTree>
    <p:extLst>
      <p:ext uri="{BB962C8B-B14F-4D97-AF65-F5344CB8AC3E}">
        <p14:creationId xmlns:p14="http://schemas.microsoft.com/office/powerpoint/2010/main" val="14496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140" y="640349"/>
            <a:ext cx="7583487" cy="518699"/>
          </a:xfrm>
        </p:spPr>
        <p:txBody>
          <a:bodyPr>
            <a:normAutofit/>
          </a:bodyPr>
          <a:lstStyle/>
          <a:p>
            <a:r>
              <a:rPr lang="en-US" dirty="0"/>
              <a:t>Pain during pelvic exams</a:t>
            </a:r>
          </a:p>
        </p:txBody>
      </p:sp>
      <p:sp>
        <p:nvSpPr>
          <p:cNvPr id="3" name="Content Placeholder 2"/>
          <p:cNvSpPr>
            <a:spLocks noGrp="1"/>
          </p:cNvSpPr>
          <p:nvPr>
            <p:ph idx="1"/>
          </p:nvPr>
        </p:nvSpPr>
        <p:spPr>
          <a:xfrm>
            <a:off x="665163" y="1425388"/>
            <a:ext cx="7583487" cy="5031276"/>
          </a:xfrm>
        </p:spPr>
        <p:txBody>
          <a:bodyPr>
            <a:normAutofit/>
          </a:bodyPr>
          <a:lstStyle/>
          <a:p>
            <a:pPr marL="0" indent="0">
              <a:buNone/>
            </a:pPr>
            <a:r>
              <a:rPr lang="en-US" dirty="0"/>
              <a:t>Common</a:t>
            </a:r>
          </a:p>
          <a:p>
            <a:pPr lvl="1"/>
            <a:r>
              <a:rPr lang="en-US" dirty="0"/>
              <a:t>Mean pain 3.2 out of 10</a:t>
            </a:r>
          </a:p>
          <a:p>
            <a:pPr lvl="1"/>
            <a:r>
              <a:rPr lang="en-US" dirty="0"/>
              <a:t>17% had pain of &gt; 6 out of 10 during pelvic exam</a:t>
            </a:r>
          </a:p>
          <a:p>
            <a:pPr lvl="1"/>
            <a:r>
              <a:rPr lang="en-US" dirty="0"/>
              <a:t>With history of abuse:  30% had high levels of pain</a:t>
            </a:r>
          </a:p>
          <a:p>
            <a:pPr marL="0" indent="0">
              <a:buNone/>
            </a:pPr>
            <a:r>
              <a:rPr lang="en-US" dirty="0"/>
              <a:t>Factors associated with high pain scores</a:t>
            </a:r>
          </a:p>
          <a:p>
            <a:pPr lvl="1"/>
            <a:r>
              <a:rPr lang="en-US" dirty="0"/>
              <a:t>Age &lt; 26 (OR 2.75)</a:t>
            </a:r>
          </a:p>
          <a:p>
            <a:pPr lvl="1"/>
            <a:r>
              <a:rPr lang="en-US" dirty="0"/>
              <a:t>History of sexual abuse (OR 1.85)</a:t>
            </a:r>
          </a:p>
          <a:p>
            <a:pPr lvl="1"/>
            <a:r>
              <a:rPr lang="en-US" dirty="0"/>
              <a:t>Negative emotional contact with the examiner (OR 8.2) </a:t>
            </a:r>
          </a:p>
        </p:txBody>
      </p:sp>
      <p:sp>
        <p:nvSpPr>
          <p:cNvPr id="4" name="Right Arrow 3"/>
          <p:cNvSpPr/>
          <p:nvPr/>
        </p:nvSpPr>
        <p:spPr>
          <a:xfrm>
            <a:off x="60251" y="5296976"/>
            <a:ext cx="978408" cy="48463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319671" y="6297893"/>
            <a:ext cx="5535478" cy="369332"/>
          </a:xfrm>
          <a:prstGeom prst="rect">
            <a:avLst/>
          </a:prstGeom>
          <a:noFill/>
        </p:spPr>
        <p:txBody>
          <a:bodyPr wrap="square" rtlCol="0">
            <a:spAutoFit/>
          </a:bodyPr>
          <a:lstStyle/>
          <a:p>
            <a:r>
              <a:rPr lang="en-US" dirty="0"/>
              <a:t>Hilden, </a:t>
            </a:r>
            <a:r>
              <a:rPr lang="en-US" dirty="0" err="1"/>
              <a:t>Sidenius</a:t>
            </a:r>
            <a:r>
              <a:rPr lang="en-US" dirty="0"/>
              <a:t>  et al 2003 Acta </a:t>
            </a:r>
            <a:r>
              <a:rPr lang="en-US" dirty="0" err="1"/>
              <a:t>ObGyn</a:t>
            </a:r>
            <a:r>
              <a:rPr lang="en-US" dirty="0"/>
              <a:t> </a:t>
            </a:r>
            <a:r>
              <a:rPr lang="en-US" dirty="0" err="1"/>
              <a:t>Scand</a:t>
            </a:r>
            <a:endParaRPr lang="en-US" dirty="0"/>
          </a:p>
        </p:txBody>
      </p:sp>
    </p:spTree>
    <p:extLst>
      <p:ext uri="{BB962C8B-B14F-4D97-AF65-F5344CB8AC3E}">
        <p14:creationId xmlns:p14="http://schemas.microsoft.com/office/powerpoint/2010/main" val="255522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704850"/>
          </a:xfrm>
        </p:spPr>
        <p:txBody>
          <a:bodyPr>
            <a:normAutofit/>
          </a:bodyPr>
          <a:lstStyle/>
          <a:p>
            <a:r>
              <a:rPr lang="en-US" dirty="0"/>
              <a:t>Causes of suffering</a:t>
            </a:r>
          </a:p>
        </p:txBody>
      </p:sp>
      <p:sp>
        <p:nvSpPr>
          <p:cNvPr id="3" name="Content Placeholder 2"/>
          <p:cNvSpPr>
            <a:spLocks noGrp="1"/>
          </p:cNvSpPr>
          <p:nvPr>
            <p:ph idx="1"/>
          </p:nvPr>
        </p:nvSpPr>
        <p:spPr>
          <a:xfrm>
            <a:off x="512764" y="1417720"/>
            <a:ext cx="7850186" cy="5440279"/>
          </a:xfrm>
        </p:spPr>
        <p:txBody>
          <a:bodyPr>
            <a:normAutofit/>
          </a:bodyPr>
          <a:lstStyle/>
          <a:p>
            <a:pPr>
              <a:spcAft>
                <a:spcPts val="600"/>
              </a:spcAft>
            </a:pPr>
            <a:r>
              <a:rPr lang="en-US" dirty="0"/>
              <a:t>Fear, anxiety</a:t>
            </a:r>
          </a:p>
          <a:p>
            <a:pPr>
              <a:spcAft>
                <a:spcPts val="600"/>
              </a:spcAft>
            </a:pPr>
            <a:r>
              <a:rPr lang="en-US" dirty="0"/>
              <a:t>Not knowing what to expect</a:t>
            </a:r>
          </a:p>
          <a:p>
            <a:pPr>
              <a:spcAft>
                <a:spcPts val="600"/>
              </a:spcAft>
            </a:pPr>
            <a:r>
              <a:rPr lang="en-US" dirty="0"/>
              <a:t>Lack of trust or confidence in the skills  and/or attunement of the provider caring for you/doing a procedure</a:t>
            </a:r>
          </a:p>
          <a:p>
            <a:pPr>
              <a:spcAft>
                <a:spcPts val="600"/>
              </a:spcAft>
            </a:pPr>
            <a:r>
              <a:rPr lang="en-US" dirty="0"/>
              <a:t>Lack of control</a:t>
            </a:r>
          </a:p>
          <a:p>
            <a:pPr>
              <a:spcAft>
                <a:spcPts val="600"/>
              </a:spcAft>
            </a:pPr>
            <a:r>
              <a:rPr lang="en-US" dirty="0"/>
              <a:t>Feeling alone, unconnected to others</a:t>
            </a:r>
          </a:p>
          <a:p>
            <a:pPr>
              <a:spcAft>
                <a:spcPts val="600"/>
              </a:spcAft>
            </a:pPr>
            <a:r>
              <a:rPr lang="en-US" dirty="0"/>
              <a:t>Feeling not respected</a:t>
            </a:r>
          </a:p>
          <a:p>
            <a:pPr>
              <a:spcAft>
                <a:spcPts val="600"/>
              </a:spcAft>
            </a:pPr>
            <a:r>
              <a:rPr lang="en-US" dirty="0"/>
              <a:t>Associations of the experience with past traumatic experiences</a:t>
            </a:r>
          </a:p>
          <a:p>
            <a:pPr lvl="1">
              <a:spcAft>
                <a:spcPts val="600"/>
              </a:spcAft>
            </a:pPr>
            <a:r>
              <a:rPr lang="en-US" dirty="0"/>
              <a:t>Conscious or unconscious</a:t>
            </a:r>
          </a:p>
          <a:p>
            <a:pPr>
              <a:spcAft>
                <a:spcPts val="600"/>
              </a:spcAft>
            </a:pPr>
            <a:r>
              <a:rPr lang="en-US" dirty="0"/>
              <a:t>Pain without meaning or purpose</a:t>
            </a:r>
          </a:p>
          <a:p>
            <a:pPr>
              <a:spcAft>
                <a:spcPts val="600"/>
              </a:spcAft>
            </a:pPr>
            <a:endParaRPr lang="en-US" dirty="0"/>
          </a:p>
        </p:txBody>
      </p:sp>
    </p:spTree>
    <p:extLst>
      <p:ext uri="{BB962C8B-B14F-4D97-AF65-F5344CB8AC3E}">
        <p14:creationId xmlns:p14="http://schemas.microsoft.com/office/powerpoint/2010/main" val="219183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95A31-7805-D143-A00D-033502F05459}"/>
              </a:ext>
            </a:extLst>
          </p:cNvPr>
          <p:cNvSpPr>
            <a:spLocks noGrp="1"/>
          </p:cNvSpPr>
          <p:nvPr>
            <p:ph type="title"/>
          </p:nvPr>
        </p:nvSpPr>
        <p:spPr/>
        <p:txBody>
          <a:bodyPr/>
          <a:lstStyle/>
          <a:p>
            <a:r>
              <a:rPr lang="en-US" dirty="0"/>
              <a:t>Satisfaction with birth experience </a:t>
            </a:r>
          </a:p>
        </p:txBody>
      </p:sp>
      <p:sp>
        <p:nvSpPr>
          <p:cNvPr id="3" name="Content Placeholder 2">
            <a:extLst>
              <a:ext uri="{FF2B5EF4-FFF2-40B4-BE49-F238E27FC236}">
                <a16:creationId xmlns:a16="http://schemas.microsoft.com/office/drawing/2014/main" id="{B42CF33A-E8B2-0447-AE79-928F41FAD2D7}"/>
              </a:ext>
            </a:extLst>
          </p:cNvPr>
          <p:cNvSpPr>
            <a:spLocks noGrp="1"/>
          </p:cNvSpPr>
          <p:nvPr>
            <p:ph idx="1"/>
          </p:nvPr>
        </p:nvSpPr>
        <p:spPr/>
        <p:txBody>
          <a:bodyPr/>
          <a:lstStyle/>
          <a:p>
            <a:r>
              <a:rPr lang="en-US" dirty="0"/>
              <a:t>Determined NOT by the amount of pain they experienced but by:</a:t>
            </a:r>
          </a:p>
          <a:p>
            <a:pPr lvl="1"/>
            <a:r>
              <a:rPr lang="en-US" dirty="0"/>
              <a:t>Being treated with respect</a:t>
            </a:r>
          </a:p>
          <a:p>
            <a:pPr lvl="1"/>
            <a:r>
              <a:rPr lang="en-US" dirty="0"/>
              <a:t>Feeling supported and cared for</a:t>
            </a:r>
          </a:p>
          <a:p>
            <a:pPr lvl="1"/>
            <a:r>
              <a:rPr lang="en-US" dirty="0"/>
              <a:t>Having input into decisions about their care</a:t>
            </a:r>
          </a:p>
          <a:p>
            <a:pPr lvl="1"/>
            <a:r>
              <a:rPr lang="en-US" dirty="0"/>
              <a:t>Having trust in their provider </a:t>
            </a:r>
          </a:p>
          <a:p>
            <a:pPr lvl="1"/>
            <a:endParaRPr lang="en-US" dirty="0"/>
          </a:p>
        </p:txBody>
      </p:sp>
    </p:spTree>
    <p:extLst>
      <p:ext uri="{BB962C8B-B14F-4D97-AF65-F5344CB8AC3E}">
        <p14:creationId xmlns:p14="http://schemas.microsoft.com/office/powerpoint/2010/main" val="402223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892D-4F52-EB48-9E6D-B0D6F222CEE9}"/>
              </a:ext>
            </a:extLst>
          </p:cNvPr>
          <p:cNvSpPr>
            <a:spLocks noGrp="1"/>
          </p:cNvSpPr>
          <p:nvPr>
            <p:ph type="title"/>
          </p:nvPr>
        </p:nvSpPr>
        <p:spPr>
          <a:xfrm>
            <a:off x="779463" y="2066925"/>
            <a:ext cx="7583487" cy="1362075"/>
          </a:xfrm>
        </p:spPr>
        <p:txBody>
          <a:bodyPr/>
          <a:lstStyle/>
          <a:p>
            <a:r>
              <a:rPr lang="en-US" dirty="0"/>
              <a:t>Essential elements of trauma-informed care</a:t>
            </a:r>
          </a:p>
        </p:txBody>
      </p:sp>
      <p:sp>
        <p:nvSpPr>
          <p:cNvPr id="3" name="Text Placeholder 2">
            <a:extLst>
              <a:ext uri="{FF2B5EF4-FFF2-40B4-BE49-F238E27FC236}">
                <a16:creationId xmlns:a16="http://schemas.microsoft.com/office/drawing/2014/main" id="{242CB594-A34B-E74C-AB90-7CDC65147A58}"/>
              </a:ext>
            </a:extLst>
          </p:cNvPr>
          <p:cNvSpPr>
            <a:spLocks noGrp="1"/>
          </p:cNvSpPr>
          <p:nvPr>
            <p:ph type="body" idx="1"/>
          </p:nvPr>
        </p:nvSpPr>
        <p:spPr>
          <a:xfrm>
            <a:off x="779463" y="3950354"/>
            <a:ext cx="7583487" cy="2431396"/>
          </a:xfrm>
        </p:spPr>
        <p:txBody>
          <a:bodyPr>
            <a:normAutofit/>
          </a:bodyPr>
          <a:lstStyle/>
          <a:p>
            <a:r>
              <a:rPr lang="en-US" sz="3200" dirty="0">
                <a:solidFill>
                  <a:schemeClr val="tx1"/>
                </a:solidFill>
              </a:rPr>
              <a:t>The Relationship</a:t>
            </a:r>
          </a:p>
          <a:p>
            <a:r>
              <a:rPr lang="en-US" sz="3200" dirty="0">
                <a:solidFill>
                  <a:schemeClr val="tx1"/>
                </a:solidFill>
              </a:rPr>
              <a:t>Strength-based focus</a:t>
            </a:r>
          </a:p>
          <a:p>
            <a:r>
              <a:rPr lang="en-US" sz="3200" dirty="0">
                <a:solidFill>
                  <a:schemeClr val="tx1"/>
                </a:solidFill>
              </a:rPr>
              <a:t>Patient autonomy</a:t>
            </a:r>
          </a:p>
          <a:p>
            <a:r>
              <a:rPr lang="en-US" sz="3200" dirty="0">
                <a:solidFill>
                  <a:schemeClr val="tx1"/>
                </a:solidFill>
              </a:rPr>
              <a:t>Control and safety</a:t>
            </a:r>
          </a:p>
        </p:txBody>
      </p:sp>
    </p:spTree>
    <p:extLst>
      <p:ext uri="{BB962C8B-B14F-4D97-AF65-F5344CB8AC3E}">
        <p14:creationId xmlns:p14="http://schemas.microsoft.com/office/powerpoint/2010/main" val="372681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5300"/>
            <a:ext cx="7583487" cy="1044388"/>
          </a:xfrm>
        </p:spPr>
        <p:txBody>
          <a:bodyPr>
            <a:normAutofit/>
          </a:bodyPr>
          <a:lstStyle/>
          <a:p>
            <a:r>
              <a:rPr lang="en-US" dirty="0"/>
              <a:t>The relationship:  </a:t>
            </a:r>
            <a:br>
              <a:rPr lang="en-US" dirty="0"/>
            </a:br>
            <a:r>
              <a:rPr lang="en-US" dirty="0"/>
              <a:t>Connection and Communication</a:t>
            </a:r>
          </a:p>
        </p:txBody>
      </p:sp>
      <p:sp>
        <p:nvSpPr>
          <p:cNvPr id="3" name="Content Placeholder 2"/>
          <p:cNvSpPr>
            <a:spLocks noGrp="1"/>
          </p:cNvSpPr>
          <p:nvPr>
            <p:ph idx="1"/>
          </p:nvPr>
        </p:nvSpPr>
        <p:spPr>
          <a:xfrm>
            <a:off x="779463" y="1828800"/>
            <a:ext cx="7883274" cy="4208930"/>
          </a:xfrm>
        </p:spPr>
        <p:txBody>
          <a:bodyPr>
            <a:normAutofit/>
          </a:bodyPr>
          <a:lstStyle/>
          <a:p>
            <a:r>
              <a:rPr lang="en-US" sz="2800" dirty="0"/>
              <a:t>Individualized care</a:t>
            </a:r>
          </a:p>
          <a:p>
            <a:r>
              <a:rPr lang="en-US" sz="2800" dirty="0"/>
              <a:t>Connection </a:t>
            </a:r>
          </a:p>
          <a:p>
            <a:r>
              <a:rPr lang="en-US" sz="2800" dirty="0"/>
              <a:t>Being trustworthy and transparent</a:t>
            </a:r>
          </a:p>
          <a:p>
            <a:pPr lvl="1"/>
            <a:r>
              <a:rPr lang="en-US" dirty="0"/>
              <a:t>Be immediately responsive to patient communications</a:t>
            </a:r>
          </a:p>
          <a:p>
            <a:pPr lvl="1"/>
            <a:r>
              <a:rPr lang="en-US" dirty="0"/>
              <a:t>If the patient says stop, STOP</a:t>
            </a:r>
          </a:p>
          <a:p>
            <a:r>
              <a:rPr lang="en-US" sz="2800" dirty="0"/>
              <a:t>Inspiring confidence</a:t>
            </a:r>
          </a:p>
          <a:p>
            <a:r>
              <a:rPr lang="en-US" sz="2800" dirty="0"/>
              <a:t>Normalize, validate and reframe methods</a:t>
            </a:r>
          </a:p>
        </p:txBody>
      </p:sp>
    </p:spTree>
    <p:extLst>
      <p:ext uri="{BB962C8B-B14F-4D97-AF65-F5344CB8AC3E}">
        <p14:creationId xmlns:p14="http://schemas.microsoft.com/office/powerpoint/2010/main" val="2295039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940" y="589548"/>
            <a:ext cx="8022767" cy="1044388"/>
          </a:xfrm>
        </p:spPr>
        <p:txBody>
          <a:bodyPr>
            <a:normAutofit/>
          </a:bodyPr>
          <a:lstStyle/>
          <a:p>
            <a:r>
              <a:rPr lang="en-US" dirty="0"/>
              <a:t>Providing </a:t>
            </a:r>
            <a:r>
              <a:rPr lang="en-US" u="sng" dirty="0"/>
              <a:t>individualized </a:t>
            </a:r>
            <a:r>
              <a:rPr lang="en-US" dirty="0"/>
              <a:t>reassurance</a:t>
            </a:r>
          </a:p>
        </p:txBody>
      </p:sp>
      <p:sp>
        <p:nvSpPr>
          <p:cNvPr id="3" name="Content Placeholder 2"/>
          <p:cNvSpPr>
            <a:spLocks noGrp="1"/>
          </p:cNvSpPr>
          <p:nvPr>
            <p:ph idx="1"/>
          </p:nvPr>
        </p:nvSpPr>
        <p:spPr>
          <a:xfrm>
            <a:off x="700940" y="2191870"/>
            <a:ext cx="8022767" cy="3065930"/>
          </a:xfrm>
        </p:spPr>
        <p:txBody>
          <a:bodyPr>
            <a:normAutofit/>
          </a:bodyPr>
          <a:lstStyle/>
          <a:p>
            <a:r>
              <a:rPr lang="en-US" dirty="0"/>
              <a:t>What exactly are you frightened by</a:t>
            </a:r>
          </a:p>
          <a:p>
            <a:r>
              <a:rPr lang="en-US" dirty="0"/>
              <a:t>What are you afraid will happen</a:t>
            </a:r>
          </a:p>
          <a:p>
            <a:r>
              <a:rPr lang="en-US" dirty="0"/>
              <a:t>What is the hardest thing about all of this</a:t>
            </a:r>
          </a:p>
          <a:p>
            <a:pPr marL="0" indent="0">
              <a:buNone/>
            </a:pPr>
            <a:r>
              <a:rPr lang="en-US" dirty="0"/>
              <a:t> </a:t>
            </a:r>
          </a:p>
          <a:p>
            <a:pPr marL="0" indent="0">
              <a:buNone/>
            </a:pPr>
            <a:r>
              <a:rPr lang="en-US" dirty="0"/>
              <a:t>Allow time for the answer to emerge</a:t>
            </a:r>
          </a:p>
          <a:p>
            <a:pPr marL="0" indent="0">
              <a:buNone/>
            </a:pPr>
            <a:r>
              <a:rPr lang="en-US" dirty="0"/>
              <a:t>Validate, normalize…confidence in their capacities</a:t>
            </a:r>
          </a:p>
        </p:txBody>
      </p:sp>
      <p:sp>
        <p:nvSpPr>
          <p:cNvPr id="4" name="Rectangle 3">
            <a:extLst>
              <a:ext uri="{FF2B5EF4-FFF2-40B4-BE49-F238E27FC236}">
                <a16:creationId xmlns:a16="http://schemas.microsoft.com/office/drawing/2014/main" id="{10CB427F-EBE7-334D-9661-6853F98521B3}"/>
              </a:ext>
            </a:extLst>
          </p:cNvPr>
          <p:cNvSpPr/>
          <p:nvPr/>
        </p:nvSpPr>
        <p:spPr>
          <a:xfrm>
            <a:off x="256673" y="5498432"/>
            <a:ext cx="8630653" cy="1044388"/>
          </a:xfrm>
          <a:prstGeom prst="rect">
            <a:avLst/>
          </a:prstGeom>
          <a:solidFill>
            <a:schemeClr val="tx2">
              <a:lumMod val="40000"/>
              <a:lumOff val="6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Asking builds trust, conveys that you are willing to tailor your care to their needs</a:t>
            </a:r>
          </a:p>
        </p:txBody>
      </p:sp>
    </p:spTree>
    <p:extLst>
      <p:ext uri="{BB962C8B-B14F-4D97-AF65-F5344CB8AC3E}">
        <p14:creationId xmlns:p14="http://schemas.microsoft.com/office/powerpoint/2010/main" val="1896164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B24A6-9319-5748-A242-43EB3FE2D991}"/>
              </a:ext>
            </a:extLst>
          </p:cNvPr>
          <p:cNvSpPr>
            <a:spLocks noGrp="1"/>
          </p:cNvSpPr>
          <p:nvPr>
            <p:ph type="title"/>
          </p:nvPr>
        </p:nvSpPr>
        <p:spPr/>
        <p:txBody>
          <a:bodyPr/>
          <a:lstStyle/>
          <a:p>
            <a:r>
              <a:rPr lang="en-US" dirty="0"/>
              <a:t>Disclosures</a:t>
            </a:r>
          </a:p>
        </p:txBody>
      </p:sp>
      <p:sp>
        <p:nvSpPr>
          <p:cNvPr id="5" name="Content Placeholder 4">
            <a:extLst>
              <a:ext uri="{FF2B5EF4-FFF2-40B4-BE49-F238E27FC236}">
                <a16:creationId xmlns:a16="http://schemas.microsoft.com/office/drawing/2014/main" id="{5CA3C0B5-78E1-3C4F-AA10-F8C06FDEB01C}"/>
              </a:ext>
            </a:extLst>
          </p:cNvPr>
          <p:cNvSpPr>
            <a:spLocks noGrp="1"/>
          </p:cNvSpPr>
          <p:nvPr>
            <p:ph idx="1"/>
          </p:nvPr>
        </p:nvSpPr>
        <p:spPr/>
        <p:txBody>
          <a:bodyPr/>
          <a:lstStyle/>
          <a:p>
            <a:r>
              <a:rPr lang="en-US" dirty="0"/>
              <a:t>The presenter has no conflicts of interest</a:t>
            </a:r>
          </a:p>
        </p:txBody>
      </p:sp>
    </p:spTree>
    <p:extLst>
      <p:ext uri="{BB962C8B-B14F-4D97-AF65-F5344CB8AC3E}">
        <p14:creationId xmlns:p14="http://schemas.microsoft.com/office/powerpoint/2010/main" val="4136018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1505-A230-3844-9F84-2CF989CDB8BB}"/>
              </a:ext>
            </a:extLst>
          </p:cNvPr>
          <p:cNvSpPr>
            <a:spLocks noGrp="1"/>
          </p:cNvSpPr>
          <p:nvPr>
            <p:ph type="title"/>
          </p:nvPr>
        </p:nvSpPr>
        <p:spPr/>
        <p:txBody>
          <a:bodyPr/>
          <a:lstStyle/>
          <a:p>
            <a:r>
              <a:rPr lang="en-US" dirty="0"/>
              <a:t>Negate Stereotypes of “Victim”</a:t>
            </a:r>
          </a:p>
        </p:txBody>
      </p:sp>
      <p:sp>
        <p:nvSpPr>
          <p:cNvPr id="3" name="Content Placeholder 2">
            <a:extLst>
              <a:ext uri="{FF2B5EF4-FFF2-40B4-BE49-F238E27FC236}">
                <a16:creationId xmlns:a16="http://schemas.microsoft.com/office/drawing/2014/main" id="{94B7CDA5-1809-844E-855C-0001CF36A7B2}"/>
              </a:ext>
            </a:extLst>
          </p:cNvPr>
          <p:cNvSpPr>
            <a:spLocks noGrp="1"/>
          </p:cNvSpPr>
          <p:nvPr>
            <p:ph idx="1"/>
          </p:nvPr>
        </p:nvSpPr>
        <p:spPr>
          <a:xfrm>
            <a:off x="457200" y="2057399"/>
            <a:ext cx="8229600" cy="4525963"/>
          </a:xfrm>
        </p:spPr>
        <p:txBody>
          <a:bodyPr/>
          <a:lstStyle/>
          <a:p>
            <a:r>
              <a:rPr lang="en-US" dirty="0"/>
              <a:t>Find opportunity to chat about ANYTHING in their life</a:t>
            </a:r>
          </a:p>
          <a:p>
            <a:r>
              <a:rPr lang="en-US" dirty="0"/>
              <a:t>Reminds them that they are a whole person</a:t>
            </a:r>
          </a:p>
          <a:p>
            <a:r>
              <a:rPr lang="en-US" dirty="0"/>
              <a:t>And that you see them as a whole person</a:t>
            </a:r>
          </a:p>
        </p:txBody>
      </p:sp>
    </p:spTree>
    <p:extLst>
      <p:ext uri="{BB962C8B-B14F-4D97-AF65-F5344CB8AC3E}">
        <p14:creationId xmlns:p14="http://schemas.microsoft.com/office/powerpoint/2010/main" val="319754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into your provider role</a:t>
            </a:r>
          </a:p>
        </p:txBody>
      </p:sp>
      <p:sp>
        <p:nvSpPr>
          <p:cNvPr id="3" name="Content Placeholder 2"/>
          <p:cNvSpPr>
            <a:spLocks noGrp="1"/>
          </p:cNvSpPr>
          <p:nvPr>
            <p:ph idx="1"/>
          </p:nvPr>
        </p:nvSpPr>
        <p:spPr/>
        <p:txBody>
          <a:bodyPr/>
          <a:lstStyle/>
          <a:p>
            <a:r>
              <a:rPr lang="en-US" dirty="0"/>
              <a:t>Inspire trust and confidence</a:t>
            </a:r>
          </a:p>
          <a:p>
            <a:r>
              <a:rPr lang="en-US" dirty="0"/>
              <a:t>You can be confident that you will provide excellent care</a:t>
            </a:r>
          </a:p>
          <a:p>
            <a:r>
              <a:rPr lang="en-US" dirty="0"/>
              <a:t>You can’t be confident that you will not cause pain</a:t>
            </a:r>
          </a:p>
          <a:p>
            <a:r>
              <a:rPr lang="en-US" dirty="0"/>
              <a:t>Being tentative, apologetic is not beneficial to the patient</a:t>
            </a:r>
          </a:p>
        </p:txBody>
      </p:sp>
    </p:spTree>
    <p:extLst>
      <p:ext uri="{BB962C8B-B14F-4D97-AF65-F5344CB8AC3E}">
        <p14:creationId xmlns:p14="http://schemas.microsoft.com/office/powerpoint/2010/main" val="3659641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Strength-based approach</a:t>
            </a:r>
          </a:p>
        </p:txBody>
      </p:sp>
      <p:sp>
        <p:nvSpPr>
          <p:cNvPr id="3" name="Content Placeholder 2"/>
          <p:cNvSpPr>
            <a:spLocks noGrp="1"/>
          </p:cNvSpPr>
          <p:nvPr>
            <p:ph idx="1"/>
          </p:nvPr>
        </p:nvSpPr>
        <p:spPr>
          <a:xfrm>
            <a:off x="268923" y="1821180"/>
            <a:ext cx="8417877" cy="4208930"/>
          </a:xfrm>
        </p:spPr>
        <p:txBody>
          <a:bodyPr>
            <a:normAutofit/>
          </a:bodyPr>
          <a:lstStyle/>
          <a:p>
            <a:pPr>
              <a:spcAft>
                <a:spcPts val="600"/>
              </a:spcAft>
            </a:pPr>
            <a:r>
              <a:rPr lang="en-US" dirty="0"/>
              <a:t>People often have many coping skills</a:t>
            </a:r>
          </a:p>
          <a:p>
            <a:pPr>
              <a:spcAft>
                <a:spcPts val="600"/>
              </a:spcAft>
            </a:pPr>
            <a:r>
              <a:rPr lang="en-US" dirty="0"/>
              <a:t>Dissociation can be adaptive</a:t>
            </a:r>
          </a:p>
          <a:p>
            <a:pPr lvl="1">
              <a:spcAft>
                <a:spcPts val="600"/>
              </a:spcAft>
            </a:pPr>
            <a:r>
              <a:rPr lang="en-US" dirty="0"/>
              <a:t>Provider narration not always desirable-give choice</a:t>
            </a:r>
          </a:p>
          <a:p>
            <a:pPr>
              <a:spcAft>
                <a:spcPts val="600"/>
              </a:spcAft>
            </a:pPr>
            <a:r>
              <a:rPr lang="en-US" dirty="0"/>
              <a:t>Help them identify ways they have succeeded</a:t>
            </a:r>
          </a:p>
          <a:p>
            <a:pPr>
              <a:spcAft>
                <a:spcPts val="600"/>
              </a:spcAft>
            </a:pPr>
            <a:r>
              <a:rPr lang="en-US" dirty="0"/>
              <a:t>Ask what has worked for them in the past</a:t>
            </a:r>
          </a:p>
          <a:p>
            <a:pPr>
              <a:spcAft>
                <a:spcPts val="600"/>
              </a:spcAft>
            </a:pPr>
            <a:r>
              <a:rPr lang="en-US" dirty="0"/>
              <a:t>Connect w past experiences</a:t>
            </a:r>
          </a:p>
          <a:p>
            <a:pPr marL="0" indent="0">
              <a:spcAft>
                <a:spcPts val="600"/>
              </a:spcAft>
              <a:buNone/>
            </a:pPr>
            <a:endParaRPr lang="en-US" dirty="0"/>
          </a:p>
        </p:txBody>
      </p:sp>
    </p:spTree>
    <p:extLst>
      <p:ext uri="{BB962C8B-B14F-4D97-AF65-F5344CB8AC3E}">
        <p14:creationId xmlns:p14="http://schemas.microsoft.com/office/powerpoint/2010/main" val="95840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0536"/>
            <a:ext cx="7583487" cy="1044388"/>
          </a:xfrm>
        </p:spPr>
        <p:txBody>
          <a:bodyPr/>
          <a:lstStyle/>
          <a:p>
            <a:r>
              <a:rPr lang="en-US" dirty="0"/>
              <a:t>Patient Autonomy</a:t>
            </a:r>
          </a:p>
        </p:txBody>
      </p:sp>
      <p:sp>
        <p:nvSpPr>
          <p:cNvPr id="3" name="Content Placeholder 2"/>
          <p:cNvSpPr>
            <a:spLocks noGrp="1"/>
          </p:cNvSpPr>
          <p:nvPr>
            <p:ph idx="1"/>
          </p:nvPr>
        </p:nvSpPr>
        <p:spPr>
          <a:xfrm>
            <a:off x="322263" y="1371538"/>
            <a:ext cx="8410257" cy="4892481"/>
          </a:xfrm>
        </p:spPr>
        <p:txBody>
          <a:bodyPr>
            <a:noAutofit/>
          </a:bodyPr>
          <a:lstStyle/>
          <a:p>
            <a:pPr marL="0" indent="0">
              <a:buNone/>
            </a:pPr>
            <a:r>
              <a:rPr lang="en-US" sz="2800" b="1" dirty="0"/>
              <a:t>Positive framing: Focus on their purpose and choices</a:t>
            </a:r>
          </a:p>
          <a:p>
            <a:r>
              <a:rPr lang="en-US" sz="2800" dirty="0"/>
              <a:t>They are driving the ship, can change course at any time</a:t>
            </a:r>
          </a:p>
          <a:p>
            <a:r>
              <a:rPr lang="en-US" sz="2800" dirty="0"/>
              <a:t>Invite their communication, collaboration, participation</a:t>
            </a:r>
          </a:p>
          <a:p>
            <a:pPr lvl="2"/>
            <a:r>
              <a:rPr lang="en-US" sz="2800" dirty="0"/>
              <a:t>Allow the patient to lead the exam </a:t>
            </a:r>
          </a:p>
          <a:p>
            <a:pPr lvl="2"/>
            <a:r>
              <a:rPr lang="en-US" sz="2800" dirty="0"/>
              <a:t>Invite the patient to suggest measures that will make them more comfortable with the exam</a:t>
            </a:r>
          </a:p>
          <a:p>
            <a:pPr lvl="2"/>
            <a:r>
              <a:rPr lang="en-US" sz="2800" dirty="0"/>
              <a:t>Is sedation an option in your clinic/desired by the patient</a:t>
            </a:r>
          </a:p>
          <a:p>
            <a:pPr lvl="2"/>
            <a:endParaRPr lang="en-US" dirty="0"/>
          </a:p>
        </p:txBody>
      </p:sp>
    </p:spTree>
    <p:extLst>
      <p:ext uri="{BB962C8B-B14F-4D97-AF65-F5344CB8AC3E}">
        <p14:creationId xmlns:p14="http://schemas.microsoft.com/office/powerpoint/2010/main" val="1297720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44455"/>
            <a:ext cx="7583487" cy="1044388"/>
          </a:xfrm>
        </p:spPr>
        <p:txBody>
          <a:bodyPr/>
          <a:lstStyle/>
          <a:p>
            <a:r>
              <a:rPr lang="en-US" dirty="0"/>
              <a:t>Patient/Self-Speculum Insertion</a:t>
            </a:r>
          </a:p>
        </p:txBody>
      </p:sp>
      <p:sp>
        <p:nvSpPr>
          <p:cNvPr id="3" name="Content Placeholder 2"/>
          <p:cNvSpPr>
            <a:spLocks noGrp="1"/>
          </p:cNvSpPr>
          <p:nvPr>
            <p:ph idx="1"/>
          </p:nvPr>
        </p:nvSpPr>
        <p:spPr>
          <a:xfrm>
            <a:off x="104395" y="1528199"/>
            <a:ext cx="7195565" cy="4504909"/>
          </a:xfrm>
        </p:spPr>
        <p:txBody>
          <a:bodyPr>
            <a:normAutofit/>
          </a:bodyPr>
          <a:lstStyle/>
          <a:p>
            <a:r>
              <a:rPr lang="en-US" sz="2800" dirty="0"/>
              <a:t>Teach patient how to do exam</a:t>
            </a:r>
          </a:p>
          <a:p>
            <a:r>
              <a:rPr lang="en-US" sz="2800" dirty="0"/>
              <a:t>Patient practice of speculum self-insertion at home</a:t>
            </a:r>
          </a:p>
          <a:p>
            <a:r>
              <a:rPr lang="en-US" sz="2800" dirty="0"/>
              <a:t>Discuss what the patient will do and what you will do or what you will help with</a:t>
            </a:r>
          </a:p>
          <a:p>
            <a:r>
              <a:rPr lang="en-US" sz="2800" dirty="0"/>
              <a:t>Offer mirror for insertion or after (if patient interested in viewing cervix)</a:t>
            </a:r>
          </a:p>
          <a:p>
            <a:r>
              <a:rPr lang="en-US" sz="2800" dirty="0"/>
              <a:t>Offer to step behind curtain while they insert speculum</a:t>
            </a:r>
          </a:p>
          <a:p>
            <a:endParaRPr lang="en-US" sz="2800" dirty="0"/>
          </a:p>
        </p:txBody>
      </p:sp>
      <p:sp>
        <p:nvSpPr>
          <p:cNvPr id="4" name="TextBox 3">
            <a:extLst>
              <a:ext uri="{FF2B5EF4-FFF2-40B4-BE49-F238E27FC236}">
                <a16:creationId xmlns:a16="http://schemas.microsoft.com/office/drawing/2014/main" id="{26E5F2EE-33D2-834B-8BF0-08672394A601}"/>
              </a:ext>
            </a:extLst>
          </p:cNvPr>
          <p:cNvSpPr txBox="1"/>
          <p:nvPr/>
        </p:nvSpPr>
        <p:spPr>
          <a:xfrm>
            <a:off x="3896139" y="6272464"/>
            <a:ext cx="4810539" cy="369332"/>
          </a:xfrm>
          <a:prstGeom prst="rect">
            <a:avLst/>
          </a:prstGeom>
          <a:noFill/>
        </p:spPr>
        <p:txBody>
          <a:bodyPr wrap="square" rtlCol="0">
            <a:spAutoFit/>
          </a:bodyPr>
          <a:lstStyle/>
          <a:p>
            <a:r>
              <a:rPr lang="en-US" dirty="0"/>
              <a:t>Wright, </a:t>
            </a:r>
            <a:r>
              <a:rPr lang="en-US" dirty="0" err="1"/>
              <a:t>Fewwick</a:t>
            </a:r>
            <a:r>
              <a:rPr lang="en-US" dirty="0"/>
              <a:t> et al 2005 J </a:t>
            </a:r>
            <a:r>
              <a:rPr lang="en-US" dirty="0" err="1"/>
              <a:t>Clin</a:t>
            </a:r>
            <a:r>
              <a:rPr lang="en-US" dirty="0"/>
              <a:t> Nur</a:t>
            </a:r>
          </a:p>
        </p:txBody>
      </p:sp>
      <p:sp>
        <p:nvSpPr>
          <p:cNvPr id="5" name="Rectangle 4">
            <a:extLst>
              <a:ext uri="{FF2B5EF4-FFF2-40B4-BE49-F238E27FC236}">
                <a16:creationId xmlns:a16="http://schemas.microsoft.com/office/drawing/2014/main" id="{41C896FC-7787-9041-90D6-2F068B9D5A94}"/>
              </a:ext>
            </a:extLst>
          </p:cNvPr>
          <p:cNvSpPr/>
          <p:nvPr/>
        </p:nvSpPr>
        <p:spPr>
          <a:xfrm>
            <a:off x="7299960" y="1528198"/>
            <a:ext cx="1844040" cy="4323961"/>
          </a:xfrm>
          <a:prstGeom prst="rect">
            <a:avLst/>
          </a:prstGeom>
          <a:solidFill>
            <a:schemeClr val="tx2">
              <a:lumMod val="40000"/>
              <a:lumOff val="6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Sexual assault exam:  may not do spec exam if they have not had a spec exam ever in past.  </a:t>
            </a:r>
          </a:p>
          <a:p>
            <a:pPr algn="ctr"/>
            <a:endParaRPr lang="en-US" dirty="0">
              <a:solidFill>
                <a:schemeClr val="bg1"/>
              </a:solidFill>
            </a:endParaRPr>
          </a:p>
          <a:p>
            <a:pPr algn="ctr"/>
            <a:r>
              <a:rPr lang="en-US" dirty="0">
                <a:solidFill>
                  <a:schemeClr val="bg1"/>
                </a:solidFill>
              </a:rPr>
              <a:t>Best DNA is from swab of </a:t>
            </a:r>
            <a:r>
              <a:rPr lang="en-US" dirty="0" err="1">
                <a:solidFill>
                  <a:schemeClr val="bg1"/>
                </a:solidFill>
              </a:rPr>
              <a:t>vag</a:t>
            </a:r>
            <a:r>
              <a:rPr lang="en-US" dirty="0">
                <a:solidFill>
                  <a:schemeClr val="bg1"/>
                </a:solidFill>
              </a:rPr>
              <a:t> pool, swab of cervix not essential</a:t>
            </a:r>
          </a:p>
        </p:txBody>
      </p:sp>
    </p:spTree>
    <p:extLst>
      <p:ext uri="{BB962C8B-B14F-4D97-AF65-F5344CB8AC3E}">
        <p14:creationId xmlns:p14="http://schemas.microsoft.com/office/powerpoint/2010/main" val="380761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4F7D-853B-0F42-B7A3-B22F6EA73629}"/>
              </a:ext>
            </a:extLst>
          </p:cNvPr>
          <p:cNvSpPr>
            <a:spLocks noGrp="1"/>
          </p:cNvSpPr>
          <p:nvPr>
            <p:ph type="title"/>
          </p:nvPr>
        </p:nvSpPr>
        <p:spPr/>
        <p:txBody>
          <a:bodyPr/>
          <a:lstStyle/>
          <a:p>
            <a:r>
              <a:rPr lang="en-US" dirty="0"/>
              <a:t>Faculty</a:t>
            </a:r>
          </a:p>
        </p:txBody>
      </p:sp>
      <p:sp>
        <p:nvSpPr>
          <p:cNvPr id="3" name="Content Placeholder 2">
            <a:extLst>
              <a:ext uri="{FF2B5EF4-FFF2-40B4-BE49-F238E27FC236}">
                <a16:creationId xmlns:a16="http://schemas.microsoft.com/office/drawing/2014/main" id="{CF2A0074-0135-8D48-BFCC-67998D7D099E}"/>
              </a:ext>
            </a:extLst>
          </p:cNvPr>
          <p:cNvSpPr>
            <a:spLocks noGrp="1"/>
          </p:cNvSpPr>
          <p:nvPr>
            <p:ph idx="1"/>
          </p:nvPr>
        </p:nvSpPr>
        <p:spPr/>
        <p:txBody>
          <a:bodyPr/>
          <a:lstStyle/>
          <a:p>
            <a:r>
              <a:rPr lang="en-US" dirty="0"/>
              <a:t>Speculum self-insertion, a pilot study, Wright D, Fenwick J, Stephenson P, mine the reference for </a:t>
            </a:r>
            <a:r>
              <a:rPr lang="en-US" dirty="0" smtClean="0"/>
              <a:t>mor</a:t>
            </a:r>
            <a:r>
              <a:rPr lang="en-US" dirty="0" smtClean="0"/>
              <a:t>e </a:t>
            </a:r>
            <a:r>
              <a:rPr lang="en-US" dirty="0" err="1" smtClean="0"/>
              <a:t>informaiotn</a:t>
            </a:r>
            <a:r>
              <a:rPr lang="en-US" dirty="0"/>
              <a:t>. </a:t>
            </a:r>
          </a:p>
        </p:txBody>
      </p:sp>
    </p:spTree>
    <p:extLst>
      <p:ext uri="{BB962C8B-B14F-4D97-AF65-F5344CB8AC3E}">
        <p14:creationId xmlns:p14="http://schemas.microsoft.com/office/powerpoint/2010/main" val="255200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and safety- principles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a:t>Anticipatory guidance</a:t>
            </a:r>
          </a:p>
          <a:p>
            <a:pPr>
              <a:buFont typeface="Arial" panose="020B0604020202020204" pitchFamily="34" charset="0"/>
              <a:buChar char="•"/>
            </a:pPr>
            <a:r>
              <a:rPr lang="en-US" sz="4000" dirty="0"/>
              <a:t>Privacy</a:t>
            </a:r>
          </a:p>
          <a:p>
            <a:pPr>
              <a:buFont typeface="Arial" panose="020B0604020202020204" pitchFamily="34" charset="0"/>
              <a:buChar char="•"/>
            </a:pPr>
            <a:r>
              <a:rPr lang="en-US" sz="4000" dirty="0"/>
              <a:t>They are in control</a:t>
            </a:r>
          </a:p>
        </p:txBody>
      </p:sp>
    </p:spTree>
    <p:extLst>
      <p:ext uri="{BB962C8B-B14F-4D97-AF65-F5344CB8AC3E}">
        <p14:creationId xmlns:p14="http://schemas.microsoft.com/office/powerpoint/2010/main" val="1730151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Anticipatory guidance pitfall:  Anticipation is the worst part!</a:t>
            </a:r>
          </a:p>
        </p:txBody>
      </p:sp>
      <p:sp>
        <p:nvSpPr>
          <p:cNvPr id="3" name="Content Placeholder 2"/>
          <p:cNvSpPr>
            <a:spLocks noGrp="1"/>
          </p:cNvSpPr>
          <p:nvPr>
            <p:ph idx="1"/>
          </p:nvPr>
        </p:nvSpPr>
        <p:spPr>
          <a:xfrm>
            <a:off x="495301" y="1956134"/>
            <a:ext cx="7867649" cy="4627228"/>
          </a:xfrm>
        </p:spPr>
        <p:txBody>
          <a:bodyPr>
            <a:normAutofit/>
          </a:bodyPr>
          <a:lstStyle/>
          <a:p>
            <a:r>
              <a:rPr lang="en-US" dirty="0"/>
              <a:t>General overview + during the exam</a:t>
            </a:r>
          </a:p>
          <a:p>
            <a:r>
              <a:rPr lang="en-US" dirty="0"/>
              <a:t>“In a moment I’m going to place the numbing medicine”</a:t>
            </a:r>
          </a:p>
          <a:p>
            <a:r>
              <a:rPr lang="en-US" dirty="0"/>
              <a:t>I’m going to place the speculum</a:t>
            </a:r>
          </a:p>
          <a:p>
            <a:r>
              <a:rPr lang="en-US" dirty="0"/>
              <a:t>Those moments between the time you say that and the actual event can be agonizing</a:t>
            </a:r>
          </a:p>
          <a:p>
            <a:r>
              <a:rPr lang="en-US" dirty="0"/>
              <a:t>So don’t say that until the LAST possible moment </a:t>
            </a:r>
          </a:p>
          <a:p>
            <a:pPr lvl="1"/>
            <a:r>
              <a:rPr lang="en-US" dirty="0"/>
              <a:t>literally needle poised a few mm from the injection site and ready to go.</a:t>
            </a:r>
          </a:p>
        </p:txBody>
      </p:sp>
    </p:spTree>
    <p:extLst>
      <p:ext uri="{BB962C8B-B14F-4D97-AF65-F5344CB8AC3E}">
        <p14:creationId xmlns:p14="http://schemas.microsoft.com/office/powerpoint/2010/main" val="553903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76300"/>
          </a:xfrm>
        </p:spPr>
        <p:txBody>
          <a:bodyPr/>
          <a:lstStyle/>
          <a:p>
            <a:r>
              <a:rPr lang="en-US" dirty="0"/>
              <a:t>“Will it hurt?”</a:t>
            </a:r>
          </a:p>
        </p:txBody>
      </p:sp>
      <p:sp>
        <p:nvSpPr>
          <p:cNvPr id="3" name="Content Placeholder 2"/>
          <p:cNvSpPr>
            <a:spLocks noGrp="1"/>
          </p:cNvSpPr>
          <p:nvPr>
            <p:ph idx="1"/>
          </p:nvPr>
        </p:nvSpPr>
        <p:spPr>
          <a:xfrm>
            <a:off x="419101" y="1586162"/>
            <a:ext cx="8282939" cy="5104198"/>
          </a:xfrm>
        </p:spPr>
        <p:txBody>
          <a:bodyPr>
            <a:normAutofit/>
          </a:bodyPr>
          <a:lstStyle/>
          <a:p>
            <a:r>
              <a:rPr lang="en-US" dirty="0"/>
              <a:t>Everyone is different, some people experience very little or even no pain during this (upcoming experience/procedure). That could be the case for you</a:t>
            </a:r>
          </a:p>
          <a:p>
            <a:r>
              <a:rPr lang="en-US" dirty="0"/>
              <a:t>If you do experience pain</a:t>
            </a:r>
          </a:p>
          <a:p>
            <a:pPr lvl="1"/>
            <a:r>
              <a:rPr lang="en-US" dirty="0"/>
              <a:t>I am here to help you</a:t>
            </a:r>
          </a:p>
          <a:p>
            <a:pPr lvl="1"/>
            <a:r>
              <a:rPr lang="en-US" dirty="0"/>
              <a:t>I will be listening and responding the entire time to what you need</a:t>
            </a:r>
          </a:p>
          <a:p>
            <a:pPr lvl="1"/>
            <a:r>
              <a:rPr lang="en-US" dirty="0"/>
              <a:t>If anything is feeling too uncomfortable at any time you can say wait, we can pause, take breaks, ask someone to come hold your hand and talk to you, or stop at any time.  You are in charge here, and if the procedure is too difficult for you, we will work together to figure out a solution</a:t>
            </a:r>
          </a:p>
          <a:p>
            <a:pPr lvl="1"/>
            <a:r>
              <a:rPr lang="en-US" b="1" dirty="0"/>
              <a:t>It will not be more than you can handle</a:t>
            </a:r>
          </a:p>
          <a:p>
            <a:r>
              <a:rPr lang="en-US" dirty="0"/>
              <a:t>Orient to the future</a:t>
            </a:r>
          </a:p>
          <a:p>
            <a:pPr lvl="1"/>
            <a:endParaRPr lang="en-US" dirty="0"/>
          </a:p>
        </p:txBody>
      </p:sp>
    </p:spTree>
    <p:extLst>
      <p:ext uri="{BB962C8B-B14F-4D97-AF65-F5344CB8AC3E}">
        <p14:creationId xmlns:p14="http://schemas.microsoft.com/office/powerpoint/2010/main" val="1864262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483417"/>
          </a:xfrm>
        </p:spPr>
        <p:txBody>
          <a:bodyPr>
            <a:normAutofit/>
          </a:bodyPr>
          <a:lstStyle/>
          <a:p>
            <a:r>
              <a:rPr lang="en-US" dirty="0"/>
              <a:t>“will it hurt” suggested response</a:t>
            </a:r>
          </a:p>
        </p:txBody>
      </p:sp>
      <p:sp>
        <p:nvSpPr>
          <p:cNvPr id="3" name="Content Placeholder 2"/>
          <p:cNvSpPr>
            <a:spLocks noGrp="1"/>
          </p:cNvSpPr>
          <p:nvPr>
            <p:ph idx="1"/>
          </p:nvPr>
        </p:nvSpPr>
        <p:spPr>
          <a:xfrm>
            <a:off x="121920" y="1159405"/>
            <a:ext cx="8763000" cy="5698595"/>
          </a:xfrm>
        </p:spPr>
        <p:txBody>
          <a:bodyPr>
            <a:normAutofit fontScale="92500" lnSpcReduction="10000"/>
          </a:bodyPr>
          <a:lstStyle/>
          <a:p>
            <a:pPr>
              <a:spcBef>
                <a:spcPts val="0"/>
              </a:spcBef>
              <a:spcAft>
                <a:spcPts val="600"/>
              </a:spcAft>
            </a:pPr>
            <a:r>
              <a:rPr lang="en-US" dirty="0"/>
              <a:t>“</a:t>
            </a:r>
            <a:r>
              <a:rPr lang="en-US" b="1" dirty="0"/>
              <a:t>for a lot of us</a:t>
            </a:r>
            <a:r>
              <a:rPr lang="en-US" dirty="0"/>
              <a:t>, the most difficult part is when the speculum is placed…because </a:t>
            </a:r>
            <a:r>
              <a:rPr lang="en-US" b="1" dirty="0"/>
              <a:t>many of us have had experiences when we were not in control of our bodies.” </a:t>
            </a:r>
          </a:p>
          <a:p>
            <a:pPr>
              <a:spcBef>
                <a:spcPts val="0"/>
              </a:spcBef>
              <a:spcAft>
                <a:spcPts val="600"/>
              </a:spcAft>
            </a:pPr>
            <a:r>
              <a:rPr lang="en-US" dirty="0"/>
              <a:t>“</a:t>
            </a:r>
            <a:r>
              <a:rPr lang="en-US" b="1" dirty="0"/>
              <a:t>this situation is different</a:t>
            </a:r>
            <a:r>
              <a:rPr lang="en-US" dirty="0"/>
              <a:t>, this is not something someone is doing to you against your will</a:t>
            </a:r>
            <a:r>
              <a:rPr lang="en-US" b="1" dirty="0"/>
              <a:t>, this is something you are doing for yourself</a:t>
            </a:r>
            <a:r>
              <a:rPr lang="en-US" dirty="0"/>
              <a:t>, to take care of yourself.  you will be in control during the whole procedure.  </a:t>
            </a:r>
            <a:r>
              <a:rPr lang="en-US" b="1" dirty="0"/>
              <a:t>Our bodies are very intelligent </a:t>
            </a:r>
            <a:r>
              <a:rPr lang="en-US" dirty="0"/>
              <a:t>and want to protect us against danger, when we are afraid, we tense our muscles and we hold our breath, we all do that When do the opposite of that, when we make our muscles </a:t>
            </a:r>
            <a:r>
              <a:rPr lang="en-US" b="1" dirty="0"/>
              <a:t>soft and heavy </a:t>
            </a:r>
            <a:r>
              <a:rPr lang="en-US" dirty="0"/>
              <a:t>and take slow deep breaths, we can tell our brain that things are OK here, this is not a dangerous situation here, and the brain can relax and we can change the way we feel sensations in our body</a:t>
            </a:r>
          </a:p>
          <a:p>
            <a:pPr>
              <a:spcBef>
                <a:spcPts val="0"/>
              </a:spcBef>
              <a:spcAft>
                <a:spcPts val="600"/>
              </a:spcAft>
            </a:pPr>
            <a:r>
              <a:rPr lang="en-US" dirty="0"/>
              <a:t>“When we tense our </a:t>
            </a:r>
            <a:r>
              <a:rPr lang="en-US" b="1" dirty="0"/>
              <a:t>strong vaginal muscles </a:t>
            </a:r>
            <a:r>
              <a:rPr lang="en-US" dirty="0"/>
              <a:t>around the speculum, even though the speculum doesn’t have any sharp or pokey parts, it can hurt, because those muscles are really strong. </a:t>
            </a:r>
            <a:r>
              <a:rPr lang="en-US" b="1" u="sng" dirty="0"/>
              <a:t>All of us </a:t>
            </a:r>
            <a:r>
              <a:rPr lang="en-US" dirty="0"/>
              <a:t>need to be reminded, when we are on the table to relax those muscles, and </a:t>
            </a:r>
            <a:r>
              <a:rPr lang="en-US" b="1" dirty="0"/>
              <a:t>it’s my job </a:t>
            </a:r>
            <a:r>
              <a:rPr lang="en-US" dirty="0"/>
              <a:t>to keep reminding you to make those muscles soft and heavy, so that the exam will be more comfortable for you. “</a:t>
            </a:r>
          </a:p>
          <a:p>
            <a:pPr marL="0" indent="0">
              <a:spcBef>
                <a:spcPts val="0"/>
              </a:spcBef>
              <a:spcAft>
                <a:spcPts val="600"/>
              </a:spcAft>
              <a:buNone/>
            </a:pPr>
            <a:endParaRPr lang="en-US" dirty="0"/>
          </a:p>
          <a:p>
            <a:pPr>
              <a:spcBef>
                <a:spcPts val="0"/>
              </a:spcBef>
              <a:spcAft>
                <a:spcPts val="600"/>
              </a:spcAft>
            </a:pPr>
            <a:endParaRPr lang="en-US" dirty="0"/>
          </a:p>
        </p:txBody>
      </p:sp>
      <p:sp>
        <p:nvSpPr>
          <p:cNvPr id="4" name="TextBox 3"/>
          <p:cNvSpPr txBox="1"/>
          <p:nvPr/>
        </p:nvSpPr>
        <p:spPr>
          <a:xfrm>
            <a:off x="747484" y="6477000"/>
            <a:ext cx="8396516" cy="646331"/>
          </a:xfrm>
          <a:prstGeom prst="rect">
            <a:avLst/>
          </a:prstGeom>
          <a:noFill/>
        </p:spPr>
        <p:txBody>
          <a:bodyPr wrap="square" rtlCol="0">
            <a:spAutoFit/>
          </a:bodyPr>
          <a:lstStyle/>
          <a:p>
            <a:r>
              <a:rPr lang="en-US" dirty="0"/>
              <a:t>Carmen Landau at </a:t>
            </a:r>
            <a:r>
              <a:rPr lang="en-US" dirty="0">
                <a:hlinkClick r:id="rId3">
                  <a:extLst>
                    <a:ext uri="{A12FA001-AC4F-418D-AE19-62706E023703}">
                      <ahyp:hlinkClr xmlns:ahyp="http://schemas.microsoft.com/office/drawing/2018/hyperlinkcolor" xmlns="" val="tx"/>
                    </a:ext>
                  </a:extLst>
                </a:hlinkClick>
              </a:rPr>
              <a:t>https://www.youtube.com/watch?v=m5mhVJ1lI7o</a:t>
            </a:r>
            <a:endParaRPr lang="en-US" dirty="0"/>
          </a:p>
          <a:p>
            <a:endParaRPr lang="en-US" dirty="0"/>
          </a:p>
        </p:txBody>
      </p:sp>
    </p:spTree>
    <p:extLst>
      <p:ext uri="{BB962C8B-B14F-4D97-AF65-F5344CB8AC3E}">
        <p14:creationId xmlns:p14="http://schemas.microsoft.com/office/powerpoint/2010/main" val="342545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With thanks to</a:t>
            </a:r>
          </a:p>
        </p:txBody>
      </p:sp>
      <p:sp>
        <p:nvSpPr>
          <p:cNvPr id="5" name="Content Placeholder 4"/>
          <p:cNvSpPr>
            <a:spLocks noGrp="1"/>
          </p:cNvSpPr>
          <p:nvPr>
            <p:ph idx="1"/>
          </p:nvPr>
        </p:nvSpPr>
        <p:spPr/>
        <p:txBody>
          <a:bodyPr/>
          <a:lstStyle/>
          <a:p>
            <a:r>
              <a:rPr lang="en-US" dirty="0"/>
              <a:t>Karen </a:t>
            </a:r>
            <a:r>
              <a:rPr lang="en-US" dirty="0" err="1"/>
              <a:t>Meckstroth</a:t>
            </a:r>
            <a:r>
              <a:rPr lang="en-US" dirty="0"/>
              <a:t>, MD,OBGYN UCSF</a:t>
            </a:r>
          </a:p>
          <a:p>
            <a:r>
              <a:rPr lang="en-US" dirty="0"/>
              <a:t>Carmen Landau, MD OBGYN, UNM</a:t>
            </a:r>
          </a:p>
          <a:p>
            <a:r>
              <a:rPr lang="en-US" dirty="0"/>
              <a:t>Stephanie Tillman, CNM, Feminist Midwife blogger</a:t>
            </a:r>
          </a:p>
          <a:p>
            <a:r>
              <a:rPr lang="en-US" dirty="0"/>
              <a:t>Alissa </a:t>
            </a:r>
            <a:r>
              <a:rPr lang="en-US" dirty="0" err="1"/>
              <a:t>Perrucci</a:t>
            </a:r>
            <a:r>
              <a:rPr lang="en-US" dirty="0"/>
              <a:t>, ZSFG WOC Counseling Manager</a:t>
            </a:r>
          </a:p>
          <a:p>
            <a:endParaRPr lang="en-US" dirty="0"/>
          </a:p>
        </p:txBody>
      </p:sp>
    </p:spTree>
    <p:extLst>
      <p:ext uri="{BB962C8B-B14F-4D97-AF65-F5344CB8AC3E}">
        <p14:creationId xmlns:p14="http://schemas.microsoft.com/office/powerpoint/2010/main" val="3097010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31D97B-94B1-DF4F-991D-08CCA43A66EE}"/>
              </a:ext>
            </a:extLst>
          </p:cNvPr>
          <p:cNvSpPr>
            <a:spLocks noGrp="1"/>
          </p:cNvSpPr>
          <p:nvPr>
            <p:ph type="title"/>
          </p:nvPr>
        </p:nvSpPr>
        <p:spPr/>
        <p:txBody>
          <a:bodyPr/>
          <a:lstStyle/>
          <a:p>
            <a:r>
              <a:rPr lang="en-US" dirty="0"/>
              <a:t>Power and Control</a:t>
            </a:r>
          </a:p>
        </p:txBody>
      </p:sp>
      <p:sp>
        <p:nvSpPr>
          <p:cNvPr id="5" name="Text Placeholder 4">
            <a:extLst>
              <a:ext uri="{FF2B5EF4-FFF2-40B4-BE49-F238E27FC236}">
                <a16:creationId xmlns:a16="http://schemas.microsoft.com/office/drawing/2014/main" id="{98A654FE-B31C-3B46-AB19-201AF90DB4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7837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538" y="1278888"/>
            <a:ext cx="7583487" cy="1098552"/>
          </a:xfrm>
          <a:ln>
            <a:solidFill>
              <a:schemeClr val="tx2">
                <a:lumMod val="40000"/>
                <a:lumOff val="60000"/>
              </a:schemeClr>
            </a:solidFill>
          </a:ln>
        </p:spPr>
        <p:txBody>
          <a:bodyPr>
            <a:normAutofit/>
          </a:bodyPr>
          <a:lstStyle/>
          <a:p>
            <a:r>
              <a:rPr lang="en-US" dirty="0"/>
              <a:t>Transfer power to the patient</a:t>
            </a:r>
          </a:p>
        </p:txBody>
      </p:sp>
      <p:sp>
        <p:nvSpPr>
          <p:cNvPr id="3" name="Content Placeholder 2"/>
          <p:cNvSpPr>
            <a:spLocks noGrp="1"/>
          </p:cNvSpPr>
          <p:nvPr>
            <p:ph idx="1"/>
          </p:nvPr>
        </p:nvSpPr>
        <p:spPr>
          <a:xfrm>
            <a:off x="514538" y="2961006"/>
            <a:ext cx="7848412" cy="2171700"/>
          </a:xfrm>
        </p:spPr>
        <p:txBody>
          <a:bodyPr>
            <a:normAutofit/>
          </a:bodyPr>
          <a:lstStyle/>
          <a:p>
            <a:pPr marL="0" indent="0" algn="ctr">
              <a:buNone/>
            </a:pPr>
            <a:r>
              <a:rPr lang="en-US" dirty="0"/>
              <a:t>THE KEY PRINCIPLE </a:t>
            </a:r>
          </a:p>
          <a:p>
            <a:pPr marL="0" indent="0" algn="ctr">
              <a:buNone/>
            </a:pPr>
            <a:r>
              <a:rPr lang="en-US" dirty="0"/>
              <a:t>all else flows from this</a:t>
            </a:r>
          </a:p>
          <a:p>
            <a:pPr algn="ctr"/>
            <a:endParaRPr lang="en-US" dirty="0"/>
          </a:p>
        </p:txBody>
      </p:sp>
      <p:sp>
        <p:nvSpPr>
          <p:cNvPr id="4" name="TextBox 3"/>
          <p:cNvSpPr txBox="1"/>
          <p:nvPr/>
        </p:nvSpPr>
        <p:spPr>
          <a:xfrm>
            <a:off x="514538" y="6207920"/>
            <a:ext cx="6524782" cy="369332"/>
          </a:xfrm>
          <a:prstGeom prst="rect">
            <a:avLst/>
          </a:prstGeom>
          <a:noFill/>
        </p:spPr>
        <p:txBody>
          <a:bodyPr wrap="square" rtlCol="0">
            <a:spAutoFit/>
          </a:bodyPr>
          <a:lstStyle/>
          <a:p>
            <a:r>
              <a:rPr lang="en-US" dirty="0">
                <a:solidFill>
                  <a:srgbClr val="FFFFFF"/>
                </a:solidFill>
              </a:rPr>
              <a:t>Carmen Landau, Caring for Survivors of Sexual Trauma</a:t>
            </a:r>
          </a:p>
        </p:txBody>
      </p:sp>
    </p:spTree>
    <p:extLst>
      <p:ext uri="{BB962C8B-B14F-4D97-AF65-F5344CB8AC3E}">
        <p14:creationId xmlns:p14="http://schemas.microsoft.com/office/powerpoint/2010/main" val="70418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F253F-9919-FA48-B4EB-2007E1251FED}"/>
              </a:ext>
            </a:extLst>
          </p:cNvPr>
          <p:cNvSpPr>
            <a:spLocks noGrp="1"/>
          </p:cNvSpPr>
          <p:nvPr>
            <p:ph type="title"/>
          </p:nvPr>
        </p:nvSpPr>
        <p:spPr>
          <a:xfrm>
            <a:off x="779463" y="19050"/>
            <a:ext cx="7583487" cy="1044388"/>
          </a:xfrm>
        </p:spPr>
        <p:txBody>
          <a:bodyPr/>
          <a:lstStyle/>
          <a:p>
            <a:r>
              <a:rPr lang="en-US" dirty="0"/>
              <a:t>Active and Ongoing Consent</a:t>
            </a:r>
          </a:p>
        </p:txBody>
      </p:sp>
      <p:sp>
        <p:nvSpPr>
          <p:cNvPr id="5" name="Content Placeholder 4">
            <a:extLst>
              <a:ext uri="{FF2B5EF4-FFF2-40B4-BE49-F238E27FC236}">
                <a16:creationId xmlns:a16="http://schemas.microsoft.com/office/drawing/2014/main" id="{A178E8D3-4717-B64E-9B73-67E2BF5FE460}"/>
              </a:ext>
            </a:extLst>
          </p:cNvPr>
          <p:cNvSpPr>
            <a:spLocks noGrp="1"/>
          </p:cNvSpPr>
          <p:nvPr>
            <p:ph idx="1"/>
          </p:nvPr>
        </p:nvSpPr>
        <p:spPr>
          <a:xfrm>
            <a:off x="598487" y="1440180"/>
            <a:ext cx="7945437" cy="5124450"/>
          </a:xfrm>
        </p:spPr>
        <p:txBody>
          <a:bodyPr>
            <a:normAutofit/>
          </a:bodyPr>
          <a:lstStyle/>
          <a:p>
            <a:r>
              <a:rPr lang="en-US" dirty="0"/>
              <a:t>Consent prior to each and every step</a:t>
            </a:r>
          </a:p>
          <a:p>
            <a:pPr lvl="1"/>
            <a:r>
              <a:rPr lang="en-US" dirty="0"/>
              <a:t>Knock and WAIT before entering room</a:t>
            </a:r>
          </a:p>
          <a:p>
            <a:pPr lvl="1"/>
            <a:r>
              <a:rPr lang="en-US" dirty="0"/>
              <a:t>Ask before ANY touching</a:t>
            </a:r>
          </a:p>
          <a:p>
            <a:pPr lvl="1"/>
            <a:r>
              <a:rPr lang="en-US" dirty="0"/>
              <a:t>Exam doesn’t start until they are ready “let me know when you are ready for me to start the exam”</a:t>
            </a:r>
          </a:p>
          <a:p>
            <a:pPr lvl="1"/>
            <a:r>
              <a:rPr lang="en-US" dirty="0"/>
              <a:t>THEY decide when to open their legs – no touch on thighs</a:t>
            </a:r>
          </a:p>
          <a:p>
            <a:r>
              <a:rPr lang="en-US" dirty="0"/>
              <a:t>“I really want you to tell me if something is bothering you during the procedure”</a:t>
            </a:r>
          </a:p>
          <a:p>
            <a:r>
              <a:rPr lang="en-US" dirty="0"/>
              <a:t>Immediate responsiveness to expressions of discomfort</a:t>
            </a:r>
          </a:p>
          <a:p>
            <a:endParaRPr lang="en-US" dirty="0"/>
          </a:p>
        </p:txBody>
      </p:sp>
    </p:spTree>
    <p:extLst>
      <p:ext uri="{BB962C8B-B14F-4D97-AF65-F5344CB8AC3E}">
        <p14:creationId xmlns:p14="http://schemas.microsoft.com/office/powerpoint/2010/main" val="92669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525379"/>
            <a:ext cx="7583487" cy="1044388"/>
          </a:xfrm>
        </p:spPr>
        <p:txBody>
          <a:bodyPr>
            <a:normAutofit/>
          </a:bodyPr>
          <a:lstStyle/>
          <a:p>
            <a:r>
              <a:rPr lang="en-US" dirty="0"/>
              <a:t>Giving control within the context of a painful procedure</a:t>
            </a:r>
          </a:p>
        </p:txBody>
      </p:sp>
      <p:sp>
        <p:nvSpPr>
          <p:cNvPr id="3" name="Content Placeholder 2"/>
          <p:cNvSpPr>
            <a:spLocks noGrp="1"/>
          </p:cNvSpPr>
          <p:nvPr>
            <p:ph idx="1"/>
          </p:nvPr>
        </p:nvSpPr>
        <p:spPr>
          <a:xfrm>
            <a:off x="779462" y="1847850"/>
            <a:ext cx="7583487" cy="4208930"/>
          </a:xfrm>
        </p:spPr>
        <p:txBody>
          <a:bodyPr>
            <a:normAutofit/>
          </a:bodyPr>
          <a:lstStyle/>
          <a:p>
            <a:r>
              <a:rPr lang="en-US" dirty="0"/>
              <a:t>Acknowledgement and confidence in them</a:t>
            </a:r>
          </a:p>
          <a:p>
            <a:r>
              <a:rPr lang="en-US" dirty="0"/>
              <a:t>Gentle reminders that they have chose to have this procedure/reminders that the pain has a purpose</a:t>
            </a:r>
          </a:p>
          <a:p>
            <a:pPr lvl="1"/>
            <a:r>
              <a:rPr lang="en-US" dirty="0"/>
              <a:t>I know (from our previous conversation)that you’re here because you decided that it is important to you/your health to get this procedure. </a:t>
            </a:r>
          </a:p>
          <a:p>
            <a:r>
              <a:rPr lang="en-US" dirty="0"/>
              <a:t>Give choices</a:t>
            </a:r>
          </a:p>
          <a:p>
            <a:r>
              <a:rPr lang="en-US" dirty="0"/>
              <a:t>Do you want me to continue? To pause?  To take a break?  To stop? </a:t>
            </a:r>
          </a:p>
        </p:txBody>
      </p:sp>
    </p:spTree>
    <p:extLst>
      <p:ext uri="{BB962C8B-B14F-4D97-AF65-F5344CB8AC3E}">
        <p14:creationId xmlns:p14="http://schemas.microsoft.com/office/powerpoint/2010/main" val="2968135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a:t>
            </a:r>
          </a:p>
        </p:txBody>
      </p:sp>
      <p:sp>
        <p:nvSpPr>
          <p:cNvPr id="3" name="Content Placeholder 2"/>
          <p:cNvSpPr>
            <a:spLocks noGrp="1"/>
          </p:cNvSpPr>
          <p:nvPr>
            <p:ph idx="1"/>
          </p:nvPr>
        </p:nvSpPr>
        <p:spPr>
          <a:xfrm>
            <a:off x="779463" y="1828800"/>
            <a:ext cx="7583487" cy="4648200"/>
          </a:xfrm>
        </p:spPr>
        <p:txBody>
          <a:bodyPr>
            <a:normAutofit/>
          </a:bodyPr>
          <a:lstStyle/>
          <a:p>
            <a:pPr marL="0" indent="0">
              <a:buNone/>
            </a:pPr>
            <a:r>
              <a:rPr lang="en-US" sz="2800" dirty="0"/>
              <a:t>Frame things as questions or permission rather than commands</a:t>
            </a:r>
          </a:p>
          <a:p>
            <a:pPr marL="0" indent="0">
              <a:spcBef>
                <a:spcPts val="600"/>
              </a:spcBef>
              <a:buNone/>
            </a:pPr>
            <a:r>
              <a:rPr lang="en-US" sz="2800" dirty="0"/>
              <a:t>Avoid triggering words and touch </a:t>
            </a:r>
          </a:p>
          <a:p>
            <a:pPr lvl="1"/>
            <a:r>
              <a:rPr lang="en-US" sz="2400" dirty="0"/>
              <a:t>“relax,” “lie back,” “pull out/put in,” “bed (instead of table),”  “it will be over soon” “sweetie”  “honey”</a:t>
            </a:r>
          </a:p>
          <a:p>
            <a:pPr lvl="1"/>
            <a:r>
              <a:rPr lang="en-US" dirty="0"/>
              <a:t>Ask client what words they want you to use</a:t>
            </a:r>
          </a:p>
          <a:p>
            <a:r>
              <a:rPr lang="en-US" dirty="0"/>
              <a:t>Avoid </a:t>
            </a:r>
            <a:r>
              <a:rPr lang="en-US" dirty="0" err="1"/>
              <a:t>medicalized</a:t>
            </a:r>
            <a:r>
              <a:rPr lang="en-US" dirty="0"/>
              <a:t> or unfriendly language</a:t>
            </a:r>
          </a:p>
          <a:p>
            <a:pPr lvl="1"/>
            <a:r>
              <a:rPr lang="en-US" dirty="0"/>
              <a:t>Bimanual exam</a:t>
            </a:r>
          </a:p>
          <a:p>
            <a:pPr lvl="1"/>
            <a:r>
              <a:rPr lang="en-US" dirty="0"/>
              <a:t>Stirrups </a:t>
            </a:r>
            <a:r>
              <a:rPr lang="en-US" dirty="0" err="1"/>
              <a:t>vs</a:t>
            </a:r>
            <a:r>
              <a:rPr lang="en-US" dirty="0"/>
              <a:t> foot rests</a:t>
            </a:r>
          </a:p>
          <a:p>
            <a:endParaRPr lang="en-US" dirty="0"/>
          </a:p>
        </p:txBody>
      </p:sp>
    </p:spTree>
    <p:extLst>
      <p:ext uri="{BB962C8B-B14F-4D97-AF65-F5344CB8AC3E}">
        <p14:creationId xmlns:p14="http://schemas.microsoft.com/office/powerpoint/2010/main" val="1331069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a:t>
            </a:r>
          </a:p>
        </p:txBody>
      </p:sp>
      <p:graphicFrame>
        <p:nvGraphicFramePr>
          <p:cNvPr id="5" name="Content Placeholder 4">
            <a:extLst>
              <a:ext uri="{FF2B5EF4-FFF2-40B4-BE49-F238E27FC236}">
                <a16:creationId xmlns:a16="http://schemas.microsoft.com/office/drawing/2014/main" id="{D65429C5-904D-8241-B2CA-AFCE5815E4BC}"/>
              </a:ext>
            </a:extLst>
          </p:cNvPr>
          <p:cNvGraphicFramePr>
            <a:graphicFrameLocks noGrp="1"/>
          </p:cNvGraphicFramePr>
          <p:nvPr>
            <p:ph idx="1"/>
            <p:extLst>
              <p:ext uri="{D42A27DB-BD31-4B8C-83A1-F6EECF244321}">
                <p14:modId xmlns:p14="http://schemas.microsoft.com/office/powerpoint/2010/main" val="270379491"/>
              </p:ext>
            </p:extLst>
          </p:nvPr>
        </p:nvGraphicFramePr>
        <p:xfrm>
          <a:off x="364114" y="1370128"/>
          <a:ext cx="4620199" cy="5396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E2A60112-A480-F44D-999D-FFCAC72B0CA6}"/>
              </a:ext>
            </a:extLst>
          </p:cNvPr>
          <p:cNvGraphicFramePr/>
          <p:nvPr>
            <p:extLst>
              <p:ext uri="{D42A27DB-BD31-4B8C-83A1-F6EECF244321}">
                <p14:modId xmlns:p14="http://schemas.microsoft.com/office/powerpoint/2010/main" val="3967868198"/>
              </p:ext>
            </p:extLst>
          </p:nvPr>
        </p:nvGraphicFramePr>
        <p:xfrm>
          <a:off x="4206240" y="1386104"/>
          <a:ext cx="4361952" cy="54414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4301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Pelvic Exam</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69129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5818"/>
            <a:ext cx="7583487" cy="1044388"/>
          </a:xfrm>
        </p:spPr>
        <p:txBody>
          <a:bodyPr/>
          <a:lstStyle/>
          <a:p>
            <a:r>
              <a:rPr lang="en-US" dirty="0"/>
              <a:t>Set up language and boundaries</a:t>
            </a:r>
          </a:p>
        </p:txBody>
      </p:sp>
      <p:sp>
        <p:nvSpPr>
          <p:cNvPr id="3" name="Content Placeholder 2"/>
          <p:cNvSpPr>
            <a:spLocks noGrp="1"/>
          </p:cNvSpPr>
          <p:nvPr>
            <p:ph idx="1"/>
          </p:nvPr>
        </p:nvSpPr>
        <p:spPr>
          <a:xfrm>
            <a:off x="419816" y="1600199"/>
            <a:ext cx="8304367" cy="4184079"/>
          </a:xfrm>
        </p:spPr>
        <p:txBody>
          <a:bodyPr>
            <a:normAutofit/>
          </a:bodyPr>
          <a:lstStyle/>
          <a:p>
            <a:pPr lvl="1"/>
            <a:r>
              <a:rPr lang="en-US" sz="2400" dirty="0"/>
              <a:t>You are in charge throughout the ENTIRE procedure</a:t>
            </a:r>
          </a:p>
          <a:p>
            <a:pPr lvl="1"/>
            <a:r>
              <a:rPr lang="en-US" sz="2400" dirty="0"/>
              <a:t>Set up language or signals</a:t>
            </a:r>
          </a:p>
          <a:p>
            <a:pPr lvl="2"/>
            <a:r>
              <a:rPr lang="en-US" sz="2000" dirty="0"/>
              <a:t>Wait</a:t>
            </a:r>
          </a:p>
          <a:p>
            <a:pPr lvl="2"/>
            <a:r>
              <a:rPr lang="en-US" sz="2000" dirty="0"/>
              <a:t>Stop</a:t>
            </a:r>
          </a:p>
          <a:p>
            <a:pPr lvl="2"/>
            <a:r>
              <a:rPr lang="en-US" sz="2000" dirty="0"/>
              <a:t>If you say WAIT I will pause, if you say STOP I will remove the speculum…</a:t>
            </a:r>
          </a:p>
          <a:p>
            <a:pPr lvl="1"/>
            <a:r>
              <a:rPr lang="en-US" sz="2400" dirty="0"/>
              <a:t>If things are too uncomfortable, I will pause and we’ll figure out together how to make it easier for you</a:t>
            </a:r>
          </a:p>
          <a:p>
            <a:endParaRPr lang="en-US" sz="2400" dirty="0"/>
          </a:p>
        </p:txBody>
      </p:sp>
    </p:spTree>
    <p:extLst>
      <p:ext uri="{BB962C8B-B14F-4D97-AF65-F5344CB8AC3E}">
        <p14:creationId xmlns:p14="http://schemas.microsoft.com/office/powerpoint/2010/main" val="532631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53981"/>
          </a:xfrm>
        </p:spPr>
        <p:txBody>
          <a:bodyPr>
            <a:normAutofit/>
          </a:bodyPr>
          <a:lstStyle/>
          <a:p>
            <a:r>
              <a:rPr lang="en-US" dirty="0"/>
              <a:t>Pelvic Exam Logistics</a:t>
            </a:r>
          </a:p>
        </p:txBody>
      </p:sp>
      <p:sp>
        <p:nvSpPr>
          <p:cNvPr id="3" name="Content Placeholder 2"/>
          <p:cNvSpPr>
            <a:spLocks noGrp="1"/>
          </p:cNvSpPr>
          <p:nvPr>
            <p:ph idx="1"/>
          </p:nvPr>
        </p:nvSpPr>
        <p:spPr>
          <a:xfrm>
            <a:off x="218293" y="1270163"/>
            <a:ext cx="8497453" cy="5239423"/>
          </a:xfrm>
        </p:spPr>
        <p:txBody>
          <a:bodyPr>
            <a:normAutofit/>
          </a:bodyPr>
          <a:lstStyle/>
          <a:p>
            <a:r>
              <a:rPr lang="en-US" dirty="0"/>
              <a:t>Empty bladder</a:t>
            </a:r>
          </a:p>
          <a:p>
            <a:r>
              <a:rPr lang="en-US" dirty="0"/>
              <a:t>Padded stirrups, patient warm enough</a:t>
            </a:r>
          </a:p>
          <a:p>
            <a:r>
              <a:rPr lang="en-US" dirty="0"/>
              <a:t>Use the smallest speculum possible </a:t>
            </a:r>
          </a:p>
          <a:p>
            <a:r>
              <a:rPr lang="en-US" dirty="0"/>
              <a:t>No need to open the speculum very wide</a:t>
            </a:r>
          </a:p>
          <a:p>
            <a:r>
              <a:rPr lang="en-US" dirty="0"/>
              <a:t>Make sure you can see the patient’s face </a:t>
            </a:r>
          </a:p>
          <a:p>
            <a:r>
              <a:rPr lang="en-US" dirty="0"/>
              <a:t>Avoid instrument noises</a:t>
            </a:r>
          </a:p>
          <a:p>
            <a:pPr lvl="1"/>
            <a:r>
              <a:rPr lang="en-US" dirty="0"/>
              <a:t>Clicking of speculum, forceps</a:t>
            </a:r>
          </a:p>
          <a:p>
            <a:r>
              <a:rPr lang="en-US" dirty="0"/>
              <a:t>Eliminate surprises</a:t>
            </a:r>
          </a:p>
          <a:p>
            <a:pPr lvl="1"/>
            <a:r>
              <a:rPr lang="en-US" dirty="0"/>
              <a:t>I’m going to touch your ankle first – then you will feel a hand on your thigh…then two fingers touching the labia…</a:t>
            </a:r>
          </a:p>
          <a:p>
            <a:r>
              <a:rPr lang="en-US" dirty="0"/>
              <a:t>Protect privacy – skillful draping</a:t>
            </a:r>
          </a:p>
          <a:p>
            <a:r>
              <a:rPr lang="en-US" dirty="0"/>
              <a:t>Reassure of normal findings  throughout</a:t>
            </a:r>
          </a:p>
        </p:txBody>
      </p:sp>
      <p:sp>
        <p:nvSpPr>
          <p:cNvPr id="4" name="TextBox 3"/>
          <p:cNvSpPr txBox="1"/>
          <p:nvPr/>
        </p:nvSpPr>
        <p:spPr>
          <a:xfrm>
            <a:off x="6597262" y="6324920"/>
            <a:ext cx="2328445" cy="369332"/>
          </a:xfrm>
          <a:prstGeom prst="rect">
            <a:avLst/>
          </a:prstGeom>
          <a:noFill/>
        </p:spPr>
        <p:txBody>
          <a:bodyPr wrap="square" rtlCol="0">
            <a:spAutoFit/>
          </a:bodyPr>
          <a:lstStyle/>
          <a:p>
            <a:r>
              <a:rPr lang="en-US" dirty="0">
                <a:solidFill>
                  <a:srgbClr val="FFFFFF"/>
                </a:solidFill>
              </a:rPr>
              <a:t>Bates et al 2011</a:t>
            </a:r>
          </a:p>
        </p:txBody>
      </p:sp>
      <p:sp>
        <p:nvSpPr>
          <p:cNvPr id="5" name="Rectangle 4">
            <a:extLst>
              <a:ext uri="{FF2B5EF4-FFF2-40B4-BE49-F238E27FC236}">
                <a16:creationId xmlns:a16="http://schemas.microsoft.com/office/drawing/2014/main" id="{0DA02CD1-3068-0943-A910-7F48FF74E871}"/>
              </a:ext>
            </a:extLst>
          </p:cNvPr>
          <p:cNvSpPr/>
          <p:nvPr/>
        </p:nvSpPr>
        <p:spPr>
          <a:xfrm>
            <a:off x="6815555" y="807720"/>
            <a:ext cx="2328445" cy="278892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bg1"/>
                </a:solidFill>
              </a:rPr>
              <a:t>Lubricant:  conflicting evidence re if interferes with DNA evidence</a:t>
            </a:r>
          </a:p>
        </p:txBody>
      </p:sp>
    </p:spTree>
    <p:extLst>
      <p:ext uri="{BB962C8B-B14F-4D97-AF65-F5344CB8AC3E}">
        <p14:creationId xmlns:p14="http://schemas.microsoft.com/office/powerpoint/2010/main" val="3768283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50" y="385011"/>
            <a:ext cx="6145188" cy="850231"/>
          </a:xfrm>
        </p:spPr>
        <p:txBody>
          <a:bodyPr>
            <a:normAutofit/>
          </a:bodyPr>
          <a:lstStyle/>
          <a:p>
            <a:r>
              <a:rPr lang="en-US" dirty="0"/>
              <a:t>Positioning for pelvic exam</a:t>
            </a:r>
          </a:p>
        </p:txBody>
      </p:sp>
      <p:sp>
        <p:nvSpPr>
          <p:cNvPr id="3" name="Content Placeholder 2"/>
          <p:cNvSpPr>
            <a:spLocks noGrp="1"/>
          </p:cNvSpPr>
          <p:nvPr>
            <p:ph idx="1"/>
          </p:nvPr>
        </p:nvSpPr>
        <p:spPr>
          <a:xfrm>
            <a:off x="607347" y="1470663"/>
            <a:ext cx="7583487" cy="4615240"/>
          </a:xfrm>
        </p:spPr>
        <p:txBody>
          <a:bodyPr>
            <a:normAutofit/>
          </a:bodyPr>
          <a:lstStyle/>
          <a:p>
            <a:pPr>
              <a:lnSpc>
                <a:spcPct val="110000"/>
              </a:lnSpc>
              <a:spcBef>
                <a:spcPts val="600"/>
              </a:spcBef>
            </a:pPr>
            <a:r>
              <a:rPr lang="en-US" dirty="0"/>
              <a:t>Discuss positioning options for the exam while they are still dressed</a:t>
            </a:r>
          </a:p>
          <a:p>
            <a:pPr lvl="1">
              <a:lnSpc>
                <a:spcPct val="110000"/>
              </a:lnSpc>
            </a:pPr>
            <a:r>
              <a:rPr lang="en-US" dirty="0"/>
              <a:t>Here is the exam table, this is where your hips/legs will be; </a:t>
            </a:r>
          </a:p>
          <a:p>
            <a:pPr>
              <a:lnSpc>
                <a:spcPct val="110000"/>
              </a:lnSpc>
              <a:spcBef>
                <a:spcPts val="600"/>
              </a:spcBef>
            </a:pPr>
            <a:r>
              <a:rPr lang="en-US" dirty="0"/>
              <a:t>Offer alternative positions</a:t>
            </a:r>
          </a:p>
          <a:p>
            <a:pPr lvl="1">
              <a:lnSpc>
                <a:spcPct val="110000"/>
              </a:lnSpc>
            </a:pPr>
            <a:r>
              <a:rPr lang="en-US" dirty="0"/>
              <a:t>Stirrups/foot rests </a:t>
            </a:r>
            <a:r>
              <a:rPr lang="en-US" dirty="0" err="1"/>
              <a:t>vs</a:t>
            </a:r>
            <a:r>
              <a:rPr lang="en-US" dirty="0"/>
              <a:t> no stirrups/foot rests </a:t>
            </a:r>
          </a:p>
          <a:p>
            <a:pPr lvl="1">
              <a:lnSpc>
                <a:spcPct val="110000"/>
              </a:lnSpc>
            </a:pPr>
            <a:r>
              <a:rPr lang="en-US" dirty="0"/>
              <a:t>Utilize the table so that the patient’s knees are bent but resting on the extended table </a:t>
            </a:r>
          </a:p>
          <a:p>
            <a:pPr lvl="1">
              <a:lnSpc>
                <a:spcPct val="110000"/>
              </a:lnSpc>
            </a:pPr>
            <a:r>
              <a:rPr lang="en-US" dirty="0"/>
              <a:t>Or frog-leg positioning </a:t>
            </a:r>
          </a:p>
          <a:p>
            <a:pPr>
              <a:lnSpc>
                <a:spcPct val="110000"/>
              </a:lnSpc>
            </a:pPr>
            <a:r>
              <a:rPr lang="en-US" dirty="0"/>
              <a:t>Achieve positioning with verbal cues, not touch</a:t>
            </a:r>
          </a:p>
          <a:p>
            <a:pPr marL="282575" lvl="1" indent="0">
              <a:lnSpc>
                <a:spcPct val="110000"/>
              </a:lnSpc>
              <a:buNone/>
            </a:pPr>
            <a:endParaRPr lang="en-US" dirty="0"/>
          </a:p>
          <a:p>
            <a:pPr marL="282575" lvl="1" indent="0">
              <a:lnSpc>
                <a:spcPct val="110000"/>
              </a:lnSpc>
              <a:buNone/>
            </a:pPr>
            <a:endParaRPr lang="en-US" dirty="0"/>
          </a:p>
          <a:p>
            <a:pPr lvl="1">
              <a:lnSpc>
                <a:spcPct val="110000"/>
              </a:lnSpc>
            </a:pPr>
            <a:endParaRPr lang="en-US" dirty="0"/>
          </a:p>
        </p:txBody>
      </p:sp>
      <p:sp>
        <p:nvSpPr>
          <p:cNvPr id="5" name="TextBox 4"/>
          <p:cNvSpPr txBox="1"/>
          <p:nvPr/>
        </p:nvSpPr>
        <p:spPr>
          <a:xfrm>
            <a:off x="229317" y="6211669"/>
            <a:ext cx="8502353" cy="584776"/>
          </a:xfrm>
          <a:prstGeom prst="rect">
            <a:avLst/>
          </a:prstGeom>
          <a:noFill/>
        </p:spPr>
        <p:txBody>
          <a:bodyPr wrap="square" rtlCol="0">
            <a:spAutoFit/>
          </a:bodyPr>
          <a:lstStyle/>
          <a:p>
            <a:pPr marL="0" lvl="1"/>
            <a:r>
              <a:rPr lang="en-US" sz="1600" dirty="0">
                <a:hlinkClick r:id="rId3">
                  <a:extLst>
                    <a:ext uri="{A12FA001-AC4F-418D-AE19-62706E023703}">
                      <ahyp:hlinkClr xmlns:ahyp="http://schemas.microsoft.com/office/drawing/2018/hyperlinkcolor" xmlns="" val="tx"/>
                    </a:ext>
                  </a:extLst>
                </a:hlinkClick>
              </a:rPr>
              <a:t>http://www.feministmidwife.com/2016/11/02/empowering-gynecologic-exams-speculum-care-without-stirrups/#ixzz4z8mxowoY</a:t>
            </a:r>
            <a:r>
              <a:rPr lang="en-US" sz="1600" dirty="0"/>
              <a:t>; </a:t>
            </a:r>
            <a:r>
              <a:rPr lang="en-US" sz="1600" dirty="0" err="1"/>
              <a:t>Seehusen</a:t>
            </a:r>
            <a:r>
              <a:rPr lang="en-US" sz="1600" dirty="0"/>
              <a:t> et al, BMJ, 2006</a:t>
            </a:r>
          </a:p>
        </p:txBody>
      </p:sp>
    </p:spTree>
    <p:extLst>
      <p:ext uri="{BB962C8B-B14F-4D97-AF65-F5344CB8AC3E}">
        <p14:creationId xmlns:p14="http://schemas.microsoft.com/office/powerpoint/2010/main" val="1980020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FB4594-83EE-9042-B397-7614E4CAB150}"/>
              </a:ext>
            </a:extLst>
          </p:cNvPr>
          <p:cNvSpPr>
            <a:spLocks noGrp="1"/>
          </p:cNvSpPr>
          <p:nvPr>
            <p:ph type="title"/>
          </p:nvPr>
        </p:nvSpPr>
        <p:spPr>
          <a:ln>
            <a:solidFill>
              <a:schemeClr val="tx2">
                <a:lumMod val="60000"/>
                <a:lumOff val="40000"/>
              </a:schemeClr>
            </a:solidFill>
          </a:ln>
        </p:spPr>
        <p:txBody>
          <a:bodyPr>
            <a:normAutofit/>
          </a:bodyPr>
          <a:lstStyle/>
          <a:p>
            <a:r>
              <a:rPr lang="en-US" dirty="0"/>
              <a:t>A Trauma-informed approach</a:t>
            </a:r>
          </a:p>
        </p:txBody>
      </p:sp>
      <p:sp>
        <p:nvSpPr>
          <p:cNvPr id="3" name="Content Placeholder 2">
            <a:extLst>
              <a:ext uri="{FF2B5EF4-FFF2-40B4-BE49-F238E27FC236}">
                <a16:creationId xmlns:a16="http://schemas.microsoft.com/office/drawing/2014/main" id="{C25EBC14-B83C-1A40-9C0A-E09B5263B6B5}"/>
              </a:ext>
            </a:extLst>
          </p:cNvPr>
          <p:cNvSpPr>
            <a:spLocks noGrp="1"/>
          </p:cNvSpPr>
          <p:nvPr>
            <p:ph idx="1"/>
          </p:nvPr>
        </p:nvSpPr>
        <p:spPr/>
        <p:txBody>
          <a:bodyPr/>
          <a:lstStyle/>
          <a:p>
            <a:r>
              <a:rPr lang="en-US" dirty="0"/>
              <a:t>Recognizes the relationships between trauma and:</a:t>
            </a:r>
          </a:p>
          <a:p>
            <a:pPr lvl="1"/>
            <a:r>
              <a:rPr lang="en-US" dirty="0"/>
              <a:t> the presenting symptoms</a:t>
            </a:r>
          </a:p>
          <a:p>
            <a:pPr lvl="1"/>
            <a:r>
              <a:rPr lang="en-US" dirty="0"/>
              <a:t>patient behaviors</a:t>
            </a:r>
          </a:p>
          <a:p>
            <a:pPr lvl="1"/>
            <a:r>
              <a:rPr lang="en-US" dirty="0"/>
              <a:t>the patient’s response to the health care encounter</a:t>
            </a:r>
          </a:p>
          <a:p>
            <a:endParaRPr lang="en-US" dirty="0"/>
          </a:p>
        </p:txBody>
      </p:sp>
    </p:spTree>
    <p:extLst>
      <p:ext uri="{BB962C8B-B14F-4D97-AF65-F5344CB8AC3E}">
        <p14:creationId xmlns:p14="http://schemas.microsoft.com/office/powerpoint/2010/main" val="729636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83011" y="176463"/>
            <a:ext cx="3433011" cy="4457522"/>
          </a:xfrm>
          <a:prstGeom prst="rect">
            <a:avLst/>
          </a:prstGeom>
        </p:spPr>
      </p:pic>
      <p:pic>
        <p:nvPicPr>
          <p:cNvPr id="6" name="Picture 5"/>
          <p:cNvPicPr>
            <a:picLocks noChangeAspect="1"/>
          </p:cNvPicPr>
          <p:nvPr/>
        </p:nvPicPr>
        <p:blipFill>
          <a:blip r:embed="rId4"/>
          <a:stretch>
            <a:fillRect/>
          </a:stretch>
        </p:blipFill>
        <p:spPr>
          <a:xfrm>
            <a:off x="4794762" y="176463"/>
            <a:ext cx="4133338" cy="4457522"/>
          </a:xfrm>
          <a:prstGeom prst="rect">
            <a:avLst/>
          </a:prstGeom>
        </p:spPr>
      </p:pic>
      <p:sp>
        <p:nvSpPr>
          <p:cNvPr id="7" name="TextBox 6"/>
          <p:cNvSpPr txBox="1"/>
          <p:nvPr/>
        </p:nvSpPr>
        <p:spPr>
          <a:xfrm>
            <a:off x="3916022" y="6280252"/>
            <a:ext cx="4868568" cy="369332"/>
          </a:xfrm>
          <a:prstGeom prst="rect">
            <a:avLst/>
          </a:prstGeom>
          <a:noFill/>
        </p:spPr>
        <p:txBody>
          <a:bodyPr wrap="square" rtlCol="0">
            <a:spAutoFit/>
          </a:bodyPr>
          <a:lstStyle/>
          <a:p>
            <a:r>
              <a:rPr lang="en-US" dirty="0">
                <a:solidFill>
                  <a:schemeClr val="bg1"/>
                </a:solidFill>
              </a:rPr>
              <a:t>Table Manners and Beyond</a:t>
            </a:r>
          </a:p>
        </p:txBody>
      </p:sp>
    </p:spTree>
    <p:extLst>
      <p:ext uri="{BB962C8B-B14F-4D97-AF65-F5344CB8AC3E}">
        <p14:creationId xmlns:p14="http://schemas.microsoft.com/office/powerpoint/2010/main" val="74901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657" y="196203"/>
            <a:ext cx="7583487" cy="1044388"/>
          </a:xfrm>
        </p:spPr>
        <p:txBody>
          <a:bodyPr/>
          <a:lstStyle/>
          <a:p>
            <a:r>
              <a:rPr lang="en-US" dirty="0"/>
              <a:t>Pain Management</a:t>
            </a:r>
          </a:p>
        </p:txBody>
      </p:sp>
      <p:sp>
        <p:nvSpPr>
          <p:cNvPr id="3" name="Content Placeholder 2"/>
          <p:cNvSpPr>
            <a:spLocks noGrp="1"/>
          </p:cNvSpPr>
          <p:nvPr>
            <p:ph idx="1"/>
          </p:nvPr>
        </p:nvSpPr>
        <p:spPr>
          <a:xfrm>
            <a:off x="121920" y="1452615"/>
            <a:ext cx="8775123" cy="5122755"/>
          </a:xfrm>
        </p:spPr>
        <p:txBody>
          <a:bodyPr>
            <a:normAutofit lnSpcReduction="10000"/>
          </a:bodyPr>
          <a:lstStyle/>
          <a:p>
            <a:r>
              <a:rPr lang="en-US" dirty="0">
                <a:latin typeface="Calibri"/>
                <a:cs typeface="Calibri"/>
              </a:rPr>
              <a:t>Preparation and participation, patient control</a:t>
            </a:r>
          </a:p>
          <a:p>
            <a:r>
              <a:rPr lang="en-US" dirty="0">
                <a:latin typeface="Calibri"/>
                <a:cs typeface="Calibri"/>
              </a:rPr>
              <a:t>Sedation</a:t>
            </a:r>
          </a:p>
          <a:p>
            <a:pPr lvl="1"/>
            <a:r>
              <a:rPr lang="en-US" dirty="0">
                <a:latin typeface="Calibri"/>
                <a:cs typeface="Calibri"/>
              </a:rPr>
              <a:t>If available in clinic</a:t>
            </a:r>
          </a:p>
          <a:p>
            <a:pPr lvl="1"/>
            <a:r>
              <a:rPr lang="en-US" dirty="0">
                <a:latin typeface="Calibri"/>
                <a:cs typeface="Calibri"/>
              </a:rPr>
              <a:t>If patient desires/has a ride after</a:t>
            </a:r>
          </a:p>
          <a:p>
            <a:r>
              <a:rPr lang="en-US" dirty="0">
                <a:latin typeface="Calibri"/>
                <a:cs typeface="Calibri"/>
              </a:rPr>
              <a:t>Muscle relaxation</a:t>
            </a:r>
          </a:p>
          <a:p>
            <a:pPr lvl="1"/>
            <a:r>
              <a:rPr lang="en-US" dirty="0">
                <a:latin typeface="Calibri"/>
                <a:cs typeface="Calibri"/>
              </a:rPr>
              <a:t>Positioning to increase </a:t>
            </a:r>
            <a:r>
              <a:rPr lang="en-US" dirty="0" err="1">
                <a:latin typeface="Calibri"/>
                <a:cs typeface="Calibri"/>
              </a:rPr>
              <a:t>perineal</a:t>
            </a:r>
            <a:r>
              <a:rPr lang="en-US" dirty="0">
                <a:latin typeface="Calibri"/>
                <a:cs typeface="Calibri"/>
              </a:rPr>
              <a:t> relaxation</a:t>
            </a:r>
          </a:p>
          <a:p>
            <a:pPr lvl="1"/>
            <a:r>
              <a:rPr lang="en-US" b="1" dirty="0">
                <a:latin typeface="Calibri"/>
                <a:cs typeface="Calibri"/>
              </a:rPr>
              <a:t>Asking patient to bear down during speculum insertion/removal</a:t>
            </a:r>
          </a:p>
          <a:p>
            <a:r>
              <a:rPr lang="en-US" dirty="0">
                <a:latin typeface="Calibri"/>
                <a:cs typeface="Calibri"/>
              </a:rPr>
              <a:t>Vocal-local</a:t>
            </a:r>
          </a:p>
          <a:p>
            <a:pPr lvl="1"/>
            <a:r>
              <a:rPr lang="en-US" dirty="0">
                <a:latin typeface="Calibri"/>
                <a:cs typeface="Calibri"/>
              </a:rPr>
              <a:t>Diverting attention, positive suggestion, guided imagery</a:t>
            </a:r>
          </a:p>
          <a:p>
            <a:r>
              <a:rPr lang="en-US" dirty="0">
                <a:latin typeface="Calibri"/>
                <a:cs typeface="Calibri"/>
              </a:rPr>
              <a:t>Distraction</a:t>
            </a:r>
          </a:p>
          <a:p>
            <a:pPr lvl="1"/>
            <a:r>
              <a:rPr lang="en-US" dirty="0">
                <a:latin typeface="Calibri"/>
                <a:cs typeface="Calibri"/>
              </a:rPr>
              <a:t>Tapping on leg during speculum insertion</a:t>
            </a:r>
          </a:p>
          <a:p>
            <a:pPr lvl="1"/>
            <a:r>
              <a:rPr lang="en-US" dirty="0">
                <a:latin typeface="Calibri"/>
                <a:cs typeface="Calibri"/>
              </a:rPr>
              <a:t>Music, not via headphones</a:t>
            </a:r>
          </a:p>
          <a:p>
            <a:r>
              <a:rPr lang="en-US" b="1" dirty="0">
                <a:latin typeface="Calibri"/>
                <a:cs typeface="Calibri"/>
              </a:rPr>
              <a:t>Patient vocalization improves pain tolerance-including cursing</a:t>
            </a:r>
          </a:p>
          <a:p>
            <a:endParaRPr lang="en-US" dirty="0">
              <a:latin typeface="Calibri"/>
              <a:cs typeface="Calibri"/>
            </a:endParaRPr>
          </a:p>
          <a:p>
            <a:endParaRPr lang="en-US" dirty="0">
              <a:latin typeface="Calibri"/>
              <a:cs typeface="Calibri"/>
            </a:endParaRPr>
          </a:p>
        </p:txBody>
      </p:sp>
      <p:sp>
        <p:nvSpPr>
          <p:cNvPr id="4" name="TextBox 3"/>
          <p:cNvSpPr txBox="1"/>
          <p:nvPr/>
        </p:nvSpPr>
        <p:spPr>
          <a:xfrm>
            <a:off x="246878" y="6401004"/>
            <a:ext cx="8897044" cy="338554"/>
          </a:xfrm>
          <a:prstGeom prst="rect">
            <a:avLst/>
          </a:prstGeom>
          <a:noFill/>
        </p:spPr>
        <p:txBody>
          <a:bodyPr wrap="square" rtlCol="0">
            <a:spAutoFit/>
          </a:bodyPr>
          <a:lstStyle/>
          <a:p>
            <a:r>
              <a:rPr lang="en-US" sz="1600" dirty="0"/>
              <a:t>Keogh SC, Fry K et al 2014; </a:t>
            </a:r>
            <a:r>
              <a:rPr lang="en-US" sz="1600" dirty="0" err="1"/>
              <a:t>Swee</a:t>
            </a:r>
            <a:r>
              <a:rPr lang="en-US" sz="1600" dirty="0"/>
              <a:t> &amp; </a:t>
            </a:r>
            <a:r>
              <a:rPr lang="en-US" sz="1600" dirty="0" err="1"/>
              <a:t>Schirmer</a:t>
            </a:r>
            <a:r>
              <a:rPr lang="en-US" sz="1600" dirty="0"/>
              <a:t> 2015; Stephens, Atkins &amp; Kingston 2009</a:t>
            </a:r>
          </a:p>
        </p:txBody>
      </p:sp>
      <p:sp>
        <p:nvSpPr>
          <p:cNvPr id="5" name="Rectangle 4">
            <a:extLst>
              <a:ext uri="{FF2B5EF4-FFF2-40B4-BE49-F238E27FC236}">
                <a16:creationId xmlns:a16="http://schemas.microsoft.com/office/drawing/2014/main" id="{E512B2E5-D481-0843-88C3-FAAAD2A377C7}"/>
              </a:ext>
            </a:extLst>
          </p:cNvPr>
          <p:cNvSpPr/>
          <p:nvPr/>
        </p:nvSpPr>
        <p:spPr>
          <a:xfrm>
            <a:off x="7325943" y="718396"/>
            <a:ext cx="1571100" cy="2161963"/>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Sedation decision complex for Sexual Assault Exam</a:t>
            </a:r>
          </a:p>
        </p:txBody>
      </p:sp>
    </p:spTree>
    <p:extLst>
      <p:ext uri="{BB962C8B-B14F-4D97-AF65-F5344CB8AC3E}">
        <p14:creationId xmlns:p14="http://schemas.microsoft.com/office/powerpoint/2010/main" val="2698474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23" y="704727"/>
            <a:ext cx="3972618" cy="1044388"/>
          </a:xfrm>
        </p:spPr>
        <p:txBody>
          <a:bodyPr>
            <a:normAutofit/>
          </a:bodyPr>
          <a:lstStyle/>
          <a:p>
            <a:r>
              <a:rPr lang="en-US" dirty="0"/>
              <a:t>Wait until they are ready</a:t>
            </a:r>
          </a:p>
        </p:txBody>
      </p:sp>
      <p:pic>
        <p:nvPicPr>
          <p:cNvPr id="4" name="Picture 3"/>
          <p:cNvPicPr>
            <a:picLocks noChangeAspect="1"/>
          </p:cNvPicPr>
          <p:nvPr/>
        </p:nvPicPr>
        <p:blipFill>
          <a:blip r:embed="rId3"/>
          <a:stretch>
            <a:fillRect/>
          </a:stretch>
        </p:blipFill>
        <p:spPr>
          <a:xfrm>
            <a:off x="5007129" y="704727"/>
            <a:ext cx="3923503" cy="5850348"/>
          </a:xfrm>
          <a:prstGeom prst="rect">
            <a:avLst/>
          </a:prstGeom>
        </p:spPr>
      </p:pic>
      <p:sp>
        <p:nvSpPr>
          <p:cNvPr id="5" name="TextBox 4"/>
          <p:cNvSpPr txBox="1"/>
          <p:nvPr/>
        </p:nvSpPr>
        <p:spPr>
          <a:xfrm>
            <a:off x="245797" y="5816839"/>
            <a:ext cx="2813014" cy="923330"/>
          </a:xfrm>
          <a:prstGeom prst="rect">
            <a:avLst/>
          </a:prstGeom>
          <a:noFill/>
        </p:spPr>
        <p:txBody>
          <a:bodyPr wrap="square" rtlCol="0">
            <a:spAutoFit/>
          </a:bodyPr>
          <a:lstStyle/>
          <a:p>
            <a:r>
              <a:rPr lang="en-US" dirty="0">
                <a:solidFill>
                  <a:srgbClr val="FFFFFF"/>
                </a:solidFill>
              </a:rPr>
              <a:t>Carmen Landau, Caring for Survivors of Sexual Trauma</a:t>
            </a:r>
          </a:p>
        </p:txBody>
      </p:sp>
    </p:spTree>
    <p:extLst>
      <p:ext uri="{BB962C8B-B14F-4D97-AF65-F5344CB8AC3E}">
        <p14:creationId xmlns:p14="http://schemas.microsoft.com/office/powerpoint/2010/main" val="309155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78976"/>
            <a:ext cx="7583487" cy="1044388"/>
          </a:xfrm>
        </p:spPr>
        <p:txBody>
          <a:bodyPr/>
          <a:lstStyle/>
          <a:p>
            <a:r>
              <a:rPr lang="en-US" dirty="0"/>
              <a:t>Cues to facilitate readiness</a:t>
            </a:r>
          </a:p>
        </p:txBody>
      </p:sp>
      <p:pic>
        <p:nvPicPr>
          <p:cNvPr id="4" name="Picture 3"/>
          <p:cNvPicPr>
            <a:picLocks noChangeAspect="1"/>
          </p:cNvPicPr>
          <p:nvPr/>
        </p:nvPicPr>
        <p:blipFill>
          <a:blip r:embed="rId3"/>
          <a:stretch>
            <a:fillRect/>
          </a:stretch>
        </p:blipFill>
        <p:spPr>
          <a:xfrm>
            <a:off x="1714500" y="1338658"/>
            <a:ext cx="5702300" cy="4902200"/>
          </a:xfrm>
          <a:prstGeom prst="rect">
            <a:avLst/>
          </a:prstGeom>
        </p:spPr>
      </p:pic>
      <p:sp>
        <p:nvSpPr>
          <p:cNvPr id="5" name="TextBox 4"/>
          <p:cNvSpPr txBox="1"/>
          <p:nvPr/>
        </p:nvSpPr>
        <p:spPr>
          <a:xfrm>
            <a:off x="245796" y="6314438"/>
            <a:ext cx="8586127" cy="369332"/>
          </a:xfrm>
          <a:prstGeom prst="rect">
            <a:avLst/>
          </a:prstGeom>
          <a:noFill/>
        </p:spPr>
        <p:txBody>
          <a:bodyPr wrap="square" rtlCol="0">
            <a:spAutoFit/>
          </a:bodyPr>
          <a:lstStyle/>
          <a:p>
            <a:r>
              <a:rPr lang="en-US" dirty="0">
                <a:solidFill>
                  <a:srgbClr val="FFFFFF"/>
                </a:solidFill>
              </a:rPr>
              <a:t>Carmen Landau, Caring for Survivors of Sexual Trauma</a:t>
            </a:r>
          </a:p>
        </p:txBody>
      </p:sp>
    </p:spTree>
    <p:extLst>
      <p:ext uri="{BB962C8B-B14F-4D97-AF65-F5344CB8AC3E}">
        <p14:creationId xmlns:p14="http://schemas.microsoft.com/office/powerpoint/2010/main" val="2797129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100" y="461463"/>
            <a:ext cx="4295457" cy="483417"/>
          </a:xfrm>
        </p:spPr>
        <p:txBody>
          <a:bodyPr>
            <a:noAutofit/>
          </a:bodyPr>
          <a:lstStyle/>
          <a:p>
            <a:r>
              <a:rPr lang="en-US" sz="4800" dirty="0"/>
              <a:t>Placing the speculum</a:t>
            </a:r>
          </a:p>
        </p:txBody>
      </p:sp>
      <p:pic>
        <p:nvPicPr>
          <p:cNvPr id="6" name="Picture 5"/>
          <p:cNvPicPr>
            <a:picLocks noChangeAspect="1"/>
          </p:cNvPicPr>
          <p:nvPr/>
        </p:nvPicPr>
        <p:blipFill>
          <a:blip r:embed="rId3"/>
          <a:stretch>
            <a:fillRect/>
          </a:stretch>
        </p:blipFill>
        <p:spPr>
          <a:xfrm>
            <a:off x="5634700" y="0"/>
            <a:ext cx="3378200" cy="3060700"/>
          </a:xfrm>
          <a:prstGeom prst="rect">
            <a:avLst/>
          </a:prstGeom>
        </p:spPr>
      </p:pic>
      <p:sp>
        <p:nvSpPr>
          <p:cNvPr id="7" name="Left Arrow 6"/>
          <p:cNvSpPr/>
          <p:nvPr/>
        </p:nvSpPr>
        <p:spPr>
          <a:xfrm>
            <a:off x="4085766" y="3797301"/>
            <a:ext cx="1816893" cy="2222785"/>
          </a:xfrm>
          <a:prstGeom prst="leftArrow">
            <a:avLst>
              <a:gd name="adj1" fmla="val 50000"/>
              <a:gd name="adj2" fmla="val 43001"/>
            </a:avLst>
          </a:prstGeom>
          <a:solidFill>
            <a:srgbClr val="9DF13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Pressure on sensitive anterior tissues</a:t>
            </a:r>
          </a:p>
        </p:txBody>
      </p:sp>
      <p:pic>
        <p:nvPicPr>
          <p:cNvPr id="8" name="Picture 7"/>
          <p:cNvPicPr>
            <a:picLocks noChangeAspect="1"/>
          </p:cNvPicPr>
          <p:nvPr/>
        </p:nvPicPr>
        <p:blipFill>
          <a:blip r:embed="rId4"/>
          <a:stretch>
            <a:fillRect/>
          </a:stretch>
        </p:blipFill>
        <p:spPr>
          <a:xfrm>
            <a:off x="0" y="2051050"/>
            <a:ext cx="4040046" cy="3862070"/>
          </a:xfrm>
          <a:prstGeom prst="rect">
            <a:avLst/>
          </a:prstGeom>
        </p:spPr>
      </p:pic>
      <p:sp>
        <p:nvSpPr>
          <p:cNvPr id="9" name="Up Arrow 8"/>
          <p:cNvSpPr/>
          <p:nvPr/>
        </p:nvSpPr>
        <p:spPr>
          <a:xfrm>
            <a:off x="6703101" y="3228332"/>
            <a:ext cx="2099129" cy="978408"/>
          </a:xfrm>
          <a:prstGeom prst="upArrow">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rPr>
              <a:t>Better</a:t>
            </a:r>
          </a:p>
        </p:txBody>
      </p:sp>
      <p:sp>
        <p:nvSpPr>
          <p:cNvPr id="3" name="Rectangle 2">
            <a:extLst>
              <a:ext uri="{FF2B5EF4-FFF2-40B4-BE49-F238E27FC236}">
                <a16:creationId xmlns:a16="http://schemas.microsoft.com/office/drawing/2014/main" id="{12C93355-9D71-7D4D-8C01-0CCDE0B3370A}"/>
              </a:ext>
            </a:extLst>
          </p:cNvPr>
          <p:cNvSpPr/>
          <p:nvPr/>
        </p:nvSpPr>
        <p:spPr>
          <a:xfrm>
            <a:off x="5765801" y="5318759"/>
            <a:ext cx="3378200" cy="143792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Sexual Assault Exam: Trauma common at 6 o'clock, may be micro abrasions/not visible</a:t>
            </a:r>
          </a:p>
        </p:txBody>
      </p:sp>
    </p:spTree>
    <p:extLst>
      <p:ext uri="{BB962C8B-B14F-4D97-AF65-F5344CB8AC3E}">
        <p14:creationId xmlns:p14="http://schemas.microsoft.com/office/powerpoint/2010/main" val="995360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5A4C-B27D-DE49-B8E6-492ED214674D}"/>
              </a:ext>
            </a:extLst>
          </p:cNvPr>
          <p:cNvSpPr>
            <a:spLocks noGrp="1"/>
          </p:cNvSpPr>
          <p:nvPr>
            <p:ph type="title"/>
          </p:nvPr>
        </p:nvSpPr>
        <p:spPr/>
        <p:txBody>
          <a:bodyPr/>
          <a:lstStyle/>
          <a:p>
            <a:r>
              <a:rPr lang="en-US" dirty="0"/>
              <a:t>The difficult exam</a:t>
            </a:r>
          </a:p>
        </p:txBody>
      </p:sp>
      <p:sp>
        <p:nvSpPr>
          <p:cNvPr id="3" name="Content Placeholder 2">
            <a:extLst>
              <a:ext uri="{FF2B5EF4-FFF2-40B4-BE49-F238E27FC236}">
                <a16:creationId xmlns:a16="http://schemas.microsoft.com/office/drawing/2014/main" id="{ACA56827-2C49-4747-9BA6-D5496ACE74F1}"/>
              </a:ext>
            </a:extLst>
          </p:cNvPr>
          <p:cNvSpPr>
            <a:spLocks noGrp="1"/>
          </p:cNvSpPr>
          <p:nvPr>
            <p:ph idx="1"/>
          </p:nvPr>
        </p:nvSpPr>
        <p:spPr/>
        <p:txBody>
          <a:bodyPr/>
          <a:lstStyle/>
          <a:p>
            <a:r>
              <a:rPr lang="en-US" dirty="0"/>
              <a:t>Difficult to visualize cervix</a:t>
            </a:r>
          </a:p>
          <a:p>
            <a:r>
              <a:rPr lang="en-US" dirty="0"/>
              <a:t>The large-bodied person</a:t>
            </a:r>
          </a:p>
          <a:p>
            <a:r>
              <a:rPr lang="en-US" dirty="0"/>
              <a:t>What to say/tips to manage</a:t>
            </a:r>
          </a:p>
        </p:txBody>
      </p:sp>
    </p:spTree>
    <p:extLst>
      <p:ext uri="{BB962C8B-B14F-4D97-AF65-F5344CB8AC3E}">
        <p14:creationId xmlns:p14="http://schemas.microsoft.com/office/powerpoint/2010/main" val="3288539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103"/>
            <a:ext cx="7583487" cy="801129"/>
          </a:xfrm>
        </p:spPr>
        <p:txBody>
          <a:bodyPr/>
          <a:lstStyle/>
          <a:p>
            <a:r>
              <a:rPr lang="en-US" dirty="0"/>
              <a:t>Needle Phobia</a:t>
            </a:r>
          </a:p>
        </p:txBody>
      </p:sp>
      <p:sp>
        <p:nvSpPr>
          <p:cNvPr id="3" name="Content Placeholder 2"/>
          <p:cNvSpPr>
            <a:spLocks noGrp="1"/>
          </p:cNvSpPr>
          <p:nvPr>
            <p:ph idx="1"/>
          </p:nvPr>
        </p:nvSpPr>
        <p:spPr>
          <a:xfrm>
            <a:off x="207975" y="1011966"/>
            <a:ext cx="8631225" cy="4746364"/>
          </a:xfrm>
        </p:spPr>
        <p:txBody>
          <a:bodyPr>
            <a:normAutofit/>
          </a:bodyPr>
          <a:lstStyle/>
          <a:p>
            <a:r>
              <a:rPr lang="en-US" sz="2400" dirty="0"/>
              <a:t>Types:</a:t>
            </a:r>
          </a:p>
          <a:p>
            <a:pPr lvl="1"/>
            <a:r>
              <a:rPr lang="en-US" sz="2400" dirty="0"/>
              <a:t>Biologic- has vasovagal response to needles</a:t>
            </a:r>
          </a:p>
          <a:p>
            <a:pPr lvl="2"/>
            <a:r>
              <a:rPr lang="en-US" dirty="0"/>
              <a:t>Hereditary component</a:t>
            </a:r>
          </a:p>
          <a:p>
            <a:pPr lvl="1"/>
            <a:r>
              <a:rPr lang="en-US" sz="2400" dirty="0"/>
              <a:t>Classic:  early traumatic experience w injections</a:t>
            </a:r>
          </a:p>
          <a:p>
            <a:pPr lvl="1"/>
            <a:r>
              <a:rPr lang="en-US" sz="2400" dirty="0"/>
              <a:t>Hypersensitivity to the pain of needle penetration</a:t>
            </a:r>
          </a:p>
          <a:p>
            <a:r>
              <a:rPr lang="en-US" sz="2400" dirty="0"/>
              <a:t>Respect, validate, normalize, </a:t>
            </a:r>
            <a:r>
              <a:rPr lang="en-US" sz="2400" b="1" dirty="0"/>
              <a:t>neutralize shame</a:t>
            </a:r>
          </a:p>
          <a:p>
            <a:r>
              <a:rPr lang="en-US" sz="2400" dirty="0"/>
              <a:t>Skillful </a:t>
            </a:r>
            <a:r>
              <a:rPr lang="en-US" sz="2400" dirty="0" err="1"/>
              <a:t>venipuncturist</a:t>
            </a:r>
            <a:endParaRPr lang="en-US" sz="2400" dirty="0"/>
          </a:p>
          <a:p>
            <a:r>
              <a:rPr lang="en-US" sz="2400" dirty="0"/>
              <a:t>Distraction:  “buzzy” pain relief solution for needle sticks – buzzes, cold, </a:t>
            </a:r>
          </a:p>
          <a:p>
            <a:pPr lvl="1"/>
            <a:r>
              <a:rPr lang="en-US" sz="2000" dirty="0" err="1"/>
              <a:t>TEDx</a:t>
            </a:r>
            <a:r>
              <a:rPr lang="en-US" sz="2000" dirty="0"/>
              <a:t> talk on needle phobia by Amy Baxter, MD</a:t>
            </a:r>
          </a:p>
          <a:p>
            <a:pPr lvl="1"/>
            <a:r>
              <a:rPr lang="en-US" sz="2000" dirty="0"/>
              <a:t>https://</a:t>
            </a:r>
            <a:r>
              <a:rPr lang="en-US" sz="2000" dirty="0" err="1"/>
              <a:t>www.youtube.com</a:t>
            </a:r>
            <a:r>
              <a:rPr lang="en-US" sz="2000" dirty="0"/>
              <a:t>/</a:t>
            </a:r>
            <a:r>
              <a:rPr lang="en-US" sz="2000" dirty="0" err="1"/>
              <a:t>watch?v</a:t>
            </a:r>
            <a:r>
              <a:rPr lang="en-US" sz="2000" dirty="0"/>
              <a:t>=4_IWhJvu0jU</a:t>
            </a:r>
          </a:p>
          <a:p>
            <a:pPr lvl="1"/>
            <a:endParaRPr lang="en-US" dirty="0"/>
          </a:p>
        </p:txBody>
      </p:sp>
      <p:pic>
        <p:nvPicPr>
          <p:cNvPr id="4" name="Picture 3"/>
          <p:cNvPicPr>
            <a:picLocks noChangeAspect="1"/>
          </p:cNvPicPr>
          <p:nvPr/>
        </p:nvPicPr>
        <p:blipFill>
          <a:blip r:embed="rId3"/>
          <a:stretch>
            <a:fillRect/>
          </a:stretch>
        </p:blipFill>
        <p:spPr>
          <a:xfrm>
            <a:off x="957275" y="6037730"/>
            <a:ext cx="5245100" cy="609600"/>
          </a:xfrm>
          <a:prstGeom prst="rect">
            <a:avLst/>
          </a:prstGeom>
        </p:spPr>
      </p:pic>
      <p:pic>
        <p:nvPicPr>
          <p:cNvPr id="5" name="Picture 4"/>
          <p:cNvPicPr>
            <a:picLocks noChangeAspect="1"/>
          </p:cNvPicPr>
          <p:nvPr/>
        </p:nvPicPr>
        <p:blipFill>
          <a:blip r:embed="rId4"/>
          <a:stretch>
            <a:fillRect/>
          </a:stretch>
        </p:blipFill>
        <p:spPr>
          <a:xfrm>
            <a:off x="207975" y="6037730"/>
            <a:ext cx="749300" cy="330200"/>
          </a:xfrm>
          <a:prstGeom prst="rect">
            <a:avLst/>
          </a:prstGeom>
        </p:spPr>
      </p:pic>
    </p:spTree>
    <p:extLst>
      <p:ext uri="{BB962C8B-B14F-4D97-AF65-F5344CB8AC3E}">
        <p14:creationId xmlns:p14="http://schemas.microsoft.com/office/powerpoint/2010/main" val="2372997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50843-66AC-E941-AE13-FA38FBDA7A36}"/>
              </a:ext>
            </a:extLst>
          </p:cNvPr>
          <p:cNvSpPr>
            <a:spLocks noGrp="1"/>
          </p:cNvSpPr>
          <p:nvPr>
            <p:ph type="title"/>
          </p:nvPr>
        </p:nvSpPr>
        <p:spPr>
          <a:xfrm>
            <a:off x="685800" y="1045845"/>
            <a:ext cx="7772400" cy="1362075"/>
          </a:xfrm>
        </p:spPr>
        <p:txBody>
          <a:bodyPr>
            <a:normAutofit fontScale="90000"/>
          </a:bodyPr>
          <a:lstStyle/>
          <a:p>
            <a:r>
              <a:rPr lang="en-US" dirty="0"/>
              <a:t>What stands out to you as important?</a:t>
            </a:r>
            <a:br>
              <a:rPr lang="en-US" dirty="0"/>
            </a:br>
            <a:r>
              <a:rPr lang="en-US" dirty="0"/>
              <a:t/>
            </a:r>
            <a:br>
              <a:rPr lang="en-US" dirty="0"/>
            </a:br>
            <a:r>
              <a:rPr lang="en-US" dirty="0"/>
              <a:t>What would you like to incorporate into your own practice?</a:t>
            </a:r>
            <a:br>
              <a:rPr lang="en-US" dirty="0"/>
            </a:br>
            <a:r>
              <a:rPr lang="en-US" dirty="0"/>
              <a:t/>
            </a:r>
            <a:br>
              <a:rPr lang="en-US" dirty="0"/>
            </a:br>
            <a:r>
              <a:rPr lang="en-US" dirty="0"/>
              <a:t>What do you have to add from your own experiences and expertise? </a:t>
            </a:r>
          </a:p>
        </p:txBody>
      </p:sp>
    </p:spTree>
    <p:extLst>
      <p:ext uri="{BB962C8B-B14F-4D97-AF65-F5344CB8AC3E}">
        <p14:creationId xmlns:p14="http://schemas.microsoft.com/office/powerpoint/2010/main" val="2353227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a:hlinkClick r:id="rId3">
                  <a:extLst>
                    <a:ext uri="{A12FA001-AC4F-418D-AE19-62706E023703}">
                      <ahyp:hlinkClr xmlns:ahyp="http://schemas.microsoft.com/office/drawing/2018/hyperlinkcolor" xmlns="" val="tx"/>
                    </a:ext>
                  </a:extLst>
                </a:hlinkClick>
              </a:rPr>
              <a:t>http://www.traumainformedcareproject.org/</a:t>
            </a:r>
            <a:endParaRPr lang="en-US" dirty="0"/>
          </a:p>
          <a:p>
            <a:r>
              <a:rPr lang="en-US" dirty="0"/>
              <a:t>Carmen Landau Providing Compassionate Care for Survivors of Sexual Trauma</a:t>
            </a:r>
          </a:p>
          <a:p>
            <a:pPr lvl="1"/>
            <a:r>
              <a:rPr lang="en-US" dirty="0">
                <a:hlinkClick r:id="rId4">
                  <a:extLst>
                    <a:ext uri="{A12FA001-AC4F-418D-AE19-62706E023703}">
                      <ahyp:hlinkClr xmlns:ahyp="http://schemas.microsoft.com/office/drawing/2018/hyperlinkcolor" xmlns="" val="tx"/>
                    </a:ext>
                  </a:extLst>
                </a:hlinkClick>
              </a:rPr>
              <a:t>https://www.youtube.com/watch?v=m5mhVJ1lI7o</a:t>
            </a:r>
            <a:endParaRPr lang="en-US" dirty="0"/>
          </a:p>
          <a:p>
            <a:pPr lvl="1"/>
            <a:r>
              <a:rPr lang="en-US" dirty="0">
                <a:hlinkClick r:id="rId5">
                  <a:extLst>
                    <a:ext uri="{A12FA001-AC4F-418D-AE19-62706E023703}">
                      <ahyp:hlinkClr xmlns:ahyp="http://schemas.microsoft.com/office/drawing/2018/hyperlinkcolor" xmlns="" val="tx"/>
                    </a:ext>
                  </a:extLst>
                </a:hlinkClick>
              </a:rPr>
              <a:t>http://unmobgyn.pbworks.com/w/file/fetch/115267501/Landau%20-%20Caring%20for%20Survivors%20of%20Sexual%20Trauma.pdf</a:t>
            </a:r>
            <a:endParaRPr lang="en-US" dirty="0"/>
          </a:p>
          <a:p>
            <a:pPr lvl="1"/>
            <a:endParaRPr lang="en-US" dirty="0"/>
          </a:p>
          <a:p>
            <a:pPr lvl="1"/>
            <a:endParaRPr lang="en-US" dirty="0"/>
          </a:p>
          <a:p>
            <a:r>
              <a:rPr lang="en-US" dirty="0"/>
              <a:t>Scripts for painful cervical exams, Feminist Midwife</a:t>
            </a:r>
          </a:p>
          <a:p>
            <a:pPr lvl="1"/>
            <a:r>
              <a:rPr lang="en-US" dirty="0"/>
              <a:t>Much applies to the office cervical exam</a:t>
            </a:r>
          </a:p>
          <a:p>
            <a:pPr lvl="1"/>
            <a:r>
              <a:rPr lang="en-US" dirty="0">
                <a:hlinkClick r:id="rId6">
                  <a:extLst>
                    <a:ext uri="{A12FA001-AC4F-418D-AE19-62706E023703}">
                      <ahyp:hlinkClr xmlns:ahyp="http://schemas.microsoft.com/office/drawing/2018/hyperlinkcolor" xmlns="" val="tx"/>
                    </a:ext>
                  </a:extLst>
                </a:hlinkClick>
              </a:rPr>
              <a:t>http://www.feministmidwife.com/2016/04/18/post-scripts-painful-cervical-exams-during-labor/#.WhoOQZOGOV5</a:t>
            </a:r>
            <a:endParaRPr lang="en-US" dirty="0"/>
          </a:p>
          <a:p>
            <a:r>
              <a:rPr lang="en-US" dirty="0"/>
              <a:t>GYN exam with stirrups:  feminist midwife: </a:t>
            </a:r>
            <a:r>
              <a:rPr lang="en-US" dirty="0">
                <a:hlinkClick r:id="rId7">
                  <a:extLst>
                    <a:ext uri="{A12FA001-AC4F-418D-AE19-62706E023703}">
                      <ahyp:hlinkClr xmlns:ahyp="http://schemas.microsoft.com/office/drawing/2018/hyperlinkcolor" xmlns="" val="tx"/>
                    </a:ext>
                  </a:extLst>
                </a:hlinkClick>
              </a:rPr>
              <a:t>http://www.feministmidwife.com/2016/11/02/empowering-gynecologic-exams-speculum-care-without-stirrups/#ixzz4z8mxowoY</a:t>
            </a:r>
            <a:endParaRPr lang="en-US" dirty="0"/>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1119525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8969"/>
            <a:ext cx="7583487" cy="1044388"/>
          </a:xfrm>
        </p:spPr>
        <p:txBody>
          <a:bodyPr/>
          <a:lstStyle/>
          <a:p>
            <a:r>
              <a:rPr lang="en-US" dirty="0"/>
              <a:t>References</a:t>
            </a:r>
          </a:p>
        </p:txBody>
      </p:sp>
      <p:sp>
        <p:nvSpPr>
          <p:cNvPr id="3" name="Content Placeholder 2"/>
          <p:cNvSpPr>
            <a:spLocks noGrp="1"/>
          </p:cNvSpPr>
          <p:nvPr>
            <p:ph idx="1"/>
          </p:nvPr>
        </p:nvSpPr>
        <p:spPr>
          <a:xfrm>
            <a:off x="779463" y="1063357"/>
            <a:ext cx="7583487" cy="4974373"/>
          </a:xfrm>
        </p:spPr>
        <p:txBody>
          <a:bodyPr>
            <a:normAutofit fontScale="77500" lnSpcReduction="20000"/>
          </a:bodyPr>
          <a:lstStyle/>
          <a:p>
            <a:r>
              <a:rPr lang="en-US" dirty="0" err="1"/>
              <a:t>Baynard</a:t>
            </a:r>
            <a:r>
              <a:rPr lang="en-US" dirty="0"/>
              <a:t>, V.L. et al. (2003) </a:t>
            </a:r>
            <a:r>
              <a:rPr lang="en-US" dirty="0" err="1"/>
              <a:t>Retraumatization</a:t>
            </a:r>
            <a:r>
              <a:rPr lang="en-US" dirty="0"/>
              <a:t> among adult women sexually abused in childhood: Exploratory analyses in a prospective study. </a:t>
            </a:r>
            <a:r>
              <a:rPr lang="en-US" i="1" dirty="0"/>
              <a:t>Journal of Child Sexual Abuse, 11</a:t>
            </a:r>
            <a:r>
              <a:rPr lang="en-US" dirty="0"/>
              <a:t>(#), 19-48.</a:t>
            </a:r>
          </a:p>
          <a:p>
            <a:r>
              <a:rPr lang="en-US" dirty="0"/>
              <a:t>Bell, S.A. &amp; </a:t>
            </a:r>
            <a:r>
              <a:rPr lang="en-US" dirty="0" err="1"/>
              <a:t>Seng</a:t>
            </a:r>
            <a:r>
              <a:rPr lang="en-US" dirty="0"/>
              <a:t>, J. (2013). Childhood maltreatment history, posttraumatic relational </a:t>
            </a:r>
            <a:r>
              <a:rPr lang="en-US" dirty="0" err="1"/>
              <a:t>sequelae</a:t>
            </a:r>
            <a:r>
              <a:rPr lang="en-US" dirty="0"/>
              <a:t>, and prenatal care utilization. </a:t>
            </a:r>
            <a:r>
              <a:rPr lang="en-US" i="1" dirty="0"/>
              <a:t>Journal of Obstetric, Gynecologic, &amp; Neonatal Nursing, 42</a:t>
            </a:r>
            <a:r>
              <a:rPr lang="en-US" dirty="0"/>
              <a:t>(4), 404-415.</a:t>
            </a:r>
          </a:p>
          <a:p>
            <a:r>
              <a:rPr lang="en-US" dirty="0" err="1"/>
              <a:t>Cardea</a:t>
            </a:r>
            <a:r>
              <a:rPr lang="en-US" dirty="0"/>
              <a:t> Connections Project. (2016). A Guide to Trauma-Informed Sex Education. Retrieved from </a:t>
            </a:r>
            <a:r>
              <a:rPr lang="en-US" dirty="0">
                <a:hlinkClick r:id="rId3">
                  <a:extLst>
                    <a:ext uri="{A12FA001-AC4F-418D-AE19-62706E023703}">
                      <ahyp:hlinkClr xmlns:ahyp="http://schemas.microsoft.com/office/drawing/2018/hyperlinkcolor" xmlns="" val="tx"/>
                    </a:ext>
                  </a:extLst>
                </a:hlinkClick>
              </a:rPr>
              <a:t>http://www.cardeaservices.org/_literature_191728/Guide_to_Trauma-Informed_Sex_Education_(English_Version</a:t>
            </a:r>
            <a:r>
              <a:rPr lang="en-US" dirty="0"/>
              <a:t>)</a:t>
            </a:r>
          </a:p>
          <a:p>
            <a:r>
              <a:rPr lang="en-US" dirty="0"/>
              <a:t>Kilpatrick, D.G. et al. (2013). National estimates of exposure to traumatic events and PTSD prevalence using DSM-IV and DSM-5 criteria. </a:t>
            </a:r>
            <a:r>
              <a:rPr lang="en-US" i="1" dirty="0"/>
              <a:t>Journal of Traumatic Stress, 26</a:t>
            </a:r>
            <a:r>
              <a:rPr lang="en-US" dirty="0"/>
              <a:t>(5), 537-47.</a:t>
            </a:r>
          </a:p>
          <a:p>
            <a:r>
              <a:rPr lang="en-US" dirty="0"/>
              <a:t>Lopez, W.D. et al. (2011). Abuse-related post-traumatic stress, coping, and tobacco use in pregnancy. </a:t>
            </a:r>
            <a:r>
              <a:rPr lang="en-US" i="1" dirty="0"/>
              <a:t>Journal of Obstetric, Gynecologic, &amp; Neonatal Nursing, 40</a:t>
            </a:r>
            <a:r>
              <a:rPr lang="en-US" dirty="0"/>
              <a:t>(4), 422-431. </a:t>
            </a:r>
          </a:p>
          <a:p>
            <a:r>
              <a:rPr lang="en-US" dirty="0"/>
              <a:t>National Survey of Children’s Health (2013). </a:t>
            </a:r>
          </a:p>
          <a:p>
            <a:r>
              <a:rPr lang="en-US" dirty="0" err="1"/>
              <a:t>Seng</a:t>
            </a:r>
            <a:r>
              <a:rPr lang="en-US" dirty="0"/>
              <a:t>, J.S. et al (2009). </a:t>
            </a:r>
            <a:r>
              <a:rPr lang="en-US" dirty="0" err="1"/>
              <a:t>Prevalance</a:t>
            </a:r>
            <a:r>
              <a:rPr lang="en-US" dirty="0"/>
              <a:t>, trauma </a:t>
            </a:r>
            <a:r>
              <a:rPr lang="en-US" dirty="0" err="1"/>
              <a:t>histry</a:t>
            </a:r>
            <a:r>
              <a:rPr lang="en-US" dirty="0"/>
              <a:t>, and risk for posttraumatic stress disorder among nulliparous women in maternity care. </a:t>
            </a:r>
            <a:r>
              <a:rPr lang="en-US" i="1" dirty="0"/>
              <a:t>Obstetrics &amp; Gynecology, 114</a:t>
            </a:r>
            <a:r>
              <a:rPr lang="en-US" dirty="0"/>
              <a:t>(4), 839-847.</a:t>
            </a:r>
          </a:p>
          <a:p>
            <a:endParaRPr lang="en-US" dirty="0"/>
          </a:p>
        </p:txBody>
      </p:sp>
    </p:spTree>
    <p:extLst>
      <p:ext uri="{BB962C8B-B14F-4D97-AF65-F5344CB8AC3E}">
        <p14:creationId xmlns:p14="http://schemas.microsoft.com/office/powerpoint/2010/main" val="98221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56" y="203663"/>
            <a:ext cx="7583487" cy="527857"/>
          </a:xfrm>
          <a:ln>
            <a:noFill/>
          </a:ln>
        </p:spPr>
        <p:txBody>
          <a:bodyPr>
            <a:normAutofit/>
          </a:bodyPr>
          <a:lstStyle/>
          <a:p>
            <a:r>
              <a:rPr lang="en-US" dirty="0"/>
              <a:t>A Trauma-informed approach</a:t>
            </a:r>
          </a:p>
        </p:txBody>
      </p:sp>
      <p:sp>
        <p:nvSpPr>
          <p:cNvPr id="3" name="Content Placeholder 2"/>
          <p:cNvSpPr>
            <a:spLocks noGrp="1"/>
          </p:cNvSpPr>
          <p:nvPr>
            <p:ph idx="1"/>
          </p:nvPr>
        </p:nvSpPr>
        <p:spPr>
          <a:xfrm>
            <a:off x="228600" y="984713"/>
            <a:ext cx="8671560" cy="4011945"/>
          </a:xfrm>
          <a:ln>
            <a:solidFill>
              <a:schemeClr val="tx2">
                <a:lumMod val="60000"/>
                <a:lumOff val="40000"/>
              </a:schemeClr>
            </a:solidFill>
          </a:ln>
        </p:spPr>
        <p:txBody>
          <a:bodyPr>
            <a:normAutofit/>
          </a:bodyPr>
          <a:lstStyle/>
          <a:p>
            <a:r>
              <a:rPr lang="en-US" sz="3000" b="1" dirty="0"/>
              <a:t>REFRAME </a:t>
            </a:r>
          </a:p>
          <a:p>
            <a:pPr lvl="1"/>
            <a:r>
              <a:rPr lang="en-US" dirty="0"/>
              <a:t>From “what’s wrong with you” to “what has happened to you”</a:t>
            </a:r>
          </a:p>
          <a:p>
            <a:r>
              <a:rPr lang="en-US" sz="3000" b="1" dirty="0"/>
              <a:t>NORMALIZE</a:t>
            </a:r>
          </a:p>
          <a:p>
            <a:pPr lvl="1"/>
            <a:r>
              <a:rPr lang="en-US" dirty="0"/>
              <a:t>A normal response to a difficult situation – not weakness</a:t>
            </a:r>
          </a:p>
          <a:p>
            <a:pPr lvl="1"/>
            <a:r>
              <a:rPr lang="en-US" dirty="0"/>
              <a:t>A natural biologic reaction to something difficult that has happened to them</a:t>
            </a:r>
          </a:p>
          <a:p>
            <a:endParaRPr lang="en-US" sz="2000" dirty="0"/>
          </a:p>
        </p:txBody>
      </p:sp>
      <p:sp>
        <p:nvSpPr>
          <p:cNvPr id="4" name="Rectangle 3"/>
          <p:cNvSpPr/>
          <p:nvPr/>
        </p:nvSpPr>
        <p:spPr>
          <a:xfrm>
            <a:off x="1678287" y="5103338"/>
            <a:ext cx="5785835" cy="1089529"/>
          </a:xfrm>
          <a:prstGeom prst="rect">
            <a:avLst/>
          </a:prstGeom>
          <a:solidFill>
            <a:schemeClr val="tx2">
              <a:lumMod val="60000"/>
              <a:lumOff val="40000"/>
            </a:schemeClr>
          </a:solidFill>
          <a:ln>
            <a:solidFill>
              <a:schemeClr val="bg1"/>
            </a:solidFill>
          </a:ln>
        </p:spPr>
        <p:txBody>
          <a:bodyPr wrap="square">
            <a:spAutoFit/>
          </a:bodyPr>
          <a:lstStyle/>
          <a:p>
            <a:pPr algn="ctr">
              <a:lnSpc>
                <a:spcPct val="120000"/>
              </a:lnSpc>
            </a:pPr>
            <a:r>
              <a:rPr lang="en-US" dirty="0">
                <a:solidFill>
                  <a:schemeClr val="bg1"/>
                </a:solidFill>
              </a:rPr>
              <a:t>They are not a difficult patient, </a:t>
            </a:r>
          </a:p>
          <a:p>
            <a:pPr algn="ctr">
              <a:lnSpc>
                <a:spcPct val="120000"/>
              </a:lnSpc>
            </a:pPr>
            <a:r>
              <a:rPr lang="en-US" dirty="0">
                <a:solidFill>
                  <a:schemeClr val="bg1"/>
                </a:solidFill>
              </a:rPr>
              <a:t>they are someone who has had difficult life experiences.  </a:t>
            </a:r>
          </a:p>
        </p:txBody>
      </p:sp>
    </p:spTree>
    <p:extLst>
      <p:ext uri="{BB962C8B-B14F-4D97-AF65-F5344CB8AC3E}">
        <p14:creationId xmlns:p14="http://schemas.microsoft.com/office/powerpoint/2010/main" val="4294614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9463" y="381000"/>
            <a:ext cx="7583487" cy="501058"/>
          </a:xfrm>
        </p:spPr>
        <p:txBody>
          <a:bodyPr>
            <a:normAutofit/>
          </a:bodyPr>
          <a:lstStyle/>
          <a:p>
            <a:r>
              <a:rPr lang="en-US" dirty="0"/>
              <a:t>Resources</a:t>
            </a:r>
          </a:p>
        </p:txBody>
      </p:sp>
      <p:sp>
        <p:nvSpPr>
          <p:cNvPr id="5" name="Content Placeholder 4"/>
          <p:cNvSpPr>
            <a:spLocks noGrp="1"/>
          </p:cNvSpPr>
          <p:nvPr>
            <p:ph idx="1"/>
          </p:nvPr>
        </p:nvSpPr>
        <p:spPr>
          <a:xfrm>
            <a:off x="458633" y="882058"/>
            <a:ext cx="8096641" cy="5786300"/>
          </a:xfrm>
        </p:spPr>
        <p:txBody>
          <a:bodyPr>
            <a:normAutofit fontScale="92500" lnSpcReduction="10000"/>
          </a:bodyPr>
          <a:lstStyle/>
          <a:p>
            <a:endParaRPr lang="en-US" dirty="0">
              <a:hlinkClick r:id="rId3">
                <a:extLst>
                  <a:ext uri="{A12FA001-AC4F-418D-AE19-62706E023703}">
                    <ahyp:hlinkClr xmlns:ahyp="http://schemas.microsoft.com/office/drawing/2018/hyperlinkcolor" xmlns="" val="tx"/>
                  </a:ext>
                </a:extLst>
              </a:hlinkClick>
            </a:endParaRPr>
          </a:p>
          <a:p>
            <a:r>
              <a:rPr lang="en-US" dirty="0">
                <a:hlinkClick r:id="rId3">
                  <a:extLst>
                    <a:ext uri="{A12FA001-AC4F-418D-AE19-62706E023703}">
                      <ahyp:hlinkClr xmlns:ahyp="http://schemas.microsoft.com/office/drawing/2018/hyperlinkcolor" xmlns="" val="tx"/>
                    </a:ext>
                  </a:extLst>
                </a:hlinkClick>
              </a:rPr>
              <a:t>Women’s HIV Program at UCSF</a:t>
            </a:r>
            <a:r>
              <a:rPr lang="en-US" dirty="0"/>
              <a:t>, Innovating the national model of trauma-informed primary care</a:t>
            </a:r>
          </a:p>
          <a:p>
            <a:r>
              <a:rPr lang="en-US" dirty="0"/>
              <a:t>Trauma Stewardship Institute</a:t>
            </a:r>
          </a:p>
          <a:p>
            <a:r>
              <a:rPr lang="en-US" dirty="0"/>
              <a:t>Bey</a:t>
            </a:r>
            <a:r>
              <a:rPr lang="en-US" dirty="0">
                <a:hlinkClick r:id="rId4">
                  <a:extLst>
                    <a:ext uri="{A12FA001-AC4F-418D-AE19-62706E023703}">
                      <ahyp:hlinkClr xmlns:ahyp="http://schemas.microsoft.com/office/drawing/2018/hyperlinkcolor" xmlns="" val="tx"/>
                    </a:ext>
                  </a:extLst>
                </a:hlinkClick>
              </a:rPr>
              <a:t>ond Compassion</a:t>
            </a:r>
            <a:r>
              <a:rPr lang="en-US" dirty="0"/>
              <a:t>: Caring for Women with a History of Trauma</a:t>
            </a:r>
          </a:p>
          <a:p>
            <a:r>
              <a:rPr lang="en-US" dirty="0">
                <a:hlinkClick r:id="rId5">
                  <a:extLst>
                    <a:ext uri="{A12FA001-AC4F-418D-AE19-62706E023703}">
                      <ahyp:hlinkClr xmlns:ahyp="http://schemas.microsoft.com/office/drawing/2018/hyperlinkcolor" xmlns="" val="tx"/>
                    </a:ext>
                  </a:extLst>
                </a:hlinkClick>
              </a:rPr>
              <a:t>Trauma Resources in Francisco</a:t>
            </a:r>
            <a:r>
              <a:rPr lang="en-US" dirty="0"/>
              <a:t>, by HIVE online, a hub of positive reproductive and sexual health</a:t>
            </a:r>
          </a:p>
          <a:p>
            <a:r>
              <a:rPr lang="en-US" dirty="0">
                <a:hlinkClick r:id="rId6">
                  <a:extLst>
                    <a:ext uri="{A12FA001-AC4F-418D-AE19-62706E023703}">
                      <ahyp:hlinkClr xmlns:ahyp="http://schemas.microsoft.com/office/drawing/2018/hyperlinkcolor" xmlns="" val="tx"/>
                    </a:ext>
                  </a:extLst>
                </a:hlinkClick>
              </a:rPr>
              <a:t>http://www.traumainformedcareproject.org/</a:t>
            </a:r>
            <a:endParaRPr lang="en-US" dirty="0"/>
          </a:p>
          <a:p>
            <a:r>
              <a:rPr lang="en-US" dirty="0"/>
              <a:t>Carmen Landau Providing Compassionate Care for Survivors of Sexual Trauma</a:t>
            </a:r>
          </a:p>
          <a:p>
            <a:pPr lvl="1"/>
            <a:r>
              <a:rPr lang="en-US" dirty="0">
                <a:hlinkClick r:id="rId7">
                  <a:extLst>
                    <a:ext uri="{A12FA001-AC4F-418D-AE19-62706E023703}">
                      <ahyp:hlinkClr xmlns:ahyp="http://schemas.microsoft.com/office/drawing/2018/hyperlinkcolor" xmlns="" val="tx"/>
                    </a:ext>
                  </a:extLst>
                </a:hlinkClick>
              </a:rPr>
              <a:t>https://www.youtube.com/watch?v=m5mhVJ1lI7o</a:t>
            </a:r>
            <a:endParaRPr lang="en-US" dirty="0"/>
          </a:p>
          <a:p>
            <a:pPr lvl="1"/>
            <a:r>
              <a:rPr lang="en-US" dirty="0">
                <a:hlinkClick r:id="rId8">
                  <a:extLst>
                    <a:ext uri="{A12FA001-AC4F-418D-AE19-62706E023703}">
                      <ahyp:hlinkClr xmlns:ahyp="http://schemas.microsoft.com/office/drawing/2018/hyperlinkcolor" xmlns="" val="tx"/>
                    </a:ext>
                  </a:extLst>
                </a:hlinkClick>
              </a:rPr>
              <a:t>http://unmobgyn.pbworks.com/w/file/fetch/115267501/Landau%20-%20Caring%20for%20Survivors%20of%20Sexual%20Trauma.pdf</a:t>
            </a:r>
            <a:endParaRPr lang="en-US" dirty="0"/>
          </a:p>
          <a:p>
            <a:r>
              <a:rPr lang="en-US" dirty="0"/>
              <a:t>Scripts for painful cervical exams, Feminist Midwife</a:t>
            </a:r>
          </a:p>
          <a:p>
            <a:pPr lvl="1"/>
            <a:r>
              <a:rPr lang="en-US" dirty="0"/>
              <a:t>Much applies to the office cervical exam</a:t>
            </a:r>
          </a:p>
          <a:p>
            <a:pPr lvl="1"/>
            <a:r>
              <a:rPr lang="en-US" dirty="0">
                <a:hlinkClick r:id="rId9">
                  <a:extLst>
                    <a:ext uri="{A12FA001-AC4F-418D-AE19-62706E023703}">
                      <ahyp:hlinkClr xmlns:ahyp="http://schemas.microsoft.com/office/drawing/2018/hyperlinkcolor" xmlns="" val="tx"/>
                    </a:ext>
                  </a:extLst>
                </a:hlinkClick>
              </a:rPr>
              <a:t>http://www.feministmidwife.com/2016/04/18/post-scripts-painful-cervical-exams-during-labor/#.WhoOQZOGOV5</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5743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2400" dirty="0" err="1"/>
              <a:t>Machtinger</a:t>
            </a:r>
            <a:r>
              <a:rPr lang="en-US" sz="2400" dirty="0"/>
              <a:t> et al. (2015). From treatment to healing: The promise of trauma-informed primary care. </a:t>
            </a:r>
            <a:r>
              <a:rPr lang="en-US" sz="2400" i="1" dirty="0"/>
              <a:t>Women’s Health Issues, 25</a:t>
            </a:r>
            <a:r>
              <a:rPr lang="en-US" sz="2400" dirty="0"/>
              <a:t>(3). 193-197.</a:t>
            </a:r>
          </a:p>
          <a:p>
            <a:r>
              <a:rPr lang="en-US" dirty="0"/>
              <a:t>Bates CK, Carroll N and J Potter.  2011 the challenging pelvic exam. Jo Gen Intern Med</a:t>
            </a:r>
          </a:p>
          <a:p>
            <a:r>
              <a:rPr lang="en-US" dirty="0"/>
              <a:t>Linda Sloan Locke, (2016). “Secrets in the waiting room: The face of domestic and sexual violence.” </a:t>
            </a:r>
            <a:r>
              <a:rPr lang="en-US" i="1" dirty="0"/>
              <a:t>Quickening, 47</a:t>
            </a:r>
            <a:r>
              <a:rPr lang="en-US" dirty="0"/>
              <a:t>(4). </a:t>
            </a:r>
          </a:p>
          <a:p>
            <a:r>
              <a:rPr lang="en-US" dirty="0">
                <a:hlinkClick r:id="rId3">
                  <a:extLst>
                    <a:ext uri="{A12FA001-AC4F-418D-AE19-62706E023703}">
                      <ahyp:hlinkClr xmlns:ahyp="http://schemas.microsoft.com/office/drawing/2018/hyperlinkcolor" xmlns="" val="tx"/>
                    </a:ext>
                  </a:extLst>
                </a:hlinkClick>
              </a:rPr>
              <a:t>http://www.feministmidwife.com/2016/11/02/empowering-gynecologic-exams-speculum-care-without-stirrups/#ixzz4z8mxowoY</a:t>
            </a:r>
            <a:endParaRPr lang="en-US" dirty="0"/>
          </a:p>
          <a:p>
            <a:endParaRPr lang="en-US" dirty="0"/>
          </a:p>
          <a:p>
            <a:endParaRPr lang="en-US" dirty="0"/>
          </a:p>
        </p:txBody>
      </p:sp>
    </p:spTree>
    <p:extLst>
      <p:ext uri="{BB962C8B-B14F-4D97-AF65-F5344CB8AC3E}">
        <p14:creationId xmlns:p14="http://schemas.microsoft.com/office/powerpoint/2010/main" val="2253803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18969"/>
            <a:ext cx="7583487" cy="1044388"/>
          </a:xfrm>
        </p:spPr>
        <p:txBody>
          <a:bodyPr/>
          <a:lstStyle/>
          <a:p>
            <a:r>
              <a:rPr lang="en-US" dirty="0"/>
              <a:t>References</a:t>
            </a:r>
          </a:p>
        </p:txBody>
      </p:sp>
      <p:sp>
        <p:nvSpPr>
          <p:cNvPr id="3" name="Content Placeholder 2"/>
          <p:cNvSpPr>
            <a:spLocks noGrp="1"/>
          </p:cNvSpPr>
          <p:nvPr>
            <p:ph idx="1"/>
          </p:nvPr>
        </p:nvSpPr>
        <p:spPr>
          <a:xfrm>
            <a:off x="779463" y="1063357"/>
            <a:ext cx="7583487" cy="4974373"/>
          </a:xfrm>
        </p:spPr>
        <p:txBody>
          <a:bodyPr>
            <a:normAutofit fontScale="77500" lnSpcReduction="20000"/>
          </a:bodyPr>
          <a:lstStyle/>
          <a:p>
            <a:r>
              <a:rPr lang="en-US" dirty="0" err="1"/>
              <a:t>Baynard</a:t>
            </a:r>
            <a:r>
              <a:rPr lang="en-US" dirty="0"/>
              <a:t>, V.L. et al. (2003) </a:t>
            </a:r>
            <a:r>
              <a:rPr lang="en-US" dirty="0" err="1"/>
              <a:t>Retraumatization</a:t>
            </a:r>
            <a:r>
              <a:rPr lang="en-US" dirty="0"/>
              <a:t> among adult women sexually abused in childhood: Exploratory analyses in a prospective study. </a:t>
            </a:r>
            <a:r>
              <a:rPr lang="en-US" i="1" dirty="0"/>
              <a:t>Journal of Child Sexual Abuse, 11</a:t>
            </a:r>
            <a:r>
              <a:rPr lang="en-US" dirty="0"/>
              <a:t>(#), 19-48.</a:t>
            </a:r>
          </a:p>
          <a:p>
            <a:r>
              <a:rPr lang="en-US" dirty="0"/>
              <a:t>Bell, S.A. &amp; </a:t>
            </a:r>
            <a:r>
              <a:rPr lang="en-US" dirty="0" err="1"/>
              <a:t>Seng</a:t>
            </a:r>
            <a:r>
              <a:rPr lang="en-US" dirty="0"/>
              <a:t>, J. (2013). Childhood maltreatment history, posttraumatic relational </a:t>
            </a:r>
            <a:r>
              <a:rPr lang="en-US" dirty="0" err="1"/>
              <a:t>sequelae</a:t>
            </a:r>
            <a:r>
              <a:rPr lang="en-US" dirty="0"/>
              <a:t>, and prenatal care utilization. </a:t>
            </a:r>
            <a:r>
              <a:rPr lang="en-US" i="1" dirty="0"/>
              <a:t>Journal of Obstetric, Gynecologic, &amp; Neonatal Nursing, 42</a:t>
            </a:r>
            <a:r>
              <a:rPr lang="en-US" dirty="0"/>
              <a:t>(4), 404-415.</a:t>
            </a:r>
          </a:p>
          <a:p>
            <a:r>
              <a:rPr lang="en-US" dirty="0" err="1"/>
              <a:t>Cardea</a:t>
            </a:r>
            <a:r>
              <a:rPr lang="en-US" dirty="0"/>
              <a:t> Connections Project. (2016). A Guide to Trauma-Informed Sex Education. Retrieved from </a:t>
            </a:r>
            <a:r>
              <a:rPr lang="en-US" dirty="0">
                <a:hlinkClick r:id="rId3">
                  <a:extLst>
                    <a:ext uri="{A12FA001-AC4F-418D-AE19-62706E023703}">
                      <ahyp:hlinkClr xmlns:ahyp="http://schemas.microsoft.com/office/drawing/2018/hyperlinkcolor" xmlns="" val="tx"/>
                    </a:ext>
                  </a:extLst>
                </a:hlinkClick>
              </a:rPr>
              <a:t>http://www.cardeaservices.org/_literature_191728/Guide_to_Trauma-Informed_Sex_Education_(English_Version</a:t>
            </a:r>
            <a:r>
              <a:rPr lang="en-US" dirty="0"/>
              <a:t>)</a:t>
            </a:r>
          </a:p>
          <a:p>
            <a:r>
              <a:rPr lang="en-US" dirty="0"/>
              <a:t>Kilpatrick, D.G. et al. (2013). National estimates of exposure to traumatic events and PTSD prevalence using DSM-IV and DSM-5 criteria. </a:t>
            </a:r>
            <a:r>
              <a:rPr lang="en-US" i="1" dirty="0"/>
              <a:t>Journal of Traumatic Stress, 26</a:t>
            </a:r>
            <a:r>
              <a:rPr lang="en-US" dirty="0"/>
              <a:t>(5), 537-47.</a:t>
            </a:r>
          </a:p>
          <a:p>
            <a:r>
              <a:rPr lang="en-US" dirty="0"/>
              <a:t>Lopez, W.D. et al. (2011). Abuse-related post-traumatic stress, coping, and tobacco use in pregnancy. </a:t>
            </a:r>
            <a:r>
              <a:rPr lang="en-US" i="1" dirty="0"/>
              <a:t>Journal of Obstetric, Gynecologic, &amp; Neonatal Nursing, 40</a:t>
            </a:r>
            <a:r>
              <a:rPr lang="en-US" dirty="0"/>
              <a:t>(4), 422-431. </a:t>
            </a:r>
          </a:p>
          <a:p>
            <a:r>
              <a:rPr lang="en-US" dirty="0"/>
              <a:t>National Survey of Children’s Health (2013). </a:t>
            </a:r>
          </a:p>
          <a:p>
            <a:r>
              <a:rPr lang="en-US" dirty="0" err="1"/>
              <a:t>Seng</a:t>
            </a:r>
            <a:r>
              <a:rPr lang="en-US" dirty="0"/>
              <a:t>, J.S. et al (2009). </a:t>
            </a:r>
            <a:r>
              <a:rPr lang="en-US" dirty="0" err="1"/>
              <a:t>Prevalance</a:t>
            </a:r>
            <a:r>
              <a:rPr lang="en-US" dirty="0"/>
              <a:t>, trauma </a:t>
            </a:r>
            <a:r>
              <a:rPr lang="en-US" dirty="0" err="1"/>
              <a:t>histry</a:t>
            </a:r>
            <a:r>
              <a:rPr lang="en-US" dirty="0"/>
              <a:t>, and risk for posttraumatic stress disorder among nulliparous women in maternity care. </a:t>
            </a:r>
            <a:r>
              <a:rPr lang="en-US" i="1" dirty="0"/>
              <a:t>Obstetrics &amp; Gynecology, 114</a:t>
            </a:r>
            <a:r>
              <a:rPr lang="en-US" dirty="0"/>
              <a:t>(4), 839-847.</a:t>
            </a:r>
          </a:p>
          <a:p>
            <a:endParaRPr lang="en-US" dirty="0"/>
          </a:p>
        </p:txBody>
      </p:sp>
    </p:spTree>
    <p:extLst>
      <p:ext uri="{BB962C8B-B14F-4D97-AF65-F5344CB8AC3E}">
        <p14:creationId xmlns:p14="http://schemas.microsoft.com/office/powerpoint/2010/main" val="3414521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CE571-A8A2-6546-9866-8D4BC9F1E426}"/>
              </a:ext>
            </a:extLst>
          </p:cNvPr>
          <p:cNvSpPr>
            <a:spLocks noGrp="1"/>
          </p:cNvSpPr>
          <p:nvPr>
            <p:ph type="title"/>
          </p:nvPr>
        </p:nvSpPr>
        <p:spPr/>
        <p:txBody>
          <a:bodyPr/>
          <a:lstStyle/>
          <a:p>
            <a:r>
              <a:rPr lang="en-US" dirty="0"/>
              <a:t>Needle phobia resources</a:t>
            </a:r>
          </a:p>
        </p:txBody>
      </p:sp>
      <p:sp>
        <p:nvSpPr>
          <p:cNvPr id="3" name="Content Placeholder 2">
            <a:extLst>
              <a:ext uri="{FF2B5EF4-FFF2-40B4-BE49-F238E27FC236}">
                <a16:creationId xmlns:a16="http://schemas.microsoft.com/office/drawing/2014/main" id="{81616043-757F-8B40-9FE2-128257254B7C}"/>
              </a:ext>
            </a:extLst>
          </p:cNvPr>
          <p:cNvSpPr>
            <a:spLocks noGrp="1"/>
          </p:cNvSpPr>
          <p:nvPr>
            <p:ph idx="1"/>
          </p:nvPr>
        </p:nvSpPr>
        <p:spPr/>
        <p:txBody>
          <a:bodyPr>
            <a:normAutofit/>
          </a:bodyPr>
          <a:lstStyle/>
          <a:p>
            <a:r>
              <a:rPr lang="en-US" dirty="0"/>
              <a:t>This is a great ted talk:  https://</a:t>
            </a:r>
            <a:r>
              <a:rPr lang="en-US" dirty="0" err="1"/>
              <a:t>www.youtube.com</a:t>
            </a:r>
            <a:r>
              <a:rPr lang="en-US" dirty="0"/>
              <a:t>/</a:t>
            </a:r>
            <a:r>
              <a:rPr lang="en-US" dirty="0" err="1"/>
              <a:t>watch?v</a:t>
            </a:r>
            <a:r>
              <a:rPr lang="en-US" dirty="0"/>
              <a:t>=S9TqiOWTi18</a:t>
            </a:r>
          </a:p>
          <a:p>
            <a:r>
              <a:rPr lang="en-US" dirty="0"/>
              <a:t>https://</a:t>
            </a:r>
            <a:r>
              <a:rPr lang="en-US" dirty="0" err="1"/>
              <a:t>www.medscape.com</a:t>
            </a:r>
            <a:r>
              <a:rPr lang="en-US" dirty="0"/>
              <a:t>/</a:t>
            </a:r>
            <a:r>
              <a:rPr lang="en-US" dirty="0" err="1"/>
              <a:t>viewarticle</a:t>
            </a:r>
            <a:r>
              <a:rPr lang="en-US" dirty="0"/>
              <a:t>/830414?pa=ORYv86klIKJvs3LvgmVl1Jr1btE373BjM69W3LYXJHc%2BKDAP%2FpD85aLZS7rY443d8SIvl8zjYv73GUyW5rsbWA%3D%3D</a:t>
            </a:r>
          </a:p>
          <a:p>
            <a:endParaRPr lang="en-US" dirty="0"/>
          </a:p>
          <a:p>
            <a:r>
              <a:rPr lang="en-US" dirty="0"/>
              <a:t>http://</a:t>
            </a:r>
            <a:r>
              <a:rPr lang="en-US" dirty="0" err="1"/>
              <a:t>www.needlephobia.com</a:t>
            </a:r>
            <a:r>
              <a:rPr lang="en-US" dirty="0"/>
              <a:t>/</a:t>
            </a:r>
          </a:p>
          <a:p>
            <a:endParaRPr lang="en-US" dirty="0"/>
          </a:p>
          <a:p>
            <a:endParaRPr lang="en-US" dirty="0"/>
          </a:p>
        </p:txBody>
      </p:sp>
    </p:spTree>
    <p:extLst>
      <p:ext uri="{BB962C8B-B14F-4D97-AF65-F5344CB8AC3E}">
        <p14:creationId xmlns:p14="http://schemas.microsoft.com/office/powerpoint/2010/main" val="50497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E5AAF-886A-EA46-825B-F43970670983}"/>
              </a:ext>
            </a:extLst>
          </p:cNvPr>
          <p:cNvSpPr>
            <a:spLocks noGrp="1"/>
          </p:cNvSpPr>
          <p:nvPr>
            <p:ph type="title"/>
          </p:nvPr>
        </p:nvSpPr>
        <p:spPr/>
        <p:txBody>
          <a:bodyPr>
            <a:normAutofit fontScale="90000"/>
          </a:bodyPr>
          <a:lstStyle/>
          <a:p>
            <a:r>
              <a:rPr lang="en-US" dirty="0"/>
              <a:t>They are the expert on their own body and they are in charge of what happens</a:t>
            </a:r>
          </a:p>
        </p:txBody>
      </p:sp>
      <p:sp>
        <p:nvSpPr>
          <p:cNvPr id="3" name="Text Placeholder 2">
            <a:extLst>
              <a:ext uri="{FF2B5EF4-FFF2-40B4-BE49-F238E27FC236}">
                <a16:creationId xmlns:a16="http://schemas.microsoft.com/office/drawing/2014/main" id="{F7587BEE-8BD1-3E45-ABE3-242B2D2771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145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Universal application of </a:t>
            </a:r>
            <a:br>
              <a:rPr lang="en-US" dirty="0"/>
            </a:br>
            <a:r>
              <a:rPr lang="en-US" dirty="0"/>
              <a:t>trauma-informed approach</a:t>
            </a:r>
          </a:p>
        </p:txBody>
      </p:sp>
      <p:sp>
        <p:nvSpPr>
          <p:cNvPr id="3" name="Content Placeholder 2"/>
          <p:cNvSpPr>
            <a:spLocks noGrp="1"/>
          </p:cNvSpPr>
          <p:nvPr>
            <p:ph idx="1"/>
          </p:nvPr>
        </p:nvSpPr>
        <p:spPr>
          <a:xfrm>
            <a:off x="779463" y="1828799"/>
            <a:ext cx="7583487" cy="4557299"/>
          </a:xfrm>
        </p:spPr>
        <p:txBody>
          <a:bodyPr>
            <a:normAutofit/>
          </a:bodyPr>
          <a:lstStyle/>
          <a:p>
            <a:r>
              <a:rPr lang="en-US" dirty="0"/>
              <a:t>Don’t require disclosure for the person to get the care they need</a:t>
            </a:r>
          </a:p>
          <a:p>
            <a:r>
              <a:rPr lang="en-US" u="sng" dirty="0"/>
              <a:t>Apply principles universally</a:t>
            </a:r>
          </a:p>
          <a:p>
            <a:r>
              <a:rPr lang="en-US" dirty="0"/>
              <a:t>High risk groups:</a:t>
            </a:r>
          </a:p>
          <a:p>
            <a:pPr lvl="1"/>
            <a:r>
              <a:rPr lang="en-US" dirty="0"/>
              <a:t>Substance abuse disorder</a:t>
            </a:r>
          </a:p>
          <a:p>
            <a:pPr lvl="1"/>
            <a:r>
              <a:rPr lang="en-US" dirty="0"/>
              <a:t>History of incarceration</a:t>
            </a:r>
          </a:p>
          <a:p>
            <a:pPr lvl="1"/>
            <a:r>
              <a:rPr lang="en-US" dirty="0"/>
              <a:t>Violence in the home</a:t>
            </a:r>
          </a:p>
          <a:p>
            <a:pPr lvl="1"/>
            <a:r>
              <a:rPr lang="en-US" dirty="0"/>
              <a:t>Persons with disabilities</a:t>
            </a:r>
          </a:p>
          <a:p>
            <a:pPr lvl="1"/>
            <a:r>
              <a:rPr lang="en-US" dirty="0"/>
              <a:t>Gay and trans folks</a:t>
            </a:r>
          </a:p>
          <a:p>
            <a:pPr lvl="1"/>
            <a:r>
              <a:rPr lang="en-US" dirty="0"/>
              <a:t>Participation in foster care</a:t>
            </a:r>
          </a:p>
          <a:p>
            <a:pPr lvl="1"/>
            <a:r>
              <a:rPr lang="en-US" dirty="0"/>
              <a:t>Parent incarcerated, mentally ill or substance abuser</a:t>
            </a:r>
          </a:p>
          <a:p>
            <a:pPr lvl="1"/>
            <a:endParaRPr lang="en-US" dirty="0"/>
          </a:p>
          <a:p>
            <a:pPr lvl="1"/>
            <a:endParaRPr lang="en-US" dirty="0"/>
          </a:p>
        </p:txBody>
      </p:sp>
    </p:spTree>
    <p:extLst>
      <p:ext uri="{BB962C8B-B14F-4D97-AF65-F5344CB8AC3E}">
        <p14:creationId xmlns:p14="http://schemas.microsoft.com/office/powerpoint/2010/main" val="3478034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Key Principles of a Trauma-Informed Approach (SAMHSA)</a:t>
            </a:r>
          </a:p>
        </p:txBody>
      </p:sp>
      <p:sp>
        <p:nvSpPr>
          <p:cNvPr id="3" name="Content Placeholder 2"/>
          <p:cNvSpPr>
            <a:spLocks noGrp="1"/>
          </p:cNvSpPr>
          <p:nvPr>
            <p:ph idx="1"/>
          </p:nvPr>
        </p:nvSpPr>
        <p:spPr>
          <a:xfrm>
            <a:off x="320831" y="1828800"/>
            <a:ext cx="3753949" cy="4208930"/>
          </a:xfrm>
        </p:spPr>
        <p:txBody>
          <a:bodyPr>
            <a:normAutofit/>
          </a:bodyPr>
          <a:lstStyle/>
          <a:p>
            <a:r>
              <a:rPr lang="en-US" dirty="0"/>
              <a:t>Safety</a:t>
            </a:r>
          </a:p>
          <a:p>
            <a:r>
              <a:rPr lang="en-US" dirty="0"/>
              <a:t>Trustworthiness and transparency</a:t>
            </a:r>
          </a:p>
          <a:p>
            <a:r>
              <a:rPr lang="en-US" dirty="0"/>
              <a:t>Peer support</a:t>
            </a:r>
          </a:p>
          <a:p>
            <a:r>
              <a:rPr lang="en-US" dirty="0"/>
              <a:t>Collaboration and mutuality </a:t>
            </a:r>
          </a:p>
          <a:p>
            <a:r>
              <a:rPr lang="en-US" dirty="0"/>
              <a:t>Empowerment, voice, and choice </a:t>
            </a:r>
          </a:p>
          <a:p>
            <a:r>
              <a:rPr lang="en-US" dirty="0"/>
              <a:t>Cultural, historical, and gender issues </a:t>
            </a:r>
          </a:p>
        </p:txBody>
      </p:sp>
      <p:sp>
        <p:nvSpPr>
          <p:cNvPr id="4" name="Content Placeholder 2"/>
          <p:cNvSpPr txBox="1">
            <a:spLocks/>
          </p:cNvSpPr>
          <p:nvPr/>
        </p:nvSpPr>
        <p:spPr>
          <a:xfrm>
            <a:off x="4586332" y="1828800"/>
            <a:ext cx="4251178" cy="4208930"/>
          </a:xfrm>
          <a:prstGeom prst="rect">
            <a:avLst/>
          </a:prstGeom>
        </p:spPr>
        <p:txBody>
          <a:bodyPr vert="horz" lIns="91440" tIns="45720" rIns="91440" bIns="45720" rtlCol="0">
            <a:normAutofit/>
          </a:bodyPr>
          <a:lst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a:lstStyle>
          <a:p>
            <a:r>
              <a:rPr lang="en-US"/>
              <a:t>Connect – focus on relationships</a:t>
            </a:r>
          </a:p>
          <a:p>
            <a:r>
              <a:rPr lang="en-US"/>
              <a:t>Protect – promote safety and trustworthiness</a:t>
            </a:r>
          </a:p>
          <a:p>
            <a:r>
              <a:rPr lang="en-US"/>
              <a:t>Respect – engage in choice and collaboration</a:t>
            </a:r>
          </a:p>
          <a:p>
            <a:r>
              <a:rPr lang="en-US"/>
              <a:t>Redirect (teach and reinforce) – encourage skill-building and competence</a:t>
            </a:r>
            <a:endParaRPr lang="en-US" dirty="0"/>
          </a:p>
        </p:txBody>
      </p:sp>
      <p:sp>
        <p:nvSpPr>
          <p:cNvPr id="5" name="Rectangle 4"/>
          <p:cNvSpPr/>
          <p:nvPr/>
        </p:nvSpPr>
        <p:spPr>
          <a:xfrm>
            <a:off x="4830246" y="6208048"/>
            <a:ext cx="4007264" cy="369332"/>
          </a:xfrm>
          <a:prstGeom prst="rect">
            <a:avLst/>
          </a:prstGeom>
        </p:spPr>
        <p:txBody>
          <a:bodyPr wrap="none">
            <a:spAutoFit/>
          </a:bodyPr>
          <a:lstStyle/>
          <a:p>
            <a:r>
              <a:rPr lang="en-US" dirty="0">
                <a:solidFill>
                  <a:schemeClr val="bg1"/>
                </a:solidFill>
              </a:rPr>
              <a:t>(Hummer, Crosland, &amp; Dollard, 2009)</a:t>
            </a:r>
          </a:p>
        </p:txBody>
      </p:sp>
    </p:spTree>
    <p:extLst>
      <p:ext uri="{BB962C8B-B14F-4D97-AF65-F5344CB8AC3E}">
        <p14:creationId xmlns:p14="http://schemas.microsoft.com/office/powerpoint/2010/main" val="4052023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00" y="215464"/>
            <a:ext cx="7583487" cy="1044388"/>
          </a:xfrm>
        </p:spPr>
        <p:txBody>
          <a:bodyPr/>
          <a:lstStyle/>
          <a:p>
            <a:r>
              <a:rPr lang="en-US" dirty="0"/>
              <a:t>A Provider’s Role</a:t>
            </a:r>
          </a:p>
        </p:txBody>
      </p:sp>
      <p:sp>
        <p:nvSpPr>
          <p:cNvPr id="3" name="Content Placeholder 2"/>
          <p:cNvSpPr>
            <a:spLocks noGrp="1"/>
          </p:cNvSpPr>
          <p:nvPr>
            <p:ph idx="1"/>
          </p:nvPr>
        </p:nvSpPr>
        <p:spPr>
          <a:xfrm>
            <a:off x="596100" y="2011092"/>
            <a:ext cx="8010685" cy="4023158"/>
          </a:xfrm>
        </p:spPr>
        <p:txBody>
          <a:bodyPr>
            <a:noAutofit/>
          </a:bodyPr>
          <a:lstStyle/>
          <a:p>
            <a:r>
              <a:rPr lang="en-US" sz="2800" dirty="0"/>
              <a:t>You do not need to heal their pain. You need to avoid re-traumatizing them</a:t>
            </a:r>
          </a:p>
          <a:p>
            <a:r>
              <a:rPr lang="en-US" sz="2800" dirty="0"/>
              <a:t>Recognize and acknowledge patient’s coping skills and strengths </a:t>
            </a:r>
          </a:p>
          <a:p>
            <a:endParaRPr lang="en-US" sz="2800" dirty="0"/>
          </a:p>
        </p:txBody>
      </p:sp>
      <p:sp>
        <p:nvSpPr>
          <p:cNvPr id="4" name="Rectangle 3"/>
          <p:cNvSpPr/>
          <p:nvPr/>
        </p:nvSpPr>
        <p:spPr>
          <a:xfrm>
            <a:off x="779463" y="6034250"/>
            <a:ext cx="7400124" cy="954107"/>
          </a:xfrm>
          <a:prstGeom prst="rect">
            <a:avLst/>
          </a:prstGeom>
        </p:spPr>
        <p:txBody>
          <a:bodyPr wrap="square">
            <a:spAutoFit/>
          </a:bodyPr>
          <a:lstStyle/>
          <a:p>
            <a:r>
              <a:rPr lang="en-US" dirty="0" err="1"/>
              <a:t>Eagen-Torkko</a:t>
            </a:r>
            <a:r>
              <a:rPr lang="en-US" dirty="0"/>
              <a:t> &amp; </a:t>
            </a:r>
            <a:r>
              <a:rPr lang="en-US" dirty="0" err="1"/>
              <a:t>Kantrowitz</a:t>
            </a:r>
            <a:r>
              <a:rPr lang="en-US" dirty="0"/>
              <a:t>-Gordon, “Survivors, not broken: Caring for patients after trauma” ACNM 2017 presentation; one (</a:t>
            </a:r>
            <a:r>
              <a:rPr lang="en-US" dirty="0" err="1"/>
              <a:t>Munzer</a:t>
            </a:r>
            <a:r>
              <a:rPr lang="en-US" dirty="0"/>
              <a:t>, 2016)</a:t>
            </a:r>
          </a:p>
          <a:p>
            <a:endParaRPr lang="en-US" dirty="0"/>
          </a:p>
        </p:txBody>
      </p:sp>
    </p:spTree>
    <p:extLst>
      <p:ext uri="{BB962C8B-B14F-4D97-AF65-F5344CB8AC3E}">
        <p14:creationId xmlns:p14="http://schemas.microsoft.com/office/powerpoint/2010/main" val="3074525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C:\Users\belewc\MEPN n147 PPH 2013\PPH MEPN 2013\player.html"/>
  <p:tag name="ARTICULATE_PRESENTER_VERSION" val="6"/>
  <p:tag name="PUBLISH_TITLE" val="PPH MEPN 2013 - podcast"/>
  <p:tag name="ARTICULATE_PUBLISH_PATH" val="C:\Users\belewc\MEPN n147 PPH 2013"/>
  <p:tag name="ARTICULATE_LOGO" val="(None selected)"/>
  <p:tag name="ARTICULATE_PRESENTER" val="(None selected)"/>
  <p:tag name="ARTICULATE_PRESENTER_GUID" val="9869030842"/>
  <p:tag name="ARTICULATE_LMS" val="0"/>
  <p:tag name="ARTICULATE_PROJECT_OPEN" val="0"/>
</p:tagLst>
</file>

<file path=ppt/theme/theme1.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2.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marL="295268" marR="0" indent="-295268" algn="l" defTabSz="640064" rtl="0" eaLnBrk="1" fontAlgn="auto" latinLnBrk="0" hangingPunct="1">
          <a:lnSpc>
            <a:spcPct val="100000"/>
          </a:lnSpc>
          <a:spcBef>
            <a:spcPts val="0"/>
          </a:spcBef>
          <a:spcAft>
            <a:spcPts val="1000"/>
          </a:spcAft>
          <a:buClr>
            <a:srgbClr val="0093D0"/>
          </a:buClr>
          <a:buSzPct val="80000"/>
          <a:buFont typeface="Wingdings" charset="2"/>
          <a:buChar char="§"/>
          <a:tabLst/>
          <a:defRPr kumimoji="0" sz="2200" b="0" i="0" u="none" strike="noStrike" kern="1200" cap="none" spc="0" normalizeH="0" baseline="0" noProof="0" dirty="0" smtClean="0">
            <a:ln>
              <a:noFill/>
            </a:ln>
            <a:solidFill>
              <a:srgbClr val="052049"/>
            </a:solidFill>
            <a:effectLst/>
            <a:uLnTx/>
            <a:uFillTx/>
            <a:latin typeface="+mn-lt"/>
            <a:ea typeface="+mn-ea"/>
            <a:cs typeface="+mn-cs"/>
          </a:defRPr>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UCSF Master Brand PowerPoint Template_4x3</Template>
  <TotalTime>1286</TotalTime>
  <Words>3234</Words>
  <Application>Microsoft Office PowerPoint</Application>
  <PresentationFormat>On-screen Show (4:3)</PresentationFormat>
  <Paragraphs>465</Paragraphs>
  <Slides>53</Slides>
  <Notes>48</Notes>
  <HiddenSlides>2</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.AppleSystemUIFont</vt:lpstr>
      <vt:lpstr>Arial</vt:lpstr>
      <vt:lpstr>Calibri</vt:lpstr>
      <vt:lpstr>Garamond</vt:lpstr>
      <vt:lpstr>Wingdings</vt:lpstr>
      <vt:lpstr>Wingdings 2</vt:lpstr>
      <vt:lpstr>UCSF Contemporary</vt:lpstr>
      <vt:lpstr>UCSF Classic</vt:lpstr>
      <vt:lpstr>The Trauma-Informed  Pelvic Exam</vt:lpstr>
      <vt:lpstr>Disclosures</vt:lpstr>
      <vt:lpstr>With thanks to</vt:lpstr>
      <vt:lpstr>A Trauma-informed approach</vt:lpstr>
      <vt:lpstr>A Trauma-informed approach</vt:lpstr>
      <vt:lpstr>They are the expert on their own body and they are in charge of what happens</vt:lpstr>
      <vt:lpstr>Universal application of  trauma-informed approach</vt:lpstr>
      <vt:lpstr>Six Key Principles of a Trauma-Informed Approach (SAMHSA)</vt:lpstr>
      <vt:lpstr>A Provider’s Role</vt:lpstr>
      <vt:lpstr>Pain and Suffering</vt:lpstr>
      <vt:lpstr>Components of Pain</vt:lpstr>
      <vt:lpstr>The Nature of Suffering and the Goals of Medicine</vt:lpstr>
      <vt:lpstr>Pain versus Suffering</vt:lpstr>
      <vt:lpstr>Pain during pelvic exams</vt:lpstr>
      <vt:lpstr>Causes of suffering</vt:lpstr>
      <vt:lpstr>Satisfaction with birth experience </vt:lpstr>
      <vt:lpstr>Essential elements of trauma-informed care</vt:lpstr>
      <vt:lpstr>The relationship:   Connection and Communication</vt:lpstr>
      <vt:lpstr>Providing individualized reassurance</vt:lpstr>
      <vt:lpstr>Negate Stereotypes of “Victim”</vt:lpstr>
      <vt:lpstr>Step into your provider role</vt:lpstr>
      <vt:lpstr>Strength-based approach</vt:lpstr>
      <vt:lpstr>Patient Autonomy</vt:lpstr>
      <vt:lpstr>Patient/Self-Speculum Insertion</vt:lpstr>
      <vt:lpstr>Faculty</vt:lpstr>
      <vt:lpstr>Control and safety- principles</vt:lpstr>
      <vt:lpstr>Anticipatory guidance pitfall:  Anticipation is the worst part!</vt:lpstr>
      <vt:lpstr>“Will it hurt?”</vt:lpstr>
      <vt:lpstr>“will it hurt” suggested response</vt:lpstr>
      <vt:lpstr>Power and Control</vt:lpstr>
      <vt:lpstr>Transfer power to the patient</vt:lpstr>
      <vt:lpstr>Active and Ongoing Consent</vt:lpstr>
      <vt:lpstr>Giving control within the context of a painful procedure</vt:lpstr>
      <vt:lpstr>Language</vt:lpstr>
      <vt:lpstr>Language</vt:lpstr>
      <vt:lpstr>The Pelvic Exam</vt:lpstr>
      <vt:lpstr>Set up language and boundaries</vt:lpstr>
      <vt:lpstr>Pelvic Exam Logistics</vt:lpstr>
      <vt:lpstr>Positioning for pelvic exam</vt:lpstr>
      <vt:lpstr>PowerPoint Presentation</vt:lpstr>
      <vt:lpstr>Pain Management</vt:lpstr>
      <vt:lpstr>Wait until they are ready</vt:lpstr>
      <vt:lpstr>Cues to facilitate readiness</vt:lpstr>
      <vt:lpstr>Placing the speculum</vt:lpstr>
      <vt:lpstr>The difficult exam</vt:lpstr>
      <vt:lpstr>Needle Phobia</vt:lpstr>
      <vt:lpstr>What stands out to you as important?  What would you like to incorporate into your own practice?  What do you have to add from your own experiences and expertise? </vt:lpstr>
      <vt:lpstr>Resources</vt:lpstr>
      <vt:lpstr>References</vt:lpstr>
      <vt:lpstr>Resources</vt:lpstr>
      <vt:lpstr>References</vt:lpstr>
      <vt:lpstr>References</vt:lpstr>
      <vt:lpstr>Needle phobia resources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Postpartum hemorrhage</dc:title>
  <dc:creator>Cynthia</dc:creator>
  <cp:lastModifiedBy>Wong, Jeremy</cp:lastModifiedBy>
  <cp:revision>73</cp:revision>
  <dcterms:created xsi:type="dcterms:W3CDTF">2013-10-13T15:48:05Z</dcterms:created>
  <dcterms:modified xsi:type="dcterms:W3CDTF">2019-07-10T16:38:43Z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F4A624B8-9FD5-414B-A5FA-61E0EC640CF3</vt:lpwstr>
  </property>
  <property fmtid="{D5CDD505-2E9C-101B-9397-08002B2CF9AE}" pid="4" name="ArticulatePath">
    <vt:lpwstr>PPH MEPN 2013</vt:lpwstr>
  </property>
  <property fmtid="{D5CDD505-2E9C-101B-9397-08002B2CF9AE}" pid="5" name="ArticulateProjectFull">
    <vt:lpwstr>C:\Users\belewc\MEPN n147 PPH 2013\PPH MEPN 2013.ppta</vt:lpwstr>
  </property>
</Properties>
</file>