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8" r:id="rId1"/>
  </p:sldMasterIdLst>
  <p:notesMasterIdLst>
    <p:notesMasterId r:id="rId13"/>
  </p:notesMasterIdLst>
  <p:sldIdLst>
    <p:sldId id="256" r:id="rId2"/>
    <p:sldId id="409" r:id="rId3"/>
    <p:sldId id="382" r:id="rId4"/>
    <p:sldId id="395" r:id="rId5"/>
    <p:sldId id="396" r:id="rId6"/>
    <p:sldId id="398" r:id="rId7"/>
    <p:sldId id="401" r:id="rId8"/>
    <p:sldId id="402" r:id="rId9"/>
    <p:sldId id="404" r:id="rId10"/>
    <p:sldId id="405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924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93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64754-18BF-B740-9B49-987A7BD0686E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AE2AB-8D60-564A-AA9E-017FF0709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32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E2AB-8D60-564A-AA9E-017FF07095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20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6AAE3-E246-47A3-9E9E-877285E3BD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866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6AAE3-E246-47A3-9E9E-877285E3BD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94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6AAE3-E246-47A3-9E9E-877285E3BD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16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6AAE3-E246-47A3-9E9E-877285E3BDF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0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2214FBC-E3B0-4EAB-95AF-6C63DF6D8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EA170-C8A8-6C45-A4A5-160DBE063F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EA170-C8A8-6C45-A4A5-160DBE063F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EA170-C8A8-6C45-A4A5-160DBE063F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3EA170-C8A8-6C45-A4A5-160DBE063F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83EA170-C8A8-6C45-A4A5-160DBE063F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EA170-C8A8-6C45-A4A5-160DBE063F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3EA170-C8A8-6C45-A4A5-160DBE063F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83EA170-C8A8-6C45-A4A5-160DBE063F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83EA170-C8A8-6C45-A4A5-160DBE063F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56D4270-5545-4D47-88B9-00F5663FCA7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83EA170-C8A8-6C45-A4A5-160DBE063F0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Pain Management: Special Patient Populations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Charity Hale, Pharm.D.</a:t>
            </a:r>
          </a:p>
          <a:p>
            <a:r>
              <a:rPr lang="en-US" dirty="0"/>
              <a:t>Pain Management Pharmacist</a:t>
            </a:r>
          </a:p>
          <a:p>
            <a:r>
              <a:rPr lang="en-US" dirty="0"/>
              <a:t>October 2020</a:t>
            </a:r>
          </a:p>
        </p:txBody>
      </p:sp>
    </p:spTree>
  </p:cSld>
  <p:clrMapOvr>
    <a:masterClrMapping/>
  </p:clrMapOvr>
  <p:transition>
    <p:strip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Oral Morphine Equivalents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OME are provided via the intrathecal pump? </a:t>
            </a:r>
          </a:p>
          <a:p>
            <a:pPr lvl="1"/>
            <a:r>
              <a:rPr lang="en-US" dirty="0"/>
              <a:t>10,420 mg OME</a:t>
            </a:r>
          </a:p>
          <a:p>
            <a:pPr lvl="0"/>
            <a:r>
              <a:rPr lang="en-US" dirty="0"/>
              <a:t>Intrathecal hydromorphone X 100 = IV hydromorphone</a:t>
            </a:r>
          </a:p>
          <a:p>
            <a:pPr lvl="1"/>
            <a:r>
              <a:rPr lang="en-US" sz="2400" dirty="0"/>
              <a:t>5.207 X 100 =  521 mg IV hydromorphone</a:t>
            </a:r>
          </a:p>
          <a:p>
            <a:pPr lvl="0"/>
            <a:r>
              <a:rPr lang="en-US" dirty="0"/>
              <a:t>IV hydromorphone X 20 = OME</a:t>
            </a:r>
          </a:p>
          <a:p>
            <a:pPr lvl="1"/>
            <a:r>
              <a:rPr lang="en-US" sz="2400" dirty="0"/>
              <a:t>521 mg X 20 =  10,420 mg OME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1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/ Comments? </a:t>
            </a:r>
          </a:p>
        </p:txBody>
      </p:sp>
      <p:pic>
        <p:nvPicPr>
          <p:cNvPr id="4" name="Picture 3" descr="dorsalfib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017" y="1633539"/>
            <a:ext cx="7363432" cy="48513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0D5AD-1805-4BA4-A3A0-3C9F2BD29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103E0-4402-4F6D-9205-8C47DA725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POLST form </a:t>
            </a:r>
          </a:p>
          <a:p>
            <a:r>
              <a:rPr lang="en-US" dirty="0"/>
              <a:t>Understand intro to Intrathecal Pain Pumps</a:t>
            </a:r>
          </a:p>
        </p:txBody>
      </p:sp>
    </p:spTree>
    <p:extLst>
      <p:ext uri="{BB962C8B-B14F-4D97-AF65-F5344CB8AC3E}">
        <p14:creationId xmlns:p14="http://schemas.microsoft.com/office/powerpoint/2010/main" val="1179943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POLST Form:</a:t>
            </a:r>
          </a:p>
        </p:txBody>
      </p:sp>
      <p:pic>
        <p:nvPicPr>
          <p:cNvPr id="4" name="Picture 3" descr="pol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415" y="1392413"/>
            <a:ext cx="6135997" cy="5224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745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Intrathecal Pump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8229600" cy="492728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r>
              <a:rPr lang="en-US" dirty="0"/>
              <a:t>The intrathecal pump AKA a “pain pump” is a round metal device about the size of a hockey puck (20 mL or 40 mL) and it’s surgically implanted beneath the skin (typically the abdomen) </a:t>
            </a:r>
          </a:p>
          <a:p>
            <a:pPr marL="397764" indent="-342900">
              <a:buFont typeface="Wingdings" panose="05000000000000000000" pitchFamily="2" charset="2"/>
              <a:buChar char="v"/>
            </a:pPr>
            <a:r>
              <a:rPr lang="en-US" dirty="0"/>
              <a:t>A catheter delivers medication into the intrathecal space </a:t>
            </a:r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algn="ctr"/>
            <a:r>
              <a:rPr lang="en-US" sz="1200" dirty="0"/>
              <a:t>George </a:t>
            </a:r>
            <a:r>
              <a:rPr lang="en-US" sz="1200" dirty="0" err="1"/>
              <a:t>Mandybur</a:t>
            </a:r>
            <a:r>
              <a:rPr lang="en-US" sz="1200" dirty="0"/>
              <a:t>. "Intrathecal Drug Pump." </a:t>
            </a:r>
            <a:r>
              <a:rPr lang="en-US" sz="1200" i="1" dirty="0"/>
              <a:t>Mayfield Clinic</a:t>
            </a:r>
            <a:r>
              <a:rPr lang="en-US" sz="1200" dirty="0"/>
              <a:t>. </a:t>
            </a:r>
            <a:r>
              <a:rPr lang="en-US" sz="1200" dirty="0" err="1"/>
              <a:t>N.p</a:t>
            </a:r>
            <a:r>
              <a:rPr lang="en-US" sz="1200" dirty="0"/>
              <a:t>., Apr. 2016. Web. 7 Sept. 2016.</a:t>
            </a:r>
          </a:p>
          <a:p>
            <a:endParaRPr lang="en-US" dirty="0"/>
          </a:p>
        </p:txBody>
      </p:sp>
      <p:pic>
        <p:nvPicPr>
          <p:cNvPr id="2050" name="Picture 2" descr="H:\Lectures\synchromed II resiv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992" y="3381059"/>
            <a:ext cx="2516008" cy="211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4916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Intrathecal Pump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8229600" cy="4927284"/>
          </a:xfrm>
        </p:spPr>
        <p:txBody>
          <a:bodyPr>
            <a:normAutofit fontScale="25000" lnSpcReduction="20000"/>
          </a:bodyPr>
          <a:lstStyle/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sz="3300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sz="3300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sz="7200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sz="7200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sz="7200" dirty="0"/>
          </a:p>
          <a:p>
            <a:pPr marL="397764" indent="-342900">
              <a:buFont typeface="Wingdings" panose="05000000000000000000" pitchFamily="2" charset="2"/>
              <a:buChar char="v"/>
            </a:pPr>
            <a:r>
              <a:rPr lang="en-US" sz="7200" dirty="0"/>
              <a:t>The fluid filled space around the spinal cord is called the subarachnoid or intrathecal space</a:t>
            </a:r>
          </a:p>
          <a:p>
            <a:pPr marL="397764" indent="-342900">
              <a:buFont typeface="Wingdings" panose="05000000000000000000" pitchFamily="2" charset="2"/>
              <a:buChar char="v"/>
            </a:pPr>
            <a:r>
              <a:rPr lang="en-US" sz="7200" dirty="0"/>
              <a:t>CSF flows through this area bathing and protecting the brain and spinal cord</a:t>
            </a:r>
          </a:p>
          <a:p>
            <a:pPr marL="397764" indent="-342900">
              <a:buFont typeface="Wingdings" panose="05000000000000000000" pitchFamily="2" charset="2"/>
              <a:buChar char="v"/>
            </a:pPr>
            <a:r>
              <a:rPr lang="en-US" sz="7200" dirty="0"/>
              <a:t>Medications delivered directly to the spinal cord controls the symptom (pain) with a significantly smaller dose than is needed with systemic (oral or IV) medications</a:t>
            </a:r>
          </a:p>
          <a:p>
            <a:pPr marL="397764" indent="-342900">
              <a:buFont typeface="Wingdings" panose="05000000000000000000" pitchFamily="2" charset="2"/>
              <a:buChar char="v"/>
            </a:pPr>
            <a:r>
              <a:rPr lang="en-US" sz="7200" dirty="0"/>
              <a:t>Goal of pump is to achieve better symptom control and to reduce side effects by reducing systemic exposure to medications </a:t>
            </a:r>
          </a:p>
          <a:p>
            <a:endParaRPr lang="en-US" sz="7200" dirty="0"/>
          </a:p>
          <a:p>
            <a:pPr algn="ctr"/>
            <a:r>
              <a:rPr lang="en-US" sz="4000" dirty="0"/>
              <a:t>George </a:t>
            </a:r>
            <a:r>
              <a:rPr lang="en-US" sz="4000" dirty="0" err="1"/>
              <a:t>Mandybur</a:t>
            </a:r>
            <a:r>
              <a:rPr lang="en-US" sz="4000" dirty="0"/>
              <a:t>. "Intrathecal Drug Pump." </a:t>
            </a:r>
            <a:r>
              <a:rPr lang="en-US" sz="4000" i="1" dirty="0"/>
              <a:t>Mayfield Clinic</a:t>
            </a:r>
            <a:r>
              <a:rPr lang="en-US" sz="4000" dirty="0"/>
              <a:t>. </a:t>
            </a:r>
            <a:r>
              <a:rPr lang="en-US" sz="4000" dirty="0" err="1"/>
              <a:t>N.p</a:t>
            </a:r>
            <a:r>
              <a:rPr lang="en-US" sz="4000" dirty="0"/>
              <a:t>., Apr. 2016. Web. 7 Sept. 2016.</a:t>
            </a:r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2" descr="H:\Lectures\PE-Pumps_Figur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150" y="989330"/>
            <a:ext cx="2381250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4240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Intrathecal Pump Interrogation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8229600" cy="4927284"/>
          </a:xfrm>
        </p:spPr>
        <p:txBody>
          <a:bodyPr>
            <a:normAutofit/>
          </a:bodyPr>
          <a:lstStyle/>
          <a:p>
            <a:pPr marL="397764" indent="-342900">
              <a:buFont typeface="Wingdings" panose="05000000000000000000" pitchFamily="2" charset="2"/>
              <a:buChar char="v"/>
            </a:pPr>
            <a:r>
              <a:rPr lang="en-US" dirty="0"/>
              <a:t>The pump is programmed to slowly release medication over a period of time</a:t>
            </a:r>
          </a:p>
          <a:p>
            <a:pPr marL="1165860" lvl="1" indent="-342900">
              <a:buFont typeface="Wingdings" panose="05000000000000000000" pitchFamily="2" charset="2"/>
              <a:buChar char="v"/>
            </a:pPr>
            <a:r>
              <a:rPr lang="en-US" dirty="0"/>
              <a:t>Continuous infusion</a:t>
            </a:r>
          </a:p>
          <a:p>
            <a:pPr marL="1165860" lvl="1" indent="-342900">
              <a:buFont typeface="Wingdings" panose="05000000000000000000" pitchFamily="2" charset="2"/>
              <a:buChar char="v"/>
            </a:pPr>
            <a:r>
              <a:rPr lang="en-US" dirty="0"/>
              <a:t>Bolus doses with lock out interval </a:t>
            </a:r>
          </a:p>
          <a:p>
            <a:pPr marL="397764" indent="-342900">
              <a:buFont typeface="Wingdings" panose="05000000000000000000" pitchFamily="2" charset="2"/>
              <a:buChar char="v"/>
            </a:pPr>
            <a:r>
              <a:rPr lang="en-US" dirty="0"/>
              <a:t>“Interrogation” is the term used for pulling this information off of the pump</a:t>
            </a:r>
          </a:p>
          <a:p>
            <a:pPr marL="1165860" lvl="1" indent="-342900">
              <a:buFont typeface="Wingdings" panose="05000000000000000000" pitchFamily="2" charset="2"/>
              <a:buChar char="v"/>
            </a:pPr>
            <a:r>
              <a:rPr lang="en-US" dirty="0"/>
              <a:t>Drug / concentration</a:t>
            </a:r>
          </a:p>
          <a:p>
            <a:pPr marL="1165860" lvl="1" indent="-342900">
              <a:buFont typeface="Wingdings" panose="05000000000000000000" pitchFamily="2" charset="2"/>
              <a:buChar char="v"/>
            </a:pPr>
            <a:r>
              <a:rPr lang="en-US" dirty="0"/>
              <a:t>Rate (continuous or bolus)</a:t>
            </a:r>
          </a:p>
          <a:p>
            <a:pPr marL="1165860" lvl="1" indent="-342900">
              <a:buFont typeface="Wingdings" panose="05000000000000000000" pitchFamily="2" charset="2"/>
              <a:buChar char="v"/>
            </a:pPr>
            <a:r>
              <a:rPr lang="en-US" dirty="0"/>
              <a:t>Next refill date</a:t>
            </a:r>
          </a:p>
          <a:p>
            <a:pPr marL="1449324" lvl="2" indent="-342900">
              <a:buFont typeface="Wingdings" panose="05000000000000000000" pitchFamily="2" charset="2"/>
              <a:buChar char="v"/>
            </a:pPr>
            <a:r>
              <a:rPr lang="en-US" dirty="0"/>
              <a:t>Pump will alarm when the reservoir is low, and the pump needs to be refilled</a:t>
            </a:r>
          </a:p>
          <a:p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pPr marL="397764" indent="-342900">
              <a:buFont typeface="Wingdings" panose="05000000000000000000" pitchFamily="2" charset="2"/>
              <a:buChar char="v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469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Intrathecal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Implanted Intrathecal Pump:</a:t>
            </a:r>
            <a:endParaRPr lang="en-US" dirty="0"/>
          </a:p>
          <a:p>
            <a:pPr lvl="1"/>
            <a:r>
              <a:rPr lang="en-US" dirty="0"/>
              <a:t>Hydromorphone 30 mg/mL</a:t>
            </a:r>
          </a:p>
          <a:p>
            <a:pPr lvl="1"/>
            <a:r>
              <a:rPr lang="en-US" dirty="0"/>
              <a:t>Baclofen 500 mcg/mL</a:t>
            </a:r>
          </a:p>
          <a:p>
            <a:r>
              <a:rPr lang="en-US" b="1" dirty="0"/>
              <a:t>Infusion Rate:</a:t>
            </a:r>
            <a:endParaRPr lang="en-US" dirty="0"/>
          </a:p>
          <a:p>
            <a:pPr lvl="1"/>
            <a:r>
              <a:rPr lang="en-US" dirty="0"/>
              <a:t>Hydromorphone 5.207 mg/day</a:t>
            </a:r>
          </a:p>
          <a:p>
            <a:pPr lvl="1"/>
            <a:r>
              <a:rPr lang="en-US" dirty="0"/>
              <a:t>Baclofen 86.78 mcg/day</a:t>
            </a:r>
          </a:p>
          <a:p>
            <a:r>
              <a:rPr lang="en-US" b="1" dirty="0"/>
              <a:t>Pump refill date : </a:t>
            </a:r>
            <a:r>
              <a:rPr lang="en-US" dirty="0"/>
              <a:t>11/23/16</a:t>
            </a:r>
          </a:p>
          <a:p>
            <a:r>
              <a:rPr lang="en-US" b="1" dirty="0"/>
              <a:t>Low Reservoir Alarm Date:</a:t>
            </a:r>
            <a:r>
              <a:rPr lang="en-US" dirty="0"/>
              <a:t> 11/16/16</a:t>
            </a:r>
          </a:p>
        </p:txBody>
      </p:sp>
    </p:spTree>
    <p:extLst>
      <p:ext uri="{BB962C8B-B14F-4D97-AF65-F5344CB8AC3E}">
        <p14:creationId xmlns:p14="http://schemas.microsoft.com/office/powerpoint/2010/main" val="2564151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Oral Morphine Equivalents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24-hour OME are provided via the intrathecal pump? </a:t>
            </a:r>
          </a:p>
        </p:txBody>
      </p:sp>
    </p:spTree>
    <p:extLst>
      <p:ext uri="{BB962C8B-B14F-4D97-AF65-F5344CB8AC3E}">
        <p14:creationId xmlns:p14="http://schemas.microsoft.com/office/powerpoint/2010/main" val="1243325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Oral Morphine Equivalents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675" y="2133600"/>
            <a:ext cx="6196013" cy="17410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276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13865</TotalTime>
  <Words>390</Words>
  <Application>Microsoft Office PowerPoint</Application>
  <PresentationFormat>On-screen Show (4:3)</PresentationFormat>
  <Paragraphs>101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Century Gothic</vt:lpstr>
      <vt:lpstr>Verdana</vt:lpstr>
      <vt:lpstr>Wingdings</vt:lpstr>
      <vt:lpstr>Wingdings 2</vt:lpstr>
      <vt:lpstr>Verve</vt:lpstr>
      <vt:lpstr>Pain Management: Special Patient Populations </vt:lpstr>
      <vt:lpstr>Objectives</vt:lpstr>
      <vt:lpstr>POLST Form:</vt:lpstr>
      <vt:lpstr>Intrathecal Pump</vt:lpstr>
      <vt:lpstr>Intrathecal Pump</vt:lpstr>
      <vt:lpstr>Intrathecal Pump Interrogation </vt:lpstr>
      <vt:lpstr>Intrathecal Conversion</vt:lpstr>
      <vt:lpstr>Oral Morphine Equivalents</vt:lpstr>
      <vt:lpstr>Oral Morphine Equivalents</vt:lpstr>
      <vt:lpstr>Oral Morphine Equivalents</vt:lpstr>
      <vt:lpstr>Questions / Comments? </vt:lpstr>
    </vt:vector>
  </TitlesOfParts>
  <Company>Union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Developments in pain management</dc:title>
  <dc:creator>Charity Hale</dc:creator>
  <cp:lastModifiedBy>Charity L Hale</cp:lastModifiedBy>
  <cp:revision>669</cp:revision>
  <dcterms:created xsi:type="dcterms:W3CDTF">2015-10-18T03:52:37Z</dcterms:created>
  <dcterms:modified xsi:type="dcterms:W3CDTF">2020-10-20T21:47:41Z</dcterms:modified>
</cp:coreProperties>
</file>