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0"/>
  </p:notesMasterIdLst>
  <p:handoutMasterIdLst>
    <p:handoutMasterId r:id="rId41"/>
  </p:handoutMasterIdLst>
  <p:sldIdLst>
    <p:sldId id="602" r:id="rId2"/>
    <p:sldId id="613" r:id="rId3"/>
    <p:sldId id="614" r:id="rId4"/>
    <p:sldId id="608" r:id="rId5"/>
    <p:sldId id="615" r:id="rId6"/>
    <p:sldId id="616" r:id="rId7"/>
    <p:sldId id="617" r:id="rId8"/>
    <p:sldId id="618" r:id="rId9"/>
    <p:sldId id="619" r:id="rId10"/>
    <p:sldId id="620" r:id="rId11"/>
    <p:sldId id="622" r:id="rId12"/>
    <p:sldId id="623" r:id="rId13"/>
    <p:sldId id="624" r:id="rId14"/>
    <p:sldId id="625" r:id="rId15"/>
    <p:sldId id="654" r:id="rId16"/>
    <p:sldId id="632" r:id="rId17"/>
    <p:sldId id="633" r:id="rId18"/>
    <p:sldId id="634" r:id="rId19"/>
    <p:sldId id="635" r:id="rId20"/>
    <p:sldId id="636" r:id="rId21"/>
    <p:sldId id="637" r:id="rId22"/>
    <p:sldId id="638" r:id="rId23"/>
    <p:sldId id="639" r:id="rId24"/>
    <p:sldId id="641" r:id="rId25"/>
    <p:sldId id="640" r:id="rId26"/>
    <p:sldId id="642" r:id="rId27"/>
    <p:sldId id="643" r:id="rId28"/>
    <p:sldId id="644" r:id="rId29"/>
    <p:sldId id="645" r:id="rId30"/>
    <p:sldId id="646" r:id="rId31"/>
    <p:sldId id="647" r:id="rId32"/>
    <p:sldId id="648" r:id="rId33"/>
    <p:sldId id="649" r:id="rId34"/>
    <p:sldId id="655" r:id="rId35"/>
    <p:sldId id="650" r:id="rId36"/>
    <p:sldId id="651" r:id="rId37"/>
    <p:sldId id="652" r:id="rId38"/>
    <p:sldId id="653" r:id="rId39"/>
  </p:sldIdLst>
  <p:sldSz cx="9144000" cy="6858000" type="screen4x3"/>
  <p:notesSz cx="9296400" cy="7010400"/>
  <p:defaultTextStyle>
    <a:defPPr>
      <a:defRPr lang="en-US"/>
    </a:defPPr>
    <a:lvl1pPr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1pPr>
    <a:lvl2pPr marL="4572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2pPr>
    <a:lvl3pPr marL="9144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3pPr>
    <a:lvl4pPr marL="13716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4pPr>
    <a:lvl5pPr marL="18288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5pPr>
    <a:lvl6pPr marL="2286000" algn="l" defTabSz="914400" rtl="0" eaLnBrk="1" latinLnBrk="0" hangingPunct="1">
      <a:defRPr sz="2800" kern="1200">
        <a:solidFill>
          <a:schemeClr val="tx1"/>
        </a:solidFill>
        <a:latin typeface="Arial" pitchFamily="34" charset="0"/>
        <a:ea typeface="+mn-ea"/>
        <a:cs typeface="+mn-cs"/>
      </a:defRPr>
    </a:lvl6pPr>
    <a:lvl7pPr marL="2743200" algn="l" defTabSz="914400" rtl="0" eaLnBrk="1" latinLnBrk="0" hangingPunct="1">
      <a:defRPr sz="2800" kern="1200">
        <a:solidFill>
          <a:schemeClr val="tx1"/>
        </a:solidFill>
        <a:latin typeface="Arial" pitchFamily="34" charset="0"/>
        <a:ea typeface="+mn-ea"/>
        <a:cs typeface="+mn-cs"/>
      </a:defRPr>
    </a:lvl7pPr>
    <a:lvl8pPr marL="3200400" algn="l" defTabSz="914400" rtl="0" eaLnBrk="1" latinLnBrk="0" hangingPunct="1">
      <a:defRPr sz="2800" kern="1200">
        <a:solidFill>
          <a:schemeClr val="tx1"/>
        </a:solidFill>
        <a:latin typeface="Arial" pitchFamily="34" charset="0"/>
        <a:ea typeface="+mn-ea"/>
        <a:cs typeface="+mn-cs"/>
      </a:defRPr>
    </a:lvl8pPr>
    <a:lvl9pPr marL="3657600" algn="l" defTabSz="914400" rtl="0" eaLnBrk="1" latinLnBrk="0" hangingPunct="1">
      <a:defRPr sz="2800"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6103"/>
    <a:srgbClr val="DE6810"/>
    <a:srgbClr val="DA6720"/>
    <a:srgbClr val="DB6D29"/>
    <a:srgbClr val="EC6614"/>
    <a:srgbClr val="666699"/>
    <a:srgbClr val="CDE1E1"/>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463" autoAdjust="0"/>
  </p:normalViewPr>
  <p:slideViewPr>
    <p:cSldViewPr snapToGrid="0">
      <p:cViewPr varScale="1">
        <p:scale>
          <a:sx n="108" d="100"/>
          <a:sy n="108" d="100"/>
        </p:scale>
        <p:origin x="1704"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DB34B8-311F-4BFA-8EF1-7A7F45C97F1C}" type="doc">
      <dgm:prSet loTypeId="urn:microsoft.com/office/officeart/2005/8/layout/hierarchy1" loCatId="hierarchy" qsTypeId="urn:microsoft.com/office/officeart/2005/8/quickstyle/simple4" qsCatId="simple" csTypeId="urn:microsoft.com/office/officeart/2005/8/colors/accent3_1" csCatId="accent3" phldr="1"/>
      <dgm:spPr/>
      <dgm:t>
        <a:bodyPr/>
        <a:lstStyle/>
        <a:p>
          <a:endParaRPr lang="en-US"/>
        </a:p>
      </dgm:t>
    </dgm:pt>
    <dgm:pt modelId="{C6AEFDC8-85E4-48BD-BF49-D23A3C64A3A3}">
      <dgm:prSet phldrT="[Text]"/>
      <dgm:spPr/>
      <dgm:t>
        <a:bodyPr/>
        <a:lstStyle/>
        <a:p>
          <a:r>
            <a:rPr lang="en-US" dirty="0" smtClean="0"/>
            <a:t>Placebo</a:t>
          </a:r>
        </a:p>
        <a:p>
          <a:r>
            <a:rPr lang="en-US" dirty="0" smtClean="0"/>
            <a:t>1383</a:t>
          </a:r>
          <a:endParaRPr lang="en-US" dirty="0"/>
        </a:p>
      </dgm:t>
    </dgm:pt>
    <dgm:pt modelId="{C59C763C-26C6-4A10-858C-92E12448C84C}" type="parTrans" cxnId="{5D412AC0-D720-4E40-BA9F-FD86D6FBCAEF}">
      <dgm:prSet/>
      <dgm:spPr/>
      <dgm:t>
        <a:bodyPr/>
        <a:lstStyle/>
        <a:p>
          <a:endParaRPr lang="en-US"/>
        </a:p>
      </dgm:t>
    </dgm:pt>
    <dgm:pt modelId="{E6827270-874E-4404-BD39-5A2D1EE98A39}" type="sibTrans" cxnId="{5D412AC0-D720-4E40-BA9F-FD86D6FBCAEF}">
      <dgm:prSet/>
      <dgm:spPr/>
      <dgm:t>
        <a:bodyPr/>
        <a:lstStyle/>
        <a:p>
          <a:endParaRPr lang="en-US"/>
        </a:p>
      </dgm:t>
    </dgm:pt>
    <dgm:pt modelId="{05488AC6-9B32-412E-865A-F629A1BBD9AF}">
      <dgm:prSet phldrT="[Text]"/>
      <dgm:spPr/>
      <dgm:t>
        <a:bodyPr/>
        <a:lstStyle/>
        <a:p>
          <a:r>
            <a:rPr lang="en-US" dirty="0" smtClean="0"/>
            <a:t>Died – 123</a:t>
          </a:r>
        </a:p>
        <a:p>
          <a:r>
            <a:rPr lang="en-US" dirty="0" smtClean="0"/>
            <a:t>Dead or completed follow-up – 91%</a:t>
          </a:r>
        </a:p>
        <a:p>
          <a:r>
            <a:rPr lang="en-US" dirty="0" smtClean="0"/>
            <a:t>Vital Status Known – 100%</a:t>
          </a:r>
          <a:endParaRPr lang="en-US" dirty="0"/>
        </a:p>
      </dgm:t>
    </dgm:pt>
    <dgm:pt modelId="{0454E289-E89E-4CAE-A351-AC99C148E95C}" type="parTrans" cxnId="{996580AB-5170-494F-9BC4-A4418430AD19}">
      <dgm:prSet/>
      <dgm:spPr/>
      <dgm:t>
        <a:bodyPr/>
        <a:lstStyle/>
        <a:p>
          <a:endParaRPr lang="en-US"/>
        </a:p>
      </dgm:t>
    </dgm:pt>
    <dgm:pt modelId="{02B5B0CC-B77E-4DA2-9E5A-2C97FD971AD0}" type="sibTrans" cxnId="{996580AB-5170-494F-9BC4-A4418430AD19}">
      <dgm:prSet/>
      <dgm:spPr/>
      <dgm:t>
        <a:bodyPr/>
        <a:lstStyle/>
        <a:p>
          <a:endParaRPr lang="en-US"/>
        </a:p>
      </dgm:t>
    </dgm:pt>
    <dgm:pt modelId="{DE3F9359-D4A9-45CF-82F5-A23D617F59B8}">
      <dgm:prSet phldrT="[Text]"/>
      <dgm:spPr/>
      <dgm:t>
        <a:bodyPr/>
        <a:lstStyle/>
        <a:p>
          <a:r>
            <a:rPr lang="en-US" dirty="0" smtClean="0"/>
            <a:t>Estrogen + Progestin</a:t>
          </a:r>
        </a:p>
        <a:p>
          <a:r>
            <a:rPr lang="en-US" dirty="0" smtClean="0">
              <a:effectLst/>
            </a:rPr>
            <a:t>1380</a:t>
          </a:r>
          <a:endParaRPr lang="en-US" dirty="0">
            <a:effectLst/>
          </a:endParaRPr>
        </a:p>
      </dgm:t>
    </dgm:pt>
    <dgm:pt modelId="{FAC2B2D9-F252-4D64-A9F8-AE1E070FF3B8}" type="parTrans" cxnId="{CF6EF90B-CFED-4095-8928-0C5BE19E1ADD}">
      <dgm:prSet/>
      <dgm:spPr/>
      <dgm:t>
        <a:bodyPr/>
        <a:lstStyle/>
        <a:p>
          <a:endParaRPr lang="en-US"/>
        </a:p>
      </dgm:t>
    </dgm:pt>
    <dgm:pt modelId="{1948EDDC-DB15-4D3A-A494-BC0DE1B92058}" type="sibTrans" cxnId="{CF6EF90B-CFED-4095-8928-0C5BE19E1ADD}">
      <dgm:prSet/>
      <dgm:spPr/>
      <dgm:t>
        <a:bodyPr/>
        <a:lstStyle/>
        <a:p>
          <a:endParaRPr lang="en-US"/>
        </a:p>
      </dgm:t>
    </dgm:pt>
    <dgm:pt modelId="{9364880D-12AE-45AE-9DE5-46F7E035E842}">
      <dgm:prSet phldrT="[Text]"/>
      <dgm:spPr/>
      <dgm:t>
        <a:bodyPr/>
        <a:lstStyle/>
        <a:p>
          <a:r>
            <a:rPr lang="en-US" dirty="0" smtClean="0"/>
            <a:t>Died – 131</a:t>
          </a:r>
        </a:p>
        <a:p>
          <a:r>
            <a:rPr lang="en-US" dirty="0" smtClean="0"/>
            <a:t>Dead or completed follow-up – 91%</a:t>
          </a:r>
        </a:p>
        <a:p>
          <a:r>
            <a:rPr lang="en-US" dirty="0" smtClean="0"/>
            <a:t>Vital Status Known – 100%</a:t>
          </a:r>
          <a:endParaRPr lang="en-US" dirty="0"/>
        </a:p>
      </dgm:t>
    </dgm:pt>
    <dgm:pt modelId="{0B960B5F-3AB1-4E51-8272-C85D40A8718C}" type="parTrans" cxnId="{F6A6B729-940A-415E-ADB7-AB9EE7911F95}">
      <dgm:prSet/>
      <dgm:spPr/>
      <dgm:t>
        <a:bodyPr/>
        <a:lstStyle/>
        <a:p>
          <a:endParaRPr lang="en-US"/>
        </a:p>
      </dgm:t>
    </dgm:pt>
    <dgm:pt modelId="{3D0A76D2-A005-4FDD-B481-A09DFF47DAC9}" type="sibTrans" cxnId="{F6A6B729-940A-415E-ADB7-AB9EE7911F95}">
      <dgm:prSet/>
      <dgm:spPr/>
      <dgm:t>
        <a:bodyPr/>
        <a:lstStyle/>
        <a:p>
          <a:endParaRPr lang="en-US"/>
        </a:p>
      </dgm:t>
    </dgm:pt>
    <dgm:pt modelId="{6E772EAB-42EC-44C1-B1C7-445FE7944F7E}">
      <dgm:prSet phldrT="[Text]"/>
      <dgm:spPr/>
      <dgm:t>
        <a:bodyPr/>
        <a:lstStyle/>
        <a:p>
          <a:r>
            <a:rPr lang="en-US" dirty="0" smtClean="0"/>
            <a:t>Randomized 2763</a:t>
          </a:r>
          <a:endParaRPr lang="en-US" dirty="0"/>
        </a:p>
      </dgm:t>
    </dgm:pt>
    <dgm:pt modelId="{BCDC19DA-4430-46EB-ABDE-C1E048B1E52E}" type="sibTrans" cxnId="{E4E3996C-025D-4EA5-B2D7-6FA237E4DF19}">
      <dgm:prSet/>
      <dgm:spPr/>
      <dgm:t>
        <a:bodyPr/>
        <a:lstStyle/>
        <a:p>
          <a:endParaRPr lang="en-US"/>
        </a:p>
      </dgm:t>
    </dgm:pt>
    <dgm:pt modelId="{92280B59-AF62-41B9-889B-58AFC12932D3}" type="parTrans" cxnId="{E4E3996C-025D-4EA5-B2D7-6FA237E4DF19}">
      <dgm:prSet/>
      <dgm:spPr/>
      <dgm:t>
        <a:bodyPr/>
        <a:lstStyle/>
        <a:p>
          <a:endParaRPr lang="en-US"/>
        </a:p>
      </dgm:t>
    </dgm:pt>
    <dgm:pt modelId="{F2DF53DD-C68F-4BFA-8434-A1D2F1AE2938}" type="pres">
      <dgm:prSet presAssocID="{BDDB34B8-311F-4BFA-8EF1-7A7F45C97F1C}" presName="hierChild1" presStyleCnt="0">
        <dgm:presLayoutVars>
          <dgm:chPref val="1"/>
          <dgm:dir/>
          <dgm:animOne val="branch"/>
          <dgm:animLvl val="lvl"/>
          <dgm:resizeHandles/>
        </dgm:presLayoutVars>
      </dgm:prSet>
      <dgm:spPr/>
      <dgm:t>
        <a:bodyPr/>
        <a:lstStyle/>
        <a:p>
          <a:endParaRPr lang="en-US"/>
        </a:p>
      </dgm:t>
    </dgm:pt>
    <dgm:pt modelId="{E7473171-6E7E-4582-8ADA-416BEFE4EC99}" type="pres">
      <dgm:prSet presAssocID="{6E772EAB-42EC-44C1-B1C7-445FE7944F7E}" presName="hierRoot1" presStyleCnt="0"/>
      <dgm:spPr/>
      <dgm:t>
        <a:bodyPr/>
        <a:lstStyle/>
        <a:p>
          <a:endParaRPr lang="en-US"/>
        </a:p>
      </dgm:t>
    </dgm:pt>
    <dgm:pt modelId="{D2E725C0-B4AF-4C50-9FA5-D33658987AE4}" type="pres">
      <dgm:prSet presAssocID="{6E772EAB-42EC-44C1-B1C7-445FE7944F7E}" presName="composite" presStyleCnt="0"/>
      <dgm:spPr/>
      <dgm:t>
        <a:bodyPr/>
        <a:lstStyle/>
        <a:p>
          <a:endParaRPr lang="en-US"/>
        </a:p>
      </dgm:t>
    </dgm:pt>
    <dgm:pt modelId="{42D76063-F016-4174-B83E-7127DA190450}" type="pres">
      <dgm:prSet presAssocID="{6E772EAB-42EC-44C1-B1C7-445FE7944F7E}" presName="background" presStyleLbl="node0" presStyleIdx="0" presStyleCnt="1"/>
      <dgm:spPr/>
      <dgm:t>
        <a:bodyPr/>
        <a:lstStyle/>
        <a:p>
          <a:endParaRPr lang="en-US"/>
        </a:p>
      </dgm:t>
    </dgm:pt>
    <dgm:pt modelId="{B81FE9BD-11F4-48BF-9A10-85786F525915}" type="pres">
      <dgm:prSet presAssocID="{6E772EAB-42EC-44C1-B1C7-445FE7944F7E}" presName="text" presStyleLbl="fgAcc0" presStyleIdx="0" presStyleCnt="1">
        <dgm:presLayoutVars>
          <dgm:chPref val="3"/>
        </dgm:presLayoutVars>
      </dgm:prSet>
      <dgm:spPr/>
      <dgm:t>
        <a:bodyPr/>
        <a:lstStyle/>
        <a:p>
          <a:endParaRPr lang="en-US"/>
        </a:p>
      </dgm:t>
    </dgm:pt>
    <dgm:pt modelId="{BFC84817-CFEA-46B9-8547-A27C2D503DAA}" type="pres">
      <dgm:prSet presAssocID="{6E772EAB-42EC-44C1-B1C7-445FE7944F7E}" presName="hierChild2" presStyleCnt="0"/>
      <dgm:spPr/>
      <dgm:t>
        <a:bodyPr/>
        <a:lstStyle/>
        <a:p>
          <a:endParaRPr lang="en-US"/>
        </a:p>
      </dgm:t>
    </dgm:pt>
    <dgm:pt modelId="{A8F61E27-D815-471A-ABCB-452494010D4E}" type="pres">
      <dgm:prSet presAssocID="{C59C763C-26C6-4A10-858C-92E12448C84C}" presName="Name10" presStyleLbl="parChTrans1D2" presStyleIdx="0" presStyleCnt="2"/>
      <dgm:spPr/>
      <dgm:t>
        <a:bodyPr/>
        <a:lstStyle/>
        <a:p>
          <a:endParaRPr lang="en-US"/>
        </a:p>
      </dgm:t>
    </dgm:pt>
    <dgm:pt modelId="{82D282B8-EC9F-4EBD-B3BC-7EF40861E209}" type="pres">
      <dgm:prSet presAssocID="{C6AEFDC8-85E4-48BD-BF49-D23A3C64A3A3}" presName="hierRoot2" presStyleCnt="0"/>
      <dgm:spPr/>
      <dgm:t>
        <a:bodyPr/>
        <a:lstStyle/>
        <a:p>
          <a:endParaRPr lang="en-US"/>
        </a:p>
      </dgm:t>
    </dgm:pt>
    <dgm:pt modelId="{5BF80BFF-53A1-487F-AF87-7A5ABE336FC1}" type="pres">
      <dgm:prSet presAssocID="{C6AEFDC8-85E4-48BD-BF49-D23A3C64A3A3}" presName="composite2" presStyleCnt="0"/>
      <dgm:spPr/>
      <dgm:t>
        <a:bodyPr/>
        <a:lstStyle/>
        <a:p>
          <a:endParaRPr lang="en-US"/>
        </a:p>
      </dgm:t>
    </dgm:pt>
    <dgm:pt modelId="{4CBEB5E0-5F31-437C-8E87-F1987715339A}" type="pres">
      <dgm:prSet presAssocID="{C6AEFDC8-85E4-48BD-BF49-D23A3C64A3A3}" presName="background2" presStyleLbl="node2" presStyleIdx="0" presStyleCnt="2"/>
      <dgm:spPr/>
      <dgm:t>
        <a:bodyPr/>
        <a:lstStyle/>
        <a:p>
          <a:endParaRPr lang="en-US"/>
        </a:p>
      </dgm:t>
    </dgm:pt>
    <dgm:pt modelId="{6D7FB356-668A-4CFA-8F1D-02BD9810FF50}" type="pres">
      <dgm:prSet presAssocID="{C6AEFDC8-85E4-48BD-BF49-D23A3C64A3A3}" presName="text2" presStyleLbl="fgAcc2" presStyleIdx="0" presStyleCnt="2" custScaleX="152646">
        <dgm:presLayoutVars>
          <dgm:chPref val="3"/>
        </dgm:presLayoutVars>
      </dgm:prSet>
      <dgm:spPr/>
      <dgm:t>
        <a:bodyPr/>
        <a:lstStyle/>
        <a:p>
          <a:endParaRPr lang="en-US"/>
        </a:p>
      </dgm:t>
    </dgm:pt>
    <dgm:pt modelId="{CEEBB89C-1659-4A4B-86DE-435D96436B92}" type="pres">
      <dgm:prSet presAssocID="{C6AEFDC8-85E4-48BD-BF49-D23A3C64A3A3}" presName="hierChild3" presStyleCnt="0"/>
      <dgm:spPr/>
      <dgm:t>
        <a:bodyPr/>
        <a:lstStyle/>
        <a:p>
          <a:endParaRPr lang="en-US"/>
        </a:p>
      </dgm:t>
    </dgm:pt>
    <dgm:pt modelId="{AE445508-7DE3-4DE1-B487-B97B05FB3097}" type="pres">
      <dgm:prSet presAssocID="{0454E289-E89E-4CAE-A351-AC99C148E95C}" presName="Name17" presStyleLbl="parChTrans1D3" presStyleIdx="0" presStyleCnt="2"/>
      <dgm:spPr/>
      <dgm:t>
        <a:bodyPr/>
        <a:lstStyle/>
        <a:p>
          <a:endParaRPr lang="en-US"/>
        </a:p>
      </dgm:t>
    </dgm:pt>
    <dgm:pt modelId="{843878E6-90DE-45DC-8F90-85A6461E6F22}" type="pres">
      <dgm:prSet presAssocID="{05488AC6-9B32-412E-865A-F629A1BBD9AF}" presName="hierRoot3" presStyleCnt="0"/>
      <dgm:spPr/>
      <dgm:t>
        <a:bodyPr/>
        <a:lstStyle/>
        <a:p>
          <a:endParaRPr lang="en-US"/>
        </a:p>
      </dgm:t>
    </dgm:pt>
    <dgm:pt modelId="{CA10B862-0F02-486A-A8B7-E19CF481B579}" type="pres">
      <dgm:prSet presAssocID="{05488AC6-9B32-412E-865A-F629A1BBD9AF}" presName="composite3" presStyleCnt="0"/>
      <dgm:spPr/>
      <dgm:t>
        <a:bodyPr/>
        <a:lstStyle/>
        <a:p>
          <a:endParaRPr lang="en-US"/>
        </a:p>
      </dgm:t>
    </dgm:pt>
    <dgm:pt modelId="{C41E8D41-62D6-47DD-84A5-AD97957C1671}" type="pres">
      <dgm:prSet presAssocID="{05488AC6-9B32-412E-865A-F629A1BBD9AF}" presName="background3" presStyleLbl="node3" presStyleIdx="0" presStyleCnt="2"/>
      <dgm:spPr/>
      <dgm:t>
        <a:bodyPr/>
        <a:lstStyle/>
        <a:p>
          <a:endParaRPr lang="en-US"/>
        </a:p>
      </dgm:t>
    </dgm:pt>
    <dgm:pt modelId="{874692E6-E690-4EA6-A0C3-5D376F2D57EA}" type="pres">
      <dgm:prSet presAssocID="{05488AC6-9B32-412E-865A-F629A1BBD9AF}" presName="text3" presStyleLbl="fgAcc3" presStyleIdx="0" presStyleCnt="2" custScaleX="258423">
        <dgm:presLayoutVars>
          <dgm:chPref val="3"/>
        </dgm:presLayoutVars>
      </dgm:prSet>
      <dgm:spPr/>
      <dgm:t>
        <a:bodyPr/>
        <a:lstStyle/>
        <a:p>
          <a:endParaRPr lang="en-US"/>
        </a:p>
      </dgm:t>
    </dgm:pt>
    <dgm:pt modelId="{16F74C34-886C-4DF0-A740-9946C8106100}" type="pres">
      <dgm:prSet presAssocID="{05488AC6-9B32-412E-865A-F629A1BBD9AF}" presName="hierChild4" presStyleCnt="0"/>
      <dgm:spPr/>
      <dgm:t>
        <a:bodyPr/>
        <a:lstStyle/>
        <a:p>
          <a:endParaRPr lang="en-US"/>
        </a:p>
      </dgm:t>
    </dgm:pt>
    <dgm:pt modelId="{1692B409-60CA-41CA-83F0-BF717161A842}" type="pres">
      <dgm:prSet presAssocID="{FAC2B2D9-F252-4D64-A9F8-AE1E070FF3B8}" presName="Name10" presStyleLbl="parChTrans1D2" presStyleIdx="1" presStyleCnt="2"/>
      <dgm:spPr/>
      <dgm:t>
        <a:bodyPr/>
        <a:lstStyle/>
        <a:p>
          <a:endParaRPr lang="en-US"/>
        </a:p>
      </dgm:t>
    </dgm:pt>
    <dgm:pt modelId="{A703B2A1-F9EE-418E-B88C-AF4969604C0E}" type="pres">
      <dgm:prSet presAssocID="{DE3F9359-D4A9-45CF-82F5-A23D617F59B8}" presName="hierRoot2" presStyleCnt="0"/>
      <dgm:spPr/>
      <dgm:t>
        <a:bodyPr/>
        <a:lstStyle/>
        <a:p>
          <a:endParaRPr lang="en-US"/>
        </a:p>
      </dgm:t>
    </dgm:pt>
    <dgm:pt modelId="{D7DC73DD-0F7B-4ED7-845E-4E21A276DF10}" type="pres">
      <dgm:prSet presAssocID="{DE3F9359-D4A9-45CF-82F5-A23D617F59B8}" presName="composite2" presStyleCnt="0"/>
      <dgm:spPr/>
      <dgm:t>
        <a:bodyPr/>
        <a:lstStyle/>
        <a:p>
          <a:endParaRPr lang="en-US"/>
        </a:p>
      </dgm:t>
    </dgm:pt>
    <dgm:pt modelId="{4A4F8D65-373C-4C45-82ED-B2BCB4ADB58F}" type="pres">
      <dgm:prSet presAssocID="{DE3F9359-D4A9-45CF-82F5-A23D617F59B8}" presName="background2" presStyleLbl="node2" presStyleIdx="1" presStyleCnt="2"/>
      <dgm:spPr/>
      <dgm:t>
        <a:bodyPr/>
        <a:lstStyle/>
        <a:p>
          <a:endParaRPr lang="en-US"/>
        </a:p>
      </dgm:t>
    </dgm:pt>
    <dgm:pt modelId="{A0EB692F-769D-4B6A-B3B7-9C0E869DAD17}" type="pres">
      <dgm:prSet presAssocID="{DE3F9359-D4A9-45CF-82F5-A23D617F59B8}" presName="text2" presStyleLbl="fgAcc2" presStyleIdx="1" presStyleCnt="2" custScaleX="165689">
        <dgm:presLayoutVars>
          <dgm:chPref val="3"/>
        </dgm:presLayoutVars>
      </dgm:prSet>
      <dgm:spPr/>
      <dgm:t>
        <a:bodyPr/>
        <a:lstStyle/>
        <a:p>
          <a:endParaRPr lang="en-US"/>
        </a:p>
      </dgm:t>
    </dgm:pt>
    <dgm:pt modelId="{E066A339-FAEB-4A04-9517-EDBD7D0123D6}" type="pres">
      <dgm:prSet presAssocID="{DE3F9359-D4A9-45CF-82F5-A23D617F59B8}" presName="hierChild3" presStyleCnt="0"/>
      <dgm:spPr/>
      <dgm:t>
        <a:bodyPr/>
        <a:lstStyle/>
        <a:p>
          <a:endParaRPr lang="en-US"/>
        </a:p>
      </dgm:t>
    </dgm:pt>
    <dgm:pt modelId="{C33A5AFF-136E-46F9-805B-A6628FCF28FB}" type="pres">
      <dgm:prSet presAssocID="{0B960B5F-3AB1-4E51-8272-C85D40A8718C}" presName="Name17" presStyleLbl="parChTrans1D3" presStyleIdx="1" presStyleCnt="2"/>
      <dgm:spPr/>
      <dgm:t>
        <a:bodyPr/>
        <a:lstStyle/>
        <a:p>
          <a:endParaRPr lang="en-US"/>
        </a:p>
      </dgm:t>
    </dgm:pt>
    <dgm:pt modelId="{7B674F13-BC50-40E0-898F-F26CB5B3EE23}" type="pres">
      <dgm:prSet presAssocID="{9364880D-12AE-45AE-9DE5-46F7E035E842}" presName="hierRoot3" presStyleCnt="0"/>
      <dgm:spPr/>
      <dgm:t>
        <a:bodyPr/>
        <a:lstStyle/>
        <a:p>
          <a:endParaRPr lang="en-US"/>
        </a:p>
      </dgm:t>
    </dgm:pt>
    <dgm:pt modelId="{35E640D5-E2E9-4684-BEAB-99971DD67A43}" type="pres">
      <dgm:prSet presAssocID="{9364880D-12AE-45AE-9DE5-46F7E035E842}" presName="composite3" presStyleCnt="0"/>
      <dgm:spPr/>
      <dgm:t>
        <a:bodyPr/>
        <a:lstStyle/>
        <a:p>
          <a:endParaRPr lang="en-US"/>
        </a:p>
      </dgm:t>
    </dgm:pt>
    <dgm:pt modelId="{A0DDF092-80B1-4F79-B0F4-57FE0AF4A493}" type="pres">
      <dgm:prSet presAssocID="{9364880D-12AE-45AE-9DE5-46F7E035E842}" presName="background3" presStyleLbl="node3" presStyleIdx="1" presStyleCnt="2"/>
      <dgm:spPr/>
      <dgm:t>
        <a:bodyPr/>
        <a:lstStyle/>
        <a:p>
          <a:endParaRPr lang="en-US"/>
        </a:p>
      </dgm:t>
    </dgm:pt>
    <dgm:pt modelId="{84A79D7B-19F2-4738-A1AD-B807F2D3AA54}" type="pres">
      <dgm:prSet presAssocID="{9364880D-12AE-45AE-9DE5-46F7E035E842}" presName="text3" presStyleLbl="fgAcc3" presStyleIdx="1" presStyleCnt="2" custScaleX="257516">
        <dgm:presLayoutVars>
          <dgm:chPref val="3"/>
        </dgm:presLayoutVars>
      </dgm:prSet>
      <dgm:spPr/>
      <dgm:t>
        <a:bodyPr/>
        <a:lstStyle/>
        <a:p>
          <a:endParaRPr lang="en-US"/>
        </a:p>
      </dgm:t>
    </dgm:pt>
    <dgm:pt modelId="{A6C6550B-A106-4C4D-9FA8-D2D11EDA8CAF}" type="pres">
      <dgm:prSet presAssocID="{9364880D-12AE-45AE-9DE5-46F7E035E842}" presName="hierChild4" presStyleCnt="0"/>
      <dgm:spPr/>
      <dgm:t>
        <a:bodyPr/>
        <a:lstStyle/>
        <a:p>
          <a:endParaRPr lang="en-US"/>
        </a:p>
      </dgm:t>
    </dgm:pt>
  </dgm:ptLst>
  <dgm:cxnLst>
    <dgm:cxn modelId="{B2851CDB-24C5-4D62-895B-83E8A4C56EC1}" type="presOf" srcId="{BDDB34B8-311F-4BFA-8EF1-7A7F45C97F1C}" destId="{F2DF53DD-C68F-4BFA-8434-A1D2F1AE2938}" srcOrd="0" destOrd="0" presId="urn:microsoft.com/office/officeart/2005/8/layout/hierarchy1"/>
    <dgm:cxn modelId="{E4E3996C-025D-4EA5-B2D7-6FA237E4DF19}" srcId="{BDDB34B8-311F-4BFA-8EF1-7A7F45C97F1C}" destId="{6E772EAB-42EC-44C1-B1C7-445FE7944F7E}" srcOrd="0" destOrd="0" parTransId="{92280B59-AF62-41B9-889B-58AFC12932D3}" sibTransId="{BCDC19DA-4430-46EB-ABDE-C1E048B1E52E}"/>
    <dgm:cxn modelId="{F6A6B729-940A-415E-ADB7-AB9EE7911F95}" srcId="{DE3F9359-D4A9-45CF-82F5-A23D617F59B8}" destId="{9364880D-12AE-45AE-9DE5-46F7E035E842}" srcOrd="0" destOrd="0" parTransId="{0B960B5F-3AB1-4E51-8272-C85D40A8718C}" sibTransId="{3D0A76D2-A005-4FDD-B481-A09DFF47DAC9}"/>
    <dgm:cxn modelId="{BFAA2065-80A8-4F1B-B1C2-DC6CB69D3595}" type="presOf" srcId="{9364880D-12AE-45AE-9DE5-46F7E035E842}" destId="{84A79D7B-19F2-4738-A1AD-B807F2D3AA54}" srcOrd="0" destOrd="0" presId="urn:microsoft.com/office/officeart/2005/8/layout/hierarchy1"/>
    <dgm:cxn modelId="{BE6506BE-0299-4EF3-81BF-3EC75E6D6A89}" type="presOf" srcId="{C59C763C-26C6-4A10-858C-92E12448C84C}" destId="{A8F61E27-D815-471A-ABCB-452494010D4E}" srcOrd="0" destOrd="0" presId="urn:microsoft.com/office/officeart/2005/8/layout/hierarchy1"/>
    <dgm:cxn modelId="{5D412AC0-D720-4E40-BA9F-FD86D6FBCAEF}" srcId="{6E772EAB-42EC-44C1-B1C7-445FE7944F7E}" destId="{C6AEFDC8-85E4-48BD-BF49-D23A3C64A3A3}" srcOrd="0" destOrd="0" parTransId="{C59C763C-26C6-4A10-858C-92E12448C84C}" sibTransId="{E6827270-874E-4404-BD39-5A2D1EE98A39}"/>
    <dgm:cxn modelId="{CF6EF90B-CFED-4095-8928-0C5BE19E1ADD}" srcId="{6E772EAB-42EC-44C1-B1C7-445FE7944F7E}" destId="{DE3F9359-D4A9-45CF-82F5-A23D617F59B8}" srcOrd="1" destOrd="0" parTransId="{FAC2B2D9-F252-4D64-A9F8-AE1E070FF3B8}" sibTransId="{1948EDDC-DB15-4D3A-A494-BC0DE1B92058}"/>
    <dgm:cxn modelId="{C7AC4B02-FB0C-4790-95AE-97EC1841B15C}" type="presOf" srcId="{0B960B5F-3AB1-4E51-8272-C85D40A8718C}" destId="{C33A5AFF-136E-46F9-805B-A6628FCF28FB}" srcOrd="0" destOrd="0" presId="urn:microsoft.com/office/officeart/2005/8/layout/hierarchy1"/>
    <dgm:cxn modelId="{2728917A-F139-41E2-B58C-A09CA69F6B23}" type="presOf" srcId="{DE3F9359-D4A9-45CF-82F5-A23D617F59B8}" destId="{A0EB692F-769D-4B6A-B3B7-9C0E869DAD17}" srcOrd="0" destOrd="0" presId="urn:microsoft.com/office/officeart/2005/8/layout/hierarchy1"/>
    <dgm:cxn modelId="{7ACC3C3A-6326-4C5B-8734-0D7DAA87688C}" type="presOf" srcId="{0454E289-E89E-4CAE-A351-AC99C148E95C}" destId="{AE445508-7DE3-4DE1-B487-B97B05FB3097}" srcOrd="0" destOrd="0" presId="urn:microsoft.com/office/officeart/2005/8/layout/hierarchy1"/>
    <dgm:cxn modelId="{6A6691D2-9750-4819-87A9-6021F01EF2FA}" type="presOf" srcId="{05488AC6-9B32-412E-865A-F629A1BBD9AF}" destId="{874692E6-E690-4EA6-A0C3-5D376F2D57EA}" srcOrd="0" destOrd="0" presId="urn:microsoft.com/office/officeart/2005/8/layout/hierarchy1"/>
    <dgm:cxn modelId="{F5CF9B13-C997-4FBA-86FF-22FD2966FCA5}" type="presOf" srcId="{C6AEFDC8-85E4-48BD-BF49-D23A3C64A3A3}" destId="{6D7FB356-668A-4CFA-8F1D-02BD9810FF50}" srcOrd="0" destOrd="0" presId="urn:microsoft.com/office/officeart/2005/8/layout/hierarchy1"/>
    <dgm:cxn modelId="{193EC453-5F20-4149-9690-FFEFE1ECC1A3}" type="presOf" srcId="{6E772EAB-42EC-44C1-B1C7-445FE7944F7E}" destId="{B81FE9BD-11F4-48BF-9A10-85786F525915}" srcOrd="0" destOrd="0" presId="urn:microsoft.com/office/officeart/2005/8/layout/hierarchy1"/>
    <dgm:cxn modelId="{DC97F636-2ED0-4D3F-9981-4E42CD1FFF58}" type="presOf" srcId="{FAC2B2D9-F252-4D64-A9F8-AE1E070FF3B8}" destId="{1692B409-60CA-41CA-83F0-BF717161A842}" srcOrd="0" destOrd="0" presId="urn:microsoft.com/office/officeart/2005/8/layout/hierarchy1"/>
    <dgm:cxn modelId="{996580AB-5170-494F-9BC4-A4418430AD19}" srcId="{C6AEFDC8-85E4-48BD-BF49-D23A3C64A3A3}" destId="{05488AC6-9B32-412E-865A-F629A1BBD9AF}" srcOrd="0" destOrd="0" parTransId="{0454E289-E89E-4CAE-A351-AC99C148E95C}" sibTransId="{02B5B0CC-B77E-4DA2-9E5A-2C97FD971AD0}"/>
    <dgm:cxn modelId="{F45302BF-7A32-4677-BB39-EB45D4A94305}" type="presParOf" srcId="{F2DF53DD-C68F-4BFA-8434-A1D2F1AE2938}" destId="{E7473171-6E7E-4582-8ADA-416BEFE4EC99}" srcOrd="0" destOrd="0" presId="urn:microsoft.com/office/officeart/2005/8/layout/hierarchy1"/>
    <dgm:cxn modelId="{ED6007D2-51B5-43DC-8E8B-32D8BF84170A}" type="presParOf" srcId="{E7473171-6E7E-4582-8ADA-416BEFE4EC99}" destId="{D2E725C0-B4AF-4C50-9FA5-D33658987AE4}" srcOrd="0" destOrd="0" presId="urn:microsoft.com/office/officeart/2005/8/layout/hierarchy1"/>
    <dgm:cxn modelId="{7EFA68F1-C759-4EB5-9B67-696FD8FD99FC}" type="presParOf" srcId="{D2E725C0-B4AF-4C50-9FA5-D33658987AE4}" destId="{42D76063-F016-4174-B83E-7127DA190450}" srcOrd="0" destOrd="0" presId="urn:microsoft.com/office/officeart/2005/8/layout/hierarchy1"/>
    <dgm:cxn modelId="{33A97B08-91F9-45D0-9B0F-35E00B081182}" type="presParOf" srcId="{D2E725C0-B4AF-4C50-9FA5-D33658987AE4}" destId="{B81FE9BD-11F4-48BF-9A10-85786F525915}" srcOrd="1" destOrd="0" presId="urn:microsoft.com/office/officeart/2005/8/layout/hierarchy1"/>
    <dgm:cxn modelId="{C595FF75-0275-469E-8FBE-4B80FD348EC7}" type="presParOf" srcId="{E7473171-6E7E-4582-8ADA-416BEFE4EC99}" destId="{BFC84817-CFEA-46B9-8547-A27C2D503DAA}" srcOrd="1" destOrd="0" presId="urn:microsoft.com/office/officeart/2005/8/layout/hierarchy1"/>
    <dgm:cxn modelId="{36F64626-A073-4B4D-BD4F-DD9E5D02F60E}" type="presParOf" srcId="{BFC84817-CFEA-46B9-8547-A27C2D503DAA}" destId="{A8F61E27-D815-471A-ABCB-452494010D4E}" srcOrd="0" destOrd="0" presId="urn:microsoft.com/office/officeart/2005/8/layout/hierarchy1"/>
    <dgm:cxn modelId="{B5ABF99E-2189-49D0-ABE6-D91658CB5BD0}" type="presParOf" srcId="{BFC84817-CFEA-46B9-8547-A27C2D503DAA}" destId="{82D282B8-EC9F-4EBD-B3BC-7EF40861E209}" srcOrd="1" destOrd="0" presId="urn:microsoft.com/office/officeart/2005/8/layout/hierarchy1"/>
    <dgm:cxn modelId="{CFD86287-E4BC-4678-A1D5-D5FA5DDACE36}" type="presParOf" srcId="{82D282B8-EC9F-4EBD-B3BC-7EF40861E209}" destId="{5BF80BFF-53A1-487F-AF87-7A5ABE336FC1}" srcOrd="0" destOrd="0" presId="urn:microsoft.com/office/officeart/2005/8/layout/hierarchy1"/>
    <dgm:cxn modelId="{BCA998CE-DDEB-414B-A9B6-CDD96C54FCF9}" type="presParOf" srcId="{5BF80BFF-53A1-487F-AF87-7A5ABE336FC1}" destId="{4CBEB5E0-5F31-437C-8E87-F1987715339A}" srcOrd="0" destOrd="0" presId="urn:microsoft.com/office/officeart/2005/8/layout/hierarchy1"/>
    <dgm:cxn modelId="{4E5DEC74-2BB1-4688-BAA4-D2A3EBDE6436}" type="presParOf" srcId="{5BF80BFF-53A1-487F-AF87-7A5ABE336FC1}" destId="{6D7FB356-668A-4CFA-8F1D-02BD9810FF50}" srcOrd="1" destOrd="0" presId="urn:microsoft.com/office/officeart/2005/8/layout/hierarchy1"/>
    <dgm:cxn modelId="{686D4FC3-DECE-470A-8CFB-B589DF871EA4}" type="presParOf" srcId="{82D282B8-EC9F-4EBD-B3BC-7EF40861E209}" destId="{CEEBB89C-1659-4A4B-86DE-435D96436B92}" srcOrd="1" destOrd="0" presId="urn:microsoft.com/office/officeart/2005/8/layout/hierarchy1"/>
    <dgm:cxn modelId="{0FB1D3D9-1FF3-42FC-95C4-5653001A4B2F}" type="presParOf" srcId="{CEEBB89C-1659-4A4B-86DE-435D96436B92}" destId="{AE445508-7DE3-4DE1-B487-B97B05FB3097}" srcOrd="0" destOrd="0" presId="urn:microsoft.com/office/officeart/2005/8/layout/hierarchy1"/>
    <dgm:cxn modelId="{FD77785D-40A7-4D24-8BED-BEDA7B5E22DF}" type="presParOf" srcId="{CEEBB89C-1659-4A4B-86DE-435D96436B92}" destId="{843878E6-90DE-45DC-8F90-85A6461E6F22}" srcOrd="1" destOrd="0" presId="urn:microsoft.com/office/officeart/2005/8/layout/hierarchy1"/>
    <dgm:cxn modelId="{765D6287-003C-4C17-9411-F5CD2602FB5B}" type="presParOf" srcId="{843878E6-90DE-45DC-8F90-85A6461E6F22}" destId="{CA10B862-0F02-486A-A8B7-E19CF481B579}" srcOrd="0" destOrd="0" presId="urn:microsoft.com/office/officeart/2005/8/layout/hierarchy1"/>
    <dgm:cxn modelId="{AE72BBAF-6D19-415A-9935-B4C3C2AD42E1}" type="presParOf" srcId="{CA10B862-0F02-486A-A8B7-E19CF481B579}" destId="{C41E8D41-62D6-47DD-84A5-AD97957C1671}" srcOrd="0" destOrd="0" presId="urn:microsoft.com/office/officeart/2005/8/layout/hierarchy1"/>
    <dgm:cxn modelId="{DA33F816-B437-47E9-B7E8-25068FD36736}" type="presParOf" srcId="{CA10B862-0F02-486A-A8B7-E19CF481B579}" destId="{874692E6-E690-4EA6-A0C3-5D376F2D57EA}" srcOrd="1" destOrd="0" presId="urn:microsoft.com/office/officeart/2005/8/layout/hierarchy1"/>
    <dgm:cxn modelId="{2B20B161-ADB6-4AFE-9741-9582FA4C2C55}" type="presParOf" srcId="{843878E6-90DE-45DC-8F90-85A6461E6F22}" destId="{16F74C34-886C-4DF0-A740-9946C8106100}" srcOrd="1" destOrd="0" presId="urn:microsoft.com/office/officeart/2005/8/layout/hierarchy1"/>
    <dgm:cxn modelId="{BBC40D4F-840C-4D1F-8DC3-11B660F34A57}" type="presParOf" srcId="{BFC84817-CFEA-46B9-8547-A27C2D503DAA}" destId="{1692B409-60CA-41CA-83F0-BF717161A842}" srcOrd="2" destOrd="0" presId="urn:microsoft.com/office/officeart/2005/8/layout/hierarchy1"/>
    <dgm:cxn modelId="{3FA5F93C-D4CD-4A4E-9812-292DCC51EBB7}" type="presParOf" srcId="{BFC84817-CFEA-46B9-8547-A27C2D503DAA}" destId="{A703B2A1-F9EE-418E-B88C-AF4969604C0E}" srcOrd="3" destOrd="0" presId="urn:microsoft.com/office/officeart/2005/8/layout/hierarchy1"/>
    <dgm:cxn modelId="{BFC32BFD-AAB0-4603-A879-E1D72EA29A92}" type="presParOf" srcId="{A703B2A1-F9EE-418E-B88C-AF4969604C0E}" destId="{D7DC73DD-0F7B-4ED7-845E-4E21A276DF10}" srcOrd="0" destOrd="0" presId="urn:microsoft.com/office/officeart/2005/8/layout/hierarchy1"/>
    <dgm:cxn modelId="{7E6CF33F-9C09-4A8D-AE7E-BDF130D82826}" type="presParOf" srcId="{D7DC73DD-0F7B-4ED7-845E-4E21A276DF10}" destId="{4A4F8D65-373C-4C45-82ED-B2BCB4ADB58F}" srcOrd="0" destOrd="0" presId="urn:microsoft.com/office/officeart/2005/8/layout/hierarchy1"/>
    <dgm:cxn modelId="{BBAA993A-39DE-47F8-A5D2-9BE6C7E68A7C}" type="presParOf" srcId="{D7DC73DD-0F7B-4ED7-845E-4E21A276DF10}" destId="{A0EB692F-769D-4B6A-B3B7-9C0E869DAD17}" srcOrd="1" destOrd="0" presId="urn:microsoft.com/office/officeart/2005/8/layout/hierarchy1"/>
    <dgm:cxn modelId="{B96EBD6D-4D59-484D-9CE7-CF0779FCAFB9}" type="presParOf" srcId="{A703B2A1-F9EE-418E-B88C-AF4969604C0E}" destId="{E066A339-FAEB-4A04-9517-EDBD7D0123D6}" srcOrd="1" destOrd="0" presId="urn:microsoft.com/office/officeart/2005/8/layout/hierarchy1"/>
    <dgm:cxn modelId="{CEA50937-6DAF-4A79-B021-11E9474F730F}" type="presParOf" srcId="{E066A339-FAEB-4A04-9517-EDBD7D0123D6}" destId="{C33A5AFF-136E-46F9-805B-A6628FCF28FB}" srcOrd="0" destOrd="0" presId="urn:microsoft.com/office/officeart/2005/8/layout/hierarchy1"/>
    <dgm:cxn modelId="{0371C56E-3E8B-457B-807F-474C435E5526}" type="presParOf" srcId="{E066A339-FAEB-4A04-9517-EDBD7D0123D6}" destId="{7B674F13-BC50-40E0-898F-F26CB5B3EE23}" srcOrd="1" destOrd="0" presId="urn:microsoft.com/office/officeart/2005/8/layout/hierarchy1"/>
    <dgm:cxn modelId="{308D8B09-51C0-47A6-B161-9E9D6A5F2EC2}" type="presParOf" srcId="{7B674F13-BC50-40E0-898F-F26CB5B3EE23}" destId="{35E640D5-E2E9-4684-BEAB-99971DD67A43}" srcOrd="0" destOrd="0" presId="urn:microsoft.com/office/officeart/2005/8/layout/hierarchy1"/>
    <dgm:cxn modelId="{F90C362C-6FB3-48DE-92EA-CCFA5CAA6B36}" type="presParOf" srcId="{35E640D5-E2E9-4684-BEAB-99971DD67A43}" destId="{A0DDF092-80B1-4F79-B0F4-57FE0AF4A493}" srcOrd="0" destOrd="0" presId="urn:microsoft.com/office/officeart/2005/8/layout/hierarchy1"/>
    <dgm:cxn modelId="{42D3AAF6-298C-4848-B4B4-4FA718CA534C}" type="presParOf" srcId="{35E640D5-E2E9-4684-BEAB-99971DD67A43}" destId="{84A79D7B-19F2-4738-A1AD-B807F2D3AA54}" srcOrd="1" destOrd="0" presId="urn:microsoft.com/office/officeart/2005/8/layout/hierarchy1"/>
    <dgm:cxn modelId="{035AD701-3095-4BED-B3B0-07355FBAFC42}" type="presParOf" srcId="{7B674F13-BC50-40E0-898F-F26CB5B3EE23}" destId="{A6C6550B-A106-4C4D-9FA8-D2D11EDA8CAF}"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4029075" cy="3508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defTabSz="931863" eaLnBrk="0" hangingPunct="0">
              <a:spcBef>
                <a:spcPct val="0"/>
              </a:spcBef>
              <a:buClrTx/>
              <a:buFontTx/>
              <a:buNone/>
              <a:defRPr sz="1200">
                <a:ea typeface="ＭＳ Ｐゴシック" charset="-128"/>
              </a:defRPr>
            </a:lvl1pPr>
          </a:lstStyle>
          <a:p>
            <a:pPr>
              <a:defRPr/>
            </a:pPr>
            <a:endParaRPr lang="en-US" dirty="0"/>
          </a:p>
        </p:txBody>
      </p:sp>
      <p:sp>
        <p:nvSpPr>
          <p:cNvPr id="4099" name="Rectangle 3"/>
          <p:cNvSpPr>
            <a:spLocks noGrp="1" noChangeArrowheads="1"/>
          </p:cNvSpPr>
          <p:nvPr>
            <p:ph type="dt" sz="quarter" idx="1"/>
          </p:nvPr>
        </p:nvSpPr>
        <p:spPr bwMode="auto">
          <a:xfrm>
            <a:off x="5267325" y="0"/>
            <a:ext cx="4029075" cy="3508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algn="r" defTabSz="931863" eaLnBrk="0" hangingPunct="0">
              <a:spcBef>
                <a:spcPct val="0"/>
              </a:spcBef>
              <a:buClrTx/>
              <a:buFontTx/>
              <a:buNone/>
              <a:defRPr sz="1200">
                <a:ea typeface="ＭＳ Ｐゴシック" charset="-128"/>
              </a:defRPr>
            </a:lvl1pPr>
          </a:lstStyle>
          <a:p>
            <a:pPr>
              <a:defRPr/>
            </a:pPr>
            <a:endParaRPr lang="en-US" dirty="0"/>
          </a:p>
        </p:txBody>
      </p:sp>
      <p:sp>
        <p:nvSpPr>
          <p:cNvPr id="4100" name="Rectangle 4"/>
          <p:cNvSpPr>
            <a:spLocks noGrp="1" noChangeArrowheads="1"/>
          </p:cNvSpPr>
          <p:nvPr>
            <p:ph type="ftr" sz="quarter" idx="2"/>
          </p:nvPr>
        </p:nvSpPr>
        <p:spPr bwMode="auto">
          <a:xfrm>
            <a:off x="0" y="6659563"/>
            <a:ext cx="4029075" cy="3508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defTabSz="931863" eaLnBrk="0" hangingPunct="0">
              <a:spcBef>
                <a:spcPct val="0"/>
              </a:spcBef>
              <a:buClrTx/>
              <a:buFontTx/>
              <a:buNone/>
              <a:defRPr sz="1200">
                <a:ea typeface="ＭＳ Ｐゴシック" charset="-128"/>
              </a:defRPr>
            </a:lvl1pPr>
          </a:lstStyle>
          <a:p>
            <a:pPr>
              <a:defRPr/>
            </a:pPr>
            <a:endParaRPr lang="en-US" dirty="0"/>
          </a:p>
        </p:txBody>
      </p:sp>
      <p:sp>
        <p:nvSpPr>
          <p:cNvPr id="4101" name="Rectangle 5"/>
          <p:cNvSpPr>
            <a:spLocks noGrp="1" noChangeArrowheads="1"/>
          </p:cNvSpPr>
          <p:nvPr>
            <p:ph type="sldNum" sz="quarter" idx="3"/>
          </p:nvPr>
        </p:nvSpPr>
        <p:spPr bwMode="auto">
          <a:xfrm>
            <a:off x="5267325" y="6659563"/>
            <a:ext cx="4029075" cy="3508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algn="r" defTabSz="931863" eaLnBrk="0" hangingPunct="0">
              <a:spcBef>
                <a:spcPct val="0"/>
              </a:spcBef>
              <a:buClrTx/>
              <a:buFontTx/>
              <a:buNone/>
              <a:defRPr sz="1200">
                <a:ea typeface="ＭＳ Ｐゴシック" charset="-128"/>
              </a:defRPr>
            </a:lvl1pPr>
          </a:lstStyle>
          <a:p>
            <a:pPr>
              <a:defRPr/>
            </a:pPr>
            <a:fld id="{B50249CF-7970-4654-AF05-3AF9FF3E748E}" type="slidenum">
              <a:rPr lang="en-US"/>
              <a:pPr>
                <a:defRPr/>
              </a:pPr>
              <a:t>‹#›</a:t>
            </a:fld>
            <a:endParaRPr lang="en-US" dirty="0"/>
          </a:p>
        </p:txBody>
      </p:sp>
    </p:spTree>
    <p:extLst>
      <p:ext uri="{BB962C8B-B14F-4D97-AF65-F5344CB8AC3E}">
        <p14:creationId xmlns:p14="http://schemas.microsoft.com/office/powerpoint/2010/main" val="18141786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4029075" cy="3508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defTabSz="931863" eaLnBrk="0" hangingPunct="0">
              <a:spcBef>
                <a:spcPct val="0"/>
              </a:spcBef>
              <a:buClrTx/>
              <a:buFontTx/>
              <a:buNone/>
              <a:defRPr sz="1200">
                <a:ea typeface="ＭＳ Ｐゴシック" charset="-128"/>
              </a:defRPr>
            </a:lvl1pPr>
          </a:lstStyle>
          <a:p>
            <a:pPr>
              <a:defRPr/>
            </a:pPr>
            <a:endParaRPr lang="en-US" dirty="0"/>
          </a:p>
        </p:txBody>
      </p:sp>
      <p:sp>
        <p:nvSpPr>
          <p:cNvPr id="3075" name="Rectangle 3"/>
          <p:cNvSpPr>
            <a:spLocks noGrp="1" noChangeArrowheads="1"/>
          </p:cNvSpPr>
          <p:nvPr>
            <p:ph type="dt" idx="1"/>
          </p:nvPr>
        </p:nvSpPr>
        <p:spPr bwMode="auto">
          <a:xfrm>
            <a:off x="5267325" y="0"/>
            <a:ext cx="4029075" cy="3508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algn="r" defTabSz="931863" eaLnBrk="0" hangingPunct="0">
              <a:spcBef>
                <a:spcPct val="0"/>
              </a:spcBef>
              <a:buClrTx/>
              <a:buFontTx/>
              <a:buNone/>
              <a:defRPr sz="1200">
                <a:ea typeface="ＭＳ Ｐゴシック" charset="-128"/>
              </a:defRPr>
            </a:lvl1pPr>
          </a:lstStyle>
          <a:p>
            <a:pPr>
              <a:defRPr/>
            </a:pPr>
            <a:endParaRPr lang="en-US" dirty="0"/>
          </a:p>
        </p:txBody>
      </p:sp>
      <p:sp>
        <p:nvSpPr>
          <p:cNvPr id="5124" name="Rectangle 4"/>
          <p:cNvSpPr>
            <a:spLocks noGrp="1" noRot="1" noChangeAspect="1" noChangeArrowheads="1" noTextEdit="1"/>
          </p:cNvSpPr>
          <p:nvPr>
            <p:ph type="sldImg" idx="2"/>
          </p:nvPr>
        </p:nvSpPr>
        <p:spPr bwMode="auto">
          <a:xfrm>
            <a:off x="2897188" y="527050"/>
            <a:ext cx="3502025" cy="2625725"/>
          </a:xfrm>
          <a:prstGeom prst="rect">
            <a:avLst/>
          </a:prstGeom>
          <a:noFill/>
          <a:ln w="127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3077" name="Rectangle 5"/>
          <p:cNvSpPr>
            <a:spLocks noGrp="1" noChangeArrowheads="1"/>
          </p:cNvSpPr>
          <p:nvPr>
            <p:ph type="body" sz="quarter" idx="3"/>
          </p:nvPr>
        </p:nvSpPr>
        <p:spPr bwMode="auto">
          <a:xfrm>
            <a:off x="1239838" y="3330575"/>
            <a:ext cx="6816725" cy="31543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6659563"/>
            <a:ext cx="4029075" cy="3508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defTabSz="931863" eaLnBrk="0" hangingPunct="0">
              <a:spcBef>
                <a:spcPct val="0"/>
              </a:spcBef>
              <a:buClrTx/>
              <a:buFontTx/>
              <a:buNone/>
              <a:defRPr sz="1200">
                <a:ea typeface="ＭＳ Ｐゴシック" charset="-128"/>
              </a:defRPr>
            </a:lvl1pPr>
          </a:lstStyle>
          <a:p>
            <a:pPr>
              <a:defRPr/>
            </a:pPr>
            <a:endParaRPr lang="en-US" dirty="0"/>
          </a:p>
        </p:txBody>
      </p:sp>
      <p:sp>
        <p:nvSpPr>
          <p:cNvPr id="3079" name="Rectangle 7"/>
          <p:cNvSpPr>
            <a:spLocks noGrp="1" noChangeArrowheads="1"/>
          </p:cNvSpPr>
          <p:nvPr>
            <p:ph type="sldNum" sz="quarter" idx="5"/>
          </p:nvPr>
        </p:nvSpPr>
        <p:spPr bwMode="auto">
          <a:xfrm>
            <a:off x="5267325" y="6659563"/>
            <a:ext cx="4029075" cy="3508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algn="r" defTabSz="931863" eaLnBrk="0" hangingPunct="0">
              <a:spcBef>
                <a:spcPct val="0"/>
              </a:spcBef>
              <a:buClrTx/>
              <a:buFontTx/>
              <a:buNone/>
              <a:defRPr sz="1200">
                <a:ea typeface="ＭＳ Ｐゴシック" charset="-128"/>
              </a:defRPr>
            </a:lvl1pPr>
          </a:lstStyle>
          <a:p>
            <a:pPr>
              <a:defRPr/>
            </a:pPr>
            <a:fld id="{C86A64F7-9B3A-477E-A719-9A480EB3F3EC}" type="slidenum">
              <a:rPr lang="en-US"/>
              <a:pPr>
                <a:defRPr/>
              </a:pPr>
              <a:t>‹#›</a:t>
            </a:fld>
            <a:endParaRPr lang="en-US" dirty="0"/>
          </a:p>
        </p:txBody>
      </p:sp>
    </p:spTree>
    <p:extLst>
      <p:ext uri="{BB962C8B-B14F-4D97-AF65-F5344CB8AC3E}">
        <p14:creationId xmlns:p14="http://schemas.microsoft.com/office/powerpoint/2010/main" val="21119280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defTabSz="931863" eaLnBrk="0" hangingPunct="0">
              <a:defRPr sz="2800">
                <a:solidFill>
                  <a:schemeClr val="tx1"/>
                </a:solidFill>
                <a:latin typeface="Arial" pitchFamily="34" charset="0"/>
              </a:defRPr>
            </a:lvl1pPr>
            <a:lvl2pPr marL="742950" indent="-285750" defTabSz="931863" eaLnBrk="0" hangingPunct="0">
              <a:defRPr sz="2800">
                <a:solidFill>
                  <a:schemeClr val="tx1"/>
                </a:solidFill>
                <a:latin typeface="Arial" pitchFamily="34" charset="0"/>
              </a:defRPr>
            </a:lvl2pPr>
            <a:lvl3pPr marL="1143000" indent="-228600" defTabSz="931863" eaLnBrk="0" hangingPunct="0">
              <a:defRPr sz="2800">
                <a:solidFill>
                  <a:schemeClr val="tx1"/>
                </a:solidFill>
                <a:latin typeface="Arial" pitchFamily="34" charset="0"/>
              </a:defRPr>
            </a:lvl3pPr>
            <a:lvl4pPr marL="1600200" indent="-228600" defTabSz="931863" eaLnBrk="0" hangingPunct="0">
              <a:defRPr sz="2800">
                <a:solidFill>
                  <a:schemeClr val="tx1"/>
                </a:solidFill>
                <a:latin typeface="Arial" pitchFamily="34" charset="0"/>
              </a:defRPr>
            </a:lvl4pPr>
            <a:lvl5pPr marL="2057400" indent="-228600" defTabSz="931863" eaLnBrk="0" hangingPunct="0">
              <a:defRPr sz="2800">
                <a:solidFill>
                  <a:schemeClr val="tx1"/>
                </a:solidFill>
                <a:latin typeface="Arial" pitchFamily="34" charset="0"/>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pitchFamily="34" charset="0"/>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pitchFamily="34" charset="0"/>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pitchFamily="34" charset="0"/>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pitchFamily="34" charset="0"/>
              </a:defRPr>
            </a:lvl9pPr>
          </a:lstStyle>
          <a:p>
            <a:fld id="{D2F71F0B-E83D-4947-B7D7-868633E85D67}" type="slidenum">
              <a:rPr lang="en-US" sz="1200" smtClean="0">
                <a:ea typeface="ＭＳ Ｐゴシック" pitchFamily="34" charset="-128"/>
              </a:rPr>
              <a:pPr/>
              <a:t>1</a:t>
            </a:fld>
            <a:endParaRPr lang="en-US" sz="1200" dirty="0" smtClean="0">
              <a:ea typeface="ＭＳ Ｐゴシック" pitchFamily="34" charset="-128"/>
            </a:endParaRPr>
          </a:p>
        </p:txBody>
      </p:sp>
      <p:sp>
        <p:nvSpPr>
          <p:cNvPr id="6147" name="Rectangle 2"/>
          <p:cNvSpPr>
            <a:spLocks noGrp="1" noRot="1" noChangeAspect="1" noChangeArrowheads="1" noTextEdit="1"/>
          </p:cNvSpPr>
          <p:nvPr>
            <p:ph type="sldImg"/>
          </p:nvPr>
        </p:nvSpPr>
        <p:spPr>
          <a:ln cap="flat"/>
        </p:spPr>
      </p:sp>
      <p:sp>
        <p:nvSpPr>
          <p:cNvPr id="6148" name="Rectangle 3"/>
          <p:cNvSpPr>
            <a:spLocks noGrp="1" noChangeArrowheads="1"/>
          </p:cNvSpPr>
          <p:nvPr>
            <p:ph type="body" idx="1"/>
          </p:nvPr>
        </p:nvSpPr>
        <p:spPr>
          <a:noFill/>
        </p:spPr>
        <p:txBody>
          <a:bodyPr/>
          <a:lstStyle/>
          <a:p>
            <a:pPr eaLnBrk="1" hangingPunct="1"/>
            <a:endParaRPr lang="en-US" dirty="0" smtClean="0"/>
          </a:p>
        </p:txBody>
      </p:sp>
    </p:spTree>
    <p:extLst>
      <p:ext uri="{BB962C8B-B14F-4D97-AF65-F5344CB8AC3E}">
        <p14:creationId xmlns:p14="http://schemas.microsoft.com/office/powerpoint/2010/main" val="14831764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cs typeface="+mn-cs"/>
              </a:rPr>
              <a:t>Given that NUD is very common and antibiotics are only marginally effective if at all, should not treat.</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12</a:t>
            </a:fld>
            <a:endParaRPr lang="en-US" dirty="0"/>
          </a:p>
        </p:txBody>
      </p:sp>
    </p:spTree>
    <p:extLst>
      <p:ext uri="{BB962C8B-B14F-4D97-AF65-F5344CB8AC3E}">
        <p14:creationId xmlns:p14="http://schemas.microsoft.com/office/powerpoint/2010/main" val="31670998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Lots of obs studies with various designs, some better than others, but consistent findings.</a:t>
            </a:r>
          </a:p>
          <a:p>
            <a:endParaRPr lang="en-US" dirty="0" smtClean="0">
              <a:ea typeface="ＭＳ Ｐゴシック" charset="-128"/>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kern="1200" dirty="0" smtClean="0">
                <a:solidFill>
                  <a:schemeClr val="tx1"/>
                </a:solidFill>
                <a:latin typeface="Arial" pitchFamily="34" charset="0"/>
                <a:ea typeface="+mn-ea"/>
                <a:cs typeface="+mn-cs"/>
              </a:rPr>
              <a:t>Annual review of public health</a:t>
            </a:r>
            <a:r>
              <a:rPr lang="en-US" sz="1200" b="0" kern="1200" dirty="0" smtClean="0">
                <a:solidFill>
                  <a:schemeClr val="tx1"/>
                </a:solidFill>
                <a:latin typeface="Arial" pitchFamily="34" charset="0"/>
                <a:ea typeface="+mn-ea"/>
                <a:cs typeface="+mn-cs"/>
              </a:rPr>
              <a:t> (</a:t>
            </a:r>
            <a:r>
              <a:rPr lang="en-US" sz="1200" b="1" kern="1200" dirty="0" smtClean="0">
                <a:solidFill>
                  <a:schemeClr val="tx1"/>
                </a:solidFill>
                <a:latin typeface="Arial" pitchFamily="34" charset="0"/>
                <a:ea typeface="+mn-ea"/>
                <a:cs typeface="+mn-cs"/>
              </a:rPr>
              <a:t>1998</a:t>
            </a:r>
            <a:r>
              <a:rPr lang="en-US" sz="1200" b="0" kern="1200" dirty="0" smtClean="0">
                <a:solidFill>
                  <a:schemeClr val="tx1"/>
                </a:solidFill>
                <a:latin typeface="Arial" pitchFamily="34" charset="0"/>
                <a:ea typeface="+mn-ea"/>
                <a:cs typeface="+mn-cs"/>
              </a:rPr>
              <a:t>)  volume: </a:t>
            </a:r>
            <a:r>
              <a:rPr lang="en-US" sz="1200" b="1" kern="1200" dirty="0" smtClean="0">
                <a:solidFill>
                  <a:schemeClr val="tx1"/>
                </a:solidFill>
                <a:latin typeface="Arial" pitchFamily="34" charset="0"/>
                <a:ea typeface="+mn-ea"/>
                <a:cs typeface="+mn-cs"/>
              </a:rPr>
              <a:t>19 </a:t>
            </a:r>
            <a:r>
              <a:rPr lang="en-US" sz="1200" b="0" kern="1200" dirty="0" smtClean="0">
                <a:solidFill>
                  <a:schemeClr val="tx1"/>
                </a:solidFill>
                <a:latin typeface="Arial" pitchFamily="34" charset="0"/>
                <a:ea typeface="+mn-ea"/>
                <a:cs typeface="+mn-cs"/>
              </a:rPr>
              <a:t> page: </a:t>
            </a:r>
            <a:r>
              <a:rPr lang="en-US" sz="1200" b="1" kern="1200" dirty="0" smtClean="0">
                <a:solidFill>
                  <a:schemeClr val="tx1"/>
                </a:solidFill>
                <a:latin typeface="Arial" pitchFamily="34" charset="0"/>
                <a:ea typeface="+mn-ea"/>
                <a:cs typeface="+mn-cs"/>
              </a:rPr>
              <a:t>55</a:t>
            </a:r>
            <a:r>
              <a:rPr lang="en-US" sz="1200" b="0" kern="1200" dirty="0" smtClean="0">
                <a:solidFill>
                  <a:schemeClr val="tx1"/>
                </a:solidFill>
                <a:latin typeface="Arial" pitchFamily="34" charset="0"/>
                <a:ea typeface="+mn-ea"/>
                <a:cs typeface="+mn-cs"/>
              </a:rPr>
              <a:t>-</a:t>
            </a:r>
            <a:r>
              <a:rPr lang="en-US" sz="1200" b="1" kern="1200" dirty="0" smtClean="0">
                <a:solidFill>
                  <a:schemeClr val="tx1"/>
                </a:solidFill>
                <a:latin typeface="Arial" pitchFamily="34" charset="0"/>
                <a:ea typeface="+mn-ea"/>
                <a:cs typeface="+mn-cs"/>
              </a:rPr>
              <a:t>72	</a:t>
            </a:r>
          </a:p>
          <a:p>
            <a:endParaRPr lang="en-US" dirty="0" smtClean="0">
              <a:ea typeface="ＭＳ Ｐゴシック" charset="-128"/>
            </a:endParaRP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15</a:t>
            </a:fld>
            <a:endParaRPr lang="en-US" dirty="0"/>
          </a:p>
        </p:txBody>
      </p:sp>
    </p:spTree>
    <p:extLst>
      <p:ext uri="{BB962C8B-B14F-4D97-AF65-F5344CB8AC3E}">
        <p14:creationId xmlns:p14="http://schemas.microsoft.com/office/powerpoint/2010/main" val="906392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charset="0"/>
                <a:ea typeface="ＭＳ Ｐゴシック" charset="-128"/>
              </a:rPr>
              <a:t>Arthroscopic debridement of the knee for treatment of osteoarthritis was performed about 650,000 times per year in the US in the late 1990s.</a:t>
            </a:r>
          </a:p>
          <a:p>
            <a:r>
              <a:rPr lang="en-US" b="1" dirty="0" smtClean="0">
                <a:latin typeface="Times New Roman" charset="0"/>
                <a:ea typeface="ＭＳ Ｐゴシック" charset="-128"/>
              </a:rPr>
              <a:t>Moseley JB, O'Malley K, Petersen NJ, et al.</a:t>
            </a:r>
            <a:r>
              <a:rPr lang="en-US" dirty="0" smtClean="0">
                <a:latin typeface="Times New Roman" charset="0"/>
                <a:ea typeface="ＭＳ Ｐゴシック" charset="-128"/>
              </a:rPr>
              <a:t> A controlled trial of arthroscopic surgery for osteoarthritis of the knee. </a:t>
            </a:r>
            <a:r>
              <a:rPr lang="en-US" i="1" dirty="0" smtClean="0">
                <a:latin typeface="Times New Roman" charset="0"/>
                <a:ea typeface="ＭＳ Ｐゴシック" charset="-128"/>
              </a:rPr>
              <a:t>N Engl J Med</a:t>
            </a:r>
            <a:r>
              <a:rPr lang="en-US" dirty="0" smtClean="0">
                <a:latin typeface="Times New Roman" charset="0"/>
                <a:ea typeface="ＭＳ Ｐゴシック" charset="-128"/>
              </a:rPr>
              <a:t>. 2002;347:81-8.</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20</a:t>
            </a:fld>
            <a:endParaRPr lang="en-US" dirty="0"/>
          </a:p>
        </p:txBody>
      </p:sp>
    </p:spTree>
    <p:extLst>
      <p:ext uri="{BB962C8B-B14F-4D97-AF65-F5344CB8AC3E}">
        <p14:creationId xmlns:p14="http://schemas.microsoft.com/office/powerpoint/2010/main" val="11131930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++++++++++++Blinding must have been hard.  Weren’t the ones on prednisone Cushingoid?</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21</a:t>
            </a:fld>
            <a:endParaRPr lang="en-US" dirty="0"/>
          </a:p>
        </p:txBody>
      </p:sp>
    </p:spTree>
    <p:extLst>
      <p:ext uri="{BB962C8B-B14F-4D97-AF65-F5344CB8AC3E}">
        <p14:creationId xmlns:p14="http://schemas.microsoft.com/office/powerpoint/2010/main" val="7937963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+++++++++”Cointerventions” can also be harmful.  (In your definition you said they were beneficial.)</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22</a:t>
            </a:fld>
            <a:endParaRPr lang="en-US" dirty="0"/>
          </a:p>
        </p:txBody>
      </p:sp>
    </p:spTree>
    <p:extLst>
      <p:ext uri="{BB962C8B-B14F-4D97-AF65-F5344CB8AC3E}">
        <p14:creationId xmlns:p14="http://schemas.microsoft.com/office/powerpoint/2010/main" val="37959975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29</a:t>
            </a:fld>
            <a:endParaRPr lang="en-US" dirty="0"/>
          </a:p>
        </p:txBody>
      </p:sp>
    </p:spTree>
    <p:extLst>
      <p:ext uri="{BB962C8B-B14F-4D97-AF65-F5344CB8AC3E}">
        <p14:creationId xmlns:p14="http://schemas.microsoft.com/office/powerpoint/2010/main" val="30717767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Estrogen therapy is particularly susceptible to these two forms of bias…must be selected to take estrogen by physician, must select self to take it and must be adherent to therapy to be called a user.</a:t>
            </a:r>
            <a:br>
              <a:rPr lang="en-US" dirty="0" smtClean="0">
                <a:ea typeface="ＭＳ Ｐゴシック" charset="-128"/>
              </a:rPr>
            </a:br>
            <a:r>
              <a:rPr lang="en-US" dirty="0" smtClean="0">
                <a:ea typeface="ＭＳ Ｐゴシック" charset="-128"/>
              </a:rPr>
              <a:t/>
            </a:r>
            <a:br>
              <a:rPr lang="en-US" dirty="0" smtClean="0">
                <a:ea typeface="ＭＳ Ｐゴシック" charset="-128"/>
              </a:rPr>
            </a:br>
            <a:r>
              <a:rPr lang="en-US" dirty="0" smtClean="0">
                <a:ea typeface="ＭＳ Ｐゴシック" charset="-128"/>
              </a:rPr>
              <a:t/>
            </a:r>
            <a:br>
              <a:rPr lang="en-US" dirty="0" smtClean="0">
                <a:ea typeface="ＭＳ Ｐゴシック" charset="-128"/>
              </a:rPr>
            </a:br>
            <a:r>
              <a:rPr lang="en-US" dirty="0" smtClean="0">
                <a:ea typeface="ＭＳ Ｐゴシック" charset="-128"/>
              </a:rPr>
              <a:t>++++++++++++See Hernan et al article.  I think it  shows the NHS misclassified early exposure to estrogen.  The idea is that prevalent estrogen use is better for you than starting estrogen because there is an adverse effect in the first year or two after starting treatment.  May be tough for this audience, but could just say NHS looked at effect of TAKING estrogen (and due to design issues misclassified early exposure) and WHI and HERS looked at effect of STARTING estrogen.</a:t>
            </a:r>
          </a:p>
          <a:p>
            <a:endParaRPr lang="en-US" dirty="0" smtClean="0">
              <a:ea typeface="ＭＳ Ｐゴシック" charset="-128"/>
            </a:endParaRP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31</a:t>
            </a:fld>
            <a:endParaRPr lang="en-US" dirty="0"/>
          </a:p>
        </p:txBody>
      </p:sp>
    </p:spTree>
    <p:extLst>
      <p:ext uri="{BB962C8B-B14F-4D97-AF65-F5344CB8AC3E}">
        <p14:creationId xmlns:p14="http://schemas.microsoft.com/office/powerpoint/2010/main" val="24091051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cs typeface="+mn-cs"/>
              </a:rPr>
              <a:t>+++++++spell out CE and MPA?</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32</a:t>
            </a:fld>
            <a:endParaRPr lang="en-US" dirty="0"/>
          </a:p>
        </p:txBody>
      </p:sp>
    </p:spTree>
    <p:extLst>
      <p:ext uri="{BB962C8B-B14F-4D97-AF65-F5344CB8AC3E}">
        <p14:creationId xmlns:p14="http://schemas.microsoft.com/office/powerpoint/2010/main" val="41442721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Estrogen therapy is particularly susceptible to these two forms of bias…must be selected to take estrogen by physician, must select self to take it and must be adherent to therapy to be called a user.</a:t>
            </a:r>
            <a:br>
              <a:rPr lang="en-US" dirty="0" smtClean="0">
                <a:ea typeface="ＭＳ Ｐゴシック" charset="-128"/>
              </a:rPr>
            </a:br>
            <a:r>
              <a:rPr lang="en-US" dirty="0" smtClean="0">
                <a:ea typeface="ＭＳ Ｐゴシック" charset="-128"/>
              </a:rPr>
              <a:t/>
            </a:r>
            <a:br>
              <a:rPr lang="en-US" dirty="0" smtClean="0">
                <a:ea typeface="ＭＳ Ｐゴシック" charset="-128"/>
              </a:rPr>
            </a:br>
            <a:r>
              <a:rPr lang="en-US" dirty="0" smtClean="0">
                <a:ea typeface="ＭＳ Ｐゴシック" charset="-128"/>
              </a:rPr>
              <a:t/>
            </a:r>
            <a:br>
              <a:rPr lang="en-US" dirty="0" smtClean="0">
                <a:ea typeface="ＭＳ Ｐゴシック" charset="-128"/>
              </a:rPr>
            </a:br>
            <a:r>
              <a:rPr lang="en-US" dirty="0" smtClean="0">
                <a:ea typeface="ＭＳ Ｐゴシック" charset="-128"/>
              </a:rPr>
              <a:t>++++++++++++See Hernan et al article.  I think it  shows the NHS misclassified early exposure to estrogen.  The idea is that prevalent estrogen use is better for you than starting estrogen because there is an adverse effect in the first year or two after starting treatment.  May be tough for this audience, but could just say NHS looked at effect of TAKING estrogen (and due to design issues misclassified early exposure) and WHI and HERS looked at effect of STARTING estrogen.</a:t>
            </a:r>
          </a:p>
          <a:p>
            <a:endParaRPr lang="en-US" dirty="0" smtClean="0">
              <a:ea typeface="ＭＳ Ｐゴシック" charset="-128"/>
            </a:endParaRP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34</a:t>
            </a:fld>
            <a:endParaRPr lang="en-US" dirty="0"/>
          </a:p>
        </p:txBody>
      </p:sp>
    </p:spTree>
    <p:extLst>
      <p:ext uri="{BB962C8B-B14F-4D97-AF65-F5344CB8AC3E}">
        <p14:creationId xmlns:p14="http://schemas.microsoft.com/office/powerpoint/2010/main" val="24091051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Effect-cause - Chicken - egg problem. For example, if you do a case-control study of RFs for HA, you might find that aspirin use is associated with HA…but this is because the HA led to taking ASA. This type of spurious association can be eliminated by making sure that the predictor precedes the outcome, usually by performing a prospective study in which the predictor is measured before the outcome</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37</a:t>
            </a:fld>
            <a:endParaRPr lang="en-US" dirty="0"/>
          </a:p>
        </p:txBody>
      </p:sp>
    </p:spTree>
    <p:extLst>
      <p:ext uri="{BB962C8B-B14F-4D97-AF65-F5344CB8AC3E}">
        <p14:creationId xmlns:p14="http://schemas.microsoft.com/office/powerpoint/2010/main" val="33402664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rgbClr val="000000"/>
                </a:solidFill>
                <a:latin typeface="Verdana" charset="0"/>
                <a:ea typeface="ＭＳ Ｐゴシック" charset="-128"/>
              </a:rPr>
              <a:t>Note that small sample size won't give *statistically</a:t>
            </a:r>
            <a:r>
              <a:rPr lang="en-US" baseline="0" dirty="0" smtClean="0">
                <a:solidFill>
                  <a:srgbClr val="000000"/>
                </a:solidFill>
                <a:latin typeface="Verdana" charset="0"/>
                <a:ea typeface="ＭＳ Ｐゴシック" charset="-128"/>
              </a:rPr>
              <a:t> </a:t>
            </a:r>
            <a:r>
              <a:rPr lang="en-US" dirty="0" smtClean="0">
                <a:solidFill>
                  <a:srgbClr val="000000"/>
                </a:solidFill>
                <a:latin typeface="Verdana" charset="0"/>
                <a:ea typeface="ＭＳ Ｐゴシック" charset="-128"/>
              </a:rPr>
              <a:t>significant* false positive results</a:t>
            </a:r>
            <a:r>
              <a:rPr lang="en-US" baseline="0" dirty="0" smtClean="0">
                <a:solidFill>
                  <a:srgbClr val="000000"/>
                </a:solidFill>
                <a:latin typeface="Verdana" charset="0"/>
                <a:ea typeface="ＭＳ Ｐゴシック" charset="-128"/>
              </a:rPr>
              <a:t> </a:t>
            </a:r>
            <a:r>
              <a:rPr lang="en-US" dirty="0" smtClean="0">
                <a:solidFill>
                  <a:srgbClr val="000000"/>
                </a:solidFill>
                <a:latin typeface="Verdana" charset="0"/>
                <a:ea typeface="ＭＳ Ｐゴシック" charset="-128"/>
              </a:rPr>
              <a:t>but may give big point estimates.</a:t>
            </a:r>
          </a:p>
          <a:p>
            <a:endParaRPr lang="en-US" dirty="0" smtClean="0">
              <a:solidFill>
                <a:srgbClr val="000000"/>
              </a:solidFill>
              <a:latin typeface="Verdana" charset="0"/>
              <a:ea typeface="ＭＳ Ｐゴシック" charset="-128"/>
            </a:endParaRPr>
          </a:p>
          <a:p>
            <a:r>
              <a:rPr lang="en-US" dirty="0" smtClean="0">
                <a:solidFill>
                  <a:srgbClr val="000000"/>
                </a:solidFill>
                <a:latin typeface="Verdana" charset="0"/>
                <a:ea typeface="ＭＳ Ｐゴシック" charset="-128"/>
              </a:rPr>
              <a:t>Bias examples – 1) classic</a:t>
            </a:r>
            <a:r>
              <a:rPr lang="en-US" baseline="0" dirty="0" smtClean="0">
                <a:solidFill>
                  <a:srgbClr val="000000"/>
                </a:solidFill>
                <a:latin typeface="Verdana" charset="0"/>
                <a:ea typeface="ＭＳ Ｐゴシック" charset="-128"/>
              </a:rPr>
              <a:t> example is recall bias – if you ask patients with and without cancer if they were exposed to insecticides, those with cancer may be more likely to report exposure because they are searching for a cause of their cancer. </a:t>
            </a:r>
            <a:endParaRPr lang="en-US" dirty="0" smtClean="0">
              <a:solidFill>
                <a:srgbClr val="000000"/>
              </a:solidFill>
              <a:latin typeface="Verdana" charset="0"/>
              <a:ea typeface="ＭＳ Ｐゴシック" charset="-128"/>
            </a:endParaRPr>
          </a:p>
          <a:p>
            <a:endParaRPr lang="en-US" dirty="0" smtClean="0">
              <a:solidFill>
                <a:srgbClr val="000000"/>
              </a:solidFill>
              <a:latin typeface="Verdana" charset="0"/>
              <a:ea typeface="ＭＳ Ｐゴシック" charset="-128"/>
            </a:endParaRPr>
          </a:p>
          <a:p>
            <a:r>
              <a:rPr lang="en-US" dirty="0" smtClean="0">
                <a:ea typeface="ＭＳ Ｐゴシック" charset="-128"/>
              </a:rPr>
              <a:t>Effect-cause - Chicken - egg problem. For example, if you do a cross-sectional study of RFs for HA, you might find that aspirin use is associated with HA…but this is because the HA led to taking ASA. This type of spurious association can be eliminated by making sure that the predictor precedes the outcome, usually by performing a prospective study in which the predictor is measured before the outcome. MI and troponins another (clinical)</a:t>
            </a:r>
            <a:r>
              <a:rPr lang="en-US" baseline="0" dirty="0" smtClean="0">
                <a:ea typeface="ＭＳ Ｐゴシック" charset="-128"/>
              </a:rPr>
              <a:t> example.</a:t>
            </a:r>
            <a:endParaRPr lang="en-US" dirty="0" smtClean="0">
              <a:ea typeface="ＭＳ Ｐゴシック" charset="-128"/>
            </a:endParaRPr>
          </a:p>
          <a:p>
            <a:endParaRPr lang="en-US" dirty="0" smtClean="0">
              <a:ea typeface="ＭＳ Ｐゴシック" charset="-128"/>
            </a:endParaRPr>
          </a:p>
          <a:p>
            <a:r>
              <a:rPr lang="en-US" dirty="0" smtClean="0">
                <a:ea typeface="ＭＳ Ｐゴシック" charset="-128"/>
              </a:rPr>
              <a:t>Effect-effect is called confounding, and this happens when a confounding variable is associated with both with the predictor and a cause of the outcome. For example, if you did a prospective study, you would find that carrying matches is associated with increased risk for lung cancer. However, this association is E-E…carrying matches is associated with smoking and smoking causes lung cancer. </a:t>
            </a:r>
          </a:p>
          <a:p>
            <a:endParaRPr lang="en-US" dirty="0" smtClean="0">
              <a:ea typeface="ＭＳ Ｐゴシック" charset="-128"/>
            </a:endParaRPr>
          </a:p>
          <a:p>
            <a:r>
              <a:rPr lang="en-US" dirty="0" smtClean="0">
                <a:ea typeface="ＭＳ Ｐゴシック" charset="-128"/>
              </a:rPr>
              <a:t>C-E is the real truth in the universe that we are attempting to find.</a:t>
            </a:r>
          </a:p>
          <a:p>
            <a:endParaRPr lang="en-US" dirty="0" smtClean="0">
              <a:solidFill>
                <a:srgbClr val="000000"/>
              </a:solidFill>
              <a:latin typeface="Verdana" charset="0"/>
              <a:ea typeface="ＭＳ Ｐゴシック" charset="-128"/>
            </a:endParaRPr>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a:t>
            </a:fld>
            <a:endParaRPr lang="en-US" dirty="0"/>
          </a:p>
        </p:txBody>
      </p:sp>
    </p:spTree>
    <p:extLst>
      <p:ext uri="{BB962C8B-B14F-4D97-AF65-F5344CB8AC3E}">
        <p14:creationId xmlns:p14="http://schemas.microsoft.com/office/powerpoint/2010/main" val="297868292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38</a:t>
            </a:fld>
            <a:endParaRPr lang="en-US" dirty="0"/>
          </a:p>
        </p:txBody>
      </p:sp>
    </p:spTree>
    <p:extLst>
      <p:ext uri="{BB962C8B-B14F-4D97-AF65-F5344CB8AC3E}">
        <p14:creationId xmlns:p14="http://schemas.microsoft.com/office/powerpoint/2010/main" val="8353115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a:t>
            </a:fld>
            <a:endParaRPr lang="en-US" dirty="0"/>
          </a:p>
        </p:txBody>
      </p:sp>
    </p:spTree>
    <p:extLst>
      <p:ext uri="{BB962C8B-B14F-4D97-AF65-F5344CB8AC3E}">
        <p14:creationId xmlns:p14="http://schemas.microsoft.com/office/powerpoint/2010/main" val="23438226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RR = 1/5 divided by 6/15 = .2 divided by .4 = .5; 95% CI 0.8-3.2; p=?</a:t>
            </a:r>
          </a:p>
          <a:p>
            <a:r>
              <a:rPr lang="en-US" dirty="0" smtClean="0">
                <a:ea typeface="ＭＳ Ｐゴシック" charset="-128"/>
              </a:rPr>
              <a:t>p-value for this high…0.4</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6</a:t>
            </a:fld>
            <a:endParaRPr lang="en-US" dirty="0"/>
          </a:p>
        </p:txBody>
      </p:sp>
    </p:spTree>
    <p:extLst>
      <p:ext uri="{BB962C8B-B14F-4D97-AF65-F5344CB8AC3E}">
        <p14:creationId xmlns:p14="http://schemas.microsoft.com/office/powerpoint/2010/main" val="20643510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Note that in the SFGH CC</a:t>
            </a:r>
            <a:r>
              <a:rPr lang="en-US" baseline="0" dirty="0" smtClean="0"/>
              <a:t> study, I could only include women who survived their CHD event, as I needed to ask them about estrogen use.</a:t>
            </a: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Problem is potential confounding – particularly SES</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7</a:t>
            </a:fld>
            <a:endParaRPr lang="en-US" dirty="0"/>
          </a:p>
        </p:txBody>
      </p:sp>
    </p:spTree>
    <p:extLst>
      <p:ext uri="{BB962C8B-B14F-4D97-AF65-F5344CB8AC3E}">
        <p14:creationId xmlns:p14="http://schemas.microsoft.com/office/powerpoint/2010/main" val="10403209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Problem is potential E-E for confounding, esp. by SES. </a:t>
            </a:r>
          </a:p>
          <a:p>
            <a:endParaRPr lang="en-US" dirty="0" smtClean="0">
              <a:ea typeface="ＭＳ Ｐゴシック" charset="-128"/>
            </a:endParaRPr>
          </a:p>
          <a:p>
            <a:r>
              <a:rPr lang="en-US" dirty="0" smtClean="0">
                <a:ea typeface="ＭＳ Ｐゴシック" charset="-128"/>
              </a:rPr>
              <a:t>OR = 200x700/800x300 = 14/24 =  .58; 95% CI .47-. .72; p=?</a:t>
            </a:r>
          </a:p>
          <a:p>
            <a:r>
              <a:rPr lang="en-US" dirty="0" smtClean="0">
                <a:ea typeface="ＭＳ Ｐゴシック" charset="-128"/>
              </a:rPr>
              <a:t>2/3 divided by 8/7 = </a:t>
            </a:r>
          </a:p>
          <a:p>
            <a:endParaRPr lang="en-US" dirty="0" smtClean="0">
              <a:ea typeface="ＭＳ Ｐゴシック" charset="-128"/>
            </a:endParaRPr>
          </a:p>
          <a:p>
            <a:r>
              <a:rPr lang="en-US" dirty="0" smtClean="0">
                <a:ea typeface="ＭＳ Ｐゴシック" charset="-128"/>
              </a:rPr>
              <a:t>++++++++++ I fixed P and 95% CI</a:t>
            </a:r>
          </a:p>
          <a:p>
            <a:r>
              <a:rPr lang="en-US" dirty="0" smtClean="0">
                <a:ea typeface="ＭＳ Ｐゴシック" charset="-128"/>
              </a:rPr>
              <a:t>. cci 200 800 300 700</a:t>
            </a:r>
          </a:p>
          <a:p>
            <a:r>
              <a:rPr lang="en-US" dirty="0" smtClean="0">
                <a:ea typeface="ＭＳ Ｐゴシック" charset="-128"/>
              </a:rPr>
              <a:t>                                                         Proportion</a:t>
            </a:r>
          </a:p>
          <a:p>
            <a:r>
              <a:rPr lang="en-US" dirty="0" smtClean="0">
                <a:ea typeface="ＭＳ Ｐゴシック" charset="-128"/>
              </a:rPr>
              <a:t>                 |   Exposed   Unexposed  |      Total     Exposed</a:t>
            </a:r>
          </a:p>
          <a:p>
            <a:r>
              <a:rPr lang="en-US" dirty="0" smtClean="0">
                <a:ea typeface="ＭＳ Ｐゴシック" charset="-128"/>
              </a:rPr>
              <a:t>-----------------+------------------------+------------------------</a:t>
            </a:r>
          </a:p>
          <a:p>
            <a:r>
              <a:rPr lang="en-US" dirty="0" smtClean="0">
                <a:ea typeface="ＭＳ Ｐゴシック" charset="-128"/>
              </a:rPr>
              <a:t>           Cases |       200         800  |       1000       0.2000</a:t>
            </a:r>
          </a:p>
          <a:p>
            <a:r>
              <a:rPr lang="en-US" dirty="0" smtClean="0">
                <a:ea typeface="ＭＳ Ｐゴシック" charset="-128"/>
              </a:rPr>
              <a:t>        Controls |       300         700  |       1000       0.3000</a:t>
            </a:r>
          </a:p>
          <a:p>
            <a:r>
              <a:rPr lang="en-US" dirty="0" smtClean="0">
                <a:ea typeface="ＭＳ Ｐゴシック" charset="-128"/>
              </a:rPr>
              <a:t>-----------------+------------------------+------------------------</a:t>
            </a:r>
          </a:p>
          <a:p>
            <a:r>
              <a:rPr lang="en-US" dirty="0" smtClean="0">
                <a:ea typeface="ＭＳ Ｐゴシック" charset="-128"/>
              </a:rPr>
              <a:t>           Total |       500        1500  |       2000       0.2500</a:t>
            </a:r>
          </a:p>
          <a:p>
            <a:r>
              <a:rPr lang="en-US" dirty="0" smtClean="0">
                <a:ea typeface="ＭＳ Ｐゴシック" charset="-128"/>
              </a:rPr>
              <a:t>                 |                        |</a:t>
            </a:r>
          </a:p>
          <a:p>
            <a:r>
              <a:rPr lang="en-US" dirty="0" smtClean="0">
                <a:ea typeface="ＭＳ Ｐゴシック" charset="-128"/>
              </a:rPr>
              <a:t>                 |      Point estimate    |    [95% Conf. Interval]</a:t>
            </a:r>
          </a:p>
          <a:p>
            <a:r>
              <a:rPr lang="en-US" dirty="0" smtClean="0">
                <a:ea typeface="ＭＳ Ｐゴシック" charset="-128"/>
              </a:rPr>
              <a:t>                 |------------------------+------------------------</a:t>
            </a:r>
          </a:p>
          <a:p>
            <a:r>
              <a:rPr lang="en-US" dirty="0" smtClean="0">
                <a:ea typeface="ＭＳ Ｐゴシック" charset="-128"/>
              </a:rPr>
              <a:t>      Odds ratio |         .5833333       |     .472136    .7201471 (exact)</a:t>
            </a:r>
          </a:p>
          <a:p>
            <a:r>
              <a:rPr lang="en-US" dirty="0" smtClean="0">
                <a:ea typeface="ＭＳ Ｐゴシック" charset="-128"/>
              </a:rPr>
              <a:t> Prev. frac. ex. |         .4166667       |    .2798529     .527864 (exact)</a:t>
            </a:r>
          </a:p>
          <a:p>
            <a:r>
              <a:rPr lang="en-US" dirty="0" smtClean="0">
                <a:ea typeface="ＭＳ Ｐゴシック" charset="-128"/>
              </a:rPr>
              <a:t> Prev. frac. pop |             .125       |</a:t>
            </a:r>
          </a:p>
          <a:p>
            <a:r>
              <a:rPr lang="en-US" dirty="0" smtClean="0">
                <a:ea typeface="ＭＳ Ｐゴシック" charset="-128"/>
              </a:rPr>
              <a:t>                 +-------------------------------------------------</a:t>
            </a:r>
          </a:p>
          <a:p>
            <a:r>
              <a:rPr lang="en-US" dirty="0" smtClean="0">
                <a:ea typeface="ＭＳ Ｐゴシック" charset="-128"/>
              </a:rPr>
              <a:t>                               chi2(1) =    26.67  Pr&gt;chi2 = 0.0000</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8</a:t>
            </a:fld>
            <a:endParaRPr lang="en-US" dirty="0"/>
          </a:p>
        </p:txBody>
      </p:sp>
    </p:spTree>
    <p:extLst>
      <p:ext uri="{BB962C8B-B14F-4D97-AF65-F5344CB8AC3E}">
        <p14:creationId xmlns:p14="http://schemas.microsoft.com/office/powerpoint/2010/main" val="40403627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9</a:t>
            </a:fld>
            <a:endParaRPr lang="en-US" dirty="0"/>
          </a:p>
        </p:txBody>
      </p:sp>
    </p:spTree>
    <p:extLst>
      <p:ext uri="{BB962C8B-B14F-4D97-AF65-F5344CB8AC3E}">
        <p14:creationId xmlns:p14="http://schemas.microsoft.com/office/powerpoint/2010/main" val="37295112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++++++Fixed P-value</a:t>
            </a:r>
          </a:p>
          <a:p>
            <a:endParaRPr lang="en-US" dirty="0" smtClean="0"/>
          </a:p>
          <a:p>
            <a:r>
              <a:rPr lang="en-US" dirty="0" smtClean="0"/>
              <a:t>OR</a:t>
            </a:r>
            <a:r>
              <a:rPr lang="en-US" baseline="0" dirty="0" smtClean="0"/>
              <a:t> .25 CI .22-.32</a:t>
            </a:r>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10</a:t>
            </a:fld>
            <a:endParaRPr lang="en-US" dirty="0"/>
          </a:p>
        </p:txBody>
      </p:sp>
    </p:spTree>
    <p:extLst>
      <p:ext uri="{BB962C8B-B14F-4D97-AF65-F5344CB8AC3E}">
        <p14:creationId xmlns:p14="http://schemas.microsoft.com/office/powerpoint/2010/main" val="39487598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Note that among the younger women, there is a lot of estrogen use, likely because it is being used for treatment of hot flashes.</a:t>
            </a:r>
          </a:p>
          <a:p>
            <a:r>
              <a:rPr lang="en-US" dirty="0" smtClean="0">
                <a:ea typeface="ＭＳ Ｐゴシック" charset="-128"/>
              </a:rPr>
              <a:t>Among the older women, there isn</a:t>
            </a:r>
            <a:r>
              <a:rPr lang="ja-JP" altLang="en-US" dirty="0" smtClean="0">
                <a:latin typeface="Arial" charset="0"/>
                <a:ea typeface="ＭＳ Ｐゴシック" charset="-128"/>
              </a:rPr>
              <a:t>’</a:t>
            </a:r>
            <a:r>
              <a:rPr lang="en-US" altLang="ja-JP" dirty="0" smtClean="0">
                <a:ea typeface="ＭＳ Ｐゴシック" charset="-128"/>
              </a:rPr>
              <a:t>t much estrogen use, but there are a lot of CHD events, since these occur mostly in older women. Thus, estrogen use is associated with low risk for CHD events because younger women take it.</a:t>
            </a:r>
            <a:r>
              <a:rPr lang="en-US" altLang="ja-JP" baseline="0" dirty="0" smtClean="0">
                <a:ea typeface="ＭＳ Ｐゴシック" charset="-128"/>
              </a:rPr>
              <a:t> </a:t>
            </a:r>
          </a:p>
          <a:p>
            <a:endParaRPr lang="en-US" dirty="0" smtClean="0">
              <a:ea typeface="ＭＳ Ｐゴシック" charset="-128"/>
            </a:endParaRPr>
          </a:p>
          <a:p>
            <a:r>
              <a:rPr lang="en-US" dirty="0" smtClean="0">
                <a:ea typeface="ＭＳ Ｐゴシック" charset="-128"/>
              </a:rPr>
              <a:t>++++++++++++++Fixed top P-value; didn’t check the others, but they would probably be close to 1.0, not 0.9.</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11</a:t>
            </a:fld>
            <a:endParaRPr lang="en-US" dirty="0"/>
          </a:p>
        </p:txBody>
      </p:sp>
    </p:spTree>
    <p:extLst>
      <p:ext uri="{BB962C8B-B14F-4D97-AF65-F5344CB8AC3E}">
        <p14:creationId xmlns:p14="http://schemas.microsoft.com/office/powerpoint/2010/main" val="142086875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1524000"/>
            <a:ext cx="9144000" cy="5334000"/>
          </a:xfrm>
          <a:prstGeom prst="rect">
            <a:avLst/>
          </a:prstGeom>
          <a:gradFill rotWithShape="0">
            <a:gsLst>
              <a:gs pos="0">
                <a:schemeClr val="bg1"/>
              </a:gs>
              <a:gs pos="100000">
                <a:schemeClr val="tx1"/>
              </a:gs>
            </a:gsLst>
            <a:lin ang="540000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dirty="0"/>
          </a:p>
        </p:txBody>
      </p:sp>
      <p:pic>
        <p:nvPicPr>
          <p:cNvPr id="5" name="Picture 15" descr="circularphotos_faded_CROPP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163" y="-338138"/>
            <a:ext cx="8428037" cy="4214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 name="Rectangle 7"/>
          <p:cNvSpPr>
            <a:spLocks noChangeArrowheads="1"/>
          </p:cNvSpPr>
          <p:nvPr/>
        </p:nvSpPr>
        <p:spPr bwMode="auto">
          <a:xfrm>
            <a:off x="990600" y="723900"/>
            <a:ext cx="4572000" cy="768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2075" tIns="46038" rIns="92075" bIns="46038">
            <a:spAutoFit/>
          </a:bodyPr>
          <a:lstStyle/>
          <a:p>
            <a:pPr marL="342900" indent="-342900">
              <a:lnSpc>
                <a:spcPct val="75000"/>
              </a:lnSpc>
              <a:spcBef>
                <a:spcPct val="20000"/>
              </a:spcBef>
              <a:buClrTx/>
              <a:buFontTx/>
              <a:buNone/>
            </a:pPr>
            <a:r>
              <a:rPr lang="en-US" sz="2600" dirty="0">
                <a:solidFill>
                  <a:srgbClr val="292929"/>
                </a:solidFill>
                <a:ea typeface="ＭＳ Ｐゴシック" pitchFamily="34" charset="-128"/>
              </a:rPr>
              <a:t>Clinical and Translational</a:t>
            </a:r>
          </a:p>
          <a:p>
            <a:pPr marL="342900" indent="-342900">
              <a:lnSpc>
                <a:spcPct val="75000"/>
              </a:lnSpc>
              <a:spcBef>
                <a:spcPct val="20000"/>
              </a:spcBef>
              <a:buClrTx/>
              <a:buFontTx/>
              <a:buNone/>
            </a:pPr>
            <a:r>
              <a:rPr lang="en-US" sz="2600" dirty="0">
                <a:solidFill>
                  <a:srgbClr val="292929"/>
                </a:solidFill>
                <a:ea typeface="ＭＳ Ｐゴシック" pitchFamily="34" charset="-128"/>
              </a:rPr>
              <a:t>Science Institute /</a:t>
            </a:r>
            <a:r>
              <a:rPr lang="en-US" sz="2600" dirty="0">
                <a:solidFill>
                  <a:srgbClr val="000000"/>
                </a:solidFill>
                <a:ea typeface="ＭＳ Ｐゴシック" pitchFamily="34" charset="-128"/>
              </a:rPr>
              <a:t> </a:t>
            </a:r>
            <a:r>
              <a:rPr lang="en-US" sz="2600" dirty="0">
                <a:solidFill>
                  <a:srgbClr val="CC6600"/>
                </a:solidFill>
                <a:ea typeface="ＭＳ Ｐゴシック" pitchFamily="34" charset="-128"/>
              </a:rPr>
              <a:t>CTSI</a:t>
            </a:r>
          </a:p>
        </p:txBody>
      </p:sp>
      <p:sp>
        <p:nvSpPr>
          <p:cNvPr id="7" name="Rectangle 8"/>
          <p:cNvSpPr>
            <a:spLocks noChangeArrowheads="1"/>
          </p:cNvSpPr>
          <p:nvPr/>
        </p:nvSpPr>
        <p:spPr bwMode="auto">
          <a:xfrm>
            <a:off x="1076325" y="1485900"/>
            <a:ext cx="5680075" cy="2905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46038" rIns="0" bIns="46038">
            <a:spAutoFit/>
          </a:bodyPr>
          <a:lstStyle/>
          <a:p>
            <a:pPr eaLnBrk="0" hangingPunct="0">
              <a:spcBef>
                <a:spcPct val="0"/>
              </a:spcBef>
              <a:buClrTx/>
              <a:buFontTx/>
              <a:buNone/>
            </a:pPr>
            <a:r>
              <a:rPr lang="en-US" sz="1300" b="1" dirty="0">
                <a:solidFill>
                  <a:schemeClr val="bg1"/>
                </a:solidFill>
                <a:ea typeface="ヒラギノ角ゴ Pro W3" charset="-128"/>
              </a:rPr>
              <a:t>at the University of California, San Francisco</a:t>
            </a:r>
          </a:p>
        </p:txBody>
      </p:sp>
      <p:pic>
        <p:nvPicPr>
          <p:cNvPr id="8" name="Picture 1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108700"/>
            <a:ext cx="9144000" cy="749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052" name="Rectangle 4"/>
          <p:cNvSpPr>
            <a:spLocks noGrp="1" noChangeArrowheads="1"/>
          </p:cNvSpPr>
          <p:nvPr>
            <p:ph type="ctrTitle" sz="quarter"/>
          </p:nvPr>
        </p:nvSpPr>
        <p:spPr>
          <a:xfrm>
            <a:off x="838200" y="3810000"/>
            <a:ext cx="7924800" cy="1219200"/>
          </a:xfrm>
        </p:spPr>
        <p:txBody>
          <a:bodyPr/>
          <a:lstStyle>
            <a:lvl1pPr algn="l">
              <a:defRPr sz="3600">
                <a:solidFill>
                  <a:schemeClr val="bg2"/>
                </a:solidFill>
              </a:defRPr>
            </a:lvl1pPr>
          </a:lstStyle>
          <a:p>
            <a:pPr lvl="0"/>
            <a:r>
              <a:rPr lang="en-US" noProof="0" smtClean="0"/>
              <a:t>Click to edit Master title style</a:t>
            </a:r>
          </a:p>
        </p:txBody>
      </p:sp>
      <p:sp>
        <p:nvSpPr>
          <p:cNvPr id="2053" name="Rectangle 5"/>
          <p:cNvSpPr>
            <a:spLocks noGrp="1" noChangeArrowheads="1"/>
          </p:cNvSpPr>
          <p:nvPr>
            <p:ph type="subTitle" sz="quarter" idx="1"/>
          </p:nvPr>
        </p:nvSpPr>
        <p:spPr>
          <a:xfrm>
            <a:off x="838200" y="5105400"/>
            <a:ext cx="7924800" cy="914400"/>
          </a:xfrm>
        </p:spPr>
        <p:txBody>
          <a:bodyPr lIns="0" rIns="0"/>
          <a:lstStyle>
            <a:lvl1pPr marL="0" indent="112713">
              <a:buFontTx/>
              <a:buNone/>
              <a:defRPr>
                <a:solidFill>
                  <a:schemeClr val="bg1"/>
                </a:solidFill>
              </a:defRPr>
            </a:lvl1pPr>
          </a:lstStyle>
          <a:p>
            <a:pPr lvl="0"/>
            <a:r>
              <a:rPr lang="en-US" noProof="0" smtClean="0"/>
              <a:t>Click to edit Master subtitle style</a:t>
            </a:r>
          </a:p>
        </p:txBody>
      </p:sp>
      <p:sp>
        <p:nvSpPr>
          <p:cNvPr id="9" name="Rectangle 10"/>
          <p:cNvSpPr>
            <a:spLocks noGrp="1" noChangeArrowheads="1"/>
          </p:cNvSpPr>
          <p:nvPr>
            <p:ph type="dt" sz="quarter" idx="10"/>
          </p:nvPr>
        </p:nvSpPr>
        <p:spPr/>
        <p:txBody>
          <a:bodyPr/>
          <a:lstStyle>
            <a:lvl1pPr>
              <a:defRPr/>
            </a:lvl1pPr>
          </a:lstStyle>
          <a:p>
            <a:pPr>
              <a:defRPr/>
            </a:pPr>
            <a:endParaRPr lang="en-US" dirty="0"/>
          </a:p>
        </p:txBody>
      </p:sp>
      <p:sp>
        <p:nvSpPr>
          <p:cNvPr id="10" name="Rectangle 11"/>
          <p:cNvSpPr>
            <a:spLocks noGrp="1" noChangeArrowheads="1"/>
          </p:cNvSpPr>
          <p:nvPr>
            <p:ph type="ftr" sz="quarter" idx="11"/>
          </p:nvPr>
        </p:nvSpPr>
        <p:spPr/>
        <p:txBody>
          <a:bodyPr/>
          <a:lstStyle>
            <a:lvl1pPr>
              <a:defRPr/>
            </a:lvl1pPr>
          </a:lstStyle>
          <a:p>
            <a:pPr>
              <a:defRPr/>
            </a:pPr>
            <a:endParaRPr lang="en-US" dirty="0"/>
          </a:p>
        </p:txBody>
      </p:sp>
      <p:sp>
        <p:nvSpPr>
          <p:cNvPr id="11" name="Rectangle 12"/>
          <p:cNvSpPr>
            <a:spLocks noGrp="1" noChangeArrowheads="1"/>
          </p:cNvSpPr>
          <p:nvPr>
            <p:ph type="sldNum" sz="quarter" idx="12"/>
          </p:nvPr>
        </p:nvSpPr>
        <p:spPr/>
        <p:txBody>
          <a:bodyPr/>
          <a:lstStyle>
            <a:lvl1pPr>
              <a:defRPr/>
            </a:lvl1pPr>
          </a:lstStyle>
          <a:p>
            <a:pPr>
              <a:defRPr/>
            </a:pPr>
            <a:fld id="{8983122D-DEDE-4983-9A4C-F46703D52AC2}" type="slidenum">
              <a:rPr lang="en-US"/>
              <a:pPr>
                <a:defRPr/>
              </a:pPr>
              <a:t>‹#›</a:t>
            </a:fld>
            <a:endParaRPr lang="en-US" dirty="0"/>
          </a:p>
        </p:txBody>
      </p:sp>
    </p:spTree>
    <p:extLst>
      <p:ext uri="{BB962C8B-B14F-4D97-AF65-F5344CB8AC3E}">
        <p14:creationId xmlns:p14="http://schemas.microsoft.com/office/powerpoint/2010/main" val="1931396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2822FE77-79EC-4C38-B353-459814071F57}" type="slidenum">
              <a:rPr lang="en-US"/>
              <a:pPr>
                <a:defRPr/>
              </a:pPr>
              <a:t>‹#›</a:t>
            </a:fld>
            <a:endParaRPr lang="en-US" dirty="0"/>
          </a:p>
        </p:txBody>
      </p:sp>
    </p:spTree>
    <p:extLst>
      <p:ext uri="{BB962C8B-B14F-4D97-AF65-F5344CB8AC3E}">
        <p14:creationId xmlns:p14="http://schemas.microsoft.com/office/powerpoint/2010/main" val="830366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304800"/>
            <a:ext cx="2286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304800"/>
            <a:ext cx="67056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5C98B9EE-5C84-4A9C-BE74-2D396B7B61C5}" type="slidenum">
              <a:rPr lang="en-US"/>
              <a:pPr>
                <a:defRPr/>
              </a:pPr>
              <a:t>‹#›</a:t>
            </a:fld>
            <a:endParaRPr lang="en-US" dirty="0"/>
          </a:p>
        </p:txBody>
      </p:sp>
    </p:spTree>
    <p:extLst>
      <p:ext uri="{BB962C8B-B14F-4D97-AF65-F5344CB8AC3E}">
        <p14:creationId xmlns:p14="http://schemas.microsoft.com/office/powerpoint/2010/main" val="263317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24991D8C-53DF-4E58-AB04-52304F620579}" type="slidenum">
              <a:rPr lang="en-US"/>
              <a:pPr>
                <a:defRPr/>
              </a:pPr>
              <a:t>‹#›</a:t>
            </a:fld>
            <a:endParaRPr lang="en-US" dirty="0"/>
          </a:p>
        </p:txBody>
      </p:sp>
    </p:spTree>
    <p:extLst>
      <p:ext uri="{BB962C8B-B14F-4D97-AF65-F5344CB8AC3E}">
        <p14:creationId xmlns:p14="http://schemas.microsoft.com/office/powerpoint/2010/main" val="1226298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0FB51C17-36D8-4629-BA0A-6158281C526A}" type="slidenum">
              <a:rPr lang="en-US"/>
              <a:pPr>
                <a:defRPr/>
              </a:pPr>
              <a:t>‹#›</a:t>
            </a:fld>
            <a:endParaRPr lang="en-US" dirty="0"/>
          </a:p>
        </p:txBody>
      </p:sp>
    </p:spTree>
    <p:extLst>
      <p:ext uri="{BB962C8B-B14F-4D97-AF65-F5344CB8AC3E}">
        <p14:creationId xmlns:p14="http://schemas.microsoft.com/office/powerpoint/2010/main" val="1555429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6F662085-7796-49EF-8E4E-FEF20FD9C44C}" type="slidenum">
              <a:rPr lang="en-US"/>
              <a:pPr>
                <a:defRPr/>
              </a:pPr>
              <a:t>‹#›</a:t>
            </a:fld>
            <a:endParaRPr lang="en-US" dirty="0"/>
          </a:p>
        </p:txBody>
      </p:sp>
    </p:spTree>
    <p:extLst>
      <p:ext uri="{BB962C8B-B14F-4D97-AF65-F5344CB8AC3E}">
        <p14:creationId xmlns:p14="http://schemas.microsoft.com/office/powerpoint/2010/main" val="1608556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US" dirty="0"/>
          </a:p>
        </p:txBody>
      </p:sp>
      <p:sp>
        <p:nvSpPr>
          <p:cNvPr id="8"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7"/>
          <p:cNvSpPr>
            <a:spLocks noGrp="1" noChangeArrowheads="1"/>
          </p:cNvSpPr>
          <p:nvPr>
            <p:ph type="sldNum" sz="quarter" idx="12"/>
          </p:nvPr>
        </p:nvSpPr>
        <p:spPr>
          <a:ln/>
        </p:spPr>
        <p:txBody>
          <a:bodyPr/>
          <a:lstStyle>
            <a:lvl1pPr>
              <a:defRPr/>
            </a:lvl1pPr>
          </a:lstStyle>
          <a:p>
            <a:pPr>
              <a:defRPr/>
            </a:pPr>
            <a:fld id="{8541C33D-8CD5-4F56-BC56-449A46DDC21E}" type="slidenum">
              <a:rPr lang="en-US"/>
              <a:pPr>
                <a:defRPr/>
              </a:pPr>
              <a:t>‹#›</a:t>
            </a:fld>
            <a:endParaRPr lang="en-US" dirty="0"/>
          </a:p>
        </p:txBody>
      </p:sp>
    </p:spTree>
    <p:extLst>
      <p:ext uri="{BB962C8B-B14F-4D97-AF65-F5344CB8AC3E}">
        <p14:creationId xmlns:p14="http://schemas.microsoft.com/office/powerpoint/2010/main" val="3848340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dirty="0"/>
          </a:p>
        </p:txBody>
      </p:sp>
      <p:sp>
        <p:nvSpPr>
          <p:cNvPr id="4"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7"/>
          <p:cNvSpPr>
            <a:spLocks noGrp="1" noChangeArrowheads="1"/>
          </p:cNvSpPr>
          <p:nvPr>
            <p:ph type="sldNum" sz="quarter" idx="12"/>
          </p:nvPr>
        </p:nvSpPr>
        <p:spPr>
          <a:ln/>
        </p:spPr>
        <p:txBody>
          <a:bodyPr/>
          <a:lstStyle>
            <a:lvl1pPr>
              <a:defRPr/>
            </a:lvl1pPr>
          </a:lstStyle>
          <a:p>
            <a:pPr>
              <a:defRPr/>
            </a:pPr>
            <a:fld id="{C5F02BF7-2D0D-4DA7-9E3E-3BFC949B1097}" type="slidenum">
              <a:rPr lang="en-US"/>
              <a:pPr>
                <a:defRPr/>
              </a:pPr>
              <a:t>‹#›</a:t>
            </a:fld>
            <a:endParaRPr lang="en-US" dirty="0"/>
          </a:p>
        </p:txBody>
      </p:sp>
    </p:spTree>
    <p:extLst>
      <p:ext uri="{BB962C8B-B14F-4D97-AF65-F5344CB8AC3E}">
        <p14:creationId xmlns:p14="http://schemas.microsoft.com/office/powerpoint/2010/main" val="510746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dirty="0"/>
          </a:p>
        </p:txBody>
      </p:sp>
      <p:sp>
        <p:nvSpPr>
          <p:cNvPr id="3"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7"/>
          <p:cNvSpPr>
            <a:spLocks noGrp="1" noChangeArrowheads="1"/>
          </p:cNvSpPr>
          <p:nvPr>
            <p:ph type="sldNum" sz="quarter" idx="12"/>
          </p:nvPr>
        </p:nvSpPr>
        <p:spPr>
          <a:ln/>
        </p:spPr>
        <p:txBody>
          <a:bodyPr/>
          <a:lstStyle>
            <a:lvl1pPr>
              <a:defRPr/>
            </a:lvl1pPr>
          </a:lstStyle>
          <a:p>
            <a:pPr>
              <a:defRPr/>
            </a:pPr>
            <a:fld id="{359E8258-DA2D-4E77-AD04-A776435ABA4E}" type="slidenum">
              <a:rPr lang="en-US"/>
              <a:pPr>
                <a:defRPr/>
              </a:pPr>
              <a:t>‹#›</a:t>
            </a:fld>
            <a:endParaRPr lang="en-US" dirty="0"/>
          </a:p>
        </p:txBody>
      </p:sp>
    </p:spTree>
    <p:extLst>
      <p:ext uri="{BB962C8B-B14F-4D97-AF65-F5344CB8AC3E}">
        <p14:creationId xmlns:p14="http://schemas.microsoft.com/office/powerpoint/2010/main" val="1322648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BE570BDB-A46E-4E1D-9660-CE75E7BDAAE7}" type="slidenum">
              <a:rPr lang="en-US"/>
              <a:pPr>
                <a:defRPr/>
              </a:pPr>
              <a:t>‹#›</a:t>
            </a:fld>
            <a:endParaRPr lang="en-US" dirty="0"/>
          </a:p>
        </p:txBody>
      </p:sp>
    </p:spTree>
    <p:extLst>
      <p:ext uri="{BB962C8B-B14F-4D97-AF65-F5344CB8AC3E}">
        <p14:creationId xmlns:p14="http://schemas.microsoft.com/office/powerpoint/2010/main" val="1879332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0D8CA422-6AFC-4829-B266-47DCBD66A001}" type="slidenum">
              <a:rPr lang="en-US"/>
              <a:pPr>
                <a:defRPr/>
              </a:pPr>
              <a:t>‹#›</a:t>
            </a:fld>
            <a:endParaRPr lang="en-US" dirty="0"/>
          </a:p>
        </p:txBody>
      </p:sp>
    </p:spTree>
    <p:extLst>
      <p:ext uri="{BB962C8B-B14F-4D97-AF65-F5344CB8AC3E}">
        <p14:creationId xmlns:p14="http://schemas.microsoft.com/office/powerpoint/2010/main" val="755607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79090"/>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0" y="304800"/>
            <a:ext cx="9144000" cy="990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smtClean="0"/>
              <a:t>Click to edit Master title style</a:t>
            </a:r>
          </a:p>
        </p:txBody>
      </p:sp>
      <p:sp>
        <p:nvSpPr>
          <p:cNvPr id="1027" name="Rectangle 4"/>
          <p:cNvSpPr>
            <a:spLocks noGrp="1" noChangeArrowheads="1"/>
          </p:cNvSpPr>
          <p:nvPr>
            <p:ph type="body" idx="1"/>
          </p:nvPr>
        </p:nvSpPr>
        <p:spPr bwMode="auto">
          <a:xfrm>
            <a:off x="685800" y="1447800"/>
            <a:ext cx="7772400" cy="426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dt" sz="half" idx="2"/>
          </p:nvPr>
        </p:nvSpPr>
        <p:spPr bwMode="auto">
          <a:xfrm>
            <a:off x="7620000" y="6553200"/>
            <a:ext cx="13716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ea typeface="ＭＳ Ｐゴシック" charset="-128"/>
              </a:defRPr>
            </a:lvl1pPr>
          </a:lstStyle>
          <a:p>
            <a:pPr>
              <a:defRPr/>
            </a:pPr>
            <a:endParaRPr lang="en-US" dirty="0"/>
          </a:p>
        </p:txBody>
      </p:sp>
      <p:sp>
        <p:nvSpPr>
          <p:cNvPr id="1030" name="Rectangle 6"/>
          <p:cNvSpPr>
            <a:spLocks noGrp="1" noChangeArrowheads="1"/>
          </p:cNvSpPr>
          <p:nvPr>
            <p:ph type="ftr" sz="quarter" idx="3"/>
          </p:nvPr>
        </p:nvSpPr>
        <p:spPr bwMode="auto">
          <a:xfrm>
            <a:off x="4495800" y="6553200"/>
            <a:ext cx="29718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ea typeface="ＭＳ Ｐゴシック" charset="-128"/>
              </a:defRPr>
            </a:lvl1pPr>
          </a:lstStyle>
          <a:p>
            <a:pPr>
              <a:defRPr/>
            </a:pPr>
            <a:endParaRPr lang="en-US" dirty="0"/>
          </a:p>
        </p:txBody>
      </p:sp>
      <p:sp>
        <p:nvSpPr>
          <p:cNvPr id="1031" name="Rectangle 7"/>
          <p:cNvSpPr>
            <a:spLocks noGrp="1" noChangeArrowheads="1"/>
          </p:cNvSpPr>
          <p:nvPr>
            <p:ph type="sldNum" sz="quarter" idx="4"/>
          </p:nvPr>
        </p:nvSpPr>
        <p:spPr bwMode="auto">
          <a:xfrm>
            <a:off x="7162800" y="6172200"/>
            <a:ext cx="18288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ea typeface="ＭＳ Ｐゴシック" charset="-128"/>
              </a:defRPr>
            </a:lvl1pPr>
          </a:lstStyle>
          <a:p>
            <a:pPr>
              <a:defRPr/>
            </a:pPr>
            <a:fld id="{FC8C6044-16B2-4578-A4E4-E62ED124D440}" type="slidenum">
              <a:rPr lang="en-US"/>
              <a:pPr>
                <a:defRPr/>
              </a:pPr>
              <a:t>‹#›</a:t>
            </a:fld>
            <a:endParaRPr lang="en-US" dirty="0"/>
          </a:p>
        </p:txBody>
      </p:sp>
      <p:pic>
        <p:nvPicPr>
          <p:cNvPr id="2" name="Picture 8"/>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9525" y="6108700"/>
            <a:ext cx="9144000" cy="749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dk2" tx1="lt1" bg2="dk1" tx2="lt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ctr" rtl="0" eaLnBrk="0" fontAlgn="base" hangingPunct="0">
        <a:spcBef>
          <a:spcPct val="0"/>
        </a:spcBef>
        <a:spcAft>
          <a:spcPct val="0"/>
        </a:spcAft>
        <a:defRPr sz="3200">
          <a:solidFill>
            <a:schemeClr val="tx2"/>
          </a:solidFill>
          <a:latin typeface="+mj-lt"/>
          <a:ea typeface="+mj-ea"/>
          <a:cs typeface="+mj-cs"/>
        </a:defRPr>
      </a:lvl1pPr>
      <a:lvl2pPr algn="ctr" rtl="0" eaLnBrk="0" fontAlgn="base" hangingPunct="0">
        <a:spcBef>
          <a:spcPct val="0"/>
        </a:spcBef>
        <a:spcAft>
          <a:spcPct val="0"/>
        </a:spcAft>
        <a:defRPr sz="3200">
          <a:solidFill>
            <a:schemeClr val="tx2"/>
          </a:solidFill>
          <a:latin typeface="Arial" pitchFamily="34" charset="0"/>
        </a:defRPr>
      </a:lvl2pPr>
      <a:lvl3pPr algn="ctr" rtl="0" eaLnBrk="0" fontAlgn="base" hangingPunct="0">
        <a:spcBef>
          <a:spcPct val="0"/>
        </a:spcBef>
        <a:spcAft>
          <a:spcPct val="0"/>
        </a:spcAft>
        <a:defRPr sz="3200">
          <a:solidFill>
            <a:schemeClr val="tx2"/>
          </a:solidFill>
          <a:latin typeface="Arial" pitchFamily="34" charset="0"/>
        </a:defRPr>
      </a:lvl3pPr>
      <a:lvl4pPr algn="ctr" rtl="0" eaLnBrk="0" fontAlgn="base" hangingPunct="0">
        <a:spcBef>
          <a:spcPct val="0"/>
        </a:spcBef>
        <a:spcAft>
          <a:spcPct val="0"/>
        </a:spcAft>
        <a:defRPr sz="3200">
          <a:solidFill>
            <a:schemeClr val="tx2"/>
          </a:solidFill>
          <a:latin typeface="Arial" pitchFamily="34" charset="0"/>
        </a:defRPr>
      </a:lvl4pPr>
      <a:lvl5pPr algn="ctr" rtl="0" eaLnBrk="0" fontAlgn="base" hangingPunct="0">
        <a:spcBef>
          <a:spcPct val="0"/>
        </a:spcBef>
        <a:spcAft>
          <a:spcPct val="0"/>
        </a:spcAft>
        <a:defRPr sz="3200">
          <a:solidFill>
            <a:schemeClr val="tx2"/>
          </a:solidFill>
          <a:latin typeface="Arial" pitchFamily="34" charset="0"/>
        </a:defRPr>
      </a:lvl5pPr>
      <a:lvl6pPr marL="457200" algn="ctr" rtl="0" fontAlgn="base">
        <a:spcBef>
          <a:spcPct val="0"/>
        </a:spcBef>
        <a:spcAft>
          <a:spcPct val="0"/>
        </a:spcAft>
        <a:defRPr sz="3200">
          <a:solidFill>
            <a:schemeClr val="tx2"/>
          </a:solidFill>
          <a:latin typeface="Arial" pitchFamily="34" charset="0"/>
        </a:defRPr>
      </a:lvl6pPr>
      <a:lvl7pPr marL="914400" algn="ctr" rtl="0" fontAlgn="base">
        <a:spcBef>
          <a:spcPct val="0"/>
        </a:spcBef>
        <a:spcAft>
          <a:spcPct val="0"/>
        </a:spcAft>
        <a:defRPr sz="3200">
          <a:solidFill>
            <a:schemeClr val="tx2"/>
          </a:solidFill>
          <a:latin typeface="Arial" pitchFamily="34" charset="0"/>
        </a:defRPr>
      </a:lvl7pPr>
      <a:lvl8pPr marL="1371600" algn="ctr" rtl="0" fontAlgn="base">
        <a:spcBef>
          <a:spcPct val="0"/>
        </a:spcBef>
        <a:spcAft>
          <a:spcPct val="0"/>
        </a:spcAft>
        <a:defRPr sz="3200">
          <a:solidFill>
            <a:schemeClr val="tx2"/>
          </a:solidFill>
          <a:latin typeface="Arial" pitchFamily="34" charset="0"/>
        </a:defRPr>
      </a:lvl8pPr>
      <a:lvl9pPr marL="1828800" algn="ctr" rtl="0" fontAlgn="base">
        <a:spcBef>
          <a:spcPct val="0"/>
        </a:spcBef>
        <a:spcAft>
          <a:spcPct val="0"/>
        </a:spcAft>
        <a:defRPr sz="3200">
          <a:solidFill>
            <a:schemeClr val="tx2"/>
          </a:solidFill>
          <a:latin typeface="Arial" pitchFamily="34" charset="0"/>
        </a:defRPr>
      </a:lvl9pPr>
    </p:titleStyle>
    <p:bodyStyle>
      <a:lvl1pPr marL="342900" indent="-230188" algn="l" rtl="0" eaLnBrk="0" fontAlgn="base" hangingPunct="0">
        <a:spcBef>
          <a:spcPct val="50000"/>
        </a:spcBef>
        <a:spcAft>
          <a:spcPct val="0"/>
        </a:spcAft>
        <a:buClr>
          <a:schemeClr val="tx2"/>
        </a:buClr>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400">
          <a:solidFill>
            <a:schemeClr val="tx1"/>
          </a:solidFill>
          <a:latin typeface="+mn-lt"/>
        </a:defRPr>
      </a:lvl2pPr>
      <a:lvl3pPr marL="1143000" indent="-166688" algn="l" rtl="0" eaLnBrk="0" fontAlgn="base" hangingPunct="0">
        <a:spcBef>
          <a:spcPct val="20000"/>
        </a:spcBef>
        <a:spcAft>
          <a:spcPct val="0"/>
        </a:spcAft>
        <a:buClr>
          <a:schemeClr val="tx2"/>
        </a:buClr>
        <a:buChar char="•"/>
        <a:defRPr sz="2000">
          <a:solidFill>
            <a:schemeClr val="tx1"/>
          </a:solidFill>
          <a:latin typeface="+mn-lt"/>
        </a:defRPr>
      </a:lvl3pPr>
      <a:lvl4pPr marL="1600200" indent="-228600" algn="l" rtl="0" eaLnBrk="0" fontAlgn="base" hangingPunct="0">
        <a:spcBef>
          <a:spcPct val="20000"/>
        </a:spcBef>
        <a:spcAft>
          <a:spcPct val="0"/>
        </a:spcAft>
        <a:buClr>
          <a:schemeClr val="tx2"/>
        </a:buClr>
        <a:buChar char="–"/>
        <a:defRPr>
          <a:solidFill>
            <a:schemeClr val="tx1"/>
          </a:solidFill>
          <a:latin typeface="+mn-lt"/>
        </a:defRPr>
      </a:lvl4pPr>
      <a:lvl5pPr marL="2057400" indent="-228600" algn="l" rtl="0" eaLnBrk="0" fontAlgn="base" hangingPunct="0">
        <a:spcBef>
          <a:spcPct val="20000"/>
        </a:spcBef>
        <a:spcAft>
          <a:spcPct val="0"/>
        </a:spcAft>
        <a:buClr>
          <a:schemeClr val="tx2"/>
        </a:buClr>
        <a:buChar char="»"/>
        <a:defRPr>
          <a:solidFill>
            <a:schemeClr val="tx1"/>
          </a:solidFill>
          <a:latin typeface="+mn-lt"/>
        </a:defRPr>
      </a:lvl5pPr>
      <a:lvl6pPr marL="2514600" indent="-228600" algn="l" rtl="0" fontAlgn="base">
        <a:spcBef>
          <a:spcPct val="20000"/>
        </a:spcBef>
        <a:spcAft>
          <a:spcPct val="0"/>
        </a:spcAft>
        <a:buClr>
          <a:schemeClr val="tx2"/>
        </a:buClr>
        <a:buChar char="»"/>
        <a:defRPr>
          <a:solidFill>
            <a:schemeClr val="tx1"/>
          </a:solidFill>
          <a:latin typeface="+mn-lt"/>
        </a:defRPr>
      </a:lvl6pPr>
      <a:lvl7pPr marL="2971800" indent="-228600" algn="l" rtl="0" fontAlgn="base">
        <a:spcBef>
          <a:spcPct val="20000"/>
        </a:spcBef>
        <a:spcAft>
          <a:spcPct val="0"/>
        </a:spcAft>
        <a:buClr>
          <a:schemeClr val="tx2"/>
        </a:buClr>
        <a:buChar char="»"/>
        <a:defRPr>
          <a:solidFill>
            <a:schemeClr val="tx1"/>
          </a:solidFill>
          <a:latin typeface="+mn-lt"/>
        </a:defRPr>
      </a:lvl7pPr>
      <a:lvl8pPr marL="3429000" indent="-228600" algn="l" rtl="0" fontAlgn="base">
        <a:spcBef>
          <a:spcPct val="20000"/>
        </a:spcBef>
        <a:spcAft>
          <a:spcPct val="0"/>
        </a:spcAft>
        <a:buClr>
          <a:schemeClr val="tx2"/>
        </a:buClr>
        <a:buChar char="»"/>
        <a:defRPr>
          <a:solidFill>
            <a:schemeClr val="tx1"/>
          </a:solidFill>
          <a:latin typeface="+mn-lt"/>
        </a:defRPr>
      </a:lvl8pPr>
      <a:lvl9pPr marL="3886200" indent="-228600" algn="l" rtl="0" fontAlgn="base">
        <a:spcBef>
          <a:spcPct val="20000"/>
        </a:spcBef>
        <a:spcAft>
          <a:spcPct val="0"/>
        </a:spcAft>
        <a:buClr>
          <a:schemeClr val="tx2"/>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5.wmf"/></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68300" y="3276600"/>
            <a:ext cx="8382000" cy="1143000"/>
          </a:xfrm>
        </p:spPr>
        <p:txBody>
          <a:bodyPr/>
          <a:lstStyle/>
          <a:p>
            <a:pPr eaLnBrk="1" hangingPunct="1"/>
            <a:r>
              <a:rPr lang="en-US" sz="3200" b="1" dirty="0" smtClean="0"/>
              <a:t>Designing Clinical Research</a:t>
            </a:r>
            <a:br>
              <a:rPr lang="en-US" sz="3200" b="1" dirty="0" smtClean="0"/>
            </a:br>
            <a:r>
              <a:rPr lang="en-US" b="1" dirty="0" smtClean="0">
                <a:solidFill>
                  <a:srgbClr val="DF6103"/>
                </a:solidFill>
                <a:effectLst>
                  <a:outerShdw blurRad="38100" dist="38100" dir="2700000" algn="tl">
                    <a:srgbClr val="000000">
                      <a:alpha val="43137"/>
                    </a:srgbClr>
                  </a:outerShdw>
                </a:effectLst>
              </a:rPr>
              <a:t>Causal Inference – </a:t>
            </a:r>
            <a:r>
              <a:rPr lang="en-US" b="1" i="1" dirty="0" smtClean="0">
                <a:solidFill>
                  <a:srgbClr val="DF6103"/>
                </a:solidFill>
                <a:effectLst>
                  <a:outerShdw blurRad="38100" dist="38100" dir="2700000" algn="tl">
                    <a:srgbClr val="000000">
                      <a:alpha val="43137"/>
                    </a:srgbClr>
                  </a:outerShdw>
                </a:effectLst>
              </a:rPr>
              <a:t>or</a:t>
            </a:r>
            <a:r>
              <a:rPr lang="en-US" b="1" dirty="0" smtClean="0">
                <a:solidFill>
                  <a:srgbClr val="DF6103"/>
                </a:solidFill>
                <a:effectLst>
                  <a:outerShdw blurRad="38100" dist="38100" dir="2700000" algn="tl">
                    <a:srgbClr val="000000">
                      <a:alpha val="43137"/>
                    </a:srgbClr>
                  </a:outerShdw>
                </a:effectLst>
              </a:rPr>
              <a:t> </a:t>
            </a:r>
            <a:r>
              <a:rPr lang="en-US" b="1" dirty="0">
                <a:solidFill>
                  <a:srgbClr val="DF6103"/>
                </a:solidFill>
                <a:effectLst>
                  <a:outerShdw blurRad="38100" dist="38100" dir="2700000" algn="tl">
                    <a:srgbClr val="000000">
                      <a:alpha val="43137"/>
                    </a:srgbClr>
                  </a:outerShdw>
                </a:effectLst>
              </a:rPr>
              <a:t/>
            </a:r>
            <a:br>
              <a:rPr lang="en-US" b="1" dirty="0">
                <a:solidFill>
                  <a:srgbClr val="DF6103"/>
                </a:solidFill>
                <a:effectLst>
                  <a:outerShdw blurRad="38100" dist="38100" dir="2700000" algn="tl">
                    <a:srgbClr val="000000">
                      <a:alpha val="43137"/>
                    </a:srgbClr>
                  </a:outerShdw>
                </a:effectLst>
              </a:rPr>
            </a:br>
            <a:r>
              <a:rPr lang="en-US" b="1" dirty="0" smtClean="0">
                <a:solidFill>
                  <a:srgbClr val="DF6103"/>
                </a:solidFill>
                <a:effectLst>
                  <a:outerShdw blurRad="38100" dist="38100" dir="2700000" algn="tl">
                    <a:srgbClr val="000000">
                      <a:alpha val="43137"/>
                    </a:srgbClr>
                  </a:outerShdw>
                </a:effectLst>
              </a:rPr>
              <a:t>Truth in the Universe</a:t>
            </a:r>
            <a:endParaRPr lang="en-US" dirty="0" smtClean="0">
              <a:solidFill>
                <a:srgbClr val="DF6103"/>
              </a:solidFill>
              <a:effectLst>
                <a:outerShdw blurRad="38100" dist="38100" dir="2700000" algn="tl">
                  <a:srgbClr val="000000">
                    <a:alpha val="43137"/>
                  </a:srgbClr>
                </a:outerShdw>
              </a:effectLst>
            </a:endParaRPr>
          </a:p>
        </p:txBody>
      </p:sp>
      <p:sp>
        <p:nvSpPr>
          <p:cNvPr id="3075" name="Rectangle 3"/>
          <p:cNvSpPr>
            <a:spLocks noGrp="1" noChangeArrowheads="1"/>
          </p:cNvSpPr>
          <p:nvPr>
            <p:ph type="subTitle" idx="1"/>
          </p:nvPr>
        </p:nvSpPr>
        <p:spPr>
          <a:xfrm>
            <a:off x="444500" y="4978400"/>
            <a:ext cx="8458200" cy="685800"/>
          </a:xfrm>
        </p:spPr>
        <p:txBody>
          <a:bodyPr/>
          <a:lstStyle/>
          <a:p>
            <a:pPr eaLnBrk="1" hangingPunct="1">
              <a:lnSpc>
                <a:spcPct val="80000"/>
              </a:lnSpc>
              <a:spcBef>
                <a:spcPct val="25000"/>
              </a:spcBef>
            </a:pPr>
            <a:r>
              <a:rPr lang="en-US" b="1" dirty="0" smtClean="0"/>
              <a:t>Deborah Grady, MD, MPH</a:t>
            </a:r>
          </a:p>
        </p:txBody>
      </p:sp>
      <p:sp>
        <p:nvSpPr>
          <p:cNvPr id="3076" name="Rectangle 4"/>
          <p:cNvSpPr>
            <a:spLocks noChangeArrowheads="1"/>
          </p:cNvSpPr>
          <p:nvPr/>
        </p:nvSpPr>
        <p:spPr bwMode="auto">
          <a:xfrm>
            <a:off x="304800" y="152400"/>
            <a:ext cx="914400" cy="914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dirty="0"/>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CASE-CONTROL STUDY</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03326332"/>
              </p:ext>
            </p:extLst>
          </p:nvPr>
        </p:nvGraphicFramePr>
        <p:xfrm>
          <a:off x="762000" y="1981200"/>
          <a:ext cx="7772400" cy="3733800"/>
        </p:xfrm>
        <a:graphic>
          <a:graphicData uri="http://schemas.openxmlformats.org/drawingml/2006/table">
            <a:tbl>
              <a:tblPr firstRow="1" bandRow="1">
                <a:tableStyleId>{0505E3EF-67EA-436B-97B2-0124C06EBD24}</a:tableStyleId>
              </a:tblPr>
              <a:tblGrid>
                <a:gridCol w="1943100"/>
                <a:gridCol w="1943100"/>
                <a:gridCol w="1943100"/>
                <a:gridCol w="1943100"/>
              </a:tblGrid>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No 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130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370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No 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870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630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gridSpan="4">
                  <a:txBody>
                    <a:bodyPr/>
                    <a:lstStyle/>
                    <a:p>
                      <a:r>
                        <a:rPr lang="en-US" sz="2800" b="1" dirty="0" smtClean="0">
                          <a:solidFill>
                            <a:schemeClr val="tx2"/>
                          </a:solidFill>
                          <a:effectLst>
                            <a:outerShdw blurRad="38100" dist="38100" dir="2700000" algn="tl">
                              <a:srgbClr val="000000">
                                <a:alpha val="43137"/>
                              </a:srgbClr>
                            </a:outerShdw>
                          </a:effectLst>
                        </a:rPr>
                        <a:t>OR = 0.25; 95% CI  0.2-0.3; p &lt; .0001</a:t>
                      </a:r>
                      <a:endParaRPr lang="en-US" sz="28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Tree>
    <p:extLst>
      <p:ext uri="{BB962C8B-B14F-4D97-AF65-F5344CB8AC3E}">
        <p14:creationId xmlns:p14="http://schemas.microsoft.com/office/powerpoint/2010/main" val="33899301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304800" y="3570404"/>
            <a:ext cx="8610600" cy="2601796"/>
            <a:chOff x="304800" y="3570404"/>
            <a:chExt cx="8610600" cy="2601796"/>
          </a:xfrm>
        </p:grpSpPr>
        <p:graphicFrame>
          <p:nvGraphicFramePr>
            <p:cNvPr id="6" name="Content Placeholder 3"/>
            <p:cNvGraphicFramePr>
              <a:graphicFrameLocks/>
            </p:cNvGraphicFramePr>
            <p:nvPr>
              <p:extLst>
                <p:ext uri="{D42A27DB-BD31-4B8C-83A1-F6EECF244321}">
                  <p14:modId xmlns:p14="http://schemas.microsoft.com/office/powerpoint/2010/main" val="498019239"/>
                </p:ext>
              </p:extLst>
            </p:nvPr>
          </p:nvGraphicFramePr>
          <p:xfrm>
            <a:off x="4648200" y="3657599"/>
            <a:ext cx="4267200" cy="2485110"/>
          </p:xfrm>
          <a:graphic>
            <a:graphicData uri="http://schemas.openxmlformats.org/drawingml/2006/table">
              <a:tbl>
                <a:tblPr firstRow="1" bandRow="1">
                  <a:tableStyleId>{0505E3EF-67EA-436B-97B2-0124C06EBD24}</a:tableStyleId>
                </a:tblPr>
                <a:tblGrid>
                  <a:gridCol w="1066800"/>
                  <a:gridCol w="1066800"/>
                  <a:gridCol w="1066800"/>
                  <a:gridCol w="1066800"/>
                </a:tblGrid>
                <a:tr h="378775">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AGE</a:t>
                        </a:r>
                        <a:r>
                          <a:rPr lang="en-US" sz="2000" baseline="0" dirty="0" smtClean="0">
                            <a:solidFill>
                              <a:schemeClr val="tx2"/>
                            </a:solidFill>
                            <a:effectLst>
                              <a:outerShdw blurRad="38100" dist="38100" dir="2700000" algn="tl">
                                <a:srgbClr val="000000">
                                  <a:alpha val="43137"/>
                                </a:srgbClr>
                              </a:outerShdw>
                            </a:effectLst>
                          </a:rPr>
                          <a:t> 65-79</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74241">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20502">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90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10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459783">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810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90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900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5978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900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59783">
                  <a:tc gridSpan="4">
                    <a:txBody>
                      <a:bodyPr/>
                      <a:lstStyle/>
                      <a:p>
                        <a:r>
                          <a:rPr lang="en-US" sz="1600" b="1" dirty="0" smtClean="0">
                            <a:solidFill>
                              <a:schemeClr val="tx2"/>
                            </a:solidFill>
                            <a:effectLst>
                              <a:outerShdw blurRad="38100" dist="38100" dir="2700000" algn="tl">
                                <a:srgbClr val="000000">
                                  <a:alpha val="43137"/>
                                </a:srgbClr>
                              </a:outerShdw>
                            </a:effectLst>
                          </a:rPr>
                          <a:t>OR = 1.0; p = .9</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1792658430"/>
                </p:ext>
              </p:extLst>
            </p:nvPr>
          </p:nvGraphicFramePr>
          <p:xfrm>
            <a:off x="304800" y="3570404"/>
            <a:ext cx="4267200" cy="2601796"/>
          </p:xfrm>
          <a:graphic>
            <a:graphicData uri="http://schemas.openxmlformats.org/drawingml/2006/table">
              <a:tbl>
                <a:tblPr firstRow="1" bandRow="1">
                  <a:tableStyleId>{0505E3EF-67EA-436B-97B2-0124C06EBD24}</a:tableStyleId>
                </a:tblPr>
                <a:tblGrid>
                  <a:gridCol w="1066800"/>
                  <a:gridCol w="1066800"/>
                  <a:gridCol w="1066800"/>
                  <a:gridCol w="1066800"/>
                </a:tblGrid>
                <a:tr h="39863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AGE 50-64</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63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24284">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40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360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400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489750">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60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540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600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89750">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900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89750">
                  <a:tc gridSpan="4">
                    <a:txBody>
                      <a:bodyPr/>
                      <a:lstStyle/>
                      <a:p>
                        <a:r>
                          <a:rPr lang="en-US" sz="1600" b="1" dirty="0" smtClean="0">
                            <a:solidFill>
                              <a:schemeClr val="tx2"/>
                            </a:solidFill>
                            <a:effectLst>
                              <a:outerShdw blurRad="38100" dist="38100" dir="2700000" algn="tl">
                                <a:srgbClr val="000000">
                                  <a:alpha val="43137"/>
                                </a:srgbClr>
                              </a:outerShdw>
                            </a:effectLst>
                          </a:rPr>
                          <a:t>OR = 1.0; p = .9</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grpSp>
      <p:sp>
        <p:nvSpPr>
          <p:cNvPr id="2" name="Title 1"/>
          <p:cNvSpPr>
            <a:spLocks noGrp="1"/>
          </p:cNvSpPr>
          <p:nvPr>
            <p:ph type="title"/>
          </p:nvPr>
        </p:nvSpPr>
        <p:spPr>
          <a:xfrm>
            <a:off x="304800" y="304800"/>
            <a:ext cx="8839200" cy="990600"/>
          </a:xfrm>
        </p:spPr>
        <p:txBody>
          <a:bodyPr/>
          <a:lstStyle/>
          <a:p>
            <a:r>
              <a:rPr lang="en-US" b="1" dirty="0" smtClean="0">
                <a:effectLst>
                  <a:outerShdw blurRad="38100" dist="38100" dir="2700000" algn="tl">
                    <a:srgbClr val="000000">
                      <a:alpha val="43137"/>
                    </a:srgbClr>
                  </a:outerShdw>
                </a:effectLst>
              </a:rPr>
              <a:t>CONFOUNDING</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64672313"/>
              </p:ext>
            </p:extLst>
          </p:nvPr>
        </p:nvGraphicFramePr>
        <p:xfrm>
          <a:off x="2438400" y="1030390"/>
          <a:ext cx="4267200" cy="2703410"/>
        </p:xfrm>
        <a:graphic>
          <a:graphicData uri="http://schemas.openxmlformats.org/drawingml/2006/table">
            <a:tbl>
              <a:tblPr firstRow="1" bandRow="1">
                <a:tableStyleId>{0505E3EF-67EA-436B-97B2-0124C06EBD24}</a:tableStyleId>
              </a:tblPr>
              <a:tblGrid>
                <a:gridCol w="1066800"/>
                <a:gridCol w="1066800"/>
                <a:gridCol w="1066800"/>
                <a:gridCol w="1066800"/>
              </a:tblGrid>
              <a:tr h="4165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ALL</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165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17274">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130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370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500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511706">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870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630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1500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5117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2000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511706">
                <a:tc gridSpan="4">
                  <a:txBody>
                    <a:bodyPr/>
                    <a:lstStyle/>
                    <a:p>
                      <a:pPr algn="l"/>
                      <a:r>
                        <a:rPr lang="en-US" sz="1600" b="1" dirty="0" smtClean="0">
                          <a:solidFill>
                            <a:schemeClr val="tx2"/>
                          </a:solidFill>
                          <a:effectLst>
                            <a:outerShdw blurRad="38100" dist="38100" dir="2700000" algn="tl">
                              <a:srgbClr val="000000">
                                <a:alpha val="43137"/>
                              </a:srgbClr>
                            </a:outerShdw>
                          </a:effectLst>
                        </a:rPr>
                        <a:t>OR = 0.25; p &lt; .0001</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Tree>
    <p:extLst>
      <p:ext uri="{BB962C8B-B14F-4D97-AF65-F5344CB8AC3E}">
        <p14:creationId xmlns:p14="http://schemas.microsoft.com/office/powerpoint/2010/main" val="1127847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CONTROLLING CONFOUNDING</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09800" y="1524000"/>
            <a:ext cx="5029200" cy="3962400"/>
          </a:xfrm>
        </p:spPr>
        <p:txBody>
          <a:bodyPr>
            <a:scene3d>
              <a:camera prst="orthographicFront"/>
              <a:lightRig rig="soft" dir="t">
                <a:rot lat="0" lon="0" rev="10800000"/>
              </a:lightRig>
            </a:scene3d>
            <a:sp3d>
              <a:bevelT w="27940" h="12700"/>
              <a:contourClr>
                <a:srgbClr val="DDDDDD"/>
              </a:contourClr>
            </a:sp3d>
          </a:bodyPr>
          <a:lstStyle/>
          <a:p>
            <a:r>
              <a:rPr lang="en-US" b="1" spc="150" dirty="0" smtClean="0">
                <a:ln w="11430"/>
                <a:solidFill>
                  <a:srgbClr val="F8F8F8"/>
                </a:solidFill>
                <a:effectLst>
                  <a:outerShdw blurRad="25400" algn="tl" rotWithShape="0">
                    <a:srgbClr val="000000">
                      <a:alpha val="43000"/>
                    </a:srgbClr>
                  </a:outerShdw>
                </a:effectLst>
              </a:rPr>
              <a:t>Design stage</a:t>
            </a:r>
          </a:p>
          <a:p>
            <a:pPr lvl="1"/>
            <a:r>
              <a:rPr lang="en-US" b="1" spc="150" dirty="0" smtClean="0">
                <a:ln w="11430"/>
                <a:solidFill>
                  <a:srgbClr val="F8F8F8"/>
                </a:solidFill>
                <a:effectLst>
                  <a:outerShdw blurRad="25400" algn="tl" rotWithShape="0">
                    <a:srgbClr val="000000">
                      <a:alpha val="43000"/>
                    </a:srgbClr>
                  </a:outerShdw>
                </a:effectLst>
              </a:rPr>
              <a:t>Matching</a:t>
            </a:r>
          </a:p>
          <a:p>
            <a:pPr lvl="1"/>
            <a:r>
              <a:rPr lang="en-US" b="1" spc="150" dirty="0" smtClean="0">
                <a:ln w="11430"/>
                <a:solidFill>
                  <a:srgbClr val="F8F8F8"/>
                </a:solidFill>
                <a:effectLst>
                  <a:outerShdw blurRad="25400" algn="tl" rotWithShape="0">
                    <a:srgbClr val="000000">
                      <a:alpha val="43000"/>
                    </a:srgbClr>
                  </a:outerShdw>
                </a:effectLst>
              </a:rPr>
              <a:t>Specification</a:t>
            </a:r>
          </a:p>
          <a:p>
            <a:pPr lvl="1"/>
            <a:r>
              <a:rPr lang="en-US" b="1" spc="150" dirty="0" smtClean="0">
                <a:ln w="11430"/>
                <a:solidFill>
                  <a:srgbClr val="F8F8F8"/>
                </a:solidFill>
                <a:effectLst>
                  <a:outerShdw blurRad="25400" algn="tl" rotWithShape="0">
                    <a:srgbClr val="000000">
                      <a:alpha val="43000"/>
                    </a:srgbClr>
                  </a:outerShdw>
                </a:effectLst>
              </a:rPr>
              <a:t>Randomization</a:t>
            </a:r>
          </a:p>
          <a:p>
            <a:r>
              <a:rPr lang="en-US" b="1" spc="150" dirty="0" smtClean="0">
                <a:ln w="11430"/>
                <a:solidFill>
                  <a:srgbClr val="F8F8F8"/>
                </a:solidFill>
                <a:effectLst>
                  <a:outerShdw blurRad="25400" algn="tl" rotWithShape="0">
                    <a:srgbClr val="000000">
                      <a:alpha val="43000"/>
                    </a:srgbClr>
                  </a:outerShdw>
                </a:effectLst>
              </a:rPr>
              <a:t>Analysis stage</a:t>
            </a:r>
          </a:p>
          <a:p>
            <a:pPr lvl="1"/>
            <a:r>
              <a:rPr lang="en-US" b="1" spc="150" dirty="0" smtClean="0">
                <a:ln w="11430"/>
                <a:solidFill>
                  <a:srgbClr val="F8F8F8"/>
                </a:solidFill>
                <a:effectLst>
                  <a:outerShdw blurRad="25400" algn="tl" rotWithShape="0">
                    <a:srgbClr val="000000">
                      <a:alpha val="43000"/>
                    </a:srgbClr>
                  </a:outerShdw>
                </a:effectLst>
              </a:rPr>
              <a:t>Stratification</a:t>
            </a:r>
          </a:p>
          <a:p>
            <a:pPr lvl="1"/>
            <a:r>
              <a:rPr lang="en-US" b="1" spc="150" dirty="0" smtClean="0">
                <a:ln w="11430"/>
                <a:solidFill>
                  <a:srgbClr val="F8F8F8"/>
                </a:solidFill>
                <a:effectLst>
                  <a:outerShdw blurRad="25400" algn="tl" rotWithShape="0">
                    <a:srgbClr val="000000">
                      <a:alpha val="43000"/>
                    </a:srgbClr>
                  </a:outerShdw>
                </a:effectLst>
              </a:rPr>
              <a:t>Multivariable modeling</a:t>
            </a:r>
            <a:endParaRPr lang="en-US" b="1" spc="150" dirty="0">
              <a:ln w="11430"/>
              <a:solidFill>
                <a:srgbClr val="F8F8F8"/>
              </a:solidFill>
              <a:effectLst>
                <a:outerShdw blurRad="25400" algn="tl" rotWithShape="0">
                  <a:srgbClr val="000000">
                    <a:alpha val="43000"/>
                  </a:srgbClr>
                </a:outerShdw>
              </a:effectLst>
            </a:endParaRPr>
          </a:p>
        </p:txBody>
      </p:sp>
    </p:spTree>
    <p:extLst>
      <p:ext uri="{BB962C8B-B14F-4D97-AF65-F5344CB8AC3E}">
        <p14:creationId xmlns:p14="http://schemas.microsoft.com/office/powerpoint/2010/main" val="17953119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219200"/>
            <a:ext cx="8686800" cy="4724400"/>
          </a:xfrm>
        </p:spPr>
        <p:txBody>
          <a:bodyPr/>
          <a:lstStyle/>
          <a:p>
            <a:r>
              <a:rPr lang="en-US" sz="2600" b="1" dirty="0" smtClean="0">
                <a:solidFill>
                  <a:schemeClr val="tx2"/>
                </a:solidFill>
                <a:effectLst>
                  <a:outerShdw blurRad="38100" dist="38100" dir="2700000" algn="tl">
                    <a:srgbClr val="000000">
                      <a:alpha val="43137"/>
                    </a:srgbClr>
                  </a:outerShdw>
                </a:effectLst>
              </a:rPr>
              <a:t>RQ</a:t>
            </a:r>
            <a:r>
              <a:rPr lang="en-US" sz="2600" dirty="0" smtClean="0">
                <a:effectLst>
                  <a:outerShdw blurRad="38100" dist="38100" dir="2700000" algn="tl">
                    <a:srgbClr val="000000">
                      <a:alpha val="43137"/>
                    </a:srgbClr>
                  </a:outerShdw>
                </a:effectLst>
              </a:rPr>
              <a:t>:</a:t>
            </a:r>
            <a:r>
              <a:rPr lang="en-US" sz="2600" dirty="0" smtClean="0"/>
              <a:t> Does estrogen therapy reduce CHD risk??</a:t>
            </a:r>
          </a:p>
          <a:p>
            <a:r>
              <a:rPr lang="en-US" sz="2600" b="1" dirty="0" smtClean="0">
                <a:solidFill>
                  <a:schemeClr val="tx2"/>
                </a:solidFill>
                <a:effectLst>
                  <a:outerShdw blurRad="38100" dist="38100" dir="2700000" algn="tl">
                    <a:srgbClr val="000000">
                      <a:alpha val="43137"/>
                    </a:srgbClr>
                  </a:outerShdw>
                </a:effectLst>
              </a:rPr>
              <a:t>Design</a:t>
            </a:r>
            <a:r>
              <a:rPr lang="en-US" sz="2600" dirty="0" smtClean="0">
                <a:effectLst>
                  <a:outerShdw blurRad="38100" dist="38100" dir="2700000" algn="tl">
                    <a:srgbClr val="000000">
                      <a:alpha val="43137"/>
                    </a:srgbClr>
                  </a:outerShdw>
                </a:effectLst>
              </a:rPr>
              <a:t>:</a:t>
            </a:r>
            <a:r>
              <a:rPr lang="en-US" sz="2600" dirty="0" smtClean="0"/>
              <a:t> Prospective cohort</a:t>
            </a:r>
          </a:p>
          <a:p>
            <a:r>
              <a:rPr lang="en-US" sz="2600" b="1" dirty="0" smtClean="0">
                <a:solidFill>
                  <a:schemeClr val="tx2"/>
                </a:solidFill>
                <a:effectLst>
                  <a:outerShdw blurRad="38100" dist="38100" dir="2700000" algn="tl">
                    <a:srgbClr val="000000">
                      <a:alpha val="43137"/>
                    </a:srgbClr>
                  </a:outerShdw>
                </a:effectLst>
              </a:rPr>
              <a:t>Subjects</a:t>
            </a:r>
            <a:r>
              <a:rPr lang="en-US" sz="2600" dirty="0" smtClean="0">
                <a:effectLst>
                  <a:outerShdw blurRad="38100" dist="38100" dir="2700000" algn="tl">
                    <a:srgbClr val="000000">
                      <a:alpha val="43137"/>
                    </a:srgbClr>
                  </a:outerShdw>
                </a:effectLst>
              </a:rPr>
              <a:t>:</a:t>
            </a:r>
            <a:r>
              <a:rPr lang="en-US" sz="2600" dirty="0" smtClean="0"/>
              <a:t> 59,337 nurses followed for 16 years</a:t>
            </a:r>
          </a:p>
          <a:p>
            <a:r>
              <a:rPr lang="en-US" sz="2600" b="1" dirty="0" smtClean="0">
                <a:solidFill>
                  <a:schemeClr val="tx2"/>
                </a:solidFill>
                <a:effectLst>
                  <a:outerShdw blurRad="38100" dist="38100" dir="2700000" algn="tl">
                    <a:srgbClr val="000000">
                      <a:alpha val="43137"/>
                    </a:srgbClr>
                  </a:outerShdw>
                </a:effectLst>
              </a:rPr>
              <a:t>Measurements</a:t>
            </a:r>
            <a:r>
              <a:rPr lang="en-US" sz="2600" dirty="0" smtClean="0">
                <a:effectLst>
                  <a:outerShdw blurRad="38100" dist="38100" dir="2700000" algn="tl">
                    <a:srgbClr val="000000">
                      <a:alpha val="43137"/>
                    </a:srgbClr>
                  </a:outerShdw>
                </a:effectLst>
              </a:rPr>
              <a:t>:</a:t>
            </a:r>
            <a:r>
              <a:rPr lang="en-US" sz="2600" dirty="0" smtClean="0"/>
              <a:t> Self-reported estrogen use; self-reported CHD events validated by chart review</a:t>
            </a:r>
          </a:p>
          <a:p>
            <a:r>
              <a:rPr lang="en-US" sz="2600" b="1" dirty="0" smtClean="0">
                <a:solidFill>
                  <a:schemeClr val="tx2"/>
                </a:solidFill>
                <a:effectLst>
                  <a:outerShdw blurRad="38100" dist="38100" dir="2700000" algn="tl">
                    <a:srgbClr val="000000">
                      <a:alpha val="43137"/>
                    </a:srgbClr>
                  </a:outerShdw>
                </a:effectLst>
              </a:rPr>
              <a:t>Analysis</a:t>
            </a:r>
            <a:r>
              <a:rPr lang="en-US" sz="2600" dirty="0" smtClean="0">
                <a:effectLst>
                  <a:outerShdw blurRad="38100" dist="38100" dir="2700000" algn="tl">
                    <a:srgbClr val="000000">
                      <a:alpha val="43137"/>
                    </a:srgbClr>
                  </a:outerShdw>
                </a:effectLst>
              </a:rPr>
              <a:t>:</a:t>
            </a:r>
            <a:r>
              <a:rPr lang="en-US" sz="2600" dirty="0" smtClean="0"/>
              <a:t> Multivariable logistic regression – age, ethnicity, education, blood pressure, diabetes, smoking, alcohol, family history of CHD and high cholesterol</a:t>
            </a:r>
            <a:endParaRPr lang="en-US" sz="2600" dirty="0"/>
          </a:p>
        </p:txBody>
      </p:sp>
    </p:spTree>
    <p:extLst>
      <p:ext uri="{BB962C8B-B14F-4D97-AF65-F5344CB8AC3E}">
        <p14:creationId xmlns:p14="http://schemas.microsoft.com/office/powerpoint/2010/main" val="36423773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38200"/>
            <a:ext cx="9144000" cy="990600"/>
          </a:xfrm>
        </p:spPr>
        <p:txBody>
          <a:bodyPr/>
          <a:lstStyle/>
          <a:p>
            <a:r>
              <a:rPr lang="en-US" b="1" dirty="0" smtClean="0">
                <a:effectLst>
                  <a:outerShdw blurRad="38100" dist="38100" dir="2700000" algn="tl">
                    <a:srgbClr val="000000">
                      <a:alpha val="43137"/>
                    </a:srgbClr>
                  </a:outerShdw>
                </a:effectLst>
              </a:rPr>
              <a:t>NURSES’ HEALTH STUDY</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85991343"/>
              </p:ext>
            </p:extLst>
          </p:nvPr>
        </p:nvGraphicFramePr>
        <p:xfrm>
          <a:off x="1206500" y="1714500"/>
          <a:ext cx="6997700" cy="3200400"/>
        </p:xfrm>
        <a:graphic>
          <a:graphicData uri="http://schemas.openxmlformats.org/drawingml/2006/table">
            <a:tbl>
              <a:tblPr firstRow="1" bandRow="1">
                <a:tableStyleId>{5C22544A-7EE6-4342-B048-85BDC9FD1C3A}</a:tableStyleId>
              </a:tblPr>
              <a:tblGrid>
                <a:gridCol w="1981200"/>
                <a:gridCol w="1259840"/>
                <a:gridCol w="1178560"/>
                <a:gridCol w="1104900"/>
                <a:gridCol w="1473200"/>
              </a:tblGrid>
              <a:tr h="1168842">
                <a:tc>
                  <a:txBody>
                    <a:bodyPr/>
                    <a:lstStyle/>
                    <a:p>
                      <a:r>
                        <a:rPr lang="en-US" sz="2400" b="1" dirty="0" smtClean="0">
                          <a:effectLst>
                            <a:outerShdw blurRad="38100" dist="38100" dir="2700000" algn="tl">
                              <a:srgbClr val="000000">
                                <a:alpha val="43137"/>
                              </a:srgbClr>
                            </a:outerShdw>
                          </a:effectLst>
                        </a:rPr>
                        <a:t>HORMONES</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c>
                  <a:txBody>
                    <a:bodyPr/>
                    <a:lstStyle/>
                    <a:p>
                      <a:r>
                        <a:rPr lang="en-US" sz="2400" b="1" dirty="0" smtClean="0">
                          <a:effectLst>
                            <a:outerShdw blurRad="38100" dist="38100" dir="2700000" algn="tl">
                              <a:srgbClr val="000000">
                                <a:alpha val="43137"/>
                              </a:srgbClr>
                            </a:outerShdw>
                          </a:effectLst>
                        </a:rPr>
                        <a:t>N</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c>
                  <a:txBody>
                    <a:bodyPr/>
                    <a:lstStyle/>
                    <a:p>
                      <a:pPr algn="ctr"/>
                      <a:r>
                        <a:rPr lang="en-US" sz="2400" b="1" dirty="0" smtClean="0">
                          <a:effectLst>
                            <a:outerShdw blurRad="38100" dist="38100" dir="2700000" algn="tl">
                              <a:srgbClr val="000000">
                                <a:alpha val="43137"/>
                              </a:srgbClr>
                            </a:outerShdw>
                          </a:effectLst>
                        </a:rPr>
                        <a:t>CHD</a:t>
                      </a:r>
                    </a:p>
                    <a:p>
                      <a:pPr algn="ctr"/>
                      <a:r>
                        <a:rPr lang="en-US" sz="2400" b="1" dirty="0" smtClean="0">
                          <a:effectLst>
                            <a:outerShdw blurRad="38100" dist="38100" dir="2700000" algn="tl">
                              <a:srgbClr val="000000">
                                <a:alpha val="43137"/>
                              </a:srgbClr>
                            </a:outerShdw>
                          </a:effectLst>
                        </a:rPr>
                        <a:t>Events</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c>
                  <a:txBody>
                    <a:bodyPr/>
                    <a:lstStyle/>
                    <a:p>
                      <a:r>
                        <a:rPr lang="en-US" sz="2400" b="1" dirty="0" smtClean="0">
                          <a:effectLst>
                            <a:outerShdw blurRad="38100" dist="38100" dir="2700000" algn="tl">
                              <a:srgbClr val="000000">
                                <a:alpha val="43137"/>
                              </a:srgbClr>
                            </a:outerShdw>
                          </a:effectLst>
                        </a:rPr>
                        <a:t>RR</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c>
                  <a:txBody>
                    <a:bodyPr/>
                    <a:lstStyle/>
                    <a:p>
                      <a:r>
                        <a:rPr lang="en-US" sz="2400" b="1" dirty="0" smtClean="0">
                          <a:effectLst>
                            <a:outerShdw blurRad="38100" dist="38100" dir="2700000" algn="tl">
                              <a:srgbClr val="000000">
                                <a:alpha val="43137"/>
                              </a:srgbClr>
                            </a:outerShdw>
                          </a:effectLst>
                        </a:rPr>
                        <a:t>p-value</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r>
              <a:tr h="677186">
                <a:tc>
                  <a:txBody>
                    <a:bodyPr/>
                    <a:lstStyle/>
                    <a:p>
                      <a:r>
                        <a:rPr lang="en-US" sz="2000" b="1" dirty="0" smtClean="0">
                          <a:solidFill>
                            <a:schemeClr val="tx1"/>
                          </a:solidFill>
                        </a:rPr>
                        <a:t>Never</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20,034</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452</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1.0</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referent</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r>
              <a:tr h="677186">
                <a:tc>
                  <a:txBody>
                    <a:bodyPr/>
                    <a:lstStyle/>
                    <a:p>
                      <a:r>
                        <a:rPr lang="en-US" sz="2000" b="1" dirty="0" smtClean="0">
                          <a:solidFill>
                            <a:schemeClr val="tx1"/>
                          </a:solidFill>
                        </a:rPr>
                        <a:t>Past</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12,503</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195</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0.8</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0.06</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r>
              <a:tr h="677186">
                <a:tc>
                  <a:txBody>
                    <a:bodyPr/>
                    <a:lstStyle/>
                    <a:p>
                      <a:r>
                        <a:rPr lang="en-US" sz="2000" b="1" dirty="0" smtClean="0">
                          <a:solidFill>
                            <a:schemeClr val="tx1"/>
                          </a:solidFill>
                        </a:rPr>
                        <a:t>Current</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14,000</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98</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0.6</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0.01</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r>
            </a:tbl>
          </a:graphicData>
        </a:graphic>
      </p:graphicFrame>
      <p:sp>
        <p:nvSpPr>
          <p:cNvPr id="5" name="TextBox 4"/>
          <p:cNvSpPr txBox="1"/>
          <p:nvPr/>
        </p:nvSpPr>
        <p:spPr>
          <a:xfrm>
            <a:off x="5029200" y="5534055"/>
            <a:ext cx="3810000" cy="400110"/>
          </a:xfrm>
          <a:prstGeom prst="rect">
            <a:avLst/>
          </a:prstGeom>
          <a:noFill/>
        </p:spPr>
        <p:txBody>
          <a:bodyPr wrap="square" rtlCol="0">
            <a:spAutoFit/>
          </a:bodyPr>
          <a:lstStyle/>
          <a:p>
            <a:pPr algn="r">
              <a:buNone/>
            </a:pPr>
            <a:r>
              <a:rPr lang="en-US" sz="2000" dirty="0" smtClean="0">
                <a:effectLst>
                  <a:outerShdw blurRad="38100" dist="38100" dir="2700000" algn="tl">
                    <a:srgbClr val="000000">
                      <a:alpha val="43137"/>
                    </a:srgbClr>
                  </a:outerShdw>
                </a:effectLst>
              </a:rPr>
              <a:t>Grodstein, NEJM, 1996</a:t>
            </a:r>
            <a:endParaRPr lang="en-US" sz="20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89231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4" name="Group 103"/>
          <p:cNvGrpSpPr/>
          <p:nvPr/>
        </p:nvGrpSpPr>
        <p:grpSpPr>
          <a:xfrm>
            <a:off x="2133600" y="228600"/>
            <a:ext cx="5803900" cy="5867018"/>
            <a:chOff x="2514600" y="64240"/>
            <a:chExt cx="6686092" cy="6367105"/>
          </a:xfrm>
        </p:grpSpPr>
        <p:sp>
          <p:nvSpPr>
            <p:cNvPr id="98" name="Rectangle 110"/>
            <p:cNvSpPr>
              <a:spLocks noChangeArrowheads="1"/>
            </p:cNvSpPr>
            <p:nvPr/>
          </p:nvSpPr>
          <p:spPr bwMode="auto">
            <a:xfrm>
              <a:off x="2514600" y="3396842"/>
              <a:ext cx="1684932" cy="200406"/>
            </a:xfrm>
            <a:prstGeom prst="rect">
              <a:avLst/>
            </a:prstGeom>
            <a:noFill/>
            <a:ln>
              <a:noFill/>
            </a:ln>
            <a:extLst/>
          </p:spPr>
          <p:txBody>
            <a:bodyPr wrap="none" lIns="0" tIns="0" rIns="0" bIns="0">
              <a:spAutoFit/>
            </a:bodyPr>
            <a:lstStyle/>
            <a:p>
              <a:pPr>
                <a:buNone/>
              </a:pPr>
              <a:r>
                <a:rPr lang="en-US" sz="1200" u="sng" dirty="0" smtClean="0">
                  <a:solidFill>
                    <a:schemeClr val="tx2"/>
                  </a:solidFill>
                  <a:effectLst>
                    <a:outerShdw blurRad="38100" dist="38100" dir="2700000" algn="tl">
                      <a:srgbClr val="000000"/>
                    </a:outerShdw>
                  </a:effectLst>
                  <a:latin typeface="Helvetica" charset="0"/>
                </a:rPr>
                <a:t>Case</a:t>
              </a:r>
              <a:r>
                <a:rPr lang="en-US" sz="1200" u="sng" dirty="0">
                  <a:solidFill>
                    <a:schemeClr val="tx2"/>
                  </a:solidFill>
                  <a:effectLst>
                    <a:outerShdw blurRad="38100" dist="38100" dir="2700000" algn="tl">
                      <a:srgbClr val="000000"/>
                    </a:outerShdw>
                  </a:effectLst>
                  <a:latin typeface="Helvetica" charset="0"/>
                </a:rPr>
                <a:t>-Control Studies</a:t>
              </a:r>
              <a:endParaRPr lang="en-US" dirty="0">
                <a:solidFill>
                  <a:schemeClr val="tx2"/>
                </a:solidFill>
                <a:effectLst>
                  <a:outerShdw blurRad="38100" dist="38100" dir="2700000" algn="tl">
                    <a:srgbClr val="000000"/>
                  </a:outerShdw>
                </a:effectLst>
              </a:endParaRPr>
            </a:p>
          </p:txBody>
        </p:sp>
        <p:sp>
          <p:nvSpPr>
            <p:cNvPr id="2" name="Line 13"/>
            <p:cNvSpPr>
              <a:spLocks noChangeShapeType="1"/>
            </p:cNvSpPr>
            <p:nvPr/>
          </p:nvSpPr>
          <p:spPr bwMode="auto">
            <a:xfrm flipV="1">
              <a:off x="3787775" y="5938838"/>
              <a:ext cx="1588" cy="3810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3" name="Line 14"/>
            <p:cNvSpPr>
              <a:spLocks noChangeShapeType="1"/>
            </p:cNvSpPr>
            <p:nvPr/>
          </p:nvSpPr>
          <p:spPr bwMode="auto">
            <a:xfrm flipV="1">
              <a:off x="5043488" y="5938838"/>
              <a:ext cx="1587" cy="3810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4" name="Line 15"/>
            <p:cNvSpPr>
              <a:spLocks noChangeShapeType="1"/>
            </p:cNvSpPr>
            <p:nvPr/>
          </p:nvSpPr>
          <p:spPr bwMode="auto">
            <a:xfrm flipV="1">
              <a:off x="6288088" y="5938838"/>
              <a:ext cx="1587" cy="3810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5" name="Line 16"/>
            <p:cNvSpPr>
              <a:spLocks noChangeShapeType="1"/>
            </p:cNvSpPr>
            <p:nvPr/>
          </p:nvSpPr>
          <p:spPr bwMode="auto">
            <a:xfrm flipV="1">
              <a:off x="7543800" y="5938838"/>
              <a:ext cx="1588" cy="3810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6" name="Line 17"/>
            <p:cNvSpPr>
              <a:spLocks noChangeShapeType="1"/>
            </p:cNvSpPr>
            <p:nvPr/>
          </p:nvSpPr>
          <p:spPr bwMode="auto">
            <a:xfrm flipV="1">
              <a:off x="6288088" y="1020763"/>
              <a:ext cx="1587" cy="4937125"/>
            </a:xfrm>
            <a:prstGeom prst="line">
              <a:avLst/>
            </a:prstGeom>
            <a:noFill/>
            <a:ln w="12700">
              <a:solidFill>
                <a:srgbClr val="FFFFFF"/>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7" name="Line 18"/>
            <p:cNvSpPr>
              <a:spLocks noChangeShapeType="1"/>
            </p:cNvSpPr>
            <p:nvPr/>
          </p:nvSpPr>
          <p:spPr bwMode="auto">
            <a:xfrm>
              <a:off x="3787775" y="5957888"/>
              <a:ext cx="3756025" cy="1587"/>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8" name="Line 19"/>
            <p:cNvSpPr>
              <a:spLocks noChangeShapeType="1"/>
            </p:cNvSpPr>
            <p:nvPr/>
          </p:nvSpPr>
          <p:spPr bwMode="auto">
            <a:xfrm flipH="1">
              <a:off x="5943600" y="5791200"/>
              <a:ext cx="76200" cy="1588"/>
            </a:xfrm>
            <a:prstGeom prst="line">
              <a:avLst/>
            </a:prstGeom>
            <a:noFill/>
            <a:ln w="12700">
              <a:solidFill>
                <a:srgbClr val="0000FF"/>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9" name="Line 20"/>
            <p:cNvSpPr>
              <a:spLocks noChangeShapeType="1"/>
            </p:cNvSpPr>
            <p:nvPr/>
          </p:nvSpPr>
          <p:spPr bwMode="auto">
            <a:xfrm flipH="1">
              <a:off x="5899150" y="5605463"/>
              <a:ext cx="752475" cy="1587"/>
            </a:xfrm>
            <a:prstGeom prst="line">
              <a:avLst/>
            </a:prstGeom>
            <a:noFill/>
            <a:ln w="12700">
              <a:solidFill>
                <a:srgbClr val="161616"/>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10" name="Line 21"/>
            <p:cNvSpPr>
              <a:spLocks noChangeShapeType="1"/>
            </p:cNvSpPr>
            <p:nvPr/>
          </p:nvSpPr>
          <p:spPr bwMode="auto">
            <a:xfrm flipH="1">
              <a:off x="4981575" y="5426075"/>
              <a:ext cx="1470025" cy="0"/>
            </a:xfrm>
            <a:prstGeom prst="line">
              <a:avLst/>
            </a:prstGeom>
            <a:noFill/>
            <a:ln w="12700">
              <a:solidFill>
                <a:srgbClr val="161616"/>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11" name="Line 22"/>
            <p:cNvSpPr>
              <a:spLocks noChangeShapeType="1"/>
            </p:cNvSpPr>
            <p:nvPr/>
          </p:nvSpPr>
          <p:spPr bwMode="auto">
            <a:xfrm flipH="1">
              <a:off x="5961063" y="5254625"/>
              <a:ext cx="503237" cy="0"/>
            </a:xfrm>
            <a:prstGeom prst="line">
              <a:avLst/>
            </a:prstGeom>
            <a:noFill/>
            <a:ln w="12700">
              <a:solidFill>
                <a:srgbClr val="161616"/>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12" name="Line 23"/>
            <p:cNvSpPr>
              <a:spLocks noChangeShapeType="1"/>
            </p:cNvSpPr>
            <p:nvPr/>
          </p:nvSpPr>
          <p:spPr bwMode="auto">
            <a:xfrm flipH="1">
              <a:off x="6011863" y="5073650"/>
              <a:ext cx="565150" cy="1588"/>
            </a:xfrm>
            <a:prstGeom prst="line">
              <a:avLst/>
            </a:prstGeom>
            <a:noFill/>
            <a:ln w="12700">
              <a:solidFill>
                <a:srgbClr val="161616"/>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13" name="Line 24"/>
            <p:cNvSpPr>
              <a:spLocks noChangeShapeType="1"/>
            </p:cNvSpPr>
            <p:nvPr/>
          </p:nvSpPr>
          <p:spPr bwMode="auto">
            <a:xfrm flipH="1">
              <a:off x="5559425" y="4902200"/>
              <a:ext cx="966788" cy="1588"/>
            </a:xfrm>
            <a:prstGeom prst="line">
              <a:avLst/>
            </a:prstGeom>
            <a:noFill/>
            <a:ln w="12700">
              <a:solidFill>
                <a:srgbClr val="161616"/>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14" name="Line 25"/>
            <p:cNvSpPr>
              <a:spLocks noChangeShapeType="1"/>
            </p:cNvSpPr>
            <p:nvPr/>
          </p:nvSpPr>
          <p:spPr bwMode="auto">
            <a:xfrm flipH="1">
              <a:off x="6011863" y="4721225"/>
              <a:ext cx="427037" cy="1588"/>
            </a:xfrm>
            <a:prstGeom prst="line">
              <a:avLst/>
            </a:prstGeom>
            <a:noFill/>
            <a:ln w="12700">
              <a:solidFill>
                <a:srgbClr val="161616"/>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15" name="Line 26"/>
            <p:cNvSpPr>
              <a:spLocks noChangeShapeType="1"/>
            </p:cNvSpPr>
            <p:nvPr/>
          </p:nvSpPr>
          <p:spPr bwMode="auto">
            <a:xfrm flipH="1">
              <a:off x="5710238" y="4549775"/>
              <a:ext cx="414337" cy="1588"/>
            </a:xfrm>
            <a:prstGeom prst="line">
              <a:avLst/>
            </a:prstGeom>
            <a:noFill/>
            <a:ln w="12700">
              <a:solidFill>
                <a:srgbClr val="161616"/>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16" name="Line 27"/>
            <p:cNvSpPr>
              <a:spLocks noChangeShapeType="1"/>
            </p:cNvSpPr>
            <p:nvPr/>
          </p:nvSpPr>
          <p:spPr bwMode="auto">
            <a:xfrm flipH="1">
              <a:off x="5421313" y="4368800"/>
              <a:ext cx="1219200" cy="1588"/>
            </a:xfrm>
            <a:prstGeom prst="line">
              <a:avLst/>
            </a:prstGeom>
            <a:noFill/>
            <a:ln w="12700">
              <a:solidFill>
                <a:srgbClr val="161616"/>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17" name="Line 28"/>
            <p:cNvSpPr>
              <a:spLocks noChangeShapeType="1"/>
            </p:cNvSpPr>
            <p:nvPr/>
          </p:nvSpPr>
          <p:spPr bwMode="auto">
            <a:xfrm flipH="1">
              <a:off x="5521325" y="4189413"/>
              <a:ext cx="917575" cy="0"/>
            </a:xfrm>
            <a:prstGeom prst="line">
              <a:avLst/>
            </a:prstGeom>
            <a:noFill/>
            <a:ln w="12700">
              <a:solidFill>
                <a:srgbClr val="161616"/>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18" name="Line 29"/>
            <p:cNvSpPr>
              <a:spLocks noChangeShapeType="1"/>
            </p:cNvSpPr>
            <p:nvPr/>
          </p:nvSpPr>
          <p:spPr bwMode="auto">
            <a:xfrm flipH="1">
              <a:off x="5634038" y="4017963"/>
              <a:ext cx="981075" cy="1587"/>
            </a:xfrm>
            <a:prstGeom prst="line">
              <a:avLst/>
            </a:prstGeom>
            <a:noFill/>
            <a:ln w="12700">
              <a:solidFill>
                <a:srgbClr val="161616"/>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19" name="Line 30"/>
            <p:cNvSpPr>
              <a:spLocks noChangeShapeType="1"/>
            </p:cNvSpPr>
            <p:nvPr/>
          </p:nvSpPr>
          <p:spPr bwMode="auto">
            <a:xfrm flipH="1">
              <a:off x="5797550" y="3836988"/>
              <a:ext cx="1357313" cy="1587"/>
            </a:xfrm>
            <a:prstGeom prst="line">
              <a:avLst/>
            </a:prstGeom>
            <a:noFill/>
            <a:ln w="12700">
              <a:solidFill>
                <a:srgbClr val="161616"/>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20" name="Line 31"/>
            <p:cNvSpPr>
              <a:spLocks noChangeShapeType="1"/>
            </p:cNvSpPr>
            <p:nvPr/>
          </p:nvSpPr>
          <p:spPr bwMode="auto">
            <a:xfrm flipH="1">
              <a:off x="5886450" y="3665538"/>
              <a:ext cx="741363" cy="1587"/>
            </a:xfrm>
            <a:prstGeom prst="line">
              <a:avLst/>
            </a:prstGeom>
            <a:noFill/>
            <a:ln w="12700">
              <a:solidFill>
                <a:srgbClr val="161616"/>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21" name="Line 32"/>
            <p:cNvSpPr>
              <a:spLocks noChangeShapeType="1"/>
            </p:cNvSpPr>
            <p:nvPr/>
          </p:nvSpPr>
          <p:spPr bwMode="auto">
            <a:xfrm flipH="1">
              <a:off x="5621338" y="3313113"/>
              <a:ext cx="252412" cy="1587"/>
            </a:xfrm>
            <a:prstGeom prst="line">
              <a:avLst/>
            </a:prstGeom>
            <a:noFill/>
            <a:ln w="12700">
              <a:solidFill>
                <a:srgbClr val="161616"/>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22" name="Line 33"/>
            <p:cNvSpPr>
              <a:spLocks noChangeShapeType="1"/>
            </p:cNvSpPr>
            <p:nvPr/>
          </p:nvSpPr>
          <p:spPr bwMode="auto">
            <a:xfrm flipH="1">
              <a:off x="5722938" y="3133725"/>
              <a:ext cx="552450" cy="0"/>
            </a:xfrm>
            <a:prstGeom prst="line">
              <a:avLst/>
            </a:prstGeom>
            <a:noFill/>
            <a:ln w="12700">
              <a:solidFill>
                <a:srgbClr val="161616"/>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23" name="Line 34"/>
            <p:cNvSpPr>
              <a:spLocks noChangeShapeType="1"/>
            </p:cNvSpPr>
            <p:nvPr/>
          </p:nvSpPr>
          <p:spPr bwMode="auto">
            <a:xfrm flipH="1">
              <a:off x="5634038" y="2962275"/>
              <a:ext cx="541337" cy="0"/>
            </a:xfrm>
            <a:prstGeom prst="line">
              <a:avLst/>
            </a:prstGeom>
            <a:noFill/>
            <a:ln w="12700">
              <a:solidFill>
                <a:srgbClr val="161616"/>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24" name="Line 35"/>
            <p:cNvSpPr>
              <a:spLocks noChangeShapeType="1"/>
            </p:cNvSpPr>
            <p:nvPr/>
          </p:nvSpPr>
          <p:spPr bwMode="auto">
            <a:xfrm flipH="1">
              <a:off x="6375400" y="2609850"/>
              <a:ext cx="541338" cy="1588"/>
            </a:xfrm>
            <a:prstGeom prst="line">
              <a:avLst/>
            </a:prstGeom>
            <a:noFill/>
            <a:ln w="12700">
              <a:solidFill>
                <a:srgbClr val="161616"/>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25" name="Line 36"/>
            <p:cNvSpPr>
              <a:spLocks noChangeShapeType="1"/>
            </p:cNvSpPr>
            <p:nvPr/>
          </p:nvSpPr>
          <p:spPr bwMode="auto">
            <a:xfrm flipH="1">
              <a:off x="5295900" y="2428875"/>
              <a:ext cx="928688" cy="1588"/>
            </a:xfrm>
            <a:prstGeom prst="line">
              <a:avLst/>
            </a:prstGeom>
            <a:noFill/>
            <a:ln w="12700">
              <a:solidFill>
                <a:srgbClr val="161616"/>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26" name="Line 37"/>
            <p:cNvSpPr>
              <a:spLocks noChangeShapeType="1"/>
            </p:cNvSpPr>
            <p:nvPr/>
          </p:nvSpPr>
          <p:spPr bwMode="auto">
            <a:xfrm flipH="1">
              <a:off x="5634038" y="2247900"/>
              <a:ext cx="717550" cy="1588"/>
            </a:xfrm>
            <a:prstGeom prst="line">
              <a:avLst/>
            </a:prstGeom>
            <a:noFill/>
            <a:ln w="12700">
              <a:solidFill>
                <a:srgbClr val="161616"/>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27" name="Line 38"/>
            <p:cNvSpPr>
              <a:spLocks noChangeShapeType="1"/>
            </p:cNvSpPr>
            <p:nvPr/>
          </p:nvSpPr>
          <p:spPr bwMode="auto">
            <a:xfrm flipH="1">
              <a:off x="6011863" y="2076450"/>
              <a:ext cx="565150" cy="1588"/>
            </a:xfrm>
            <a:prstGeom prst="line">
              <a:avLst/>
            </a:prstGeom>
            <a:noFill/>
            <a:ln w="12700">
              <a:solidFill>
                <a:srgbClr val="161616"/>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28" name="Line 39"/>
            <p:cNvSpPr>
              <a:spLocks noChangeShapeType="1"/>
            </p:cNvSpPr>
            <p:nvPr/>
          </p:nvSpPr>
          <p:spPr bwMode="auto">
            <a:xfrm flipH="1">
              <a:off x="5797550" y="1897063"/>
              <a:ext cx="641350" cy="0"/>
            </a:xfrm>
            <a:prstGeom prst="line">
              <a:avLst/>
            </a:prstGeom>
            <a:noFill/>
            <a:ln w="12700">
              <a:solidFill>
                <a:srgbClr val="161616"/>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29" name="Line 40"/>
            <p:cNvSpPr>
              <a:spLocks noChangeShapeType="1"/>
            </p:cNvSpPr>
            <p:nvPr/>
          </p:nvSpPr>
          <p:spPr bwMode="auto">
            <a:xfrm flipH="1">
              <a:off x="4541838" y="1725613"/>
              <a:ext cx="1519237" cy="0"/>
            </a:xfrm>
            <a:prstGeom prst="line">
              <a:avLst/>
            </a:prstGeom>
            <a:noFill/>
            <a:ln w="12700">
              <a:solidFill>
                <a:srgbClr val="161616"/>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30" name="Line 41"/>
            <p:cNvSpPr>
              <a:spLocks noChangeShapeType="1"/>
            </p:cNvSpPr>
            <p:nvPr/>
          </p:nvSpPr>
          <p:spPr bwMode="auto">
            <a:xfrm flipH="1">
              <a:off x="5973763" y="1544638"/>
              <a:ext cx="227012" cy="1587"/>
            </a:xfrm>
            <a:prstGeom prst="line">
              <a:avLst/>
            </a:prstGeom>
            <a:noFill/>
            <a:ln w="12700">
              <a:solidFill>
                <a:srgbClr val="161616"/>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31" name="Line 42"/>
            <p:cNvSpPr>
              <a:spLocks noChangeShapeType="1"/>
            </p:cNvSpPr>
            <p:nvPr/>
          </p:nvSpPr>
          <p:spPr bwMode="auto">
            <a:xfrm flipH="1">
              <a:off x="5899150" y="1373188"/>
              <a:ext cx="338138" cy="1587"/>
            </a:xfrm>
            <a:prstGeom prst="line">
              <a:avLst/>
            </a:prstGeom>
            <a:noFill/>
            <a:ln w="12700">
              <a:solidFill>
                <a:srgbClr val="161616"/>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32" name="Line 43"/>
            <p:cNvSpPr>
              <a:spLocks noChangeShapeType="1"/>
            </p:cNvSpPr>
            <p:nvPr/>
          </p:nvSpPr>
          <p:spPr bwMode="auto">
            <a:xfrm flipH="1">
              <a:off x="6111875" y="1192213"/>
              <a:ext cx="138113" cy="1587"/>
            </a:xfrm>
            <a:prstGeom prst="line">
              <a:avLst/>
            </a:prstGeom>
            <a:noFill/>
            <a:ln w="12700">
              <a:solidFill>
                <a:srgbClr val="161616"/>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33" name="Line 44"/>
            <p:cNvSpPr>
              <a:spLocks noChangeShapeType="1"/>
            </p:cNvSpPr>
            <p:nvPr/>
          </p:nvSpPr>
          <p:spPr bwMode="auto">
            <a:xfrm flipH="1">
              <a:off x="5835650" y="1020763"/>
              <a:ext cx="352425" cy="1587"/>
            </a:xfrm>
            <a:prstGeom prst="line">
              <a:avLst/>
            </a:prstGeom>
            <a:noFill/>
            <a:ln w="12700">
              <a:solidFill>
                <a:srgbClr val="161616"/>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35" name="Rectangle 46"/>
            <p:cNvSpPr>
              <a:spLocks noChangeArrowheads="1"/>
            </p:cNvSpPr>
            <p:nvPr/>
          </p:nvSpPr>
          <p:spPr bwMode="auto">
            <a:xfrm>
              <a:off x="6254750" y="5470050"/>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36" name="Rectangle 47"/>
            <p:cNvSpPr>
              <a:spLocks noChangeArrowheads="1"/>
            </p:cNvSpPr>
            <p:nvPr/>
          </p:nvSpPr>
          <p:spPr bwMode="auto">
            <a:xfrm>
              <a:off x="5678488" y="5284819"/>
              <a:ext cx="72409" cy="233808"/>
            </a:xfrm>
            <a:prstGeom prst="rect">
              <a:avLst/>
            </a:prstGeom>
            <a:noFill/>
            <a:ln>
              <a:noFill/>
            </a:ln>
            <a:extLst/>
          </p:spPr>
          <p:txBody>
            <a:bodyPr wrap="non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37" name="Rectangle 48"/>
            <p:cNvSpPr>
              <a:spLocks noChangeArrowheads="1"/>
            </p:cNvSpPr>
            <p:nvPr/>
          </p:nvSpPr>
          <p:spPr bwMode="auto">
            <a:xfrm>
              <a:off x="6181724" y="5123807"/>
              <a:ext cx="72409" cy="233808"/>
            </a:xfrm>
            <a:prstGeom prst="rect">
              <a:avLst/>
            </a:prstGeom>
            <a:noFill/>
            <a:ln>
              <a:noFill/>
            </a:ln>
            <a:extLst/>
          </p:spPr>
          <p:txBody>
            <a:bodyPr wrap="non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38" name="Rectangle 49"/>
            <p:cNvSpPr>
              <a:spLocks noChangeArrowheads="1"/>
            </p:cNvSpPr>
            <p:nvPr/>
          </p:nvSpPr>
          <p:spPr bwMode="auto">
            <a:xfrm>
              <a:off x="6267451" y="4947763"/>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39" name="Rectangle 50"/>
            <p:cNvSpPr>
              <a:spLocks noChangeArrowheads="1"/>
            </p:cNvSpPr>
            <p:nvPr/>
          </p:nvSpPr>
          <p:spPr bwMode="auto">
            <a:xfrm>
              <a:off x="6029325" y="4771381"/>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0" name="Rectangle 51"/>
            <p:cNvSpPr>
              <a:spLocks noChangeArrowheads="1"/>
            </p:cNvSpPr>
            <p:nvPr/>
          </p:nvSpPr>
          <p:spPr bwMode="auto">
            <a:xfrm>
              <a:off x="6142038" y="4590744"/>
              <a:ext cx="72409" cy="233808"/>
            </a:xfrm>
            <a:prstGeom prst="rect">
              <a:avLst/>
            </a:prstGeom>
            <a:noFill/>
            <a:ln>
              <a:noFill/>
            </a:ln>
            <a:extLst/>
          </p:spPr>
          <p:txBody>
            <a:bodyPr wrap="non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1" name="Rectangle 52"/>
            <p:cNvSpPr>
              <a:spLocks noChangeArrowheads="1"/>
            </p:cNvSpPr>
            <p:nvPr/>
          </p:nvSpPr>
          <p:spPr bwMode="auto">
            <a:xfrm>
              <a:off x="5892799" y="4429731"/>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2" name="Rectangle 53"/>
            <p:cNvSpPr>
              <a:spLocks noChangeArrowheads="1"/>
            </p:cNvSpPr>
            <p:nvPr/>
          </p:nvSpPr>
          <p:spPr bwMode="auto">
            <a:xfrm>
              <a:off x="6005513" y="4244500"/>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3" name="Rectangle 54"/>
            <p:cNvSpPr>
              <a:spLocks noChangeArrowheads="1"/>
            </p:cNvSpPr>
            <p:nvPr/>
          </p:nvSpPr>
          <p:spPr bwMode="auto">
            <a:xfrm>
              <a:off x="5940425" y="4066532"/>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4" name="Rectangle 55"/>
            <p:cNvSpPr>
              <a:spLocks noChangeArrowheads="1"/>
            </p:cNvSpPr>
            <p:nvPr/>
          </p:nvSpPr>
          <p:spPr bwMode="auto">
            <a:xfrm>
              <a:off x="6142038" y="3891737"/>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5" name="Rectangle 56"/>
            <p:cNvSpPr>
              <a:spLocks noChangeArrowheads="1"/>
            </p:cNvSpPr>
            <p:nvPr/>
          </p:nvSpPr>
          <p:spPr bwMode="auto">
            <a:xfrm>
              <a:off x="6407150" y="3711099"/>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6" name="Rectangle 57"/>
            <p:cNvSpPr>
              <a:spLocks noChangeArrowheads="1"/>
            </p:cNvSpPr>
            <p:nvPr/>
          </p:nvSpPr>
          <p:spPr bwMode="auto">
            <a:xfrm>
              <a:off x="6230938" y="3539312"/>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7" name="Rectangle 58"/>
            <p:cNvSpPr>
              <a:spLocks noChangeArrowheads="1"/>
            </p:cNvSpPr>
            <p:nvPr/>
          </p:nvSpPr>
          <p:spPr bwMode="auto">
            <a:xfrm>
              <a:off x="5729288" y="3193069"/>
              <a:ext cx="72409" cy="233808"/>
            </a:xfrm>
            <a:prstGeom prst="rect">
              <a:avLst/>
            </a:prstGeom>
            <a:noFill/>
            <a:ln>
              <a:noFill/>
            </a:ln>
            <a:extLst/>
          </p:spPr>
          <p:txBody>
            <a:bodyPr wrap="non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8" name="Rectangle 59"/>
            <p:cNvSpPr>
              <a:spLocks noChangeArrowheads="1"/>
            </p:cNvSpPr>
            <p:nvPr/>
          </p:nvSpPr>
          <p:spPr bwMode="auto">
            <a:xfrm>
              <a:off x="5982043" y="3012430"/>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9" name="Rectangle 60"/>
            <p:cNvSpPr>
              <a:spLocks noChangeArrowheads="1"/>
            </p:cNvSpPr>
            <p:nvPr/>
          </p:nvSpPr>
          <p:spPr bwMode="auto">
            <a:xfrm>
              <a:off x="5878170" y="2843649"/>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0" name="Rectangle 61"/>
            <p:cNvSpPr>
              <a:spLocks noChangeArrowheads="1"/>
            </p:cNvSpPr>
            <p:nvPr/>
          </p:nvSpPr>
          <p:spPr bwMode="auto">
            <a:xfrm>
              <a:off x="6619875" y="2486631"/>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1" name="Rectangle 62"/>
            <p:cNvSpPr>
              <a:spLocks noChangeArrowheads="1"/>
            </p:cNvSpPr>
            <p:nvPr/>
          </p:nvSpPr>
          <p:spPr bwMode="auto">
            <a:xfrm>
              <a:off x="5729288" y="2302650"/>
              <a:ext cx="52668" cy="233808"/>
            </a:xfrm>
            <a:prstGeom prst="rect">
              <a:avLst/>
            </a:prstGeom>
            <a:noFill/>
            <a:ln>
              <a:noFill/>
            </a:ln>
            <a:extLst/>
          </p:spPr>
          <p:txBody>
            <a:bodyPr wrap="squar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2" name="Rectangle 63"/>
            <p:cNvSpPr>
              <a:spLocks noChangeArrowheads="1"/>
            </p:cNvSpPr>
            <p:nvPr/>
          </p:nvSpPr>
          <p:spPr bwMode="auto">
            <a:xfrm>
              <a:off x="5973307" y="2123599"/>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3" name="Rectangle 64"/>
            <p:cNvSpPr>
              <a:spLocks noChangeArrowheads="1"/>
            </p:cNvSpPr>
            <p:nvPr/>
          </p:nvSpPr>
          <p:spPr bwMode="auto">
            <a:xfrm>
              <a:off x="6267451" y="2016125"/>
              <a:ext cx="0" cy="467614"/>
            </a:xfrm>
            <a:prstGeom prst="rect">
              <a:avLst/>
            </a:prstGeom>
            <a:noFill/>
            <a:ln>
              <a:noFill/>
            </a:ln>
            <a:extLst/>
          </p:spPr>
          <p:txBody>
            <a:bodyPr wrap="none" lIns="0" tIns="0" rIns="0" bIns="0">
              <a:spAutoFit/>
            </a:bodyPr>
            <a:lstStyle/>
            <a:p>
              <a:pPr>
                <a:buNone/>
              </a:pPr>
              <a:endParaRPr lang="en-US" dirty="0">
                <a:effectLst>
                  <a:outerShdw blurRad="38100" dist="38100" dir="2700000" algn="tl">
                    <a:srgbClr val="000000"/>
                  </a:outerShdw>
                </a:effectLst>
              </a:endParaRPr>
            </a:p>
          </p:txBody>
        </p:sp>
        <p:sp>
          <p:nvSpPr>
            <p:cNvPr id="54" name="Rectangle 65"/>
            <p:cNvSpPr>
              <a:spLocks noChangeArrowheads="1"/>
            </p:cNvSpPr>
            <p:nvPr/>
          </p:nvSpPr>
          <p:spPr bwMode="auto">
            <a:xfrm>
              <a:off x="6109383" y="1771174"/>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5" name="Rectangle 66"/>
            <p:cNvSpPr>
              <a:spLocks noChangeArrowheads="1"/>
            </p:cNvSpPr>
            <p:nvPr/>
          </p:nvSpPr>
          <p:spPr bwMode="auto">
            <a:xfrm>
              <a:off x="5282304" y="1600990"/>
              <a:ext cx="52668" cy="233808"/>
            </a:xfrm>
            <a:prstGeom prst="rect">
              <a:avLst/>
            </a:prstGeom>
            <a:noFill/>
            <a:ln>
              <a:noFill/>
            </a:ln>
            <a:extLst/>
          </p:spPr>
          <p:txBody>
            <a:bodyPr wrap="squar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6" name="Rectangle 67"/>
            <p:cNvSpPr>
              <a:spLocks noChangeArrowheads="1"/>
            </p:cNvSpPr>
            <p:nvPr/>
          </p:nvSpPr>
          <p:spPr bwMode="auto">
            <a:xfrm>
              <a:off x="6074124" y="1418749"/>
              <a:ext cx="52668" cy="233808"/>
            </a:xfrm>
            <a:prstGeom prst="rect">
              <a:avLst/>
            </a:prstGeom>
            <a:noFill/>
            <a:ln>
              <a:noFill/>
            </a:ln>
            <a:extLst/>
          </p:spPr>
          <p:txBody>
            <a:bodyPr wrap="squar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7" name="Rectangle 68"/>
            <p:cNvSpPr>
              <a:spLocks noChangeArrowheads="1"/>
            </p:cNvSpPr>
            <p:nvPr/>
          </p:nvSpPr>
          <p:spPr bwMode="auto">
            <a:xfrm>
              <a:off x="6051257" y="1245375"/>
              <a:ext cx="52668" cy="233808"/>
            </a:xfrm>
            <a:prstGeom prst="rect">
              <a:avLst/>
            </a:prstGeom>
            <a:noFill/>
            <a:ln>
              <a:noFill/>
            </a:ln>
            <a:extLst/>
          </p:spPr>
          <p:txBody>
            <a:bodyPr wrap="squar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8" name="Rectangle 69"/>
            <p:cNvSpPr>
              <a:spLocks noChangeArrowheads="1"/>
            </p:cNvSpPr>
            <p:nvPr/>
          </p:nvSpPr>
          <p:spPr bwMode="auto">
            <a:xfrm flipH="1">
              <a:off x="6141477" y="1058530"/>
              <a:ext cx="52668" cy="233808"/>
            </a:xfrm>
            <a:prstGeom prst="rect">
              <a:avLst/>
            </a:prstGeom>
            <a:noFill/>
            <a:ln>
              <a:noFill/>
            </a:ln>
            <a:extLst/>
          </p:spPr>
          <p:txBody>
            <a:bodyPr wrap="squar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9" name="Rectangle 70"/>
            <p:cNvSpPr>
              <a:spLocks noChangeArrowheads="1"/>
            </p:cNvSpPr>
            <p:nvPr/>
          </p:nvSpPr>
          <p:spPr bwMode="auto">
            <a:xfrm>
              <a:off x="5967372" y="888546"/>
              <a:ext cx="52668" cy="233808"/>
            </a:xfrm>
            <a:prstGeom prst="rect">
              <a:avLst/>
            </a:prstGeom>
            <a:noFill/>
            <a:ln>
              <a:noFill/>
            </a:ln>
            <a:extLst/>
          </p:spPr>
          <p:txBody>
            <a:bodyPr wrap="squar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60" name="Rectangle 71"/>
            <p:cNvSpPr>
              <a:spLocks noChangeArrowheads="1"/>
            </p:cNvSpPr>
            <p:nvPr/>
          </p:nvSpPr>
          <p:spPr bwMode="auto">
            <a:xfrm>
              <a:off x="2557489" y="5688014"/>
              <a:ext cx="1960893" cy="200406"/>
            </a:xfrm>
            <a:prstGeom prst="rect">
              <a:avLst/>
            </a:prstGeom>
            <a:noFill/>
            <a:ln>
              <a:noFill/>
            </a:ln>
            <a:extLst/>
          </p:spPr>
          <p:txBody>
            <a:bodyPr wrap="none" lIns="0" tIns="0" rIns="0" bIns="0">
              <a:spAutoFit/>
            </a:bodyPr>
            <a:lstStyle/>
            <a:p>
              <a:pPr>
                <a:buNone/>
              </a:pPr>
              <a:r>
                <a:rPr lang="en-US" sz="1200" b="1" dirty="0" smtClean="0">
                  <a:solidFill>
                    <a:schemeClr val="tx2"/>
                  </a:solidFill>
                  <a:effectLst>
                    <a:outerShdw blurRad="38100" dist="38100" dir="2700000" algn="tl">
                      <a:srgbClr val="000000"/>
                    </a:outerShdw>
                  </a:effectLst>
                  <a:latin typeface="Helvetica" charset="0"/>
                </a:rPr>
                <a:t>Summary Relative Risk</a:t>
              </a:r>
              <a:endParaRPr lang="en-US" b="1" dirty="0">
                <a:solidFill>
                  <a:schemeClr val="tx2"/>
                </a:solidFill>
                <a:effectLst>
                  <a:outerShdw blurRad="38100" dist="38100" dir="2700000" algn="tl">
                    <a:srgbClr val="000000"/>
                  </a:outerShdw>
                </a:effectLst>
              </a:endParaRPr>
            </a:p>
          </p:txBody>
        </p:sp>
        <p:sp>
          <p:nvSpPr>
            <p:cNvPr id="61" name="Rectangle 72"/>
            <p:cNvSpPr>
              <a:spLocks noChangeArrowheads="1"/>
            </p:cNvSpPr>
            <p:nvPr/>
          </p:nvSpPr>
          <p:spPr bwMode="auto">
            <a:xfrm>
              <a:off x="2725738" y="5516564"/>
              <a:ext cx="136015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Rosenberg, 1976</a:t>
              </a:r>
              <a:endParaRPr lang="en-US" dirty="0">
                <a:effectLst>
                  <a:outerShdw blurRad="38100" dist="38100" dir="2700000" algn="tl">
                    <a:srgbClr val="000000"/>
                  </a:outerShdw>
                </a:effectLst>
              </a:endParaRPr>
            </a:p>
          </p:txBody>
        </p:sp>
        <p:sp>
          <p:nvSpPr>
            <p:cNvPr id="62" name="Rectangle 73"/>
            <p:cNvSpPr>
              <a:spLocks noChangeArrowheads="1"/>
            </p:cNvSpPr>
            <p:nvPr/>
          </p:nvSpPr>
          <p:spPr bwMode="auto">
            <a:xfrm>
              <a:off x="2725738" y="5334001"/>
              <a:ext cx="101520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Talbott, 1977</a:t>
              </a:r>
              <a:endParaRPr lang="en-US" dirty="0">
                <a:effectLst>
                  <a:outerShdw blurRad="38100" dist="38100" dir="2700000" algn="tl">
                    <a:srgbClr val="000000"/>
                  </a:outerShdw>
                </a:effectLst>
              </a:endParaRPr>
            </a:p>
          </p:txBody>
        </p:sp>
        <p:sp>
          <p:nvSpPr>
            <p:cNvPr id="63" name="Rectangle 74"/>
            <p:cNvSpPr>
              <a:spLocks noChangeArrowheads="1"/>
            </p:cNvSpPr>
            <p:nvPr/>
          </p:nvSpPr>
          <p:spPr bwMode="auto">
            <a:xfrm>
              <a:off x="2725738" y="5164138"/>
              <a:ext cx="1002303"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Pfeffer, 1978</a:t>
              </a:r>
              <a:endParaRPr lang="en-US" dirty="0">
                <a:effectLst>
                  <a:outerShdw blurRad="38100" dist="38100" dir="2700000" algn="tl">
                    <a:srgbClr val="000000"/>
                  </a:outerShdw>
                </a:effectLst>
              </a:endParaRPr>
            </a:p>
          </p:txBody>
        </p:sp>
        <p:sp>
          <p:nvSpPr>
            <p:cNvPr id="64" name="Rectangle 75"/>
            <p:cNvSpPr>
              <a:spLocks noChangeArrowheads="1"/>
            </p:cNvSpPr>
            <p:nvPr/>
          </p:nvSpPr>
          <p:spPr bwMode="auto">
            <a:xfrm>
              <a:off x="2725738" y="4981575"/>
              <a:ext cx="136015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Rosenberg, 1980</a:t>
              </a:r>
              <a:endParaRPr lang="en-US" dirty="0">
                <a:effectLst>
                  <a:outerShdw blurRad="38100" dist="38100" dir="2700000" algn="tl">
                    <a:srgbClr val="000000"/>
                  </a:outerShdw>
                </a:effectLst>
              </a:endParaRPr>
            </a:p>
          </p:txBody>
        </p:sp>
        <p:sp>
          <p:nvSpPr>
            <p:cNvPr id="65" name="Rectangle 76"/>
            <p:cNvSpPr>
              <a:spLocks noChangeArrowheads="1"/>
            </p:cNvSpPr>
            <p:nvPr/>
          </p:nvSpPr>
          <p:spPr bwMode="auto">
            <a:xfrm>
              <a:off x="2725738" y="4811715"/>
              <a:ext cx="955993"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Adam, 1981</a:t>
              </a:r>
              <a:endParaRPr lang="en-US" dirty="0">
                <a:effectLst>
                  <a:outerShdw blurRad="38100" dist="38100" dir="2700000" algn="tl">
                    <a:srgbClr val="000000"/>
                  </a:outerShdw>
                </a:effectLst>
              </a:endParaRPr>
            </a:p>
          </p:txBody>
        </p:sp>
        <p:sp>
          <p:nvSpPr>
            <p:cNvPr id="66" name="Rectangle 77"/>
            <p:cNvSpPr>
              <a:spLocks noChangeArrowheads="1"/>
            </p:cNvSpPr>
            <p:nvPr/>
          </p:nvSpPr>
          <p:spPr bwMode="auto">
            <a:xfrm>
              <a:off x="2725738" y="4630739"/>
              <a:ext cx="847704"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Bain, 1981</a:t>
              </a:r>
              <a:endParaRPr lang="en-US" dirty="0">
                <a:effectLst>
                  <a:outerShdw blurRad="38100" dist="38100" dir="2700000" algn="tl">
                    <a:srgbClr val="000000"/>
                  </a:outerShdw>
                </a:effectLst>
              </a:endParaRPr>
            </a:p>
          </p:txBody>
        </p:sp>
        <p:sp>
          <p:nvSpPr>
            <p:cNvPr id="67" name="Rectangle 78"/>
            <p:cNvSpPr>
              <a:spLocks noChangeArrowheads="1"/>
            </p:cNvSpPr>
            <p:nvPr/>
          </p:nvSpPr>
          <p:spPr bwMode="auto">
            <a:xfrm>
              <a:off x="2725738" y="4459289"/>
              <a:ext cx="896784"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Ross, 1981</a:t>
              </a:r>
              <a:endParaRPr lang="en-US" dirty="0">
                <a:effectLst>
                  <a:outerShdw blurRad="38100" dist="38100" dir="2700000" algn="tl">
                    <a:srgbClr val="000000"/>
                  </a:outerShdw>
                </a:effectLst>
              </a:endParaRPr>
            </a:p>
          </p:txBody>
        </p:sp>
        <p:sp>
          <p:nvSpPr>
            <p:cNvPr id="68" name="Rectangle 79"/>
            <p:cNvSpPr>
              <a:spLocks noChangeArrowheads="1"/>
            </p:cNvSpPr>
            <p:nvPr/>
          </p:nvSpPr>
          <p:spPr bwMode="auto">
            <a:xfrm>
              <a:off x="2725738" y="4279900"/>
              <a:ext cx="926388"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Szklo, 1984</a:t>
              </a:r>
              <a:endParaRPr lang="en-US" dirty="0">
                <a:effectLst>
                  <a:outerShdw blurRad="38100" dist="38100" dir="2700000" algn="tl">
                    <a:srgbClr val="000000"/>
                  </a:outerShdw>
                </a:effectLst>
              </a:endParaRPr>
            </a:p>
          </p:txBody>
        </p:sp>
        <p:sp>
          <p:nvSpPr>
            <p:cNvPr id="69" name="Rectangle 80"/>
            <p:cNvSpPr>
              <a:spLocks noChangeArrowheads="1"/>
            </p:cNvSpPr>
            <p:nvPr/>
          </p:nvSpPr>
          <p:spPr bwMode="auto">
            <a:xfrm>
              <a:off x="2725738" y="4098925"/>
              <a:ext cx="965947"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Beard, 1989</a:t>
              </a:r>
              <a:endParaRPr lang="en-US" dirty="0">
                <a:effectLst>
                  <a:outerShdw blurRad="38100" dist="38100" dir="2700000" algn="tl">
                    <a:srgbClr val="000000"/>
                  </a:outerShdw>
                </a:effectLst>
              </a:endParaRPr>
            </a:p>
          </p:txBody>
        </p:sp>
        <p:sp>
          <p:nvSpPr>
            <p:cNvPr id="70" name="Rectangle 81"/>
            <p:cNvSpPr>
              <a:spLocks noChangeArrowheads="1"/>
            </p:cNvSpPr>
            <p:nvPr/>
          </p:nvSpPr>
          <p:spPr bwMode="auto">
            <a:xfrm>
              <a:off x="2725738" y="3927476"/>
              <a:ext cx="877048" cy="200406"/>
            </a:xfrm>
            <a:prstGeom prst="rect">
              <a:avLst/>
            </a:prstGeom>
            <a:noFill/>
            <a:ln>
              <a:noFill/>
            </a:ln>
            <a:extLst/>
          </p:spPr>
          <p:txBody>
            <a:bodyPr wrap="none" lIns="0" tIns="0" rIns="0" bIns="0">
              <a:spAutoFit/>
            </a:bodyPr>
            <a:lstStyle/>
            <a:p>
              <a:pPr>
                <a:buNone/>
              </a:pPr>
              <a:r>
                <a:rPr lang="en-US" sz="1200" dirty="0" smtClean="0">
                  <a:effectLst>
                    <a:outerShdw blurRad="38100" dist="38100" dir="2700000" algn="tl">
                      <a:srgbClr val="000000"/>
                    </a:outerShdw>
                  </a:effectLst>
                  <a:latin typeface="Helvetica" charset="0"/>
                </a:rPr>
                <a:t>Croft, 1989</a:t>
              </a:r>
              <a:endParaRPr lang="en-US" dirty="0">
                <a:effectLst>
                  <a:outerShdw blurRad="38100" dist="38100" dir="2700000" algn="tl">
                    <a:srgbClr val="000000"/>
                  </a:outerShdw>
                </a:effectLst>
              </a:endParaRPr>
            </a:p>
          </p:txBody>
        </p:sp>
        <p:sp>
          <p:nvSpPr>
            <p:cNvPr id="71" name="Rectangle 82"/>
            <p:cNvSpPr>
              <a:spLocks noChangeArrowheads="1"/>
            </p:cNvSpPr>
            <p:nvPr/>
          </p:nvSpPr>
          <p:spPr bwMode="auto">
            <a:xfrm>
              <a:off x="2725738" y="3744912"/>
              <a:ext cx="136015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Rosenberg, 1993</a:t>
              </a:r>
              <a:endParaRPr lang="en-US" dirty="0">
                <a:effectLst>
                  <a:outerShdw blurRad="38100" dist="38100" dir="2700000" algn="tl">
                    <a:srgbClr val="000000"/>
                  </a:outerShdw>
                </a:effectLst>
              </a:endParaRPr>
            </a:p>
          </p:txBody>
        </p:sp>
        <p:sp>
          <p:nvSpPr>
            <p:cNvPr id="72" name="Rectangle 83"/>
            <p:cNvSpPr>
              <a:spLocks noChangeArrowheads="1"/>
            </p:cNvSpPr>
            <p:nvPr/>
          </p:nvSpPr>
          <p:spPr bwMode="auto">
            <a:xfrm>
              <a:off x="2725738" y="3575051"/>
              <a:ext cx="936343"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Mann, 1994</a:t>
              </a:r>
              <a:endParaRPr lang="en-US" dirty="0">
                <a:effectLst>
                  <a:outerShdw blurRad="38100" dist="38100" dir="2700000" algn="tl">
                    <a:srgbClr val="000000"/>
                  </a:outerShdw>
                </a:effectLst>
              </a:endParaRPr>
            </a:p>
          </p:txBody>
        </p:sp>
        <p:sp>
          <p:nvSpPr>
            <p:cNvPr id="73" name="Rectangle 84"/>
            <p:cNvSpPr>
              <a:spLocks noChangeArrowheads="1"/>
            </p:cNvSpPr>
            <p:nvPr/>
          </p:nvSpPr>
          <p:spPr bwMode="auto">
            <a:xfrm>
              <a:off x="2751138" y="3392489"/>
              <a:ext cx="144818" cy="467615"/>
            </a:xfrm>
            <a:prstGeom prst="rect">
              <a:avLst/>
            </a:prstGeom>
            <a:noFill/>
            <a:ln>
              <a:noFill/>
            </a:ln>
            <a:extLst/>
          </p:spPr>
          <p:txBody>
            <a:bodyPr wrap="none" lIns="0" tIns="0" rIns="0" bIns="0">
              <a:spAutoFit/>
            </a:bodyPr>
            <a:lstStyle/>
            <a:p>
              <a:endParaRPr lang="en-US" dirty="0">
                <a:effectLst>
                  <a:outerShdw blurRad="38100" dist="38100" dir="2700000" algn="tl">
                    <a:srgbClr val="000000"/>
                  </a:outerShdw>
                </a:effectLst>
              </a:endParaRPr>
            </a:p>
          </p:txBody>
        </p:sp>
        <p:sp>
          <p:nvSpPr>
            <p:cNvPr id="74" name="Rectangle 85"/>
            <p:cNvSpPr>
              <a:spLocks noChangeArrowheads="1"/>
            </p:cNvSpPr>
            <p:nvPr/>
          </p:nvSpPr>
          <p:spPr bwMode="auto">
            <a:xfrm>
              <a:off x="2725738" y="3222626"/>
              <a:ext cx="1192566"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Gruchow, 1988</a:t>
              </a:r>
              <a:endParaRPr lang="en-US" dirty="0">
                <a:effectLst>
                  <a:outerShdw blurRad="38100" dist="38100" dir="2700000" algn="tl">
                    <a:srgbClr val="000000"/>
                  </a:outerShdw>
                </a:effectLst>
              </a:endParaRPr>
            </a:p>
          </p:txBody>
        </p:sp>
        <p:sp>
          <p:nvSpPr>
            <p:cNvPr id="75" name="Rectangle 86"/>
            <p:cNvSpPr>
              <a:spLocks noChangeArrowheads="1"/>
            </p:cNvSpPr>
            <p:nvPr/>
          </p:nvSpPr>
          <p:spPr bwMode="auto">
            <a:xfrm>
              <a:off x="2743200" y="3048000"/>
              <a:ext cx="1113709"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Sullivan, 1988</a:t>
              </a:r>
              <a:endParaRPr lang="en-US" dirty="0">
                <a:effectLst>
                  <a:outerShdw blurRad="38100" dist="38100" dir="2700000" algn="tl">
                    <a:srgbClr val="000000"/>
                  </a:outerShdw>
                </a:effectLst>
              </a:endParaRPr>
            </a:p>
          </p:txBody>
        </p:sp>
        <p:sp>
          <p:nvSpPr>
            <p:cNvPr id="76" name="Rectangle 87"/>
            <p:cNvSpPr>
              <a:spLocks noChangeArrowheads="1"/>
            </p:cNvSpPr>
            <p:nvPr/>
          </p:nvSpPr>
          <p:spPr bwMode="auto">
            <a:xfrm>
              <a:off x="2725738" y="2871788"/>
              <a:ext cx="1330287"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McFarland, 1989</a:t>
              </a:r>
              <a:endParaRPr lang="en-US" dirty="0">
                <a:effectLst>
                  <a:outerShdw blurRad="38100" dist="38100" dir="2700000" algn="tl">
                    <a:srgbClr val="000000"/>
                  </a:outerShdw>
                </a:effectLst>
              </a:endParaRPr>
            </a:p>
          </p:txBody>
        </p:sp>
        <p:sp>
          <p:nvSpPr>
            <p:cNvPr id="77" name="Rectangle 88"/>
            <p:cNvSpPr>
              <a:spLocks noChangeArrowheads="1"/>
            </p:cNvSpPr>
            <p:nvPr/>
          </p:nvSpPr>
          <p:spPr bwMode="auto">
            <a:xfrm>
              <a:off x="2751138" y="2690814"/>
              <a:ext cx="42862" cy="182562"/>
            </a:xfrm>
            <a:prstGeom prst="rect">
              <a:avLst/>
            </a:prstGeom>
            <a:noFill/>
            <a:ln>
              <a:noFill/>
            </a:ln>
            <a:extLst/>
          </p:spPr>
          <p:txBody>
            <a:bodyPr wrap="none" lIns="0" tIns="0" rIns="0" bIns="0">
              <a:spAutoFit/>
            </a:bodyPr>
            <a:lstStyle/>
            <a:p>
              <a:r>
                <a:rPr lang="en-US" sz="1200" dirty="0">
                  <a:effectLst>
                    <a:outerShdw blurRad="38100" dist="38100" dir="2700000" algn="tl">
                      <a:srgbClr val="000000"/>
                    </a:outerShdw>
                  </a:effectLst>
                  <a:latin typeface="Helvetica" charset="0"/>
                </a:rPr>
                <a:t> </a:t>
              </a:r>
              <a:endParaRPr lang="en-US" dirty="0">
                <a:effectLst>
                  <a:outerShdw blurRad="38100" dist="38100" dir="2700000" algn="tl">
                    <a:srgbClr val="000000"/>
                  </a:outerShdw>
                </a:effectLst>
              </a:endParaRPr>
            </a:p>
          </p:txBody>
        </p:sp>
        <p:sp>
          <p:nvSpPr>
            <p:cNvPr id="78" name="Rectangle 89"/>
            <p:cNvSpPr>
              <a:spLocks noChangeArrowheads="1"/>
            </p:cNvSpPr>
            <p:nvPr/>
          </p:nvSpPr>
          <p:spPr bwMode="auto">
            <a:xfrm>
              <a:off x="2725738" y="2519364"/>
              <a:ext cx="1024809"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Wilson, 1985</a:t>
              </a:r>
              <a:endParaRPr lang="en-US" dirty="0">
                <a:effectLst>
                  <a:outerShdw blurRad="38100" dist="38100" dir="2700000" algn="tl">
                    <a:srgbClr val="000000"/>
                  </a:outerShdw>
                </a:effectLst>
              </a:endParaRPr>
            </a:p>
          </p:txBody>
        </p:sp>
        <p:sp>
          <p:nvSpPr>
            <p:cNvPr id="79" name="Rectangle 90"/>
            <p:cNvSpPr>
              <a:spLocks noChangeArrowheads="1"/>
            </p:cNvSpPr>
            <p:nvPr/>
          </p:nvSpPr>
          <p:spPr bwMode="auto">
            <a:xfrm>
              <a:off x="2725738" y="2338389"/>
              <a:ext cx="896958"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Bush, 1987</a:t>
              </a:r>
              <a:endParaRPr lang="en-US" dirty="0">
                <a:effectLst>
                  <a:outerShdw blurRad="38100" dist="38100" dir="2700000" algn="tl">
                    <a:srgbClr val="000000"/>
                  </a:outerShdw>
                </a:effectLst>
              </a:endParaRPr>
            </a:p>
          </p:txBody>
        </p:sp>
        <p:sp>
          <p:nvSpPr>
            <p:cNvPr id="80" name="Rectangle 91"/>
            <p:cNvSpPr>
              <a:spLocks noChangeArrowheads="1"/>
            </p:cNvSpPr>
            <p:nvPr/>
          </p:nvSpPr>
          <p:spPr bwMode="auto">
            <a:xfrm>
              <a:off x="2725738" y="2157414"/>
              <a:ext cx="936256"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Petitti, 1987</a:t>
              </a:r>
              <a:endParaRPr lang="en-US" dirty="0">
                <a:effectLst>
                  <a:outerShdw blurRad="38100" dist="38100" dir="2700000" algn="tl">
                    <a:srgbClr val="000000"/>
                  </a:outerShdw>
                </a:effectLst>
              </a:endParaRPr>
            </a:p>
          </p:txBody>
        </p:sp>
        <p:sp>
          <p:nvSpPr>
            <p:cNvPr id="81" name="Rectangle 92"/>
            <p:cNvSpPr>
              <a:spLocks noChangeArrowheads="1"/>
            </p:cNvSpPr>
            <p:nvPr/>
          </p:nvSpPr>
          <p:spPr bwMode="auto">
            <a:xfrm>
              <a:off x="2725738" y="1985963"/>
              <a:ext cx="955905"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Criqui, 1988</a:t>
              </a:r>
              <a:endParaRPr lang="en-US" dirty="0">
                <a:effectLst>
                  <a:outerShdw blurRad="38100" dist="38100" dir="2700000" algn="tl">
                    <a:srgbClr val="000000"/>
                  </a:outerShdw>
                </a:effectLst>
              </a:endParaRPr>
            </a:p>
          </p:txBody>
        </p:sp>
        <p:sp>
          <p:nvSpPr>
            <p:cNvPr id="82" name="Rectangle 93"/>
            <p:cNvSpPr>
              <a:spLocks noChangeArrowheads="1"/>
            </p:cNvSpPr>
            <p:nvPr/>
          </p:nvSpPr>
          <p:spPr bwMode="auto">
            <a:xfrm>
              <a:off x="2725738" y="1806575"/>
              <a:ext cx="874018"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Avila, 1990</a:t>
              </a:r>
              <a:endParaRPr lang="en-US" dirty="0">
                <a:effectLst>
                  <a:outerShdw blurRad="38100" dist="38100" dir="2700000" algn="tl">
                    <a:srgbClr val="000000"/>
                  </a:outerShdw>
                </a:effectLst>
              </a:endParaRPr>
            </a:p>
          </p:txBody>
        </p:sp>
        <p:sp>
          <p:nvSpPr>
            <p:cNvPr id="83" name="Rectangle 94"/>
            <p:cNvSpPr>
              <a:spLocks noChangeArrowheads="1"/>
            </p:cNvSpPr>
            <p:nvPr/>
          </p:nvSpPr>
          <p:spPr bwMode="auto">
            <a:xfrm>
              <a:off x="2725738" y="1635125"/>
              <a:ext cx="1113709"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Sullivan, 1990</a:t>
              </a:r>
              <a:endParaRPr lang="en-US" dirty="0">
                <a:effectLst>
                  <a:outerShdw blurRad="38100" dist="38100" dir="2700000" algn="tl">
                    <a:srgbClr val="000000"/>
                  </a:outerShdw>
                </a:effectLst>
              </a:endParaRPr>
            </a:p>
          </p:txBody>
        </p:sp>
        <p:sp>
          <p:nvSpPr>
            <p:cNvPr id="84" name="Rectangle 95"/>
            <p:cNvSpPr>
              <a:spLocks noChangeArrowheads="1"/>
            </p:cNvSpPr>
            <p:nvPr/>
          </p:nvSpPr>
          <p:spPr bwMode="auto">
            <a:xfrm>
              <a:off x="2725738" y="1454151"/>
              <a:ext cx="136015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Henderson, 1991</a:t>
              </a:r>
              <a:endParaRPr lang="en-US" dirty="0">
                <a:effectLst>
                  <a:outerShdw blurRad="38100" dist="38100" dir="2700000" algn="tl">
                    <a:srgbClr val="000000"/>
                  </a:outerShdw>
                </a:effectLst>
              </a:endParaRPr>
            </a:p>
          </p:txBody>
        </p:sp>
        <p:sp>
          <p:nvSpPr>
            <p:cNvPr id="85" name="Rectangle 96"/>
            <p:cNvSpPr>
              <a:spLocks noChangeArrowheads="1"/>
            </p:cNvSpPr>
            <p:nvPr/>
          </p:nvSpPr>
          <p:spPr bwMode="auto">
            <a:xfrm>
              <a:off x="2725738" y="1281113"/>
              <a:ext cx="844327"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Wolf, 1991</a:t>
              </a:r>
              <a:endParaRPr lang="en-US" dirty="0">
                <a:effectLst>
                  <a:outerShdw blurRad="38100" dist="38100" dir="2700000" algn="tl">
                    <a:srgbClr val="000000"/>
                  </a:outerShdw>
                </a:effectLst>
              </a:endParaRPr>
            </a:p>
          </p:txBody>
        </p:sp>
        <p:sp>
          <p:nvSpPr>
            <p:cNvPr id="86" name="Rectangle 97"/>
            <p:cNvSpPr>
              <a:spLocks noChangeArrowheads="1"/>
            </p:cNvSpPr>
            <p:nvPr/>
          </p:nvSpPr>
          <p:spPr bwMode="auto">
            <a:xfrm>
              <a:off x="2725738" y="1101726"/>
              <a:ext cx="1281206"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Falkeborn, 1992</a:t>
              </a:r>
              <a:endParaRPr lang="en-US" dirty="0">
                <a:effectLst>
                  <a:outerShdw blurRad="38100" dist="38100" dir="2700000" algn="tl">
                    <a:srgbClr val="000000"/>
                  </a:outerShdw>
                </a:effectLst>
              </a:endParaRPr>
            </a:p>
          </p:txBody>
        </p:sp>
        <p:sp>
          <p:nvSpPr>
            <p:cNvPr id="87" name="Rectangle 98"/>
            <p:cNvSpPr>
              <a:spLocks noChangeArrowheads="1"/>
            </p:cNvSpPr>
            <p:nvPr/>
          </p:nvSpPr>
          <p:spPr bwMode="auto">
            <a:xfrm>
              <a:off x="2719388" y="925513"/>
              <a:ext cx="1068387" cy="114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b="0" dirty="0"/>
            </a:p>
          </p:txBody>
        </p:sp>
        <p:sp>
          <p:nvSpPr>
            <p:cNvPr id="88" name="Rectangle 99"/>
            <p:cNvSpPr>
              <a:spLocks noChangeArrowheads="1"/>
            </p:cNvSpPr>
            <p:nvPr/>
          </p:nvSpPr>
          <p:spPr bwMode="auto">
            <a:xfrm>
              <a:off x="2725739" y="930275"/>
              <a:ext cx="1261470"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Grodstein, </a:t>
              </a:r>
              <a:r>
                <a:rPr lang="en-US" sz="1200" dirty="0" smtClean="0">
                  <a:effectLst>
                    <a:outerShdw blurRad="38100" dist="38100" dir="2700000" algn="tl">
                      <a:srgbClr val="000000"/>
                    </a:outerShdw>
                  </a:effectLst>
                  <a:latin typeface="Helvetica" charset="0"/>
                </a:rPr>
                <a:t>1996</a:t>
              </a:r>
              <a:endParaRPr lang="en-US" dirty="0">
                <a:effectLst>
                  <a:outerShdw blurRad="38100" dist="38100" dir="2700000" algn="tl">
                    <a:srgbClr val="000000"/>
                  </a:outerShdw>
                </a:effectLst>
              </a:endParaRPr>
            </a:p>
          </p:txBody>
        </p:sp>
        <p:sp>
          <p:nvSpPr>
            <p:cNvPr id="89" name="Rectangle 100"/>
            <p:cNvSpPr>
              <a:spLocks noChangeArrowheads="1"/>
            </p:cNvSpPr>
            <p:nvPr/>
          </p:nvSpPr>
          <p:spPr bwMode="auto">
            <a:xfrm>
              <a:off x="3643313" y="6000751"/>
              <a:ext cx="345037"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0.01</a:t>
              </a:r>
              <a:endParaRPr lang="en-US" dirty="0">
                <a:effectLst>
                  <a:outerShdw blurRad="38100" dist="38100" dir="2700000" algn="tl">
                    <a:srgbClr val="000000"/>
                  </a:outerShdw>
                </a:effectLst>
              </a:endParaRPr>
            </a:p>
          </p:txBody>
        </p:sp>
        <p:sp>
          <p:nvSpPr>
            <p:cNvPr id="90" name="Rectangle 101"/>
            <p:cNvSpPr>
              <a:spLocks noChangeArrowheads="1"/>
            </p:cNvSpPr>
            <p:nvPr/>
          </p:nvSpPr>
          <p:spPr bwMode="auto">
            <a:xfrm>
              <a:off x="4949825" y="6000751"/>
              <a:ext cx="246443"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0.1</a:t>
              </a:r>
              <a:endParaRPr lang="en-US" dirty="0">
                <a:effectLst>
                  <a:outerShdw blurRad="38100" dist="38100" dir="2700000" algn="tl">
                    <a:srgbClr val="000000"/>
                  </a:outerShdw>
                </a:effectLst>
              </a:endParaRPr>
            </a:p>
          </p:txBody>
        </p:sp>
        <p:sp>
          <p:nvSpPr>
            <p:cNvPr id="91" name="Rectangle 102"/>
            <p:cNvSpPr>
              <a:spLocks noChangeArrowheads="1"/>
            </p:cNvSpPr>
            <p:nvPr/>
          </p:nvSpPr>
          <p:spPr bwMode="auto">
            <a:xfrm>
              <a:off x="6254750" y="6000751"/>
              <a:ext cx="98594"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1</a:t>
              </a:r>
              <a:endParaRPr lang="en-US" dirty="0">
                <a:effectLst>
                  <a:outerShdw blurRad="38100" dist="38100" dir="2700000" algn="tl">
                    <a:srgbClr val="000000"/>
                  </a:outerShdw>
                </a:effectLst>
              </a:endParaRPr>
            </a:p>
          </p:txBody>
        </p:sp>
        <p:sp>
          <p:nvSpPr>
            <p:cNvPr id="92" name="Rectangle 103"/>
            <p:cNvSpPr>
              <a:spLocks noChangeArrowheads="1"/>
            </p:cNvSpPr>
            <p:nvPr/>
          </p:nvSpPr>
          <p:spPr bwMode="auto">
            <a:xfrm>
              <a:off x="7475538" y="6000751"/>
              <a:ext cx="197189"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10</a:t>
              </a:r>
              <a:endParaRPr lang="en-US" dirty="0">
                <a:effectLst>
                  <a:outerShdw blurRad="38100" dist="38100" dir="2700000" algn="tl">
                    <a:srgbClr val="000000"/>
                  </a:outerShdw>
                </a:effectLst>
              </a:endParaRPr>
            </a:p>
          </p:txBody>
        </p:sp>
        <p:sp>
          <p:nvSpPr>
            <p:cNvPr id="93" name="Rectangle 104"/>
            <p:cNvSpPr>
              <a:spLocks noChangeArrowheads="1"/>
            </p:cNvSpPr>
            <p:nvPr/>
          </p:nvSpPr>
          <p:spPr bwMode="auto">
            <a:xfrm>
              <a:off x="5867400" y="6230939"/>
              <a:ext cx="1034418"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Relative Risk</a:t>
              </a:r>
              <a:endParaRPr lang="en-US" dirty="0">
                <a:effectLst>
                  <a:outerShdw blurRad="38100" dist="38100" dir="2700000" algn="tl">
                    <a:srgbClr val="000000"/>
                  </a:outerShdw>
                </a:effectLst>
              </a:endParaRPr>
            </a:p>
          </p:txBody>
        </p:sp>
        <p:sp>
          <p:nvSpPr>
            <p:cNvPr id="94" name="Rectangle 105"/>
            <p:cNvSpPr>
              <a:spLocks noChangeArrowheads="1"/>
            </p:cNvSpPr>
            <p:nvPr/>
          </p:nvSpPr>
          <p:spPr bwMode="auto">
            <a:xfrm>
              <a:off x="3172968" y="64240"/>
              <a:ext cx="6027724" cy="498789"/>
            </a:xfrm>
            <a:prstGeom prst="rect">
              <a:avLst/>
            </a:prstGeom>
            <a:noFill/>
            <a:ln>
              <a:noFill/>
            </a:ln>
            <a:extLst/>
          </p:spPr>
          <p:txBody>
            <a:bodyPr wrap="square" lIns="0" tIns="0" rIns="0" bIns="0">
              <a:spAutoFit/>
            </a:bodyPr>
            <a:lstStyle/>
            <a:p>
              <a:pPr algn="ctr">
                <a:lnSpc>
                  <a:spcPct val="80000"/>
                </a:lnSpc>
                <a:buNone/>
              </a:pPr>
              <a:r>
                <a:rPr lang="en-US" sz="1400" b="1" dirty="0" smtClean="0">
                  <a:effectLst>
                    <a:outerShdw blurRad="38100" dist="38100" dir="2700000" algn="tl">
                      <a:srgbClr val="000000"/>
                    </a:outerShdw>
                  </a:effectLst>
                  <a:latin typeface="Helvetica" charset="0"/>
                </a:rPr>
                <a:t>RISK FOR CORONARY HEART DISEASE IN</a:t>
              </a:r>
            </a:p>
            <a:p>
              <a:pPr algn="ctr">
                <a:lnSpc>
                  <a:spcPct val="80000"/>
                </a:lnSpc>
                <a:buNone/>
              </a:pPr>
              <a:r>
                <a:rPr lang="en-US" sz="1400" b="1" dirty="0" smtClean="0">
                  <a:effectLst>
                    <a:outerShdw blurRad="38100" dist="38100" dir="2700000" algn="tl">
                      <a:srgbClr val="000000"/>
                    </a:outerShdw>
                  </a:effectLst>
                  <a:latin typeface="Helvetica" charset="0"/>
                </a:rPr>
                <a:t>ESTOGEN USERS VS. NONUSERS</a:t>
              </a:r>
              <a:endParaRPr lang="en-US" b="1" dirty="0">
                <a:effectLst>
                  <a:outerShdw blurRad="38100" dist="38100" dir="2700000" algn="tl">
                    <a:srgbClr val="000000"/>
                  </a:outerShdw>
                </a:effectLst>
              </a:endParaRPr>
            </a:p>
          </p:txBody>
        </p:sp>
        <p:sp>
          <p:nvSpPr>
            <p:cNvPr id="95" name="Line 107"/>
            <p:cNvSpPr>
              <a:spLocks noChangeShapeType="1"/>
            </p:cNvSpPr>
            <p:nvPr/>
          </p:nvSpPr>
          <p:spPr bwMode="auto">
            <a:xfrm>
              <a:off x="6288088" y="839788"/>
              <a:ext cx="1587" cy="5137150"/>
            </a:xfrm>
            <a:prstGeom prst="line">
              <a:avLst/>
            </a:prstGeom>
            <a:noFill/>
            <a:ln w="12700">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dirty="0"/>
            </a:p>
          </p:txBody>
        </p:sp>
        <p:sp>
          <p:nvSpPr>
            <p:cNvPr id="96" name="Rectangle 108"/>
            <p:cNvSpPr>
              <a:spLocks noChangeArrowheads="1"/>
            </p:cNvSpPr>
            <p:nvPr/>
          </p:nvSpPr>
          <p:spPr bwMode="auto">
            <a:xfrm>
              <a:off x="2625725" y="750888"/>
              <a:ext cx="1172658" cy="200406"/>
            </a:xfrm>
            <a:prstGeom prst="rect">
              <a:avLst/>
            </a:prstGeom>
            <a:noFill/>
            <a:ln>
              <a:noFill/>
            </a:ln>
            <a:extLst/>
          </p:spPr>
          <p:txBody>
            <a:bodyPr wrap="none" lIns="0" tIns="0" rIns="0" bIns="0">
              <a:spAutoFit/>
            </a:bodyPr>
            <a:lstStyle/>
            <a:p>
              <a:pPr>
                <a:buNone/>
              </a:pPr>
              <a:r>
                <a:rPr lang="en-US" sz="1200" u="sng" dirty="0">
                  <a:solidFill>
                    <a:schemeClr val="tx2"/>
                  </a:solidFill>
                  <a:effectLst>
                    <a:outerShdw blurRad="38100" dist="38100" dir="2700000" algn="tl">
                      <a:srgbClr val="000000"/>
                    </a:outerShdw>
                  </a:effectLst>
                  <a:latin typeface="Helvetica" charset="0"/>
                </a:rPr>
                <a:t>Cohort</a:t>
              </a:r>
              <a:r>
                <a:rPr lang="en-US" sz="1200" u="sng" dirty="0">
                  <a:effectLst>
                    <a:outerShdw blurRad="38100" dist="38100" dir="2700000" algn="tl">
                      <a:srgbClr val="000000"/>
                    </a:outerShdw>
                  </a:effectLst>
                  <a:latin typeface="Helvetica" charset="0"/>
                </a:rPr>
                <a:t> </a:t>
              </a:r>
              <a:r>
                <a:rPr lang="en-US" sz="1200" u="sng" dirty="0">
                  <a:solidFill>
                    <a:schemeClr val="tx2"/>
                  </a:solidFill>
                  <a:effectLst>
                    <a:outerShdw blurRad="38100" dist="38100" dir="2700000" algn="tl">
                      <a:srgbClr val="000000"/>
                    </a:outerShdw>
                  </a:effectLst>
                  <a:latin typeface="Helvetica" charset="0"/>
                </a:rPr>
                <a:t>Studies</a:t>
              </a:r>
              <a:endParaRPr lang="en-US" dirty="0">
                <a:effectLst>
                  <a:outerShdw blurRad="38100" dist="38100" dir="2700000" algn="tl">
                    <a:srgbClr val="000000"/>
                  </a:outerShdw>
                </a:effectLst>
              </a:endParaRPr>
            </a:p>
          </p:txBody>
        </p:sp>
        <p:sp>
          <p:nvSpPr>
            <p:cNvPr id="97" name="Rectangle 109"/>
            <p:cNvSpPr>
              <a:spLocks noChangeArrowheads="1"/>
            </p:cNvSpPr>
            <p:nvPr/>
          </p:nvSpPr>
          <p:spPr bwMode="auto">
            <a:xfrm>
              <a:off x="2514600" y="2667000"/>
              <a:ext cx="1675410" cy="200406"/>
            </a:xfrm>
            <a:prstGeom prst="rect">
              <a:avLst/>
            </a:prstGeom>
            <a:noFill/>
            <a:ln>
              <a:noFill/>
            </a:ln>
            <a:extLst/>
          </p:spPr>
          <p:txBody>
            <a:bodyPr wrap="none" lIns="0" tIns="0" rIns="0" bIns="0">
              <a:spAutoFit/>
            </a:bodyPr>
            <a:lstStyle/>
            <a:p>
              <a:pPr>
                <a:buNone/>
              </a:pPr>
              <a:r>
                <a:rPr lang="en-US" sz="1200" u="sng" dirty="0">
                  <a:solidFill>
                    <a:schemeClr val="tx2"/>
                  </a:solidFill>
                  <a:effectLst>
                    <a:outerShdw blurRad="38100" dist="38100" dir="2700000" algn="tl">
                      <a:srgbClr val="000000"/>
                    </a:outerShdw>
                  </a:effectLst>
                  <a:latin typeface="Helvetica" charset="0"/>
                </a:rPr>
                <a:t>Angiographic Studies</a:t>
              </a:r>
              <a:endParaRPr lang="en-US" dirty="0">
                <a:effectLst>
                  <a:outerShdw blurRad="38100" dist="38100" dir="2700000" algn="tl">
                    <a:srgbClr val="000000"/>
                  </a:outerShdw>
                </a:effectLst>
              </a:endParaRPr>
            </a:p>
          </p:txBody>
        </p:sp>
        <p:sp>
          <p:nvSpPr>
            <p:cNvPr id="99" name="Rectangle 111"/>
            <p:cNvSpPr>
              <a:spLocks noChangeArrowheads="1"/>
            </p:cNvSpPr>
            <p:nvPr/>
          </p:nvSpPr>
          <p:spPr bwMode="auto">
            <a:xfrm>
              <a:off x="5918578" y="5692031"/>
              <a:ext cx="258470" cy="167005"/>
            </a:xfrm>
            <a:prstGeom prst="rect">
              <a:avLst/>
            </a:prstGeom>
            <a:noFill/>
            <a:ln>
              <a:noFill/>
            </a:ln>
            <a:extLst/>
          </p:spPr>
          <p:txBody>
            <a:bodyPr wrap="square" lIns="0" tIns="0" rIns="0" bIns="0">
              <a:spAutoFit/>
            </a:bodyPr>
            <a:lstStyle/>
            <a:p>
              <a:pPr>
                <a:buNone/>
              </a:pPr>
              <a:r>
                <a:rPr lang="en-US" sz="1000" dirty="0" smtClean="0">
                  <a:solidFill>
                    <a:schemeClr val="tx2"/>
                  </a:solidFill>
                  <a:effectLst>
                    <a:outerShdw blurRad="38100" dist="38100" dir="2700000" algn="tl">
                      <a:srgbClr val="000000"/>
                    </a:outerShdw>
                  </a:effectLst>
                  <a:latin typeface="Zapf Dingbats" charset="2"/>
                </a:rPr>
                <a:t>s</a:t>
              </a:r>
              <a:endParaRPr lang="en-US" dirty="0">
                <a:effectLst>
                  <a:outerShdw blurRad="38100" dist="38100" dir="2700000" algn="tl">
                    <a:srgbClr val="000000"/>
                  </a:outerShdw>
                </a:effectLst>
              </a:endParaRPr>
            </a:p>
          </p:txBody>
        </p:sp>
        <p:sp>
          <p:nvSpPr>
            <p:cNvPr id="100" name="Rectangle 115"/>
            <p:cNvSpPr>
              <a:spLocks noChangeArrowheads="1"/>
            </p:cNvSpPr>
            <p:nvPr/>
          </p:nvSpPr>
          <p:spPr bwMode="auto">
            <a:xfrm>
              <a:off x="5791200" y="5562600"/>
              <a:ext cx="184149" cy="457201"/>
            </a:xfrm>
            <a:prstGeom prst="rect">
              <a:avLst/>
            </a:prstGeom>
            <a:noFill/>
            <a:ln>
              <a:noFill/>
            </a:ln>
            <a:effectLst/>
            <a:extLst/>
          </p:spPr>
          <p:txBody>
            <a:bodyPr wrap="none">
              <a:spAutoFit/>
            </a:bodyPr>
            <a:lstStyle/>
            <a:p>
              <a:pPr>
                <a:defRPr/>
              </a:pPr>
              <a:endParaRPr lang="en-US" b="0" dirty="0">
                <a:ea typeface="ＭＳ Ｐゴシック" charset="0"/>
              </a:endParaRPr>
            </a:p>
          </p:txBody>
        </p:sp>
        <p:sp>
          <p:nvSpPr>
            <p:cNvPr id="101" name="Rectangle 116"/>
            <p:cNvSpPr>
              <a:spLocks noChangeArrowheads="1"/>
            </p:cNvSpPr>
            <p:nvPr/>
          </p:nvSpPr>
          <p:spPr bwMode="auto">
            <a:xfrm>
              <a:off x="5867400" y="5486400"/>
              <a:ext cx="184149" cy="457201"/>
            </a:xfrm>
            <a:prstGeom prst="rect">
              <a:avLst/>
            </a:prstGeom>
            <a:noFill/>
            <a:ln>
              <a:noFill/>
            </a:ln>
            <a:effectLst/>
            <a:extLst/>
          </p:spPr>
          <p:txBody>
            <a:bodyPr wrap="none">
              <a:spAutoFit/>
            </a:bodyPr>
            <a:lstStyle/>
            <a:p>
              <a:pPr>
                <a:defRPr/>
              </a:pPr>
              <a:endParaRPr lang="en-US" b="0" dirty="0">
                <a:ea typeface="ＭＳ Ｐゴシック" charset="0"/>
              </a:endParaRPr>
            </a:p>
          </p:txBody>
        </p:sp>
        <p:sp>
          <p:nvSpPr>
            <p:cNvPr id="102" name="Rectangle 117"/>
            <p:cNvSpPr>
              <a:spLocks noChangeArrowheads="1"/>
            </p:cNvSpPr>
            <p:nvPr/>
          </p:nvSpPr>
          <p:spPr bwMode="auto">
            <a:xfrm>
              <a:off x="7620000" y="5334000"/>
              <a:ext cx="184149" cy="457201"/>
            </a:xfrm>
            <a:prstGeom prst="rect">
              <a:avLst/>
            </a:prstGeom>
            <a:noFill/>
            <a:ln>
              <a:noFill/>
            </a:ln>
            <a:effectLst/>
            <a:extLst/>
          </p:spPr>
          <p:txBody>
            <a:bodyPr wrap="none">
              <a:spAutoFit/>
            </a:bodyPr>
            <a:lstStyle/>
            <a:p>
              <a:pPr>
                <a:defRPr/>
              </a:pPr>
              <a:endParaRPr lang="en-US" b="0" dirty="0">
                <a:ea typeface="ＭＳ Ｐゴシック" charset="0"/>
              </a:endParaRPr>
            </a:p>
          </p:txBody>
        </p:sp>
        <p:sp>
          <p:nvSpPr>
            <p:cNvPr id="103" name="Text Box 118"/>
            <p:cNvSpPr txBox="1">
              <a:spLocks noChangeArrowheads="1"/>
            </p:cNvSpPr>
            <p:nvPr/>
          </p:nvSpPr>
          <p:spPr bwMode="auto">
            <a:xfrm>
              <a:off x="6400800" y="5638800"/>
              <a:ext cx="1143001" cy="33401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Times" charset="0"/>
                  <a:ea typeface="ＭＳ Ｐゴシック" charset="-128"/>
                </a:defRPr>
              </a:lvl1pPr>
              <a:lvl2pPr marL="37931725" indent="-37474525">
                <a:defRPr sz="2400" b="1">
                  <a:solidFill>
                    <a:schemeClr val="tx1"/>
                  </a:solidFill>
                  <a:latin typeface="Times" charset="0"/>
                  <a:ea typeface="ＭＳ Ｐゴシック" charset="-128"/>
                </a:defRPr>
              </a:lvl2pPr>
              <a:lvl3pPr>
                <a:defRPr sz="2400" b="1">
                  <a:solidFill>
                    <a:schemeClr val="tx1"/>
                  </a:solidFill>
                  <a:latin typeface="Times" charset="0"/>
                  <a:ea typeface="ＭＳ Ｐゴシック" charset="-128"/>
                </a:defRPr>
              </a:lvl3pPr>
              <a:lvl4pPr>
                <a:defRPr sz="2400" b="1">
                  <a:solidFill>
                    <a:schemeClr val="tx1"/>
                  </a:solidFill>
                  <a:latin typeface="Times" charset="0"/>
                  <a:ea typeface="ＭＳ Ｐゴシック" charset="-128"/>
                </a:defRPr>
              </a:lvl4pPr>
              <a:lvl5pPr>
                <a:defRPr sz="2400" b="1">
                  <a:solidFill>
                    <a:schemeClr val="tx1"/>
                  </a:solidFill>
                  <a:latin typeface="Times" charset="0"/>
                  <a:ea typeface="ＭＳ Ｐゴシック" charset="-128"/>
                </a:defRPr>
              </a:lvl5pPr>
              <a:lvl6pPr marL="457200" eaLnBrk="0" fontAlgn="base" hangingPunct="0">
                <a:spcBef>
                  <a:spcPct val="0"/>
                </a:spcBef>
                <a:spcAft>
                  <a:spcPct val="0"/>
                </a:spcAft>
                <a:defRPr sz="2400" b="1">
                  <a:solidFill>
                    <a:schemeClr val="tx1"/>
                  </a:solidFill>
                  <a:latin typeface="Times" charset="0"/>
                  <a:ea typeface="ＭＳ Ｐゴシック" charset="-128"/>
                </a:defRPr>
              </a:lvl6pPr>
              <a:lvl7pPr marL="914400" eaLnBrk="0" fontAlgn="base" hangingPunct="0">
                <a:spcBef>
                  <a:spcPct val="0"/>
                </a:spcBef>
                <a:spcAft>
                  <a:spcPct val="0"/>
                </a:spcAft>
                <a:defRPr sz="2400" b="1">
                  <a:solidFill>
                    <a:schemeClr val="tx1"/>
                  </a:solidFill>
                  <a:latin typeface="Times" charset="0"/>
                  <a:ea typeface="ＭＳ Ｐゴシック" charset="-128"/>
                </a:defRPr>
              </a:lvl7pPr>
              <a:lvl8pPr marL="1371600" eaLnBrk="0" fontAlgn="base" hangingPunct="0">
                <a:spcBef>
                  <a:spcPct val="0"/>
                </a:spcBef>
                <a:spcAft>
                  <a:spcPct val="0"/>
                </a:spcAft>
                <a:defRPr sz="2400" b="1">
                  <a:solidFill>
                    <a:schemeClr val="tx1"/>
                  </a:solidFill>
                  <a:latin typeface="Times" charset="0"/>
                  <a:ea typeface="ＭＳ Ｐゴシック" charset="-128"/>
                </a:defRPr>
              </a:lvl8pPr>
              <a:lvl9pPr marL="1828800" eaLnBrk="0" fontAlgn="base" hangingPunct="0">
                <a:spcBef>
                  <a:spcPct val="0"/>
                </a:spcBef>
                <a:spcAft>
                  <a:spcPct val="0"/>
                </a:spcAft>
                <a:defRPr sz="2400" b="1">
                  <a:solidFill>
                    <a:schemeClr val="tx1"/>
                  </a:solidFill>
                  <a:latin typeface="Times" charset="0"/>
                  <a:ea typeface="ＭＳ Ｐゴシック" charset="-128"/>
                </a:defRPr>
              </a:lvl9pPr>
            </a:lstStyle>
            <a:p>
              <a:pPr>
                <a:spcBef>
                  <a:spcPct val="50000"/>
                </a:spcBef>
                <a:buNone/>
              </a:pPr>
              <a:r>
                <a:rPr lang="en-US" sz="1400" b="0" dirty="0"/>
                <a:t>RR = 0.65</a:t>
              </a:r>
              <a:endParaRPr lang="en-US" b="0" dirty="0"/>
            </a:p>
          </p:txBody>
        </p:sp>
        <p:sp>
          <p:nvSpPr>
            <p:cNvPr id="105" name="Rectangle 66"/>
            <p:cNvSpPr>
              <a:spLocks noChangeArrowheads="1"/>
            </p:cNvSpPr>
            <p:nvPr/>
          </p:nvSpPr>
          <p:spPr bwMode="auto">
            <a:xfrm>
              <a:off x="6201461" y="1949800"/>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107" name="Rectangle 56"/>
            <p:cNvSpPr>
              <a:spLocks noChangeArrowheads="1"/>
            </p:cNvSpPr>
            <p:nvPr/>
          </p:nvSpPr>
          <p:spPr bwMode="auto">
            <a:xfrm flipH="1">
              <a:off x="6577094" y="5204204"/>
              <a:ext cx="107168" cy="467614"/>
            </a:xfrm>
            <a:prstGeom prst="rect">
              <a:avLst/>
            </a:prstGeom>
            <a:noFill/>
            <a:ln>
              <a:noFill/>
            </a:ln>
            <a:extLst/>
          </p:spPr>
          <p:txBody>
            <a:bodyPr wrap="square" lIns="0" tIns="0" rIns="0" bIns="0">
              <a:spAutoFit/>
            </a:bodyPr>
            <a:lstStyle/>
            <a:p>
              <a:pPr>
                <a:buNone/>
              </a:pPr>
              <a:endParaRPr lang="en-US" dirty="0">
                <a:effectLst>
                  <a:outerShdw blurRad="38100" dist="38100" dir="2700000" algn="tl">
                    <a:srgbClr val="000000"/>
                  </a:outerShdw>
                </a:effectLst>
              </a:endParaRPr>
            </a:p>
          </p:txBody>
        </p:sp>
      </p:grpSp>
      <p:sp>
        <p:nvSpPr>
          <p:cNvPr id="34" name="TextBox 33"/>
          <p:cNvSpPr txBox="1"/>
          <p:nvPr/>
        </p:nvSpPr>
        <p:spPr>
          <a:xfrm>
            <a:off x="7188200" y="4826000"/>
            <a:ext cx="1574800" cy="523220"/>
          </a:xfrm>
          <a:prstGeom prst="rect">
            <a:avLst/>
          </a:prstGeom>
          <a:noFill/>
        </p:spPr>
        <p:txBody>
          <a:bodyPr wrap="square" rtlCol="0">
            <a:spAutoFit/>
          </a:bodyPr>
          <a:lstStyle/>
          <a:p>
            <a:pPr>
              <a:buNone/>
            </a:pPr>
            <a:r>
              <a:rPr lang="en-US" sz="1400" dirty="0" smtClean="0"/>
              <a:t>Grady, Ann Rev Pub Health, 1998</a:t>
            </a:r>
            <a:endParaRPr lang="en-US" sz="1400" dirty="0"/>
          </a:p>
        </p:txBody>
      </p:sp>
    </p:spTree>
    <p:extLst>
      <p:ext uri="{BB962C8B-B14F-4D97-AF65-F5344CB8AC3E}">
        <p14:creationId xmlns:p14="http://schemas.microsoft.com/office/powerpoint/2010/main" val="16926826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POTENTIAL MECHANISMS FOR CHD BENEFIT OF ESTROGEN THERAPY</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168400" y="1866900"/>
            <a:ext cx="7772400" cy="3657600"/>
          </a:xfrm>
        </p:spPr>
        <p:txBody>
          <a:bodyPr/>
          <a:lstStyle/>
          <a:p>
            <a:r>
              <a:rPr lang="en-US" dirty="0" smtClean="0">
                <a:ln w="18415" cmpd="sng">
                  <a:solidFill>
                    <a:srgbClr val="FFFFFF"/>
                  </a:solidFill>
                  <a:prstDash val="solid"/>
                </a:ln>
                <a:effectLst>
                  <a:outerShdw blurRad="63500" dir="3600000" algn="tl" rotWithShape="0">
                    <a:srgbClr val="000000">
                      <a:alpha val="70000"/>
                    </a:srgbClr>
                  </a:outerShdw>
                </a:effectLst>
              </a:rPr>
              <a:t>Improves lipoprotein cholesterol</a:t>
            </a:r>
          </a:p>
          <a:p>
            <a:pPr lvl="1"/>
            <a:r>
              <a:rPr lang="en-US" dirty="0" smtClean="0">
                <a:ln w="18415" cmpd="sng">
                  <a:solidFill>
                    <a:srgbClr val="FFFFFF"/>
                  </a:solidFill>
                  <a:prstDash val="solid"/>
                </a:ln>
                <a:effectLst>
                  <a:outerShdw blurRad="63500" dir="3600000" algn="tl" rotWithShape="0">
                    <a:srgbClr val="000000">
                      <a:alpha val="70000"/>
                    </a:srgbClr>
                  </a:outerShdw>
                </a:effectLst>
              </a:rPr>
              <a:t>Reduces LDL 10-15%</a:t>
            </a:r>
          </a:p>
          <a:p>
            <a:pPr lvl="1"/>
            <a:r>
              <a:rPr lang="en-US" dirty="0" smtClean="0">
                <a:ln w="18415" cmpd="sng">
                  <a:solidFill>
                    <a:srgbClr val="FFFFFF"/>
                  </a:solidFill>
                  <a:prstDash val="solid"/>
                </a:ln>
                <a:effectLst>
                  <a:outerShdw blurRad="63500" dir="3600000" algn="tl" rotWithShape="0">
                    <a:srgbClr val="000000">
                      <a:alpha val="70000"/>
                    </a:srgbClr>
                  </a:outerShdw>
                </a:effectLst>
              </a:rPr>
              <a:t>Increases HDL 10-15%</a:t>
            </a:r>
          </a:p>
          <a:p>
            <a:r>
              <a:rPr lang="en-US" dirty="0" smtClean="0">
                <a:ln w="18415" cmpd="sng">
                  <a:solidFill>
                    <a:srgbClr val="FFFFFF"/>
                  </a:solidFill>
                  <a:prstDash val="solid"/>
                </a:ln>
                <a:effectLst>
                  <a:outerShdw blurRad="63500" dir="3600000" algn="tl" rotWithShape="0">
                    <a:srgbClr val="000000">
                      <a:alpha val="70000"/>
                    </a:srgbClr>
                  </a:outerShdw>
                </a:effectLst>
              </a:rPr>
              <a:t>Retards atherosclerosis</a:t>
            </a:r>
          </a:p>
          <a:p>
            <a:r>
              <a:rPr lang="en-US" dirty="0" smtClean="0">
                <a:ln w="18415" cmpd="sng">
                  <a:solidFill>
                    <a:srgbClr val="FFFFFF"/>
                  </a:solidFill>
                  <a:prstDash val="solid"/>
                </a:ln>
                <a:effectLst>
                  <a:outerShdw blurRad="63500" dir="3600000" algn="tl" rotWithShape="0">
                    <a:srgbClr val="000000">
                      <a:alpha val="70000"/>
                    </a:srgbClr>
                  </a:outerShdw>
                </a:effectLst>
              </a:rPr>
              <a:t>Prevents coronary vasoconstriction</a:t>
            </a:r>
            <a:endParaRPr lang="en-US" dirty="0">
              <a:ln w="18415" cmpd="sng">
                <a:solidFill>
                  <a:srgbClr val="FFFFFF"/>
                </a:solidFill>
                <a:prstDash val="solid"/>
              </a:ln>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41875552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219200" y="1752600"/>
            <a:ext cx="7239000" cy="2819400"/>
          </a:xfrm>
        </p:spPr>
        <p:txBody>
          <a:bodyPr/>
          <a:lstStyle/>
          <a:p>
            <a:pPr marL="112712" indent="0">
              <a:buNone/>
            </a:pPr>
            <a:r>
              <a:rPr lang="en-US" sz="3600" b="1" dirty="0" smtClean="0">
                <a:effectLst>
                  <a:outerShdw blurRad="38100" dist="38100" dir="2700000" algn="tl">
                    <a:srgbClr val="000000">
                      <a:alpha val="43137"/>
                    </a:srgbClr>
                  </a:outerShdw>
                </a:effectLst>
              </a:rPr>
              <a:t>Observational findings</a:t>
            </a:r>
          </a:p>
          <a:p>
            <a:r>
              <a:rPr lang="en-US" dirty="0" smtClean="0"/>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Strong association</a:t>
            </a:r>
          </a:p>
          <a:p>
            <a:r>
              <a:rPr lang="en-US" dirty="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Consistent association</a:t>
            </a:r>
          </a:p>
          <a:p>
            <a:r>
              <a:rPr lang="en-US" dirty="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Plausible biologic mechanism</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grpSp>
        <p:nvGrpSpPr>
          <p:cNvPr id="6" name="Group 5"/>
          <p:cNvGrpSpPr/>
          <p:nvPr/>
        </p:nvGrpSpPr>
        <p:grpSpPr>
          <a:xfrm>
            <a:off x="1371600" y="4724400"/>
            <a:ext cx="4876800" cy="646331"/>
            <a:chOff x="1371600" y="4724400"/>
            <a:chExt cx="4876800" cy="646331"/>
          </a:xfrm>
        </p:grpSpPr>
        <p:sp>
          <p:nvSpPr>
            <p:cNvPr id="4" name="TextBox 3"/>
            <p:cNvSpPr txBox="1"/>
            <p:nvPr/>
          </p:nvSpPr>
          <p:spPr>
            <a:xfrm>
              <a:off x="3048000" y="4724400"/>
              <a:ext cx="3200400" cy="646331"/>
            </a:xfrm>
            <a:prstGeom prst="rect">
              <a:avLst/>
            </a:prstGeom>
            <a:noFill/>
          </p:spPr>
          <p:txBody>
            <a:bodyPr wrap="square" rtlCol="0">
              <a:spAutoFit/>
            </a:bodyPr>
            <a:lstStyle/>
            <a:p>
              <a:pPr algn="ctr">
                <a:buNone/>
              </a:pPr>
              <a:r>
                <a:rPr lang="en-US" sz="3600" b="1" dirty="0" smtClean="0">
                  <a:effectLst>
                    <a:outerShdw blurRad="38100" dist="38100" dir="2700000" algn="tl">
                      <a:srgbClr val="000000">
                        <a:alpha val="43137"/>
                      </a:srgbClr>
                    </a:outerShdw>
                  </a:effectLst>
                </a:rPr>
                <a:t>CAUSALITY</a:t>
              </a:r>
              <a:endParaRPr lang="en-US" sz="3600" b="1" dirty="0">
                <a:effectLst>
                  <a:outerShdw blurRad="38100" dist="38100" dir="2700000" algn="tl">
                    <a:srgbClr val="000000">
                      <a:alpha val="43137"/>
                    </a:srgbClr>
                  </a:outerShdw>
                </a:effectLst>
              </a:endParaRPr>
            </a:p>
          </p:txBody>
        </p:sp>
        <p:sp>
          <p:nvSpPr>
            <p:cNvPr id="5" name="Right Arrow 4"/>
            <p:cNvSpPr/>
            <p:nvPr/>
          </p:nvSpPr>
          <p:spPr bwMode="auto">
            <a:xfrm>
              <a:off x="1371600" y="4724400"/>
              <a:ext cx="1828800" cy="646331"/>
            </a:xfrm>
            <a:prstGeom prst="rightArrow">
              <a:avLst/>
            </a:prstGeom>
            <a:solidFill>
              <a:schemeClr val="tx2"/>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grpSp>
    </p:spTree>
    <p:extLst>
      <p:ext uri="{BB962C8B-B14F-4D97-AF65-F5344CB8AC3E}">
        <p14:creationId xmlns:p14="http://schemas.microsoft.com/office/powerpoint/2010/main" val="3037600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REASONS TO BE CAUTIOUS</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11200" y="1651000"/>
            <a:ext cx="7772400" cy="3657600"/>
          </a:xfrm>
        </p:spPr>
        <p:txBody>
          <a:bodyPr/>
          <a:lstStyle/>
          <a:p>
            <a:r>
              <a:rPr lang="en-US" b="1" dirty="0" smtClean="0">
                <a:effectLst>
                  <a:outerShdw blurRad="38100" dist="38100" dir="2700000" algn="tl">
                    <a:srgbClr val="000000">
                      <a:alpha val="43137"/>
                    </a:srgbClr>
                  </a:outerShdw>
                </a:effectLst>
              </a:rPr>
              <a:t>Observational findings are susceptible to bias and confounding</a:t>
            </a:r>
          </a:p>
          <a:p>
            <a:r>
              <a:rPr lang="en-US" b="1" dirty="0" smtClean="0">
                <a:effectLst>
                  <a:outerShdw blurRad="38100" dist="38100" dir="2700000" algn="tl">
                    <a:srgbClr val="000000">
                      <a:alpha val="43137"/>
                    </a:srgbClr>
                  </a:outerShdw>
                </a:effectLst>
              </a:rPr>
              <a:t>Estrogen has known risks</a:t>
            </a:r>
          </a:p>
          <a:p>
            <a:r>
              <a:rPr lang="en-US" b="1" dirty="0" smtClean="0">
                <a:effectLst>
                  <a:outerShdw blurRad="38100" dist="38100" dir="2700000" algn="tl">
                    <a:srgbClr val="000000">
                      <a:alpha val="43137"/>
                    </a:srgbClr>
                  </a:outerShdw>
                </a:effectLst>
              </a:rPr>
              <a:t>Estrogen was a preventive therapy widely used among healthy women</a:t>
            </a:r>
          </a:p>
          <a:p>
            <a:endParaRPr lang="en-US" dirty="0"/>
          </a:p>
        </p:txBody>
      </p:sp>
    </p:spTree>
    <p:extLst>
      <p:ext uri="{BB962C8B-B14F-4D97-AF65-F5344CB8AC3E}">
        <p14:creationId xmlns:p14="http://schemas.microsoft.com/office/powerpoint/2010/main" val="26844078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4 IMPORTANT FEATURES OF RCTs</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25492025"/>
              </p:ext>
            </p:extLst>
          </p:nvPr>
        </p:nvGraphicFramePr>
        <p:xfrm>
          <a:off x="381000" y="1600200"/>
          <a:ext cx="8382000" cy="4206240"/>
        </p:xfrm>
        <a:graphic>
          <a:graphicData uri="http://schemas.openxmlformats.org/drawingml/2006/table">
            <a:tbl>
              <a:tblPr firstRow="1" bandRow="1">
                <a:tableStyleId>{ED083AE6-46FA-4A59-8FB0-9F97EB10719F}</a:tableStyleId>
              </a:tblPr>
              <a:tblGrid>
                <a:gridCol w="3122706"/>
                <a:gridCol w="5259294"/>
              </a:tblGrid>
              <a:tr h="370840">
                <a:tc>
                  <a:txBody>
                    <a:bodyPr/>
                    <a:lstStyle/>
                    <a:p>
                      <a:r>
                        <a:rPr lang="en-US" sz="2400" dirty="0" smtClean="0">
                          <a:solidFill>
                            <a:schemeClr val="tx2"/>
                          </a:solidFill>
                          <a:effectLst>
                            <a:outerShdw blurRad="38100" dist="38100" dir="2700000" algn="tl">
                              <a:srgbClr val="000000">
                                <a:alpha val="43137"/>
                              </a:srgbClr>
                            </a:outerShdw>
                          </a:effectLst>
                        </a:rPr>
                        <a:t>Adequate Power</a:t>
                      </a:r>
                      <a:endParaRPr lang="en-US" sz="2400"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bg1"/>
                    </a:solidFill>
                  </a:tcPr>
                </a:tc>
                <a:tc>
                  <a:txBody>
                    <a:bodyPr/>
                    <a:lstStyle/>
                    <a:p>
                      <a:r>
                        <a:rPr lang="en-US" sz="2000" b="1" dirty="0" smtClean="0"/>
                        <a:t>Rule out chance associations</a:t>
                      </a:r>
                      <a:endParaRPr lang="en-US" sz="2000" b="1" dirty="0"/>
                    </a:p>
                  </a:txBody>
                  <a:tcPr anchor="ctr">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bg1"/>
                    </a:solidFill>
                  </a:tcPr>
                </a:tc>
              </a:tr>
              <a:tr h="370840">
                <a:tc>
                  <a:txBody>
                    <a:bodyPr/>
                    <a:lstStyle/>
                    <a:p>
                      <a:endParaRPr lang="en-US" sz="2000" dirty="0">
                        <a:solidFill>
                          <a:schemeClr val="tx2"/>
                        </a:solidFill>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2000" b="1" dirty="0" smtClean="0"/>
                        <a:t>Find clinically significant associations</a:t>
                      </a:r>
                      <a:endParaRPr lang="en-US" sz="2000" b="1" dirty="0"/>
                    </a:p>
                  </a:txBody>
                  <a:tcPr anchor="ctr">
                    <a:lnL w="12700" cmpd="sng">
                      <a:noFill/>
                    </a:lnL>
                    <a:lnR w="12700" cmpd="sng">
                      <a:noFill/>
                    </a:lnR>
                    <a:lnT w="254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r>
                        <a:rPr lang="en-US" sz="2400" b="1" dirty="0" smtClean="0">
                          <a:solidFill>
                            <a:schemeClr val="tx2"/>
                          </a:solidFill>
                          <a:effectLst>
                            <a:outerShdw blurRad="38100" dist="38100" dir="2700000" algn="tl">
                              <a:srgbClr val="000000">
                                <a:alpha val="43137"/>
                              </a:srgbClr>
                            </a:outerShdw>
                          </a:effectLst>
                        </a:rPr>
                        <a:t>Randomization</a:t>
                      </a:r>
                      <a:endParaRPr lang="en-US" sz="24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2000" b="1" dirty="0" smtClean="0"/>
                        <a:t>Comparability at </a:t>
                      </a:r>
                      <a:r>
                        <a:rPr lang="en-US" sz="2000" b="1" i="1" dirty="0" smtClean="0"/>
                        <a:t>baseline</a:t>
                      </a:r>
                      <a:r>
                        <a:rPr lang="en-US" sz="2000" b="1" i="0" dirty="0" smtClean="0"/>
                        <a:t>, minimize:</a:t>
                      </a:r>
                      <a:endParaRPr lang="en-US" sz="2000" b="1" i="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Bias</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Confounding</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r>
                        <a:rPr lang="en-US" sz="2400" b="1" dirty="0" smtClean="0">
                          <a:solidFill>
                            <a:schemeClr val="tx2"/>
                          </a:solidFill>
                          <a:effectLst>
                            <a:outerShdw blurRad="38100" dist="38100" dir="2700000" algn="tl">
                              <a:srgbClr val="000000">
                                <a:alpha val="43137"/>
                              </a:srgbClr>
                            </a:outerShdw>
                          </a:effectLst>
                        </a:rPr>
                        <a:t>Blinding</a:t>
                      </a:r>
                      <a:endParaRPr lang="en-US" sz="24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2000" b="1" dirty="0" smtClean="0"/>
                        <a:t>Comparability </a:t>
                      </a:r>
                      <a:r>
                        <a:rPr lang="en-US" sz="2000" b="1" i="1" dirty="0" smtClean="0"/>
                        <a:t>during follow-up</a:t>
                      </a:r>
                      <a:r>
                        <a:rPr lang="en-US" sz="2000" b="1" i="0" dirty="0" smtClean="0"/>
                        <a:t>, minimize:</a:t>
                      </a:r>
                      <a:endParaRPr lang="en-US" sz="2000" b="1" i="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Placebo effect</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Differential outcome ascertainment</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Co-intervention</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r>
                        <a:rPr lang="en-US" sz="2400" b="1" dirty="0" smtClean="0">
                          <a:solidFill>
                            <a:schemeClr val="tx2"/>
                          </a:solidFill>
                          <a:effectLst>
                            <a:outerShdw blurRad="38100" dist="38100" dir="2700000" algn="tl">
                              <a:srgbClr val="000000">
                                <a:alpha val="43137"/>
                              </a:srgbClr>
                            </a:outerShdw>
                          </a:effectLst>
                        </a:rPr>
                        <a:t>Complete Follow-up</a:t>
                      </a:r>
                      <a:endParaRPr lang="en-US" sz="24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2000" b="1" dirty="0" smtClean="0"/>
                        <a:t>Comparability </a:t>
                      </a:r>
                      <a:r>
                        <a:rPr lang="en-US" sz="2000" b="1" i="1" dirty="0" smtClean="0"/>
                        <a:t>at the end of the trial</a:t>
                      </a:r>
                      <a:endParaRPr lang="en-US" sz="2000" b="1" i="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bl>
          </a:graphicData>
        </a:graphic>
      </p:graphicFrame>
    </p:spTree>
    <p:extLst>
      <p:ext uri="{BB962C8B-B14F-4D97-AF65-F5344CB8AC3E}">
        <p14:creationId xmlns:p14="http://schemas.microsoft.com/office/powerpoint/2010/main" val="16164716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sz="3600" b="1" dirty="0" smtClean="0">
                <a:effectLst>
                  <a:outerShdw blurRad="38100" dist="38100" dir="2700000" algn="tl">
                    <a:srgbClr val="000000">
                      <a:alpha val="43137"/>
                    </a:srgbClr>
                  </a:outerShdw>
                </a:effectLst>
              </a:rPr>
              <a:t>ASSOCIATIONS</a:t>
            </a:r>
            <a:endParaRPr lang="en-US" sz="36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965200" y="1485900"/>
            <a:ext cx="7772400" cy="3886200"/>
          </a:xfrm>
        </p:spPr>
        <p:txBody>
          <a:bodyPr/>
          <a:lstStyle/>
          <a:p>
            <a:r>
              <a:rPr lang="en-US" b="1" dirty="0" smtClean="0">
                <a:effectLst>
                  <a:outerShdw blurRad="38100" dist="38100" dir="2700000" algn="tl">
                    <a:srgbClr val="000000">
                      <a:alpha val="43137"/>
                    </a:srgbClr>
                  </a:outerShdw>
                </a:effectLst>
              </a:rPr>
              <a:t>Not true </a:t>
            </a:r>
            <a:r>
              <a:rPr lang="en-US" dirty="0" smtClean="0"/>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spurious associations</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Chance (small sample size)</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Bias (selection, recall, etc.)</a:t>
            </a:r>
          </a:p>
          <a:p>
            <a:r>
              <a:rPr lang="en-US" b="1" dirty="0" smtClean="0">
                <a:effectLst>
                  <a:outerShdw blurRad="38100" dist="38100" dir="2700000" algn="tl">
                    <a:srgbClr val="000000">
                      <a:alpha val="43137"/>
                    </a:srgbClr>
                  </a:outerShdw>
                </a:effectLst>
              </a:rPr>
              <a:t>True </a:t>
            </a:r>
            <a:r>
              <a:rPr lang="en-US" dirty="0" smtClean="0"/>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real associations, not always causal</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Effect – cause (chicken – egg)</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Effect – effect (confounding)</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Cause – effect (truth in the universe!)</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4015195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06400"/>
            <a:ext cx="9144000" cy="990600"/>
          </a:xfrm>
        </p:spPr>
        <p:txBody>
          <a:bodyPr/>
          <a:lstStyle/>
          <a:p>
            <a:r>
              <a:rPr lang="en-US" b="1" dirty="0" smtClean="0">
                <a:effectLst>
                  <a:outerShdw blurRad="38100" dist="38100" dir="2700000" algn="tl">
                    <a:srgbClr val="000000">
                      <a:alpha val="43137"/>
                    </a:srgbClr>
                  </a:outerShdw>
                </a:effectLst>
              </a:rPr>
              <a:t>POWER OF THE PLACEBO</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76300" y="1270000"/>
            <a:ext cx="7772400" cy="3962400"/>
          </a:xfrm>
        </p:spPr>
        <p:txBody>
          <a:bodyPr/>
          <a:lstStyle/>
          <a:p>
            <a:pPr marL="112712" indent="0">
              <a:buNone/>
            </a:pPr>
            <a:r>
              <a:rPr lang="en-US" sz="3200" dirty="0" smtClean="0">
                <a:effectLst>
                  <a:outerShdw blurRad="38100" dist="38100" dir="2700000" algn="tl">
                    <a:srgbClr val="000000">
                      <a:alpha val="43137"/>
                    </a:srgbClr>
                  </a:outerShdw>
                </a:effectLst>
              </a:rPr>
              <a:t>Arthroscopic debridement of the knee</a:t>
            </a:r>
          </a:p>
          <a:p>
            <a:pPr>
              <a:buFont typeface="Arial" pitchFamily="34" charset="0"/>
              <a:buChar char="•"/>
            </a:pPr>
            <a:r>
              <a:rPr lang="en-US" dirty="0"/>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In unblinded trials</a:t>
            </a:r>
          </a:p>
          <a:p>
            <a:pPr lvl="1">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Reduced knee pain about 60%</a:t>
            </a:r>
          </a:p>
          <a:p>
            <a:pPr>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In blinded trials</a:t>
            </a:r>
          </a:p>
          <a:p>
            <a:pPr lvl="1">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Reduced knee pain about 60%</a:t>
            </a:r>
          </a:p>
          <a:p>
            <a:pPr lvl="2">
              <a:buFont typeface="Arial" pitchFamily="34" charset="0"/>
              <a:buChar char="•"/>
            </a:pPr>
            <a:r>
              <a:rPr lang="en-US" i="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Subjects who underwent debridement</a:t>
            </a:r>
          </a:p>
          <a:p>
            <a:pPr lvl="2">
              <a:buFont typeface="Arial" pitchFamily="34" charset="0"/>
              <a:buChar char="•"/>
            </a:pPr>
            <a:r>
              <a:rPr lang="en-US" i="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Subjects who underwent sham debridement</a:t>
            </a:r>
            <a:endParaRPr lang="en-US" i="1"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4" name="TextBox 3"/>
          <p:cNvSpPr txBox="1"/>
          <p:nvPr/>
        </p:nvSpPr>
        <p:spPr>
          <a:xfrm>
            <a:off x="5715000" y="5543490"/>
            <a:ext cx="3124200" cy="400110"/>
          </a:xfrm>
          <a:prstGeom prst="rect">
            <a:avLst/>
          </a:prstGeom>
          <a:noFill/>
        </p:spPr>
        <p:txBody>
          <a:bodyPr wrap="square" rtlCol="0">
            <a:spAutoFit/>
          </a:bodyPr>
          <a:lstStyle/>
          <a:p>
            <a:pPr>
              <a:buNone/>
            </a:pPr>
            <a:r>
              <a:rPr lang="en-US" sz="2000" dirty="0" smtClean="0"/>
              <a:t>Mosely et al, NEJM, 2002</a:t>
            </a:r>
            <a:endParaRPr lang="en-US" sz="2000" dirty="0"/>
          </a:p>
        </p:txBody>
      </p:sp>
    </p:spTree>
    <p:extLst>
      <p:ext uri="{BB962C8B-B14F-4D97-AF65-F5344CB8AC3E}">
        <p14:creationId xmlns:p14="http://schemas.microsoft.com/office/powerpoint/2010/main" val="2564802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anim calcmode="lin" valueType="num">
                                      <p:cBhvr additive="base">
                                        <p:cTn id="1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outerShdw blurRad="38100" dist="38100" dir="2700000" algn="tl">
                    <a:srgbClr val="000000">
                      <a:alpha val="43137"/>
                    </a:srgbClr>
                  </a:outerShdw>
                </a:effectLst>
              </a:rPr>
              <a:t>BLINDING TO AVOID DIFFERENTIAL OUTCOME ADJUDICATION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371600"/>
            <a:ext cx="8229600" cy="4171890"/>
          </a:xfrm>
        </p:spPr>
        <p:txBody>
          <a:bodyPr/>
          <a:lstStyle/>
          <a:p>
            <a:pPr marL="112712" indent="0">
              <a:buNone/>
            </a:pPr>
            <a:r>
              <a:rPr lang="en-US" sz="3200" b="1" dirty="0" smtClean="0">
                <a:effectLst>
                  <a:outerShdw blurRad="38100" dist="38100" dir="2700000" algn="tl">
                    <a:srgbClr val="000000">
                      <a:alpha val="43137"/>
                    </a:srgbClr>
                  </a:outerShdw>
                </a:effectLst>
              </a:rPr>
              <a:t>Canadian Cooperative MS Trial</a:t>
            </a:r>
          </a:p>
          <a:p>
            <a:pPr>
              <a:buFont typeface="Arial" pitchFamily="34" charset="0"/>
              <a:buChar char="•"/>
            </a:pPr>
            <a:r>
              <a:rPr lang="en-US" dirty="0" smtClean="0"/>
              <a:t>165 patients with multiple sclerosis</a:t>
            </a:r>
          </a:p>
          <a:p>
            <a:pPr lvl="1">
              <a:buFont typeface="Arial" pitchFamily="34" charset="0"/>
              <a:buChar char="•"/>
            </a:pPr>
            <a:r>
              <a:rPr lang="en-US" dirty="0" smtClean="0"/>
              <a:t>Plasma exchange + cyclophosphamide + prednisone</a:t>
            </a:r>
          </a:p>
          <a:p>
            <a:pPr lvl="1">
              <a:buFont typeface="Arial" pitchFamily="34" charset="0"/>
              <a:buChar char="•"/>
            </a:pPr>
            <a:r>
              <a:rPr lang="en-US" dirty="0" smtClean="0"/>
              <a:t>Sham plasma exchange + placebo meds</a:t>
            </a:r>
          </a:p>
          <a:p>
            <a:pPr>
              <a:buFont typeface="Arial" pitchFamily="34" charset="0"/>
              <a:buChar char="•"/>
            </a:pPr>
            <a:r>
              <a:rPr lang="en-US" dirty="0" smtClean="0"/>
              <a:t>Outcome = structured neurologic exam by blinded and unblinded neurologists</a:t>
            </a:r>
          </a:p>
          <a:p>
            <a:pPr>
              <a:buFont typeface="Arial" pitchFamily="34" charset="0"/>
              <a:buChar char="•"/>
            </a:pPr>
            <a:r>
              <a:rPr lang="en-US" dirty="0" smtClean="0"/>
              <a:t>More improvement with plasma exchange by unblinded, but not blinded assessment</a:t>
            </a:r>
            <a:endParaRPr lang="en-US" dirty="0"/>
          </a:p>
        </p:txBody>
      </p:sp>
      <p:sp>
        <p:nvSpPr>
          <p:cNvPr id="4" name="TextBox 3"/>
          <p:cNvSpPr txBox="1"/>
          <p:nvPr/>
        </p:nvSpPr>
        <p:spPr>
          <a:xfrm>
            <a:off x="5257800" y="5619690"/>
            <a:ext cx="3581400" cy="400110"/>
          </a:xfrm>
          <a:prstGeom prst="rect">
            <a:avLst/>
          </a:prstGeom>
          <a:noFill/>
        </p:spPr>
        <p:txBody>
          <a:bodyPr wrap="square" rtlCol="0">
            <a:spAutoFit/>
          </a:bodyPr>
          <a:lstStyle/>
          <a:p>
            <a:pPr>
              <a:buNone/>
            </a:pPr>
            <a:r>
              <a:rPr lang="en-US" sz="2000" dirty="0" smtClean="0"/>
              <a:t>Noseworthy, Neurology, 1994</a:t>
            </a:r>
            <a:endParaRPr lang="en-US" sz="2000" dirty="0"/>
          </a:p>
        </p:txBody>
      </p:sp>
    </p:spTree>
    <p:extLst>
      <p:ext uri="{BB962C8B-B14F-4D97-AF65-F5344CB8AC3E}">
        <p14:creationId xmlns:p14="http://schemas.microsoft.com/office/powerpoint/2010/main" val="32493444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BLINDING TO AVOID CO-INTERVENTION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95300" y="1435100"/>
            <a:ext cx="8496300" cy="3638490"/>
          </a:xfrm>
        </p:spPr>
        <p:txBody>
          <a:bodyPr/>
          <a:lstStyle/>
          <a:p>
            <a:pPr>
              <a:buFont typeface="Arial" pitchFamily="34" charset="0"/>
              <a:buChar char="•"/>
            </a:pPr>
            <a:r>
              <a:rPr lang="en-US" dirty="0" smtClean="0"/>
              <a:t> </a:t>
            </a:r>
            <a:r>
              <a:rPr lang="en-US" b="1" dirty="0" smtClean="0">
                <a:effectLst>
                  <a:outerShdw blurRad="38100" dist="38100" dir="2700000" algn="tl">
                    <a:srgbClr val="000000">
                      <a:alpha val="43137"/>
                    </a:srgbClr>
                  </a:outerShdw>
                </a:effectLst>
              </a:rPr>
              <a:t>Unintended effective interventions</a:t>
            </a:r>
          </a:p>
          <a:p>
            <a:pPr lvl="1">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Participants use other therapy or change behavior</a:t>
            </a:r>
          </a:p>
          <a:p>
            <a:pPr lvl="1">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Study staff, medical providers, family or friends treat participants differently</a:t>
            </a:r>
          </a:p>
          <a:p>
            <a:pPr>
              <a:buFont typeface="Arial" pitchFamily="34" charset="0"/>
              <a:buChar char="•"/>
            </a:pPr>
            <a:r>
              <a:rPr lang="en-US" dirty="0" smtClean="0"/>
              <a:t> </a:t>
            </a:r>
            <a:r>
              <a:rPr lang="en-US" b="1" dirty="0" smtClean="0">
                <a:effectLst>
                  <a:outerShdw blurRad="38100" dist="38100" dir="2700000" algn="tl">
                    <a:srgbClr val="000000">
                      <a:alpha val="43137"/>
                    </a:srgbClr>
                  </a:outerShdw>
                </a:effectLst>
              </a:rPr>
              <a:t>Nondifferential decreases power</a:t>
            </a:r>
          </a:p>
          <a:p>
            <a:pPr>
              <a:buFont typeface="Arial" pitchFamily="34" charset="0"/>
              <a:buChar char="•"/>
            </a:pPr>
            <a:r>
              <a:rPr lang="en-US" dirty="0" smtClean="0"/>
              <a:t> </a:t>
            </a:r>
            <a:r>
              <a:rPr lang="en-US" b="1" dirty="0" smtClean="0">
                <a:effectLst>
                  <a:outerShdw blurRad="38100" dist="38100" dir="2700000" algn="tl">
                    <a:srgbClr val="000000">
                      <a:alpha val="43137"/>
                    </a:srgbClr>
                  </a:outerShdw>
                </a:effectLst>
              </a:rPr>
              <a:t>Differential causes bias</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6860105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85800" y="1600200"/>
            <a:ext cx="8293100" cy="4267200"/>
          </a:xfrm>
        </p:spPr>
        <p:txBody>
          <a:bodyPr/>
          <a:lstStyle/>
          <a:p>
            <a:pPr marL="112712" indent="0">
              <a:buNone/>
            </a:pPr>
            <a:r>
              <a:rPr lang="en-US" b="1" dirty="0" smtClean="0">
                <a:solidFill>
                  <a:schemeClr val="tx2"/>
                </a:solidFill>
                <a:effectLst>
                  <a:outerShdw blurRad="38100" dist="38100" dir="2700000" algn="tl">
                    <a:srgbClr val="000000">
                      <a:alpha val="43137"/>
                    </a:srgbClr>
                  </a:outerShdw>
                </a:effectLst>
              </a:rPr>
              <a:t>RQ</a:t>
            </a:r>
            <a:r>
              <a:rPr lang="en-US" dirty="0" smtClean="0"/>
              <a:t>:  Does estrogen therapy reduce CHD risk?</a:t>
            </a:r>
          </a:p>
          <a:p>
            <a:pPr marL="112712" indent="0">
              <a:buNone/>
            </a:pPr>
            <a:r>
              <a:rPr lang="en-US" b="1" dirty="0" smtClean="0">
                <a:solidFill>
                  <a:schemeClr val="tx2"/>
                </a:solidFill>
                <a:effectLst>
                  <a:outerShdw blurRad="38100" dist="38100" dir="2700000" algn="tl">
                    <a:srgbClr val="000000">
                      <a:alpha val="43137"/>
                    </a:srgbClr>
                  </a:outerShdw>
                </a:effectLst>
              </a:rPr>
              <a:t>Design</a:t>
            </a:r>
            <a:r>
              <a:rPr lang="en-US" dirty="0" smtClean="0">
                <a:effectLst>
                  <a:outerShdw blurRad="38100" dist="38100" dir="2700000" algn="tl">
                    <a:srgbClr val="000000">
                      <a:alpha val="43137"/>
                    </a:srgbClr>
                  </a:outerShdw>
                </a:effectLst>
              </a:rPr>
              <a:t>:</a:t>
            </a:r>
            <a:r>
              <a:rPr lang="en-US" dirty="0" smtClean="0"/>
              <a:t>  Randomized, blinded trial</a:t>
            </a:r>
          </a:p>
          <a:p>
            <a:pPr marL="112712" indent="0">
              <a:buNone/>
            </a:pPr>
            <a:r>
              <a:rPr lang="en-US" b="1" dirty="0" smtClean="0">
                <a:solidFill>
                  <a:schemeClr val="tx2"/>
                </a:solidFill>
                <a:effectLst>
                  <a:outerShdw blurRad="38100" dist="38100" dir="2700000" algn="tl">
                    <a:srgbClr val="000000">
                      <a:alpha val="43137"/>
                    </a:srgbClr>
                  </a:outerShdw>
                </a:effectLst>
              </a:rPr>
              <a:t>Subjects</a:t>
            </a:r>
            <a:r>
              <a:rPr lang="en-US" dirty="0" smtClean="0">
                <a:effectLst>
                  <a:outerShdw blurRad="38100" dist="38100" dir="2700000" algn="tl">
                    <a:srgbClr val="000000">
                      <a:alpha val="43137"/>
                    </a:srgbClr>
                  </a:outerShdw>
                </a:effectLst>
              </a:rPr>
              <a:t>:</a:t>
            </a:r>
            <a:r>
              <a:rPr lang="en-US" dirty="0" smtClean="0"/>
              <a:t>  2500 women with CHD</a:t>
            </a:r>
          </a:p>
          <a:p>
            <a:pPr marL="112712" indent="0">
              <a:buNone/>
            </a:pPr>
            <a:r>
              <a:rPr lang="en-US" b="1" dirty="0" smtClean="0">
                <a:solidFill>
                  <a:schemeClr val="tx2"/>
                </a:solidFill>
                <a:effectLst>
                  <a:outerShdw blurRad="38100" dist="38100" dir="2700000" algn="tl">
                    <a:srgbClr val="000000">
                      <a:alpha val="43137"/>
                    </a:srgbClr>
                  </a:outerShdw>
                </a:effectLst>
              </a:rPr>
              <a:t>Intervention</a:t>
            </a:r>
            <a:r>
              <a:rPr lang="en-US" dirty="0" smtClean="0">
                <a:effectLst>
                  <a:outerShdw blurRad="38100" dist="38100" dir="2700000" algn="tl">
                    <a:srgbClr val="000000">
                      <a:alpha val="43137"/>
                    </a:srgbClr>
                  </a:outerShdw>
                </a:effectLst>
              </a:rPr>
              <a:t>:</a:t>
            </a:r>
            <a:r>
              <a:rPr lang="en-US" dirty="0" smtClean="0"/>
              <a:t>  Estrogen + progestin vs. placebo</a:t>
            </a:r>
          </a:p>
          <a:p>
            <a:pPr marL="112712" indent="0">
              <a:buNone/>
            </a:pPr>
            <a:r>
              <a:rPr lang="en-US" b="1" dirty="0" smtClean="0">
                <a:solidFill>
                  <a:schemeClr val="tx2"/>
                </a:solidFill>
                <a:effectLst>
                  <a:outerShdw blurRad="38100" dist="38100" dir="2700000" algn="tl">
                    <a:srgbClr val="000000">
                      <a:alpha val="43137"/>
                    </a:srgbClr>
                  </a:outerShdw>
                </a:effectLst>
              </a:rPr>
              <a:t>Measurements</a:t>
            </a:r>
            <a:r>
              <a:rPr lang="en-US" dirty="0" smtClean="0">
                <a:effectLst>
                  <a:outerShdw blurRad="38100" dist="38100" dir="2700000" algn="tl">
                    <a:srgbClr val="000000">
                      <a:alpha val="43137"/>
                    </a:srgbClr>
                  </a:outerShdw>
                </a:effectLst>
              </a:rPr>
              <a:t>:</a:t>
            </a:r>
            <a:r>
              <a:rPr lang="en-US" dirty="0" smtClean="0"/>
              <a:t>  Predictor = treatment; Outcome = CHD death or nonfatal myocardial infarction</a:t>
            </a:r>
            <a:endParaRPr lang="en-US" dirty="0"/>
          </a:p>
        </p:txBody>
      </p:sp>
    </p:spTree>
    <p:extLst>
      <p:ext uri="{BB962C8B-B14F-4D97-AF65-F5344CB8AC3E}">
        <p14:creationId xmlns:p14="http://schemas.microsoft.com/office/powerpoint/2010/main" val="13252390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73100"/>
            <a:ext cx="9144000" cy="990600"/>
          </a:xfrm>
        </p:spPr>
        <p:txBody>
          <a:bodyPr/>
          <a:lstStyle/>
          <a:p>
            <a:r>
              <a:rPr lang="en-US" b="1" dirty="0" smtClean="0">
                <a:effectLst>
                  <a:outerShdw blurRad="38100" dist="38100" dir="2700000" algn="tl">
                    <a:srgbClr val="000000">
                      <a:alpha val="43137"/>
                    </a:srgbClr>
                  </a:outerShdw>
                </a:effectLst>
              </a:rPr>
              <a:t>ESTROGEN AND CHD IN WOMEN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RANDOMIZED TRIAL</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39734429"/>
              </p:ext>
            </p:extLst>
          </p:nvPr>
        </p:nvGraphicFramePr>
        <p:xfrm>
          <a:off x="762000" y="1981200"/>
          <a:ext cx="7772400" cy="3733800"/>
        </p:xfrm>
        <a:graphic>
          <a:graphicData uri="http://schemas.openxmlformats.org/drawingml/2006/table">
            <a:tbl>
              <a:tblPr firstRow="1" bandRow="1">
                <a:tableStyleId>{0505E3EF-67EA-436B-97B2-0124C06EBD24}</a:tableStyleId>
              </a:tblPr>
              <a:tblGrid>
                <a:gridCol w="1943100"/>
                <a:gridCol w="1943100"/>
                <a:gridCol w="1943100"/>
                <a:gridCol w="1943100"/>
              </a:tblGrid>
              <a:tr h="746760">
                <a:tc>
                  <a:txBody>
                    <a:bodyPr/>
                    <a:lstStyle/>
                    <a:p>
                      <a:endParaRPr lang="en-US" sz="3200" dirty="0">
                        <a:solidFill>
                          <a:schemeClr val="tx1"/>
                        </a:solidFill>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No 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3200" dirty="0">
                        <a:solidFill>
                          <a:schemeClr val="tx1"/>
                        </a:solidFill>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HT</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450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No HT</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1250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endParaRPr lang="en-US" sz="3200"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300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1450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1750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gridSpan="4">
                  <a:txBody>
                    <a:bodyPr/>
                    <a:lstStyle/>
                    <a:p>
                      <a:r>
                        <a:rPr lang="en-US" sz="2800" b="1" dirty="0" smtClean="0">
                          <a:solidFill>
                            <a:schemeClr val="tx2"/>
                          </a:solidFill>
                          <a:effectLst>
                            <a:outerShdw blurRad="38100" dist="38100" dir="2700000" algn="tl">
                              <a:srgbClr val="000000">
                                <a:alpha val="43137"/>
                              </a:srgbClr>
                            </a:outerShdw>
                          </a:effectLst>
                        </a:rPr>
                        <a:t>RR = .5; p = .001</a:t>
                      </a:r>
                      <a:endParaRPr lang="en-US" sz="28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
        <p:nvSpPr>
          <p:cNvPr id="3" name="Rounded Rectangular Callout 2"/>
          <p:cNvSpPr/>
          <p:nvPr/>
        </p:nvSpPr>
        <p:spPr bwMode="auto">
          <a:xfrm>
            <a:off x="7112000" y="1574800"/>
            <a:ext cx="1765300" cy="1066800"/>
          </a:xfrm>
          <a:prstGeom prst="wedgeRoundRectCallout">
            <a:avLst>
              <a:gd name="adj1" fmla="val -36660"/>
              <a:gd name="adj2" fmla="val 74405"/>
              <a:gd name="adj3" fmla="val 16667"/>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5" name="Rectangular Callout 4"/>
          <p:cNvSpPr/>
          <p:nvPr/>
        </p:nvSpPr>
        <p:spPr bwMode="auto">
          <a:xfrm>
            <a:off x="7658100" y="1625600"/>
            <a:ext cx="1358900" cy="1104900"/>
          </a:xfrm>
          <a:prstGeom prst="wedgeRectCallout">
            <a:avLst>
              <a:gd name="adj1" fmla="val -58216"/>
              <a:gd name="adj2" fmla="val 76389"/>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8" name="Rounded Rectangular Callout 7"/>
          <p:cNvSpPr/>
          <p:nvPr/>
        </p:nvSpPr>
        <p:spPr bwMode="auto">
          <a:xfrm>
            <a:off x="7340600" y="1473200"/>
            <a:ext cx="1612900" cy="1079500"/>
          </a:xfrm>
          <a:prstGeom prst="wedgeRoundRectCallout">
            <a:avLst>
              <a:gd name="adj1" fmla="val -40518"/>
              <a:gd name="adj2" fmla="val 81324"/>
              <a:gd name="adj3" fmla="val 16667"/>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12" name="Rectangular Callout 11"/>
          <p:cNvSpPr/>
          <p:nvPr/>
        </p:nvSpPr>
        <p:spPr bwMode="auto">
          <a:xfrm>
            <a:off x="7073900" y="1562100"/>
            <a:ext cx="1841500" cy="1104900"/>
          </a:xfrm>
          <a:prstGeom prst="wedgeRectCallou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13" name="Rounded Rectangular Callout 12"/>
          <p:cNvSpPr/>
          <p:nvPr/>
        </p:nvSpPr>
        <p:spPr bwMode="auto">
          <a:xfrm>
            <a:off x="6997700" y="1600200"/>
            <a:ext cx="1562100" cy="914400"/>
          </a:xfrm>
          <a:prstGeom prst="wedgeRoundRectCallout">
            <a:avLst>
              <a:gd name="adj1" fmla="val -27337"/>
              <a:gd name="adj2" fmla="val 91667"/>
              <a:gd name="adj3" fmla="val 16667"/>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15" name="Rounded Rectangular Callout 14"/>
          <p:cNvSpPr/>
          <p:nvPr/>
        </p:nvSpPr>
        <p:spPr bwMode="auto">
          <a:xfrm>
            <a:off x="7061200" y="1447800"/>
            <a:ext cx="1574800" cy="1193800"/>
          </a:xfrm>
          <a:prstGeom prst="wedgeRoundRectCallou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17" name="Rounded Rectangular Callout 16"/>
          <p:cNvSpPr/>
          <p:nvPr/>
        </p:nvSpPr>
        <p:spPr bwMode="auto">
          <a:xfrm>
            <a:off x="6870700" y="1384300"/>
            <a:ext cx="2120900" cy="977900"/>
          </a:xfrm>
          <a:prstGeom prst="wedgeRoundRectCallout">
            <a:avLst>
              <a:gd name="adj1" fmla="val -24714"/>
              <a:gd name="adj2" fmla="val 96786"/>
              <a:gd name="adj3" fmla="val 16667"/>
            </a:avLst>
          </a:prstGeom>
          <a:noFill/>
          <a:ln w="28575" cap="flat" cmpd="sng" algn="ctr">
            <a:solidFill>
              <a:schemeClr val="tx1"/>
            </a:solidFill>
            <a:prstDash val="solid"/>
            <a:round/>
            <a:headEnd type="none" w="sm" len="sm"/>
            <a:tailEnd type="none" w="sm" len="sm"/>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
                <a:schemeClr val="tx2"/>
              </a:buClr>
              <a:buSzTx/>
              <a:buNone/>
              <a:tabLst/>
            </a:pPr>
            <a:r>
              <a:rPr kumimoji="0" lang="en-US" sz="1600" i="0" u="none"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rPr>
              <a:t>Where are the other 750 women</a:t>
            </a:r>
            <a:r>
              <a:rPr kumimoji="0" lang="en-US" sz="1600" i="0" u="none" strike="noStrike" normalizeH="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rPr>
              <a:t> randomized to HT?</a:t>
            </a:r>
            <a:endParaRPr kumimoji="0" lang="en-US" sz="1600" i="0" u="none"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endParaRPr>
          </a:p>
        </p:txBody>
      </p:sp>
    </p:spTree>
    <p:extLst>
      <p:ext uri="{BB962C8B-B14F-4D97-AF65-F5344CB8AC3E}">
        <p14:creationId xmlns:p14="http://schemas.microsoft.com/office/powerpoint/2010/main" val="3897120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down)">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a:t>
            </a:r>
            <a:r>
              <a:rPr lang="en-US" b="1" dirty="0" smtClean="0">
                <a:effectLst>
                  <a:outerShdw blurRad="38100" dist="38100" dir="2700000" algn="tl">
                    <a:srgbClr val="000000">
                      <a:alpha val="43137"/>
                    </a:srgbClr>
                  </a:outerShdw>
                </a:effectLst>
              </a:rPr>
              <a:t>EART AND </a:t>
            </a:r>
            <a:r>
              <a:rPr lang="en-US" b="1" dirty="0" smtClean="0">
                <a:solidFill>
                  <a:schemeClr val="tx1"/>
                </a:solidFill>
                <a:effectLst>
                  <a:outerShdw blurRad="38100" dist="38100" dir="2700000" algn="tl">
                    <a:srgbClr val="000000">
                      <a:alpha val="43137"/>
                    </a:srgbClr>
                  </a:outerShdw>
                </a:effectLst>
              </a:rPr>
              <a:t>E</a:t>
            </a:r>
            <a:r>
              <a:rPr lang="en-US" b="1" dirty="0" smtClean="0">
                <a:effectLst>
                  <a:outerShdw blurRad="38100" dist="38100" dir="2700000" algn="tl">
                    <a:srgbClr val="000000">
                      <a:alpha val="43137"/>
                    </a:srgbClr>
                  </a:outerShdw>
                </a:effectLst>
              </a:rPr>
              <a:t>STROGEN-PROGESTIN </a:t>
            </a:r>
            <a:r>
              <a:rPr lang="en-US" b="1" dirty="0" smtClean="0">
                <a:solidFill>
                  <a:schemeClr val="tx1"/>
                </a:solidFill>
                <a:effectLst>
                  <a:outerShdw blurRad="38100" dist="38100" dir="2700000" algn="tl">
                    <a:srgbClr val="000000">
                      <a:alpha val="43137"/>
                    </a:srgbClr>
                  </a:outerShdw>
                </a:effectLst>
              </a:rPr>
              <a:t>R</a:t>
            </a:r>
            <a:r>
              <a:rPr lang="en-US" b="1" dirty="0" smtClean="0">
                <a:effectLst>
                  <a:outerShdw blurRad="38100" dist="38100" dir="2700000" algn="tl">
                    <a:srgbClr val="000000">
                      <a:alpha val="43137"/>
                    </a:srgbClr>
                  </a:outerShdw>
                </a:effectLst>
              </a:rPr>
              <a:t>EPLACEMENT </a:t>
            </a:r>
            <a:r>
              <a:rPr lang="en-US" b="1" dirty="0" smtClean="0">
                <a:solidFill>
                  <a:schemeClr val="tx1"/>
                </a:solidFill>
                <a:effectLst>
                  <a:outerShdw blurRad="38100" dist="38100" dir="2700000" algn="tl">
                    <a:srgbClr val="000000">
                      <a:alpha val="43137"/>
                    </a:srgbClr>
                  </a:outerShdw>
                </a:effectLst>
              </a:rPr>
              <a:t>S</a:t>
            </a:r>
            <a:r>
              <a:rPr lang="en-US" b="1" dirty="0" smtClean="0">
                <a:effectLst>
                  <a:outerShdw blurRad="38100" dist="38100" dir="2700000" algn="tl">
                    <a:srgbClr val="000000">
                      <a:alpha val="43137"/>
                    </a:srgbClr>
                  </a:outerShdw>
                </a:effectLst>
              </a:rPr>
              <a:t>TUDY </a:t>
            </a:r>
            <a:r>
              <a:rPr lang="en-US" b="1" dirty="0" smtClean="0">
                <a:solidFill>
                  <a:schemeClr val="tx1"/>
                </a:solidFill>
                <a:effectLst>
                  <a:outerShdw blurRad="38100" dist="38100" dir="2700000" algn="tl">
                    <a:srgbClr val="000000">
                      <a:alpha val="43137"/>
                    </a:srgbClr>
                  </a:outerShdw>
                </a:effectLst>
              </a:rPr>
              <a:t>(HERS)</a:t>
            </a:r>
            <a:endParaRPr lang="en-US" b="1" dirty="0">
              <a:solidFill>
                <a:schemeClr val="tx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81000" y="1676400"/>
            <a:ext cx="8382000" cy="4267200"/>
          </a:xfrm>
        </p:spPr>
        <p:txBody>
          <a:bodyPr/>
          <a:lstStyle/>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2763 postmenopausal women &lt;80 yo with documented CHD and a uterus</a:t>
            </a:r>
          </a:p>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Randomized to estrogen plus progestin or identical placebo</a:t>
            </a:r>
          </a:p>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Followed every 4 months for 4.2 years</a:t>
            </a:r>
          </a:p>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Separate gynecology group managed bleeding</a:t>
            </a:r>
          </a:p>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Outcome = nonfatal MI and CHD death</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40264371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TRIAL PROFILE</a:t>
            </a:r>
            <a:endParaRPr lang="en-US" b="1" dirty="0">
              <a:effectLst>
                <a:outerShdw blurRad="38100" dist="38100" dir="2700000" algn="tl">
                  <a:srgbClr val="000000">
                    <a:alpha val="43137"/>
                  </a:srgbClr>
                </a:outerShdw>
              </a:effectLst>
            </a:endParaRPr>
          </a:p>
        </p:txBody>
      </p:sp>
      <p:graphicFrame>
        <p:nvGraphicFramePr>
          <p:cNvPr id="4" name="Diagram 3"/>
          <p:cNvGraphicFramePr/>
          <p:nvPr>
            <p:extLst>
              <p:ext uri="{D42A27DB-BD31-4B8C-83A1-F6EECF244321}">
                <p14:modId xmlns:p14="http://schemas.microsoft.com/office/powerpoint/2010/main" val="981829134"/>
              </p:ext>
            </p:extLst>
          </p:nvPr>
        </p:nvGraphicFramePr>
        <p:xfrm>
          <a:off x="457200" y="1397000"/>
          <a:ext cx="83058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7228370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83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BASELINE CHARACTERISTICS</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41008005"/>
              </p:ext>
            </p:extLst>
          </p:nvPr>
        </p:nvGraphicFramePr>
        <p:xfrm>
          <a:off x="850900" y="1173480"/>
          <a:ext cx="8000999" cy="4175759"/>
        </p:xfrm>
        <a:graphic>
          <a:graphicData uri="http://schemas.openxmlformats.org/drawingml/2006/table">
            <a:tbl>
              <a:tblPr firstRow="1" bandRow="1">
                <a:tableStyleId>{ED083AE6-46FA-4A59-8FB0-9F97EB10719F}</a:tableStyleId>
              </a:tblPr>
              <a:tblGrid>
                <a:gridCol w="3960891"/>
                <a:gridCol w="1995409"/>
                <a:gridCol w="2044699"/>
              </a:tblGrid>
              <a:tr h="370840">
                <a:tc>
                  <a:txBody>
                    <a:bodyPr/>
                    <a:lstStyle/>
                    <a:p>
                      <a:endParaRPr lang="en-US" sz="20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50800" dist="38100" dir="2700000" algn="tl" rotWithShape="0">
                              <a:srgbClr val="000000">
                                <a:alpha val="43000"/>
                              </a:srgbClr>
                            </a:outerShdw>
                          </a:effectLst>
                        </a:rPr>
                        <a:t>Hormones</a:t>
                      </a:r>
                      <a:endParaRPr lang="en-US" sz="28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smtClean="0">
                          <a:effectLst>
                            <a:outerShdw blurRad="50800" dist="38100" dir="2700000" algn="tl" rotWithShape="0">
                              <a:srgbClr val="000000">
                                <a:alpha val="43000"/>
                              </a:srgbClr>
                            </a:outerShdw>
                          </a:effectLst>
                        </a:rPr>
                        <a:t>Placebo</a:t>
                      </a:r>
                      <a:endParaRPr lang="en-US" sz="28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Age</a:t>
                      </a:r>
                      <a:r>
                        <a:rPr lang="en-US" sz="2400" dirty="0" smtClean="0">
                          <a:effectLst>
                            <a:outerShdw blurRad="50800" dist="38100" dir="2700000" algn="tl" rotWithShape="0">
                              <a:srgbClr val="000000">
                                <a:alpha val="43000"/>
                              </a:srgbClr>
                            </a:outerShdw>
                          </a:effectLst>
                        </a:rPr>
                        <a:t> (years)</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67</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67</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White </a:t>
                      </a:r>
                      <a:r>
                        <a:rPr lang="en-US" sz="2400" dirty="0" smtClean="0">
                          <a:effectLst>
                            <a:outerShdw blurRad="50800" dist="38100" dir="2700000" algn="tl" rotWithShape="0">
                              <a:srgbClr val="000000">
                                <a:alpha val="43000"/>
                              </a:srgbClr>
                            </a:outerShdw>
                          </a:effectLst>
                        </a:rPr>
                        <a:t>(%)</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88</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90</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Current smoker </a:t>
                      </a:r>
                      <a:r>
                        <a:rPr lang="en-US" sz="2400" dirty="0" smtClean="0">
                          <a:effectLst>
                            <a:outerShdw blurRad="50800" dist="38100" dir="2700000" algn="tl" rotWithShape="0">
                              <a:srgbClr val="000000">
                                <a:alpha val="43000"/>
                              </a:srgbClr>
                            </a:outerShdw>
                          </a:effectLst>
                        </a:rPr>
                        <a:t>(%)</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13</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13</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Diabetes </a:t>
                      </a:r>
                      <a:r>
                        <a:rPr lang="en-US" sz="2400" dirty="0" smtClean="0">
                          <a:effectLst>
                            <a:outerShdw blurRad="50800" dist="38100" dir="2700000" algn="tl" rotWithShape="0">
                              <a:srgbClr val="000000">
                                <a:alpha val="43000"/>
                              </a:srgbClr>
                            </a:outerShdw>
                          </a:effectLst>
                        </a:rPr>
                        <a:t>(%)</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19</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18</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Blood pressure</a:t>
                      </a:r>
                      <a:r>
                        <a:rPr lang="en-US" sz="2400" b="1" baseline="0" dirty="0" smtClean="0">
                          <a:effectLst>
                            <a:outerShdw blurRad="50800" dist="38100" dir="2700000" algn="tl" rotWithShape="0">
                              <a:srgbClr val="000000">
                                <a:alpha val="43000"/>
                              </a:srgbClr>
                            </a:outerShdw>
                          </a:effectLst>
                        </a:rPr>
                        <a:t> </a:t>
                      </a:r>
                      <a:r>
                        <a:rPr lang="en-US" sz="2400" dirty="0" smtClean="0">
                          <a:effectLst>
                            <a:outerShdw blurRad="50800" dist="38100" dir="2700000" algn="tl" rotWithShape="0">
                              <a:srgbClr val="000000">
                                <a:alpha val="43000"/>
                              </a:srgbClr>
                            </a:outerShdw>
                          </a:effectLst>
                        </a:rPr>
                        <a:t>(mmHg)</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135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135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LDL-C</a:t>
                      </a:r>
                      <a:r>
                        <a:rPr lang="en-US" sz="2400" dirty="0" smtClean="0">
                          <a:effectLst>
                            <a:outerShdw blurRad="50800" dist="38100" dir="2700000" algn="tl" rotWithShape="0">
                              <a:srgbClr val="000000">
                                <a:alpha val="43000"/>
                              </a:srgbClr>
                            </a:outerShdw>
                          </a:effectLst>
                        </a:rPr>
                        <a:t> (mg/dL)</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145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145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BMI</a:t>
                      </a:r>
                      <a:r>
                        <a:rPr lang="en-US" sz="2400" b="1" baseline="0" dirty="0" smtClean="0">
                          <a:effectLst>
                            <a:outerShdw blurRad="50800" dist="38100" dir="2700000" algn="tl" rotWithShape="0">
                              <a:srgbClr val="000000">
                                <a:alpha val="43000"/>
                              </a:srgbClr>
                            </a:outerShdw>
                          </a:effectLst>
                        </a:rPr>
                        <a:t> </a:t>
                      </a:r>
                      <a:r>
                        <a:rPr lang="en-US" sz="2400" dirty="0" smtClean="0">
                          <a:effectLst>
                            <a:outerShdw blurRad="50800" dist="38100" dir="2700000" algn="tl" rotWithShape="0">
                              <a:srgbClr val="000000">
                                <a:alpha val="43000"/>
                              </a:srgbClr>
                            </a:outerShdw>
                          </a:effectLst>
                        </a:rPr>
                        <a:t>&gt; 27 (kg/m2)</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57</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55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Prior estrogen</a:t>
                      </a:r>
                      <a:r>
                        <a:rPr lang="en-US" sz="2400" b="1" baseline="0" dirty="0" smtClean="0">
                          <a:effectLst>
                            <a:outerShdw blurRad="50800" dist="38100" dir="2700000" algn="tl" rotWithShape="0">
                              <a:srgbClr val="000000">
                                <a:alpha val="43000"/>
                              </a:srgbClr>
                            </a:outerShdw>
                          </a:effectLst>
                        </a:rPr>
                        <a:t> use </a:t>
                      </a:r>
                      <a:r>
                        <a:rPr lang="en-US" sz="2400" dirty="0" smtClean="0">
                          <a:effectLst>
                            <a:outerShdw blurRad="50800" dist="38100" dir="2700000" algn="tl" rotWithShape="0">
                              <a:srgbClr val="000000">
                                <a:alpha val="43000"/>
                              </a:srgbClr>
                            </a:outerShdw>
                          </a:effectLst>
                        </a:rPr>
                        <a:t>(%)</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24</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23</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3142315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CHD EVENTS IN </a:t>
            </a:r>
            <a:r>
              <a:rPr lang="en-US" b="1" dirty="0" smtClean="0">
                <a:solidFill>
                  <a:schemeClr val="tx1"/>
                </a:solidFill>
                <a:effectLst>
                  <a:outerShdw blurRad="38100" dist="38100" dir="2700000" algn="tl">
                    <a:srgbClr val="000000">
                      <a:alpha val="43137"/>
                    </a:srgbClr>
                  </a:outerShdw>
                </a:effectLst>
              </a:rPr>
              <a:t>HERS</a:t>
            </a:r>
            <a:endParaRPr lang="en-US" b="1" dirty="0">
              <a:solidFill>
                <a:schemeClr val="tx1"/>
              </a:solidFill>
              <a:effectLst>
                <a:outerShdw blurRad="38100" dist="38100" dir="2700000" algn="tl">
                  <a:srgbClr val="000000">
                    <a:alpha val="43137"/>
                  </a:srgbClr>
                </a:outerShdw>
              </a:effectLst>
            </a:endParaRPr>
          </a:p>
        </p:txBody>
      </p:sp>
      <p:grpSp>
        <p:nvGrpSpPr>
          <p:cNvPr id="4" name="Group 3"/>
          <p:cNvGrpSpPr>
            <a:grpSpLocks/>
          </p:cNvGrpSpPr>
          <p:nvPr/>
        </p:nvGrpSpPr>
        <p:grpSpPr bwMode="auto">
          <a:xfrm>
            <a:off x="1065014" y="1524000"/>
            <a:ext cx="7177286" cy="4097109"/>
            <a:chOff x="797" y="1045"/>
            <a:chExt cx="4019" cy="2934"/>
          </a:xfrm>
        </p:grpSpPr>
        <p:graphicFrame>
          <p:nvGraphicFramePr>
            <p:cNvPr id="5" name="Object 4"/>
            <p:cNvGraphicFramePr>
              <a:graphicFrameLocks noChangeAspect="1"/>
            </p:cNvGraphicFramePr>
            <p:nvPr/>
          </p:nvGraphicFramePr>
          <p:xfrm>
            <a:off x="1050" y="1045"/>
            <a:ext cx="3766" cy="2688"/>
          </p:xfrm>
          <a:graphic>
            <a:graphicData uri="http://schemas.openxmlformats.org/presentationml/2006/ole">
              <mc:AlternateContent xmlns:mc="http://schemas.openxmlformats.org/markup-compatibility/2006">
                <mc:Choice xmlns:v="urn:schemas-microsoft-com:vml" Requires="v">
                  <p:oleObj spid="_x0000_s3214" name="Chart" r:id="rId3" imgW="5727700" imgH="4089400" progId="MSGraph.Chart.8">
                    <p:embed followColorScheme="full"/>
                  </p:oleObj>
                </mc:Choice>
                <mc:Fallback>
                  <p:oleObj name="Chart" r:id="rId3" imgW="5727700" imgH="4089400" progId="MSGraph.Chart.8">
                    <p:embed followColorScheme="full"/>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0" y="1045"/>
                          <a:ext cx="3766" cy="2688"/>
                        </a:xfrm>
                        <a:prstGeom prst="rect">
                          <a:avLst/>
                        </a:prstGeom>
                        <a:noFill/>
                        <a:ln>
                          <a:noFill/>
                        </a:ln>
                      </p:spPr>
                    </p:pic>
                  </p:oleObj>
                </mc:Fallback>
              </mc:AlternateContent>
            </a:graphicData>
          </a:graphic>
        </p:graphicFrame>
        <p:sp>
          <p:nvSpPr>
            <p:cNvPr id="6" name="Text Box 5"/>
            <p:cNvSpPr txBox="1">
              <a:spLocks noChangeArrowheads="1"/>
            </p:cNvSpPr>
            <p:nvPr/>
          </p:nvSpPr>
          <p:spPr bwMode="auto">
            <a:xfrm>
              <a:off x="2678" y="3604"/>
              <a:ext cx="641" cy="3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107763" dir="2700000" algn="ctr" rotWithShape="0">
                      <a:schemeClr val="bg2"/>
                    </a:outerShdw>
                  </a:effectLst>
                </a14:hiddenEffects>
              </a:ext>
            </a:extLst>
          </p:spPr>
          <p:txBody>
            <a:bodyPr wrap="none">
              <a:spAutoFit/>
            </a:bodyPr>
            <a:lstStyle/>
            <a:p>
              <a:pPr algn="ctr">
                <a:buNone/>
                <a:defRPr/>
              </a:pPr>
              <a:r>
                <a:rPr lang="en-US" sz="2800" b="1" dirty="0">
                  <a:effectLst>
                    <a:outerShdw blurRad="38100" dist="38100" dir="2700000" algn="tl">
                      <a:srgbClr val="000000"/>
                    </a:outerShdw>
                  </a:effectLst>
                  <a:latin typeface="Helvetica" pitchFamily="1" charset="0"/>
                </a:rPr>
                <a:t>Years</a:t>
              </a:r>
            </a:p>
          </p:txBody>
        </p:sp>
        <p:sp>
          <p:nvSpPr>
            <p:cNvPr id="7" name="Text Box 6"/>
            <p:cNvSpPr txBox="1">
              <a:spLocks noChangeArrowheads="1"/>
            </p:cNvSpPr>
            <p:nvPr/>
          </p:nvSpPr>
          <p:spPr bwMode="auto">
            <a:xfrm rot="5400000" flipV="1">
              <a:off x="106" y="2053"/>
              <a:ext cx="1675" cy="29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107763" dir="2700000" algn="ctr" rotWithShape="0">
                      <a:schemeClr val="bg2"/>
                    </a:outerShdw>
                  </a:effectLst>
                </a14:hiddenEffects>
              </a:ext>
            </a:extLst>
          </p:spPr>
          <p:txBody>
            <a:bodyPr wrap="none">
              <a:spAutoFit/>
            </a:bodyPr>
            <a:lstStyle/>
            <a:p>
              <a:pPr algn="ctr">
                <a:buNone/>
                <a:defRPr/>
              </a:pPr>
              <a:r>
                <a:rPr lang="en-US" sz="2800" b="1" dirty="0">
                  <a:effectLst>
                    <a:outerShdw blurRad="38100" dist="38100" dir="2700000" algn="tl">
                      <a:srgbClr val="000000"/>
                    </a:outerShdw>
                  </a:effectLst>
                  <a:latin typeface="Helvetica" pitchFamily="1" charset="0"/>
                </a:rPr>
                <a:t>Cumulative</a:t>
              </a:r>
              <a:r>
                <a:rPr lang="en-US" sz="2800" dirty="0">
                  <a:effectLst>
                    <a:outerShdw blurRad="38100" dist="38100" dir="2700000" algn="tl">
                      <a:srgbClr val="000000"/>
                    </a:outerShdw>
                  </a:effectLst>
                  <a:latin typeface="Helvetica" pitchFamily="1" charset="0"/>
                </a:rPr>
                <a:t> % </a:t>
              </a:r>
            </a:p>
          </p:txBody>
        </p:sp>
      </p:grpSp>
      <p:sp>
        <p:nvSpPr>
          <p:cNvPr id="8" name="Text Box 7"/>
          <p:cNvSpPr txBox="1">
            <a:spLocks noChangeArrowheads="1"/>
          </p:cNvSpPr>
          <p:nvPr/>
        </p:nvSpPr>
        <p:spPr bwMode="auto">
          <a:xfrm>
            <a:off x="6096000" y="5715000"/>
            <a:ext cx="2878137"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107763" dir="2700000" algn="ctr" rotWithShape="0">
                    <a:schemeClr val="bg2"/>
                  </a:outerShdw>
                </a:effectLst>
              </a14:hiddenEffects>
            </a:ext>
          </a:extLst>
        </p:spPr>
        <p:txBody>
          <a:bodyPr wrap="none">
            <a:spAutoFit/>
          </a:bodyPr>
          <a:lstStyle/>
          <a:p>
            <a:pPr algn="ctr">
              <a:buNone/>
              <a:defRPr/>
            </a:pPr>
            <a:r>
              <a:rPr lang="en-US" sz="1800" dirty="0">
                <a:effectLst>
                  <a:outerShdw blurRad="38100" dist="38100" dir="2700000" algn="tl">
                    <a:srgbClr val="000000"/>
                  </a:outerShdw>
                </a:effectLst>
                <a:latin typeface="Helvetica" pitchFamily="1" charset="0"/>
              </a:rPr>
              <a:t>Hulley, Grady, JAMA 1998</a:t>
            </a:r>
          </a:p>
        </p:txBody>
      </p:sp>
      <p:cxnSp>
        <p:nvCxnSpPr>
          <p:cNvPr id="10" name="Straight Connector 9"/>
          <p:cNvCxnSpPr/>
          <p:nvPr/>
        </p:nvCxnSpPr>
        <p:spPr bwMode="auto">
          <a:xfrm>
            <a:off x="2413000" y="1714500"/>
            <a:ext cx="12700" cy="2971800"/>
          </a:xfrm>
          <a:prstGeom prst="line">
            <a:avLst/>
          </a:prstGeom>
          <a:noFill/>
          <a:ln w="19050" cap="flat" cmpd="sng" algn="ctr">
            <a:solidFill>
              <a:srgbClr val="161616"/>
            </a:solidFill>
            <a:prstDash val="solid"/>
            <a:round/>
            <a:headEnd type="none" w="sm" len="sm"/>
            <a:tailEnd type="none" w="sm" len="sm"/>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13" name="Straight Connector 12"/>
          <p:cNvCxnSpPr/>
          <p:nvPr/>
        </p:nvCxnSpPr>
        <p:spPr bwMode="auto">
          <a:xfrm flipV="1">
            <a:off x="2451100" y="4660900"/>
            <a:ext cx="5346700" cy="25400"/>
          </a:xfrm>
          <a:prstGeom prst="line">
            <a:avLst/>
          </a:prstGeom>
          <a:noFill/>
          <a:ln w="19050" cap="flat" cmpd="sng" algn="ctr">
            <a:solidFill>
              <a:srgbClr val="161616"/>
            </a:solidFill>
            <a:prstDash val="solid"/>
            <a:round/>
            <a:headEnd type="none" w="sm" len="sm"/>
            <a:tailEnd type="none" w="sm" len="sm"/>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spTree>
    <p:extLst>
      <p:ext uri="{BB962C8B-B14F-4D97-AF65-F5344CB8AC3E}">
        <p14:creationId xmlns:p14="http://schemas.microsoft.com/office/powerpoint/2010/main" val="425371416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PRIMARY OUTCOMES</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88740380"/>
              </p:ext>
            </p:extLst>
          </p:nvPr>
        </p:nvGraphicFramePr>
        <p:xfrm>
          <a:off x="469899" y="1981200"/>
          <a:ext cx="8229601" cy="2590800"/>
        </p:xfrm>
        <a:graphic>
          <a:graphicData uri="http://schemas.openxmlformats.org/drawingml/2006/table">
            <a:tbl>
              <a:tblPr firstRow="1" bandRow="1">
                <a:tableStyleId>{ED083AE6-46FA-4A59-8FB0-9F97EB10719F}</a:tableStyleId>
              </a:tblPr>
              <a:tblGrid>
                <a:gridCol w="3302001"/>
                <a:gridCol w="1270000"/>
                <a:gridCol w="1155700"/>
                <a:gridCol w="1016000"/>
                <a:gridCol w="1485900"/>
              </a:tblGrid>
              <a:tr h="647700">
                <a:tc>
                  <a:txBody>
                    <a:bodyPr/>
                    <a:lstStyle/>
                    <a:p>
                      <a:endParaRPr lang="en-US" sz="2000" dirty="0"/>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38100" dist="38100" dir="2700000" algn="tl">
                              <a:srgbClr val="000000">
                                <a:alpha val="43137"/>
                              </a:srgbClr>
                            </a:outerShdw>
                          </a:effectLst>
                        </a:rPr>
                        <a:t>HT</a:t>
                      </a:r>
                      <a:endParaRPr lang="en-US" sz="28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38100" dist="38100" dir="2700000" algn="tl">
                              <a:srgbClr val="000000">
                                <a:alpha val="43137"/>
                              </a:srgbClr>
                            </a:outerShdw>
                          </a:effectLst>
                        </a:rPr>
                        <a:t>Pbo</a:t>
                      </a:r>
                      <a:endParaRPr lang="en-US" sz="28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38100" dist="38100" dir="2700000" algn="tl">
                              <a:srgbClr val="000000">
                                <a:alpha val="43137"/>
                              </a:srgbClr>
                            </a:outerShdw>
                          </a:effectLst>
                        </a:rPr>
                        <a:t>RR</a:t>
                      </a:r>
                      <a:endParaRPr lang="en-US" sz="28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38100" dist="38100" dir="2700000" algn="tl">
                              <a:srgbClr val="000000">
                                <a:alpha val="43137"/>
                              </a:srgbClr>
                            </a:outerShdw>
                          </a:effectLst>
                        </a:rPr>
                        <a:t>p-value</a:t>
                      </a:r>
                      <a:endParaRPr lang="en-US" sz="28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r>
              <a:tr h="647700">
                <a:tc>
                  <a:txBody>
                    <a:bodyPr/>
                    <a:lstStyle/>
                    <a:p>
                      <a:r>
                        <a:rPr lang="en-US" sz="2400" b="1" dirty="0" smtClean="0">
                          <a:effectLst>
                            <a:outerShdw blurRad="38100" dist="38100" dir="2700000" algn="tl">
                              <a:srgbClr val="000000">
                                <a:alpha val="43137"/>
                              </a:srgbClr>
                            </a:outerShdw>
                          </a:effectLst>
                        </a:rPr>
                        <a:t>TOTAL CHD</a:t>
                      </a:r>
                      <a:r>
                        <a:rPr lang="en-US" sz="2400" b="1" baseline="0" dirty="0" smtClean="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EVENTS</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172</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176</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1.0</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0.9</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r>
              <a:tr h="647700">
                <a:tc>
                  <a:txBody>
                    <a:bodyPr/>
                    <a:lstStyle/>
                    <a:p>
                      <a:r>
                        <a:rPr lang="en-US" sz="2400" b="1" dirty="0" smtClean="0">
                          <a:effectLst>
                            <a:outerShdw blurRad="38100" dist="38100" dir="2700000" algn="tl">
                              <a:srgbClr val="000000">
                                <a:alpha val="43137"/>
                              </a:srgbClr>
                            </a:outerShdw>
                          </a:effectLst>
                        </a:rPr>
                        <a:t>CHD DEATH</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71</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58</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1.2</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0.2</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647700">
                <a:tc>
                  <a:txBody>
                    <a:bodyPr/>
                    <a:lstStyle/>
                    <a:p>
                      <a:r>
                        <a:rPr lang="en-US" sz="2400" b="1" dirty="0" smtClean="0">
                          <a:effectLst>
                            <a:outerShdw blurRad="38100" dist="38100" dir="2700000" algn="tl">
                              <a:srgbClr val="000000">
                                <a:alpha val="43137"/>
                              </a:srgbClr>
                            </a:outerShdw>
                          </a:effectLst>
                        </a:rPr>
                        <a:t>NON-FATAL MI</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116</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129</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0.9</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0.5</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40961953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RANDOMIZED CLINICAL TRIALS</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12800" y="1371600"/>
            <a:ext cx="8026400" cy="4127500"/>
          </a:xfrm>
        </p:spPr>
        <p:txBody>
          <a:bodyPr/>
          <a:lstStyle/>
          <a:p>
            <a:r>
              <a:rPr lang="en-US" b="1" dirty="0" smtClean="0">
                <a:effectLst>
                  <a:outerShdw blurRad="38100" dist="38100" dir="2700000" algn="tl">
                    <a:srgbClr val="000000">
                      <a:alpha val="43137"/>
                    </a:srgbClr>
                  </a:outerShdw>
                </a:effectLst>
              </a:rPr>
              <a:t>Eliminate effect-cause</a:t>
            </a:r>
          </a:p>
          <a:p>
            <a:r>
              <a:rPr lang="en-US" b="1" dirty="0" smtClean="0">
                <a:effectLst>
                  <a:outerShdw blurRad="38100" dist="38100" dir="2700000" algn="tl">
                    <a:srgbClr val="000000">
                      <a:alpha val="43137"/>
                    </a:srgbClr>
                  </a:outerShdw>
                </a:effectLst>
              </a:rPr>
              <a:t>Best for minimizing confounding because confounders are randomly distributed</a:t>
            </a:r>
          </a:p>
          <a:p>
            <a:r>
              <a:rPr lang="en-US" b="1" dirty="0" smtClean="0">
                <a:effectLst>
                  <a:outerShdw blurRad="38100" dist="38100" dir="2700000" algn="tl">
                    <a:srgbClr val="000000">
                      <a:alpha val="43137"/>
                    </a:srgbClr>
                  </a:outerShdw>
                </a:effectLst>
              </a:rPr>
              <a:t>Major pitfalls</a:t>
            </a:r>
          </a:p>
          <a:p>
            <a:pPr lvl="1"/>
            <a:r>
              <a:rPr lang="en-US"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Low power (chance associations)</a:t>
            </a:r>
          </a:p>
          <a:p>
            <a:pPr lvl="1"/>
            <a:r>
              <a:rPr lang="en-US"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Not randomized</a:t>
            </a:r>
          </a:p>
          <a:p>
            <a:pPr lvl="1"/>
            <a:r>
              <a:rPr lang="en-US"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Unblinded</a:t>
            </a:r>
          </a:p>
          <a:p>
            <a:pPr lvl="1"/>
            <a:r>
              <a:rPr lang="en-US"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Incomplete follow-up</a:t>
            </a:r>
            <a:endParaRPr lang="en-US" b="1"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25277005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CARDIOVASCULAR OUTCOMES</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80956527"/>
              </p:ext>
            </p:extLst>
          </p:nvPr>
        </p:nvGraphicFramePr>
        <p:xfrm>
          <a:off x="533400" y="1498600"/>
          <a:ext cx="8153398" cy="3596640"/>
        </p:xfrm>
        <a:graphic>
          <a:graphicData uri="http://schemas.openxmlformats.org/drawingml/2006/table">
            <a:tbl>
              <a:tblPr firstRow="1" bandRow="1">
                <a:tableStyleId>{ED083AE6-46FA-4A59-8FB0-9F97EB10719F}</a:tableStyleId>
              </a:tblPr>
              <a:tblGrid>
                <a:gridCol w="3276600"/>
                <a:gridCol w="1168400"/>
                <a:gridCol w="1346200"/>
                <a:gridCol w="965200"/>
                <a:gridCol w="1396998"/>
              </a:tblGrid>
              <a:tr h="370840">
                <a:tc>
                  <a:txBody>
                    <a:bodyPr/>
                    <a:lstStyle/>
                    <a:p>
                      <a:endParaRPr lang="en-US" sz="2000" dirty="0"/>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400" dirty="0" smtClean="0">
                          <a:effectLst>
                            <a:outerShdw blurRad="38100" dist="38100" dir="2700000" algn="tl">
                              <a:srgbClr val="000000">
                                <a:alpha val="43137"/>
                              </a:srgbClr>
                            </a:outerShdw>
                          </a:effectLst>
                        </a:rPr>
                        <a:t>HT</a:t>
                      </a:r>
                      <a:endParaRPr lang="en-US" sz="24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400" dirty="0" smtClean="0">
                          <a:effectLst>
                            <a:outerShdw blurRad="38100" dist="38100" dir="2700000" algn="tl">
                              <a:srgbClr val="000000">
                                <a:alpha val="43137"/>
                              </a:srgbClr>
                            </a:outerShdw>
                          </a:effectLst>
                        </a:rPr>
                        <a:t>Pbo</a:t>
                      </a:r>
                      <a:endParaRPr lang="en-US" sz="24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400" dirty="0" smtClean="0">
                          <a:effectLst>
                            <a:outerShdw blurRad="38100" dist="38100" dir="2700000" algn="tl">
                              <a:srgbClr val="000000">
                                <a:alpha val="43137"/>
                              </a:srgbClr>
                            </a:outerShdw>
                          </a:effectLst>
                        </a:rPr>
                        <a:t>RH</a:t>
                      </a:r>
                      <a:endParaRPr lang="en-US" sz="24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400" dirty="0" smtClean="0">
                          <a:effectLst>
                            <a:outerShdw blurRad="38100" dist="38100" dir="2700000" algn="tl">
                              <a:srgbClr val="000000">
                                <a:alpha val="43137"/>
                              </a:srgbClr>
                            </a:outerShdw>
                          </a:effectLst>
                        </a:rPr>
                        <a:t>p-value</a:t>
                      </a:r>
                      <a:endParaRPr lang="en-US" sz="24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r>
              <a:tr h="370840">
                <a:tc>
                  <a:txBody>
                    <a:bodyPr/>
                    <a:lstStyle/>
                    <a:p>
                      <a:endParaRPr lang="en-US" sz="20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1600" dirty="0" smtClean="0"/>
                        <a:t>(N=1380)</a:t>
                      </a:r>
                      <a:endParaRPr lang="en-US" sz="16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1600" dirty="0" smtClean="0"/>
                        <a:t>(N=1383)</a:t>
                      </a:r>
                      <a:endParaRPr lang="en-US" sz="16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endParaRPr lang="en-US" sz="20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endParaRPr lang="en-US" sz="20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CABG</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88</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101</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0.9</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PTCA</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164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175</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0.9</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.6</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UNSTABLE ANGINA</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103</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117</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0.9</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CHF</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128</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112</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.6</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PVD</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94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108</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0.9</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.3</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STROKE/TIA</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108</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96</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1.1</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365579848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vs. OBSERVATIONAL STUDIES</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25500" y="1384300"/>
            <a:ext cx="7772400" cy="4038600"/>
          </a:xfrm>
        </p:spPr>
        <p:txBody>
          <a:bodyPr/>
          <a:lstStyle/>
          <a:p>
            <a:pPr marL="112712" indent="0">
              <a:buNone/>
            </a:pPr>
            <a:r>
              <a:rPr lang="en-US" sz="3200" b="1" dirty="0" smtClean="0">
                <a:effectLst>
                  <a:outerShdw blurRad="38100" dist="38100" dir="2700000" algn="tl">
                    <a:srgbClr val="000000">
                      <a:alpha val="43137"/>
                    </a:srgbClr>
                  </a:outerShdw>
                </a:effectLst>
              </a:rPr>
              <a:t>Why did the findings of HERS differ?</a:t>
            </a:r>
          </a:p>
          <a:p>
            <a:r>
              <a:rPr lang="en-US" b="1" dirty="0" smtClean="0">
                <a:effectLst>
                  <a:outerShdw blurRad="38100" dist="38100" dir="2700000" algn="tl">
                    <a:srgbClr val="000000">
                      <a:alpha val="43137"/>
                    </a:srgbClr>
                  </a:outerShdw>
                </a:effectLst>
              </a:rPr>
              <a:t>HERS design different</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Adverse effect of added progestin</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No benefit in women with CHD</a:t>
            </a:r>
          </a:p>
          <a:p>
            <a:r>
              <a:rPr lang="en-US" b="1" dirty="0" smtClean="0">
                <a:effectLst>
                  <a:outerShdw blurRad="38100" dist="38100" dir="2700000" algn="tl">
                    <a:srgbClr val="000000">
                      <a:alpha val="43137"/>
                    </a:srgbClr>
                  </a:outerShdw>
                </a:effectLst>
              </a:rPr>
              <a:t>Observational findings wrong</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Selection bias – comparison groups differ</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Adherence bias</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335490198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W</a:t>
            </a:r>
            <a:r>
              <a:rPr lang="en-US" b="1" dirty="0" smtClean="0">
                <a:effectLst>
                  <a:outerShdw blurRad="38100" dist="38100" dir="2700000" algn="tl">
                    <a:srgbClr val="000000">
                      <a:alpha val="43137"/>
                    </a:srgbClr>
                  </a:outerShdw>
                </a:effectLst>
              </a:rPr>
              <a:t>OMEN’S </a:t>
            </a:r>
            <a:r>
              <a:rPr lang="en-US" b="1" dirty="0" smtClean="0">
                <a:solidFill>
                  <a:schemeClr val="tx1"/>
                </a:solidFill>
                <a:effectLst>
                  <a:outerShdw blurRad="38100" dist="38100" dir="2700000" algn="tl">
                    <a:srgbClr val="000000">
                      <a:alpha val="43137"/>
                    </a:srgbClr>
                  </a:outerShdw>
                </a:effectLst>
              </a:rPr>
              <a:t>H</a:t>
            </a:r>
            <a:r>
              <a:rPr lang="en-US" b="1" dirty="0" smtClean="0">
                <a:effectLst>
                  <a:outerShdw blurRad="38100" dist="38100" dir="2700000" algn="tl">
                    <a:srgbClr val="000000">
                      <a:alpha val="43137"/>
                    </a:srgbClr>
                  </a:outerShdw>
                </a:effectLst>
              </a:rPr>
              <a:t>EALTH </a:t>
            </a:r>
            <a:r>
              <a:rPr lang="en-US" b="1" dirty="0" smtClean="0">
                <a:solidFill>
                  <a:schemeClr val="tx1"/>
                </a:solidFill>
                <a:effectLst>
                  <a:outerShdw blurRad="38100" dist="38100" dir="2700000" algn="tl">
                    <a:srgbClr val="000000">
                      <a:alpha val="43137"/>
                    </a:srgbClr>
                  </a:outerShdw>
                </a:effectLst>
              </a:rPr>
              <a:t>I</a:t>
            </a:r>
            <a:r>
              <a:rPr lang="en-US" b="1" dirty="0" smtClean="0">
                <a:effectLst>
                  <a:outerShdw blurRad="38100" dist="38100" dir="2700000" algn="tl">
                    <a:srgbClr val="000000">
                      <a:alpha val="43137"/>
                    </a:srgbClr>
                  </a:outerShdw>
                </a:effectLst>
              </a:rPr>
              <a:t>NITIATIVE</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74700" y="1282700"/>
            <a:ext cx="7772400" cy="4267200"/>
          </a:xfrm>
        </p:spPr>
        <p:txBody>
          <a:bodyPr/>
          <a:lstStyle/>
          <a:p>
            <a:r>
              <a:rPr lang="en-US" b="1" dirty="0" smtClean="0">
                <a:effectLst>
                  <a:outerShdw blurRad="38100" dist="38100" dir="2700000" algn="tl">
                    <a:srgbClr val="000000">
                      <a:alpha val="43137"/>
                    </a:srgbClr>
                  </a:outerShdw>
                </a:effectLst>
              </a:rPr>
              <a:t>2 NIH-funded concurrent randomized trials in postmenopausal women without CHD</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Uterus – E+P vs. placebo (16,606)</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No uterus – estrogen vs. placebo (10,739)</a:t>
            </a:r>
          </a:p>
          <a:p>
            <a:r>
              <a:rPr lang="en-US" b="1" dirty="0" smtClean="0">
                <a:effectLst>
                  <a:outerShdw blurRad="38100" dist="38100" dir="2700000" algn="tl">
                    <a:srgbClr val="000000">
                      <a:alpha val="43137"/>
                    </a:srgbClr>
                  </a:outerShdw>
                </a:effectLst>
              </a:rPr>
              <a:t>Multiple outcomes</a:t>
            </a:r>
          </a:p>
          <a:p>
            <a:r>
              <a:rPr lang="en-US" b="1" dirty="0" smtClean="0">
                <a:effectLst>
                  <a:outerShdw blurRad="38100" dist="38100" dir="2700000" algn="tl">
                    <a:srgbClr val="000000">
                      <a:alpha val="43137"/>
                    </a:srgbClr>
                  </a:outerShdw>
                </a:effectLst>
              </a:rPr>
              <a:t>Planned follow-up 9 years</a:t>
            </a:r>
          </a:p>
          <a:p>
            <a:r>
              <a:rPr lang="en-US" b="1" dirty="0" smtClean="0">
                <a:effectLst>
                  <a:outerShdw blurRad="38100" dist="38100" dir="2700000" algn="tl">
                    <a:srgbClr val="000000">
                      <a:alpha val="43137"/>
                    </a:srgbClr>
                  </a:outerShdw>
                </a:effectLst>
              </a:rPr>
              <a:t>Both trials stopped early due to harm or lack of benefit</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4833047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5800"/>
            <a:ext cx="9144000" cy="990600"/>
          </a:xfrm>
        </p:spPr>
        <p:txBody>
          <a:bodyPr/>
          <a:lstStyle/>
          <a:p>
            <a:r>
              <a:rPr lang="en-US" sz="4000" b="1" dirty="0" smtClean="0">
                <a:solidFill>
                  <a:schemeClr val="tx1"/>
                </a:solidFill>
                <a:effectLst>
                  <a:outerShdw blurRad="38100" dist="38100" dir="2700000" algn="tl">
                    <a:srgbClr val="000000">
                      <a:alpha val="43137"/>
                    </a:srgbClr>
                  </a:outerShdw>
                </a:effectLst>
              </a:rPr>
              <a:t>WHI</a:t>
            </a:r>
            <a:r>
              <a:rPr lang="en-US" sz="4000" b="1" dirty="0" smtClean="0">
                <a:effectLst>
                  <a:outerShdw blurRad="38100" dist="38100" dir="2700000" algn="tl">
                    <a:srgbClr val="000000">
                      <a:alpha val="43137"/>
                    </a:srgbClr>
                  </a:outerShdw>
                </a:effectLst>
              </a:rPr>
              <a:t> RESULTS</a:t>
            </a:r>
            <a:endParaRPr lang="en-US" sz="4000"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1705965"/>
              </p:ext>
            </p:extLst>
          </p:nvPr>
        </p:nvGraphicFramePr>
        <p:xfrm>
          <a:off x="685800" y="1889760"/>
          <a:ext cx="7772400" cy="3108959"/>
        </p:xfrm>
        <a:graphic>
          <a:graphicData uri="http://schemas.openxmlformats.org/drawingml/2006/table">
            <a:tbl>
              <a:tblPr firstRow="1" bandRow="1">
                <a:tableStyleId>{ED083AE6-46FA-4A59-8FB0-9F97EB10719F}</a:tableStyleId>
              </a:tblPr>
              <a:tblGrid>
                <a:gridCol w="2590800"/>
                <a:gridCol w="2590800"/>
                <a:gridCol w="2590800"/>
              </a:tblGrid>
              <a:tr h="370840">
                <a:tc>
                  <a:txBody>
                    <a:bodyPr/>
                    <a:lstStyle/>
                    <a:p>
                      <a:endParaRPr lang="en-US" sz="2400" dirty="0"/>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gridSpan="2">
                  <a:txBody>
                    <a:bodyPr/>
                    <a:lstStyle/>
                    <a:p>
                      <a:pPr algn="ctr"/>
                      <a:r>
                        <a:rPr lang="en-US" sz="2800" b="1" dirty="0" smtClean="0">
                          <a:effectLst>
                            <a:outerShdw blurRad="38100" dist="38100" dir="2700000" algn="tl">
                              <a:srgbClr val="000000">
                                <a:alpha val="43137"/>
                              </a:srgbClr>
                            </a:outerShdw>
                          </a:effectLst>
                        </a:rPr>
                        <a:t>RELATIVE RISKS</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hMerge="1">
                  <a:txBody>
                    <a:bodyPr/>
                    <a:lstStyle/>
                    <a:p>
                      <a:endParaRPr lang="en-US" dirty="0"/>
                    </a:p>
                  </a:txBody>
                  <a:tcPr/>
                </a:tc>
              </a:tr>
              <a:tr h="370840">
                <a:tc>
                  <a:txBody>
                    <a:bodyPr/>
                    <a:lstStyle/>
                    <a:p>
                      <a:endParaRPr lang="en-US" sz="24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E + P</a:t>
                      </a:r>
                      <a:endParaRPr lang="en-US" sz="28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ESTROGEN</a:t>
                      </a:r>
                      <a:endParaRPr lang="en-US" sz="28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r>
              <a:tr h="370840">
                <a:tc>
                  <a:txBody>
                    <a:bodyPr/>
                    <a:lstStyle/>
                    <a:p>
                      <a:r>
                        <a:rPr lang="en-US" sz="2800" b="1" dirty="0" smtClean="0">
                          <a:effectLst>
                            <a:outerShdw blurRad="38100" dist="38100" dir="2700000" algn="tl">
                              <a:srgbClr val="000000">
                                <a:alpha val="43137"/>
                              </a:srgbClr>
                            </a:outerShdw>
                          </a:effectLst>
                        </a:rPr>
                        <a:t>CHD EVENTS</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1.3*</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0.9</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800" b="1" dirty="0" smtClean="0">
                          <a:effectLst>
                            <a:outerShdw blurRad="38100" dist="38100" dir="2700000" algn="tl">
                              <a:srgbClr val="000000">
                                <a:alpha val="43137"/>
                              </a:srgbClr>
                            </a:outerShdw>
                          </a:effectLst>
                        </a:rPr>
                        <a:t>STROKE</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1.4*</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1.4*</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800" b="1" dirty="0" smtClean="0">
                          <a:effectLst>
                            <a:outerShdw blurRad="38100" dist="38100" dir="2700000" algn="tl">
                              <a:srgbClr val="000000">
                                <a:alpha val="43137"/>
                              </a:srgbClr>
                            </a:outerShdw>
                          </a:effectLst>
                        </a:rPr>
                        <a:t>DEATH</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1.0</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1.0</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endParaRPr lang="en-US"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28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US" sz="2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p-value &lt; .05</a:t>
                      </a:r>
                      <a:endParaRPr lang="en-US" sz="2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276869917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17500"/>
            <a:ext cx="9144000" cy="990600"/>
          </a:xfrm>
        </p:spPr>
        <p:txBody>
          <a:bodyPr/>
          <a:lstStyle/>
          <a:p>
            <a:r>
              <a:rPr lang="en-US" sz="3600" b="1" dirty="0" smtClean="0">
                <a:effectLst>
                  <a:outerShdw blurRad="38100" dist="38100" dir="2700000" algn="tl">
                    <a:srgbClr val="000000">
                      <a:alpha val="43137"/>
                    </a:srgbClr>
                  </a:outerShdw>
                </a:effectLst>
              </a:rPr>
              <a:t>RANDOMIZED TRIAL FINDINGS</a:t>
            </a:r>
            <a:endParaRPr lang="en-US" sz="36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06400" y="1219200"/>
            <a:ext cx="8356600" cy="4635500"/>
          </a:xfrm>
        </p:spPr>
        <p:txBody>
          <a:bodyPr/>
          <a:lstStyle/>
          <a:p>
            <a:r>
              <a:rPr lang="en-US" b="1" dirty="0" smtClean="0">
                <a:solidFill>
                  <a:schemeClr val="tx2"/>
                </a:solidFill>
                <a:effectLst>
                  <a:outerShdw blurRad="38100" dist="38100" dir="2700000" algn="tl">
                    <a:srgbClr val="000000">
                      <a:alpha val="43137"/>
                    </a:srgbClr>
                  </a:outerShdw>
                </a:effectLst>
              </a:rPr>
              <a:t>No reduction in risk for CHD with estrogen or      E+P in women with or without CHD</a:t>
            </a:r>
          </a:p>
          <a:p>
            <a:r>
              <a:rPr lang="en-US" b="1" dirty="0" smtClean="0">
                <a:effectLst>
                  <a:outerShdw blurRad="38100" dist="38100" dir="2700000" algn="tl">
                    <a:srgbClr val="000000">
                      <a:alpha val="43137"/>
                    </a:srgbClr>
                  </a:outerShdw>
                </a:effectLst>
              </a:rPr>
              <a:t>Why did observational studies find benefit?</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Populations studied different</a:t>
            </a:r>
          </a:p>
          <a:p>
            <a:pPr lvl="2"/>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Younger women in observational studies</a:t>
            </a:r>
          </a:p>
          <a:p>
            <a:pPr lvl="2"/>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Observational studies exclude “early users”</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Confounding: hormone users in observational studies were healthier than nonusers in unmeasureable ways</a:t>
            </a:r>
          </a:p>
        </p:txBody>
      </p:sp>
    </p:spTree>
    <p:extLst>
      <p:ext uri="{BB962C8B-B14F-4D97-AF65-F5344CB8AC3E}">
        <p14:creationId xmlns:p14="http://schemas.microsoft.com/office/powerpoint/2010/main" val="328607649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9144000" cy="990600"/>
          </a:xfrm>
        </p:spPr>
        <p:txBody>
          <a:bodyPr/>
          <a:lstStyle/>
          <a:p>
            <a:r>
              <a:rPr lang="en-US" b="1" dirty="0" smtClean="0">
                <a:effectLst>
                  <a:outerShdw blurRad="38100" dist="38100" dir="2700000" algn="tl">
                    <a:srgbClr val="000000">
                      <a:alpha val="43137"/>
                    </a:srgbClr>
                  </a:outerShdw>
                </a:effectLst>
              </a:rPr>
              <a:t>BENEFIT OF ADHERENCE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TO MEDICATION</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80231531"/>
              </p:ext>
            </p:extLst>
          </p:nvPr>
        </p:nvGraphicFramePr>
        <p:xfrm>
          <a:off x="673100" y="2032000"/>
          <a:ext cx="7772400" cy="1493519"/>
        </p:xfrm>
        <a:graphic>
          <a:graphicData uri="http://schemas.openxmlformats.org/drawingml/2006/table">
            <a:tbl>
              <a:tblPr firstRow="1" bandRow="1">
                <a:tableStyleId>{ED083AE6-46FA-4A59-8FB0-9F97EB10719F}</a:tableStyleId>
              </a:tblPr>
              <a:tblGrid>
                <a:gridCol w="2590800"/>
                <a:gridCol w="2590800"/>
                <a:gridCol w="2590800"/>
              </a:tblGrid>
              <a:tr h="370840">
                <a:tc>
                  <a:txBody>
                    <a:bodyPr/>
                    <a:lstStyle/>
                    <a:p>
                      <a:pPr algn="ctr"/>
                      <a:endParaRPr lang="en-US" sz="2400" b="1" dirty="0">
                        <a:effectLst>
                          <a:outerShdw blurRad="38100" dist="38100" dir="2700000" algn="tl">
                            <a:srgbClr val="000000">
                              <a:alpha val="43137"/>
                            </a:srgbClr>
                          </a:outerShdw>
                        </a:effectLst>
                      </a:endParaRPr>
                    </a:p>
                  </a:txBody>
                  <a:tcPr/>
                </a:tc>
                <a:tc gridSpan="2">
                  <a:txBody>
                    <a:bodyPr/>
                    <a:lstStyle/>
                    <a:p>
                      <a:pPr algn="ctr"/>
                      <a:r>
                        <a:rPr lang="en-US" sz="2800" dirty="0" smtClean="0">
                          <a:effectLst>
                            <a:outerShdw blurRad="38100" dist="38100" dir="2700000" algn="tl">
                              <a:srgbClr val="000000">
                                <a:alpha val="43137"/>
                              </a:srgbClr>
                            </a:outerShdw>
                          </a:effectLst>
                        </a:rPr>
                        <a:t>5 YEAR MORTALITY (%)</a:t>
                      </a:r>
                      <a:endParaRPr lang="en-US" sz="2800" b="1" dirty="0">
                        <a:effectLst>
                          <a:outerShdw blurRad="38100" dist="38100" dir="2700000" algn="tl">
                            <a:srgbClr val="000000">
                              <a:alpha val="43137"/>
                            </a:srgbClr>
                          </a:outerShdw>
                        </a:effectLst>
                      </a:endParaRPr>
                    </a:p>
                  </a:txBody>
                  <a:tcPr/>
                </a:tc>
                <a:tc hMerge="1">
                  <a:txBody>
                    <a:bodyPr/>
                    <a:lstStyle/>
                    <a:p>
                      <a:endParaRPr lang="en-US" dirty="0"/>
                    </a:p>
                  </a:txBody>
                  <a:tcPr/>
                </a:tc>
              </a:tr>
              <a:tr h="370840">
                <a:tc>
                  <a:txBody>
                    <a:bodyPr/>
                    <a:lstStyle/>
                    <a:p>
                      <a:pPr algn="ctr"/>
                      <a:r>
                        <a:rPr lang="en-US" sz="2800" b="1" dirty="0" smtClean="0">
                          <a:effectLst>
                            <a:outerShdw blurRad="38100" dist="38100" dir="2700000" algn="tl">
                              <a:srgbClr val="000000">
                                <a:alpha val="43137"/>
                              </a:srgbClr>
                            </a:outerShdw>
                          </a:effectLst>
                        </a:rPr>
                        <a:t>ADHERENCE</a:t>
                      </a:r>
                      <a:endParaRPr lang="en-US" sz="2800" b="1" dirty="0">
                        <a:effectLst>
                          <a:outerShdw blurRad="38100" dist="38100" dir="2700000" algn="tl">
                            <a:srgbClr val="000000">
                              <a:alpha val="43137"/>
                            </a:srgbClr>
                          </a:outerShdw>
                        </a:effectLst>
                      </a:endParaRPr>
                    </a:p>
                  </a:txBody>
                  <a:tcPr/>
                </a:tc>
                <a:tc>
                  <a:txBody>
                    <a:bodyPr/>
                    <a:lstStyle/>
                    <a:p>
                      <a:pPr algn="ctr"/>
                      <a:r>
                        <a:rPr lang="en-US" sz="2800" b="1" dirty="0" smtClean="0">
                          <a:effectLst>
                            <a:outerShdw blurRad="38100" dist="38100" dir="2700000" algn="tl">
                              <a:srgbClr val="000000">
                                <a:alpha val="43137"/>
                              </a:srgbClr>
                            </a:outerShdw>
                          </a:effectLst>
                        </a:rPr>
                        <a:t>CLOFIBRATE</a:t>
                      </a:r>
                      <a:endParaRPr lang="en-US" sz="2800" b="1" dirty="0">
                        <a:effectLst>
                          <a:outerShdw blurRad="38100" dist="38100" dir="2700000" algn="tl">
                            <a:srgbClr val="000000">
                              <a:alpha val="43137"/>
                            </a:srgbClr>
                          </a:outerShdw>
                        </a:effectLst>
                      </a:endParaRPr>
                    </a:p>
                  </a:txBody>
                  <a:tcPr/>
                </a:tc>
                <a:tc>
                  <a:txBody>
                    <a:bodyPr/>
                    <a:lstStyle/>
                    <a:p>
                      <a:pPr algn="ctr"/>
                      <a:r>
                        <a:rPr lang="en-US" sz="2800" b="1" dirty="0" smtClean="0">
                          <a:effectLst>
                            <a:outerShdw blurRad="38100" dist="38100" dir="2700000" algn="tl">
                              <a:srgbClr val="000000">
                                <a:alpha val="43137"/>
                              </a:srgbClr>
                            </a:outerShdw>
                          </a:effectLst>
                        </a:rPr>
                        <a:t>PLACEBO</a:t>
                      </a:r>
                      <a:endParaRPr lang="en-US" sz="2800" b="1" dirty="0">
                        <a:effectLst>
                          <a:outerShdw blurRad="38100" dist="38100" dir="2700000" algn="tl">
                            <a:srgbClr val="000000">
                              <a:alpha val="43137"/>
                            </a:srgbClr>
                          </a:outerShdw>
                        </a:effectLst>
                      </a:endParaRPr>
                    </a:p>
                  </a:txBody>
                  <a:tcPr/>
                </a:tc>
              </a:tr>
              <a:tr h="370840">
                <a:tc>
                  <a:txBody>
                    <a:bodyPr/>
                    <a:lstStyle/>
                    <a:p>
                      <a:pPr algn="ctr"/>
                      <a:r>
                        <a:rPr lang="en-US" sz="2400" b="1" dirty="0" smtClean="0">
                          <a:effectLst>
                            <a:outerShdw blurRad="38100" dist="38100" dir="2700000" algn="tl">
                              <a:srgbClr val="000000">
                                <a:alpha val="43137"/>
                              </a:srgbClr>
                            </a:outerShdw>
                          </a:effectLst>
                        </a:rPr>
                        <a:t>ALL</a:t>
                      </a:r>
                      <a:endParaRPr lang="en-US" sz="2400" b="1" dirty="0">
                        <a:effectLst>
                          <a:outerShdw blurRad="38100" dist="38100" dir="2700000" algn="tl">
                            <a:srgbClr val="000000">
                              <a:alpha val="43137"/>
                            </a:srgbClr>
                          </a:outerShdw>
                        </a:effectLst>
                      </a:endParaRPr>
                    </a:p>
                  </a:txBody>
                  <a:tcPr/>
                </a:tc>
                <a:tc>
                  <a:txBody>
                    <a:bodyPr/>
                    <a:lstStyle/>
                    <a:p>
                      <a:pPr algn="ctr"/>
                      <a:r>
                        <a:rPr lang="en-US" sz="2400" b="1" dirty="0" smtClean="0">
                          <a:effectLst>
                            <a:outerShdw blurRad="38100" dist="38100" dir="2700000" algn="tl">
                              <a:srgbClr val="000000">
                                <a:alpha val="43137"/>
                              </a:srgbClr>
                            </a:outerShdw>
                          </a:effectLst>
                        </a:rPr>
                        <a:t>20</a:t>
                      </a:r>
                      <a:endParaRPr lang="en-US" sz="2400" b="1" dirty="0">
                        <a:effectLst>
                          <a:outerShdw blurRad="38100" dist="38100" dir="2700000" algn="tl">
                            <a:srgbClr val="000000">
                              <a:alpha val="43137"/>
                            </a:srgbClr>
                          </a:outerShdw>
                        </a:effectLst>
                      </a:endParaRPr>
                    </a:p>
                  </a:txBody>
                  <a:tcPr/>
                </a:tc>
                <a:tc>
                  <a:txBody>
                    <a:bodyPr/>
                    <a:lstStyle/>
                    <a:p>
                      <a:pPr algn="ctr"/>
                      <a:r>
                        <a:rPr lang="en-US" sz="2400" b="1" dirty="0" smtClean="0">
                          <a:effectLst>
                            <a:outerShdw blurRad="38100" dist="38100" dir="2700000" algn="tl">
                              <a:srgbClr val="000000">
                                <a:alpha val="43137"/>
                              </a:srgbClr>
                            </a:outerShdw>
                          </a:effectLst>
                        </a:rPr>
                        <a:t>21</a:t>
                      </a:r>
                      <a:endParaRPr lang="en-US" sz="2400" b="1" dirty="0">
                        <a:effectLst>
                          <a:outerShdw blurRad="38100" dist="38100" dir="2700000" algn="tl">
                            <a:srgbClr val="000000">
                              <a:alpha val="43137"/>
                            </a:srgbClr>
                          </a:outerShdw>
                        </a:effectLst>
                      </a:endParaRPr>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867935934"/>
              </p:ext>
            </p:extLst>
          </p:nvPr>
        </p:nvGraphicFramePr>
        <p:xfrm>
          <a:off x="673100" y="3543300"/>
          <a:ext cx="5181600" cy="914400"/>
        </p:xfrm>
        <a:graphic>
          <a:graphicData uri="http://schemas.openxmlformats.org/drawingml/2006/table">
            <a:tbl>
              <a:tblPr firstRow="1" bandRow="1">
                <a:tableStyleId>{5C22544A-7EE6-4342-B048-85BDC9FD1C3A}</a:tableStyleId>
              </a:tblPr>
              <a:tblGrid>
                <a:gridCol w="2590800"/>
                <a:gridCol w="2590800"/>
              </a:tblGrid>
              <a:tr h="370840">
                <a:tc>
                  <a:txBody>
                    <a:bodyPr/>
                    <a:lstStyle/>
                    <a:p>
                      <a:pPr algn="ctr"/>
                      <a:r>
                        <a:rPr lang="en-US" sz="2400" b="1" dirty="0" smtClean="0">
                          <a:effectLst>
                            <a:outerShdw blurRad="38100" dist="38100" dir="2700000" algn="tl">
                              <a:srgbClr val="000000">
                                <a:alpha val="43137"/>
                              </a:srgbClr>
                            </a:outerShdw>
                          </a:effectLst>
                        </a:rPr>
                        <a:t>&lt;80% PILLS</a:t>
                      </a:r>
                      <a:endParaRPr lang="en-US" sz="2400" b="1" dirty="0">
                        <a:effectLst>
                          <a:outerShdw blurRad="38100" dist="38100" dir="2700000" algn="tl">
                            <a:srgbClr val="000000">
                              <a:alpha val="43137"/>
                            </a:srgbClr>
                          </a:outerShdw>
                        </a:effectLst>
                      </a:endParaRPr>
                    </a:p>
                  </a:txBody>
                  <a:tcPr>
                    <a:noFill/>
                  </a:tcPr>
                </a:tc>
                <a:tc>
                  <a:txBody>
                    <a:bodyPr/>
                    <a:lstStyle/>
                    <a:p>
                      <a:pPr algn="ctr"/>
                      <a:r>
                        <a:rPr lang="en-US" sz="2400" b="1" dirty="0" smtClean="0">
                          <a:effectLst>
                            <a:outerShdw blurRad="38100" dist="38100" dir="2700000" algn="tl">
                              <a:srgbClr val="000000">
                                <a:alpha val="43137"/>
                              </a:srgbClr>
                            </a:outerShdw>
                          </a:effectLst>
                        </a:rPr>
                        <a:t>22</a:t>
                      </a:r>
                      <a:endParaRPr lang="en-US" sz="2400" b="1" dirty="0">
                        <a:effectLst>
                          <a:outerShdw blurRad="38100" dist="38100" dir="2700000" algn="tl">
                            <a:srgbClr val="000000">
                              <a:alpha val="43137"/>
                            </a:srgbClr>
                          </a:outerShdw>
                        </a:effectLst>
                      </a:endParaRPr>
                    </a:p>
                  </a:txBody>
                  <a:tcPr>
                    <a:noFill/>
                  </a:tcPr>
                </a:tc>
              </a:tr>
              <a:tr h="370840">
                <a:tc>
                  <a:txBody>
                    <a:bodyPr/>
                    <a:lstStyle/>
                    <a:p>
                      <a:pPr algn="ctr"/>
                      <a:r>
                        <a:rPr lang="en-US" sz="2400" b="1" dirty="0" smtClean="0">
                          <a:solidFill>
                            <a:srgbClr val="FFFFFF"/>
                          </a:solidFill>
                          <a:effectLst>
                            <a:outerShdw blurRad="38100" dist="38100" dir="2700000" algn="tl">
                              <a:srgbClr val="000000">
                                <a:alpha val="43137"/>
                              </a:srgbClr>
                            </a:outerShdw>
                          </a:effectLst>
                        </a:rPr>
                        <a:t>≥80% PILLS</a:t>
                      </a:r>
                      <a:endParaRPr lang="en-US" sz="2400" b="1" dirty="0">
                        <a:solidFill>
                          <a:srgbClr val="FFFFFF"/>
                        </a:solidFill>
                        <a:effectLst>
                          <a:outerShdw blurRad="38100" dist="38100" dir="2700000" algn="tl">
                            <a:srgbClr val="000000">
                              <a:alpha val="43137"/>
                            </a:srgbClr>
                          </a:outerShdw>
                        </a:effectLst>
                      </a:endParaRPr>
                    </a:p>
                  </a:txBody>
                  <a:tcPr>
                    <a:noFill/>
                  </a:tcPr>
                </a:tc>
                <a:tc>
                  <a:txBody>
                    <a:bodyPr/>
                    <a:lstStyle/>
                    <a:p>
                      <a:pPr algn="ctr"/>
                      <a:r>
                        <a:rPr lang="en-US" sz="2400" b="1" dirty="0" smtClean="0">
                          <a:solidFill>
                            <a:srgbClr val="FFFFFF"/>
                          </a:solidFill>
                          <a:effectLst>
                            <a:outerShdw blurRad="38100" dist="38100" dir="2700000" algn="tl">
                              <a:srgbClr val="000000">
                                <a:alpha val="43137"/>
                              </a:srgbClr>
                            </a:outerShdw>
                          </a:effectLst>
                        </a:rPr>
                        <a:t>16</a:t>
                      </a:r>
                      <a:endParaRPr lang="en-US" sz="2400" b="1" dirty="0">
                        <a:solidFill>
                          <a:srgbClr val="FFFFFF"/>
                        </a:solidFill>
                        <a:effectLst>
                          <a:outerShdw blurRad="38100" dist="38100" dir="2700000" algn="tl">
                            <a:srgbClr val="000000">
                              <a:alpha val="43137"/>
                            </a:srgbClr>
                          </a:outerShdw>
                        </a:effectLst>
                      </a:endParaRPr>
                    </a:p>
                  </a:txBody>
                  <a:tcPr>
                    <a:noFill/>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74549566"/>
              </p:ext>
            </p:extLst>
          </p:nvPr>
        </p:nvGraphicFramePr>
        <p:xfrm>
          <a:off x="5880100" y="3543300"/>
          <a:ext cx="2578100" cy="914400"/>
        </p:xfrm>
        <a:graphic>
          <a:graphicData uri="http://schemas.openxmlformats.org/drawingml/2006/table">
            <a:tbl>
              <a:tblPr firstRow="1" bandRow="1">
                <a:tableStyleId>{5C22544A-7EE6-4342-B048-85BDC9FD1C3A}</a:tableStyleId>
              </a:tblPr>
              <a:tblGrid>
                <a:gridCol w="2578100"/>
              </a:tblGrid>
              <a:tr h="391160">
                <a:tc>
                  <a:txBody>
                    <a:bodyPr/>
                    <a:lstStyle/>
                    <a:p>
                      <a:pPr algn="ctr"/>
                      <a:r>
                        <a:rPr lang="en-US" sz="2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26</a:t>
                      </a:r>
                      <a:endParaRPr lang="en-US" sz="2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a:txBody>
                  <a:tcPr>
                    <a:noFill/>
                  </a:tcPr>
                </a:tc>
              </a:tr>
              <a:tr h="370840">
                <a:tc>
                  <a:txBody>
                    <a:bodyPr/>
                    <a:lstStyle/>
                    <a:p>
                      <a:pPr algn="ctr"/>
                      <a:r>
                        <a:rPr lang="en-US" sz="2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16</a:t>
                      </a:r>
                      <a:endParaRPr lang="en-US" sz="2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a:txBody>
                  <a:tcPr>
                    <a:noFill/>
                  </a:tcPr>
                </a:tc>
              </a:tr>
            </a:tbl>
          </a:graphicData>
        </a:graphic>
      </p:graphicFrame>
    </p:spTree>
    <p:extLst>
      <p:ext uri="{BB962C8B-B14F-4D97-AF65-F5344CB8AC3E}">
        <p14:creationId xmlns:p14="http://schemas.microsoft.com/office/powerpoint/2010/main" val="3006786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ARE OBSERVATIONAL STUDIES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USELESS?</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85800" y="1600200"/>
            <a:ext cx="7772400" cy="4241800"/>
          </a:xfrm>
        </p:spPr>
        <p:txBody>
          <a:bodyPr/>
          <a:lstStyle/>
          <a:p>
            <a:r>
              <a:rPr lang="en-US" sz="3200" b="1" dirty="0" smtClean="0">
                <a:effectLst>
                  <a:outerShdw blurRad="38100" dist="38100" dir="2700000" algn="tl">
                    <a:srgbClr val="000000">
                      <a:alpha val="43137"/>
                    </a:srgbClr>
                  </a:outerShdw>
                </a:effectLst>
              </a:rPr>
              <a:t>NO</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Generate important hypotheses</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Provide only answer if trial not feasible</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Generally produce correct answer</a:t>
            </a:r>
          </a:p>
          <a:p>
            <a:r>
              <a:rPr lang="en-US" b="1" dirty="0" smtClean="0">
                <a:effectLst>
                  <a:outerShdw blurRad="38100" dist="38100" dir="2700000" algn="tl">
                    <a:srgbClr val="000000">
                      <a:alpha val="43137"/>
                    </a:srgbClr>
                  </a:outerShdw>
                </a:effectLst>
              </a:rPr>
              <a:t>But bias and confounding always an issue</a:t>
            </a:r>
          </a:p>
          <a:p>
            <a:r>
              <a:rPr lang="en-US" b="1" dirty="0" smtClean="0">
                <a:effectLst>
                  <a:outerShdw blurRad="38100" dist="38100" dir="2700000" algn="tl">
                    <a:srgbClr val="000000">
                      <a:alpha val="43137"/>
                    </a:srgbClr>
                  </a:outerShdw>
                </a:effectLst>
              </a:rPr>
              <a:t>Particularly problematic for interventions that require selection and adherence</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3634435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900" y="558800"/>
            <a:ext cx="6350000" cy="990600"/>
          </a:xfrm>
        </p:spPr>
        <p:txBody>
          <a:bodyPr/>
          <a:lstStyle/>
          <a:p>
            <a:r>
              <a:rPr lang="en-US" sz="4000" b="1" dirty="0" smtClean="0">
                <a:effectLst>
                  <a:outerShdw blurRad="38100" dist="38100" dir="2700000" algn="tl">
                    <a:srgbClr val="000000">
                      <a:alpha val="43137"/>
                    </a:srgbClr>
                  </a:outerShdw>
                </a:effectLst>
              </a:rPr>
              <a:t>SUMMARY</a:t>
            </a:r>
            <a:endParaRPr lang="en-US" sz="40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8900" y="1384300"/>
            <a:ext cx="9398000" cy="4521200"/>
          </a:xfrm>
        </p:spPr>
        <p:txBody>
          <a:bodyPr/>
          <a:lstStyle/>
          <a:p>
            <a:pPr>
              <a:buFont typeface="Arial" pitchFamily="34" charset="0"/>
              <a:buChar char="•"/>
            </a:pPr>
            <a:r>
              <a:rPr lang="en-US" b="1" dirty="0" smtClean="0">
                <a:effectLst>
                  <a:outerShdw blurRad="38100" dist="38100" dir="2700000" algn="tl">
                    <a:srgbClr val="000000">
                      <a:alpha val="43137"/>
                    </a:srgbClr>
                  </a:outerShdw>
                </a:effectLst>
              </a:rPr>
              <a:t> </a:t>
            </a:r>
            <a:r>
              <a:rPr lang="en-US" sz="3200" b="1" dirty="0" smtClean="0">
                <a:effectLst>
                  <a:outerShdw blurRad="38100" dist="38100" dir="2700000" algn="tl">
                    <a:srgbClr val="000000">
                      <a:alpha val="43137"/>
                    </a:srgbClr>
                  </a:outerShdw>
                </a:effectLst>
              </a:rPr>
              <a:t>Untruth – spurious associations</a:t>
            </a:r>
          </a:p>
          <a:p>
            <a:pPr lvl="1"/>
            <a:r>
              <a:rPr lang="en-US" sz="2800" b="1" dirty="0" smtClean="0">
                <a:effectLst>
                  <a:outerShdw blurRad="38100" dist="38100" dir="2700000" algn="tl">
                    <a:srgbClr val="000000">
                      <a:alpha val="43137"/>
                    </a:srgbClr>
                  </a:outerShdw>
                </a:effectLst>
              </a:rPr>
              <a:t>Chance (small sample size)</a:t>
            </a:r>
          </a:p>
          <a:p>
            <a:pPr lvl="1"/>
            <a:r>
              <a:rPr lang="en-US" sz="2800" b="1" dirty="0" smtClean="0">
                <a:effectLst>
                  <a:outerShdw blurRad="38100" dist="38100" dir="2700000" algn="tl">
                    <a:srgbClr val="000000">
                      <a:alpha val="43137"/>
                    </a:srgbClr>
                  </a:outerShdw>
                </a:effectLst>
              </a:rPr>
              <a:t>Bias (selection and other biases)</a:t>
            </a:r>
          </a:p>
          <a:p>
            <a:pPr>
              <a:buFont typeface="Arial" pitchFamily="34" charset="0"/>
              <a:buChar char="•"/>
            </a:pPr>
            <a:r>
              <a:rPr lang="en-US" sz="3200" b="1" dirty="0" smtClean="0">
                <a:effectLst>
                  <a:outerShdw blurRad="38100" dist="38100" dir="2700000" algn="tl">
                    <a:srgbClr val="000000">
                      <a:alpha val="43137"/>
                    </a:srgbClr>
                  </a:outerShdw>
                </a:effectLst>
              </a:rPr>
              <a:t> Truth – real associations, not always causal</a:t>
            </a:r>
          </a:p>
          <a:p>
            <a:pPr lvl="1"/>
            <a:r>
              <a:rPr lang="en-US" sz="2800" b="1" dirty="0" smtClean="0">
                <a:effectLst>
                  <a:outerShdw blurRad="38100" dist="38100" dir="2700000" algn="tl">
                    <a:srgbClr val="000000">
                      <a:alpha val="43137"/>
                    </a:srgbClr>
                  </a:outerShdw>
                </a:effectLst>
              </a:rPr>
              <a:t>Effect – cause</a:t>
            </a:r>
          </a:p>
          <a:p>
            <a:pPr lvl="1"/>
            <a:r>
              <a:rPr lang="en-US" sz="2800" b="1" dirty="0" smtClean="0">
                <a:effectLst>
                  <a:outerShdw blurRad="38100" dist="38100" dir="2700000" algn="tl">
                    <a:srgbClr val="000000">
                      <a:alpha val="43137"/>
                    </a:srgbClr>
                  </a:outerShdw>
                </a:effectLst>
              </a:rPr>
              <a:t>Effect – effect (confounding)</a:t>
            </a:r>
          </a:p>
          <a:p>
            <a:r>
              <a:rPr lang="en-US" sz="3600" b="1" dirty="0" smtClean="0">
                <a:solidFill>
                  <a:schemeClr val="tx2"/>
                </a:solidFill>
                <a:effectLst>
                  <a:outerShdw blurRad="38100" dist="38100" dir="2700000" algn="tl">
                    <a:srgbClr val="000000">
                      <a:alpha val="43137"/>
                    </a:srgbClr>
                  </a:outerShdw>
                </a:effectLst>
              </a:rPr>
              <a:t>Cause – effect (truth in the universe!) </a:t>
            </a:r>
            <a:endParaRPr lang="en-US" sz="3600" b="1"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9137732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3" name="Group 2"/>
          <p:cNvGrpSpPr/>
          <p:nvPr/>
        </p:nvGrpSpPr>
        <p:grpSpPr>
          <a:xfrm>
            <a:off x="304800" y="3570404"/>
            <a:ext cx="8610600" cy="2601796"/>
            <a:chOff x="304800" y="3570404"/>
            <a:chExt cx="8610600" cy="2601796"/>
          </a:xfrm>
        </p:grpSpPr>
        <p:graphicFrame>
          <p:nvGraphicFramePr>
            <p:cNvPr id="6" name="Content Placeholder 3"/>
            <p:cNvGraphicFramePr>
              <a:graphicFrameLocks/>
            </p:cNvGraphicFramePr>
            <p:nvPr>
              <p:extLst>
                <p:ext uri="{D42A27DB-BD31-4B8C-83A1-F6EECF244321}">
                  <p14:modId xmlns:p14="http://schemas.microsoft.com/office/powerpoint/2010/main" val="1401251086"/>
                </p:ext>
              </p:extLst>
            </p:nvPr>
          </p:nvGraphicFramePr>
          <p:xfrm>
            <a:off x="4648200" y="3657599"/>
            <a:ext cx="4267200" cy="2485110"/>
          </p:xfrm>
          <a:graphic>
            <a:graphicData uri="http://schemas.openxmlformats.org/drawingml/2006/table">
              <a:tbl>
                <a:tblPr firstRow="1" bandRow="1">
                  <a:tableStyleId>{0505E3EF-67EA-436B-97B2-0124C06EBD24}</a:tableStyleId>
                </a:tblPr>
                <a:tblGrid>
                  <a:gridCol w="1066800"/>
                  <a:gridCol w="1066800"/>
                  <a:gridCol w="1066800"/>
                  <a:gridCol w="1066800"/>
                </a:tblGrid>
                <a:tr h="378775">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AGE</a:t>
                        </a:r>
                        <a:r>
                          <a:rPr lang="en-US" sz="2000" baseline="0" dirty="0" smtClean="0">
                            <a:solidFill>
                              <a:schemeClr val="tx2"/>
                            </a:solidFill>
                            <a:effectLst>
                              <a:outerShdw blurRad="38100" dist="38100" dir="2700000" algn="tl">
                                <a:srgbClr val="000000">
                                  <a:alpha val="43137"/>
                                </a:srgbClr>
                              </a:outerShdw>
                            </a:effectLst>
                          </a:rPr>
                          <a:t> 65-79</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74241">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20502">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150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50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200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459783">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450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350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800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5978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600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400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59783">
                  <a:tc gridSpan="4">
                    <a:txBody>
                      <a:bodyPr/>
                      <a:lstStyle/>
                      <a:p>
                        <a:r>
                          <a:rPr lang="en-US" sz="1600" b="1" dirty="0" smtClean="0">
                            <a:solidFill>
                              <a:schemeClr val="tx2"/>
                            </a:solidFill>
                            <a:effectLst>
                              <a:outerShdw blurRad="38100" dist="38100" dir="2700000" algn="tl">
                                <a:srgbClr val="000000">
                                  <a:alpha val="43137"/>
                                </a:srgbClr>
                              </a:outerShdw>
                            </a:effectLst>
                          </a:rPr>
                          <a:t>OR = 2.3; p = .01</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1582575547"/>
                </p:ext>
              </p:extLst>
            </p:nvPr>
          </p:nvGraphicFramePr>
          <p:xfrm>
            <a:off x="304800" y="3570404"/>
            <a:ext cx="4267200" cy="2601796"/>
          </p:xfrm>
          <a:graphic>
            <a:graphicData uri="http://schemas.openxmlformats.org/drawingml/2006/table">
              <a:tbl>
                <a:tblPr firstRow="1" bandRow="1">
                  <a:tableStyleId>{0505E3EF-67EA-436B-97B2-0124C06EBD24}</a:tableStyleId>
                </a:tblPr>
                <a:tblGrid>
                  <a:gridCol w="1066800"/>
                  <a:gridCol w="1066800"/>
                  <a:gridCol w="1066800"/>
                  <a:gridCol w="1066800"/>
                </a:tblGrid>
                <a:tr h="39863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AGE 50-64</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63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24284">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200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300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489750">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300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400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700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89750">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900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89750">
                  <a:tc gridSpan="4">
                    <a:txBody>
                      <a:bodyPr/>
                      <a:lstStyle/>
                      <a:p>
                        <a:r>
                          <a:rPr lang="en-US" sz="1600" b="1" dirty="0" smtClean="0">
                            <a:solidFill>
                              <a:schemeClr val="tx2"/>
                            </a:solidFill>
                            <a:effectLst>
                              <a:outerShdw blurRad="38100" dist="38100" dir="2700000" algn="tl">
                                <a:srgbClr val="000000">
                                  <a:alpha val="43137"/>
                                </a:srgbClr>
                              </a:outerShdw>
                            </a:effectLst>
                          </a:rPr>
                          <a:t>OR = .7; p = .04</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grpSp>
      <p:sp>
        <p:nvSpPr>
          <p:cNvPr id="2" name="Title 1"/>
          <p:cNvSpPr>
            <a:spLocks noGrp="1"/>
          </p:cNvSpPr>
          <p:nvPr>
            <p:ph type="title"/>
          </p:nvPr>
        </p:nvSpPr>
        <p:spPr>
          <a:xfrm>
            <a:off x="304800" y="304800"/>
            <a:ext cx="8839200" cy="990600"/>
          </a:xfrm>
        </p:spPr>
        <p:txBody>
          <a:bodyPr/>
          <a:lstStyle/>
          <a:p>
            <a:r>
              <a:rPr lang="en-US" b="1" dirty="0" smtClean="0">
                <a:effectLst>
                  <a:outerShdw blurRad="38100" dist="38100" dir="2700000" algn="tl">
                    <a:srgbClr val="000000">
                      <a:alpha val="43137"/>
                    </a:srgbClr>
                  </a:outerShdw>
                </a:effectLst>
              </a:rPr>
              <a:t>INTERACTION</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92482410"/>
              </p:ext>
            </p:extLst>
          </p:nvPr>
        </p:nvGraphicFramePr>
        <p:xfrm>
          <a:off x="2438400" y="1030390"/>
          <a:ext cx="4267200" cy="2703410"/>
        </p:xfrm>
        <a:graphic>
          <a:graphicData uri="http://schemas.openxmlformats.org/drawingml/2006/table">
            <a:tbl>
              <a:tblPr firstRow="1" bandRow="1">
                <a:tableStyleId>{0505E3EF-67EA-436B-97B2-0124C06EBD24}</a:tableStyleId>
              </a:tblPr>
              <a:tblGrid>
                <a:gridCol w="1066800"/>
                <a:gridCol w="1066800"/>
                <a:gridCol w="1066800"/>
                <a:gridCol w="1066800"/>
              </a:tblGrid>
              <a:tr h="4165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ALL</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165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17274">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250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250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500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511706">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750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750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1500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5117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2000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511706">
                <a:tc gridSpan="4">
                  <a:txBody>
                    <a:bodyPr/>
                    <a:lstStyle/>
                    <a:p>
                      <a:pPr algn="l"/>
                      <a:r>
                        <a:rPr lang="en-US" sz="1600" b="1" dirty="0" smtClean="0">
                          <a:solidFill>
                            <a:schemeClr val="tx2"/>
                          </a:solidFill>
                          <a:effectLst>
                            <a:outerShdw blurRad="38100" dist="38100" dir="2700000" algn="tl">
                              <a:srgbClr val="000000">
                                <a:alpha val="43137"/>
                              </a:srgbClr>
                            </a:outerShdw>
                          </a:effectLst>
                        </a:rPr>
                        <a:t>OR = 1.0; p = 0.6</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Tree>
    <p:extLst>
      <p:ext uri="{BB962C8B-B14F-4D97-AF65-F5344CB8AC3E}">
        <p14:creationId xmlns:p14="http://schemas.microsoft.com/office/powerpoint/2010/main" val="42490197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700" y="3822700"/>
            <a:ext cx="8139113" cy="1362075"/>
          </a:xfrm>
        </p:spPr>
        <p:txBody>
          <a:bodyPr/>
          <a:lstStyle/>
          <a:p>
            <a:r>
              <a:rPr lang="en-US" dirty="0" smtClean="0">
                <a:effectLst>
                  <a:outerShdw blurRad="38100" dist="38100" dir="2700000" algn="tl">
                    <a:srgbClr val="000000">
                      <a:alpha val="43137"/>
                    </a:srgbClr>
                  </a:outerShdw>
                </a:effectLst>
              </a:rPr>
              <a:t>Case study: estrogen and Heart disease in women</a:t>
            </a:r>
            <a:endParaRPr lang="en-US" dirty="0">
              <a:effectLst>
                <a:outerShdw blurRad="38100" dist="38100" dir="2700000" algn="tl">
                  <a:srgbClr val="000000">
                    <a:alpha val="43137"/>
                  </a:srgbClr>
                </a:outerShdw>
              </a:effectLst>
            </a:endParaRPr>
          </a:p>
        </p:txBody>
      </p:sp>
      <p:pic>
        <p:nvPicPr>
          <p:cNvPr id="4" name="Picture 4" descr="C:\Users\Garretc\AppData\Local\Microsoft\Windows\Temporary Internet Files\Content.IE5\31BMMYEZ\MP900202078[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11421" y="609600"/>
            <a:ext cx="4246779" cy="285242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41507584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58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62000" y="1524000"/>
            <a:ext cx="7772400" cy="4038600"/>
          </a:xfrm>
        </p:spPr>
        <p:txBody>
          <a:bodyPr/>
          <a:lstStyle/>
          <a:p>
            <a:r>
              <a:rPr lang="en-US" sz="2600" b="1" dirty="0" smtClean="0">
                <a:solidFill>
                  <a:schemeClr val="tx2"/>
                </a:solidFill>
                <a:effectLst>
                  <a:outerShdw blurRad="38100" dist="38100" dir="2700000" algn="tl">
                    <a:srgbClr val="000000">
                      <a:alpha val="43137"/>
                    </a:srgbClr>
                  </a:outerShdw>
                </a:effectLst>
              </a:rPr>
              <a:t>RQ</a:t>
            </a:r>
            <a:r>
              <a:rPr lang="en-US" sz="2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Does estrogen therapy reduce CHD risk in postmenopausal women?</a:t>
            </a:r>
          </a:p>
          <a:p>
            <a:r>
              <a:rPr lang="en-US" sz="2600" b="1" dirty="0" smtClean="0">
                <a:solidFill>
                  <a:schemeClr val="tx2"/>
                </a:solidFill>
                <a:effectLst>
                  <a:outerShdw blurRad="38100" dist="38100" dir="2700000" algn="tl">
                    <a:srgbClr val="000000">
                      <a:alpha val="43137"/>
                    </a:srgbClr>
                  </a:outerShdw>
                </a:effectLst>
              </a:rPr>
              <a:t>Design</a:t>
            </a:r>
            <a:r>
              <a:rPr lang="en-US" sz="2600" dirty="0" smtClean="0">
                <a:effectLst>
                  <a:outerShdw blurRad="38100" dist="38100" dir="2700000" algn="tl">
                    <a:srgbClr val="000000">
                      <a:alpha val="43137"/>
                    </a:srgbClr>
                  </a:outerShdw>
                </a:effectLst>
              </a:rPr>
              <a:t>:</a:t>
            </a:r>
            <a:r>
              <a:rPr lang="en-US" sz="2600" dirty="0" smtClean="0"/>
              <a:t> </a:t>
            </a:r>
            <a:r>
              <a:rPr lang="en-US" sz="2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Cross-sectional</a:t>
            </a:r>
            <a:endParaRPr lang="en-US" sz="2600" dirty="0" smtClean="0"/>
          </a:p>
          <a:p>
            <a:r>
              <a:rPr lang="en-US" sz="2600" b="1" dirty="0" smtClean="0">
                <a:solidFill>
                  <a:schemeClr val="tx2"/>
                </a:solidFill>
                <a:effectLst>
                  <a:outerShdw blurRad="38100" dist="38100" dir="2700000" algn="tl">
                    <a:srgbClr val="000000">
                      <a:alpha val="43137"/>
                    </a:srgbClr>
                  </a:outerShdw>
                </a:effectLst>
              </a:rPr>
              <a:t>Subjects</a:t>
            </a:r>
            <a:r>
              <a:rPr lang="en-US" sz="2600" dirty="0" smtClean="0">
                <a:effectLst>
                  <a:outerShdw blurRad="38100" dist="38100" dir="2700000" algn="tl">
                    <a:srgbClr val="000000">
                      <a:alpha val="43137"/>
                    </a:srgbClr>
                  </a:outerShdw>
                </a:effectLst>
              </a:rPr>
              <a:t>:</a:t>
            </a:r>
            <a:r>
              <a:rPr lang="en-US" sz="2600" dirty="0" smtClean="0"/>
              <a:t> </a:t>
            </a:r>
            <a:r>
              <a:rPr lang="en-US" sz="2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20 postmenopausal women – entire population of my Tuesday clinic</a:t>
            </a:r>
          </a:p>
          <a:p>
            <a:r>
              <a:rPr lang="en-US" sz="2600" b="1" dirty="0" smtClean="0">
                <a:solidFill>
                  <a:schemeClr val="tx2"/>
                </a:solidFill>
                <a:effectLst>
                  <a:outerShdw blurRad="38100" dist="38100" dir="2700000" algn="tl">
                    <a:srgbClr val="000000">
                      <a:alpha val="43137"/>
                    </a:srgbClr>
                  </a:outerShdw>
                </a:effectLst>
              </a:rPr>
              <a:t>Measurements</a:t>
            </a:r>
            <a:r>
              <a:rPr lang="en-US" sz="2600" dirty="0" smtClean="0">
                <a:effectLst>
                  <a:outerShdw blurRad="38100" dist="38100" dir="2700000" algn="tl">
                    <a:srgbClr val="000000">
                      <a:alpha val="43137"/>
                    </a:srgbClr>
                  </a:outerShdw>
                </a:effectLst>
              </a:rPr>
              <a:t>:</a:t>
            </a:r>
            <a:r>
              <a:rPr lang="en-US" sz="2600" dirty="0" smtClean="0"/>
              <a:t> </a:t>
            </a:r>
            <a:r>
              <a:rPr lang="en-US" sz="2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estrogen therapy (ever/never) self-report; CHD (yes/no) chart review</a:t>
            </a:r>
            <a:endParaRPr lang="en-US" sz="2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0864862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CROSS-SECTIONAL STUDY</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52025100"/>
              </p:ext>
            </p:extLst>
          </p:nvPr>
        </p:nvGraphicFramePr>
        <p:xfrm>
          <a:off x="762000" y="1981200"/>
          <a:ext cx="7772400" cy="3733800"/>
        </p:xfrm>
        <a:graphic>
          <a:graphicData uri="http://schemas.openxmlformats.org/drawingml/2006/table">
            <a:tbl>
              <a:tblPr firstRow="1" bandRow="1">
                <a:tableStyleId>{0505E3EF-67EA-436B-97B2-0124C06EBD24}</a:tableStyleId>
              </a:tblPr>
              <a:tblGrid>
                <a:gridCol w="1943100"/>
                <a:gridCol w="1943100"/>
                <a:gridCol w="1943100"/>
                <a:gridCol w="1943100"/>
              </a:tblGrid>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No 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4</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5</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No 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6</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9</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15</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7</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13</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gridSpan="4">
                  <a:txBody>
                    <a:bodyPr/>
                    <a:lstStyle/>
                    <a:p>
                      <a:endParaRPr lang="en-US" sz="3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
        <p:nvSpPr>
          <p:cNvPr id="3" name="TextBox 2"/>
          <p:cNvSpPr txBox="1"/>
          <p:nvPr/>
        </p:nvSpPr>
        <p:spPr>
          <a:xfrm>
            <a:off x="3733800" y="5105400"/>
            <a:ext cx="4648200" cy="1169551"/>
          </a:xfrm>
          <a:prstGeom prst="rect">
            <a:avLst/>
          </a:prstGeom>
          <a:noFill/>
        </p:spPr>
        <p:txBody>
          <a:bodyPr wrap="square" rtlCol="0">
            <a:spAutoFit/>
          </a:bodyPr>
          <a:lstStyle/>
          <a:p>
            <a:pPr>
              <a:buNone/>
            </a:pPr>
            <a:r>
              <a:rPr lang="en-US" b="1" dirty="0">
                <a:solidFill>
                  <a:schemeClr val="tx2"/>
                </a:solidFill>
                <a:effectLst>
                  <a:outerShdw blurRad="38100" dist="38100" dir="2700000" algn="tl">
                    <a:srgbClr val="000000">
                      <a:alpha val="43137"/>
                    </a:srgbClr>
                  </a:outerShdw>
                </a:effectLst>
              </a:rPr>
              <a:t>95% CI  0.08-3.2; p = 0.4</a:t>
            </a:r>
          </a:p>
          <a:p>
            <a:endParaRPr lang="en-US" dirty="0"/>
          </a:p>
        </p:txBody>
      </p:sp>
      <p:sp>
        <p:nvSpPr>
          <p:cNvPr id="5" name="TextBox 4"/>
          <p:cNvSpPr txBox="1"/>
          <p:nvPr/>
        </p:nvSpPr>
        <p:spPr>
          <a:xfrm>
            <a:off x="1828800" y="5105400"/>
            <a:ext cx="1905000" cy="523220"/>
          </a:xfrm>
          <a:prstGeom prst="rect">
            <a:avLst/>
          </a:prstGeom>
          <a:noFill/>
        </p:spPr>
        <p:txBody>
          <a:bodyPr wrap="square" rtlCol="0">
            <a:spAutoFit/>
          </a:bodyPr>
          <a:lstStyle/>
          <a:p>
            <a:pPr>
              <a:buNone/>
            </a:pPr>
            <a:r>
              <a:rPr lang="en-US" b="1" dirty="0">
                <a:solidFill>
                  <a:schemeClr val="tx2"/>
                </a:solidFill>
                <a:effectLst>
                  <a:outerShdw blurRad="38100" dist="38100" dir="2700000" algn="tl">
                    <a:srgbClr val="000000">
                      <a:alpha val="43137"/>
                    </a:srgbClr>
                  </a:outerShdw>
                </a:effectLst>
              </a:rPr>
              <a:t>RR = </a:t>
            </a:r>
            <a:r>
              <a:rPr lang="en-US" b="1" dirty="0" smtClean="0">
                <a:solidFill>
                  <a:schemeClr val="tx2"/>
                </a:solidFill>
                <a:effectLst>
                  <a:outerShdw blurRad="38100" dist="38100" dir="2700000" algn="tl">
                    <a:srgbClr val="000000">
                      <a:alpha val="43137"/>
                    </a:srgbClr>
                  </a:outerShdw>
                </a:effectLst>
              </a:rPr>
              <a:t>0.5</a:t>
            </a:r>
            <a:endParaRPr lang="en-US" b="1"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62237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524000"/>
            <a:ext cx="8686800" cy="4724400"/>
          </a:xfrm>
        </p:spPr>
        <p:txBody>
          <a:bodyPr/>
          <a:lstStyle/>
          <a:p>
            <a:r>
              <a:rPr lang="en-US" sz="2600" b="1" dirty="0" smtClean="0">
                <a:solidFill>
                  <a:schemeClr val="tx2"/>
                </a:solidFill>
                <a:effectLst>
                  <a:outerShdw blurRad="38100" dist="38100" dir="2700000" algn="tl">
                    <a:srgbClr val="000000">
                      <a:alpha val="43137"/>
                    </a:srgbClr>
                  </a:outerShdw>
                </a:effectLst>
              </a:rPr>
              <a:t>RQ</a:t>
            </a:r>
            <a:r>
              <a:rPr lang="en-US" sz="2600" dirty="0" smtClean="0">
                <a:effectLst>
                  <a:outerShdw blurRad="38100" dist="38100" dir="2700000" algn="tl">
                    <a:srgbClr val="000000">
                      <a:alpha val="43137"/>
                    </a:srgbClr>
                  </a:outerShdw>
                </a:effectLst>
              </a:rPr>
              <a:t>:</a:t>
            </a:r>
            <a:r>
              <a:rPr lang="en-US" sz="2600" dirty="0" smtClean="0"/>
              <a:t> Does estrogen therapy reduce CHD risk?</a:t>
            </a:r>
          </a:p>
          <a:p>
            <a:r>
              <a:rPr lang="en-US" sz="2600" b="1" dirty="0" smtClean="0">
                <a:solidFill>
                  <a:schemeClr val="tx2"/>
                </a:solidFill>
                <a:effectLst>
                  <a:outerShdw blurRad="38100" dist="38100" dir="2700000" algn="tl">
                    <a:srgbClr val="000000">
                      <a:alpha val="43137"/>
                    </a:srgbClr>
                  </a:outerShdw>
                </a:effectLst>
              </a:rPr>
              <a:t>Design</a:t>
            </a:r>
            <a:r>
              <a:rPr lang="en-US" sz="2600" dirty="0" smtClean="0">
                <a:effectLst>
                  <a:outerShdw blurRad="38100" dist="38100" dir="2700000" algn="tl">
                    <a:srgbClr val="000000">
                      <a:alpha val="43137"/>
                    </a:srgbClr>
                  </a:outerShdw>
                </a:effectLst>
              </a:rPr>
              <a:t>:</a:t>
            </a:r>
            <a:r>
              <a:rPr lang="en-US" sz="2600" dirty="0" smtClean="0"/>
              <a:t> Case-control</a:t>
            </a:r>
          </a:p>
          <a:p>
            <a:r>
              <a:rPr lang="en-US" sz="2600" b="1" dirty="0" smtClean="0">
                <a:solidFill>
                  <a:schemeClr val="tx2"/>
                </a:solidFill>
                <a:effectLst>
                  <a:outerShdw blurRad="38100" dist="38100" dir="2700000" algn="tl">
                    <a:srgbClr val="000000">
                      <a:alpha val="43137"/>
                    </a:srgbClr>
                  </a:outerShdw>
                </a:effectLst>
              </a:rPr>
              <a:t>Subjects</a:t>
            </a:r>
            <a:r>
              <a:rPr lang="en-US" sz="2600" dirty="0" smtClean="0">
                <a:effectLst>
                  <a:outerShdw blurRad="38100" dist="38100" dir="2700000" algn="tl">
                    <a:srgbClr val="000000">
                      <a:alpha val="43137"/>
                    </a:srgbClr>
                  </a:outerShdw>
                </a:effectLst>
              </a:rPr>
              <a:t>:</a:t>
            </a:r>
            <a:r>
              <a:rPr lang="en-US" sz="2600" dirty="0" smtClean="0"/>
              <a:t> 1000 women admitted </a:t>
            </a:r>
            <a:r>
              <a:rPr lang="en-US" sz="2600" smtClean="0"/>
              <a:t>to ZSFGH </a:t>
            </a:r>
            <a:r>
              <a:rPr lang="en-US" sz="2600" dirty="0" smtClean="0"/>
              <a:t>over 5</a:t>
            </a:r>
            <a:r>
              <a:rPr lang="en-US" sz="2600" dirty="0"/>
              <a:t> </a:t>
            </a:r>
            <a:r>
              <a:rPr lang="en-US" sz="2600" dirty="0" smtClean="0"/>
              <a:t>years with discharge diagnosis of CHD </a:t>
            </a:r>
            <a:r>
              <a:rPr lang="en-US" sz="2400" dirty="0" smtClean="0"/>
              <a:t>(ICD-9 codes</a:t>
            </a:r>
            <a:r>
              <a:rPr lang="en-US" sz="1800" i="1" dirty="0" smtClean="0"/>
              <a:t>) </a:t>
            </a:r>
            <a:r>
              <a:rPr lang="en-US" sz="2400" dirty="0" smtClean="0"/>
              <a:t>and</a:t>
            </a:r>
            <a:r>
              <a:rPr lang="en-US" sz="1800" i="1" dirty="0" smtClean="0"/>
              <a:t> </a:t>
            </a:r>
            <a:r>
              <a:rPr lang="en-US" sz="2600" dirty="0" smtClean="0"/>
              <a:t>1000 women identified by random digit dialing in SF who report no CHD</a:t>
            </a:r>
          </a:p>
          <a:p>
            <a:r>
              <a:rPr lang="en-US" sz="2600" b="1" dirty="0" smtClean="0">
                <a:solidFill>
                  <a:schemeClr val="tx2"/>
                </a:solidFill>
                <a:effectLst>
                  <a:outerShdw blurRad="38100" dist="38100" dir="2700000" algn="tl">
                    <a:srgbClr val="000000">
                      <a:alpha val="43137"/>
                    </a:srgbClr>
                  </a:outerShdw>
                </a:effectLst>
              </a:rPr>
              <a:t>Measurements</a:t>
            </a:r>
            <a:r>
              <a:rPr lang="en-US" sz="2600" dirty="0" smtClean="0"/>
              <a:t>: CHD based on discharge diagnosis; estrogen therapy based on records or self-report</a:t>
            </a:r>
            <a:endParaRPr lang="en-US" sz="2600" dirty="0"/>
          </a:p>
        </p:txBody>
      </p:sp>
    </p:spTree>
    <p:extLst>
      <p:ext uri="{BB962C8B-B14F-4D97-AF65-F5344CB8AC3E}">
        <p14:creationId xmlns:p14="http://schemas.microsoft.com/office/powerpoint/2010/main" val="21408796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CASE-CONTROL STUDY</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49977746"/>
              </p:ext>
            </p:extLst>
          </p:nvPr>
        </p:nvGraphicFramePr>
        <p:xfrm>
          <a:off x="762000" y="1981200"/>
          <a:ext cx="7772400" cy="3733800"/>
        </p:xfrm>
        <a:graphic>
          <a:graphicData uri="http://schemas.openxmlformats.org/drawingml/2006/table">
            <a:tbl>
              <a:tblPr firstRow="1" bandRow="1">
                <a:tableStyleId>{0505E3EF-67EA-436B-97B2-0124C06EBD24}</a:tableStyleId>
              </a:tblPr>
              <a:tblGrid>
                <a:gridCol w="1943100"/>
                <a:gridCol w="1943100"/>
                <a:gridCol w="1943100"/>
                <a:gridCol w="1943100"/>
              </a:tblGrid>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No 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300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No 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800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700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gridSpan="4">
                  <a:txBody>
                    <a:bodyPr/>
                    <a:lstStyle/>
                    <a:p>
                      <a:r>
                        <a:rPr lang="en-US" sz="2800" b="1" dirty="0" smtClean="0">
                          <a:solidFill>
                            <a:schemeClr val="tx2"/>
                          </a:solidFill>
                          <a:effectLst>
                            <a:outerShdw blurRad="38100" dist="38100" dir="2700000" algn="tl">
                              <a:srgbClr val="000000">
                                <a:alpha val="43137"/>
                              </a:srgbClr>
                            </a:outerShdw>
                          </a:effectLst>
                        </a:rPr>
                        <a:t>OR = 0.6;  95% CI  0.5-0.7; p &lt; 0.0001</a:t>
                      </a:r>
                      <a:endParaRPr lang="en-US" sz="28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Tree>
    <p:extLst>
      <p:ext uri="{BB962C8B-B14F-4D97-AF65-F5344CB8AC3E}">
        <p14:creationId xmlns:p14="http://schemas.microsoft.com/office/powerpoint/2010/main" val="20167408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219200"/>
            <a:ext cx="8610600" cy="4724400"/>
          </a:xfrm>
        </p:spPr>
        <p:txBody>
          <a:bodyPr/>
          <a:lstStyle/>
          <a:p>
            <a:r>
              <a:rPr lang="en-US" sz="2600" b="1" dirty="0" smtClean="0">
                <a:solidFill>
                  <a:schemeClr val="tx2"/>
                </a:solidFill>
                <a:effectLst>
                  <a:outerShdw blurRad="38100" dist="38100" dir="2700000" algn="tl">
                    <a:srgbClr val="000000">
                      <a:alpha val="43137"/>
                    </a:srgbClr>
                  </a:outerShdw>
                </a:effectLst>
              </a:rPr>
              <a:t>RQ</a:t>
            </a:r>
            <a:r>
              <a:rPr lang="en-US" sz="2600" dirty="0" smtClean="0"/>
              <a:t>: Does estrogen therapy reduce CHD </a:t>
            </a:r>
            <a:r>
              <a:rPr lang="en-US" sz="2600" smtClean="0"/>
              <a:t>risk?</a:t>
            </a:r>
            <a:endParaRPr lang="en-US" sz="2600" dirty="0" smtClean="0"/>
          </a:p>
          <a:p>
            <a:r>
              <a:rPr lang="en-US" sz="2600" b="1" dirty="0" smtClean="0">
                <a:solidFill>
                  <a:schemeClr val="tx2"/>
                </a:solidFill>
                <a:effectLst>
                  <a:outerShdw blurRad="38100" dist="38100" dir="2700000" algn="tl">
                    <a:srgbClr val="000000">
                      <a:alpha val="43137"/>
                    </a:srgbClr>
                  </a:outerShdw>
                </a:effectLst>
              </a:rPr>
              <a:t>Design</a:t>
            </a:r>
            <a:r>
              <a:rPr lang="en-US" sz="2600" dirty="0" smtClean="0">
                <a:effectLst>
                  <a:outerShdw blurRad="38100" dist="38100" dir="2700000" algn="tl">
                    <a:srgbClr val="000000">
                      <a:alpha val="43137"/>
                    </a:srgbClr>
                  </a:outerShdw>
                </a:effectLst>
              </a:rPr>
              <a:t>:</a:t>
            </a:r>
            <a:r>
              <a:rPr lang="en-US" sz="2600" dirty="0" smtClean="0"/>
              <a:t> Case-control</a:t>
            </a:r>
          </a:p>
          <a:p>
            <a:r>
              <a:rPr lang="en-US" sz="2600" b="1" dirty="0" smtClean="0">
                <a:solidFill>
                  <a:schemeClr val="tx2"/>
                </a:solidFill>
                <a:effectLst>
                  <a:outerShdw blurRad="38100" dist="38100" dir="2700000" algn="tl">
                    <a:srgbClr val="000000">
                      <a:alpha val="43137"/>
                    </a:srgbClr>
                  </a:outerShdw>
                </a:effectLst>
              </a:rPr>
              <a:t>Subjects</a:t>
            </a:r>
            <a:r>
              <a:rPr lang="en-US" sz="2600" dirty="0" smtClean="0">
                <a:effectLst>
                  <a:outerShdw blurRad="38100" dist="38100" dir="2700000" algn="tl">
                    <a:srgbClr val="000000">
                      <a:alpha val="43137"/>
                    </a:srgbClr>
                  </a:outerShdw>
                </a:effectLst>
              </a:rPr>
              <a:t>:</a:t>
            </a:r>
            <a:r>
              <a:rPr lang="en-US" sz="2600" dirty="0" smtClean="0"/>
              <a:t> 1000 women admitted to Kaiser over 5</a:t>
            </a:r>
            <a:r>
              <a:rPr lang="en-US" sz="2600" dirty="0"/>
              <a:t> </a:t>
            </a:r>
            <a:r>
              <a:rPr lang="en-US" sz="2600" dirty="0" smtClean="0"/>
              <a:t>years with discharge diagnosis of CHD and 1000 women admitted to Kaiser over the same period with no discharge diagnosis of CHD</a:t>
            </a:r>
          </a:p>
          <a:p>
            <a:r>
              <a:rPr lang="en-US" sz="2600" b="1" dirty="0" smtClean="0">
                <a:solidFill>
                  <a:schemeClr val="tx2"/>
                </a:solidFill>
                <a:effectLst>
                  <a:outerShdw blurRad="38100" dist="38100" dir="2700000" algn="tl">
                    <a:srgbClr val="000000">
                      <a:alpha val="43137"/>
                    </a:srgbClr>
                  </a:outerShdw>
                </a:effectLst>
              </a:rPr>
              <a:t>Measurements</a:t>
            </a:r>
            <a:r>
              <a:rPr lang="en-US" sz="2600" dirty="0" smtClean="0">
                <a:effectLst>
                  <a:outerShdw blurRad="38100" dist="38100" dir="2700000" algn="tl">
                    <a:srgbClr val="000000">
                      <a:alpha val="43137"/>
                    </a:srgbClr>
                  </a:outerShdw>
                </a:effectLst>
              </a:rPr>
              <a:t>:</a:t>
            </a:r>
            <a:r>
              <a:rPr lang="en-US" sz="2600" dirty="0" smtClean="0"/>
              <a:t> CHD based on discharge diagnosis; estrogen therapy based on computerized pharmacy records</a:t>
            </a:r>
            <a:endParaRPr lang="en-US" sz="2600" dirty="0"/>
          </a:p>
        </p:txBody>
      </p:sp>
    </p:spTree>
    <p:extLst>
      <p:ext uri="{BB962C8B-B14F-4D97-AF65-F5344CB8AC3E}">
        <p14:creationId xmlns:p14="http://schemas.microsoft.com/office/powerpoint/2010/main" val="627250089"/>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5C1F00"/>
        </a:dk1>
        <a:lt1>
          <a:srgbClr val="FFFFFF"/>
        </a:lt1>
        <a:dk2>
          <a:srgbClr val="76AEAF"/>
        </a:dk2>
        <a:lt2>
          <a:srgbClr val="DFD293"/>
        </a:lt2>
        <a:accent1>
          <a:srgbClr val="713E39"/>
        </a:accent1>
        <a:accent2>
          <a:srgbClr val="BE7960"/>
        </a:accent2>
        <a:accent3>
          <a:srgbClr val="BDD3D4"/>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docProps/app.xml><?xml version="1.0" encoding="utf-8"?>
<Properties xmlns="http://schemas.openxmlformats.org/officeDocument/2006/extended-properties" xmlns:vt="http://schemas.openxmlformats.org/officeDocument/2006/docPropsVTypes">
  <Template/>
  <TotalTime>3615</TotalTime>
  <Words>2475</Words>
  <Application>Microsoft Office PowerPoint</Application>
  <PresentationFormat>On-screen Show (4:3)</PresentationFormat>
  <Paragraphs>595</Paragraphs>
  <Slides>38</Slides>
  <Notes>20</Notes>
  <HiddenSlides>1</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38</vt:i4>
      </vt:variant>
    </vt:vector>
  </HeadingPairs>
  <TitlesOfParts>
    <vt:vector size="48" baseType="lpstr">
      <vt:lpstr>ＭＳ Ｐゴシック</vt:lpstr>
      <vt:lpstr>Arial</vt:lpstr>
      <vt:lpstr>Helvetica</vt:lpstr>
      <vt:lpstr>Times</vt:lpstr>
      <vt:lpstr>Times New Roman</vt:lpstr>
      <vt:lpstr>Verdana</vt:lpstr>
      <vt:lpstr>Zapf Dingbats</vt:lpstr>
      <vt:lpstr>ヒラギノ角ゴ Pro W3</vt:lpstr>
      <vt:lpstr>Default Design</vt:lpstr>
      <vt:lpstr>Chart</vt:lpstr>
      <vt:lpstr>Designing Clinical Research Causal Inference – or  Truth in the Universe</vt:lpstr>
      <vt:lpstr>ASSOCIATIONS</vt:lpstr>
      <vt:lpstr>RANDOMIZED CLINICAL TRIALS</vt:lpstr>
      <vt:lpstr>Case study: estrogen and Heart disease in women</vt:lpstr>
      <vt:lpstr>ESTROGEN AND CHD IN WOMEN</vt:lpstr>
      <vt:lpstr>ESTROGEN AND CHD IN WOMEN  CROSS-SECTIONAL STUDY</vt:lpstr>
      <vt:lpstr>ESTROGEN AND CHD IN WOMEN</vt:lpstr>
      <vt:lpstr>ESTROGEN AND CHD IN WOMEN  CASE-CONTROL STUDY</vt:lpstr>
      <vt:lpstr>ESTROGEN AND CHD IN WOMEN</vt:lpstr>
      <vt:lpstr>ESTROGEN AND CHD IN WOMEN  CASE-CONTROL STUDY</vt:lpstr>
      <vt:lpstr>CONFOUNDING</vt:lpstr>
      <vt:lpstr>CONTROLLING CONFOUNDING</vt:lpstr>
      <vt:lpstr>ESTROGEN AND CHD IN WOMEN</vt:lpstr>
      <vt:lpstr>NURSES’ HEALTH STUDY</vt:lpstr>
      <vt:lpstr>PowerPoint Presentation</vt:lpstr>
      <vt:lpstr>POTENTIAL MECHANISMS FOR CHD BENEFIT OF ESTROGEN THERAPY</vt:lpstr>
      <vt:lpstr>ESTROGEN AND CHD IN WOMEN</vt:lpstr>
      <vt:lpstr>REASONS TO BE CAUTIOUS</vt:lpstr>
      <vt:lpstr>4 IMPORTANT FEATURES OF RCTs</vt:lpstr>
      <vt:lpstr>POWER OF THE PLACEBO</vt:lpstr>
      <vt:lpstr>BLINDING TO AVOID DIFFERENTIAL OUTCOME ADJUDICATION</vt:lpstr>
      <vt:lpstr>BLINDING TO AVOID CO-INTERVENTION</vt:lpstr>
      <vt:lpstr>ESTROGEN AND CHD IN WOMEN</vt:lpstr>
      <vt:lpstr>ESTROGEN AND CHD IN WOMEN  RANDOMIZED TRIAL</vt:lpstr>
      <vt:lpstr>HEART AND ESTROGEN-PROGESTIN REPLACEMENT STUDY (HERS)</vt:lpstr>
      <vt:lpstr>HERS TRIAL PROFILE</vt:lpstr>
      <vt:lpstr>HERS: BASELINE CHARACTERISTICS</vt:lpstr>
      <vt:lpstr>CHD EVENTS IN HERS</vt:lpstr>
      <vt:lpstr>HERS: PRIMARY OUTCOMES</vt:lpstr>
      <vt:lpstr>HERS: CARDIOVASCULAR OUTCOMES</vt:lpstr>
      <vt:lpstr>HERS vs. OBSERVATIONAL STUDIES</vt:lpstr>
      <vt:lpstr>WOMEN’S HEALTH INITIATIVE</vt:lpstr>
      <vt:lpstr>WHI RESULTS</vt:lpstr>
      <vt:lpstr>RANDOMIZED TRIAL FINDINGS</vt:lpstr>
      <vt:lpstr>BENEFIT OF ADHERENCE  TO MEDICATION</vt:lpstr>
      <vt:lpstr>ARE OBSERVATIONAL STUDIES  USELESS?</vt:lpstr>
      <vt:lpstr>SUMMARY</vt:lpstr>
      <vt:lpstr>INTERACTION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Garrett, Chris</dc:creator>
  <cp:lastModifiedBy>Pletcher, Mark</cp:lastModifiedBy>
  <cp:revision>155</cp:revision>
  <dcterms:modified xsi:type="dcterms:W3CDTF">2016-08-29T15:58:42Z</dcterms:modified>
</cp:coreProperties>
</file>