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40"/>
  </p:notesMasterIdLst>
  <p:sldIdLst>
    <p:sldId id="256" r:id="rId3"/>
    <p:sldId id="400" r:id="rId4"/>
    <p:sldId id="406" r:id="rId5"/>
    <p:sldId id="401" r:id="rId6"/>
    <p:sldId id="314" r:id="rId7"/>
    <p:sldId id="317" r:id="rId8"/>
    <p:sldId id="328" r:id="rId9"/>
    <p:sldId id="334" r:id="rId10"/>
    <p:sldId id="385" r:id="rId11"/>
    <p:sldId id="346" r:id="rId12"/>
    <p:sldId id="389" r:id="rId13"/>
    <p:sldId id="379" r:id="rId14"/>
    <p:sldId id="387" r:id="rId15"/>
    <p:sldId id="411" r:id="rId16"/>
    <p:sldId id="407" r:id="rId17"/>
    <p:sldId id="382" r:id="rId18"/>
    <p:sldId id="383" r:id="rId19"/>
    <p:sldId id="343" r:id="rId20"/>
    <p:sldId id="394" r:id="rId21"/>
    <p:sldId id="335" r:id="rId22"/>
    <p:sldId id="351" r:id="rId23"/>
    <p:sldId id="352" r:id="rId24"/>
    <p:sldId id="353" r:id="rId25"/>
    <p:sldId id="354" r:id="rId26"/>
    <p:sldId id="357" r:id="rId27"/>
    <p:sldId id="392" r:id="rId28"/>
    <p:sldId id="319" r:id="rId29"/>
    <p:sldId id="395" r:id="rId30"/>
    <p:sldId id="359" r:id="rId31"/>
    <p:sldId id="364" r:id="rId32"/>
    <p:sldId id="402" r:id="rId33"/>
    <p:sldId id="325" r:id="rId34"/>
    <p:sldId id="399" r:id="rId35"/>
    <p:sldId id="280" r:id="rId36"/>
    <p:sldId id="279" r:id="rId37"/>
    <p:sldId id="281" r:id="rId38"/>
    <p:sldId id="405" r:id="rId3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511" autoAdjust="0"/>
  </p:normalViewPr>
  <p:slideViewPr>
    <p:cSldViewPr>
      <p:cViewPr varScale="1">
        <p:scale>
          <a:sx n="97" d="100"/>
          <a:sy n="97" d="100"/>
        </p:scale>
        <p:origin x="-780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51305-9DFA-4AC2-9EDF-A71F36C0B61D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04D9F-6451-4F0B-BBA1-C7EEFAC38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08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Depends on how much</a:t>
            </a:r>
            <a:r>
              <a:rPr lang="en-US" baseline="0" dirty="0" smtClean="0"/>
              <a:t> of the gap is due to this step (is it the critical problem or a small one?)</a:t>
            </a:r>
          </a:p>
          <a:p>
            <a:r>
              <a:rPr lang="en-US" baseline="0" dirty="0" smtClean="0"/>
              <a:t>Depends on whether there is data about this step’s contribution to non-treatment consequences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04D9F-6451-4F0B-BBA1-C7EEFAC380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87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an ordinal</a:t>
            </a:r>
            <a:r>
              <a:rPr lang="en-US" baseline="0" dirty="0" smtClean="0"/>
              <a:t> scale of sorts – so a different way of quantifying gap – we have not summarized the evidence for this problem, therefore we are earlier in this translational process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04D9F-6451-4F0B-BBA1-C7EEFAC3802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9613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 – DOI – </a:t>
            </a:r>
            <a:r>
              <a:rPr lang="en-US" dirty="0" err="1" smtClean="0"/>
              <a:t>elucide</a:t>
            </a:r>
            <a:r>
              <a:rPr lang="en-US" dirty="0" smtClean="0"/>
              <a:t> a process / change </a:t>
            </a:r>
          </a:p>
          <a:p>
            <a:endParaRPr lang="en-US" dirty="0" smtClean="0"/>
          </a:p>
          <a:p>
            <a:r>
              <a:rPr lang="en-US" dirty="0" smtClean="0"/>
              <a:t>REAIM</a:t>
            </a:r>
            <a:r>
              <a:rPr lang="en-US" baseline="0" dirty="0" smtClean="0"/>
              <a:t> – one construct – really get into it </a:t>
            </a:r>
          </a:p>
          <a:p>
            <a:r>
              <a:rPr lang="en-US" baseline="0" dirty="0" smtClean="0"/>
              <a:t>CFIR – try to grab as many constructs as possible</a:t>
            </a:r>
          </a:p>
          <a:p>
            <a:endParaRPr lang="en-US" dirty="0" smtClean="0"/>
          </a:p>
          <a:p>
            <a:r>
              <a:rPr lang="en-US" dirty="0" smtClean="0"/>
              <a:t>Maybe another</a:t>
            </a:r>
            <a:r>
              <a:rPr lang="en-US" baseline="0" dirty="0" smtClean="0"/>
              <a:t> way to look at this is with the pies</a:t>
            </a:r>
          </a:p>
          <a:p>
            <a:endParaRPr lang="en-US" dirty="0" smtClean="0"/>
          </a:p>
          <a:p>
            <a:r>
              <a:rPr lang="en-US" dirty="0" smtClean="0"/>
              <a:t>Help develop logic model or dag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04D9F-6451-4F0B-BBA1-C7EEFAC3802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56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Argument though</a:t>
            </a:r>
            <a:r>
              <a:rPr lang="en-US" baseline="0" dirty="0" smtClean="0"/>
              <a:t> is that these are not component causes of the gap – and even though they could be seen that way, I think the Glasgow’s aim was to reframe the issue of significance in science and health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04D9F-6451-4F0B-BBA1-C7EEFAC3802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809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04D9F-6451-4F0B-BBA1-C7EEFAC3802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986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Accelerate</a:t>
            </a:r>
            <a:r>
              <a:rPr lang="en-US" baseline="0" dirty="0" smtClean="0"/>
              <a:t> ART initiation strategy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04D9F-6451-4F0B-BBA1-C7EEFAC3802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996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Logic model or DAG – simplified but gets at all the causes </a:t>
            </a:r>
          </a:p>
          <a:p>
            <a:r>
              <a:rPr lang="en-US" dirty="0" smtClean="0"/>
              <a:t>Bartholomew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04D9F-6451-4F0B-BBA1-C7EEFAC3802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9255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Broad</a:t>
            </a:r>
            <a:r>
              <a:rPr lang="en-US" baseline="0" dirty="0" smtClean="0"/>
              <a:t> in the sense that it is comprehensive,</a:t>
            </a:r>
            <a:r>
              <a:rPr lang="en-US" dirty="0" smtClean="0"/>
              <a:t> but does not attempt</a:t>
            </a:r>
            <a:r>
              <a:rPr lang="en-US" baseline="0" dirty="0" smtClean="0"/>
              <a:t> to enumerate all subcategories</a:t>
            </a:r>
          </a:p>
          <a:p>
            <a:r>
              <a:rPr lang="en-US" baseline="0" dirty="0" smtClean="0"/>
              <a:t>Also offers causal relationships between these constructs </a:t>
            </a:r>
          </a:p>
          <a:p>
            <a:r>
              <a:rPr lang="en-US" baseline="0" dirty="0" smtClean="0"/>
              <a:t>Use it to map and to explain</a:t>
            </a:r>
            <a:endParaRPr lang="en-US" dirty="0" smtClean="0"/>
          </a:p>
          <a:p>
            <a:r>
              <a:rPr lang="en-US" dirty="0" smtClean="0"/>
              <a:t>Example of a behavioral</a:t>
            </a:r>
            <a:r>
              <a:rPr lang="en-US" baseline="0" dirty="0" smtClean="0"/>
              <a:t> problem:  throwing garbage out the window in Qinghai – its not motivation – its opportunity</a:t>
            </a:r>
            <a:endParaRPr lang="en-US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04D9F-6451-4F0B-BBA1-C7EEFAC3802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6735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PrEP</a:t>
            </a:r>
            <a:r>
              <a:rPr lang="en-US" baseline="0" dirty="0" smtClean="0"/>
              <a:t> represents one of the most urgent issues for scale up and implementation research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First, the efficacy is well established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CC869-27E9-4CBA-A8A9-E9D743D2551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137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C214D6-972D-4E90-B7D6-1FB342C869F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•"/>
            </a:pPr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73702BDD-8A07-CB43-91EE-A2DD99F86120}" type="slidenum">
              <a:rPr lang="en-US"/>
              <a:pPr eaLnBrk="1" hangingPunct="1"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 </a:t>
            </a:r>
          </a:p>
          <a:p>
            <a:r>
              <a:rPr lang="en-US" baseline="0" dirty="0" smtClean="0"/>
              <a:t>Depends on whether that first statement is true</a:t>
            </a:r>
          </a:p>
          <a:p>
            <a:r>
              <a:rPr lang="en-US" baseline="0" dirty="0" smtClean="0"/>
              <a:t>In HIV – we have some of these quantified – retention for example</a:t>
            </a:r>
          </a:p>
          <a:p>
            <a:r>
              <a:rPr lang="en-US" baseline="0" dirty="0" smtClean="0"/>
              <a:t>More focused </a:t>
            </a:r>
          </a:p>
          <a:p>
            <a:endParaRPr lang="en-US" baseline="0" dirty="0" smtClean="0"/>
          </a:p>
          <a:p>
            <a:r>
              <a:rPr lang="en-US" baseline="0" dirty="0" smtClean="0"/>
              <a:t>B</a:t>
            </a:r>
          </a:p>
          <a:p>
            <a:r>
              <a:rPr lang="en-US" baseline="0" dirty="0" smtClean="0"/>
              <a:t>Forces you to think about screening in context of other activities (is it the crucial link?)</a:t>
            </a:r>
          </a:p>
          <a:p>
            <a:r>
              <a:rPr lang="en-US" baseline="0" dirty="0" smtClean="0"/>
              <a:t>Is it the crucial link?  If so – needs some kind of justification</a:t>
            </a:r>
          </a:p>
          <a:p>
            <a:r>
              <a:rPr lang="en-US" baseline="0" dirty="0" smtClean="0"/>
              <a:t>But might also ask you to consider your problem in broader terms</a:t>
            </a:r>
          </a:p>
          <a:p>
            <a:r>
              <a:rPr lang="en-US" baseline="0" dirty="0" smtClean="0"/>
              <a:t>Understanding gaps in screening or screening and offer and uptake of treatment? </a:t>
            </a:r>
          </a:p>
          <a:p>
            <a:r>
              <a:rPr lang="en-US" baseline="0" dirty="0" smtClean="0"/>
              <a:t>If you want to develop an intervention – do you want to focus on screening or one that is multi-pronged?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Bottom line – the intervention of interest might be a part of a larger gap – consider reframing that 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04D9F-6451-4F0B-BBA1-C7EEFAC380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199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/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fld id="{8D186224-87C0-544A-80D8-7E40C64D90E9}" type="slidenum">
              <a:rPr lang="en-US" sz="1200"/>
              <a:pPr algn="r" eaLnBrk="1" hangingPunct="1"/>
              <a:t>35</a:t>
            </a:fld>
            <a:endParaRPr 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Depends</a:t>
            </a:r>
            <a:r>
              <a:rPr lang="en-US" baseline="0" dirty="0" smtClean="0"/>
              <a:t> where you go with this material….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04D9F-6451-4F0B-BBA1-C7EEFAC3802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66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>
              <a:defRPr/>
            </a:pPr>
            <a:fld id="{A4DE3C5F-3B31-48A5-887C-858AD0CA570B}" type="slidenum">
              <a:rPr lang="en-US" sz="1200">
                <a:solidFill>
                  <a:prstClr val="black"/>
                </a:solidFill>
              </a:rPr>
              <a:pPr algn="r">
                <a:defRPr/>
              </a:pPr>
              <a:t>5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PrEP</a:t>
            </a:r>
            <a:r>
              <a:rPr lang="en-US" baseline="0" dirty="0" smtClean="0"/>
              <a:t> represents one of the most urgent issues for scale up and implementation research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First, the efficacy is well established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CC869-27E9-4CBA-A8A9-E9D743D255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13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04D9F-6451-4F0B-BBA1-C7EEFAC380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140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</a:t>
            </a:r>
            <a:r>
              <a:rPr lang="en-US" baseline="0" dirty="0" smtClean="0"/>
              <a:t> a practical level, how do you engage with framework, models or theories?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04D9F-6451-4F0B-BBA1-C7EEFAC380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54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What’s the problem?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04D9F-6451-4F0B-BBA1-C7EEFAC3802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39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04D9F-6451-4F0B-BBA1-C7EEFAC3802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308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Maybe</a:t>
            </a:r>
            <a:r>
              <a:rPr lang="en-US" baseline="0" dirty="0" smtClean="0"/>
              <a:t> you know that nothing has been done – how do you kick start?  Target the innovators. </a:t>
            </a:r>
          </a:p>
          <a:p>
            <a:r>
              <a:rPr lang="en-US" baseline="0" dirty="0" smtClean="0"/>
              <a:t>Adding a layer of information to the gap.</a:t>
            </a:r>
          </a:p>
          <a:p>
            <a:r>
              <a:rPr lang="en-US" baseline="0" dirty="0" smtClean="0"/>
              <a:t>50% of the people are doing it, then you can try and hit the early majority… </a:t>
            </a:r>
            <a:endParaRPr lang="en-US" baseline="0" dirty="0" smtClean="0"/>
          </a:p>
          <a:p>
            <a:r>
              <a:rPr lang="en-US" baseline="0" dirty="0" smtClean="0"/>
              <a:t>START – rapid start was being practiced by some providers – the innovators and the early adopters – but not yet by the early majority – this tell you where a practice is al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04D9F-6451-4F0B-BBA1-C7EEFAC3802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890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E569-D5F3-4F3E-B5B6-F96E340503BB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00849-7A3C-48A8-9ACE-12CD33100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39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E569-D5F3-4F3E-B5B6-F96E340503BB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00849-7A3C-48A8-9ACE-12CD33100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73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E569-D5F3-4F3E-B5B6-F96E340503BB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00849-7A3C-48A8-9ACE-12CD33100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75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6375"/>
            <a:ext cx="8229600" cy="4387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E569-D5F3-4F3E-B5B6-F96E340503BB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00849-7A3C-48A8-9ACE-12CD33100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50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F1EB7-1B67-4B65-ABCD-E95471F034D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6D984-626C-464A-B3BE-8EE006328FC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500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124C0-2206-450D-8775-A61D31BCEEF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56655-3FFF-40F7-92AE-3CAA21CD57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365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B9F42-14C9-4D2A-A709-3B8EEC707F1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C1F29-EE6C-438E-8DA6-ED099F009E9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71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200151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200151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8F5D8-0985-4781-AD92-11AACFDA31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C8F1D-7B5A-4AAC-9910-C4D6C4B1F61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160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923EB-9523-4E4B-B973-88616FFC8EE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050D8-A36C-4862-9135-84FB3BD8BDE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11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AE8F6-79B5-4D20-B1BE-64992C64F7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6E1C0-10B6-4877-A134-C5B1C34E5EC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2952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24F89-FAB3-4794-9B27-F3D0F3FAB8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C9F41-98F0-4BA9-9135-BC90FF9744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01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E569-D5F3-4F3E-B5B6-F96E340503BB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00849-7A3C-48A8-9ACE-12CD33100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5510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04790"/>
            <a:ext cx="5111749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8B6F8-952D-4CFB-B643-1EA8E5A583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A1930-3BEB-4673-9E3E-9E7BACFA1CE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7429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18AE0-A25A-47FB-A66F-B94D9A5EEC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7AD0D-186F-4207-A701-54D8E8425B6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3294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0B868-7961-4B00-A355-A996FE289C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91FAF-EA6D-44BF-9331-079A7B01309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718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05980"/>
            <a:ext cx="2057401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05980"/>
            <a:ext cx="6019801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82A41-80B8-41A7-B276-E6C6AB34E6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46CF6-F516-49F2-8CA4-150B8497F7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1336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681038"/>
            <a:ext cx="8489950" cy="97274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30200" y="2031207"/>
            <a:ext cx="8489950" cy="2593181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FD2A6-1E51-4A39-BA5A-FD3EE82340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455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6375"/>
            <a:ext cx="8229600" cy="4387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E569-D5F3-4F3E-B5B6-F96E340503BB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00849-7A3C-48A8-9ACE-12CD33100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52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E569-D5F3-4F3E-B5B6-F96E340503BB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00849-7A3C-48A8-9ACE-12CD33100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471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E569-D5F3-4F3E-B5B6-F96E340503BB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00849-7A3C-48A8-9ACE-12CD33100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3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E569-D5F3-4F3E-B5B6-F96E340503BB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00849-7A3C-48A8-9ACE-12CD33100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21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E569-D5F3-4F3E-B5B6-F96E340503BB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00849-7A3C-48A8-9ACE-12CD33100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55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E569-D5F3-4F3E-B5B6-F96E340503BB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00849-7A3C-48A8-9ACE-12CD33100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63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E569-D5F3-4F3E-B5B6-F96E340503BB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00849-7A3C-48A8-9ACE-12CD33100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12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E569-D5F3-4F3E-B5B6-F96E340503BB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00849-7A3C-48A8-9ACE-12CD33100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262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BE569-D5F3-4F3E-B5B6-F96E340503BB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00849-7A3C-48A8-9ACE-12CD33100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37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0E312F-69FE-4A69-B462-B8F14D850EF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CFECB8-4C9C-4DB5-99E1-AF3063B13F4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886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sr_EtMhM3fg" TargetMode="Externa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95351"/>
            <a:ext cx="7772400" cy="1804988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Models, Theories and Frameworks for Implementation Science: </a:t>
            </a:r>
            <a:r>
              <a:rPr lang="en-US" sz="3200" b="1" dirty="0">
                <a:solidFill>
                  <a:schemeClr val="bg1"/>
                </a:solidFill>
              </a:rPr>
              <a:t/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Systematic Approaches to Analysis of Gaps between Evidence and Practice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Epidemiology 245</a:t>
            </a:r>
          </a:p>
          <a:p>
            <a:r>
              <a:rPr lang="en-US" dirty="0" smtClean="0"/>
              <a:t>Spring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15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514350"/>
          </a:xfrm>
          <a:solidFill>
            <a:schemeClr val="tx2"/>
          </a:solidFill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Framework, Models, </a:t>
            </a:r>
            <a:r>
              <a:rPr lang="en-US" sz="2800" b="1" dirty="0" smtClean="0">
                <a:solidFill>
                  <a:schemeClr val="bg1"/>
                </a:solidFill>
              </a:rPr>
              <a:t>Theories in Implementation Science</a:t>
            </a:r>
            <a:endParaRPr lang="en-US" sz="2800" b="1" i="1" dirty="0">
              <a:solidFill>
                <a:schemeClr val="bg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77871"/>
            <a:ext cx="1041400" cy="1019175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76350"/>
            <a:ext cx="1946275" cy="1458912"/>
          </a:xfr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3508723"/>
            <a:ext cx="1757232" cy="1634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80037" y="4095750"/>
            <a:ext cx="1945215" cy="88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ontent Placeholder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844585"/>
            <a:ext cx="831106" cy="798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Content Placeholder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666750"/>
            <a:ext cx="1538816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Content Placeholder 4" descr="top_ht2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77504" y="2578100"/>
            <a:ext cx="1747748" cy="1316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495800" y="1287542"/>
            <a:ext cx="4343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err="1" smtClean="0"/>
              <a:t>Tabak</a:t>
            </a:r>
            <a:r>
              <a:rPr lang="en-US" sz="1400" dirty="0" smtClean="0"/>
              <a:t> et al., reviewed literature -  identified 61 models, frameworks or theories for D and I research </a:t>
            </a:r>
            <a:r>
              <a:rPr lang="en-US" sz="1000" dirty="0" smtClean="0"/>
              <a:t>(</a:t>
            </a:r>
            <a:r>
              <a:rPr lang="en-US" sz="1000" dirty="0"/>
              <a:t>Am J </a:t>
            </a:r>
            <a:r>
              <a:rPr lang="en-US" sz="1000" dirty="0" err="1"/>
              <a:t>Prev</a:t>
            </a:r>
            <a:r>
              <a:rPr lang="en-US" sz="1000" dirty="0"/>
              <a:t> Med 2012;43(3):</a:t>
            </a:r>
            <a:r>
              <a:rPr lang="en-US" sz="1000" dirty="0" smtClean="0"/>
              <a:t>337–350) 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/>
              <a:t>Neilson identified five categories </a:t>
            </a:r>
            <a:r>
              <a:rPr lang="en-US" sz="1000" dirty="0" smtClean="0"/>
              <a:t>(</a:t>
            </a:r>
            <a:r>
              <a:rPr lang="fr-FR" sz="1000" dirty="0" err="1"/>
              <a:t>Implementation</a:t>
            </a:r>
            <a:r>
              <a:rPr lang="fr-FR" sz="1000" dirty="0"/>
              <a:t> Science (2015) </a:t>
            </a:r>
            <a:r>
              <a:rPr lang="fr-FR" sz="1000" dirty="0" smtClean="0"/>
              <a:t>10:53</a:t>
            </a:r>
            <a:r>
              <a:rPr lang="en-US" sz="1000" dirty="0" smtClean="0"/>
              <a:t>)</a:t>
            </a:r>
            <a:endParaRPr lang="en-US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i="1" dirty="0" smtClean="0"/>
              <a:t>Process models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i="1" dirty="0" smtClean="0"/>
              <a:t>Determinant frameworks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i="1" dirty="0" smtClean="0"/>
              <a:t>Classic theories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i="1" dirty="0" smtClean="0"/>
              <a:t>Implementation Theories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i="1" dirty="0" smtClean="0"/>
              <a:t>Evaluation frameworks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Bartholomew </a:t>
            </a:r>
            <a:r>
              <a:rPr lang="en-US" sz="1400" dirty="0" smtClean="0"/>
              <a:t>suggested five functions of models and theories </a:t>
            </a:r>
            <a:r>
              <a:rPr lang="en-US" sz="900" dirty="0" smtClean="0"/>
              <a:t>(JPHD </a:t>
            </a:r>
            <a:r>
              <a:rPr lang="en-US" sz="900" dirty="0" smtClean="0"/>
              <a:t>71 </a:t>
            </a:r>
            <a:r>
              <a:rPr lang="en-US" sz="900" dirty="0"/>
              <a:t>(2011) </a:t>
            </a:r>
            <a:r>
              <a:rPr lang="en-US" sz="900" dirty="0" smtClean="0"/>
              <a:t>S20–S33)</a:t>
            </a:r>
            <a:r>
              <a:rPr lang="en-US" sz="1400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i="1" dirty="0" smtClean="0"/>
              <a:t>Identify determinants </a:t>
            </a:r>
            <a:r>
              <a:rPr lang="en-US" sz="1400" i="1" dirty="0"/>
              <a:t>of behavior </a:t>
            </a:r>
            <a:endParaRPr lang="en-US" sz="1400" i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i="1" dirty="0"/>
              <a:t>E</a:t>
            </a:r>
            <a:r>
              <a:rPr lang="en-US" sz="1400" i="1" dirty="0" smtClean="0"/>
              <a:t>xplication </a:t>
            </a:r>
            <a:r>
              <a:rPr lang="en-US" sz="1400" i="1" dirty="0"/>
              <a:t>of a causal model </a:t>
            </a:r>
            <a:endParaRPr lang="en-US" sz="1400" i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i="1" dirty="0"/>
              <a:t>S</a:t>
            </a:r>
            <a:r>
              <a:rPr lang="en-US" sz="1400" i="1" dirty="0" smtClean="0"/>
              <a:t>election </a:t>
            </a:r>
            <a:r>
              <a:rPr lang="en-US" sz="1400" i="1" dirty="0"/>
              <a:t>of intervention methods </a:t>
            </a:r>
            <a:endParaRPr lang="en-US" sz="1400" i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i="1" dirty="0"/>
              <a:t>E</a:t>
            </a:r>
            <a:r>
              <a:rPr lang="en-US" sz="1400" i="1" dirty="0" smtClean="0"/>
              <a:t>valuation </a:t>
            </a:r>
            <a:r>
              <a:rPr lang="en-US" sz="1400" i="1" dirty="0"/>
              <a:t>of the </a:t>
            </a:r>
            <a:r>
              <a:rPr lang="en-US" sz="1400" i="1" dirty="0" smtClean="0"/>
              <a:t>results</a:t>
            </a:r>
            <a:endParaRPr lang="en-US" sz="1400" i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i="1" dirty="0" smtClean="0"/>
              <a:t>Reporting </a:t>
            </a:r>
            <a:r>
              <a:rPr lang="en-US" sz="1400" i="1" dirty="0"/>
              <a:t>of the </a:t>
            </a:r>
            <a:r>
              <a:rPr lang="en-US" sz="1400" i="1" dirty="0" smtClean="0"/>
              <a:t>active ingredients</a:t>
            </a:r>
            <a:endParaRPr lang="en-US" sz="1400" i="1" dirty="0"/>
          </a:p>
        </p:txBody>
      </p:sp>
      <p:sp>
        <p:nvSpPr>
          <p:cNvPr id="4" name="Rectangle 3"/>
          <p:cNvSpPr/>
          <p:nvPr/>
        </p:nvSpPr>
        <p:spPr>
          <a:xfrm>
            <a:off x="5181600" y="844585"/>
            <a:ext cx="3245376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/>
              <a:t>Frameworks about Frameworks?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39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1733550"/>
            <a:ext cx="8153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31900" y="2856922"/>
            <a:ext cx="1243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Managerial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54735" y="3562350"/>
            <a:ext cx="1512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Quality </a:t>
            </a:r>
          </a:p>
          <a:p>
            <a:pPr algn="ctr"/>
            <a:r>
              <a:rPr lang="en-US" dirty="0" smtClean="0"/>
              <a:t>Improvement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83374" y="3047245"/>
            <a:ext cx="1692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Implementation</a:t>
            </a:r>
          </a:p>
          <a:p>
            <a:pPr algn="ctr"/>
            <a:r>
              <a:rPr lang="en-US" dirty="0" smtClean="0"/>
              <a:t>Science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972" y="731314"/>
            <a:ext cx="19110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88 year old, community dwelling, admitted for pneumonia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653246" y="67328"/>
            <a:ext cx="20805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Frail, confused, sun-downing; tries to get out of bed </a:t>
            </a:r>
            <a:r>
              <a:rPr lang="en-US" sz="1400" dirty="0" smtClean="0"/>
              <a:t>to go bathroom and </a:t>
            </a:r>
            <a:r>
              <a:rPr lang="en-US" sz="1400" dirty="0" smtClean="0"/>
              <a:t>has a fall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733799" y="315663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MERT called; everyone is annoyed</a:t>
            </a:r>
            <a:r>
              <a:rPr lang="en-US" sz="1400" dirty="0" smtClean="0"/>
              <a:t>, </a:t>
            </a:r>
            <a:r>
              <a:rPr lang="en-US" sz="1400" dirty="0" smtClean="0"/>
              <a:t>sitter ordered; keeps </a:t>
            </a:r>
            <a:r>
              <a:rPr lang="en-US" sz="1400" dirty="0" smtClean="0"/>
              <a:t>trying to get out of </a:t>
            </a:r>
            <a:r>
              <a:rPr lang="en-US" sz="1400" dirty="0" smtClean="0"/>
              <a:t>bed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887527" y="95212"/>
            <a:ext cx="152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Becomes combative and agitated; given </a:t>
            </a:r>
            <a:r>
              <a:rPr lang="en-US" sz="1400" dirty="0" err="1" smtClean="0"/>
              <a:t>haldol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7226300" y="221216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/>
          </a:p>
        </p:txBody>
      </p:sp>
      <p:sp>
        <p:nvSpPr>
          <p:cNvPr id="2" name="Rounded Rectangular Callout 1"/>
          <p:cNvSpPr/>
          <p:nvPr/>
        </p:nvSpPr>
        <p:spPr>
          <a:xfrm>
            <a:off x="133729" y="2109724"/>
            <a:ext cx="1937828" cy="612648"/>
          </a:xfrm>
          <a:prstGeom prst="wedgeRoundRectCallout">
            <a:avLst>
              <a:gd name="adj1" fmla="val -703"/>
              <a:gd name="adj2" fmla="val 10396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“I know that nurse, he’s slow and lazy, didn’t respond on time. What a jerk.”</a:t>
            </a:r>
            <a:endParaRPr lang="en-US" sz="1100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2668122" y="2244274"/>
            <a:ext cx="1556828" cy="612648"/>
          </a:xfrm>
          <a:prstGeom prst="wedgeRoundRectCallout">
            <a:avLst>
              <a:gd name="adj1" fmla="val -72866"/>
              <a:gd name="adj2" fmla="val 5213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“Unit manager is too lenient, the nurses get away with anything”</a:t>
            </a:r>
            <a:endParaRPr lang="en-US" sz="1100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195068" y="3489424"/>
            <a:ext cx="1556828" cy="809594"/>
          </a:xfrm>
          <a:prstGeom prst="wedgeRoundRectCallout">
            <a:avLst>
              <a:gd name="adj1" fmla="val 28288"/>
              <a:gd name="adj2" fmla="val -8725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That intern is terrible – he’ll order </a:t>
            </a:r>
            <a:r>
              <a:rPr lang="en-US" sz="1100" dirty="0" err="1" smtClean="0"/>
              <a:t>haldol</a:t>
            </a:r>
            <a:r>
              <a:rPr lang="en-US" sz="1100" dirty="0" smtClean="0"/>
              <a:t> on anyone just so he can go back to bed</a:t>
            </a:r>
            <a:endParaRPr lang="en-US" sz="1100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1301750" y="4637189"/>
            <a:ext cx="1892300" cy="393893"/>
          </a:xfrm>
          <a:prstGeom prst="wedgeRoundRectCallout">
            <a:avLst>
              <a:gd name="adj1" fmla="val 31158"/>
              <a:gd name="adj2" fmla="val -168510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We need to start measuring the number of falls</a:t>
            </a:r>
            <a:endParaRPr lang="en-US" sz="1100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3488786" y="2952751"/>
            <a:ext cx="1845214" cy="516820"/>
          </a:xfrm>
          <a:prstGeom prst="wedgeRoundRectCallout">
            <a:avLst>
              <a:gd name="adj1" fmla="val -32894"/>
              <a:gd name="adj2" fmla="val 108105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Review admission criteria; set up committee to do root cause analysis on all falls</a:t>
            </a:r>
            <a:endParaRPr lang="en-US" sz="1100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3665027" y="4389301"/>
            <a:ext cx="2222500" cy="612648"/>
          </a:xfrm>
          <a:prstGeom prst="wedgeRoundRectCallout">
            <a:avLst>
              <a:gd name="adj1" fmla="val -39929"/>
              <a:gd name="adj2" fmla="val -97118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Restrict </a:t>
            </a:r>
            <a:r>
              <a:rPr lang="en-US" sz="1100" dirty="0" smtClean="0"/>
              <a:t>use of restraints; require sign off for any sedating agents from chief resident</a:t>
            </a:r>
            <a:endParaRPr lang="en-US" sz="1100" dirty="0"/>
          </a:p>
        </p:txBody>
      </p:sp>
      <p:sp>
        <p:nvSpPr>
          <p:cNvPr id="3" name="Oval 2"/>
          <p:cNvSpPr/>
          <p:nvPr/>
        </p:nvSpPr>
        <p:spPr>
          <a:xfrm>
            <a:off x="1219200" y="1733550"/>
            <a:ext cx="190500" cy="2286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781300" y="1733550"/>
            <a:ext cx="190500" cy="2286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848100" y="1733550"/>
            <a:ext cx="190500" cy="2286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248400" y="1733550"/>
            <a:ext cx="190500" cy="2286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467600" y="393471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Hospital stay goes up; cost goes up; outcomes worsen</a:t>
            </a:r>
            <a:endParaRPr lang="en-US" sz="1400" dirty="0"/>
          </a:p>
        </p:txBody>
      </p:sp>
      <p:cxnSp>
        <p:nvCxnSpPr>
          <p:cNvPr id="23" name="Elbow Connector 22"/>
          <p:cNvCxnSpPr>
            <a:stCxn id="8" idx="2"/>
            <a:endCxn id="3" idx="0"/>
          </p:cNvCxnSpPr>
          <p:nvPr/>
        </p:nvCxnSpPr>
        <p:spPr>
          <a:xfrm rot="16200000" flipH="1">
            <a:off x="1012180" y="1431280"/>
            <a:ext cx="263572" cy="34096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9" idx="2"/>
            <a:endCxn id="18" idx="0"/>
          </p:cNvCxnSpPr>
          <p:nvPr/>
        </p:nvCxnSpPr>
        <p:spPr>
          <a:xfrm rot="16200000" flipH="1">
            <a:off x="2428979" y="1285978"/>
            <a:ext cx="712115" cy="18302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10" idx="2"/>
            <a:endCxn id="19" idx="0"/>
          </p:cNvCxnSpPr>
          <p:nvPr/>
        </p:nvCxnSpPr>
        <p:spPr>
          <a:xfrm rot="5400000">
            <a:off x="4140085" y="1073036"/>
            <a:ext cx="463780" cy="85724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20" idx="0"/>
            <a:endCxn id="11" idx="2"/>
          </p:cNvCxnSpPr>
          <p:nvPr/>
        </p:nvCxnSpPr>
        <p:spPr>
          <a:xfrm rot="5400000" flipH="1" flipV="1">
            <a:off x="6154473" y="1238497"/>
            <a:ext cx="684231" cy="305877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ular Callout 38"/>
          <p:cNvSpPr/>
          <p:nvPr/>
        </p:nvSpPr>
        <p:spPr>
          <a:xfrm>
            <a:off x="5703377" y="3337290"/>
            <a:ext cx="1892300" cy="566590"/>
          </a:xfrm>
          <a:prstGeom prst="wedgeRoundRectCallout">
            <a:avLst>
              <a:gd name="adj1" fmla="val 34514"/>
              <a:gd name="adj2" fmla="val -70445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Apply CFIR – consider policy, systems, environment; interventions, etc.</a:t>
            </a:r>
            <a:endParaRPr lang="en-US" sz="1100" dirty="0"/>
          </a:p>
        </p:txBody>
      </p:sp>
      <p:sp>
        <p:nvSpPr>
          <p:cNvPr id="40" name="Rounded Rectangular Callout 39"/>
          <p:cNvSpPr/>
          <p:nvPr/>
        </p:nvSpPr>
        <p:spPr>
          <a:xfrm>
            <a:off x="6927850" y="2109724"/>
            <a:ext cx="1911350" cy="612648"/>
          </a:xfrm>
          <a:prstGeom prst="wedgeRoundRectCallout">
            <a:avLst>
              <a:gd name="adj1" fmla="val 4481"/>
              <a:gd name="adj2" fmla="val 114324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Restructure the environment (ACE unit); home based care;  policy change</a:t>
            </a:r>
            <a:endParaRPr lang="en-US" sz="1100" dirty="0"/>
          </a:p>
        </p:txBody>
      </p:sp>
      <p:sp>
        <p:nvSpPr>
          <p:cNvPr id="41" name="Rounded Rectangular Callout 40"/>
          <p:cNvSpPr/>
          <p:nvPr/>
        </p:nvSpPr>
        <p:spPr>
          <a:xfrm>
            <a:off x="7070725" y="4032837"/>
            <a:ext cx="2044700" cy="532362"/>
          </a:xfrm>
          <a:prstGeom prst="wedgeRoundRectCallout">
            <a:avLst>
              <a:gd name="adj1" fmla="val 14996"/>
              <a:gd name="adj2" fmla="val -125942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Understand health worker psychology – look at TDF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38694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612775"/>
          </a:xfrm>
          <a:solidFill>
            <a:schemeClr val="tx2"/>
          </a:solidFill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Roles of Frameworks and </a:t>
            </a:r>
            <a:r>
              <a:rPr lang="en-US" sz="3200" b="1" dirty="0" smtClean="0">
                <a:solidFill>
                  <a:schemeClr val="bg1"/>
                </a:solidFill>
              </a:rPr>
              <a:t>Theories - Science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6475"/>
            <a:ext cx="8229600" cy="3927475"/>
          </a:xfrm>
        </p:spPr>
        <p:txBody>
          <a:bodyPr/>
          <a:lstStyle/>
          <a:p>
            <a:r>
              <a:rPr lang="en-US" sz="2000" dirty="0" smtClean="0"/>
              <a:t>Define </a:t>
            </a:r>
            <a:r>
              <a:rPr lang="en-US" sz="2000" dirty="0" smtClean="0"/>
              <a:t>and quantify the </a:t>
            </a:r>
            <a:r>
              <a:rPr lang="en-US" sz="2000" dirty="0" smtClean="0"/>
              <a:t>gap </a:t>
            </a:r>
            <a:r>
              <a:rPr lang="en-US" sz="2000" i="1" dirty="0" smtClean="0"/>
              <a:t>scientifically</a:t>
            </a:r>
            <a:endParaRPr lang="en-US" sz="2000" i="1" dirty="0" smtClean="0"/>
          </a:p>
          <a:p>
            <a:pPr lvl="1"/>
            <a:r>
              <a:rPr lang="en-US" sz="1800" dirty="0"/>
              <a:t>H</a:t>
            </a:r>
            <a:r>
              <a:rPr lang="en-US" sz="1800" dirty="0" smtClean="0"/>
              <a:t>elps you to understand </a:t>
            </a:r>
            <a:r>
              <a:rPr lang="en-US" sz="1800" dirty="0" smtClean="0"/>
              <a:t>qualities or nature of the gap</a:t>
            </a:r>
            <a:endParaRPr lang="en-US" sz="1800" dirty="0" smtClean="0"/>
          </a:p>
          <a:p>
            <a:pPr lvl="2"/>
            <a:r>
              <a:rPr lang="en-US" sz="1400" dirty="0" err="1" smtClean="0"/>
              <a:t>Neilsen’s</a:t>
            </a:r>
            <a:r>
              <a:rPr lang="en-US" sz="1400" dirty="0" smtClean="0"/>
              <a:t> </a:t>
            </a:r>
            <a:r>
              <a:rPr lang="en-US" sz="1400" dirty="0" smtClean="0"/>
              <a:t>“process mapping” frameworks</a:t>
            </a:r>
          </a:p>
          <a:p>
            <a:r>
              <a:rPr lang="en-US" sz="2000" dirty="0" smtClean="0"/>
              <a:t>Understand the </a:t>
            </a:r>
            <a:r>
              <a:rPr lang="en-US" sz="2000" dirty="0" smtClean="0"/>
              <a:t>drivers and causes </a:t>
            </a:r>
            <a:r>
              <a:rPr lang="en-US" sz="2000" dirty="0" smtClean="0"/>
              <a:t>of the </a:t>
            </a:r>
            <a:r>
              <a:rPr lang="en-US" sz="2000" dirty="0" smtClean="0"/>
              <a:t>gap </a:t>
            </a:r>
            <a:r>
              <a:rPr lang="en-US" sz="2000" i="1" dirty="0" smtClean="0"/>
              <a:t>scientifically</a:t>
            </a:r>
            <a:endParaRPr lang="en-US" sz="2000" i="1" dirty="0" smtClean="0"/>
          </a:p>
          <a:p>
            <a:pPr lvl="1"/>
            <a:r>
              <a:rPr lang="en-US" sz="1800" dirty="0" smtClean="0"/>
              <a:t>“Map </a:t>
            </a:r>
            <a:r>
              <a:rPr lang="en-US" sz="1800" dirty="0" smtClean="0"/>
              <a:t>the </a:t>
            </a:r>
            <a:r>
              <a:rPr lang="en-US" sz="1800" dirty="0"/>
              <a:t>g</a:t>
            </a:r>
            <a:r>
              <a:rPr lang="en-US" sz="1800" dirty="0" smtClean="0"/>
              <a:t>ap”</a:t>
            </a:r>
            <a:endParaRPr lang="en-US" sz="1800" dirty="0" smtClean="0"/>
          </a:p>
          <a:p>
            <a:pPr lvl="2"/>
            <a:r>
              <a:rPr lang="en-US" sz="1600" dirty="0" smtClean="0"/>
              <a:t>Make sure you’ve considered the problem comprehensively and deeply</a:t>
            </a:r>
          </a:p>
          <a:p>
            <a:pPr lvl="1"/>
            <a:r>
              <a:rPr lang="en-US" sz="1800" dirty="0" smtClean="0"/>
              <a:t>Explain the </a:t>
            </a:r>
            <a:r>
              <a:rPr lang="en-US" sz="1800" dirty="0" smtClean="0"/>
              <a:t>gap </a:t>
            </a:r>
            <a:r>
              <a:rPr lang="en-US" sz="1800" dirty="0" smtClean="0"/>
              <a:t>– why are these factors</a:t>
            </a:r>
          </a:p>
          <a:p>
            <a:pPr lvl="2"/>
            <a:r>
              <a:rPr lang="en-US" sz="1600" dirty="0" smtClean="0"/>
              <a:t>General explanations </a:t>
            </a:r>
            <a:r>
              <a:rPr lang="en-US" sz="1600" dirty="0" smtClean="0"/>
              <a:t>that can be applied to </a:t>
            </a:r>
            <a:r>
              <a:rPr lang="en-US" sz="1600" dirty="0" smtClean="0"/>
              <a:t>understand the reasons for the gap</a:t>
            </a:r>
          </a:p>
          <a:p>
            <a:pPr lvl="2"/>
            <a:r>
              <a:rPr lang="en-US" sz="1600" dirty="0" smtClean="0"/>
              <a:t>Logic model - DAG</a:t>
            </a:r>
            <a:endParaRPr lang="en-US" sz="1600" dirty="0" smtClean="0"/>
          </a:p>
          <a:p>
            <a:r>
              <a:rPr lang="en-US" sz="2000" dirty="0" smtClean="0"/>
              <a:t>Change the </a:t>
            </a:r>
            <a:r>
              <a:rPr lang="en-US" sz="2000" dirty="0" smtClean="0"/>
              <a:t>gap </a:t>
            </a:r>
            <a:r>
              <a:rPr lang="en-US" sz="2000" i="1" dirty="0" smtClean="0"/>
              <a:t>scientifically</a:t>
            </a:r>
            <a:endParaRPr lang="en-US" sz="2000" i="1" dirty="0" smtClean="0"/>
          </a:p>
          <a:p>
            <a:pPr lvl="1"/>
            <a:r>
              <a:rPr lang="en-US" sz="1800" dirty="0" smtClean="0"/>
              <a:t>Formulate an understanding of mechanisms of change</a:t>
            </a:r>
          </a:p>
          <a:p>
            <a:pPr lvl="1"/>
            <a:r>
              <a:rPr lang="en-US" sz="1800" dirty="0" smtClean="0"/>
              <a:t>Inform intervention development / selection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5354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4"/>
            <a:ext cx="8229600" cy="641351"/>
          </a:xfrm>
          <a:solidFill>
            <a:schemeClr val="tx2"/>
          </a:solidFill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Ways of Solving Problems with Implementation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6119" y="1715011"/>
            <a:ext cx="2515518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71550"/>
            <a:ext cx="3581400" cy="1833265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Science</a:t>
            </a:r>
          </a:p>
          <a:p>
            <a:pPr lvl="1"/>
            <a:r>
              <a:rPr lang="en-US" sz="1600" dirty="0" smtClean="0"/>
              <a:t>Generalizable inferences</a:t>
            </a:r>
          </a:p>
          <a:p>
            <a:pPr lvl="1"/>
            <a:r>
              <a:rPr lang="en-US" sz="1600" dirty="0" smtClean="0"/>
              <a:t>Public knowledge</a:t>
            </a:r>
          </a:p>
          <a:p>
            <a:pPr lvl="1"/>
            <a:r>
              <a:rPr lang="en-US" sz="1600" dirty="0" smtClean="0"/>
              <a:t>Use of theories and framework links to a larger and longer discourse</a:t>
            </a:r>
          </a:p>
          <a:p>
            <a:pPr lvl="1"/>
            <a:r>
              <a:rPr lang="en-US" sz="1600" dirty="0" smtClean="0"/>
              <a:t>Draw from and contribute to general, public knowledge</a:t>
            </a:r>
            <a:endParaRPr lang="en-US" sz="16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6248400" y="2497068"/>
            <a:ext cx="3505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Organized </a:t>
            </a:r>
            <a:r>
              <a:rPr lang="en-US" sz="1600" dirty="0" smtClean="0"/>
              <a:t>strategies based on systematic assessments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Quality improvement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Incentivization</a:t>
            </a:r>
            <a:endParaRPr lang="en-US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McKinsey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304800" y="3889887"/>
            <a:ext cx="32766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Day to day managerial </a:t>
            </a:r>
            <a:r>
              <a:rPr lang="en-US" sz="1600" dirty="0"/>
              <a:t>practices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Business world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“</a:t>
            </a:r>
            <a:r>
              <a:rPr lang="en-US" sz="1600" dirty="0"/>
              <a:t>Leadership”</a:t>
            </a:r>
          </a:p>
        </p:txBody>
      </p:sp>
      <p:cxnSp>
        <p:nvCxnSpPr>
          <p:cNvPr id="11" name="Elbow Connector 10"/>
          <p:cNvCxnSpPr/>
          <p:nvPr/>
        </p:nvCxnSpPr>
        <p:spPr>
          <a:xfrm>
            <a:off x="3733800" y="1885950"/>
            <a:ext cx="1143000" cy="2286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8" idx="1"/>
          </p:cNvCxnSpPr>
          <p:nvPr/>
        </p:nvCxnSpPr>
        <p:spPr>
          <a:xfrm rot="10800000">
            <a:off x="5410202" y="2802450"/>
            <a:ext cx="838198" cy="35633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9" idx="3"/>
            <a:endCxn id="7" idx="2"/>
          </p:cNvCxnSpPr>
          <p:nvPr/>
        </p:nvCxnSpPr>
        <p:spPr>
          <a:xfrm flipV="1">
            <a:off x="3581401" y="3889886"/>
            <a:ext cx="1182477" cy="4155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74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612775"/>
          </a:xfrm>
          <a:solidFill>
            <a:schemeClr val="tx2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Diffusion of Innovation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4114800" cy="339407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Diffusion is the process in which an innovation is communicated among </a:t>
            </a:r>
            <a:r>
              <a:rPr lang="en-US" dirty="0" smtClean="0"/>
              <a:t>members </a:t>
            </a:r>
            <a:r>
              <a:rPr lang="en-US" dirty="0" smtClean="0"/>
              <a:t>of a social system </a:t>
            </a:r>
            <a:endParaRPr lang="en-US" dirty="0"/>
          </a:p>
          <a:p>
            <a:r>
              <a:rPr lang="en-US" dirty="0" smtClean="0"/>
              <a:t>Four </a:t>
            </a:r>
            <a:r>
              <a:rPr lang="en-US" dirty="0" smtClean="0"/>
              <a:t>main elements </a:t>
            </a:r>
          </a:p>
          <a:p>
            <a:pPr lvl="1"/>
            <a:r>
              <a:rPr lang="en-US" dirty="0" smtClean="0"/>
              <a:t>Innovation</a:t>
            </a:r>
            <a:endParaRPr lang="en-US" dirty="0" smtClean="0"/>
          </a:p>
          <a:p>
            <a:pPr lvl="1"/>
            <a:r>
              <a:rPr lang="en-US" dirty="0" smtClean="0"/>
              <a:t>Communication</a:t>
            </a:r>
          </a:p>
          <a:p>
            <a:pPr lvl="1"/>
            <a:r>
              <a:rPr lang="en-US" dirty="0" smtClean="0"/>
              <a:t>Time</a:t>
            </a:r>
            <a:endParaRPr lang="en-US" dirty="0" smtClean="0"/>
          </a:p>
          <a:p>
            <a:pPr lvl="1"/>
            <a:r>
              <a:rPr lang="en-US" dirty="0" smtClean="0"/>
              <a:t>Social system </a:t>
            </a:r>
          </a:p>
          <a:p>
            <a:r>
              <a:rPr lang="en-US" dirty="0" smtClean="0"/>
              <a:t>You can identify these in every problem with diffusion 	</a:t>
            </a:r>
            <a:endParaRPr lang="en-US" dirty="0"/>
          </a:p>
        </p:txBody>
      </p:sp>
      <p:sp>
        <p:nvSpPr>
          <p:cNvPr id="4" name="AutoShape 2" descr="Image result for diffusion of innovation rog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diffusion of innovation roger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5969" y="1123950"/>
            <a:ext cx="3352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495800" y="48665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Rogers, Everett M. Diffusion of innovations. Simon and Schuster, 2010.</a:t>
            </a:r>
          </a:p>
        </p:txBody>
      </p:sp>
    </p:spTree>
    <p:extLst>
      <p:ext uri="{BB962C8B-B14F-4D97-AF65-F5344CB8AC3E}">
        <p14:creationId xmlns:p14="http://schemas.microsoft.com/office/powerpoint/2010/main" val="387233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r_EtMhM3fg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57200" y="185737"/>
            <a:ext cx="8305800" cy="467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07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612775"/>
          </a:xfrm>
          <a:solidFill>
            <a:schemeClr val="tx2"/>
          </a:solidFill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Quantifying the Gap: Rogers’ Diffusion </a:t>
            </a:r>
            <a:r>
              <a:rPr lang="en-US" sz="2800" b="1" dirty="0" smtClean="0">
                <a:solidFill>
                  <a:schemeClr val="bg1"/>
                </a:solidFill>
              </a:rPr>
              <a:t>of </a:t>
            </a:r>
            <a:r>
              <a:rPr lang="en-US" sz="2800" b="1" dirty="0" smtClean="0">
                <a:solidFill>
                  <a:schemeClr val="bg1"/>
                </a:solidFill>
              </a:rPr>
              <a:t>Innovations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800px-Diffusion_of_ideas.svg.png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57200" y="1123950"/>
            <a:ext cx="4495800" cy="33528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200151"/>
            <a:ext cx="3733800" cy="339447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Quantify the gap </a:t>
            </a:r>
            <a:r>
              <a:rPr lang="en-US" i="1" dirty="0" smtClean="0"/>
              <a:t>numerically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50% of people doing X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Quantify the gap </a:t>
            </a:r>
            <a:r>
              <a:rPr lang="en-US" i="1" dirty="0" smtClean="0"/>
              <a:t>socio-behaviorally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Innovators</a:t>
            </a:r>
            <a:endParaRPr lang="en-US" dirty="0" smtClean="0"/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Early </a:t>
            </a:r>
            <a:r>
              <a:rPr lang="en-US" dirty="0" smtClean="0"/>
              <a:t>adopters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Early majority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Late majority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dirty="0" smtClean="0"/>
              <a:t>Laggards</a:t>
            </a:r>
          </a:p>
        </p:txBody>
      </p:sp>
    </p:spTree>
    <p:extLst>
      <p:ext uri="{BB962C8B-B14F-4D97-AF65-F5344CB8AC3E}">
        <p14:creationId xmlns:p14="http://schemas.microsoft.com/office/powerpoint/2010/main" val="227801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765175"/>
          </a:xfrm>
          <a:solidFill>
            <a:schemeClr val="tx2"/>
          </a:solidFill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Quantify the Gap: </a:t>
            </a:r>
            <a:r>
              <a:rPr lang="en-US" sz="2800" b="1" dirty="0" err="1" smtClean="0">
                <a:solidFill>
                  <a:schemeClr val="bg1"/>
                </a:solidFill>
              </a:rPr>
              <a:t>Provonost’s</a:t>
            </a:r>
            <a:r>
              <a:rPr lang="en-US" sz="2800" b="1" dirty="0" smtClean="0">
                <a:solidFill>
                  <a:schemeClr val="bg1"/>
                </a:solidFill>
              </a:rPr>
              <a:t> Implementation Blueprint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 smtClean="0"/>
              <a:t>Implementation processes theories </a:t>
            </a:r>
            <a:endParaRPr lang="en-US" sz="2000" dirty="0" smtClean="0"/>
          </a:p>
          <a:p>
            <a:r>
              <a:rPr lang="en-US" sz="2000" dirty="0" smtClean="0"/>
              <a:t>Summarize</a:t>
            </a:r>
          </a:p>
          <a:p>
            <a:r>
              <a:rPr lang="en-US" sz="2000" dirty="0" smtClean="0"/>
              <a:t>Identify barriers</a:t>
            </a:r>
          </a:p>
          <a:p>
            <a:r>
              <a:rPr lang="en-US" sz="2000" dirty="0" smtClean="0"/>
              <a:t>Measure performance</a:t>
            </a:r>
          </a:p>
          <a:p>
            <a:r>
              <a:rPr lang="en-US" sz="2000" dirty="0" smtClean="0"/>
              <a:t>4 E’s</a:t>
            </a:r>
          </a:p>
          <a:p>
            <a:pPr lvl="1"/>
            <a:r>
              <a:rPr lang="en-US" sz="1800" dirty="0" smtClean="0"/>
              <a:t>Engage</a:t>
            </a:r>
          </a:p>
          <a:p>
            <a:pPr lvl="1"/>
            <a:r>
              <a:rPr lang="en-US" sz="1800" dirty="0" smtClean="0"/>
              <a:t>Educate</a:t>
            </a:r>
          </a:p>
          <a:p>
            <a:pPr lvl="1"/>
            <a:r>
              <a:rPr lang="en-US" sz="1800" dirty="0" smtClean="0"/>
              <a:t>Execute</a:t>
            </a:r>
          </a:p>
          <a:p>
            <a:pPr lvl="1"/>
            <a:r>
              <a:rPr lang="en-US" sz="1800" dirty="0" smtClean="0"/>
              <a:t>Evaluate</a:t>
            </a:r>
            <a:endParaRPr lang="en-US" sz="1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445" y="1200150"/>
            <a:ext cx="3820109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7400" y="4841269"/>
            <a:ext cx="68499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Needham, D. M. "Translating evidence into practice: a model for large scale knowledge translation." </a:t>
            </a:r>
            <a:r>
              <a:rPr lang="en-US" sz="1000" i="1" dirty="0"/>
              <a:t>Br Med J</a:t>
            </a:r>
            <a:r>
              <a:rPr lang="en-US" sz="1000" dirty="0"/>
              <a:t> 337 (2008): 963-5.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1814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146566"/>
            <a:ext cx="8229600" cy="596384"/>
          </a:xfrm>
          <a:solidFill>
            <a:schemeClr val="tx2"/>
          </a:solidFill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Frameworks and </a:t>
            </a:r>
            <a:r>
              <a:rPr lang="en-US" sz="2800" b="1" dirty="0" smtClean="0">
                <a:solidFill>
                  <a:schemeClr val="bg1"/>
                </a:solidFill>
              </a:rPr>
              <a:t>Theories– Improve Gap Analysis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1112333"/>
            <a:ext cx="2714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Theory, Model, Framework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6737" y="1459571"/>
            <a:ext cx="2343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Map the </a:t>
            </a:r>
            <a:r>
              <a:rPr lang="en-US" u="sng" dirty="0" smtClean="0"/>
              <a:t>gap, elucidate</a:t>
            </a:r>
            <a:endParaRPr lang="en-US" u="sng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136379" y="1758136"/>
            <a:ext cx="290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Explain, relationships, causes</a:t>
            </a:r>
            <a:endParaRPr lang="en-US" u="sng" dirty="0"/>
          </a:p>
        </p:txBody>
      </p:sp>
      <p:cxnSp>
        <p:nvCxnSpPr>
          <p:cNvPr id="11" name="Elbow Connector 10"/>
          <p:cNvCxnSpPr>
            <a:stCxn id="5" idx="1"/>
            <a:endCxn id="6" idx="0"/>
          </p:cNvCxnSpPr>
          <p:nvPr/>
        </p:nvCxnSpPr>
        <p:spPr>
          <a:xfrm rot="10800000" flipV="1">
            <a:off x="1768244" y="1296999"/>
            <a:ext cx="974956" cy="16257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5" idx="3"/>
            <a:endCxn id="7" idx="0"/>
          </p:cNvCxnSpPr>
          <p:nvPr/>
        </p:nvCxnSpPr>
        <p:spPr>
          <a:xfrm>
            <a:off x="5458110" y="1296999"/>
            <a:ext cx="1129853" cy="46113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648200" y="2127468"/>
            <a:ext cx="41901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/>
              <a:t>Offer </a:t>
            </a:r>
            <a:r>
              <a:rPr lang="en-US" sz="1600" i="1" dirty="0" smtClean="0"/>
              <a:t>putative relationships between </a:t>
            </a:r>
            <a:r>
              <a:rPr lang="en-US" sz="1600" i="1" dirty="0" smtClean="0"/>
              <a:t>constructs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/>
              <a:t>Have </a:t>
            </a:r>
            <a:r>
              <a:rPr lang="en-US" sz="1600" i="1" dirty="0" smtClean="0"/>
              <a:t>you considered the possible explanations?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/>
              <a:t>Is there a compelling </a:t>
            </a:r>
            <a:r>
              <a:rPr lang="en-US" sz="1600" i="1" dirty="0" smtClean="0"/>
              <a:t>general reasons which have explained similar problems before?  </a:t>
            </a:r>
            <a:endParaRPr lang="en-US" sz="1600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250645" y="1846450"/>
            <a:ext cx="34880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/>
              <a:t>Comprehensiveness</a:t>
            </a:r>
            <a:r>
              <a:rPr lang="en-US" sz="1600" i="1" dirty="0" smtClean="0"/>
              <a:t>; coherence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/>
              <a:t>Have you considered all the factors </a:t>
            </a:r>
            <a:r>
              <a:rPr lang="en-US" sz="1600" i="1" dirty="0" smtClean="0"/>
              <a:t>of the implementation problem broadly and </a:t>
            </a:r>
            <a:r>
              <a:rPr lang="en-US" sz="1600" i="1" dirty="0" smtClean="0"/>
              <a:t>systematically? </a:t>
            </a:r>
            <a:endParaRPr lang="en-US" sz="1600" i="1" dirty="0"/>
          </a:p>
        </p:txBody>
      </p:sp>
      <p:sp>
        <p:nvSpPr>
          <p:cNvPr id="10" name="Rectangle 9"/>
          <p:cNvSpPr/>
          <p:nvPr/>
        </p:nvSpPr>
        <p:spPr>
          <a:xfrm>
            <a:off x="152401" y="3493681"/>
            <a:ext cx="167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/>
              <a:t>Deepen: REAIM</a:t>
            </a:r>
            <a:endParaRPr lang="en-US" i="1" dirty="0"/>
          </a:p>
        </p:txBody>
      </p:sp>
      <p:sp>
        <p:nvSpPr>
          <p:cNvPr id="12" name="Rectangle 11"/>
          <p:cNvSpPr/>
          <p:nvPr/>
        </p:nvSpPr>
        <p:spPr>
          <a:xfrm>
            <a:off x="2371725" y="4086166"/>
            <a:ext cx="1497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Broaden: CFIR</a:t>
            </a:r>
            <a:endParaRPr lang="en-US" dirty="0"/>
          </a:p>
        </p:txBody>
      </p:sp>
      <p:cxnSp>
        <p:nvCxnSpPr>
          <p:cNvPr id="18" name="Elbow Connector 17"/>
          <p:cNvCxnSpPr>
            <a:stCxn id="26" idx="2"/>
            <a:endCxn id="10" idx="0"/>
          </p:cNvCxnSpPr>
          <p:nvPr/>
        </p:nvCxnSpPr>
        <p:spPr>
          <a:xfrm rot="5400000">
            <a:off x="1207627" y="2706642"/>
            <a:ext cx="570013" cy="100406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26" idx="2"/>
            <a:endCxn id="12" idx="0"/>
          </p:cNvCxnSpPr>
          <p:nvPr/>
        </p:nvCxnSpPr>
        <p:spPr>
          <a:xfrm rot="16200000" flipH="1">
            <a:off x="1976327" y="2942005"/>
            <a:ext cx="1162498" cy="1125823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162800" y="4670227"/>
            <a:ext cx="1028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PRECEDE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032576" y="4373791"/>
            <a:ext cx="851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COM-B</a:t>
            </a:r>
            <a:endParaRPr lang="en-US" dirty="0"/>
          </a:p>
        </p:txBody>
      </p:sp>
      <p:cxnSp>
        <p:nvCxnSpPr>
          <p:cNvPr id="31" name="Elbow Connector 30"/>
          <p:cNvCxnSpPr>
            <a:stCxn id="20" idx="2"/>
            <a:endCxn id="29" idx="0"/>
          </p:cNvCxnSpPr>
          <p:nvPr/>
        </p:nvCxnSpPr>
        <p:spPr>
          <a:xfrm rot="5400000">
            <a:off x="5762351" y="3392887"/>
            <a:ext cx="676663" cy="128514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26" idx="3"/>
            <a:endCxn id="29" idx="1"/>
          </p:cNvCxnSpPr>
          <p:nvPr/>
        </p:nvCxnSpPr>
        <p:spPr>
          <a:xfrm>
            <a:off x="3738685" y="2385059"/>
            <a:ext cx="1293891" cy="2173398"/>
          </a:xfrm>
          <a:prstGeom prst="bentConnector3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20" idx="2"/>
            <a:endCxn id="28" idx="0"/>
          </p:cNvCxnSpPr>
          <p:nvPr/>
        </p:nvCxnSpPr>
        <p:spPr>
          <a:xfrm rot="16200000" flipH="1">
            <a:off x="6723567" y="3716814"/>
            <a:ext cx="973099" cy="93372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62841" y="4743450"/>
            <a:ext cx="6072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Neilsen</a:t>
            </a:r>
            <a:r>
              <a:rPr lang="en-US" sz="1200" dirty="0" smtClean="0"/>
              <a:t>; </a:t>
            </a:r>
            <a:r>
              <a:rPr lang="en-US" sz="1200" dirty="0" err="1" smtClean="0"/>
              <a:t>Tabak</a:t>
            </a:r>
            <a:r>
              <a:rPr lang="en-US" sz="1200" dirty="0" smtClean="0"/>
              <a:t> </a:t>
            </a:r>
            <a:r>
              <a:rPr lang="en-US" sz="1200" dirty="0"/>
              <a:t>(Am J </a:t>
            </a:r>
            <a:r>
              <a:rPr lang="en-US" sz="1200" dirty="0" err="1"/>
              <a:t>Prev</a:t>
            </a:r>
            <a:r>
              <a:rPr lang="en-US" sz="1200" dirty="0"/>
              <a:t> Med 2012;43(3):337–350</a:t>
            </a:r>
            <a:r>
              <a:rPr lang="en-US" sz="1200" dirty="0" smtClean="0"/>
              <a:t>); Bartholomew (JPHD </a:t>
            </a:r>
            <a:r>
              <a:rPr lang="en-US" sz="1200" dirty="0"/>
              <a:t>71 (2011) S20–S33) </a:t>
            </a:r>
          </a:p>
        </p:txBody>
      </p:sp>
    </p:spTree>
    <p:extLst>
      <p:ext uri="{BB962C8B-B14F-4D97-AF65-F5344CB8AC3E}">
        <p14:creationId xmlns:p14="http://schemas.microsoft.com/office/powerpoint/2010/main" val="426835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536575"/>
          </a:xfrm>
          <a:solidFill>
            <a:schemeClr val="tx2"/>
          </a:solidFill>
        </p:spPr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REAIM</a:t>
            </a:r>
            <a:r>
              <a:rPr lang="en-US" sz="3600" b="1" dirty="0" smtClean="0">
                <a:solidFill>
                  <a:schemeClr val="bg1"/>
                </a:solidFill>
              </a:rPr>
              <a:t>: </a:t>
            </a:r>
            <a:r>
              <a:rPr lang="en-US" sz="3600" b="1" dirty="0" smtClean="0">
                <a:solidFill>
                  <a:schemeClr val="bg1"/>
                </a:solidFill>
              </a:rPr>
              <a:t>Dimensions </a:t>
            </a:r>
            <a:r>
              <a:rPr lang="en-US" sz="3600" b="1" dirty="0" smtClean="0">
                <a:solidFill>
                  <a:schemeClr val="bg1"/>
                </a:solidFill>
              </a:rPr>
              <a:t>of </a:t>
            </a:r>
            <a:r>
              <a:rPr lang="en-US" sz="3600" b="1" dirty="0" smtClean="0">
                <a:solidFill>
                  <a:schemeClr val="bg1"/>
                </a:solidFill>
              </a:rPr>
              <a:t>Impact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1" y="1082675"/>
            <a:ext cx="3911600" cy="3394075"/>
          </a:xfrm>
        </p:spPr>
        <p:txBody>
          <a:bodyPr/>
          <a:lstStyle/>
          <a:p>
            <a:r>
              <a:rPr lang="en-US" sz="1600" dirty="0" smtClean="0"/>
              <a:t>Qualities or dimensions of </a:t>
            </a:r>
            <a:r>
              <a:rPr lang="en-US" sz="1600" dirty="0" smtClean="0"/>
              <a:t>significance and impact</a:t>
            </a:r>
            <a:endParaRPr lang="en-US" sz="1600" dirty="0" smtClean="0"/>
          </a:p>
          <a:p>
            <a:r>
              <a:rPr lang="en-US" sz="1600" i="1" dirty="0" smtClean="0"/>
              <a:t>Adoption</a:t>
            </a:r>
          </a:p>
          <a:p>
            <a:pPr lvl="1"/>
            <a:r>
              <a:rPr lang="en-US" sz="1600" dirty="0" smtClean="0"/>
              <a:t>Not taken up at the institutional or organizational level</a:t>
            </a:r>
          </a:p>
          <a:p>
            <a:r>
              <a:rPr lang="en-US" sz="1600" i="1" dirty="0" smtClean="0"/>
              <a:t>Maintenance</a:t>
            </a:r>
          </a:p>
          <a:p>
            <a:pPr lvl="1"/>
            <a:r>
              <a:rPr lang="en-US" sz="1600" dirty="0" smtClean="0"/>
              <a:t>It was taken up and then its gone – IPT in Kenya</a:t>
            </a:r>
          </a:p>
          <a:p>
            <a:r>
              <a:rPr lang="en-US" sz="1600" i="1" dirty="0" smtClean="0"/>
              <a:t>Reach</a:t>
            </a:r>
          </a:p>
          <a:p>
            <a:pPr lvl="1"/>
            <a:r>
              <a:rPr lang="en-US" sz="1600" dirty="0" smtClean="0"/>
              <a:t>There is a gap simply because it is inaccessible?</a:t>
            </a:r>
          </a:p>
          <a:p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010530"/>
            <a:ext cx="4628749" cy="346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61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89371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Revisit Last Week: Framing the Gap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How do you frame a gap?</a:t>
            </a:r>
          </a:p>
          <a:p>
            <a:r>
              <a:rPr lang="en-US" dirty="0" smtClean="0"/>
              <a:t>Often there is an activity that we know we should do for good health outcomes</a:t>
            </a:r>
          </a:p>
          <a:p>
            <a:pPr lvl="1"/>
            <a:r>
              <a:rPr lang="en-US" dirty="0" smtClean="0"/>
              <a:t>Common sense</a:t>
            </a:r>
          </a:p>
          <a:p>
            <a:pPr lvl="1"/>
            <a:r>
              <a:rPr lang="en-US" dirty="0" smtClean="0"/>
              <a:t>But no direct link between it and health outcomes – its efficacy is unknown or unclear</a:t>
            </a:r>
          </a:p>
          <a:p>
            <a:pPr lvl="1"/>
            <a:r>
              <a:rPr lang="en-US" dirty="0" smtClean="0"/>
              <a:t>Gap statement is tricky…</a:t>
            </a:r>
          </a:p>
          <a:p>
            <a:pPr lvl="2"/>
            <a:r>
              <a:rPr lang="en-US" dirty="0" smtClean="0"/>
              <a:t>Can’t state efficacy</a:t>
            </a:r>
          </a:p>
          <a:p>
            <a:pPr lvl="2"/>
            <a:r>
              <a:rPr lang="en-US" dirty="0" smtClean="0"/>
              <a:t>Can’t talk about consequences of lack of use</a:t>
            </a:r>
          </a:p>
          <a:p>
            <a:r>
              <a:rPr lang="en-US" dirty="0" smtClean="0"/>
              <a:t>Option </a:t>
            </a:r>
          </a:p>
          <a:p>
            <a:r>
              <a:rPr lang="en-US" dirty="0" smtClean="0"/>
              <a:t>Take a step back – is this activity one component of an intervention that does have strong efficacy?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92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612776"/>
          </a:xfrm>
          <a:solidFill>
            <a:schemeClr val="tx2"/>
          </a:solidFill>
        </p:spPr>
        <p:txBody>
          <a:bodyPr/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CFIR: Have </a:t>
            </a:r>
            <a:r>
              <a:rPr lang="en-US" sz="2400" b="1" dirty="0" smtClean="0">
                <a:solidFill>
                  <a:schemeClr val="bg1"/>
                </a:solidFill>
              </a:rPr>
              <a:t>you </a:t>
            </a:r>
            <a:r>
              <a:rPr lang="en-US" sz="2400" b="1" dirty="0" smtClean="0">
                <a:solidFill>
                  <a:schemeClr val="bg1"/>
                </a:solidFill>
              </a:rPr>
              <a:t>captured the </a:t>
            </a:r>
            <a:r>
              <a:rPr lang="en-US" sz="2400" b="1" dirty="0" smtClean="0">
                <a:solidFill>
                  <a:schemeClr val="bg1"/>
                </a:solidFill>
              </a:rPr>
              <a:t>universe of </a:t>
            </a:r>
            <a:r>
              <a:rPr lang="en-US" sz="2400" b="1" dirty="0" smtClean="0">
                <a:solidFill>
                  <a:schemeClr val="bg1"/>
                </a:solidFill>
              </a:rPr>
              <a:t>considerations?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6475"/>
            <a:ext cx="4191000" cy="3775075"/>
          </a:xfrm>
        </p:spPr>
        <p:txBody>
          <a:bodyPr/>
          <a:lstStyle/>
          <a:p>
            <a:r>
              <a:rPr lang="en-US" sz="1800" dirty="0" smtClean="0"/>
              <a:t>Consolidated Framework of Implementation Research </a:t>
            </a:r>
            <a:r>
              <a:rPr lang="en-US" sz="1100" dirty="0" smtClean="0"/>
              <a:t>(</a:t>
            </a:r>
            <a:r>
              <a:rPr lang="en-US" sz="1100" dirty="0" err="1" smtClean="0"/>
              <a:t>Damschroeder</a:t>
            </a:r>
            <a:r>
              <a:rPr lang="en-US" sz="1100" dirty="0" smtClean="0"/>
              <a:t> 2009</a:t>
            </a:r>
            <a:r>
              <a:rPr lang="en-US" sz="1100" dirty="0" smtClean="0"/>
              <a:t>)</a:t>
            </a:r>
            <a:endParaRPr lang="en-US" sz="3600" dirty="0" smtClean="0"/>
          </a:p>
          <a:p>
            <a:r>
              <a:rPr lang="en-US" sz="1800" dirty="0" smtClean="0"/>
              <a:t>Organizing </a:t>
            </a:r>
            <a:r>
              <a:rPr lang="en-US" sz="1800" dirty="0" smtClean="0"/>
              <a:t>topology of </a:t>
            </a:r>
            <a:r>
              <a:rPr lang="en-US" sz="1800" dirty="0" smtClean="0"/>
              <a:t>ways </a:t>
            </a:r>
            <a:r>
              <a:rPr lang="en-US" sz="1800" dirty="0" smtClean="0"/>
              <a:t>to think about </a:t>
            </a:r>
            <a:r>
              <a:rPr lang="en-US" sz="1800" dirty="0" smtClean="0"/>
              <a:t>implementation – a “meta-theory”</a:t>
            </a:r>
            <a:endParaRPr lang="en-US" sz="1800" dirty="0" smtClean="0"/>
          </a:p>
          <a:p>
            <a:r>
              <a:rPr lang="en-US" sz="1800" dirty="0"/>
              <a:t>The CFIR comprises five major domains </a:t>
            </a:r>
            <a:endParaRPr lang="en-US" sz="1800" dirty="0" smtClean="0"/>
          </a:p>
          <a:p>
            <a:pPr lvl="1"/>
            <a:r>
              <a:rPr lang="en-US" sz="1600" dirty="0" smtClean="0"/>
              <a:t>Intervention characteristics </a:t>
            </a:r>
          </a:p>
          <a:p>
            <a:pPr lvl="1"/>
            <a:r>
              <a:rPr lang="en-US" sz="1600" dirty="0" smtClean="0"/>
              <a:t>Outer </a:t>
            </a:r>
            <a:r>
              <a:rPr lang="en-US" sz="1600" dirty="0" smtClean="0"/>
              <a:t>setting: policy, economic</a:t>
            </a:r>
            <a:r>
              <a:rPr lang="en-US" sz="1600" dirty="0" smtClean="0"/>
              <a:t>, political and social </a:t>
            </a:r>
            <a:r>
              <a:rPr lang="en-US" sz="1600" dirty="0" smtClean="0"/>
              <a:t>context</a:t>
            </a:r>
            <a:endParaRPr lang="en-US" sz="1600" dirty="0" smtClean="0"/>
          </a:p>
          <a:p>
            <a:pPr lvl="1"/>
            <a:r>
              <a:rPr lang="en-US" sz="1600" dirty="0"/>
              <a:t>I</a:t>
            </a:r>
            <a:r>
              <a:rPr lang="en-US" sz="1600" dirty="0" smtClean="0"/>
              <a:t>nner </a:t>
            </a:r>
            <a:r>
              <a:rPr lang="en-US" sz="1600" dirty="0" smtClean="0"/>
              <a:t>setting</a:t>
            </a:r>
            <a:r>
              <a:rPr lang="en-US" sz="1600" dirty="0" smtClean="0"/>
              <a:t>: </a:t>
            </a:r>
            <a:r>
              <a:rPr lang="en-US" sz="1600" dirty="0" smtClean="0"/>
              <a:t>organizational characteristics</a:t>
            </a:r>
            <a:endParaRPr lang="en-US" sz="1600" dirty="0" smtClean="0"/>
          </a:p>
          <a:p>
            <a:pPr lvl="1"/>
            <a:r>
              <a:rPr lang="en-US" sz="1600" dirty="0" smtClean="0"/>
              <a:t>Individuals: actors </a:t>
            </a:r>
            <a:r>
              <a:rPr lang="en-US" sz="1600" dirty="0" smtClean="0"/>
              <a:t>in the system </a:t>
            </a:r>
          </a:p>
          <a:p>
            <a:pPr lvl="1"/>
            <a:r>
              <a:rPr lang="en-US" sz="1600" dirty="0" smtClean="0"/>
              <a:t>Process: behavior </a:t>
            </a:r>
            <a:r>
              <a:rPr lang="en-US" sz="1600" dirty="0" smtClean="0"/>
              <a:t>change blueprint</a:t>
            </a:r>
            <a:endParaRPr lang="en-US" sz="1600" dirty="0"/>
          </a:p>
        </p:txBody>
      </p:sp>
      <p:pic>
        <p:nvPicPr>
          <p:cNvPr id="5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1219355"/>
            <a:ext cx="4038600" cy="302730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31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536575"/>
          </a:xfrm>
          <a:solidFill>
            <a:schemeClr val="tx2"/>
          </a:solidFill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CFIR – </a:t>
            </a:r>
            <a:r>
              <a:rPr lang="en-US" sz="3200" b="1" dirty="0" smtClean="0">
                <a:solidFill>
                  <a:schemeClr val="bg1"/>
                </a:solidFill>
              </a:rPr>
              <a:t>Intervention Domain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8035716"/>
              </p:ext>
            </p:extLst>
          </p:nvPr>
        </p:nvGraphicFramePr>
        <p:xfrm>
          <a:off x="533399" y="895353"/>
          <a:ext cx="8153401" cy="320990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64834"/>
                <a:gridCol w="5888567"/>
              </a:tblGrid>
              <a:tr h="4524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Intervention source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48" marR="38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Changing</a:t>
                      </a:r>
                      <a:r>
                        <a:rPr lang="en-US" sz="1400" baseline="0" dirty="0" smtClean="0">
                          <a:effectLst/>
                        </a:rPr>
                        <a:t> ART initiation practices seen as from </a:t>
                      </a:r>
                      <a:r>
                        <a:rPr lang="en-US" sz="1400" baseline="0" dirty="0" smtClean="0">
                          <a:effectLst/>
                        </a:rPr>
                        <a:t>w</a:t>
                      </a:r>
                      <a:r>
                        <a:rPr lang="en-US" sz="1400" dirty="0" smtClean="0">
                          <a:effectLst/>
                        </a:rPr>
                        <a:t>ithin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48" marR="38948" marT="0" marB="0" anchor="ctr"/>
                </a:tc>
              </a:tr>
              <a:tr h="4524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Evidence strength perception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48" marR="38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Agreements – but</a:t>
                      </a:r>
                      <a:r>
                        <a:rPr lang="en-US" sz="1400" baseline="0" dirty="0" smtClean="0">
                          <a:effectLst/>
                        </a:rPr>
                        <a:t> doubts about whether</a:t>
                      </a:r>
                      <a:r>
                        <a:rPr lang="en-US" sz="1400" dirty="0" smtClean="0">
                          <a:effectLst/>
                        </a:rPr>
                        <a:t> faster better?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48" marR="38948" marT="0" marB="0" anchor="ctr"/>
                </a:tc>
              </a:tr>
              <a:tr h="4524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Relative advantage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48" marR="38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Individual rather than group counseling </a:t>
                      </a:r>
                      <a:r>
                        <a:rPr lang="en-US" sz="1400" baseline="0" dirty="0" smtClean="0">
                          <a:effectLst/>
                        </a:rPr>
                        <a:t>– might take more time for me?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48" marR="38948" marT="0" marB="0" anchor="ctr"/>
                </a:tc>
              </a:tr>
              <a:tr h="4738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Adaptability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48" marR="38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There is a core set of practices, but can be </a:t>
                      </a:r>
                      <a:r>
                        <a:rPr lang="en-US" sz="1400" dirty="0" smtClean="0">
                          <a:effectLst/>
                        </a:rPr>
                        <a:t>adapted</a:t>
                      </a:r>
                      <a:r>
                        <a:rPr lang="en-US" sz="1400" baseline="0" dirty="0" smtClean="0">
                          <a:effectLst/>
                        </a:rPr>
                        <a:t> - use </a:t>
                      </a:r>
                      <a:r>
                        <a:rPr lang="en-US" sz="1400" baseline="0" dirty="0" smtClean="0">
                          <a:effectLst/>
                        </a:rPr>
                        <a:t>of peers for example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48" marR="38948" marT="0" marB="0" anchor="ctr"/>
                </a:tc>
              </a:tr>
              <a:tr h="4524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Trialability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48" marR="38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Providers</a:t>
                      </a:r>
                      <a:r>
                        <a:rPr lang="en-US" sz="1400" baseline="0" dirty="0" smtClean="0">
                          <a:effectLst/>
                        </a:rPr>
                        <a:t> could try it out and they could stop </a:t>
                      </a:r>
                      <a:r>
                        <a:rPr lang="en-US" sz="1400" baseline="0" dirty="0" smtClean="0">
                          <a:effectLst/>
                        </a:rPr>
                        <a:t>– not </a:t>
                      </a:r>
                      <a:r>
                        <a:rPr lang="en-US" sz="1400" baseline="0" dirty="0" smtClean="0">
                          <a:effectLst/>
                        </a:rPr>
                        <a:t>mandated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48" marR="38948" marT="0" marB="0" anchor="ctr"/>
                </a:tc>
              </a:tr>
              <a:tr h="4738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Complexity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48" marR="38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Complex: high breadth (involved different actors</a:t>
                      </a:r>
                      <a:r>
                        <a:rPr lang="en-US" sz="1400" dirty="0" smtClean="0">
                          <a:effectLst/>
                        </a:rPr>
                        <a:t>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48" marR="38948" marT="0" marB="0" anchor="ctr"/>
                </a:tc>
              </a:tr>
              <a:tr h="4524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Design quality and packaging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48" marR="3894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smtClean="0">
                          <a:effectLst/>
                        </a:rPr>
                        <a:t>Use of training, hotel selected for training,</a:t>
                      </a:r>
                      <a:r>
                        <a:rPr lang="en-US" sz="1400" baseline="0" dirty="0" smtClean="0">
                          <a:effectLst/>
                        </a:rPr>
                        <a:t> characteristics of “maven”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48" marR="3894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447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5122389"/>
              </p:ext>
            </p:extLst>
          </p:nvPr>
        </p:nvGraphicFramePr>
        <p:xfrm>
          <a:off x="533400" y="1352549"/>
          <a:ext cx="8229600" cy="274320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05000"/>
                <a:gridCol w="6324600"/>
              </a:tblGrid>
              <a:tr h="6858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Patient needs and </a:t>
                      </a:r>
                      <a:r>
                        <a:rPr lang="en-US" sz="1400" dirty="0" smtClean="0">
                          <a:effectLst/>
                        </a:rPr>
                        <a:t>resources</a:t>
                      </a:r>
                      <a:endParaRPr lang="en-US" sz="14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The intervention addresses patient needs and resources – </a:t>
                      </a:r>
                      <a:r>
                        <a:rPr lang="en-US" sz="1400" dirty="0" smtClean="0">
                          <a:effectLst/>
                        </a:rPr>
                        <a:t>aligned with the outer</a:t>
                      </a:r>
                      <a:r>
                        <a:rPr lang="en-US" sz="1400" baseline="0" dirty="0" smtClean="0">
                          <a:effectLst/>
                        </a:rPr>
                        <a:t> context (in this context)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858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Cosmopolitanism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NGO supporting facilities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is </a:t>
                      </a:r>
                      <a:r>
                        <a:rPr lang="en-US" sz="1400" dirty="0">
                          <a:effectLst/>
                        </a:rPr>
                        <a:t>a highly </a:t>
                      </a:r>
                      <a:r>
                        <a:rPr lang="en-US" sz="1400" dirty="0" smtClean="0">
                          <a:effectLst/>
                        </a:rPr>
                        <a:t>cosmopolitan organization</a:t>
                      </a:r>
                      <a:r>
                        <a:rPr lang="en-US" sz="1400" baseline="0" dirty="0" smtClean="0">
                          <a:effectLst/>
                        </a:rPr>
                        <a:t> – leadership involved in national and international policy making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858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Peer pressure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No peer </a:t>
                      </a:r>
                      <a:r>
                        <a:rPr lang="en-US" sz="1400" dirty="0">
                          <a:effectLst/>
                        </a:rPr>
                        <a:t>pressure </a:t>
                      </a:r>
                      <a:r>
                        <a:rPr lang="en-US" sz="1400" dirty="0" smtClean="0">
                          <a:effectLst/>
                        </a:rPr>
                        <a:t>– other organizations not doing acceleration of ART initiation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858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Policy environment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Silent on the question of how rapidly to start</a:t>
                      </a:r>
                      <a:r>
                        <a:rPr lang="en-US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treatment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460375"/>
          </a:xfrm>
          <a:solidFill>
            <a:schemeClr val="tx2"/>
          </a:solidFill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CFIR Application – Outer Context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32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0359961"/>
              </p:ext>
            </p:extLst>
          </p:nvPr>
        </p:nvGraphicFramePr>
        <p:xfrm>
          <a:off x="533400" y="895350"/>
          <a:ext cx="8229600" cy="377495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667000"/>
                <a:gridCol w="5562600"/>
              </a:tblGrid>
              <a:tr h="6858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Structural characteristics 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of organization</a:t>
                      </a:r>
                      <a:r>
                        <a:rPr lang="en-US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(stability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division of labor, management to labor 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ratio)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HR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is 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stable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at 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NGO – less so at MOH health facilities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858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Networks and communications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Poor</a:t>
                      </a:r>
                      <a:r>
                        <a:rPr lang="en-US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connectivity and poor precedence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858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Culture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Innovation 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at NGO</a:t>
                      </a:r>
                      <a:r>
                        <a:rPr lang="en-US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– conservative at the MOH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858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Implementation climate (tension for 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change)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High</a:t>
                      </a:r>
                      <a:r>
                        <a:rPr lang="en-US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within the NGO; low in the MOH and at the facility </a:t>
                      </a:r>
                      <a:r>
                        <a:rPr lang="en-US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level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858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Readiness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of implementation (leadership engagement, available resources, access to information and knowledge)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High within the NGO; low in the MOH</a:t>
                      </a:r>
                      <a:r>
                        <a:rPr lang="en-US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and </a:t>
                      </a:r>
                      <a:r>
                        <a:rPr lang="en-US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facility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460375"/>
          </a:xfrm>
          <a:solidFill>
            <a:schemeClr val="tx2"/>
          </a:solidFill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CFIR Application – Inner Setting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12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332718"/>
              </p:ext>
            </p:extLst>
          </p:nvPr>
        </p:nvGraphicFramePr>
        <p:xfrm>
          <a:off x="533400" y="971551"/>
          <a:ext cx="8229600" cy="389617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05000"/>
                <a:gridCol w="6324600"/>
              </a:tblGrid>
              <a:tr h="9740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Knowledge and beliefs about the intervention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High in NGO;</a:t>
                      </a:r>
                      <a:r>
                        <a:rPr lang="en-US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moderate in MOH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740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Self efficacy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High in NGO – moderate in the MOH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740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Individual stages of change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Contemplative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740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Individual identification with the organization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Organizational citizenship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is high in 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NGO but 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not very high in the MOH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460375"/>
          </a:xfrm>
          <a:solidFill>
            <a:schemeClr val="tx2"/>
          </a:solidFill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CFIR Application – People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12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5192282"/>
              </p:ext>
            </p:extLst>
          </p:nvPr>
        </p:nvGraphicFramePr>
        <p:xfrm>
          <a:off x="533400" y="971551"/>
          <a:ext cx="8229600" cy="38601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38400"/>
                <a:gridCol w="5791200"/>
              </a:tblGrid>
              <a:tr h="7720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Planning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We</a:t>
                      </a:r>
                      <a:r>
                        <a:rPr lang="en-US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used PRECEDE – then tailored to contextual setting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720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Engaging</a:t>
                      </a: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US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ite </a:t>
                      </a:r>
                      <a:r>
                        <a:rPr lang="en-US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level </a:t>
                      </a:r>
                      <a:r>
                        <a:rPr lang="en-US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coaching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720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External change agents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NGO acted as change agents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720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Execution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Moderate - contingencies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720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Reflecting and evaluating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Standard practice at these facilities – performance management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460375"/>
          </a:xfrm>
          <a:solidFill>
            <a:schemeClr val="tx2"/>
          </a:solidFill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CFIR Application – Processes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98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52984"/>
            <a:ext cx="6081522" cy="475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81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"/>
          <p:cNvSpPr txBox="1">
            <a:spLocks/>
          </p:cNvSpPr>
          <p:nvPr/>
        </p:nvSpPr>
        <p:spPr bwMode="auto">
          <a:xfrm>
            <a:off x="355600" y="209551"/>
            <a:ext cx="8489950" cy="48637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2800" b="1" dirty="0" smtClean="0">
                <a:solidFill>
                  <a:schemeClr val="bg1"/>
                </a:solidFill>
                <a:cs typeface="Arial" charset="0"/>
              </a:rPr>
              <a:t>Elucidate and Explain: </a:t>
            </a:r>
            <a:r>
              <a:rPr lang="en-GB" sz="2800" b="1" dirty="0" smtClean="0">
                <a:solidFill>
                  <a:schemeClr val="bg1"/>
                </a:solidFill>
                <a:cs typeface="Arial" charset="0"/>
              </a:rPr>
              <a:t>COM-B</a:t>
            </a:r>
            <a:endParaRPr lang="en-GB" sz="2800" b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3" name="Picture 3" descr="F:\My UCL Documents\publications\Behaviour change wheel\Images\COMB\capabil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47750"/>
            <a:ext cx="2636838" cy="62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F:\My UCL Documents\publications\Behaviour change wheel\Images\COMB\motiva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8" y="2472928"/>
            <a:ext cx="26352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F:\My UCL Documents\publications\Behaviour change wheel\Images\COMB\opportunit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8" y="3894535"/>
            <a:ext cx="2635250" cy="60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2" descr="F:\My UCL Documents\publications\Behaviour change wheel\Images\COMB\behaviou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1" y="2515791"/>
            <a:ext cx="24495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 descr="F:\My UCL Documents\publications\Behaviour change wheel\Images\COMB\left-dia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76" y="1358504"/>
            <a:ext cx="2074863" cy="131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6" descr="F:\My UCL Documents\publications\Behaviour change wheel\Images\COMB\left-right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389" y="2694385"/>
            <a:ext cx="2378075" cy="244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7" descr="F:\My UCL Documents\publications\Behaviour change wheel\Images\COMB\right-diag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76" y="3009899"/>
            <a:ext cx="2074863" cy="125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F:\My UCL Documents\publications\Behaviour change wheel\Images\COMB\down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8" y="1724025"/>
            <a:ext cx="341312" cy="75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F:\My UCL Documents\publications\Behaviour change wheel\Images\COMB\up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9" y="3071812"/>
            <a:ext cx="357187" cy="77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2" name="Rectangle 4"/>
          <p:cNvSpPr>
            <a:spLocks noChangeArrowheads="1"/>
          </p:cNvSpPr>
          <p:nvPr/>
        </p:nvSpPr>
        <p:spPr bwMode="auto">
          <a:xfrm>
            <a:off x="4382295" y="4771629"/>
            <a:ext cx="471646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r">
              <a:tabLst>
                <a:tab pos="228600" algn="l"/>
              </a:tabLst>
            </a:pPr>
            <a:r>
              <a:rPr lang="en-GB" sz="1050" dirty="0" err="1">
                <a:cs typeface="Arial" charset="0"/>
              </a:rPr>
              <a:t>Michie</a:t>
            </a:r>
            <a:r>
              <a:rPr lang="en-GB" sz="1050" dirty="0">
                <a:cs typeface="Arial" charset="0"/>
              </a:rPr>
              <a:t> et al</a:t>
            </a:r>
            <a:r>
              <a:rPr lang="en-US" sz="1050" i="1" dirty="0">
                <a:cs typeface="Arial" charset="0"/>
              </a:rPr>
              <a:t> </a:t>
            </a:r>
            <a:r>
              <a:rPr lang="en-US" sz="1050" dirty="0">
                <a:cs typeface="Arial" charset="0"/>
              </a:rPr>
              <a:t>(2011)</a:t>
            </a:r>
            <a:r>
              <a:rPr lang="en-US" sz="1050" i="1" dirty="0">
                <a:cs typeface="Arial" charset="0"/>
              </a:rPr>
              <a:t> </a:t>
            </a:r>
            <a:r>
              <a:rPr lang="en-GB" sz="1050" i="1" dirty="0">
                <a:cs typeface="Arial" charset="0"/>
              </a:rPr>
              <a:t>Implementation Science</a:t>
            </a:r>
          </a:p>
        </p:txBody>
      </p:sp>
    </p:spTree>
    <p:extLst>
      <p:ext uri="{BB962C8B-B14F-4D97-AF65-F5344CB8AC3E}">
        <p14:creationId xmlns:p14="http://schemas.microsoft.com/office/powerpoint/2010/main" val="401705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79"/>
            <a:ext cx="8229600" cy="841771"/>
          </a:xfrm>
          <a:solidFill>
            <a:schemeClr val="tx2"/>
          </a:solidFill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Gap Case Study: Pre-Exposure Prophylaxis for HIV Prevention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810000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 err="1" smtClean="0"/>
              <a:t>PrEP</a:t>
            </a:r>
            <a:r>
              <a:rPr lang="en-US" dirty="0" smtClean="0"/>
              <a:t> is highly efficacious 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95% if highly adherent,</a:t>
            </a:r>
            <a:r>
              <a:rPr lang="en-US" dirty="0"/>
              <a:t> </a:t>
            </a:r>
            <a:r>
              <a:rPr lang="en-US" dirty="0" smtClean="0"/>
              <a:t>up to 50% with moderate adherence</a:t>
            </a:r>
          </a:p>
          <a:p>
            <a:pPr>
              <a:spcAft>
                <a:spcPts val="600"/>
              </a:spcAft>
            </a:pPr>
            <a:r>
              <a:rPr lang="en-US" dirty="0" err="1" smtClean="0"/>
              <a:t>PrEP</a:t>
            </a:r>
            <a:r>
              <a:rPr lang="en-US" dirty="0" smtClean="0"/>
              <a:t> is underused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1,230,000 persons in US eligible for </a:t>
            </a:r>
            <a:r>
              <a:rPr lang="en-US" dirty="0" err="1" smtClean="0"/>
              <a:t>PrEP</a:t>
            </a:r>
            <a:r>
              <a:rPr lang="en-US" dirty="0" smtClean="0"/>
              <a:t> </a:t>
            </a:r>
            <a:r>
              <a:rPr lang="en-US" sz="1400" dirty="0" smtClean="0"/>
              <a:t>(MMWR 11/27/15)</a:t>
            </a:r>
            <a:endParaRPr lang="en-US" sz="2100" dirty="0" smtClean="0"/>
          </a:p>
          <a:p>
            <a:pPr lvl="1">
              <a:spcAft>
                <a:spcPts val="600"/>
              </a:spcAft>
            </a:pPr>
            <a:r>
              <a:rPr lang="en-US" dirty="0" smtClean="0"/>
              <a:t>25,000 individuals ever on </a:t>
            </a:r>
            <a:r>
              <a:rPr lang="en-US" dirty="0" err="1" smtClean="0"/>
              <a:t>PrEP</a:t>
            </a:r>
            <a:r>
              <a:rPr lang="en-US" dirty="0" smtClean="0"/>
              <a:t> </a:t>
            </a:r>
            <a:r>
              <a:rPr lang="en-US" sz="1400" dirty="0" smtClean="0"/>
              <a:t>(Grant, CROI 2015)</a:t>
            </a:r>
            <a:endParaRPr lang="en-US" sz="2100" dirty="0" smtClean="0"/>
          </a:p>
          <a:p>
            <a:pPr>
              <a:spcAft>
                <a:spcPts val="600"/>
              </a:spcAft>
            </a:pPr>
            <a:r>
              <a:rPr lang="en-US" dirty="0" err="1" smtClean="0"/>
              <a:t>PrEP</a:t>
            </a:r>
            <a:r>
              <a:rPr lang="en-US" dirty="0" smtClean="0"/>
              <a:t> uptake not optimal even in progressive municipalities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SF: 16,089 </a:t>
            </a:r>
            <a:r>
              <a:rPr lang="en-US" dirty="0" err="1" smtClean="0"/>
              <a:t>PrEP</a:t>
            </a:r>
            <a:r>
              <a:rPr lang="en-US" dirty="0" smtClean="0"/>
              <a:t> eligible, 5,059 using </a:t>
            </a:r>
            <a:r>
              <a:rPr lang="en-US" dirty="0"/>
              <a:t> </a:t>
            </a:r>
            <a:r>
              <a:rPr lang="en-US" dirty="0" smtClean="0"/>
              <a:t>- 31% </a:t>
            </a:r>
            <a:r>
              <a:rPr lang="en-US" sz="1700" dirty="0" smtClean="0"/>
              <a:t>(Grant 2015 CROI)</a:t>
            </a:r>
            <a:endParaRPr lang="en-US" dirty="0" smtClean="0"/>
          </a:p>
          <a:p>
            <a:pPr lvl="1">
              <a:spcAft>
                <a:spcPts val="600"/>
              </a:spcAft>
            </a:pPr>
            <a:r>
              <a:rPr lang="en-US" dirty="0" smtClean="0"/>
              <a:t>Seattle:  high risk “ever” use of </a:t>
            </a:r>
            <a:r>
              <a:rPr lang="en-US" dirty="0" err="1" smtClean="0"/>
              <a:t>PrEP</a:t>
            </a:r>
            <a:r>
              <a:rPr lang="en-US" dirty="0" smtClean="0"/>
              <a:t> </a:t>
            </a:r>
            <a:r>
              <a:rPr lang="en-US" dirty="0"/>
              <a:t>-</a:t>
            </a:r>
            <a:r>
              <a:rPr lang="en-US" dirty="0" smtClean="0"/>
              <a:t> 31% </a:t>
            </a:r>
            <a:r>
              <a:rPr lang="en-US" sz="1700" dirty="0" smtClean="0"/>
              <a:t>(Hood AIDS 2016)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4815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My UCL Documents\publications\Behaviour change wheel\Images\COMB\capabili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33350"/>
            <a:ext cx="2336800" cy="62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:\My UCL Documents\publications\Behaviour change wheel\Images\COMB\motiv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5" y="3472784"/>
            <a:ext cx="26352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:\My UCL Documents\publications\Behaviour change wheel\Images\COMB\opportunit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44103"/>
            <a:ext cx="2635250" cy="60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2000" y="768923"/>
            <a:ext cx="3886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Physical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FF0000"/>
                </a:solidFill>
              </a:rPr>
              <a:t>Knowledge – unaware of </a:t>
            </a:r>
            <a:r>
              <a:rPr lang="en-US" sz="1400" b="1" dirty="0" err="1" smtClean="0">
                <a:solidFill>
                  <a:srgbClr val="FF0000"/>
                </a:solidFill>
              </a:rPr>
              <a:t>PrEP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endParaRPr lang="en-US" sz="14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</a:rPr>
              <a:t>Cognitive and Interpersonal </a:t>
            </a:r>
            <a:r>
              <a:rPr lang="en-US" sz="1400" b="1" dirty="0" smtClean="0">
                <a:solidFill>
                  <a:srgbClr val="FF0000"/>
                </a:solidFill>
              </a:rPr>
              <a:t>skills – not sure how to present it</a:t>
            </a:r>
            <a:endParaRPr lang="en-US" sz="14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Memory, Attention and Decision 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Behavioural</a:t>
            </a:r>
            <a:r>
              <a:rPr lang="en-US" sz="1400" dirty="0"/>
              <a:t> regulation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4038600" y="295275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</a:rPr>
              <a:t>Professional/Social Role &amp; </a:t>
            </a:r>
            <a:r>
              <a:rPr lang="en-US" sz="1400" b="1" dirty="0" smtClean="0">
                <a:solidFill>
                  <a:srgbClr val="FF0000"/>
                </a:solidFill>
              </a:rPr>
              <a:t>Identity – my responsibility</a:t>
            </a:r>
            <a:r>
              <a:rPr lang="en-US" sz="1400" b="1" dirty="0" smtClean="0"/>
              <a:t>?  </a:t>
            </a: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</a:rPr>
              <a:t>Beliefs about Capabilities </a:t>
            </a:r>
            <a:r>
              <a:rPr lang="en-US" sz="1400" b="1" dirty="0" smtClean="0">
                <a:solidFill>
                  <a:srgbClr val="FF0000"/>
                </a:solidFill>
              </a:rPr>
              <a:t>– not sure about dose, side effect monitoring</a:t>
            </a:r>
            <a:endParaRPr lang="en-US" sz="14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Optimism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</a:rPr>
              <a:t>Beliefs about </a:t>
            </a:r>
            <a:r>
              <a:rPr lang="en-US" sz="1400" b="1" dirty="0" smtClean="0">
                <a:solidFill>
                  <a:srgbClr val="FF0000"/>
                </a:solidFill>
              </a:rPr>
              <a:t>Consequences – concerns about behavioral disinhibition, side effects </a:t>
            </a:r>
            <a:endParaRPr lang="en-US" sz="14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Intentions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Reinforcement</a:t>
            </a:r>
          </a:p>
        </p:txBody>
      </p:sp>
      <p:sp>
        <p:nvSpPr>
          <p:cNvPr id="9" name="Rectangle 8"/>
          <p:cNvSpPr/>
          <p:nvPr/>
        </p:nvSpPr>
        <p:spPr>
          <a:xfrm>
            <a:off x="5105400" y="1430641"/>
            <a:ext cx="38727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FF0000"/>
                </a:solidFill>
              </a:rPr>
              <a:t>Environmental </a:t>
            </a:r>
            <a:r>
              <a:rPr lang="en-US" sz="1400" b="1" dirty="0">
                <a:solidFill>
                  <a:srgbClr val="FF0000"/>
                </a:solidFill>
              </a:rPr>
              <a:t>Context and </a:t>
            </a:r>
            <a:r>
              <a:rPr lang="en-US" sz="1400" b="1" dirty="0" smtClean="0">
                <a:solidFill>
                  <a:srgbClr val="FF0000"/>
                </a:solidFill>
              </a:rPr>
              <a:t>Resources – lack of guidance, guidelines</a:t>
            </a:r>
            <a:endParaRPr lang="en-US" sz="14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Social Influences 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7800" y="4781550"/>
            <a:ext cx="1648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Michie Imp </a:t>
            </a:r>
            <a:r>
              <a:rPr lang="en-US" sz="1400" dirty="0" err="1" smtClean="0"/>
              <a:t>Sci</a:t>
            </a:r>
            <a:r>
              <a:rPr lang="en-US" sz="1400" dirty="0" smtClean="0"/>
              <a:t> 2011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5515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91540" y="133350"/>
            <a:ext cx="457200" cy="27899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6200000">
            <a:off x="334448" y="3460149"/>
            <a:ext cx="1316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/>
              <a:t>Pregnant women </a:t>
            </a:r>
            <a:endParaRPr lang="en-US" sz="1200" b="1" dirty="0" smtClean="0"/>
          </a:p>
          <a:p>
            <a:pPr algn="r"/>
            <a:r>
              <a:rPr lang="en-US" sz="1200" b="1" dirty="0" smtClean="0"/>
              <a:t>with </a:t>
            </a:r>
            <a:r>
              <a:rPr lang="en-US" sz="1200" b="1" dirty="0" smtClean="0"/>
              <a:t>depression</a:t>
            </a:r>
            <a:endParaRPr lang="en-US" sz="1200" b="1" dirty="0"/>
          </a:p>
        </p:txBody>
      </p:sp>
      <p:sp>
        <p:nvSpPr>
          <p:cNvPr id="6" name="Rectangle 5"/>
          <p:cNvSpPr/>
          <p:nvPr/>
        </p:nvSpPr>
        <p:spPr>
          <a:xfrm>
            <a:off x="1426540" y="1123950"/>
            <a:ext cx="457200" cy="1799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61540" y="1381001"/>
            <a:ext cx="457200" cy="1542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6200000">
            <a:off x="1244123" y="3279715"/>
            <a:ext cx="7712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/>
              <a:t>Screened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1810378" y="3323060"/>
            <a:ext cx="8579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/>
              <a:t>Diagnosed</a:t>
            </a:r>
            <a:endParaRPr lang="en-US" sz="1200" b="1" dirty="0"/>
          </a:p>
        </p:txBody>
      </p:sp>
      <p:sp>
        <p:nvSpPr>
          <p:cNvPr id="10" name="Rectangle 9"/>
          <p:cNvSpPr/>
          <p:nvPr/>
        </p:nvSpPr>
        <p:spPr>
          <a:xfrm>
            <a:off x="2696540" y="1638051"/>
            <a:ext cx="457200" cy="1285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1987622" y="3752440"/>
            <a:ext cx="1901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/>
              <a:t>Offered treatment</a:t>
            </a:r>
          </a:p>
          <a:p>
            <a:pPr algn="r"/>
            <a:r>
              <a:rPr lang="en-US" sz="1200" b="1" dirty="0" smtClean="0"/>
              <a:t> (of those with depression)</a:t>
            </a:r>
            <a:endParaRPr lang="en-US" sz="1200" b="1" dirty="0"/>
          </a:p>
        </p:txBody>
      </p:sp>
      <p:sp>
        <p:nvSpPr>
          <p:cNvPr id="13" name="Rectangle 12"/>
          <p:cNvSpPr/>
          <p:nvPr/>
        </p:nvSpPr>
        <p:spPr>
          <a:xfrm>
            <a:off x="3331540" y="1850598"/>
            <a:ext cx="457200" cy="1076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3197208" y="3256503"/>
            <a:ext cx="724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/>
              <a:t>Initiated</a:t>
            </a:r>
            <a:endParaRPr lang="en-US" sz="1200" b="1" dirty="0"/>
          </a:p>
        </p:txBody>
      </p:sp>
      <p:sp>
        <p:nvSpPr>
          <p:cNvPr id="15" name="Rectangle 14"/>
          <p:cNvSpPr/>
          <p:nvPr/>
        </p:nvSpPr>
        <p:spPr>
          <a:xfrm>
            <a:off x="4601540" y="2486603"/>
            <a:ext cx="457200" cy="453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4437213" y="3287024"/>
            <a:ext cx="785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/>
              <a:t>Adherent</a:t>
            </a:r>
            <a:endParaRPr lang="en-US" sz="1200" b="1" dirty="0"/>
          </a:p>
        </p:txBody>
      </p:sp>
      <p:sp>
        <p:nvSpPr>
          <p:cNvPr id="17" name="Rectangle 16"/>
          <p:cNvSpPr/>
          <p:nvPr/>
        </p:nvSpPr>
        <p:spPr>
          <a:xfrm>
            <a:off x="3966540" y="2272394"/>
            <a:ext cx="457200" cy="667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3634918" y="3501314"/>
            <a:ext cx="12144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/>
              <a:t>Retained in care</a:t>
            </a:r>
            <a:endParaRPr lang="en-US" sz="1200" b="1" dirty="0"/>
          </a:p>
        </p:txBody>
      </p:sp>
      <p:sp>
        <p:nvSpPr>
          <p:cNvPr id="2" name="Right Brace 1"/>
          <p:cNvSpPr/>
          <p:nvPr/>
        </p:nvSpPr>
        <p:spPr>
          <a:xfrm>
            <a:off x="2061540" y="133350"/>
            <a:ext cx="148260" cy="990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90140" y="795856"/>
            <a:ext cx="1591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 this the gap?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181600" y="2722197"/>
            <a:ext cx="457200" cy="226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4967369" y="3335722"/>
            <a:ext cx="8578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/>
              <a:t>Controlled</a:t>
            </a:r>
            <a:endParaRPr lang="en-US" sz="1200" b="1" dirty="0"/>
          </a:p>
        </p:txBody>
      </p:sp>
      <p:sp>
        <p:nvSpPr>
          <p:cNvPr id="11" name="Right Brace 10"/>
          <p:cNvSpPr/>
          <p:nvPr/>
        </p:nvSpPr>
        <p:spPr>
          <a:xfrm>
            <a:off x="5791200" y="133351"/>
            <a:ext cx="457200" cy="25799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280068" y="1268719"/>
            <a:ext cx="1871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 is this the gap?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280068" y="2228946"/>
            <a:ext cx="26670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Is there a common diagnosis across these steps?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How important is this gap within the overall cascade?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4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42950"/>
            <a:ext cx="7239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38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bcw-split-v2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9" t="15350" r="11192" b="16401"/>
          <a:stretch>
            <a:fillRect/>
          </a:stretch>
        </p:blipFill>
        <p:spPr bwMode="auto">
          <a:xfrm>
            <a:off x="2780928" y="1324708"/>
            <a:ext cx="3522988" cy="3079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 flipH="1" flipV="1">
            <a:off x="4080854" y="0"/>
            <a:ext cx="352258" cy="182196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454166" y="-19050"/>
            <a:ext cx="1484773" cy="16448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940152" y="1902761"/>
            <a:ext cx="3203848" cy="54006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749235" y="3214918"/>
            <a:ext cx="3419872" cy="118904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058122" y="3709591"/>
            <a:ext cx="882030" cy="143390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894445" y="3709122"/>
            <a:ext cx="372818" cy="143437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0" y="3378006"/>
            <a:ext cx="3687469" cy="176549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0" y="2507085"/>
            <a:ext cx="3203848" cy="21602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899592" y="0"/>
            <a:ext cx="2791290" cy="217279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819074" y="-2760"/>
            <a:ext cx="255733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alibri" pitchFamily="34" charset="0"/>
                <a:cs typeface="Calibri" pitchFamily="34" charset="0"/>
              </a:rPr>
              <a:t>Using rules to reduce the opportunity to engage in the    </a:t>
            </a:r>
          </a:p>
          <a:p>
            <a:r>
              <a:rPr lang="en-GB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     behaviour (or to increase </a:t>
            </a:r>
          </a:p>
          <a:p>
            <a:r>
              <a:rPr lang="en-GB" sz="1400" dirty="0" smtClean="0">
                <a:latin typeface="Calibri" pitchFamily="34" charset="0"/>
                <a:cs typeface="Calibri" pitchFamily="34" charset="0"/>
              </a:rPr>
              <a:t>            behaviour by reducing </a:t>
            </a:r>
          </a:p>
          <a:p>
            <a:r>
              <a:rPr lang="en-GB" sz="1400" dirty="0" smtClean="0">
                <a:latin typeface="Calibri" pitchFamily="34" charset="0"/>
                <a:cs typeface="Calibri" pitchFamily="34" charset="0"/>
              </a:rPr>
              <a:t>                opportunity to engage   </a:t>
            </a:r>
          </a:p>
          <a:p>
            <a:r>
              <a:rPr lang="en-GB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                   in competing </a:t>
            </a:r>
          </a:p>
          <a:p>
            <a:r>
              <a:rPr lang="en-GB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                        behaviours)</a:t>
            </a:r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33113" y="607503"/>
            <a:ext cx="1841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alibri" pitchFamily="34" charset="0"/>
                <a:cs typeface="Calibri" pitchFamily="34" charset="0"/>
              </a:rPr>
              <a:t>Increasing knowledge or understanding</a:t>
            </a:r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03916" y="1187402"/>
            <a:ext cx="26822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alibri" pitchFamily="34" charset="0"/>
                <a:cs typeface="Calibri" pitchFamily="34" charset="0"/>
              </a:rPr>
              <a:t>Using communication to induce positive or negative feelings to stimulate action</a:t>
            </a:r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710454" y="2723109"/>
            <a:ext cx="2358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alibri" pitchFamily="34" charset="0"/>
                <a:cs typeface="Calibri" pitchFamily="34" charset="0"/>
              </a:rPr>
              <a:t>Creating an expectation of reward</a:t>
            </a:r>
            <a:endParaRPr lang="en-GB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5755397" y="4123715"/>
            <a:ext cx="2358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alibri" pitchFamily="34" charset="0"/>
                <a:cs typeface="Calibri" pitchFamily="34" charset="0"/>
              </a:rPr>
              <a:t>Creating an expectation of punishment or cost</a:t>
            </a:r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134425" y="4516130"/>
            <a:ext cx="1387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alibri" pitchFamily="34" charset="0"/>
                <a:cs typeface="Calibri" pitchFamily="34" charset="0"/>
              </a:rPr>
              <a:t>Imparting skills</a:t>
            </a:r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99592" y="4053049"/>
            <a:ext cx="32607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alibri" pitchFamily="34" charset="0"/>
                <a:cs typeface="Calibri" pitchFamily="34" charset="0"/>
              </a:rPr>
              <a:t>                               Increasing means </a:t>
            </a:r>
          </a:p>
          <a:p>
            <a:r>
              <a:rPr lang="en-GB" sz="1400" dirty="0" smtClean="0">
                <a:latin typeface="Calibri" pitchFamily="34" charset="0"/>
                <a:cs typeface="Calibri" pitchFamily="34" charset="0"/>
              </a:rPr>
              <a:t>                        or reducing barriers to </a:t>
            </a:r>
          </a:p>
          <a:p>
            <a:r>
              <a:rPr lang="en-GB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                 increase capability (beyond  </a:t>
            </a:r>
          </a:p>
          <a:p>
            <a:r>
              <a:rPr lang="en-GB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    education or training) or opportunity    </a:t>
            </a:r>
          </a:p>
          <a:p>
            <a:r>
              <a:rPr lang="en-GB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(beyond environmental restructuring) </a:t>
            </a:r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7334" y="3063752"/>
            <a:ext cx="20280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alibri" pitchFamily="34" charset="0"/>
                <a:cs typeface="Calibri" pitchFamily="34" charset="0"/>
              </a:rPr>
              <a:t>Provide an example for people 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t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o aspire to or emulate</a:t>
            </a:r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2920" y="1625760"/>
            <a:ext cx="2358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alibri" pitchFamily="34" charset="0"/>
                <a:cs typeface="Calibri" pitchFamily="34" charset="0"/>
              </a:rPr>
              <a:t>Changing the physical or social context</a:t>
            </a:r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65502" y="4702147"/>
            <a:ext cx="1648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Michie Imp </a:t>
            </a:r>
            <a:r>
              <a:rPr lang="en-US" sz="1400" dirty="0" err="1" smtClean="0"/>
              <a:t>Sci</a:t>
            </a:r>
            <a:r>
              <a:rPr lang="en-US" sz="1400" dirty="0" smtClean="0"/>
              <a:t> 2011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6734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7354"/>
            <a:ext cx="8715349" cy="609396"/>
          </a:xfrm>
          <a:solidFill>
            <a:schemeClr val="tx2"/>
          </a:solidFill>
        </p:spPr>
        <p:txBody>
          <a:bodyPr/>
          <a:lstStyle/>
          <a:p>
            <a:r>
              <a:rPr lang="en-GB" sz="3200" b="1" dirty="0" smtClean="0">
                <a:solidFill>
                  <a:schemeClr val="bg1"/>
                </a:solidFill>
                <a:latin typeface="Calibri" pitchFamily="34" charset="0"/>
              </a:rPr>
              <a:t>Candidate intervention </a:t>
            </a:r>
            <a:r>
              <a:rPr lang="en-GB" sz="3200" b="1" dirty="0" smtClean="0">
                <a:solidFill>
                  <a:schemeClr val="bg1"/>
                </a:solidFill>
                <a:latin typeface="Calibri" pitchFamily="34" charset="0"/>
              </a:rPr>
              <a:t>functions </a:t>
            </a:r>
            <a:r>
              <a:rPr lang="en-GB" sz="3200" b="1" dirty="0" smtClean="0">
                <a:solidFill>
                  <a:schemeClr val="bg1"/>
                </a:solidFill>
                <a:latin typeface="Calibri" pitchFamily="34" charset="0"/>
              </a:rPr>
              <a:t>for </a:t>
            </a:r>
            <a:r>
              <a:rPr lang="en-GB" sz="3200" b="1" dirty="0" err="1" smtClean="0">
                <a:solidFill>
                  <a:schemeClr val="bg1"/>
                </a:solidFill>
                <a:latin typeface="Calibri" pitchFamily="34" charset="0"/>
              </a:rPr>
              <a:t>PrEP</a:t>
            </a:r>
            <a:r>
              <a:rPr lang="en-GB" sz="32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graphicFrame>
        <p:nvGraphicFramePr>
          <p:cNvPr id="317540" name="Group 100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432235982"/>
              </p:ext>
            </p:extLst>
          </p:nvPr>
        </p:nvGraphicFramePr>
        <p:xfrm>
          <a:off x="179387" y="819151"/>
          <a:ext cx="8812214" cy="388619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02290"/>
                <a:gridCol w="834436"/>
                <a:gridCol w="834436"/>
                <a:gridCol w="834436"/>
                <a:gridCol w="834436"/>
                <a:gridCol w="834436"/>
                <a:gridCol w="834436"/>
                <a:gridCol w="834436"/>
                <a:gridCol w="834436"/>
                <a:gridCol w="834436"/>
              </a:tblGrid>
              <a:tr h="143017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95" marB="342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Education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34295" marB="34295" vert="vert27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Persuasion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34295" marB="34295" vert="vert27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Incentivization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34295" marB="34295" vert="vert27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Coercion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34295" marB="34295" vert="vert27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Training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34295" marB="34295" vert="vert27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Restriction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34295" marB="34295" vert="vert27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Environment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34295" marB="34295" vert="vert27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Modelling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34295" marB="34295" vert="vert27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Enablement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34295" marB="34295" vert="vert270" anchor="ctr" horzOverflow="overflow"/>
                </a:tc>
              </a:tr>
              <a:tr h="818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Capability</a:t>
                      </a:r>
                      <a:endParaRPr kumimoji="0" lang="en-GB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34295" marB="342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X</a:t>
                      </a:r>
                      <a:endParaRPr lang="en-GB" sz="20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34295" marB="342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34295" marB="342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34295" marB="342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34295" marB="342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34295" marB="342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34295" marB="342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34295" marB="342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34295" marB="342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34295" marB="34295" anchor="ctr" horzOverflow="overflow"/>
                </a:tc>
              </a:tr>
              <a:tr h="818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Opportunity</a:t>
                      </a:r>
                      <a:endParaRPr kumimoji="0" lang="en-GB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34295" marB="342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34295" marB="342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34295" marB="342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34295" marB="342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34295" marB="342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34295" marB="342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34295" marB="342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34295" marB="342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34295" marB="342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34295" marB="34295" anchor="ctr" horzOverflow="overflow"/>
                </a:tc>
              </a:tr>
              <a:tr h="818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Motivation </a:t>
                      </a:r>
                      <a:endParaRPr kumimoji="0" lang="en-GB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34295" marB="3429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34295" marB="342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34295" marB="342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34295" marB="342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34295" marB="342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34295" marB="342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34295" marB="342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34295" marB="342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34295" marB="342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X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34295" marB="34295" anchor="ctr" horzOverflow="overflow"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77800" y="4781550"/>
            <a:ext cx="1648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Michie Imp </a:t>
            </a:r>
            <a:r>
              <a:rPr lang="en-US" sz="1400" dirty="0" err="1" smtClean="0"/>
              <a:t>Sci</a:t>
            </a:r>
            <a:r>
              <a:rPr lang="en-US" sz="1400" dirty="0" smtClean="0"/>
              <a:t> 2011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5610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742950"/>
            <a:ext cx="7239000" cy="36576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828800" y="438150"/>
            <a:ext cx="1371600" cy="1143000"/>
          </a:xfrm>
          <a:prstGeom prst="ellipse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133600" y="3266209"/>
            <a:ext cx="1371600" cy="1143000"/>
          </a:xfrm>
          <a:prstGeom prst="ellipse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29756" y="742950"/>
            <a:ext cx="927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Training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971800" y="1732313"/>
            <a:ext cx="1371600" cy="114300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2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133350"/>
            <a:ext cx="8763000" cy="599768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  <a:ea typeface="+mj-ea"/>
              </a:rPr>
              <a:t>Theory of Change </a:t>
            </a:r>
            <a:r>
              <a:rPr lang="en-US" b="1" dirty="0" smtClean="0">
                <a:solidFill>
                  <a:schemeClr val="bg1"/>
                </a:solidFill>
                <a:ea typeface="+mj-ea"/>
              </a:rPr>
              <a:t>PRECEDE</a:t>
            </a:r>
            <a:endParaRPr lang="en-US" sz="2400" dirty="0" smtClean="0">
              <a:solidFill>
                <a:schemeClr val="bg1"/>
              </a:solidFill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849261"/>
            <a:ext cx="8458200" cy="38100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600" i="1" dirty="0" smtClean="0">
                <a:latin typeface="Calibri" charset="0"/>
              </a:rPr>
              <a:t>Predisposing, Reinforcing and Enabling Constructs in Educational Diagnosis and Evaluation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latin typeface="Calibri" charset="0"/>
              </a:rPr>
              <a:t>Predisposing: </a:t>
            </a:r>
          </a:p>
          <a:p>
            <a:pPr lvl="1">
              <a:spcBef>
                <a:spcPts val="600"/>
              </a:spcBef>
            </a:pPr>
            <a:r>
              <a:rPr lang="en-US" sz="1400" dirty="0" smtClean="0">
                <a:latin typeface="Calibri" charset="0"/>
              </a:rPr>
              <a:t>Knowledge or information that inclines or influences a person to a particular behavior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latin typeface="Calibri" charset="0"/>
              </a:rPr>
              <a:t>Enabling: </a:t>
            </a:r>
          </a:p>
          <a:p>
            <a:pPr lvl="1">
              <a:spcBef>
                <a:spcPts val="600"/>
              </a:spcBef>
            </a:pPr>
            <a:r>
              <a:rPr lang="en-US" sz="1400" dirty="0" smtClean="0">
                <a:latin typeface="Calibri" charset="0"/>
              </a:rPr>
              <a:t>Materials or skills that facilitate the desired behavior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latin typeface="Calibri" charset="0"/>
              </a:rPr>
              <a:t>Reinforcing:</a:t>
            </a:r>
          </a:p>
          <a:p>
            <a:pPr lvl="1">
              <a:spcBef>
                <a:spcPts val="600"/>
              </a:spcBef>
            </a:pPr>
            <a:r>
              <a:rPr lang="en-US" sz="1400" dirty="0" smtClean="0">
                <a:latin typeface="Calibri" charset="0"/>
              </a:rPr>
              <a:t>Anticipated rewards to consequences of behavior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latin typeface="Calibri" charset="0"/>
              </a:rPr>
              <a:t>A “theory” in that PRECEDE makes a causal claim: </a:t>
            </a:r>
          </a:p>
          <a:p>
            <a:pPr lvl="1">
              <a:spcBef>
                <a:spcPts val="600"/>
              </a:spcBef>
            </a:pPr>
            <a:r>
              <a:rPr lang="en-US" sz="1400" dirty="0" smtClean="0">
                <a:latin typeface="Calibri" charset="0"/>
              </a:rPr>
              <a:t>interventions that make use of these three domains are more effective</a:t>
            </a:r>
          </a:p>
          <a:p>
            <a:pPr lvl="2">
              <a:spcBef>
                <a:spcPts val="600"/>
              </a:spcBef>
            </a:pPr>
            <a:r>
              <a:rPr lang="en-US" sz="1400" dirty="0" smtClean="0"/>
              <a:t>Davis, David A., et al. "Evidence for the effectiveness of CME: a review of 50 randomized controlled trials." </a:t>
            </a:r>
            <a:r>
              <a:rPr lang="en-US" sz="1400" i="1" dirty="0" smtClean="0"/>
              <a:t>Jama</a:t>
            </a:r>
            <a:r>
              <a:rPr lang="en-US" sz="1400" dirty="0" smtClean="0"/>
              <a:t> 268.9 (1992): 1111-1117</a:t>
            </a:r>
            <a:endParaRPr lang="en-US" sz="1400" dirty="0" smtClean="0">
              <a:latin typeface="Calibri" charset="0"/>
            </a:endParaRPr>
          </a:p>
          <a:p>
            <a:pPr lvl="1">
              <a:spcBef>
                <a:spcPts val="600"/>
              </a:spcBef>
            </a:pPr>
            <a:r>
              <a:rPr lang="en-US" sz="1400" dirty="0" smtClean="0">
                <a:latin typeface="Calibri" charset="0"/>
              </a:rPr>
              <a:t>A way of delivering a “sufficient cause” </a:t>
            </a:r>
            <a:endParaRPr lang="en-US" sz="1400" dirty="0" smtClean="0">
              <a:latin typeface="Calibri" charset="0"/>
            </a:endParaRPr>
          </a:p>
          <a:p>
            <a:pPr lvl="1">
              <a:spcBef>
                <a:spcPts val="600"/>
              </a:spcBef>
            </a:pPr>
            <a:endParaRPr lang="en-US" sz="1600" dirty="0">
              <a:latin typeface="Calibri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19600" y="462915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/>
              <a:t>.</a:t>
            </a:r>
            <a:endParaRPr lang="en-US" sz="1100" dirty="0"/>
          </a:p>
        </p:txBody>
      </p:sp>
      <p:sp>
        <p:nvSpPr>
          <p:cNvPr id="5" name="Rectangle 4"/>
          <p:cNvSpPr/>
          <p:nvPr/>
        </p:nvSpPr>
        <p:spPr>
          <a:xfrm>
            <a:off x="1916823" y="4763244"/>
            <a:ext cx="724749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Green, Lawrence W., and Marshall W. </a:t>
            </a:r>
            <a:r>
              <a:rPr lang="en-US" sz="1100" dirty="0" err="1"/>
              <a:t>Kreuter</a:t>
            </a:r>
            <a:r>
              <a:rPr lang="en-US" sz="1100" dirty="0"/>
              <a:t>. "Health program planning: An educational and ecological approach." (2005).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343453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4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71550"/>
          </a:xfrm>
          <a:solidFill>
            <a:schemeClr val="tx2"/>
          </a:solidFill>
        </p:spPr>
        <p:txBody>
          <a:bodyPr lIns="91399" tIns="45699" rIns="91399" bIns="45699">
            <a:normAutofit fontScale="90000"/>
          </a:bodyPr>
          <a:lstStyle/>
          <a:p>
            <a:pPr defTabSz="1566863" eaLnBrk="1" hangingPunct="1"/>
            <a:r>
              <a:rPr lang="en-US" sz="3200" b="1">
                <a:solidFill>
                  <a:schemeClr val="bg1"/>
                </a:solidFill>
                <a:latin typeface="Calibri" charset="0"/>
                <a:cs typeface="Arial" charset="0"/>
              </a:rPr>
              <a:t>Delays in Antiretroviral Therapy Initiation among ART Eligible Patients</a:t>
            </a:r>
          </a:p>
        </p:txBody>
      </p:sp>
      <p:pic>
        <p:nvPicPr>
          <p:cNvPr id="6147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531938"/>
            <a:ext cx="4360862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1168400" y="3155950"/>
            <a:ext cx="2108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1800" b="1">
                <a:latin typeface="Arial" charset="0"/>
              </a:rPr>
              <a:t>Median </a:t>
            </a:r>
            <a:r>
              <a:rPr lang="en-US" sz="2000" b="1">
                <a:latin typeface="Arial" charset="0"/>
              </a:rPr>
              <a:t>68% </a:t>
            </a:r>
          </a:p>
          <a:p>
            <a:pPr algn="ctr"/>
            <a:r>
              <a:rPr lang="en-US" sz="1200" b="1">
                <a:latin typeface="Arial" charset="0"/>
              </a:rPr>
              <a:t>(range 14%–84%) 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276600" y="1528763"/>
            <a:ext cx="0" cy="26431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Content Placeholder 2"/>
          <p:cNvSpPr txBox="1">
            <a:spLocks/>
          </p:cNvSpPr>
          <p:nvPr/>
        </p:nvSpPr>
        <p:spPr bwMode="auto">
          <a:xfrm>
            <a:off x="4495800" y="1371600"/>
            <a:ext cx="4648200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1600" b="1"/>
              <a:t>Providers 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1600" b="1"/>
              <a:t>Perception that </a:t>
            </a:r>
            <a:r>
              <a:rPr lang="en-US" sz="1600" b="1" i="1"/>
              <a:t>“ART is not an emergency”  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1600" b="1"/>
              <a:t>Slow diffusion of new research </a:t>
            </a:r>
            <a:r>
              <a:rPr lang="en-US" sz="1200" b="1"/>
              <a:t>(Zolopa PLoS One 2009, Havlir NEJM 2011)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1600" b="1"/>
              <a:t>Unaware of loss to follow-up between eligibility and initiation 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1600" b="1"/>
              <a:t>Structural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1600" b="1"/>
              <a:t>Overnight CD4 processing - failure to return for second visit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1600" b="1"/>
              <a:t>Organizational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1600" b="1"/>
              <a:t>Standard three pre-ART adherence and “treatment supporters</a:t>
            </a:r>
            <a:r>
              <a:rPr lang="en-US" sz="1600"/>
              <a:t>”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1600"/>
          </a:p>
        </p:txBody>
      </p:sp>
      <p:sp>
        <p:nvSpPr>
          <p:cNvPr id="6151" name="TextBox 1"/>
          <p:cNvSpPr txBox="1">
            <a:spLocks noChangeArrowheads="1"/>
          </p:cNvSpPr>
          <p:nvPr/>
        </p:nvSpPr>
        <p:spPr bwMode="auto">
          <a:xfrm>
            <a:off x="0" y="993775"/>
            <a:ext cx="4352925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1800" b="1">
                <a:latin typeface="Arial" charset="0"/>
              </a:rPr>
              <a:t>ART Initiation among Eligible Patients</a:t>
            </a:r>
            <a:endParaRPr lang="en-US" sz="1100">
              <a:latin typeface="Arial" charset="0"/>
            </a:endParaRPr>
          </a:p>
          <a:p>
            <a:pPr algn="ctr"/>
            <a:r>
              <a:rPr lang="en-US" sz="1100">
                <a:latin typeface="Arial" charset="0"/>
              </a:rPr>
              <a:t>Fox  and Rosen PLoS Medicine 2011</a:t>
            </a:r>
            <a:endParaRPr lang="en-US" sz="1800">
              <a:latin typeface="Arial" charset="0"/>
            </a:endParaRPr>
          </a:p>
        </p:txBody>
      </p:sp>
      <p:sp>
        <p:nvSpPr>
          <p:cNvPr id="6152" name="TextBox 15"/>
          <p:cNvSpPr txBox="1">
            <a:spLocks noChangeArrowheads="1"/>
          </p:cNvSpPr>
          <p:nvPr/>
        </p:nvSpPr>
        <p:spPr bwMode="auto">
          <a:xfrm>
            <a:off x="4648200" y="1016000"/>
            <a:ext cx="3984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1800" b="1">
                <a:latin typeface="Arial" charset="0"/>
              </a:rPr>
              <a:t>Systems Barriers to ART Initiation </a:t>
            </a:r>
            <a:endParaRPr lang="en-US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17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>
          <a:xfrm>
            <a:off x="53975" y="53975"/>
            <a:ext cx="8982075" cy="688975"/>
          </a:xfrm>
          <a:solidFill>
            <a:schemeClr val="tx2"/>
          </a:solidFill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sz="3600" b="1" dirty="0" smtClean="0">
                <a:solidFill>
                  <a:schemeClr val="bg1"/>
                </a:solidFill>
                <a:latin typeface="Calibri" charset="0"/>
              </a:rPr>
              <a:t>Intervention Based on PRECEDE </a:t>
            </a:r>
            <a:r>
              <a:rPr lang="en-US" sz="3600" b="1" dirty="0">
                <a:solidFill>
                  <a:schemeClr val="bg1"/>
                </a:solidFill>
                <a:latin typeface="Calibri" charset="0"/>
              </a:rPr>
              <a:t>Framework</a:t>
            </a:r>
            <a:endParaRPr lang="en-US" sz="2400" b="1" i="1" dirty="0">
              <a:solidFill>
                <a:schemeClr val="bg1"/>
              </a:solidFill>
              <a:latin typeface="Calibri" charset="0"/>
            </a:endParaRPr>
          </a:p>
        </p:txBody>
      </p:sp>
      <p:grpSp>
        <p:nvGrpSpPr>
          <p:cNvPr id="8195" name="Group 133"/>
          <p:cNvGrpSpPr>
            <a:grpSpLocks/>
          </p:cNvGrpSpPr>
          <p:nvPr/>
        </p:nvGrpSpPr>
        <p:grpSpPr bwMode="auto">
          <a:xfrm>
            <a:off x="26988" y="971550"/>
            <a:ext cx="9063037" cy="4057650"/>
            <a:chOff x="0" y="0"/>
            <a:chExt cx="6496050" cy="3952875"/>
          </a:xfrm>
        </p:grpSpPr>
        <p:sp>
          <p:nvSpPr>
            <p:cNvPr id="135" name="Rectangle 134"/>
            <p:cNvSpPr/>
            <p:nvPr/>
          </p:nvSpPr>
          <p:spPr>
            <a:xfrm>
              <a:off x="9103" y="0"/>
              <a:ext cx="1714757" cy="457766"/>
            </a:xfrm>
            <a:prstGeom prst="rect">
              <a:avLst/>
            </a:prstGeom>
            <a:solidFill>
              <a:srgbClr val="1F497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US" sz="1600" b="1">
                  <a:solidFill>
                    <a:srgbClr val="FFFFFF"/>
                  </a:solidFill>
                  <a:ea typeface="Calibri"/>
                  <a:cs typeface="Times New Roman"/>
                </a:rPr>
                <a:t>BARRIERS</a:t>
              </a:r>
              <a:endParaRPr lang="en-US" sz="1600">
                <a:ea typeface="Calibri"/>
                <a:cs typeface="Times New Roman"/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0" y="827382"/>
              <a:ext cx="1714757" cy="459312"/>
            </a:xfrm>
            <a:prstGeom prst="rect">
              <a:avLst/>
            </a:prstGeom>
            <a:solidFill>
              <a:srgbClr val="1F497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US" sz="1600" b="1">
                  <a:solidFill>
                    <a:srgbClr val="FFFFFF"/>
                  </a:solidFill>
                  <a:ea typeface="Calibri"/>
                  <a:cs typeface="Times New Roman"/>
                </a:rPr>
                <a:t>Provider knowledge and beliefs</a:t>
              </a:r>
              <a:endParaRPr lang="en-US" sz="1600">
                <a:ea typeface="Calibri"/>
                <a:cs typeface="Times New Roman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2695575" y="828675"/>
              <a:ext cx="1190625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US" sz="1400">
                  <a:ln w="3175" cap="rnd" cmpd="sng" algn="ctr">
                    <a:solidFill>
                      <a:srgbClr val="000000"/>
                    </a:solidFill>
                    <a:prstDash val="solid"/>
                    <a:bevel/>
                  </a:ln>
                  <a:solidFill>
                    <a:srgbClr val="000000"/>
                  </a:solidFill>
                  <a:ea typeface="Calibri"/>
                  <a:cs typeface="Times New Roman"/>
                </a:rPr>
                <a:t>Predisposing</a:t>
              </a:r>
              <a:endParaRPr lang="en-US" sz="1400">
                <a:ea typeface="Calibri"/>
                <a:cs typeface="Times New Roman"/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2705100" y="1971675"/>
              <a:ext cx="1181100" cy="5619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US" sz="1400">
                  <a:ln w="3175" cap="rnd" cmpd="sng" algn="ctr">
                    <a:solidFill>
                      <a:srgbClr val="000000"/>
                    </a:solidFill>
                    <a:prstDash val="solid"/>
                    <a:bevel/>
                  </a:ln>
                  <a:solidFill>
                    <a:srgbClr val="000000"/>
                  </a:solidFill>
                  <a:ea typeface="Calibri"/>
                  <a:cs typeface="Times New Roman"/>
                </a:rPr>
                <a:t>Enabling</a:t>
              </a:r>
              <a:endParaRPr lang="en-US" sz="1400">
                <a:ea typeface="Calibri"/>
                <a:cs typeface="Times New Roman"/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2705100" y="3495675"/>
              <a:ext cx="11811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US" sz="1400">
                  <a:ln w="3175" cap="rnd" cmpd="sng" algn="ctr">
                    <a:solidFill>
                      <a:srgbClr val="000000"/>
                    </a:solidFill>
                    <a:prstDash val="solid"/>
                    <a:bevel/>
                  </a:ln>
                  <a:solidFill>
                    <a:srgbClr val="000000"/>
                  </a:solidFill>
                  <a:ea typeface="Calibri"/>
                  <a:cs typeface="Times New Roman"/>
                </a:rPr>
                <a:t>Reinforcing</a:t>
              </a:r>
              <a:endParaRPr lang="en-US" sz="1400">
                <a:ea typeface="Calibri"/>
                <a:cs typeface="Times New Roman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0" y="3495109"/>
              <a:ext cx="1723860" cy="457766"/>
            </a:xfrm>
            <a:prstGeom prst="rect">
              <a:avLst/>
            </a:prstGeom>
            <a:solidFill>
              <a:srgbClr val="1F497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US" sz="1600" b="1">
                  <a:solidFill>
                    <a:srgbClr val="FFFFFF"/>
                  </a:solidFill>
                  <a:ea typeface="Calibri"/>
                  <a:cs typeface="Times New Roman"/>
                </a:rPr>
                <a:t>Provider motivation</a:t>
              </a:r>
              <a:endParaRPr lang="en-US" sz="1600">
                <a:ea typeface="Calibri"/>
                <a:cs typeface="Times New Roman"/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9103" y="2418739"/>
              <a:ext cx="1714757" cy="742324"/>
            </a:xfrm>
            <a:prstGeom prst="rect">
              <a:avLst/>
            </a:prstGeom>
            <a:solidFill>
              <a:srgbClr val="1F497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US" sz="1600" b="1" dirty="0">
                  <a:solidFill>
                    <a:srgbClr val="FFFFFF"/>
                  </a:solidFill>
                  <a:ea typeface="Calibri"/>
                  <a:cs typeface="Times New Roman"/>
                </a:rPr>
                <a:t>Multiple visits (overnight CD4 processing)</a:t>
              </a:r>
              <a:endParaRPr lang="en-US" sz="1600" dirty="0">
                <a:ea typeface="Calibri"/>
                <a:cs typeface="Times New Roman"/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19343" y="1578985"/>
              <a:ext cx="1714757" cy="654172"/>
            </a:xfrm>
            <a:prstGeom prst="rect">
              <a:avLst/>
            </a:prstGeom>
            <a:solidFill>
              <a:srgbClr val="1F497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US" sz="1600" b="1" dirty="0">
                  <a:solidFill>
                    <a:srgbClr val="FFFFFF"/>
                  </a:solidFill>
                  <a:ea typeface="Calibri"/>
                  <a:cs typeface="Times New Roman"/>
                </a:rPr>
                <a:t>Multiple pre-therapy counseling visits standard</a:t>
              </a:r>
              <a:endParaRPr lang="en-US" sz="1600" dirty="0">
                <a:ea typeface="Calibri"/>
                <a:cs typeface="Times New Roman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2686050" y="0"/>
              <a:ext cx="120015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US" sz="1400">
                  <a:ln w="3175" cap="rnd" cmpd="sng" algn="ctr">
                    <a:solidFill>
                      <a:srgbClr val="000000"/>
                    </a:solidFill>
                    <a:prstDash val="solid"/>
                    <a:bevel/>
                  </a:ln>
                  <a:solidFill>
                    <a:srgbClr val="000000"/>
                  </a:solidFill>
                  <a:ea typeface="Calibri"/>
                  <a:cs typeface="Times New Roman"/>
                </a:rPr>
                <a:t>PRECEDE DIMENSIONS</a:t>
              </a:r>
              <a:endParaRPr lang="en-US" sz="1400">
                <a:ea typeface="Calibri"/>
                <a:cs typeface="Times New Roman"/>
              </a:endParaRP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4839324" y="3495109"/>
              <a:ext cx="1618039" cy="4577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US" sz="1600" b="1">
                  <a:ea typeface="Calibri"/>
                  <a:cs typeface="Times New Roman"/>
                </a:rPr>
                <a:t>Feedback to clinics</a:t>
              </a:r>
              <a:endParaRPr lang="en-US" sz="1600">
                <a:ea typeface="Calibri"/>
                <a:cs typeface="Times New Roman"/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4829084" y="2591948"/>
              <a:ext cx="1657864" cy="3603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US" sz="1600" b="1">
                  <a:ea typeface="Calibri"/>
                  <a:cs typeface="Times New Roman"/>
                </a:rPr>
                <a:t>PIMA</a:t>
              </a:r>
              <a:endParaRPr lang="en-US" sz="1600">
                <a:ea typeface="Calibri"/>
                <a:cs typeface="Times New Roman"/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4857530" y="1742915"/>
              <a:ext cx="1599833" cy="4577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US" sz="1600" b="1">
                  <a:ea typeface="Calibri"/>
                  <a:cs typeface="Times New Roman"/>
                </a:rPr>
                <a:t>Revised counseling protocol</a:t>
              </a:r>
              <a:endParaRPr lang="en-US" sz="1600">
                <a:ea typeface="Calibri"/>
                <a:cs typeface="Times New Roman"/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4847289" y="827382"/>
              <a:ext cx="1648761" cy="6294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US" sz="1600" b="1" dirty="0">
                  <a:ea typeface="Calibri"/>
                  <a:cs typeface="Times New Roman"/>
                </a:rPr>
                <a:t>Opinion leader led teaching and coaching</a:t>
              </a:r>
              <a:endParaRPr lang="en-US" sz="1600" dirty="0">
                <a:ea typeface="Calibri"/>
                <a:cs typeface="Times New Roman"/>
              </a:endParaRP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4829084" y="0"/>
              <a:ext cx="1657864" cy="4577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b="1">
                  <a:solidFill>
                    <a:srgbClr val="FFFFFF"/>
                  </a:solidFill>
                  <a:latin typeface="Calibri" charset="0"/>
                  <a:ea typeface="Calibri" charset="0"/>
                  <a:cs typeface="Times New Roman" charset="0"/>
                </a:rPr>
                <a:t>THEORY – BASED INTERVENTIONS</a:t>
              </a:r>
              <a:endParaRPr lang="en-US" sz="1600">
                <a:solidFill>
                  <a:srgbClr val="FFFFFF"/>
                </a:solidFill>
                <a:latin typeface="Calibri" charset="0"/>
                <a:ea typeface="Calibri" charset="0"/>
                <a:cs typeface="Times New Roman" charset="0"/>
              </a:endParaRPr>
            </a:p>
          </p:txBody>
        </p:sp>
        <p:grpSp>
          <p:nvGrpSpPr>
            <p:cNvPr id="8210" name="Group 148"/>
            <p:cNvGrpSpPr>
              <a:grpSpLocks/>
            </p:cNvGrpSpPr>
            <p:nvPr/>
          </p:nvGrpSpPr>
          <p:grpSpPr bwMode="auto">
            <a:xfrm>
              <a:off x="1714500" y="3695700"/>
              <a:ext cx="975995" cy="74930"/>
              <a:chOff x="0" y="0"/>
              <a:chExt cx="1214120" cy="74930"/>
            </a:xfrm>
          </p:grpSpPr>
          <p:cxnSp>
            <p:nvCxnSpPr>
              <p:cNvPr id="171" name="Straight Connector 170"/>
              <p:cNvCxnSpPr/>
              <p:nvPr/>
            </p:nvCxnSpPr>
            <p:spPr>
              <a:xfrm>
                <a:off x="319" y="42211"/>
                <a:ext cx="106585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2" name="Isosceles Triangle 171"/>
              <p:cNvSpPr/>
              <p:nvPr/>
            </p:nvSpPr>
            <p:spPr>
              <a:xfrm rot="5400000">
                <a:off x="1106203" y="-33911"/>
                <a:ext cx="74232" cy="142963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2400"/>
              </a:p>
            </p:txBody>
          </p:sp>
        </p:grpSp>
        <p:grpSp>
          <p:nvGrpSpPr>
            <p:cNvPr id="8211" name="Group 149"/>
            <p:cNvGrpSpPr>
              <a:grpSpLocks/>
            </p:cNvGrpSpPr>
            <p:nvPr/>
          </p:nvGrpSpPr>
          <p:grpSpPr bwMode="auto">
            <a:xfrm rot="20381852" flipV="1">
              <a:off x="1699948" y="2511662"/>
              <a:ext cx="1016257" cy="69593"/>
              <a:chOff x="-4518" y="-5955"/>
              <a:chExt cx="1188876" cy="69593"/>
            </a:xfrm>
          </p:grpSpPr>
          <p:cxnSp>
            <p:nvCxnSpPr>
              <p:cNvPr id="169" name="Straight Connector 168"/>
              <p:cNvCxnSpPr/>
              <p:nvPr/>
            </p:nvCxnSpPr>
            <p:spPr>
              <a:xfrm>
                <a:off x="-4545" y="55097"/>
                <a:ext cx="106357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Isosceles Triangle 169"/>
              <p:cNvSpPr/>
              <p:nvPr/>
            </p:nvSpPr>
            <p:spPr>
              <a:xfrm rot="5400000">
                <a:off x="1077477" y="-37546"/>
                <a:ext cx="69592" cy="142431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2400"/>
              </a:p>
            </p:txBody>
          </p:sp>
        </p:grpSp>
        <p:grpSp>
          <p:nvGrpSpPr>
            <p:cNvPr id="8212" name="Group 150"/>
            <p:cNvGrpSpPr>
              <a:grpSpLocks/>
            </p:cNvGrpSpPr>
            <p:nvPr/>
          </p:nvGrpSpPr>
          <p:grpSpPr bwMode="auto">
            <a:xfrm>
              <a:off x="1714500" y="1057275"/>
              <a:ext cx="975995" cy="74930"/>
              <a:chOff x="0" y="0"/>
              <a:chExt cx="1214120" cy="74930"/>
            </a:xfrm>
          </p:grpSpPr>
          <p:cxnSp>
            <p:nvCxnSpPr>
              <p:cNvPr id="167" name="Straight Connector 166"/>
              <p:cNvCxnSpPr/>
              <p:nvPr/>
            </p:nvCxnSpPr>
            <p:spPr>
              <a:xfrm>
                <a:off x="319" y="42293"/>
                <a:ext cx="106585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8" name="Isosceles Triangle 167"/>
              <p:cNvSpPr/>
              <p:nvPr/>
            </p:nvSpPr>
            <p:spPr>
              <a:xfrm rot="5400000">
                <a:off x="1106203" y="-33829"/>
                <a:ext cx="74232" cy="142963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2400"/>
              </a:p>
            </p:txBody>
          </p:sp>
        </p:grpSp>
        <p:grpSp>
          <p:nvGrpSpPr>
            <p:cNvPr id="8213" name="Group 151"/>
            <p:cNvGrpSpPr>
              <a:grpSpLocks/>
            </p:cNvGrpSpPr>
            <p:nvPr/>
          </p:nvGrpSpPr>
          <p:grpSpPr bwMode="auto">
            <a:xfrm>
              <a:off x="3886200" y="1019175"/>
              <a:ext cx="937895" cy="74930"/>
              <a:chOff x="0" y="0"/>
              <a:chExt cx="1214120" cy="74930"/>
            </a:xfrm>
          </p:grpSpPr>
          <p:cxnSp>
            <p:nvCxnSpPr>
              <p:cNvPr id="165" name="Straight Connector 164"/>
              <p:cNvCxnSpPr/>
              <p:nvPr/>
            </p:nvCxnSpPr>
            <p:spPr>
              <a:xfrm>
                <a:off x="-523" y="41730"/>
                <a:ext cx="106791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6" name="Isosceles Triangle 165"/>
              <p:cNvSpPr/>
              <p:nvPr/>
            </p:nvSpPr>
            <p:spPr>
              <a:xfrm rot="5400000">
                <a:off x="1104657" y="-34349"/>
                <a:ext cx="74232" cy="142879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2400"/>
              </a:p>
            </p:txBody>
          </p:sp>
        </p:grpSp>
        <p:grpSp>
          <p:nvGrpSpPr>
            <p:cNvPr id="8214" name="Group 152"/>
            <p:cNvGrpSpPr>
              <a:grpSpLocks/>
            </p:cNvGrpSpPr>
            <p:nvPr/>
          </p:nvGrpSpPr>
          <p:grpSpPr bwMode="auto">
            <a:xfrm rot="1059022">
              <a:off x="1710802" y="2028251"/>
              <a:ext cx="1006633" cy="74930"/>
              <a:chOff x="0" y="0"/>
              <a:chExt cx="1214120" cy="74930"/>
            </a:xfrm>
          </p:grpSpPr>
          <p:cxnSp>
            <p:nvCxnSpPr>
              <p:cNvPr id="163" name="Straight Connector 162"/>
              <p:cNvCxnSpPr/>
              <p:nvPr/>
            </p:nvCxnSpPr>
            <p:spPr>
              <a:xfrm>
                <a:off x="-3625" y="36928"/>
                <a:ext cx="104576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4" name="Isosceles Triangle 163"/>
              <p:cNvSpPr/>
              <p:nvPr/>
            </p:nvSpPr>
            <p:spPr>
              <a:xfrm rot="5400000">
                <a:off x="1086316" y="-34340"/>
                <a:ext cx="63406" cy="139985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2400"/>
              </a:p>
            </p:txBody>
          </p:sp>
        </p:grpSp>
        <p:grpSp>
          <p:nvGrpSpPr>
            <p:cNvPr id="8215" name="Group 153"/>
            <p:cNvGrpSpPr>
              <a:grpSpLocks/>
            </p:cNvGrpSpPr>
            <p:nvPr/>
          </p:nvGrpSpPr>
          <p:grpSpPr bwMode="auto">
            <a:xfrm rot="20712446" flipV="1">
              <a:off x="3882500" y="1952084"/>
              <a:ext cx="941717" cy="278398"/>
              <a:chOff x="30862" y="-78921"/>
              <a:chExt cx="1164470" cy="278398"/>
            </a:xfrm>
          </p:grpSpPr>
          <p:cxnSp>
            <p:nvCxnSpPr>
              <p:cNvPr id="161" name="Straight Connector 160"/>
              <p:cNvCxnSpPr>
                <a:stCxn id="138" idx="3"/>
              </p:cNvCxnSpPr>
              <p:nvPr/>
            </p:nvCxnSpPr>
            <p:spPr>
              <a:xfrm rot="20712446">
                <a:off x="29154" y="-73988"/>
                <a:ext cx="1004605" cy="27837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2" name="Isosceles Triangle 161"/>
              <p:cNvSpPr/>
              <p:nvPr/>
            </p:nvSpPr>
            <p:spPr>
              <a:xfrm rot="5400000">
                <a:off x="1081242" y="-13761"/>
                <a:ext cx="80418" cy="144922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2400"/>
              </a:p>
            </p:txBody>
          </p:sp>
        </p:grpSp>
        <p:grpSp>
          <p:nvGrpSpPr>
            <p:cNvPr id="8216" name="Group 154"/>
            <p:cNvGrpSpPr>
              <a:grpSpLocks/>
            </p:cNvGrpSpPr>
            <p:nvPr/>
          </p:nvGrpSpPr>
          <p:grpSpPr bwMode="auto">
            <a:xfrm rot="1674013" flipV="1">
              <a:off x="3875694" y="2307745"/>
              <a:ext cx="1009621" cy="577086"/>
              <a:chOff x="69103" y="-249122"/>
              <a:chExt cx="1125352" cy="577086"/>
            </a:xfrm>
          </p:grpSpPr>
          <p:cxnSp>
            <p:nvCxnSpPr>
              <p:cNvPr id="159" name="Straight Connector 158"/>
              <p:cNvCxnSpPr>
                <a:stCxn id="138" idx="3"/>
              </p:cNvCxnSpPr>
              <p:nvPr/>
            </p:nvCxnSpPr>
            <p:spPr>
              <a:xfrm rot="1674013" flipV="1">
                <a:off x="66273" y="-246848"/>
                <a:ext cx="919512" cy="57530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0" name="Isosceles Triangle 159"/>
              <p:cNvSpPr/>
              <p:nvPr/>
            </p:nvSpPr>
            <p:spPr>
              <a:xfrm rot="5400000">
                <a:off x="1086937" y="-26849"/>
                <a:ext cx="64953" cy="142049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2400"/>
              </a:p>
            </p:txBody>
          </p:sp>
        </p:grpSp>
        <p:grpSp>
          <p:nvGrpSpPr>
            <p:cNvPr id="8217" name="Group 155"/>
            <p:cNvGrpSpPr>
              <a:grpSpLocks/>
            </p:cNvGrpSpPr>
            <p:nvPr/>
          </p:nvGrpSpPr>
          <p:grpSpPr bwMode="auto">
            <a:xfrm>
              <a:off x="3886200" y="3695700"/>
              <a:ext cx="937895" cy="74930"/>
              <a:chOff x="0" y="0"/>
              <a:chExt cx="1214120" cy="74930"/>
            </a:xfrm>
          </p:grpSpPr>
          <p:cxnSp>
            <p:nvCxnSpPr>
              <p:cNvPr id="157" name="Straight Connector 156"/>
              <p:cNvCxnSpPr/>
              <p:nvPr/>
            </p:nvCxnSpPr>
            <p:spPr>
              <a:xfrm>
                <a:off x="-523" y="42211"/>
                <a:ext cx="106791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" name="Isosceles Triangle 157"/>
              <p:cNvSpPr/>
              <p:nvPr/>
            </p:nvSpPr>
            <p:spPr>
              <a:xfrm rot="5400000">
                <a:off x="1104657" y="-33869"/>
                <a:ext cx="74232" cy="142879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1345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6971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Conclusions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9150"/>
            <a:ext cx="4267200" cy="3943349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Frameworks and theories can help to systematically 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Quantify the gap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Sharpen analysis of the gap 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Identify interventions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Theories and frameworks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Connect your work to larger discourse - science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 smtClean="0"/>
              <a:t>Intersection with diverse traditions – economics, political science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err="1" smtClean="0"/>
              <a:t>Thaler</a:t>
            </a:r>
            <a:r>
              <a:rPr lang="en-US" dirty="0" smtClean="0"/>
              <a:t> and </a:t>
            </a:r>
            <a:r>
              <a:rPr lang="en-US" dirty="0" err="1" smtClean="0"/>
              <a:t>Sunstein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err="1"/>
              <a:t>Kahneman</a:t>
            </a:r>
            <a:r>
              <a:rPr lang="en-US" dirty="0"/>
              <a:t> and </a:t>
            </a:r>
            <a:r>
              <a:rPr lang="en-US" dirty="0" err="1"/>
              <a:t>Taversky</a:t>
            </a:r>
            <a:r>
              <a:rPr lang="en-US" dirty="0"/>
              <a:t>  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 err="1"/>
              <a:t>Sendhil</a:t>
            </a:r>
            <a:r>
              <a:rPr lang="en-US" dirty="0"/>
              <a:t> Mullainathan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US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790030"/>
            <a:ext cx="3657600" cy="429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616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419600" y="590550"/>
            <a:ext cx="4753099" cy="385167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200" dirty="0" smtClean="0"/>
              <a:t>Gap: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1200" dirty="0" smtClean="0"/>
              <a:t>500,000 </a:t>
            </a:r>
            <a:r>
              <a:rPr lang="en-US" sz="1200" dirty="0" smtClean="0"/>
              <a:t>women </a:t>
            </a:r>
            <a:r>
              <a:rPr lang="en-US" sz="1200" dirty="0" smtClean="0"/>
              <a:t>in the US experience </a:t>
            </a:r>
            <a:r>
              <a:rPr lang="en-US" sz="1200" dirty="0" err="1" smtClean="0"/>
              <a:t>peri</a:t>
            </a:r>
            <a:r>
              <a:rPr lang="en-US" sz="1200" dirty="0" smtClean="0"/>
              <a:t>-partum depression each year.  </a:t>
            </a:r>
            <a:r>
              <a:rPr lang="en-US" sz="1200" dirty="0" smtClean="0"/>
              <a:t>Even though effective treatment exists, </a:t>
            </a:r>
            <a:r>
              <a:rPr lang="en-US" sz="1200" dirty="0" smtClean="0"/>
              <a:t>the CDC estimates that only 10% ever </a:t>
            </a:r>
            <a:r>
              <a:rPr lang="en-US" sz="1200" dirty="0" smtClean="0"/>
              <a:t>receive treatment.  As a result, uncontrolled depression leads to X, Y and Z in maternal and child outcomes.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200" dirty="0" smtClean="0">
                <a:solidFill>
                  <a:srgbClr val="FF0000"/>
                </a:solidFill>
              </a:rPr>
              <a:t>Gap analysis: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1200" dirty="0" smtClean="0">
                <a:solidFill>
                  <a:srgbClr val="FF0000"/>
                </a:solidFill>
              </a:rPr>
              <a:t>Existing data suggest only </a:t>
            </a:r>
            <a:r>
              <a:rPr lang="en-US" sz="1200" dirty="0" smtClean="0">
                <a:solidFill>
                  <a:srgbClr val="FF0000"/>
                </a:solidFill>
              </a:rPr>
              <a:t>12% of women who are </a:t>
            </a:r>
            <a:r>
              <a:rPr lang="en-US" sz="1200" dirty="0" smtClean="0">
                <a:solidFill>
                  <a:srgbClr val="FF0000"/>
                </a:solidFill>
              </a:rPr>
              <a:t>pregnant are screened, </a:t>
            </a:r>
            <a:r>
              <a:rPr lang="en-US" sz="1200" dirty="0" smtClean="0">
                <a:solidFill>
                  <a:srgbClr val="FF0000"/>
                </a:solidFill>
              </a:rPr>
              <a:t>even though virtually 100% of them visit health care providers during </a:t>
            </a:r>
            <a:r>
              <a:rPr lang="en-US" sz="1200" dirty="0" smtClean="0">
                <a:solidFill>
                  <a:srgbClr val="FF0000"/>
                </a:solidFill>
              </a:rPr>
              <a:t>pregnancy – representing an enormous lost opportunity.  </a:t>
            </a:r>
            <a:r>
              <a:rPr lang="en-US" sz="1200" dirty="0" smtClean="0"/>
              <a:t> </a:t>
            </a:r>
            <a:r>
              <a:rPr lang="en-US" sz="1200" dirty="0" smtClean="0">
                <a:solidFill>
                  <a:srgbClr val="00B050"/>
                </a:solidFill>
              </a:rPr>
              <a:t>Although screening in and of itself may not be sufficient for treatment, diagnosis is always a necessary component and a target for this project.</a:t>
            </a:r>
            <a:r>
              <a:rPr lang="en-US" sz="1200" dirty="0" smtClean="0"/>
              <a:t> 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200" dirty="0" smtClean="0"/>
              <a:t>Intervention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1200" dirty="0" smtClean="0"/>
              <a:t>Existing data shows that doctors providing antenatal care are aware of the need, but do not have self efficacy to respond </a:t>
            </a:r>
            <a:r>
              <a:rPr lang="en-US" sz="1200" dirty="0" smtClean="0"/>
              <a:t>to depression…</a:t>
            </a:r>
            <a:endParaRPr lang="en-US" sz="12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455974"/>
            <a:ext cx="4495800" cy="440875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200" dirty="0" smtClean="0">
                <a:solidFill>
                  <a:srgbClr val="FF0000"/>
                </a:solidFill>
              </a:rPr>
              <a:t>Gap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1200" dirty="0" smtClean="0">
                <a:solidFill>
                  <a:srgbClr val="FF0000"/>
                </a:solidFill>
              </a:rPr>
              <a:t>Even </a:t>
            </a:r>
            <a:r>
              <a:rPr lang="en-US" sz="1200" dirty="0" smtClean="0">
                <a:solidFill>
                  <a:srgbClr val="FF0000"/>
                </a:solidFill>
              </a:rPr>
              <a:t>though screening for depression during pregnancy has been shown to improvement outcomes by X, only 12% of women are screened </a:t>
            </a:r>
            <a:r>
              <a:rPr lang="en-US" sz="1200" dirty="0" smtClean="0"/>
              <a:t>and estimates suggest that as a result 90% of per-partum depression is untreated in the USA.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200" dirty="0" smtClean="0"/>
              <a:t>Analysis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1200" dirty="0" smtClean="0"/>
              <a:t>Existing </a:t>
            </a:r>
            <a:r>
              <a:rPr lang="en-US" sz="1200" dirty="0" smtClean="0"/>
              <a:t>data suggest that even though providers of antenatal care </a:t>
            </a:r>
            <a:r>
              <a:rPr lang="en-US" sz="1200" dirty="0" smtClean="0"/>
              <a:t>have many </a:t>
            </a:r>
            <a:r>
              <a:rPr lang="en-US" sz="1200" dirty="0" err="1" smtClean="0"/>
              <a:t>opportunies</a:t>
            </a:r>
            <a:r>
              <a:rPr lang="en-US" sz="1200" dirty="0" smtClean="0"/>
              <a:t> to intervene and are motivated to address depression</a:t>
            </a:r>
            <a:r>
              <a:rPr lang="en-US" sz="1200" dirty="0" smtClean="0"/>
              <a:t>, they do not feel comfortable with treatment options – including CBT and or anti-depressive medications, and lack perceived self efficacy to engage in depression management.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200" dirty="0" smtClean="0"/>
              <a:t>Intervention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1200" dirty="0" smtClean="0"/>
              <a:t>We </a:t>
            </a:r>
            <a:r>
              <a:rPr lang="en-US" sz="1200" dirty="0" smtClean="0"/>
              <a:t>propose an opinion leader led training – led by a prominent OB GYN rather than a psychiatrist – on the integrating screening and subsequent first step  referrals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52511" y="57150"/>
            <a:ext cx="3214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Strategy A – Focus on Screening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19297"/>
            <a:ext cx="3330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Strategy B – </a:t>
            </a:r>
            <a:r>
              <a:rPr lang="en-US" dirty="0"/>
              <a:t>Make Screening Part </a:t>
            </a:r>
          </a:p>
          <a:p>
            <a:pPr algn="ctr"/>
            <a:r>
              <a:rPr lang="en-US" dirty="0"/>
              <a:t>of a Larger Story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52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9"/>
          <p:cNvGrpSpPr>
            <a:grpSpLocks/>
          </p:cNvGrpSpPr>
          <p:nvPr/>
        </p:nvGrpSpPr>
        <p:grpSpPr bwMode="auto">
          <a:xfrm>
            <a:off x="76200" y="1979612"/>
            <a:ext cx="4800600" cy="2446338"/>
            <a:chOff x="533400" y="1763714"/>
            <a:chExt cx="6400800" cy="4223298"/>
          </a:xfrm>
        </p:grpSpPr>
        <p:pic>
          <p:nvPicPr>
            <p:cNvPr id="308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763714"/>
              <a:ext cx="6400800" cy="3690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5" name="TextBox 3"/>
            <p:cNvSpPr txBox="1">
              <a:spLocks noChangeArrowheads="1"/>
            </p:cNvSpPr>
            <p:nvPr/>
          </p:nvSpPr>
          <p:spPr bwMode="auto">
            <a:xfrm>
              <a:off x="914743" y="5455605"/>
              <a:ext cx="3123911" cy="531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 smtClean="0">
                  <a:solidFill>
                    <a:prstClr val="black"/>
                  </a:solidFill>
                  <a:latin typeface="Calibri" pitchFamily="34" charset="0"/>
                </a:rPr>
                <a:t>Days since ART eligibility</a:t>
              </a:r>
            </a:p>
          </p:txBody>
        </p:sp>
      </p:grpSp>
      <p:sp>
        <p:nvSpPr>
          <p:cNvPr id="3075" name="Rectangle 447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57150"/>
            <a:ext cx="8763000" cy="609600"/>
          </a:xfrm>
          <a:solidFill>
            <a:schemeClr val="tx2"/>
          </a:solidFill>
        </p:spPr>
        <p:txBody>
          <a:bodyPr lIns="91399" tIns="45699" rIns="91399" bIns="45699"/>
          <a:lstStyle/>
          <a:p>
            <a:pPr defTabSz="1566863" eaLnBrk="1" hangingPunct="1"/>
            <a:r>
              <a:rPr lang="en-US" altLang="en-US" sz="3200" b="1" dirty="0" smtClean="0">
                <a:solidFill>
                  <a:schemeClr val="bg1"/>
                </a:solidFill>
                <a:cs typeface="Arial" charset="0"/>
              </a:rPr>
              <a:t>Gap Case Study: Delays in ART Initiation in Africa</a:t>
            </a:r>
          </a:p>
        </p:txBody>
      </p:sp>
      <p:pic>
        <p:nvPicPr>
          <p:cNvPr id="3076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38312"/>
            <a:ext cx="4191000" cy="281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5511800" y="3021012"/>
            <a:ext cx="2108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smtClean="0">
                <a:solidFill>
                  <a:prstClr val="black"/>
                </a:solidFill>
              </a:rPr>
              <a:t>Median of 68% (range 14%–84%) 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7696200" y="1739900"/>
            <a:ext cx="0" cy="21129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9" name="TextBox 12"/>
          <p:cNvSpPr txBox="1">
            <a:spLocks noChangeArrowheads="1"/>
          </p:cNvSpPr>
          <p:nvPr/>
        </p:nvSpPr>
        <p:spPr bwMode="auto">
          <a:xfrm>
            <a:off x="4876800" y="1200150"/>
            <a:ext cx="3581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prstClr val="black"/>
                </a:solidFill>
                <a:latin typeface="Calibri" pitchFamily="34" charset="0"/>
              </a:rPr>
              <a:t>Systematic Review of 14 Studies</a:t>
            </a:r>
            <a:endParaRPr lang="en-US" altLang="en-US" sz="2000" b="1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0" name="TextBox 21"/>
          <p:cNvSpPr txBox="1">
            <a:spLocks noChangeArrowheads="1"/>
          </p:cNvSpPr>
          <p:nvPr/>
        </p:nvSpPr>
        <p:spPr bwMode="auto">
          <a:xfrm>
            <a:off x="533400" y="1223962"/>
            <a:ext cx="3505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prstClr val="black"/>
                </a:solidFill>
                <a:latin typeface="Calibri" pitchFamily="34" charset="0"/>
              </a:rPr>
              <a:t>East Africa IeDEA Consortium</a:t>
            </a:r>
            <a:endParaRPr lang="en-US" altLang="en-US" sz="2000" b="1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081" name="TextBox 15"/>
          <p:cNvSpPr txBox="1">
            <a:spLocks noChangeArrowheads="1"/>
          </p:cNvSpPr>
          <p:nvPr/>
        </p:nvSpPr>
        <p:spPr bwMode="auto">
          <a:xfrm>
            <a:off x="5715000" y="1531937"/>
            <a:ext cx="23733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smtClean="0">
                <a:solidFill>
                  <a:prstClr val="black"/>
                </a:solidFill>
              </a:rPr>
              <a:t>Rosen Fox PLoS Medicine 2011</a:t>
            </a:r>
          </a:p>
        </p:txBody>
      </p:sp>
      <p:sp>
        <p:nvSpPr>
          <p:cNvPr id="3082" name="TextBox 23"/>
          <p:cNvSpPr txBox="1">
            <a:spLocks noChangeArrowheads="1"/>
          </p:cNvSpPr>
          <p:nvPr/>
        </p:nvSpPr>
        <p:spPr bwMode="auto">
          <a:xfrm>
            <a:off x="1828800" y="1624012"/>
            <a:ext cx="13208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100" smtClean="0">
                <a:solidFill>
                  <a:prstClr val="black"/>
                </a:solidFill>
              </a:rPr>
              <a:t>Geng JAIDS 2013</a:t>
            </a:r>
          </a:p>
        </p:txBody>
      </p:sp>
    </p:spTree>
    <p:extLst>
      <p:ext uri="{BB962C8B-B14F-4D97-AF65-F5344CB8AC3E}">
        <p14:creationId xmlns:p14="http://schemas.microsoft.com/office/powerpoint/2010/main" val="73058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79"/>
            <a:ext cx="8229600" cy="841771"/>
          </a:xfrm>
          <a:solidFill>
            <a:schemeClr val="tx2"/>
          </a:solidFill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Gap Case Study: Pre-Exposure Prophylaxis for HIV Prevention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810000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 err="1" smtClean="0"/>
              <a:t>PrEP</a:t>
            </a:r>
            <a:r>
              <a:rPr lang="en-US" dirty="0" smtClean="0"/>
              <a:t> is highly efficacious 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95% if highly adherent,</a:t>
            </a:r>
            <a:r>
              <a:rPr lang="en-US" dirty="0"/>
              <a:t> </a:t>
            </a:r>
            <a:r>
              <a:rPr lang="en-US" dirty="0" smtClean="0"/>
              <a:t>up to 50% with moderate adherence</a:t>
            </a:r>
          </a:p>
          <a:p>
            <a:pPr>
              <a:spcAft>
                <a:spcPts val="600"/>
              </a:spcAft>
            </a:pPr>
            <a:r>
              <a:rPr lang="en-US" dirty="0" err="1" smtClean="0"/>
              <a:t>PrEP</a:t>
            </a:r>
            <a:r>
              <a:rPr lang="en-US" dirty="0" smtClean="0"/>
              <a:t> is underused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1,230,000 persons in US eligible for </a:t>
            </a:r>
            <a:r>
              <a:rPr lang="en-US" dirty="0" err="1" smtClean="0"/>
              <a:t>PrEP</a:t>
            </a:r>
            <a:r>
              <a:rPr lang="en-US" dirty="0" smtClean="0"/>
              <a:t> </a:t>
            </a:r>
            <a:r>
              <a:rPr lang="en-US" sz="1400" dirty="0" smtClean="0"/>
              <a:t>(MMWR 11/27/15)</a:t>
            </a:r>
            <a:endParaRPr lang="en-US" sz="2100" dirty="0" smtClean="0"/>
          </a:p>
          <a:p>
            <a:pPr lvl="1">
              <a:spcAft>
                <a:spcPts val="600"/>
              </a:spcAft>
            </a:pPr>
            <a:r>
              <a:rPr lang="en-US" dirty="0" smtClean="0"/>
              <a:t>25,000 individuals ever on </a:t>
            </a:r>
            <a:r>
              <a:rPr lang="en-US" dirty="0" err="1" smtClean="0"/>
              <a:t>PrEP</a:t>
            </a:r>
            <a:r>
              <a:rPr lang="en-US" dirty="0" smtClean="0"/>
              <a:t> </a:t>
            </a:r>
            <a:r>
              <a:rPr lang="en-US" sz="1400" dirty="0" smtClean="0"/>
              <a:t>(Grant, CROI 2015)</a:t>
            </a:r>
            <a:endParaRPr lang="en-US" sz="2100" dirty="0" smtClean="0"/>
          </a:p>
          <a:p>
            <a:pPr>
              <a:spcAft>
                <a:spcPts val="600"/>
              </a:spcAft>
            </a:pPr>
            <a:r>
              <a:rPr lang="en-US" dirty="0" err="1" smtClean="0"/>
              <a:t>PrEP</a:t>
            </a:r>
            <a:r>
              <a:rPr lang="en-US" dirty="0" smtClean="0"/>
              <a:t> uptake not optimal even in progressive municipalities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SF: 16,089 </a:t>
            </a:r>
            <a:r>
              <a:rPr lang="en-US" dirty="0" err="1" smtClean="0"/>
              <a:t>PrEP</a:t>
            </a:r>
            <a:r>
              <a:rPr lang="en-US" dirty="0" smtClean="0"/>
              <a:t> eligible, 5,059 using </a:t>
            </a:r>
            <a:r>
              <a:rPr lang="en-US" dirty="0"/>
              <a:t> </a:t>
            </a:r>
            <a:r>
              <a:rPr lang="en-US" dirty="0" smtClean="0"/>
              <a:t>- 31% </a:t>
            </a:r>
            <a:r>
              <a:rPr lang="en-US" sz="1700" dirty="0" smtClean="0"/>
              <a:t>(Grant 2015 CROI)</a:t>
            </a:r>
            <a:endParaRPr lang="en-US" dirty="0" smtClean="0"/>
          </a:p>
          <a:p>
            <a:pPr lvl="1">
              <a:spcAft>
                <a:spcPts val="600"/>
              </a:spcAft>
            </a:pPr>
            <a:r>
              <a:rPr lang="en-US" dirty="0" smtClean="0"/>
              <a:t>Seattle:  high risk “ever” use of </a:t>
            </a:r>
            <a:r>
              <a:rPr lang="en-US" dirty="0" err="1" smtClean="0"/>
              <a:t>PrEP</a:t>
            </a:r>
            <a:r>
              <a:rPr lang="en-US" dirty="0" smtClean="0"/>
              <a:t> </a:t>
            </a:r>
            <a:r>
              <a:rPr lang="en-US" dirty="0"/>
              <a:t>-</a:t>
            </a:r>
            <a:r>
              <a:rPr lang="en-US" dirty="0" smtClean="0"/>
              <a:t> 31% </a:t>
            </a:r>
            <a:r>
              <a:rPr lang="en-US" sz="1700" dirty="0" smtClean="0"/>
              <a:t>(Hood AIDS 2016)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9147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3906" y="895350"/>
            <a:ext cx="3631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i="1" dirty="0" smtClean="0"/>
              <a:t>“Why is there a gap between evidence and practice?”</a:t>
            </a:r>
            <a:r>
              <a:rPr lang="en-US" sz="1200" b="1" dirty="0" smtClean="0"/>
              <a:t> </a:t>
            </a:r>
            <a:endParaRPr lang="en-US" sz="1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9139" y="1483835"/>
            <a:ext cx="259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Apply your personal experience</a:t>
            </a:r>
            <a:endParaRPr lang="en-US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2579912"/>
            <a:ext cx="1805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Call your friend who you think is smart (WWTBM approach)</a:t>
            </a:r>
            <a:endParaRPr lang="en-US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471364" y="4408612"/>
            <a:ext cx="2810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Realize you need to systematically  assess what others have said about how to approach the problem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75221" y="1605445"/>
            <a:ext cx="2294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Propose formative research – some interviews </a:t>
            </a:r>
            <a:endParaRPr lang="en-US" sz="1200" b="1" dirty="0"/>
          </a:p>
        </p:txBody>
      </p:sp>
      <p:cxnSp>
        <p:nvCxnSpPr>
          <p:cNvPr id="11" name="Elbow Connector 10"/>
          <p:cNvCxnSpPr>
            <a:stCxn id="4" idx="2"/>
            <a:endCxn id="5" idx="0"/>
          </p:cNvCxnSpPr>
          <p:nvPr/>
        </p:nvCxnSpPr>
        <p:spPr>
          <a:xfrm rot="5400000">
            <a:off x="2941341" y="-184452"/>
            <a:ext cx="311486" cy="302508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5" idx="2"/>
            <a:endCxn id="6" idx="0"/>
          </p:cNvCxnSpPr>
          <p:nvPr/>
        </p:nvCxnSpPr>
        <p:spPr>
          <a:xfrm rot="5400000">
            <a:off x="872115" y="1867488"/>
            <a:ext cx="819078" cy="60577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6" idx="3"/>
            <a:endCxn id="15" idx="1"/>
          </p:cNvCxnSpPr>
          <p:nvPr/>
        </p:nvCxnSpPr>
        <p:spPr>
          <a:xfrm flipH="1">
            <a:off x="1371600" y="2903078"/>
            <a:ext cx="509735" cy="1413202"/>
          </a:xfrm>
          <a:prstGeom prst="bentConnector5">
            <a:avLst>
              <a:gd name="adj1" fmla="val -44847"/>
              <a:gd name="adj2" fmla="val 46733"/>
              <a:gd name="adj3" fmla="val 14484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18" idx="3"/>
            <a:endCxn id="9" idx="0"/>
          </p:cNvCxnSpPr>
          <p:nvPr/>
        </p:nvCxnSpPr>
        <p:spPr>
          <a:xfrm flipV="1">
            <a:off x="4876798" y="1605445"/>
            <a:ext cx="2345689" cy="1283241"/>
          </a:xfrm>
          <a:prstGeom prst="bentConnector4">
            <a:avLst>
              <a:gd name="adj1" fmla="val 25545"/>
              <a:gd name="adj2" fmla="val 11781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itle 62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29600" cy="688975"/>
          </a:xfrm>
          <a:solidFill>
            <a:schemeClr val="tx2"/>
          </a:solidFill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“Why do these Gaps Exist?” Trial and Error Approach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71600" y="3900781"/>
            <a:ext cx="1295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Try something – write a proposal or do a QI project in your clinic</a:t>
            </a:r>
            <a:endParaRPr lang="en-US" sz="1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581400" y="2565520"/>
            <a:ext cx="1295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Find that it has sub-optimal impact or score</a:t>
            </a:r>
            <a:endParaRPr lang="en-US" sz="1200" b="1" dirty="0"/>
          </a:p>
        </p:txBody>
      </p:sp>
      <p:cxnSp>
        <p:nvCxnSpPr>
          <p:cNvPr id="13" name="Elbow Connector 12"/>
          <p:cNvCxnSpPr>
            <a:stCxn id="15" idx="3"/>
            <a:endCxn id="18" idx="1"/>
          </p:cNvCxnSpPr>
          <p:nvPr/>
        </p:nvCxnSpPr>
        <p:spPr>
          <a:xfrm flipV="1">
            <a:off x="2666998" y="2888686"/>
            <a:ext cx="914402" cy="142759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9" idx="3"/>
            <a:endCxn id="28" idx="3"/>
          </p:cNvCxnSpPr>
          <p:nvPr/>
        </p:nvCxnSpPr>
        <p:spPr>
          <a:xfrm>
            <a:off x="8369752" y="1836278"/>
            <a:ext cx="240848" cy="929574"/>
          </a:xfrm>
          <a:prstGeom prst="bentConnector3">
            <a:avLst>
              <a:gd name="adj1" fmla="val 19491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096000" y="2535019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Good case scenario: reviewers raise something you didn’t think of.  </a:t>
            </a:r>
            <a:endParaRPr lang="en-US" sz="1200" b="1" dirty="0"/>
          </a:p>
        </p:txBody>
      </p:sp>
      <p:cxnSp>
        <p:nvCxnSpPr>
          <p:cNvPr id="39" name="Elbow Connector 38"/>
          <p:cNvCxnSpPr>
            <a:stCxn id="28" idx="1"/>
            <a:endCxn id="10" idx="0"/>
          </p:cNvCxnSpPr>
          <p:nvPr/>
        </p:nvCxnSpPr>
        <p:spPr>
          <a:xfrm rot="10800000" flipH="1" flipV="1">
            <a:off x="6095999" y="2765852"/>
            <a:ext cx="1326885" cy="739628"/>
          </a:xfrm>
          <a:prstGeom prst="bentConnector4">
            <a:avLst>
              <a:gd name="adj1" fmla="val -17228"/>
              <a:gd name="adj2" fmla="val 6560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108434" y="3505480"/>
            <a:ext cx="26289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Worse case scenario: you finish the formative research and realize that there were factors you should have </a:t>
            </a:r>
            <a:r>
              <a:rPr lang="en-US" sz="1200" b="1" dirty="0" smtClean="0"/>
              <a:t>considered finding out more about</a:t>
            </a:r>
            <a:endParaRPr lang="en-US" sz="1200" b="1" dirty="0"/>
          </a:p>
        </p:txBody>
      </p:sp>
      <p:cxnSp>
        <p:nvCxnSpPr>
          <p:cNvPr id="22" name="Elbow Connector 21"/>
          <p:cNvCxnSpPr>
            <a:stCxn id="10" idx="1"/>
            <a:endCxn id="8" idx="0"/>
          </p:cNvCxnSpPr>
          <p:nvPr/>
        </p:nvCxnSpPr>
        <p:spPr>
          <a:xfrm rot="10800000" flipV="1">
            <a:off x="4876798" y="3920978"/>
            <a:ext cx="1231636" cy="48763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48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62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29600" cy="688975"/>
          </a:xfrm>
          <a:solidFill>
            <a:schemeClr val="tx2"/>
          </a:solidFill>
        </p:spPr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</a:rPr>
              <a:t>“Why do these Gaps Exist?” Theory-Based </a:t>
            </a:r>
            <a:r>
              <a:rPr lang="en-US" sz="2800" b="1" dirty="0" smtClean="0">
                <a:solidFill>
                  <a:schemeClr val="bg1"/>
                </a:solidFill>
              </a:rPr>
              <a:t>Approach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61745" y="895350"/>
            <a:ext cx="34957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i="1" dirty="0" smtClean="0"/>
              <a:t>Why is there a gap between evidence and practice? </a:t>
            </a:r>
            <a:endParaRPr lang="en-US" sz="1200" b="1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313274" y="1747786"/>
            <a:ext cx="1803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Consult frameworks and theories in implementation science </a:t>
            </a:r>
            <a:endParaRPr lang="en-US" sz="1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092200" y="3638550"/>
            <a:ext cx="1803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Consult relevant frameworks and theories in a particular area of social  science or psychology</a:t>
            </a:r>
            <a:endParaRPr lang="en-US" sz="1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352800" y="1982747"/>
            <a:ext cx="1803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Apply your own contextual  knowledge, local network, consult stakeholders to further shape your diagnosis</a:t>
            </a:r>
            <a:endParaRPr lang="en-US" sz="1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352799" y="4331047"/>
            <a:ext cx="1803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Peruse primary literature to sharpen your understanding of the problem </a:t>
            </a:r>
            <a:endParaRPr lang="en-US" sz="1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010400" y="3391952"/>
            <a:ext cx="1803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Propose research which is embedded in existing discourse; builds on what is known; </a:t>
            </a:r>
            <a:r>
              <a:rPr lang="en-US" sz="1200" b="1" dirty="0" smtClean="0"/>
              <a:t>adds </a:t>
            </a:r>
            <a:r>
              <a:rPr lang="en-US" sz="1200" b="1" dirty="0" smtClean="0"/>
              <a:t>to body of knowledge</a:t>
            </a:r>
            <a:endParaRPr lang="en-US" sz="1200" b="1" dirty="0"/>
          </a:p>
        </p:txBody>
      </p:sp>
      <p:cxnSp>
        <p:nvCxnSpPr>
          <p:cNvPr id="29" name="Elbow Connector 28"/>
          <p:cNvCxnSpPr>
            <a:stCxn id="19" idx="2"/>
            <a:endCxn id="24" idx="0"/>
          </p:cNvCxnSpPr>
          <p:nvPr/>
        </p:nvCxnSpPr>
        <p:spPr>
          <a:xfrm rot="5400000">
            <a:off x="2624583" y="-237260"/>
            <a:ext cx="575437" cy="339465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24" idx="2"/>
            <a:endCxn id="25" idx="0"/>
          </p:cNvCxnSpPr>
          <p:nvPr/>
        </p:nvCxnSpPr>
        <p:spPr>
          <a:xfrm rot="16200000" flipH="1">
            <a:off x="982221" y="2626870"/>
            <a:ext cx="1244433" cy="778926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25" idx="3"/>
            <a:endCxn id="27" idx="1"/>
          </p:cNvCxnSpPr>
          <p:nvPr/>
        </p:nvCxnSpPr>
        <p:spPr>
          <a:xfrm>
            <a:off x="2895599" y="4146382"/>
            <a:ext cx="457200" cy="60016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27" idx="0"/>
            <a:endCxn id="26" idx="2"/>
          </p:cNvCxnSpPr>
          <p:nvPr/>
        </p:nvCxnSpPr>
        <p:spPr>
          <a:xfrm rot="5400000" flipH="1" flipV="1">
            <a:off x="3588181" y="3664729"/>
            <a:ext cx="1332637" cy="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553200" y="1521082"/>
            <a:ext cx="1803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Invest in a formulation of a diagnosis</a:t>
            </a:r>
            <a:endParaRPr lang="en-US" sz="1200" b="1" dirty="0"/>
          </a:p>
        </p:txBody>
      </p:sp>
      <p:cxnSp>
        <p:nvCxnSpPr>
          <p:cNvPr id="43" name="Elbow Connector 42"/>
          <p:cNvCxnSpPr>
            <a:stCxn id="26" idx="3"/>
            <a:endCxn id="42" idx="1"/>
          </p:cNvCxnSpPr>
          <p:nvPr/>
        </p:nvCxnSpPr>
        <p:spPr>
          <a:xfrm flipV="1">
            <a:off x="5156199" y="1751915"/>
            <a:ext cx="1397001" cy="73866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>
            <a:stCxn id="42" idx="2"/>
            <a:endCxn id="28" idx="0"/>
          </p:cNvCxnSpPr>
          <p:nvPr/>
        </p:nvCxnSpPr>
        <p:spPr>
          <a:xfrm rot="16200000" flipH="1">
            <a:off x="6978898" y="2458749"/>
            <a:ext cx="1409205" cy="4572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/>
          <p:cNvCxnSpPr>
            <a:stCxn id="26" idx="1"/>
            <a:endCxn id="24" idx="3"/>
          </p:cNvCxnSpPr>
          <p:nvPr/>
        </p:nvCxnSpPr>
        <p:spPr>
          <a:xfrm rot="10800000">
            <a:off x="2116674" y="2070953"/>
            <a:ext cx="1236127" cy="419627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015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612775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Demystifying Theory and Frameworks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76350"/>
            <a:ext cx="3124200" cy="3067396"/>
          </a:xfrm>
        </p:spPr>
      </p:pic>
      <p:sp>
        <p:nvSpPr>
          <p:cNvPr id="5" name="TextBox 4"/>
          <p:cNvSpPr txBox="1"/>
          <p:nvPr/>
        </p:nvSpPr>
        <p:spPr>
          <a:xfrm>
            <a:off x="4038600" y="1276350"/>
            <a:ext cx="4132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56 year old presents with hypotension…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19600" y="4019550"/>
            <a:ext cx="454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Specific answer: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congestive heart failure from heart block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95800" y="1733550"/>
            <a:ext cx="4470400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How do you approach the question?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What knowledge tools do you have to approach the question</a:t>
            </a:r>
            <a:r>
              <a:rPr lang="en-US" dirty="0"/>
              <a:t>? </a:t>
            </a:r>
            <a:endParaRPr lang="en-US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Anatomy and physiology: tools</a:t>
            </a:r>
            <a:r>
              <a:rPr lang="en-US" dirty="0"/>
              <a:t> </a:t>
            </a:r>
            <a:r>
              <a:rPr lang="en-US" dirty="0" smtClean="0"/>
              <a:t>to approach the problem. </a:t>
            </a:r>
            <a:endParaRPr lang="en-US" dirty="0" smtClean="0"/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MAP </a:t>
            </a:r>
            <a:r>
              <a:rPr lang="en-US" dirty="0"/>
              <a:t>= (CO * SVR) + CVP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CO </a:t>
            </a:r>
            <a:r>
              <a:rPr lang="en-US" dirty="0"/>
              <a:t>= HR x SV</a:t>
            </a:r>
          </a:p>
          <a:p>
            <a:pPr>
              <a:spcBef>
                <a:spcPts val="6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12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8220</TotalTime>
  <Words>2977</Words>
  <Application>Microsoft Office PowerPoint</Application>
  <PresentationFormat>On-screen Show (16:9)</PresentationFormat>
  <Paragraphs>452</Paragraphs>
  <Slides>37</Slides>
  <Notes>22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Office Theme</vt:lpstr>
      <vt:lpstr>2_Office Theme</vt:lpstr>
      <vt:lpstr>Models, Theories and Frameworks for Implementation Science:  Systematic Approaches to Analysis of Gaps between Evidence and Practice</vt:lpstr>
      <vt:lpstr>Revisit Last Week: Framing the Gap</vt:lpstr>
      <vt:lpstr>PowerPoint Presentation</vt:lpstr>
      <vt:lpstr>PowerPoint Presentation</vt:lpstr>
      <vt:lpstr>Gap Case Study: Delays in ART Initiation in Africa</vt:lpstr>
      <vt:lpstr>Gap Case Study: Pre-Exposure Prophylaxis for HIV Prevention</vt:lpstr>
      <vt:lpstr>“Why do these Gaps Exist?” Trial and Error Approach</vt:lpstr>
      <vt:lpstr>“Why do these Gaps Exist?” Theory-Based Approach</vt:lpstr>
      <vt:lpstr>Demystifying Theory and Frameworks</vt:lpstr>
      <vt:lpstr>Framework, Models, Theories in Implementation Science</vt:lpstr>
      <vt:lpstr>PowerPoint Presentation</vt:lpstr>
      <vt:lpstr>Roles of Frameworks and Theories - Science</vt:lpstr>
      <vt:lpstr>Ways of Solving Problems with Implementation</vt:lpstr>
      <vt:lpstr>Diffusion of Innovation</vt:lpstr>
      <vt:lpstr>PowerPoint Presentation</vt:lpstr>
      <vt:lpstr>Quantifying the Gap: Rogers’ Diffusion of Innovations</vt:lpstr>
      <vt:lpstr>Quantify the Gap: Provonost’s Implementation Blueprint</vt:lpstr>
      <vt:lpstr>Frameworks and Theories– Improve Gap Analysis</vt:lpstr>
      <vt:lpstr>REAIM: Dimensions of Impact</vt:lpstr>
      <vt:lpstr>CFIR: Have you captured the universe of considerations?</vt:lpstr>
      <vt:lpstr>CFIR – Intervention Domain</vt:lpstr>
      <vt:lpstr>CFIR Application – Outer Context</vt:lpstr>
      <vt:lpstr>CFIR Application – Inner Setting</vt:lpstr>
      <vt:lpstr>CFIR Application – People</vt:lpstr>
      <vt:lpstr>CFIR Application – Processes</vt:lpstr>
      <vt:lpstr>PowerPoint Presentation</vt:lpstr>
      <vt:lpstr>PowerPoint Presentation</vt:lpstr>
      <vt:lpstr>Gap Case Study: Pre-Exposure Prophylaxis for HIV Prevention</vt:lpstr>
      <vt:lpstr>PowerPoint Presentation</vt:lpstr>
      <vt:lpstr>PowerPoint Presentation</vt:lpstr>
      <vt:lpstr>PowerPoint Presentation</vt:lpstr>
      <vt:lpstr>Candidate intervention functions for PrEP </vt:lpstr>
      <vt:lpstr>PowerPoint Presentation</vt:lpstr>
      <vt:lpstr>Theory of Change PRECEDE</vt:lpstr>
      <vt:lpstr>Delays in Antiretroviral Therapy Initiation among ART Eligible Patients</vt:lpstr>
      <vt:lpstr>Intervention Based on PRECEDE Framework</vt:lpstr>
      <vt:lpstr>Conclusions</vt:lpstr>
    </vt:vector>
  </TitlesOfParts>
  <Company>UCSF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Geng, Elvin</dc:creator>
  <cp:lastModifiedBy>Geng, Elvin</cp:lastModifiedBy>
  <cp:revision>132</cp:revision>
  <dcterms:created xsi:type="dcterms:W3CDTF">2016-03-19T18:38:37Z</dcterms:created>
  <dcterms:modified xsi:type="dcterms:W3CDTF">2016-04-08T05:24:16Z</dcterms:modified>
</cp:coreProperties>
</file>