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1" r:id="rId2"/>
    <p:sldMasterId id="2147483663" r:id="rId3"/>
  </p:sldMasterIdLst>
  <p:notesMasterIdLst>
    <p:notesMasterId r:id="rId26"/>
  </p:notesMasterIdLst>
  <p:handoutMasterIdLst>
    <p:handoutMasterId r:id="rId27"/>
  </p:handoutMasterIdLst>
  <p:sldIdLst>
    <p:sldId id="256" r:id="rId4"/>
    <p:sldId id="353" r:id="rId5"/>
    <p:sldId id="362" r:id="rId6"/>
    <p:sldId id="363" r:id="rId7"/>
    <p:sldId id="354" r:id="rId8"/>
    <p:sldId id="345" r:id="rId9"/>
    <p:sldId id="361" r:id="rId10"/>
    <p:sldId id="355" r:id="rId11"/>
    <p:sldId id="367" r:id="rId12"/>
    <p:sldId id="368" r:id="rId13"/>
    <p:sldId id="270" r:id="rId14"/>
    <p:sldId id="356" r:id="rId15"/>
    <p:sldId id="366" r:id="rId16"/>
    <p:sldId id="364" r:id="rId17"/>
    <p:sldId id="357" r:id="rId18"/>
    <p:sldId id="365" r:id="rId19"/>
    <p:sldId id="360" r:id="rId20"/>
    <p:sldId id="346" r:id="rId21"/>
    <p:sldId id="347" r:id="rId22"/>
    <p:sldId id="348" r:id="rId23"/>
    <p:sldId id="349" r:id="rId24"/>
    <p:sldId id="350" r:id="rId25"/>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240">
          <p15:clr>
            <a:srgbClr val="A4A3A4"/>
          </p15:clr>
        </p15:guide>
      </p15:sldGuideLst>
    </p:ext>
    <p:ext uri="{2D200454-40CA-4A62-9FC3-DE9A4176ACB9}">
      <p15:notesGuideLst xmlns=""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75" autoAdjust="0"/>
    <p:restoredTop sz="75396" autoAdjust="0"/>
  </p:normalViewPr>
  <p:slideViewPr>
    <p:cSldViewPr>
      <p:cViewPr>
        <p:scale>
          <a:sx n="63" d="100"/>
          <a:sy n="63" d="100"/>
        </p:scale>
        <p:origin x="-1176" y="-138"/>
      </p:cViewPr>
      <p:guideLst>
        <p:guide orient="horz" pos="2160"/>
        <p:guide pos="3240"/>
      </p:guideLst>
    </p:cSldViewPr>
  </p:slideViewPr>
  <p:outlineViewPr>
    <p:cViewPr>
      <p:scale>
        <a:sx n="33" d="100"/>
        <a:sy n="33" d="100"/>
      </p:scale>
      <p:origin x="0" y="0"/>
    </p:cViewPr>
  </p:outlineViewPr>
  <p:notesTextViewPr>
    <p:cViewPr>
      <p:scale>
        <a:sx n="100" d="100"/>
        <a:sy n="100" d="100"/>
      </p:scale>
      <p:origin x="0" y="1434"/>
    </p:cViewPr>
  </p:notesTextViewPr>
  <p:sorterViewPr>
    <p:cViewPr>
      <p:scale>
        <a:sx n="66" d="100"/>
        <a:sy n="66"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a:t>Measurements:  Reproducibility and Validity  </a:t>
            </a:r>
            <a:fld id="{8DD11E6B-55F8-4242-A87E-8CE775DECF19}" type="slidenum">
              <a:rPr lang="en-US"/>
              <a:pPr/>
              <a:t>‹#›</a:t>
            </a:fld>
            <a:endParaRPr lang="en-US"/>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225E14-10DB-49D8-A855-C02B4E9AC72E}" type="slidenum">
              <a:rPr lang="en-US"/>
              <a:pPr/>
              <a:t>1</a:t>
            </a:fld>
            <a:endParaRPr lang="en-US"/>
          </a:p>
        </p:txBody>
      </p:sp>
      <p:sp>
        <p:nvSpPr>
          <p:cNvPr id="114690" name="Rectangle 2"/>
          <p:cNvSpPr>
            <a:spLocks noGrp="1" noRot="1" noChangeAspect="1" noChangeArrowheads="1" noTextEdit="1"/>
          </p:cNvSpPr>
          <p:nvPr>
            <p:ph type="sldImg"/>
          </p:nvPr>
        </p:nvSpPr>
        <p:spPr>
          <a:xfrm>
            <a:off x="889000" y="696913"/>
            <a:ext cx="5229225" cy="3486150"/>
          </a:xfrm>
          <a:ln/>
        </p:spPr>
      </p:sp>
      <p:sp>
        <p:nvSpPr>
          <p:cNvPr id="114691" name="Rectangle 3"/>
          <p:cNvSpPr>
            <a:spLocks noGrp="1" noChangeArrowheads="1"/>
          </p:cNvSpPr>
          <p:nvPr>
            <p:ph type="body" idx="1"/>
          </p:nvPr>
        </p:nvSpPr>
        <p:spPr/>
        <p:txBody>
          <a:bodyPr/>
          <a:lstStyle/>
          <a:p>
            <a:r>
              <a:rPr lang="en-US" dirty="0"/>
              <a:t>Welcome to Epidemiologic Methods.  Here is our roadmap for the quarter, the next </a:t>
            </a:r>
            <a:r>
              <a:rPr lang="en-US" dirty="0" smtClean="0"/>
              <a:t>three</a:t>
            </a:r>
            <a:r>
              <a:rPr lang="en-US" baseline="0" dirty="0" smtClean="0"/>
              <a:t> </a:t>
            </a:r>
            <a:r>
              <a:rPr lang="en-US" dirty="0" smtClean="0"/>
              <a:t>months</a:t>
            </a:r>
            <a:r>
              <a:rPr lang="en-US" dirty="0"/>
              <a:t>.  </a:t>
            </a:r>
            <a:r>
              <a:rPr lang="en-US" dirty="0" smtClean="0"/>
              <a:t>Ann </a:t>
            </a:r>
            <a:r>
              <a:rPr lang="en-US" dirty="0"/>
              <a:t>Schwartz from our Department of Epidemiology and Biostatistics </a:t>
            </a:r>
            <a:r>
              <a:rPr lang="en-US" dirty="0" smtClean="0"/>
              <a:t>will start us off with a series </a:t>
            </a:r>
            <a:r>
              <a:rPr lang="en-US" dirty="0"/>
              <a:t>of 5 lectures.  </a:t>
            </a:r>
            <a:r>
              <a:rPr lang="en-US" dirty="0" smtClean="0"/>
              <a:t>The</a:t>
            </a:r>
            <a:r>
              <a:rPr lang="en-US" baseline="0" dirty="0" smtClean="0"/>
              <a:t> first is a</a:t>
            </a:r>
            <a:r>
              <a:rPr lang="en-US" dirty="0" smtClean="0"/>
              <a:t> </a:t>
            </a:r>
            <a:r>
              <a:rPr lang="en-US" dirty="0"/>
              <a:t>lecture on study design </a:t>
            </a:r>
            <a:r>
              <a:rPr lang="en-US" dirty="0" smtClean="0"/>
              <a:t>in which the</a:t>
            </a:r>
            <a:r>
              <a:rPr lang="en-US" baseline="0" dirty="0" smtClean="0"/>
              <a:t> emphasis will be </a:t>
            </a:r>
            <a:r>
              <a:rPr lang="en-US" dirty="0" smtClean="0"/>
              <a:t>on </a:t>
            </a:r>
            <a:r>
              <a:rPr lang="en-US" dirty="0"/>
              <a:t>a unifying </a:t>
            </a:r>
            <a:r>
              <a:rPr lang="en-US" dirty="0" smtClean="0"/>
              <a:t>concept – </a:t>
            </a:r>
            <a:r>
              <a:rPr lang="en-US" dirty="0"/>
              <a:t>the study </a:t>
            </a:r>
            <a:r>
              <a:rPr lang="en-US" dirty="0" smtClean="0"/>
              <a:t>base -- </a:t>
            </a:r>
            <a:r>
              <a:rPr lang="en-US" dirty="0"/>
              <a:t>that will hopefully make it easier, rather than harder, to understand the various options we have in designing our studies.  Then, Ann will focus on the most basic parameters that we </a:t>
            </a:r>
            <a:r>
              <a:rPr lang="en-US" u="sng" dirty="0"/>
              <a:t>estimate</a:t>
            </a:r>
            <a:r>
              <a:rPr lang="en-US" dirty="0"/>
              <a:t> in human subjects studies - the measurement of disease occurrence and the </a:t>
            </a:r>
            <a:r>
              <a:rPr lang="en-US" dirty="0" smtClean="0"/>
              <a:t>relationship between certain measurements (called</a:t>
            </a:r>
            <a:r>
              <a:rPr lang="en-US" baseline="0" dirty="0" smtClean="0"/>
              <a:t> “</a:t>
            </a:r>
            <a:r>
              <a:rPr lang="en-US" dirty="0" smtClean="0"/>
              <a:t>exposures” </a:t>
            </a:r>
            <a:r>
              <a:rPr lang="en-US" dirty="0"/>
              <a:t>or predictor variables) to </a:t>
            </a:r>
            <a:r>
              <a:rPr lang="en-US" dirty="0" smtClean="0"/>
              <a:t>other measurements</a:t>
            </a:r>
            <a:r>
              <a:rPr lang="en-US" baseline="0" dirty="0" smtClean="0"/>
              <a:t> (called “outcomes”, “events’, or “</a:t>
            </a:r>
            <a:r>
              <a:rPr lang="en-US" dirty="0" smtClean="0"/>
              <a:t>disease”);</a:t>
            </a:r>
            <a:r>
              <a:rPr lang="en-US" baseline="0" dirty="0" smtClean="0"/>
              <a:t> we call these relationships </a:t>
            </a:r>
            <a:r>
              <a:rPr lang="en-US" dirty="0" smtClean="0"/>
              <a:t>measures </a:t>
            </a:r>
            <a:r>
              <a:rPr lang="en-US" dirty="0"/>
              <a:t>of disease association.  At that point, I will take over to give a series of 6 lectures about the various threats we face in getting the right answer in our work, in other words, selection bias, measurement bias, and confounding, with a major emphasis on confounding, because with the exception of randomized designs, confounding is generally our biggest </a:t>
            </a:r>
            <a:r>
              <a:rPr lang="en-US" dirty="0" smtClean="0"/>
              <a:t>threat.  </a:t>
            </a:r>
          </a:p>
          <a:p>
            <a:endParaRPr lang="en-US" dirty="0" smtClean="0"/>
          </a:p>
          <a:p>
            <a:r>
              <a:rPr lang="en-US" dirty="0" smtClean="0"/>
              <a:t>Beginning</a:t>
            </a:r>
            <a:r>
              <a:rPr lang="en-US" baseline="0" dirty="0" smtClean="0"/>
              <a:t> in the 2</a:t>
            </a:r>
            <a:r>
              <a:rPr lang="en-US" baseline="30000" dirty="0" smtClean="0"/>
              <a:t>nd</a:t>
            </a:r>
            <a:r>
              <a:rPr lang="en-US" baseline="0" dirty="0" smtClean="0"/>
              <a:t> week, we will have our weekly small group discussion session where we will review the prior week’s material by summarizing lecture and working through the weekly homework problem set.  </a:t>
            </a:r>
            <a:r>
              <a:rPr lang="en-US" dirty="0" smtClean="0"/>
              <a:t>You </a:t>
            </a:r>
            <a:r>
              <a:rPr lang="en-US" dirty="0"/>
              <a:t>will notice that on week 3, we begin to sprinkle in Journal Clubs where we apply what we have learned in lecture to the critical dissection of the contemporary literature.  As you can see, we have several of these Journal Clubs because we feel it is critical </a:t>
            </a:r>
            <a:r>
              <a:rPr lang="en-US" dirty="0" smtClean="0"/>
              <a:t>for </a:t>
            </a:r>
            <a:r>
              <a:rPr lang="en-US" dirty="0"/>
              <a:t>you </a:t>
            </a:r>
            <a:r>
              <a:rPr lang="en-US" dirty="0" smtClean="0"/>
              <a:t>to</a:t>
            </a:r>
            <a:r>
              <a:rPr lang="en-US" baseline="0" dirty="0" smtClean="0"/>
              <a:t> learn </a:t>
            </a:r>
            <a:r>
              <a:rPr lang="en-US" dirty="0" smtClean="0"/>
              <a:t>to </a:t>
            </a:r>
            <a:r>
              <a:rPr lang="en-US" dirty="0"/>
              <a:t>read real life </a:t>
            </a:r>
            <a:r>
              <a:rPr lang="en-US" dirty="0" smtClean="0"/>
              <a:t>papers</a:t>
            </a:r>
            <a:r>
              <a:rPr lang="en-US" baseline="0" dirty="0" smtClean="0"/>
              <a:t> and apply the theory we learn in class to real problems. </a:t>
            </a:r>
            <a:endParaRPr lang="en-US" dirty="0"/>
          </a:p>
          <a:p>
            <a:endParaRPr lang="en-US" dirty="0"/>
          </a:p>
        </p:txBody>
      </p:sp>
    </p:spTree>
    <p:extLst>
      <p:ext uri="{BB962C8B-B14F-4D97-AF65-F5344CB8AC3E}">
        <p14:creationId xmlns:p14="http://schemas.microsoft.com/office/powerpoint/2010/main" val="2822063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baseline="0" dirty="0" smtClean="0"/>
              <a:t>Our overall philosophy goes like this:</a:t>
            </a:r>
          </a:p>
          <a:p>
            <a:endParaRPr lang="en-US" baseline="0" dirty="0" smtClean="0"/>
          </a:p>
          <a:p>
            <a:r>
              <a:rPr lang="en-US" baseline="0" dirty="0" smtClean="0"/>
              <a:t>We provide with highly synthesized and annotated curricular material.  We believe this is better than any book you could find on the topic at this level.   However, very few learners can master the material by just passive consumption.  Most people</a:t>
            </a:r>
            <a:r>
              <a:rPr lang="en-US" dirty="0" smtClean="0"/>
              <a:t> learning new material “”may be deceived by the illusion of knowing and the fallacy of understanding”</a:t>
            </a:r>
            <a:r>
              <a:rPr lang="en-US" baseline="0" dirty="0" smtClean="0"/>
              <a:t> (</a:t>
            </a:r>
            <a:r>
              <a:rPr lang="en-US" dirty="0" err="1" smtClean="0"/>
              <a:t>Schwartzstein</a:t>
            </a:r>
            <a:r>
              <a:rPr lang="en-US" dirty="0" smtClean="0"/>
              <a:t> NEJM</a:t>
            </a:r>
            <a:r>
              <a:rPr lang="en-US" baseline="0" dirty="0" smtClean="0"/>
              <a:t> 2017)</a:t>
            </a:r>
            <a:r>
              <a:rPr lang="en-US" dirty="0" smtClean="0"/>
              <a:t>.</a:t>
            </a:r>
            <a:r>
              <a:rPr lang="en-US" baseline="0" dirty="0" smtClean="0"/>
              <a:t>  That is, w</a:t>
            </a:r>
            <a:r>
              <a:rPr lang="en-US" dirty="0" smtClean="0"/>
              <a:t>hen learners hear or read material that is reasonably</a:t>
            </a:r>
            <a:r>
              <a:rPr lang="en-US" baseline="0" dirty="0" smtClean="0"/>
              <a:t> well-explained and apparently well-written or presented, </a:t>
            </a:r>
            <a:r>
              <a:rPr lang="en-US" dirty="0" smtClean="0"/>
              <a:t>it is common for them to believe they have now mastered the content of the material.  Yet,</a:t>
            </a:r>
            <a:r>
              <a:rPr lang="en-US" baseline="0" dirty="0" smtClean="0"/>
              <a:t> w</a:t>
            </a:r>
            <a:r>
              <a:rPr lang="en-US" dirty="0" smtClean="0"/>
              <a:t>hen confronted with a problem in real</a:t>
            </a:r>
            <a:r>
              <a:rPr lang="en-US" baseline="0" dirty="0" smtClean="0"/>
              <a:t> life </a:t>
            </a:r>
            <a:r>
              <a:rPr lang="en-US" dirty="0" smtClean="0"/>
              <a:t>that requires application of that curricular material, the learners often come up very short suggesting</a:t>
            </a:r>
            <a:r>
              <a:rPr lang="en-US" baseline="0" dirty="0" smtClean="0"/>
              <a:t> that whatever learning had occurred was superficial.   To prevent this from happening, we give you weekly real-world problem sets, and they indeed are the focal point for learning in the course. You can listen to lectures and do the reading and think you understand the material, but it is not until you work through problems do you develop a deep level of understanding and learning that sticks.  This doing of problems is what as known as active learning and there is now ample empiric evidence that it is far preferable instruction that does not feature active learning.  Most of the data for this teaching approach in the sciences at our level has been generated from the work of Carl </a:t>
            </a:r>
            <a:r>
              <a:rPr lang="en-US" baseline="0" dirty="0" err="1" smtClean="0"/>
              <a:t>Weiman</a:t>
            </a:r>
            <a:r>
              <a:rPr lang="en-US" baseline="0" dirty="0" smtClean="0"/>
              <a:t> at Stanford. </a:t>
            </a:r>
          </a:p>
          <a:p>
            <a:endParaRPr lang="en-US" baseline="0" dirty="0" smtClean="0"/>
          </a:p>
          <a:p>
            <a:r>
              <a:rPr lang="en-US" baseline="0" dirty="0" smtClean="0"/>
              <a:t>The rest of our philosophy includes the importance of time.  We steadily build a knowledge base over the course of the quarter.  We don’t think you could learn this material if it was all compressed over 2 weeks.  As such, we feel strongly that you should take advantage the full 7 days between sessions in that time is needed between each installment of new material to optimize comprehension.   Finally, we feel that learning is enhanced by engaging a variety of senses and motor functions (listening, seeing, speaking, writing, typing).  This follows the “multiple intelligences” educational theory.</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1580943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11</a:t>
            </a:fld>
            <a:endParaRPr lang="en-US"/>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Finally, what we really have not said is what</a:t>
            </a:r>
            <a:r>
              <a:rPr lang="en-US" baseline="0" dirty="0" smtClean="0"/>
              <a:t> is this course about.  W</a:t>
            </a:r>
            <a:r>
              <a:rPr lang="en-US" dirty="0" smtClean="0"/>
              <a:t>e </a:t>
            </a:r>
            <a:r>
              <a:rPr lang="en-US" dirty="0"/>
              <a:t>should take a moment to define what we mean by epidemiology.  These days, epidemiology really has two meanings.  The first is the traditional definition where epidemiology means the study of the distribution or determinants of disease.  For example, a cardiovascular epidemiologist would study patterns of occurrence of heart disease and </a:t>
            </a:r>
            <a:r>
              <a:rPr lang="en-US" dirty="0" smtClean="0"/>
              <a:t>the so-called “risk factors” </a:t>
            </a:r>
            <a:r>
              <a:rPr lang="en-US" dirty="0"/>
              <a:t>for heart disease.  </a:t>
            </a:r>
            <a:r>
              <a:rPr lang="en-US" dirty="0" smtClean="0"/>
              <a:t>This is now a dated and overly narrow definition.</a:t>
            </a:r>
            <a:r>
              <a:rPr lang="en-US" baseline="0" dirty="0" smtClean="0"/>
              <a:t> </a:t>
            </a:r>
            <a:r>
              <a:rPr lang="en-US" dirty="0" smtClean="0"/>
              <a:t>More </a:t>
            </a:r>
            <a:r>
              <a:rPr lang="en-US" dirty="0"/>
              <a:t>broadly, the second definition is a more </a:t>
            </a:r>
            <a:r>
              <a:rPr lang="en-US" dirty="0" smtClean="0"/>
              <a:t>contemporary</a:t>
            </a:r>
            <a:r>
              <a:rPr lang="en-US" baseline="0" dirty="0" smtClean="0"/>
              <a:t> and inclusive </a:t>
            </a:r>
            <a:r>
              <a:rPr lang="en-US" dirty="0" smtClean="0"/>
              <a:t>definition </a:t>
            </a:r>
            <a:r>
              <a:rPr lang="en-US" dirty="0"/>
              <a:t>that </a:t>
            </a:r>
            <a:r>
              <a:rPr lang="en-US" dirty="0" smtClean="0"/>
              <a:t>is more appropriate</a:t>
            </a:r>
            <a:r>
              <a:rPr lang="en-US" baseline="0" dirty="0" smtClean="0"/>
              <a:t> for these methods are used today.  I</a:t>
            </a:r>
            <a:r>
              <a:rPr lang="en-US" dirty="0" smtClean="0"/>
              <a:t>n </a:t>
            </a:r>
            <a:r>
              <a:rPr lang="en-US" dirty="0"/>
              <a:t>this definition, epidemiology stands for the body of methods used to conduct any type of research where individual humans or groups of human are the unit of observation.  In other words, epidemiology is the basic science, or basic foundation, for all human </a:t>
            </a:r>
            <a:r>
              <a:rPr lang="en-US" dirty="0" smtClean="0"/>
              <a:t>subjects </a:t>
            </a:r>
            <a:r>
              <a:rPr lang="en-US" dirty="0"/>
              <a:t>research.  I wish there was a better way to describe this basic science, but I don’t think there is one.  Some people think this is what biostatistics is, but  biostatistics is only a component of what I am talking about here.  Our intent with this course is not to impart knowledge that is useful only for studies of the distribution or risk factors of disease.  In other words, we don’t expect all of you will become epidemiologists in the traditional sense.  Instead, we feel </a:t>
            </a:r>
            <a:r>
              <a:rPr lang="en-US" dirty="0" smtClean="0"/>
              <a:t>the material</a:t>
            </a:r>
            <a:r>
              <a:rPr lang="en-US" baseline="0" dirty="0" smtClean="0"/>
              <a:t> we teach in this course</a:t>
            </a:r>
            <a:r>
              <a:rPr lang="en-US" dirty="0" smtClean="0"/>
              <a:t> </a:t>
            </a:r>
            <a:r>
              <a:rPr lang="en-US" dirty="0"/>
              <a:t>are the basic building blocks no matter if you think of yourself as a risk factor epidemiologist, clinical </a:t>
            </a:r>
            <a:r>
              <a:rPr lang="en-US" dirty="0" err="1"/>
              <a:t>trialist</a:t>
            </a:r>
            <a:r>
              <a:rPr lang="en-US" dirty="0"/>
              <a:t>, health services or policy researcher, or a meta-analyst.  </a:t>
            </a:r>
          </a:p>
        </p:txBody>
      </p:sp>
    </p:spTree>
    <p:extLst>
      <p:ext uri="{BB962C8B-B14F-4D97-AF65-F5344CB8AC3E}">
        <p14:creationId xmlns:p14="http://schemas.microsoft.com/office/powerpoint/2010/main" val="475298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12</a:t>
            </a:fld>
            <a:endParaRPr lang="en-US"/>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Sometimes people are phobic</a:t>
            </a:r>
            <a:r>
              <a:rPr lang="en-US" baseline="0" dirty="0" smtClean="0"/>
              <a:t> to the term epidemiology or epidemiologist, thinking this is only done in foodborne illness epidemic outbreak investigations or public health departments.  This is unfortunately a very narrow view because epidemiologic methodologic principles are the basic science of a variety of human subject-based health-related research, fields which go under a variety names such as patient-oriented research, clinical research,….</a:t>
            </a:r>
          </a:p>
          <a:p>
            <a:endParaRPr lang="en-US" baseline="0" dirty="0" smtClean="0"/>
          </a:p>
          <a:p>
            <a:r>
              <a:rPr lang="en-US" baseline="0" dirty="0" smtClean="0"/>
              <a:t>Also, epidemiology is agnostic to health or disease.  It is the basic science to study health broadly, which, by the way, has been best defined by the WHO in 1948, when it was founded.  Health is a state of complete physical, mental, and social well-being and not merely the absence of disease or infirmity.  In other words, in this class we are not just studying the methods of understanding some physical medical illness.  Instead, we are teaching the methods to understand a variety of physical, mental, or social conditions, including their origins and outcomes.  Again, this should therefore apply to each of you.</a:t>
            </a:r>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solidFill>
                  <a:prstClr val="black"/>
                </a:solidFill>
              </a:rPr>
              <a:pPr/>
              <a:t>13</a:t>
            </a:fld>
            <a:endParaRPr lang="en-US">
              <a:solidFill>
                <a:prstClr val="black"/>
              </a:solidFill>
            </a:endParaRPr>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Another way to think about our objectives is to think about the different</a:t>
            </a:r>
            <a:r>
              <a:rPr lang="en-US" baseline="0" dirty="0" smtClean="0"/>
              <a:t> kinds of questions that clinical researchers and epidemiologists answer.   We call these the Big Six.  </a:t>
            </a:r>
            <a:r>
              <a:rPr lang="en-US" dirty="0" smtClean="0"/>
              <a:t>Just what does clinical research and epidemiology</a:t>
            </a:r>
            <a:r>
              <a:rPr lang="en-US" baseline="0" dirty="0" smtClean="0"/>
              <a:t> do?  What kinds of questions does clinical research and epidemiology answer?  Most of what clinical research and epidemiology answer can be placed into one of these 6 categories, and each of them is highly relevant.   The objective of this course is to make you aware of what these questions and how to </a:t>
            </a:r>
            <a:r>
              <a:rPr lang="en-US" baseline="0" dirty="0" err="1" smtClean="0"/>
              <a:t>methodogically</a:t>
            </a:r>
            <a:r>
              <a:rPr lang="en-US" baseline="0" dirty="0" smtClean="0"/>
              <a:t> address them. </a:t>
            </a:r>
          </a:p>
          <a:p>
            <a:endParaRPr lang="en-US" baseline="0" dirty="0" smtClean="0"/>
          </a:p>
          <a:p>
            <a:r>
              <a:rPr lang="en-US" baseline="0" dirty="0" smtClean="0"/>
              <a:t>First, is description….</a:t>
            </a:r>
          </a:p>
          <a:p>
            <a:endParaRPr lang="en-US" baseline="0" dirty="0" smtClean="0"/>
          </a:p>
          <a:p>
            <a:endParaRPr lang="en-US" baseline="0" dirty="0" smtClean="0"/>
          </a:p>
          <a:p>
            <a:endParaRPr lang="en-US" baseline="0" dirty="0" smtClean="0"/>
          </a:p>
          <a:p>
            <a:r>
              <a:rPr lang="en-US" baseline="0" dirty="0" smtClean="0"/>
              <a:t>Lastly, is prediction.  Can we identify a factor or set of factors that predicts the occurrence of disease or some outcome in a diseased person.  Doing this prediction concurrently is basically diagnosis.  Using prediction to predict the future is prognosis.  </a:t>
            </a:r>
          </a:p>
          <a:p>
            <a:endParaRPr lang="en-US" baseline="0" dirty="0" smtClean="0"/>
          </a:p>
          <a:p>
            <a:r>
              <a:rPr lang="en-US" baseline="0" dirty="0" smtClean="0"/>
              <a:t>I’m guessing that each of you is working at least one of these questions.  If true, then this is course is for you.</a:t>
            </a:r>
            <a:endParaRPr lang="en-US" dirty="0"/>
          </a:p>
        </p:txBody>
      </p:sp>
    </p:spTree>
    <p:extLst>
      <p:ext uri="{BB962C8B-B14F-4D97-AF65-F5344CB8AC3E}">
        <p14:creationId xmlns:p14="http://schemas.microsoft.com/office/powerpoint/2010/main" val="20294604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14</a:t>
            </a:fld>
            <a:endParaRPr lang="en-US"/>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The Big 6 are actually subset of a slightly larger universe of questions,</a:t>
            </a:r>
            <a:r>
              <a:rPr lang="en-US" baseline="0" dirty="0" smtClean="0"/>
              <a:t> the extremes of which (cluster or pattern identification; decision analysis and cost effectiveness) won’t be covered in the course.</a:t>
            </a:r>
            <a:endParaRPr lang="en-US" dirty="0" smtClean="0"/>
          </a:p>
          <a:p>
            <a:endParaRPr lang="en-US" dirty="0" smtClean="0"/>
          </a:p>
          <a:p>
            <a:r>
              <a:rPr lang="en-US" dirty="0" smtClean="0"/>
              <a:t>Even before</a:t>
            </a:r>
            <a:r>
              <a:rPr lang="en-US" baseline="0" dirty="0" smtClean="0"/>
              <a:t> the Big 6 questions, sometimes there is the need for cluster or pattern identification.  Formally, this is called cluster analysis.  A question in this realm asks how should various traits or characteristics (e.g., of persons or conditions or diseases) be coherently and meaningfully grouped.  The goal of the grouping is for the members or characteristics within groups to be more similar to one another than to the membership of other groups.   Examples of this include the defining of new disease entities, subgroups within diseases, or reduction of multi-dimensional data into a limited number of dimensions.  This process is performed only with the information on hand and not in reference to any other concurrent or future outcomes or characteristics of the groups.  </a:t>
            </a:r>
          </a:p>
          <a:p>
            <a:endParaRPr lang="en-US" baseline="0" dirty="0" smtClean="0"/>
          </a:p>
          <a:p>
            <a:r>
              <a:rPr lang="en-US" baseline="0" dirty="0" smtClean="0"/>
              <a:t>At the other end of the Big 6 are the questions that naturally arise with the information gleaned from the Big 6.   Decision support refers to understanding the consequences of choosing one health-related action (a diagnostic maneuver or an intervention) over another.  Decision support is required for complex situations, not simple ones for which a simple randomized trial can be performed.   This means situations in which there are multiple outcomes, both in term of benefits and harms, which often occur over the long-term.  </a:t>
            </a:r>
          </a:p>
          <a:p>
            <a:endParaRPr lang="en-US" baseline="0" dirty="0" smtClean="0"/>
          </a:p>
          <a:p>
            <a:r>
              <a:rPr lang="en-US" baseline="0" dirty="0" smtClean="0"/>
              <a:t>Finally, cost-effectiveness refers to understanding the financial implications (either cost or gains) associated with various health-related actions?  Cost-effectiveness analysis recognizes that there are finite resources in any health care system and hence seeks to prioritize different health-related actions based on their financial consequences. </a:t>
            </a:r>
            <a:endParaRPr lang="en-US" dirty="0"/>
          </a:p>
        </p:txBody>
      </p:sp>
    </p:spTree>
    <p:extLst>
      <p:ext uri="{BB962C8B-B14F-4D97-AF65-F5344CB8AC3E}">
        <p14:creationId xmlns:p14="http://schemas.microsoft.com/office/powerpoint/2010/main" val="3259803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r>
              <a:rPr lang="en-US" dirty="0" smtClean="0"/>
              <a:t>From a domain and graphical perspective, what do practicing epidemiologists, or rather</a:t>
            </a:r>
            <a:r>
              <a:rPr lang="en-US" baseline="0" dirty="0" smtClean="0"/>
              <a:t> – good – practicing epidemiologists know?  What are their skills and how is this differentiated from other professionals in the arena?   In the green are the people who understand the subject matter and the facts.   These people know the facts.  Clinician or biologists are such persons.  Statisticians, in the red, are experts in sampling of populations and advanced statistical analysis, generation of new analytic methods, as well as a variety of basic research domains.  Where does this put epidemiologists?  Here, in the blue.  Epidemiologists do need to be subject matter experts for what they are studying but what sets them apart is their expertise in research study design, measurement, avoidance of bias, basic statistical analysis, scientific dissemination, and practical field implementation.   In the blue boxes are what we are going to cover in this course.  Of note, we will not turn you into subject matter experts; you need to get that elsewhere.   This is also not a course in practical field implementation of projects, which we do not feel can be taught in class.  It needs to be learned in a mentored hands-on field setting.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solidFill>
                  <a:prstClr val="black"/>
                </a:solidFill>
              </a:rPr>
              <a:pPr>
                <a:defRPr/>
              </a:pPr>
              <a:t>15</a:t>
            </a:fld>
            <a:endParaRPr lang="en-US">
              <a:solidFill>
                <a:prstClr val="black"/>
              </a:solidFill>
            </a:endParaRPr>
          </a:p>
        </p:txBody>
      </p:sp>
    </p:spTree>
    <p:extLst>
      <p:ext uri="{BB962C8B-B14F-4D97-AF65-F5344CB8AC3E}">
        <p14:creationId xmlns:p14="http://schemas.microsoft.com/office/powerpoint/2010/main" val="38992522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For your reference, there are actually other professionals we work with to generate knowledge</a:t>
            </a:r>
            <a:r>
              <a:rPr lang="en-US" baseline="0" dirty="0" smtClean="0"/>
              <a:t> in clinical research and epidemiology.   We won’t spend time distinguishing these now, but they are the data scientist and </a:t>
            </a:r>
            <a:r>
              <a:rPr lang="en-US" baseline="0" dirty="0" err="1" smtClean="0"/>
              <a:t>informatician</a:t>
            </a:r>
            <a:r>
              <a:rPr lang="en-US" baseline="0" dirty="0" smtClean="0"/>
              <a:t>.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solidFill>
                  <a:prstClr val="black"/>
                </a:solidFill>
              </a:rPr>
              <a:pPr>
                <a:defRPr/>
              </a:pPr>
              <a:t>16</a:t>
            </a:fld>
            <a:endParaRPr lang="en-US">
              <a:solidFill>
                <a:prstClr val="black"/>
              </a:solidFill>
            </a:endParaRPr>
          </a:p>
        </p:txBody>
      </p:sp>
    </p:spTree>
    <p:extLst>
      <p:ext uri="{BB962C8B-B14F-4D97-AF65-F5344CB8AC3E}">
        <p14:creationId xmlns:p14="http://schemas.microsoft.com/office/powerpoint/2010/main" val="12450944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17</a:t>
            </a:fld>
            <a:endParaRPr lang="en-US"/>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smtClean="0"/>
              <a:t>Now that we have discussed what we will cover, let’s finish with why this material should matter</a:t>
            </a:r>
            <a:r>
              <a:rPr lang="en-US" baseline="0" dirty="0" smtClean="0"/>
              <a:t> to you?  Of course, for most of you, your intrinsic values of wanting your research to be valid (i.e. true) and impactful is all you need to motivate you.  For others of you, you have been told or recommended to take the course or it is a requirement for you from someone or some program.  This is all fine but what you may not have realized is that what is becoming increasingly relevant is that “knowing what you doing” in research, i.e., knowing your stuff, being a master at the methods matters in getting funding.   The need for good work seems obvious but it is being spelled out in detail by the NIH in its rigor and reproducibility campaign.   </a:t>
            </a:r>
            <a:r>
              <a:rPr lang="en-US" dirty="0" smtClean="0"/>
              <a:t>https://www.nih.gov/research-training/rigor-reproducibility</a:t>
            </a:r>
          </a:p>
          <a:p>
            <a:endParaRPr lang="en-US" dirty="0" smtClean="0"/>
          </a:p>
          <a:p>
            <a:r>
              <a:rPr lang="en-US" dirty="0" smtClean="0"/>
              <a:t>Moreover, this</a:t>
            </a:r>
            <a:r>
              <a:rPr lang="en-US" baseline="0" dirty="0" smtClean="0"/>
              <a:t> need for “knowing what you are doing”</a:t>
            </a:r>
            <a:r>
              <a:rPr lang="en-US" dirty="0" smtClean="0"/>
              <a:t> are not just idle</a:t>
            </a:r>
            <a:r>
              <a:rPr lang="en-US" baseline="0" dirty="0" smtClean="0"/>
              <a:t> threats.  This is being borne out in reality.  In a recent study of over 123,000 grants submitted to the NIH, each was scored by reviewers in the usual fashion on 5 individual elements and 1 overall impact score. Reviewers are told to score the individual elements separately and then come up with an overall impact score in any way they like, giving weight to the individual elements as they see fit.  It is the overall impact score which is the one that is used to determine funding.   When looking the correlation between individual elements scores and overall impact score, here by Pearson correlation, it was the </a:t>
            </a:r>
            <a:r>
              <a:rPr lang="en-US" u="sng" baseline="0" dirty="0" smtClean="0"/>
              <a:t>approach score</a:t>
            </a:r>
            <a:r>
              <a:rPr lang="en-US" baseline="0" dirty="0" smtClean="0"/>
              <a:t> that far and way had the most influence.  Approach is the NIH code word for the actual details of the scientific plan.  In other words, the better your approach – the more you know what you are doing – the better the chance at funding.  It is not good enough to just have a good idea.  </a:t>
            </a:r>
          </a:p>
          <a:p>
            <a:endParaRPr lang="en-US" dirty="0" smtClean="0"/>
          </a:p>
          <a:p>
            <a:endParaRPr lang="en-US" dirty="0" smtClean="0"/>
          </a:p>
          <a:p>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0D4E3-92C2-44D1-9B7D-ADE5FE7C46A6}" type="slidenum">
              <a:rPr lang="en-US"/>
              <a:pPr/>
              <a:t>18</a:t>
            </a:fld>
            <a:endParaRPr lang="en-US"/>
          </a:p>
        </p:txBody>
      </p:sp>
      <p:sp>
        <p:nvSpPr>
          <p:cNvPr id="306178" name="Rectangle 2"/>
          <p:cNvSpPr>
            <a:spLocks noGrp="1" noRot="1" noChangeAspect="1" noChangeArrowheads="1" noTextEdit="1"/>
          </p:cNvSpPr>
          <p:nvPr>
            <p:ph type="sldImg"/>
          </p:nvPr>
        </p:nvSpPr>
        <p:spPr>
          <a:xfrm>
            <a:off x="889000" y="696913"/>
            <a:ext cx="5229225" cy="3486150"/>
          </a:xfrm>
          <a:ln/>
        </p:spPr>
      </p:sp>
      <p:sp>
        <p:nvSpPr>
          <p:cNvPr id="306179" name="Rectangle 3"/>
          <p:cNvSpPr>
            <a:spLocks noGrp="1" noChangeArrowheads="1"/>
          </p:cNvSpPr>
          <p:nvPr>
            <p:ph type="body" idx="1"/>
          </p:nvPr>
        </p:nvSpPr>
        <p:spPr/>
        <p:txBody>
          <a:bodyPr/>
          <a:lstStyle/>
          <a:p>
            <a:r>
              <a:rPr lang="en-US" dirty="0"/>
              <a:t>Let’s end with having the first quiz of the </a:t>
            </a:r>
            <a:r>
              <a:rPr lang="en-US" dirty="0" smtClean="0"/>
              <a:t>course. </a:t>
            </a:r>
          </a:p>
          <a:p>
            <a:endParaRPr lang="en-US" dirty="0" smtClean="0"/>
          </a:p>
          <a:p>
            <a:r>
              <a:rPr lang="en-US" dirty="0" smtClean="0"/>
              <a:t>Which </a:t>
            </a:r>
            <a:r>
              <a:rPr lang="en-US" dirty="0"/>
              <a:t>of the following is the easiest to </a:t>
            </a:r>
            <a:r>
              <a:rPr lang="en-US" u="sng" dirty="0"/>
              <a:t>begin</a:t>
            </a:r>
            <a:r>
              <a:rPr lang="en-US" dirty="0"/>
              <a:t> to perform? Clinical practice?  Epidemiologic or clinical research (in other words, any form of research where humans are the unit of observation)?  Or, laboratory research? </a:t>
            </a:r>
          </a:p>
        </p:txBody>
      </p:sp>
    </p:spTree>
    <p:extLst>
      <p:ext uri="{BB962C8B-B14F-4D97-AF65-F5344CB8AC3E}">
        <p14:creationId xmlns:p14="http://schemas.microsoft.com/office/powerpoint/2010/main" val="21094557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4BAB5-CE67-4562-9C4A-A095D42ECC97}" type="slidenum">
              <a:rPr lang="en-US"/>
              <a:pPr/>
              <a:t>19</a:t>
            </a:fld>
            <a:endParaRPr lang="en-US"/>
          </a:p>
        </p:txBody>
      </p:sp>
      <p:sp>
        <p:nvSpPr>
          <p:cNvPr id="307202" name="Rectangle 2"/>
          <p:cNvSpPr>
            <a:spLocks noGrp="1" noRot="1" noChangeAspect="1" noChangeArrowheads="1" noTextEdit="1"/>
          </p:cNvSpPr>
          <p:nvPr>
            <p:ph type="sldImg"/>
          </p:nvPr>
        </p:nvSpPr>
        <p:spPr>
          <a:xfrm>
            <a:off x="889000" y="696913"/>
            <a:ext cx="5229225" cy="3486150"/>
          </a:xfrm>
          <a:ln/>
        </p:spPr>
      </p:sp>
      <p:sp>
        <p:nvSpPr>
          <p:cNvPr id="307203" name="Rectangle 3"/>
          <p:cNvSpPr>
            <a:spLocks noGrp="1" noChangeArrowheads="1"/>
          </p:cNvSpPr>
          <p:nvPr>
            <p:ph type="body" idx="1"/>
          </p:nvPr>
        </p:nvSpPr>
        <p:spPr/>
        <p:txBody>
          <a:bodyPr/>
          <a:lstStyle/>
          <a:p>
            <a:r>
              <a:rPr lang="en-US" dirty="0"/>
              <a:t>The answer:  Well, it is not clinical practice.  This takes a degree and a license to start.  It is also not laboratory research.  You need physical lab space and equipment; you just cannot start this in your garage on a weekend.  So, the answer is clearly epidemiologic research:  all you need is an idea, a </a:t>
            </a:r>
            <a:r>
              <a:rPr lang="en-US" dirty="0" smtClean="0"/>
              <a:t>dataset (which these</a:t>
            </a:r>
            <a:r>
              <a:rPr lang="en-US" baseline="0" dirty="0" smtClean="0"/>
              <a:t> days you can just pull down from the web)</a:t>
            </a:r>
            <a:r>
              <a:rPr lang="en-US" dirty="0" smtClean="0"/>
              <a:t>, </a:t>
            </a:r>
            <a:r>
              <a:rPr lang="en-US" dirty="0"/>
              <a:t>and a calculator and you could start your project.  </a:t>
            </a:r>
            <a:r>
              <a:rPr lang="en-US" dirty="0" smtClean="0"/>
              <a:t>Today.  This </a:t>
            </a:r>
            <a:r>
              <a:rPr lang="en-US" dirty="0"/>
              <a:t>ease of start time often gives the impression that </a:t>
            </a:r>
            <a:r>
              <a:rPr lang="en-US" dirty="0" smtClean="0"/>
              <a:t>clinical/epidemiologic  </a:t>
            </a:r>
            <a:r>
              <a:rPr lang="en-US" dirty="0"/>
              <a:t>research is child’s play and </a:t>
            </a:r>
            <a:r>
              <a:rPr lang="en-US" dirty="0" smtClean="0"/>
              <a:t>that </a:t>
            </a:r>
            <a:r>
              <a:rPr lang="en-US" dirty="0"/>
              <a:t>anyone can easily do it.  </a:t>
            </a:r>
          </a:p>
        </p:txBody>
      </p:sp>
    </p:spTree>
    <p:extLst>
      <p:ext uri="{BB962C8B-B14F-4D97-AF65-F5344CB8AC3E}">
        <p14:creationId xmlns:p14="http://schemas.microsoft.com/office/powerpoint/2010/main" val="250172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2</a:t>
            </a:fld>
            <a:endParaRPr lang="en-US"/>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r>
              <a:rPr lang="en-US" dirty="0"/>
              <a:t>A few housekeeping details, all of which </a:t>
            </a:r>
            <a:r>
              <a:rPr lang="en-US" dirty="0" smtClean="0"/>
              <a:t>are also </a:t>
            </a:r>
            <a:r>
              <a:rPr lang="en-US" dirty="0"/>
              <a:t>listed on the course </a:t>
            </a:r>
            <a:r>
              <a:rPr lang="en-US" dirty="0" smtClean="0"/>
              <a:t>website.</a:t>
            </a:r>
          </a:p>
          <a:p>
            <a:endParaRPr lang="en-US" dirty="0"/>
          </a:p>
          <a:p>
            <a:r>
              <a:rPr lang="en-US" dirty="0"/>
              <a:t>All lectures will </a:t>
            </a:r>
            <a:r>
              <a:rPr lang="en-US" dirty="0" smtClean="0"/>
              <a:t>be</a:t>
            </a:r>
            <a:r>
              <a:rPr lang="en-US" baseline="0" dirty="0" smtClean="0"/>
              <a:t> given live at UCSF</a:t>
            </a:r>
            <a:r>
              <a:rPr lang="en-US" dirty="0" smtClean="0"/>
              <a:t> </a:t>
            </a:r>
            <a:r>
              <a:rPr lang="en-US" dirty="0"/>
              <a:t>on Tuesdays at 8:45 am and will last 90 minutes.    Note that we have a lot to cover and will start on time.  </a:t>
            </a:r>
            <a:r>
              <a:rPr lang="en-US" dirty="0" smtClean="0"/>
              <a:t>Lecture</a:t>
            </a:r>
            <a:r>
              <a:rPr lang="en-US" baseline="0" dirty="0" smtClean="0"/>
              <a:t> </a:t>
            </a:r>
            <a:r>
              <a:rPr lang="en-US" baseline="0" dirty="0" err="1" smtClean="0"/>
              <a:t>videorecordings</a:t>
            </a:r>
            <a:r>
              <a:rPr lang="en-US" baseline="0" dirty="0" smtClean="0"/>
              <a:t> </a:t>
            </a:r>
            <a:r>
              <a:rPr lang="en-US" dirty="0" smtClean="0"/>
              <a:t>will be </a:t>
            </a:r>
            <a:r>
              <a:rPr lang="en-US" dirty="0"/>
              <a:t>available </a:t>
            </a:r>
            <a:r>
              <a:rPr lang="en-US" dirty="0" smtClean="0"/>
              <a:t>later in the day on the course website.  Occasionally (such</a:t>
            </a:r>
            <a:r>
              <a:rPr lang="en-US" baseline="0" dirty="0" smtClean="0"/>
              <a:t> as when the faculty are unavoidably out of town), we will just provide a taped lecture.  </a:t>
            </a:r>
            <a:r>
              <a:rPr lang="en-US" dirty="0" smtClean="0"/>
              <a:t>The objective of the lecture is to define and describe</a:t>
            </a:r>
            <a:r>
              <a:rPr lang="en-US" baseline="0" dirty="0" smtClean="0"/>
              <a:t> the curricular content for the week.   </a:t>
            </a:r>
            <a:r>
              <a:rPr lang="en-US" dirty="0" smtClean="0"/>
              <a:t>  </a:t>
            </a:r>
          </a:p>
          <a:p>
            <a:endParaRPr lang="en-US" dirty="0"/>
          </a:p>
          <a:p>
            <a:r>
              <a:rPr lang="en-US" dirty="0" smtClean="0"/>
              <a:t>Beginning in the second week of the course, we will</a:t>
            </a:r>
            <a:r>
              <a:rPr lang="en-US" baseline="0" dirty="0" smtClean="0"/>
              <a:t> have our weekly Small Groups Sections.  In San Francisco, these occur at 1:30 PM at Mission Hall (second floor) and last 90 minutes.  At our international venues, times will differ.  Please note that each year we do have Small Group Sections ongoing at one or more international sites, making this a truly global course.  Every enrolled student is assigned to a Small Group Section, and your assignment can be found in the Roster section of the course website. </a:t>
            </a:r>
            <a:r>
              <a:rPr lang="en-US" dirty="0" smtClean="0"/>
              <a:t>Our Small Group Section </a:t>
            </a:r>
            <a:r>
              <a:rPr lang="en-US" dirty="0"/>
              <a:t>leaders are </a:t>
            </a:r>
            <a:r>
              <a:rPr lang="en-US" dirty="0" smtClean="0"/>
              <a:t>either experienced faculty or a recent former student (a</a:t>
            </a:r>
            <a:r>
              <a:rPr lang="en-US" baseline="0" dirty="0" smtClean="0"/>
              <a:t> teaching assistant) accompanied by a faculty member.  These formers students are, to no surprise, chosen because of their </a:t>
            </a:r>
            <a:r>
              <a:rPr lang="en-US" dirty="0" smtClean="0"/>
              <a:t>exemplary </a:t>
            </a:r>
            <a:r>
              <a:rPr lang="en-US" dirty="0"/>
              <a:t>performance </a:t>
            </a:r>
            <a:r>
              <a:rPr lang="en-US" dirty="0" smtClean="0"/>
              <a:t>in the course, and, indeed, each year we are looking for students who can assist us in the following year.   One goal of the course is also to give these teaching assistant</a:t>
            </a:r>
            <a:r>
              <a:rPr lang="en-US" baseline="0" dirty="0" smtClean="0"/>
              <a:t>s experience as they master their knowledge of the material.  </a:t>
            </a:r>
            <a:r>
              <a:rPr lang="en-US" dirty="0" smtClean="0"/>
              <a:t>The objective </a:t>
            </a:r>
            <a:r>
              <a:rPr lang="en-US" dirty="0"/>
              <a:t>of the </a:t>
            </a:r>
            <a:r>
              <a:rPr lang="en-US" dirty="0" smtClean="0"/>
              <a:t>Small </a:t>
            </a:r>
            <a:r>
              <a:rPr lang="en-US" dirty="0"/>
              <a:t>G</a:t>
            </a:r>
            <a:r>
              <a:rPr lang="en-US" dirty="0" smtClean="0"/>
              <a:t>roup </a:t>
            </a:r>
            <a:r>
              <a:rPr lang="en-US" dirty="0"/>
              <a:t>S</a:t>
            </a:r>
            <a:r>
              <a:rPr lang="en-US" dirty="0" smtClean="0"/>
              <a:t>ections is to review </a:t>
            </a:r>
            <a:r>
              <a:rPr lang="en-US" dirty="0"/>
              <a:t>the prior week’s </a:t>
            </a:r>
            <a:r>
              <a:rPr lang="en-US" dirty="0" smtClean="0"/>
              <a:t>lecture,</a:t>
            </a:r>
            <a:r>
              <a:rPr lang="en-US" baseline="0" dirty="0" smtClean="0"/>
              <a:t> review</a:t>
            </a:r>
            <a:r>
              <a:rPr lang="en-US" dirty="0" smtClean="0"/>
              <a:t> </a:t>
            </a:r>
            <a:r>
              <a:rPr lang="en-US" dirty="0"/>
              <a:t>the weekly problem </a:t>
            </a:r>
            <a:r>
              <a:rPr lang="en-US" dirty="0" smtClean="0"/>
              <a:t>set, and have a dialogue about</a:t>
            </a:r>
            <a:r>
              <a:rPr lang="en-US" baseline="0" dirty="0" smtClean="0"/>
              <a:t> the material.</a:t>
            </a:r>
            <a:r>
              <a:rPr lang="en-US" dirty="0" smtClean="0"/>
              <a:t>  A major goal of the </a:t>
            </a:r>
            <a:r>
              <a:rPr lang="en-US" baseline="0" dirty="0" smtClean="0"/>
              <a:t>Small Group Sections is to get your questions answers and your learning consolidated.  The discussion in these sections is the critical aspect of the learning.  We are not taking attendance but given that you took the time to enroll in the course, we would  very much expect that you will attend because this is where you get the chance to discuss the concepts.</a:t>
            </a:r>
            <a:endParaRPr lang="en-US" dirty="0" smtClean="0"/>
          </a:p>
          <a:p>
            <a:endParaRPr lang="en-US" dirty="0"/>
          </a:p>
          <a:p>
            <a:r>
              <a:rPr lang="en-US" dirty="0"/>
              <a:t>We will also </a:t>
            </a:r>
            <a:r>
              <a:rPr lang="en-US" dirty="0" smtClean="0"/>
              <a:t>have 6 </a:t>
            </a:r>
            <a:r>
              <a:rPr lang="en-US" dirty="0"/>
              <a:t>J</a:t>
            </a:r>
            <a:r>
              <a:rPr lang="en-US" dirty="0" smtClean="0"/>
              <a:t>ournal </a:t>
            </a:r>
            <a:r>
              <a:rPr lang="en-US" dirty="0"/>
              <a:t>C</a:t>
            </a:r>
            <a:r>
              <a:rPr lang="en-US" dirty="0" smtClean="0"/>
              <a:t>lubs </a:t>
            </a:r>
            <a:r>
              <a:rPr lang="en-US" dirty="0"/>
              <a:t>throughout the course.  They will be from 3:15 to 4:15 </a:t>
            </a:r>
            <a:r>
              <a:rPr lang="en-US" dirty="0" smtClean="0"/>
              <a:t>pm in San Francisco in </a:t>
            </a:r>
            <a:r>
              <a:rPr lang="en-US" dirty="0"/>
              <a:t>the same room as your </a:t>
            </a:r>
            <a:r>
              <a:rPr lang="en-US" dirty="0" smtClean="0"/>
              <a:t>Small </a:t>
            </a:r>
            <a:r>
              <a:rPr lang="en-US" dirty="0"/>
              <a:t>G</a:t>
            </a:r>
            <a:r>
              <a:rPr lang="en-US" dirty="0" smtClean="0"/>
              <a:t>roup </a:t>
            </a:r>
            <a:r>
              <a:rPr lang="en-US" dirty="0"/>
              <a:t>sections, beginning </a:t>
            </a:r>
            <a:r>
              <a:rPr lang="en-US" dirty="0" smtClean="0"/>
              <a:t>in week</a:t>
            </a:r>
            <a:r>
              <a:rPr lang="en-US" baseline="0" dirty="0" smtClean="0"/>
              <a:t> 3 of the course</a:t>
            </a:r>
            <a:r>
              <a:rPr lang="en-US" dirty="0" smtClean="0"/>
              <a:t>.  Times will vary</a:t>
            </a:r>
            <a:r>
              <a:rPr lang="en-US" baseline="0" dirty="0" smtClean="0"/>
              <a:t> in our international sites.  A</a:t>
            </a:r>
            <a:r>
              <a:rPr lang="en-US" dirty="0" smtClean="0"/>
              <a:t>s </a:t>
            </a:r>
            <a:r>
              <a:rPr lang="en-US" dirty="0"/>
              <a:t>mentioned, the purpose of these sessions is to </a:t>
            </a:r>
            <a:r>
              <a:rPr lang="en-US" u="sng" dirty="0"/>
              <a:t>apply</a:t>
            </a:r>
            <a:r>
              <a:rPr lang="en-US" dirty="0"/>
              <a:t> the concepts learned in class to understanding and critiquing the contemporary biomedical literature.   This is a big part of the course because if you cannot apply what we have learned here to actual scientific practice, we have not achieved much.  Hence, we are going to practice this </a:t>
            </a:r>
            <a:r>
              <a:rPr lang="en-US" dirty="0" smtClean="0"/>
              <a:t>application quite frequently in</a:t>
            </a:r>
            <a:r>
              <a:rPr lang="en-US" baseline="0" dirty="0" smtClean="0"/>
              <a:t> our Journal Clubs.  </a:t>
            </a:r>
            <a:endParaRPr lang="en-US" dirty="0"/>
          </a:p>
          <a:p>
            <a:endParaRPr lang="en-US" dirty="0"/>
          </a:p>
        </p:txBody>
      </p:sp>
    </p:spTree>
    <p:extLst>
      <p:ext uri="{BB962C8B-B14F-4D97-AF65-F5344CB8AC3E}">
        <p14:creationId xmlns:p14="http://schemas.microsoft.com/office/powerpoint/2010/main" val="651007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5C96A-F1F2-4CDE-A09A-0B9030DDC9D7}" type="slidenum">
              <a:rPr lang="en-US"/>
              <a:pPr/>
              <a:t>20</a:t>
            </a:fld>
            <a:endParaRPr lang="en-US"/>
          </a:p>
        </p:txBody>
      </p:sp>
      <p:sp>
        <p:nvSpPr>
          <p:cNvPr id="308226" name="Rectangle 2"/>
          <p:cNvSpPr>
            <a:spLocks noGrp="1" noRot="1" noChangeAspect="1" noChangeArrowheads="1" noTextEdit="1"/>
          </p:cNvSpPr>
          <p:nvPr>
            <p:ph type="sldImg"/>
          </p:nvPr>
        </p:nvSpPr>
        <p:spPr>
          <a:xfrm>
            <a:off x="889000" y="696913"/>
            <a:ext cx="5229225" cy="3486150"/>
          </a:xfrm>
          <a:ln/>
        </p:spPr>
      </p:sp>
      <p:sp>
        <p:nvSpPr>
          <p:cNvPr id="308227" name="Rectangle 3"/>
          <p:cNvSpPr>
            <a:spLocks noGrp="1" noChangeArrowheads="1"/>
          </p:cNvSpPr>
          <p:nvPr>
            <p:ph type="body" idx="1"/>
          </p:nvPr>
        </p:nvSpPr>
        <p:spPr/>
        <p:txBody>
          <a:bodyPr/>
          <a:lstStyle/>
          <a:p>
            <a:r>
              <a:rPr lang="en-US"/>
              <a:t>But, the more relevant question is which is the easiest to perform well?</a:t>
            </a:r>
          </a:p>
        </p:txBody>
      </p:sp>
    </p:spTree>
    <p:extLst>
      <p:ext uri="{BB962C8B-B14F-4D97-AF65-F5344CB8AC3E}">
        <p14:creationId xmlns:p14="http://schemas.microsoft.com/office/powerpoint/2010/main" val="13072538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0167B-6045-4AEC-928C-6642BCB27359}" type="slidenum">
              <a:rPr lang="en-US"/>
              <a:pPr/>
              <a:t>21</a:t>
            </a:fld>
            <a:endParaRPr lang="en-US"/>
          </a:p>
        </p:txBody>
      </p:sp>
      <p:sp>
        <p:nvSpPr>
          <p:cNvPr id="309250" name="Rectangle 2050"/>
          <p:cNvSpPr>
            <a:spLocks noGrp="1" noRot="1" noChangeAspect="1" noChangeArrowheads="1" noTextEdit="1"/>
          </p:cNvSpPr>
          <p:nvPr>
            <p:ph type="sldImg"/>
          </p:nvPr>
        </p:nvSpPr>
        <p:spPr>
          <a:xfrm>
            <a:off x="889000" y="696913"/>
            <a:ext cx="5229225" cy="3486150"/>
          </a:xfrm>
          <a:ln/>
        </p:spPr>
      </p:sp>
      <p:sp>
        <p:nvSpPr>
          <p:cNvPr id="309251" name="Rectangle 2051"/>
          <p:cNvSpPr>
            <a:spLocks noGrp="1" noChangeArrowheads="1"/>
          </p:cNvSpPr>
          <p:nvPr>
            <p:ph type="body" idx="1"/>
          </p:nvPr>
        </p:nvSpPr>
        <p:spPr/>
        <p:txBody>
          <a:bodyPr/>
          <a:lstStyle/>
          <a:p>
            <a:r>
              <a:rPr lang="en-US" dirty="0"/>
              <a:t>This is a bit of trick question, because, in fact, each of these require extensive knowledge and experience to perform well.  In particular, epidemiologic or clinical research is not where you go if you </a:t>
            </a:r>
            <a:r>
              <a:rPr lang="en-US" dirty="0" smtClean="0"/>
              <a:t>thought clinical practice</a:t>
            </a:r>
            <a:r>
              <a:rPr lang="en-US" baseline="0" dirty="0" smtClean="0"/>
              <a:t> or </a:t>
            </a:r>
            <a:r>
              <a:rPr lang="en-US" dirty="0" smtClean="0"/>
              <a:t>laboratory research was too</a:t>
            </a:r>
            <a:r>
              <a:rPr lang="en-US" baseline="0" dirty="0" smtClean="0"/>
              <a:t> difficult</a:t>
            </a:r>
            <a:r>
              <a:rPr lang="en-US" dirty="0" smtClean="0"/>
              <a:t>.  </a:t>
            </a:r>
            <a:r>
              <a:rPr lang="en-US" dirty="0"/>
              <a:t>Indeed, what we hope to show you in this course (and for many of you, throughout our entire program) is despite how easy it is to get started in epidemiologic research, there is a quite a bit to know to do it well and to get what we want in the end – the right answer.  </a:t>
            </a:r>
          </a:p>
        </p:txBody>
      </p:sp>
    </p:spTree>
    <p:extLst>
      <p:ext uri="{BB962C8B-B14F-4D97-AF65-F5344CB8AC3E}">
        <p14:creationId xmlns:p14="http://schemas.microsoft.com/office/powerpoint/2010/main" val="37365638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We</a:t>
            </a:r>
            <a:r>
              <a:rPr lang="en-US" baseline="0" dirty="0" smtClean="0"/>
              <a:t> look forward to working with everyone throughout the course </a:t>
            </a:r>
            <a:r>
              <a:rPr lang="en-US" dirty="0" smtClean="0"/>
              <a:t>for the next step on this journey.  </a:t>
            </a:r>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22</a:t>
            </a:fld>
            <a:endParaRPr lang="en-US"/>
          </a:p>
        </p:txBody>
      </p:sp>
    </p:spTree>
    <p:extLst>
      <p:ext uri="{BB962C8B-B14F-4D97-AF65-F5344CB8AC3E}">
        <p14:creationId xmlns:p14="http://schemas.microsoft.com/office/powerpoint/2010/main" val="719648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3</a:t>
            </a:fld>
            <a:endParaRPr lang="en-US"/>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curriculum</a:t>
            </a:r>
            <a:r>
              <a:rPr lang="en-US" baseline="0" dirty="0" smtClean="0"/>
              <a:t> represents our best contemporary synthesis of the most fundamental and relevant concepts in epidemiology.   We stress that this is contemporary coverage in that there has been a revolution in the methods of epidemiology over the past 15 years, and it is our goal to depict this.  Our synthesis of the material is described in our weekly lectures and accompanying slide notes, which are all posted on the course’s website.  I will note that whenever there is a difference between our lectures or the text (or some other reading), our lectures trump everything else.</a:t>
            </a:r>
            <a:r>
              <a:rPr lang="en-US" dirty="0" smtClean="0"/>
              <a:t>  For example, there is a lot of confusion</a:t>
            </a:r>
            <a:r>
              <a:rPr lang="en-US" baseline="0" dirty="0" smtClean="0"/>
              <a:t> and non-reproducibility in terminology and language in epidemiology (as well as in concepts).  What we use in lecture trumps other terminology or other sources.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The weekly lecture and the accompanying narrative notes are designed to be the reference guide for the week.   As such, the lecture is dense and is not designed to be a light and easy overview.  To be considerate of students times, we don’t have a lecture and separate course reader.  Instead, we have combined the two into one medium – a comprehensive lecture and accompanying set of narrative notes.  What is true is that at 90 minutes and with dense coverage in the lecture, some students prefer to view the lecture video in several parts.  That is, while some students can digest the entire lecture in one sitting, it is not easy for all students to do this and the recorded video allows them to break up their viewing into several parts.  When we cannot cover everything in 90 minutes, we provide you with additional non-narrated slides and notes.  Please do not view the non-narrated slides as being less important; they just could not be fit into the 90 minute lecture.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4</a:t>
            </a:fld>
            <a:endParaRPr lang="en-US"/>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In addition</a:t>
            </a:r>
            <a:r>
              <a:rPr lang="en-US" baseline="0" dirty="0" smtClean="0"/>
              <a:t> to our lectures,</a:t>
            </a:r>
            <a:r>
              <a:rPr lang="en-US" dirty="0" smtClean="0"/>
              <a:t> we have selected several other recommended and optional readings/passages, which are also posted on the website.</a:t>
            </a: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We do not follow any single textbook</a:t>
            </a:r>
            <a:r>
              <a:rPr lang="en-US" baseline="0" dirty="0" smtClean="0"/>
              <a:t> very closely, but of the available textbooks, the one we follow most closely is </a:t>
            </a:r>
            <a:r>
              <a:rPr lang="en-US" dirty="0" smtClean="0"/>
              <a:t>Epidemiology</a:t>
            </a:r>
            <a:r>
              <a:rPr lang="en-US" dirty="0"/>
              <a:t>: Beyond the Basics by </a:t>
            </a:r>
            <a:r>
              <a:rPr lang="en-US" dirty="0" err="1"/>
              <a:t>Szklo</a:t>
            </a:r>
            <a:r>
              <a:rPr lang="en-US" dirty="0"/>
              <a:t> and </a:t>
            </a:r>
            <a:r>
              <a:rPr lang="en-US" dirty="0" smtClean="0"/>
              <a:t>Nieto, now in its 3</a:t>
            </a:r>
            <a:r>
              <a:rPr lang="en-US" baseline="30000" dirty="0" smtClean="0"/>
              <a:t>rd</a:t>
            </a:r>
            <a:r>
              <a:rPr lang="en-US" dirty="0" smtClean="0"/>
              <a:t> edition.  It is available</a:t>
            </a:r>
            <a:r>
              <a:rPr lang="en-US" baseline="0" dirty="0" smtClean="0"/>
              <a:t> from the publisher and the usual 3</a:t>
            </a:r>
            <a:r>
              <a:rPr lang="en-US" baseline="30000" dirty="0" smtClean="0"/>
              <a:t>rd</a:t>
            </a:r>
            <a:r>
              <a:rPr lang="en-US" baseline="0" dirty="0" smtClean="0"/>
              <a:t> party commercial vendors (e.g., Amazon.com).   The book is a fine resource, but it becomes less and less relevant as the course progresses.  For many students, our lectures and the accompanying notes are sufficient resources to learn the material.   For other students, their learning is enhanced by reading the recommended chapters from the textbook.  Ultimately, it is a personal choice as to whether you will want to own your own copy of the book.</a:t>
            </a:r>
            <a:endParaRPr lang="en-US" dirty="0" smtClean="0"/>
          </a:p>
          <a:p>
            <a:endParaRPr lang="en-US" dirty="0"/>
          </a:p>
          <a:p>
            <a:r>
              <a:rPr lang="en-US" dirty="0"/>
              <a:t>We will also be using statistical software, specifically Stata</a:t>
            </a:r>
            <a:r>
              <a:rPr lang="en-US" dirty="0" smtClean="0"/>
              <a:t>.  Version 13</a:t>
            </a:r>
            <a:r>
              <a:rPr lang="en-US" baseline="0" dirty="0" smtClean="0"/>
              <a:t> or higher will work.  We expect that you understand the basics of working in Stata, namely how to load a dataset and basic command syntax.  Completing our BIOSTAT 212 course easily suffices for this background.  </a:t>
            </a:r>
            <a:endParaRPr lang="en-US" dirty="0"/>
          </a:p>
          <a:p>
            <a:endParaRPr lang="en-US" dirty="0"/>
          </a:p>
          <a:p>
            <a:r>
              <a:rPr lang="en-US" dirty="0"/>
              <a:t>Finally, later in the course, we will be using a web-based free software called dagitty.net, which is used to create and solve DAGs.</a:t>
            </a:r>
          </a:p>
        </p:txBody>
      </p:sp>
    </p:spTree>
    <p:extLst>
      <p:ext uri="{BB962C8B-B14F-4D97-AF65-F5344CB8AC3E}">
        <p14:creationId xmlns:p14="http://schemas.microsoft.com/office/powerpoint/2010/main" val="3458677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smtClean="0"/>
              <a:t>When I say that</a:t>
            </a:r>
            <a:r>
              <a:rPr lang="en-US" baseline="0" dirty="0" smtClean="0"/>
              <a:t> the resources are available on the course website, what I really mean is what is called the Collaborative Learning Environment or CLE syllabus.  As those of you whom have already taken one of our courses know, you can reach the this CLE site by clicking on Syllabus on the course’s main homepage.  Or, you can go there through the campus CLE main website.  All of our course materials will be placed on our CLE syllabus.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5</a:t>
            </a:fld>
            <a:endParaRPr lang="en-US"/>
          </a:p>
        </p:txBody>
      </p:sp>
    </p:spTree>
    <p:extLst>
      <p:ext uri="{BB962C8B-B14F-4D97-AF65-F5344CB8AC3E}">
        <p14:creationId xmlns:p14="http://schemas.microsoft.com/office/powerpoint/2010/main" val="3375574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01F2A-3A41-4018-A427-390F727838EC}" type="slidenum">
              <a:rPr lang="en-US"/>
              <a:pPr/>
              <a:t>6</a:t>
            </a:fld>
            <a:endParaRPr lang="en-US"/>
          </a:p>
        </p:txBody>
      </p:sp>
      <p:sp>
        <p:nvSpPr>
          <p:cNvPr id="305154" name="Rectangle 2"/>
          <p:cNvSpPr>
            <a:spLocks noGrp="1" noRot="1" noChangeAspect="1" noChangeArrowheads="1" noTextEdit="1"/>
          </p:cNvSpPr>
          <p:nvPr>
            <p:ph type="sldImg"/>
          </p:nvPr>
        </p:nvSpPr>
        <p:spPr>
          <a:xfrm>
            <a:off x="889000" y="696913"/>
            <a:ext cx="5229225" cy="3486150"/>
          </a:xfrm>
          <a:ln/>
        </p:spPr>
      </p:sp>
      <p:sp>
        <p:nvSpPr>
          <p:cNvPr id="305155" name="Rectangle 3"/>
          <p:cNvSpPr>
            <a:spLocks noGrp="1" noChangeArrowheads="1"/>
          </p:cNvSpPr>
          <p:nvPr>
            <p:ph type="body" idx="1"/>
          </p:nvPr>
        </p:nvSpPr>
        <p:spPr/>
        <p:txBody>
          <a:bodyPr/>
          <a:lstStyle/>
          <a:p>
            <a:r>
              <a:rPr lang="en-US" dirty="0"/>
              <a:t>Grades are based on homework and the final exam.  </a:t>
            </a:r>
            <a:r>
              <a:rPr lang="en-US" dirty="0" smtClean="0"/>
              <a:t>The</a:t>
            </a:r>
            <a:r>
              <a:rPr lang="en-US" baseline="0" dirty="0" smtClean="0"/>
              <a:t> points breakdown is based approximately 75% on homework, after we allow you to drop your lowest weekly score, and 25% on the final.  </a:t>
            </a:r>
            <a:r>
              <a:rPr lang="en-US" dirty="0" smtClean="0"/>
              <a:t>We </a:t>
            </a:r>
            <a:r>
              <a:rPr lang="en-US" dirty="0"/>
              <a:t>have problem sets every week and they are due at the beginning of section the following week.  For example, the problem sets that will be posted on the website after </a:t>
            </a:r>
            <a:r>
              <a:rPr lang="en-US" dirty="0" smtClean="0"/>
              <a:t>the first</a:t>
            </a:r>
            <a:r>
              <a:rPr lang="en-US" baseline="0" dirty="0" smtClean="0"/>
              <a:t> lecture </a:t>
            </a:r>
            <a:r>
              <a:rPr lang="en-US" dirty="0" smtClean="0"/>
              <a:t>will </a:t>
            </a:r>
            <a:r>
              <a:rPr lang="en-US" dirty="0"/>
              <a:t>be due at 1:30  </a:t>
            </a:r>
            <a:r>
              <a:rPr lang="en-US" dirty="0" smtClean="0"/>
              <a:t>pm on the following </a:t>
            </a:r>
            <a:r>
              <a:rPr lang="en-US" dirty="0"/>
              <a:t>Tuesday at the beginning of small group section.  We </a:t>
            </a:r>
            <a:r>
              <a:rPr lang="en-US" dirty="0" smtClean="0"/>
              <a:t>do not accept late </a:t>
            </a:r>
            <a:r>
              <a:rPr lang="en-US" dirty="0"/>
              <a:t>assignments, but because we have plenty of points in this </a:t>
            </a:r>
            <a:r>
              <a:rPr lang="en-US" dirty="0" smtClean="0"/>
              <a:t>course and we</a:t>
            </a:r>
            <a:r>
              <a:rPr lang="en-US" baseline="0" dirty="0" smtClean="0"/>
              <a:t> drop your lowest score</a:t>
            </a:r>
            <a:r>
              <a:rPr lang="en-US" dirty="0" smtClean="0"/>
              <a:t>, </a:t>
            </a:r>
            <a:r>
              <a:rPr lang="en-US" dirty="0"/>
              <a:t>missing one or two homework assignments, won’t jeopardize your passing the course, assuming satisfactory performance on the rest of the material.  If you </a:t>
            </a:r>
            <a:r>
              <a:rPr lang="en-US" dirty="0" smtClean="0"/>
              <a:t>are going</a:t>
            </a:r>
            <a:r>
              <a:rPr lang="en-US" baseline="0" dirty="0" smtClean="0"/>
              <a:t> to be </a:t>
            </a:r>
            <a:r>
              <a:rPr lang="en-US" dirty="0" smtClean="0"/>
              <a:t>absent from the small</a:t>
            </a:r>
            <a:r>
              <a:rPr lang="en-US" baseline="0" dirty="0" smtClean="0"/>
              <a:t> group section</a:t>
            </a:r>
            <a:r>
              <a:rPr lang="en-US" dirty="0" smtClean="0"/>
              <a:t>, </a:t>
            </a:r>
            <a:r>
              <a:rPr lang="en-US" dirty="0"/>
              <a:t>then we expect you to email your assignment to your section leader by 1:30 pm.</a:t>
            </a:r>
          </a:p>
          <a:p>
            <a:endParaRPr lang="en-US" dirty="0"/>
          </a:p>
          <a:p>
            <a:r>
              <a:rPr lang="en-US" dirty="0" smtClean="0"/>
              <a:t>Regarding</a:t>
            </a:r>
            <a:r>
              <a:rPr lang="en-US" baseline="0" dirty="0" smtClean="0"/>
              <a:t> attendance, we don’t formally require that you attend any of the sessions.  Lectures in particular are a personal choice in terms of whether you want to attend in person or watch the video or both.  The Small Groups and Journal Club, on the other hand, although not required, are highly recommended.  This is because it is at these sessions where we will actively discuss the material, and this is where most people really learn the material.</a:t>
            </a:r>
            <a:endParaRPr lang="en-US" dirty="0"/>
          </a:p>
        </p:txBody>
      </p:sp>
    </p:spTree>
    <p:extLst>
      <p:ext uri="{BB962C8B-B14F-4D97-AF65-F5344CB8AC3E}">
        <p14:creationId xmlns:p14="http://schemas.microsoft.com/office/powerpoint/2010/main" val="42320905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pPr eaLnBrk="1" hangingPunct="1"/>
              <a:t>7</a:t>
            </a:fld>
            <a:endParaRPr lang="en-US" altLang="en-US" sz="1200"/>
          </a:p>
        </p:txBody>
      </p:sp>
      <p:sp>
        <p:nvSpPr>
          <p:cNvPr id="15363" name="Rectangle 2"/>
          <p:cNvSpPr>
            <a:spLocks noGrp="1" noRot="1" noChangeAspect="1" noChangeArrowheads="1" noTextEdit="1"/>
          </p:cNvSpPr>
          <p:nvPr>
            <p:ph type="sldImg"/>
          </p:nvPr>
        </p:nvSpPr>
        <p:spPr>
          <a:xfrm>
            <a:off x="890588" y="696913"/>
            <a:ext cx="5229225" cy="3486150"/>
          </a:xfrm>
          <a:ln/>
        </p:spPr>
      </p:sp>
      <p:sp>
        <p:nvSpPr>
          <p:cNvPr id="15364" name="Rectangle 3"/>
          <p:cNvSpPr>
            <a:spLocks noGrp="1" noChangeArrowheads="1"/>
          </p:cNvSpPr>
          <p:nvPr>
            <p:ph type="body" idx="1"/>
          </p:nvPr>
        </p:nvSpPr>
        <p:spPr>
          <a:noFill/>
        </p:spPr>
        <p:txBody>
          <a:bodyPr/>
          <a:lstStyle/>
          <a:p>
            <a:pPr eaLnBrk="1" hangingPunct="1"/>
            <a:r>
              <a:rPr lang="en-US" altLang="en-US" dirty="0" smtClean="0"/>
              <a:t>Regarding the weekly problem sets, this reminds me to clarify what we expect for</a:t>
            </a:r>
            <a:r>
              <a:rPr lang="en-US" altLang="en-US" baseline="0" dirty="0" smtClean="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please write the final answers in your own words.  Finally, for the end of quarter final exam, please work on this entirely on your own without discussion with anyone else.  </a:t>
            </a:r>
            <a:endParaRPr lang="en-US" altLang="en-US" dirty="0" smtClean="0"/>
          </a:p>
        </p:txBody>
      </p:sp>
    </p:spTree>
    <p:extLst>
      <p:ext uri="{BB962C8B-B14F-4D97-AF65-F5344CB8AC3E}">
        <p14:creationId xmlns:p14="http://schemas.microsoft.com/office/powerpoint/2010/main" val="3948480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smtClean="0"/>
              <a:t>This brings us to a</a:t>
            </a:r>
            <a:r>
              <a:rPr lang="en-US" baseline="0" dirty="0" smtClean="0"/>
              <a:t> statement regarding our philosophy of teaching:  </a:t>
            </a:r>
            <a:r>
              <a:rPr lang="en-US" dirty="0" smtClean="0"/>
              <a:t>what we do and why we do it? </a:t>
            </a:r>
          </a:p>
          <a:p>
            <a:endParaRPr lang="en-US" dirty="0" smtClean="0"/>
          </a:p>
          <a:p>
            <a:r>
              <a:rPr lang="en-US" dirty="0" smtClean="0"/>
              <a:t>Again,</a:t>
            </a:r>
            <a:r>
              <a:rPr lang="en-US" baseline="0" dirty="0" smtClean="0"/>
              <a:t> each week, the scope of the content is outlined in the lecture.  If there is material in the reading that is not covered in the lecture, we try to let you know this.</a:t>
            </a:r>
          </a:p>
          <a:p>
            <a:endParaRPr lang="en-US" baseline="0" dirty="0" smtClean="0"/>
          </a:p>
          <a:p>
            <a:r>
              <a:rPr lang="en-US" baseline="0" dirty="0" smtClean="0"/>
              <a:t>We suggest that you learn the material by listening to the lectures and reading the accompanying narrative.  If you can, read the recommended readings.  Then, work through the weekly problem sets.  It is not until a learner has applied the material can the learner be sure she/he really understands the material.  We then strongly 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Clubs and listen to your classmates and discuss the material.  </a:t>
            </a:r>
          </a:p>
          <a:p>
            <a:endParaRPr lang="en-US" baseline="0" dirty="0" smtClean="0"/>
          </a:p>
          <a:p>
            <a:r>
              <a:rPr lang="en-US" baseline="0" dirty="0" smtClean="0"/>
              <a:t>We feel strongly that you should take advantage the full 7 days between sessions in that time is needed between each installment of new material to optimize comprehension.   Finally, we feel that learning is enhanced by engaging a variety of senses and motor functions (listening, seeing, speaking, writing, typing).  This follows the “multiple intelligences” educational theory.</a:t>
            </a:r>
          </a:p>
          <a:p>
            <a:endParaRPr lang="en-US" baseline="0" dirty="0" smtClean="0"/>
          </a:p>
          <a:p>
            <a:r>
              <a:rPr lang="en-US" baseline="0" dirty="0" smtClean="0"/>
              <a:t>The main takeaway point from this is that our weekly problem sets are the focal point for learning.  You can listen to lectures and do the reading and think you understand the material, but it is not until you work through problems do you develop a deep level of understanding and learning that sticks.  This doing of problems is what as known as active learning and there is now ample empiric evidence that it is far preferable instruction that does not feature active learning.  Most of the data for this teaching approach has been generated from the work of Carl </a:t>
            </a:r>
            <a:r>
              <a:rPr lang="en-US" baseline="0" dirty="0" err="1" smtClean="0"/>
              <a:t>Weiman</a:t>
            </a:r>
            <a:r>
              <a:rPr lang="en-US" baseline="0" dirty="0" smtClean="0"/>
              <a:t> at Stanford.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8</a:t>
            </a:fld>
            <a:endParaRPr lang="en-US"/>
          </a:p>
        </p:txBody>
      </p:sp>
    </p:spTree>
    <p:extLst>
      <p:ext uri="{BB962C8B-B14F-4D97-AF65-F5344CB8AC3E}">
        <p14:creationId xmlns:p14="http://schemas.microsoft.com/office/powerpoint/2010/main" val="2158094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smtClean="0"/>
              <a:t>This brings us to a</a:t>
            </a:r>
            <a:r>
              <a:rPr lang="en-US" baseline="0" dirty="0" smtClean="0"/>
              <a:t> statement regarding our philosophy of teaching:  </a:t>
            </a:r>
            <a:r>
              <a:rPr lang="en-US" dirty="0" smtClean="0"/>
              <a:t>what we do and why we do it? </a:t>
            </a:r>
          </a:p>
          <a:p>
            <a:endParaRPr lang="en-US" dirty="0" smtClean="0"/>
          </a:p>
          <a:p>
            <a:r>
              <a:rPr lang="en-US" dirty="0" smtClean="0"/>
              <a:t>Again</a:t>
            </a:r>
            <a:r>
              <a:rPr lang="en-US" dirty="0" smtClean="0"/>
              <a:t>,</a:t>
            </a:r>
            <a:r>
              <a:rPr lang="en-US" baseline="0" dirty="0" smtClean="0"/>
              <a:t> each week, the scope of the content is outlined in the lecture.  If there is material in the reading that is not covered in the lecture, we try to let you know this.</a:t>
            </a:r>
          </a:p>
          <a:p>
            <a:endParaRPr lang="en-US" baseline="0" dirty="0" smtClean="0"/>
          </a:p>
          <a:p>
            <a:r>
              <a:rPr lang="en-US" baseline="0" dirty="0" smtClean="0"/>
              <a:t>We suggest that you learn the material by listening to the lectures and reading the accompanying narrative.  If you can, read the recommended readings.  Then, work through the weekly problem sets.  It is not until a learner has applied the material can the learner be sure she/he really understands the material.  We then strongly 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Clubs and listen to your classmates and discuss the material.  </a:t>
            </a:r>
          </a:p>
          <a:p>
            <a:endParaRPr lang="en-US" baseline="0" dirty="0" smtClean="0"/>
          </a:p>
          <a:p>
            <a:r>
              <a:rPr lang="en-US" baseline="0" dirty="0" smtClean="0"/>
              <a:t>This is what the weekly cycle looks like.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2158094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9"/>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40664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33887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4"/>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7"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3"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2"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4"/>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2"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defRPr/>
            </a:pPr>
            <a:endParaRPr lang="en-US">
              <a:solidFill>
                <a:srgbClr val="000000"/>
              </a:solidFill>
              <a:latin typeface="Times New Roman"/>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auto">
              <a:spcBef>
                <a:spcPts val="0"/>
              </a:spcBef>
              <a:spcAft>
                <a:spcPts val="0"/>
              </a:spcAft>
              <a:defRPr/>
            </a:pPr>
            <a:endParaRPr lang="en-US">
              <a:solidFill>
                <a:srgbClr val="000000"/>
              </a:solidFill>
              <a:latin typeface="Times New Roman"/>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auto">
              <a:spcBef>
                <a:spcPts val="0"/>
              </a:spcBef>
              <a:spcAft>
                <a:spcPts val="0"/>
              </a:spcAft>
              <a:defRPr/>
            </a:pPr>
            <a:fld id="{23392ABD-A898-47E9-8CB1-C75C53C09910}" type="slidenum">
              <a:rPr lang="en-US">
                <a:solidFill>
                  <a:srgbClr val="000000"/>
                </a:solidFill>
                <a:latin typeface="Times New Roman"/>
              </a:rPr>
              <a:pPr fontAlgn="auto">
                <a:spcBef>
                  <a:spcPts val="0"/>
                </a:spcBef>
                <a:spcAft>
                  <a:spcPts val="0"/>
                </a:spcAft>
                <a:defRPr/>
              </a:pPr>
              <a:t>‹#›</a:t>
            </a:fld>
            <a:endParaRPr lang="en-US">
              <a:solidFill>
                <a:srgbClr val="000000"/>
              </a:solidFill>
              <a:latin typeface="Times New Roman"/>
            </a:endParaRPr>
          </a:p>
        </p:txBody>
      </p:sp>
    </p:spTree>
    <p:extLst>
      <p:ext uri="{BB962C8B-B14F-4D97-AF65-F5344CB8AC3E}">
        <p14:creationId xmlns:p14="http://schemas.microsoft.com/office/powerpoint/2010/main" val="3349125701"/>
      </p:ext>
    </p:extLst>
  </p:cSld>
  <p:clrMap bg1="lt1" tx1="dk1" bg2="lt2" tx2="dk2" accent1="accent1" accent2="accent2" accent3="accent3" accent4="accent4" accent5="accent5" accent6="accent6" hlink="hlink" folHlink="folHlink"/>
  <p:sldLayoutIdLst>
    <p:sldLayoutId id="2147483662"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defRPr/>
            </a:pPr>
            <a:endParaRPr lang="en-US">
              <a:solidFill>
                <a:srgbClr val="000000"/>
              </a:solidFill>
              <a:latin typeface="Times New Roman"/>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auto">
              <a:spcBef>
                <a:spcPts val="0"/>
              </a:spcBef>
              <a:spcAft>
                <a:spcPts val="0"/>
              </a:spcAft>
              <a:defRPr/>
            </a:pPr>
            <a:endParaRPr lang="en-US">
              <a:solidFill>
                <a:srgbClr val="000000"/>
              </a:solidFill>
              <a:latin typeface="Times New Roman"/>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auto">
              <a:spcBef>
                <a:spcPts val="0"/>
              </a:spcBef>
              <a:spcAft>
                <a:spcPts val="0"/>
              </a:spcAft>
              <a:defRPr/>
            </a:pPr>
            <a:fld id="{23392ABD-A898-47E9-8CB1-C75C53C09910}" type="slidenum">
              <a:rPr lang="en-US">
                <a:solidFill>
                  <a:srgbClr val="000000"/>
                </a:solidFill>
                <a:latin typeface="Times New Roman"/>
              </a:rPr>
              <a:pPr fontAlgn="auto">
                <a:spcBef>
                  <a:spcPts val="0"/>
                </a:spcBef>
                <a:spcAft>
                  <a:spcPts val="0"/>
                </a:spcAft>
                <a:defRPr/>
              </a:pPr>
              <a:t>‹#›</a:t>
            </a:fld>
            <a:endParaRPr lang="en-US">
              <a:solidFill>
                <a:srgbClr val="000000"/>
              </a:solidFill>
              <a:latin typeface="Times New Roman"/>
            </a:endParaRPr>
          </a:p>
        </p:txBody>
      </p:sp>
    </p:spTree>
    <p:extLst>
      <p:ext uri="{BB962C8B-B14F-4D97-AF65-F5344CB8AC3E}">
        <p14:creationId xmlns:p14="http://schemas.microsoft.com/office/powerpoint/2010/main" val="4114115686"/>
      </p:ext>
    </p:extLst>
  </p:cSld>
  <p:clrMap bg1="lt1" tx1="dk1" bg2="lt2" tx2="dk2" accent1="accent1" accent2="accent2" accent3="accent3" accent4="accent4" accent5="accent5" accent6="accent6" hlink="hlink" folHlink="folHlink"/>
  <p:sldLayoutIdLst>
    <p:sldLayoutId id="2147483664"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Microsoft_Word_97_-_2003_Document1.doc"/><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838200" y="228600"/>
            <a:ext cx="8743950" cy="249238"/>
          </a:xfrm>
        </p:spPr>
        <p:txBody>
          <a:bodyPr/>
          <a:lstStyle/>
          <a:p>
            <a:r>
              <a:rPr lang="en-US" i="1" dirty="0"/>
              <a:t>Epidemiologic </a:t>
            </a:r>
            <a:r>
              <a:rPr lang="en-US" i="1" dirty="0" smtClean="0"/>
              <a:t>Methods</a:t>
            </a:r>
            <a:r>
              <a:rPr lang="en-US" dirty="0"/>
              <a:t> </a:t>
            </a:r>
            <a:r>
              <a:rPr lang="en-US" dirty="0" smtClean="0"/>
              <a:t>(EPI 203)</a:t>
            </a:r>
            <a:endParaRPr lang="en-US" dirty="0"/>
          </a:p>
        </p:txBody>
      </p:sp>
      <p:graphicFrame>
        <p:nvGraphicFramePr>
          <p:cNvPr id="2051" name="Object 3"/>
          <p:cNvGraphicFramePr>
            <a:graphicFrameLocks noGrp="1" noChangeAspect="1"/>
          </p:cNvGraphicFramePr>
          <p:nvPr>
            <p:ph type="tbl" idx="1"/>
            <p:extLst>
              <p:ext uri="{D42A27DB-BD31-4B8C-83A1-F6EECF244321}">
                <p14:modId xmlns:p14="http://schemas.microsoft.com/office/powerpoint/2010/main" val="3805443232"/>
              </p:ext>
            </p:extLst>
          </p:nvPr>
        </p:nvGraphicFramePr>
        <p:xfrm>
          <a:off x="1289049" y="746129"/>
          <a:ext cx="7893050" cy="6340475"/>
        </p:xfrm>
        <a:graphic>
          <a:graphicData uri="http://schemas.openxmlformats.org/presentationml/2006/ole">
            <mc:AlternateContent xmlns:mc="http://schemas.openxmlformats.org/markup-compatibility/2006">
              <mc:Choice xmlns:v="urn:schemas-microsoft-com:vml" Requires="v">
                <p:oleObj spid="_x0000_s2121" name="Document" r:id="rId5" imgW="10258848" imgH="8241399" progId="Word.Document.8">
                  <p:embed/>
                </p:oleObj>
              </mc:Choice>
              <mc:Fallback>
                <p:oleObj name="Document" r:id="rId5" imgW="10258848" imgH="8241399" progId="Word.Document.8">
                  <p:embed/>
                  <p:pic>
                    <p:nvPicPr>
                      <p:cNvPr id="0" name="Picture 3"/>
                      <p:cNvPicPr>
                        <a:picLocks noChangeAspect="1" noChangeArrowheads="1"/>
                      </p:cNvPicPr>
                      <p:nvPr/>
                    </p:nvPicPr>
                    <p:blipFill>
                      <a:blip r:embed="rId6"/>
                      <a:srcRect/>
                      <a:stretch>
                        <a:fillRect/>
                      </a:stretch>
                    </p:blipFill>
                    <p:spPr bwMode="auto">
                      <a:xfrm>
                        <a:off x="1289049" y="746129"/>
                        <a:ext cx="7893050" cy="6340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smtClean="0"/>
              <a:t>The Weekly Learning Cycle and Why We Do It</a:t>
            </a:r>
            <a:endParaRPr lang="en-US" dirty="0"/>
          </a:p>
        </p:txBody>
      </p:sp>
      <p:sp>
        <p:nvSpPr>
          <p:cNvPr id="3" name="Content Placeholder 2"/>
          <p:cNvSpPr>
            <a:spLocks noGrp="1"/>
          </p:cNvSpPr>
          <p:nvPr>
            <p:ph idx="1"/>
          </p:nvPr>
        </p:nvSpPr>
        <p:spPr>
          <a:xfrm>
            <a:off x="38100" y="685800"/>
            <a:ext cx="10134600" cy="5181600"/>
          </a:xfrm>
        </p:spPr>
        <p:txBody>
          <a:bodyPr/>
          <a:lstStyle/>
          <a:p>
            <a:pPr lvl="1"/>
            <a:endParaRPr lang="en-US" sz="600" dirty="0" smtClean="0"/>
          </a:p>
          <a:p>
            <a:r>
              <a:rPr lang="en-US" sz="2600" b="1" dirty="0" smtClean="0"/>
              <a:t>Philosophy</a:t>
            </a:r>
          </a:p>
          <a:p>
            <a:pPr marL="577850" lvl="1" indent="-241300">
              <a:spcAft>
                <a:spcPts val="1200"/>
              </a:spcAft>
            </a:pPr>
            <a:r>
              <a:rPr lang="en-US" sz="2400" dirty="0" smtClean="0"/>
              <a:t>We provide you with highly synthesized and annotated curricular material, but few can master it by just passive consumption</a:t>
            </a:r>
          </a:p>
          <a:p>
            <a:pPr marL="577850" lvl="1" indent="-241300">
              <a:spcAft>
                <a:spcPts val="1200"/>
              </a:spcAft>
            </a:pPr>
            <a:r>
              <a:rPr lang="en-US" sz="2400" dirty="0" smtClean="0">
                <a:solidFill>
                  <a:srgbClr val="FF0000"/>
                </a:solidFill>
              </a:rPr>
              <a:t>Problem </a:t>
            </a:r>
            <a:r>
              <a:rPr lang="en-US" sz="2400" dirty="0">
                <a:solidFill>
                  <a:srgbClr val="FF0000"/>
                </a:solidFill>
              </a:rPr>
              <a:t>Sets are the focal point; they facilitate “active learning</a:t>
            </a:r>
            <a:r>
              <a:rPr lang="en-US" sz="2400" dirty="0" smtClean="0">
                <a:solidFill>
                  <a:srgbClr val="FF0000"/>
                </a:solidFill>
              </a:rPr>
              <a:t>”, which is deeper and more persistent than by passive consumption</a:t>
            </a:r>
            <a:endParaRPr lang="en-US" sz="2400" dirty="0">
              <a:solidFill>
                <a:srgbClr val="FF0000"/>
              </a:solidFill>
            </a:endParaRPr>
          </a:p>
          <a:p>
            <a:pPr marL="577850" lvl="1" indent="-241300">
              <a:spcAft>
                <a:spcPts val="1200"/>
              </a:spcAft>
            </a:pPr>
            <a:r>
              <a:rPr lang="en-US" sz="2400" dirty="0" smtClean="0"/>
              <a:t>Steadily </a:t>
            </a:r>
            <a:r>
              <a:rPr lang="en-US" sz="2400" dirty="0"/>
              <a:t>build a knowledge base over the course of </a:t>
            </a:r>
            <a:r>
              <a:rPr lang="en-US" sz="2400" dirty="0" smtClean="0"/>
              <a:t>quarter</a:t>
            </a:r>
          </a:p>
          <a:p>
            <a:pPr marL="577850" lvl="1" indent="-241300">
              <a:spcAft>
                <a:spcPts val="1200"/>
              </a:spcAft>
            </a:pPr>
            <a:r>
              <a:rPr lang="en-US" sz="2400" dirty="0"/>
              <a:t>T</a:t>
            </a:r>
            <a:r>
              <a:rPr lang="en-US" sz="2400" dirty="0" smtClean="0"/>
              <a:t>ime needed </a:t>
            </a:r>
            <a:r>
              <a:rPr lang="en-US" sz="2400" dirty="0"/>
              <a:t>between each </a:t>
            </a:r>
            <a:r>
              <a:rPr lang="en-US" sz="2400" dirty="0" smtClean="0"/>
              <a:t>installment to work on problems and optimize comprehension</a:t>
            </a:r>
            <a:r>
              <a:rPr lang="en-US" sz="2400" dirty="0"/>
              <a:t> </a:t>
            </a:r>
            <a:r>
              <a:rPr lang="en-US" sz="2400" dirty="0" smtClean="0"/>
              <a:t>(i.e., the weekly cycle)</a:t>
            </a:r>
          </a:p>
          <a:p>
            <a:pPr marL="577850" lvl="1" indent="-241300">
              <a:spcAft>
                <a:spcPts val="1200"/>
              </a:spcAft>
            </a:pPr>
            <a:r>
              <a:rPr lang="en-US" sz="2400" dirty="0" smtClean="0"/>
              <a:t>Learning </a:t>
            </a:r>
            <a:r>
              <a:rPr lang="en-US" sz="2400" dirty="0"/>
              <a:t>is facilitated by engaging a variety of senses and motor </a:t>
            </a:r>
            <a:r>
              <a:rPr lang="en-US" sz="2400" dirty="0" smtClean="0"/>
              <a:t>functions (following “multiple intelligences” educational theory)</a:t>
            </a:r>
            <a:endParaRPr lang="en-US" sz="2400" dirty="0"/>
          </a:p>
        </p:txBody>
      </p:sp>
    </p:spTree>
    <p:extLst>
      <p:ext uri="{BB962C8B-B14F-4D97-AF65-F5344CB8AC3E}">
        <p14:creationId xmlns:p14="http://schemas.microsoft.com/office/powerpoint/2010/main" val="16742382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a:t>Definitions of Epidemiology</a:t>
            </a:r>
          </a:p>
        </p:txBody>
      </p:sp>
      <p:sp>
        <p:nvSpPr>
          <p:cNvPr id="18435" name="Rectangle 3"/>
          <p:cNvSpPr>
            <a:spLocks noGrp="1" noChangeArrowheads="1"/>
          </p:cNvSpPr>
          <p:nvPr>
            <p:ph type="body" idx="1"/>
          </p:nvPr>
        </p:nvSpPr>
        <p:spPr>
          <a:xfrm>
            <a:off x="0" y="990600"/>
            <a:ext cx="10287000" cy="4953000"/>
          </a:xfrm>
        </p:spPr>
        <p:txBody>
          <a:bodyPr/>
          <a:lstStyle/>
          <a:p>
            <a:r>
              <a:rPr lang="en-US" u="sng" dirty="0"/>
              <a:t>Traditional</a:t>
            </a:r>
            <a:r>
              <a:rPr lang="en-US" dirty="0"/>
              <a:t>: The study of the distribution and determinants (causes) of disease</a:t>
            </a:r>
          </a:p>
          <a:p>
            <a:pPr lvl="1"/>
            <a:r>
              <a:rPr lang="en-US" dirty="0"/>
              <a:t>e.g., cardiovascular epidemiology would study </a:t>
            </a:r>
            <a:r>
              <a:rPr lang="en-US" dirty="0" smtClean="0"/>
              <a:t>frequency and risk </a:t>
            </a:r>
            <a:r>
              <a:rPr lang="en-US" dirty="0"/>
              <a:t>for various heart diseases</a:t>
            </a:r>
          </a:p>
          <a:p>
            <a:pPr lvl="1"/>
            <a:endParaRPr lang="en-US" sz="1000" dirty="0"/>
          </a:p>
          <a:p>
            <a:r>
              <a:rPr lang="en-US" u="sng" dirty="0" smtClean="0"/>
              <a:t>More inclusive contemporary</a:t>
            </a:r>
            <a:r>
              <a:rPr lang="en-US" dirty="0"/>
              <a:t>: Method</a:t>
            </a:r>
            <a:r>
              <a:rPr lang="en-US" sz="1600" dirty="0"/>
              <a:t> </a:t>
            </a:r>
            <a:r>
              <a:rPr lang="en-US" dirty="0"/>
              <a:t>used</a:t>
            </a:r>
            <a:r>
              <a:rPr lang="en-US" sz="1100" dirty="0"/>
              <a:t> </a:t>
            </a:r>
            <a:r>
              <a:rPr lang="en-US" sz="1100" dirty="0" smtClean="0"/>
              <a:t> </a:t>
            </a:r>
            <a:r>
              <a:rPr lang="en-US" dirty="0" smtClean="0"/>
              <a:t>to </a:t>
            </a:r>
            <a:r>
              <a:rPr lang="en-US" sz="1100" dirty="0" smtClean="0"/>
              <a:t> </a:t>
            </a:r>
            <a:r>
              <a:rPr lang="en-US" dirty="0"/>
              <a:t>conduct human </a:t>
            </a:r>
            <a:r>
              <a:rPr lang="en-US" dirty="0" smtClean="0"/>
              <a:t>subject-based health-related </a:t>
            </a:r>
            <a:r>
              <a:rPr lang="en-US" dirty="0"/>
              <a:t>research</a:t>
            </a:r>
          </a:p>
          <a:p>
            <a:pPr lvl="1"/>
            <a:r>
              <a:rPr lang="en-US" dirty="0"/>
              <a:t>the </a:t>
            </a:r>
            <a:r>
              <a:rPr lang="en-US" dirty="0" err="1"/>
              <a:t>methodologic</a:t>
            </a:r>
            <a:r>
              <a:rPr lang="en-US" dirty="0"/>
              <a:t> foundation (“basic science”) of any research (experimental, observational, “translational”, etc.) where individual humans or groups of humans are the unit of observation</a:t>
            </a:r>
          </a:p>
          <a:p>
            <a:pPr lvl="2"/>
            <a:r>
              <a:rPr lang="en-US" i="1" dirty="0"/>
              <a:t>This means everything that each of you are doing!</a:t>
            </a:r>
          </a:p>
          <a:p>
            <a:pPr lvl="1"/>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dirty="0" smtClean="0"/>
              <a:t>Some Other Names</a:t>
            </a:r>
            <a:endParaRPr lang="en-US" dirty="0"/>
          </a:p>
        </p:txBody>
      </p:sp>
      <p:sp>
        <p:nvSpPr>
          <p:cNvPr id="18435" name="Rectangle 3"/>
          <p:cNvSpPr>
            <a:spLocks noGrp="1" noChangeArrowheads="1"/>
          </p:cNvSpPr>
          <p:nvPr>
            <p:ph type="body" idx="1"/>
          </p:nvPr>
        </p:nvSpPr>
        <p:spPr>
          <a:xfrm>
            <a:off x="190500" y="914400"/>
            <a:ext cx="10096500" cy="4953000"/>
          </a:xfrm>
        </p:spPr>
        <p:txBody>
          <a:bodyPr/>
          <a:lstStyle/>
          <a:p>
            <a:r>
              <a:rPr lang="en-US" sz="2400" dirty="0" smtClean="0"/>
              <a:t>Epidemiologic principles are the basic science of a variety of human subject-based health-related research, which go by various names</a:t>
            </a:r>
            <a:endParaRPr lang="en-US" sz="2400" dirty="0"/>
          </a:p>
          <a:p>
            <a:pPr lvl="1"/>
            <a:r>
              <a:rPr lang="en-US" sz="2400" dirty="0" smtClean="0"/>
              <a:t>e.g., patient-oriented, clinical, translational, comparative effectiveness, behavioral, outcomes, or health services research </a:t>
            </a:r>
          </a:p>
          <a:p>
            <a:pPr lvl="1"/>
            <a:endParaRPr lang="en-US" sz="1000" dirty="0"/>
          </a:p>
          <a:p>
            <a:r>
              <a:rPr lang="en-US" sz="2400" dirty="0" smtClean="0"/>
              <a:t>Epidemiology is agnostic to health or disease.  It is the basic science to study health broadly, as defined by the WHO (1948):</a:t>
            </a:r>
          </a:p>
          <a:p>
            <a:endParaRPr lang="en-US" sz="500" dirty="0" smtClean="0"/>
          </a:p>
          <a:p>
            <a:pPr lvl="1"/>
            <a:r>
              <a:rPr lang="en-US" sz="2400" i="1" dirty="0"/>
              <a:t>"Health is a state of complete physical, mental, and social well-being and not merely the absence of disease or </a:t>
            </a:r>
            <a:r>
              <a:rPr lang="en-US" sz="2400" i="1" dirty="0" smtClean="0"/>
              <a:t>infirmity.”</a:t>
            </a:r>
          </a:p>
          <a:p>
            <a:pPr lvl="1"/>
            <a:endParaRPr lang="en-US" sz="400" i="1" dirty="0" smtClean="0"/>
          </a:p>
          <a:p>
            <a:pPr lvl="1"/>
            <a:r>
              <a:rPr lang="en-US" sz="2400" dirty="0" smtClean="0"/>
              <a:t>In this class, we </a:t>
            </a:r>
            <a:r>
              <a:rPr lang="en-US" sz="2400" dirty="0"/>
              <a:t>are not just studying the methods of understanding some physical medical </a:t>
            </a:r>
            <a:r>
              <a:rPr lang="en-US" sz="2400" dirty="0" smtClean="0"/>
              <a:t>illness  </a:t>
            </a:r>
          </a:p>
          <a:p>
            <a:pPr lvl="1"/>
            <a:endParaRPr lang="en-US" sz="400" dirty="0" smtClean="0"/>
          </a:p>
          <a:p>
            <a:pPr lvl="1"/>
            <a:r>
              <a:rPr lang="en-US" sz="2400" dirty="0" smtClean="0"/>
              <a:t>Instead</a:t>
            </a:r>
            <a:r>
              <a:rPr lang="en-US" sz="2400" dirty="0"/>
              <a:t>, we are teaching </a:t>
            </a:r>
            <a:r>
              <a:rPr lang="en-US" sz="2400" dirty="0" smtClean="0"/>
              <a:t>methods </a:t>
            </a:r>
            <a:r>
              <a:rPr lang="en-US" sz="2400" dirty="0"/>
              <a:t>to understand a variety of physical, mental, or social conditions, including </a:t>
            </a:r>
            <a:r>
              <a:rPr lang="en-US" sz="2400" dirty="0" smtClean="0"/>
              <a:t>origins &amp; outcomes</a:t>
            </a:r>
            <a:endParaRPr lang="en-US" sz="2400" i="1" dirty="0"/>
          </a:p>
          <a:p>
            <a:pPr lvl="2"/>
            <a:endParaRPr lang="en-US" i="1" dirty="0"/>
          </a:p>
          <a:p>
            <a:pPr lvl="1"/>
            <a:endParaRPr lang="en-US" dirty="0"/>
          </a:p>
        </p:txBody>
      </p:sp>
    </p:spTree>
    <p:extLst>
      <p:ext uri="{BB962C8B-B14F-4D97-AF65-F5344CB8AC3E}">
        <p14:creationId xmlns:p14="http://schemas.microsoft.com/office/powerpoint/2010/main" val="14102315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14298" y="228600"/>
            <a:ext cx="10210798" cy="533400"/>
          </a:xfrm>
        </p:spPr>
        <p:txBody>
          <a:bodyPr/>
          <a:lstStyle/>
          <a:p>
            <a:r>
              <a:rPr lang="en-US" sz="2000" dirty="0" smtClean="0"/>
              <a:t>What Kinds of Questions Does Clinical Research/Epidemiology Answer? </a:t>
            </a:r>
            <a:br>
              <a:rPr lang="en-US" sz="2000" dirty="0" smtClean="0"/>
            </a:br>
            <a:r>
              <a:rPr lang="en-US" sz="2000" dirty="0" smtClean="0"/>
              <a:t>“Big 6”</a:t>
            </a:r>
            <a:endParaRPr lang="en-US" sz="2000" dirty="0"/>
          </a:p>
        </p:txBody>
      </p:sp>
      <p:sp>
        <p:nvSpPr>
          <p:cNvPr id="18435" name="Rectangle 3"/>
          <p:cNvSpPr>
            <a:spLocks noGrp="1" noChangeArrowheads="1"/>
          </p:cNvSpPr>
          <p:nvPr>
            <p:ph type="body" idx="1"/>
          </p:nvPr>
        </p:nvSpPr>
        <p:spPr>
          <a:xfrm>
            <a:off x="38102" y="381000"/>
            <a:ext cx="10248900" cy="4953000"/>
          </a:xfrm>
        </p:spPr>
        <p:txBody>
          <a:bodyPr/>
          <a:lstStyle/>
          <a:p>
            <a:pPr lvl="1"/>
            <a:endParaRPr lang="en-US" sz="1000" dirty="0"/>
          </a:p>
          <a:p>
            <a:r>
              <a:rPr lang="en-US" sz="2200" b="1" dirty="0" smtClean="0"/>
              <a:t>Description</a:t>
            </a:r>
            <a:r>
              <a:rPr lang="en-US" sz="2600" dirty="0" smtClean="0"/>
              <a:t> </a:t>
            </a:r>
          </a:p>
          <a:p>
            <a:pPr lvl="1">
              <a:spcBef>
                <a:spcPts val="0"/>
              </a:spcBef>
            </a:pPr>
            <a:r>
              <a:rPr lang="en-US" sz="2000" dirty="0"/>
              <a:t>How frequent/common are risk </a:t>
            </a:r>
            <a:r>
              <a:rPr lang="en-US" sz="2000" dirty="0" smtClean="0"/>
              <a:t>factors/exposures/conditions/diseases</a:t>
            </a:r>
            <a:r>
              <a:rPr lang="en-US" sz="2000" dirty="0"/>
              <a:t>?</a:t>
            </a:r>
            <a:endParaRPr lang="en-US" sz="2000" dirty="0" smtClean="0"/>
          </a:p>
          <a:p>
            <a:pPr lvl="1"/>
            <a:endParaRPr lang="en-US" sz="500" dirty="0" smtClean="0"/>
          </a:p>
          <a:p>
            <a:r>
              <a:rPr lang="en-US" sz="2200" b="1" dirty="0" smtClean="0"/>
              <a:t>Causation (“Causal inference”)</a:t>
            </a:r>
          </a:p>
          <a:p>
            <a:pPr lvl="1">
              <a:spcBef>
                <a:spcPts val="0"/>
              </a:spcBef>
            </a:pPr>
            <a:r>
              <a:rPr lang="en-US" sz="2000" dirty="0" smtClean="0"/>
              <a:t>The </a:t>
            </a:r>
            <a:r>
              <a:rPr lang="en-US" sz="2000" dirty="0"/>
              <a:t>science of establishing causal relationships among biological, behavioral, environmental (etc.) factors </a:t>
            </a:r>
            <a:r>
              <a:rPr lang="en-US" sz="2000" dirty="0" smtClean="0"/>
              <a:t>within humans.  Does </a:t>
            </a:r>
            <a:r>
              <a:rPr lang="en-US" sz="2000" dirty="0"/>
              <a:t>X cause (or prevent) Y? </a:t>
            </a:r>
            <a:endParaRPr lang="en-US" sz="2000" dirty="0" smtClean="0"/>
          </a:p>
          <a:p>
            <a:pPr lvl="1"/>
            <a:r>
              <a:rPr lang="en-US" sz="2000" dirty="0" smtClean="0"/>
              <a:t>Will intervening upon X change occurrence of Y?</a:t>
            </a:r>
            <a:endParaRPr lang="en-US" sz="400" dirty="0" smtClean="0"/>
          </a:p>
          <a:p>
            <a:r>
              <a:rPr lang="en-US" sz="2200" b="1" dirty="0" smtClean="0"/>
              <a:t>Attribution</a:t>
            </a:r>
          </a:p>
          <a:p>
            <a:pPr lvl="1">
              <a:spcBef>
                <a:spcPts val="0"/>
              </a:spcBef>
            </a:pPr>
            <a:r>
              <a:rPr lang="en-US" sz="2000" dirty="0"/>
              <a:t>What fraction or how many cases of disease Y can be eliminated if a causal exposure X is eliminated or reduced?</a:t>
            </a:r>
            <a:endParaRPr lang="en-US" sz="500" dirty="0" smtClean="0"/>
          </a:p>
          <a:p>
            <a:r>
              <a:rPr lang="en-US" sz="2200" b="1" dirty="0" smtClean="0"/>
              <a:t>Mediation</a:t>
            </a:r>
            <a:endParaRPr lang="en-US" sz="2200" b="1" dirty="0"/>
          </a:p>
          <a:p>
            <a:pPr lvl="1">
              <a:spcBef>
                <a:spcPts val="0"/>
              </a:spcBef>
            </a:pPr>
            <a:r>
              <a:rPr lang="en-US" sz="2000" dirty="0" smtClean="0"/>
              <a:t>Understanding the mechanisms of causation</a:t>
            </a:r>
          </a:p>
          <a:p>
            <a:pPr lvl="1"/>
            <a:r>
              <a:rPr lang="en-US" sz="2000" dirty="0" smtClean="0"/>
              <a:t>How does X cause Y?</a:t>
            </a:r>
          </a:p>
          <a:p>
            <a:pPr lvl="1"/>
            <a:endParaRPr lang="en-US" sz="500" dirty="0" smtClean="0"/>
          </a:p>
          <a:p>
            <a:r>
              <a:rPr lang="en-US" sz="2200" b="1" dirty="0" smtClean="0"/>
              <a:t>Interaction</a:t>
            </a:r>
          </a:p>
          <a:p>
            <a:pPr lvl="1">
              <a:spcBef>
                <a:spcPts val="0"/>
              </a:spcBef>
            </a:pPr>
            <a:r>
              <a:rPr lang="en-US" sz="2000" dirty="0" smtClean="0"/>
              <a:t>When and for whom does X cause/predict Y?</a:t>
            </a:r>
          </a:p>
          <a:p>
            <a:pPr lvl="1"/>
            <a:endParaRPr lang="en-US" sz="500" dirty="0" smtClean="0"/>
          </a:p>
          <a:p>
            <a:pPr>
              <a:spcBef>
                <a:spcPts val="0"/>
              </a:spcBef>
            </a:pPr>
            <a:r>
              <a:rPr lang="en-US" sz="2200" b="1" dirty="0" smtClean="0"/>
              <a:t>Prediction </a:t>
            </a:r>
          </a:p>
          <a:p>
            <a:pPr lvl="1">
              <a:spcBef>
                <a:spcPts val="0"/>
              </a:spcBef>
            </a:pPr>
            <a:r>
              <a:rPr lang="en-US" sz="2000" dirty="0" smtClean="0"/>
              <a:t>Do A, B, and C predict concurrent presence/future occurrence of Y? </a:t>
            </a:r>
            <a:endParaRPr lang="en-US" sz="2200" dirty="0"/>
          </a:p>
          <a:p>
            <a:pPr lvl="3"/>
            <a:endParaRPr lang="en-US" sz="1000" dirty="0"/>
          </a:p>
          <a:p>
            <a:pPr lvl="1"/>
            <a:endParaRPr lang="en-US" dirty="0"/>
          </a:p>
        </p:txBody>
      </p:sp>
      <p:sp>
        <p:nvSpPr>
          <p:cNvPr id="2" name="TextBox 1"/>
          <p:cNvSpPr txBox="1"/>
          <p:nvPr/>
        </p:nvSpPr>
        <p:spPr>
          <a:xfrm>
            <a:off x="8267700" y="1044714"/>
            <a:ext cx="1905000" cy="707886"/>
          </a:xfrm>
          <a:prstGeom prst="rect">
            <a:avLst/>
          </a:prstGeom>
          <a:noFill/>
        </p:spPr>
        <p:txBody>
          <a:bodyPr wrap="square" rtlCol="0">
            <a:spAutoFit/>
          </a:bodyPr>
          <a:lstStyle/>
          <a:p>
            <a:pPr algn="r"/>
            <a:r>
              <a:rPr lang="en-US" sz="2000" dirty="0" smtClean="0">
                <a:solidFill>
                  <a:srgbClr val="000000"/>
                </a:solidFill>
                <a:latin typeface="Arial"/>
              </a:rPr>
              <a:t>How often does Y occur?</a:t>
            </a:r>
            <a:endParaRPr lang="en-US" sz="2000" dirty="0">
              <a:solidFill>
                <a:srgbClr val="000000"/>
              </a:solidFill>
              <a:latin typeface="Arial"/>
            </a:endParaRPr>
          </a:p>
        </p:txBody>
      </p:sp>
      <p:sp>
        <p:nvSpPr>
          <p:cNvPr id="3" name="TextBox 2"/>
          <p:cNvSpPr txBox="1"/>
          <p:nvPr/>
        </p:nvSpPr>
        <p:spPr>
          <a:xfrm>
            <a:off x="7930569" y="5769114"/>
            <a:ext cx="2165931" cy="707886"/>
          </a:xfrm>
          <a:prstGeom prst="rect">
            <a:avLst/>
          </a:prstGeom>
          <a:noFill/>
        </p:spPr>
        <p:txBody>
          <a:bodyPr wrap="square" rtlCol="0">
            <a:spAutoFit/>
          </a:bodyPr>
          <a:lstStyle/>
          <a:p>
            <a:pPr algn="r"/>
            <a:r>
              <a:rPr lang="en-US" sz="2000" dirty="0" smtClean="0">
                <a:solidFill>
                  <a:srgbClr val="000000"/>
                </a:solidFill>
                <a:latin typeface="Arial"/>
              </a:rPr>
              <a:t>e.g., diagnosis or prognosis</a:t>
            </a:r>
            <a:endParaRPr lang="en-US" sz="2000" dirty="0">
              <a:solidFill>
                <a:srgbClr val="000000"/>
              </a:solidFill>
              <a:latin typeface="Arial"/>
            </a:endParaRPr>
          </a:p>
        </p:txBody>
      </p:sp>
    </p:spTree>
    <p:extLst>
      <p:ext uri="{BB962C8B-B14F-4D97-AF65-F5344CB8AC3E}">
        <p14:creationId xmlns:p14="http://schemas.microsoft.com/office/powerpoint/2010/main" val="6409084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90500" y="76200"/>
            <a:ext cx="10058400" cy="533400"/>
          </a:xfrm>
        </p:spPr>
        <p:txBody>
          <a:bodyPr/>
          <a:lstStyle/>
          <a:p>
            <a:r>
              <a:rPr lang="en-US" sz="2200" dirty="0" smtClean="0"/>
              <a:t>The Big 6 are a Subset of the Larger Universe of Questions</a:t>
            </a:r>
            <a:endParaRPr lang="en-US" sz="2200" dirty="0"/>
          </a:p>
        </p:txBody>
      </p:sp>
      <p:sp>
        <p:nvSpPr>
          <p:cNvPr id="18435" name="Rectangle 3"/>
          <p:cNvSpPr>
            <a:spLocks noGrp="1" noChangeArrowheads="1"/>
          </p:cNvSpPr>
          <p:nvPr>
            <p:ph type="body" idx="1"/>
          </p:nvPr>
        </p:nvSpPr>
        <p:spPr>
          <a:xfrm>
            <a:off x="38102" y="457200"/>
            <a:ext cx="10248900" cy="4953000"/>
          </a:xfrm>
        </p:spPr>
        <p:txBody>
          <a:bodyPr/>
          <a:lstStyle/>
          <a:p>
            <a:pPr lvl="1"/>
            <a:endParaRPr lang="en-US" sz="1000" dirty="0"/>
          </a:p>
          <a:p>
            <a:r>
              <a:rPr lang="en-US" sz="1600" b="1" dirty="0" smtClean="0"/>
              <a:t>Cluster/Pattern Identification</a:t>
            </a:r>
          </a:p>
          <a:p>
            <a:pPr lvl="1">
              <a:spcBef>
                <a:spcPts val="0"/>
              </a:spcBef>
            </a:pPr>
            <a:r>
              <a:rPr lang="en-US" sz="1600" dirty="0"/>
              <a:t>How </a:t>
            </a:r>
            <a:r>
              <a:rPr lang="en-US" sz="1600" dirty="0" smtClean="0"/>
              <a:t>should </a:t>
            </a:r>
            <a:r>
              <a:rPr lang="en-US" sz="1600" dirty="0"/>
              <a:t>various </a:t>
            </a:r>
            <a:r>
              <a:rPr lang="en-US" sz="1600" dirty="0" smtClean="0"/>
              <a:t>traits/characteristics </a:t>
            </a:r>
            <a:r>
              <a:rPr lang="en-US" sz="1600" dirty="0"/>
              <a:t>(e.g., of </a:t>
            </a:r>
            <a:r>
              <a:rPr lang="en-US" sz="1600" dirty="0" smtClean="0"/>
              <a:t>persons/conditions</a:t>
            </a:r>
            <a:r>
              <a:rPr lang="en-US" sz="1600" dirty="0"/>
              <a:t>) be grouped such that </a:t>
            </a:r>
            <a:r>
              <a:rPr lang="en-US" sz="1600" dirty="0" smtClean="0"/>
              <a:t>members </a:t>
            </a:r>
            <a:r>
              <a:rPr lang="en-US" sz="1600" dirty="0"/>
              <a:t>or characteristics within groups are more similar to one another than </a:t>
            </a:r>
            <a:r>
              <a:rPr lang="en-US" sz="1600" dirty="0" smtClean="0"/>
              <a:t>to </a:t>
            </a:r>
            <a:r>
              <a:rPr lang="en-US" sz="1600" dirty="0"/>
              <a:t>the membership of other </a:t>
            </a:r>
            <a:r>
              <a:rPr lang="en-US" sz="1600" dirty="0" smtClean="0"/>
              <a:t>groups?</a:t>
            </a:r>
          </a:p>
          <a:p>
            <a:pPr>
              <a:spcBef>
                <a:spcPts val="0"/>
              </a:spcBef>
            </a:pPr>
            <a:r>
              <a:rPr lang="en-US" sz="1600" b="1" dirty="0" smtClean="0"/>
              <a:t>Description</a:t>
            </a:r>
            <a:r>
              <a:rPr lang="en-US" sz="2600" dirty="0" smtClean="0"/>
              <a:t> </a:t>
            </a:r>
          </a:p>
          <a:p>
            <a:pPr lvl="1">
              <a:spcBef>
                <a:spcPts val="0"/>
              </a:spcBef>
            </a:pPr>
            <a:r>
              <a:rPr lang="en-US" sz="1600" dirty="0"/>
              <a:t>How frequent/common are risk </a:t>
            </a:r>
            <a:r>
              <a:rPr lang="en-US" sz="1600" dirty="0" smtClean="0"/>
              <a:t>factors/exposures/conditions/diseases?  How often does Y occur?</a:t>
            </a:r>
          </a:p>
          <a:p>
            <a:pPr lvl="1"/>
            <a:endParaRPr lang="en-US" sz="500" dirty="0" smtClean="0"/>
          </a:p>
          <a:p>
            <a:r>
              <a:rPr lang="en-US" sz="1600" b="1" dirty="0" smtClean="0"/>
              <a:t>Causation</a:t>
            </a:r>
          </a:p>
          <a:p>
            <a:pPr lvl="1">
              <a:spcBef>
                <a:spcPts val="0"/>
              </a:spcBef>
            </a:pPr>
            <a:r>
              <a:rPr lang="en-US" sz="1600" dirty="0"/>
              <a:t>S</a:t>
            </a:r>
            <a:r>
              <a:rPr lang="en-US" sz="1600" dirty="0" smtClean="0"/>
              <a:t>cience </a:t>
            </a:r>
            <a:r>
              <a:rPr lang="en-US" sz="1600" dirty="0"/>
              <a:t>of establishing causal relationships among biological, behavioral, environmental (etc.) factors </a:t>
            </a:r>
            <a:r>
              <a:rPr lang="en-US" sz="1600" dirty="0" smtClean="0"/>
              <a:t>within humans.  Does </a:t>
            </a:r>
            <a:r>
              <a:rPr lang="en-US" sz="1600" dirty="0"/>
              <a:t>X cause (or prevent) Y?</a:t>
            </a:r>
            <a:r>
              <a:rPr lang="en-US" sz="1800" dirty="0"/>
              <a:t> </a:t>
            </a:r>
            <a:r>
              <a:rPr lang="en-US" sz="1600" dirty="0"/>
              <a:t>Will intervening upon X change occurrence of Y?</a:t>
            </a:r>
          </a:p>
          <a:p>
            <a:r>
              <a:rPr lang="en-US" sz="1600" b="1" dirty="0" smtClean="0"/>
              <a:t>Attribution</a:t>
            </a:r>
          </a:p>
          <a:p>
            <a:pPr lvl="1">
              <a:spcBef>
                <a:spcPts val="0"/>
              </a:spcBef>
              <a:spcAft>
                <a:spcPts val="300"/>
              </a:spcAft>
            </a:pPr>
            <a:r>
              <a:rPr lang="en-US" sz="1600" dirty="0"/>
              <a:t>What fraction or </a:t>
            </a:r>
            <a:r>
              <a:rPr lang="en-US" sz="1600" dirty="0" smtClean="0"/>
              <a:t>total cases</a:t>
            </a:r>
            <a:r>
              <a:rPr lang="en-US" sz="1600" dirty="0"/>
              <a:t> of disease Y </a:t>
            </a:r>
            <a:r>
              <a:rPr lang="en-US" sz="1600" dirty="0" smtClean="0"/>
              <a:t>are eliminated </a:t>
            </a:r>
            <a:r>
              <a:rPr lang="en-US" sz="1600" dirty="0"/>
              <a:t>if </a:t>
            </a:r>
            <a:r>
              <a:rPr lang="en-US" sz="1600" dirty="0" smtClean="0"/>
              <a:t>causal </a:t>
            </a:r>
            <a:r>
              <a:rPr lang="en-US" sz="1600" dirty="0"/>
              <a:t>exposure X is eliminated or reduced?</a:t>
            </a:r>
            <a:endParaRPr lang="en-US" sz="1600" dirty="0" smtClean="0"/>
          </a:p>
          <a:p>
            <a:r>
              <a:rPr lang="en-US" sz="1600" b="1" dirty="0" smtClean="0"/>
              <a:t>Mediation</a:t>
            </a:r>
            <a:endParaRPr lang="en-US" sz="1600" b="1" dirty="0"/>
          </a:p>
          <a:p>
            <a:pPr lvl="1">
              <a:spcBef>
                <a:spcPts val="0"/>
              </a:spcBef>
            </a:pPr>
            <a:r>
              <a:rPr lang="en-US" sz="1600" dirty="0" smtClean="0"/>
              <a:t>Understanding the mechanisms of causation.  How does X cause Y?</a:t>
            </a:r>
          </a:p>
          <a:p>
            <a:r>
              <a:rPr lang="en-US" sz="1600" b="1" dirty="0" smtClean="0"/>
              <a:t>Interaction</a:t>
            </a:r>
          </a:p>
          <a:p>
            <a:pPr lvl="1">
              <a:spcBef>
                <a:spcPts val="0"/>
              </a:spcBef>
            </a:pPr>
            <a:r>
              <a:rPr lang="en-US" sz="1600" dirty="0" smtClean="0"/>
              <a:t>When and for whom does X cause/predict Y?</a:t>
            </a:r>
          </a:p>
          <a:p>
            <a:pPr lvl="1"/>
            <a:endParaRPr lang="en-US" sz="500" dirty="0" smtClean="0"/>
          </a:p>
          <a:p>
            <a:pPr>
              <a:spcBef>
                <a:spcPts val="0"/>
              </a:spcBef>
            </a:pPr>
            <a:r>
              <a:rPr lang="en-US" sz="1600" b="1" dirty="0" smtClean="0"/>
              <a:t>Prediction </a:t>
            </a:r>
          </a:p>
          <a:p>
            <a:pPr lvl="1">
              <a:spcBef>
                <a:spcPts val="0"/>
              </a:spcBef>
              <a:spcAft>
                <a:spcPts val="300"/>
              </a:spcAft>
            </a:pPr>
            <a:r>
              <a:rPr lang="en-US" sz="1600" dirty="0" smtClean="0"/>
              <a:t>Do A, B, and C predict concurrent presence/future occurrence of Y? (diagnosis or prognosis)</a:t>
            </a:r>
          </a:p>
          <a:p>
            <a:r>
              <a:rPr lang="en-US" sz="1600" b="1" dirty="0" smtClean="0"/>
              <a:t>Decision Analysis</a:t>
            </a:r>
          </a:p>
          <a:p>
            <a:pPr lvl="1">
              <a:spcBef>
                <a:spcPts val="0"/>
              </a:spcBef>
              <a:spcAft>
                <a:spcPts val="300"/>
              </a:spcAft>
            </a:pPr>
            <a:r>
              <a:rPr lang="en-US" sz="1600" dirty="0" smtClean="0"/>
              <a:t>What are the consequences (often long-term), in terms of multi-dimensional and complex benefits and harms, of choosing one health-related course of action (diagnosis or intervention) over another? </a:t>
            </a:r>
          </a:p>
          <a:p>
            <a:r>
              <a:rPr lang="en-US" sz="1600" b="1" dirty="0" smtClean="0"/>
              <a:t>Cost-Effectiveness</a:t>
            </a:r>
          </a:p>
          <a:p>
            <a:pPr lvl="1">
              <a:spcBef>
                <a:spcPts val="0"/>
              </a:spcBef>
            </a:pPr>
            <a:r>
              <a:rPr lang="en-US" sz="1600" dirty="0" smtClean="0"/>
              <a:t>What the financial implications (either costs or gains) associated with health-related actions?</a:t>
            </a:r>
          </a:p>
          <a:p>
            <a:pPr lvl="1"/>
            <a:endParaRPr lang="en-US" sz="1600" dirty="0"/>
          </a:p>
          <a:p>
            <a:pPr lvl="3"/>
            <a:endParaRPr lang="en-US" sz="1000" dirty="0"/>
          </a:p>
          <a:p>
            <a:pPr lvl="1"/>
            <a:endParaRPr lang="en-US" dirty="0"/>
          </a:p>
        </p:txBody>
      </p:sp>
    </p:spTree>
    <p:extLst>
      <p:ext uri="{BB962C8B-B14F-4D97-AF65-F5344CB8AC3E}">
        <p14:creationId xmlns:p14="http://schemas.microsoft.com/office/powerpoint/2010/main" val="7776985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10201275" cy="1143000"/>
          </a:xfrm>
        </p:spPr>
        <p:txBody>
          <a:bodyPr/>
          <a:lstStyle/>
          <a:p>
            <a:r>
              <a:rPr lang="en-US" sz="3200" dirty="0" smtClean="0">
                <a:latin typeface="Arial" panose="020B0604020202020204" pitchFamily="34" charset="0"/>
                <a:cs typeface="Arial" panose="020B0604020202020204" pitchFamily="34" charset="0"/>
              </a:rPr>
              <a:t>What Do (Good) Practicing Epidemiologists Know? </a:t>
            </a:r>
            <a:endParaRPr lang="en-US" sz="3200" dirty="0">
              <a:latin typeface="Arial" panose="020B0604020202020204" pitchFamily="34" charset="0"/>
              <a:cs typeface="Arial" panose="020B0604020202020204" pitchFamily="34" charset="0"/>
            </a:endParaRPr>
          </a:p>
        </p:txBody>
      </p:sp>
      <p:sp>
        <p:nvSpPr>
          <p:cNvPr id="8" name="Oval 7"/>
          <p:cNvSpPr/>
          <p:nvPr/>
        </p:nvSpPr>
        <p:spPr bwMode="auto">
          <a:xfrm>
            <a:off x="2228850" y="914408"/>
            <a:ext cx="7458075" cy="4686299"/>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sp>
        <p:nvSpPr>
          <p:cNvPr id="7" name="Oval 6"/>
          <p:cNvSpPr/>
          <p:nvPr/>
        </p:nvSpPr>
        <p:spPr bwMode="auto">
          <a:xfrm>
            <a:off x="428632" y="914400"/>
            <a:ext cx="6857997" cy="4648200"/>
          </a:xfrm>
          <a:prstGeom prst="ellipse">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sp>
        <p:nvSpPr>
          <p:cNvPr id="6" name="Oval 5"/>
          <p:cNvSpPr/>
          <p:nvPr/>
        </p:nvSpPr>
        <p:spPr bwMode="auto">
          <a:xfrm>
            <a:off x="428625" y="2133608"/>
            <a:ext cx="2828925" cy="1981199"/>
          </a:xfrm>
          <a:prstGeom prst="ellipse">
            <a:avLst/>
          </a:prstGeom>
          <a:noFill/>
          <a:ln w="381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sp>
        <p:nvSpPr>
          <p:cNvPr id="9" name="TextBox 8"/>
          <p:cNvSpPr txBox="1"/>
          <p:nvPr/>
        </p:nvSpPr>
        <p:spPr>
          <a:xfrm>
            <a:off x="400050" y="2895614"/>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Subject matter and content knowledge</a:t>
            </a:r>
            <a:endParaRPr lang="en-US" sz="1800" dirty="0">
              <a:solidFill>
                <a:srgbClr val="000000"/>
              </a:solidFill>
              <a:latin typeface="Arial" pitchFamily="34" charset="0"/>
              <a:cs typeface="Arial" panose="020B0604020202020204" pitchFamily="34" charset="0"/>
            </a:endParaRPr>
          </a:p>
        </p:txBody>
      </p:sp>
      <p:sp>
        <p:nvSpPr>
          <p:cNvPr id="10" name="TextBox 9"/>
          <p:cNvSpPr txBox="1"/>
          <p:nvPr/>
        </p:nvSpPr>
        <p:spPr>
          <a:xfrm>
            <a:off x="2019301" y="1371603"/>
            <a:ext cx="2590803"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Research study design</a:t>
            </a:r>
            <a:endParaRPr lang="en-US" sz="1800" dirty="0">
              <a:solidFill>
                <a:srgbClr val="000000"/>
              </a:solidFill>
              <a:latin typeface="Arial" pitchFamily="34" charset="0"/>
              <a:cs typeface="Arial" panose="020B0604020202020204" pitchFamily="34" charset="0"/>
            </a:endParaRPr>
          </a:p>
        </p:txBody>
      </p:sp>
      <p:sp>
        <p:nvSpPr>
          <p:cNvPr id="11" name="TextBox 10"/>
          <p:cNvSpPr txBox="1"/>
          <p:nvPr/>
        </p:nvSpPr>
        <p:spPr>
          <a:xfrm>
            <a:off x="1085850" y="4495800"/>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Research fieldwork implementation</a:t>
            </a:r>
            <a:endParaRPr lang="en-US" sz="1800" dirty="0">
              <a:solidFill>
                <a:srgbClr val="000000"/>
              </a:solidFill>
              <a:latin typeface="Arial" pitchFamily="34" charset="0"/>
              <a:cs typeface="Arial" panose="020B0604020202020204" pitchFamily="34" charset="0"/>
            </a:endParaRPr>
          </a:p>
        </p:txBody>
      </p:sp>
      <p:sp>
        <p:nvSpPr>
          <p:cNvPr id="12" name="TextBox 11"/>
          <p:cNvSpPr txBox="1"/>
          <p:nvPr/>
        </p:nvSpPr>
        <p:spPr>
          <a:xfrm>
            <a:off x="3848102" y="1905002"/>
            <a:ext cx="1685925"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Measurement</a:t>
            </a:r>
            <a:endParaRPr lang="en-US" sz="1800" dirty="0">
              <a:solidFill>
                <a:srgbClr val="000000"/>
              </a:solidFill>
              <a:latin typeface="Arial" pitchFamily="34" charset="0"/>
              <a:cs typeface="Arial" panose="020B0604020202020204" pitchFamily="34" charset="0"/>
            </a:endParaRPr>
          </a:p>
        </p:txBody>
      </p:sp>
      <p:sp>
        <p:nvSpPr>
          <p:cNvPr id="13" name="TextBox 12"/>
          <p:cNvSpPr txBox="1"/>
          <p:nvPr/>
        </p:nvSpPr>
        <p:spPr>
          <a:xfrm>
            <a:off x="4047089" y="3276601"/>
            <a:ext cx="2772813"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Basic statistical analysis</a:t>
            </a:r>
            <a:endParaRPr lang="en-US" sz="1800" dirty="0">
              <a:solidFill>
                <a:srgbClr val="000000"/>
              </a:solidFill>
              <a:latin typeface="Arial" pitchFamily="34" charset="0"/>
              <a:cs typeface="Arial" panose="020B0604020202020204" pitchFamily="34" charset="0"/>
            </a:endParaRPr>
          </a:p>
        </p:txBody>
      </p:sp>
      <p:sp>
        <p:nvSpPr>
          <p:cNvPr id="14" name="TextBox 13"/>
          <p:cNvSpPr txBox="1"/>
          <p:nvPr/>
        </p:nvSpPr>
        <p:spPr>
          <a:xfrm>
            <a:off x="3295650" y="39740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Scientific dissemination</a:t>
            </a:r>
            <a:endParaRPr lang="en-US" sz="1800" dirty="0">
              <a:solidFill>
                <a:srgbClr val="000000"/>
              </a:solidFill>
              <a:latin typeface="Arial" pitchFamily="34" charset="0"/>
              <a:cs typeface="Arial" panose="020B0604020202020204" pitchFamily="34" charset="0"/>
            </a:endParaRPr>
          </a:p>
        </p:txBody>
      </p:sp>
      <p:sp>
        <p:nvSpPr>
          <p:cNvPr id="15" name="TextBox 14"/>
          <p:cNvSpPr txBox="1"/>
          <p:nvPr/>
        </p:nvSpPr>
        <p:spPr>
          <a:xfrm>
            <a:off x="6953250" y="2762086"/>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Advanced statistical analysis</a:t>
            </a:r>
            <a:endParaRPr lang="en-US" sz="1800" dirty="0">
              <a:solidFill>
                <a:srgbClr val="000000"/>
              </a:solidFill>
              <a:latin typeface="Arial" pitchFamily="34" charset="0"/>
              <a:cs typeface="Arial" panose="020B0604020202020204" pitchFamily="34" charset="0"/>
            </a:endParaRPr>
          </a:p>
        </p:txBody>
      </p:sp>
      <p:sp>
        <p:nvSpPr>
          <p:cNvPr id="16" name="TextBox 15"/>
          <p:cNvSpPr txBox="1"/>
          <p:nvPr/>
        </p:nvSpPr>
        <p:spPr>
          <a:xfrm>
            <a:off x="5448300" y="4763869"/>
            <a:ext cx="2457455"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Generation of new research methods</a:t>
            </a:r>
            <a:endParaRPr lang="en-US" sz="1800" dirty="0">
              <a:solidFill>
                <a:srgbClr val="000000"/>
              </a:solidFill>
              <a:latin typeface="Arial" pitchFamily="34" charset="0"/>
              <a:cs typeface="Arial" panose="020B0604020202020204" pitchFamily="34" charset="0"/>
            </a:endParaRPr>
          </a:p>
        </p:txBody>
      </p:sp>
      <p:cxnSp>
        <p:nvCxnSpPr>
          <p:cNvPr id="18" name="Straight Connector 17"/>
          <p:cNvCxnSpPr/>
          <p:nvPr/>
        </p:nvCxnSpPr>
        <p:spPr bwMode="auto">
          <a:xfrm>
            <a:off x="3671415" y="6248400"/>
            <a:ext cx="938689" cy="0"/>
          </a:xfrm>
          <a:prstGeom prst="line">
            <a:avLst/>
          </a:prstGeom>
          <a:solidFill>
            <a:schemeClr val="accent1"/>
          </a:solidFill>
          <a:ln w="38100" cap="flat" cmpd="sng" algn="ctr">
            <a:solidFill>
              <a:schemeClr val="accent2">
                <a:lumMod val="75000"/>
              </a:schemeClr>
            </a:solidFill>
            <a:prstDash val="solid"/>
            <a:round/>
            <a:headEnd type="none" w="med" len="med"/>
            <a:tailEnd type="none" w="med" len="med"/>
          </a:ln>
          <a:effectLst/>
        </p:spPr>
      </p:cxnSp>
      <p:cxnSp>
        <p:nvCxnSpPr>
          <p:cNvPr id="19" name="Straight Connector 18"/>
          <p:cNvCxnSpPr/>
          <p:nvPr/>
        </p:nvCxnSpPr>
        <p:spPr bwMode="auto">
          <a:xfrm>
            <a:off x="7286625" y="6248400"/>
            <a:ext cx="1028700" cy="0"/>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20" name="TextBox 19"/>
          <p:cNvSpPr txBox="1"/>
          <p:nvPr/>
        </p:nvSpPr>
        <p:spPr>
          <a:xfrm>
            <a:off x="5314950" y="1371601"/>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Complex sampling</a:t>
            </a:r>
            <a:endParaRPr lang="en-US" sz="1800" dirty="0">
              <a:solidFill>
                <a:srgbClr val="000000"/>
              </a:solidFill>
              <a:latin typeface="Arial" pitchFamily="34" charset="0"/>
              <a:cs typeface="Arial" panose="020B0604020202020204" pitchFamily="34" charset="0"/>
            </a:endParaRPr>
          </a:p>
        </p:txBody>
      </p:sp>
      <p:sp>
        <p:nvSpPr>
          <p:cNvPr id="21" name="TextBox 20"/>
          <p:cNvSpPr txBox="1"/>
          <p:nvPr/>
        </p:nvSpPr>
        <p:spPr>
          <a:xfrm>
            <a:off x="4229100" y="6019804"/>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3333CC">
                    <a:lumMod val="75000"/>
                  </a:srgbClr>
                </a:solidFill>
                <a:latin typeface="Arial" pitchFamily="34" charset="0"/>
                <a:cs typeface="Arial" panose="020B0604020202020204" pitchFamily="34" charset="0"/>
              </a:rPr>
              <a:t>Epidemiologist/ </a:t>
            </a:r>
          </a:p>
          <a:p>
            <a:pPr algn="ctr" eaLnBrk="1" fontAlgn="auto" hangingPunct="1">
              <a:spcBef>
                <a:spcPts val="0"/>
              </a:spcBef>
              <a:spcAft>
                <a:spcPts val="0"/>
              </a:spcAft>
            </a:pPr>
            <a:r>
              <a:rPr lang="en-US" sz="1800" dirty="0" smtClean="0">
                <a:solidFill>
                  <a:srgbClr val="3333CC">
                    <a:lumMod val="75000"/>
                  </a:srgbClr>
                </a:solidFill>
                <a:latin typeface="Arial" pitchFamily="34" charset="0"/>
                <a:cs typeface="Arial" panose="020B0604020202020204" pitchFamily="34" charset="0"/>
              </a:rPr>
              <a:t>Clinical Researcher</a:t>
            </a:r>
            <a:endParaRPr lang="en-US" sz="1800" dirty="0">
              <a:solidFill>
                <a:srgbClr val="3333CC">
                  <a:lumMod val="75000"/>
                </a:srgbClr>
              </a:solidFill>
              <a:latin typeface="Arial" pitchFamily="34" charset="0"/>
              <a:cs typeface="Arial" panose="020B0604020202020204" pitchFamily="34" charset="0"/>
            </a:endParaRPr>
          </a:p>
        </p:txBody>
      </p:sp>
      <p:sp>
        <p:nvSpPr>
          <p:cNvPr id="22" name="TextBox 21"/>
          <p:cNvSpPr txBox="1"/>
          <p:nvPr/>
        </p:nvSpPr>
        <p:spPr>
          <a:xfrm>
            <a:off x="8143875" y="6096000"/>
            <a:ext cx="205740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FF0000"/>
                </a:solidFill>
                <a:latin typeface="Arial" pitchFamily="34" charset="0"/>
                <a:cs typeface="Arial" panose="020B0604020202020204" pitchFamily="34" charset="0"/>
              </a:rPr>
              <a:t>Biostatistician</a:t>
            </a:r>
            <a:endParaRPr lang="en-US" sz="1800" dirty="0">
              <a:solidFill>
                <a:srgbClr val="FF0000"/>
              </a:solidFill>
              <a:latin typeface="Arial" pitchFamily="34" charset="0"/>
              <a:cs typeface="Arial" panose="020B0604020202020204" pitchFamily="34" charset="0"/>
            </a:endParaRPr>
          </a:p>
        </p:txBody>
      </p:sp>
      <p:cxnSp>
        <p:nvCxnSpPr>
          <p:cNvPr id="23" name="Straight Connector 22"/>
          <p:cNvCxnSpPr/>
          <p:nvPr/>
        </p:nvCxnSpPr>
        <p:spPr bwMode="auto">
          <a:xfrm>
            <a:off x="342901" y="6248400"/>
            <a:ext cx="938689" cy="0"/>
          </a:xfrm>
          <a:prstGeom prst="line">
            <a:avLst/>
          </a:prstGeom>
          <a:solidFill>
            <a:schemeClr val="accent1"/>
          </a:solidFill>
          <a:ln w="38100" cap="flat" cmpd="sng" algn="ctr">
            <a:solidFill>
              <a:schemeClr val="accent1">
                <a:lumMod val="50000"/>
              </a:schemeClr>
            </a:solidFill>
            <a:prstDash val="solid"/>
            <a:round/>
            <a:headEnd type="none" w="med" len="med"/>
            <a:tailEnd type="none" w="med" len="med"/>
          </a:ln>
          <a:effectLst/>
        </p:spPr>
      </p:cxnSp>
      <p:sp>
        <p:nvSpPr>
          <p:cNvPr id="24" name="TextBox 23"/>
          <p:cNvSpPr txBox="1"/>
          <p:nvPr/>
        </p:nvSpPr>
        <p:spPr>
          <a:xfrm>
            <a:off x="952500" y="5867402"/>
            <a:ext cx="2578658" cy="923330"/>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CC99">
                    <a:lumMod val="50000"/>
                  </a:srgbClr>
                </a:solidFill>
                <a:latin typeface="Arial" pitchFamily="34" charset="0"/>
                <a:cs typeface="Arial" panose="020B0604020202020204" pitchFamily="34" charset="0"/>
              </a:rPr>
              <a:t>Subject Matter Expert </a:t>
            </a:r>
          </a:p>
          <a:p>
            <a:pPr algn="ctr" eaLnBrk="1" fontAlgn="auto" hangingPunct="1">
              <a:spcBef>
                <a:spcPts val="0"/>
              </a:spcBef>
              <a:spcAft>
                <a:spcPts val="0"/>
              </a:spcAft>
            </a:pPr>
            <a:r>
              <a:rPr lang="en-US" sz="1800" dirty="0" smtClean="0">
                <a:solidFill>
                  <a:srgbClr val="00CC99">
                    <a:lumMod val="50000"/>
                  </a:srgbClr>
                </a:solidFill>
                <a:latin typeface="Arial" pitchFamily="34" charset="0"/>
                <a:cs typeface="Arial" panose="020B0604020202020204" pitchFamily="34" charset="0"/>
              </a:rPr>
              <a:t>(e.g., clinician or biologist)</a:t>
            </a:r>
            <a:endParaRPr lang="en-US" sz="1800" dirty="0">
              <a:solidFill>
                <a:srgbClr val="00CC99">
                  <a:lumMod val="50000"/>
                </a:srgbClr>
              </a:solidFill>
              <a:latin typeface="Arial" pitchFamily="34" charset="0"/>
              <a:cs typeface="Arial" panose="020B0604020202020204" pitchFamily="34" charset="0"/>
            </a:endParaRPr>
          </a:p>
        </p:txBody>
      </p:sp>
      <p:sp>
        <p:nvSpPr>
          <p:cNvPr id="25" name="TextBox 24"/>
          <p:cNvSpPr txBox="1"/>
          <p:nvPr/>
        </p:nvSpPr>
        <p:spPr>
          <a:xfrm>
            <a:off x="3343275" y="2590798"/>
            <a:ext cx="3352553"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Minimization of inferential bias</a:t>
            </a:r>
            <a:endParaRPr lang="en-US" sz="1800" dirty="0">
              <a:solidFill>
                <a:srgbClr val="000000"/>
              </a:solidFill>
              <a:latin typeface="Arial" pitchFamily="34" charset="0"/>
              <a:cs typeface="Arial" panose="020B0604020202020204" pitchFamily="34" charset="0"/>
            </a:endParaRPr>
          </a:p>
        </p:txBody>
      </p:sp>
      <p:sp>
        <p:nvSpPr>
          <p:cNvPr id="2" name="TextBox 1"/>
          <p:cNvSpPr txBox="1"/>
          <p:nvPr/>
        </p:nvSpPr>
        <p:spPr>
          <a:xfrm>
            <a:off x="2019301" y="1367139"/>
            <a:ext cx="2590803" cy="461665"/>
          </a:xfrm>
          <a:prstGeom prst="rect">
            <a:avLst/>
          </a:prstGeom>
          <a:noFill/>
          <a:ln w="25400">
            <a:noFill/>
          </a:ln>
        </p:spPr>
        <p:txBody>
          <a:bodyPr wrap="square" rtlCol="0">
            <a:spAutoFit/>
          </a:bodyPr>
          <a:lstStyle/>
          <a:p>
            <a:endParaRPr lang="en-US" dirty="0"/>
          </a:p>
        </p:txBody>
      </p:sp>
      <p:sp>
        <p:nvSpPr>
          <p:cNvPr id="26" name="TextBox 25"/>
          <p:cNvSpPr txBox="1"/>
          <p:nvPr/>
        </p:nvSpPr>
        <p:spPr>
          <a:xfrm>
            <a:off x="3781180" y="762003"/>
            <a:ext cx="1752847" cy="461665"/>
          </a:xfrm>
          <a:prstGeom prst="rect">
            <a:avLst/>
          </a:prstGeom>
          <a:noFill/>
          <a:ln w="25400">
            <a:noFill/>
          </a:ln>
        </p:spPr>
        <p:txBody>
          <a:bodyPr wrap="square" rtlCol="0">
            <a:spAutoFit/>
          </a:bodyPr>
          <a:lstStyle/>
          <a:p>
            <a:endParaRPr lang="en-US" dirty="0"/>
          </a:p>
        </p:txBody>
      </p:sp>
      <p:sp>
        <p:nvSpPr>
          <p:cNvPr id="27" name="TextBox 26"/>
          <p:cNvSpPr txBox="1"/>
          <p:nvPr/>
        </p:nvSpPr>
        <p:spPr>
          <a:xfrm>
            <a:off x="2030185" y="1371604"/>
            <a:ext cx="2590803" cy="461665"/>
          </a:xfrm>
          <a:prstGeom prst="rect">
            <a:avLst/>
          </a:prstGeom>
          <a:noFill/>
          <a:ln w="38100">
            <a:solidFill>
              <a:schemeClr val="accent2"/>
            </a:solidFill>
          </a:ln>
        </p:spPr>
        <p:txBody>
          <a:bodyPr wrap="square" rtlCol="0">
            <a:spAutoFit/>
          </a:bodyPr>
          <a:lstStyle/>
          <a:p>
            <a:endParaRPr lang="en-US" dirty="0"/>
          </a:p>
        </p:txBody>
      </p:sp>
      <p:sp>
        <p:nvSpPr>
          <p:cNvPr id="28" name="TextBox 27"/>
          <p:cNvSpPr txBox="1"/>
          <p:nvPr/>
        </p:nvSpPr>
        <p:spPr>
          <a:xfrm>
            <a:off x="3792064" y="1900539"/>
            <a:ext cx="1752847" cy="461665"/>
          </a:xfrm>
          <a:prstGeom prst="rect">
            <a:avLst/>
          </a:prstGeom>
          <a:noFill/>
          <a:ln w="38100">
            <a:solidFill>
              <a:schemeClr val="accent2"/>
            </a:solidFill>
          </a:ln>
        </p:spPr>
        <p:txBody>
          <a:bodyPr wrap="square" rtlCol="0">
            <a:spAutoFit/>
          </a:bodyPr>
          <a:lstStyle/>
          <a:p>
            <a:endParaRPr lang="en-US" dirty="0"/>
          </a:p>
        </p:txBody>
      </p:sp>
      <p:sp>
        <p:nvSpPr>
          <p:cNvPr id="29" name="TextBox 28"/>
          <p:cNvSpPr txBox="1"/>
          <p:nvPr/>
        </p:nvSpPr>
        <p:spPr>
          <a:xfrm>
            <a:off x="3429000" y="2514600"/>
            <a:ext cx="3162300" cy="461665"/>
          </a:xfrm>
          <a:prstGeom prst="rect">
            <a:avLst/>
          </a:prstGeom>
          <a:noFill/>
          <a:ln w="38100">
            <a:solidFill>
              <a:schemeClr val="accent2"/>
            </a:solidFill>
          </a:ln>
        </p:spPr>
        <p:txBody>
          <a:bodyPr wrap="square" rtlCol="0">
            <a:spAutoFit/>
          </a:bodyPr>
          <a:lstStyle/>
          <a:p>
            <a:endParaRPr lang="en-US" dirty="0"/>
          </a:p>
        </p:txBody>
      </p:sp>
      <p:sp>
        <p:nvSpPr>
          <p:cNvPr id="30" name="TextBox 29"/>
          <p:cNvSpPr txBox="1"/>
          <p:nvPr/>
        </p:nvSpPr>
        <p:spPr>
          <a:xfrm>
            <a:off x="3429125" y="3962400"/>
            <a:ext cx="2647703" cy="461665"/>
          </a:xfrm>
          <a:prstGeom prst="rect">
            <a:avLst/>
          </a:prstGeom>
          <a:noFill/>
          <a:ln w="38100">
            <a:solidFill>
              <a:schemeClr val="accent2"/>
            </a:solidFill>
          </a:ln>
        </p:spPr>
        <p:txBody>
          <a:bodyPr wrap="square" rtlCol="0">
            <a:spAutoFit/>
          </a:bodyPr>
          <a:lstStyle/>
          <a:p>
            <a:endParaRPr lang="en-US" dirty="0"/>
          </a:p>
        </p:txBody>
      </p:sp>
      <p:sp>
        <p:nvSpPr>
          <p:cNvPr id="32" name="TextBox 31"/>
          <p:cNvSpPr txBox="1"/>
          <p:nvPr/>
        </p:nvSpPr>
        <p:spPr>
          <a:xfrm>
            <a:off x="4125610" y="3276601"/>
            <a:ext cx="2647703" cy="461665"/>
          </a:xfrm>
          <a:prstGeom prst="rect">
            <a:avLst/>
          </a:prstGeom>
          <a:noFill/>
          <a:ln w="38100">
            <a:solidFill>
              <a:schemeClr val="accent2"/>
            </a:solidFill>
          </a:ln>
        </p:spPr>
        <p:txBody>
          <a:bodyPr wrap="square" rtlCol="0">
            <a:spAutoFit/>
          </a:bodyPr>
          <a:lstStyle/>
          <a:p>
            <a:endParaRPr lang="en-US" dirty="0"/>
          </a:p>
        </p:txBody>
      </p:sp>
      <p:sp>
        <p:nvSpPr>
          <p:cNvPr id="31" name="TextBox 30"/>
          <p:cNvSpPr txBox="1"/>
          <p:nvPr/>
        </p:nvSpPr>
        <p:spPr>
          <a:xfrm>
            <a:off x="6419850" y="3343870"/>
            <a:ext cx="2228850" cy="923330"/>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Graphical representation</a:t>
            </a:r>
          </a:p>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 of data</a:t>
            </a:r>
            <a:endParaRPr lang="en-US" sz="1800" dirty="0">
              <a:solidFill>
                <a:srgbClr val="000000"/>
              </a:solidFill>
              <a:latin typeface="Arial" pitchFamily="34" charset="0"/>
              <a:cs typeface="Arial" panose="020B0604020202020204" pitchFamily="34" charset="0"/>
            </a:endParaRPr>
          </a:p>
        </p:txBody>
      </p:sp>
      <p:sp>
        <p:nvSpPr>
          <p:cNvPr id="33" name="TextBox 32"/>
          <p:cNvSpPr txBox="1"/>
          <p:nvPr/>
        </p:nvSpPr>
        <p:spPr>
          <a:xfrm>
            <a:off x="5600700" y="4362272"/>
            <a:ext cx="2914650" cy="369332"/>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Prediction</a:t>
            </a:r>
            <a:endParaRPr lang="en-US" sz="1800" dirty="0">
              <a:solidFill>
                <a:srgbClr val="000000"/>
              </a:solidFill>
              <a:latin typeface="Arial" pitchFamily="34" charset="0"/>
              <a:cs typeface="Arial" panose="020B0604020202020204" pitchFamily="34" charset="0"/>
            </a:endParaRPr>
          </a:p>
        </p:txBody>
      </p:sp>
      <p:sp>
        <p:nvSpPr>
          <p:cNvPr id="34" name="TextBox 33"/>
          <p:cNvSpPr txBox="1"/>
          <p:nvPr/>
        </p:nvSpPr>
        <p:spPr>
          <a:xfrm>
            <a:off x="6057900" y="19928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Cluster/pattern recognition</a:t>
            </a:r>
            <a:endParaRPr lang="en-US" sz="1800" dirty="0">
              <a:solidFill>
                <a:srgbClr val="000000"/>
              </a:solidFill>
              <a:latin typeface="Arial" pitchFamily="34" charset="0"/>
              <a:cs typeface="Arial" panose="020B0604020202020204" pitchFamily="34" charset="0"/>
            </a:endParaRPr>
          </a:p>
        </p:txBody>
      </p:sp>
    </p:spTree>
    <p:extLst>
      <p:ext uri="{BB962C8B-B14F-4D97-AF65-F5344CB8AC3E}">
        <p14:creationId xmlns:p14="http://schemas.microsoft.com/office/powerpoint/2010/main" val="297797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21" grpId="0"/>
      <p:bldP spid="22" grpId="0"/>
      <p:bldP spid="24" grpId="0"/>
      <p:bldP spid="27" grpId="0" animBg="1"/>
      <p:bldP spid="28" grpId="0" animBg="1"/>
      <p:bldP spid="29" grpId="0" animBg="1"/>
      <p:bldP spid="30" grpId="0" animBg="1"/>
      <p:bldP spid="32" grpId="0" animBg="1"/>
      <p:bldP spid="31" grpId="0"/>
      <p:bldP spid="33" grpId="0"/>
      <p:bldP spid="3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10201275" cy="1143000"/>
          </a:xfrm>
        </p:spPr>
        <p:txBody>
          <a:bodyPr/>
          <a:lstStyle/>
          <a:p>
            <a:r>
              <a:rPr lang="en-US" sz="3200" dirty="0" smtClean="0">
                <a:latin typeface="Arial" panose="020B0604020202020204" pitchFamily="34" charset="0"/>
                <a:cs typeface="Arial" panose="020B0604020202020204" pitchFamily="34" charset="0"/>
              </a:rPr>
              <a:t>Distinctions Between the Disciplines</a:t>
            </a:r>
            <a:endParaRPr lang="en-US" sz="3200" dirty="0">
              <a:latin typeface="Arial" panose="020B0604020202020204" pitchFamily="34" charset="0"/>
              <a:cs typeface="Arial" panose="020B0604020202020204" pitchFamily="34" charset="0"/>
            </a:endParaRPr>
          </a:p>
        </p:txBody>
      </p:sp>
      <p:sp>
        <p:nvSpPr>
          <p:cNvPr id="8" name="Oval 7"/>
          <p:cNvSpPr/>
          <p:nvPr/>
        </p:nvSpPr>
        <p:spPr bwMode="auto">
          <a:xfrm>
            <a:off x="2390776" y="1223668"/>
            <a:ext cx="4851192" cy="4377039"/>
          </a:xfrm>
          <a:prstGeom prst="ellipse">
            <a:avLst/>
          </a:prstGeom>
          <a:noFill/>
          <a:ln w="635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smtClean="0">
              <a:solidFill>
                <a:srgbClr val="000000"/>
              </a:solidFill>
              <a:latin typeface="Times New Roman"/>
            </a:endParaRPr>
          </a:p>
        </p:txBody>
      </p:sp>
      <p:sp>
        <p:nvSpPr>
          <p:cNvPr id="7" name="Oval 6"/>
          <p:cNvSpPr/>
          <p:nvPr/>
        </p:nvSpPr>
        <p:spPr bwMode="auto">
          <a:xfrm>
            <a:off x="190501" y="1223668"/>
            <a:ext cx="5124450" cy="4338932"/>
          </a:xfrm>
          <a:prstGeom prst="ellipse">
            <a:avLst/>
          </a:prstGeom>
          <a:noFill/>
          <a:ln w="635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smtClean="0">
              <a:solidFill>
                <a:srgbClr val="000000"/>
              </a:solidFill>
              <a:latin typeface="Times New Roman"/>
            </a:endParaRPr>
          </a:p>
        </p:txBody>
      </p:sp>
      <p:sp>
        <p:nvSpPr>
          <p:cNvPr id="6" name="Oval 5"/>
          <p:cNvSpPr/>
          <p:nvPr/>
        </p:nvSpPr>
        <p:spPr bwMode="auto">
          <a:xfrm>
            <a:off x="190500" y="2999601"/>
            <a:ext cx="2828925" cy="810399"/>
          </a:xfrm>
          <a:prstGeom prst="ellipse">
            <a:avLst/>
          </a:prstGeom>
          <a:noFill/>
          <a:ln w="635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smtClean="0">
              <a:solidFill>
                <a:srgbClr val="000000"/>
              </a:solidFill>
              <a:latin typeface="Times New Roman"/>
            </a:endParaRPr>
          </a:p>
        </p:txBody>
      </p:sp>
      <p:sp>
        <p:nvSpPr>
          <p:cNvPr id="9" name="TextBox 8"/>
          <p:cNvSpPr txBox="1"/>
          <p:nvPr/>
        </p:nvSpPr>
        <p:spPr>
          <a:xfrm>
            <a:off x="171450" y="3039190"/>
            <a:ext cx="2914650" cy="707886"/>
          </a:xfrm>
          <a:prstGeom prst="rect">
            <a:avLst/>
          </a:prstGeom>
          <a:noFill/>
        </p:spPr>
        <p:txBody>
          <a:bodyPr wrap="square" rtlCol="0">
            <a:spAutoFit/>
          </a:bodyPr>
          <a:lstStyle/>
          <a:p>
            <a:pPr algn="ctr" eaLnBrk="1" fontAlgn="auto" hangingPunct="1">
              <a:spcBef>
                <a:spcPts val="0"/>
              </a:spcBef>
              <a:spcAft>
                <a:spcPts val="0"/>
              </a:spcAft>
            </a:pPr>
            <a:r>
              <a:rPr lang="en-US" sz="2000" dirty="0" smtClean="0">
                <a:solidFill>
                  <a:srgbClr val="000000"/>
                </a:solidFill>
                <a:latin typeface="Arial" pitchFamily="34" charset="0"/>
                <a:cs typeface="Arial" panose="020B0604020202020204" pitchFamily="34" charset="0"/>
              </a:rPr>
              <a:t>Subject matter and content knowledge</a:t>
            </a:r>
            <a:endParaRPr lang="en-US" sz="2000" dirty="0">
              <a:solidFill>
                <a:srgbClr val="000000"/>
              </a:solidFill>
              <a:latin typeface="Arial" pitchFamily="34" charset="0"/>
              <a:cs typeface="Arial" panose="020B0604020202020204" pitchFamily="34" charset="0"/>
            </a:endParaRPr>
          </a:p>
        </p:txBody>
      </p:sp>
      <p:sp>
        <p:nvSpPr>
          <p:cNvPr id="10" name="TextBox 9"/>
          <p:cNvSpPr txBox="1"/>
          <p:nvPr/>
        </p:nvSpPr>
        <p:spPr>
          <a:xfrm>
            <a:off x="3390900" y="2935069"/>
            <a:ext cx="1828803"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Basic research study design</a:t>
            </a:r>
            <a:endParaRPr lang="en-US" sz="1800" dirty="0">
              <a:solidFill>
                <a:srgbClr val="000000"/>
              </a:solidFill>
              <a:latin typeface="Arial" pitchFamily="34" charset="0"/>
              <a:cs typeface="Arial" panose="020B0604020202020204" pitchFamily="34" charset="0"/>
            </a:endParaRPr>
          </a:p>
        </p:txBody>
      </p:sp>
      <p:sp>
        <p:nvSpPr>
          <p:cNvPr id="11" name="TextBox 10"/>
          <p:cNvSpPr txBox="1"/>
          <p:nvPr/>
        </p:nvSpPr>
        <p:spPr>
          <a:xfrm>
            <a:off x="1009650" y="4687669"/>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a:t>
            </a:r>
            <a:r>
              <a:rPr lang="en-US" sz="1800" dirty="0" smtClean="0">
                <a:solidFill>
                  <a:srgbClr val="000000"/>
                </a:solidFill>
                <a:latin typeface="Arial" pitchFamily="34" charset="0"/>
                <a:cs typeface="Arial" panose="020B0604020202020204" pitchFamily="34" charset="0"/>
              </a:rPr>
              <a:t>esearch fieldwork implementation</a:t>
            </a:r>
            <a:endParaRPr lang="en-US" sz="1800" dirty="0">
              <a:solidFill>
                <a:srgbClr val="000000"/>
              </a:solidFill>
              <a:latin typeface="Arial" pitchFamily="34" charset="0"/>
              <a:cs typeface="Arial" panose="020B0604020202020204" pitchFamily="34" charset="0"/>
            </a:endParaRPr>
          </a:p>
        </p:txBody>
      </p:sp>
      <p:sp>
        <p:nvSpPr>
          <p:cNvPr id="12" name="TextBox 11"/>
          <p:cNvSpPr txBox="1"/>
          <p:nvPr/>
        </p:nvSpPr>
        <p:spPr>
          <a:xfrm>
            <a:off x="2166937" y="1423611"/>
            <a:ext cx="1685925"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Measurement</a:t>
            </a:r>
            <a:endParaRPr lang="en-US" sz="1800" dirty="0">
              <a:solidFill>
                <a:srgbClr val="000000"/>
              </a:solidFill>
              <a:latin typeface="Arial" pitchFamily="34" charset="0"/>
              <a:cs typeface="Arial" panose="020B0604020202020204" pitchFamily="34" charset="0"/>
            </a:endParaRPr>
          </a:p>
        </p:txBody>
      </p:sp>
      <p:sp>
        <p:nvSpPr>
          <p:cNvPr id="13" name="TextBox 12"/>
          <p:cNvSpPr txBox="1"/>
          <p:nvPr/>
        </p:nvSpPr>
        <p:spPr>
          <a:xfrm>
            <a:off x="3009900" y="3544669"/>
            <a:ext cx="251460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Basic statistical analysis</a:t>
            </a:r>
            <a:endParaRPr lang="en-US" sz="1800" dirty="0">
              <a:solidFill>
                <a:srgbClr val="000000"/>
              </a:solidFill>
              <a:latin typeface="Arial" pitchFamily="34" charset="0"/>
              <a:cs typeface="Arial" panose="020B0604020202020204" pitchFamily="34" charset="0"/>
            </a:endParaRPr>
          </a:p>
        </p:txBody>
      </p:sp>
      <p:sp>
        <p:nvSpPr>
          <p:cNvPr id="14" name="TextBox 13"/>
          <p:cNvSpPr txBox="1"/>
          <p:nvPr/>
        </p:nvSpPr>
        <p:spPr>
          <a:xfrm>
            <a:off x="2476500" y="4154269"/>
            <a:ext cx="23431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Scientific dissemination</a:t>
            </a:r>
            <a:endParaRPr lang="en-US" sz="1800" dirty="0">
              <a:solidFill>
                <a:srgbClr val="000000"/>
              </a:solidFill>
              <a:latin typeface="Arial" pitchFamily="34" charset="0"/>
              <a:cs typeface="Arial" panose="020B0604020202020204" pitchFamily="34" charset="0"/>
            </a:endParaRPr>
          </a:p>
        </p:txBody>
      </p:sp>
      <p:sp>
        <p:nvSpPr>
          <p:cNvPr id="15" name="TextBox 14"/>
          <p:cNvSpPr txBox="1"/>
          <p:nvPr/>
        </p:nvSpPr>
        <p:spPr>
          <a:xfrm>
            <a:off x="3848100" y="1715869"/>
            <a:ext cx="190011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Complex sampling</a:t>
            </a:r>
            <a:endParaRPr lang="en-US" sz="1800" dirty="0">
              <a:solidFill>
                <a:srgbClr val="000000"/>
              </a:solidFill>
              <a:latin typeface="Arial" pitchFamily="34" charset="0"/>
              <a:cs typeface="Arial" panose="020B0604020202020204" pitchFamily="34" charset="0"/>
            </a:endParaRPr>
          </a:p>
        </p:txBody>
      </p:sp>
      <p:sp>
        <p:nvSpPr>
          <p:cNvPr id="16" name="TextBox 15"/>
          <p:cNvSpPr txBox="1"/>
          <p:nvPr/>
        </p:nvSpPr>
        <p:spPr>
          <a:xfrm>
            <a:off x="4000500" y="4687669"/>
            <a:ext cx="2457455"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Generation of new research methods</a:t>
            </a:r>
            <a:endParaRPr lang="en-US" sz="1800" dirty="0">
              <a:solidFill>
                <a:srgbClr val="000000"/>
              </a:solidFill>
              <a:latin typeface="Arial" pitchFamily="34" charset="0"/>
              <a:cs typeface="Arial" panose="020B0604020202020204" pitchFamily="34" charset="0"/>
            </a:endParaRPr>
          </a:p>
        </p:txBody>
      </p:sp>
      <p:cxnSp>
        <p:nvCxnSpPr>
          <p:cNvPr id="18" name="Straight Connector 17"/>
          <p:cNvCxnSpPr/>
          <p:nvPr/>
        </p:nvCxnSpPr>
        <p:spPr bwMode="auto">
          <a:xfrm>
            <a:off x="3086100" y="6096000"/>
            <a:ext cx="938689" cy="0"/>
          </a:xfrm>
          <a:prstGeom prst="line">
            <a:avLst/>
          </a:prstGeom>
          <a:solidFill>
            <a:schemeClr val="accent1"/>
          </a:solidFill>
          <a:ln w="63500" cap="flat" cmpd="sng" algn="ctr">
            <a:solidFill>
              <a:schemeClr val="accent2">
                <a:lumMod val="75000"/>
              </a:schemeClr>
            </a:solidFill>
            <a:prstDash val="solid"/>
            <a:round/>
            <a:headEnd type="none" w="med" len="med"/>
            <a:tailEnd type="none" w="med" len="med"/>
          </a:ln>
          <a:effectLst/>
        </p:spPr>
      </p:cxnSp>
      <p:cxnSp>
        <p:nvCxnSpPr>
          <p:cNvPr id="19" name="Straight Connector 18"/>
          <p:cNvCxnSpPr/>
          <p:nvPr/>
        </p:nvCxnSpPr>
        <p:spPr bwMode="auto">
          <a:xfrm>
            <a:off x="5143500" y="6096000"/>
            <a:ext cx="1028700" cy="0"/>
          </a:xfrm>
          <a:prstGeom prst="line">
            <a:avLst/>
          </a:prstGeom>
          <a:solidFill>
            <a:schemeClr val="accent1"/>
          </a:solidFill>
          <a:ln w="63500" cap="flat" cmpd="sng" algn="ctr">
            <a:solidFill>
              <a:srgbClr val="FF0000"/>
            </a:solidFill>
            <a:prstDash val="solid"/>
            <a:round/>
            <a:headEnd type="none" w="med" len="med"/>
            <a:tailEnd type="none" w="med" len="med"/>
          </a:ln>
          <a:effectLst/>
        </p:spPr>
      </p:cxnSp>
      <p:sp>
        <p:nvSpPr>
          <p:cNvPr id="20" name="TextBox 19"/>
          <p:cNvSpPr txBox="1"/>
          <p:nvPr/>
        </p:nvSpPr>
        <p:spPr>
          <a:xfrm>
            <a:off x="6591300" y="1743670"/>
            <a:ext cx="1476150" cy="923330"/>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Extraction of complex data</a:t>
            </a:r>
            <a:endParaRPr lang="en-US" sz="1800" dirty="0">
              <a:solidFill>
                <a:srgbClr val="000000"/>
              </a:solidFill>
              <a:latin typeface="Arial" pitchFamily="34" charset="0"/>
              <a:cs typeface="Arial" panose="020B0604020202020204" pitchFamily="34" charset="0"/>
            </a:endParaRPr>
          </a:p>
        </p:txBody>
      </p:sp>
      <p:sp>
        <p:nvSpPr>
          <p:cNvPr id="21" name="TextBox 20"/>
          <p:cNvSpPr txBox="1"/>
          <p:nvPr/>
        </p:nvSpPr>
        <p:spPr>
          <a:xfrm>
            <a:off x="2171700" y="6197025"/>
            <a:ext cx="2914650" cy="584775"/>
          </a:xfrm>
          <a:prstGeom prst="rect">
            <a:avLst/>
          </a:prstGeom>
          <a:noFill/>
        </p:spPr>
        <p:txBody>
          <a:bodyPr wrap="square" rtlCol="0">
            <a:spAutoFit/>
          </a:bodyPr>
          <a:lstStyle/>
          <a:p>
            <a:pPr algn="ctr" eaLnBrk="1" fontAlgn="auto" hangingPunct="1">
              <a:spcBef>
                <a:spcPts val="0"/>
              </a:spcBef>
              <a:spcAft>
                <a:spcPts val="0"/>
              </a:spcAft>
            </a:pPr>
            <a:r>
              <a:rPr lang="en-US" sz="1600" dirty="0" smtClean="0">
                <a:solidFill>
                  <a:srgbClr val="3333CC">
                    <a:lumMod val="75000"/>
                  </a:srgbClr>
                </a:solidFill>
                <a:latin typeface="Arial" pitchFamily="34" charset="0"/>
                <a:cs typeface="Arial" panose="020B0604020202020204" pitchFamily="34" charset="0"/>
              </a:rPr>
              <a:t>Epidemiologist/ </a:t>
            </a:r>
          </a:p>
          <a:p>
            <a:pPr algn="ctr" eaLnBrk="1" fontAlgn="auto" hangingPunct="1">
              <a:spcBef>
                <a:spcPts val="0"/>
              </a:spcBef>
              <a:spcAft>
                <a:spcPts val="0"/>
              </a:spcAft>
            </a:pPr>
            <a:r>
              <a:rPr lang="en-US" sz="1600" dirty="0" smtClean="0">
                <a:solidFill>
                  <a:srgbClr val="3333CC">
                    <a:lumMod val="75000"/>
                  </a:srgbClr>
                </a:solidFill>
                <a:latin typeface="Arial" pitchFamily="34" charset="0"/>
                <a:cs typeface="Arial" panose="020B0604020202020204" pitchFamily="34" charset="0"/>
              </a:rPr>
              <a:t>Clinical Researcher</a:t>
            </a:r>
            <a:endParaRPr lang="en-US" sz="1600" dirty="0">
              <a:solidFill>
                <a:srgbClr val="3333CC">
                  <a:lumMod val="75000"/>
                </a:srgbClr>
              </a:solidFill>
              <a:latin typeface="Arial" pitchFamily="34" charset="0"/>
              <a:cs typeface="Arial" panose="020B0604020202020204" pitchFamily="34" charset="0"/>
            </a:endParaRPr>
          </a:p>
        </p:txBody>
      </p:sp>
      <p:sp>
        <p:nvSpPr>
          <p:cNvPr id="22" name="TextBox 21"/>
          <p:cNvSpPr txBox="1"/>
          <p:nvPr/>
        </p:nvSpPr>
        <p:spPr>
          <a:xfrm>
            <a:off x="4686300" y="6324600"/>
            <a:ext cx="2057400" cy="338554"/>
          </a:xfrm>
          <a:prstGeom prst="rect">
            <a:avLst/>
          </a:prstGeom>
          <a:noFill/>
        </p:spPr>
        <p:txBody>
          <a:bodyPr wrap="square" rtlCol="0">
            <a:spAutoFit/>
          </a:bodyPr>
          <a:lstStyle/>
          <a:p>
            <a:pPr algn="ctr" eaLnBrk="1" fontAlgn="auto" hangingPunct="1">
              <a:spcBef>
                <a:spcPts val="0"/>
              </a:spcBef>
              <a:spcAft>
                <a:spcPts val="0"/>
              </a:spcAft>
            </a:pPr>
            <a:r>
              <a:rPr lang="en-US" sz="1600" dirty="0" smtClean="0">
                <a:solidFill>
                  <a:srgbClr val="FF0000"/>
                </a:solidFill>
                <a:latin typeface="Arial" pitchFamily="34" charset="0"/>
                <a:cs typeface="Arial" panose="020B0604020202020204" pitchFamily="34" charset="0"/>
              </a:rPr>
              <a:t>Biostatistician</a:t>
            </a:r>
            <a:endParaRPr lang="en-US" sz="1600" dirty="0">
              <a:solidFill>
                <a:srgbClr val="FF0000"/>
              </a:solidFill>
              <a:latin typeface="Arial" pitchFamily="34" charset="0"/>
              <a:cs typeface="Arial" panose="020B0604020202020204" pitchFamily="34" charset="0"/>
            </a:endParaRPr>
          </a:p>
        </p:txBody>
      </p:sp>
      <p:cxnSp>
        <p:nvCxnSpPr>
          <p:cNvPr id="23" name="Straight Connector 22"/>
          <p:cNvCxnSpPr/>
          <p:nvPr/>
        </p:nvCxnSpPr>
        <p:spPr bwMode="auto">
          <a:xfrm>
            <a:off x="647701" y="6096000"/>
            <a:ext cx="1066799" cy="0"/>
          </a:xfrm>
          <a:prstGeom prst="line">
            <a:avLst/>
          </a:prstGeom>
          <a:solidFill>
            <a:schemeClr val="accent1"/>
          </a:solidFill>
          <a:ln w="63500" cap="flat" cmpd="sng" algn="ctr">
            <a:solidFill>
              <a:schemeClr val="accent1">
                <a:lumMod val="50000"/>
              </a:schemeClr>
            </a:solidFill>
            <a:prstDash val="solid"/>
            <a:round/>
            <a:headEnd type="none" w="med" len="med"/>
            <a:tailEnd type="none" w="med" len="med"/>
          </a:ln>
          <a:effectLst/>
        </p:spPr>
      </p:cxnSp>
      <p:sp>
        <p:nvSpPr>
          <p:cNvPr id="24" name="TextBox 23"/>
          <p:cNvSpPr txBox="1"/>
          <p:nvPr/>
        </p:nvSpPr>
        <p:spPr>
          <a:xfrm>
            <a:off x="-25958" y="6172200"/>
            <a:ext cx="2578658" cy="584775"/>
          </a:xfrm>
          <a:prstGeom prst="rect">
            <a:avLst/>
          </a:prstGeom>
          <a:noFill/>
        </p:spPr>
        <p:txBody>
          <a:bodyPr wrap="square" rtlCol="0">
            <a:spAutoFit/>
          </a:bodyPr>
          <a:lstStyle/>
          <a:p>
            <a:pPr algn="ctr" eaLnBrk="1" fontAlgn="auto" hangingPunct="1">
              <a:spcBef>
                <a:spcPts val="0"/>
              </a:spcBef>
              <a:spcAft>
                <a:spcPts val="0"/>
              </a:spcAft>
            </a:pPr>
            <a:r>
              <a:rPr lang="en-US" sz="1600" dirty="0" smtClean="0">
                <a:solidFill>
                  <a:srgbClr val="00CC99">
                    <a:lumMod val="50000"/>
                  </a:srgbClr>
                </a:solidFill>
                <a:latin typeface="Arial" pitchFamily="34" charset="0"/>
                <a:cs typeface="Arial" panose="020B0604020202020204" pitchFamily="34" charset="0"/>
              </a:rPr>
              <a:t>Subject Matter Expert </a:t>
            </a:r>
          </a:p>
          <a:p>
            <a:pPr algn="ctr" eaLnBrk="1" fontAlgn="auto" hangingPunct="1">
              <a:spcBef>
                <a:spcPts val="0"/>
              </a:spcBef>
              <a:spcAft>
                <a:spcPts val="0"/>
              </a:spcAft>
            </a:pPr>
            <a:r>
              <a:rPr lang="en-US" sz="1600" dirty="0" smtClean="0">
                <a:solidFill>
                  <a:srgbClr val="00CC99">
                    <a:lumMod val="50000"/>
                  </a:srgbClr>
                </a:solidFill>
                <a:latin typeface="Arial" pitchFamily="34" charset="0"/>
                <a:cs typeface="Arial" panose="020B0604020202020204" pitchFamily="34" charset="0"/>
              </a:rPr>
              <a:t>(e.g., clinician or biologist)</a:t>
            </a:r>
            <a:endParaRPr lang="en-US" sz="1600" dirty="0">
              <a:solidFill>
                <a:srgbClr val="00CC99">
                  <a:lumMod val="50000"/>
                </a:srgbClr>
              </a:solidFill>
              <a:latin typeface="Arial" pitchFamily="34" charset="0"/>
              <a:cs typeface="Arial" panose="020B0604020202020204" pitchFamily="34" charset="0"/>
            </a:endParaRPr>
          </a:p>
        </p:txBody>
      </p:sp>
      <p:sp>
        <p:nvSpPr>
          <p:cNvPr id="25" name="TextBox 24"/>
          <p:cNvSpPr txBox="1"/>
          <p:nvPr/>
        </p:nvSpPr>
        <p:spPr>
          <a:xfrm>
            <a:off x="876300" y="2602468"/>
            <a:ext cx="33718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Minimization of inferential bias</a:t>
            </a:r>
            <a:endParaRPr lang="en-US" sz="1800" dirty="0">
              <a:solidFill>
                <a:srgbClr val="000000"/>
              </a:solidFill>
              <a:latin typeface="Arial" pitchFamily="34" charset="0"/>
              <a:cs typeface="Arial" panose="020B0604020202020204" pitchFamily="34" charset="0"/>
            </a:endParaRPr>
          </a:p>
        </p:txBody>
      </p:sp>
      <p:cxnSp>
        <p:nvCxnSpPr>
          <p:cNvPr id="31" name="Straight Connector 30"/>
          <p:cNvCxnSpPr/>
          <p:nvPr/>
        </p:nvCxnSpPr>
        <p:spPr bwMode="auto">
          <a:xfrm>
            <a:off x="6896100" y="6096000"/>
            <a:ext cx="1028700" cy="0"/>
          </a:xfrm>
          <a:prstGeom prst="line">
            <a:avLst/>
          </a:prstGeom>
          <a:solidFill>
            <a:schemeClr val="accent1"/>
          </a:solidFill>
          <a:ln w="63500" cap="flat" cmpd="sng" algn="ctr">
            <a:solidFill>
              <a:srgbClr val="7E5042"/>
            </a:solidFill>
            <a:prstDash val="solid"/>
            <a:round/>
            <a:headEnd type="none" w="med" len="med"/>
            <a:tailEnd type="none" w="med" len="med"/>
          </a:ln>
          <a:effectLst/>
        </p:spPr>
      </p:cxnSp>
      <p:cxnSp>
        <p:nvCxnSpPr>
          <p:cNvPr id="33" name="Straight Connector 32"/>
          <p:cNvCxnSpPr/>
          <p:nvPr/>
        </p:nvCxnSpPr>
        <p:spPr bwMode="auto">
          <a:xfrm>
            <a:off x="8648700" y="6096000"/>
            <a:ext cx="1028700" cy="0"/>
          </a:xfrm>
          <a:prstGeom prst="line">
            <a:avLst/>
          </a:prstGeom>
          <a:solidFill>
            <a:schemeClr val="accent1"/>
          </a:solidFill>
          <a:ln w="63500" cap="flat" cmpd="sng" algn="ctr">
            <a:solidFill>
              <a:schemeClr val="accent1"/>
            </a:solidFill>
            <a:prstDash val="solid"/>
            <a:round/>
            <a:headEnd type="none" w="med" len="med"/>
            <a:tailEnd type="none" w="med" len="med"/>
          </a:ln>
          <a:effectLst/>
        </p:spPr>
      </p:cxnSp>
      <p:sp>
        <p:nvSpPr>
          <p:cNvPr id="34" name="TextBox 33"/>
          <p:cNvSpPr txBox="1"/>
          <p:nvPr/>
        </p:nvSpPr>
        <p:spPr>
          <a:xfrm>
            <a:off x="6438900" y="6324600"/>
            <a:ext cx="2057400" cy="338554"/>
          </a:xfrm>
          <a:prstGeom prst="rect">
            <a:avLst/>
          </a:prstGeom>
          <a:noFill/>
        </p:spPr>
        <p:txBody>
          <a:bodyPr wrap="square" rtlCol="0">
            <a:spAutoFit/>
          </a:bodyPr>
          <a:lstStyle/>
          <a:p>
            <a:pPr algn="ctr" eaLnBrk="1" fontAlgn="auto" hangingPunct="1">
              <a:spcBef>
                <a:spcPts val="0"/>
              </a:spcBef>
              <a:spcAft>
                <a:spcPts val="0"/>
              </a:spcAft>
            </a:pPr>
            <a:r>
              <a:rPr lang="en-US" sz="1600" dirty="0" smtClean="0">
                <a:solidFill>
                  <a:srgbClr val="7E5042"/>
                </a:solidFill>
                <a:latin typeface="Arial" pitchFamily="34" charset="0"/>
                <a:cs typeface="Arial" panose="020B0604020202020204" pitchFamily="34" charset="0"/>
              </a:rPr>
              <a:t>Data Scientist</a:t>
            </a:r>
            <a:endParaRPr lang="en-US" sz="1600" dirty="0">
              <a:solidFill>
                <a:srgbClr val="7E5042"/>
              </a:solidFill>
              <a:latin typeface="Arial" pitchFamily="34" charset="0"/>
              <a:cs typeface="Arial" panose="020B0604020202020204" pitchFamily="34" charset="0"/>
            </a:endParaRPr>
          </a:p>
        </p:txBody>
      </p:sp>
      <p:sp>
        <p:nvSpPr>
          <p:cNvPr id="35" name="TextBox 34"/>
          <p:cNvSpPr txBox="1"/>
          <p:nvPr/>
        </p:nvSpPr>
        <p:spPr>
          <a:xfrm>
            <a:off x="8191500" y="6184355"/>
            <a:ext cx="2057400" cy="584775"/>
          </a:xfrm>
          <a:prstGeom prst="rect">
            <a:avLst/>
          </a:prstGeom>
          <a:noFill/>
          <a:ln>
            <a:noFill/>
          </a:ln>
        </p:spPr>
        <p:txBody>
          <a:bodyPr wrap="square" rtlCol="0">
            <a:spAutoFit/>
          </a:bodyPr>
          <a:lstStyle/>
          <a:p>
            <a:pPr algn="ctr" eaLnBrk="1" fontAlgn="auto" hangingPunct="1">
              <a:spcBef>
                <a:spcPts val="0"/>
              </a:spcBef>
              <a:spcAft>
                <a:spcPts val="0"/>
              </a:spcAft>
            </a:pPr>
            <a:r>
              <a:rPr lang="en-US" sz="1600" dirty="0" err="1" smtClean="0">
                <a:solidFill>
                  <a:srgbClr val="00CC99"/>
                </a:solidFill>
                <a:latin typeface="Arial" pitchFamily="34" charset="0"/>
                <a:cs typeface="Arial" panose="020B0604020202020204" pitchFamily="34" charset="0"/>
              </a:rPr>
              <a:t>Informatician</a:t>
            </a:r>
            <a:r>
              <a:rPr lang="en-US" sz="1600" dirty="0" smtClean="0">
                <a:solidFill>
                  <a:srgbClr val="00CC99"/>
                </a:solidFill>
                <a:latin typeface="Arial" pitchFamily="34" charset="0"/>
                <a:cs typeface="Arial" panose="020B0604020202020204" pitchFamily="34" charset="0"/>
              </a:rPr>
              <a:t> </a:t>
            </a:r>
          </a:p>
          <a:p>
            <a:pPr algn="ctr" eaLnBrk="1" fontAlgn="auto" hangingPunct="1">
              <a:spcBef>
                <a:spcPts val="0"/>
              </a:spcBef>
              <a:spcAft>
                <a:spcPts val="0"/>
              </a:spcAft>
            </a:pPr>
            <a:r>
              <a:rPr lang="en-US" sz="1600" dirty="0" smtClean="0">
                <a:solidFill>
                  <a:srgbClr val="00CC99"/>
                </a:solidFill>
                <a:latin typeface="Arial" pitchFamily="34" charset="0"/>
                <a:cs typeface="Arial" panose="020B0604020202020204" pitchFamily="34" charset="0"/>
              </a:rPr>
              <a:t>(e.g., Bio/Clinical)</a:t>
            </a:r>
            <a:endParaRPr lang="en-US" sz="1600" dirty="0">
              <a:solidFill>
                <a:srgbClr val="00CC99"/>
              </a:solidFill>
              <a:latin typeface="Arial" pitchFamily="34" charset="0"/>
              <a:cs typeface="Arial" panose="020B0604020202020204" pitchFamily="34" charset="0"/>
            </a:endParaRPr>
          </a:p>
        </p:txBody>
      </p:sp>
      <p:sp>
        <p:nvSpPr>
          <p:cNvPr id="36" name="TextBox 35"/>
          <p:cNvSpPr txBox="1"/>
          <p:nvPr/>
        </p:nvSpPr>
        <p:spPr>
          <a:xfrm>
            <a:off x="7772399" y="1563469"/>
            <a:ext cx="1943101"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Collection of complex data</a:t>
            </a:r>
            <a:endParaRPr lang="en-US" sz="1800" dirty="0">
              <a:solidFill>
                <a:srgbClr val="000000"/>
              </a:solidFill>
              <a:latin typeface="Arial" pitchFamily="34" charset="0"/>
              <a:cs typeface="Arial" panose="020B0604020202020204" pitchFamily="34" charset="0"/>
            </a:endParaRPr>
          </a:p>
        </p:txBody>
      </p:sp>
      <p:sp>
        <p:nvSpPr>
          <p:cNvPr id="37" name="TextBox 36"/>
          <p:cNvSpPr txBox="1"/>
          <p:nvPr/>
        </p:nvSpPr>
        <p:spPr>
          <a:xfrm>
            <a:off x="8343900" y="2362200"/>
            <a:ext cx="1831769"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Storage of complex data</a:t>
            </a:r>
            <a:endParaRPr lang="en-US" sz="1800" dirty="0">
              <a:solidFill>
                <a:srgbClr val="000000"/>
              </a:solidFill>
              <a:latin typeface="Arial" pitchFamily="34" charset="0"/>
              <a:cs typeface="Arial" panose="020B0604020202020204" pitchFamily="34" charset="0"/>
            </a:endParaRPr>
          </a:p>
        </p:txBody>
      </p:sp>
      <p:sp>
        <p:nvSpPr>
          <p:cNvPr id="39" name="TextBox 38"/>
          <p:cNvSpPr txBox="1"/>
          <p:nvPr/>
        </p:nvSpPr>
        <p:spPr>
          <a:xfrm>
            <a:off x="7277100" y="4953000"/>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Computing at speed</a:t>
            </a:r>
            <a:endParaRPr lang="en-US" sz="1800" dirty="0">
              <a:solidFill>
                <a:srgbClr val="000000"/>
              </a:solidFill>
              <a:latin typeface="Arial" pitchFamily="34" charset="0"/>
              <a:cs typeface="Arial" panose="020B0604020202020204" pitchFamily="34" charset="0"/>
            </a:endParaRPr>
          </a:p>
        </p:txBody>
      </p:sp>
      <p:sp>
        <p:nvSpPr>
          <p:cNvPr id="45" name="TextBox 44"/>
          <p:cNvSpPr txBox="1"/>
          <p:nvPr/>
        </p:nvSpPr>
        <p:spPr>
          <a:xfrm>
            <a:off x="4457700" y="1371600"/>
            <a:ext cx="19240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Advanced</a:t>
            </a:r>
            <a:endParaRPr lang="en-US" sz="1800" dirty="0">
              <a:solidFill>
                <a:srgbClr val="000000"/>
              </a:solidFill>
              <a:latin typeface="Arial" pitchFamily="34" charset="0"/>
              <a:cs typeface="Arial" panose="020B0604020202020204" pitchFamily="34" charset="0"/>
            </a:endParaRPr>
          </a:p>
        </p:txBody>
      </p:sp>
      <p:sp>
        <p:nvSpPr>
          <p:cNvPr id="46" name="TextBox 45"/>
          <p:cNvSpPr txBox="1"/>
          <p:nvPr/>
        </p:nvSpPr>
        <p:spPr>
          <a:xfrm>
            <a:off x="4152900" y="2590800"/>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Cluster/pattern recognition</a:t>
            </a:r>
            <a:endParaRPr lang="en-US" sz="1800" dirty="0">
              <a:solidFill>
                <a:srgbClr val="000000"/>
              </a:solidFill>
              <a:latin typeface="Arial" pitchFamily="34" charset="0"/>
              <a:cs typeface="Arial" panose="020B0604020202020204" pitchFamily="34" charset="0"/>
            </a:endParaRPr>
          </a:p>
        </p:txBody>
      </p:sp>
      <p:sp>
        <p:nvSpPr>
          <p:cNvPr id="47" name="TextBox 46"/>
          <p:cNvSpPr txBox="1"/>
          <p:nvPr/>
        </p:nvSpPr>
        <p:spPr>
          <a:xfrm>
            <a:off x="4000500" y="3974068"/>
            <a:ext cx="2914650" cy="369332"/>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Prediction</a:t>
            </a:r>
            <a:endParaRPr lang="en-US" sz="1800" dirty="0">
              <a:solidFill>
                <a:srgbClr val="000000"/>
              </a:solidFill>
              <a:latin typeface="Arial" pitchFamily="34" charset="0"/>
              <a:cs typeface="Arial" panose="020B0604020202020204" pitchFamily="34" charset="0"/>
            </a:endParaRPr>
          </a:p>
        </p:txBody>
      </p:sp>
      <p:grpSp>
        <p:nvGrpSpPr>
          <p:cNvPr id="54" name="Group 53"/>
          <p:cNvGrpSpPr/>
          <p:nvPr/>
        </p:nvGrpSpPr>
        <p:grpSpPr>
          <a:xfrm>
            <a:off x="2552700" y="1009658"/>
            <a:ext cx="8153400" cy="4681642"/>
            <a:chOff x="4130376" y="1009658"/>
            <a:chExt cx="7725608" cy="4681642"/>
          </a:xfrm>
        </p:grpSpPr>
        <p:sp>
          <p:nvSpPr>
            <p:cNvPr id="44" name="Arc 43"/>
            <p:cNvSpPr/>
            <p:nvPr/>
          </p:nvSpPr>
          <p:spPr bwMode="auto">
            <a:xfrm rot="16200000">
              <a:off x="6773980" y="-357606"/>
              <a:ext cx="2438399" cy="7725608"/>
            </a:xfrm>
            <a:prstGeom prst="arc">
              <a:avLst>
                <a:gd name="adj1" fmla="val 11206479"/>
                <a:gd name="adj2" fmla="val 20870184"/>
              </a:avLst>
            </a:prstGeom>
            <a:noFill/>
            <a:ln w="63500" cap="flat" cmpd="sng" algn="ctr">
              <a:solidFill>
                <a:srgbClr val="7E504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sp>
          <p:nvSpPr>
            <p:cNvPr id="53" name="Arc 52"/>
            <p:cNvSpPr/>
            <p:nvPr/>
          </p:nvSpPr>
          <p:spPr bwMode="auto">
            <a:xfrm>
              <a:off x="7638126" y="1009658"/>
              <a:ext cx="2196203" cy="4681642"/>
            </a:xfrm>
            <a:prstGeom prst="arc">
              <a:avLst>
                <a:gd name="adj1" fmla="val 13522778"/>
                <a:gd name="adj2" fmla="val 7532011"/>
              </a:avLst>
            </a:prstGeom>
            <a:noFill/>
            <a:ln w="63500" cap="flat" cmpd="sng" algn="ctr">
              <a:solidFill>
                <a:srgbClr val="7E504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grpSp>
      <p:grpSp>
        <p:nvGrpSpPr>
          <p:cNvPr id="56" name="Group 55"/>
          <p:cNvGrpSpPr/>
          <p:nvPr/>
        </p:nvGrpSpPr>
        <p:grpSpPr>
          <a:xfrm>
            <a:off x="4289653" y="1105057"/>
            <a:ext cx="5806846" cy="4681642"/>
            <a:chOff x="4503965" y="1009658"/>
            <a:chExt cx="5502046" cy="4681642"/>
          </a:xfrm>
        </p:grpSpPr>
        <p:sp>
          <p:nvSpPr>
            <p:cNvPr id="57" name="Arc 56"/>
            <p:cNvSpPr/>
            <p:nvPr/>
          </p:nvSpPr>
          <p:spPr bwMode="auto">
            <a:xfrm rot="16200000">
              <a:off x="5422741" y="1271824"/>
              <a:ext cx="2706467" cy="4544019"/>
            </a:xfrm>
            <a:prstGeom prst="arc">
              <a:avLst>
                <a:gd name="adj1" fmla="val 10799021"/>
                <a:gd name="adj2" fmla="val 21000375"/>
              </a:avLst>
            </a:prstGeom>
            <a:noFill/>
            <a:ln w="63500" cap="flat" cmpd="sng" algn="ctr">
              <a:solidFill>
                <a:schemeClr val="accent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sp>
          <p:nvSpPr>
            <p:cNvPr id="58" name="Arc 57"/>
            <p:cNvSpPr/>
            <p:nvPr/>
          </p:nvSpPr>
          <p:spPr bwMode="auto">
            <a:xfrm>
              <a:off x="6287698" y="1009658"/>
              <a:ext cx="3718313" cy="4681642"/>
            </a:xfrm>
            <a:prstGeom prst="arc">
              <a:avLst>
                <a:gd name="adj1" fmla="val 12873825"/>
                <a:gd name="adj2" fmla="val 8099668"/>
              </a:avLst>
            </a:prstGeom>
            <a:noFill/>
            <a:ln w="63500" cap="flat" cmpd="sng" algn="ctr">
              <a:solidFill>
                <a:schemeClr val="accent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smtClean="0">
                <a:solidFill>
                  <a:srgbClr val="000000"/>
                </a:solidFill>
              </a:endParaRPr>
            </a:p>
          </p:txBody>
        </p:sp>
      </p:grpSp>
      <p:sp>
        <p:nvSpPr>
          <p:cNvPr id="59" name="TextBox 58"/>
          <p:cNvSpPr txBox="1"/>
          <p:nvPr/>
        </p:nvSpPr>
        <p:spPr>
          <a:xfrm>
            <a:off x="7962900" y="4154269"/>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Reporting of complex data</a:t>
            </a:r>
            <a:endParaRPr lang="en-US" sz="1800" dirty="0">
              <a:solidFill>
                <a:srgbClr val="000000"/>
              </a:solidFill>
              <a:latin typeface="Arial" pitchFamily="34" charset="0"/>
              <a:cs typeface="Arial" panose="020B0604020202020204" pitchFamily="34" charset="0"/>
            </a:endParaRPr>
          </a:p>
        </p:txBody>
      </p:sp>
      <p:sp>
        <p:nvSpPr>
          <p:cNvPr id="60" name="TextBox 59"/>
          <p:cNvSpPr txBox="1"/>
          <p:nvPr/>
        </p:nvSpPr>
        <p:spPr>
          <a:xfrm>
            <a:off x="8115300" y="3468469"/>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Distributing</a:t>
            </a:r>
          </a:p>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complex data</a:t>
            </a:r>
            <a:endParaRPr lang="en-US" sz="1800" dirty="0">
              <a:solidFill>
                <a:srgbClr val="000000"/>
              </a:solidFill>
              <a:latin typeface="Arial" pitchFamily="34" charset="0"/>
              <a:cs typeface="Arial" panose="020B0604020202020204" pitchFamily="34" charset="0"/>
            </a:endParaRPr>
          </a:p>
        </p:txBody>
      </p:sp>
      <p:sp>
        <p:nvSpPr>
          <p:cNvPr id="61" name="TextBox 60"/>
          <p:cNvSpPr txBox="1"/>
          <p:nvPr/>
        </p:nvSpPr>
        <p:spPr>
          <a:xfrm>
            <a:off x="6685208" y="2895600"/>
            <a:ext cx="2002936"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Organization of complex </a:t>
            </a:r>
            <a:r>
              <a:rPr lang="en-US" sz="1800" dirty="0">
                <a:solidFill>
                  <a:srgbClr val="000000"/>
                </a:solidFill>
                <a:latin typeface="Arial" pitchFamily="34" charset="0"/>
                <a:cs typeface="Arial" panose="020B0604020202020204" pitchFamily="34" charset="0"/>
              </a:rPr>
              <a:t>d</a:t>
            </a:r>
            <a:r>
              <a:rPr lang="en-US" sz="1800" dirty="0" smtClean="0">
                <a:solidFill>
                  <a:srgbClr val="000000"/>
                </a:solidFill>
                <a:latin typeface="Arial" pitchFamily="34" charset="0"/>
                <a:cs typeface="Arial" panose="020B0604020202020204" pitchFamily="34" charset="0"/>
              </a:rPr>
              <a:t>ata</a:t>
            </a:r>
            <a:endParaRPr lang="en-US" sz="1800" dirty="0">
              <a:solidFill>
                <a:srgbClr val="000000"/>
              </a:solidFill>
              <a:latin typeface="Arial" pitchFamily="34" charset="0"/>
              <a:cs typeface="Arial" panose="020B0604020202020204" pitchFamily="34" charset="0"/>
            </a:endParaRPr>
          </a:p>
        </p:txBody>
      </p:sp>
      <p:sp>
        <p:nvSpPr>
          <p:cNvPr id="62" name="TextBox 61"/>
          <p:cNvSpPr txBox="1"/>
          <p:nvPr/>
        </p:nvSpPr>
        <p:spPr>
          <a:xfrm>
            <a:off x="6119934" y="4340076"/>
            <a:ext cx="243840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Manipulation of </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a:t>
            </a:r>
            <a:r>
              <a:rPr lang="en-US" sz="1800" dirty="0" smtClean="0">
                <a:solidFill>
                  <a:srgbClr val="000000"/>
                </a:solidFill>
                <a:latin typeface="Arial" pitchFamily="34" charset="0"/>
                <a:cs typeface="Arial" panose="020B0604020202020204" pitchFamily="34" charset="0"/>
              </a:rPr>
              <a:t>omplex </a:t>
            </a:r>
            <a:r>
              <a:rPr lang="en-US" sz="1800" dirty="0">
                <a:solidFill>
                  <a:srgbClr val="000000"/>
                </a:solidFill>
                <a:latin typeface="Arial" pitchFamily="34" charset="0"/>
                <a:cs typeface="Arial" panose="020B0604020202020204" pitchFamily="34" charset="0"/>
              </a:rPr>
              <a:t>d</a:t>
            </a:r>
            <a:r>
              <a:rPr lang="en-US" sz="1800" dirty="0" smtClean="0">
                <a:solidFill>
                  <a:srgbClr val="000000"/>
                </a:solidFill>
                <a:latin typeface="Arial" pitchFamily="34" charset="0"/>
                <a:cs typeface="Arial" panose="020B0604020202020204" pitchFamily="34" charset="0"/>
              </a:rPr>
              <a:t>ata</a:t>
            </a:r>
            <a:endParaRPr lang="en-US" sz="1800" dirty="0">
              <a:solidFill>
                <a:srgbClr val="000000"/>
              </a:solidFill>
              <a:latin typeface="Arial" pitchFamily="34" charset="0"/>
              <a:cs typeface="Arial" panose="020B0604020202020204" pitchFamily="34" charset="0"/>
            </a:endParaRPr>
          </a:p>
        </p:txBody>
      </p:sp>
      <p:sp>
        <p:nvSpPr>
          <p:cNvPr id="63" name="TextBox 62"/>
          <p:cNvSpPr txBox="1"/>
          <p:nvPr/>
        </p:nvSpPr>
        <p:spPr>
          <a:xfrm>
            <a:off x="1485900" y="1882169"/>
            <a:ext cx="2228848"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Advanced research study design</a:t>
            </a:r>
            <a:endParaRPr lang="en-US" sz="1800" dirty="0">
              <a:solidFill>
                <a:srgbClr val="000000"/>
              </a:solidFill>
              <a:latin typeface="Arial" pitchFamily="34" charset="0"/>
              <a:cs typeface="Arial" panose="020B0604020202020204" pitchFamily="34" charset="0"/>
            </a:endParaRPr>
          </a:p>
        </p:txBody>
      </p:sp>
      <p:sp>
        <p:nvSpPr>
          <p:cNvPr id="64" name="TextBox 63"/>
          <p:cNvSpPr txBox="1"/>
          <p:nvPr/>
        </p:nvSpPr>
        <p:spPr>
          <a:xfrm>
            <a:off x="4838700" y="1600200"/>
            <a:ext cx="1924050"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statistical analysis</a:t>
            </a:r>
            <a:endParaRPr lang="en-US" sz="1800" dirty="0">
              <a:solidFill>
                <a:srgbClr val="000000"/>
              </a:solidFill>
              <a:latin typeface="Arial" pitchFamily="34" charset="0"/>
              <a:cs typeface="Arial" panose="020B0604020202020204" pitchFamily="34" charset="0"/>
            </a:endParaRPr>
          </a:p>
        </p:txBody>
      </p:sp>
      <p:sp>
        <p:nvSpPr>
          <p:cNvPr id="65" name="TextBox 64"/>
          <p:cNvSpPr txBox="1"/>
          <p:nvPr/>
        </p:nvSpPr>
        <p:spPr>
          <a:xfrm>
            <a:off x="4686300" y="3039070"/>
            <a:ext cx="2228850" cy="923330"/>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Graphical representation</a:t>
            </a:r>
          </a:p>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 of data</a:t>
            </a:r>
            <a:endParaRPr lang="en-US" sz="1800" dirty="0">
              <a:solidFill>
                <a:srgbClr val="000000"/>
              </a:solidFill>
              <a:latin typeface="Arial" pitchFamily="34" charset="0"/>
              <a:cs typeface="Arial" panose="020B0604020202020204" pitchFamily="34" charset="0"/>
            </a:endParaRPr>
          </a:p>
        </p:txBody>
      </p:sp>
      <p:sp>
        <p:nvSpPr>
          <p:cNvPr id="66" name="TextBox 65"/>
          <p:cNvSpPr txBox="1"/>
          <p:nvPr/>
        </p:nvSpPr>
        <p:spPr>
          <a:xfrm>
            <a:off x="342900" y="3897868"/>
            <a:ext cx="297180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a:t>
            </a:r>
            <a:r>
              <a:rPr lang="en-US" sz="1800" dirty="0" smtClean="0">
                <a:solidFill>
                  <a:srgbClr val="000000"/>
                </a:solidFill>
                <a:latin typeface="Arial" pitchFamily="34" charset="0"/>
                <a:cs typeface="Arial" panose="020B0604020202020204" pitchFamily="34" charset="0"/>
              </a:rPr>
              <a:t>esearch team leadership</a:t>
            </a:r>
            <a:endParaRPr lang="en-US" sz="1800" dirty="0">
              <a:solidFill>
                <a:srgbClr val="000000"/>
              </a:solidFill>
              <a:latin typeface="Arial" pitchFamily="34" charset="0"/>
              <a:cs typeface="Arial" panose="020B0604020202020204" pitchFamily="34" charset="0"/>
            </a:endParaRPr>
          </a:p>
        </p:txBody>
      </p:sp>
      <p:sp>
        <p:nvSpPr>
          <p:cNvPr id="48" name="TextBox 47"/>
          <p:cNvSpPr txBox="1"/>
          <p:nvPr/>
        </p:nvSpPr>
        <p:spPr>
          <a:xfrm>
            <a:off x="6645639" y="3676453"/>
            <a:ext cx="1774538" cy="646331"/>
          </a:xfrm>
          <a:prstGeom prst="rect">
            <a:avLst/>
          </a:prstGeom>
          <a:noFill/>
        </p:spPr>
        <p:txBody>
          <a:bodyPr wrap="square" rtlCol="0">
            <a:spAutoFit/>
          </a:bodyPr>
          <a:lstStyle/>
          <a:p>
            <a:pPr algn="ctr" eaLnBrk="1" fontAlgn="auto" hangingPunct="1">
              <a:spcBef>
                <a:spcPts val="0"/>
              </a:spcBef>
              <a:spcAft>
                <a:spcPts val="0"/>
              </a:spcAft>
            </a:pPr>
            <a:r>
              <a:rPr lang="en-US" sz="1800" dirty="0" smtClean="0">
                <a:solidFill>
                  <a:srgbClr val="000000"/>
                </a:solidFill>
                <a:latin typeface="Arial" pitchFamily="34" charset="0"/>
                <a:cs typeface="Arial" panose="020B0604020202020204" pitchFamily="34" charset="0"/>
              </a:rPr>
              <a:t>Cleaning of complex data</a:t>
            </a:r>
            <a:endParaRPr lang="en-US" sz="1800" dirty="0">
              <a:solidFill>
                <a:srgbClr val="000000"/>
              </a:solidFill>
              <a:latin typeface="Arial" pitchFamily="34" charset="0"/>
              <a:cs typeface="Arial" panose="020B0604020202020204" pitchFamily="34" charset="0"/>
            </a:endParaRPr>
          </a:p>
        </p:txBody>
      </p:sp>
    </p:spTree>
    <p:extLst>
      <p:ext uri="{BB962C8B-B14F-4D97-AF65-F5344CB8AC3E}">
        <p14:creationId xmlns:p14="http://schemas.microsoft.com/office/powerpoint/2010/main" val="149428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4"/>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6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56"/>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3"/>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5"/>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9"/>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9" grpId="0"/>
      <p:bldP spid="10" grpId="0"/>
      <p:bldP spid="11" grpId="0"/>
      <p:bldP spid="12" grpId="0"/>
      <p:bldP spid="13" grpId="0"/>
      <p:bldP spid="14" grpId="0"/>
      <p:bldP spid="15" grpId="0"/>
      <p:bldP spid="16" grpId="0"/>
      <p:bldP spid="20" grpId="0"/>
      <p:bldP spid="21" grpId="0"/>
      <p:bldP spid="22" grpId="0"/>
      <p:bldP spid="24" grpId="0"/>
      <p:bldP spid="25" grpId="0"/>
      <p:bldP spid="34" grpId="0"/>
      <p:bldP spid="35" grpId="0"/>
      <p:bldP spid="36" grpId="0"/>
      <p:bldP spid="37" grpId="0"/>
      <p:bldP spid="39" grpId="0"/>
      <p:bldP spid="45" grpId="0"/>
      <p:bldP spid="46" grpId="0"/>
      <p:bldP spid="47" grpId="0"/>
      <p:bldP spid="59" grpId="0"/>
      <p:bldP spid="60" grpId="0"/>
      <p:bldP spid="61" grpId="0"/>
      <p:bldP spid="62" grpId="0"/>
      <p:bldP spid="63" grpId="0"/>
      <p:bldP spid="64" grpId="0"/>
      <p:bldP spid="65" grpId="0"/>
      <p:bldP spid="66" grpId="0"/>
      <p:bldP spid="4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66702" y="152400"/>
            <a:ext cx="9906000" cy="533400"/>
          </a:xfrm>
        </p:spPr>
        <p:txBody>
          <a:bodyPr/>
          <a:lstStyle/>
          <a:p>
            <a:r>
              <a:rPr lang="en-US" sz="3000" dirty="0" smtClean="0"/>
              <a:t>Why Should Knowing This Material Matter to You?</a:t>
            </a:r>
            <a:endParaRPr lang="en-US" sz="3000" dirty="0"/>
          </a:p>
        </p:txBody>
      </p:sp>
      <p:sp>
        <p:nvSpPr>
          <p:cNvPr id="18435" name="Rectangle 3"/>
          <p:cNvSpPr>
            <a:spLocks noGrp="1" noChangeArrowheads="1"/>
          </p:cNvSpPr>
          <p:nvPr>
            <p:ph type="body" idx="1"/>
          </p:nvPr>
        </p:nvSpPr>
        <p:spPr>
          <a:xfrm>
            <a:off x="114302" y="457200"/>
            <a:ext cx="10096500" cy="4953000"/>
          </a:xfrm>
        </p:spPr>
        <p:txBody>
          <a:bodyPr/>
          <a:lstStyle/>
          <a:p>
            <a:pPr lvl="1"/>
            <a:endParaRPr lang="en-US" sz="1000" dirty="0"/>
          </a:p>
          <a:p>
            <a:r>
              <a:rPr lang="en-US" sz="2400" dirty="0" smtClean="0"/>
              <a:t>Usual intrinsic virtues</a:t>
            </a:r>
          </a:p>
          <a:p>
            <a:pPr lvl="1"/>
            <a:r>
              <a:rPr lang="en-US" sz="2000" dirty="0"/>
              <a:t>Y</a:t>
            </a:r>
            <a:r>
              <a:rPr lang="en-US" sz="2000" dirty="0" smtClean="0"/>
              <a:t>ou want your research to be valid (true) and impactful</a:t>
            </a:r>
          </a:p>
          <a:p>
            <a:pPr lvl="1">
              <a:spcBef>
                <a:spcPts val="0"/>
              </a:spcBef>
            </a:pPr>
            <a:endParaRPr lang="en-US" sz="1000" dirty="0" smtClean="0"/>
          </a:p>
          <a:p>
            <a:pPr>
              <a:spcBef>
                <a:spcPts val="0"/>
              </a:spcBef>
            </a:pPr>
            <a:r>
              <a:rPr lang="en-US" sz="2400" dirty="0" smtClean="0"/>
              <a:t>Someone told you to take the course or it is a requirement</a:t>
            </a:r>
          </a:p>
          <a:p>
            <a:pPr>
              <a:spcBef>
                <a:spcPts val="0"/>
              </a:spcBef>
            </a:pPr>
            <a:endParaRPr lang="en-US" sz="400" dirty="0" smtClean="0"/>
          </a:p>
          <a:p>
            <a:r>
              <a:rPr lang="en-US" sz="2400" dirty="0" smtClean="0"/>
              <a:t>What is becoming increasingly relevant</a:t>
            </a:r>
          </a:p>
          <a:p>
            <a:pPr marL="914400" lvl="2" indent="0">
              <a:buNone/>
            </a:pPr>
            <a:endParaRPr lang="en-US" sz="1600" dirty="0" smtClean="0"/>
          </a:p>
          <a:p>
            <a:pPr lvl="1"/>
            <a:endParaRPr lang="en-US" i="1" dirty="0"/>
          </a:p>
          <a:p>
            <a:pPr lvl="1"/>
            <a:endParaRPr lang="en-US" dirty="0"/>
          </a:p>
        </p:txBody>
      </p:sp>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2703" y="3429000"/>
            <a:ext cx="3676791" cy="32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3"/>
          <p:cNvSpPr txBox="1">
            <a:spLocks noChangeArrowheads="1"/>
          </p:cNvSpPr>
          <p:nvPr/>
        </p:nvSpPr>
        <p:spPr bwMode="auto">
          <a:xfrm>
            <a:off x="38102" y="2286000"/>
            <a:ext cx="5956838"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1000" kern="0" dirty="0" smtClean="0"/>
          </a:p>
          <a:p>
            <a:pPr lvl="1"/>
            <a:r>
              <a:rPr lang="en-US" sz="2000" kern="0" dirty="0" smtClean="0"/>
              <a:t>“Knowing what you are doing” in research matters in getting </a:t>
            </a:r>
            <a:r>
              <a:rPr lang="en-US" sz="2000" u="sng" kern="0" dirty="0" smtClean="0"/>
              <a:t>funding</a:t>
            </a:r>
          </a:p>
          <a:p>
            <a:pPr lvl="1"/>
            <a:r>
              <a:rPr lang="en-US" sz="2000" kern="0" dirty="0" smtClean="0"/>
              <a:t>NIH’s “Rigor and Reproducibility” campaign </a:t>
            </a:r>
          </a:p>
          <a:p>
            <a:pPr lvl="1"/>
            <a:r>
              <a:rPr lang="en-US" sz="2000" kern="0" dirty="0" err="1" smtClean="0"/>
              <a:t>Eblen</a:t>
            </a:r>
            <a:r>
              <a:rPr lang="en-US" sz="2000" kern="0" dirty="0" smtClean="0"/>
              <a:t> et al. </a:t>
            </a:r>
            <a:r>
              <a:rPr lang="en-US" sz="2000" kern="0" dirty="0" err="1" smtClean="0"/>
              <a:t>PLoS</a:t>
            </a:r>
            <a:r>
              <a:rPr lang="en-US" sz="2000" kern="0" dirty="0" smtClean="0"/>
              <a:t> One, 2016</a:t>
            </a:r>
          </a:p>
          <a:p>
            <a:pPr marL="1030288" lvl="2" indent="-282575"/>
            <a:r>
              <a:rPr lang="en-US" sz="2000" kern="0" dirty="0" smtClean="0"/>
              <a:t>123,707 submitted NIH grants 2010-2013, each scored on a 1 to 9 scale:</a:t>
            </a:r>
          </a:p>
          <a:p>
            <a:pPr marL="1030288" lvl="2" indent="-282575"/>
            <a:endParaRPr lang="en-US" sz="500" kern="0" dirty="0" smtClean="0"/>
          </a:p>
          <a:p>
            <a:pPr marL="1196975" lvl="3" indent="-282575"/>
            <a:r>
              <a:rPr lang="en-US" kern="0" dirty="0" smtClean="0"/>
              <a:t>5 individual element scores:</a:t>
            </a:r>
          </a:p>
          <a:p>
            <a:pPr marL="1196975" lvl="3" indent="0">
              <a:buNone/>
            </a:pPr>
            <a:r>
              <a:rPr lang="en-US" sz="1800" b="1" kern="0" dirty="0" smtClean="0"/>
              <a:t>Approach (i.e., methods), Significance, Innovation, Investigators, &amp; Environmen</a:t>
            </a:r>
            <a:r>
              <a:rPr lang="en-US" b="1" kern="0" dirty="0" smtClean="0"/>
              <a:t>t</a:t>
            </a:r>
          </a:p>
          <a:p>
            <a:pPr marL="914400" lvl="3" indent="0">
              <a:spcBef>
                <a:spcPts val="0"/>
              </a:spcBef>
              <a:buNone/>
            </a:pPr>
            <a:r>
              <a:rPr lang="en-US" sz="1000" b="1" kern="0" dirty="0" smtClean="0"/>
              <a:t> </a:t>
            </a:r>
          </a:p>
          <a:p>
            <a:pPr marL="1196975" lvl="3" indent="-282575"/>
            <a:r>
              <a:rPr lang="en-US" kern="0" dirty="0" smtClean="0"/>
              <a:t>1 </a:t>
            </a:r>
            <a:r>
              <a:rPr lang="en-US" b="1" kern="0" dirty="0" smtClean="0"/>
              <a:t>Overall </a:t>
            </a:r>
            <a:r>
              <a:rPr lang="en-US" b="1" kern="0" dirty="0"/>
              <a:t>I</a:t>
            </a:r>
            <a:r>
              <a:rPr lang="en-US" b="1" kern="0" dirty="0" smtClean="0"/>
              <a:t>mpact </a:t>
            </a:r>
            <a:r>
              <a:rPr lang="en-US" kern="0" dirty="0" smtClean="0"/>
              <a:t>score, which is used to make final funding decision</a:t>
            </a:r>
          </a:p>
          <a:p>
            <a:pPr lvl="2"/>
            <a:endParaRPr lang="en-US" sz="1600" kern="0" dirty="0" smtClean="0"/>
          </a:p>
          <a:p>
            <a:pPr lvl="1"/>
            <a:endParaRPr lang="en-US" i="1" kern="0" dirty="0" smtClean="0"/>
          </a:p>
          <a:p>
            <a:pPr lvl="1"/>
            <a:endParaRPr lang="en-US" kern="0" dirty="0"/>
          </a:p>
        </p:txBody>
      </p:sp>
      <p:sp>
        <p:nvSpPr>
          <p:cNvPr id="2" name="TextBox 1"/>
          <p:cNvSpPr txBox="1"/>
          <p:nvPr/>
        </p:nvSpPr>
        <p:spPr>
          <a:xfrm>
            <a:off x="5981702" y="2858873"/>
            <a:ext cx="4419600" cy="646331"/>
          </a:xfrm>
          <a:prstGeom prst="rect">
            <a:avLst/>
          </a:prstGeom>
          <a:noFill/>
        </p:spPr>
        <p:txBody>
          <a:bodyPr wrap="square" rtlCol="0">
            <a:spAutoFit/>
          </a:bodyPr>
          <a:lstStyle/>
          <a:p>
            <a:pPr algn="ctr"/>
            <a:r>
              <a:rPr lang="en-US" sz="1800" b="1" dirty="0">
                <a:latin typeface="+mn-lt"/>
              </a:rPr>
              <a:t>C</a:t>
            </a:r>
            <a:r>
              <a:rPr lang="en-US" sz="1800" b="1" dirty="0" smtClean="0">
                <a:latin typeface="+mn-lt"/>
              </a:rPr>
              <a:t>orrelation between individual element &amp; overall impact scores</a:t>
            </a:r>
            <a:endParaRPr lang="en-US" sz="1800" b="1" dirty="0">
              <a:latin typeface="+mn-lt"/>
            </a:endParaRPr>
          </a:p>
        </p:txBody>
      </p:sp>
      <p:sp>
        <p:nvSpPr>
          <p:cNvPr id="3" name="TextBox 2"/>
          <p:cNvSpPr txBox="1"/>
          <p:nvPr/>
        </p:nvSpPr>
        <p:spPr>
          <a:xfrm>
            <a:off x="6362701" y="4648204"/>
            <a:ext cx="3733800" cy="461665"/>
          </a:xfrm>
          <a:prstGeom prst="rect">
            <a:avLst/>
          </a:prstGeom>
          <a:noFill/>
          <a:ln w="38100">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363832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 </a:t>
            </a:r>
            <a:r>
              <a:rPr lang="en-US" sz="2000" dirty="0"/>
              <a:t>(e.g., medicine, nursing, dentistry, pharmacy)</a:t>
            </a:r>
          </a:p>
          <a:p>
            <a:pPr>
              <a:buFontTx/>
              <a:buNone/>
            </a:pPr>
            <a:r>
              <a:rPr lang="en-US" dirty="0">
                <a:cs typeface="Times New Roman" pitchFamily="18" charset="0"/>
              </a:rPr>
              <a:t>	</a:t>
            </a:r>
            <a:r>
              <a:rPr lang="en-US" dirty="0" smtClean="0"/>
              <a:t> Epidemiologic/Clinical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495300"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495300"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4953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02083" name="Line 3"/>
          <p:cNvSpPr>
            <a:spLocks noChangeShapeType="1"/>
          </p:cNvSpPr>
          <p:nvPr/>
        </p:nvSpPr>
        <p:spPr bwMode="auto">
          <a:xfrm>
            <a:off x="942975" y="3048000"/>
            <a:ext cx="3686175" cy="457200"/>
          </a:xfrm>
          <a:prstGeom prst="line">
            <a:avLst/>
          </a:prstGeom>
          <a:noFill/>
          <a:ln w="25400">
            <a:solidFill>
              <a:srgbClr val="FF0000"/>
            </a:solidFill>
            <a:round/>
            <a:headEnd/>
            <a:tailEnd/>
          </a:ln>
          <a:effectLst/>
        </p:spPr>
        <p:txBody>
          <a:bodyPr/>
          <a:lstStyle/>
          <a:p>
            <a:endParaRPr lang="en-US"/>
          </a:p>
        </p:txBody>
      </p:sp>
      <p:sp>
        <p:nvSpPr>
          <p:cNvPr id="302084" name="Line 4"/>
          <p:cNvSpPr>
            <a:spLocks noChangeShapeType="1"/>
          </p:cNvSpPr>
          <p:nvPr/>
        </p:nvSpPr>
        <p:spPr bwMode="auto">
          <a:xfrm flipV="1">
            <a:off x="942975" y="2895600"/>
            <a:ext cx="3600450" cy="609600"/>
          </a:xfrm>
          <a:prstGeom prst="line">
            <a:avLst/>
          </a:prstGeom>
          <a:noFill/>
          <a:ln w="25400">
            <a:solidFill>
              <a:srgbClr val="FF0000"/>
            </a:solidFill>
            <a:round/>
            <a:headEnd/>
            <a:tailEnd/>
          </a:ln>
          <a:effectLst/>
        </p:spPr>
        <p:txBody>
          <a:bodyPr/>
          <a:lstStyle/>
          <a:p>
            <a:endParaRPr lang="en-US"/>
          </a:p>
        </p:txBody>
      </p:sp>
      <p:sp>
        <p:nvSpPr>
          <p:cNvPr id="302085" name="Text Box 5"/>
          <p:cNvSpPr txBox="1">
            <a:spLocks noChangeArrowheads="1"/>
          </p:cNvSpPr>
          <p:nvPr/>
        </p:nvSpPr>
        <p:spPr bwMode="auto">
          <a:xfrm>
            <a:off x="4886325" y="2819400"/>
            <a:ext cx="4543425" cy="457200"/>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a degree and a license</a:t>
            </a:r>
          </a:p>
        </p:txBody>
      </p:sp>
      <p:sp>
        <p:nvSpPr>
          <p:cNvPr id="302086" name="Line 6"/>
          <p:cNvSpPr>
            <a:spLocks noChangeShapeType="1"/>
          </p:cNvSpPr>
          <p:nvPr/>
        </p:nvSpPr>
        <p:spPr bwMode="auto">
          <a:xfrm flipV="1">
            <a:off x="1219200" y="4724400"/>
            <a:ext cx="3600450" cy="609600"/>
          </a:xfrm>
          <a:prstGeom prst="line">
            <a:avLst/>
          </a:prstGeom>
          <a:noFill/>
          <a:ln w="25400">
            <a:solidFill>
              <a:srgbClr val="FF0000"/>
            </a:solidFill>
            <a:round/>
            <a:headEnd/>
            <a:tailEnd/>
          </a:ln>
          <a:effectLst/>
        </p:spPr>
        <p:txBody>
          <a:bodyPr/>
          <a:lstStyle/>
          <a:p>
            <a:endParaRPr lang="en-US"/>
          </a:p>
        </p:txBody>
      </p:sp>
      <p:sp>
        <p:nvSpPr>
          <p:cNvPr id="302088" name="Text Box 8"/>
          <p:cNvSpPr txBox="1">
            <a:spLocks noChangeArrowheads="1"/>
          </p:cNvSpPr>
          <p:nvPr/>
        </p:nvSpPr>
        <p:spPr bwMode="auto">
          <a:xfrm>
            <a:off x="5029200" y="4816479"/>
            <a:ext cx="4543425" cy="830997"/>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physical lab space and equipment</a:t>
            </a:r>
            <a:r>
              <a:rPr lang="en-US"/>
              <a:t> </a:t>
            </a:r>
          </a:p>
        </p:txBody>
      </p:sp>
      <p:sp>
        <p:nvSpPr>
          <p:cNvPr id="302090" name="Line 10"/>
          <p:cNvSpPr>
            <a:spLocks noChangeShapeType="1"/>
          </p:cNvSpPr>
          <p:nvPr/>
        </p:nvSpPr>
        <p:spPr bwMode="auto">
          <a:xfrm>
            <a:off x="1219202" y="4800600"/>
            <a:ext cx="3686175" cy="457200"/>
          </a:xfrm>
          <a:prstGeom prst="line">
            <a:avLst/>
          </a:prstGeom>
          <a:noFill/>
          <a:ln w="25400">
            <a:solidFill>
              <a:srgbClr val="FF0000"/>
            </a:solidFill>
            <a:round/>
            <a:headEnd/>
            <a:tailEnd/>
          </a:ln>
          <a:effectLst/>
        </p:spPr>
        <p:txBody>
          <a:bodyPr/>
          <a:lstStyle/>
          <a:p>
            <a:endParaRPr lang="en-US"/>
          </a:p>
        </p:txBody>
      </p:sp>
      <p:sp>
        <p:nvSpPr>
          <p:cNvPr id="302091" name="Rectangle 11"/>
          <p:cNvSpPr>
            <a:spLocks noChangeArrowheads="1"/>
          </p:cNvSpPr>
          <p:nvPr/>
        </p:nvSpPr>
        <p:spPr bwMode="auto">
          <a:xfrm>
            <a:off x="542925" y="3810000"/>
            <a:ext cx="257175"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302092" name="Text Box 12"/>
          <p:cNvSpPr txBox="1">
            <a:spLocks noChangeArrowheads="1"/>
          </p:cNvSpPr>
          <p:nvPr/>
        </p:nvSpPr>
        <p:spPr bwMode="auto">
          <a:xfrm>
            <a:off x="5105402" y="4038600"/>
            <a:ext cx="4029075" cy="762000"/>
          </a:xfrm>
          <a:prstGeom prst="rect">
            <a:avLst/>
          </a:prstGeom>
          <a:noFill/>
          <a:ln w="9525">
            <a:noFill/>
            <a:miter lim="800000"/>
            <a:headEnd/>
            <a:tailEnd/>
          </a:ln>
          <a:effectLst/>
        </p:spPr>
        <p:txBody>
          <a:bodyPr>
            <a:spAutoFit/>
          </a:bodyPr>
          <a:lstStyle/>
          <a:p>
            <a:pPr eaLnBrk="1" hangingPunct="1">
              <a:spcBef>
                <a:spcPct val="50000"/>
              </a:spcBef>
            </a:pPr>
            <a:r>
              <a:rPr lang="en-US" sz="2200">
                <a:solidFill>
                  <a:srgbClr val="339933"/>
                </a:solidFill>
              </a:rPr>
              <a:t>Need idea, dataset from internet, and a calculator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2083"/>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02084"/>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020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02086"/>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499"/>
                                          </p:stCondLst>
                                        </p:cTn>
                                        <p:tgtEl>
                                          <p:spTgt spid="302088"/>
                                        </p:tgtEl>
                                        <p:attrNameLst>
                                          <p:attrName>style.visibility</p:attrName>
                                        </p:attrNameLst>
                                      </p:cBhvr>
                                      <p:to>
                                        <p:strVal val="visible"/>
                                      </p:to>
                                    </p:set>
                                  </p:childTnLst>
                                </p:cTn>
                              </p:par>
                            </p:childTnLst>
                          </p:cTn>
                        </p:par>
                        <p:par>
                          <p:cTn id="20" fill="hold">
                            <p:stCondLst>
                              <p:cond delay="1000"/>
                            </p:stCondLst>
                            <p:childTnLst>
                              <p:par>
                                <p:cTn id="21" presetID="1" presetClass="entr" presetSubtype="0" fill="hold" grpId="0" nodeType="afterEffect">
                                  <p:stCondLst>
                                    <p:cond delay="0"/>
                                  </p:stCondLst>
                                  <p:childTnLst>
                                    <p:set>
                                      <p:cBhvr>
                                        <p:cTn id="22" dur="1" fill="hold">
                                          <p:stCondLst>
                                            <p:cond delay="499"/>
                                          </p:stCondLst>
                                        </p:cTn>
                                        <p:tgtEl>
                                          <p:spTgt spid="3020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02091"/>
                                        </p:tgtEl>
                                        <p:attrNameLst>
                                          <p:attrName>style.visibility</p:attrName>
                                        </p:attrNameLst>
                                      </p:cBhvr>
                                      <p:to>
                                        <p:strVal val="visible"/>
                                      </p:to>
                                    </p:set>
                                  </p:childTnLst>
                                </p:cTn>
                              </p:par>
                            </p:childTnLst>
                          </p:cTn>
                        </p:par>
                        <p:par>
                          <p:cTn id="27" fill="hold">
                            <p:stCondLst>
                              <p:cond delay="500"/>
                            </p:stCondLst>
                            <p:childTnLst>
                              <p:par>
                                <p:cTn id="28" presetID="1" presetClass="entr" presetSubtype="0" fill="hold" grpId="0" nodeType="afterEffect">
                                  <p:stCondLst>
                                    <p:cond delay="0"/>
                                  </p:stCondLst>
                                  <p:childTnLst>
                                    <p:set>
                                      <p:cBhvr>
                                        <p:cTn id="29" dur="1" fill="hold">
                                          <p:stCondLst>
                                            <p:cond delay="499"/>
                                          </p:stCondLst>
                                        </p:cTn>
                                        <p:tgtEl>
                                          <p:spTgt spid="302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3" grpId="0" animBg="1"/>
      <p:bldP spid="302084" grpId="0" animBg="1"/>
      <p:bldP spid="302085" grpId="0" autoUpdateAnimBg="0"/>
      <p:bldP spid="302086" grpId="0" animBg="1"/>
      <p:bldP spid="302088" grpId="0" autoUpdateAnimBg="0"/>
      <p:bldP spid="302090" grpId="0" animBg="1"/>
      <p:bldP spid="302091" grpId="0" animBg="1"/>
      <p:bldP spid="302092"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a:t>Course Administration</a:t>
            </a:r>
          </a:p>
        </p:txBody>
      </p:sp>
      <p:sp>
        <p:nvSpPr>
          <p:cNvPr id="193539" name="Rectangle 3"/>
          <p:cNvSpPr>
            <a:spLocks noGrp="1" noChangeArrowheads="1"/>
          </p:cNvSpPr>
          <p:nvPr>
            <p:ph type="body" idx="1"/>
          </p:nvPr>
        </p:nvSpPr>
        <p:spPr>
          <a:xfrm>
            <a:off x="0" y="609600"/>
            <a:ext cx="10287000" cy="5562600"/>
          </a:xfrm>
        </p:spPr>
        <p:txBody>
          <a:bodyPr/>
          <a:lstStyle/>
          <a:p>
            <a:pPr>
              <a:lnSpc>
                <a:spcPct val="80000"/>
              </a:lnSpc>
            </a:pPr>
            <a:r>
              <a:rPr lang="en-US" sz="2400" b="1" dirty="0"/>
              <a:t>Format</a:t>
            </a:r>
          </a:p>
          <a:p>
            <a:pPr marL="800100" lvl="1" indent="-457200">
              <a:lnSpc>
                <a:spcPct val="80000"/>
              </a:lnSpc>
            </a:pPr>
            <a:r>
              <a:rPr lang="en-US" sz="2400" b="1" dirty="0">
                <a:cs typeface="Times New Roman" pitchFamily="18" charset="0"/>
              </a:rPr>
              <a:t>Lectures: </a:t>
            </a:r>
            <a:r>
              <a:rPr lang="en-US" sz="2400" dirty="0" smtClean="0">
                <a:cs typeface="Times New Roman" pitchFamily="18" charset="0"/>
              </a:rPr>
              <a:t>Live Tuesdays </a:t>
            </a:r>
            <a:r>
              <a:rPr lang="en-US" sz="2400" dirty="0">
                <a:cs typeface="Times New Roman" pitchFamily="18" charset="0"/>
              </a:rPr>
              <a:t>8:45 – 10:15 </a:t>
            </a:r>
            <a:r>
              <a:rPr lang="en-US" sz="2400" dirty="0" smtClean="0">
                <a:cs typeface="Times New Roman" pitchFamily="18" charset="0"/>
              </a:rPr>
              <a:t>am</a:t>
            </a:r>
            <a:r>
              <a:rPr lang="en-US" sz="2400" dirty="0">
                <a:cs typeface="Times New Roman" pitchFamily="18" charset="0"/>
              </a:rPr>
              <a:t> </a:t>
            </a:r>
            <a:r>
              <a:rPr lang="en-US" sz="2400" dirty="0" smtClean="0">
                <a:cs typeface="Times New Roman" pitchFamily="18" charset="0"/>
              </a:rPr>
              <a:t>at Mission Hall at UCSF</a:t>
            </a:r>
          </a:p>
          <a:p>
            <a:pPr marL="1314450" lvl="2" indent="-400050">
              <a:lnSpc>
                <a:spcPct val="80000"/>
              </a:lnSpc>
            </a:pPr>
            <a:r>
              <a:rPr lang="en-US" dirty="0" smtClean="0">
                <a:cs typeface="Times New Roman" pitchFamily="18" charset="0"/>
              </a:rPr>
              <a:t>Video recording available on website later in the day</a:t>
            </a:r>
          </a:p>
          <a:p>
            <a:pPr marL="1314450" lvl="2" indent="-400050">
              <a:lnSpc>
                <a:spcPct val="80000"/>
              </a:lnSpc>
            </a:pPr>
            <a:r>
              <a:rPr lang="en-US" dirty="0" smtClean="0">
                <a:cs typeface="Times New Roman" pitchFamily="18" charset="0"/>
              </a:rPr>
              <a:t>Objective:  Define the content for the week</a:t>
            </a:r>
          </a:p>
          <a:p>
            <a:pPr marL="914400" lvl="2" indent="0">
              <a:lnSpc>
                <a:spcPct val="80000"/>
              </a:lnSpc>
              <a:buNone/>
            </a:pPr>
            <a:endParaRPr lang="en-US" sz="800" dirty="0" smtClean="0">
              <a:cs typeface="Times New Roman" pitchFamily="18" charset="0"/>
            </a:endParaRPr>
          </a:p>
          <a:p>
            <a:pPr marL="914400" lvl="1" indent="-457200">
              <a:lnSpc>
                <a:spcPct val="80000"/>
              </a:lnSpc>
            </a:pPr>
            <a:endParaRPr lang="en-US" sz="800" b="1" dirty="0">
              <a:cs typeface="Times New Roman" pitchFamily="18" charset="0"/>
            </a:endParaRPr>
          </a:p>
          <a:p>
            <a:pPr marL="800100" lvl="1" indent="-457200">
              <a:lnSpc>
                <a:spcPct val="80000"/>
              </a:lnSpc>
            </a:pPr>
            <a:r>
              <a:rPr lang="en-US" sz="2400" b="1" dirty="0">
                <a:cs typeface="Times New Roman" pitchFamily="18" charset="0"/>
              </a:rPr>
              <a:t>Small Group Sections</a:t>
            </a:r>
            <a:r>
              <a:rPr lang="en-US" sz="2400" b="1" dirty="0" smtClean="0">
                <a:cs typeface="Times New Roman" pitchFamily="18" charset="0"/>
              </a:rPr>
              <a:t>:</a:t>
            </a:r>
            <a:r>
              <a:rPr lang="en-US" sz="2400" dirty="0" smtClean="0">
                <a:cs typeface="Times New Roman" pitchFamily="18" charset="0"/>
              </a:rPr>
              <a:t> </a:t>
            </a:r>
            <a:r>
              <a:rPr lang="en-US" sz="2400" dirty="0">
                <a:cs typeface="Times New Roman" pitchFamily="18" charset="0"/>
              </a:rPr>
              <a:t>Begin </a:t>
            </a:r>
            <a:r>
              <a:rPr lang="en-US" sz="2400" dirty="0" smtClean="0">
                <a:cs typeface="Times New Roman" pitchFamily="18" charset="0"/>
              </a:rPr>
              <a:t>in Week 2.</a:t>
            </a:r>
            <a:endParaRPr lang="en-US" sz="2400" dirty="0">
              <a:cs typeface="Times New Roman" pitchFamily="18" charset="0"/>
            </a:endParaRPr>
          </a:p>
          <a:p>
            <a:pPr marL="1295400" lvl="2" indent="-381000">
              <a:lnSpc>
                <a:spcPct val="90000"/>
              </a:lnSpc>
            </a:pPr>
            <a:r>
              <a:rPr lang="en-US" dirty="0" smtClean="0">
                <a:cs typeface="Times New Roman" pitchFamily="18" charset="0"/>
              </a:rPr>
              <a:t>Tuesdays </a:t>
            </a:r>
            <a:r>
              <a:rPr lang="en-US" dirty="0">
                <a:cs typeface="Times New Roman" pitchFamily="18" charset="0"/>
              </a:rPr>
              <a:t>1:30 </a:t>
            </a:r>
            <a:r>
              <a:rPr lang="en-US" dirty="0" smtClean="0">
                <a:cs typeface="Times New Roman" pitchFamily="18" charset="0"/>
              </a:rPr>
              <a:t>to 3 pm at UCSF. Other times internationally.</a:t>
            </a:r>
          </a:p>
          <a:p>
            <a:pPr marL="1295400" lvl="2" indent="-381000">
              <a:lnSpc>
                <a:spcPct val="90000"/>
              </a:lnSpc>
            </a:pPr>
            <a:r>
              <a:rPr lang="en-US" dirty="0">
                <a:cs typeface="Times New Roman" pitchFamily="18" charset="0"/>
              </a:rPr>
              <a:t>Location: MH 2105, 2106, 2107, 2108 or </a:t>
            </a:r>
            <a:r>
              <a:rPr lang="en-US" dirty="0" smtClean="0">
                <a:cs typeface="Times New Roman" pitchFamily="18" charset="0"/>
              </a:rPr>
              <a:t>internationally</a:t>
            </a:r>
          </a:p>
          <a:p>
            <a:pPr marL="1295400" lvl="2" indent="-381000">
              <a:lnSpc>
                <a:spcPct val="90000"/>
              </a:lnSpc>
            </a:pPr>
            <a:r>
              <a:rPr lang="en-US" dirty="0" smtClean="0">
                <a:cs typeface="Times New Roman" pitchFamily="18" charset="0"/>
              </a:rPr>
              <a:t>Every student assigned to a section (see Roster on website</a:t>
            </a:r>
            <a:r>
              <a:rPr lang="en-US" dirty="0">
                <a:cs typeface="Times New Roman" pitchFamily="18" charset="0"/>
              </a:rPr>
              <a:t>) </a:t>
            </a:r>
          </a:p>
          <a:p>
            <a:pPr marL="1295400" lvl="2" indent="-381000">
              <a:lnSpc>
                <a:spcPct val="90000"/>
              </a:lnSpc>
            </a:pPr>
            <a:r>
              <a:rPr lang="en-US" dirty="0" smtClean="0">
                <a:cs typeface="Times New Roman" pitchFamily="18" charset="0"/>
              </a:rPr>
              <a:t>Faculty: each section directed by experienced faculty or a recent former student (Teaching Assistant) accompanied by faculty</a:t>
            </a:r>
          </a:p>
          <a:p>
            <a:pPr marL="1295400" lvl="2" indent="-381000">
              <a:lnSpc>
                <a:spcPct val="90000"/>
              </a:lnSpc>
            </a:pPr>
            <a:r>
              <a:rPr lang="en-US" dirty="0" smtClean="0">
                <a:cs typeface="Times New Roman" pitchFamily="18" charset="0"/>
              </a:rPr>
              <a:t>Objective: Review lecture and weekly Problem Set.  DISCUSS.</a:t>
            </a:r>
            <a:endParaRPr lang="en-US" dirty="0">
              <a:cs typeface="Times New Roman" pitchFamily="18" charset="0"/>
            </a:endParaRPr>
          </a:p>
          <a:p>
            <a:pPr marL="1295400" lvl="2" indent="-381000">
              <a:lnSpc>
                <a:spcPct val="80000"/>
              </a:lnSpc>
            </a:pPr>
            <a:endParaRPr lang="en-US" sz="1000" dirty="0">
              <a:cs typeface="Times New Roman" pitchFamily="18" charset="0"/>
            </a:endParaRPr>
          </a:p>
          <a:p>
            <a:pPr marL="1295400" lvl="2" indent="-381000">
              <a:lnSpc>
                <a:spcPct val="80000"/>
              </a:lnSpc>
            </a:pPr>
            <a:endParaRPr lang="en-US" sz="800" dirty="0">
              <a:cs typeface="Times New Roman" pitchFamily="18" charset="0"/>
            </a:endParaRPr>
          </a:p>
          <a:p>
            <a:pPr marL="800100" lvl="1" indent="-457200">
              <a:lnSpc>
                <a:spcPct val="80000"/>
              </a:lnSpc>
            </a:pPr>
            <a:r>
              <a:rPr lang="en-US" sz="2400" b="1" dirty="0">
                <a:cs typeface="Times New Roman" pitchFamily="18" charset="0"/>
              </a:rPr>
              <a:t>Journal Clubs</a:t>
            </a:r>
            <a:r>
              <a:rPr lang="en-US" sz="2400" b="1" dirty="0" smtClean="0">
                <a:cs typeface="Times New Roman" pitchFamily="18" charset="0"/>
              </a:rPr>
              <a:t>:</a:t>
            </a:r>
            <a:r>
              <a:rPr lang="en-US" sz="2400" dirty="0" smtClean="0">
                <a:cs typeface="Times New Roman" pitchFamily="18" charset="0"/>
              </a:rPr>
              <a:t>  </a:t>
            </a:r>
            <a:r>
              <a:rPr lang="en-US" sz="2400" dirty="0">
                <a:cs typeface="Times New Roman" pitchFamily="18" charset="0"/>
              </a:rPr>
              <a:t>Begin </a:t>
            </a:r>
            <a:r>
              <a:rPr lang="en-US" sz="2400" dirty="0" smtClean="0">
                <a:cs typeface="Times New Roman" pitchFamily="18" charset="0"/>
              </a:rPr>
              <a:t>in Week 3.</a:t>
            </a:r>
            <a:endParaRPr lang="en-US" sz="2400" dirty="0">
              <a:cs typeface="Times New Roman" pitchFamily="18" charset="0"/>
            </a:endParaRPr>
          </a:p>
          <a:p>
            <a:pPr marL="1295400" lvl="2" indent="-381000">
              <a:lnSpc>
                <a:spcPct val="80000"/>
              </a:lnSpc>
            </a:pPr>
            <a:r>
              <a:rPr lang="en-US" dirty="0">
                <a:cs typeface="Times New Roman" pitchFamily="18" charset="0"/>
              </a:rPr>
              <a:t>Tuesdays 3:15 to 4:15 </a:t>
            </a:r>
            <a:r>
              <a:rPr lang="en-US" dirty="0" smtClean="0">
                <a:cs typeface="Times New Roman" pitchFamily="18" charset="0"/>
              </a:rPr>
              <a:t>pm at UCSF.  Other times internationally.</a:t>
            </a:r>
          </a:p>
          <a:p>
            <a:pPr marL="1295400" lvl="2" indent="-381000">
              <a:lnSpc>
                <a:spcPct val="80000"/>
              </a:lnSpc>
            </a:pPr>
            <a:r>
              <a:rPr lang="en-US" dirty="0" smtClean="0">
                <a:cs typeface="Times New Roman" pitchFamily="18" charset="0"/>
              </a:rPr>
              <a:t>Same small group setting, led by experienced faculty </a:t>
            </a:r>
          </a:p>
          <a:p>
            <a:pPr marL="1295400" lvl="2" indent="-381000">
              <a:lnSpc>
                <a:spcPct val="80000"/>
              </a:lnSpc>
            </a:pPr>
            <a:r>
              <a:rPr lang="en-US" dirty="0" smtClean="0">
                <a:cs typeface="Times New Roman" pitchFamily="18" charset="0"/>
              </a:rPr>
              <a:t>Objective: Apply lecture </a:t>
            </a:r>
            <a:r>
              <a:rPr lang="en-US" dirty="0">
                <a:cs typeface="Times New Roman" pitchFamily="18" charset="0"/>
              </a:rPr>
              <a:t>concepts to contemporary </a:t>
            </a:r>
            <a:r>
              <a:rPr lang="en-US" dirty="0" smtClean="0">
                <a:cs typeface="Times New Roman" pitchFamily="18" charset="0"/>
              </a:rPr>
              <a:t>literature</a:t>
            </a:r>
            <a:endParaRPr lang="en-US" sz="800" dirty="0"/>
          </a:p>
        </p:txBody>
      </p:sp>
    </p:spTree>
    <p:extLst>
      <p:ext uri="{BB962C8B-B14F-4D97-AF65-F5344CB8AC3E}">
        <p14:creationId xmlns:p14="http://schemas.microsoft.com/office/powerpoint/2010/main" val="600053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a:t>
            </a:r>
            <a:r>
              <a:rPr lang="en-US" u="sng" dirty="0"/>
              <a:t>perform</a:t>
            </a:r>
            <a:r>
              <a:rPr lang="en-US" dirty="0"/>
              <a:t> </a:t>
            </a:r>
            <a:r>
              <a:rPr lang="en-US" u="sng" dirty="0"/>
              <a:t>well</a:t>
            </a:r>
            <a:r>
              <a:rPr lang="en-US" dirty="0"/>
              <a:t>?</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t> </a:t>
            </a:r>
            <a:r>
              <a:rPr lang="en-US" dirty="0"/>
              <a:t>Epidemiologic/Clinical 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542925"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542925"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5715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perform well?</a:t>
            </a:r>
          </a:p>
          <a:p>
            <a:pPr>
              <a:buFontTx/>
              <a:buNone/>
            </a:pPr>
            <a:endParaRPr lang="en-US" sz="1200"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t>
            </a:r>
            <a:r>
              <a:rPr lang="en-US" dirty="0" smtClean="0"/>
              <a:t>(i.e., </a:t>
            </a:r>
            <a:r>
              <a:rPr lang="en-US" dirty="0"/>
              <a:t>human      	subjects research)</a:t>
            </a:r>
          </a:p>
          <a:p>
            <a:pPr>
              <a:buFontTx/>
              <a:buNone/>
            </a:pPr>
            <a:r>
              <a:rPr lang="en-US" dirty="0">
                <a:cs typeface="Times New Roman" pitchFamily="18" charset="0"/>
              </a:rPr>
              <a:t>	</a:t>
            </a:r>
            <a:r>
              <a:rPr lang="en-US" dirty="0" smtClean="0">
                <a:cs typeface="Times New Roman" pitchFamily="18" charset="0"/>
              </a:rPr>
              <a:t> </a:t>
            </a:r>
            <a:r>
              <a:rPr lang="en-US" dirty="0" smtClean="0"/>
              <a:t> </a:t>
            </a:r>
            <a:r>
              <a:rPr lang="en-US" dirty="0"/>
              <a:t>Laboratory research</a:t>
            </a:r>
          </a:p>
          <a:p>
            <a:pPr>
              <a:buFontTx/>
              <a:buNone/>
            </a:pPr>
            <a:r>
              <a:rPr lang="en-US" dirty="0"/>
              <a:t>	</a:t>
            </a:r>
            <a:r>
              <a:rPr lang="en-US" dirty="0" smtClean="0"/>
              <a:t>  All </a:t>
            </a:r>
            <a:r>
              <a:rPr lang="en-US" dirty="0"/>
              <a:t>of the above require extensive knowledge &amp; experience to perform well and get right answers</a:t>
            </a:r>
          </a:p>
        </p:txBody>
      </p:sp>
      <p:sp>
        <p:nvSpPr>
          <p:cNvPr id="304131" name="Line 3"/>
          <p:cNvSpPr>
            <a:spLocks noChangeShapeType="1"/>
          </p:cNvSpPr>
          <p:nvPr/>
        </p:nvSpPr>
        <p:spPr bwMode="auto">
          <a:xfrm>
            <a:off x="1371600" y="3505200"/>
            <a:ext cx="3257550" cy="457200"/>
          </a:xfrm>
          <a:prstGeom prst="line">
            <a:avLst/>
          </a:prstGeom>
          <a:noFill/>
          <a:ln w="25400">
            <a:solidFill>
              <a:srgbClr val="FF0000"/>
            </a:solidFill>
            <a:round/>
            <a:headEnd/>
            <a:tailEnd/>
          </a:ln>
          <a:effectLst/>
        </p:spPr>
        <p:txBody>
          <a:bodyPr/>
          <a:lstStyle/>
          <a:p>
            <a:endParaRPr lang="en-US"/>
          </a:p>
        </p:txBody>
      </p:sp>
      <p:sp>
        <p:nvSpPr>
          <p:cNvPr id="304132" name="Line 4"/>
          <p:cNvSpPr>
            <a:spLocks noChangeShapeType="1"/>
          </p:cNvSpPr>
          <p:nvPr/>
        </p:nvSpPr>
        <p:spPr bwMode="auto">
          <a:xfrm flipV="1">
            <a:off x="1457325" y="2819400"/>
            <a:ext cx="3000375" cy="304800"/>
          </a:xfrm>
          <a:prstGeom prst="line">
            <a:avLst/>
          </a:prstGeom>
          <a:noFill/>
          <a:ln w="25400">
            <a:solidFill>
              <a:srgbClr val="FF0000"/>
            </a:solidFill>
            <a:round/>
            <a:headEnd/>
            <a:tailEnd/>
          </a:ln>
          <a:effectLst/>
        </p:spPr>
        <p:txBody>
          <a:bodyPr/>
          <a:lstStyle/>
          <a:p>
            <a:endParaRPr lang="en-US"/>
          </a:p>
        </p:txBody>
      </p:sp>
      <p:sp>
        <p:nvSpPr>
          <p:cNvPr id="304133" name="Line 5"/>
          <p:cNvSpPr>
            <a:spLocks noChangeShapeType="1"/>
          </p:cNvSpPr>
          <p:nvPr/>
        </p:nvSpPr>
        <p:spPr bwMode="auto">
          <a:xfrm>
            <a:off x="1457325" y="4419600"/>
            <a:ext cx="3257550" cy="457200"/>
          </a:xfrm>
          <a:prstGeom prst="line">
            <a:avLst/>
          </a:prstGeom>
          <a:noFill/>
          <a:ln w="25400">
            <a:solidFill>
              <a:srgbClr val="FF0000"/>
            </a:solidFill>
            <a:round/>
            <a:headEnd/>
            <a:tailEnd/>
          </a:ln>
          <a:effectLst/>
        </p:spPr>
        <p:txBody>
          <a:bodyPr/>
          <a:lstStyle/>
          <a:p>
            <a:endParaRPr lang="en-US"/>
          </a:p>
        </p:txBody>
      </p:sp>
      <p:sp>
        <p:nvSpPr>
          <p:cNvPr id="304134" name="Line 6"/>
          <p:cNvSpPr>
            <a:spLocks noChangeShapeType="1"/>
          </p:cNvSpPr>
          <p:nvPr/>
        </p:nvSpPr>
        <p:spPr bwMode="auto">
          <a:xfrm flipV="1">
            <a:off x="1543050" y="3581400"/>
            <a:ext cx="3000375" cy="304800"/>
          </a:xfrm>
          <a:prstGeom prst="line">
            <a:avLst/>
          </a:prstGeom>
          <a:noFill/>
          <a:ln w="25400">
            <a:solidFill>
              <a:srgbClr val="FF0000"/>
            </a:solidFill>
            <a:round/>
            <a:headEnd/>
            <a:tailEnd/>
          </a:ln>
          <a:effectLst/>
        </p:spPr>
        <p:txBody>
          <a:bodyPr/>
          <a:lstStyle/>
          <a:p>
            <a:endParaRPr lang="en-US"/>
          </a:p>
        </p:txBody>
      </p:sp>
      <p:sp>
        <p:nvSpPr>
          <p:cNvPr id="304135" name="Line 7"/>
          <p:cNvSpPr>
            <a:spLocks noChangeShapeType="1"/>
          </p:cNvSpPr>
          <p:nvPr/>
        </p:nvSpPr>
        <p:spPr bwMode="auto">
          <a:xfrm>
            <a:off x="1371600" y="2743200"/>
            <a:ext cx="3257550" cy="457200"/>
          </a:xfrm>
          <a:prstGeom prst="line">
            <a:avLst/>
          </a:prstGeom>
          <a:noFill/>
          <a:ln w="25400">
            <a:solidFill>
              <a:srgbClr val="FF0000"/>
            </a:solidFill>
            <a:round/>
            <a:headEnd/>
            <a:tailEnd/>
          </a:ln>
          <a:effectLst/>
        </p:spPr>
        <p:txBody>
          <a:bodyPr/>
          <a:lstStyle/>
          <a:p>
            <a:endParaRPr lang="en-US"/>
          </a:p>
        </p:txBody>
      </p:sp>
      <p:sp>
        <p:nvSpPr>
          <p:cNvPr id="304136" name="Line 8"/>
          <p:cNvSpPr>
            <a:spLocks noChangeShapeType="1"/>
          </p:cNvSpPr>
          <p:nvPr/>
        </p:nvSpPr>
        <p:spPr bwMode="auto">
          <a:xfrm flipV="1">
            <a:off x="1714500" y="4495800"/>
            <a:ext cx="3000375" cy="304800"/>
          </a:xfrm>
          <a:prstGeom prst="line">
            <a:avLst/>
          </a:prstGeom>
          <a:noFill/>
          <a:ln w="25400">
            <a:solidFill>
              <a:srgbClr val="FF0000"/>
            </a:solidFill>
            <a:round/>
            <a:headEnd/>
            <a:tailEnd/>
          </a:ln>
          <a:effectLst/>
        </p:spPr>
        <p:txBody>
          <a:bodyPr/>
          <a:lstStyle/>
          <a:p>
            <a:endParaRPr lang="en-US"/>
          </a:p>
        </p:txBody>
      </p:sp>
      <p:sp>
        <p:nvSpPr>
          <p:cNvPr id="304137" name="Rectangle 9"/>
          <p:cNvSpPr>
            <a:spLocks noChangeArrowheads="1"/>
          </p:cNvSpPr>
          <p:nvPr/>
        </p:nvSpPr>
        <p:spPr bwMode="auto">
          <a:xfrm>
            <a:off x="542927" y="5029200"/>
            <a:ext cx="333375" cy="381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 name="Rectangle 11"/>
          <p:cNvSpPr>
            <a:spLocks noChangeArrowheads="1"/>
          </p:cNvSpPr>
          <p:nvPr/>
        </p:nvSpPr>
        <p:spPr bwMode="auto">
          <a:xfrm>
            <a:off x="571500" y="2819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1" name="Rectangle 11"/>
          <p:cNvSpPr>
            <a:spLocks noChangeArrowheads="1"/>
          </p:cNvSpPr>
          <p:nvPr/>
        </p:nvSpPr>
        <p:spPr bwMode="auto">
          <a:xfrm>
            <a:off x="542925" y="3352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2" name="Rectangle 11"/>
          <p:cNvSpPr>
            <a:spLocks noChangeArrowheads="1"/>
          </p:cNvSpPr>
          <p:nvPr/>
        </p:nvSpPr>
        <p:spPr bwMode="auto">
          <a:xfrm>
            <a:off x="571500" y="4419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3" y="2743200"/>
            <a:ext cx="9601199" cy="533400"/>
          </a:xfrm>
        </p:spPr>
        <p:txBody>
          <a:bodyPr/>
          <a:lstStyle/>
          <a:p>
            <a:r>
              <a:rPr lang="en-US" dirty="0" smtClean="0"/>
              <a:t>We</a:t>
            </a:r>
            <a:r>
              <a:rPr lang="en-US" baseline="0" dirty="0" smtClean="0"/>
              <a:t> look forward to working with everyone throughout the course </a:t>
            </a:r>
            <a:r>
              <a:rPr lang="en-US" dirty="0" smtClean="0"/>
              <a:t>on the journey towards performing epidemiologic/clinical research </a:t>
            </a:r>
            <a:r>
              <a:rPr lang="en-US" u="sng" dirty="0" smtClean="0"/>
              <a:t>well</a:t>
            </a:r>
            <a:r>
              <a:rPr lang="en-US" dirty="0" smtClean="0"/>
              <a:t>.  </a:t>
            </a:r>
            <a:br>
              <a:rPr lang="en-US" dirty="0" smtClean="0"/>
            </a:b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76200"/>
            <a:ext cx="8743950" cy="533400"/>
          </a:xfrm>
        </p:spPr>
        <p:txBody>
          <a:bodyPr/>
          <a:lstStyle/>
          <a:p>
            <a:r>
              <a:rPr lang="en-US" dirty="0" smtClean="0"/>
              <a:t>Resources for Learning</a:t>
            </a:r>
            <a:endParaRPr lang="en-US" dirty="0"/>
          </a:p>
        </p:txBody>
      </p:sp>
      <p:sp>
        <p:nvSpPr>
          <p:cNvPr id="193539" name="Rectangle 3"/>
          <p:cNvSpPr>
            <a:spLocks noGrp="1" noChangeArrowheads="1"/>
          </p:cNvSpPr>
          <p:nvPr>
            <p:ph type="body" idx="1"/>
          </p:nvPr>
        </p:nvSpPr>
        <p:spPr>
          <a:xfrm>
            <a:off x="0" y="1524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smtClean="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228600" indent="0">
              <a:lnSpc>
                <a:spcPct val="80000"/>
              </a:lnSpc>
              <a:buNone/>
            </a:pPr>
            <a:r>
              <a:rPr lang="en-US" sz="2400" b="1" dirty="0" smtClean="0"/>
              <a:t>Curriculum represents our contemporary synthesis of the most fundamental and relevant concepts in epidemiology</a:t>
            </a:r>
          </a:p>
          <a:p>
            <a:pPr marL="514350" indent="-457200">
              <a:lnSpc>
                <a:spcPct val="80000"/>
              </a:lnSpc>
            </a:pPr>
            <a:endParaRPr lang="en-US" sz="1400" b="1" dirty="0" smtClean="0"/>
          </a:p>
          <a:p>
            <a:pPr marL="514350" indent="-457200">
              <a:lnSpc>
                <a:spcPct val="80000"/>
              </a:lnSpc>
            </a:pPr>
            <a:r>
              <a:rPr lang="en-US" sz="2400" b="1" dirty="0" smtClean="0"/>
              <a:t>This synthesis is described in our weekly 90 minute </a:t>
            </a:r>
            <a:r>
              <a:rPr lang="en-US" sz="2400" b="1" u="sng" dirty="0" smtClean="0"/>
              <a:t>lecture</a:t>
            </a:r>
            <a:r>
              <a:rPr lang="en-US" sz="2400" b="1" dirty="0" smtClean="0"/>
              <a:t> and accompanying </a:t>
            </a:r>
            <a:r>
              <a:rPr lang="en-US" sz="2400" b="1" u="sng" dirty="0" smtClean="0"/>
              <a:t>narrative slide notes</a:t>
            </a:r>
            <a:r>
              <a:rPr lang="en-US" sz="2400" b="1" dirty="0" smtClean="0"/>
              <a:t> (all posted on website)</a:t>
            </a:r>
          </a:p>
          <a:p>
            <a:pPr marL="514350" indent="-457200">
              <a:lnSpc>
                <a:spcPct val="80000"/>
              </a:lnSpc>
            </a:pPr>
            <a:endParaRPr lang="en-US" sz="1000" b="1" dirty="0"/>
          </a:p>
          <a:p>
            <a:pPr marL="801688" lvl="1" indent="-344488">
              <a:lnSpc>
                <a:spcPct val="80000"/>
              </a:lnSpc>
            </a:pPr>
            <a:r>
              <a:rPr lang="en-US" sz="2400" dirty="0" smtClean="0"/>
              <a:t>Lecture is therefore the </a:t>
            </a:r>
            <a:r>
              <a:rPr lang="en-US" sz="2400" u="sng" dirty="0" smtClean="0"/>
              <a:t>single</a:t>
            </a:r>
            <a:r>
              <a:rPr lang="en-US" sz="2400" dirty="0" smtClean="0"/>
              <a:t> </a:t>
            </a:r>
            <a:r>
              <a:rPr lang="en-US" sz="2400" dirty="0"/>
              <a:t>most important resource</a:t>
            </a:r>
          </a:p>
          <a:p>
            <a:pPr marL="1138238" lvl="2" indent="-287338">
              <a:lnSpc>
                <a:spcPct val="90000"/>
              </a:lnSpc>
            </a:pPr>
            <a:r>
              <a:rPr lang="en-US" sz="2000" dirty="0"/>
              <a:t>In view of the non-reproducibility in </a:t>
            </a:r>
            <a:r>
              <a:rPr lang="en-US" sz="2000" dirty="0" smtClean="0"/>
              <a:t>language and variable accuracy in concept coverage across sources, </a:t>
            </a:r>
            <a:r>
              <a:rPr lang="en-US" sz="2000" dirty="0"/>
              <a:t>our lectures trump all </a:t>
            </a:r>
            <a:r>
              <a:rPr lang="en-US" sz="2000" dirty="0" smtClean="0"/>
              <a:t>else</a:t>
            </a:r>
          </a:p>
          <a:p>
            <a:pPr marL="1295400" lvl="2" indent="-381000">
              <a:lnSpc>
                <a:spcPct val="90000"/>
              </a:lnSpc>
            </a:pPr>
            <a:endParaRPr lang="en-US" sz="1000" dirty="0" smtClean="0"/>
          </a:p>
          <a:p>
            <a:pPr marL="801688" lvl="1" indent="-336550" defTabSz="801688">
              <a:lnSpc>
                <a:spcPct val="90000"/>
              </a:lnSpc>
            </a:pPr>
            <a:r>
              <a:rPr lang="en-US" sz="2400" dirty="0" smtClean="0"/>
              <a:t>Designed to be </a:t>
            </a:r>
            <a:r>
              <a:rPr lang="en-US" sz="2400" u="sng" dirty="0" smtClean="0"/>
              <a:t>the</a:t>
            </a:r>
            <a:r>
              <a:rPr lang="en-US" sz="2400" dirty="0" smtClean="0"/>
              <a:t> reference guide/document for the week more so than a light and breezy overview.  As such, it is densely packed.</a:t>
            </a:r>
          </a:p>
          <a:p>
            <a:pPr marL="1138238" lvl="2" indent="-287338">
              <a:lnSpc>
                <a:spcPct val="90000"/>
              </a:lnSpc>
              <a:spcAft>
                <a:spcPts val="300"/>
              </a:spcAft>
            </a:pPr>
            <a:r>
              <a:rPr lang="en-US" sz="2000" dirty="0" smtClean="0"/>
              <a:t>To be most considerate of your time, we do not have a lecture and a separate reader.  Instead, we have combined the two into one medium.</a:t>
            </a:r>
          </a:p>
          <a:p>
            <a:pPr marL="1138238" lvl="2" indent="-287338">
              <a:lnSpc>
                <a:spcPct val="90000"/>
              </a:lnSpc>
              <a:spcAft>
                <a:spcPts val="300"/>
              </a:spcAft>
            </a:pPr>
            <a:r>
              <a:rPr lang="en-US" sz="2000" dirty="0" smtClean="0"/>
              <a:t>At 90 minutes, some students prefer to view the video in several parts.</a:t>
            </a:r>
          </a:p>
          <a:p>
            <a:pPr marL="1138238" lvl="2" indent="-287338">
              <a:lnSpc>
                <a:spcPct val="90000"/>
              </a:lnSpc>
              <a:spcAft>
                <a:spcPts val="300"/>
              </a:spcAft>
            </a:pPr>
            <a:r>
              <a:rPr lang="en-US" sz="2000" dirty="0" smtClean="0"/>
              <a:t>Other students prefer to watch the live lecture and then review the video</a:t>
            </a:r>
          </a:p>
          <a:p>
            <a:pPr marL="1138238" lvl="2" indent="-287338">
              <a:lnSpc>
                <a:spcPct val="90000"/>
              </a:lnSpc>
              <a:spcAft>
                <a:spcPts val="300"/>
              </a:spcAft>
            </a:pPr>
            <a:r>
              <a:rPr lang="en-US" sz="2000" dirty="0" smtClean="0"/>
              <a:t>Because there are many learning styles, </a:t>
            </a:r>
            <a:r>
              <a:rPr lang="en-US" sz="2000" dirty="0"/>
              <a:t>y</a:t>
            </a:r>
            <a:r>
              <a:rPr lang="en-US" sz="2000" dirty="0" smtClean="0"/>
              <a:t>ou will develop your own approach</a:t>
            </a:r>
          </a:p>
          <a:p>
            <a:pPr marL="1138238" lvl="2" indent="-287338">
              <a:lnSpc>
                <a:spcPct val="90000"/>
              </a:lnSpc>
              <a:spcAft>
                <a:spcPts val="300"/>
              </a:spcAft>
            </a:pPr>
            <a:r>
              <a:rPr lang="en-US" sz="2000" dirty="0" smtClean="0"/>
              <a:t>Sometimes the content extends beyond 90 minutes, in which case we provide you additional non-narrated slides and notes (but no less important)</a:t>
            </a:r>
            <a:endParaRPr lang="en-US" sz="2000" dirty="0"/>
          </a:p>
          <a:p>
            <a:pPr marL="1295400" lvl="2" indent="-381000">
              <a:lnSpc>
                <a:spcPct val="80000"/>
              </a:lnSpc>
            </a:pPr>
            <a:endParaRPr lang="en-US" sz="800" dirty="0"/>
          </a:p>
        </p:txBody>
      </p:sp>
    </p:spTree>
    <p:extLst>
      <p:ext uri="{BB962C8B-B14F-4D97-AF65-F5344CB8AC3E}">
        <p14:creationId xmlns:p14="http://schemas.microsoft.com/office/powerpoint/2010/main" val="1118433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smtClean="0"/>
              <a:t>Resources – cont’d</a:t>
            </a:r>
            <a:endParaRPr lang="en-US" dirty="0"/>
          </a:p>
        </p:txBody>
      </p:sp>
      <p:sp>
        <p:nvSpPr>
          <p:cNvPr id="193539" name="Rectangle 3"/>
          <p:cNvSpPr>
            <a:spLocks noGrp="1" noChangeArrowheads="1"/>
          </p:cNvSpPr>
          <p:nvPr>
            <p:ph type="body" idx="1"/>
          </p:nvPr>
        </p:nvSpPr>
        <p:spPr>
          <a:xfrm>
            <a:off x="0" y="3048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smtClean="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p>
          <a:p>
            <a:pPr marL="514350" indent="-457200">
              <a:lnSpc>
                <a:spcPct val="80000"/>
              </a:lnSpc>
            </a:pPr>
            <a:r>
              <a:rPr lang="en-US" sz="2400" b="1" dirty="0"/>
              <a:t>Selected </a:t>
            </a:r>
            <a:r>
              <a:rPr lang="en-US" sz="2400" b="1" dirty="0" smtClean="0"/>
              <a:t>recommended &amp; optional </a:t>
            </a:r>
            <a:r>
              <a:rPr lang="en-US" sz="2400" b="1" dirty="0"/>
              <a:t>articles </a:t>
            </a:r>
            <a:r>
              <a:rPr lang="en-US" sz="2400" b="1" dirty="0" smtClean="0"/>
              <a:t>bolster our lectures</a:t>
            </a:r>
          </a:p>
          <a:p>
            <a:pPr marL="514350" indent="-457200">
              <a:lnSpc>
                <a:spcPct val="80000"/>
              </a:lnSpc>
            </a:pPr>
            <a:endParaRPr lang="en-US" sz="1600" dirty="0"/>
          </a:p>
          <a:p>
            <a:pPr marL="533400" indent="-465138">
              <a:lnSpc>
                <a:spcPct val="80000"/>
              </a:lnSpc>
            </a:pPr>
            <a:r>
              <a:rPr lang="en-US" sz="2400" b="1" dirty="0" smtClean="0"/>
              <a:t>Textbook</a:t>
            </a:r>
          </a:p>
          <a:p>
            <a:pPr marL="933450" lvl="1" indent="-469900"/>
            <a:r>
              <a:rPr lang="en-US" sz="2400" b="1" dirty="0" smtClean="0">
                <a:cs typeface="Times New Roman" pitchFamily="18" charset="0"/>
              </a:rPr>
              <a:t>Epidemiology</a:t>
            </a:r>
            <a:r>
              <a:rPr lang="en-US" sz="2400" b="1" dirty="0">
                <a:cs typeface="Times New Roman" pitchFamily="18" charset="0"/>
              </a:rPr>
              <a:t>: Beyond the Basics</a:t>
            </a:r>
            <a:r>
              <a:rPr lang="en-US" sz="2400" dirty="0">
                <a:cs typeface="Times New Roman" pitchFamily="18" charset="0"/>
              </a:rPr>
              <a:t> by </a:t>
            </a:r>
            <a:r>
              <a:rPr lang="en-US" sz="2400" dirty="0" err="1">
                <a:cs typeface="Times New Roman" pitchFamily="18" charset="0"/>
              </a:rPr>
              <a:t>Szklo</a:t>
            </a:r>
            <a:r>
              <a:rPr lang="en-US" sz="2400" dirty="0">
                <a:cs typeface="Times New Roman" pitchFamily="18" charset="0"/>
              </a:rPr>
              <a:t> and </a:t>
            </a:r>
            <a:r>
              <a:rPr lang="en-US" sz="2400" dirty="0" smtClean="0">
                <a:cs typeface="Times New Roman" pitchFamily="18" charset="0"/>
              </a:rPr>
              <a:t>Nieto.</a:t>
            </a:r>
            <a:r>
              <a:rPr lang="en-US" sz="2400" dirty="0" smtClean="0"/>
              <a:t>  3</a:t>
            </a:r>
            <a:r>
              <a:rPr lang="en-US" sz="2400" baseline="30000" dirty="0" smtClean="0"/>
              <a:t>rd</a:t>
            </a:r>
            <a:r>
              <a:rPr lang="en-US" sz="2400" dirty="0" smtClean="0"/>
              <a:t> edition </a:t>
            </a:r>
          </a:p>
          <a:p>
            <a:pPr marL="1208088" lvl="2" indent="-293688">
              <a:spcAft>
                <a:spcPts val="300"/>
              </a:spcAft>
            </a:pPr>
            <a:r>
              <a:rPr lang="en-US" sz="2000" dirty="0" smtClean="0"/>
              <a:t>Of any textbook, we follow this one most closely (especially in the beginning) but we diverge often and especially towards the end of the course</a:t>
            </a:r>
          </a:p>
          <a:p>
            <a:pPr marL="1208088" lvl="2" indent="-293688">
              <a:spcAft>
                <a:spcPts val="300"/>
              </a:spcAft>
            </a:pPr>
            <a:r>
              <a:rPr lang="en-US" sz="2000" dirty="0" smtClean="0"/>
              <a:t>Lectures and accompanying notes are sufficient resources for many students</a:t>
            </a:r>
          </a:p>
          <a:p>
            <a:pPr marL="1208088" lvl="2" indent="-293688">
              <a:spcAft>
                <a:spcPts val="300"/>
              </a:spcAft>
            </a:pPr>
            <a:r>
              <a:rPr lang="en-US" sz="2000" dirty="0" smtClean="0"/>
              <a:t>Ultimately, a personal choice as to whether you will want your own copy</a:t>
            </a:r>
          </a:p>
          <a:p>
            <a:pPr marL="1333500" lvl="2" indent="-419100"/>
            <a:endParaRPr lang="en-US" sz="2000" dirty="0" smtClean="0"/>
          </a:p>
          <a:p>
            <a:pPr marL="514350" indent="-457200">
              <a:lnSpc>
                <a:spcPct val="80000"/>
              </a:lnSpc>
            </a:pPr>
            <a:r>
              <a:rPr lang="en-US" sz="2600" b="1" dirty="0"/>
              <a:t>Software</a:t>
            </a:r>
          </a:p>
          <a:p>
            <a:pPr marL="914400" lvl="1" indent="-457200">
              <a:lnSpc>
                <a:spcPct val="80000"/>
              </a:lnSpc>
              <a:spcAft>
                <a:spcPts val="300"/>
              </a:spcAft>
            </a:pPr>
            <a:r>
              <a:rPr lang="en-US" sz="2400" b="1" dirty="0"/>
              <a:t>Statistical software</a:t>
            </a:r>
            <a:r>
              <a:rPr lang="en-US" sz="2400" dirty="0"/>
              <a:t>: Stata version 13 or higher.  Start in Week 2.</a:t>
            </a:r>
            <a:endParaRPr lang="en-US" sz="2000" dirty="0"/>
          </a:p>
          <a:p>
            <a:pPr marL="1208088" lvl="2" indent="-293688">
              <a:lnSpc>
                <a:spcPct val="80000"/>
              </a:lnSpc>
              <a:spcAft>
                <a:spcPts val="300"/>
              </a:spcAft>
            </a:pPr>
            <a:r>
              <a:rPr lang="en-US" sz="2000" dirty="0"/>
              <a:t>We expect that you know how to load datasets and basic command syntax</a:t>
            </a:r>
          </a:p>
          <a:p>
            <a:pPr marL="1314450" lvl="2" indent="-457200">
              <a:lnSpc>
                <a:spcPct val="80000"/>
              </a:lnSpc>
            </a:pPr>
            <a:endParaRPr lang="en-US" sz="600" dirty="0"/>
          </a:p>
          <a:p>
            <a:pPr marL="914400" lvl="1" indent="-457200">
              <a:lnSpc>
                <a:spcPct val="80000"/>
              </a:lnSpc>
            </a:pPr>
            <a:r>
              <a:rPr lang="en-US" sz="2400" b="1" dirty="0"/>
              <a:t>dagitty.net</a:t>
            </a:r>
            <a:r>
              <a:rPr lang="en-US" sz="2400" dirty="0"/>
              <a:t> – free web-based software for DAGs</a:t>
            </a:r>
          </a:p>
          <a:p>
            <a:pPr marL="1333500" lvl="2" indent="-419100"/>
            <a:endParaRPr lang="en-US" sz="2000" dirty="0" smtClean="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4207329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r="7481"/>
          <a:stretch/>
        </p:blipFill>
        <p:spPr bwMode="auto">
          <a:xfrm>
            <a:off x="266700" y="256274"/>
            <a:ext cx="4934952" cy="37061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22324" r="8117"/>
          <a:stretch/>
        </p:blipFill>
        <p:spPr bwMode="auto">
          <a:xfrm>
            <a:off x="5143502" y="2568980"/>
            <a:ext cx="4737281" cy="3908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bwMode="auto">
          <a:xfrm>
            <a:off x="-114300" y="3997611"/>
            <a:ext cx="4800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a:lstStyle>
          <a:p>
            <a:r>
              <a:rPr lang="en-US" kern="0" dirty="0" smtClean="0"/>
              <a:t>Course Homepage</a:t>
            </a:r>
            <a:endParaRPr lang="en-US" kern="0" dirty="0"/>
          </a:p>
        </p:txBody>
      </p:sp>
      <p:sp>
        <p:nvSpPr>
          <p:cNvPr id="2" name="Title 1"/>
          <p:cNvSpPr>
            <a:spLocks noGrp="1"/>
          </p:cNvSpPr>
          <p:nvPr>
            <p:ph type="title"/>
          </p:nvPr>
        </p:nvSpPr>
        <p:spPr>
          <a:xfrm>
            <a:off x="5981700" y="5867400"/>
            <a:ext cx="4800600" cy="533400"/>
          </a:xfrm>
        </p:spPr>
        <p:txBody>
          <a:bodyPr/>
          <a:lstStyle/>
          <a:p>
            <a:r>
              <a:rPr lang="en-US" dirty="0" smtClean="0"/>
              <a:t>“CLE” (Syllabus)</a:t>
            </a:r>
            <a:endParaRPr lang="en-US" dirty="0"/>
          </a:p>
        </p:txBody>
      </p:sp>
      <p:sp>
        <p:nvSpPr>
          <p:cNvPr id="4" name="Oval 3"/>
          <p:cNvSpPr/>
          <p:nvPr/>
        </p:nvSpPr>
        <p:spPr bwMode="auto">
          <a:xfrm>
            <a:off x="190501" y="990600"/>
            <a:ext cx="990600" cy="457200"/>
          </a:xfrm>
          <a:prstGeom prst="ellipse">
            <a:avLst/>
          </a:prstGeom>
          <a:noFill/>
          <a:ln w="666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5" name="Freeform 4"/>
          <p:cNvSpPr/>
          <p:nvPr/>
        </p:nvSpPr>
        <p:spPr bwMode="auto">
          <a:xfrm>
            <a:off x="1162375" y="1176896"/>
            <a:ext cx="6995629" cy="1442319"/>
          </a:xfrm>
          <a:custGeom>
            <a:avLst/>
            <a:gdLst>
              <a:gd name="connsiteX0" fmla="*/ 0 w 6995629"/>
              <a:gd name="connsiteY0" fmla="*/ 976 h 1442319"/>
              <a:gd name="connsiteX1" fmla="*/ 6106332 w 6995629"/>
              <a:gd name="connsiteY1" fmla="*/ 233451 h 1442319"/>
              <a:gd name="connsiteX2" fmla="*/ 6958739 w 6995629"/>
              <a:gd name="connsiteY2" fmla="*/ 1442319 h 1442319"/>
              <a:gd name="connsiteX3" fmla="*/ 6958739 w 6995629"/>
              <a:gd name="connsiteY3" fmla="*/ 1442319 h 1442319"/>
              <a:gd name="connsiteX4" fmla="*/ 6974237 w 6995629"/>
              <a:gd name="connsiteY4" fmla="*/ 1442319 h 14423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5629" h="1442319">
                <a:moveTo>
                  <a:pt x="0" y="976"/>
                </a:moveTo>
                <a:cubicBezTo>
                  <a:pt x="2473271" y="-2899"/>
                  <a:pt x="4946542" y="-6773"/>
                  <a:pt x="6106332" y="233451"/>
                </a:cubicBezTo>
                <a:cubicBezTo>
                  <a:pt x="7266122" y="473675"/>
                  <a:pt x="6958739" y="1442319"/>
                  <a:pt x="6958739" y="1442319"/>
                </a:cubicBezTo>
                <a:lnTo>
                  <a:pt x="6958739" y="1442319"/>
                </a:lnTo>
                <a:lnTo>
                  <a:pt x="6974237" y="1442319"/>
                </a:lnTo>
              </a:path>
            </a:pathLst>
          </a:custGeom>
          <a:noFill/>
          <a:ln w="635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705737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5" name="Rectangle 1027"/>
          <p:cNvSpPr>
            <a:spLocks noGrp="1" noChangeArrowheads="1"/>
          </p:cNvSpPr>
          <p:nvPr>
            <p:ph type="body" idx="1"/>
          </p:nvPr>
        </p:nvSpPr>
        <p:spPr>
          <a:xfrm>
            <a:off x="76201" y="228600"/>
            <a:ext cx="10248900" cy="5791200"/>
          </a:xfrm>
        </p:spPr>
        <p:txBody>
          <a:bodyPr/>
          <a:lstStyle/>
          <a:p>
            <a:r>
              <a:rPr lang="en-US" sz="2800" b="1" dirty="0"/>
              <a:t>Grading</a:t>
            </a:r>
          </a:p>
          <a:p>
            <a:pPr lvl="1"/>
            <a:r>
              <a:rPr lang="en-US" sz="2600" dirty="0">
                <a:cs typeface="Times New Roman" pitchFamily="18" charset="0"/>
              </a:rPr>
              <a:t>Based on points achieved </a:t>
            </a:r>
            <a:r>
              <a:rPr lang="en-US" sz="2600" dirty="0" smtClean="0">
                <a:cs typeface="Times New Roman" pitchFamily="18" charset="0"/>
              </a:rPr>
              <a:t>on weekly homework </a:t>
            </a:r>
            <a:r>
              <a:rPr lang="en-US" sz="2600" dirty="0">
                <a:cs typeface="Times New Roman" pitchFamily="18" charset="0"/>
              </a:rPr>
              <a:t>(~75</a:t>
            </a:r>
            <a:r>
              <a:rPr lang="en-US" sz="2600" dirty="0" smtClean="0">
                <a:cs typeface="Times New Roman" pitchFamily="18" charset="0"/>
              </a:rPr>
              <a:t>%, after dropping lowest score) </a:t>
            </a:r>
            <a:r>
              <a:rPr lang="en-US" sz="2600" dirty="0">
                <a:cs typeface="Times New Roman" pitchFamily="18" charset="0"/>
              </a:rPr>
              <a:t>&amp; final (~25%). </a:t>
            </a:r>
            <a:r>
              <a:rPr lang="en-US" sz="2600" dirty="0" smtClean="0">
                <a:cs typeface="Times New Roman" pitchFamily="18" charset="0"/>
              </a:rPr>
              <a:t> </a:t>
            </a:r>
            <a:endParaRPr lang="en-US" sz="2600" dirty="0">
              <a:cs typeface="Times New Roman" pitchFamily="18" charset="0"/>
            </a:endParaRPr>
          </a:p>
          <a:p>
            <a:pPr lvl="1"/>
            <a:r>
              <a:rPr lang="en-US" sz="2600" dirty="0">
                <a:solidFill>
                  <a:srgbClr val="FF0000"/>
                </a:solidFill>
                <a:cs typeface="Times New Roman" pitchFamily="18" charset="0"/>
              </a:rPr>
              <a:t>Late assignments are not accepted</a:t>
            </a:r>
            <a:r>
              <a:rPr lang="en-US" sz="2600" dirty="0">
                <a:cs typeface="Times New Roman" pitchFamily="18" charset="0"/>
              </a:rPr>
              <a:t> (but plenty of </a:t>
            </a:r>
            <a:r>
              <a:rPr lang="en-US" sz="2600" dirty="0" smtClean="0">
                <a:cs typeface="Times New Roman" pitchFamily="18" charset="0"/>
              </a:rPr>
              <a:t>pts + 1 drop)</a:t>
            </a:r>
            <a:endParaRPr lang="en-US" sz="2600" dirty="0">
              <a:cs typeface="Times New Roman" pitchFamily="18" charset="0"/>
            </a:endParaRPr>
          </a:p>
          <a:p>
            <a:pPr lvl="1"/>
            <a:r>
              <a:rPr lang="en-US" sz="2600" dirty="0">
                <a:cs typeface="Times New Roman" pitchFamily="18" charset="0"/>
              </a:rPr>
              <a:t>Weekly Problem Sets: </a:t>
            </a:r>
          </a:p>
          <a:p>
            <a:pPr marL="977900" lvl="2" indent="-239713"/>
            <a:r>
              <a:rPr lang="en-US" dirty="0">
                <a:solidFill>
                  <a:srgbClr val="FF0000"/>
                </a:solidFill>
                <a:cs typeface="Times New Roman" pitchFamily="18" charset="0"/>
              </a:rPr>
              <a:t>files should be pulled from website</a:t>
            </a:r>
          </a:p>
          <a:p>
            <a:pPr marL="977900" lvl="2" indent="-239713"/>
            <a:r>
              <a:rPr lang="en-US" dirty="0">
                <a:cs typeface="Times New Roman" pitchFamily="18" charset="0"/>
              </a:rPr>
              <a:t>word process your </a:t>
            </a:r>
            <a:r>
              <a:rPr lang="en-US" dirty="0" smtClean="0">
                <a:cs typeface="Times New Roman" pitchFamily="18" charset="0"/>
              </a:rPr>
              <a:t>responses (OK to handwrite some equations)</a:t>
            </a:r>
            <a:endParaRPr lang="en-US" dirty="0">
              <a:cs typeface="Times New Roman" pitchFamily="18" charset="0"/>
            </a:endParaRPr>
          </a:p>
          <a:p>
            <a:pPr marL="977900" lvl="2" indent="-239713"/>
            <a:r>
              <a:rPr lang="en-US" dirty="0">
                <a:cs typeface="Times New Roman" pitchFamily="18" charset="0"/>
              </a:rPr>
              <a:t>documents are all-inclusive; no need to lookup articles</a:t>
            </a:r>
          </a:p>
          <a:p>
            <a:pPr marL="977900" lvl="2" indent="-239713"/>
            <a:r>
              <a:rPr lang="en-US" dirty="0">
                <a:cs typeface="Times New Roman" pitchFamily="18" charset="0"/>
              </a:rPr>
              <a:t>due at start of </a:t>
            </a:r>
            <a:r>
              <a:rPr lang="en-US" dirty="0" smtClean="0">
                <a:cs typeface="Times New Roman" pitchFamily="18" charset="0"/>
              </a:rPr>
              <a:t>Small Group Section</a:t>
            </a:r>
            <a:endParaRPr lang="en-US" dirty="0">
              <a:cs typeface="Times New Roman" pitchFamily="18" charset="0"/>
            </a:endParaRPr>
          </a:p>
          <a:p>
            <a:pPr marL="977900" lvl="2" indent="-239713"/>
            <a:r>
              <a:rPr lang="en-US" dirty="0">
                <a:cs typeface="Times New Roman" pitchFamily="18" charset="0"/>
              </a:rPr>
              <a:t>If absent, e-mail to section leader by </a:t>
            </a:r>
            <a:r>
              <a:rPr lang="en-US" dirty="0" smtClean="0">
                <a:cs typeface="Times New Roman" pitchFamily="18" charset="0"/>
              </a:rPr>
              <a:t>start of session (eg,1:30 pm)</a:t>
            </a:r>
            <a:endParaRPr lang="en-US" dirty="0">
              <a:cs typeface="Times New Roman" pitchFamily="18" charset="0"/>
            </a:endParaRPr>
          </a:p>
          <a:p>
            <a:endParaRPr lang="en-US" sz="1000" dirty="0"/>
          </a:p>
          <a:p>
            <a:r>
              <a:rPr lang="en-US" sz="2800" b="1" dirty="0" smtClean="0"/>
              <a:t>Attendance</a:t>
            </a:r>
            <a:endParaRPr lang="en-US" sz="2800" b="1" dirty="0"/>
          </a:p>
          <a:p>
            <a:pPr lvl="1"/>
            <a:r>
              <a:rPr lang="en-US" sz="2600" dirty="0" smtClean="0"/>
              <a:t>Lectures: Live attendance not required.  Personal choice.</a:t>
            </a:r>
          </a:p>
          <a:p>
            <a:pPr lvl="1"/>
            <a:r>
              <a:rPr lang="en-US" sz="2600" dirty="0" smtClean="0"/>
              <a:t>Small Groups/J. Clubs: Not required, but highly recommended.  </a:t>
            </a:r>
            <a:endParaRPr lang="en-US" sz="2600"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600" b="1" dirty="0" smtClean="0"/>
              <a:t>TICR Program</a:t>
            </a:r>
            <a:br>
              <a:rPr lang="en-US" altLang="en-US" sz="3600" b="1" dirty="0" smtClean="0"/>
            </a:br>
            <a:r>
              <a:rPr lang="en-US" altLang="en-US" sz="3600" b="1" dirty="0" smtClean="0"/>
              <a:t>Professional Conduct Statement</a:t>
            </a:r>
            <a:r>
              <a:rPr lang="en-US" altLang="en-US" sz="4000" b="1" dirty="0" smtClean="0"/>
              <a:t/>
            </a:r>
            <a:br>
              <a:rPr lang="en-US" altLang="en-US" sz="4000" b="1" dirty="0" smtClean="0"/>
            </a:br>
            <a:r>
              <a:rPr lang="en-US" altLang="en-US" sz="2400" b="1" dirty="0" smtClean="0"/>
              <a:t>Clarifications for this class</a:t>
            </a:r>
            <a:endParaRPr lang="en-US" altLang="en-US" sz="1600" b="1" dirty="0" smtClean="0"/>
          </a:p>
        </p:txBody>
      </p:sp>
      <p:sp>
        <p:nvSpPr>
          <p:cNvPr id="8195" name="Rectangle 3"/>
          <p:cNvSpPr>
            <a:spLocks noGrp="1" noChangeArrowheads="1"/>
          </p:cNvSpPr>
          <p:nvPr>
            <p:ph type="body" idx="1"/>
          </p:nvPr>
        </p:nvSpPr>
        <p:spPr>
          <a:xfrm>
            <a:off x="266700" y="1981200"/>
            <a:ext cx="9906000" cy="5181600"/>
          </a:xfrm>
        </p:spPr>
        <p:txBody>
          <a:bodyPr/>
          <a:lstStyle/>
          <a:p>
            <a:pPr eaLnBrk="1" hangingPunct="1">
              <a:lnSpc>
                <a:spcPct val="90000"/>
              </a:lnSpc>
            </a:pPr>
            <a:r>
              <a:rPr lang="en-US" altLang="en-US" sz="2400" dirty="0" smtClean="0"/>
              <a:t>I will maintain the highest standards of academic honesty</a:t>
            </a:r>
          </a:p>
          <a:p>
            <a:pPr eaLnBrk="1" hangingPunct="1">
              <a:lnSpc>
                <a:spcPct val="90000"/>
              </a:lnSpc>
              <a:buFontTx/>
              <a:buNone/>
            </a:pPr>
            <a:endParaRPr lang="en-US" altLang="en-US" sz="2400" dirty="0" smtClean="0"/>
          </a:p>
          <a:p>
            <a:pPr eaLnBrk="1" hangingPunct="1">
              <a:lnSpc>
                <a:spcPct val="90000"/>
              </a:lnSpc>
            </a:pPr>
            <a:r>
              <a:rPr lang="en-US" altLang="en-US" sz="2400" dirty="0" smtClean="0"/>
              <a:t>I will not use answer keys from prior years</a:t>
            </a:r>
          </a:p>
          <a:p>
            <a:pPr eaLnBrk="1" hangingPunct="1">
              <a:lnSpc>
                <a:spcPct val="90000"/>
              </a:lnSpc>
            </a:pPr>
            <a:endParaRPr lang="en-US" altLang="en-US" sz="2400" dirty="0" smtClean="0"/>
          </a:p>
          <a:p>
            <a:pPr eaLnBrk="1" hangingPunct="1">
              <a:lnSpc>
                <a:spcPct val="90000"/>
              </a:lnSpc>
            </a:pPr>
            <a:r>
              <a:rPr lang="en-US" altLang="en-US" sz="2400" dirty="0" smtClean="0"/>
              <a:t>Problem Sets: I am permitted to consult with other classmates, but  I will write final answers in my own words away from other classmates</a:t>
            </a:r>
            <a:r>
              <a:rPr lang="en-US" altLang="en-US" sz="2400" dirty="0" smtClean="0">
                <a:solidFill>
                  <a:schemeClr val="hlink"/>
                </a:solidFill>
              </a:rPr>
              <a:t> </a:t>
            </a:r>
          </a:p>
          <a:p>
            <a:pPr eaLnBrk="1" hangingPunct="1">
              <a:lnSpc>
                <a:spcPct val="90000"/>
              </a:lnSpc>
            </a:pPr>
            <a:endParaRPr lang="en-US" altLang="en-US" sz="2400" dirty="0" smtClean="0">
              <a:solidFill>
                <a:schemeClr val="hlink"/>
              </a:solidFill>
            </a:endParaRPr>
          </a:p>
          <a:p>
            <a:pPr eaLnBrk="1" hangingPunct="1">
              <a:lnSpc>
                <a:spcPct val="90000"/>
              </a:lnSpc>
            </a:pPr>
            <a:r>
              <a:rPr lang="en-US" altLang="en-US" sz="2400" dirty="0" smtClean="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56" y="5486092"/>
            <a:ext cx="2113244" cy="1219508"/>
          </a:xfrm>
          <a:prstGeom prst="rect">
            <a:avLst/>
          </a:prstGeom>
          <a:noFill/>
          <a:ln w="9525">
            <a:noFill/>
            <a:miter lim="800000"/>
            <a:headEnd/>
            <a:tailEnd/>
          </a:ln>
        </p:spPr>
      </p:pic>
    </p:spTree>
    <p:extLst>
      <p:ext uri="{BB962C8B-B14F-4D97-AF65-F5344CB8AC3E}">
        <p14:creationId xmlns:p14="http://schemas.microsoft.com/office/powerpoint/2010/main" val="3476999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smtClean="0"/>
              <a:t>What We Do and Why We Do It</a:t>
            </a:r>
            <a:endParaRPr lang="en-US" dirty="0"/>
          </a:p>
        </p:txBody>
      </p:sp>
      <p:sp>
        <p:nvSpPr>
          <p:cNvPr id="3" name="Content Placeholder 2"/>
          <p:cNvSpPr>
            <a:spLocks noGrp="1"/>
          </p:cNvSpPr>
          <p:nvPr>
            <p:ph idx="1"/>
          </p:nvPr>
        </p:nvSpPr>
        <p:spPr>
          <a:xfrm>
            <a:off x="38100" y="685800"/>
            <a:ext cx="10134600" cy="5181600"/>
          </a:xfrm>
        </p:spPr>
        <p:txBody>
          <a:bodyPr/>
          <a:lstStyle/>
          <a:p>
            <a:pPr marL="288925" indent="-288925"/>
            <a:r>
              <a:rPr lang="en-US" sz="2600" b="1" dirty="0" smtClean="0"/>
              <a:t>Spectrum of content</a:t>
            </a:r>
          </a:p>
          <a:p>
            <a:pPr marL="577850" lvl="1" indent="-241300"/>
            <a:r>
              <a:rPr lang="en-US" sz="2200" dirty="0"/>
              <a:t>Each week, new </a:t>
            </a:r>
            <a:r>
              <a:rPr lang="en-US" sz="2200" dirty="0" smtClean="0"/>
              <a:t>content described via lecture (&amp; recommended reading)</a:t>
            </a:r>
          </a:p>
          <a:p>
            <a:pPr lvl="1"/>
            <a:endParaRPr lang="en-US" sz="600" dirty="0" smtClean="0"/>
          </a:p>
          <a:p>
            <a:r>
              <a:rPr lang="en-US" sz="2600" b="1" dirty="0" smtClean="0"/>
              <a:t>Learning the material</a:t>
            </a:r>
          </a:p>
          <a:p>
            <a:pPr marL="625475" lvl="1" indent="-288925"/>
            <a:r>
              <a:rPr lang="en-US" sz="2200" dirty="0" smtClean="0"/>
              <a:t>Listen to lectures; read slide annotations (&amp; recommended reading)</a:t>
            </a:r>
          </a:p>
          <a:p>
            <a:pPr marL="625475" lvl="1" indent="-288925"/>
            <a:r>
              <a:rPr lang="en-US" sz="2200" dirty="0" smtClean="0"/>
              <a:t>Work through the weekly problem sets (hands on keyboard) on your own or in student-run study groups</a:t>
            </a:r>
          </a:p>
          <a:p>
            <a:pPr marL="625475" lvl="1" indent="-288925"/>
            <a:r>
              <a:rPr lang="en-US" sz="2200" dirty="0" smtClean="0"/>
              <a:t>(Visit us at weekly help sessions for content questions)</a:t>
            </a:r>
          </a:p>
          <a:p>
            <a:pPr marL="625475" lvl="1" indent="-288925"/>
            <a:r>
              <a:rPr lang="en-US" sz="2200" dirty="0" smtClean="0"/>
              <a:t>Discuss the problem sets at Small Group section</a:t>
            </a:r>
          </a:p>
          <a:p>
            <a:pPr marL="625475" lvl="1" indent="-288925"/>
            <a:r>
              <a:rPr lang="en-US" sz="2200" dirty="0" smtClean="0"/>
              <a:t>Read and discuss the Journal Club articles</a:t>
            </a:r>
          </a:p>
          <a:p>
            <a:pPr lvl="1"/>
            <a:endParaRPr lang="en-US" sz="600" dirty="0" smtClean="0"/>
          </a:p>
          <a:p>
            <a:r>
              <a:rPr lang="en-US" sz="2600" b="1" dirty="0" smtClean="0"/>
              <a:t>Philosophy</a:t>
            </a:r>
          </a:p>
          <a:p>
            <a:pPr marL="577850" lvl="1" indent="-241300"/>
            <a:r>
              <a:rPr lang="en-US" sz="2200" dirty="0" smtClean="0"/>
              <a:t>Steadily </a:t>
            </a:r>
            <a:r>
              <a:rPr lang="en-US" sz="2200" dirty="0"/>
              <a:t>build a knowledge base over the course of </a:t>
            </a:r>
            <a:r>
              <a:rPr lang="en-US" sz="2200" dirty="0" smtClean="0"/>
              <a:t>quarter</a:t>
            </a:r>
          </a:p>
          <a:p>
            <a:pPr marL="577850" lvl="1" indent="-241300"/>
            <a:r>
              <a:rPr lang="en-US" sz="2200" dirty="0"/>
              <a:t>T</a:t>
            </a:r>
            <a:r>
              <a:rPr lang="en-US" sz="2200" dirty="0" smtClean="0"/>
              <a:t>ime needed </a:t>
            </a:r>
            <a:r>
              <a:rPr lang="en-US" sz="2200" dirty="0"/>
              <a:t>between each </a:t>
            </a:r>
            <a:r>
              <a:rPr lang="en-US" sz="2200" dirty="0" smtClean="0"/>
              <a:t>installment to </a:t>
            </a:r>
            <a:r>
              <a:rPr lang="en-US" sz="2200" dirty="0"/>
              <a:t>optimize </a:t>
            </a:r>
            <a:r>
              <a:rPr lang="en-US" sz="2200" dirty="0" smtClean="0"/>
              <a:t>comprehension</a:t>
            </a:r>
            <a:r>
              <a:rPr lang="en-US" sz="2200" dirty="0"/>
              <a:t>  </a:t>
            </a:r>
            <a:endParaRPr lang="en-US" sz="2200" dirty="0" smtClean="0"/>
          </a:p>
          <a:p>
            <a:pPr marL="577850" lvl="1" indent="-241300"/>
            <a:r>
              <a:rPr lang="en-US" sz="2200" dirty="0" smtClean="0"/>
              <a:t>Learning </a:t>
            </a:r>
            <a:r>
              <a:rPr lang="en-US" sz="2200" dirty="0"/>
              <a:t>is facilitated by engaging a variety of senses and motor </a:t>
            </a:r>
            <a:r>
              <a:rPr lang="en-US" sz="2200" dirty="0" smtClean="0"/>
              <a:t>functions (following “multiple intelligences” educational theory)</a:t>
            </a:r>
            <a:endParaRPr lang="en-US" sz="2200" dirty="0"/>
          </a:p>
        </p:txBody>
      </p:sp>
      <p:sp>
        <p:nvSpPr>
          <p:cNvPr id="5" name="TextBox 4"/>
          <p:cNvSpPr txBox="1"/>
          <p:nvPr/>
        </p:nvSpPr>
        <p:spPr>
          <a:xfrm>
            <a:off x="6438900" y="3810000"/>
            <a:ext cx="3657600" cy="1200329"/>
          </a:xfrm>
          <a:prstGeom prst="rect">
            <a:avLst/>
          </a:prstGeom>
          <a:noFill/>
        </p:spPr>
        <p:txBody>
          <a:bodyPr wrap="square" rtlCol="0">
            <a:spAutoFit/>
          </a:bodyPr>
          <a:lstStyle/>
          <a:p>
            <a:pPr algn="r"/>
            <a:r>
              <a:rPr lang="en-US" dirty="0" smtClean="0">
                <a:solidFill>
                  <a:srgbClr val="FF0000"/>
                </a:solidFill>
                <a:latin typeface="+mn-lt"/>
              </a:rPr>
              <a:t>Problem Sets are the focal point; they facilitate “active learning”</a:t>
            </a:r>
            <a:endParaRPr lang="en-US" dirty="0">
              <a:solidFill>
                <a:srgbClr val="FF0000"/>
              </a:solidFill>
              <a:latin typeface="+mn-lt"/>
            </a:endParaRPr>
          </a:p>
        </p:txBody>
      </p:sp>
    </p:spTree>
    <p:extLst>
      <p:ext uri="{BB962C8B-B14F-4D97-AF65-F5344CB8AC3E}">
        <p14:creationId xmlns:p14="http://schemas.microsoft.com/office/powerpoint/2010/main" val="406910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smtClean="0"/>
              <a:t>The Weekly Learning Cycle and Why We Do It</a:t>
            </a:r>
            <a:endParaRPr lang="en-US" dirty="0"/>
          </a:p>
        </p:txBody>
      </p:sp>
      <p:sp>
        <p:nvSpPr>
          <p:cNvPr id="3" name="Content Placeholder 2"/>
          <p:cNvSpPr>
            <a:spLocks noGrp="1"/>
          </p:cNvSpPr>
          <p:nvPr>
            <p:ph idx="1"/>
          </p:nvPr>
        </p:nvSpPr>
        <p:spPr>
          <a:xfrm>
            <a:off x="38100" y="609600"/>
            <a:ext cx="10134600" cy="5181600"/>
          </a:xfrm>
        </p:spPr>
        <p:txBody>
          <a:bodyPr/>
          <a:lstStyle/>
          <a:p>
            <a:pPr marL="288925" indent="-288925"/>
            <a:r>
              <a:rPr lang="en-US" sz="2600" b="1" dirty="0" smtClean="0"/>
              <a:t>Spectrum of content</a:t>
            </a:r>
          </a:p>
          <a:p>
            <a:pPr marL="577850" lvl="1" indent="-241300"/>
            <a:r>
              <a:rPr lang="en-US" sz="2100" dirty="0"/>
              <a:t>Each week, new </a:t>
            </a:r>
            <a:r>
              <a:rPr lang="en-US" sz="2100" dirty="0" smtClean="0"/>
              <a:t>content described via lecture (&amp; recommended reading)</a:t>
            </a:r>
          </a:p>
          <a:p>
            <a:pPr lvl="1"/>
            <a:endParaRPr lang="en-US" sz="300" dirty="0" smtClean="0"/>
          </a:p>
          <a:p>
            <a:r>
              <a:rPr lang="en-US" sz="2600" b="1" dirty="0" smtClean="0"/>
              <a:t>Learning the material</a:t>
            </a:r>
          </a:p>
          <a:p>
            <a:pPr marL="625475" lvl="1" indent="-288925">
              <a:spcBef>
                <a:spcPts val="0"/>
              </a:spcBef>
            </a:pPr>
            <a:r>
              <a:rPr lang="en-US" sz="2100" dirty="0" smtClean="0"/>
              <a:t>Listen to lectures; read slide annotations (&amp; recommended reading)</a:t>
            </a:r>
          </a:p>
          <a:p>
            <a:pPr marL="625475" lvl="1" indent="-288925">
              <a:spcBef>
                <a:spcPts val="0"/>
              </a:spcBef>
            </a:pPr>
            <a:r>
              <a:rPr lang="en-US" sz="2100" dirty="0" smtClean="0"/>
              <a:t>Work through the weekly problem sets (hands on keyboard) on your own and/or in student-run study groups</a:t>
            </a:r>
          </a:p>
          <a:p>
            <a:pPr marL="625475" lvl="1" indent="-288925">
              <a:spcBef>
                <a:spcPts val="0"/>
              </a:spcBef>
            </a:pPr>
            <a:r>
              <a:rPr lang="en-US" sz="2100" dirty="0" smtClean="0"/>
              <a:t>(Visit us at weekly help sessions for content questions)</a:t>
            </a:r>
          </a:p>
          <a:p>
            <a:pPr marL="625475" lvl="1" indent="-288925">
              <a:spcBef>
                <a:spcPts val="0"/>
              </a:spcBef>
            </a:pPr>
            <a:r>
              <a:rPr lang="en-US" sz="2100" dirty="0" smtClean="0"/>
              <a:t>Discuss the problem sets at Small Group section</a:t>
            </a:r>
          </a:p>
          <a:p>
            <a:pPr marL="625475" lvl="1" indent="-288925">
              <a:spcBef>
                <a:spcPts val="0"/>
              </a:spcBef>
            </a:pPr>
            <a:r>
              <a:rPr lang="en-US" sz="2100" dirty="0" smtClean="0"/>
              <a:t>Read and discuss the Journal Club articles</a:t>
            </a:r>
          </a:p>
          <a:p>
            <a:pPr lvl="1"/>
            <a:endParaRPr lang="en-US" sz="600" dirty="0" smtClean="0"/>
          </a:p>
        </p:txBody>
      </p:sp>
      <p:graphicFrame>
        <p:nvGraphicFramePr>
          <p:cNvPr id="4" name="Table 3"/>
          <p:cNvGraphicFramePr>
            <a:graphicFrameLocks noGrp="1"/>
          </p:cNvGraphicFramePr>
          <p:nvPr>
            <p:extLst>
              <p:ext uri="{D42A27DB-BD31-4B8C-83A1-F6EECF244321}">
                <p14:modId xmlns:p14="http://schemas.microsoft.com/office/powerpoint/2010/main" val="388416948"/>
              </p:ext>
            </p:extLst>
          </p:nvPr>
        </p:nvGraphicFramePr>
        <p:xfrm>
          <a:off x="114301" y="3962400"/>
          <a:ext cx="10058398" cy="2743200"/>
        </p:xfrm>
        <a:graphic>
          <a:graphicData uri="http://schemas.openxmlformats.org/drawingml/2006/table">
            <a:tbl>
              <a:tblPr firstRow="1" bandRow="1">
                <a:tableStyleId>{2D5ABB26-0587-4C30-8999-92F81FD0307C}</a:tableStyleId>
              </a:tblPr>
              <a:tblGrid>
                <a:gridCol w="1436914"/>
                <a:gridCol w="1436914"/>
                <a:gridCol w="1436914"/>
                <a:gridCol w="1436914"/>
                <a:gridCol w="1436914"/>
                <a:gridCol w="1436914"/>
                <a:gridCol w="1436914"/>
              </a:tblGrid>
              <a:tr h="1258645">
                <a:tc>
                  <a:txBody>
                    <a:bodyPr/>
                    <a:lstStyle/>
                    <a:p>
                      <a:r>
                        <a:rPr lang="en-US" sz="1200" dirty="0" smtClean="0"/>
                        <a:t>Su</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M</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T</a:t>
                      </a:r>
                    </a:p>
                    <a:p>
                      <a:endParaRPr lang="en-US" sz="400" dirty="0" smtClean="0"/>
                    </a:p>
                    <a:p>
                      <a:r>
                        <a:rPr lang="en-US" sz="1400" b="1" dirty="0" smtClean="0"/>
                        <a:t>Lecture </a:t>
                      </a:r>
                      <a:r>
                        <a:rPr lang="en-US" sz="1400" b="1" dirty="0" smtClean="0"/>
                        <a:t>available;</a:t>
                      </a:r>
                    </a:p>
                    <a:p>
                      <a:r>
                        <a:rPr lang="en-US" sz="1400" b="1" dirty="0" smtClean="0">
                          <a:solidFill>
                            <a:schemeClr val="tx1"/>
                          </a:solidFill>
                        </a:rPr>
                        <a:t>Problem</a:t>
                      </a:r>
                      <a:r>
                        <a:rPr lang="en-US" sz="1400" b="1" baseline="0" dirty="0" smtClean="0">
                          <a:solidFill>
                            <a:schemeClr val="tx1"/>
                          </a:solidFill>
                        </a:rPr>
                        <a:t> Set</a:t>
                      </a:r>
                    </a:p>
                    <a:p>
                      <a:r>
                        <a:rPr lang="en-US" sz="1400" b="1" baseline="0" dirty="0" smtClean="0">
                          <a:solidFill>
                            <a:schemeClr val="tx1"/>
                          </a:solidFill>
                        </a:rPr>
                        <a:t>released</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W</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err="1" smtClean="0"/>
                        <a:t>Th</a:t>
                      </a:r>
                      <a:endParaRPr lang="en-US" sz="1200" dirty="0" smtClean="0"/>
                    </a:p>
                    <a:p>
                      <a:endParaRPr lang="en-US" sz="800" dirty="0" smtClean="0">
                        <a:solidFill>
                          <a:schemeClr val="tx1"/>
                        </a:solidFill>
                      </a:endParaRPr>
                    </a:p>
                    <a:p>
                      <a:r>
                        <a:rPr lang="en-US" sz="1400" b="1" dirty="0" smtClean="0">
                          <a:solidFill>
                            <a:schemeClr val="tx1"/>
                          </a:solidFill>
                        </a:rPr>
                        <a:t>Drop-in</a:t>
                      </a:r>
                      <a:r>
                        <a:rPr lang="en-US" sz="1400" b="1" baseline="0" dirty="0" smtClean="0">
                          <a:solidFill>
                            <a:schemeClr val="tx1"/>
                          </a:solidFill>
                        </a:rPr>
                        <a:t> Help Session</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F</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Sa</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84555">
                <a:tc>
                  <a:txBody>
                    <a:bodyPr/>
                    <a:lstStyle/>
                    <a:p>
                      <a:r>
                        <a:rPr lang="en-US" sz="1200" dirty="0" smtClean="0"/>
                        <a:t>Su</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M</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T</a:t>
                      </a:r>
                    </a:p>
                    <a:p>
                      <a:endParaRPr lang="en-US" sz="300" b="1" dirty="0" smtClean="0">
                        <a:solidFill>
                          <a:schemeClr val="tx1"/>
                        </a:solidFill>
                      </a:endParaRPr>
                    </a:p>
                    <a:p>
                      <a:r>
                        <a:rPr lang="en-US" sz="1400" b="1" dirty="0" smtClean="0">
                          <a:solidFill>
                            <a:schemeClr val="tx1"/>
                          </a:solidFill>
                        </a:rPr>
                        <a:t>Small Group Section; </a:t>
                      </a:r>
                    </a:p>
                    <a:p>
                      <a:r>
                        <a:rPr lang="en-US" sz="1400" b="1" dirty="0" smtClean="0">
                          <a:solidFill>
                            <a:schemeClr val="tx1"/>
                          </a:solidFill>
                        </a:rPr>
                        <a:t>Journal</a:t>
                      </a:r>
                      <a:r>
                        <a:rPr lang="en-US" sz="1400" b="1" baseline="0" dirty="0" smtClean="0">
                          <a:solidFill>
                            <a:schemeClr val="tx1"/>
                          </a:solidFill>
                        </a:rPr>
                        <a:t> Club</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W</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err="1" smtClean="0"/>
                        <a:t>Th</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F</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Sa</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TextBox 5"/>
          <p:cNvSpPr txBox="1"/>
          <p:nvPr/>
        </p:nvSpPr>
        <p:spPr>
          <a:xfrm>
            <a:off x="4838700" y="4876800"/>
            <a:ext cx="2057400" cy="400110"/>
          </a:xfrm>
          <a:prstGeom prst="rect">
            <a:avLst/>
          </a:prstGeom>
          <a:noFill/>
        </p:spPr>
        <p:txBody>
          <a:bodyPr wrap="square" rtlCol="0">
            <a:spAutoFit/>
          </a:bodyPr>
          <a:lstStyle/>
          <a:p>
            <a:r>
              <a:rPr lang="en-US" sz="2000" b="1" dirty="0" smtClean="0">
                <a:solidFill>
                  <a:srgbClr val="FF0000"/>
                </a:solidFill>
                <a:latin typeface="Arial"/>
              </a:rPr>
              <a:t>View lecture</a:t>
            </a:r>
            <a:endParaRPr lang="en-US" sz="2000" b="1" dirty="0">
              <a:solidFill>
                <a:srgbClr val="FF0000"/>
              </a:solidFill>
              <a:latin typeface="Arial"/>
            </a:endParaRPr>
          </a:p>
        </p:txBody>
      </p:sp>
      <p:sp>
        <p:nvSpPr>
          <p:cNvPr id="7" name="TextBox 6"/>
          <p:cNvSpPr txBox="1"/>
          <p:nvPr/>
        </p:nvSpPr>
        <p:spPr>
          <a:xfrm>
            <a:off x="6896100" y="4572000"/>
            <a:ext cx="3048000" cy="707886"/>
          </a:xfrm>
          <a:prstGeom prst="rect">
            <a:avLst/>
          </a:prstGeom>
          <a:noFill/>
        </p:spPr>
        <p:txBody>
          <a:bodyPr wrap="square" rtlCol="0">
            <a:spAutoFit/>
          </a:bodyPr>
          <a:lstStyle/>
          <a:p>
            <a:r>
              <a:rPr lang="en-US" sz="2000" b="1" dirty="0" smtClean="0">
                <a:solidFill>
                  <a:srgbClr val="FF0000"/>
                </a:solidFill>
                <a:latin typeface="Arial"/>
              </a:rPr>
              <a:t>Work on </a:t>
            </a:r>
          </a:p>
          <a:p>
            <a:r>
              <a:rPr lang="en-US" sz="2000" b="1" dirty="0" smtClean="0">
                <a:solidFill>
                  <a:srgbClr val="FF0000"/>
                </a:solidFill>
                <a:latin typeface="Arial"/>
              </a:rPr>
              <a:t>Problem Set on own</a:t>
            </a:r>
            <a:endParaRPr lang="en-US" sz="2000" b="1" dirty="0">
              <a:solidFill>
                <a:srgbClr val="FF0000"/>
              </a:solidFill>
              <a:latin typeface="Arial"/>
            </a:endParaRPr>
          </a:p>
        </p:txBody>
      </p:sp>
      <p:sp>
        <p:nvSpPr>
          <p:cNvPr id="8" name="TextBox 7"/>
          <p:cNvSpPr txBox="1"/>
          <p:nvPr/>
        </p:nvSpPr>
        <p:spPr>
          <a:xfrm>
            <a:off x="1485900" y="5791200"/>
            <a:ext cx="2362200" cy="923330"/>
          </a:xfrm>
          <a:prstGeom prst="rect">
            <a:avLst/>
          </a:prstGeom>
          <a:noFill/>
        </p:spPr>
        <p:txBody>
          <a:bodyPr wrap="square" rtlCol="0">
            <a:spAutoFit/>
          </a:bodyPr>
          <a:lstStyle/>
          <a:p>
            <a:r>
              <a:rPr lang="en-US" sz="1800" b="1" dirty="0" smtClean="0">
                <a:solidFill>
                  <a:srgbClr val="FF0000"/>
                </a:solidFill>
                <a:latin typeface="Arial"/>
              </a:rPr>
              <a:t>Work on </a:t>
            </a:r>
          </a:p>
          <a:p>
            <a:r>
              <a:rPr lang="en-US" sz="1800" b="1" dirty="0" smtClean="0">
                <a:solidFill>
                  <a:srgbClr val="FF0000"/>
                </a:solidFill>
                <a:latin typeface="Arial"/>
              </a:rPr>
              <a:t>Problem Set </a:t>
            </a:r>
          </a:p>
          <a:p>
            <a:r>
              <a:rPr lang="en-US" sz="1800" b="1" dirty="0" smtClean="0">
                <a:solidFill>
                  <a:srgbClr val="FF0000"/>
                </a:solidFill>
                <a:latin typeface="Arial"/>
              </a:rPr>
              <a:t>in group</a:t>
            </a:r>
            <a:endParaRPr lang="en-US" sz="1800" b="1" dirty="0">
              <a:solidFill>
                <a:srgbClr val="FF0000"/>
              </a:solidFill>
              <a:latin typeface="Arial"/>
            </a:endParaRPr>
          </a:p>
        </p:txBody>
      </p:sp>
      <p:sp>
        <p:nvSpPr>
          <p:cNvPr id="9" name="TextBox 8"/>
          <p:cNvSpPr txBox="1"/>
          <p:nvPr/>
        </p:nvSpPr>
        <p:spPr>
          <a:xfrm>
            <a:off x="2933700" y="6135469"/>
            <a:ext cx="1828800" cy="646331"/>
          </a:xfrm>
          <a:prstGeom prst="rect">
            <a:avLst/>
          </a:prstGeom>
          <a:noFill/>
        </p:spPr>
        <p:txBody>
          <a:bodyPr wrap="square" rtlCol="0">
            <a:spAutoFit/>
          </a:bodyPr>
          <a:lstStyle/>
          <a:p>
            <a:r>
              <a:rPr lang="en-US" sz="1800" b="1" dirty="0" smtClean="0">
                <a:solidFill>
                  <a:srgbClr val="FF0000"/>
                </a:solidFill>
                <a:latin typeface="Arial"/>
              </a:rPr>
              <a:t>Turn in Problem Set</a:t>
            </a:r>
            <a:endParaRPr lang="en-US" sz="1800" b="1" dirty="0">
              <a:solidFill>
                <a:srgbClr val="FF0000"/>
              </a:solidFill>
              <a:latin typeface="Arial"/>
            </a:endParaRPr>
          </a:p>
        </p:txBody>
      </p:sp>
    </p:spTree>
    <p:extLst>
      <p:ext uri="{BB962C8B-B14F-4D97-AF65-F5344CB8AC3E}">
        <p14:creationId xmlns:p14="http://schemas.microsoft.com/office/powerpoint/2010/main" val="22748574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15495</TotalTime>
  <Words>6452</Words>
  <Application>Microsoft Office PowerPoint</Application>
  <PresentationFormat>35mm Slides</PresentationFormat>
  <Paragraphs>411</Paragraphs>
  <Slides>22</Slides>
  <Notes>22</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22</vt:i4>
      </vt:variant>
    </vt:vector>
  </HeadingPairs>
  <TitlesOfParts>
    <vt:vector size="26" baseType="lpstr">
      <vt:lpstr>Default Design</vt:lpstr>
      <vt:lpstr>1_Default Design</vt:lpstr>
      <vt:lpstr>2_Default Design</vt:lpstr>
      <vt:lpstr>Document</vt:lpstr>
      <vt:lpstr>Epidemiologic Methods (EPI 203)</vt:lpstr>
      <vt:lpstr>Course Administration</vt:lpstr>
      <vt:lpstr>Resources for Learning</vt:lpstr>
      <vt:lpstr>Resources – cont’d</vt:lpstr>
      <vt:lpstr>“CLE” (Syllabus)</vt:lpstr>
      <vt:lpstr>PowerPoint Presentation</vt:lpstr>
      <vt:lpstr>TICR Program Professional Conduct Statement Clarifications for this class</vt:lpstr>
      <vt:lpstr>What We Do and Why We Do It</vt:lpstr>
      <vt:lpstr>The Weekly Learning Cycle and Why We Do It</vt:lpstr>
      <vt:lpstr>The Weekly Learning Cycle and Why We Do It</vt:lpstr>
      <vt:lpstr>Definitions of Epidemiology</vt:lpstr>
      <vt:lpstr>Some Other Names</vt:lpstr>
      <vt:lpstr>What Kinds of Questions Does Clinical Research/Epidemiology Answer?  “Big 6”</vt:lpstr>
      <vt:lpstr>The Big 6 are a Subset of the Larger Universe of Questions</vt:lpstr>
      <vt:lpstr>What Do (Good) Practicing Epidemiologists Know? </vt:lpstr>
      <vt:lpstr>Distinctions Between the Disciplines</vt:lpstr>
      <vt:lpstr>Why Should Knowing This Material Matter to You?</vt:lpstr>
      <vt:lpstr>PowerPoint Presentation</vt:lpstr>
      <vt:lpstr>PowerPoint Presentation</vt:lpstr>
      <vt:lpstr>PowerPoint Presentation</vt:lpstr>
      <vt:lpstr>PowerPoint Presentation</vt:lpstr>
      <vt:lpstr>We look forward to working with everyone throughout the course on the journey towards performing epidemiologic/clinical research well.   </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Jeff Martin</cp:lastModifiedBy>
  <cp:revision>208</cp:revision>
  <cp:lastPrinted>2001-09-24T19:01:03Z</cp:lastPrinted>
  <dcterms:created xsi:type="dcterms:W3CDTF">1999-10-19T18:58:44Z</dcterms:created>
  <dcterms:modified xsi:type="dcterms:W3CDTF">2017-09-01T03:42:08Z</dcterms:modified>
</cp:coreProperties>
</file>