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3"/>
  </p:notesMasterIdLst>
  <p:sldIdLst>
    <p:sldId id="322" r:id="rId2"/>
    <p:sldId id="257" r:id="rId3"/>
    <p:sldId id="261" r:id="rId4"/>
    <p:sldId id="262" r:id="rId5"/>
    <p:sldId id="264" r:id="rId6"/>
    <p:sldId id="265" r:id="rId7"/>
    <p:sldId id="266" r:id="rId8"/>
    <p:sldId id="267" r:id="rId9"/>
    <p:sldId id="268" r:id="rId10"/>
    <p:sldId id="328" r:id="rId11"/>
    <p:sldId id="270" r:id="rId12"/>
    <p:sldId id="271" r:id="rId13"/>
    <p:sldId id="272" r:id="rId14"/>
    <p:sldId id="273" r:id="rId15"/>
    <p:sldId id="275" r:id="rId16"/>
    <p:sldId id="276" r:id="rId17"/>
    <p:sldId id="277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323" r:id="rId26"/>
    <p:sldId id="324" r:id="rId27"/>
    <p:sldId id="294" r:id="rId28"/>
    <p:sldId id="295" r:id="rId29"/>
    <p:sldId id="296" r:id="rId30"/>
    <p:sldId id="297" r:id="rId31"/>
    <p:sldId id="325" r:id="rId32"/>
    <p:sldId id="299" r:id="rId33"/>
    <p:sldId id="326" r:id="rId34"/>
    <p:sldId id="329" r:id="rId35"/>
    <p:sldId id="330" r:id="rId36"/>
    <p:sldId id="301" r:id="rId37"/>
    <p:sldId id="302" r:id="rId38"/>
    <p:sldId id="303" r:id="rId39"/>
    <p:sldId id="304" r:id="rId40"/>
    <p:sldId id="305" r:id="rId41"/>
    <p:sldId id="307" r:id="rId42"/>
    <p:sldId id="306" r:id="rId43"/>
    <p:sldId id="309" r:id="rId44"/>
    <p:sldId id="327" r:id="rId45"/>
    <p:sldId id="311" r:id="rId46"/>
    <p:sldId id="312" r:id="rId47"/>
    <p:sldId id="313" r:id="rId48"/>
    <p:sldId id="314" r:id="rId49"/>
    <p:sldId id="315" r:id="rId50"/>
    <p:sldId id="316" r:id="rId51"/>
    <p:sldId id="317" r:id="rId52"/>
  </p:sldIdLst>
  <p:sldSz cx="9144000" cy="6858000" type="screen4x3"/>
  <p:notesSz cx="7008813" cy="9294813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1pPr>
    <a:lvl2pPr marL="742950" indent="-28575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2pPr>
    <a:lvl3pPr marL="11430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3pPr>
    <a:lvl4pPr marL="16002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4pPr>
    <a:lvl5pPr marL="20574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57" autoAdjust="0"/>
    <p:restoredTop sz="80414" autoAdjust="0"/>
  </p:normalViewPr>
  <p:slideViewPr>
    <p:cSldViewPr>
      <p:cViewPr varScale="1">
        <p:scale>
          <a:sx n="86" d="100"/>
          <a:sy n="86" d="100"/>
        </p:scale>
        <p:origin x="1680" y="1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notesMaster" Target="notesMasters/notesMaster1.xml"/><Relationship Id="rId54" Type="http://schemas.openxmlformats.org/officeDocument/2006/relationships/presProps" Target="presProps.xml"/><Relationship Id="rId55" Type="http://schemas.openxmlformats.org/officeDocument/2006/relationships/viewProps" Target="viewProps.xml"/><Relationship Id="rId56" Type="http://schemas.openxmlformats.org/officeDocument/2006/relationships/theme" Target="theme/theme1.xml"/><Relationship Id="rId57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7008813" cy="9294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7008813" cy="9294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7008813" cy="9294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0" y="0"/>
            <a:ext cx="7008813" cy="9294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0" y="0"/>
            <a:ext cx="7008813" cy="9294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0" y="0"/>
            <a:ext cx="7008813" cy="9294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0" y="0"/>
            <a:ext cx="30591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3976688" y="0"/>
            <a:ext cx="3059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57" name="Rectangle 9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33475" y="687388"/>
            <a:ext cx="4679950" cy="3506787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sp>
      <p:sp>
        <p:nvSpPr>
          <p:cNvPr id="2058" name="Rectangle 10"/>
          <p:cNvSpPr>
            <a:spLocks noGrp="1" noChangeArrowheads="1"/>
          </p:cNvSpPr>
          <p:nvPr>
            <p:ph type="body"/>
          </p:nvPr>
        </p:nvSpPr>
        <p:spPr bwMode="auto">
          <a:xfrm>
            <a:off x="919163" y="4432300"/>
            <a:ext cx="5113337" cy="419258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0" y="8864600"/>
            <a:ext cx="30591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sldNum"/>
          </p:nvPr>
        </p:nvSpPr>
        <p:spPr bwMode="auto">
          <a:xfrm>
            <a:off x="3976688" y="8864600"/>
            <a:ext cx="3049587" cy="44767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cs typeface="Segoe UI" charset="0"/>
              </a:defRPr>
            </a:lvl1pPr>
          </a:lstStyle>
          <a:p>
            <a:pPr>
              <a:defRPr/>
            </a:pPr>
            <a:fld id="{C594414D-FC71-F440-920C-F161B3224D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7242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ＭＳ Ｐゴシック" charset="0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4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4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5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9761B776-C1A1-4341-AD1B-C9ACF6FEC6DA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24929" name="Text Box 1"/>
          <p:cNvSpPr txBox="1">
            <a:spLocks noChangeArrowheads="1"/>
          </p:cNvSpPr>
          <p:nvPr/>
        </p:nvSpPr>
        <p:spPr bwMode="auto">
          <a:xfrm>
            <a:off x="3976688" y="8864600"/>
            <a:ext cx="3059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C71D2397-4A41-FC46-BDB1-936A28728186}" type="slidenum">
              <a:rPr lang="en-US" sz="1200" smtClean="0">
                <a:latin typeface="Times New Roman" charset="0"/>
              </a:rPr>
              <a:pPr algn="r">
                <a:buClrTx/>
                <a:buFontTx/>
                <a:buNone/>
                <a:defRPr/>
              </a:pPr>
              <a:t>1</a:t>
            </a:fld>
            <a:endParaRPr lang="en-US" sz="1200" smtClean="0">
              <a:latin typeface="Times New Roman" charset="0"/>
            </a:endParaRPr>
          </a:p>
        </p:txBody>
      </p:sp>
      <p:sp>
        <p:nvSpPr>
          <p:cNvPr id="124930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5063" y="687388"/>
            <a:ext cx="4686300" cy="351472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4931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00831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676D2E4C-5DC9-3943-910A-5DCEF54B08C9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7168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7168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42045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8CBE977F-950C-FC48-B9B5-2ABEA9CDA00A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84993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84994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ts val="450"/>
              </a:spcBef>
              <a:buClrTx/>
              <a:buFontTx/>
              <a:buNone/>
              <a:defRPr/>
            </a:pPr>
            <a:endParaRPr lang="en-US" dirty="0" smtClean="0">
              <a:cs typeface="Microsoft YaHei" charset="0"/>
            </a:endParaRPr>
          </a:p>
        </p:txBody>
      </p:sp>
      <p:sp>
        <p:nvSpPr>
          <p:cNvPr id="84995" name="Text Box 3"/>
          <p:cNvSpPr txBox="1">
            <a:spLocks noChangeArrowheads="1"/>
          </p:cNvSpPr>
          <p:nvPr/>
        </p:nvSpPr>
        <p:spPr bwMode="auto">
          <a:xfrm>
            <a:off x="3976688" y="8864600"/>
            <a:ext cx="3059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6DC2AC34-1657-B24F-A47D-003C01AB40D5}" type="slidenum">
              <a:rPr lang="en-US" sz="1200" smtClean="0">
                <a:latin typeface="Times New Roman" charset="0"/>
              </a:rPr>
              <a:pPr algn="r">
                <a:buClrTx/>
                <a:buFontTx/>
                <a:buNone/>
                <a:defRPr/>
              </a:pPr>
              <a:t>11</a:t>
            </a:fld>
            <a:endParaRPr lang="en-US" sz="1200" smtClean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69897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BFAEBA71-B13C-5D44-ABD0-AD51A253BA44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86017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86018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91746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F011D2B4-96C7-4E4B-95EC-ABC48E3C89E5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8704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8704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20640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9BF05910-23BD-2C43-A48D-76743BF5B09E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88065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88066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62843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F369D208-480A-4142-A966-901655929DA0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90113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5063" y="687388"/>
            <a:ext cx="4678362" cy="350837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90114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14925" cy="4194175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438235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783F7EBA-5D0A-8B49-A9E7-A3D90339BE2C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91137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5063" y="687388"/>
            <a:ext cx="4678362" cy="350837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91138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14925" cy="4194175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780198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001D8974-145D-B246-8624-A3D42DDC7C09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9216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9216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553357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4998D1B1-4AD6-5E4E-803F-48B4BD366853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94209" name="Text Box 1"/>
          <p:cNvSpPr txBox="1">
            <a:spLocks noChangeArrowheads="1"/>
          </p:cNvSpPr>
          <p:nvPr/>
        </p:nvSpPr>
        <p:spPr bwMode="auto">
          <a:xfrm>
            <a:off x="3976688" y="8864600"/>
            <a:ext cx="3059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A6BD80C7-BC78-5548-8EDD-592074A9EB82}" type="slidenum">
              <a:rPr lang="en-US" sz="1200" smtClean="0">
                <a:latin typeface="Times New Roman" charset="0"/>
              </a:rPr>
              <a:pPr algn="r">
                <a:buClrTx/>
                <a:buFontTx/>
                <a:buNone/>
                <a:defRPr/>
              </a:pPr>
              <a:t>18</a:t>
            </a:fld>
            <a:endParaRPr lang="en-US" sz="1200" smtClean="0">
              <a:latin typeface="Times New Roman" charset="0"/>
            </a:endParaRPr>
          </a:p>
        </p:txBody>
      </p:sp>
      <p:sp>
        <p:nvSpPr>
          <p:cNvPr id="94210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94211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09852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C5338076-9500-9044-8420-6C7ADF458C47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95233" name="Text Box 1"/>
          <p:cNvSpPr txBox="1">
            <a:spLocks noChangeArrowheads="1"/>
          </p:cNvSpPr>
          <p:nvPr/>
        </p:nvSpPr>
        <p:spPr bwMode="auto">
          <a:xfrm>
            <a:off x="3976688" y="8864600"/>
            <a:ext cx="3059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E489F740-2892-C443-B826-3BDDD7D75FC7}" type="slidenum">
              <a:rPr lang="en-US" sz="1200" smtClean="0">
                <a:latin typeface="Times New Roman" charset="0"/>
              </a:rPr>
              <a:pPr algn="r">
                <a:buClrTx/>
                <a:buFontTx/>
                <a:buNone/>
                <a:defRPr/>
              </a:pPr>
              <a:t>19</a:t>
            </a:fld>
            <a:endParaRPr lang="en-US" sz="1200" smtClean="0">
              <a:latin typeface="Times New Roman" charset="0"/>
            </a:endParaRPr>
          </a:p>
        </p:txBody>
      </p:sp>
      <p:sp>
        <p:nvSpPr>
          <p:cNvPr id="95234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95235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05754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676D2E4C-5DC9-3943-910A-5DCEF54B08C9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7168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7168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673677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7A57E760-1BA4-F848-8A28-05D302A37342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96257" name="Text Box 1"/>
          <p:cNvSpPr txBox="1">
            <a:spLocks noChangeArrowheads="1"/>
          </p:cNvSpPr>
          <p:nvPr/>
        </p:nvSpPr>
        <p:spPr bwMode="auto">
          <a:xfrm>
            <a:off x="3976688" y="8864600"/>
            <a:ext cx="3059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A3D6802A-E1F7-E141-8101-07EFB8FED428}" type="slidenum">
              <a:rPr lang="en-US" sz="1200" smtClean="0">
                <a:latin typeface="Times New Roman" charset="0"/>
              </a:rPr>
              <a:pPr algn="r">
                <a:buClrTx/>
                <a:buFontTx/>
                <a:buNone/>
                <a:defRPr/>
              </a:pPr>
              <a:t>20</a:t>
            </a:fld>
            <a:endParaRPr lang="en-US" sz="1200" smtClean="0">
              <a:latin typeface="Times New Roman" charset="0"/>
            </a:endParaRPr>
          </a:p>
        </p:txBody>
      </p:sp>
      <p:sp>
        <p:nvSpPr>
          <p:cNvPr id="96258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9625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674380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46C4B0A8-0461-BB40-8270-1061388FAB81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9728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9728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566726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B5D3084D-6CD8-3F4A-91FC-FB3ED2AD15C8}" type="slidenum">
              <a:rPr lang="en-US"/>
              <a:pPr>
                <a:defRPr/>
              </a:pPr>
              <a:t>22</a:t>
            </a:fld>
            <a:endParaRPr lang="en-US"/>
          </a:p>
        </p:txBody>
      </p:sp>
      <p:sp>
        <p:nvSpPr>
          <p:cNvPr id="98305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98306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57392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11ECC3A4-F677-0A46-B214-453996CA4C71}" type="slidenum">
              <a:rPr lang="en-US"/>
              <a:pPr>
                <a:defRPr/>
              </a:pPr>
              <a:t>23</a:t>
            </a:fld>
            <a:endParaRPr lang="en-US"/>
          </a:p>
        </p:txBody>
      </p:sp>
      <p:sp>
        <p:nvSpPr>
          <p:cNvPr id="99329" name="Text Box 1"/>
          <p:cNvSpPr txBox="1">
            <a:spLocks noChangeArrowheads="1"/>
          </p:cNvSpPr>
          <p:nvPr/>
        </p:nvSpPr>
        <p:spPr bwMode="auto">
          <a:xfrm>
            <a:off x="3976688" y="8864600"/>
            <a:ext cx="3059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F39DD793-9BB5-7442-BFF0-E8FE93C70718}" type="slidenum">
              <a:rPr lang="en-US" sz="1200" smtClean="0">
                <a:latin typeface="Times New Roman" charset="0"/>
              </a:rPr>
              <a:pPr algn="r">
                <a:buClrTx/>
                <a:buFontTx/>
                <a:buNone/>
                <a:defRPr/>
              </a:pPr>
              <a:t>23</a:t>
            </a:fld>
            <a:endParaRPr lang="en-US" sz="1200" smtClean="0">
              <a:latin typeface="Times New Roman" charset="0"/>
            </a:endParaRPr>
          </a:p>
        </p:txBody>
      </p:sp>
      <p:sp>
        <p:nvSpPr>
          <p:cNvPr id="99330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99331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557000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066A020F-3B61-2349-AC75-76D6C3B21833}" type="slidenum">
              <a:rPr lang="en-US"/>
              <a:pPr>
                <a:defRPr/>
              </a:pPr>
              <a:t>24</a:t>
            </a:fld>
            <a:endParaRPr lang="en-US"/>
          </a:p>
        </p:txBody>
      </p:sp>
      <p:sp>
        <p:nvSpPr>
          <p:cNvPr id="100353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5063" y="687388"/>
            <a:ext cx="4678362" cy="350837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00354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14925" cy="4194175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102642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EB9943D0-61E5-E64F-B5C3-28858D83AE00}" type="slidenum">
              <a:rPr lang="en-US"/>
              <a:pPr>
                <a:defRPr/>
              </a:pPr>
              <a:t>26</a:t>
            </a:fld>
            <a:endParaRPr lang="en-US"/>
          </a:p>
        </p:txBody>
      </p:sp>
      <p:sp>
        <p:nvSpPr>
          <p:cNvPr id="7168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7168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423126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B8E469A8-1C24-1849-96FA-2207ECA1F6C6}" type="slidenum">
              <a:rPr lang="en-US"/>
              <a:pPr>
                <a:defRPr/>
              </a:pPr>
              <a:t>27</a:t>
            </a:fld>
            <a:endParaRPr lang="en-US"/>
          </a:p>
        </p:txBody>
      </p:sp>
      <p:sp>
        <p:nvSpPr>
          <p:cNvPr id="10956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48E0B58F-1D1B-264E-B7E8-95154E4EC4CD}" type="slidenum">
              <a:rPr lang="en-US" sz="1200" smtClean="0"/>
              <a:pPr algn="r">
                <a:buClrTx/>
                <a:buFontTx/>
                <a:buNone/>
                <a:defRPr/>
              </a:pPr>
              <a:t>27</a:t>
            </a:fld>
            <a:endParaRPr lang="en-US" sz="1200" smtClean="0"/>
          </a:p>
        </p:txBody>
      </p:sp>
      <p:sp>
        <p:nvSpPr>
          <p:cNvPr id="109570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09571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80540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BCA8F154-8976-B444-9D09-14880552ECAC}" type="slidenum">
              <a:rPr lang="en-US"/>
              <a:pPr>
                <a:defRPr/>
              </a:pPr>
              <a:t>28</a:t>
            </a:fld>
            <a:endParaRPr lang="en-US"/>
          </a:p>
        </p:txBody>
      </p:sp>
      <p:sp>
        <p:nvSpPr>
          <p:cNvPr id="110593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4DCBD6F2-7ED7-6E40-9198-870DC79973B7}" type="slidenum">
              <a:rPr lang="en-US" sz="1200" smtClean="0"/>
              <a:pPr algn="r">
                <a:buClrTx/>
                <a:buFontTx/>
                <a:buNone/>
                <a:defRPr/>
              </a:pPr>
              <a:t>28</a:t>
            </a:fld>
            <a:endParaRPr lang="en-US" sz="1200" smtClean="0"/>
          </a:p>
        </p:txBody>
      </p:sp>
      <p:sp>
        <p:nvSpPr>
          <p:cNvPr id="110594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0595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98375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059C0798-3EE7-AD4B-935E-BF6E3C803F4E}" type="slidenum">
              <a:rPr lang="en-US"/>
              <a:pPr>
                <a:defRPr/>
              </a:pPr>
              <a:t>29</a:t>
            </a:fld>
            <a:endParaRPr lang="en-US"/>
          </a:p>
        </p:txBody>
      </p:sp>
      <p:sp>
        <p:nvSpPr>
          <p:cNvPr id="11161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5C53D885-CA61-8945-92B4-DBC04110E193}" type="slidenum">
              <a:rPr lang="en-US" sz="1200" smtClean="0"/>
              <a:pPr algn="r">
                <a:buClrTx/>
                <a:buFontTx/>
                <a:buNone/>
                <a:defRPr/>
              </a:pPr>
              <a:t>29</a:t>
            </a:fld>
            <a:endParaRPr lang="en-US" sz="1200" smtClean="0"/>
          </a:p>
        </p:txBody>
      </p:sp>
      <p:sp>
        <p:nvSpPr>
          <p:cNvPr id="111618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161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23826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A9CEBD9E-BF52-3D4B-86F1-D9795E5FF655}" type="slidenum">
              <a:rPr lang="en-US"/>
              <a:pPr>
                <a:defRPr/>
              </a:pPr>
              <a:t>30</a:t>
            </a:fld>
            <a:endParaRPr lang="en-US"/>
          </a:p>
        </p:txBody>
      </p:sp>
      <p:sp>
        <p:nvSpPr>
          <p:cNvPr id="11264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08C5510E-6A62-4F47-97BA-8D29CCDB04A5}" type="slidenum">
              <a:rPr lang="en-US" sz="1200" smtClean="0"/>
              <a:pPr algn="r">
                <a:buClrTx/>
                <a:buFontTx/>
                <a:buNone/>
                <a:defRPr/>
              </a:pPr>
              <a:t>30</a:t>
            </a:fld>
            <a:endParaRPr lang="en-US" sz="1200" smtClean="0"/>
          </a:p>
        </p:txBody>
      </p:sp>
      <p:sp>
        <p:nvSpPr>
          <p:cNvPr id="112642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2643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097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AD7CD9D1-A811-8D4F-B451-72A5B5D830BC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3976688" y="8864600"/>
            <a:ext cx="3059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509E0883-03BD-364F-A325-2FF6D9F140FC}" type="slidenum">
              <a:rPr lang="en-US" sz="1200" smtClean="0">
                <a:latin typeface="Times New Roman" charset="0"/>
              </a:rPr>
              <a:pPr algn="r">
                <a:buClrTx/>
                <a:buFontTx/>
                <a:buNone/>
                <a:defRPr/>
              </a:pPr>
              <a:t>3</a:t>
            </a:fld>
            <a:endParaRPr lang="en-US" sz="1200" smtClean="0">
              <a:latin typeface="Times New Roman" charset="0"/>
            </a:endParaRPr>
          </a:p>
        </p:txBody>
      </p:sp>
      <p:sp>
        <p:nvSpPr>
          <p:cNvPr id="75778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5063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7577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228600" indent="-219075"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ts val="450"/>
              </a:spcBef>
              <a:buClrTx/>
              <a:buFontTx/>
              <a:buNone/>
              <a:defRPr/>
            </a:pPr>
            <a:r>
              <a:rPr lang="en-US" dirty="0" smtClean="0">
                <a:cs typeface="Microsoft YaHei" charset="0"/>
              </a:rPr>
              <a:t>For a common disease or one that manifests as a continuous trait, one might simply enroll a random series of families and look at the pattern of correlations in the disease between different types of relatives (e.g., sibling-sibling, parent-offspring, etc.).</a:t>
            </a:r>
          </a:p>
          <a:p>
            <a:pPr>
              <a:spcBef>
                <a:spcPts val="450"/>
              </a:spcBef>
              <a:buClrTx/>
              <a:buFontTx/>
              <a:buNone/>
              <a:defRPr/>
            </a:pPr>
            <a:endParaRPr lang="en-US" dirty="0" smtClean="0">
              <a:cs typeface="Microsoft YaHei" charset="0"/>
            </a:endParaRPr>
          </a:p>
          <a:p>
            <a:pPr>
              <a:spcBef>
                <a:spcPts val="450"/>
              </a:spcBef>
              <a:buClrTx/>
              <a:buFontTx/>
              <a:buNone/>
              <a:defRPr/>
            </a:pPr>
            <a:r>
              <a:rPr lang="en-US" dirty="0" smtClean="0">
                <a:cs typeface="Microsoft YaHei" charset="0"/>
              </a:rPr>
              <a:t>For a rare dichotomous disease, one would generally begin with the identification of </a:t>
            </a:r>
            <a:r>
              <a:rPr lang="en-US" dirty="0" err="1" smtClean="0">
                <a:cs typeface="Microsoft YaHei" charset="0"/>
              </a:rPr>
              <a:t>probands</a:t>
            </a:r>
            <a:r>
              <a:rPr lang="en-US" dirty="0" smtClean="0">
                <a:cs typeface="Microsoft YaHei" charset="0"/>
              </a:rPr>
              <a:t>, preferably in some population-based fashion, together with a comparable control series from the same population.</a:t>
            </a:r>
          </a:p>
          <a:p>
            <a:pPr>
              <a:spcBef>
                <a:spcPts val="450"/>
              </a:spcBef>
              <a:buClrTx/>
              <a:buFontTx/>
              <a:buNone/>
              <a:defRPr/>
            </a:pPr>
            <a:r>
              <a:rPr lang="en-US" dirty="0" smtClean="0">
                <a:cs typeface="Microsoft YaHei" charset="0"/>
              </a:rPr>
              <a:t>For each subject, one can then obtain a structured family history (i.e., to generate a pedigree), collecting disease and other (e.g., age, time at risk, etc.) information.</a:t>
            </a:r>
          </a:p>
          <a:p>
            <a:pPr>
              <a:spcBef>
                <a:spcPts val="450"/>
              </a:spcBef>
              <a:buClrTx/>
              <a:buFontTx/>
              <a:buNone/>
              <a:defRPr/>
            </a:pPr>
            <a:r>
              <a:rPr lang="en-US" dirty="0" smtClean="0">
                <a:cs typeface="Microsoft YaHei" charset="0"/>
              </a:rPr>
              <a:t>One could then consider two approaches to the analysis of such data.</a:t>
            </a:r>
          </a:p>
          <a:p>
            <a:pPr>
              <a:spcBef>
                <a:spcPts val="450"/>
              </a:spcBef>
              <a:buClrTx/>
              <a:buFontTx/>
              <a:buNone/>
              <a:defRPr/>
            </a:pPr>
            <a:endParaRPr lang="en-US" dirty="0" smtClean="0">
              <a:cs typeface="Microsoft Ya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143367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CDC1D90A-4CC8-614F-941E-AFD2B1C113EA}" type="slidenum">
              <a:rPr lang="en-US"/>
              <a:pPr>
                <a:defRPr/>
              </a:pPr>
              <a:t>31</a:t>
            </a:fld>
            <a:endParaRPr lang="en-US"/>
          </a:p>
        </p:txBody>
      </p:sp>
      <p:sp>
        <p:nvSpPr>
          <p:cNvPr id="11366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F531ADAE-EAEB-FD47-9F55-D1143C9A47E6}" type="slidenum">
              <a:rPr lang="en-US" sz="1200" smtClean="0"/>
              <a:pPr algn="r">
                <a:buClrTx/>
                <a:buFontTx/>
                <a:buNone/>
                <a:defRPr/>
              </a:pPr>
              <a:t>31</a:t>
            </a:fld>
            <a:endParaRPr lang="en-US" sz="1200" smtClean="0"/>
          </a:p>
        </p:txBody>
      </p:sp>
      <p:sp>
        <p:nvSpPr>
          <p:cNvPr id="113666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366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dirty="0" smtClean="0"/>
              <a:t>Population 1: p= 0.45+0.1 = 0.55</a:t>
            </a:r>
          </a:p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dirty="0" smtClean="0"/>
              <a:t>		q = 0.45</a:t>
            </a:r>
          </a:p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 smtClean="0"/>
          </a:p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dirty="0" err="1" smtClean="0"/>
              <a:t>Popln</a:t>
            </a:r>
            <a:r>
              <a:rPr lang="en-US" dirty="0" smtClean="0"/>
              <a:t> 2: p = 0.225+0.325 = 0.55</a:t>
            </a:r>
          </a:p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dirty="0" smtClean="0"/>
              <a:t>	q = 0.125+0.325 = 0.45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90671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422C1376-09B2-794B-BC78-6009342BEC95}" type="slidenum">
              <a:rPr lang="en-US"/>
              <a:pPr>
                <a:defRPr/>
              </a:pPr>
              <a:t>32</a:t>
            </a:fld>
            <a:endParaRPr lang="en-US"/>
          </a:p>
        </p:txBody>
      </p:sp>
      <p:sp>
        <p:nvSpPr>
          <p:cNvPr id="11468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E5575F09-76C9-374A-ADF0-447B8DB54E67}" type="slidenum">
              <a:rPr lang="en-US" sz="1200" smtClean="0"/>
              <a:pPr algn="r">
                <a:buClrTx/>
                <a:buFontTx/>
                <a:buNone/>
                <a:defRPr/>
              </a:pPr>
              <a:t>32</a:t>
            </a:fld>
            <a:endParaRPr lang="en-US" sz="1200" smtClean="0"/>
          </a:p>
        </p:txBody>
      </p:sp>
      <p:sp>
        <p:nvSpPr>
          <p:cNvPr id="114690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4691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55995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157068DA-69A7-884D-8D59-87B21F5CA2DA}" type="slidenum">
              <a:rPr lang="en-US"/>
              <a:pPr>
                <a:defRPr/>
              </a:pPr>
              <a:t>33</a:t>
            </a:fld>
            <a:endParaRPr lang="en-US"/>
          </a:p>
        </p:txBody>
      </p:sp>
      <p:sp>
        <p:nvSpPr>
          <p:cNvPr id="7168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7168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034311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90217FAC-250A-594B-A70A-375861ADF709}" type="slidenum">
              <a:rPr lang="en-US"/>
              <a:pPr>
                <a:defRPr/>
              </a:pPr>
              <a:t>34</a:t>
            </a:fld>
            <a:endParaRPr lang="en-US"/>
          </a:p>
        </p:txBody>
      </p:sp>
      <p:sp>
        <p:nvSpPr>
          <p:cNvPr id="11673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4D477216-D5FF-324B-9F5F-B36C9BA73AC3}" type="slidenum">
              <a:rPr lang="en-US" sz="1200" smtClean="0"/>
              <a:pPr algn="r">
                <a:buClrTx/>
                <a:buFontTx/>
                <a:buNone/>
                <a:defRPr/>
              </a:pPr>
              <a:t>34</a:t>
            </a:fld>
            <a:endParaRPr lang="en-US" sz="1200" smtClean="0"/>
          </a:p>
        </p:txBody>
      </p:sp>
      <p:sp>
        <p:nvSpPr>
          <p:cNvPr id="116738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673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614090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90217FAC-250A-594B-A70A-375861ADF709}" type="slidenum">
              <a:rPr lang="en-US"/>
              <a:pPr>
                <a:defRPr/>
              </a:pPr>
              <a:t>35</a:t>
            </a:fld>
            <a:endParaRPr lang="en-US"/>
          </a:p>
        </p:txBody>
      </p:sp>
      <p:sp>
        <p:nvSpPr>
          <p:cNvPr id="11673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4D477216-D5FF-324B-9F5F-B36C9BA73AC3}" type="slidenum">
              <a:rPr lang="en-US" sz="1200" smtClean="0"/>
              <a:pPr algn="r">
                <a:buClrTx/>
                <a:buFontTx/>
                <a:buNone/>
                <a:defRPr/>
              </a:pPr>
              <a:t>35</a:t>
            </a:fld>
            <a:endParaRPr lang="en-US" sz="1200" smtClean="0"/>
          </a:p>
        </p:txBody>
      </p:sp>
      <p:sp>
        <p:nvSpPr>
          <p:cNvPr id="116738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673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99829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90217FAC-250A-594B-A70A-375861ADF709}" type="slidenum">
              <a:rPr lang="en-US"/>
              <a:pPr>
                <a:defRPr/>
              </a:pPr>
              <a:t>36</a:t>
            </a:fld>
            <a:endParaRPr lang="en-US"/>
          </a:p>
        </p:txBody>
      </p:sp>
      <p:sp>
        <p:nvSpPr>
          <p:cNvPr id="11673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4D477216-D5FF-324B-9F5F-B36C9BA73AC3}" type="slidenum">
              <a:rPr lang="en-US" sz="1200" smtClean="0"/>
              <a:pPr algn="r">
                <a:buClrTx/>
                <a:buFontTx/>
                <a:buNone/>
                <a:defRPr/>
              </a:pPr>
              <a:t>36</a:t>
            </a:fld>
            <a:endParaRPr lang="en-US" sz="1200" smtClean="0"/>
          </a:p>
        </p:txBody>
      </p:sp>
      <p:sp>
        <p:nvSpPr>
          <p:cNvPr id="116738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673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36477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34604BBC-99C3-B943-9B8C-711D16AD7D53}" type="slidenum">
              <a:rPr lang="en-US"/>
              <a:pPr>
                <a:defRPr/>
              </a:pPr>
              <a:t>37</a:t>
            </a:fld>
            <a:endParaRPr lang="en-US"/>
          </a:p>
        </p:txBody>
      </p:sp>
      <p:sp>
        <p:nvSpPr>
          <p:cNvPr id="11776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CD221226-7AED-E34A-9AC1-46ADA0C7A984}" type="slidenum">
              <a:rPr lang="en-US" sz="1200" smtClean="0"/>
              <a:pPr algn="r">
                <a:buClrTx/>
                <a:buFontTx/>
                <a:buNone/>
                <a:defRPr/>
              </a:pPr>
              <a:t>37</a:t>
            </a:fld>
            <a:endParaRPr lang="en-US" sz="1200" smtClean="0"/>
          </a:p>
        </p:txBody>
      </p:sp>
      <p:sp>
        <p:nvSpPr>
          <p:cNvPr id="117762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7763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65564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CBA1DBEE-9291-DF47-9ECC-BC501D63EF86}" type="slidenum">
              <a:rPr lang="en-US"/>
              <a:pPr>
                <a:defRPr/>
              </a:pPr>
              <a:t>38</a:t>
            </a:fld>
            <a:endParaRPr lang="en-US"/>
          </a:p>
        </p:txBody>
      </p:sp>
      <p:sp>
        <p:nvSpPr>
          <p:cNvPr id="11878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C9EAE534-0CCB-2345-8BF7-8A7C088359EC}" type="slidenum">
              <a:rPr lang="en-US" sz="1200" smtClean="0"/>
              <a:pPr algn="r">
                <a:buClrTx/>
                <a:buFontTx/>
                <a:buNone/>
                <a:defRPr/>
              </a:pPr>
              <a:t>38</a:t>
            </a:fld>
            <a:endParaRPr lang="en-US" sz="1200" smtClean="0"/>
          </a:p>
        </p:txBody>
      </p:sp>
      <p:sp>
        <p:nvSpPr>
          <p:cNvPr id="118786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878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08429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73C5139C-D28F-6940-B40E-4811F66F317A}" type="slidenum">
              <a:rPr lang="en-US"/>
              <a:pPr>
                <a:defRPr/>
              </a:pPr>
              <a:t>39</a:t>
            </a:fld>
            <a:endParaRPr lang="en-US"/>
          </a:p>
        </p:txBody>
      </p:sp>
      <p:sp>
        <p:nvSpPr>
          <p:cNvPr id="11980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E783F4C4-2F2F-4C4F-8C8F-E3A88814C0A8}" type="slidenum">
              <a:rPr lang="en-US" sz="1200" smtClean="0"/>
              <a:pPr algn="r">
                <a:buClrTx/>
                <a:buFontTx/>
                <a:buNone/>
                <a:defRPr/>
              </a:pPr>
              <a:t>39</a:t>
            </a:fld>
            <a:endParaRPr lang="en-US" sz="1200" smtClean="0"/>
          </a:p>
        </p:txBody>
      </p:sp>
      <p:sp>
        <p:nvSpPr>
          <p:cNvPr id="119810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9811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33081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E0253ABE-30A9-4848-9365-9C462FB6BDA3}" type="slidenum">
              <a:rPr lang="en-US"/>
              <a:pPr>
                <a:defRPr/>
              </a:pPr>
              <a:t>40</a:t>
            </a:fld>
            <a:endParaRPr lang="en-US"/>
          </a:p>
        </p:txBody>
      </p:sp>
      <p:sp>
        <p:nvSpPr>
          <p:cNvPr id="120833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7FD40FC0-221D-F54E-A807-1EA0DEED24CF}" type="slidenum">
              <a:rPr lang="en-US" sz="1200" smtClean="0"/>
              <a:pPr algn="r">
                <a:buClrTx/>
                <a:buFontTx/>
                <a:buNone/>
                <a:defRPr/>
              </a:pPr>
              <a:t>40</a:t>
            </a:fld>
            <a:endParaRPr lang="en-US" sz="1200" smtClean="0"/>
          </a:p>
        </p:txBody>
      </p:sp>
      <p:sp>
        <p:nvSpPr>
          <p:cNvPr id="120834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0835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29344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5739506C-124E-4545-9B6B-FFEAF87B02FF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7680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5063" y="687388"/>
            <a:ext cx="4678362" cy="350837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7680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14925" cy="4194175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620350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1A35D251-D613-3B43-878A-622E2D5FC5D9}" type="slidenum">
              <a:rPr lang="en-US"/>
              <a:pPr>
                <a:defRPr/>
              </a:pPr>
              <a:t>41</a:t>
            </a:fld>
            <a:endParaRPr lang="en-US"/>
          </a:p>
        </p:txBody>
      </p:sp>
      <p:sp>
        <p:nvSpPr>
          <p:cNvPr id="12288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9F6B263F-545A-334B-85FD-9C1A1B0AD5D6}" type="slidenum">
              <a:rPr lang="en-US" sz="1200" smtClean="0"/>
              <a:pPr algn="r">
                <a:buClrTx/>
                <a:buFontTx/>
                <a:buNone/>
                <a:defRPr/>
              </a:pPr>
              <a:t>41</a:t>
            </a:fld>
            <a:endParaRPr lang="en-US" sz="1200" smtClean="0"/>
          </a:p>
        </p:txBody>
      </p:sp>
      <p:sp>
        <p:nvSpPr>
          <p:cNvPr id="122882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2883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495330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4DD212CC-2C54-E94B-91A2-763D1985F25E}" type="slidenum">
              <a:rPr lang="en-US"/>
              <a:pPr>
                <a:defRPr/>
              </a:pPr>
              <a:t>42</a:t>
            </a:fld>
            <a:endParaRPr lang="en-US"/>
          </a:p>
        </p:txBody>
      </p:sp>
      <p:sp>
        <p:nvSpPr>
          <p:cNvPr id="12185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50DFA79E-5A08-284F-ABEE-7B85C5CCD2D7}" type="slidenum">
              <a:rPr lang="en-US" sz="1200" smtClean="0"/>
              <a:pPr algn="r">
                <a:buClrTx/>
                <a:buFontTx/>
                <a:buNone/>
                <a:defRPr/>
              </a:pPr>
              <a:t>42</a:t>
            </a:fld>
            <a:endParaRPr lang="en-US" sz="1200" smtClean="0"/>
          </a:p>
        </p:txBody>
      </p:sp>
      <p:sp>
        <p:nvSpPr>
          <p:cNvPr id="121858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185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49921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EE04E476-7B18-8C42-9AB9-72294C4AB76C}" type="slidenum">
              <a:rPr lang="en-US"/>
              <a:pPr>
                <a:defRPr/>
              </a:pPr>
              <a:t>43</a:t>
            </a:fld>
            <a:endParaRPr lang="en-US"/>
          </a:p>
        </p:txBody>
      </p:sp>
      <p:sp>
        <p:nvSpPr>
          <p:cNvPr id="12492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2F2D0A91-4DBF-C14A-9026-B61D0AFAB0CE}" type="slidenum">
              <a:rPr lang="en-US" sz="1200" smtClean="0"/>
              <a:pPr algn="r">
                <a:buClrTx/>
                <a:buFontTx/>
                <a:buNone/>
                <a:defRPr/>
              </a:pPr>
              <a:t>43</a:t>
            </a:fld>
            <a:endParaRPr lang="en-US" sz="1200" smtClean="0"/>
          </a:p>
        </p:txBody>
      </p:sp>
      <p:sp>
        <p:nvSpPr>
          <p:cNvPr id="124930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4931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9995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E4FC262C-A014-334E-9B5A-2F71FA9BED8E}" type="slidenum">
              <a:rPr lang="en-US"/>
              <a:pPr>
                <a:defRPr/>
              </a:pPr>
              <a:t>44</a:t>
            </a:fld>
            <a:endParaRPr lang="en-US"/>
          </a:p>
        </p:txBody>
      </p:sp>
      <p:sp>
        <p:nvSpPr>
          <p:cNvPr id="7168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7168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2228468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C4219F13-F5B6-0849-A71B-9B86FDB56F1B}" type="slidenum">
              <a:rPr lang="en-US"/>
              <a:pPr>
                <a:defRPr/>
              </a:pPr>
              <a:t>45</a:t>
            </a:fld>
            <a:endParaRPr lang="en-US"/>
          </a:p>
        </p:txBody>
      </p:sp>
      <p:sp>
        <p:nvSpPr>
          <p:cNvPr id="12697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941AD5F1-AFAF-4840-8928-648EB9E82961}" type="slidenum">
              <a:rPr lang="en-US" sz="1200" smtClean="0"/>
              <a:pPr algn="r">
                <a:buClrTx/>
                <a:buFontTx/>
                <a:buNone/>
                <a:defRPr/>
              </a:pPr>
              <a:t>45</a:t>
            </a:fld>
            <a:endParaRPr lang="en-US" sz="1200" smtClean="0"/>
          </a:p>
        </p:txBody>
      </p:sp>
      <p:sp>
        <p:nvSpPr>
          <p:cNvPr id="126978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697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649488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235E1589-C1CC-FC44-8D7E-0722F89DF4DA}" type="slidenum">
              <a:rPr lang="en-US"/>
              <a:pPr>
                <a:defRPr/>
              </a:pPr>
              <a:t>46</a:t>
            </a:fld>
            <a:endParaRPr lang="en-US"/>
          </a:p>
        </p:txBody>
      </p:sp>
      <p:sp>
        <p:nvSpPr>
          <p:cNvPr id="12800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0A1A4E0A-B97C-904D-8B27-37F4A1D32E8F}" type="slidenum">
              <a:rPr lang="en-US" sz="1200" smtClean="0"/>
              <a:pPr algn="r">
                <a:buClrTx/>
                <a:buFontTx/>
                <a:buNone/>
                <a:defRPr/>
              </a:pPr>
              <a:t>46</a:t>
            </a:fld>
            <a:endParaRPr lang="en-US" sz="1200" smtClean="0"/>
          </a:p>
        </p:txBody>
      </p:sp>
      <p:sp>
        <p:nvSpPr>
          <p:cNvPr id="128002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8003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85273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ABD24F20-D241-4946-9CFF-8F42A7FD3539}" type="slidenum">
              <a:rPr lang="en-US"/>
              <a:pPr>
                <a:defRPr/>
              </a:pPr>
              <a:t>47</a:t>
            </a:fld>
            <a:endParaRPr lang="en-US"/>
          </a:p>
        </p:txBody>
      </p:sp>
      <p:sp>
        <p:nvSpPr>
          <p:cNvPr id="12902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07094553-75F3-9C4B-A8A6-C6B0DC9C6C2B}" type="slidenum">
              <a:rPr lang="en-US" sz="1200" smtClean="0"/>
              <a:pPr algn="r">
                <a:buClrTx/>
                <a:buFontTx/>
                <a:buNone/>
                <a:defRPr/>
              </a:pPr>
              <a:t>47</a:t>
            </a:fld>
            <a:endParaRPr lang="en-US" sz="1200" smtClean="0"/>
          </a:p>
        </p:txBody>
      </p:sp>
      <p:sp>
        <p:nvSpPr>
          <p:cNvPr id="129026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902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7517785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EEDCFAFA-56C7-074A-9E46-BBE49F2B3118}" type="slidenum">
              <a:rPr lang="en-US"/>
              <a:pPr>
                <a:defRPr/>
              </a:pPr>
              <a:t>48</a:t>
            </a:fld>
            <a:endParaRPr lang="en-US"/>
          </a:p>
        </p:txBody>
      </p:sp>
      <p:sp>
        <p:nvSpPr>
          <p:cNvPr id="13004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D2B653EA-AD21-444F-8FB7-03F817FEDA27}" type="slidenum">
              <a:rPr lang="en-US" sz="1200" smtClean="0"/>
              <a:pPr algn="r">
                <a:buClrTx/>
                <a:buFontTx/>
                <a:buNone/>
                <a:defRPr/>
              </a:pPr>
              <a:t>48</a:t>
            </a:fld>
            <a:endParaRPr lang="en-US" sz="1200" smtClean="0"/>
          </a:p>
        </p:txBody>
      </p:sp>
      <p:sp>
        <p:nvSpPr>
          <p:cNvPr id="130050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30051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02606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76F8E8F5-B64B-DA4D-A921-336EB51581A0}" type="slidenum">
              <a:rPr lang="en-US"/>
              <a:pPr>
                <a:defRPr/>
              </a:pPr>
              <a:t>49</a:t>
            </a:fld>
            <a:endParaRPr lang="en-US"/>
          </a:p>
        </p:txBody>
      </p:sp>
      <p:sp>
        <p:nvSpPr>
          <p:cNvPr id="131073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F3B34369-F3FF-0C47-8F9D-0176DBEA5EA8}" type="slidenum">
              <a:rPr lang="en-US" sz="1200" smtClean="0"/>
              <a:pPr algn="r">
                <a:buClrTx/>
                <a:buFontTx/>
                <a:buNone/>
                <a:defRPr/>
              </a:pPr>
              <a:t>49</a:t>
            </a:fld>
            <a:endParaRPr lang="en-US" sz="1200" smtClean="0"/>
          </a:p>
        </p:txBody>
      </p:sp>
      <p:sp>
        <p:nvSpPr>
          <p:cNvPr id="131074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31075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646565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CDFE3E98-07CA-5946-8781-93C6B917AFC6}" type="slidenum">
              <a:rPr lang="en-US"/>
              <a:pPr>
                <a:defRPr/>
              </a:pPr>
              <a:t>50</a:t>
            </a:fld>
            <a:endParaRPr lang="en-US"/>
          </a:p>
        </p:txBody>
      </p:sp>
      <p:sp>
        <p:nvSpPr>
          <p:cNvPr id="13209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2499E0A8-B8DD-DA44-9CA5-820DF97FC00D}" type="slidenum">
              <a:rPr lang="en-US" sz="1200" smtClean="0"/>
              <a:pPr algn="r">
                <a:buClrTx/>
                <a:buFontTx/>
                <a:buNone/>
                <a:defRPr/>
              </a:pPr>
              <a:t>50</a:t>
            </a:fld>
            <a:endParaRPr lang="en-US" sz="1200" smtClean="0"/>
          </a:p>
        </p:txBody>
      </p:sp>
      <p:sp>
        <p:nvSpPr>
          <p:cNvPr id="132098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3209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0572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F08F4150-14AC-D14C-B1E4-B3497EB5A2D1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78849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5063" y="687388"/>
            <a:ext cx="4678362" cy="350837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78850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14925" cy="4194175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8779004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CBC09D1A-841E-A445-B4AC-0D1A0EBF00DB}" type="slidenum">
              <a:rPr lang="en-US"/>
              <a:pPr>
                <a:defRPr/>
              </a:pPr>
              <a:t>51</a:t>
            </a:fld>
            <a:endParaRPr lang="en-US"/>
          </a:p>
        </p:txBody>
      </p:sp>
      <p:sp>
        <p:nvSpPr>
          <p:cNvPr id="13312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EE732E9D-D263-7747-9E0B-2DFCB9CFF32E}" type="slidenum">
              <a:rPr lang="en-US" sz="1200" smtClean="0"/>
              <a:pPr algn="r">
                <a:buClrTx/>
                <a:buFontTx/>
                <a:buNone/>
                <a:defRPr/>
              </a:pPr>
              <a:t>51</a:t>
            </a:fld>
            <a:endParaRPr lang="en-US" sz="1200" smtClean="0"/>
          </a:p>
        </p:txBody>
      </p:sp>
      <p:sp>
        <p:nvSpPr>
          <p:cNvPr id="133122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33123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1356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0992EEC7-35D8-EB40-B912-45BAEED25E92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79873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79874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31363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DCB11FD4-230A-A048-B697-4F05512BB34A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80897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80898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67206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8E122260-C1B9-954A-946D-A58AA1A1BDA6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8192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8192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75380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713A0A3A-8359-4347-8B60-8EE23F9978C7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82945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1888" y="687388"/>
            <a:ext cx="4595812" cy="344805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82946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65625"/>
            <a:ext cx="5029200" cy="4137025"/>
          </a:xfrm>
          <a:ln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49646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7F8141-BFB9-F745-A6A9-4668EB702A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542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3924F1-8529-C641-965E-D9E0CD2BE8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68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3050" y="274638"/>
            <a:ext cx="2054225" cy="584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3450" cy="5842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C050F3-F096-AF45-87A1-F99C3E6B18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410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7512D-820C-8443-BA43-E3ABDCD328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3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2CB0E8-220C-F041-B02E-611268711C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84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3838" cy="451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600200"/>
            <a:ext cx="4033837" cy="451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23B156-AC27-D245-843C-F5DBACA451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854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FD3DB5-A8B0-204D-A997-06D30EF9A9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909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3DBDF-6B0F-2047-A520-9FB86DD5D0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145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715115-066B-504B-83D1-931CB52A97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660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ACD4E2-0D91-9848-B94C-78390E2F16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877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8EC556-6876-7240-AC27-46A8BF178E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114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0075" cy="113347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0075" cy="45164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4075" cy="4667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cs typeface="Microsoft YaHei" charset="0"/>
              </a:defRPr>
            </a:lvl1pPr>
          </a:lstStyle>
          <a:p>
            <a:pPr>
              <a:defRPr/>
            </a:pPr>
            <a:fld id="{F8FFDD72-F380-7C4E-A600-CB59B35AEC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5pPr>
      <a:lvl6pPr marL="25146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6pPr>
      <a:lvl7pPr marL="29718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7pPr>
      <a:lvl8pPr marL="34290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8pPr>
      <a:lvl9pPr marL="38862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9966CC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9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0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9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0.xml"/><Relationship Id="rId3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0" y="204788"/>
            <a:ext cx="9372600" cy="118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3600" b="1" dirty="0" smtClean="0"/>
              <a:t>Epidemiology 217</a:t>
            </a:r>
            <a:br>
              <a:rPr lang="en-US" sz="3600" b="1" dirty="0" smtClean="0"/>
            </a:br>
            <a:r>
              <a:rPr lang="en-US" sz="3600" b="1" dirty="0" smtClean="0"/>
              <a:t>Lecture #2: Population Genetics</a:t>
            </a:r>
          </a:p>
        </p:txBody>
      </p:sp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1598613" y="11430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pic>
        <p:nvPicPr>
          <p:cNvPr id="6553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3013" y="1463675"/>
            <a:ext cx="6746875" cy="528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352800" y="457200"/>
            <a:ext cx="1951038" cy="709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4000" b="1" dirty="0">
                <a:solidFill>
                  <a:srgbClr val="000000"/>
                </a:solidFill>
                <a:cs typeface="Microsoft YaHei" charset="0"/>
              </a:rPr>
              <a:t>Outline</a:t>
            </a: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822325" y="1524000"/>
            <a:ext cx="7954963" cy="4403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marL="741363" indent="-284163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SzPct val="45000"/>
              <a:defRPr/>
            </a:pPr>
            <a:r>
              <a:rPr lang="en-US" sz="2800" dirty="0" smtClean="0"/>
              <a:t>Several methods to answer the question: Is the trait genetic? [Austin Ch. 2]</a:t>
            </a:r>
          </a:p>
          <a:p>
            <a:pPr marL="457200" lvl="1" indent="0">
              <a:defRPr/>
            </a:pPr>
            <a:r>
              <a:rPr lang="en-US" sz="2800" dirty="0" smtClean="0"/>
              <a:t>1. </a:t>
            </a:r>
            <a:r>
              <a:rPr lang="en-US" sz="2800" dirty="0" smtClean="0">
                <a:solidFill>
                  <a:schemeClr val="tx1"/>
                </a:solidFill>
              </a:rPr>
              <a:t>Familial Aggregation and recurrence risks</a:t>
            </a:r>
          </a:p>
          <a:p>
            <a:pPr marL="457200" lvl="1" indent="0">
              <a:defRPr/>
            </a:pPr>
            <a:r>
              <a:rPr lang="en-US" sz="2800" dirty="0" smtClean="0"/>
              <a:t>2. </a:t>
            </a:r>
            <a:r>
              <a:rPr lang="en-US" sz="2800" dirty="0" smtClean="0">
                <a:solidFill>
                  <a:srgbClr val="FF0000"/>
                </a:solidFill>
              </a:rPr>
              <a:t>Heritability</a:t>
            </a:r>
          </a:p>
          <a:p>
            <a:pPr>
              <a:buSzPct val="45000"/>
              <a:defRPr/>
            </a:pPr>
            <a:endParaRPr lang="en-US" sz="2800" dirty="0" smtClean="0"/>
          </a:p>
          <a:p>
            <a:pPr>
              <a:buSzPct val="45000"/>
              <a:defRPr/>
            </a:pPr>
            <a:r>
              <a:rPr lang="en-US" sz="2800" dirty="0" smtClean="0"/>
              <a:t>Genetic concepts [Austin Ch. 3]</a:t>
            </a:r>
          </a:p>
          <a:p>
            <a:pPr marL="457200" lvl="1" indent="0">
              <a:defRPr/>
            </a:pPr>
            <a:r>
              <a:rPr lang="en-US" sz="2800" dirty="0" smtClean="0"/>
              <a:t>3. Allele Frequency Estimation</a:t>
            </a:r>
          </a:p>
          <a:p>
            <a:pPr marL="457200" lvl="1" indent="0">
              <a:defRPr/>
            </a:pPr>
            <a:r>
              <a:rPr lang="en-US" sz="2800" dirty="0" smtClean="0"/>
              <a:t>4. </a:t>
            </a:r>
            <a:r>
              <a:rPr lang="en-US" sz="2800" dirty="0"/>
              <a:t>. Mendel’s laws &amp; Hardy-Weinberg equilibrium (HWE)</a:t>
            </a:r>
          </a:p>
          <a:p>
            <a:pPr marL="457200" lvl="1" indent="0">
              <a:defRPr/>
            </a:pPr>
            <a:r>
              <a:rPr lang="en-US" sz="2800" dirty="0" smtClean="0"/>
              <a:t>5. Population Substructure/Stratification</a:t>
            </a:r>
          </a:p>
        </p:txBody>
      </p:sp>
    </p:spTree>
    <p:extLst>
      <p:ext uri="{BB962C8B-B14F-4D97-AF65-F5344CB8AC3E}">
        <p14:creationId xmlns:p14="http://schemas.microsoft.com/office/powerpoint/2010/main" val="12723746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dirty="0" smtClean="0"/>
              <a:t>2. Heritability Analysis</a:t>
            </a:r>
          </a:p>
        </p:txBody>
      </p:sp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457200" y="1708150"/>
            <a:ext cx="8229600" cy="490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334963" indent="-333375"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marL="1076325" indent="-617538"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marL="458788" indent="-457200">
              <a:spcBef>
                <a:spcPts val="800"/>
              </a:spcBef>
              <a:buClrTx/>
              <a:buFont typeface="Arial"/>
              <a:buChar char="•"/>
              <a:defRPr/>
            </a:pPr>
            <a:r>
              <a:rPr lang="en-US" sz="2800" dirty="0" smtClean="0"/>
              <a:t>Evaluates the genetic contribution to a trait in terms of variance explained.</a:t>
            </a:r>
          </a:p>
          <a:p>
            <a:pPr marL="458788" indent="-457200">
              <a:spcBef>
                <a:spcPts val="800"/>
              </a:spcBef>
              <a:buClrTx/>
              <a:buFont typeface="Arial"/>
              <a:buChar char="•"/>
              <a:defRPr/>
            </a:pPr>
            <a:endParaRPr lang="en-US" sz="2800" dirty="0" smtClean="0"/>
          </a:p>
          <a:p>
            <a:pPr marL="458788" indent="-457200">
              <a:spcBef>
                <a:spcPts val="800"/>
              </a:spcBef>
              <a:buClrTx/>
              <a:buFont typeface="Arial"/>
              <a:buChar char="•"/>
              <a:defRPr/>
            </a:pPr>
            <a:r>
              <a:rPr lang="en-US" sz="2800" dirty="0" smtClean="0"/>
              <a:t>Phenotype = Mean + Genetics + Environment</a:t>
            </a:r>
          </a:p>
          <a:p>
            <a:pPr>
              <a:spcBef>
                <a:spcPts val="800"/>
              </a:spcBef>
              <a:buClrTx/>
              <a:buFontTx/>
              <a:buNone/>
              <a:defRPr/>
            </a:pPr>
            <a:r>
              <a:rPr lang="en-US" sz="2800" dirty="0" smtClean="0"/>
              <a:t>                 P</a:t>
            </a:r>
            <a:r>
              <a:rPr lang="en-US" sz="2800" dirty="0"/>
              <a:t> </a:t>
            </a:r>
            <a:r>
              <a:rPr lang="en-US" sz="2800" dirty="0" smtClean="0"/>
              <a:t>= </a:t>
            </a:r>
            <a:r>
              <a:rPr lang="en-US" sz="2800" dirty="0" smtClean="0">
                <a:cs typeface="Arial" charset="0"/>
              </a:rPr>
              <a:t>µ</a:t>
            </a:r>
            <a:r>
              <a:rPr lang="en-US" sz="2800" dirty="0" smtClean="0"/>
              <a:t> + G + E</a:t>
            </a:r>
          </a:p>
          <a:p>
            <a:pPr marL="458788" indent="-457200">
              <a:spcBef>
                <a:spcPts val="800"/>
              </a:spcBef>
              <a:buClrTx/>
              <a:buFont typeface="Arial"/>
              <a:buChar char="•"/>
              <a:defRPr/>
            </a:pPr>
            <a:r>
              <a:rPr lang="en-US" sz="2800" dirty="0" smtClean="0"/>
              <a:t>Overall variation in Phenotype P</a:t>
            </a:r>
          </a:p>
          <a:p>
            <a:pPr marL="1588" indent="0">
              <a:spcBef>
                <a:spcPts val="800"/>
              </a:spcBef>
              <a:buClrTx/>
              <a:defRPr/>
            </a:pPr>
            <a:r>
              <a:rPr lang="en-US" sz="2800" dirty="0"/>
              <a:t>	</a:t>
            </a:r>
            <a:r>
              <a:rPr lang="en-US" sz="2800" dirty="0" smtClean="0"/>
              <a:t>		</a:t>
            </a:r>
            <a:r>
              <a:rPr lang="en-US" sz="2800" dirty="0" err="1" smtClean="0"/>
              <a:t>Var</a:t>
            </a:r>
            <a:r>
              <a:rPr lang="en-US" sz="2800" dirty="0" smtClean="0"/>
              <a:t>(P) = </a:t>
            </a:r>
            <a:r>
              <a:rPr lang="en-US" sz="2800" dirty="0" smtClean="0">
                <a:cs typeface="Arial" charset="0"/>
              </a:rPr>
              <a:t>σ</a:t>
            </a:r>
            <a:r>
              <a:rPr lang="en-US" sz="2800" baseline="33000" dirty="0" smtClean="0">
                <a:cs typeface="Arial" charset="0"/>
              </a:rPr>
              <a:t>2</a:t>
            </a:r>
            <a:r>
              <a:rPr lang="en-US" sz="2800" baseline="-33000" dirty="0" smtClean="0">
                <a:cs typeface="Arial" charset="0"/>
              </a:rPr>
              <a:t>P</a:t>
            </a:r>
            <a:r>
              <a:rPr lang="en-US" sz="2800" dirty="0" smtClean="0"/>
              <a:t> = </a:t>
            </a:r>
            <a:r>
              <a:rPr lang="en-US" sz="2800" dirty="0" smtClean="0">
                <a:cs typeface="Arial" charset="0"/>
              </a:rPr>
              <a:t>σ</a:t>
            </a:r>
            <a:r>
              <a:rPr lang="en-US" sz="2800" baseline="33000" dirty="0" smtClean="0">
                <a:cs typeface="Arial" charset="0"/>
              </a:rPr>
              <a:t>2</a:t>
            </a:r>
            <a:r>
              <a:rPr lang="en-US" sz="2800" baseline="-33000" dirty="0" smtClean="0">
                <a:cs typeface="Arial" charset="0"/>
              </a:rPr>
              <a:t>G</a:t>
            </a:r>
            <a:r>
              <a:rPr lang="en-US" sz="2800" dirty="0" smtClean="0"/>
              <a:t> + </a:t>
            </a:r>
            <a:r>
              <a:rPr lang="en-US" sz="2800" dirty="0" smtClean="0">
                <a:cs typeface="Arial" charset="0"/>
              </a:rPr>
              <a:t>σ</a:t>
            </a:r>
            <a:r>
              <a:rPr lang="en-US" sz="2800" baseline="33000" dirty="0" smtClean="0">
                <a:cs typeface="Arial" charset="0"/>
              </a:rPr>
              <a:t>2</a:t>
            </a:r>
            <a:r>
              <a:rPr lang="en-US" sz="2800" baseline="-33000" dirty="0" smtClean="0">
                <a:cs typeface="Arial" charset="0"/>
              </a:rPr>
              <a:t>E</a:t>
            </a:r>
          </a:p>
          <a:p>
            <a:pPr lvl="1">
              <a:spcBef>
                <a:spcPts val="700"/>
              </a:spcBef>
              <a:buClrTx/>
              <a:buFontTx/>
              <a:buNone/>
              <a:defRPr/>
            </a:pPr>
            <a:r>
              <a:rPr lang="en-US" sz="2800" dirty="0" smtClean="0"/>
              <a:t>		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smtClean="0"/>
              <a:t>Broad Sense Heritability</a:t>
            </a:r>
          </a:p>
        </p:txBody>
      </p:sp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381000" y="1676400"/>
            <a:ext cx="8229600" cy="7100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marL="457200" indent="-457200">
              <a:spcBef>
                <a:spcPts val="800"/>
              </a:spcBef>
              <a:buFont typeface="Arial"/>
              <a:buChar char="•"/>
              <a:defRPr/>
            </a:pPr>
            <a:r>
              <a:rPr lang="en-US" sz="2800" dirty="0" smtClean="0"/>
              <a:t>Proportion of the overall phenotypic variance attributable to genetic influences</a:t>
            </a:r>
          </a:p>
          <a:p>
            <a:pPr>
              <a:spcBef>
                <a:spcPts val="800"/>
              </a:spcBef>
              <a:defRPr/>
            </a:pPr>
            <a:r>
              <a:rPr lang="en-US" sz="2800" dirty="0" smtClean="0"/>
              <a:t>		</a:t>
            </a:r>
          </a:p>
          <a:p>
            <a:pPr>
              <a:spcBef>
                <a:spcPts val="800"/>
              </a:spcBef>
              <a:defRPr/>
            </a:pPr>
            <a:r>
              <a:rPr lang="en-US" sz="2800" dirty="0" smtClean="0"/>
              <a:t>					H</a:t>
            </a:r>
            <a:r>
              <a:rPr lang="en-US" sz="2800" baseline="33000" dirty="0" smtClean="0"/>
              <a:t>2</a:t>
            </a:r>
            <a:r>
              <a:rPr lang="en-US" sz="2800" dirty="0" smtClean="0"/>
              <a:t>=</a:t>
            </a:r>
            <a:r>
              <a:rPr lang="en-US" sz="2800" dirty="0" smtClean="0">
                <a:cs typeface="Arial" charset="0"/>
              </a:rPr>
              <a:t>σ</a:t>
            </a:r>
            <a:r>
              <a:rPr lang="en-US" sz="2800" baseline="33000" dirty="0" smtClean="0">
                <a:cs typeface="Arial" charset="0"/>
              </a:rPr>
              <a:t>2</a:t>
            </a:r>
            <a:r>
              <a:rPr lang="en-US" sz="2800" baseline="-33000" dirty="0" smtClean="0">
                <a:cs typeface="Arial" charset="0"/>
              </a:rPr>
              <a:t>G</a:t>
            </a:r>
            <a:r>
              <a:rPr lang="en-US" sz="2800" dirty="0" smtClean="0"/>
              <a:t>/</a:t>
            </a:r>
            <a:r>
              <a:rPr lang="en-US" sz="2800" dirty="0" smtClean="0">
                <a:cs typeface="Arial" charset="0"/>
              </a:rPr>
              <a:t>σ</a:t>
            </a:r>
            <a:r>
              <a:rPr lang="en-US" sz="2800" baseline="33000" dirty="0" smtClean="0">
                <a:cs typeface="Arial" charset="0"/>
              </a:rPr>
              <a:t>2</a:t>
            </a:r>
            <a:r>
              <a:rPr lang="en-US" sz="2800" baseline="-33000" dirty="0" smtClean="0">
                <a:cs typeface="Arial" charset="0"/>
              </a:rPr>
              <a:t>P </a:t>
            </a:r>
          </a:p>
          <a:p>
            <a:pPr>
              <a:spcBef>
                <a:spcPts val="800"/>
              </a:spcBef>
              <a:defRPr/>
            </a:pPr>
            <a:endParaRPr lang="en-US" sz="2800" baseline="-33000" dirty="0">
              <a:cs typeface="Arial" charset="0"/>
            </a:endParaRPr>
          </a:p>
          <a:p>
            <a:pPr marL="514350" indent="-514350">
              <a:spcBef>
                <a:spcPts val="800"/>
              </a:spcBef>
              <a:buFont typeface="Arial" panose="020B0604020202020204" pitchFamily="34" charset="0"/>
              <a:buChar char="•"/>
              <a:defRPr/>
            </a:pPr>
            <a:r>
              <a:rPr lang="en-US" sz="2800" dirty="0" smtClean="0"/>
              <a:t>Ranges from 0 (little or no genetic influence) to 1 (strong genetic influence)</a:t>
            </a:r>
            <a:endParaRPr lang="en-US" sz="2800" dirty="0"/>
          </a:p>
          <a:p>
            <a:pPr>
              <a:spcBef>
                <a:spcPts val="800"/>
              </a:spcBef>
              <a:defRPr/>
            </a:pPr>
            <a:endParaRPr lang="en-US" sz="2800" baseline="-33000" dirty="0" smtClean="0">
              <a:cs typeface="Arial" charset="0"/>
            </a:endParaRPr>
          </a:p>
          <a:p>
            <a:pPr marL="457200" indent="-457200">
              <a:spcBef>
                <a:spcPts val="800"/>
              </a:spcBef>
              <a:buFont typeface="Arial"/>
              <a:buChar char="•"/>
              <a:defRPr/>
            </a:pPr>
            <a:endParaRPr lang="en-US" sz="2800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smtClean="0"/>
              <a:t>Narrow Sense Heritability</a:t>
            </a:r>
          </a:p>
        </p:txBody>
      </p:sp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457200" y="1384300"/>
            <a:ext cx="8534400" cy="7100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marL="457200" indent="-457200">
              <a:spcBef>
                <a:spcPts val="800"/>
              </a:spcBef>
              <a:buFont typeface="Arial"/>
              <a:buChar char="•"/>
              <a:defRPr/>
            </a:pPr>
            <a:r>
              <a:rPr lang="en-US" sz="2800" dirty="0">
                <a:cs typeface="Arial" charset="0"/>
              </a:rPr>
              <a:t>Proportion of variance explained only by additive genetic </a:t>
            </a:r>
            <a:r>
              <a:rPr lang="en-US" sz="2800" dirty="0" smtClean="0">
                <a:cs typeface="Arial" charset="0"/>
              </a:rPr>
              <a:t>effects</a:t>
            </a:r>
            <a:r>
              <a:rPr lang="en-US" sz="2800" dirty="0" smtClean="0"/>
              <a:t>.</a:t>
            </a:r>
          </a:p>
          <a:p>
            <a:pPr marL="457200" indent="-457200">
              <a:spcBef>
                <a:spcPts val="800"/>
              </a:spcBef>
              <a:buFont typeface="Arial"/>
              <a:buChar char="•"/>
              <a:defRPr/>
            </a:pPr>
            <a:r>
              <a:rPr lang="en-US" sz="2800" dirty="0" smtClean="0"/>
              <a:t>Most commonly calculated estimate since additive explains most variation. </a:t>
            </a:r>
          </a:p>
          <a:p>
            <a:pPr>
              <a:spcBef>
                <a:spcPts val="800"/>
              </a:spcBef>
              <a:defRPr/>
            </a:pPr>
            <a:r>
              <a:rPr lang="en-US" sz="2800" dirty="0" smtClean="0"/>
              <a:t>		(Recall: </a:t>
            </a:r>
            <a:r>
              <a:rPr lang="en-US" sz="2600" dirty="0" smtClean="0">
                <a:cs typeface="Arial" charset="0"/>
              </a:rPr>
              <a:t>σ</a:t>
            </a:r>
            <a:r>
              <a:rPr lang="en-US" sz="2600" baseline="33000" dirty="0" smtClean="0">
                <a:cs typeface="Arial" charset="0"/>
              </a:rPr>
              <a:t>2</a:t>
            </a:r>
            <a:r>
              <a:rPr lang="en-US" sz="2600" baseline="-33000" dirty="0" smtClean="0">
                <a:cs typeface="Arial" charset="0"/>
              </a:rPr>
              <a:t>P</a:t>
            </a:r>
            <a:r>
              <a:rPr lang="en-US" sz="2600" dirty="0" smtClean="0"/>
              <a:t> = </a:t>
            </a:r>
            <a:r>
              <a:rPr lang="en-US" sz="2600" dirty="0" smtClean="0">
                <a:cs typeface="Arial" charset="0"/>
              </a:rPr>
              <a:t>σ</a:t>
            </a:r>
            <a:r>
              <a:rPr lang="en-US" sz="2600" baseline="33000" dirty="0" smtClean="0">
                <a:cs typeface="Arial" charset="0"/>
              </a:rPr>
              <a:t>2</a:t>
            </a:r>
            <a:r>
              <a:rPr lang="en-US" sz="2600" baseline="-33000" dirty="0" smtClean="0">
                <a:cs typeface="Arial" charset="0"/>
              </a:rPr>
              <a:t>G</a:t>
            </a:r>
            <a:r>
              <a:rPr lang="en-US" sz="2600" dirty="0" smtClean="0"/>
              <a:t> + </a:t>
            </a:r>
            <a:r>
              <a:rPr lang="en-US" sz="2600" dirty="0" smtClean="0">
                <a:cs typeface="Arial" charset="0"/>
              </a:rPr>
              <a:t>σ</a:t>
            </a:r>
            <a:r>
              <a:rPr lang="en-US" sz="2600" baseline="33000" dirty="0" smtClean="0">
                <a:cs typeface="Arial" charset="0"/>
              </a:rPr>
              <a:t>2</a:t>
            </a:r>
            <a:r>
              <a:rPr lang="en-US" sz="2600" baseline="-33000" dirty="0" smtClean="0">
                <a:cs typeface="Arial" charset="0"/>
              </a:rPr>
              <a:t>E</a:t>
            </a:r>
            <a:r>
              <a:rPr lang="en-US" sz="2800" dirty="0" smtClean="0"/>
              <a:t>)</a:t>
            </a:r>
          </a:p>
          <a:p>
            <a:pPr>
              <a:spcBef>
                <a:spcPts val="800"/>
              </a:spcBef>
              <a:defRPr/>
            </a:pPr>
            <a:r>
              <a:rPr lang="en-US" sz="2800" dirty="0"/>
              <a:t>	</a:t>
            </a:r>
            <a:r>
              <a:rPr lang="en-US" sz="2800" dirty="0" smtClean="0"/>
              <a:t>	</a:t>
            </a:r>
            <a:r>
              <a:rPr lang="en-US" sz="2600" dirty="0" smtClean="0">
                <a:cs typeface="Arial" charset="0"/>
              </a:rPr>
              <a:t>σ</a:t>
            </a:r>
            <a:r>
              <a:rPr lang="en-US" sz="2600" baseline="33000" dirty="0" smtClean="0">
                <a:cs typeface="Arial" charset="0"/>
              </a:rPr>
              <a:t>2</a:t>
            </a:r>
            <a:r>
              <a:rPr lang="en-US" sz="2600" baseline="-33000" dirty="0" smtClean="0">
                <a:cs typeface="Arial" charset="0"/>
              </a:rPr>
              <a:t>G </a:t>
            </a:r>
            <a:r>
              <a:rPr lang="en-US" sz="2800" dirty="0" smtClean="0"/>
              <a:t>= </a:t>
            </a:r>
            <a:r>
              <a:rPr lang="en-US" sz="2600" dirty="0" smtClean="0">
                <a:cs typeface="Arial" charset="0"/>
              </a:rPr>
              <a:t>σ</a:t>
            </a:r>
            <a:r>
              <a:rPr lang="en-US" sz="2600" baseline="33000" dirty="0" smtClean="0">
                <a:cs typeface="Arial" charset="0"/>
              </a:rPr>
              <a:t>2</a:t>
            </a:r>
            <a:r>
              <a:rPr lang="en-US" sz="2600" baseline="-33000" dirty="0" smtClean="0">
                <a:cs typeface="Arial" charset="0"/>
              </a:rPr>
              <a:t>A </a:t>
            </a:r>
            <a:r>
              <a:rPr lang="en-US" sz="2800" dirty="0" smtClean="0"/>
              <a:t>+ </a:t>
            </a:r>
            <a:r>
              <a:rPr lang="en-US" sz="2600" dirty="0" smtClean="0">
                <a:cs typeface="Arial" charset="0"/>
              </a:rPr>
              <a:t>σ</a:t>
            </a:r>
            <a:r>
              <a:rPr lang="en-US" sz="2600" baseline="33000" dirty="0" smtClean="0">
                <a:cs typeface="Arial" charset="0"/>
              </a:rPr>
              <a:t>2</a:t>
            </a:r>
            <a:r>
              <a:rPr lang="en-US" sz="2600" baseline="-33000" dirty="0" smtClean="0">
                <a:cs typeface="Arial" charset="0"/>
              </a:rPr>
              <a:t>D</a:t>
            </a:r>
          </a:p>
          <a:p>
            <a:pPr>
              <a:spcBef>
                <a:spcPts val="800"/>
              </a:spcBef>
              <a:defRPr/>
            </a:pPr>
            <a:r>
              <a:rPr lang="en-US" sz="2600" dirty="0" smtClean="0">
                <a:cs typeface="Arial" charset="0"/>
              </a:rPr>
              <a:t>		A: Additive effect</a:t>
            </a:r>
          </a:p>
          <a:p>
            <a:pPr>
              <a:spcBef>
                <a:spcPts val="800"/>
              </a:spcBef>
              <a:defRPr/>
            </a:pPr>
            <a:r>
              <a:rPr lang="en-US" sz="2600" dirty="0">
                <a:cs typeface="Arial" charset="0"/>
              </a:rPr>
              <a:t>	</a:t>
            </a:r>
            <a:r>
              <a:rPr lang="en-US" sz="2600" dirty="0" smtClean="0">
                <a:cs typeface="Arial" charset="0"/>
              </a:rPr>
              <a:t>	D: Dominance effect </a:t>
            </a:r>
          </a:p>
          <a:p>
            <a:pPr>
              <a:spcBef>
                <a:spcPts val="800"/>
              </a:spcBef>
              <a:defRPr/>
            </a:pPr>
            <a:r>
              <a:rPr lang="en-US" sz="2800" dirty="0" smtClean="0"/>
              <a:t>“Broad sense”: H</a:t>
            </a:r>
            <a:r>
              <a:rPr lang="en-US" sz="2800" baseline="33000" dirty="0" smtClean="0"/>
              <a:t>2</a:t>
            </a:r>
            <a:r>
              <a:rPr lang="en-US" sz="2800" dirty="0" smtClean="0"/>
              <a:t>=</a:t>
            </a:r>
            <a:r>
              <a:rPr lang="en-US" sz="2600" dirty="0" smtClean="0">
                <a:cs typeface="Arial" charset="0"/>
              </a:rPr>
              <a:t>σ</a:t>
            </a:r>
            <a:r>
              <a:rPr lang="en-US" sz="2600" baseline="33000" dirty="0" smtClean="0">
                <a:cs typeface="Arial" charset="0"/>
              </a:rPr>
              <a:t>2</a:t>
            </a:r>
            <a:r>
              <a:rPr lang="en-US" sz="2600" baseline="-33000" dirty="0" smtClean="0">
                <a:cs typeface="Arial" charset="0"/>
              </a:rPr>
              <a:t>G</a:t>
            </a:r>
            <a:r>
              <a:rPr lang="en-US" sz="2800" dirty="0" smtClean="0"/>
              <a:t>/</a:t>
            </a:r>
            <a:r>
              <a:rPr lang="en-US" sz="2600" dirty="0" smtClean="0">
                <a:cs typeface="Arial" charset="0"/>
              </a:rPr>
              <a:t>σ</a:t>
            </a:r>
            <a:r>
              <a:rPr lang="en-US" sz="2600" baseline="33000" dirty="0" smtClean="0">
                <a:cs typeface="Arial" charset="0"/>
              </a:rPr>
              <a:t>2</a:t>
            </a:r>
            <a:r>
              <a:rPr lang="en-US" sz="2600" baseline="-33000" dirty="0" smtClean="0">
                <a:cs typeface="Arial" charset="0"/>
              </a:rPr>
              <a:t>P</a:t>
            </a:r>
            <a:r>
              <a:rPr lang="en-US" sz="2800" dirty="0" smtClean="0">
                <a:cs typeface="Arial" charset="0"/>
              </a:rPr>
              <a:t>=(</a:t>
            </a:r>
            <a:r>
              <a:rPr lang="en-US" sz="2600" dirty="0" smtClean="0">
                <a:cs typeface="Arial" charset="0"/>
              </a:rPr>
              <a:t>σ</a:t>
            </a:r>
            <a:r>
              <a:rPr lang="en-US" sz="2600" baseline="33000" dirty="0" smtClean="0">
                <a:cs typeface="Arial" charset="0"/>
              </a:rPr>
              <a:t>2</a:t>
            </a:r>
            <a:r>
              <a:rPr lang="en-US" sz="2600" baseline="-33000" dirty="0" smtClean="0">
                <a:cs typeface="Arial" charset="0"/>
              </a:rPr>
              <a:t>A </a:t>
            </a:r>
            <a:r>
              <a:rPr lang="en-US" sz="2800" dirty="0" smtClean="0">
                <a:cs typeface="Arial" charset="0"/>
              </a:rPr>
              <a:t>+ </a:t>
            </a:r>
            <a:r>
              <a:rPr lang="en-US" sz="2600" dirty="0" smtClean="0">
                <a:cs typeface="Arial" charset="0"/>
              </a:rPr>
              <a:t>σ</a:t>
            </a:r>
            <a:r>
              <a:rPr lang="en-US" sz="2600" baseline="33000" dirty="0" smtClean="0">
                <a:cs typeface="Arial" charset="0"/>
              </a:rPr>
              <a:t>2</a:t>
            </a:r>
            <a:r>
              <a:rPr lang="en-US" sz="2600" baseline="-33000" dirty="0" smtClean="0">
                <a:cs typeface="Arial" charset="0"/>
              </a:rPr>
              <a:t>D</a:t>
            </a:r>
            <a:r>
              <a:rPr lang="en-US" sz="2800" dirty="0" smtClean="0">
                <a:cs typeface="Arial" charset="0"/>
              </a:rPr>
              <a:t>)/</a:t>
            </a:r>
            <a:r>
              <a:rPr lang="en-US" sz="2600" dirty="0" smtClean="0">
                <a:cs typeface="Arial" charset="0"/>
              </a:rPr>
              <a:t>σ</a:t>
            </a:r>
            <a:r>
              <a:rPr lang="en-US" sz="2600" baseline="33000" dirty="0" smtClean="0">
                <a:cs typeface="Arial" charset="0"/>
              </a:rPr>
              <a:t>2</a:t>
            </a:r>
            <a:r>
              <a:rPr lang="en-US" sz="2600" baseline="-33000" dirty="0" smtClean="0">
                <a:cs typeface="Arial" charset="0"/>
              </a:rPr>
              <a:t>P</a:t>
            </a:r>
          </a:p>
          <a:p>
            <a:pPr>
              <a:spcBef>
                <a:spcPts val="800"/>
              </a:spcBef>
              <a:defRPr/>
            </a:pPr>
            <a:r>
              <a:rPr lang="en-US" sz="2600" dirty="0" smtClean="0"/>
              <a:t>“Narrow sense”: h</a:t>
            </a:r>
            <a:r>
              <a:rPr lang="en-US" sz="2600" baseline="30000" dirty="0" smtClean="0"/>
              <a:t>2</a:t>
            </a:r>
            <a:r>
              <a:rPr lang="en-US" sz="2600" dirty="0" smtClean="0"/>
              <a:t> = </a:t>
            </a:r>
            <a:r>
              <a:rPr lang="en-US" sz="2600" dirty="0" smtClean="0">
                <a:cs typeface="Arial" charset="0"/>
              </a:rPr>
              <a:t>σ</a:t>
            </a:r>
            <a:r>
              <a:rPr lang="en-US" sz="2600" baseline="33000" dirty="0" smtClean="0">
                <a:cs typeface="Arial" charset="0"/>
              </a:rPr>
              <a:t>2</a:t>
            </a:r>
            <a:r>
              <a:rPr lang="en-US" sz="2600" baseline="-33000" dirty="0" smtClean="0">
                <a:cs typeface="Arial" charset="0"/>
              </a:rPr>
              <a:t>A </a:t>
            </a:r>
            <a:r>
              <a:rPr lang="en-US" sz="2800" dirty="0" smtClean="0">
                <a:cs typeface="Arial" charset="0"/>
              </a:rPr>
              <a:t>/</a:t>
            </a:r>
            <a:r>
              <a:rPr lang="en-US" sz="2600" dirty="0" smtClean="0">
                <a:cs typeface="Arial" charset="0"/>
              </a:rPr>
              <a:t>σ</a:t>
            </a:r>
            <a:r>
              <a:rPr lang="en-US" sz="2600" baseline="33000" dirty="0" smtClean="0">
                <a:cs typeface="Arial" charset="0"/>
              </a:rPr>
              <a:t>2</a:t>
            </a:r>
            <a:r>
              <a:rPr lang="en-US" sz="2600" baseline="-33000" dirty="0" smtClean="0">
                <a:cs typeface="Arial" charset="0"/>
              </a:rPr>
              <a:t>P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rrowheads="1"/>
          </p:cNvSpPr>
          <p:nvPr/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smtClean="0"/>
              <a:t>Narrow Sense Heritability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457200" y="1112838"/>
            <a:ext cx="8229600" cy="565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333375" indent="-333375"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marL="457200"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800"/>
              </a:spcBef>
              <a:buFont typeface="Arial" charset="0"/>
              <a:buChar char="•"/>
              <a:defRPr/>
            </a:pPr>
            <a:r>
              <a:rPr lang="en-US" sz="3200" dirty="0" smtClean="0"/>
              <a:t>Can estimate from regression:</a:t>
            </a:r>
          </a:p>
          <a:p>
            <a:pPr lvl="1" indent="0">
              <a:spcBef>
                <a:spcPts val="700"/>
              </a:spcBef>
              <a:buFont typeface="Arial" charset="0"/>
              <a:buChar char="–"/>
              <a:defRPr/>
            </a:pPr>
            <a:r>
              <a:rPr lang="en-US" sz="2800" dirty="0" smtClean="0"/>
              <a:t> Additive: 0, 1, 2 for alleles</a:t>
            </a:r>
          </a:p>
          <a:p>
            <a:pPr lvl="1" indent="0">
              <a:spcBef>
                <a:spcPts val="700"/>
              </a:spcBef>
              <a:buFont typeface="Arial" charset="0"/>
              <a:buChar char="–"/>
              <a:defRPr/>
            </a:pPr>
            <a:r>
              <a:rPr lang="en-US" sz="2800" dirty="0" smtClean="0"/>
              <a:t> Dominance: 0, 1, 0 for departure</a:t>
            </a:r>
          </a:p>
          <a:p>
            <a:pPr>
              <a:spcBef>
                <a:spcPts val="800"/>
              </a:spcBef>
              <a:buFont typeface="Arial" charset="0"/>
              <a:buChar char="•"/>
              <a:defRPr/>
            </a:pPr>
            <a:r>
              <a:rPr lang="en-US" sz="3200" i="1" dirty="0" smtClean="0"/>
              <a:t>Or estimate from twin studies...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1663" cy="1135062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mtClean="0"/>
              <a:t>Liability model</a:t>
            </a: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497366"/>
            <a:ext cx="3932238" cy="5075238"/>
          </a:xfrm>
        </p:spPr>
        <p:txBody>
          <a:bodyPr/>
          <a:lstStyle/>
          <a:p>
            <a:pPr marL="458787" indent="-457200">
              <a:buClrTx/>
              <a:buFont typeface="Arial"/>
              <a:buChar char="•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2800" dirty="0" smtClean="0">
                <a:solidFill>
                  <a:srgbClr val="000000"/>
                </a:solidFill>
              </a:rPr>
              <a:t>Two unlinked loci, with allele a and risk allele A; and allele b and risk allele B.</a:t>
            </a:r>
          </a:p>
          <a:p>
            <a:pPr marL="458787" indent="-457200">
              <a:buClrTx/>
              <a:buFont typeface="Arial"/>
              <a:buChar char="•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2800" dirty="0" smtClean="0">
                <a:solidFill>
                  <a:srgbClr val="000000"/>
                </a:solidFill>
              </a:rPr>
              <a:t>Increase the risk by 1 unit on liability scale.</a:t>
            </a:r>
          </a:p>
          <a:p>
            <a:pPr indent="-341313"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endParaRPr lang="en-US" sz="2800" dirty="0" smtClean="0">
              <a:solidFill>
                <a:srgbClr val="000000"/>
              </a:solidFill>
            </a:endParaRPr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9437" y="1411816"/>
            <a:ext cx="4511675" cy="2423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4195" y="3806826"/>
            <a:ext cx="4602161" cy="305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22533" name="Line 5"/>
          <p:cNvSpPr>
            <a:spLocks noChangeShapeType="1"/>
          </p:cNvSpPr>
          <p:nvPr/>
        </p:nvSpPr>
        <p:spPr bwMode="auto">
          <a:xfrm flipH="1">
            <a:off x="7770813" y="731838"/>
            <a:ext cx="909637" cy="2103437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6811961" y="184150"/>
            <a:ext cx="2484439" cy="912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dirty="0" smtClean="0">
                <a:solidFill>
                  <a:srgbClr val="FF0000"/>
                </a:solidFill>
              </a:rPr>
              <a:t>Two copies of capital letter (risk allele)</a:t>
            </a: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104775" y="6492875"/>
            <a:ext cx="179863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smtClean="0"/>
              <a:t>Austin 2013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0" y="76200"/>
            <a:ext cx="4764088" cy="678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133350" y="1600200"/>
            <a:ext cx="3932238" cy="5075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1313"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marL="458787" indent="-457200">
              <a:spcBef>
                <a:spcPts val="800"/>
              </a:spcBef>
              <a:buClrTx/>
              <a:buFont typeface="Arial"/>
              <a:buChar char="•"/>
              <a:defRPr/>
            </a:pPr>
            <a:r>
              <a:rPr lang="en-US" sz="2800" i="1" dirty="0" smtClean="0"/>
              <a:t>Three</a:t>
            </a:r>
            <a:r>
              <a:rPr lang="en-US" sz="2800" dirty="0" smtClean="0"/>
              <a:t> unlinked loci </a:t>
            </a:r>
            <a:r>
              <a:rPr lang="en-US" sz="2800" dirty="0" err="1" smtClean="0"/>
              <a:t>Aa</a:t>
            </a:r>
            <a:r>
              <a:rPr lang="en-US" sz="2800" dirty="0" smtClean="0"/>
              <a:t>, Bb, Cc (capital is risk allele)</a:t>
            </a:r>
          </a:p>
          <a:p>
            <a:pPr marL="458787" indent="-457200">
              <a:spcBef>
                <a:spcPts val="800"/>
              </a:spcBef>
              <a:buClrTx/>
              <a:buFont typeface="Arial"/>
              <a:buChar char="•"/>
              <a:defRPr/>
            </a:pPr>
            <a:r>
              <a:rPr lang="en-US" sz="2800" dirty="0" smtClean="0"/>
              <a:t>Increase the risk by 1 unit on liability scale</a:t>
            </a:r>
          </a:p>
          <a:p>
            <a:pPr marL="458787" indent="-457200">
              <a:spcBef>
                <a:spcPts val="800"/>
              </a:spcBef>
              <a:buClrTx/>
              <a:buFont typeface="Arial"/>
              <a:buChar char="•"/>
              <a:defRPr/>
            </a:pPr>
            <a:r>
              <a:rPr lang="en-US" sz="2800" dirty="0" smtClean="0"/>
              <a:t>If dichotomous, threshold determines disease status</a:t>
            </a:r>
          </a:p>
        </p:txBody>
      </p:sp>
      <p:sp>
        <p:nvSpPr>
          <p:cNvPr id="23555" name="Line 3"/>
          <p:cNvSpPr>
            <a:spLocks noChangeShapeType="1"/>
          </p:cNvSpPr>
          <p:nvPr/>
        </p:nvSpPr>
        <p:spPr bwMode="auto">
          <a:xfrm flipV="1">
            <a:off x="2925763" y="3565525"/>
            <a:ext cx="4206875" cy="155733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>
            <a:off x="7132638" y="3292475"/>
            <a:ext cx="1587" cy="2193925"/>
          </a:xfrm>
          <a:prstGeom prst="line">
            <a:avLst/>
          </a:prstGeom>
          <a:noFill/>
          <a:ln w="3672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1"/>
          <p:cNvSpPr txBox="1">
            <a:spLocks noChangeArrowheads="1"/>
          </p:cNvSpPr>
          <p:nvPr/>
        </p:nvSpPr>
        <p:spPr bwMode="auto">
          <a:xfrm>
            <a:off x="609600" y="-76200"/>
            <a:ext cx="7793038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smtClean="0"/>
              <a:t>Twin Studies</a:t>
            </a:r>
          </a:p>
        </p:txBody>
      </p:sp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533400" y="990600"/>
            <a:ext cx="7772400" cy="1887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457200" indent="-45720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2800" smtClean="0"/>
              <a:t>Compare the phenotype correlation or disease concordance rates of MZ (identical) and DZ (fraternal) twins.</a:t>
            </a:r>
          </a:p>
          <a:p>
            <a:pPr>
              <a:spcBef>
                <a:spcPts val="700"/>
              </a:spcBef>
              <a:buClrTx/>
              <a:buFontTx/>
              <a:buNone/>
              <a:defRPr/>
            </a:pPr>
            <a:endParaRPr lang="en-US" sz="2800" smtClean="0"/>
          </a:p>
        </p:txBody>
      </p:sp>
      <p:grpSp>
        <p:nvGrpSpPr>
          <p:cNvPr id="24579" name="Group 3"/>
          <p:cNvGrpSpPr>
            <a:grpSpLocks/>
          </p:cNvGrpSpPr>
          <p:nvPr/>
        </p:nvGrpSpPr>
        <p:grpSpPr bwMode="auto">
          <a:xfrm>
            <a:off x="1371600" y="2971800"/>
            <a:ext cx="6238875" cy="3571875"/>
            <a:chOff x="864" y="1872"/>
            <a:chExt cx="3930" cy="2250"/>
          </a:xfrm>
        </p:grpSpPr>
        <p:sp>
          <p:nvSpPr>
            <p:cNvPr id="24580" name="AutoShape 4"/>
            <p:cNvSpPr>
              <a:spLocks noChangeArrowheads="1"/>
            </p:cNvSpPr>
            <p:nvPr/>
          </p:nvSpPr>
          <p:spPr bwMode="auto">
            <a:xfrm>
              <a:off x="1433" y="1872"/>
              <a:ext cx="81" cy="961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81" name="AutoShape 5"/>
            <p:cNvSpPr>
              <a:spLocks noChangeArrowheads="1"/>
            </p:cNvSpPr>
            <p:nvPr/>
          </p:nvSpPr>
          <p:spPr bwMode="auto">
            <a:xfrm>
              <a:off x="4057" y="1912"/>
              <a:ext cx="81" cy="961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82" name="Line 6"/>
            <p:cNvSpPr>
              <a:spLocks noChangeShapeType="1"/>
            </p:cNvSpPr>
            <p:nvPr/>
          </p:nvSpPr>
          <p:spPr bwMode="auto">
            <a:xfrm>
              <a:off x="2701" y="2194"/>
              <a:ext cx="694" cy="397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83" name="Line 7"/>
            <p:cNvSpPr>
              <a:spLocks noChangeShapeType="1"/>
            </p:cNvSpPr>
            <p:nvPr/>
          </p:nvSpPr>
          <p:spPr bwMode="auto">
            <a:xfrm flipH="1">
              <a:off x="2694" y="2194"/>
              <a:ext cx="706" cy="397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84" name="Line 8"/>
            <p:cNvSpPr>
              <a:spLocks noChangeShapeType="1"/>
            </p:cNvSpPr>
            <p:nvPr/>
          </p:nvSpPr>
          <p:spPr bwMode="auto">
            <a:xfrm>
              <a:off x="3051" y="2637"/>
              <a:ext cx="0" cy="477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85" name="AutoShape 9"/>
            <p:cNvSpPr>
              <a:spLocks noChangeArrowheads="1"/>
            </p:cNvSpPr>
            <p:nvPr/>
          </p:nvSpPr>
          <p:spPr bwMode="auto">
            <a:xfrm>
              <a:off x="1913" y="1872"/>
              <a:ext cx="81" cy="961"/>
            </a:xfrm>
            <a:prstGeom prst="roundRect">
              <a:avLst>
                <a:gd name="adj" fmla="val 16667"/>
              </a:avLst>
            </a:prstGeom>
            <a:solidFill>
              <a:srgbClr val="000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86" name="AutoShape 10"/>
            <p:cNvSpPr>
              <a:spLocks noChangeArrowheads="1"/>
            </p:cNvSpPr>
            <p:nvPr/>
          </p:nvSpPr>
          <p:spPr bwMode="auto">
            <a:xfrm>
              <a:off x="3269" y="3161"/>
              <a:ext cx="81" cy="961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87" name="AutoShape 11"/>
            <p:cNvSpPr>
              <a:spLocks noChangeArrowheads="1"/>
            </p:cNvSpPr>
            <p:nvPr/>
          </p:nvSpPr>
          <p:spPr bwMode="auto">
            <a:xfrm>
              <a:off x="1870" y="3161"/>
              <a:ext cx="81" cy="961"/>
            </a:xfrm>
            <a:prstGeom prst="roundRect">
              <a:avLst>
                <a:gd name="adj" fmla="val 16667"/>
              </a:avLst>
            </a:prstGeom>
            <a:solidFill>
              <a:srgbClr val="000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88" name="AutoShape 12"/>
            <p:cNvSpPr>
              <a:spLocks noChangeArrowheads="1"/>
            </p:cNvSpPr>
            <p:nvPr/>
          </p:nvSpPr>
          <p:spPr bwMode="auto">
            <a:xfrm>
              <a:off x="4494" y="1912"/>
              <a:ext cx="81" cy="961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89" name="AutoShape 13"/>
            <p:cNvSpPr>
              <a:spLocks noChangeArrowheads="1"/>
            </p:cNvSpPr>
            <p:nvPr/>
          </p:nvSpPr>
          <p:spPr bwMode="auto">
            <a:xfrm>
              <a:off x="2307" y="3161"/>
              <a:ext cx="81" cy="961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90" name="AutoShape 14"/>
            <p:cNvSpPr>
              <a:spLocks noChangeArrowheads="1"/>
            </p:cNvSpPr>
            <p:nvPr/>
          </p:nvSpPr>
          <p:spPr bwMode="auto">
            <a:xfrm>
              <a:off x="3707" y="3161"/>
              <a:ext cx="81" cy="961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91" name="AutoShape 15"/>
            <p:cNvSpPr>
              <a:spLocks noChangeArrowheads="1"/>
            </p:cNvSpPr>
            <p:nvPr/>
          </p:nvSpPr>
          <p:spPr bwMode="auto">
            <a:xfrm>
              <a:off x="4319" y="3161"/>
              <a:ext cx="81" cy="961"/>
            </a:xfrm>
            <a:prstGeom prst="roundRect">
              <a:avLst>
                <a:gd name="adj" fmla="val 16667"/>
              </a:avLst>
            </a:prstGeom>
            <a:solidFill>
              <a:srgbClr val="000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92" name="AutoShape 16"/>
            <p:cNvSpPr>
              <a:spLocks noChangeArrowheads="1"/>
            </p:cNvSpPr>
            <p:nvPr/>
          </p:nvSpPr>
          <p:spPr bwMode="auto">
            <a:xfrm>
              <a:off x="864" y="3161"/>
              <a:ext cx="81" cy="961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93" name="AutoShape 17"/>
            <p:cNvSpPr>
              <a:spLocks noChangeArrowheads="1"/>
            </p:cNvSpPr>
            <p:nvPr/>
          </p:nvSpPr>
          <p:spPr bwMode="auto">
            <a:xfrm>
              <a:off x="4713" y="3161"/>
              <a:ext cx="81" cy="961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94" name="AutoShape 18"/>
            <p:cNvSpPr>
              <a:spLocks noChangeArrowheads="1"/>
            </p:cNvSpPr>
            <p:nvPr/>
          </p:nvSpPr>
          <p:spPr bwMode="auto">
            <a:xfrm>
              <a:off x="1214" y="3161"/>
              <a:ext cx="81" cy="961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</p:grpSp>
      <p:sp>
        <p:nvSpPr>
          <p:cNvPr id="24595" name="Text Box 19"/>
          <p:cNvSpPr txBox="1">
            <a:spLocks noChangeArrowheads="1"/>
          </p:cNvSpPr>
          <p:nvPr/>
        </p:nvSpPr>
        <p:spPr bwMode="auto">
          <a:xfrm>
            <a:off x="365125" y="3475038"/>
            <a:ext cx="12795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mtClean="0"/>
              <a:t>Parents:</a:t>
            </a:r>
          </a:p>
        </p:txBody>
      </p:sp>
      <p:sp>
        <p:nvSpPr>
          <p:cNvPr id="24596" name="Text Box 20"/>
          <p:cNvSpPr txBox="1">
            <a:spLocks noChangeArrowheads="1"/>
          </p:cNvSpPr>
          <p:nvPr/>
        </p:nvSpPr>
        <p:spPr bwMode="auto">
          <a:xfrm>
            <a:off x="92075" y="5394325"/>
            <a:ext cx="1096963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mtClean="0"/>
              <a:t>Possible offspring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smtClean="0"/>
              <a:t>MZ Twins (Identical)</a:t>
            </a:r>
          </a:p>
        </p:txBody>
      </p:sp>
      <p:sp>
        <p:nvSpPr>
          <p:cNvPr id="26626" name="AutoShape 2"/>
          <p:cNvSpPr>
            <a:spLocks noChangeArrowheads="1"/>
          </p:cNvSpPr>
          <p:nvPr/>
        </p:nvSpPr>
        <p:spPr bwMode="auto">
          <a:xfrm>
            <a:off x="1981200" y="22860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6627" name="AutoShape 3"/>
          <p:cNvSpPr>
            <a:spLocks noChangeArrowheads="1"/>
          </p:cNvSpPr>
          <p:nvPr/>
        </p:nvSpPr>
        <p:spPr bwMode="auto">
          <a:xfrm>
            <a:off x="2667000" y="22860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6628" name="AutoShape 4"/>
          <p:cNvSpPr>
            <a:spLocks noChangeArrowheads="1"/>
          </p:cNvSpPr>
          <p:nvPr/>
        </p:nvSpPr>
        <p:spPr bwMode="auto">
          <a:xfrm>
            <a:off x="51816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6629" name="AutoShape 5"/>
          <p:cNvSpPr>
            <a:spLocks noChangeArrowheads="1"/>
          </p:cNvSpPr>
          <p:nvPr/>
        </p:nvSpPr>
        <p:spPr bwMode="auto">
          <a:xfrm>
            <a:off x="2743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6630" name="AutoShape 6"/>
          <p:cNvSpPr>
            <a:spLocks noChangeArrowheads="1"/>
          </p:cNvSpPr>
          <p:nvPr/>
        </p:nvSpPr>
        <p:spPr bwMode="auto">
          <a:xfrm>
            <a:off x="3505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6631" name="AutoShape 7"/>
          <p:cNvSpPr>
            <a:spLocks noChangeArrowheads="1"/>
          </p:cNvSpPr>
          <p:nvPr/>
        </p:nvSpPr>
        <p:spPr bwMode="auto">
          <a:xfrm>
            <a:off x="59436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6632" name="AutoShape 8"/>
          <p:cNvSpPr>
            <a:spLocks noChangeArrowheads="1"/>
          </p:cNvSpPr>
          <p:nvPr/>
        </p:nvSpPr>
        <p:spPr bwMode="auto">
          <a:xfrm>
            <a:off x="70104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6633" name="AutoShape 9"/>
          <p:cNvSpPr>
            <a:spLocks noChangeArrowheads="1"/>
          </p:cNvSpPr>
          <p:nvPr/>
        </p:nvSpPr>
        <p:spPr bwMode="auto">
          <a:xfrm>
            <a:off x="9906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6634" name="AutoShape 10"/>
          <p:cNvSpPr>
            <a:spLocks noChangeArrowheads="1"/>
          </p:cNvSpPr>
          <p:nvPr/>
        </p:nvSpPr>
        <p:spPr bwMode="auto">
          <a:xfrm>
            <a:off x="7696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6635" name="AutoShape 11"/>
          <p:cNvSpPr>
            <a:spLocks noChangeArrowheads="1"/>
          </p:cNvSpPr>
          <p:nvPr/>
        </p:nvSpPr>
        <p:spPr bwMode="auto">
          <a:xfrm>
            <a:off x="1600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1311275" y="1522413"/>
            <a:ext cx="2895600" cy="763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2750"/>
              </a:spcBef>
              <a:buClrTx/>
              <a:buFontTx/>
              <a:buNone/>
              <a:defRPr/>
            </a:pPr>
            <a:r>
              <a:rPr lang="en-US" sz="4400" smtClean="0">
                <a:latin typeface="Garamond" charset="0"/>
              </a:rPr>
              <a:t>If twin 1 is</a:t>
            </a:r>
          </a:p>
        </p:txBody>
      </p:sp>
      <p:sp>
        <p:nvSpPr>
          <p:cNvPr id="26637" name="Oval 13"/>
          <p:cNvSpPr>
            <a:spLocks noChangeArrowheads="1"/>
          </p:cNvSpPr>
          <p:nvPr/>
        </p:nvSpPr>
        <p:spPr bwMode="auto">
          <a:xfrm>
            <a:off x="762000" y="4267200"/>
            <a:ext cx="1219200" cy="2590800"/>
          </a:xfrm>
          <a:prstGeom prst="ellips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2971800" y="3581400"/>
            <a:ext cx="5257800" cy="763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2750"/>
              </a:spcBef>
              <a:buClrTx/>
              <a:buFontTx/>
              <a:buNone/>
              <a:defRPr/>
            </a:pPr>
            <a:r>
              <a:rPr lang="en-US" sz="4400" smtClean="0">
                <a:latin typeface="Garamond" charset="0"/>
              </a:rPr>
              <a:t>Then twin 2 must be:</a:t>
            </a:r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3581400" y="2346325"/>
            <a:ext cx="5334000" cy="1068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2000"/>
              </a:spcBef>
              <a:buClrTx/>
              <a:buFontTx/>
              <a:buNone/>
              <a:defRPr/>
            </a:pPr>
            <a:r>
              <a:rPr lang="en-US" sz="3200" dirty="0" smtClean="0"/>
              <a:t>Both alleles are shared identical by descent (IBD)</a:t>
            </a:r>
          </a:p>
        </p:txBody>
      </p:sp>
      <p:sp>
        <p:nvSpPr>
          <p:cNvPr id="26640" name="Line 16"/>
          <p:cNvSpPr>
            <a:spLocks noChangeShapeType="1"/>
          </p:cNvSpPr>
          <p:nvPr/>
        </p:nvSpPr>
        <p:spPr bwMode="auto">
          <a:xfrm flipH="1">
            <a:off x="1819275" y="4206875"/>
            <a:ext cx="1162050" cy="45720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7" grpId="0" animBg="1"/>
      <p:bldP spid="26638" grpId="0"/>
      <p:bldP spid="2664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smtClean="0"/>
              <a:t>DZ Twins (Fraternal)</a:t>
            </a:r>
          </a:p>
        </p:txBody>
      </p:sp>
      <p:sp>
        <p:nvSpPr>
          <p:cNvPr id="27650" name="AutoShape 2"/>
          <p:cNvSpPr>
            <a:spLocks noChangeArrowheads="1"/>
          </p:cNvSpPr>
          <p:nvPr/>
        </p:nvSpPr>
        <p:spPr bwMode="auto">
          <a:xfrm>
            <a:off x="1981200" y="22860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7651" name="AutoShape 3"/>
          <p:cNvSpPr>
            <a:spLocks noChangeArrowheads="1"/>
          </p:cNvSpPr>
          <p:nvPr/>
        </p:nvSpPr>
        <p:spPr bwMode="auto">
          <a:xfrm>
            <a:off x="2667000" y="22860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7652" name="AutoShape 4"/>
          <p:cNvSpPr>
            <a:spLocks noChangeArrowheads="1"/>
          </p:cNvSpPr>
          <p:nvPr/>
        </p:nvSpPr>
        <p:spPr bwMode="auto">
          <a:xfrm>
            <a:off x="51816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7653" name="AutoShape 5"/>
          <p:cNvSpPr>
            <a:spLocks noChangeArrowheads="1"/>
          </p:cNvSpPr>
          <p:nvPr/>
        </p:nvSpPr>
        <p:spPr bwMode="auto">
          <a:xfrm>
            <a:off x="2743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7654" name="AutoShape 6"/>
          <p:cNvSpPr>
            <a:spLocks noChangeArrowheads="1"/>
          </p:cNvSpPr>
          <p:nvPr/>
        </p:nvSpPr>
        <p:spPr bwMode="auto">
          <a:xfrm>
            <a:off x="3505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7655" name="AutoShape 7"/>
          <p:cNvSpPr>
            <a:spLocks noChangeArrowheads="1"/>
          </p:cNvSpPr>
          <p:nvPr/>
        </p:nvSpPr>
        <p:spPr bwMode="auto">
          <a:xfrm>
            <a:off x="59436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7656" name="AutoShape 8"/>
          <p:cNvSpPr>
            <a:spLocks noChangeArrowheads="1"/>
          </p:cNvSpPr>
          <p:nvPr/>
        </p:nvSpPr>
        <p:spPr bwMode="auto">
          <a:xfrm>
            <a:off x="70104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7657" name="AutoShape 9"/>
          <p:cNvSpPr>
            <a:spLocks noChangeArrowheads="1"/>
          </p:cNvSpPr>
          <p:nvPr/>
        </p:nvSpPr>
        <p:spPr bwMode="auto">
          <a:xfrm>
            <a:off x="9906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7658" name="AutoShape 10"/>
          <p:cNvSpPr>
            <a:spLocks noChangeArrowheads="1"/>
          </p:cNvSpPr>
          <p:nvPr/>
        </p:nvSpPr>
        <p:spPr bwMode="auto">
          <a:xfrm>
            <a:off x="7696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7659" name="AutoShape 11"/>
          <p:cNvSpPr>
            <a:spLocks noChangeArrowheads="1"/>
          </p:cNvSpPr>
          <p:nvPr/>
        </p:nvSpPr>
        <p:spPr bwMode="auto">
          <a:xfrm>
            <a:off x="1600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1600200" y="1524000"/>
            <a:ext cx="1981200" cy="763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2750"/>
              </a:spcBef>
              <a:buClrTx/>
              <a:buFontTx/>
              <a:buNone/>
              <a:defRPr/>
            </a:pPr>
            <a:r>
              <a:rPr lang="en-US" sz="4400" smtClean="0">
                <a:latin typeface="Garamond" charset="0"/>
              </a:rPr>
              <a:t>Twin 1</a:t>
            </a:r>
          </a:p>
        </p:txBody>
      </p:sp>
      <p:sp>
        <p:nvSpPr>
          <p:cNvPr id="27661" name="Text Box 13"/>
          <p:cNvSpPr txBox="1">
            <a:spLocks noChangeArrowheads="1"/>
          </p:cNvSpPr>
          <p:nvPr/>
        </p:nvSpPr>
        <p:spPr bwMode="auto">
          <a:xfrm>
            <a:off x="1143000" y="3962400"/>
            <a:ext cx="6858000" cy="763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2750"/>
              </a:spcBef>
              <a:buClrTx/>
              <a:buFontTx/>
              <a:buNone/>
              <a:defRPr/>
            </a:pPr>
            <a:r>
              <a:rPr lang="en-US" sz="4400" smtClean="0">
                <a:latin typeface="Garamond" charset="0"/>
              </a:rPr>
              <a:t>2		1		    1		    0</a:t>
            </a: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3794125" y="2011363"/>
            <a:ext cx="5257800" cy="147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2250"/>
              </a:spcBef>
              <a:buClrTx/>
              <a:buFontTx/>
              <a:buNone/>
              <a:defRPr/>
            </a:pPr>
            <a:r>
              <a:rPr lang="en-US" sz="3600" smtClean="0"/>
              <a:t>Twin 2: any of the four</a:t>
            </a:r>
          </a:p>
          <a:p>
            <a:pPr>
              <a:spcBef>
                <a:spcPts val="2250"/>
              </a:spcBef>
              <a:buClrTx/>
              <a:buFontTx/>
              <a:buNone/>
              <a:defRPr/>
            </a:pPr>
            <a:r>
              <a:rPr lang="en-US" sz="3600" smtClean="0"/>
              <a:t>IBD can be 2, 1, or 0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animBg="1"/>
      <p:bldP spid="27651" grpId="0" animBg="1"/>
      <p:bldP spid="27652" grpId="0" animBg="1"/>
      <p:bldP spid="27653" grpId="0" animBg="1"/>
      <p:bldP spid="27654" grpId="0" animBg="1"/>
      <p:bldP spid="27655" grpId="0" animBg="1"/>
      <p:bldP spid="27656" grpId="0" animBg="1"/>
      <p:bldP spid="27657" grpId="0" animBg="1"/>
      <p:bldP spid="27658" grpId="0" animBg="1"/>
      <p:bldP spid="2765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352800" y="457200"/>
            <a:ext cx="1951038" cy="709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4000" b="1" dirty="0">
                <a:solidFill>
                  <a:srgbClr val="000000"/>
                </a:solidFill>
                <a:cs typeface="Microsoft YaHei" charset="0"/>
              </a:rPr>
              <a:t>Outline</a:t>
            </a: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822325" y="1524000"/>
            <a:ext cx="7954963" cy="4403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marL="741363" indent="-284163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SzPct val="45000"/>
              <a:defRPr/>
            </a:pPr>
            <a:r>
              <a:rPr lang="en-US" sz="2800" dirty="0" smtClean="0"/>
              <a:t>Several methods to answer the question: Is the trait genetic? [Austin Ch. 2]</a:t>
            </a:r>
          </a:p>
          <a:p>
            <a:pPr marL="457200" lvl="1" indent="0">
              <a:defRPr/>
            </a:pPr>
            <a:r>
              <a:rPr lang="en-US" sz="2800" dirty="0" smtClean="0"/>
              <a:t>1. </a:t>
            </a:r>
            <a:r>
              <a:rPr lang="en-US" sz="2800" dirty="0" smtClean="0">
                <a:solidFill>
                  <a:srgbClr val="FF0000"/>
                </a:solidFill>
              </a:rPr>
              <a:t>Familial Aggregation and recurrence risks</a:t>
            </a:r>
          </a:p>
          <a:p>
            <a:pPr marL="457200" lvl="1" indent="0">
              <a:defRPr/>
            </a:pPr>
            <a:r>
              <a:rPr lang="en-US" sz="2800" dirty="0" smtClean="0"/>
              <a:t>2. </a:t>
            </a:r>
            <a:r>
              <a:rPr lang="en-US" sz="2800" dirty="0" smtClean="0">
                <a:solidFill>
                  <a:schemeClr val="tx1"/>
                </a:solidFill>
              </a:rPr>
              <a:t>Heritability</a:t>
            </a:r>
          </a:p>
          <a:p>
            <a:pPr>
              <a:buSzPct val="45000"/>
              <a:defRPr/>
            </a:pPr>
            <a:endParaRPr lang="en-US" sz="2800" dirty="0" smtClean="0"/>
          </a:p>
          <a:p>
            <a:pPr>
              <a:buSzPct val="45000"/>
              <a:defRPr/>
            </a:pPr>
            <a:r>
              <a:rPr lang="en-US" sz="2800" dirty="0" smtClean="0"/>
              <a:t>Genetic concepts [Austin Ch. 3]</a:t>
            </a:r>
          </a:p>
          <a:p>
            <a:pPr marL="457200" lvl="1" indent="0">
              <a:defRPr/>
            </a:pPr>
            <a:r>
              <a:rPr lang="en-US" sz="2800" dirty="0" smtClean="0"/>
              <a:t>3. Allele Frequency Estimation</a:t>
            </a:r>
          </a:p>
          <a:p>
            <a:pPr marL="457200" lvl="1" indent="0">
              <a:defRPr/>
            </a:pPr>
            <a:r>
              <a:rPr lang="en-US" sz="2800" dirty="0" smtClean="0"/>
              <a:t>4. Mendel’s laws &amp; Hardy-Weinberg equilibrium (HWE)</a:t>
            </a:r>
          </a:p>
          <a:p>
            <a:pPr marL="457200" lvl="1" indent="0">
              <a:defRPr/>
            </a:pPr>
            <a:r>
              <a:rPr lang="en-US" sz="2800" dirty="0" smtClean="0"/>
              <a:t>5. Population Substructure/Stratification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smtClean="0"/>
              <a:t>DZ Twins (Fraternal)</a:t>
            </a:r>
          </a:p>
        </p:txBody>
      </p:sp>
      <p:sp>
        <p:nvSpPr>
          <p:cNvPr id="28674" name="AutoShape 2"/>
          <p:cNvSpPr>
            <a:spLocks noChangeArrowheads="1"/>
          </p:cNvSpPr>
          <p:nvPr/>
        </p:nvSpPr>
        <p:spPr bwMode="auto">
          <a:xfrm>
            <a:off x="1981200" y="22860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8675" name="AutoShape 3"/>
          <p:cNvSpPr>
            <a:spLocks noChangeArrowheads="1"/>
          </p:cNvSpPr>
          <p:nvPr/>
        </p:nvSpPr>
        <p:spPr bwMode="auto">
          <a:xfrm>
            <a:off x="2667000" y="22860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51816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8677" name="AutoShape 5"/>
          <p:cNvSpPr>
            <a:spLocks noChangeArrowheads="1"/>
          </p:cNvSpPr>
          <p:nvPr/>
        </p:nvSpPr>
        <p:spPr bwMode="auto">
          <a:xfrm>
            <a:off x="2743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8678" name="AutoShape 6"/>
          <p:cNvSpPr>
            <a:spLocks noChangeArrowheads="1"/>
          </p:cNvSpPr>
          <p:nvPr/>
        </p:nvSpPr>
        <p:spPr bwMode="auto">
          <a:xfrm>
            <a:off x="3505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8679" name="AutoShape 7"/>
          <p:cNvSpPr>
            <a:spLocks noChangeArrowheads="1"/>
          </p:cNvSpPr>
          <p:nvPr/>
        </p:nvSpPr>
        <p:spPr bwMode="auto">
          <a:xfrm>
            <a:off x="59436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8680" name="AutoShape 8"/>
          <p:cNvSpPr>
            <a:spLocks noChangeArrowheads="1"/>
          </p:cNvSpPr>
          <p:nvPr/>
        </p:nvSpPr>
        <p:spPr bwMode="auto">
          <a:xfrm>
            <a:off x="70104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8681" name="AutoShape 9"/>
          <p:cNvSpPr>
            <a:spLocks noChangeArrowheads="1"/>
          </p:cNvSpPr>
          <p:nvPr/>
        </p:nvSpPr>
        <p:spPr bwMode="auto">
          <a:xfrm>
            <a:off x="9906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8682" name="AutoShape 10"/>
          <p:cNvSpPr>
            <a:spLocks noChangeArrowheads="1"/>
          </p:cNvSpPr>
          <p:nvPr/>
        </p:nvSpPr>
        <p:spPr bwMode="auto">
          <a:xfrm>
            <a:off x="7696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8683" name="AutoShape 11"/>
          <p:cNvSpPr>
            <a:spLocks noChangeArrowheads="1"/>
          </p:cNvSpPr>
          <p:nvPr/>
        </p:nvSpPr>
        <p:spPr bwMode="auto">
          <a:xfrm>
            <a:off x="1600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8684" name="Text Box 12"/>
          <p:cNvSpPr txBox="1">
            <a:spLocks noChangeArrowheads="1"/>
          </p:cNvSpPr>
          <p:nvPr/>
        </p:nvSpPr>
        <p:spPr bwMode="auto">
          <a:xfrm>
            <a:off x="1600200" y="1524000"/>
            <a:ext cx="1981200" cy="763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2750"/>
              </a:spcBef>
              <a:buClrTx/>
              <a:buFontTx/>
              <a:buNone/>
              <a:defRPr/>
            </a:pPr>
            <a:r>
              <a:rPr lang="en-US" sz="4400" smtClean="0">
                <a:latin typeface="Garamond" charset="0"/>
              </a:rPr>
              <a:t>Twin 1</a:t>
            </a:r>
          </a:p>
        </p:txBody>
      </p:sp>
      <p:sp>
        <p:nvSpPr>
          <p:cNvPr id="28685" name="Text Box 13"/>
          <p:cNvSpPr txBox="1">
            <a:spLocks noChangeArrowheads="1"/>
          </p:cNvSpPr>
          <p:nvPr/>
        </p:nvSpPr>
        <p:spPr bwMode="auto">
          <a:xfrm>
            <a:off x="838200" y="4054475"/>
            <a:ext cx="7772400" cy="763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2750"/>
              </a:spcBef>
              <a:buClrTx/>
              <a:buFontTx/>
              <a:buNone/>
              <a:defRPr/>
            </a:pPr>
            <a:r>
              <a:rPr lang="en-US" sz="4400" smtClean="0">
                <a:latin typeface="Garamond" charset="0"/>
              </a:rPr>
              <a:t>100%	 50%	     50%		0%</a:t>
            </a:r>
          </a:p>
        </p:txBody>
      </p:sp>
      <p:sp>
        <p:nvSpPr>
          <p:cNvPr id="28686" name="Text Box 14"/>
          <p:cNvSpPr txBox="1">
            <a:spLocks noChangeArrowheads="1"/>
          </p:cNvSpPr>
          <p:nvPr/>
        </p:nvSpPr>
        <p:spPr bwMode="auto">
          <a:xfrm>
            <a:off x="3505200" y="2879725"/>
            <a:ext cx="52578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2000"/>
              </a:spcBef>
              <a:buClrTx/>
              <a:buFontTx/>
              <a:buNone/>
              <a:defRPr/>
            </a:pPr>
            <a:r>
              <a:rPr lang="en-US" sz="3200" smtClean="0"/>
              <a:t>Average sharing is 50%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animBg="1"/>
      <p:bldP spid="28675" grpId="0" animBg="1"/>
      <p:bldP spid="28676" grpId="0" animBg="1"/>
      <p:bldP spid="28677" grpId="0" animBg="1"/>
      <p:bldP spid="28678" grpId="0" animBg="1"/>
      <p:bldP spid="28679" grpId="0" animBg="1"/>
      <p:bldP spid="28680" grpId="0" animBg="1"/>
      <p:bldP spid="28681" grpId="0" animBg="1"/>
      <p:bldP spid="28682" grpId="0" animBg="1"/>
      <p:bldP spid="2868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dirty="0" smtClean="0"/>
              <a:t>IBD Sharing</a:t>
            </a:r>
          </a:p>
        </p:txBody>
      </p:sp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228600" y="1600200"/>
            <a:ext cx="8915400" cy="4875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342900" indent="-333375">
              <a:tabLst>
                <a:tab pos="742950" algn="l"/>
                <a:tab pos="904875" algn="l"/>
                <a:tab pos="1819275" algn="l"/>
                <a:tab pos="2733675" algn="l"/>
                <a:tab pos="3648075" algn="l"/>
                <a:tab pos="4562475" algn="l"/>
                <a:tab pos="5476875" algn="l"/>
                <a:tab pos="6391275" algn="l"/>
                <a:tab pos="7305675" algn="l"/>
                <a:tab pos="8220075" algn="l"/>
                <a:tab pos="9134475" algn="l"/>
                <a:tab pos="10048875" algn="l"/>
                <a:tab pos="10050463" algn="l"/>
                <a:tab pos="10507663" algn="l"/>
                <a:tab pos="10509250" algn="l"/>
                <a:tab pos="10510838" algn="l"/>
                <a:tab pos="10512425" algn="l"/>
                <a:tab pos="105140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indent="-276225">
              <a:tabLst>
                <a:tab pos="742950" algn="l"/>
                <a:tab pos="904875" algn="l"/>
                <a:tab pos="1819275" algn="l"/>
                <a:tab pos="2733675" algn="l"/>
                <a:tab pos="3648075" algn="l"/>
                <a:tab pos="4562475" algn="l"/>
                <a:tab pos="5476875" algn="l"/>
                <a:tab pos="6391275" algn="l"/>
                <a:tab pos="7305675" algn="l"/>
                <a:tab pos="8220075" algn="l"/>
                <a:tab pos="9134475" algn="l"/>
                <a:tab pos="10048875" algn="l"/>
                <a:tab pos="10050463" algn="l"/>
                <a:tab pos="10507663" algn="l"/>
                <a:tab pos="10509250" algn="l"/>
                <a:tab pos="10510838" algn="l"/>
                <a:tab pos="10512425" algn="l"/>
                <a:tab pos="105140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742950" algn="l"/>
                <a:tab pos="904875" algn="l"/>
                <a:tab pos="1819275" algn="l"/>
                <a:tab pos="2733675" algn="l"/>
                <a:tab pos="3648075" algn="l"/>
                <a:tab pos="4562475" algn="l"/>
                <a:tab pos="5476875" algn="l"/>
                <a:tab pos="6391275" algn="l"/>
                <a:tab pos="7305675" algn="l"/>
                <a:tab pos="8220075" algn="l"/>
                <a:tab pos="9134475" algn="l"/>
                <a:tab pos="10048875" algn="l"/>
                <a:tab pos="10050463" algn="l"/>
                <a:tab pos="10507663" algn="l"/>
                <a:tab pos="10509250" algn="l"/>
                <a:tab pos="10510838" algn="l"/>
                <a:tab pos="10512425" algn="l"/>
                <a:tab pos="105140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742950" algn="l"/>
                <a:tab pos="904875" algn="l"/>
                <a:tab pos="1819275" algn="l"/>
                <a:tab pos="2733675" algn="l"/>
                <a:tab pos="3648075" algn="l"/>
                <a:tab pos="4562475" algn="l"/>
                <a:tab pos="5476875" algn="l"/>
                <a:tab pos="6391275" algn="l"/>
                <a:tab pos="7305675" algn="l"/>
                <a:tab pos="8220075" algn="l"/>
                <a:tab pos="9134475" algn="l"/>
                <a:tab pos="10048875" algn="l"/>
                <a:tab pos="10050463" algn="l"/>
                <a:tab pos="10507663" algn="l"/>
                <a:tab pos="10509250" algn="l"/>
                <a:tab pos="10510838" algn="l"/>
                <a:tab pos="10512425" algn="l"/>
                <a:tab pos="105140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742950" algn="l"/>
                <a:tab pos="904875" algn="l"/>
                <a:tab pos="1819275" algn="l"/>
                <a:tab pos="2733675" algn="l"/>
                <a:tab pos="3648075" algn="l"/>
                <a:tab pos="4562475" algn="l"/>
                <a:tab pos="5476875" algn="l"/>
                <a:tab pos="6391275" algn="l"/>
                <a:tab pos="7305675" algn="l"/>
                <a:tab pos="8220075" algn="l"/>
                <a:tab pos="9134475" algn="l"/>
                <a:tab pos="10048875" algn="l"/>
                <a:tab pos="10050463" algn="l"/>
                <a:tab pos="10507663" algn="l"/>
                <a:tab pos="10509250" algn="l"/>
                <a:tab pos="10510838" algn="l"/>
                <a:tab pos="10512425" algn="l"/>
                <a:tab pos="105140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42950" algn="l"/>
                <a:tab pos="904875" algn="l"/>
                <a:tab pos="1819275" algn="l"/>
                <a:tab pos="2733675" algn="l"/>
                <a:tab pos="3648075" algn="l"/>
                <a:tab pos="4562475" algn="l"/>
                <a:tab pos="5476875" algn="l"/>
                <a:tab pos="6391275" algn="l"/>
                <a:tab pos="7305675" algn="l"/>
                <a:tab pos="8220075" algn="l"/>
                <a:tab pos="9134475" algn="l"/>
                <a:tab pos="10048875" algn="l"/>
                <a:tab pos="10050463" algn="l"/>
                <a:tab pos="10507663" algn="l"/>
                <a:tab pos="10509250" algn="l"/>
                <a:tab pos="10510838" algn="l"/>
                <a:tab pos="10512425" algn="l"/>
                <a:tab pos="105140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42950" algn="l"/>
                <a:tab pos="904875" algn="l"/>
                <a:tab pos="1819275" algn="l"/>
                <a:tab pos="2733675" algn="l"/>
                <a:tab pos="3648075" algn="l"/>
                <a:tab pos="4562475" algn="l"/>
                <a:tab pos="5476875" algn="l"/>
                <a:tab pos="6391275" algn="l"/>
                <a:tab pos="7305675" algn="l"/>
                <a:tab pos="8220075" algn="l"/>
                <a:tab pos="9134475" algn="l"/>
                <a:tab pos="10048875" algn="l"/>
                <a:tab pos="10050463" algn="l"/>
                <a:tab pos="10507663" algn="l"/>
                <a:tab pos="10509250" algn="l"/>
                <a:tab pos="10510838" algn="l"/>
                <a:tab pos="10512425" algn="l"/>
                <a:tab pos="105140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42950" algn="l"/>
                <a:tab pos="904875" algn="l"/>
                <a:tab pos="1819275" algn="l"/>
                <a:tab pos="2733675" algn="l"/>
                <a:tab pos="3648075" algn="l"/>
                <a:tab pos="4562475" algn="l"/>
                <a:tab pos="5476875" algn="l"/>
                <a:tab pos="6391275" algn="l"/>
                <a:tab pos="7305675" algn="l"/>
                <a:tab pos="8220075" algn="l"/>
                <a:tab pos="9134475" algn="l"/>
                <a:tab pos="10048875" algn="l"/>
                <a:tab pos="10050463" algn="l"/>
                <a:tab pos="10507663" algn="l"/>
                <a:tab pos="10509250" algn="l"/>
                <a:tab pos="10510838" algn="l"/>
                <a:tab pos="10512425" algn="l"/>
                <a:tab pos="105140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42950" algn="l"/>
                <a:tab pos="904875" algn="l"/>
                <a:tab pos="1819275" algn="l"/>
                <a:tab pos="2733675" algn="l"/>
                <a:tab pos="3648075" algn="l"/>
                <a:tab pos="4562475" algn="l"/>
                <a:tab pos="5476875" algn="l"/>
                <a:tab pos="6391275" algn="l"/>
                <a:tab pos="7305675" algn="l"/>
                <a:tab pos="8220075" algn="l"/>
                <a:tab pos="9134475" algn="l"/>
                <a:tab pos="10048875" algn="l"/>
                <a:tab pos="10050463" algn="l"/>
                <a:tab pos="10507663" algn="l"/>
                <a:tab pos="10509250" algn="l"/>
                <a:tab pos="10510838" algn="l"/>
                <a:tab pos="10512425" algn="l"/>
                <a:tab pos="105140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lvl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defRPr/>
            </a:pPr>
            <a:r>
              <a:rPr lang="en-US" sz="2400" dirty="0" smtClean="0">
                <a:latin typeface="CMSS10~23" charset="0"/>
              </a:rPr>
              <a:t>					# of alleles shared IBD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defRPr/>
            </a:pPr>
            <a:r>
              <a:rPr lang="en-US" sz="2400" dirty="0" smtClean="0">
                <a:latin typeface="CMSS10~23" charset="0"/>
              </a:rPr>
              <a:t>					2	1	0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defRPr/>
            </a:pPr>
            <a:r>
              <a:rPr lang="en-US" sz="2400" dirty="0" smtClean="0">
                <a:latin typeface="CMSS10~23" charset="0"/>
              </a:rPr>
              <a:t>					</a:t>
            </a:r>
            <a:r>
              <a:rPr lang="en-US" sz="2400" dirty="0" err="1" smtClean="0">
                <a:latin typeface="CMSS10~23" charset="0"/>
              </a:rPr>
              <a:t>Pr</a:t>
            </a:r>
            <a:r>
              <a:rPr lang="en-US" sz="2400" dirty="0" smtClean="0">
                <a:latin typeface="CMSS10~23" charset="0"/>
              </a:rPr>
              <a:t>(2)	</a:t>
            </a:r>
            <a:r>
              <a:rPr lang="en-US" sz="2400" dirty="0" err="1" smtClean="0">
                <a:latin typeface="CMSS10~23" charset="0"/>
              </a:rPr>
              <a:t>Pr</a:t>
            </a:r>
            <a:r>
              <a:rPr lang="en-US" sz="2400" dirty="0" smtClean="0">
                <a:latin typeface="CMSS10~23" charset="0"/>
              </a:rPr>
              <a:t>(1)	</a:t>
            </a:r>
            <a:r>
              <a:rPr lang="en-US" sz="2400" dirty="0" err="1" smtClean="0">
                <a:latin typeface="CMSS10~23" charset="0"/>
              </a:rPr>
              <a:t>Pr</a:t>
            </a:r>
            <a:r>
              <a:rPr lang="en-US" sz="2400" dirty="0" smtClean="0">
                <a:latin typeface="CMSS10~23" charset="0"/>
              </a:rPr>
              <a:t>(0)	   Prop IBD</a:t>
            </a:r>
          </a:p>
          <a:p>
            <a:pPr>
              <a:lnSpc>
                <a:spcPct val="90000"/>
              </a:lnSpc>
              <a:spcBef>
                <a:spcPts val="600"/>
              </a:spcBef>
              <a:buClrTx/>
              <a:buFontTx/>
              <a:buNone/>
              <a:defRPr/>
            </a:pPr>
            <a:r>
              <a:rPr lang="en-US" sz="2400" dirty="0" smtClean="0">
                <a:latin typeface="CMSS10~23" charset="0"/>
              </a:rPr>
              <a:t>Relationship 		</a:t>
            </a:r>
          </a:p>
          <a:p>
            <a:pPr>
              <a:lnSpc>
                <a:spcPct val="90000"/>
              </a:lnSpc>
              <a:spcBef>
                <a:spcPts val="600"/>
              </a:spcBef>
              <a:buClrTx/>
              <a:buFontTx/>
              <a:buNone/>
              <a:defRPr/>
            </a:pPr>
            <a:r>
              <a:rPr lang="en-US" sz="2400" dirty="0" smtClean="0">
                <a:latin typeface="CMSS10~23" charset="0"/>
              </a:rPr>
              <a:t>Self, MZ twins	 	1 	0	0 		1</a:t>
            </a:r>
          </a:p>
          <a:p>
            <a:pPr>
              <a:lnSpc>
                <a:spcPct val="90000"/>
              </a:lnSpc>
              <a:spcBef>
                <a:spcPts val="600"/>
              </a:spcBef>
              <a:buClrTx/>
              <a:buFontTx/>
              <a:buNone/>
              <a:defRPr/>
            </a:pPr>
            <a:r>
              <a:rPr lang="en-US" sz="2400" dirty="0" smtClean="0">
                <a:latin typeface="CMSS10~23" charset="0"/>
              </a:rPr>
              <a:t>Parent, Offspring 		0 	1 	0 		1/2</a:t>
            </a:r>
          </a:p>
          <a:p>
            <a:pPr>
              <a:lnSpc>
                <a:spcPct val="90000"/>
              </a:lnSpc>
              <a:spcBef>
                <a:spcPts val="600"/>
              </a:spcBef>
              <a:buClrTx/>
              <a:buFontTx/>
              <a:buNone/>
              <a:defRPr/>
            </a:pPr>
            <a:r>
              <a:rPr lang="en-US" sz="2400" dirty="0" smtClean="0">
                <a:latin typeface="CMSS10~23" charset="0"/>
              </a:rPr>
              <a:t>Full siblings 			1/4 	1/2 	1/4		1/2</a:t>
            </a:r>
          </a:p>
          <a:p>
            <a:pPr>
              <a:lnSpc>
                <a:spcPct val="90000"/>
              </a:lnSpc>
              <a:spcBef>
                <a:spcPts val="600"/>
              </a:spcBef>
              <a:buClrTx/>
              <a:buFontTx/>
              <a:buNone/>
              <a:defRPr/>
            </a:pPr>
            <a:r>
              <a:rPr lang="en-US" sz="2400" dirty="0" smtClean="0">
                <a:latin typeface="CMSS10~23" charset="0"/>
              </a:rPr>
              <a:t>Gr-child, Gr-</a:t>
            </a:r>
            <a:r>
              <a:rPr lang="en-US" sz="2400" dirty="0" err="1" smtClean="0">
                <a:latin typeface="CMSS10~23" charset="0"/>
              </a:rPr>
              <a:t>prt</a:t>
            </a:r>
            <a:r>
              <a:rPr lang="en-US" sz="2400" dirty="0" smtClean="0">
                <a:latin typeface="CMSS10~23" charset="0"/>
              </a:rPr>
              <a:t>		0	1/4	3/4		1/4</a:t>
            </a:r>
          </a:p>
          <a:p>
            <a:pPr>
              <a:lnSpc>
                <a:spcPct val="90000"/>
              </a:lnSpc>
              <a:spcBef>
                <a:spcPts val="600"/>
              </a:spcBef>
              <a:buClrTx/>
              <a:buFontTx/>
              <a:buNone/>
              <a:defRPr/>
            </a:pPr>
            <a:r>
              <a:rPr lang="en-US" sz="2400" dirty="0" smtClean="0">
                <a:latin typeface="CMSS10~23" charset="0"/>
              </a:rPr>
              <a:t>First cousins 			0 	1/4 	3/4 		1/8</a:t>
            </a:r>
          </a:p>
          <a:p>
            <a:pPr>
              <a:lnSpc>
                <a:spcPct val="90000"/>
              </a:lnSpc>
              <a:spcBef>
                <a:spcPts val="600"/>
              </a:spcBef>
              <a:buClrTx/>
              <a:buFontTx/>
              <a:buNone/>
              <a:defRPr/>
            </a:pPr>
            <a:endParaRPr lang="en-US" sz="2400" dirty="0" smtClean="0">
              <a:latin typeface="CMSS10~23" charset="0"/>
            </a:endParaRPr>
          </a:p>
          <a:p>
            <a:pPr>
              <a:lnSpc>
                <a:spcPct val="90000"/>
              </a:lnSpc>
              <a:spcBef>
                <a:spcPts val="600"/>
              </a:spcBef>
              <a:buClrTx/>
              <a:buFontTx/>
              <a:buNone/>
              <a:defRPr/>
            </a:pPr>
            <a:r>
              <a:rPr lang="en-US" sz="2400" dirty="0" smtClean="0">
                <a:latin typeface="CMSS10~23" charset="0"/>
              </a:rPr>
              <a:t>Proportion of alleles shared IBD</a:t>
            </a:r>
          </a:p>
          <a:p>
            <a:pPr>
              <a:lnSpc>
                <a:spcPct val="90000"/>
              </a:lnSpc>
              <a:spcBef>
                <a:spcPts val="600"/>
              </a:spcBef>
              <a:buClrTx/>
              <a:buFontTx/>
              <a:buNone/>
              <a:defRPr/>
            </a:pPr>
            <a:r>
              <a:rPr lang="en-US" sz="2400" dirty="0" smtClean="0">
                <a:latin typeface="CMSS10~23" charset="0"/>
              </a:rPr>
              <a:t>             =  # alleles x </a:t>
            </a:r>
            <a:r>
              <a:rPr lang="en-US" sz="2400" dirty="0" err="1" smtClean="0">
                <a:latin typeface="CMSS10~23" charset="0"/>
              </a:rPr>
              <a:t>Pr</a:t>
            </a:r>
            <a:r>
              <a:rPr lang="en-US" sz="2400" dirty="0" smtClean="0">
                <a:latin typeface="CMSS10~23" charset="0"/>
              </a:rPr>
              <a:t>(# alleles) / 2</a:t>
            </a: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4479925" y="324643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smtClean="0"/>
              <a:t>Twin Studies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457200" y="1295400"/>
            <a:ext cx="8534400" cy="507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800"/>
              </a:spcBef>
              <a:defRPr/>
            </a:pPr>
            <a:r>
              <a:rPr lang="en-US" sz="2800" dirty="0" smtClean="0"/>
              <a:t>ACE Model: </a:t>
            </a:r>
            <a:r>
              <a:rPr lang="en-US" sz="2800" dirty="0" smtClean="0">
                <a:cs typeface="Arial" charset="0"/>
              </a:rPr>
              <a:t>σ</a:t>
            </a:r>
            <a:r>
              <a:rPr lang="en-US" sz="2800" baseline="33000" dirty="0" smtClean="0">
                <a:cs typeface="Arial" charset="0"/>
              </a:rPr>
              <a:t>2</a:t>
            </a:r>
            <a:r>
              <a:rPr lang="en-US" sz="2800" baseline="-33000" dirty="0" smtClean="0">
                <a:cs typeface="Arial" charset="0"/>
              </a:rPr>
              <a:t>P</a:t>
            </a:r>
            <a:r>
              <a:rPr lang="en-US" sz="2800" dirty="0" smtClean="0"/>
              <a:t> = </a:t>
            </a:r>
            <a:r>
              <a:rPr lang="en-US" sz="2800" dirty="0" smtClean="0">
                <a:cs typeface="Arial" charset="0"/>
              </a:rPr>
              <a:t>σ</a:t>
            </a:r>
            <a:r>
              <a:rPr lang="en-US" sz="2800" baseline="33000" dirty="0" smtClean="0">
                <a:cs typeface="Arial" charset="0"/>
              </a:rPr>
              <a:t>2</a:t>
            </a:r>
            <a:r>
              <a:rPr lang="en-US" sz="2800" baseline="-33000" dirty="0" smtClean="0">
                <a:cs typeface="Arial" charset="0"/>
              </a:rPr>
              <a:t>A</a:t>
            </a:r>
            <a:r>
              <a:rPr lang="en-US" sz="2800" dirty="0" smtClean="0"/>
              <a:t> + </a:t>
            </a:r>
            <a:r>
              <a:rPr lang="en-US" sz="2800" dirty="0" smtClean="0">
                <a:cs typeface="Arial" charset="0"/>
              </a:rPr>
              <a:t>σ</a:t>
            </a:r>
            <a:r>
              <a:rPr lang="en-US" sz="2800" baseline="33000" dirty="0" smtClean="0">
                <a:cs typeface="Arial" charset="0"/>
              </a:rPr>
              <a:t>2</a:t>
            </a:r>
            <a:r>
              <a:rPr lang="en-US" sz="2800" baseline="-33000" dirty="0" smtClean="0">
                <a:cs typeface="Arial" charset="0"/>
              </a:rPr>
              <a:t>C</a:t>
            </a:r>
            <a:r>
              <a:rPr lang="en-US" sz="2800" dirty="0" smtClean="0"/>
              <a:t>+ </a:t>
            </a:r>
            <a:r>
              <a:rPr lang="en-US" sz="2800" dirty="0" smtClean="0">
                <a:cs typeface="Arial" charset="0"/>
              </a:rPr>
              <a:t>σ</a:t>
            </a:r>
            <a:r>
              <a:rPr lang="en-US" sz="2800" baseline="33000" dirty="0" smtClean="0">
                <a:cs typeface="Arial" charset="0"/>
              </a:rPr>
              <a:t>2</a:t>
            </a:r>
            <a:r>
              <a:rPr lang="en-US" sz="2800" baseline="-33000" dirty="0" smtClean="0">
                <a:cs typeface="Arial" charset="0"/>
              </a:rPr>
              <a:t>E</a:t>
            </a:r>
          </a:p>
          <a:p>
            <a:pPr>
              <a:spcBef>
                <a:spcPts val="700"/>
              </a:spcBef>
              <a:defRPr/>
            </a:pPr>
            <a:r>
              <a:rPr lang="en-US" sz="2600" dirty="0" smtClean="0"/>
              <a:t>	A: Additive genetics</a:t>
            </a:r>
          </a:p>
          <a:p>
            <a:pPr>
              <a:spcBef>
                <a:spcPts val="700"/>
              </a:spcBef>
              <a:defRPr/>
            </a:pPr>
            <a:r>
              <a:rPr lang="en-US" sz="2600" dirty="0"/>
              <a:t>	</a:t>
            </a:r>
            <a:r>
              <a:rPr lang="en-US" sz="2600" dirty="0" smtClean="0"/>
              <a:t>C: Common Environment</a:t>
            </a:r>
          </a:p>
          <a:p>
            <a:pPr>
              <a:spcBef>
                <a:spcPts val="800"/>
              </a:spcBef>
              <a:defRPr/>
            </a:pPr>
            <a:r>
              <a:rPr lang="en-US" sz="2600" dirty="0" smtClean="0"/>
              <a:t>	E: Unique Environment</a:t>
            </a:r>
          </a:p>
          <a:p>
            <a:pPr>
              <a:spcBef>
                <a:spcPts val="700"/>
              </a:spcBef>
              <a:defRPr/>
            </a:pPr>
            <a:r>
              <a:rPr lang="pt-BR" sz="2800" dirty="0" err="1" smtClean="0"/>
              <a:t>Correlation</a:t>
            </a:r>
            <a:r>
              <a:rPr lang="pt-BR" sz="2800" dirty="0" smtClean="0"/>
              <a:t> in </a:t>
            </a:r>
            <a:r>
              <a:rPr lang="pt-BR" sz="2800" dirty="0" err="1" smtClean="0"/>
              <a:t>phenotype</a:t>
            </a:r>
            <a:r>
              <a:rPr lang="pt-BR" sz="2800" dirty="0" smtClean="0"/>
              <a:t> (P</a:t>
            </a:r>
            <a:r>
              <a:rPr lang="pt-BR" sz="2800" baseline="-25000" dirty="0" smtClean="0"/>
              <a:t>1</a:t>
            </a:r>
            <a:r>
              <a:rPr lang="pt-BR" sz="2800" dirty="0" smtClean="0"/>
              <a:t>, P</a:t>
            </a:r>
            <a:r>
              <a:rPr lang="pt-BR" sz="2800" baseline="-25000" dirty="0" smtClean="0"/>
              <a:t>2</a:t>
            </a:r>
            <a:r>
              <a:rPr lang="pt-BR" sz="2800" dirty="0" smtClean="0"/>
              <a:t>) </a:t>
            </a:r>
            <a:r>
              <a:rPr lang="pt-BR" sz="2800" dirty="0" err="1" smtClean="0"/>
              <a:t>among</a:t>
            </a:r>
            <a:r>
              <a:rPr lang="pt-BR" sz="2800" dirty="0" smtClean="0"/>
              <a:t> </a:t>
            </a:r>
            <a:r>
              <a:rPr lang="pt-BR" sz="2800" dirty="0" err="1" smtClean="0"/>
              <a:t>twins</a:t>
            </a:r>
            <a:r>
              <a:rPr lang="pt-BR" sz="2800" dirty="0" smtClean="0"/>
              <a:t>:</a:t>
            </a:r>
          </a:p>
          <a:p>
            <a:pPr>
              <a:spcBef>
                <a:spcPts val="700"/>
              </a:spcBef>
              <a:defRPr/>
            </a:pPr>
            <a:r>
              <a:rPr lang="pt-BR" sz="2800" dirty="0" smtClean="0"/>
              <a:t>	- </a:t>
            </a:r>
            <a:r>
              <a:rPr lang="pt-BR" sz="2600" dirty="0" smtClean="0"/>
              <a:t>Corr</a:t>
            </a:r>
            <a:r>
              <a:rPr lang="pt-BR" sz="2600" baseline="-25000" dirty="0" smtClean="0"/>
              <a:t>mz</a:t>
            </a:r>
            <a:r>
              <a:rPr lang="pt-BR" sz="2600" dirty="0" smtClean="0"/>
              <a:t>(P</a:t>
            </a:r>
            <a:r>
              <a:rPr lang="pt-BR" sz="2600" baseline="-25000" dirty="0" smtClean="0"/>
              <a:t>1</a:t>
            </a:r>
            <a:r>
              <a:rPr lang="pt-BR" sz="2600" dirty="0" smtClean="0"/>
              <a:t>, P</a:t>
            </a:r>
            <a:r>
              <a:rPr lang="pt-BR" sz="2600" baseline="-25000" dirty="0" smtClean="0"/>
              <a:t>2</a:t>
            </a:r>
            <a:r>
              <a:rPr lang="pt-BR" sz="2600" dirty="0" smtClean="0"/>
              <a:t>) = </a:t>
            </a:r>
            <a:r>
              <a:rPr lang="pt-BR" sz="2600" i="1" dirty="0" smtClean="0"/>
              <a:t>r</a:t>
            </a:r>
            <a:r>
              <a:rPr lang="pt-BR" sz="2600" baseline="-25000" dirty="0" smtClean="0"/>
              <a:t>mz</a:t>
            </a:r>
            <a:r>
              <a:rPr lang="pt-BR" sz="2600" dirty="0" smtClean="0"/>
              <a:t> = A + C     [100% genes + Env]</a:t>
            </a:r>
          </a:p>
          <a:p>
            <a:pPr>
              <a:spcBef>
                <a:spcPts val="800"/>
              </a:spcBef>
              <a:defRPr/>
            </a:pPr>
            <a:r>
              <a:rPr lang="pt-BR" sz="2600" dirty="0" smtClean="0"/>
              <a:t>	- Corr</a:t>
            </a:r>
            <a:r>
              <a:rPr lang="pt-BR" sz="2600" baseline="-25000" dirty="0" smtClean="0"/>
              <a:t>dz</a:t>
            </a:r>
            <a:r>
              <a:rPr lang="pt-BR" sz="2600" dirty="0" smtClean="0"/>
              <a:t>(P</a:t>
            </a:r>
            <a:r>
              <a:rPr lang="pt-BR" sz="2600" baseline="-25000" dirty="0" smtClean="0"/>
              <a:t>1</a:t>
            </a:r>
            <a:r>
              <a:rPr lang="pt-BR" sz="2600" dirty="0" smtClean="0"/>
              <a:t>, P</a:t>
            </a:r>
            <a:r>
              <a:rPr lang="pt-BR" sz="2600" baseline="-25000" dirty="0" smtClean="0"/>
              <a:t>2</a:t>
            </a:r>
            <a:r>
              <a:rPr lang="pt-BR" sz="2600" dirty="0" smtClean="0"/>
              <a:t>) = </a:t>
            </a:r>
            <a:r>
              <a:rPr lang="pt-BR" sz="2600" i="1" dirty="0" smtClean="0"/>
              <a:t>r</a:t>
            </a:r>
            <a:r>
              <a:rPr lang="pt-BR" sz="2600" baseline="-25000" dirty="0" smtClean="0"/>
              <a:t>dz</a:t>
            </a:r>
            <a:r>
              <a:rPr lang="pt-BR" sz="2600" dirty="0" smtClean="0"/>
              <a:t> = ½A + C   [50% genes + Env]</a:t>
            </a:r>
          </a:p>
          <a:p>
            <a:pPr>
              <a:spcBef>
                <a:spcPts val="800"/>
              </a:spcBef>
              <a:defRPr/>
            </a:pPr>
            <a:endParaRPr lang="pt-BR" sz="2600" dirty="0" smtClean="0"/>
          </a:p>
          <a:p>
            <a:pPr>
              <a:spcBef>
                <a:spcPts val="800"/>
              </a:spcBef>
              <a:defRPr/>
            </a:pPr>
            <a:r>
              <a:rPr lang="en-US" sz="2800" dirty="0" smtClean="0"/>
              <a:t>Heritability: h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 = 2(</a:t>
            </a:r>
            <a:r>
              <a:rPr lang="pt-BR" sz="2800" i="1" dirty="0" smtClean="0"/>
              <a:t>r</a:t>
            </a:r>
            <a:r>
              <a:rPr lang="pt-BR" sz="2800" baseline="-25000" dirty="0" smtClean="0"/>
              <a:t>mz</a:t>
            </a:r>
            <a:r>
              <a:rPr lang="pt-BR" sz="2800" dirty="0" smtClean="0"/>
              <a:t>- </a:t>
            </a:r>
            <a:r>
              <a:rPr lang="pt-BR" sz="2800" i="1" dirty="0" smtClean="0"/>
              <a:t>r</a:t>
            </a:r>
            <a:r>
              <a:rPr lang="pt-BR" sz="2800" baseline="-25000" dirty="0" smtClean="0"/>
              <a:t>dz</a:t>
            </a:r>
            <a:r>
              <a:rPr lang="pt-BR" sz="2800" dirty="0" smtClean="0"/>
              <a:t> ) </a:t>
            </a:r>
          </a:p>
          <a:p>
            <a:pPr>
              <a:spcBef>
                <a:spcPts val="800"/>
              </a:spcBef>
              <a:defRPr/>
            </a:pPr>
            <a:endParaRPr lang="pt-BR" sz="2800" dirty="0"/>
          </a:p>
          <a:p>
            <a:pPr>
              <a:spcBef>
                <a:spcPts val="800"/>
              </a:spcBef>
              <a:defRPr/>
            </a:pPr>
            <a:endParaRPr lang="pt-BR" sz="2800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/>
          <p:cNvSpPr txBox="1">
            <a:spLocks noChangeArrowheads="1"/>
          </p:cNvSpPr>
          <p:nvPr/>
        </p:nvSpPr>
        <p:spPr bwMode="auto">
          <a:xfrm>
            <a:off x="256822" y="0"/>
            <a:ext cx="891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3800" dirty="0" smtClean="0"/>
              <a:t>Example of Twin Study: Prostate Cancer</a:t>
            </a:r>
          </a:p>
        </p:txBody>
      </p:sp>
      <p:graphicFrame>
        <p:nvGraphicFramePr>
          <p:cNvPr id="31746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4323939"/>
              </p:ext>
            </p:extLst>
          </p:nvPr>
        </p:nvGraphicFramePr>
        <p:xfrm>
          <a:off x="685800" y="1905000"/>
          <a:ext cx="7773988" cy="2816225"/>
        </p:xfrm>
        <a:graphic>
          <a:graphicData uri="http://schemas.openxmlformats.org/drawingml/2006/table">
            <a:tbl>
              <a:tblPr/>
              <a:tblGrid>
                <a:gridCol w="151923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6532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5581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23361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111012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Twin</a:t>
                      </a:r>
                    </a:p>
                  </a:txBody>
                  <a:tcPr marL="90000" marR="90000" marT="428140" marB="4678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Concordant pairs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(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cp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)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Microsoft YaHei" charset="0"/>
                      </a:endParaRPr>
                    </a:p>
                  </a:txBody>
                  <a:tcPr marL="90000" marR="90000" marT="428140" marB="4678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Discordant pairs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(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dp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)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Microsoft YaHei" charset="0"/>
                      </a:endParaRPr>
                    </a:p>
                  </a:txBody>
                  <a:tcPr marL="90000" marR="90000" marT="428140" marB="4678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Concordance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2cp 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/ (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2cp+dp)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Microsoft YaHei" charset="0"/>
                      </a:endParaRPr>
                    </a:p>
                  </a:txBody>
                  <a:tcPr marL="90000" marR="90000" marT="428140" marB="4678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9988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MZ</a:t>
                      </a:r>
                    </a:p>
                  </a:txBody>
                  <a:tcPr marL="90000" marR="90000" marT="428140" marB="4678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197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Microsoft YaHei" charset="0"/>
                      </a:endParaRPr>
                    </a:p>
                  </a:txBody>
                  <a:tcPr marL="90000" marR="90000" marT="428140" marB="4678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807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Microsoft YaHei" charset="0"/>
                      </a:endParaRPr>
                    </a:p>
                  </a:txBody>
                  <a:tcPr marL="90000" marR="90000" marT="428140" marB="4678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74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0"/>
                          <a:cs typeface="Segoe UI" charset="0"/>
                        </a:rPr>
                        <a:t>0.33  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0"/>
                          <a:cs typeface="Segoe UI" charset="0"/>
                        </a:rPr>
                        <a:t>(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0"/>
                          <a:cs typeface="Segoe UI" charset="0"/>
                        </a:rPr>
                        <a:t>r</a:t>
                      </a:r>
                      <a:r>
                        <a:rPr kumimoji="0" lang="en-US" sz="2400" b="0" i="0" u="none" strike="noStrike" cap="none" normalizeH="0" baseline="-330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0"/>
                          <a:cs typeface="Segoe UI" charset="0"/>
                        </a:rPr>
                        <a:t>mz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0"/>
                          <a:cs typeface="Segoe UI" charset="0"/>
                        </a:rPr>
                        <a:t>)</a:t>
                      </a:r>
                    </a:p>
                  </a:txBody>
                  <a:tcPr marL="90000" marR="90000" marT="334133" marB="4678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90621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DZ</a:t>
                      </a:r>
                    </a:p>
                  </a:txBody>
                  <a:tcPr marL="90000" marR="90000" marT="428140" marB="4678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148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Microsoft YaHei" charset="0"/>
                      </a:endParaRPr>
                    </a:p>
                  </a:txBody>
                  <a:tcPr marL="90000" marR="90000" marT="428140" marB="4678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1719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Microsoft YaHei" charset="0"/>
                      </a:endParaRPr>
                    </a:p>
                  </a:txBody>
                  <a:tcPr marL="90000" marR="90000" marT="428140" marB="4678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74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0"/>
                          <a:cs typeface="Segoe UI" charset="0"/>
                        </a:rPr>
                        <a:t>0.15  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0"/>
                          <a:cs typeface="Segoe UI" charset="0"/>
                        </a:rPr>
                        <a:t>(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0"/>
                          <a:cs typeface="Segoe UI" charset="0"/>
                        </a:rPr>
                        <a:t>r</a:t>
                      </a:r>
                      <a:r>
                        <a:rPr kumimoji="0" lang="en-US" sz="2400" b="0" i="0" u="none" strike="noStrike" cap="none" normalizeH="0" baseline="-330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0"/>
                          <a:cs typeface="Segoe UI" charset="0"/>
                        </a:rPr>
                        <a:t>dz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0"/>
                          <a:cs typeface="Segoe UI" charset="0"/>
                        </a:rPr>
                        <a:t>)</a:t>
                      </a:r>
                    </a:p>
                  </a:txBody>
                  <a:tcPr marL="90000" marR="90000" marT="334133" marB="4678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1219200" y="4724400"/>
            <a:ext cx="7315200" cy="1202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400" dirty="0"/>
              <a:t>h</a:t>
            </a:r>
            <a:r>
              <a:rPr lang="en-US" sz="2400" dirty="0" smtClean="0"/>
              <a:t>eritability = 2(</a:t>
            </a:r>
            <a:r>
              <a:rPr lang="pt-BR" sz="2400" i="1" dirty="0" smtClean="0"/>
              <a:t>r</a:t>
            </a:r>
            <a:r>
              <a:rPr lang="pt-BR" sz="2400" baseline="-25000" dirty="0" smtClean="0"/>
              <a:t>mz</a:t>
            </a:r>
            <a:r>
              <a:rPr lang="pt-BR" sz="2400" dirty="0" smtClean="0"/>
              <a:t>- </a:t>
            </a:r>
            <a:r>
              <a:rPr lang="pt-BR" sz="2400" i="1" dirty="0" smtClean="0"/>
              <a:t>r</a:t>
            </a:r>
            <a:r>
              <a:rPr lang="pt-BR" sz="2400" baseline="-25000" dirty="0" smtClean="0"/>
              <a:t>dz</a:t>
            </a:r>
            <a:r>
              <a:rPr lang="pt-BR" sz="2400" dirty="0" smtClean="0"/>
              <a:t> ) = 2(0.33-0.15)</a:t>
            </a:r>
          </a:p>
          <a:p>
            <a:pPr>
              <a:buClrTx/>
              <a:buFontTx/>
              <a:buNone/>
              <a:defRPr/>
            </a:pPr>
            <a:r>
              <a:rPr lang="en-US" sz="2400" dirty="0" smtClean="0"/>
              <a:t>                  = 0.36</a:t>
            </a:r>
          </a:p>
          <a:p>
            <a:pPr algn="r">
              <a:buClrTx/>
              <a:buFontTx/>
              <a:buNone/>
              <a:defRPr/>
            </a:pPr>
            <a:r>
              <a:rPr lang="en-US" sz="1200" dirty="0" err="1" smtClean="0"/>
              <a:t>Mucci</a:t>
            </a:r>
            <a:r>
              <a:rPr lang="en-US" sz="1200" dirty="0" smtClean="0"/>
              <a:t> et al. JAMA 2016;315:68</a:t>
            </a:r>
          </a:p>
          <a:p>
            <a:pPr algn="r">
              <a:buClrTx/>
              <a:buFontTx/>
              <a:buNone/>
              <a:defRPr/>
            </a:pPr>
            <a:r>
              <a:rPr lang="en-US" sz="1200" dirty="0" smtClean="0"/>
              <a:t>(actual paper estimate uses Structural Equation Modeling, so differs)</a:t>
            </a:r>
          </a:p>
        </p:txBody>
      </p:sp>
      <p:sp>
        <p:nvSpPr>
          <p:cNvPr id="31760" name="Text Box 16"/>
          <p:cNvSpPr txBox="1">
            <a:spLocks noChangeArrowheads="1"/>
          </p:cNvSpPr>
          <p:nvPr/>
        </p:nvSpPr>
        <p:spPr bwMode="auto">
          <a:xfrm>
            <a:off x="1149350" y="914400"/>
            <a:ext cx="6643688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Font typeface="Times New Roman" charset="0"/>
              <a:buChar char="•"/>
              <a:defRPr/>
            </a:pPr>
            <a:r>
              <a:rPr lang="en-US" sz="2400" dirty="0" smtClean="0">
                <a:latin typeface="Times New Roman" charset="0"/>
              </a:rPr>
              <a:t> </a:t>
            </a:r>
            <a:r>
              <a:rPr lang="en-US" sz="2400" dirty="0" smtClean="0"/>
              <a:t>Twin registry (Sweden, Denmark, and Finland)</a:t>
            </a:r>
          </a:p>
          <a:p>
            <a:pPr>
              <a:buClrTx/>
              <a:buFontTx/>
              <a:buNone/>
              <a:defRPr/>
            </a:pPr>
            <a:r>
              <a:rPr lang="en-US" sz="2400" dirty="0" smtClean="0"/>
              <a:t>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1663" cy="1135062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dirty="0" smtClean="0"/>
              <a:t>Heritability Extras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1663" cy="4518025"/>
          </a:xfrm>
        </p:spPr>
        <p:txBody>
          <a:bodyPr/>
          <a:lstStyle/>
          <a:p>
            <a:pPr marL="458787" indent="-457200">
              <a:buClrTx/>
              <a:buFont typeface="Arial"/>
              <a:buChar char="•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dirty="0" smtClean="0">
                <a:solidFill>
                  <a:srgbClr val="000000"/>
                </a:solidFill>
              </a:rPr>
              <a:t>Can also model interactions (see in text)</a:t>
            </a:r>
          </a:p>
          <a:p>
            <a:pPr marL="915987" lvl="1" indent="-457200">
              <a:buClrTx/>
              <a:buFont typeface="Arial"/>
              <a:buChar char="•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dirty="0" smtClean="0"/>
              <a:t>ACE model will overestimate the heritability in the presence of interactions</a:t>
            </a:r>
          </a:p>
          <a:p>
            <a:pPr marL="458787" indent="-457200">
              <a:buClrTx/>
              <a:buFont typeface="Arial"/>
              <a:buChar char="•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dirty="0" smtClean="0">
                <a:solidFill>
                  <a:srgbClr val="000000"/>
                </a:solidFill>
              </a:rPr>
              <a:t>Main point is that the ACE model is based on some assumptions that might not be true, and bias our heritability estimates.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Heritability from GWAS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/>
              <a:buChar char="•"/>
              <a:defRPr/>
            </a:pPr>
            <a:r>
              <a:rPr lang="en-US" dirty="0" smtClean="0">
                <a:solidFill>
                  <a:schemeClr val="tx1"/>
                </a:solidFill>
              </a:rPr>
              <a:t>Extensive recent work using linear mixed models to estimate heritability from GWAS array data.</a:t>
            </a:r>
          </a:p>
          <a:p>
            <a:pPr marL="457200" indent="-457200">
              <a:buFont typeface="Arial"/>
              <a:buChar char="•"/>
              <a:defRPr/>
            </a:pPr>
            <a:r>
              <a:rPr lang="en-US" dirty="0" smtClean="0">
                <a:solidFill>
                  <a:schemeClr val="tx1"/>
                </a:solidFill>
              </a:rPr>
              <a:t>Called ‘chip heritability.’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265488" y="457200"/>
            <a:ext cx="2125662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4400" b="1" dirty="0">
                <a:solidFill>
                  <a:srgbClr val="000000"/>
                </a:solidFill>
                <a:cs typeface="Microsoft YaHei" charset="0"/>
              </a:rPr>
              <a:t>Outline</a:t>
            </a: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822325" y="1524000"/>
            <a:ext cx="7954963" cy="4403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marL="741363" indent="-284163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SzPct val="45000"/>
              <a:defRPr/>
            </a:pPr>
            <a:r>
              <a:rPr lang="en-US" sz="2800" dirty="0" smtClean="0"/>
              <a:t>Several methods to answer the question: Is the trait genetic? [Austin Ch. 2]</a:t>
            </a:r>
          </a:p>
          <a:p>
            <a:pPr marL="457200" lvl="1" indent="0">
              <a:defRPr/>
            </a:pPr>
            <a:r>
              <a:rPr lang="en-US" sz="2800" dirty="0" smtClean="0"/>
              <a:t>1. Familial Aggregation and recurrence risks</a:t>
            </a:r>
          </a:p>
          <a:p>
            <a:pPr marL="457200" lvl="1" indent="0">
              <a:defRPr/>
            </a:pPr>
            <a:r>
              <a:rPr lang="en-US" sz="2800" dirty="0" smtClean="0"/>
              <a:t>2. Heritability</a:t>
            </a:r>
          </a:p>
          <a:p>
            <a:pPr>
              <a:buSzPct val="45000"/>
              <a:defRPr/>
            </a:pPr>
            <a:endParaRPr lang="en-US" sz="2800" dirty="0" smtClean="0"/>
          </a:p>
          <a:p>
            <a:pPr>
              <a:buSzPct val="45000"/>
              <a:defRPr/>
            </a:pPr>
            <a:r>
              <a:rPr lang="en-US" sz="2800" b="1" dirty="0" smtClean="0"/>
              <a:t>Genetic concepts </a:t>
            </a:r>
            <a:r>
              <a:rPr lang="en-US" sz="2800" dirty="0" smtClean="0"/>
              <a:t>[Austin Ch. 3]</a:t>
            </a:r>
          </a:p>
          <a:p>
            <a:pPr marL="457200" lvl="1" indent="0">
              <a:defRPr/>
            </a:pPr>
            <a:r>
              <a:rPr lang="en-US" sz="2800" dirty="0" smtClean="0"/>
              <a:t>3. </a:t>
            </a:r>
            <a:r>
              <a:rPr lang="en-US" sz="2800" dirty="0" smtClean="0">
                <a:solidFill>
                  <a:srgbClr val="FF0000"/>
                </a:solidFill>
              </a:rPr>
              <a:t>Allele Frequency Estimation</a:t>
            </a:r>
          </a:p>
          <a:p>
            <a:pPr marL="457200" lvl="1" indent="0">
              <a:defRPr/>
            </a:pPr>
            <a:r>
              <a:rPr lang="en-US" sz="2800" dirty="0" smtClean="0"/>
              <a:t>4. </a:t>
            </a:r>
            <a:r>
              <a:rPr lang="en-US" sz="2800" dirty="0"/>
              <a:t>Mendel’s laws &amp; Hardy-Weinberg </a:t>
            </a:r>
            <a:r>
              <a:rPr lang="en-US" sz="2800" dirty="0" smtClean="0"/>
              <a:t>equilibrium (HWE)</a:t>
            </a:r>
          </a:p>
          <a:p>
            <a:pPr marL="457200" lvl="1" indent="0">
              <a:defRPr/>
            </a:pPr>
            <a:r>
              <a:rPr lang="en-US" sz="2800" dirty="0" smtClean="0"/>
              <a:t>5. Population Substructure/Stratification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ext Box 1"/>
          <p:cNvSpPr txBox="1">
            <a:spLocks noChangeArrowheads="1"/>
          </p:cNvSpPr>
          <p:nvPr/>
        </p:nvSpPr>
        <p:spPr bwMode="auto">
          <a:xfrm>
            <a:off x="228600" y="479425"/>
            <a:ext cx="8915400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b="1" dirty="0" smtClean="0"/>
              <a:t>3. Allele Frequency Estimation</a:t>
            </a:r>
          </a:p>
        </p:txBody>
      </p:sp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76200" y="1597025"/>
            <a:ext cx="8153400" cy="104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914400" lvl="1" indent="-457200">
              <a:lnSpc>
                <a:spcPct val="120000"/>
              </a:lnSpc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600" dirty="0">
                <a:solidFill>
                  <a:srgbClr val="000000"/>
                </a:solidFill>
                <a:latin typeface="+mn-lt"/>
                <a:cs typeface="Microsoft YaHei" charset="0"/>
              </a:rPr>
              <a:t>Diploid, autosomal locus with 2 alleles: </a:t>
            </a:r>
            <a:r>
              <a:rPr lang="en-US" sz="2600" b="1" dirty="0">
                <a:solidFill>
                  <a:srgbClr val="000000"/>
                </a:solidFill>
                <a:latin typeface="+mn-lt"/>
                <a:cs typeface="Microsoft YaHei" charset="0"/>
              </a:rPr>
              <a:t>A</a:t>
            </a:r>
            <a:r>
              <a:rPr lang="en-US" sz="2600" dirty="0">
                <a:solidFill>
                  <a:srgbClr val="000000"/>
                </a:solidFill>
                <a:latin typeface="+mn-lt"/>
                <a:cs typeface="Microsoft YaHei" charset="0"/>
              </a:rPr>
              <a:t> and </a:t>
            </a:r>
            <a:r>
              <a:rPr lang="en-US" sz="2600" b="1" dirty="0">
                <a:solidFill>
                  <a:srgbClr val="000000"/>
                </a:solidFill>
                <a:latin typeface="+mn-lt"/>
                <a:cs typeface="Microsoft YaHei" charset="0"/>
              </a:rPr>
              <a:t>a</a:t>
            </a:r>
          </a:p>
          <a:p>
            <a:pPr marL="914400" lvl="1" indent="-457200">
              <a:lnSpc>
                <a:spcPct val="120000"/>
              </a:lnSpc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600" dirty="0">
                <a:solidFill>
                  <a:srgbClr val="000000"/>
                </a:solidFill>
                <a:latin typeface="+mn-lt"/>
                <a:cs typeface="Microsoft YaHei" charset="0"/>
              </a:rPr>
              <a:t>Allele frequency is the fraction:</a:t>
            </a: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2743200" y="2663825"/>
            <a:ext cx="38100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457200" indent="-447675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400" dirty="0" smtClean="0"/>
              <a:t>No. of particular allele</a:t>
            </a:r>
          </a:p>
        </p:txBody>
      </p:sp>
      <p:sp>
        <p:nvSpPr>
          <p:cNvPr id="41989" name="Text Box 5"/>
          <p:cNvSpPr txBox="1">
            <a:spLocks noChangeArrowheads="1"/>
          </p:cNvSpPr>
          <p:nvPr/>
        </p:nvSpPr>
        <p:spPr bwMode="auto">
          <a:xfrm>
            <a:off x="2322513" y="3349625"/>
            <a:ext cx="44450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457200" indent="-447675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400" smtClean="0"/>
              <a:t>No. of all alleles in population</a:t>
            </a:r>
          </a:p>
        </p:txBody>
      </p:sp>
      <p:sp>
        <p:nvSpPr>
          <p:cNvPr id="41990" name="Line 6"/>
          <p:cNvSpPr>
            <a:spLocks noChangeShapeType="1"/>
          </p:cNvSpPr>
          <p:nvPr/>
        </p:nvSpPr>
        <p:spPr bwMode="auto">
          <a:xfrm>
            <a:off x="2362200" y="3197225"/>
            <a:ext cx="3962400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dirty="0" smtClean="0"/>
              <a:t>Allele (Gamete) Frequency</a:t>
            </a:r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228600" y="1905000"/>
            <a:ext cx="8763000" cy="1863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457200" indent="-45720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1500"/>
              </a:spcBef>
              <a:buFont typeface="Arial"/>
              <a:buChar char="•"/>
              <a:defRPr/>
            </a:pPr>
            <a:r>
              <a:rPr lang="en-US" sz="3000" dirty="0" smtClean="0"/>
              <a:t>Let p = </a:t>
            </a:r>
            <a:r>
              <a:rPr lang="en-US" sz="3000" dirty="0" err="1" smtClean="0"/>
              <a:t>Freq</a:t>
            </a:r>
            <a:r>
              <a:rPr lang="en-US" sz="3000" dirty="0" smtClean="0"/>
              <a:t>(A) frequency of the dominant allele</a:t>
            </a:r>
          </a:p>
          <a:p>
            <a:pPr>
              <a:spcBef>
                <a:spcPts val="1500"/>
              </a:spcBef>
              <a:buFont typeface="Arial"/>
              <a:buChar char="•"/>
              <a:defRPr/>
            </a:pPr>
            <a:r>
              <a:rPr lang="en-US" sz="3000" dirty="0" smtClean="0"/>
              <a:t>Let q = </a:t>
            </a:r>
            <a:r>
              <a:rPr lang="en-US" sz="3000" dirty="0" err="1" smtClean="0"/>
              <a:t>Freq</a:t>
            </a:r>
            <a:r>
              <a:rPr lang="en-US" sz="3000" dirty="0" smtClean="0"/>
              <a:t>(a) frequency of the recessive allele</a:t>
            </a:r>
          </a:p>
          <a:p>
            <a:pPr>
              <a:spcBef>
                <a:spcPts val="1500"/>
              </a:spcBef>
              <a:buClrTx/>
              <a:buFontTx/>
              <a:buNone/>
              <a:defRPr/>
            </a:pPr>
            <a:r>
              <a:rPr lang="en-US" sz="3000" dirty="0" smtClean="0"/>
              <a:t>				Then, p + q =1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dirty="0" smtClean="0"/>
              <a:t>Genotype Frequency</a:t>
            </a:r>
          </a:p>
        </p:txBody>
      </p:sp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381000" y="1371600"/>
            <a:ext cx="8763000" cy="2697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457200" indent="-45720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875"/>
              </a:spcBef>
              <a:buFont typeface="Arial"/>
              <a:buChar char="•"/>
              <a:defRPr/>
            </a:pPr>
            <a:r>
              <a:rPr lang="en-US" sz="2800" dirty="0" smtClean="0"/>
              <a:t>p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 = frequency of homozygous dominant genotype</a:t>
            </a:r>
          </a:p>
          <a:p>
            <a:pPr>
              <a:spcBef>
                <a:spcPts val="875"/>
              </a:spcBef>
              <a:buFont typeface="Arial"/>
              <a:buChar char="•"/>
              <a:defRPr/>
            </a:pPr>
            <a:r>
              <a:rPr lang="en-US" sz="2800" dirty="0" smtClean="0"/>
              <a:t>q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	= frequency of homozygous recessive genotype</a:t>
            </a:r>
          </a:p>
          <a:p>
            <a:pPr>
              <a:spcBef>
                <a:spcPts val="875"/>
              </a:spcBef>
              <a:buFont typeface="Arial"/>
              <a:buChar char="•"/>
              <a:defRPr/>
            </a:pPr>
            <a:r>
              <a:rPr lang="en-US" sz="2800" dirty="0" smtClean="0"/>
              <a:t>2pq = frequency of heterozygous genotype</a:t>
            </a:r>
          </a:p>
          <a:p>
            <a:pPr>
              <a:spcBef>
                <a:spcPts val="875"/>
              </a:spcBef>
              <a:buClrTx/>
              <a:buFontTx/>
              <a:buNone/>
              <a:defRPr/>
            </a:pPr>
            <a:r>
              <a:rPr lang="en-US" sz="2800" dirty="0" smtClean="0"/>
              <a:t>			Then, p</a:t>
            </a:r>
            <a:r>
              <a:rPr lang="en-US" sz="2800" baseline="30000" dirty="0" smtClean="0"/>
              <a:t>2 </a:t>
            </a:r>
            <a:r>
              <a:rPr lang="en-US" sz="2800" dirty="0" smtClean="0"/>
              <a:t>+2pq + q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 =1</a:t>
            </a:r>
          </a:p>
          <a:p>
            <a:pPr>
              <a:spcBef>
                <a:spcPts val="875"/>
              </a:spcBef>
              <a:buClrTx/>
              <a:buFontTx/>
              <a:buNone/>
              <a:defRPr/>
            </a:pPr>
            <a:endParaRPr lang="en-US" sz="2800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 Box 1"/>
          <p:cNvSpPr txBox="1">
            <a:spLocks noChangeArrowheads="1"/>
          </p:cNvSpPr>
          <p:nvPr/>
        </p:nvSpPr>
        <p:spPr bwMode="auto">
          <a:xfrm>
            <a:off x="685800" y="76200"/>
            <a:ext cx="7793038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 smtClean="0"/>
              <a:t>1. Familial Aggregation</a:t>
            </a:r>
          </a:p>
        </p:txBody>
      </p:sp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228600" y="1096963"/>
            <a:ext cx="8610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457200" indent="-45720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800"/>
              </a:spcBef>
              <a:buFont typeface="Arial" charset="0"/>
              <a:buChar char="•"/>
              <a:defRPr/>
            </a:pPr>
            <a:r>
              <a:rPr lang="en-US" sz="3200" smtClean="0"/>
              <a:t>Does the phenotype tend to run in families?</a:t>
            </a:r>
          </a:p>
          <a:p>
            <a:pPr>
              <a:spcBef>
                <a:spcPts val="800"/>
              </a:spcBef>
              <a:buFont typeface="Arial" charset="0"/>
              <a:buChar char="•"/>
              <a:defRPr/>
            </a:pPr>
            <a:r>
              <a:rPr lang="en-US" sz="3200" smtClean="0"/>
              <a:t>Ascertain family members by “probands”, i.e., affected individuals</a:t>
            </a: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7432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1325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 smtClean="0"/>
              <a:t>Estimating Allele Frequencies from Genotype Frequencies</a:t>
            </a:r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990600" y="3505200"/>
            <a:ext cx="8153400" cy="1263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457200" lvl="1" indent="0">
              <a:lnSpc>
                <a:spcPct val="12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Frequency of </a:t>
            </a:r>
            <a:r>
              <a:rPr lang="en-US" sz="3200" b="1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A</a:t>
            </a: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allele = p</a:t>
            </a:r>
            <a:r>
              <a:rPr lang="en-US" sz="32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½ (2pq)</a:t>
            </a:r>
          </a:p>
          <a:p>
            <a:pPr marL="457200" lvl="1" indent="0">
              <a:lnSpc>
                <a:spcPct val="12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Frequency of </a:t>
            </a:r>
            <a:r>
              <a:rPr lang="en-US" sz="3200" b="1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a</a:t>
            </a: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allele = q</a:t>
            </a:r>
            <a:r>
              <a:rPr lang="en-US" sz="32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½ (2pq)</a:t>
            </a:r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1371600" y="1752600"/>
            <a:ext cx="5867400" cy="1263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45720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/>
            </a:pP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Genotypes:	AA	</a:t>
            </a:r>
            <a:r>
              <a:rPr lang="en-US" sz="3200" dirty="0" err="1">
                <a:solidFill>
                  <a:srgbClr val="000000"/>
                </a:solidFill>
                <a:latin typeface="Calibri" charset="0"/>
                <a:cs typeface="Microsoft YaHei" charset="0"/>
              </a:rPr>
              <a:t>Aa</a:t>
            </a: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	</a:t>
            </a:r>
            <a:r>
              <a:rPr lang="en-US" sz="3200" dirty="0" err="1">
                <a:solidFill>
                  <a:srgbClr val="000000"/>
                </a:solidFill>
                <a:latin typeface="Calibri" charset="0"/>
                <a:cs typeface="Microsoft YaHei" charset="0"/>
              </a:rPr>
              <a:t>aa</a:t>
            </a:r>
            <a:endParaRPr lang="en-US" sz="3200" dirty="0">
              <a:solidFill>
                <a:srgbClr val="000000"/>
              </a:solidFill>
              <a:latin typeface="Calibri" charset="0"/>
              <a:cs typeface="Microsoft YaHei" charset="0"/>
            </a:endParaRPr>
          </a:p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45720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/>
            </a:pP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Frequency:	p</a:t>
            </a:r>
            <a:r>
              <a:rPr lang="en-US" sz="32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	2pq	q</a:t>
            </a:r>
            <a:r>
              <a:rPr lang="en-US" sz="32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3200" dirty="0" smtClean="0"/>
              <a:t>Ex. Calculation: Allele Frequencies</a:t>
            </a:r>
          </a:p>
        </p:txBody>
      </p:sp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381000" y="2743200"/>
            <a:ext cx="2667000" cy="60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In Pop 1:</a:t>
            </a:r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609600" y="990600"/>
            <a:ext cx="6400800" cy="60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114300" lvl="1" indent="0">
              <a:lnSpc>
                <a:spcPct val="120000"/>
              </a:lnSpc>
              <a:buClrTx/>
              <a:buFontTx/>
              <a:buNone/>
              <a:tabLst>
                <a:tab pos="114300" algn="l"/>
                <a:tab pos="571500" algn="l"/>
                <a:tab pos="1028700" algn="l"/>
                <a:tab pos="1485900" algn="l"/>
                <a:tab pos="1943100" algn="l"/>
                <a:tab pos="2400300" algn="l"/>
                <a:tab pos="2857500" algn="l"/>
                <a:tab pos="3314700" algn="l"/>
                <a:tab pos="3771900" algn="l"/>
                <a:tab pos="4229100" algn="l"/>
                <a:tab pos="4686300" algn="l"/>
                <a:tab pos="5143500" algn="l"/>
                <a:tab pos="5600700" algn="l"/>
                <a:tab pos="6057900" algn="l"/>
                <a:tab pos="6515100" algn="l"/>
                <a:tab pos="6972300" algn="l"/>
                <a:tab pos="7429500" algn="l"/>
                <a:tab pos="7886700" algn="l"/>
                <a:tab pos="8343900" algn="l"/>
                <a:tab pos="8801100" algn="l"/>
                <a:tab pos="9258300" algn="l"/>
              </a:tabLst>
              <a:defRPr/>
            </a:pPr>
            <a:r>
              <a:rPr lang="en-US" sz="2800">
                <a:solidFill>
                  <a:srgbClr val="000000"/>
                </a:solidFill>
                <a:latin typeface="Calibri" charset="0"/>
                <a:cs typeface="Microsoft YaHei" charset="0"/>
              </a:rPr>
              <a:t>Assume N=200 in each of two populations</a:t>
            </a:r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2590800" y="1676400"/>
            <a:ext cx="7110043" cy="111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pPr marL="561975" lvl="1" indent="-457200">
              <a:lnSpc>
                <a:spcPct val="120000"/>
              </a:lnSpc>
              <a:buFont typeface="Arial"/>
              <a:buChar char="•"/>
              <a:tabLst>
                <a:tab pos="104775" algn="l"/>
                <a:tab pos="561975" algn="l"/>
                <a:tab pos="1019175" algn="l"/>
                <a:tab pos="1476375" algn="l"/>
                <a:tab pos="1933575" algn="l"/>
                <a:tab pos="2390775" algn="l"/>
                <a:tab pos="2847975" algn="l"/>
                <a:tab pos="3305175" algn="l"/>
                <a:tab pos="3762375" algn="l"/>
                <a:tab pos="4219575" algn="l"/>
                <a:tab pos="4676775" algn="l"/>
                <a:tab pos="5133975" algn="l"/>
                <a:tab pos="5591175" algn="l"/>
                <a:tab pos="6048375" algn="l"/>
                <a:tab pos="6505575" algn="l"/>
                <a:tab pos="6962775" algn="l"/>
                <a:tab pos="7419975" algn="l"/>
                <a:tab pos="7877175" algn="l"/>
                <a:tab pos="8334375" algn="l"/>
                <a:tab pos="8791575" algn="l"/>
                <a:tab pos="9248775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Pop 1: 90 AA   40 </a:t>
            </a:r>
            <a:r>
              <a:rPr lang="en-US" sz="2800" dirty="0" err="1">
                <a:solidFill>
                  <a:srgbClr val="000000"/>
                </a:solidFill>
                <a:latin typeface="Calibri" charset="0"/>
                <a:cs typeface="Microsoft YaHei" charset="0"/>
              </a:rPr>
              <a:t>Aa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  70 </a:t>
            </a:r>
            <a:r>
              <a:rPr lang="en-US" sz="2800" dirty="0" err="1">
                <a:solidFill>
                  <a:srgbClr val="000000"/>
                </a:solidFill>
                <a:latin typeface="Calibri" charset="0"/>
                <a:cs typeface="Microsoft YaHei" charset="0"/>
              </a:rPr>
              <a:t>aa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(N=200)</a:t>
            </a:r>
          </a:p>
          <a:p>
            <a:pPr marL="561975" lvl="1" indent="-457200">
              <a:lnSpc>
                <a:spcPct val="120000"/>
              </a:lnSpc>
              <a:buFont typeface="Arial"/>
              <a:buChar char="•"/>
              <a:tabLst>
                <a:tab pos="104775" algn="l"/>
                <a:tab pos="561975" algn="l"/>
                <a:tab pos="1019175" algn="l"/>
                <a:tab pos="1476375" algn="l"/>
                <a:tab pos="1933575" algn="l"/>
                <a:tab pos="2390775" algn="l"/>
                <a:tab pos="2847975" algn="l"/>
                <a:tab pos="3305175" algn="l"/>
                <a:tab pos="3762375" algn="l"/>
                <a:tab pos="4219575" algn="l"/>
                <a:tab pos="4676775" algn="l"/>
                <a:tab pos="5133975" algn="l"/>
                <a:tab pos="5591175" algn="l"/>
                <a:tab pos="6048375" algn="l"/>
                <a:tab pos="6505575" algn="l"/>
                <a:tab pos="6962775" algn="l"/>
                <a:tab pos="7419975" algn="l"/>
                <a:tab pos="7877175" algn="l"/>
                <a:tab pos="8334375" algn="l"/>
                <a:tab pos="8791575" algn="l"/>
                <a:tab pos="9248775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Pop 2: 45 AA  130Aa   25 </a:t>
            </a:r>
            <a:r>
              <a:rPr lang="en-US" sz="2800" dirty="0" err="1">
                <a:solidFill>
                  <a:srgbClr val="000000"/>
                </a:solidFill>
                <a:latin typeface="Calibri" charset="0"/>
                <a:cs typeface="Microsoft YaHei" charset="0"/>
              </a:rPr>
              <a:t>aa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(N=200)</a:t>
            </a:r>
          </a:p>
        </p:txBody>
      </p:sp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914400" y="3276600"/>
            <a:ext cx="8229600" cy="111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pPr marL="104775" lvl="1" indent="0">
              <a:lnSpc>
                <a:spcPct val="120000"/>
              </a:lnSpc>
              <a:buFont typeface="Wingdings" charset="0"/>
              <a:buChar char=""/>
              <a:tabLst>
                <a:tab pos="104775" algn="l"/>
                <a:tab pos="561975" algn="l"/>
                <a:tab pos="1019175" algn="l"/>
                <a:tab pos="1476375" algn="l"/>
                <a:tab pos="1933575" algn="l"/>
                <a:tab pos="2390775" algn="l"/>
                <a:tab pos="2847975" algn="l"/>
                <a:tab pos="3305175" algn="l"/>
                <a:tab pos="3762375" algn="l"/>
                <a:tab pos="4219575" algn="l"/>
                <a:tab pos="4676775" algn="l"/>
                <a:tab pos="5133975" algn="l"/>
                <a:tab pos="5591175" algn="l"/>
                <a:tab pos="6048375" algn="l"/>
                <a:tab pos="6505575" algn="l"/>
                <a:tab pos="6962775" algn="l"/>
                <a:tab pos="7419975" algn="l"/>
                <a:tab pos="7877175" algn="l"/>
                <a:tab pos="8334375" algn="l"/>
                <a:tab pos="8791575" algn="l"/>
                <a:tab pos="9248775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 = 90/200 + ½ (40/200) = 0.45 + 0.10 = 0.55</a:t>
            </a:r>
          </a:p>
          <a:p>
            <a:pPr marL="104775" lvl="1" indent="0">
              <a:lnSpc>
                <a:spcPct val="120000"/>
              </a:lnSpc>
              <a:buFont typeface="Wingdings" charset="0"/>
              <a:buChar char=""/>
              <a:tabLst>
                <a:tab pos="104775" algn="l"/>
                <a:tab pos="561975" algn="l"/>
                <a:tab pos="1019175" algn="l"/>
                <a:tab pos="1476375" algn="l"/>
                <a:tab pos="1933575" algn="l"/>
                <a:tab pos="2390775" algn="l"/>
                <a:tab pos="2847975" algn="l"/>
                <a:tab pos="3305175" algn="l"/>
                <a:tab pos="3762375" algn="l"/>
                <a:tab pos="4219575" algn="l"/>
                <a:tab pos="4676775" algn="l"/>
                <a:tab pos="5133975" algn="l"/>
                <a:tab pos="5591175" algn="l"/>
                <a:tab pos="6048375" algn="l"/>
                <a:tab pos="6505575" algn="l"/>
                <a:tab pos="6962775" algn="l"/>
                <a:tab pos="7419975" algn="l"/>
                <a:tab pos="7877175" algn="l"/>
                <a:tab pos="8334375" algn="l"/>
                <a:tab pos="8791575" algn="l"/>
                <a:tab pos="9248775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q = 70/200 + ½ (40/200) = 0.35 + 0.10 = 0.45</a:t>
            </a:r>
          </a:p>
        </p:txBody>
      </p:sp>
      <p:sp>
        <p:nvSpPr>
          <p:cNvPr id="46087" name="Rectangle 7"/>
          <p:cNvSpPr>
            <a:spLocks noChangeArrowheads="1"/>
          </p:cNvSpPr>
          <p:nvPr/>
        </p:nvSpPr>
        <p:spPr bwMode="auto">
          <a:xfrm>
            <a:off x="381000" y="4495800"/>
            <a:ext cx="2667000" cy="60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800">
                <a:solidFill>
                  <a:srgbClr val="000000"/>
                </a:solidFill>
                <a:latin typeface="Calibri" charset="0"/>
                <a:cs typeface="Microsoft YaHei" charset="0"/>
              </a:rPr>
              <a:t>In Pop 2:</a:t>
            </a:r>
          </a:p>
        </p:txBody>
      </p:sp>
      <p:sp>
        <p:nvSpPr>
          <p:cNvPr id="46088" name="Rectangle 8"/>
          <p:cNvSpPr>
            <a:spLocks noChangeArrowheads="1"/>
          </p:cNvSpPr>
          <p:nvPr/>
        </p:nvSpPr>
        <p:spPr bwMode="auto">
          <a:xfrm>
            <a:off x="914400" y="5029200"/>
            <a:ext cx="8534400" cy="1114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pPr marL="104775" lvl="1" indent="0">
              <a:lnSpc>
                <a:spcPct val="120000"/>
              </a:lnSpc>
              <a:buFont typeface="Wingdings" charset="0"/>
              <a:buChar char=""/>
              <a:tabLst>
                <a:tab pos="104775" algn="l"/>
                <a:tab pos="561975" algn="l"/>
                <a:tab pos="1019175" algn="l"/>
                <a:tab pos="1476375" algn="l"/>
                <a:tab pos="1933575" algn="l"/>
                <a:tab pos="2390775" algn="l"/>
                <a:tab pos="2847975" algn="l"/>
                <a:tab pos="3305175" algn="l"/>
                <a:tab pos="3762375" algn="l"/>
                <a:tab pos="4219575" algn="l"/>
                <a:tab pos="4676775" algn="l"/>
                <a:tab pos="5133975" algn="l"/>
                <a:tab pos="5591175" algn="l"/>
                <a:tab pos="6048375" algn="l"/>
                <a:tab pos="6505575" algn="l"/>
                <a:tab pos="6962775" algn="l"/>
                <a:tab pos="7419975" algn="l"/>
                <a:tab pos="7877175" algn="l"/>
                <a:tab pos="8334375" algn="l"/>
                <a:tab pos="8791575" algn="l"/>
                <a:tab pos="9248775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 = 45/200 + ½ (130/200) = 0.225 + 0.325 = 0.55</a:t>
            </a:r>
          </a:p>
          <a:p>
            <a:pPr marL="104775" lvl="1" indent="0">
              <a:lnSpc>
                <a:spcPct val="120000"/>
              </a:lnSpc>
              <a:buFont typeface="Wingdings" charset="0"/>
              <a:buChar char=""/>
              <a:tabLst>
                <a:tab pos="104775" algn="l"/>
                <a:tab pos="561975" algn="l"/>
                <a:tab pos="1019175" algn="l"/>
                <a:tab pos="1476375" algn="l"/>
                <a:tab pos="1933575" algn="l"/>
                <a:tab pos="2390775" algn="l"/>
                <a:tab pos="2847975" algn="l"/>
                <a:tab pos="3305175" algn="l"/>
                <a:tab pos="3762375" algn="l"/>
                <a:tab pos="4219575" algn="l"/>
                <a:tab pos="4676775" algn="l"/>
                <a:tab pos="5133975" algn="l"/>
                <a:tab pos="5591175" algn="l"/>
                <a:tab pos="6048375" algn="l"/>
                <a:tab pos="6505575" algn="l"/>
                <a:tab pos="6962775" algn="l"/>
                <a:tab pos="7419975" algn="l"/>
                <a:tab pos="7877175" algn="l"/>
                <a:tab pos="8334375" algn="l"/>
                <a:tab pos="8791575" algn="l"/>
                <a:tab pos="9248775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q = 25/200 + ½ (130/200) = 0.125 + 0.325 = 0.45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dirty="0" smtClean="0"/>
              <a:t>Take home points</a:t>
            </a:r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-228600" y="1295400"/>
            <a:ext cx="9372600" cy="33225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pPr marL="914400" lvl="1" indent="-457200">
              <a:lnSpc>
                <a:spcPct val="130000"/>
              </a:lnSpc>
              <a:spcBef>
                <a:spcPts val="1750"/>
              </a:spcBef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 + q =1 (sum of the allele frequencies = 1)</a:t>
            </a:r>
          </a:p>
          <a:p>
            <a:pPr marL="914400" lvl="1" indent="-457200">
              <a:lnSpc>
                <a:spcPct val="130000"/>
              </a:lnSpc>
              <a:spcBef>
                <a:spcPts val="1750"/>
              </a:spcBef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</a:t>
            </a:r>
            <a:r>
              <a:rPr lang="en-US" sz="28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+ 2pq + q</a:t>
            </a:r>
            <a:r>
              <a:rPr lang="en-US" sz="28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=1 (sum of the genotype frequencies = 1)</a:t>
            </a:r>
          </a:p>
          <a:p>
            <a:pPr marL="914400" lvl="1" indent="-457200">
              <a:lnSpc>
                <a:spcPct val="130000"/>
              </a:lnSpc>
              <a:spcBef>
                <a:spcPts val="1750"/>
              </a:spcBef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Two populations with markedly different genotype frequencies can have the same allele frequencies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265488" y="457200"/>
            <a:ext cx="2125662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4400" b="1" dirty="0">
                <a:solidFill>
                  <a:srgbClr val="000000"/>
                </a:solidFill>
                <a:cs typeface="Microsoft YaHei" charset="0"/>
              </a:rPr>
              <a:t>Outline</a:t>
            </a: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822325" y="1524000"/>
            <a:ext cx="7954963" cy="4403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marL="741363" indent="-284163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SzPct val="45000"/>
              <a:defRPr/>
            </a:pPr>
            <a:r>
              <a:rPr lang="en-US" sz="2800" dirty="0" smtClean="0"/>
              <a:t>Several methods to answer the question: Is the trait genetic? [Austin Ch. 2]</a:t>
            </a:r>
          </a:p>
          <a:p>
            <a:pPr marL="457200" lvl="1" indent="0">
              <a:defRPr/>
            </a:pPr>
            <a:r>
              <a:rPr lang="en-US" sz="2800" dirty="0" smtClean="0"/>
              <a:t>1. Familial Aggregation and recurrence risks</a:t>
            </a:r>
          </a:p>
          <a:p>
            <a:pPr marL="457200" lvl="1" indent="0">
              <a:defRPr/>
            </a:pPr>
            <a:r>
              <a:rPr lang="en-US" sz="2800" dirty="0" smtClean="0"/>
              <a:t>2. Heritability</a:t>
            </a:r>
          </a:p>
          <a:p>
            <a:pPr>
              <a:buSzPct val="45000"/>
              <a:defRPr/>
            </a:pPr>
            <a:endParaRPr lang="en-US" sz="2800" dirty="0" smtClean="0"/>
          </a:p>
          <a:p>
            <a:pPr>
              <a:buSzPct val="45000"/>
              <a:defRPr/>
            </a:pPr>
            <a:r>
              <a:rPr lang="en-US" sz="2800" b="1" dirty="0" smtClean="0"/>
              <a:t>Genetic concepts </a:t>
            </a:r>
            <a:r>
              <a:rPr lang="en-US" sz="2800" dirty="0" smtClean="0"/>
              <a:t>[Austin Ch. 3]</a:t>
            </a:r>
          </a:p>
          <a:p>
            <a:pPr marL="457200" lvl="1" indent="0">
              <a:defRPr/>
            </a:pPr>
            <a:r>
              <a:rPr lang="en-US" sz="2800" dirty="0" smtClean="0"/>
              <a:t>3. Allele Frequency Estimation</a:t>
            </a:r>
          </a:p>
          <a:p>
            <a:pPr marL="457200" lvl="1" indent="0">
              <a:defRPr/>
            </a:pPr>
            <a:r>
              <a:rPr lang="en-US" sz="2800" dirty="0" smtClean="0"/>
              <a:t>4. </a:t>
            </a:r>
            <a:r>
              <a:rPr lang="en-US" sz="2800" dirty="0">
                <a:solidFill>
                  <a:srgbClr val="FF0000"/>
                </a:solidFill>
              </a:rPr>
              <a:t>Mendel’s laws &amp; </a:t>
            </a:r>
            <a:r>
              <a:rPr lang="en-US" sz="2800" dirty="0" smtClean="0">
                <a:solidFill>
                  <a:srgbClr val="FF0000"/>
                </a:solidFill>
              </a:rPr>
              <a:t>Hardy-Weinberg equilibrium (HWE)</a:t>
            </a:r>
          </a:p>
          <a:p>
            <a:pPr marL="457200" lvl="1" indent="0">
              <a:defRPr/>
            </a:pPr>
            <a:r>
              <a:rPr lang="en-US" sz="2800" dirty="0" smtClean="0"/>
              <a:t>5. Population Substructure/Stratification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1"/>
          <p:cNvSpPr txBox="1">
            <a:spLocks noChangeArrowheads="1"/>
          </p:cNvSpPr>
          <p:nvPr/>
        </p:nvSpPr>
        <p:spPr bwMode="auto">
          <a:xfrm>
            <a:off x="0" y="228600"/>
            <a:ext cx="9144000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b="1" dirty="0" smtClean="0"/>
              <a:t>4. Mendel’s Laws of Inheritance</a:t>
            </a:r>
          </a:p>
        </p:txBody>
      </p:sp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04800" y="1136297"/>
            <a:ext cx="8534400" cy="50066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 smtClean="0">
                <a:solidFill>
                  <a:srgbClr val="000000"/>
                </a:solidFill>
                <a:cs typeface="Microsoft YaHei" charset="0"/>
              </a:rPr>
              <a:t>Key principles of understanding genetic susceptibility of disease: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2800" dirty="0">
              <a:solidFill>
                <a:srgbClr val="000000"/>
              </a:solidFill>
              <a:cs typeface="Microsoft YaHei" charset="0"/>
            </a:endParaRPr>
          </a:p>
          <a:p>
            <a:pPr marL="463550" lvl="2" indent="-463550">
              <a:lnSpc>
                <a:spcPct val="140000"/>
              </a:lnSpc>
              <a:buFont typeface="Arial"/>
              <a:buChar char="•"/>
              <a:tabLst>
                <a:tab pos="0" algn="l"/>
                <a:tab pos="463550" algn="l"/>
                <a:tab pos="857250" algn="l"/>
                <a:tab pos="9144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u="sng" dirty="0" smtClean="0">
                <a:solidFill>
                  <a:srgbClr val="000000"/>
                </a:solidFill>
                <a:latin typeface="+mn-lt"/>
                <a:cs typeface="Microsoft YaHei" charset="0"/>
              </a:rPr>
              <a:t>Equal Segregation</a:t>
            </a:r>
            <a:r>
              <a:rPr lang="en-US" sz="2800" dirty="0" smtClean="0">
                <a:solidFill>
                  <a:srgbClr val="000000"/>
                </a:solidFill>
                <a:latin typeface="+mn-lt"/>
                <a:cs typeface="Microsoft YaHei" charset="0"/>
              </a:rPr>
              <a:t>: Two alleles at a genetic locus segregate from one another and are passed to offspring with equal probability</a:t>
            </a:r>
          </a:p>
          <a:p>
            <a:pPr marL="0" lvl="2" indent="0">
              <a:lnSpc>
                <a:spcPct val="140000"/>
              </a:lnSpc>
              <a:tabLst>
                <a:tab pos="0" algn="l"/>
                <a:tab pos="463550" algn="l"/>
                <a:tab pos="857250" algn="l"/>
                <a:tab pos="9144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2800" dirty="0" smtClean="0">
              <a:solidFill>
                <a:srgbClr val="000000"/>
              </a:solidFill>
              <a:latin typeface="+mn-lt"/>
              <a:cs typeface="Microsoft YaHei" charset="0"/>
            </a:endParaRPr>
          </a:p>
          <a:p>
            <a:pPr marL="463550" lvl="2" indent="-463550">
              <a:lnSpc>
                <a:spcPct val="140000"/>
              </a:lnSpc>
              <a:buFont typeface="Arial"/>
              <a:buChar char="•"/>
              <a:tabLst>
                <a:tab pos="0" algn="l"/>
                <a:tab pos="457200" algn="l"/>
                <a:tab pos="519113" algn="l"/>
                <a:tab pos="9144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u="sng" dirty="0" smtClean="0">
                <a:solidFill>
                  <a:srgbClr val="000000"/>
                </a:solidFill>
                <a:latin typeface="+mn-lt"/>
                <a:cs typeface="Microsoft YaHei" charset="0"/>
              </a:rPr>
              <a:t>Independent assortment</a:t>
            </a:r>
            <a:r>
              <a:rPr lang="en-US" sz="2800" dirty="0" smtClean="0">
                <a:solidFill>
                  <a:srgbClr val="000000"/>
                </a:solidFill>
                <a:latin typeface="+mn-lt"/>
                <a:cs typeface="Microsoft YaHei" charset="0"/>
              </a:rPr>
              <a:t>: Genes on different chromosomes are inherited independently</a:t>
            </a:r>
            <a:endParaRPr lang="en-US" sz="2800" dirty="0">
              <a:solidFill>
                <a:srgbClr val="000000"/>
              </a:solidFill>
              <a:latin typeface="+mn-lt"/>
              <a:cs typeface="Microsoft Ya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37707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1"/>
          <p:cNvSpPr txBox="1">
            <a:spLocks noChangeArrowheads="1"/>
          </p:cNvSpPr>
          <p:nvPr/>
        </p:nvSpPr>
        <p:spPr bwMode="auto">
          <a:xfrm>
            <a:off x="0" y="228600"/>
            <a:ext cx="9144000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dirty="0" smtClean="0"/>
              <a:t>Modes of Inheritance</a:t>
            </a:r>
          </a:p>
        </p:txBody>
      </p:sp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447607" y="3244334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cs typeface="Microsoft YaHei" charset="0"/>
              </a:rPr>
              <a:t> </a:t>
            </a:r>
            <a:endParaRPr lang="en-US" dirty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-609600" y="1000125"/>
            <a:ext cx="9677400" cy="5696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pPr marL="1371600" lvl="2" indent="-457200">
              <a:lnSpc>
                <a:spcPct val="140000"/>
              </a:lnSpc>
              <a:buFont typeface="+mj-lt"/>
              <a:buAutoNum type="arabicPeriod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400" u="sng" dirty="0">
                <a:solidFill>
                  <a:srgbClr val="000000"/>
                </a:solidFill>
                <a:latin typeface="+mj-lt"/>
                <a:cs typeface="Microsoft YaHei" charset="0"/>
              </a:rPr>
              <a:t>Autosomal dominant</a:t>
            </a:r>
            <a:r>
              <a:rPr lang="en-US" sz="2400" dirty="0">
                <a:solidFill>
                  <a:srgbClr val="000000"/>
                </a:solidFill>
                <a:latin typeface="+mj-lt"/>
                <a:cs typeface="Microsoft YaHei" charset="0"/>
              </a:rPr>
              <a:t>: Gene expression phenotypically in both </a:t>
            </a:r>
            <a:r>
              <a:rPr lang="en-US" sz="2400" dirty="0" err="1">
                <a:solidFill>
                  <a:srgbClr val="000000"/>
                </a:solidFill>
                <a:latin typeface="+mj-lt"/>
                <a:cs typeface="Microsoft YaHei" charset="0"/>
              </a:rPr>
              <a:t>heterozygoes</a:t>
            </a:r>
            <a:r>
              <a:rPr lang="en-US" sz="2400" dirty="0">
                <a:solidFill>
                  <a:srgbClr val="000000"/>
                </a:solidFill>
                <a:latin typeface="+mj-lt"/>
                <a:cs typeface="Microsoft YaHei" charset="0"/>
              </a:rPr>
              <a:t> &amp; homozygotes. One 1 copy of mutant allele required</a:t>
            </a:r>
          </a:p>
          <a:p>
            <a:pPr marL="1371600" lvl="2" indent="-457200">
              <a:lnSpc>
                <a:spcPct val="140000"/>
              </a:lnSpc>
              <a:buFont typeface="+mj-lt"/>
              <a:buAutoNum type="arabicPeriod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400" u="sng" dirty="0">
                <a:solidFill>
                  <a:srgbClr val="000000"/>
                </a:solidFill>
                <a:latin typeface="+mj-lt"/>
                <a:cs typeface="Microsoft YaHei" charset="0"/>
              </a:rPr>
              <a:t>Recessive</a:t>
            </a:r>
            <a:r>
              <a:rPr lang="en-US" sz="2400" dirty="0">
                <a:solidFill>
                  <a:srgbClr val="000000"/>
                </a:solidFill>
                <a:latin typeface="+mj-lt"/>
                <a:cs typeface="Microsoft YaHei" charset="0"/>
              </a:rPr>
              <a:t>: Both alleles expressed phenotypically only in homozygotes. Two copies of mutant allele </a:t>
            </a:r>
            <a:r>
              <a:rPr lang="en-US" sz="2400" dirty="0" smtClean="0">
                <a:solidFill>
                  <a:srgbClr val="000000"/>
                </a:solidFill>
                <a:latin typeface="+mj-lt"/>
                <a:cs typeface="Microsoft YaHei" charset="0"/>
              </a:rPr>
              <a:t>required (PKU)</a:t>
            </a:r>
            <a:endParaRPr lang="en-US" sz="2400" dirty="0">
              <a:solidFill>
                <a:srgbClr val="000000"/>
              </a:solidFill>
              <a:latin typeface="+mj-lt"/>
              <a:cs typeface="Microsoft YaHei" charset="0"/>
            </a:endParaRPr>
          </a:p>
          <a:p>
            <a:pPr marL="1371600" lvl="2" indent="-457200">
              <a:lnSpc>
                <a:spcPct val="140000"/>
              </a:lnSpc>
              <a:buFont typeface="+mj-lt"/>
              <a:buAutoNum type="arabicPeriod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400" u="sng" dirty="0">
                <a:solidFill>
                  <a:srgbClr val="000000"/>
                </a:solidFill>
                <a:latin typeface="+mj-lt"/>
                <a:cs typeface="Microsoft YaHei" charset="0"/>
              </a:rPr>
              <a:t>Co-dominant/additive</a:t>
            </a:r>
            <a:r>
              <a:rPr lang="en-US" sz="2400" dirty="0">
                <a:solidFill>
                  <a:srgbClr val="000000"/>
                </a:solidFill>
                <a:latin typeface="+mj-lt"/>
                <a:cs typeface="Microsoft YaHei" charset="0"/>
              </a:rPr>
              <a:t>: Both alleles are expressed in </a:t>
            </a:r>
            <a:r>
              <a:rPr lang="en-US" sz="2400" dirty="0" smtClean="0">
                <a:solidFill>
                  <a:srgbClr val="000000"/>
                </a:solidFill>
                <a:latin typeface="+mj-lt"/>
                <a:cs typeface="Microsoft YaHei" charset="0"/>
              </a:rPr>
              <a:t>heterozygotes (ABO blood type)</a:t>
            </a:r>
            <a:endParaRPr lang="en-US" sz="2400" dirty="0">
              <a:solidFill>
                <a:srgbClr val="000000"/>
              </a:solidFill>
              <a:latin typeface="+mj-lt"/>
              <a:cs typeface="Microsoft YaHei" charset="0"/>
            </a:endParaRPr>
          </a:p>
          <a:p>
            <a:pPr marL="1371600" lvl="2" indent="-457200">
              <a:lnSpc>
                <a:spcPct val="140000"/>
              </a:lnSpc>
              <a:buFont typeface="+mj-lt"/>
              <a:buAutoNum type="arabicPeriod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400" u="sng" dirty="0">
                <a:solidFill>
                  <a:srgbClr val="000000"/>
                </a:solidFill>
                <a:latin typeface="+mj-lt"/>
                <a:cs typeface="Microsoft YaHei" charset="0"/>
              </a:rPr>
              <a:t>X-linked</a:t>
            </a:r>
            <a:r>
              <a:rPr lang="en-US" sz="2400" dirty="0">
                <a:solidFill>
                  <a:srgbClr val="000000"/>
                </a:solidFill>
                <a:latin typeface="+mj-lt"/>
                <a:cs typeface="Microsoft YaHei" charset="0"/>
              </a:rPr>
              <a:t>: Gene located on X </a:t>
            </a:r>
            <a:r>
              <a:rPr lang="en-US" sz="2400" dirty="0" smtClean="0">
                <a:solidFill>
                  <a:srgbClr val="000000"/>
                </a:solidFill>
                <a:latin typeface="+mj-lt"/>
                <a:cs typeface="Microsoft YaHei" charset="0"/>
              </a:rPr>
              <a:t>chromosome (red/green colorblindness)</a:t>
            </a:r>
            <a:endParaRPr lang="en-US" sz="2400" dirty="0">
              <a:solidFill>
                <a:srgbClr val="000000"/>
              </a:solidFill>
              <a:latin typeface="+mj-lt"/>
              <a:cs typeface="Microsoft YaHei" charset="0"/>
            </a:endParaRPr>
          </a:p>
          <a:p>
            <a:pPr marL="1371600" lvl="2" indent="-457200">
              <a:lnSpc>
                <a:spcPct val="140000"/>
              </a:lnSpc>
              <a:buFont typeface="+mj-lt"/>
              <a:buAutoNum type="arabicPeriod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400" u="sng" dirty="0">
                <a:solidFill>
                  <a:srgbClr val="000000"/>
                </a:solidFill>
                <a:latin typeface="+mj-lt"/>
                <a:cs typeface="Microsoft YaHei" charset="0"/>
              </a:rPr>
              <a:t>Y-linked</a:t>
            </a:r>
            <a:r>
              <a:rPr lang="en-US" sz="2400" dirty="0">
                <a:solidFill>
                  <a:srgbClr val="000000"/>
                </a:solidFill>
                <a:latin typeface="+mj-lt"/>
                <a:cs typeface="Microsoft YaHei" charset="0"/>
              </a:rPr>
              <a:t>: Gene located on Y chromosome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2800" dirty="0">
              <a:solidFill>
                <a:srgbClr val="000000"/>
              </a:solidFill>
              <a:cs typeface="Microsoft Ya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982007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1"/>
          <p:cNvSpPr txBox="1">
            <a:spLocks noChangeArrowheads="1"/>
          </p:cNvSpPr>
          <p:nvPr/>
        </p:nvSpPr>
        <p:spPr bwMode="auto">
          <a:xfrm>
            <a:off x="0" y="228600"/>
            <a:ext cx="9144000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dirty="0" smtClean="0"/>
              <a:t>Hardy-Weinberg Equilibrium</a:t>
            </a:r>
          </a:p>
        </p:txBody>
      </p:sp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381000" y="1295400"/>
            <a:ext cx="8153400" cy="2665474"/>
          </a:xfrm>
          <a:prstGeom prst="rect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800" b="1" dirty="0">
                <a:solidFill>
                  <a:srgbClr val="000000"/>
                </a:solidFill>
                <a:latin typeface="+mn-lt"/>
                <a:cs typeface="Microsoft YaHei" charset="0"/>
              </a:rPr>
              <a:t>Hardy–Weinberg principle</a:t>
            </a:r>
            <a:r>
              <a:rPr lang="en-US" sz="2800" dirty="0">
                <a:solidFill>
                  <a:srgbClr val="000000"/>
                </a:solidFill>
                <a:latin typeface="+mn-lt"/>
                <a:cs typeface="Microsoft YaHei" charset="0"/>
              </a:rPr>
              <a:t>: </a:t>
            </a:r>
          </a:p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800" dirty="0" smtClean="0">
                <a:solidFill>
                  <a:srgbClr val="000000"/>
                </a:solidFill>
                <a:latin typeface="+mn-lt"/>
                <a:cs typeface="Microsoft YaHei" charset="0"/>
              </a:rPr>
              <a:t>Both </a:t>
            </a:r>
            <a:r>
              <a:rPr lang="en-US" sz="2800" dirty="0">
                <a:solidFill>
                  <a:srgbClr val="000000"/>
                </a:solidFill>
                <a:latin typeface="+mn-lt"/>
                <a:cs typeface="Microsoft YaHei" charset="0"/>
              </a:rPr>
              <a:t>allele and genotype frequencies in a population remain constant (i.e., in equilibrium) from generation to generation unless specific disturbing influences are </a:t>
            </a:r>
            <a:r>
              <a:rPr lang="en-US" sz="2800" dirty="0" smtClean="0">
                <a:solidFill>
                  <a:srgbClr val="000000"/>
                </a:solidFill>
                <a:latin typeface="+mn-lt"/>
                <a:cs typeface="Microsoft YaHei" charset="0"/>
              </a:rPr>
              <a:t>introduced.</a:t>
            </a:r>
            <a:endParaRPr lang="en-US" sz="2800" dirty="0">
              <a:solidFill>
                <a:srgbClr val="000000"/>
              </a:solidFill>
              <a:latin typeface="+mn-lt"/>
              <a:cs typeface="Microsoft YaHei" charset="0"/>
            </a:endParaRPr>
          </a:p>
        </p:txBody>
      </p:sp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2895600" y="4419600"/>
            <a:ext cx="3082925" cy="550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3000" b="1" dirty="0">
                <a:solidFill>
                  <a:srgbClr val="000000"/>
                </a:solidFill>
                <a:cs typeface="Microsoft YaHei" charset="0"/>
              </a:rPr>
              <a:t>p</a:t>
            </a:r>
            <a:r>
              <a:rPr lang="en-US" sz="3000" b="1" baseline="30000" dirty="0">
                <a:solidFill>
                  <a:srgbClr val="000000"/>
                </a:solidFill>
                <a:cs typeface="Microsoft YaHei" charset="0"/>
              </a:rPr>
              <a:t>2</a:t>
            </a:r>
            <a:r>
              <a:rPr lang="en-US" sz="3000" b="1" dirty="0">
                <a:solidFill>
                  <a:srgbClr val="000000"/>
                </a:solidFill>
                <a:cs typeface="Microsoft YaHei" charset="0"/>
              </a:rPr>
              <a:t> + 2pq + q</a:t>
            </a:r>
            <a:r>
              <a:rPr lang="en-US" sz="3000" b="1" baseline="30000" dirty="0">
                <a:solidFill>
                  <a:srgbClr val="000000"/>
                </a:solidFill>
                <a:cs typeface="Microsoft YaHei" charset="0"/>
              </a:rPr>
              <a:t>2</a:t>
            </a:r>
            <a:r>
              <a:rPr lang="en-US" sz="3000" b="1" dirty="0">
                <a:solidFill>
                  <a:srgbClr val="000000"/>
                </a:solidFill>
                <a:cs typeface="Microsoft YaHei" charset="0"/>
              </a:rPr>
              <a:t> = 1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dirty="0" smtClean="0"/>
              <a:t>Hardy-Weinberg Assumptions</a:t>
            </a:r>
          </a:p>
        </p:txBody>
      </p:sp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457200" y="1295400"/>
            <a:ext cx="8229600" cy="4177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cs typeface="Microsoft YaHei" charset="0"/>
              </a:rPr>
              <a:t>Allele frequencies do not vary </a:t>
            </a:r>
            <a:r>
              <a:rPr lang="en-US" sz="3200" dirty="0">
                <a:solidFill>
                  <a:srgbClr val="000000"/>
                </a:solidFill>
                <a:cs typeface="Microsoft YaHei" charset="0"/>
              </a:rPr>
              <a:t>IF</a:t>
            </a:r>
            <a:r>
              <a:rPr lang="en-US" sz="2800" dirty="0">
                <a:solidFill>
                  <a:srgbClr val="000000"/>
                </a:solidFill>
                <a:cs typeface="Microsoft YaHei" charset="0"/>
              </a:rPr>
              <a:t>:</a:t>
            </a:r>
          </a:p>
          <a:p>
            <a:pPr marL="1371600" lvl="2" indent="-457200">
              <a:lnSpc>
                <a:spcPct val="140000"/>
              </a:lnSpc>
              <a:buFont typeface="Arial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Large population</a:t>
            </a:r>
          </a:p>
          <a:p>
            <a:pPr marL="1371600" lvl="2" indent="-457200">
              <a:lnSpc>
                <a:spcPct val="140000"/>
              </a:lnSpc>
              <a:buFont typeface="Arial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Random mating</a:t>
            </a:r>
          </a:p>
          <a:p>
            <a:pPr marL="1371600" lvl="2" indent="-457200">
              <a:lnSpc>
                <a:spcPct val="140000"/>
              </a:lnSpc>
              <a:buFont typeface="Arial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No in or out migration</a:t>
            </a:r>
          </a:p>
          <a:p>
            <a:pPr marL="1371600" lvl="2" indent="-457200">
              <a:lnSpc>
                <a:spcPct val="140000"/>
              </a:lnSpc>
              <a:buFont typeface="Arial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No isolated groups within the population</a:t>
            </a:r>
          </a:p>
          <a:p>
            <a:pPr marL="1371600" lvl="2" indent="-457200">
              <a:lnSpc>
                <a:spcPct val="140000"/>
              </a:lnSpc>
              <a:buFont typeface="Arial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No mutation</a:t>
            </a:r>
          </a:p>
          <a:p>
            <a:pPr marL="1371600" lvl="2" indent="-457200">
              <a:lnSpc>
                <a:spcPct val="140000"/>
              </a:lnSpc>
              <a:buFont typeface="Arial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No selection (no allele is advantageous)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144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dirty="0" smtClean="0"/>
              <a:t>Example: Test of Hardy-Weinberg Equilibrium (HWE)</a:t>
            </a:r>
          </a:p>
        </p:txBody>
      </p:sp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533400" y="2133600"/>
            <a:ext cx="7848600" cy="3328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marL="45720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1625"/>
              </a:spcBef>
              <a:buSzPct val="45000"/>
              <a:defRPr/>
            </a:pPr>
            <a:r>
              <a:rPr lang="en-US" sz="2600" dirty="0" smtClean="0"/>
              <a:t>Assume we have the following </a:t>
            </a:r>
            <a:r>
              <a:rPr lang="en-US" sz="2600" u="sng" dirty="0" smtClean="0"/>
              <a:t>observed</a:t>
            </a:r>
            <a:r>
              <a:rPr lang="en-US" sz="2600" dirty="0" smtClean="0"/>
              <a:t> genotype frequencies: 100 GG, 30 AG, 20AA</a:t>
            </a:r>
          </a:p>
          <a:p>
            <a:pPr>
              <a:spcBef>
                <a:spcPts val="1625"/>
              </a:spcBef>
              <a:buSzPct val="45000"/>
              <a:defRPr/>
            </a:pPr>
            <a:r>
              <a:rPr lang="en-US" sz="2600" dirty="0" smtClean="0"/>
              <a:t>Frequency of the G allele:</a:t>
            </a:r>
          </a:p>
          <a:p>
            <a:pPr lvl="1" indent="0">
              <a:spcBef>
                <a:spcPts val="1625"/>
              </a:spcBef>
              <a:buClrTx/>
              <a:buSzPct val="45000"/>
              <a:defRPr/>
            </a:pPr>
            <a:r>
              <a:rPr lang="en-US" sz="2600" dirty="0" smtClean="0"/>
              <a:t> p = 100/150 + 0.5(30/150) = 0.767</a:t>
            </a:r>
          </a:p>
          <a:p>
            <a:pPr>
              <a:spcBef>
                <a:spcPts val="1625"/>
              </a:spcBef>
              <a:buSzPct val="45000"/>
              <a:defRPr/>
            </a:pPr>
            <a:r>
              <a:rPr lang="en-US" sz="2600" dirty="0" smtClean="0"/>
              <a:t>Frequency of the A allele</a:t>
            </a:r>
          </a:p>
          <a:p>
            <a:pPr lvl="1" indent="0">
              <a:spcBef>
                <a:spcPts val="1625"/>
              </a:spcBef>
              <a:buClrTx/>
              <a:buSzPct val="45000"/>
              <a:defRPr/>
            </a:pPr>
            <a:r>
              <a:rPr lang="en-US" sz="2600" dirty="0" smtClean="0"/>
              <a:t> q = 20/150 + 0.5(30/150) = 0.233     = 1-p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533400" y="3048000"/>
            <a:ext cx="7467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533400" y="1219200"/>
            <a:ext cx="7620000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1875"/>
              </a:spcBef>
              <a:buClrTx/>
              <a:buFontTx/>
              <a:buNone/>
              <a:defRPr/>
            </a:pPr>
            <a:r>
              <a:rPr lang="en-US" sz="3000" dirty="0" smtClean="0"/>
              <a:t>Calculate </a:t>
            </a:r>
            <a:r>
              <a:rPr lang="en-US" sz="3000" u="sng" dirty="0" smtClean="0"/>
              <a:t>expected</a:t>
            </a:r>
            <a:r>
              <a:rPr lang="en-US" sz="3000" dirty="0" smtClean="0"/>
              <a:t> genotype frequencies based on HW: p</a:t>
            </a:r>
            <a:r>
              <a:rPr lang="en-US" sz="3000" baseline="30000" dirty="0" smtClean="0"/>
              <a:t>2</a:t>
            </a:r>
            <a:r>
              <a:rPr lang="en-US" sz="3000" dirty="0" smtClean="0"/>
              <a:t> + 2pq + q</a:t>
            </a:r>
            <a:r>
              <a:rPr lang="en-US" sz="3000" baseline="30000" dirty="0" smtClean="0"/>
              <a:t>2</a:t>
            </a:r>
            <a:r>
              <a:rPr lang="en-US" sz="3000" dirty="0" smtClean="0"/>
              <a:t> = 1</a:t>
            </a:r>
          </a:p>
        </p:txBody>
      </p:sp>
      <p:sp>
        <p:nvSpPr>
          <p:cNvPr id="52229" name="Text Box 5"/>
          <p:cNvSpPr txBox="1">
            <a:spLocks noChangeArrowheads="1"/>
          </p:cNvSpPr>
          <p:nvPr/>
        </p:nvSpPr>
        <p:spPr bwMode="auto">
          <a:xfrm>
            <a:off x="1295400" y="2362200"/>
            <a:ext cx="5991225" cy="3929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600" dirty="0" smtClean="0">
                <a:latin typeface="Consolas" charset="0"/>
              </a:rPr>
              <a:t>GG</a:t>
            </a:r>
          </a:p>
          <a:p>
            <a:pPr>
              <a:buClrTx/>
              <a:buFontTx/>
              <a:buNone/>
              <a:defRPr/>
            </a:pPr>
            <a:r>
              <a:rPr lang="en-US" sz="2600" dirty="0" smtClean="0">
                <a:latin typeface="Consolas" charset="0"/>
              </a:rPr>
              <a:t>  p</a:t>
            </a:r>
            <a:r>
              <a:rPr lang="en-US" sz="2600" baseline="33000" dirty="0" smtClean="0">
                <a:latin typeface="Consolas" charset="0"/>
              </a:rPr>
              <a:t>2</a:t>
            </a:r>
            <a:r>
              <a:rPr lang="en-US" sz="2600" dirty="0" smtClean="0">
                <a:latin typeface="Consolas" charset="0"/>
              </a:rPr>
              <a:t>     	= 0.767*0.767   		= 0.588</a:t>
            </a:r>
          </a:p>
          <a:p>
            <a:pPr>
              <a:buClrTx/>
              <a:buFontTx/>
              <a:buNone/>
              <a:defRPr/>
            </a:pPr>
            <a:r>
              <a:rPr lang="en-US" sz="2600" dirty="0" smtClean="0">
                <a:latin typeface="Consolas" charset="0"/>
              </a:rPr>
              <a:t>  n(p</a:t>
            </a:r>
            <a:r>
              <a:rPr lang="en-US" sz="2600" baseline="33000" dirty="0" smtClean="0">
                <a:latin typeface="Consolas" charset="0"/>
              </a:rPr>
              <a:t>2</a:t>
            </a:r>
            <a:r>
              <a:rPr lang="en-US" sz="2600" dirty="0" smtClean="0">
                <a:latin typeface="Consolas" charset="0"/>
              </a:rPr>
              <a:t>)  	= 150(0.588)    		= 88.2</a:t>
            </a:r>
          </a:p>
          <a:p>
            <a:pPr>
              <a:buClrTx/>
              <a:buFontTx/>
              <a:buNone/>
              <a:defRPr/>
            </a:pPr>
            <a:r>
              <a:rPr lang="en-US" sz="2600" dirty="0" smtClean="0">
                <a:latin typeface="Consolas" charset="0"/>
              </a:rPr>
              <a:t>AG</a:t>
            </a:r>
          </a:p>
          <a:p>
            <a:pPr>
              <a:buClrTx/>
              <a:buFontTx/>
              <a:buNone/>
              <a:defRPr/>
            </a:pPr>
            <a:r>
              <a:rPr lang="en-US" sz="2600" dirty="0" smtClean="0">
                <a:latin typeface="Consolas" charset="0"/>
              </a:rPr>
              <a:t>  2pq	    	= 2*0.767*0.233			= 0.357</a:t>
            </a:r>
          </a:p>
          <a:p>
            <a:pPr>
              <a:buClrTx/>
              <a:buFontTx/>
              <a:buNone/>
              <a:defRPr/>
            </a:pPr>
            <a:r>
              <a:rPr lang="en-US" sz="2600" dirty="0" smtClean="0">
                <a:latin typeface="Consolas" charset="0"/>
              </a:rPr>
              <a:t>  n(2pq) 	= 150(0.357)    		= 53.6</a:t>
            </a:r>
          </a:p>
          <a:p>
            <a:pPr>
              <a:buClrTx/>
              <a:buFontTx/>
              <a:buNone/>
              <a:defRPr/>
            </a:pPr>
            <a:r>
              <a:rPr lang="en-US" sz="2600" dirty="0" smtClean="0">
                <a:latin typeface="Consolas" charset="0"/>
              </a:rPr>
              <a:t>AA</a:t>
            </a:r>
          </a:p>
          <a:p>
            <a:pPr>
              <a:buClrTx/>
              <a:buFontTx/>
              <a:buNone/>
              <a:defRPr/>
            </a:pPr>
            <a:r>
              <a:rPr lang="en-US" sz="2600" dirty="0" smtClean="0">
                <a:latin typeface="Consolas" charset="0"/>
              </a:rPr>
              <a:t>  q</a:t>
            </a:r>
            <a:r>
              <a:rPr lang="en-US" sz="2600" baseline="33000" dirty="0" smtClean="0">
                <a:latin typeface="Consolas" charset="0"/>
              </a:rPr>
              <a:t>2</a:t>
            </a:r>
            <a:r>
              <a:rPr lang="en-US" sz="2600" dirty="0" smtClean="0">
                <a:latin typeface="Consolas" charset="0"/>
              </a:rPr>
              <a:t>     	= 0.233*0.233   		= 0.054</a:t>
            </a:r>
          </a:p>
          <a:p>
            <a:pPr>
              <a:buClrTx/>
              <a:buFontTx/>
              <a:buNone/>
              <a:defRPr/>
            </a:pPr>
            <a:r>
              <a:rPr lang="en-US" sz="2600" dirty="0" smtClean="0">
                <a:latin typeface="Consolas" charset="0"/>
              </a:rPr>
              <a:t>  n(q</a:t>
            </a:r>
            <a:r>
              <a:rPr lang="en-US" sz="2600" baseline="33000" dirty="0" smtClean="0">
                <a:latin typeface="Consolas" charset="0"/>
              </a:rPr>
              <a:t>2</a:t>
            </a:r>
            <a:r>
              <a:rPr lang="en-US" sz="2600" dirty="0" smtClean="0">
                <a:latin typeface="Consolas" charset="0"/>
              </a:rPr>
              <a:t>)  	= 150(0.054)    		= 8.1</a:t>
            </a:r>
          </a:p>
          <a:p>
            <a:pPr>
              <a:buClrTx/>
              <a:buFontTx/>
              <a:buNone/>
              <a:defRPr/>
            </a:pPr>
            <a:endParaRPr lang="en-US" sz="2600" dirty="0" smtClean="0">
              <a:latin typeface="Consolas" charset="0"/>
            </a:endParaRPr>
          </a:p>
        </p:txBody>
      </p:sp>
      <p:sp>
        <p:nvSpPr>
          <p:cNvPr id="7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dirty="0" smtClean="0"/>
              <a:t>Example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1663" cy="1135062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mtClean="0"/>
              <a:t>Familial aggregation</a:t>
            </a:r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65125" y="1646238"/>
            <a:ext cx="35655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u="sng" dirty="0" smtClean="0"/>
              <a:t>“Family case-control” approach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5211763" y="1646238"/>
            <a:ext cx="32004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u="sng" smtClean="0"/>
              <a:t>“Family cohort” approach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365125" y="2055813"/>
            <a:ext cx="3840163" cy="2011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dirty="0" smtClean="0">
                <a:latin typeface="Consolas" charset="0"/>
              </a:rPr>
              <a:t>Family history of disease</a:t>
            </a:r>
          </a:p>
          <a:p>
            <a:pPr>
              <a:defRPr/>
            </a:pPr>
            <a:r>
              <a:rPr lang="en-US" dirty="0" smtClean="0">
                <a:latin typeface="Consolas" charset="0"/>
              </a:rPr>
              <a:t>           </a:t>
            </a:r>
            <a:r>
              <a:rPr lang="en-US" dirty="0">
                <a:latin typeface="Consolas" charset="0"/>
              </a:rPr>
              <a:t>	</a:t>
            </a:r>
            <a:r>
              <a:rPr lang="en-US" dirty="0" smtClean="0">
                <a:latin typeface="Consolas" charset="0"/>
              </a:rPr>
              <a:t>Yes  No</a:t>
            </a:r>
          </a:p>
          <a:p>
            <a:pPr>
              <a:defRPr/>
            </a:pPr>
            <a:r>
              <a:rPr lang="en-US" dirty="0" smtClean="0">
                <a:latin typeface="Consolas" charset="0"/>
              </a:rPr>
              <a:t># Cases     	a    b</a:t>
            </a:r>
          </a:p>
          <a:p>
            <a:pPr>
              <a:defRPr/>
            </a:pPr>
            <a:r>
              <a:rPr lang="en-US" dirty="0" smtClean="0">
                <a:latin typeface="Consolas" charset="0"/>
              </a:rPr>
              <a:t># Controls  	c    d</a:t>
            </a:r>
          </a:p>
          <a:p>
            <a:pPr>
              <a:defRPr/>
            </a:pPr>
            <a:endParaRPr lang="en-US" dirty="0" smtClean="0">
              <a:latin typeface="Consolas" charset="0"/>
            </a:endParaRPr>
          </a:p>
          <a:p>
            <a:pPr>
              <a:defRPr/>
            </a:pPr>
            <a:r>
              <a:rPr lang="en-US" dirty="0" smtClean="0">
                <a:latin typeface="Consolas" charset="0"/>
              </a:rPr>
              <a:t>Odds Ratio = OR </a:t>
            </a:r>
          </a:p>
          <a:p>
            <a:pPr>
              <a:defRPr/>
            </a:pPr>
            <a:r>
              <a:rPr lang="en-US" dirty="0" smtClean="0">
                <a:latin typeface="Consolas" charset="0"/>
              </a:rPr>
              <a:t>= (a/b)/(c/d) = ad/</a:t>
            </a:r>
            <a:r>
              <a:rPr lang="en-US" dirty="0" err="1" smtClean="0">
                <a:latin typeface="Consolas" charset="0"/>
              </a:rPr>
              <a:t>bc</a:t>
            </a:r>
            <a:endParaRPr lang="en-US" dirty="0" smtClean="0">
              <a:latin typeface="Consolas" charset="0"/>
            </a:endParaRP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4937125" y="1912938"/>
            <a:ext cx="3840163" cy="2559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dirty="0" smtClean="0">
                <a:latin typeface="Consolas" charset="0"/>
              </a:rPr>
              <a:t>    	Relative has disease?</a:t>
            </a:r>
          </a:p>
          <a:p>
            <a:pPr>
              <a:defRPr/>
            </a:pPr>
            <a:r>
              <a:rPr lang="en-US" dirty="0" smtClean="0">
                <a:latin typeface="Consolas" charset="0"/>
              </a:rPr>
              <a:t>                  Yes  No</a:t>
            </a:r>
          </a:p>
          <a:p>
            <a:pPr>
              <a:defRPr/>
            </a:pPr>
            <a:r>
              <a:rPr lang="en-US" dirty="0" smtClean="0">
                <a:latin typeface="Consolas" charset="0"/>
              </a:rPr>
              <a:t># Relatives of     a    b</a:t>
            </a:r>
          </a:p>
          <a:p>
            <a:pPr>
              <a:defRPr/>
            </a:pPr>
            <a:r>
              <a:rPr lang="en-US" dirty="0" smtClean="0">
                <a:latin typeface="Consolas" charset="0"/>
              </a:rPr>
              <a:t>  Cases</a:t>
            </a:r>
          </a:p>
          <a:p>
            <a:pPr>
              <a:defRPr/>
            </a:pPr>
            <a:r>
              <a:rPr lang="en-US" dirty="0" smtClean="0">
                <a:latin typeface="Consolas" charset="0"/>
              </a:rPr>
              <a:t># Relatives of     c    d</a:t>
            </a:r>
          </a:p>
          <a:p>
            <a:pPr>
              <a:defRPr/>
            </a:pPr>
            <a:r>
              <a:rPr lang="en-US" dirty="0" smtClean="0">
                <a:latin typeface="Consolas" charset="0"/>
              </a:rPr>
              <a:t>  Controls</a:t>
            </a:r>
          </a:p>
          <a:p>
            <a:pPr>
              <a:defRPr/>
            </a:pPr>
            <a:endParaRPr lang="en-US" dirty="0" smtClean="0">
              <a:latin typeface="Consolas" charset="0"/>
            </a:endParaRPr>
          </a:p>
          <a:p>
            <a:pPr>
              <a:defRPr/>
            </a:pPr>
            <a:r>
              <a:rPr lang="en-US" dirty="0" smtClean="0">
                <a:latin typeface="Consolas" charset="0"/>
              </a:rPr>
              <a:t>Relative Risk = RR</a:t>
            </a:r>
          </a:p>
          <a:p>
            <a:pPr>
              <a:defRPr/>
            </a:pPr>
            <a:r>
              <a:rPr lang="en-US" dirty="0" smtClean="0">
                <a:latin typeface="Consolas" charset="0"/>
              </a:rPr>
              <a:t>= (a/(</a:t>
            </a:r>
            <a:r>
              <a:rPr lang="en-US" dirty="0" err="1" smtClean="0">
                <a:latin typeface="Consolas" charset="0"/>
              </a:rPr>
              <a:t>a+b</a:t>
            </a:r>
            <a:r>
              <a:rPr lang="en-US" dirty="0" smtClean="0">
                <a:latin typeface="Consolas" charset="0"/>
              </a:rPr>
              <a:t>))/(c/(</a:t>
            </a:r>
            <a:r>
              <a:rPr lang="en-US" dirty="0" err="1" smtClean="0">
                <a:latin typeface="Consolas" charset="0"/>
              </a:rPr>
              <a:t>c+d</a:t>
            </a:r>
            <a:r>
              <a:rPr lang="en-US" dirty="0" smtClean="0">
                <a:latin typeface="Consolas" charset="0"/>
              </a:rPr>
              <a:t>))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4572000" y="6308725"/>
            <a:ext cx="420687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smtClean="0"/>
              <a:t>Khoury et al., 1993, and in Austin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549275" y="4664075"/>
            <a:ext cx="8229600" cy="146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dirty="0" smtClean="0"/>
              <a:t>- Be careful with “family history”</a:t>
            </a:r>
          </a:p>
          <a:p>
            <a:pPr>
              <a:defRPr/>
            </a:pPr>
            <a:r>
              <a:rPr lang="en-US" dirty="0" smtClean="0"/>
              <a:t>     - E.g., ovarian cancer, only females</a:t>
            </a:r>
          </a:p>
          <a:p>
            <a:pPr>
              <a:defRPr/>
            </a:pPr>
            <a:r>
              <a:rPr lang="en-US" dirty="0" smtClean="0"/>
              <a:t>     - E.g., late onset diseases, relative may not generally have disease</a:t>
            </a:r>
          </a:p>
          <a:p>
            <a:pPr>
              <a:defRPr/>
            </a:pPr>
            <a:r>
              <a:rPr lang="en-US" dirty="0" smtClean="0"/>
              <a:t>- Generally done by interview (cost reasons), though medical records would be more accurate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3251" name="Rectangle 3"/>
          <p:cNvSpPr>
            <a:spLocks noChangeArrowheads="1"/>
          </p:cNvSpPr>
          <p:nvPr/>
        </p:nvSpPr>
        <p:spPr bwMode="auto">
          <a:xfrm>
            <a:off x="533400" y="3048000"/>
            <a:ext cx="7467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457200" y="1219200"/>
            <a:ext cx="8229600" cy="89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1625"/>
              </a:spcBef>
              <a:buClrTx/>
              <a:buFontTx/>
              <a:buNone/>
              <a:defRPr/>
            </a:pPr>
            <a:r>
              <a:rPr lang="en-US" sz="2600" dirty="0" smtClean="0"/>
              <a:t>Compare observed genotype counts (O) to expected genotype counts (E)</a:t>
            </a:r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381000" y="5105400"/>
            <a:ext cx="8763000" cy="141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1375"/>
              </a:spcBef>
              <a:buClrTx/>
              <a:buFontTx/>
              <a:buNone/>
              <a:defRPr/>
            </a:pPr>
            <a:r>
              <a:rPr lang="en-US" sz="2000" smtClean="0"/>
              <a:t>Chi-square test</a:t>
            </a:r>
          </a:p>
          <a:p>
            <a:pPr>
              <a:spcBef>
                <a:spcPts val="1375"/>
              </a:spcBef>
              <a:buClrTx/>
              <a:buFontTx/>
              <a:buNone/>
              <a:defRPr/>
            </a:pPr>
            <a:r>
              <a:rPr lang="en-US" sz="2000" smtClean="0"/>
              <a:t>= </a:t>
            </a:r>
            <a:r>
              <a:rPr lang="el-GR" sz="2000" smtClean="0"/>
              <a:t>Σ</a:t>
            </a:r>
            <a:r>
              <a:rPr lang="en-US" sz="2000" baseline="-33000" smtClean="0"/>
              <a:t>i </a:t>
            </a:r>
            <a:r>
              <a:rPr lang="en-US" sz="2000" smtClean="0"/>
              <a:t>(O</a:t>
            </a:r>
            <a:r>
              <a:rPr lang="en-US" sz="2000" baseline="-33000" smtClean="0"/>
              <a:t>i</a:t>
            </a:r>
            <a:r>
              <a:rPr lang="en-US" sz="2000" smtClean="0"/>
              <a:t> – E</a:t>
            </a:r>
            <a:r>
              <a:rPr lang="en-US" sz="2000" baseline="-33000" smtClean="0"/>
              <a:t>i</a:t>
            </a:r>
            <a:r>
              <a:rPr lang="en-US" sz="2000" smtClean="0"/>
              <a:t>)</a:t>
            </a:r>
            <a:r>
              <a:rPr lang="en-US" sz="2000" baseline="30000" smtClean="0"/>
              <a:t>2</a:t>
            </a:r>
            <a:r>
              <a:rPr lang="en-US" sz="2000" smtClean="0"/>
              <a:t>/E</a:t>
            </a:r>
            <a:r>
              <a:rPr lang="en-US" sz="2000" baseline="-33000" smtClean="0"/>
              <a:t>i </a:t>
            </a:r>
            <a:r>
              <a:rPr lang="en-US" sz="2000" smtClean="0"/>
              <a:t>= 29.4 (chi square distribution with 1 degree of freedom)</a:t>
            </a:r>
          </a:p>
          <a:p>
            <a:pPr>
              <a:spcBef>
                <a:spcPts val="1375"/>
              </a:spcBef>
              <a:buClrTx/>
              <a:buFontTx/>
              <a:buNone/>
              <a:defRPr/>
            </a:pPr>
            <a:r>
              <a:rPr lang="en-US" sz="2000" i="1" smtClean="0"/>
              <a:t>		p</a:t>
            </a:r>
            <a:r>
              <a:rPr lang="en-US" sz="2000" smtClean="0"/>
              <a:t> = 6.6 x 10</a:t>
            </a:r>
            <a:r>
              <a:rPr lang="en-US" sz="2000" baseline="30000" smtClean="0"/>
              <a:t>-8  </a:t>
            </a:r>
            <a:r>
              <a:rPr lang="en-US" sz="2000" smtClean="0"/>
              <a:t>&gt; Out of H-W</a:t>
            </a:r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dirty="0" smtClean="0"/>
              <a:t>Example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1597573"/>
              </p:ext>
            </p:extLst>
          </p:nvPr>
        </p:nvGraphicFramePr>
        <p:xfrm>
          <a:off x="1249680" y="2344914"/>
          <a:ext cx="6644640" cy="25931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661160"/>
                <a:gridCol w="1661160"/>
                <a:gridCol w="1661160"/>
                <a:gridCol w="1661160"/>
              </a:tblGrid>
              <a:tr h="518636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(O-E)</a:t>
                      </a:r>
                      <a:r>
                        <a:rPr lang="en-US" sz="2400" baseline="30000" dirty="0" smtClean="0"/>
                        <a:t>2</a:t>
                      </a:r>
                      <a:r>
                        <a:rPr lang="en-US" sz="2400" baseline="0" dirty="0" smtClean="0"/>
                        <a:t>/E</a:t>
                      </a:r>
                      <a:endParaRPr lang="en-US" sz="2400" baseline="30000" dirty="0"/>
                    </a:p>
                  </a:txBody>
                  <a:tcPr/>
                </a:tc>
              </a:tr>
              <a:tr h="51863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GG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88.2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1.58</a:t>
                      </a:r>
                      <a:endParaRPr lang="en-US" sz="2400" dirty="0"/>
                    </a:p>
                  </a:txBody>
                  <a:tcPr/>
                </a:tc>
              </a:tr>
              <a:tr h="51863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AG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30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53.6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10.39</a:t>
                      </a:r>
                      <a:endParaRPr lang="en-US" sz="2400" dirty="0"/>
                    </a:p>
                  </a:txBody>
                  <a:tcPr/>
                </a:tc>
              </a:tr>
              <a:tr h="51863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20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8.1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17.48</a:t>
                      </a:r>
                      <a:endParaRPr lang="en-US" sz="2400" dirty="0"/>
                    </a:p>
                  </a:txBody>
                  <a:tcPr/>
                </a:tc>
              </a:tr>
              <a:tr h="518636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29.9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5" name="Straight Connector 4"/>
          <p:cNvCxnSpPr/>
          <p:nvPr/>
        </p:nvCxnSpPr>
        <p:spPr bwMode="auto">
          <a:xfrm>
            <a:off x="6169378" y="4419600"/>
            <a:ext cx="1724942" cy="0"/>
          </a:xfrm>
          <a:prstGeom prst="line">
            <a:avLst/>
          </a:prstGeom>
          <a:solidFill>
            <a:srgbClr val="00B8FF"/>
          </a:solidFill>
          <a:ln w="444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8458200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dirty="0" smtClean="0"/>
              <a:t>Application of HWE</a:t>
            </a:r>
          </a:p>
        </p:txBody>
      </p:sp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457200" y="1371600"/>
            <a:ext cx="8229600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3000">
              <a:solidFill>
                <a:srgbClr val="000000"/>
              </a:solidFill>
              <a:cs typeface="Microsoft YaHei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3000">
              <a:solidFill>
                <a:srgbClr val="000000"/>
              </a:solidFill>
              <a:cs typeface="Microsoft YaHei" charset="0"/>
            </a:endParaRPr>
          </a:p>
        </p:txBody>
      </p:sp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533400" y="1295400"/>
            <a:ext cx="8001000" cy="404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marL="45720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1875"/>
              </a:spcBef>
              <a:buClrTx/>
              <a:buFontTx/>
              <a:buNone/>
              <a:defRPr/>
            </a:pPr>
            <a:r>
              <a:rPr lang="en-US" sz="3000" dirty="0" smtClean="0"/>
              <a:t>For genetic association studies:</a:t>
            </a:r>
          </a:p>
          <a:p>
            <a:pPr marL="914400" lvl="1" indent="-457200">
              <a:spcBef>
                <a:spcPts val="1875"/>
              </a:spcBef>
              <a:buFont typeface="Arial"/>
              <a:buChar char="•"/>
              <a:defRPr/>
            </a:pPr>
            <a:r>
              <a:rPr lang="en-US" sz="3000" dirty="0" smtClean="0">
                <a:latin typeface="Calibri" charset="0"/>
              </a:rPr>
              <a:t>Used as QC measure to assess the accuracy of the genotyping method</a:t>
            </a:r>
          </a:p>
          <a:p>
            <a:pPr marL="914400" lvl="1" indent="-457200">
              <a:spcBef>
                <a:spcPts val="1875"/>
              </a:spcBef>
              <a:buFont typeface="Arial"/>
              <a:buChar char="•"/>
              <a:defRPr/>
            </a:pPr>
            <a:r>
              <a:rPr lang="en-US" sz="3000" dirty="0" smtClean="0">
                <a:latin typeface="Calibri" charset="0"/>
              </a:rPr>
              <a:t>Expect SNPs to be in HWE among control populations (ethnic-specific)</a:t>
            </a:r>
          </a:p>
          <a:p>
            <a:pPr marL="914400" lvl="1" indent="-457200">
              <a:spcBef>
                <a:spcPts val="1875"/>
              </a:spcBef>
              <a:buFont typeface="Arial"/>
              <a:buChar char="•"/>
              <a:defRPr/>
            </a:pPr>
            <a:r>
              <a:rPr lang="en-US" sz="3000" dirty="0" smtClean="0">
                <a:latin typeface="Calibri" charset="0"/>
              </a:rPr>
              <a:t>Violations of HWE could indicate genotyping errors or bias in data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533400" y="152400"/>
            <a:ext cx="7916863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3200" dirty="0" smtClean="0"/>
              <a:t>HWE can be easily expanded to account for any number of alleles at a locus</a:t>
            </a:r>
          </a:p>
        </p:txBody>
      </p:sp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457200" y="1554163"/>
            <a:ext cx="8504238" cy="52333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lnSpc>
                <a:spcPct val="120000"/>
              </a:lnSpc>
              <a:buSzPct val="45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- 3 allele case (p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1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,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,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3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)</a:t>
            </a:r>
          </a:p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	Allele frequencies: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1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3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= 1</a:t>
            </a:r>
          </a:p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	Genotype frequencies:</a:t>
            </a:r>
          </a:p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	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1</a:t>
            </a:r>
            <a:r>
              <a:rPr lang="en-US" sz="28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8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3</a:t>
            </a:r>
            <a:r>
              <a:rPr lang="en-US" sz="28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+ 2p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1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 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+ 2p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1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3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+ 2p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3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= 1</a:t>
            </a:r>
          </a:p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500" dirty="0">
              <a:solidFill>
                <a:srgbClr val="000000"/>
              </a:solidFill>
              <a:latin typeface="Calibri" charset="0"/>
              <a:cs typeface="Microsoft YaHei" charset="0"/>
            </a:endParaRPr>
          </a:p>
          <a:p>
            <a:pPr>
              <a:lnSpc>
                <a:spcPct val="120000"/>
              </a:lnSpc>
              <a:buSzPct val="45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- 4 allele case (p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1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,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,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3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,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4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)</a:t>
            </a:r>
          </a:p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	Allele frequencies: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1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3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4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= 1</a:t>
            </a:r>
          </a:p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	Genotype frequencies:</a:t>
            </a:r>
          </a:p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	p</a:t>
            </a:r>
            <a:r>
              <a:rPr lang="en-US" sz="26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1</a:t>
            </a:r>
            <a:r>
              <a:rPr lang="en-US" sz="26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p</a:t>
            </a:r>
            <a:r>
              <a:rPr lang="en-US" sz="26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6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p</a:t>
            </a:r>
            <a:r>
              <a:rPr lang="en-US" sz="26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3</a:t>
            </a:r>
            <a:r>
              <a:rPr lang="en-US" sz="26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p</a:t>
            </a:r>
            <a:r>
              <a:rPr lang="en-US" sz="26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4</a:t>
            </a:r>
            <a:r>
              <a:rPr lang="en-US" sz="26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+ 2p</a:t>
            </a:r>
            <a:r>
              <a:rPr lang="en-US" sz="26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1</a:t>
            </a: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</a:t>
            </a:r>
            <a:r>
              <a:rPr lang="en-US" sz="26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+ 2p</a:t>
            </a:r>
            <a:r>
              <a:rPr lang="en-US" sz="26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1</a:t>
            </a: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</a:t>
            </a:r>
            <a:r>
              <a:rPr lang="en-US" sz="26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3</a:t>
            </a: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+ 2p</a:t>
            </a:r>
            <a:r>
              <a:rPr lang="en-US" sz="26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</a:t>
            </a:r>
            <a:r>
              <a:rPr lang="en-US" sz="26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3 </a:t>
            </a: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+ 2p</a:t>
            </a:r>
            <a:r>
              <a:rPr lang="en-US" sz="26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3</a:t>
            </a: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</a:t>
            </a:r>
            <a:r>
              <a:rPr lang="en-US" sz="26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4</a:t>
            </a: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= 1</a:t>
            </a:r>
          </a:p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2600" dirty="0">
              <a:solidFill>
                <a:srgbClr val="000000"/>
              </a:solidFill>
              <a:latin typeface="Calibri" charset="0"/>
              <a:cs typeface="Microsoft YaHei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b="1" dirty="0" smtClean="0"/>
              <a:t>HWE Game</a:t>
            </a:r>
          </a:p>
        </p:txBody>
      </p:sp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7347" name="Rectangle 3"/>
          <p:cNvSpPr>
            <a:spLocks noChangeArrowheads="1"/>
          </p:cNvSpPr>
          <p:nvPr/>
        </p:nvSpPr>
        <p:spPr bwMode="auto">
          <a:xfrm>
            <a:off x="381000" y="2743200"/>
            <a:ext cx="8153400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152400" y="1295400"/>
            <a:ext cx="8839200" cy="438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333375" indent="-333375"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2063"/>
              </a:spcBef>
              <a:buFont typeface="Times New Roman" charset="0"/>
              <a:buAutoNum type="arabicPeriod"/>
              <a:defRPr/>
            </a:pPr>
            <a:r>
              <a:rPr lang="en-US" sz="3000" dirty="0" smtClean="0"/>
              <a:t>Everyone receives ~5 pairs of cards</a:t>
            </a:r>
          </a:p>
          <a:p>
            <a:pPr>
              <a:spcBef>
                <a:spcPts val="2063"/>
              </a:spcBef>
              <a:buFont typeface="Times New Roman" charset="0"/>
              <a:buAutoNum type="arabicPeriod"/>
              <a:defRPr/>
            </a:pPr>
            <a:r>
              <a:rPr lang="en-US" sz="3000" dirty="0" smtClean="0"/>
              <a:t>Two allele model: Red (R allele) &amp; Black (B allele)</a:t>
            </a:r>
          </a:p>
          <a:p>
            <a:pPr>
              <a:spcBef>
                <a:spcPts val="2063"/>
              </a:spcBef>
              <a:buFont typeface="Times New Roman" charset="0"/>
              <a:buAutoNum type="arabicPeriod"/>
              <a:defRPr/>
            </a:pPr>
            <a:r>
              <a:rPr lang="en-US" sz="3000" dirty="0" smtClean="0"/>
              <a:t>Random Mating: Exchange one card from each pair with another person (keep cards face down)</a:t>
            </a:r>
          </a:p>
          <a:p>
            <a:pPr>
              <a:spcBef>
                <a:spcPts val="2063"/>
              </a:spcBef>
              <a:buFont typeface="Times New Roman" charset="0"/>
              <a:buAutoNum type="arabicPeriod"/>
              <a:defRPr/>
            </a:pPr>
            <a:r>
              <a:rPr lang="en-US" sz="3000" dirty="0" smtClean="0"/>
              <a:t>Determine genotype frequency: RR, RB, BB</a:t>
            </a:r>
          </a:p>
          <a:p>
            <a:pPr>
              <a:spcBef>
                <a:spcPts val="2063"/>
              </a:spcBef>
              <a:buFont typeface="Times New Roman" charset="0"/>
              <a:buAutoNum type="arabicPeriod"/>
              <a:defRPr/>
            </a:pPr>
            <a:r>
              <a:rPr lang="en-US" sz="3000" dirty="0" smtClean="0"/>
              <a:t> Determine allele frequency: R, B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265488" y="457200"/>
            <a:ext cx="2125662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4400" b="1" dirty="0">
                <a:solidFill>
                  <a:srgbClr val="000000"/>
                </a:solidFill>
                <a:cs typeface="Microsoft YaHei" charset="0"/>
              </a:rPr>
              <a:t>Outline</a:t>
            </a: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822325" y="1524000"/>
            <a:ext cx="7954963" cy="397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marL="741363" indent="-284163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SzPct val="45000"/>
              <a:defRPr/>
            </a:pPr>
            <a:r>
              <a:rPr lang="en-US" sz="2800" dirty="0" smtClean="0"/>
              <a:t>Several methods to answer the question: Is the trait genetic? [Austin Ch. 2]</a:t>
            </a:r>
          </a:p>
          <a:p>
            <a:pPr marL="457200" lvl="1" indent="0">
              <a:defRPr/>
            </a:pPr>
            <a:r>
              <a:rPr lang="en-US" sz="2800" dirty="0" smtClean="0"/>
              <a:t>1. Familial Aggregation and recurrence risks</a:t>
            </a:r>
          </a:p>
          <a:p>
            <a:pPr marL="457200" lvl="1" indent="0">
              <a:defRPr/>
            </a:pPr>
            <a:r>
              <a:rPr lang="en-US" sz="2800" dirty="0" smtClean="0"/>
              <a:t>2. Heritability</a:t>
            </a:r>
          </a:p>
          <a:p>
            <a:pPr>
              <a:buSzPct val="45000"/>
              <a:defRPr/>
            </a:pPr>
            <a:endParaRPr lang="en-US" sz="2800" dirty="0" smtClean="0"/>
          </a:p>
          <a:p>
            <a:pPr>
              <a:buSzPct val="45000"/>
              <a:defRPr/>
            </a:pPr>
            <a:r>
              <a:rPr lang="en-US" sz="2800" b="1" dirty="0" smtClean="0"/>
              <a:t>Genetic concepts </a:t>
            </a:r>
            <a:r>
              <a:rPr lang="en-US" sz="2800" dirty="0" smtClean="0"/>
              <a:t>[Austin Ch. 3]</a:t>
            </a:r>
          </a:p>
          <a:p>
            <a:pPr marL="457200" lvl="1" indent="0">
              <a:defRPr/>
            </a:pPr>
            <a:r>
              <a:rPr lang="en-US" sz="2800" dirty="0" smtClean="0"/>
              <a:t>3. Allele Frequency Estimation</a:t>
            </a:r>
          </a:p>
          <a:p>
            <a:pPr marL="457200" lvl="1" indent="0">
              <a:defRPr/>
            </a:pPr>
            <a:r>
              <a:rPr lang="en-US" sz="2800" dirty="0" smtClean="0"/>
              <a:t>4. Hardy-Weinberg equilibrium (HWE)</a:t>
            </a:r>
          </a:p>
          <a:p>
            <a:pPr marL="457200" lvl="1" indent="0">
              <a:defRPr/>
            </a:pPr>
            <a:r>
              <a:rPr lang="en-US" sz="2800" dirty="0" smtClean="0">
                <a:solidFill>
                  <a:srgbClr val="FF0000"/>
                </a:solidFill>
              </a:rPr>
              <a:t>5. Population Substructure/Stratification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dirty="0" smtClean="0"/>
              <a:t>5. Population </a:t>
            </a:r>
            <a:r>
              <a:rPr lang="en-US" dirty="0"/>
              <a:t>Substructure/Stratification</a:t>
            </a:r>
            <a:endParaRPr lang="en-US" dirty="0" smtClean="0"/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indent="-334963"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endParaRPr lang="en-US" sz="2800" b="1" dirty="0" smtClean="0">
              <a:solidFill>
                <a:srgbClr val="000000"/>
              </a:solidFill>
            </a:endParaRPr>
          </a:p>
          <a:p>
            <a:pPr indent="-334963"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2800" b="1" dirty="0" smtClean="0">
                <a:solidFill>
                  <a:srgbClr val="000000"/>
                </a:solidFill>
              </a:rPr>
              <a:t>Population stratification: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</a:p>
          <a:p>
            <a:pPr indent="-334963"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2800" dirty="0" smtClean="0">
                <a:solidFill>
                  <a:srgbClr val="000000"/>
                </a:solidFill>
              </a:rPr>
              <a:t>	Confounding due to gene having marked variation in allele frequency across subgroups of a population and these subgroups differ in their baseline risk of disease.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1"/>
          <p:cNvSpPr txBox="1">
            <a:spLocks noChangeArrowheads="1"/>
          </p:cNvSpPr>
          <p:nvPr/>
        </p:nvSpPr>
        <p:spPr bwMode="auto">
          <a:xfrm>
            <a:off x="0" y="150813"/>
            <a:ext cx="91440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dirty="0" smtClean="0"/>
              <a:t>Population Stratification: Confounding</a:t>
            </a:r>
          </a:p>
        </p:txBody>
      </p:sp>
      <p:sp>
        <p:nvSpPr>
          <p:cNvPr id="60418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533400" y="3048000"/>
            <a:ext cx="7467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679953" y="2431090"/>
            <a:ext cx="3382963" cy="1387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800" dirty="0" smtClean="0"/>
              <a:t>Exposure</a:t>
            </a:r>
          </a:p>
          <a:p>
            <a:pPr>
              <a:buClrTx/>
              <a:buFontTx/>
              <a:buNone/>
              <a:defRPr/>
            </a:pPr>
            <a:r>
              <a:rPr lang="en-US" sz="2800" dirty="0" smtClean="0">
                <a:solidFill>
                  <a:srgbClr val="FF0000"/>
                </a:solidFill>
              </a:rPr>
              <a:t>Genotype of Interest</a:t>
            </a:r>
            <a:r>
              <a:rPr lang="en-US" sz="2800" dirty="0" smtClean="0"/>
              <a:t> </a:t>
            </a:r>
          </a:p>
        </p:txBody>
      </p:sp>
      <p:sp>
        <p:nvSpPr>
          <p:cNvPr id="60422" name="Text Box 6"/>
          <p:cNvSpPr txBox="1">
            <a:spLocks noChangeArrowheads="1"/>
          </p:cNvSpPr>
          <p:nvPr/>
        </p:nvSpPr>
        <p:spPr bwMode="auto">
          <a:xfrm>
            <a:off x="6047557" y="2551217"/>
            <a:ext cx="2590800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800" dirty="0" smtClean="0"/>
              <a:t>Disease</a:t>
            </a:r>
          </a:p>
        </p:txBody>
      </p:sp>
      <p:sp>
        <p:nvSpPr>
          <p:cNvPr id="60425" name="Text Box 9"/>
          <p:cNvSpPr txBox="1">
            <a:spLocks noChangeArrowheads="1"/>
          </p:cNvSpPr>
          <p:nvPr/>
        </p:nvSpPr>
        <p:spPr bwMode="auto">
          <a:xfrm>
            <a:off x="3733800" y="5742089"/>
            <a:ext cx="192087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800" dirty="0" smtClean="0">
                <a:solidFill>
                  <a:srgbClr val="FF0000"/>
                </a:solidFill>
              </a:rPr>
              <a:t>Ethnicity</a:t>
            </a:r>
          </a:p>
        </p:txBody>
      </p:sp>
      <p:sp>
        <p:nvSpPr>
          <p:cNvPr id="60426" name="Text Box 10"/>
          <p:cNvSpPr txBox="1">
            <a:spLocks noChangeArrowheads="1"/>
          </p:cNvSpPr>
          <p:nvPr/>
        </p:nvSpPr>
        <p:spPr bwMode="auto">
          <a:xfrm>
            <a:off x="3484979" y="5216688"/>
            <a:ext cx="2590800" cy="525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800" dirty="0" smtClean="0"/>
              <a:t>Confounder</a:t>
            </a:r>
          </a:p>
        </p:txBody>
      </p:sp>
      <p:sp>
        <p:nvSpPr>
          <p:cNvPr id="60427" name="Line 11"/>
          <p:cNvSpPr>
            <a:spLocks noChangeShapeType="1"/>
          </p:cNvSpPr>
          <p:nvPr/>
        </p:nvSpPr>
        <p:spPr bwMode="auto">
          <a:xfrm flipV="1">
            <a:off x="5280095" y="3333542"/>
            <a:ext cx="1297394" cy="1589296"/>
          </a:xfrm>
          <a:prstGeom prst="line">
            <a:avLst/>
          </a:prstGeom>
          <a:noFill/>
          <a:ln w="6048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0432" name="Line 16"/>
          <p:cNvSpPr>
            <a:spLocks noChangeShapeType="1"/>
          </p:cNvSpPr>
          <p:nvPr/>
        </p:nvSpPr>
        <p:spPr bwMode="auto">
          <a:xfrm flipH="1" flipV="1">
            <a:off x="2733673" y="2819399"/>
            <a:ext cx="3027364" cy="1217"/>
          </a:xfrm>
          <a:prstGeom prst="line">
            <a:avLst/>
          </a:prstGeom>
          <a:noFill/>
          <a:ln w="41400">
            <a:solidFill>
              <a:srgbClr val="000000"/>
            </a:solidFill>
            <a:prstDash val="lgDash"/>
            <a:miter lim="800000"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2" name="Line 11"/>
          <p:cNvSpPr>
            <a:spLocks noChangeShapeType="1"/>
          </p:cNvSpPr>
          <p:nvPr/>
        </p:nvSpPr>
        <p:spPr bwMode="auto">
          <a:xfrm flipH="1" flipV="1">
            <a:off x="2249884" y="3645378"/>
            <a:ext cx="1483916" cy="1400969"/>
          </a:xfrm>
          <a:prstGeom prst="line">
            <a:avLst/>
          </a:prstGeom>
          <a:noFill/>
          <a:ln w="6048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8153400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dirty="0" smtClean="0"/>
              <a:t>Example</a:t>
            </a:r>
          </a:p>
        </p:txBody>
      </p:sp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533400" y="3048000"/>
            <a:ext cx="7467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457200" y="1524000"/>
            <a:ext cx="8153400" cy="378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1750"/>
              </a:spcBef>
              <a:buClrTx/>
              <a:buFontTx/>
              <a:buNone/>
              <a:defRPr/>
            </a:pPr>
            <a:r>
              <a:rPr lang="en-US" sz="2800" u="sng" dirty="0" smtClean="0"/>
              <a:t>Study Population</a:t>
            </a:r>
            <a:r>
              <a:rPr lang="en-US" sz="2800" dirty="0" smtClean="0"/>
              <a:t>: 4,290 Pima and </a:t>
            </a:r>
            <a:r>
              <a:rPr lang="en-US" sz="2800" dirty="0" err="1" smtClean="0"/>
              <a:t>Papago</a:t>
            </a:r>
            <a:r>
              <a:rPr lang="en-US" sz="2800" dirty="0" smtClean="0"/>
              <a:t> Native Americans</a:t>
            </a:r>
          </a:p>
          <a:p>
            <a:pPr>
              <a:spcBef>
                <a:spcPts val="1750"/>
              </a:spcBef>
              <a:buClrTx/>
              <a:buFontTx/>
              <a:buNone/>
              <a:defRPr/>
            </a:pPr>
            <a:r>
              <a:rPr lang="en-US" sz="2800" u="sng" dirty="0" smtClean="0"/>
              <a:t>Genetic Variant</a:t>
            </a:r>
            <a:r>
              <a:rPr lang="en-US" sz="2800" dirty="0" smtClean="0"/>
              <a:t>: </a:t>
            </a:r>
            <a:r>
              <a:rPr lang="en-US" sz="2800" dirty="0" err="1" smtClean="0"/>
              <a:t>Gm</a:t>
            </a:r>
            <a:r>
              <a:rPr lang="en-US" sz="2800" dirty="0" smtClean="0"/>
              <a:t> 3;5,13, 15 haplotype (</a:t>
            </a:r>
            <a:r>
              <a:rPr lang="en-US" sz="2800" dirty="0" err="1" smtClean="0"/>
              <a:t>Gm</a:t>
            </a:r>
            <a:r>
              <a:rPr lang="en-US" sz="2800" dirty="0" smtClean="0"/>
              <a:t> system of human immunoglobulin G)</a:t>
            </a:r>
          </a:p>
          <a:p>
            <a:pPr>
              <a:spcBef>
                <a:spcPts val="1750"/>
              </a:spcBef>
              <a:buClrTx/>
              <a:buFontTx/>
              <a:buNone/>
              <a:defRPr/>
            </a:pPr>
            <a:r>
              <a:rPr lang="en-US" sz="2800" u="sng" dirty="0" smtClean="0"/>
              <a:t>Outcome</a:t>
            </a:r>
            <a:r>
              <a:rPr lang="en-US" sz="2800" dirty="0" smtClean="0"/>
              <a:t>: Type 2 diabetes</a:t>
            </a:r>
          </a:p>
          <a:p>
            <a:pPr>
              <a:spcBef>
                <a:spcPts val="1750"/>
              </a:spcBef>
              <a:buClrTx/>
              <a:buFontTx/>
              <a:buNone/>
              <a:defRPr/>
            </a:pPr>
            <a:r>
              <a:rPr lang="en-US" sz="2800" u="sng" dirty="0" smtClean="0"/>
              <a:t>Question</a:t>
            </a:r>
            <a:r>
              <a:rPr lang="en-US" sz="2800" dirty="0" smtClean="0"/>
              <a:t>: Is the </a:t>
            </a:r>
            <a:r>
              <a:rPr lang="en-US" sz="2800" dirty="0" err="1" smtClean="0"/>
              <a:t>Gm</a:t>
            </a:r>
            <a:r>
              <a:rPr lang="en-US" sz="2800" dirty="0" smtClean="0"/>
              <a:t> 3; 5,13, 15 haplotype associated with Type 2 diabetes?</a:t>
            </a:r>
          </a:p>
        </p:txBody>
      </p:sp>
      <p:sp>
        <p:nvSpPr>
          <p:cNvPr id="61445" name="Text Box 5"/>
          <p:cNvSpPr txBox="1">
            <a:spLocks noChangeArrowheads="1"/>
          </p:cNvSpPr>
          <p:nvPr/>
        </p:nvSpPr>
        <p:spPr bwMode="auto">
          <a:xfrm>
            <a:off x="5715000" y="6172200"/>
            <a:ext cx="28956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1375"/>
              </a:spcBef>
              <a:buClrTx/>
              <a:buFontTx/>
              <a:buNone/>
              <a:defRPr/>
            </a:pPr>
            <a:r>
              <a:rPr lang="en-US" sz="2200" smtClean="0"/>
              <a:t>Knowler, </a:t>
            </a:r>
            <a:r>
              <a:rPr lang="en-US" sz="2200" i="1" smtClean="0"/>
              <a:t>AJHG</a:t>
            </a:r>
            <a:r>
              <a:rPr lang="en-US" sz="2200" smtClean="0"/>
              <a:t>, 1998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400" b="1" smtClean="0"/>
              <a:t>Population Stratification: Gm3;5,13,14 in admixed sample of Native Americans of the Pima and Papago tribes</a:t>
            </a:r>
          </a:p>
        </p:txBody>
      </p:sp>
      <p:sp>
        <p:nvSpPr>
          <p:cNvPr id="62466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2467" name="Rectangle 3"/>
          <p:cNvSpPr>
            <a:spLocks noChangeArrowheads="1"/>
          </p:cNvSpPr>
          <p:nvPr/>
        </p:nvSpPr>
        <p:spPr bwMode="auto">
          <a:xfrm>
            <a:off x="533400" y="3048000"/>
            <a:ext cx="7467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2468" name="Text Box 4"/>
          <p:cNvSpPr txBox="1">
            <a:spLocks noChangeArrowheads="1"/>
          </p:cNvSpPr>
          <p:nvPr/>
        </p:nvSpPr>
        <p:spPr bwMode="auto">
          <a:xfrm>
            <a:off x="169863" y="5962650"/>
            <a:ext cx="4754562" cy="79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lnSpc>
                <a:spcPct val="70000"/>
              </a:lnSpc>
              <a:spcBef>
                <a:spcPts val="1500"/>
              </a:spcBef>
              <a:buClrTx/>
              <a:buFontTx/>
              <a:buNone/>
              <a:defRPr/>
            </a:pPr>
            <a:r>
              <a:rPr lang="en-US" sz="2400" smtClean="0"/>
              <a:t>Unadjusted for ethnic background</a:t>
            </a:r>
          </a:p>
          <a:p>
            <a:pPr>
              <a:lnSpc>
                <a:spcPct val="70000"/>
              </a:lnSpc>
              <a:spcBef>
                <a:spcPts val="1500"/>
              </a:spcBef>
              <a:buClrTx/>
              <a:buFontTx/>
              <a:buNone/>
              <a:defRPr/>
            </a:pPr>
            <a:r>
              <a:rPr lang="en-US" sz="2400" smtClean="0"/>
              <a:t>OR = 0.27 (95% 0.18-0.40)</a:t>
            </a:r>
          </a:p>
        </p:txBody>
      </p:sp>
      <p:graphicFrame>
        <p:nvGraphicFramePr>
          <p:cNvPr id="62469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0094573"/>
              </p:ext>
            </p:extLst>
          </p:nvPr>
        </p:nvGraphicFramePr>
        <p:xfrm>
          <a:off x="1581150" y="1011238"/>
          <a:ext cx="3373438" cy="2804686"/>
        </p:xfrm>
        <a:graphic>
          <a:graphicData uri="http://schemas.openxmlformats.org/drawingml/2006/table">
            <a:tbl>
              <a:tblPr/>
              <a:tblGrid>
                <a:gridCol w="176371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366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7312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813548">
                <a:tc gridSpan="3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Full heritage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American 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Indian population</a:t>
                      </a:r>
                    </a:p>
                  </a:txBody>
                  <a:tcPr marL="90000" marR="90000" marT="364361" marB="468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1235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 </a:t>
                      </a:r>
                    </a:p>
                  </a:txBody>
                  <a:tcPr marL="90000" marR="90000" marT="364361" marB="468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+</a:t>
                      </a:r>
                    </a:p>
                  </a:txBody>
                  <a:tcPr marL="90000" marR="90000" marT="364361" marB="468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-</a:t>
                      </a:r>
                    </a:p>
                  </a:txBody>
                  <a:tcPr marL="90000" marR="90000" marT="364361" marB="468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5891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Gm3;5,13,14</a:t>
                      </a:r>
                    </a:p>
                  </a:txBody>
                  <a:tcPr marL="90000" marR="90000" marT="364361" marB="468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~1%</a:t>
                      </a:r>
                    </a:p>
                  </a:txBody>
                  <a:tcPr marL="90000" marR="90000" marT="364361" marB="468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~99%</a:t>
                      </a:r>
                    </a:p>
                  </a:txBody>
                  <a:tcPr marL="90000" marR="90000" marT="364361" marB="468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12358">
                <a:tc gridSpan="3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NIDDM prevalence ~40%</a:t>
                      </a:r>
                    </a:p>
                  </a:txBody>
                  <a:tcPr marL="90000" marR="90000" marT="364361" marB="468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2478" name="Group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7769346"/>
              </p:ext>
            </p:extLst>
          </p:nvPr>
        </p:nvGraphicFramePr>
        <p:xfrm>
          <a:off x="5205413" y="1200150"/>
          <a:ext cx="3643312" cy="2457040"/>
        </p:xfrm>
        <a:graphic>
          <a:graphicData uri="http://schemas.openxmlformats.org/drawingml/2006/table">
            <a:tbl>
              <a:tblPr/>
              <a:tblGrid>
                <a:gridCol w="18923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5248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9852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612378">
                <a:tc gridSpan="3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European 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population</a:t>
                      </a:r>
                    </a:p>
                  </a:txBody>
                  <a:tcPr marL="90000" marR="90000" marT="364374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1237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 </a:t>
                      </a:r>
                    </a:p>
                  </a:txBody>
                  <a:tcPr marL="90000" marR="90000" marT="364374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+</a:t>
                      </a:r>
                    </a:p>
                  </a:txBody>
                  <a:tcPr marL="90000" marR="90000" marT="364374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-</a:t>
                      </a:r>
                    </a:p>
                  </a:txBody>
                  <a:tcPr marL="90000" marR="90000" marT="364374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1237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Gm3;5,13,14</a:t>
                      </a:r>
                    </a:p>
                  </a:txBody>
                  <a:tcPr marL="90000" marR="90000" marT="364374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~66%</a:t>
                      </a:r>
                    </a:p>
                  </a:txBody>
                  <a:tcPr marL="90000" marR="90000" marT="364374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~34%</a:t>
                      </a:r>
                    </a:p>
                  </a:txBody>
                  <a:tcPr marL="90000" marR="90000" marT="364374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12378">
                <a:tc gridSpan="3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NIDDM prevalence ~15%</a:t>
                      </a:r>
                    </a:p>
                  </a:txBody>
                  <a:tcPr marL="90000" marR="90000" marT="364374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2487" name="Group 23"/>
          <p:cNvGraphicFramePr>
            <a:graphicFrameLocks noGrp="1"/>
          </p:cNvGraphicFramePr>
          <p:nvPr/>
        </p:nvGraphicFramePr>
        <p:xfrm>
          <a:off x="2438400" y="3917950"/>
          <a:ext cx="4192588" cy="2038351"/>
        </p:xfrm>
        <a:graphic>
          <a:graphicData uri="http://schemas.openxmlformats.org/drawingml/2006/table">
            <a:tbl>
              <a:tblPr/>
              <a:tblGrid>
                <a:gridCol w="17272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9222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7316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81358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Gm3,5,13,14 haplotype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Cases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Controls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1238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+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7.80%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29.00%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1238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-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92.20%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71.00%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2497" name="Line 33"/>
          <p:cNvSpPr>
            <a:spLocks noChangeShapeType="1"/>
          </p:cNvSpPr>
          <p:nvPr/>
        </p:nvSpPr>
        <p:spPr bwMode="auto">
          <a:xfrm>
            <a:off x="1736725" y="4022725"/>
            <a:ext cx="533400" cy="381000"/>
          </a:xfrm>
          <a:prstGeom prst="line">
            <a:avLst/>
          </a:prstGeom>
          <a:noFill/>
          <a:ln w="88920">
            <a:solidFill>
              <a:srgbClr val="99CCFF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2498" name="Line 34"/>
          <p:cNvSpPr>
            <a:spLocks noChangeShapeType="1"/>
          </p:cNvSpPr>
          <p:nvPr/>
        </p:nvSpPr>
        <p:spPr bwMode="auto">
          <a:xfrm flipH="1">
            <a:off x="6673850" y="3749675"/>
            <a:ext cx="735013" cy="1189038"/>
          </a:xfrm>
          <a:prstGeom prst="line">
            <a:avLst/>
          </a:prstGeom>
          <a:noFill/>
          <a:ln w="88920">
            <a:solidFill>
              <a:srgbClr val="FFCC99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2499" name="Text Box 35"/>
          <p:cNvSpPr txBox="1">
            <a:spLocks noChangeArrowheads="1"/>
          </p:cNvSpPr>
          <p:nvPr/>
        </p:nvSpPr>
        <p:spPr bwMode="auto">
          <a:xfrm>
            <a:off x="5029200" y="5953125"/>
            <a:ext cx="4022725" cy="814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smtClean="0"/>
              <a:t>Different genotype frequency,</a:t>
            </a:r>
          </a:p>
          <a:p>
            <a:pPr>
              <a:defRPr/>
            </a:pPr>
            <a:r>
              <a:rPr lang="en-US" smtClean="0"/>
              <a:t> different phenotype frequency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533400" y="152400"/>
            <a:ext cx="7916863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400" b="1" smtClean="0"/>
              <a:t>Population Stratification: Gm3;5,13,14 in admixed sample of Native Americans of the Pima and Papago tribes</a:t>
            </a:r>
          </a:p>
        </p:txBody>
      </p:sp>
      <p:sp>
        <p:nvSpPr>
          <p:cNvPr id="63490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graphicFrame>
        <p:nvGraphicFramePr>
          <p:cNvPr id="63491" name="Group 3"/>
          <p:cNvGraphicFramePr>
            <a:graphicFrameLocks noGrp="1"/>
          </p:cNvGraphicFramePr>
          <p:nvPr/>
        </p:nvGraphicFramePr>
        <p:xfrm>
          <a:off x="2362200" y="3810000"/>
          <a:ext cx="4192588" cy="2038351"/>
        </p:xfrm>
        <a:graphic>
          <a:graphicData uri="http://schemas.openxmlformats.org/drawingml/2006/table">
            <a:tbl>
              <a:tblPr/>
              <a:tblGrid>
                <a:gridCol w="17272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9222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7316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81358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Gm3,5,13,14 haplotype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Cases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Controls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1238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+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7.80%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29.00%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1238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-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92.20%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71.00%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3501" name="Text Box 13"/>
          <p:cNvSpPr txBox="1">
            <a:spLocks noChangeArrowheads="1"/>
          </p:cNvSpPr>
          <p:nvPr/>
        </p:nvSpPr>
        <p:spPr bwMode="auto">
          <a:xfrm>
            <a:off x="304800" y="5984875"/>
            <a:ext cx="8686800" cy="79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lnSpc>
                <a:spcPct val="70000"/>
              </a:lnSpc>
              <a:spcBef>
                <a:spcPts val="1500"/>
              </a:spcBef>
              <a:buClrTx/>
              <a:buFontTx/>
              <a:buNone/>
              <a:defRPr/>
            </a:pPr>
            <a:r>
              <a:rPr lang="en-US" sz="2400" dirty="0" smtClean="0"/>
              <a:t>Adjusted for ethnic background </a:t>
            </a:r>
          </a:p>
          <a:p>
            <a:pPr>
              <a:lnSpc>
                <a:spcPct val="70000"/>
              </a:lnSpc>
              <a:spcBef>
                <a:spcPts val="1500"/>
              </a:spcBef>
              <a:buClrTx/>
              <a:buFontTx/>
              <a:buNone/>
              <a:defRPr/>
            </a:pPr>
            <a:r>
              <a:rPr lang="en-US" sz="2400" dirty="0" smtClean="0"/>
              <a:t>OR = 0.83 (95% 0.58-1.18)</a:t>
            </a:r>
          </a:p>
        </p:txBody>
      </p:sp>
      <p:graphicFrame>
        <p:nvGraphicFramePr>
          <p:cNvPr id="63502" name="Group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6720526"/>
              </p:ext>
            </p:extLst>
          </p:nvPr>
        </p:nvGraphicFramePr>
        <p:xfrm>
          <a:off x="1655057" y="1040829"/>
          <a:ext cx="5686425" cy="2657137"/>
        </p:xfrm>
        <a:graphic>
          <a:graphicData uri="http://schemas.openxmlformats.org/drawingml/2006/table">
            <a:tbl>
              <a:tblPr/>
              <a:tblGrid>
                <a:gridCol w="230706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00378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7557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81325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Index of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American Indian ancestry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90000" marR="90000" marT="364156" marB="46779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Gm3;5,13,14 haplotype</a:t>
                      </a:r>
                    </a:p>
                  </a:txBody>
                  <a:tcPr marL="90000" marR="90000" marT="364156" marB="46779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% Diabetes</a:t>
                      </a:r>
                    </a:p>
                  </a:txBody>
                  <a:tcPr marL="90000" marR="90000" marT="364156" marB="46779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1209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90000" marR="90000" marT="364156" marB="4677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65.8%</a:t>
                      </a:r>
                    </a:p>
                  </a:txBody>
                  <a:tcPr marL="90000" marR="90000" marT="364156" marB="4677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18.5%</a:t>
                      </a:r>
                    </a:p>
                  </a:txBody>
                  <a:tcPr marL="90000" marR="90000" marT="364156" marB="4677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1209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4</a:t>
                      </a:r>
                    </a:p>
                  </a:txBody>
                  <a:tcPr marL="90000" marR="90000" marT="364156" marB="4677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42.1%</a:t>
                      </a:r>
                    </a:p>
                  </a:txBody>
                  <a:tcPr marL="90000" marR="90000" marT="364156" marB="4677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28.5%</a:t>
                      </a:r>
                    </a:p>
                  </a:txBody>
                  <a:tcPr marL="90000" marR="90000" marT="364156" marB="4677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1209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8</a:t>
                      </a:r>
                    </a:p>
                  </a:txBody>
                  <a:tcPr marL="90000" marR="90000" marT="364156" marB="46779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1.6%</a:t>
                      </a:r>
                    </a:p>
                  </a:txBody>
                  <a:tcPr marL="90000" marR="90000" marT="364156" marB="46779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39.2%</a:t>
                      </a:r>
                    </a:p>
                  </a:txBody>
                  <a:tcPr marL="90000" marR="90000" marT="364156" marB="46779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3515" name="Text Box 27"/>
          <p:cNvSpPr txBox="1">
            <a:spLocks noChangeArrowheads="1"/>
          </p:cNvSpPr>
          <p:nvPr/>
        </p:nvSpPr>
        <p:spPr bwMode="auto">
          <a:xfrm>
            <a:off x="4664075" y="6126163"/>
            <a:ext cx="4114800" cy="6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smtClean="0"/>
              <a:t>Previous result just picked out race/ethnicity!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31044" y="274638"/>
            <a:ext cx="8839200" cy="1135062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dirty="0" smtClean="0"/>
              <a:t>Familial aggregation (PANSCAN)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5668963" y="6492875"/>
            <a:ext cx="3475037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dirty="0" smtClean="0"/>
              <a:t>Jacobs et al., 2010; Austin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7693748"/>
              </p:ext>
            </p:extLst>
          </p:nvPr>
        </p:nvGraphicFramePr>
        <p:xfrm>
          <a:off x="152400" y="1409700"/>
          <a:ext cx="8867424" cy="43967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71422"/>
                <a:gridCol w="2286000"/>
                <a:gridCol w="1676400"/>
                <a:gridCol w="2133602"/>
              </a:tblGrid>
              <a:tr h="67010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Cases (%)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Controls (%)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Adjusted</a:t>
                      </a:r>
                      <a:r>
                        <a:rPr lang="en-US" baseline="0" dirty="0" smtClean="0"/>
                        <a:t> OR (95% CI)</a:t>
                      </a:r>
                      <a:endParaRPr lang="en-US" dirty="0"/>
                    </a:p>
                  </a:txBody>
                  <a:tcPr anchor="b"/>
                </a:tc>
              </a:tr>
              <a:tr h="890546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Family history of pancreatic</a:t>
                      </a:r>
                      <a:r>
                        <a:rPr lang="en-US" sz="2000" baseline="0" dirty="0" smtClean="0"/>
                        <a:t> cancer in 1</a:t>
                      </a:r>
                      <a:r>
                        <a:rPr lang="en-US" sz="2000" baseline="30000" dirty="0" smtClean="0"/>
                        <a:t>st</a:t>
                      </a:r>
                      <a:r>
                        <a:rPr lang="en-US" sz="2000" baseline="0" dirty="0" smtClean="0"/>
                        <a:t> degree relatives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/>
                </a:tc>
              </a:tr>
              <a:tr h="361166"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No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1,107 (93.6)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1,162 (94.4)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1.00</a:t>
                      </a:r>
                      <a:endParaRPr lang="en-US" sz="2000" dirty="0"/>
                    </a:p>
                  </a:txBody>
                  <a:tcPr/>
                </a:tc>
              </a:tr>
              <a:tr h="361166"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Yes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76 (6.4)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43 (3.6)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1.76 (1.19-2.51)</a:t>
                      </a:r>
                      <a:endParaRPr lang="en-US" sz="2000" dirty="0"/>
                    </a:p>
                  </a:txBody>
                  <a:tcPr/>
                </a:tc>
              </a:tr>
              <a:tr h="922471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Number of affected</a:t>
                      </a:r>
                      <a:r>
                        <a:rPr lang="en-US" sz="2000" baseline="0" dirty="0" smtClean="0"/>
                        <a:t> 1</a:t>
                      </a:r>
                      <a:r>
                        <a:rPr lang="en-US" sz="2000" baseline="30000" dirty="0" smtClean="0"/>
                        <a:t>st</a:t>
                      </a:r>
                      <a:r>
                        <a:rPr lang="en-US" sz="2000" baseline="0" dirty="0" smtClean="0"/>
                        <a:t> degree relatives with pancreatic cancer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</a:tr>
              <a:tr h="526231"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One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70 (92.1)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42 (97.7)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1.70 (1.14-2.51)</a:t>
                      </a:r>
                      <a:endParaRPr lang="en-US" sz="2000" dirty="0"/>
                    </a:p>
                  </a:txBody>
                  <a:tcPr/>
                </a:tc>
              </a:tr>
              <a:tr h="361166">
                <a:tc>
                  <a:txBody>
                    <a:bodyPr/>
                    <a:lstStyle/>
                    <a:p>
                      <a:pPr algn="r"/>
                      <a:r>
                        <a:rPr lang="en-US" sz="2000" dirty="0" smtClean="0"/>
                        <a:t>Two or more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 (7.9)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 (2.3)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4.26 (0.48-37.79)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dirty="0" smtClean="0"/>
              <a:t>Ancestry Informative Markers</a:t>
            </a:r>
          </a:p>
        </p:txBody>
      </p:sp>
      <p:sp>
        <p:nvSpPr>
          <p:cNvPr id="64514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4515" name="Rectangle 3"/>
          <p:cNvSpPr>
            <a:spLocks noChangeArrowheads="1"/>
          </p:cNvSpPr>
          <p:nvPr/>
        </p:nvSpPr>
        <p:spPr bwMode="auto">
          <a:xfrm>
            <a:off x="533400" y="3048000"/>
            <a:ext cx="7467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4516" name="Text Box 4"/>
          <p:cNvSpPr txBox="1">
            <a:spLocks noChangeArrowheads="1"/>
          </p:cNvSpPr>
          <p:nvPr/>
        </p:nvSpPr>
        <p:spPr bwMode="auto">
          <a:xfrm>
            <a:off x="457200" y="1295400"/>
            <a:ext cx="7924800" cy="466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marL="45720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marL="457200" indent="-457200">
              <a:spcBef>
                <a:spcPts val="1750"/>
              </a:spcBef>
              <a:buFont typeface="Arial"/>
              <a:buChar char="•"/>
              <a:defRPr/>
            </a:pPr>
            <a:r>
              <a:rPr lang="en-US" sz="2800" dirty="0" smtClean="0"/>
              <a:t>Polymorphisms with known allele frequency differences across ancestral groups</a:t>
            </a:r>
          </a:p>
          <a:p>
            <a:pPr marL="457200" indent="-457200">
              <a:spcBef>
                <a:spcPts val="1750"/>
              </a:spcBef>
              <a:buFont typeface="Arial"/>
              <a:buChar char="•"/>
              <a:defRPr/>
            </a:pPr>
            <a:r>
              <a:rPr lang="en-US" sz="2800" dirty="0" smtClean="0"/>
              <a:t>Useful in estimating ancestry in admixed individuals</a:t>
            </a:r>
          </a:p>
          <a:p>
            <a:pPr marL="457200" indent="-457200">
              <a:spcBef>
                <a:spcPts val="1750"/>
              </a:spcBef>
              <a:buFont typeface="Arial"/>
              <a:buChar char="•"/>
              <a:defRPr/>
            </a:pPr>
            <a:r>
              <a:rPr lang="en-US" sz="2800" dirty="0" smtClean="0"/>
              <a:t>Example: Duffy locus (codes for blood group)</a:t>
            </a:r>
          </a:p>
          <a:p>
            <a:pPr lvl="1" indent="0">
              <a:spcBef>
                <a:spcPts val="1750"/>
              </a:spcBef>
              <a:buSzPct val="50000"/>
              <a:defRPr/>
            </a:pPr>
            <a:r>
              <a:rPr lang="en-US" sz="2800" dirty="0" smtClean="0">
                <a:latin typeface="Calibri" charset="0"/>
              </a:rPr>
              <a:t>- 100% sub-Saharan Africans vs. other groups</a:t>
            </a:r>
          </a:p>
          <a:p>
            <a:pPr lvl="1" indent="0">
              <a:spcBef>
                <a:spcPts val="1750"/>
              </a:spcBef>
              <a:buSzPct val="50000"/>
              <a:defRPr/>
            </a:pPr>
            <a:r>
              <a:rPr lang="en-US" sz="2800" dirty="0" smtClean="0">
                <a:latin typeface="Calibri" charset="0"/>
              </a:rPr>
              <a:t>- Protects against </a:t>
            </a:r>
            <a:r>
              <a:rPr lang="en-US" sz="2800" i="1" dirty="0" smtClean="0">
                <a:latin typeface="Calibri" charset="0"/>
              </a:rPr>
              <a:t>P. </a:t>
            </a:r>
            <a:r>
              <a:rPr lang="en-US" sz="2800" i="1" dirty="0" err="1" smtClean="0">
                <a:latin typeface="Calibri" charset="0"/>
              </a:rPr>
              <a:t>vivax</a:t>
            </a:r>
            <a:r>
              <a:rPr lang="en-US" sz="2800" dirty="0" smtClean="0">
                <a:latin typeface="Calibri" charset="0"/>
              </a:rPr>
              <a:t> (malaria)</a:t>
            </a:r>
          </a:p>
          <a:p>
            <a:pPr>
              <a:spcBef>
                <a:spcPts val="1750"/>
              </a:spcBef>
              <a:buClrTx/>
              <a:buFontTx/>
              <a:buNone/>
              <a:defRPr/>
            </a:pPr>
            <a:endParaRPr lang="en-US" sz="2800" dirty="0" smtClean="0">
              <a:latin typeface="Calibri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533400" y="120650"/>
            <a:ext cx="7916863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3200" dirty="0" smtClean="0"/>
              <a:t>Example AIM: Duffy locus (rs2814778)</a:t>
            </a:r>
          </a:p>
        </p:txBody>
      </p:sp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5539" name="Rectangle 3"/>
          <p:cNvSpPr>
            <a:spLocks noChangeArrowheads="1"/>
          </p:cNvSpPr>
          <p:nvPr/>
        </p:nvSpPr>
        <p:spPr bwMode="auto">
          <a:xfrm>
            <a:off x="533400" y="3048000"/>
            <a:ext cx="7467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5540" name="Text Box 4"/>
          <p:cNvSpPr txBox="1">
            <a:spLocks noChangeArrowheads="1"/>
          </p:cNvSpPr>
          <p:nvPr/>
        </p:nvSpPr>
        <p:spPr bwMode="auto">
          <a:xfrm>
            <a:off x="-90488" y="2538413"/>
            <a:ext cx="454026" cy="438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eaVert"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spcBef>
                <a:spcPts val="1125"/>
              </a:spcBef>
              <a:buClrTx/>
              <a:buFontTx/>
              <a:buNone/>
              <a:defRPr/>
            </a:pPr>
            <a:r>
              <a:rPr lang="en-US" smtClean="0"/>
              <a:t>http://www.ncbi.nlm.nih.gov/projects/SNP</a:t>
            </a:r>
          </a:p>
        </p:txBody>
      </p:sp>
      <p:pic>
        <p:nvPicPr>
          <p:cNvPr id="6554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843" y="701675"/>
            <a:ext cx="7165975" cy="615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2" name="Oval 1"/>
          <p:cNvSpPr/>
          <p:nvPr/>
        </p:nvSpPr>
        <p:spPr bwMode="auto">
          <a:xfrm>
            <a:off x="7315199" y="1630730"/>
            <a:ext cx="771341" cy="381000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charset="0"/>
              <a:cs typeface="Microsoft YaHei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7259515" y="1294912"/>
            <a:ext cx="771341" cy="381000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charset="0"/>
              <a:cs typeface="Microsoft YaHei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685800" y="-76200"/>
            <a:ext cx="77724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3600" smtClean="0"/>
              <a:t>Recurrence (‘Familial’) Risk Ratios</a:t>
            </a:r>
          </a:p>
        </p:txBody>
      </p:sp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152400" y="1219200"/>
            <a:ext cx="9005888" cy="51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333375" indent="-333375"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800"/>
              </a:spcBef>
              <a:buFont typeface="Arial" charset="0"/>
              <a:buChar char="•"/>
              <a:defRPr/>
            </a:pPr>
            <a:r>
              <a:rPr lang="en-US" sz="3200" dirty="0" smtClean="0"/>
              <a:t>Compares the probability a subject is affected given they have an affected family member to the population risk:</a:t>
            </a:r>
          </a:p>
          <a:p>
            <a:pPr>
              <a:spcBef>
                <a:spcPts val="800"/>
              </a:spcBef>
              <a:buClrTx/>
              <a:buFontTx/>
              <a:buNone/>
              <a:defRPr/>
            </a:pPr>
            <a:r>
              <a:rPr lang="en-US" sz="3200" dirty="0" smtClean="0">
                <a:latin typeface="Symbol" charset="0"/>
              </a:rPr>
              <a:t></a:t>
            </a:r>
            <a:r>
              <a:rPr lang="en-US" sz="3200" baseline="-25000" dirty="0" smtClean="0"/>
              <a:t>R</a:t>
            </a:r>
            <a:r>
              <a:rPr lang="en-US" sz="3200" dirty="0" smtClean="0"/>
              <a:t> = K</a:t>
            </a:r>
            <a:r>
              <a:rPr lang="en-US" sz="3200" baseline="-25000" dirty="0" smtClean="0"/>
              <a:t>R</a:t>
            </a:r>
            <a:r>
              <a:rPr lang="en-US" sz="3200" dirty="0" smtClean="0"/>
              <a:t>/K, </a:t>
            </a:r>
          </a:p>
          <a:p>
            <a:pPr>
              <a:spcBef>
                <a:spcPts val="800"/>
              </a:spcBef>
              <a:buClrTx/>
              <a:buFontTx/>
              <a:buNone/>
              <a:defRPr/>
            </a:pPr>
            <a:r>
              <a:rPr lang="en-US" sz="3200" dirty="0" smtClean="0"/>
              <a:t>		where K</a:t>
            </a:r>
            <a:r>
              <a:rPr lang="en-US" sz="3200" baseline="-25000" dirty="0" smtClean="0"/>
              <a:t>R</a:t>
            </a:r>
            <a:r>
              <a:rPr lang="en-US" sz="3200" dirty="0" smtClean="0"/>
              <a:t> is the risk to relatives of type R</a:t>
            </a:r>
          </a:p>
          <a:p>
            <a:pPr>
              <a:spcBef>
                <a:spcPts val="800"/>
              </a:spcBef>
              <a:buClrTx/>
              <a:buFontTx/>
              <a:buNone/>
              <a:defRPr/>
            </a:pPr>
            <a:r>
              <a:rPr lang="en-US" sz="3200" dirty="0" smtClean="0"/>
              <a:t>		K is the population risk</a:t>
            </a:r>
          </a:p>
          <a:p>
            <a:pPr>
              <a:spcBef>
                <a:spcPts val="800"/>
              </a:spcBef>
              <a:buClrTx/>
              <a:buFontTx/>
              <a:buNone/>
              <a:defRPr/>
            </a:pPr>
            <a:endParaRPr lang="en-US" sz="3200" dirty="0" smtClean="0">
              <a:latin typeface="Symbol" charset="0"/>
            </a:endParaRPr>
          </a:p>
          <a:p>
            <a:pPr>
              <a:spcBef>
                <a:spcPts val="800"/>
              </a:spcBef>
              <a:buClrTx/>
              <a:buFontTx/>
              <a:buNone/>
              <a:defRPr/>
            </a:pPr>
            <a:r>
              <a:rPr lang="en-US" sz="3200" dirty="0" smtClean="0">
                <a:latin typeface="Symbol" charset="0"/>
              </a:rPr>
              <a:t></a:t>
            </a:r>
            <a:r>
              <a:rPr lang="en-US" sz="3200" baseline="-25000" dirty="0" smtClean="0"/>
              <a:t>S </a:t>
            </a:r>
            <a:r>
              <a:rPr lang="en-US" sz="3200" dirty="0" smtClean="0"/>
              <a:t>= recurrence risk to siblings of </a:t>
            </a:r>
            <a:r>
              <a:rPr lang="en-US" sz="3200" dirty="0" err="1" smtClean="0"/>
              <a:t>probands</a:t>
            </a:r>
            <a:r>
              <a:rPr lang="en-US" sz="3200" dirty="0" smtClean="0"/>
              <a:t> versus the general population risk.  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4114800" y="6403975"/>
            <a:ext cx="49371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i="1" smtClean="0">
                <a:solidFill>
                  <a:srgbClr val="0084D1"/>
                </a:solidFill>
              </a:rPr>
              <a:t>(Recurrence Risks are not covered in Austin)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smtClean="0"/>
              <a:t>Estimating Recurrence Risk Ratios (RRR)</a:t>
            </a:r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228600" y="1600200"/>
            <a:ext cx="8915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333375" indent="-333375"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indent="-276225"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800"/>
              </a:spcBef>
              <a:buFont typeface="Arial" charset="0"/>
              <a:buChar char="•"/>
              <a:defRPr/>
            </a:pPr>
            <a:r>
              <a:rPr lang="en-US" sz="3200" dirty="0" smtClean="0"/>
              <a:t>With case-control data, calculate RRR as:</a:t>
            </a:r>
          </a:p>
          <a:p>
            <a:pPr lvl="1">
              <a:spcBef>
                <a:spcPts val="700"/>
              </a:spcBef>
              <a:buClrTx/>
              <a:buFontTx/>
              <a:buNone/>
              <a:defRPr/>
            </a:pPr>
            <a:r>
              <a:rPr lang="en-US" sz="2800" dirty="0" smtClean="0"/>
              <a:t>Proportion of affected relatives of the cases (observed) / </a:t>
            </a:r>
          </a:p>
          <a:p>
            <a:pPr lvl="1">
              <a:spcBef>
                <a:spcPts val="700"/>
              </a:spcBef>
              <a:buClrTx/>
              <a:buFontTx/>
              <a:buNone/>
              <a:defRPr/>
            </a:pPr>
            <a:r>
              <a:rPr lang="en-US" sz="2800" dirty="0" smtClean="0"/>
              <a:t>Proportion of affected relatives of controls (expected) </a:t>
            </a:r>
            <a:r>
              <a:rPr lang="en-US" sz="2800" dirty="0" smtClean="0">
                <a:solidFill>
                  <a:srgbClr val="0084D1"/>
                </a:solidFill>
              </a:rPr>
              <a:t>(assumed to estimate K, the population prevalence of disease)</a:t>
            </a:r>
          </a:p>
          <a:p>
            <a:pPr>
              <a:spcBef>
                <a:spcPts val="800"/>
              </a:spcBef>
              <a:buFont typeface="Arial" charset="0"/>
              <a:buNone/>
              <a:defRPr/>
            </a:pPr>
            <a:r>
              <a:rPr lang="en-US" sz="3200" dirty="0" smtClean="0"/>
              <a:t>                    </a:t>
            </a:r>
            <a:r>
              <a:rPr lang="en-US" sz="2000" dirty="0" smtClean="0"/>
              <a:t>Using </a:t>
            </a:r>
            <a:r>
              <a:rPr lang="en-US" sz="2000" dirty="0" smtClean="0">
                <a:latin typeface="Symbol" charset="0"/>
              </a:rPr>
              <a:t></a:t>
            </a:r>
            <a:r>
              <a:rPr lang="en-US" sz="2000" baseline="-25000" dirty="0" smtClean="0"/>
              <a:t>R</a:t>
            </a:r>
            <a:r>
              <a:rPr lang="en-US" sz="2000" dirty="0" smtClean="0"/>
              <a:t> = P(Y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= 1 |Y</a:t>
            </a:r>
            <a:r>
              <a:rPr lang="en-US" sz="2200" baseline="-25000" dirty="0" smtClean="0"/>
              <a:t>1</a:t>
            </a:r>
            <a:r>
              <a:rPr lang="en-US" sz="2200" dirty="0" smtClean="0"/>
              <a:t> = 1) / K</a:t>
            </a:r>
          </a:p>
          <a:p>
            <a:pPr>
              <a:spcBef>
                <a:spcPts val="800"/>
              </a:spcBef>
              <a:buFont typeface="Arial" charset="0"/>
              <a:buChar char="•"/>
              <a:defRPr/>
            </a:pPr>
            <a:r>
              <a:rPr lang="en-US" sz="3200" dirty="0" smtClean="0"/>
              <a:t>The higher the value of </a:t>
            </a:r>
            <a:r>
              <a:rPr lang="en-US" sz="3200" dirty="0" smtClean="0">
                <a:latin typeface="Symbol" charset="0"/>
              </a:rPr>
              <a:t></a:t>
            </a:r>
            <a:r>
              <a:rPr lang="en-US" sz="3200" baseline="-25000" dirty="0" smtClean="0"/>
              <a:t>R</a:t>
            </a:r>
            <a:r>
              <a:rPr lang="en-US" sz="3200" dirty="0" smtClean="0"/>
              <a:t> the stronger the genetic effect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685800" y="277813"/>
            <a:ext cx="7772400" cy="1266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smtClean="0"/>
              <a:t>Examples of </a:t>
            </a:r>
            <a:r>
              <a:rPr lang="en-US" sz="4000" smtClean="0">
                <a:latin typeface="Symbol" charset="0"/>
              </a:rPr>
              <a:t></a:t>
            </a:r>
            <a:r>
              <a:rPr lang="en-US" sz="4000" baseline="-25000" smtClean="0"/>
              <a:t>s</a:t>
            </a: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457200" y="1828800"/>
            <a:ext cx="8229600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333375" indent="-333375"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lnSpc>
                <a:spcPct val="90000"/>
              </a:lnSpc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2800" dirty="0" smtClean="0"/>
              <a:t>Alzheimer Disease				3-4</a:t>
            </a:r>
          </a:p>
          <a:p>
            <a:pPr>
              <a:lnSpc>
                <a:spcPct val="90000"/>
              </a:lnSpc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2800" dirty="0" smtClean="0"/>
              <a:t>Rheumatoid Arthritis				12</a:t>
            </a:r>
          </a:p>
          <a:p>
            <a:pPr>
              <a:lnSpc>
                <a:spcPct val="90000"/>
              </a:lnSpc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2800" dirty="0" smtClean="0"/>
              <a:t>Schizophrenia					13</a:t>
            </a:r>
          </a:p>
          <a:p>
            <a:pPr>
              <a:lnSpc>
                <a:spcPct val="90000"/>
              </a:lnSpc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2800" dirty="0" smtClean="0"/>
              <a:t>Type I Diabetes				15</a:t>
            </a:r>
          </a:p>
          <a:p>
            <a:pPr>
              <a:lnSpc>
                <a:spcPct val="90000"/>
              </a:lnSpc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2800" dirty="0" smtClean="0"/>
              <a:t>Multiple Sclerosis				20-30</a:t>
            </a:r>
          </a:p>
          <a:p>
            <a:pPr>
              <a:lnSpc>
                <a:spcPct val="90000"/>
              </a:lnSpc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2800" dirty="0" smtClean="0"/>
              <a:t>Neural Tube Defects				25-50</a:t>
            </a:r>
          </a:p>
          <a:p>
            <a:pPr>
              <a:lnSpc>
                <a:spcPct val="90000"/>
              </a:lnSpc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2800" dirty="0" smtClean="0"/>
              <a:t>Autism						75-150</a:t>
            </a:r>
          </a:p>
        </p:txBody>
      </p:sp>
      <p:sp>
        <p:nvSpPr>
          <p:cNvPr id="14339" name="Line 3"/>
          <p:cNvSpPr>
            <a:spLocks noChangeShapeType="1"/>
          </p:cNvSpPr>
          <p:nvPr/>
        </p:nvSpPr>
        <p:spPr bwMode="auto">
          <a:xfrm flipH="1" flipV="1">
            <a:off x="2009775" y="4935538"/>
            <a:ext cx="1557338" cy="1009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3657600" y="5851525"/>
            <a:ext cx="2773363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smtClean="0"/>
              <a:t>Defining the phenotype...!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1"/>
          <p:cNvSpPr txBox="1">
            <a:spLocks noChangeArrowheads="1"/>
          </p:cNvSpPr>
          <p:nvPr/>
        </p:nvSpPr>
        <p:spPr bwMode="auto">
          <a:xfrm>
            <a:off x="457200" y="609600"/>
            <a:ext cx="8332788" cy="559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75"/>
              </a:spcBef>
              <a:buClrTx/>
              <a:buFontTx/>
              <a:buNone/>
              <a:defRPr/>
            </a:pPr>
            <a:r>
              <a:rPr lang="en-US" sz="4000" dirty="0" smtClean="0"/>
              <a:t>Limitations of Recurrence </a:t>
            </a:r>
            <a:r>
              <a:rPr lang="en-US" sz="4000" dirty="0"/>
              <a:t>R</a:t>
            </a:r>
            <a:r>
              <a:rPr lang="en-US" sz="4000" dirty="0" smtClean="0"/>
              <a:t>isks </a:t>
            </a:r>
          </a:p>
          <a:p>
            <a:pPr>
              <a:lnSpc>
                <a:spcPct val="90000"/>
              </a:lnSpc>
              <a:spcBef>
                <a:spcPts val="475"/>
              </a:spcBef>
              <a:buClrTx/>
              <a:buFontTx/>
              <a:buNone/>
              <a:defRPr/>
            </a:pPr>
            <a:endParaRPr lang="en-US" sz="2400" dirty="0" smtClean="0"/>
          </a:p>
          <a:p>
            <a:pPr marL="342900" indent="-342900">
              <a:lnSpc>
                <a:spcPct val="90000"/>
              </a:lnSpc>
              <a:spcBef>
                <a:spcPts val="475"/>
              </a:spcBef>
              <a:buFont typeface="Arial"/>
              <a:buChar char="•"/>
              <a:defRPr/>
            </a:pPr>
            <a:r>
              <a:rPr lang="en-US" sz="2800" dirty="0" smtClean="0"/>
              <a:t>Depend on mode of inheritance and disease frequency.</a:t>
            </a:r>
          </a:p>
          <a:p>
            <a:pPr marL="342900" indent="-342900">
              <a:lnSpc>
                <a:spcPct val="90000"/>
              </a:lnSpc>
              <a:spcBef>
                <a:spcPts val="475"/>
              </a:spcBef>
              <a:buFont typeface="Arial"/>
              <a:buChar char="•"/>
              <a:defRPr/>
            </a:pPr>
            <a:r>
              <a:rPr lang="en-US" sz="2800" dirty="0" smtClean="0"/>
              <a:t>Single gene diseases have high recurrence risks.</a:t>
            </a:r>
          </a:p>
          <a:p>
            <a:pPr marL="342900" indent="-342900">
              <a:lnSpc>
                <a:spcPct val="90000"/>
              </a:lnSpc>
              <a:spcBef>
                <a:spcPts val="475"/>
              </a:spcBef>
              <a:buFont typeface="Arial"/>
              <a:buChar char="•"/>
              <a:defRPr/>
            </a:pPr>
            <a:r>
              <a:rPr lang="en-US" sz="2800" dirty="0" smtClean="0"/>
              <a:t>More common complex diseases have lower values (e.g., CHD).</a:t>
            </a:r>
          </a:p>
          <a:p>
            <a:pPr marL="342900" indent="-342900">
              <a:lnSpc>
                <a:spcPct val="90000"/>
              </a:lnSpc>
              <a:spcBef>
                <a:spcPts val="475"/>
              </a:spcBef>
              <a:buFont typeface="Arial"/>
              <a:buChar char="•"/>
              <a:defRPr/>
            </a:pPr>
            <a:r>
              <a:rPr lang="en-US" sz="2800" dirty="0" smtClean="0"/>
              <a:t>Hard to distinguish genetic versus environmental effects.</a:t>
            </a:r>
          </a:p>
          <a:p>
            <a:pPr>
              <a:lnSpc>
                <a:spcPct val="90000"/>
              </a:lnSpc>
              <a:spcBef>
                <a:spcPts val="475"/>
              </a:spcBef>
              <a:buClrTx/>
              <a:buFontTx/>
              <a:buNone/>
              <a:defRPr/>
            </a:pPr>
            <a:endParaRPr lang="en-US" sz="2400" dirty="0" smtClean="0"/>
          </a:p>
          <a:p>
            <a:pPr>
              <a:lnSpc>
                <a:spcPct val="90000"/>
              </a:lnSpc>
              <a:spcBef>
                <a:spcPts val="475"/>
              </a:spcBef>
              <a:buClrTx/>
              <a:buFontTx/>
              <a:buNone/>
              <a:defRPr/>
            </a:pPr>
            <a:endParaRPr lang="en-US" sz="2400" dirty="0" smtClean="0"/>
          </a:p>
          <a:p>
            <a:pPr>
              <a:lnSpc>
                <a:spcPct val="90000"/>
              </a:lnSpc>
              <a:spcBef>
                <a:spcPts val="475"/>
              </a:spcBef>
              <a:buClrTx/>
              <a:buFontTx/>
              <a:buNone/>
              <a:defRPr/>
            </a:pPr>
            <a:r>
              <a:rPr lang="en-US" sz="2400" dirty="0" smtClean="0"/>
              <a:t> 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ＭＳ Ｐゴシック"/>
        <a:cs typeface="Microsoft YaHei"/>
      </a:majorFont>
      <a:minorFont>
        <a:latin typeface="Arial"/>
        <a:ea typeface="ＭＳ Ｐゴシック"/>
        <a:cs typeface="Microsoft YaHe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0"/>
            <a:cs typeface="Microsoft YaHe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0"/>
            <a:cs typeface="Microsoft YaHei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40038</TotalTime>
  <Words>2264</Words>
  <Application>Microsoft Macintosh PowerPoint</Application>
  <PresentationFormat>On-screen Show (4:3)</PresentationFormat>
  <Paragraphs>517</Paragraphs>
  <Slides>51</Slides>
  <Notes>50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63" baseType="lpstr">
      <vt:lpstr>Arial</vt:lpstr>
      <vt:lpstr>Calibri</vt:lpstr>
      <vt:lpstr>CMSS10~23</vt:lpstr>
      <vt:lpstr>Consolas</vt:lpstr>
      <vt:lpstr>Garamond</vt:lpstr>
      <vt:lpstr>Microsoft YaHei</vt:lpstr>
      <vt:lpstr>ＭＳ Ｐゴシック</vt:lpstr>
      <vt:lpstr>Segoe UI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Familial aggregation</vt:lpstr>
      <vt:lpstr>Familial aggregation (PANSCAN)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Liability model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Heritability Extras</vt:lpstr>
      <vt:lpstr>Heritability from GWAS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5. Population Substructure/Stratification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15.0041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Localization of genes for aggressiveness of prostate cancer</dc:title>
  <dc:creator>Thomas Hoffmann</dc:creator>
  <cp:lastModifiedBy>Witte, John</cp:lastModifiedBy>
  <cp:revision>66</cp:revision>
  <cp:lastPrinted>1601-01-01T00:00:00Z</cp:lastPrinted>
  <dcterms:created xsi:type="dcterms:W3CDTF">2013-01-27T03:36:22Z</dcterms:created>
  <dcterms:modified xsi:type="dcterms:W3CDTF">2018-01-18T00:17:16Z</dcterms:modified>
</cp:coreProperties>
</file>